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3" r:id="rId2"/>
    <p:sldId id="257" r:id="rId3"/>
    <p:sldId id="369" r:id="rId4"/>
    <p:sldId id="630" r:id="rId5"/>
    <p:sldId id="628" r:id="rId6"/>
    <p:sldId id="632" r:id="rId7"/>
    <p:sldId id="631" r:id="rId8"/>
    <p:sldId id="633" r:id="rId9"/>
    <p:sldId id="634" r:id="rId10"/>
    <p:sldId id="635" r:id="rId11"/>
    <p:sldId id="636" r:id="rId12"/>
    <p:sldId id="637" r:id="rId13"/>
    <p:sldId id="715" r:id="rId14"/>
    <p:sldId id="638" r:id="rId15"/>
    <p:sldId id="639" r:id="rId16"/>
    <p:sldId id="640" r:id="rId17"/>
    <p:sldId id="641" r:id="rId18"/>
    <p:sldId id="647" r:id="rId19"/>
    <p:sldId id="642" r:id="rId20"/>
    <p:sldId id="716" r:id="rId21"/>
    <p:sldId id="645" r:id="rId22"/>
    <p:sldId id="646" r:id="rId23"/>
    <p:sldId id="649" r:id="rId24"/>
    <p:sldId id="717" r:id="rId25"/>
    <p:sldId id="648" r:id="rId26"/>
    <p:sldId id="650" r:id="rId27"/>
    <p:sldId id="651" r:id="rId28"/>
    <p:sldId id="652" r:id="rId29"/>
    <p:sldId id="653" r:id="rId30"/>
    <p:sldId id="654" r:id="rId31"/>
    <p:sldId id="718" r:id="rId32"/>
    <p:sldId id="655" r:id="rId33"/>
    <p:sldId id="656" r:id="rId34"/>
    <p:sldId id="657" r:id="rId35"/>
    <p:sldId id="658" r:id="rId36"/>
    <p:sldId id="719" r:id="rId37"/>
    <p:sldId id="659" r:id="rId38"/>
    <p:sldId id="660" r:id="rId39"/>
    <p:sldId id="661" r:id="rId40"/>
    <p:sldId id="662" r:id="rId41"/>
    <p:sldId id="663" r:id="rId42"/>
    <p:sldId id="664" r:id="rId43"/>
    <p:sldId id="665" r:id="rId44"/>
    <p:sldId id="666" r:id="rId45"/>
    <p:sldId id="667" r:id="rId46"/>
    <p:sldId id="720" r:id="rId47"/>
    <p:sldId id="668" r:id="rId48"/>
    <p:sldId id="669" r:id="rId49"/>
    <p:sldId id="721" r:id="rId50"/>
    <p:sldId id="643" r:id="rId51"/>
    <p:sldId id="670" r:id="rId52"/>
    <p:sldId id="671" r:id="rId53"/>
    <p:sldId id="672" r:id="rId54"/>
    <p:sldId id="673" r:id="rId55"/>
    <p:sldId id="674" r:id="rId56"/>
    <p:sldId id="722" r:id="rId57"/>
    <p:sldId id="675" r:id="rId58"/>
    <p:sldId id="676" r:id="rId59"/>
    <p:sldId id="677" r:id="rId60"/>
    <p:sldId id="678" r:id="rId61"/>
    <p:sldId id="679" r:id="rId62"/>
    <p:sldId id="680" r:id="rId63"/>
    <p:sldId id="681" r:id="rId64"/>
    <p:sldId id="682" r:id="rId65"/>
    <p:sldId id="683" r:id="rId66"/>
    <p:sldId id="644" r:id="rId67"/>
    <p:sldId id="684" r:id="rId68"/>
    <p:sldId id="685" r:id="rId69"/>
    <p:sldId id="686" r:id="rId70"/>
    <p:sldId id="687" r:id="rId71"/>
    <p:sldId id="688" r:id="rId72"/>
    <p:sldId id="723" r:id="rId73"/>
    <p:sldId id="689" r:id="rId74"/>
    <p:sldId id="690" r:id="rId75"/>
    <p:sldId id="691" r:id="rId76"/>
    <p:sldId id="692" r:id="rId77"/>
    <p:sldId id="693" r:id="rId78"/>
    <p:sldId id="694" r:id="rId79"/>
    <p:sldId id="695" r:id="rId80"/>
    <p:sldId id="696" r:id="rId81"/>
    <p:sldId id="697" r:id="rId82"/>
    <p:sldId id="698" r:id="rId83"/>
    <p:sldId id="724" r:id="rId84"/>
    <p:sldId id="699" r:id="rId85"/>
    <p:sldId id="700" r:id="rId86"/>
    <p:sldId id="701" r:id="rId87"/>
    <p:sldId id="702" r:id="rId88"/>
    <p:sldId id="703" r:id="rId89"/>
    <p:sldId id="706" r:id="rId90"/>
    <p:sldId id="707" r:id="rId91"/>
    <p:sldId id="708" r:id="rId92"/>
    <p:sldId id="725" r:id="rId93"/>
    <p:sldId id="709" r:id="rId94"/>
    <p:sldId id="710" r:id="rId95"/>
    <p:sldId id="726" r:id="rId96"/>
    <p:sldId id="704" r:id="rId97"/>
    <p:sldId id="711" r:id="rId98"/>
    <p:sldId id="712" r:id="rId99"/>
    <p:sldId id="713" r:id="rId100"/>
    <p:sldId id="714" r:id="rId101"/>
    <p:sldId id="332" r:id="rId10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AC6"/>
    <a:srgbClr val="D60093"/>
    <a:srgbClr val="006699"/>
    <a:srgbClr val="800080"/>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49" autoAdjust="0"/>
    <p:restoredTop sz="94660"/>
  </p:normalViewPr>
  <p:slideViewPr>
    <p:cSldViewPr snapToGrid="0">
      <p:cViewPr varScale="1">
        <p:scale>
          <a:sx n="111" d="100"/>
          <a:sy n="111" d="100"/>
        </p:scale>
        <p:origin x="9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7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72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3_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33179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C78BA821-B3E0-4352-9B1A-AFEE116914C7}"/>
              </a:ext>
            </a:extLst>
          </p:cNvPr>
          <p:cNvSpPr/>
          <p:nvPr userDrawn="1"/>
        </p:nvSpPr>
        <p:spPr>
          <a:xfrm>
            <a:off x="162410" y="330200"/>
            <a:ext cx="11839089" cy="6311900"/>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Retângulo 9">
            <a:extLst>
              <a:ext uri="{FF2B5EF4-FFF2-40B4-BE49-F238E27FC236}">
                <a16:creationId xmlns:a16="http://schemas.microsoft.com/office/drawing/2014/main" id="{F0DA5AEB-E4F8-4CEF-9CE8-3B261EF82C3A}"/>
              </a:ext>
            </a:extLst>
          </p:cNvPr>
          <p:cNvSpPr/>
          <p:nvPr userDrawn="1"/>
        </p:nvSpPr>
        <p:spPr>
          <a:xfrm>
            <a:off x="3987800" y="101518"/>
            <a:ext cx="4305300" cy="622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Gráfico 6">
            <a:extLst>
              <a:ext uri="{FF2B5EF4-FFF2-40B4-BE49-F238E27FC236}">
                <a16:creationId xmlns:a16="http://schemas.microsoft.com/office/drawing/2014/main" id="{C6FBA71B-1815-4E70-BBC9-93DD687E8F3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72162" y="145044"/>
            <a:ext cx="2309308" cy="440156"/>
          </a:xfrm>
          <a:prstGeom prst="rect">
            <a:avLst/>
          </a:prstGeom>
        </p:spPr>
      </p:pic>
      <p:pic>
        <p:nvPicPr>
          <p:cNvPr id="8" name="Gráfico 7">
            <a:extLst>
              <a:ext uri="{FF2B5EF4-FFF2-40B4-BE49-F238E27FC236}">
                <a16:creationId xmlns:a16="http://schemas.microsoft.com/office/drawing/2014/main" id="{1D093ECF-BC52-4844-A3A4-4CFB9369DA3C}"/>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06240" y="101518"/>
            <a:ext cx="867784" cy="483682"/>
          </a:xfrm>
          <a:prstGeom prst="rect">
            <a:avLst/>
          </a:prstGeom>
        </p:spPr>
      </p:pic>
    </p:spTree>
    <p:extLst>
      <p:ext uri="{BB962C8B-B14F-4D97-AF65-F5344CB8AC3E}">
        <p14:creationId xmlns:p14="http://schemas.microsoft.com/office/powerpoint/2010/main" val="286183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emf"/><Relationship Id="rId4" Type="http://schemas.openxmlformats.org/officeDocument/2006/relationships/image" Target="../media/image28.emf"/></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8.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58.pn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2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4.emf"/></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87.emf"/><Relationship Id="rId5" Type="http://schemas.openxmlformats.org/officeDocument/2006/relationships/image" Target="../media/image86.emf"/><Relationship Id="rId4" Type="http://schemas.openxmlformats.org/officeDocument/2006/relationships/image" Target="../media/image86.png"/></Relationships>
</file>

<file path=ppt/slides/_rels/slide3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1.png"/><Relationship Id="rId7"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3.png"/><Relationship Id="rId4" Type="http://schemas.openxmlformats.org/officeDocument/2006/relationships/image" Target="../media/image88.emf"/></Relationships>
</file>

<file path=ppt/slides/_rels/slide3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3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97.png"/><Relationship Id="rId1" Type="http://schemas.openxmlformats.org/officeDocument/2006/relationships/slideLayout" Target="../slideLayouts/slideLayout2.xml"/><Relationship Id="rId6" Type="http://schemas.openxmlformats.org/officeDocument/2006/relationships/image" Target="../media/image103.png"/><Relationship Id="rId5" Type="http://schemas.microsoft.com/office/2007/relationships/hdphoto" Target="../media/hdphoto4.wdp"/><Relationship Id="rId4" Type="http://schemas.openxmlformats.org/officeDocument/2006/relationships/image" Target="../media/image101.png"/></Relationships>
</file>

<file path=ppt/slides/_rels/slide4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4.png"/><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4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113.png"/></Relationships>
</file>

<file path=ppt/slides/_rels/slide4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30.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17.png"/></Relationships>
</file>

<file path=ppt/slides/_rels/slide4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18.png"/></Relationships>
</file>

<file path=ppt/slides/_rels/slide46.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6" Type="http://schemas.openxmlformats.org/officeDocument/2006/relationships/image" Target="../media/image126.png"/><Relationship Id="rId5" Type="http://schemas.openxmlformats.org/officeDocument/2006/relationships/image" Target="../media/image122.png"/><Relationship Id="rId4" Type="http://schemas.openxmlformats.org/officeDocument/2006/relationships/image" Target="../media/image125.png"/></Relationships>
</file>

<file path=ppt/slides/_rels/slide4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 Id="rId4" Type="http://schemas.openxmlformats.org/officeDocument/2006/relationships/image" Target="../media/image127.png"/></Relationships>
</file>

<file path=ppt/slides/_rels/slide4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3.png"/><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38.png"/><Relationship Id="rId1" Type="http://schemas.openxmlformats.org/officeDocument/2006/relationships/slideLayout" Target="../slideLayouts/slideLayout2.xml"/><Relationship Id="rId4" Type="http://schemas.openxmlformats.org/officeDocument/2006/relationships/image" Target="../media/image134.png"/></Relationships>
</file>

<file path=ppt/slides/_rels/slide52.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image" Target="../media/image139.png"/><Relationship Id="rId7" Type="http://schemas.openxmlformats.org/officeDocument/2006/relationships/image" Target="../media/image144.png"/><Relationship Id="rId2" Type="http://schemas.openxmlformats.org/officeDocument/2006/relationships/image" Target="../media/image140.png"/><Relationship Id="rId1" Type="http://schemas.openxmlformats.org/officeDocument/2006/relationships/slideLayout" Target="../slideLayouts/slideLayout2.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 Id="rId9" Type="http://schemas.openxmlformats.org/officeDocument/2006/relationships/image" Target="../media/image146.png"/></Relationships>
</file>

<file path=ppt/slides/_rels/slide5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51.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9.wdp"/><Relationship Id="rId2" Type="http://schemas.openxmlformats.org/officeDocument/2006/relationships/image" Target="../media/image152.png"/><Relationship Id="rId1" Type="http://schemas.openxmlformats.org/officeDocument/2006/relationships/slideLayout" Target="../slideLayouts/slideLayout2.xml"/><Relationship Id="rId6" Type="http://schemas.openxmlformats.org/officeDocument/2006/relationships/image" Target="../media/image154.png"/><Relationship Id="rId5" Type="http://schemas.microsoft.com/office/2007/relationships/hdphoto" Target="../media/hdphoto8.wdp"/><Relationship Id="rId4" Type="http://schemas.openxmlformats.org/officeDocument/2006/relationships/image" Target="../media/image153.png"/></Relationships>
</file>

<file path=ppt/slides/_rels/slide57.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6.png"/><Relationship Id="rId1" Type="http://schemas.openxmlformats.org/officeDocument/2006/relationships/slideLayout" Target="../slideLayouts/slideLayout2.xml"/><Relationship Id="rId4" Type="http://schemas.openxmlformats.org/officeDocument/2006/relationships/image" Target="../media/image157.emf"/></Relationships>
</file>

<file path=ppt/slides/_rels/slide59.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60.png"/><Relationship Id="rId7" Type="http://schemas.openxmlformats.org/officeDocument/2006/relationships/image" Target="../media/image163.png"/><Relationship Id="rId2" Type="http://schemas.openxmlformats.org/officeDocument/2006/relationships/image" Target="../media/image159.png"/><Relationship Id="rId1" Type="http://schemas.openxmlformats.org/officeDocument/2006/relationships/slideLayout" Target="../slideLayouts/slideLayout2.xml"/><Relationship Id="rId6" Type="http://schemas.openxmlformats.org/officeDocument/2006/relationships/image" Target="../media/image162.png"/><Relationship Id="rId5" Type="http://schemas.openxmlformats.org/officeDocument/2006/relationships/image" Target="../media/image161.emf"/><Relationship Id="rId4" Type="http://schemas.microsoft.com/office/2007/relationships/hdphoto" Target="../media/hdphoto10.wdp"/><Relationship Id="rId9" Type="http://schemas.openxmlformats.org/officeDocument/2006/relationships/image" Target="../media/image165.png"/></Relationships>
</file>

<file path=ppt/slides/_rels/slide6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6.png"/><Relationship Id="rId1" Type="http://schemas.openxmlformats.org/officeDocument/2006/relationships/slideLayout" Target="../slideLayouts/slideLayout2.xml"/><Relationship Id="rId5" Type="http://schemas.openxmlformats.org/officeDocument/2006/relationships/image" Target="../media/image169.png"/><Relationship Id="rId4" Type="http://schemas.openxmlformats.org/officeDocument/2006/relationships/image" Target="../media/image167.png"/></Relationships>
</file>

<file path=ppt/slides/_rels/slide61.xml.rels><?xml version="1.0" encoding="UTF-8" standalone="yes"?>
<Relationships xmlns="http://schemas.openxmlformats.org/package/2006/relationships"><Relationship Id="rId3" Type="http://schemas.openxmlformats.org/officeDocument/2006/relationships/image" Target="../media/image172.png"/><Relationship Id="rId7" Type="http://schemas.microsoft.com/office/2007/relationships/hdphoto" Target="../media/hdphoto12.wdp"/><Relationship Id="rId2" Type="http://schemas.openxmlformats.org/officeDocument/2006/relationships/image" Target="../media/image170.png"/><Relationship Id="rId1" Type="http://schemas.openxmlformats.org/officeDocument/2006/relationships/slideLayout" Target="../slideLayouts/slideLayout2.xml"/><Relationship Id="rId6" Type="http://schemas.openxmlformats.org/officeDocument/2006/relationships/image" Target="../media/image173.png"/><Relationship Id="rId5" Type="http://schemas.microsoft.com/office/2007/relationships/hdphoto" Target="../media/hdphoto11.wdp"/><Relationship Id="rId4" Type="http://schemas.openxmlformats.org/officeDocument/2006/relationships/image" Target="../media/image171.png"/></Relationships>
</file>

<file path=ppt/slides/_rels/slide62.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2.xml"/><Relationship Id="rId6" Type="http://schemas.openxmlformats.org/officeDocument/2006/relationships/image" Target="../media/image177.png"/><Relationship Id="rId5" Type="http://schemas.microsoft.com/office/2007/relationships/hdphoto" Target="../media/hdphoto13.wdp"/><Relationship Id="rId4" Type="http://schemas.openxmlformats.org/officeDocument/2006/relationships/image" Target="../media/image176.png"/></Relationships>
</file>

<file path=ppt/slides/_rels/slide63.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0.png"/><Relationship Id="rId1" Type="http://schemas.openxmlformats.org/officeDocument/2006/relationships/slideLayout" Target="../slideLayouts/slideLayout2.xml"/><Relationship Id="rId4" Type="http://schemas.openxmlformats.org/officeDocument/2006/relationships/image" Target="../media/image181.png"/></Relationships>
</file>

<file path=ppt/slides/_rels/slide65.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183.png"/><Relationship Id="rId1" Type="http://schemas.openxmlformats.org/officeDocument/2006/relationships/slideLayout" Target="../slideLayouts/slideLayout2.xml"/><Relationship Id="rId6" Type="http://schemas.openxmlformats.org/officeDocument/2006/relationships/image" Target="../media/image185.png"/><Relationship Id="rId5" Type="http://schemas.openxmlformats.org/officeDocument/2006/relationships/image" Target="../media/image184.png"/><Relationship Id="rId4" Type="http://schemas.openxmlformats.org/officeDocument/2006/relationships/image" Target="../media/image8.png"/></Relationships>
</file>

<file path=ppt/slides/_rels/slide66.xml.rels><?xml version="1.0" encoding="UTF-8" standalone="yes"?>
<Relationships xmlns="http://schemas.openxmlformats.org/package/2006/relationships"><Relationship Id="rId3" Type="http://schemas.openxmlformats.org/officeDocument/2006/relationships/image" Target="../media/image187.emf"/><Relationship Id="rId2" Type="http://schemas.openxmlformats.org/officeDocument/2006/relationships/image" Target="../media/image186.png"/><Relationship Id="rId1" Type="http://schemas.openxmlformats.org/officeDocument/2006/relationships/slideLayout" Target="../slideLayouts/slideLayout2.xml"/><Relationship Id="rId5" Type="http://schemas.openxmlformats.org/officeDocument/2006/relationships/image" Target="../media/image189.png"/><Relationship Id="rId4" Type="http://schemas.openxmlformats.org/officeDocument/2006/relationships/image" Target="../media/image188.png"/></Relationships>
</file>

<file path=ppt/slides/_rels/slide67.xml.rels><?xml version="1.0" encoding="UTF-8" standalone="yes"?>
<Relationships xmlns="http://schemas.openxmlformats.org/package/2006/relationships"><Relationship Id="rId3" Type="http://schemas.openxmlformats.org/officeDocument/2006/relationships/image" Target="../media/image190.emf"/><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93.png"/></Relationships>
</file>

<file path=ppt/slides/_rels/slide69.xml.rels><?xml version="1.0" encoding="UTF-8" standalone="yes"?>
<Relationships xmlns="http://schemas.openxmlformats.org/package/2006/relationships"><Relationship Id="rId3" Type="http://schemas.openxmlformats.org/officeDocument/2006/relationships/image" Target="../media/image15.png"/><Relationship Id="rId7" Type="http://schemas.microsoft.com/office/2007/relationships/hdphoto" Target="../media/hdphoto15.wdp"/><Relationship Id="rId2" Type="http://schemas.openxmlformats.org/officeDocument/2006/relationships/image" Target="../media/image195.png"/><Relationship Id="rId1" Type="http://schemas.openxmlformats.org/officeDocument/2006/relationships/slideLayout" Target="../slideLayouts/slideLayout2.xml"/><Relationship Id="rId6" Type="http://schemas.openxmlformats.org/officeDocument/2006/relationships/image" Target="../media/image196.png"/><Relationship Id="rId5" Type="http://schemas.openxmlformats.org/officeDocument/2006/relationships/image" Target="../media/image197.png"/><Relationship Id="rId4" Type="http://schemas.openxmlformats.org/officeDocument/2006/relationships/image" Target="../media/image194.png"/></Relationships>
</file>

<file path=ppt/slides/_rels/slide70.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2.xml"/><Relationship Id="rId6" Type="http://schemas.openxmlformats.org/officeDocument/2006/relationships/image" Target="../media/image202.png"/><Relationship Id="rId5" Type="http://schemas.openxmlformats.org/officeDocument/2006/relationships/image" Target="../media/image198.png"/><Relationship Id="rId4" Type="http://schemas.openxmlformats.org/officeDocument/2006/relationships/image" Target="../media/image201.png"/></Relationships>
</file>

<file path=ppt/slides/_rels/slide71.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6.png"/><Relationship Id="rId1" Type="http://schemas.openxmlformats.org/officeDocument/2006/relationships/slideLayout" Target="../slideLayouts/slideLayout2.xml"/><Relationship Id="rId4" Type="http://schemas.openxmlformats.org/officeDocument/2006/relationships/image" Target="../media/image208.png"/></Relationships>
</file>

<file path=ppt/slides/_rels/slide73.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10.png"/><Relationship Id="rId5" Type="http://schemas.openxmlformats.org/officeDocument/2006/relationships/image" Target="../media/image211.png"/><Relationship Id="rId4" Type="http://schemas.openxmlformats.org/officeDocument/2006/relationships/image" Target="../media/image207.png"/></Relationships>
</file>

<file path=ppt/slides/_rels/slide74.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222.png"/><Relationship Id="rId3" Type="http://schemas.openxmlformats.org/officeDocument/2006/relationships/image" Target="../media/image217.png"/><Relationship Id="rId7" Type="http://schemas.openxmlformats.org/officeDocument/2006/relationships/image" Target="../media/image221.png"/><Relationship Id="rId2" Type="http://schemas.openxmlformats.org/officeDocument/2006/relationships/image" Target="../media/image174.png"/><Relationship Id="rId1" Type="http://schemas.openxmlformats.org/officeDocument/2006/relationships/slideLayout" Target="../slideLayouts/slideLayout2.xml"/><Relationship Id="rId6" Type="http://schemas.openxmlformats.org/officeDocument/2006/relationships/image" Target="../media/image220.png"/><Relationship Id="rId5" Type="http://schemas.openxmlformats.org/officeDocument/2006/relationships/image" Target="../media/image219.png"/><Relationship Id="rId4" Type="http://schemas.openxmlformats.org/officeDocument/2006/relationships/image" Target="../media/image218.png"/></Relationships>
</file>

<file path=ppt/slides/_rels/slide78.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2.xml"/><Relationship Id="rId4" Type="http://schemas.microsoft.com/office/2007/relationships/hdphoto" Target="../media/hdphoto16.wdp"/></Relationships>
</file>

<file path=ppt/slides/_rels/slide79.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166.png"/><Relationship Id="rId1" Type="http://schemas.openxmlformats.org/officeDocument/2006/relationships/slideLayout" Target="../slideLayouts/slideLayout2.xml"/><Relationship Id="rId6" Type="http://schemas.openxmlformats.org/officeDocument/2006/relationships/image" Target="../media/image233.png"/><Relationship Id="rId5" Type="http://schemas.openxmlformats.org/officeDocument/2006/relationships/image" Target="../media/image230.emf"/><Relationship Id="rId4" Type="http://schemas.openxmlformats.org/officeDocument/2006/relationships/image" Target="../media/image231.png"/></Relationships>
</file>

<file path=ppt/slides/_rels/slide82.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32.png"/><Relationship Id="rId1" Type="http://schemas.openxmlformats.org/officeDocument/2006/relationships/slideLayout" Target="../slideLayouts/slideLayout2.xml"/><Relationship Id="rId5" Type="http://schemas.openxmlformats.org/officeDocument/2006/relationships/image" Target="../media/image236.png"/><Relationship Id="rId4" Type="http://schemas.openxmlformats.org/officeDocument/2006/relationships/image" Target="../media/image234.png"/></Relationships>
</file>

<file path=ppt/slides/_rels/slide83.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237.png"/><Relationship Id="rId1" Type="http://schemas.openxmlformats.org/officeDocument/2006/relationships/slideLayout" Target="../slideLayouts/slideLayout2.xml"/><Relationship Id="rId5" Type="http://schemas.microsoft.com/office/2007/relationships/hdphoto" Target="../media/hdphoto18.wdp"/><Relationship Id="rId4" Type="http://schemas.openxmlformats.org/officeDocument/2006/relationships/image" Target="../media/image238.png"/></Relationships>
</file>

<file path=ppt/slides/_rels/slide84.xml.rels><?xml version="1.0" encoding="UTF-8" standalone="yes"?>
<Relationships xmlns="http://schemas.openxmlformats.org/package/2006/relationships"><Relationship Id="rId8" Type="http://schemas.openxmlformats.org/officeDocument/2006/relationships/image" Target="../media/image242.png"/><Relationship Id="rId3" Type="http://schemas.openxmlformats.org/officeDocument/2006/relationships/image" Target="../media/image101.png"/><Relationship Id="rId7" Type="http://schemas.openxmlformats.org/officeDocument/2006/relationships/image" Target="../media/image241.png"/><Relationship Id="rId2" Type="http://schemas.openxmlformats.org/officeDocument/2006/relationships/image" Target="../media/image174.png"/><Relationship Id="rId1" Type="http://schemas.openxmlformats.org/officeDocument/2006/relationships/slideLayout" Target="../slideLayouts/slideLayout2.xml"/><Relationship Id="rId6" Type="http://schemas.openxmlformats.org/officeDocument/2006/relationships/image" Target="../media/image240.png"/><Relationship Id="rId5" Type="http://schemas.openxmlformats.org/officeDocument/2006/relationships/image" Target="../media/image239.png"/><Relationship Id="rId4" Type="http://schemas.microsoft.com/office/2007/relationships/hdphoto" Target="../media/hdphoto4.wdp"/></Relationships>
</file>

<file path=ppt/slides/_rels/slide85.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2.xml"/><Relationship Id="rId5" Type="http://schemas.microsoft.com/office/2007/relationships/hdphoto" Target="../media/hdphoto19.wdp"/><Relationship Id="rId4" Type="http://schemas.openxmlformats.org/officeDocument/2006/relationships/image" Target="../media/image245.png"/></Relationships>
</file>

<file path=ppt/slides/_rels/slide86.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image" Target="../media/image24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46.png"/><Relationship Id="rId7" Type="http://schemas.openxmlformats.org/officeDocument/2006/relationships/image" Target="../media/image251.png"/><Relationship Id="rId2" Type="http://schemas.openxmlformats.org/officeDocument/2006/relationships/image" Target="../media/image249.png"/><Relationship Id="rId1" Type="http://schemas.openxmlformats.org/officeDocument/2006/relationships/slideLayout" Target="../slideLayouts/slideLayout2.xml"/><Relationship Id="rId6" Type="http://schemas.microsoft.com/office/2007/relationships/hdphoto" Target="../media/hdphoto21.wdp"/><Relationship Id="rId5" Type="http://schemas.openxmlformats.org/officeDocument/2006/relationships/image" Target="../media/image250.png"/><Relationship Id="rId4" Type="http://schemas.microsoft.com/office/2007/relationships/hdphoto" Target="../media/hdphoto20.wdp"/></Relationships>
</file>

<file path=ppt/slides/_rels/slide88.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image" Target="../media/image25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6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56.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62.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6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image" Target="../media/image266.png"/><Relationship Id="rId1" Type="http://schemas.openxmlformats.org/officeDocument/2006/relationships/slideLayout" Target="../slideLayouts/slideLayout2.xml"/><Relationship Id="rId4" Type="http://schemas.openxmlformats.org/officeDocument/2006/relationships/image" Target="../media/image265.png"/></Relationships>
</file>

<file path=ppt/slides/_rels/slide98.xml.rels><?xml version="1.0" encoding="UTF-8" standalone="yes"?>
<Relationships xmlns="http://schemas.openxmlformats.org/package/2006/relationships"><Relationship Id="rId2" Type="http://schemas.openxmlformats.org/officeDocument/2006/relationships/image" Target="../media/image268.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Imagem digital fictícia de personagem de desenho animado com mensagem de texto no celular&#10;&#10;Descrição gerada automaticamente com confiança baixa">
            <a:extLst>
              <a:ext uri="{FF2B5EF4-FFF2-40B4-BE49-F238E27FC236}">
                <a16:creationId xmlns:a16="http://schemas.microsoft.com/office/drawing/2014/main" id="{E14AB4DE-01DE-A422-FB55-3EB66970C3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32737" y="3269330"/>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8º ANO</a:t>
            </a:r>
          </a:p>
        </p:txBody>
      </p:sp>
      <p:sp>
        <p:nvSpPr>
          <p:cNvPr id="18" name="CaixaDeTexto 17">
            <a:extLst>
              <a:ext uri="{FF2B5EF4-FFF2-40B4-BE49-F238E27FC236}">
                <a16:creationId xmlns:a16="http://schemas.microsoft.com/office/drawing/2014/main" id="{B0DC3341-933F-EA83-55CF-8E255C20D521}"/>
              </a:ext>
            </a:extLst>
          </p:cNvPr>
          <p:cNvSpPr txBox="1"/>
          <p:nvPr/>
        </p:nvSpPr>
        <p:spPr>
          <a:xfrm>
            <a:off x="532737" y="5422790"/>
            <a:ext cx="3005593" cy="523220"/>
          </a:xfrm>
          <a:prstGeom prst="rect">
            <a:avLst/>
          </a:prstGeom>
          <a:noFill/>
        </p:spPr>
        <p:txBody>
          <a:bodyPr wrap="square" rtlCol="0">
            <a:spAutoFit/>
          </a:bodyPr>
          <a:lstStyle/>
          <a:p>
            <a:r>
              <a:rPr lang="pt-BR" sz="2800" dirty="0">
                <a:solidFill>
                  <a:schemeClr val="accent2"/>
                </a:solidFill>
              </a:rPr>
              <a:t>1º Bimestre - 2026</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32736" y="4218412"/>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MATEMÁTICA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C3DB1A9-4621-9165-E8F0-30EDC3098520}"/>
              </a:ext>
            </a:extLst>
          </p:cNvPr>
          <p:cNvCxnSpPr>
            <a:cxnSpLocks/>
          </p:cNvCxnSpPr>
          <p:nvPr/>
        </p:nvCxnSpPr>
        <p:spPr>
          <a:xfrm>
            <a:off x="6293150" y="762000"/>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5" name="Imagem 4">
            <a:extLst>
              <a:ext uri="{FF2B5EF4-FFF2-40B4-BE49-F238E27FC236}">
                <a16:creationId xmlns:a16="http://schemas.microsoft.com/office/drawing/2014/main" id="{DFD9D1D5-9427-9CCB-1167-B01AEDB6F8EA}"/>
              </a:ext>
            </a:extLst>
          </p:cNvPr>
          <p:cNvPicPr>
            <a:picLocks noChangeAspect="1"/>
          </p:cNvPicPr>
          <p:nvPr/>
        </p:nvPicPr>
        <p:blipFill>
          <a:blip r:embed="rId2"/>
          <a:stretch>
            <a:fillRect/>
          </a:stretch>
        </p:blipFill>
        <p:spPr>
          <a:xfrm>
            <a:off x="457660" y="762000"/>
            <a:ext cx="5269828" cy="648994"/>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7BF15DD-D385-8BE6-E8A0-D44FBF1A5CAA}"/>
                  </a:ext>
                </a:extLst>
              </p:cNvPr>
              <p:cNvSpPr txBox="1"/>
              <p:nvPr/>
            </p:nvSpPr>
            <p:spPr>
              <a:xfrm>
                <a:off x="207039" y="2283264"/>
                <a:ext cx="6086111" cy="4163319"/>
              </a:xfrm>
              <a:prstGeom prst="rect">
                <a:avLst/>
              </a:prstGeom>
              <a:noFill/>
            </p:spPr>
            <p:txBody>
              <a:bodyPr wrap="square">
                <a:spAutoFit/>
              </a:bodyPr>
              <a:lstStyle/>
              <a:p>
                <a:pPr algn="ctr"/>
                <a:r>
                  <a:rPr lang="pt-BR" sz="2400" b="1" i="0" u="none" strike="noStrike" baseline="0" dirty="0">
                    <a:latin typeface="Arial Narrow" panose="020B0606020202030204" pitchFamily="34" charset="0"/>
                    <a:cs typeface="Arial" panose="020B0604020202020204" pitchFamily="34" charset="0"/>
                  </a:rPr>
                  <a:t>O QUE É NOTAÇÃO CIENTÍFICA?</a:t>
                </a:r>
              </a:p>
              <a:p>
                <a:pPr algn="just"/>
                <a:r>
                  <a:rPr lang="pt-BR" sz="2400" b="0" i="0" u="none" strike="noStrike" baseline="0" dirty="0">
                    <a:latin typeface="Arial Narrow" panose="020B0606020202030204" pitchFamily="34" charset="0"/>
                    <a:cs typeface="Arial" panose="020B0604020202020204" pitchFamily="34" charset="0"/>
                  </a:rPr>
                  <a:t>A notação científica é uma maneira inteligente e simples de escrever números que são </a:t>
                </a:r>
                <a:r>
                  <a:rPr lang="pt-BR" sz="2400" b="1" i="0" u="none" strike="noStrike" baseline="0" dirty="0">
                    <a:latin typeface="Arial Narrow" panose="020B0606020202030204" pitchFamily="34" charset="0"/>
                    <a:cs typeface="Arial" panose="020B0604020202020204" pitchFamily="34" charset="0"/>
                  </a:rPr>
                  <a:t>muito grandes </a:t>
                </a:r>
                <a:r>
                  <a:rPr lang="pt-BR" sz="2400" b="0" i="0" u="none" strike="noStrike" baseline="0" dirty="0">
                    <a:latin typeface="Arial Narrow" panose="020B0606020202030204" pitchFamily="34" charset="0"/>
                    <a:cs typeface="Arial" panose="020B0604020202020204" pitchFamily="34" charset="0"/>
                  </a:rPr>
                  <a:t>(como a distância da Terra ao Sol) ou </a:t>
                </a:r>
                <a:r>
                  <a:rPr lang="pt-BR" sz="2400" b="1" i="0" u="none" strike="noStrike" baseline="0" dirty="0">
                    <a:latin typeface="Arial Narrow" panose="020B0606020202030204" pitchFamily="34" charset="0"/>
                    <a:cs typeface="Arial" panose="020B0604020202020204" pitchFamily="34" charset="0"/>
                  </a:rPr>
                  <a:t>muito pequenos </a:t>
                </a:r>
                <a:r>
                  <a:rPr lang="pt-BR" sz="2400" b="0" i="0" u="none" strike="noStrike" baseline="0" dirty="0">
                    <a:latin typeface="Arial Narrow" panose="020B0606020202030204" pitchFamily="34" charset="0"/>
                    <a:cs typeface="Arial" panose="020B0604020202020204" pitchFamily="34" charset="0"/>
                  </a:rPr>
                  <a:t>(como o tamanho de um vírus).</a:t>
                </a:r>
              </a:p>
              <a:p>
                <a:pPr algn="just"/>
                <a:r>
                  <a:rPr lang="pt-BR" sz="2400" b="0" i="0" u="none" strike="noStrike" baseline="0" dirty="0">
                    <a:latin typeface="Arial Narrow" panose="020B0606020202030204" pitchFamily="34" charset="0"/>
                    <a:cs typeface="Arial" panose="020B0604020202020204" pitchFamily="34" charset="0"/>
                  </a:rPr>
                  <a:t>Ao invés de escrever um monte de zeros, nós usamos as </a:t>
                </a:r>
                <a:r>
                  <a:rPr lang="pt-BR" sz="2400" b="1" i="0" u="none" strike="noStrike" baseline="0" dirty="0">
                    <a:latin typeface="Arial Narrow" panose="020B0606020202030204" pitchFamily="34" charset="0"/>
                    <a:cs typeface="Arial" panose="020B0604020202020204" pitchFamily="34" charset="0"/>
                  </a:rPr>
                  <a:t>potências de 10</a:t>
                </a:r>
                <a:r>
                  <a:rPr lang="pt-BR" sz="2400" b="0" i="0" u="none" strike="noStrike" baseline="0" dirty="0">
                    <a:latin typeface="Arial Narrow" panose="020B0606020202030204" pitchFamily="34" charset="0"/>
                    <a:cs typeface="Arial" panose="020B0604020202020204" pitchFamily="34" charset="0"/>
                  </a:rPr>
                  <a:t>.</a:t>
                </a:r>
              </a:p>
              <a:p>
                <a:pPr algn="just"/>
                <a:r>
                  <a:rPr lang="pt-BR" sz="2400" b="1" i="0" u="none" strike="noStrike" baseline="0" dirty="0">
                    <a:latin typeface="Arial Narrow" panose="020B0606020202030204" pitchFamily="34" charset="0"/>
                    <a:cs typeface="Arial" panose="020B0604020202020204" pitchFamily="34" charset="0"/>
                  </a:rPr>
                  <a:t>E por que usamos?</a:t>
                </a:r>
              </a:p>
              <a:p>
                <a:pPr algn="just"/>
                <a:r>
                  <a:rPr lang="pt-BR" sz="2400" b="0" i="0" u="none" strike="noStrike" baseline="0" dirty="0">
                    <a:latin typeface="Arial Narrow" panose="020B0606020202030204" pitchFamily="34" charset="0"/>
                    <a:cs typeface="Arial" panose="020B0604020202020204" pitchFamily="34" charset="0"/>
                  </a:rPr>
                  <a:t>• </a:t>
                </a:r>
                <a:r>
                  <a:rPr lang="pt-BR" sz="2400" b="1" i="0" u="none" strike="noStrike" baseline="0" dirty="0">
                    <a:latin typeface="Arial Narrow" panose="020B0606020202030204" pitchFamily="34" charset="0"/>
                    <a:cs typeface="Arial" panose="020B0604020202020204" pitchFamily="34" charset="0"/>
                  </a:rPr>
                  <a:t>Economia de Espaço: </a:t>
                </a:r>
                <a:r>
                  <a:rPr lang="pt-BR" sz="2400" b="0" i="0" u="none" strike="noStrike" baseline="0" dirty="0">
                    <a:latin typeface="Arial Narrow" panose="020B0606020202030204" pitchFamily="34" charset="0"/>
                    <a:cs typeface="Arial" panose="020B0604020202020204" pitchFamily="34" charset="0"/>
                  </a:rPr>
                  <a:t>É muito mais rápido e fácil escrever</a:t>
                </a:r>
                <a:r>
                  <a:rPr lang="pt-BR" sz="2400" b="0" i="0" u="none" strike="noStrike" dirty="0">
                    <a:latin typeface="Arial Narrow" panose="020B0606020202030204" pitchFamily="34" charset="0"/>
                    <a:cs typeface="Arial" panose="020B0604020202020204" pitchFamily="34" charset="0"/>
                  </a:rPr>
                  <a:t> </a:t>
                </a:r>
                <a14:m>
                  <m:oMath xmlns:m="http://schemas.openxmlformats.org/officeDocument/2006/math">
                    <m:r>
                      <a:rPr lang="pt-BR" sz="2400" b="1" i="1" u="none" strike="noStrike" baseline="0" dirty="0" smtClean="0">
                        <a:latin typeface="Cambria Math" panose="02040503050406030204" pitchFamily="18" charset="0"/>
                        <a:cs typeface="Arial" panose="020B0604020202020204" pitchFamily="34" charset="0"/>
                      </a:rPr>
                      <m:t>𝟏</m:t>
                    </m:r>
                    <m:r>
                      <a:rPr lang="pt-BR" sz="2400" b="1" i="1" u="none" strike="noStrike" baseline="0" dirty="0" smtClean="0">
                        <a:latin typeface="Cambria Math" panose="02040503050406030204" pitchFamily="18" charset="0"/>
                        <a:cs typeface="Arial" panose="020B0604020202020204" pitchFamily="34" charset="0"/>
                      </a:rPr>
                      <m:t>,</m:t>
                    </m:r>
                    <m:r>
                      <a:rPr lang="pt-BR" sz="2400" b="1" i="1" u="none" strike="noStrike" baseline="0" dirty="0" smtClean="0">
                        <a:latin typeface="Cambria Math" panose="02040503050406030204" pitchFamily="18" charset="0"/>
                        <a:cs typeface="Arial" panose="020B0604020202020204" pitchFamily="34" charset="0"/>
                      </a:rPr>
                      <m:t>𝟓</m:t>
                    </m:r>
                    <m:r>
                      <a:rPr lang="pt-BR" sz="2400" b="1" i="1" u="none" strike="noStrike" baseline="0" dirty="0" smtClean="0">
                        <a:latin typeface="Cambria Math" panose="02040503050406030204" pitchFamily="18" charset="0"/>
                        <a:cs typeface="Arial" panose="020B0604020202020204" pitchFamily="34" charset="0"/>
                      </a:rPr>
                      <m:t> </m:t>
                    </m:r>
                    <m:r>
                      <a:rPr lang="pt-BR" sz="2400" b="0" i="1" u="none" strike="noStrike" baseline="0" dirty="0">
                        <a:latin typeface="Cambria Math" panose="02040503050406030204" pitchFamily="18" charset="0"/>
                        <a:cs typeface="Arial" panose="020B0604020202020204" pitchFamily="34" charset="0"/>
                      </a:rPr>
                      <m:t>× </m:t>
                    </m:r>
                    <m:sSup>
                      <m:sSupPr>
                        <m:ctrlPr>
                          <a:rPr lang="pt-BR" sz="2400" b="1" i="1" u="none" strike="noStrike" baseline="0" smtClean="0">
                            <a:latin typeface="Cambria Math" panose="02040503050406030204" pitchFamily="18" charset="0"/>
                            <a:cs typeface="Arial" panose="020B0604020202020204" pitchFamily="34" charset="0"/>
                          </a:rPr>
                        </m:ctrlPr>
                      </m:sSupPr>
                      <m:e>
                        <m:r>
                          <a:rPr lang="pt-BR" sz="2400" b="1" i="1" u="none" strike="noStrike" baseline="0" smtClean="0">
                            <a:latin typeface="Cambria Math" panose="02040503050406030204" pitchFamily="18" charset="0"/>
                            <a:cs typeface="Arial" panose="020B0604020202020204" pitchFamily="34" charset="0"/>
                          </a:rPr>
                          <m:t>𝟏𝟎</m:t>
                        </m:r>
                      </m:e>
                      <m:sup>
                        <m:r>
                          <a:rPr lang="pt-BR" sz="2400" b="1" i="1" u="none" strike="noStrike" baseline="0" smtClean="0">
                            <a:latin typeface="Cambria Math" panose="02040503050406030204" pitchFamily="18" charset="0"/>
                            <a:cs typeface="Arial" panose="020B0604020202020204" pitchFamily="34" charset="0"/>
                          </a:rPr>
                          <m:t>𝟏𝟏</m:t>
                        </m:r>
                      </m:sup>
                    </m:sSup>
                  </m:oMath>
                </a14:m>
                <a:r>
                  <a:rPr lang="pt-BR" sz="2400" b="0" i="0" u="none" strike="noStrike" baseline="0" dirty="0">
                    <a:latin typeface="Arial Narrow" panose="020B0606020202030204" pitchFamily="34" charset="0"/>
                    <a:cs typeface="Arial" panose="020B0604020202020204" pitchFamily="34" charset="0"/>
                  </a:rPr>
                  <a:t> do que escrever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150 000 000 000.</m:t>
                    </m:r>
                  </m:oMath>
                </a14:m>
                <a:endParaRPr lang="pt-BR" sz="2400"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67BF15DD-D385-8BE6-E8A0-D44FBF1A5CAA}"/>
                  </a:ext>
                </a:extLst>
              </p:cNvPr>
              <p:cNvSpPr txBox="1">
                <a:spLocks noRot="1" noChangeAspect="1" noMove="1" noResize="1" noEditPoints="1" noAdjustHandles="1" noChangeArrowheads="1" noChangeShapeType="1" noTextEdit="1"/>
              </p:cNvSpPr>
              <p:nvPr/>
            </p:nvSpPr>
            <p:spPr>
              <a:xfrm>
                <a:off x="207039" y="2283264"/>
                <a:ext cx="6086111" cy="4163319"/>
              </a:xfrm>
              <a:prstGeom prst="rect">
                <a:avLst/>
              </a:prstGeom>
              <a:blipFill>
                <a:blip r:embed="rId3"/>
                <a:stretch>
                  <a:fillRect l="-1603" t="-1171" r="-1503"/>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E339F559-7347-EF4B-74D4-71D4B4C41308}"/>
              </a:ext>
            </a:extLst>
          </p:cNvPr>
          <p:cNvPicPr>
            <a:picLocks noChangeAspect="1"/>
          </p:cNvPicPr>
          <p:nvPr/>
        </p:nvPicPr>
        <p:blipFill rotWithShape="1">
          <a:blip r:embed="rId4">
            <a:extLst>
              <a:ext uri="{28A0092B-C50C-407E-A947-70E740481C1C}">
                <a14:useLocalDpi xmlns:a14="http://schemas.microsoft.com/office/drawing/2010/main" val="0"/>
              </a:ext>
            </a:extLst>
          </a:blip>
          <a:srcRect l="799" r="3034"/>
          <a:stretch>
            <a:fillRect/>
          </a:stretch>
        </p:blipFill>
        <p:spPr bwMode="auto">
          <a:xfrm>
            <a:off x="1292574" y="1493948"/>
            <a:ext cx="3600000" cy="789316"/>
          </a:xfrm>
          <a:prstGeom prst="rect">
            <a:avLst/>
          </a:prstGeom>
          <a:noFill/>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0519407D-7859-64EE-77BF-BC80162A0BBE}"/>
              </a:ext>
            </a:extLst>
          </p:cNvPr>
          <p:cNvSpPr txBox="1"/>
          <p:nvPr/>
        </p:nvSpPr>
        <p:spPr>
          <a:xfrm>
            <a:off x="6293150" y="923612"/>
            <a:ext cx="5691808" cy="3046988"/>
          </a:xfrm>
          <a:prstGeom prst="rect">
            <a:avLst/>
          </a:prstGeom>
          <a:noFill/>
        </p:spPr>
        <p:txBody>
          <a:bodyPr wrap="square">
            <a:spAutoFit/>
          </a:bodyPr>
          <a:lstStyle/>
          <a:p>
            <a:pPr algn="just"/>
            <a:r>
              <a:rPr lang="pt-BR" sz="2400" b="0" i="0" u="none" strike="noStrike" baseline="0" dirty="0">
                <a:latin typeface="Arial Narrow" panose="020B0606020202030204" pitchFamily="34" charset="0"/>
                <a:cs typeface="Arial" panose="020B0604020202020204" pitchFamily="34" charset="0"/>
              </a:rPr>
              <a:t>• </a:t>
            </a:r>
            <a:r>
              <a:rPr lang="pt-BR" sz="2400" b="1" i="0" u="none" strike="noStrike" baseline="0" dirty="0">
                <a:latin typeface="Arial Narrow" panose="020B0606020202030204" pitchFamily="34" charset="0"/>
                <a:cs typeface="Arial" panose="020B0604020202020204" pitchFamily="34" charset="0"/>
              </a:rPr>
              <a:t>Clareza: </a:t>
            </a:r>
            <a:r>
              <a:rPr lang="pt-BR" sz="2400" b="0" i="0" u="none" strike="noStrike" baseline="0" dirty="0">
                <a:latin typeface="Arial Narrow" panose="020B0606020202030204" pitchFamily="34" charset="0"/>
                <a:cs typeface="Arial" panose="020B0604020202020204" pitchFamily="34" charset="0"/>
              </a:rPr>
              <a:t>Fica mais fácil ver a ordem de grandeza (o quão grande ou pequeno o número realmente é).</a:t>
            </a:r>
          </a:p>
          <a:p>
            <a:pPr algn="just"/>
            <a:r>
              <a:rPr lang="pt-BR" sz="2400" b="0" i="0" u="none" strike="noStrike" baseline="0" dirty="0">
                <a:latin typeface="Arial Narrow" panose="020B0606020202030204" pitchFamily="34" charset="0"/>
                <a:cs typeface="Arial" panose="020B0604020202020204" pitchFamily="34" charset="0"/>
              </a:rPr>
              <a:t>• </a:t>
            </a:r>
            <a:r>
              <a:rPr lang="pt-BR" sz="2400" b="1" i="0" u="none" strike="noStrike" baseline="0" dirty="0">
                <a:latin typeface="Arial Narrow" panose="020B0606020202030204" pitchFamily="34" charset="0"/>
                <a:cs typeface="Arial" panose="020B0604020202020204" pitchFamily="34" charset="0"/>
              </a:rPr>
              <a:t>Cálculo: </a:t>
            </a:r>
            <a:r>
              <a:rPr lang="pt-BR" sz="2400" b="0" i="0" u="none" strike="noStrike" baseline="0" dirty="0">
                <a:latin typeface="Arial Narrow" panose="020B0606020202030204" pitchFamily="34" charset="0"/>
                <a:cs typeface="Arial" panose="020B0604020202020204" pitchFamily="34" charset="0"/>
              </a:rPr>
              <a:t>Simplifica a multiplicação e a divisão de números enormes ou minúsculos.</a:t>
            </a:r>
          </a:p>
          <a:p>
            <a:pPr algn="just"/>
            <a:r>
              <a:rPr lang="pt-BR" sz="2400" b="1" dirty="0">
                <a:latin typeface="Arial Narrow" panose="020B0606020202030204" pitchFamily="34" charset="0"/>
                <a:cs typeface="Arial" panose="020B0604020202020204" pitchFamily="34" charset="0"/>
              </a:rPr>
              <a:t>A Estrutura da Notação Científica</a:t>
            </a:r>
          </a:p>
          <a:p>
            <a:pPr algn="just"/>
            <a:r>
              <a:rPr lang="pt-BR" sz="2400" dirty="0">
                <a:latin typeface="Arial Narrow" panose="020B0606020202030204" pitchFamily="34" charset="0"/>
                <a:cs typeface="Arial" panose="020B0604020202020204" pitchFamily="34" charset="0"/>
              </a:rPr>
              <a:t>Todo número em notação científica tem esta forma:</a:t>
            </a:r>
            <a:endParaRPr lang="pt-BR" sz="2400" b="0" i="0" u="none" strike="noStrike" baseline="0" dirty="0">
              <a:latin typeface="Arial Narrow" panose="020B0606020202030204" pitchFamily="34" charset="0"/>
              <a:cs typeface="Arial" panose="020B0604020202020204" pitchFamily="34" charset="0"/>
            </a:endParaRPr>
          </a:p>
        </p:txBody>
      </p:sp>
      <p:pic>
        <p:nvPicPr>
          <p:cNvPr id="3" name="Imagem 2" descr="Uma imagem contendo Ícone&#10;&#10;O conteúdo gerado por IA pode estar incorreto.">
            <a:extLst>
              <a:ext uri="{FF2B5EF4-FFF2-40B4-BE49-F238E27FC236}">
                <a16:creationId xmlns:a16="http://schemas.microsoft.com/office/drawing/2014/main" id="{0F31800E-7F0F-5A1D-28E9-12DF8FB0B75E}"/>
              </a:ext>
            </a:extLst>
          </p:cNvPr>
          <p:cNvPicPr>
            <a:picLocks noChangeAspect="1"/>
          </p:cNvPicPr>
          <p:nvPr/>
        </p:nvPicPr>
        <p:blipFill>
          <a:blip r:embed="rId5"/>
          <a:stretch>
            <a:fillRect/>
          </a:stretch>
        </p:blipFill>
        <p:spPr>
          <a:xfrm>
            <a:off x="6780269" y="4436629"/>
            <a:ext cx="4717570" cy="1738052"/>
          </a:xfrm>
          <a:prstGeom prst="rect">
            <a:avLst/>
          </a:prstGeom>
        </p:spPr>
      </p:pic>
    </p:spTree>
    <p:extLst>
      <p:ext uri="{BB962C8B-B14F-4D97-AF65-F5344CB8AC3E}">
        <p14:creationId xmlns:p14="http://schemas.microsoft.com/office/powerpoint/2010/main" val="785256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7EB7D-6B17-141D-5217-3BC75DD32C2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7914F3C2-2C32-5CA0-3C6F-80B20EAFF2F8}"/>
                  </a:ext>
                </a:extLst>
              </p:cNvPr>
              <p:cNvSpPr txBox="1"/>
              <p:nvPr/>
            </p:nvSpPr>
            <p:spPr>
              <a:xfrm>
                <a:off x="208472" y="621280"/>
                <a:ext cx="11775056" cy="6001643"/>
              </a:xfrm>
              <a:prstGeom prst="rect">
                <a:avLst/>
              </a:prstGeom>
              <a:noFill/>
            </p:spPr>
            <p:txBody>
              <a:bodyPr wrap="square">
                <a:spAutoFit/>
              </a:bodyPr>
              <a:lstStyle/>
              <a:p>
                <a:pPr algn="just"/>
                <a:r>
                  <a:rPr lang="pt-BR" sz="2400" b="0" u="none" strike="noStrike" baseline="0" dirty="0">
                    <a:solidFill>
                      <a:srgbClr val="000000"/>
                    </a:solidFill>
                    <a:latin typeface="Arial Narrow" panose="020B0606020202030204" pitchFamily="34" charset="0"/>
                    <a:cs typeface="Arial" panose="020B0604020202020204" pitchFamily="34" charset="0"/>
                  </a:rPr>
                  <a:t>Vamos entender o que significa cada parte:</a:t>
                </a:r>
              </a:p>
              <a:p>
                <a:pPr marL="342900" indent="-342900" algn="just">
                  <a:buFont typeface="Arial" panose="020B0604020202020204" pitchFamily="34" charset="0"/>
                  <a:buChar char="•"/>
                </a:pPr>
                <a:r>
                  <a:rPr lang="pt-BR" sz="2400" b="1" u="none" strike="noStrike" baseline="0" dirty="0">
                    <a:solidFill>
                      <a:srgbClr val="000000"/>
                    </a:solidFill>
                    <a:latin typeface="Arial Narrow" panose="020B0606020202030204" pitchFamily="34" charset="0"/>
                    <a:cs typeface="Arial" panose="020B0604020202020204" pitchFamily="34" charset="0"/>
                  </a:rPr>
                  <a:t>O Coeficiente </a:t>
                </a:r>
                <a:r>
                  <a:rPr lang="pt-BR" sz="2400" b="0" u="none" strike="noStrike" baseline="0" dirty="0">
                    <a:solidFill>
                      <a:srgbClr val="000000"/>
                    </a:solidFill>
                    <a:latin typeface="Arial Narrow" panose="020B0606020202030204" pitchFamily="34" charset="0"/>
                    <a:cs typeface="Arial" panose="020B0604020202020204" pitchFamily="34" charset="0"/>
                  </a:rPr>
                  <a:t>(</a:t>
                </a:r>
                <a:r>
                  <a:rPr lang="pt-BR" sz="2400" b="1" u="none" strike="noStrike" baseline="0" dirty="0">
                    <a:solidFill>
                      <a:srgbClr val="00C5C0"/>
                    </a:solidFill>
                    <a:latin typeface="Arial Narrow" panose="020B0606020202030204" pitchFamily="34" charset="0"/>
                    <a:cs typeface="Arial" panose="020B0604020202020204" pitchFamily="34" charset="0"/>
                  </a:rPr>
                  <a:t>a</a:t>
                </a:r>
                <a:r>
                  <a:rPr lang="pt-BR" sz="2400" b="0" u="none" strike="noStrike" baseline="0" dirty="0">
                    <a:solidFill>
                      <a:srgbClr val="000000"/>
                    </a:solidFill>
                    <a:latin typeface="Arial Narrow" panose="020B0606020202030204" pitchFamily="34" charset="0"/>
                    <a:cs typeface="Arial" panose="020B0604020202020204" pitchFamily="34" charset="0"/>
                  </a:rPr>
                  <a:t>) é o primeiro número da notação. Deve ser um número maior ou igual a 1 e menor que 10, ou seja, 1 ≤ a &lt; 10, em outras palavras, você só pode ter </a:t>
                </a:r>
                <a:r>
                  <a:rPr lang="pt-BR" sz="2400" b="1" u="none" strike="noStrike" baseline="0" dirty="0">
                    <a:solidFill>
                      <a:srgbClr val="000000"/>
                    </a:solidFill>
                    <a:latin typeface="Arial Narrow" panose="020B0606020202030204" pitchFamily="34" charset="0"/>
                    <a:cs typeface="Arial" panose="020B0604020202020204" pitchFamily="34" charset="0"/>
                  </a:rPr>
                  <a:t>um algarismo, diferente de zero</a:t>
                </a:r>
                <a:r>
                  <a:rPr lang="pt-BR" sz="2400" b="0" u="none" strike="noStrike" baseline="0" dirty="0">
                    <a:solidFill>
                      <a:srgbClr val="000000"/>
                    </a:solidFill>
                    <a:latin typeface="Arial Narrow" panose="020B0606020202030204" pitchFamily="34" charset="0"/>
                    <a:cs typeface="Arial" panose="020B0604020202020204" pitchFamily="34" charset="0"/>
                  </a:rPr>
                  <a:t>, antes da vírgula.</a:t>
                </a:r>
              </a:p>
              <a:p>
                <a:pPr marL="342900" indent="-342900" algn="just">
                  <a:buFont typeface="Arial" panose="020B0604020202020204" pitchFamily="34" charset="0"/>
                  <a:buChar char="•"/>
                </a:pPr>
                <a:r>
                  <a:rPr lang="pt-BR" sz="2400" b="1" u="none" strike="noStrike" baseline="0" dirty="0">
                    <a:solidFill>
                      <a:srgbClr val="000000"/>
                    </a:solidFill>
                    <a:latin typeface="Arial Narrow" panose="020B0606020202030204" pitchFamily="34" charset="0"/>
                    <a:cs typeface="Arial" panose="020B0604020202020204" pitchFamily="34" charset="0"/>
                  </a:rPr>
                  <a:t>A Base </a:t>
                </a:r>
                <a:r>
                  <a:rPr lang="pt-BR" sz="2400" b="0" u="none" strike="noStrike" baseline="0" dirty="0">
                    <a:solidFill>
                      <a:srgbClr val="000000"/>
                    </a:solidFill>
                    <a:latin typeface="Arial Narrow" panose="020B0606020202030204" pitchFamily="34" charset="0"/>
                    <a:cs typeface="Arial" panose="020B0604020202020204" pitchFamily="34" charset="0"/>
                  </a:rPr>
                  <a:t>(</a:t>
                </a:r>
                <a:r>
                  <a:rPr lang="pt-BR" sz="2400" b="1" u="none" strike="noStrike" baseline="0" dirty="0">
                    <a:solidFill>
                      <a:srgbClr val="E126FF"/>
                    </a:solidFill>
                    <a:latin typeface="Arial Narrow" panose="020B0606020202030204" pitchFamily="34" charset="0"/>
                    <a:cs typeface="Arial" panose="020B0604020202020204" pitchFamily="34" charset="0"/>
                  </a:rPr>
                  <a:t>10</a:t>
                </a:r>
                <a:r>
                  <a:rPr lang="pt-BR" sz="2400" b="0" u="none" strike="noStrike" baseline="0" dirty="0">
                    <a:solidFill>
                      <a:srgbClr val="000000"/>
                    </a:solidFill>
                    <a:latin typeface="Arial Narrow" panose="020B0606020202030204" pitchFamily="34" charset="0"/>
                    <a:cs typeface="Arial" panose="020B0604020202020204" pitchFamily="34" charset="0"/>
                  </a:rPr>
                  <a:t>) é sempre o número 10.</a:t>
                </a:r>
              </a:p>
              <a:p>
                <a:pPr marL="342900" indent="-342900" algn="just">
                  <a:buFont typeface="Arial" panose="020B0604020202020204" pitchFamily="34" charset="0"/>
                  <a:buChar char="•"/>
                </a:pPr>
                <a:r>
                  <a:rPr lang="pt-BR" sz="2400" b="1" dirty="0">
                    <a:latin typeface="Arial Narrow" panose="020B0606020202030204" pitchFamily="34" charset="0"/>
                    <a:cs typeface="Arial" panose="020B0604020202020204" pitchFamily="34" charset="0"/>
                  </a:rPr>
                  <a:t>O Expoente </a:t>
                </a:r>
                <a:r>
                  <a:rPr lang="pt-BR" sz="2400" dirty="0">
                    <a:latin typeface="Arial Narrow" panose="020B0606020202030204" pitchFamily="34" charset="0"/>
                    <a:cs typeface="Arial" panose="020B0604020202020204" pitchFamily="34" charset="0"/>
                  </a:rPr>
                  <a:t>(</a:t>
                </a:r>
                <a:r>
                  <a:rPr lang="pt-BR" sz="2400" b="1" dirty="0">
                    <a:solidFill>
                      <a:srgbClr val="FF0000"/>
                    </a:solidFill>
                    <a:latin typeface="Arial Narrow" panose="020B0606020202030204" pitchFamily="34" charset="0"/>
                    <a:cs typeface="Arial" panose="020B0604020202020204" pitchFamily="34" charset="0"/>
                  </a:rPr>
                  <a:t>n</a:t>
                </a:r>
                <a:r>
                  <a:rPr lang="pt-BR" sz="2400" dirty="0">
                    <a:latin typeface="Arial Narrow" panose="020B0606020202030204" pitchFamily="34" charset="0"/>
                    <a:cs typeface="Arial" panose="020B0604020202020204" pitchFamily="34" charset="0"/>
                  </a:rPr>
                  <a:t>) é o </a:t>
                </a:r>
                <a:r>
                  <a:rPr lang="pt-BR" sz="2400" b="1" dirty="0">
                    <a:latin typeface="Arial Narrow" panose="020B0606020202030204" pitchFamily="34" charset="0"/>
                    <a:cs typeface="Arial" panose="020B0604020202020204" pitchFamily="34" charset="0"/>
                  </a:rPr>
                  <a:t>número inteiro </a:t>
                </a:r>
                <a:r>
                  <a:rPr lang="pt-BR" sz="2400" dirty="0">
                    <a:latin typeface="Arial Narrow" panose="020B0606020202030204" pitchFamily="34" charset="0"/>
                    <a:cs typeface="Arial" panose="020B0604020202020204" pitchFamily="34" charset="0"/>
                  </a:rPr>
                  <a:t>à qual a base 10 está elevado. O expoente indica </a:t>
                </a:r>
                <a:r>
                  <a:rPr lang="pt-BR" sz="2400" b="1" dirty="0">
                    <a:latin typeface="Arial Narrow" panose="020B0606020202030204" pitchFamily="34" charset="0"/>
                    <a:cs typeface="Arial" panose="020B0604020202020204" pitchFamily="34" charset="0"/>
                  </a:rPr>
                  <a:t>quantas casas </a:t>
                </a:r>
                <a:r>
                  <a:rPr lang="pt-BR" sz="2400" dirty="0">
                    <a:latin typeface="Arial Narrow" panose="020B0606020202030204" pitchFamily="34" charset="0"/>
                    <a:cs typeface="Arial" panose="020B0604020202020204" pitchFamily="34" charset="0"/>
                  </a:rPr>
                  <a:t>a vírgula se “moveu”, originalmente, em relação ao número inicial.</a:t>
                </a:r>
              </a:p>
              <a:p>
                <a:pPr algn="just"/>
                <a:r>
                  <a:rPr lang="pt-BR" sz="2400" dirty="0">
                    <a:latin typeface="Arial Narrow" panose="020B0606020202030204" pitchFamily="34" charset="0"/>
                    <a:cs typeface="Arial" panose="020B0604020202020204" pitchFamily="34" charset="0"/>
                  </a:rPr>
                  <a:t>Vejamos agora alguns exemplos de números escritos em notação científica.</a:t>
                </a:r>
                <a:endParaRPr lang="pt-BR" sz="2400" b="0" u="none" strike="noStrike" baseline="0" dirty="0">
                  <a:solidFill>
                    <a:srgbClr val="000000"/>
                  </a:solidFill>
                  <a:latin typeface="Arial Narrow" panose="020B0606020202030204" pitchFamily="34" charset="0"/>
                  <a:cs typeface="Arial" panose="020B0604020202020204" pitchFamily="34" charset="0"/>
                </a:endParaRPr>
              </a:p>
              <a:p>
                <a:pPr algn="just"/>
                <a:endParaRPr lang="pt-BR" sz="2400" dirty="0">
                  <a:solidFill>
                    <a:srgbClr val="000000"/>
                  </a:solidFill>
                  <a:latin typeface="Arial Narrow" panose="020B0606020202030204" pitchFamily="34" charset="0"/>
                  <a:cs typeface="Arial" panose="020B0604020202020204" pitchFamily="34" charset="0"/>
                </a:endParaRPr>
              </a:p>
              <a:p>
                <a:pPr algn="just"/>
                <a:endParaRPr lang="pt-BR" sz="2400" dirty="0">
                  <a:solidFill>
                    <a:srgbClr val="000000"/>
                  </a:solidFill>
                  <a:latin typeface="Arial Narrow" panose="020B0606020202030204" pitchFamily="34" charset="0"/>
                  <a:cs typeface="Arial" panose="020B0604020202020204" pitchFamily="34" charset="0"/>
                </a:endParaRPr>
              </a:p>
              <a:p>
                <a:pPr algn="just"/>
                <a:endParaRPr lang="pt-BR" sz="2400" dirty="0">
                  <a:solidFill>
                    <a:srgbClr val="000000"/>
                  </a:solidFill>
                  <a:latin typeface="Arial Narrow" panose="020B0606020202030204" pitchFamily="34" charset="0"/>
                  <a:cs typeface="Arial" panose="020B0604020202020204" pitchFamily="34" charset="0"/>
                </a:endParaRPr>
              </a:p>
              <a:p>
                <a:pPr algn="just"/>
                <a:endParaRPr lang="pt-BR" sz="2400" dirty="0">
                  <a:solidFill>
                    <a:srgbClr val="000000"/>
                  </a:solidFill>
                  <a:latin typeface="Arial Narrow" panose="020B0606020202030204" pitchFamily="34" charset="0"/>
                  <a:cs typeface="Arial" panose="020B0604020202020204" pitchFamily="34" charset="0"/>
                </a:endParaRPr>
              </a:p>
              <a:p>
                <a:r>
                  <a:rPr lang="pt-BR" sz="2400" b="1" dirty="0">
                    <a:latin typeface="Arial Narrow" panose="020B0606020202030204" pitchFamily="34" charset="0"/>
                    <a:cs typeface="Arial" panose="020B0604020202020204" pitchFamily="34" charset="0"/>
                  </a:rPr>
                  <a:t>Observação:</a:t>
                </a:r>
              </a:p>
              <a:p>
                <a:pPr algn="just"/>
                <a:r>
                  <a:rPr lang="pt-BR" sz="2400" dirty="0">
                    <a:latin typeface="Arial Narrow" panose="020B0606020202030204" pitchFamily="34" charset="0"/>
                    <a:cs typeface="Arial" panose="020B0604020202020204" pitchFamily="34" charset="0"/>
                  </a:rPr>
                  <a:t>O número </a:t>
                </a:r>
                <a14:m>
                  <m:oMath xmlns:m="http://schemas.openxmlformats.org/officeDocument/2006/math">
                    <m:r>
                      <a:rPr lang="pt-BR" sz="2400" i="1" dirty="0">
                        <a:latin typeface="Cambria Math" panose="02040503050406030204" pitchFamily="18" charset="0"/>
                        <a:cs typeface="Arial" panose="020B0604020202020204" pitchFamily="34" charset="0"/>
                      </a:rPr>
                      <m:t>730 000 000 </m:t>
                    </m:r>
                  </m:oMath>
                </a14:m>
                <a:r>
                  <a:rPr lang="pt-BR" sz="2400" dirty="0">
                    <a:latin typeface="Arial Narrow" panose="020B0606020202030204" pitchFamily="34" charset="0"/>
                    <a:cs typeface="Arial" panose="020B0604020202020204" pitchFamily="34" charset="0"/>
                  </a:rPr>
                  <a:t>pode ser escrito corretamente como </a:t>
                </a:r>
                <a14:m>
                  <m:oMath xmlns:m="http://schemas.openxmlformats.org/officeDocument/2006/math">
                    <m:r>
                      <a:rPr lang="pt-BR" sz="2400" i="1" dirty="0">
                        <a:latin typeface="Cambria Math" panose="02040503050406030204" pitchFamily="18" charset="0"/>
                        <a:cs typeface="Arial" panose="020B0604020202020204" pitchFamily="34" charset="0"/>
                      </a:rPr>
                      <m:t>7,3×</m:t>
                    </m:r>
                    <m:sSup>
                      <m:sSupPr>
                        <m:ctrlPr>
                          <a:rPr lang="pt-BR" sz="2400" i="1" dirty="0">
                            <a:latin typeface="Cambria Math" panose="02040503050406030204" pitchFamily="18" charset="0"/>
                            <a:cs typeface="Arial" panose="020B0604020202020204" pitchFamily="34" charset="0"/>
                          </a:rPr>
                        </m:ctrlPr>
                      </m:sSupPr>
                      <m:e>
                        <m:r>
                          <a:rPr lang="pt-BR" sz="2400" i="1" dirty="0">
                            <a:latin typeface="Cambria Math" panose="02040503050406030204" pitchFamily="18" charset="0"/>
                            <a:cs typeface="Arial" panose="020B0604020202020204" pitchFamily="34" charset="0"/>
                          </a:rPr>
                          <m:t>10</m:t>
                        </m:r>
                      </m:e>
                      <m:sup>
                        <m:r>
                          <a:rPr lang="pt-BR" sz="2400" i="1" dirty="0">
                            <a:latin typeface="Cambria Math" panose="02040503050406030204" pitchFamily="18" charset="0"/>
                            <a:cs typeface="Arial" panose="020B0604020202020204" pitchFamily="34" charset="0"/>
                          </a:rPr>
                          <m:t>8</m:t>
                        </m:r>
                      </m:sup>
                    </m:sSup>
                  </m:oMath>
                </a14:m>
                <a:r>
                  <a:rPr lang="pt-BR" sz="2400" dirty="0">
                    <a:latin typeface="Arial Narrow" panose="020B0606020202030204" pitchFamily="34" charset="0"/>
                    <a:cs typeface="Arial" panose="020B0604020202020204" pitchFamily="34" charset="0"/>
                  </a:rPr>
                  <a:t>, e não </a:t>
                </a:r>
                <a14:m>
                  <m:oMath xmlns:m="http://schemas.openxmlformats.org/officeDocument/2006/math">
                    <m:r>
                      <a:rPr lang="pt-BR" sz="2400" i="1" dirty="0">
                        <a:latin typeface="Cambria Math" panose="02040503050406030204" pitchFamily="18" charset="0"/>
                        <a:cs typeface="Arial" panose="020B0604020202020204" pitchFamily="34" charset="0"/>
                      </a:rPr>
                      <m:t>73×</m:t>
                    </m:r>
                    <m:sSup>
                      <m:sSupPr>
                        <m:ctrlPr>
                          <a:rPr lang="pt-BR" sz="2400" i="1" dirty="0">
                            <a:latin typeface="Cambria Math" panose="02040503050406030204" pitchFamily="18" charset="0"/>
                            <a:cs typeface="Arial" panose="020B0604020202020204" pitchFamily="34" charset="0"/>
                          </a:rPr>
                        </m:ctrlPr>
                      </m:sSupPr>
                      <m:e>
                        <m:r>
                          <a:rPr lang="pt-BR" sz="2400" i="1" dirty="0">
                            <a:latin typeface="Cambria Math" panose="02040503050406030204" pitchFamily="18" charset="0"/>
                            <a:cs typeface="Arial" panose="020B0604020202020204" pitchFamily="34" charset="0"/>
                          </a:rPr>
                          <m:t>10</m:t>
                        </m:r>
                      </m:e>
                      <m:sup>
                        <m:r>
                          <a:rPr lang="pt-BR" sz="2400" i="1" dirty="0">
                            <a:latin typeface="Cambria Math" panose="02040503050406030204" pitchFamily="18" charset="0"/>
                            <a:cs typeface="Arial" panose="020B0604020202020204" pitchFamily="34" charset="0"/>
                          </a:rPr>
                          <m:t>7</m:t>
                        </m:r>
                      </m:sup>
                    </m:sSup>
                    <m:r>
                      <a:rPr lang="pt-BR" sz="2400" i="1" dirty="0">
                        <a:latin typeface="Cambria Math" panose="02040503050406030204" pitchFamily="18" charset="0"/>
                        <a:cs typeface="Arial" panose="020B0604020202020204" pitchFamily="34" charset="0"/>
                      </a:rPr>
                      <m:t>.</m:t>
                    </m:r>
                  </m:oMath>
                </a14:m>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Já o número </a:t>
                </a:r>
                <a14:m>
                  <m:oMath xmlns:m="http://schemas.openxmlformats.org/officeDocument/2006/math">
                    <m:r>
                      <a:rPr lang="pt-BR" sz="2400" i="1" dirty="0">
                        <a:latin typeface="Cambria Math" panose="02040503050406030204" pitchFamily="18" charset="0"/>
                        <a:cs typeface="Arial" panose="020B0604020202020204" pitchFamily="34" charset="0"/>
                      </a:rPr>
                      <m:t>0,000000064</m:t>
                    </m:r>
                  </m:oMath>
                </a14:m>
                <a:r>
                  <a:rPr lang="pt-BR" sz="2400" dirty="0">
                    <a:latin typeface="Arial Narrow" panose="020B0606020202030204" pitchFamily="34" charset="0"/>
                    <a:cs typeface="Arial" panose="020B0604020202020204" pitchFamily="34" charset="0"/>
                  </a:rPr>
                  <a:t> é escrito como </a:t>
                </a:r>
                <a14:m>
                  <m:oMath xmlns:m="http://schemas.openxmlformats.org/officeDocument/2006/math">
                    <m:r>
                      <a:rPr lang="pt-BR" sz="2400" i="1" dirty="0">
                        <a:latin typeface="Cambria Math" panose="02040503050406030204" pitchFamily="18" charset="0"/>
                        <a:cs typeface="Arial" panose="020B0604020202020204" pitchFamily="34" charset="0"/>
                      </a:rPr>
                      <m:t>6,4×</m:t>
                    </m:r>
                    <m:sSup>
                      <m:sSupPr>
                        <m:ctrlPr>
                          <a:rPr lang="pt-BR" sz="2400" i="1" dirty="0">
                            <a:latin typeface="Cambria Math" panose="02040503050406030204" pitchFamily="18" charset="0"/>
                            <a:cs typeface="Arial" panose="020B0604020202020204" pitchFamily="34" charset="0"/>
                          </a:rPr>
                        </m:ctrlPr>
                      </m:sSupPr>
                      <m:e>
                        <m:r>
                          <a:rPr lang="pt-BR" sz="2400" i="1" dirty="0">
                            <a:latin typeface="Cambria Math" panose="02040503050406030204" pitchFamily="18" charset="0"/>
                            <a:cs typeface="Arial" panose="020B0604020202020204" pitchFamily="34" charset="0"/>
                          </a:rPr>
                          <m:t>10</m:t>
                        </m:r>
                      </m:e>
                      <m:sup>
                        <m:r>
                          <a:rPr lang="pt-BR" sz="2400" i="1" dirty="0">
                            <a:latin typeface="Cambria Math" panose="02040503050406030204" pitchFamily="18" charset="0"/>
                            <a:cs typeface="Arial" panose="020B0604020202020204" pitchFamily="34" charset="0"/>
                          </a:rPr>
                          <m:t>−8</m:t>
                        </m:r>
                      </m:sup>
                    </m:sSup>
                  </m:oMath>
                </a14:m>
                <a:r>
                  <a:rPr lang="pt-BR" sz="2400" dirty="0">
                    <a:latin typeface="Arial Narrow" panose="020B0606020202030204" pitchFamily="34" charset="0"/>
                    <a:cs typeface="Arial" panose="020B0604020202020204" pitchFamily="34" charset="0"/>
                  </a:rPr>
                  <a:t> e não </a:t>
                </a:r>
                <a14:m>
                  <m:oMath xmlns:m="http://schemas.openxmlformats.org/officeDocument/2006/math">
                    <m:r>
                      <a:rPr lang="pt-BR" sz="2400" i="1" dirty="0">
                        <a:latin typeface="Cambria Math" panose="02040503050406030204" pitchFamily="18" charset="0"/>
                        <a:cs typeface="Arial" panose="020B0604020202020204" pitchFamily="34" charset="0"/>
                      </a:rPr>
                      <m:t>64×</m:t>
                    </m:r>
                    <m:sSup>
                      <m:sSupPr>
                        <m:ctrlPr>
                          <a:rPr lang="pt-BR" sz="2400" i="1" dirty="0">
                            <a:latin typeface="Cambria Math" panose="02040503050406030204" pitchFamily="18" charset="0"/>
                            <a:cs typeface="Arial" panose="020B0604020202020204" pitchFamily="34" charset="0"/>
                          </a:rPr>
                        </m:ctrlPr>
                      </m:sSupPr>
                      <m:e>
                        <m:r>
                          <a:rPr lang="pt-BR" sz="2400" i="1" dirty="0">
                            <a:latin typeface="Cambria Math" panose="02040503050406030204" pitchFamily="18" charset="0"/>
                            <a:cs typeface="Arial" panose="020B0604020202020204" pitchFamily="34" charset="0"/>
                          </a:rPr>
                          <m:t>10</m:t>
                        </m:r>
                      </m:e>
                      <m:sup>
                        <m:r>
                          <a:rPr lang="pt-BR" sz="2400" i="1" dirty="0">
                            <a:latin typeface="Cambria Math" panose="02040503050406030204" pitchFamily="18" charset="0"/>
                            <a:cs typeface="Arial" panose="020B0604020202020204" pitchFamily="34" charset="0"/>
                          </a:rPr>
                          <m:t>−9</m:t>
                        </m:r>
                      </m:sup>
                    </m:sSup>
                    <m:r>
                      <a:rPr lang="pt-BR" sz="2400" i="1" dirty="0">
                        <a:latin typeface="Cambria Math" panose="02040503050406030204" pitchFamily="18" charset="0"/>
                        <a:cs typeface="Arial" panose="020B0604020202020204" pitchFamily="34" charset="0"/>
                      </a:rPr>
                      <m:t>.</m:t>
                    </m:r>
                  </m:oMath>
                </a14:m>
                <a:endParaRPr lang="pt-BR" sz="2400" dirty="0">
                  <a:latin typeface="Arial Narrow" panose="020B0606020202030204" pitchFamily="34" charset="0"/>
                  <a:cs typeface="Arial" panose="020B0604020202020204" pitchFamily="34" charset="0"/>
                </a:endParaRPr>
              </a:p>
              <a:p>
                <a:pPr algn="just"/>
                <a:endParaRPr lang="pt-BR" sz="2400" dirty="0">
                  <a:solidFill>
                    <a:srgbClr val="000000"/>
                  </a:solidFill>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7914F3C2-2C32-5CA0-3C6F-80B20EAFF2F8}"/>
                  </a:ext>
                </a:extLst>
              </p:cNvPr>
              <p:cNvSpPr txBox="1">
                <a:spLocks noRot="1" noChangeAspect="1" noMove="1" noResize="1" noEditPoints="1" noAdjustHandles="1" noChangeArrowheads="1" noChangeShapeType="1" noTextEdit="1"/>
              </p:cNvSpPr>
              <p:nvPr/>
            </p:nvSpPr>
            <p:spPr>
              <a:xfrm>
                <a:off x="208472" y="621280"/>
                <a:ext cx="11775056" cy="6001643"/>
              </a:xfrm>
              <a:prstGeom prst="rect">
                <a:avLst/>
              </a:prstGeom>
              <a:blipFill>
                <a:blip r:embed="rId2"/>
                <a:stretch>
                  <a:fillRect l="-776" t="-711" r="-1449"/>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0F2DE9B5-3FF3-150C-C08E-45A786AD871F}"/>
              </a:ext>
            </a:extLst>
          </p:cNvPr>
          <p:cNvPicPr>
            <a:picLocks noChangeAspect="1"/>
          </p:cNvPicPr>
          <p:nvPr/>
        </p:nvPicPr>
        <p:blipFill>
          <a:blip r:embed="rId3"/>
          <a:srcRect l="30126" r="28369" b="36942"/>
          <a:stretch>
            <a:fillRect/>
          </a:stretch>
        </p:blipFill>
        <p:spPr>
          <a:xfrm>
            <a:off x="2741751" y="3945266"/>
            <a:ext cx="6708498" cy="1107996"/>
          </a:xfrm>
          <a:prstGeom prst="rect">
            <a:avLst/>
          </a:prstGeom>
        </p:spPr>
      </p:pic>
    </p:spTree>
    <p:extLst>
      <p:ext uri="{BB962C8B-B14F-4D97-AF65-F5344CB8AC3E}">
        <p14:creationId xmlns:p14="http://schemas.microsoft.com/office/powerpoint/2010/main" val="1612625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AA2F3-C7A7-6236-495F-AF8871A2F3AC}"/>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26F7949-EA42-6E42-B58E-0BBA4D03F9F3}"/>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D183F731-481D-12AC-FBEE-A58F3D1C8E56}"/>
              </a:ext>
            </a:extLst>
          </p:cNvPr>
          <p:cNvSpPr txBox="1"/>
          <p:nvPr/>
        </p:nvSpPr>
        <p:spPr>
          <a:xfrm>
            <a:off x="217817" y="1130311"/>
            <a:ext cx="6019082" cy="1200329"/>
          </a:xfrm>
          <a:prstGeom prst="rect">
            <a:avLst/>
          </a:prstGeom>
          <a:noFill/>
        </p:spPr>
        <p:txBody>
          <a:bodyPr wrap="square">
            <a:spAutoFit/>
          </a:bodyPr>
          <a:lstStyle/>
          <a:p>
            <a:pPr algn="just"/>
            <a:r>
              <a:rPr lang="pt-BR" sz="2400" b="1" i="0" u="none" strike="noStrike" baseline="0" dirty="0">
                <a:latin typeface="Arial Narrow" panose="020B0606020202030204" pitchFamily="34" charset="0"/>
                <a:cs typeface="Arial" panose="020B0604020202020204" pitchFamily="34" charset="0"/>
              </a:rPr>
              <a:t>1. </a:t>
            </a:r>
            <a:r>
              <a:rPr lang="pt-BR" sz="2400" b="0" i="0" u="none" strike="noStrike" baseline="0" dirty="0">
                <a:latin typeface="Arial Narrow" panose="020B0606020202030204" pitchFamily="34" charset="0"/>
                <a:cs typeface="Arial" panose="020B0604020202020204" pitchFamily="34" charset="0"/>
              </a:rPr>
              <a:t>Marque um “X” nos números, a seguir, que representam um número que está escrito em notação científica.</a:t>
            </a:r>
            <a:endParaRPr lang="pt-BR" sz="2400" dirty="0">
              <a:latin typeface="Arial Narrow" panose="020B0606020202030204" pitchFamily="34" charset="0"/>
              <a:cs typeface="Arial" panose="020B0604020202020204" pitchFamily="34" charset="0"/>
            </a:endParaRPr>
          </a:p>
        </p:txBody>
      </p:sp>
      <p:pic>
        <p:nvPicPr>
          <p:cNvPr id="7" name="Imagem 6">
            <a:extLst>
              <a:ext uri="{FF2B5EF4-FFF2-40B4-BE49-F238E27FC236}">
                <a16:creationId xmlns:a16="http://schemas.microsoft.com/office/drawing/2014/main" id="{BD71F3C5-863A-0774-5C79-3551C7D0062C}"/>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417171" y="603107"/>
            <a:ext cx="2520000" cy="593987"/>
          </a:xfrm>
          <a:prstGeom prst="rect">
            <a:avLst/>
          </a:prstGeom>
          <a:noFill/>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0DC0FC8E-5F4A-5209-A4B8-8545B65B45C1}"/>
              </a:ext>
            </a:extLst>
          </p:cNvPr>
          <p:cNvSpPr txBox="1"/>
          <p:nvPr/>
        </p:nvSpPr>
        <p:spPr>
          <a:xfrm>
            <a:off x="149767" y="5483903"/>
            <a:ext cx="6153265" cy="830997"/>
          </a:xfrm>
          <a:prstGeom prst="rect">
            <a:avLst/>
          </a:prstGeom>
          <a:noFill/>
        </p:spPr>
        <p:txBody>
          <a:bodyPr wrap="square">
            <a:spAutoFit/>
          </a:bodyPr>
          <a:lstStyle/>
          <a:p>
            <a:pPr algn="just"/>
            <a:r>
              <a:rPr lang="pt-BR" sz="2400" b="1" i="0" u="none" strike="noStrike" baseline="0" dirty="0">
                <a:latin typeface="Arial Narrow" panose="020B0606020202030204" pitchFamily="34" charset="0"/>
                <a:cs typeface="Arial" panose="020B0604020202020204" pitchFamily="34" charset="0"/>
              </a:rPr>
              <a:t>2. </a:t>
            </a:r>
            <a:r>
              <a:rPr lang="pt-BR" sz="2400" b="0" i="0" u="none" strike="noStrike" baseline="0" dirty="0">
                <a:latin typeface="Arial Narrow" panose="020B0606020202030204" pitchFamily="34" charset="0"/>
                <a:cs typeface="Arial" panose="020B0604020202020204" pitchFamily="34" charset="0"/>
              </a:rPr>
              <a:t>Circule os números, a seguir, que estão representados em notação científica.</a:t>
            </a:r>
            <a:endParaRPr lang="pt-BR" sz="2400" dirty="0">
              <a:latin typeface="Arial Narrow" panose="020B0606020202030204" pitchFamily="34" charset="0"/>
              <a:cs typeface="Arial" panose="020B0604020202020204" pitchFamily="34" charset="0"/>
            </a:endParaRPr>
          </a:p>
        </p:txBody>
      </p:sp>
      <p:sp>
        <p:nvSpPr>
          <p:cNvPr id="13" name="CaixaDeTexto 12">
            <a:extLst>
              <a:ext uri="{FF2B5EF4-FFF2-40B4-BE49-F238E27FC236}">
                <a16:creationId xmlns:a16="http://schemas.microsoft.com/office/drawing/2014/main" id="{52CAB7D2-7379-B059-9B14-524558309F52}"/>
              </a:ext>
            </a:extLst>
          </p:cNvPr>
          <p:cNvSpPr txBox="1"/>
          <p:nvPr/>
        </p:nvSpPr>
        <p:spPr>
          <a:xfrm>
            <a:off x="6303031" y="2670361"/>
            <a:ext cx="5670203" cy="1200329"/>
          </a:xfrm>
          <a:prstGeom prst="rect">
            <a:avLst/>
          </a:prstGeom>
          <a:noFill/>
        </p:spPr>
        <p:txBody>
          <a:bodyPr wrap="square">
            <a:spAutoFit/>
          </a:bodyPr>
          <a:lstStyle/>
          <a:p>
            <a:pPr algn="just"/>
            <a:r>
              <a:rPr lang="pt-BR" sz="2400" b="1" i="0" u="none" strike="noStrike" baseline="0" dirty="0">
                <a:latin typeface="Arial Narrow" panose="020B0606020202030204" pitchFamily="34" charset="0"/>
                <a:cs typeface="Arial" panose="020B0604020202020204" pitchFamily="34" charset="0"/>
              </a:rPr>
              <a:t>3. </a:t>
            </a:r>
            <a:r>
              <a:rPr lang="pt-BR" sz="2400" b="0" i="0" u="none" strike="noStrike" baseline="0" dirty="0">
                <a:latin typeface="Arial Narrow" panose="020B0606020202030204" pitchFamily="34" charset="0"/>
                <a:cs typeface="Arial" panose="020B0604020202020204" pitchFamily="34" charset="0"/>
              </a:rPr>
              <a:t>Recorte e cole, ou reescreva, exemplos de números em notação cientifica retirados de jornais ou revistas e preencha a tabela a seguir.</a:t>
            </a:r>
            <a:endParaRPr lang="pt-BR" sz="2400" dirty="0">
              <a:latin typeface="Arial Narrow" panose="020B0606020202030204" pitchFamily="34" charset="0"/>
              <a:cs typeface="Arial" panose="020B0604020202020204" pitchFamily="34" charset="0"/>
            </a:endParaRPr>
          </a:p>
        </p:txBody>
      </p:sp>
      <p:pic>
        <p:nvPicPr>
          <p:cNvPr id="5" name="Imagem 4">
            <a:extLst>
              <a:ext uri="{FF2B5EF4-FFF2-40B4-BE49-F238E27FC236}">
                <a16:creationId xmlns:a16="http://schemas.microsoft.com/office/drawing/2014/main" id="{7A16BF52-6765-1492-F5BC-5D5B4FE70DE6}"/>
              </a:ext>
            </a:extLst>
          </p:cNvPr>
          <p:cNvPicPr>
            <a:picLocks noChangeAspect="1"/>
          </p:cNvPicPr>
          <p:nvPr/>
        </p:nvPicPr>
        <p:blipFill>
          <a:blip r:embed="rId3"/>
          <a:srcRect r="55926" b="11289"/>
          <a:stretch>
            <a:fillRect/>
          </a:stretch>
        </p:blipFill>
        <p:spPr>
          <a:xfrm>
            <a:off x="215902" y="2330639"/>
            <a:ext cx="5810845" cy="3209549"/>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858D6245-078B-87B0-5857-382298F9EBAE}"/>
                  </a:ext>
                </a:extLst>
              </p:cNvPr>
              <p:cNvSpPr txBox="1"/>
              <p:nvPr/>
            </p:nvSpPr>
            <p:spPr>
              <a:xfrm>
                <a:off x="6369170" y="742594"/>
                <a:ext cx="5604066" cy="2060051"/>
              </a:xfrm>
              <a:prstGeom prst="rect">
                <a:avLst/>
              </a:prstGeom>
              <a:noFill/>
            </p:spPr>
            <p:txBody>
              <a:bodyPr wrap="square">
                <a:spAutoFit/>
              </a:bodyPr>
              <a:lstStyle/>
              <a:p>
                <a:pPr algn="ctr">
                  <a:lnSpc>
                    <a:spcPct val="115000"/>
                  </a:lnSpc>
                  <a:spcAft>
                    <a:spcPts val="800"/>
                  </a:spcAft>
                  <a:buNone/>
                </a:pPr>
                <a14:m>
                  <m:oMathPara xmlns:m="http://schemas.openxmlformats.org/officeDocument/2006/math">
                    <m:oMathParaPr>
                      <m:jc m:val="left"/>
                    </m:oMathParaPr>
                    <m:oMath xmlns:m="http://schemas.openxmlformats.org/officeDocument/2006/math">
                      <m:r>
                        <a:rPr lang="pt-BR" sz="2200" i="1" kern="100" smtClean="0">
                          <a:solidFill>
                            <a:schemeClr val="tx1"/>
                          </a:solidFill>
                          <a:effectLst/>
                          <a:latin typeface="Cambria Math" panose="02040503050406030204" pitchFamily="18" charset="0"/>
                          <a:ea typeface="Aptos" panose="020B0004020202020204" pitchFamily="34" charset="0"/>
                          <a:cs typeface="Arial" panose="020B0604020202020204" pitchFamily="34" charset="0"/>
                        </a:rPr>
                        <m:t>1,2×</m:t>
                      </m:r>
                      <m:sSup>
                        <m:sSupPr>
                          <m:ctrlP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−4</m:t>
                          </m:r>
                        </m:sup>
                      </m:sSup>
                      <m:r>
                        <a:rPr lang="pt-BR" sz="2200" b="0" i="1" kern="100" smtClean="0">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2×10</m:t>
                      </m:r>
                      <m:r>
                        <a:rPr lang="pt-BR" sz="2200" b="0" i="1" kern="100" smtClean="0">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8×10</m:t>
                      </m:r>
                      <m:r>
                        <a:rPr lang="pt-BR" sz="2200" b="0" i="1" kern="100" smtClean="0">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7,6×10   </m:t>
                      </m:r>
                    </m:oMath>
                  </m:oMathPara>
                </a14:m>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14:m>
                  <m:oMathPara xmlns:m="http://schemas.openxmlformats.org/officeDocument/2006/math">
                    <m:oMathParaPr>
                      <m:jc m:val="left"/>
                    </m:oMathParaPr>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22,1×</m:t>
                      </m:r>
                      <m:sSup>
                        <m:sSupPr>
                          <m:ctrlP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11</m:t>
                          </m:r>
                        </m:sup>
                      </m:sSup>
                      <m:r>
                        <a:rPr lang="pt-BR" sz="2200" b="0" i="1" kern="100" smtClean="0">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3,9999×10</m:t>
                      </m:r>
                      <m:r>
                        <a:rPr lang="pt-BR" sz="2200" b="0" i="1" kern="100" smtClean="0">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0,9×10</m:t>
                      </m:r>
                      <m:r>
                        <a:rPr lang="pt-BR" sz="2200" b="0" i="1" kern="100" smtClean="0">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oMath>
                  </m:oMathPara>
                </a14:m>
                <a:endParaRPr lang="pt-BR" sz="2200" b="0" i="1" kern="100" dirty="0">
                  <a:solidFill>
                    <a:schemeClr val="tx1"/>
                  </a:solidFill>
                  <a:effectLst/>
                  <a:latin typeface="Cambria Math" panose="02040503050406030204" pitchFamily="18" charset="0"/>
                  <a:ea typeface="Aptos" panose="020B0004020202020204" pitchFamily="34" charset="0"/>
                  <a:cs typeface="Arial" panose="020B0604020202020204" pitchFamily="34" charset="0"/>
                </a:endParaRPr>
              </a:p>
              <a:p>
                <a:pPr algn="ctr">
                  <a:lnSpc>
                    <a:spcPct val="115000"/>
                  </a:lnSpc>
                  <a:spcAft>
                    <a:spcPts val="800"/>
                  </a:spcAft>
                  <a:buNone/>
                </a:pPr>
                <a14:m>
                  <m:oMathPara xmlns:m="http://schemas.openxmlformats.org/officeDocument/2006/math">
                    <m:oMathParaPr>
                      <m:jc m:val="left"/>
                    </m:oMathParaPr>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1,9898×</m:t>
                      </m:r>
                      <m:sSup>
                        <m:sSupPr>
                          <m:ctrlP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2</m:t>
                          </m:r>
                        </m:sup>
                      </m:sSup>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r>
                        <a:rPr lang="pt-BR" sz="2200" b="0" i="0" kern="100" smtClean="0">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4,001×</m:t>
                      </m:r>
                      <m:sSup>
                        <m:sSupPr>
                          <m:ctrlP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−12</m:t>
                          </m:r>
                        </m:sup>
                      </m:sSup>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oMath>
                  </m:oMathPara>
                </a14:m>
                <a:endParaRPr lang="pt-BR" sz="2200" i="1" kern="100" dirty="0">
                  <a:solidFill>
                    <a:schemeClr val="tx1"/>
                  </a:solidFill>
                  <a:effectLst/>
                  <a:latin typeface="Cambria Math" panose="02040503050406030204" pitchFamily="18" charset="0"/>
                  <a:ea typeface="Aptos" panose="020B0004020202020204" pitchFamily="34" charset="0"/>
                  <a:cs typeface="Arial" panose="020B0604020202020204" pitchFamily="34" charset="0"/>
                </a:endParaRPr>
              </a:p>
              <a:p>
                <a:pPr algn="ctr">
                  <a:lnSpc>
                    <a:spcPct val="115000"/>
                  </a:lnSpc>
                  <a:spcAft>
                    <a:spcPts val="800"/>
                  </a:spcAft>
                  <a:buNone/>
                </a:pPr>
                <a14:m>
                  <m:oMathPara xmlns:m="http://schemas.openxmlformats.org/officeDocument/2006/math">
                    <m:oMathParaPr>
                      <m:jc m:val="left"/>
                    </m:oMathParaPr>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8,9999×</m:t>
                      </m:r>
                      <m:sSup>
                        <m:sSupPr>
                          <m:ctrlP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3</m:t>
                          </m:r>
                        </m:sup>
                      </m:sSup>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r>
                        <a:rPr lang="pt-BR" sz="2200" b="0" i="1" kern="100" smtClean="0">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 9×</m:t>
                      </m:r>
                      <m:sSup>
                        <m:sSupPr>
                          <m:ctrlP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2</m:t>
                          </m:r>
                        </m:sup>
                      </m:sSup>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r>
                        <a:rPr lang="pt-BR" sz="2200" b="0" i="1" kern="100" smtClean="0">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19,898×</m:t>
                      </m:r>
                      <m:sSup>
                        <m:sSupPr>
                          <m:ctrlP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2</m:t>
                          </m:r>
                        </m:sup>
                      </m:sSup>
                      <m:r>
                        <a:rPr lang="pt-BR" sz="22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oMath>
                  </m:oMathPara>
                </a14:m>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858D6245-078B-87B0-5857-382298F9EBAE}"/>
                  </a:ext>
                </a:extLst>
              </p:cNvPr>
              <p:cNvSpPr txBox="1">
                <a:spLocks noRot="1" noChangeAspect="1" noMove="1" noResize="1" noEditPoints="1" noAdjustHandles="1" noChangeArrowheads="1" noChangeShapeType="1" noTextEdit="1"/>
              </p:cNvSpPr>
              <p:nvPr/>
            </p:nvSpPr>
            <p:spPr>
              <a:xfrm>
                <a:off x="6369170" y="742594"/>
                <a:ext cx="5604066" cy="2060051"/>
              </a:xfrm>
              <a:prstGeom prst="rect">
                <a:avLst/>
              </a:prstGeom>
              <a:blipFill>
                <a:blip r:embed="rId4"/>
                <a:stretch>
                  <a:fillRect/>
                </a:stretch>
              </a:blipFill>
            </p:spPr>
            <p:txBody>
              <a:bodyPr/>
              <a:lstStyle/>
              <a:p>
                <a:r>
                  <a:rPr lang="pt-BR">
                    <a:noFill/>
                  </a:rPr>
                  <a:t> </a:t>
                </a:r>
              </a:p>
            </p:txBody>
          </p:sp>
        </mc:Fallback>
      </mc:AlternateContent>
      <p:pic>
        <p:nvPicPr>
          <p:cNvPr id="14" name="Imagem 13">
            <a:extLst>
              <a:ext uri="{FF2B5EF4-FFF2-40B4-BE49-F238E27FC236}">
                <a16:creationId xmlns:a16="http://schemas.microsoft.com/office/drawing/2014/main" id="{F5E79AC8-3E8C-B98A-68C5-5BDC2E196664}"/>
              </a:ext>
            </a:extLst>
          </p:cNvPr>
          <p:cNvPicPr>
            <a:picLocks noChangeAspect="1"/>
          </p:cNvPicPr>
          <p:nvPr/>
        </p:nvPicPr>
        <p:blipFill>
          <a:blip r:embed="rId5"/>
          <a:srcRect r="50047" b="30172"/>
          <a:stretch>
            <a:fillRect/>
          </a:stretch>
        </p:blipFill>
        <p:spPr>
          <a:xfrm>
            <a:off x="6734915" y="3953097"/>
            <a:ext cx="5107457" cy="2569447"/>
          </a:xfrm>
          <a:prstGeom prst="rect">
            <a:avLst/>
          </a:prstGeom>
        </p:spPr>
      </p:pic>
    </p:spTree>
    <p:extLst>
      <p:ext uri="{BB962C8B-B14F-4D97-AF65-F5344CB8AC3E}">
        <p14:creationId xmlns:p14="http://schemas.microsoft.com/office/powerpoint/2010/main" val="3675769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55472-8187-A48E-D35D-568D93DE45E0}"/>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C4073FF3-0E1D-EF8E-D5A3-D9CDEA781C79}"/>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a:extLst>
              <a:ext uri="{FF2B5EF4-FFF2-40B4-BE49-F238E27FC236}">
                <a16:creationId xmlns:a16="http://schemas.microsoft.com/office/drawing/2014/main" id="{39321BD7-8C6A-E6B4-D530-30C84BB5BC19}"/>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659623" y="392108"/>
            <a:ext cx="3240000" cy="670373"/>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B2F2DAAE-1CDB-7B2F-E325-F0B5E7805AD9}"/>
              </a:ext>
            </a:extLst>
          </p:cNvPr>
          <p:cNvSpPr txBox="1"/>
          <p:nvPr/>
        </p:nvSpPr>
        <p:spPr>
          <a:xfrm>
            <a:off x="238273" y="1008414"/>
            <a:ext cx="6064739" cy="830997"/>
          </a:xfrm>
          <a:prstGeom prst="rect">
            <a:avLst/>
          </a:prstGeom>
          <a:noFill/>
        </p:spPr>
        <p:txBody>
          <a:bodyPr wrap="square">
            <a:spAutoFit/>
          </a:bodyPr>
          <a:lstStyle/>
          <a:p>
            <a:pPr algn="ctr"/>
            <a:r>
              <a:rPr lang="pt-BR" sz="2400" b="1" i="0" u="none" strike="noStrike" baseline="0" dirty="0">
                <a:latin typeface="Arial Narrow" panose="020B0606020202030204" pitchFamily="34" charset="0"/>
                <a:cs typeface="Arial" panose="020B0604020202020204" pitchFamily="34" charset="0"/>
              </a:rPr>
              <a:t>COMO TRANSFORMAR QUALQUER NÚMERO EM  NOTAÇÃO CIENTÍFICA</a:t>
            </a:r>
            <a:endParaRPr lang="pt-BR" sz="2400" b="1" dirty="0">
              <a:latin typeface="Arial Narrow" panose="020B0606020202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40A657D0-7270-E7A7-3D75-A403CDA94613}"/>
              </a:ext>
            </a:extLst>
          </p:cNvPr>
          <p:cNvSpPr txBox="1"/>
          <p:nvPr/>
        </p:nvSpPr>
        <p:spPr>
          <a:xfrm>
            <a:off x="220342" y="1806697"/>
            <a:ext cx="6064739" cy="1938992"/>
          </a:xfrm>
          <a:prstGeom prst="rect">
            <a:avLst/>
          </a:prstGeom>
          <a:noFill/>
        </p:spPr>
        <p:txBody>
          <a:bodyPr wrap="square">
            <a:spAutoFit/>
          </a:bodyPr>
          <a:lstStyle/>
          <a:p>
            <a:pPr algn="just">
              <a:tabLst>
                <a:tab pos="268288" algn="l"/>
              </a:tabLst>
            </a:pPr>
            <a:r>
              <a:rPr lang="pt-BR" sz="2400" dirty="0">
                <a:latin typeface="Arial Narrow" panose="020B0606020202030204" pitchFamily="34" charset="0"/>
              </a:rPr>
              <a:t>	</a:t>
            </a:r>
            <a:r>
              <a:rPr lang="pt-BR" sz="2400" b="0" i="0" u="none" strike="noStrike" baseline="0" dirty="0">
                <a:latin typeface="Arial Narrow" panose="020B0606020202030204" pitchFamily="34" charset="0"/>
                <a:cs typeface="Arial" panose="020B0604020202020204" pitchFamily="34" charset="0"/>
              </a:rPr>
              <a:t>Você lembra que podemos decompor e reescrever qualquer número natural como produtos de fatores?</a:t>
            </a:r>
          </a:p>
          <a:p>
            <a:pPr algn="just">
              <a:tabLst>
                <a:tab pos="268288" algn="l"/>
              </a:tabLst>
            </a:pPr>
            <a:r>
              <a:rPr lang="pt-BR" sz="2400" b="0" i="0" u="none" strike="noStrike" baseline="0" dirty="0">
                <a:latin typeface="Arial Narrow" panose="020B0606020202030204" pitchFamily="34" charset="0"/>
                <a:cs typeface="Arial" panose="020B0604020202020204" pitchFamily="34" charset="0"/>
              </a:rPr>
              <a:t>	Observe algumas formas equivalentes de se representar os números:</a:t>
            </a:r>
            <a:endParaRPr lang="pt-BR" sz="2400" dirty="0">
              <a:latin typeface="Arial Narrow" panose="020B0606020202030204" pitchFamily="34" charset="0"/>
              <a:cs typeface="Arial" panose="020B0604020202020204" pitchFamily="34" charset="0"/>
            </a:endParaRPr>
          </a:p>
        </p:txBody>
      </p:sp>
      <p:sp>
        <p:nvSpPr>
          <p:cNvPr id="11" name="CaixaDeTexto 10">
            <a:extLst>
              <a:ext uri="{FF2B5EF4-FFF2-40B4-BE49-F238E27FC236}">
                <a16:creationId xmlns:a16="http://schemas.microsoft.com/office/drawing/2014/main" id="{61DCE6ED-6517-88AA-226D-B9C589C5DE1F}"/>
              </a:ext>
            </a:extLst>
          </p:cNvPr>
          <p:cNvSpPr txBox="1"/>
          <p:nvPr/>
        </p:nvSpPr>
        <p:spPr>
          <a:xfrm>
            <a:off x="6303013" y="727295"/>
            <a:ext cx="5650706" cy="4154984"/>
          </a:xfrm>
          <a:prstGeom prst="rect">
            <a:avLst/>
          </a:prstGeom>
          <a:noFill/>
        </p:spPr>
        <p:txBody>
          <a:bodyPr wrap="square">
            <a:spAutoFit/>
          </a:bodyPr>
          <a:lstStyle/>
          <a:p>
            <a:pPr algn="l"/>
            <a:r>
              <a:rPr lang="pt-BR" sz="2400" b="0" i="0" u="none" strike="noStrike" baseline="0" dirty="0">
                <a:latin typeface="Arial Narrow" panose="020B0606020202030204" pitchFamily="34" charset="0"/>
              </a:rPr>
              <a:t>Desses cinco números representados, três foram escritos em notação científica, a saber:</a:t>
            </a:r>
          </a:p>
          <a:p>
            <a:pPr algn="l"/>
            <a:endParaRPr lang="pt-BR" sz="2400" b="0" i="0" u="none" strike="noStrike" baseline="0" dirty="0">
              <a:latin typeface="Arial Narrow" panose="020B0606020202030204" pitchFamily="34" charset="0"/>
            </a:endParaRPr>
          </a:p>
          <a:p>
            <a:pPr algn="l"/>
            <a:endParaRPr lang="pt-BR" sz="2400" dirty="0">
              <a:latin typeface="Arial Narrow" panose="020B0606020202030204" pitchFamily="34" charset="0"/>
            </a:endParaRPr>
          </a:p>
          <a:p>
            <a:pPr algn="l"/>
            <a:endParaRPr lang="pt-BR" sz="2400" b="0" i="0" u="none" strike="noStrike" baseline="0" dirty="0">
              <a:latin typeface="Arial Narrow" panose="020B0606020202030204" pitchFamily="34" charset="0"/>
            </a:endParaRPr>
          </a:p>
          <a:p>
            <a:pPr algn="l"/>
            <a:endParaRPr lang="pt-BR" sz="2400" dirty="0">
              <a:latin typeface="Arial Narrow" panose="020B0606020202030204" pitchFamily="34" charset="0"/>
            </a:endParaRPr>
          </a:p>
          <a:p>
            <a:pPr algn="l"/>
            <a:endParaRPr lang="pt-BR" sz="2400" b="0" i="0" u="none" strike="noStrike" baseline="0" dirty="0">
              <a:latin typeface="Arial Narrow" panose="020B0606020202030204" pitchFamily="34" charset="0"/>
            </a:endParaRPr>
          </a:p>
          <a:p>
            <a:pPr algn="l"/>
            <a:r>
              <a:rPr lang="pt-BR" sz="2400" dirty="0">
                <a:latin typeface="Arial Narrow" panose="020B0606020202030204" pitchFamily="34" charset="0"/>
              </a:rPr>
              <a:t> </a:t>
            </a:r>
            <a:endParaRPr lang="pt-BR" sz="2400" b="0" i="0" u="none" strike="noStrike" baseline="0" dirty="0">
              <a:latin typeface="Arial Narrow" panose="020B0606020202030204" pitchFamily="34" charset="0"/>
            </a:endParaRPr>
          </a:p>
          <a:p>
            <a:pPr algn="l"/>
            <a:r>
              <a:rPr lang="pt-BR" sz="2400" b="0" i="0" u="none" strike="noStrike" baseline="0" dirty="0">
                <a:latin typeface="Arial Narrow" panose="020B0606020202030204" pitchFamily="34" charset="0"/>
              </a:rPr>
              <a:t>Agora, vem a pergunta: será que podemos reescrever qualquer número em notação científica?</a:t>
            </a:r>
            <a:endParaRPr lang="pt-BR" sz="2400" dirty="0">
              <a:latin typeface="Arial Narrow" panose="020B0606020202030204" pitchFamily="34" charset="0"/>
            </a:endParaRPr>
          </a:p>
        </p:txBody>
      </p:sp>
      <p:pic>
        <p:nvPicPr>
          <p:cNvPr id="13" name="Imagem 12" descr="Tabela&#10;&#10;O conteúdo gerado por IA pode estar incorreto.">
            <a:extLst>
              <a:ext uri="{FF2B5EF4-FFF2-40B4-BE49-F238E27FC236}">
                <a16:creationId xmlns:a16="http://schemas.microsoft.com/office/drawing/2014/main" id="{A4CE456B-4E33-BF11-0245-38E86770524B}"/>
              </a:ext>
            </a:extLst>
          </p:cNvPr>
          <p:cNvPicPr>
            <a:picLocks noChangeAspect="1"/>
          </p:cNvPicPr>
          <p:nvPr/>
        </p:nvPicPr>
        <p:blipFill>
          <a:blip r:embed="rId3"/>
          <a:stretch>
            <a:fillRect/>
          </a:stretch>
        </p:blipFill>
        <p:spPr>
          <a:xfrm>
            <a:off x="7390407" y="1839411"/>
            <a:ext cx="2819794" cy="1543265"/>
          </a:xfrm>
          <a:prstGeom prst="rect">
            <a:avLst/>
          </a:prstGeom>
        </p:spPr>
      </p:pic>
      <p:pic>
        <p:nvPicPr>
          <p:cNvPr id="15" name="Imagem 14" descr="Tabela&#10;&#10;O conteúdo gerado por IA pode estar incorreto.">
            <a:extLst>
              <a:ext uri="{FF2B5EF4-FFF2-40B4-BE49-F238E27FC236}">
                <a16:creationId xmlns:a16="http://schemas.microsoft.com/office/drawing/2014/main" id="{AF0F3D86-F049-77ED-9AA7-FACFD22F951F}"/>
              </a:ext>
            </a:extLst>
          </p:cNvPr>
          <p:cNvPicPr>
            <a:picLocks noChangeAspect="1"/>
          </p:cNvPicPr>
          <p:nvPr/>
        </p:nvPicPr>
        <p:blipFill>
          <a:blip r:embed="rId4"/>
          <a:stretch>
            <a:fillRect/>
          </a:stretch>
        </p:blipFill>
        <p:spPr>
          <a:xfrm>
            <a:off x="7571408" y="4975096"/>
            <a:ext cx="2638793" cy="1305107"/>
          </a:xfrm>
          <a:prstGeom prst="rect">
            <a:avLst/>
          </a:prstGeom>
        </p:spPr>
      </p:pic>
      <p:pic>
        <p:nvPicPr>
          <p:cNvPr id="8" name="Imagem 7">
            <a:extLst>
              <a:ext uri="{FF2B5EF4-FFF2-40B4-BE49-F238E27FC236}">
                <a16:creationId xmlns:a16="http://schemas.microsoft.com/office/drawing/2014/main" id="{A8A98F75-9970-9D14-6997-0B2D4FB39EAE}"/>
              </a:ext>
            </a:extLst>
          </p:cNvPr>
          <p:cNvPicPr>
            <a:picLocks noChangeAspect="1"/>
          </p:cNvPicPr>
          <p:nvPr/>
        </p:nvPicPr>
        <p:blipFill>
          <a:blip r:embed="rId5"/>
          <a:srcRect r="39863"/>
          <a:stretch>
            <a:fillRect/>
          </a:stretch>
        </p:blipFill>
        <p:spPr>
          <a:xfrm>
            <a:off x="220030" y="3807797"/>
            <a:ext cx="6065051" cy="1843260"/>
          </a:xfrm>
          <a:prstGeom prst="rect">
            <a:avLst/>
          </a:prstGeom>
        </p:spPr>
      </p:pic>
    </p:spTree>
    <p:extLst>
      <p:ext uri="{BB962C8B-B14F-4D97-AF65-F5344CB8AC3E}">
        <p14:creationId xmlns:p14="http://schemas.microsoft.com/office/powerpoint/2010/main" val="336440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17E7A-15E3-6729-9916-A9FE6C6404D7}"/>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98BA21B-042D-4B85-6A71-A41FE98ED00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7C4392C6-C2D2-49E8-AE64-4863E0303E2A}"/>
                  </a:ext>
                </a:extLst>
              </p:cNvPr>
              <p:cNvSpPr txBox="1"/>
              <p:nvPr/>
            </p:nvSpPr>
            <p:spPr>
              <a:xfrm>
                <a:off x="215157" y="710123"/>
                <a:ext cx="6067243" cy="5632311"/>
              </a:xfrm>
              <a:prstGeom prst="rect">
                <a:avLst/>
              </a:prstGeom>
              <a:noFill/>
            </p:spPr>
            <p:txBody>
              <a:bodyPr wrap="square">
                <a:spAutoFit/>
              </a:bodyPr>
              <a:lstStyle/>
              <a:p>
                <a:pPr indent="179388" algn="just"/>
                <a:r>
                  <a:rPr lang="pt-BR" sz="2400" b="0" u="none" strike="noStrike" baseline="0" dirty="0">
                    <a:latin typeface="Arial Narrow" panose="020B0606020202030204" pitchFamily="34" charset="0"/>
                    <a:cs typeface="Arial" panose="020B0604020202020204" pitchFamily="34" charset="0"/>
                  </a:rPr>
                  <a:t>Agora, vem a pergunta: será que podemos reescrever</a:t>
                </a:r>
                <a:r>
                  <a:rPr lang="pt-BR" sz="2400" dirty="0">
                    <a:latin typeface="Arial Narrow" panose="020B0606020202030204" pitchFamily="34" charset="0"/>
                    <a:cs typeface="Arial" panose="020B0604020202020204" pitchFamily="34" charset="0"/>
                  </a:rPr>
                  <a:t> </a:t>
                </a:r>
                <a:r>
                  <a:rPr lang="pt-BR" sz="2400" b="0" u="none" strike="noStrike" baseline="0" dirty="0">
                    <a:latin typeface="Arial Narrow" panose="020B0606020202030204" pitchFamily="34" charset="0"/>
                    <a:cs typeface="Arial" panose="020B0604020202020204" pitchFamily="34" charset="0"/>
                  </a:rPr>
                  <a:t>qualquer número em notação científica?</a:t>
                </a:r>
              </a:p>
              <a:p>
                <a:pPr indent="179388" algn="just"/>
                <a:r>
                  <a:rPr lang="pt-BR" sz="2400" b="0" u="none" strike="noStrike" baseline="0" dirty="0">
                    <a:latin typeface="Arial Narrow" panose="020B0606020202030204" pitchFamily="34" charset="0"/>
                    <a:cs typeface="Arial" panose="020B0604020202020204" pitchFamily="34" charset="0"/>
                  </a:rPr>
                  <a:t>Para responder esta pergunta, vamos observar as</a:t>
                </a:r>
              </a:p>
              <a:p>
                <a:pPr indent="179388" algn="just"/>
                <a:r>
                  <a:rPr lang="pt-BR" sz="2400" b="0" u="none" strike="noStrike" baseline="0" dirty="0">
                    <a:latin typeface="Arial Narrow" panose="020B0606020202030204" pitchFamily="34" charset="0"/>
                    <a:cs typeface="Arial" panose="020B0604020202020204" pitchFamily="34" charset="0"/>
                  </a:rPr>
                  <a:t>seguintes equivalências utilizando potências de base 10.</a:t>
                </a:r>
              </a:p>
              <a:p>
                <a:pPr indent="179388" algn="ctr"/>
                <a14:m>
                  <m:oMathPara xmlns:m="http://schemas.openxmlformats.org/officeDocument/2006/math">
                    <m:oMathParaPr>
                      <m:jc m:val="centerGroup"/>
                    </m:oMathParaPr>
                    <m:oMath xmlns:m="http://schemas.openxmlformats.org/officeDocument/2006/math">
                      <m:r>
                        <a:rPr lang="pt-BR" sz="2400" i="1" dirty="0" smtClean="0">
                          <a:latin typeface="Cambria Math" panose="02040503050406030204" pitchFamily="18" charset="0"/>
                        </a:rPr>
                        <m:t>75 ∙ 102 ≡ 7,5 ∙ 103</m:t>
                      </m:r>
                    </m:oMath>
                  </m:oMathPara>
                </a14:m>
                <a:endParaRPr lang="pt-BR" sz="2400" dirty="0">
                  <a:latin typeface="Arial Narrow" panose="020B0606020202030204" pitchFamily="34" charset="0"/>
                </a:endParaRPr>
              </a:p>
              <a:p>
                <a:pPr indent="179388" algn="ctr"/>
                <a14:m>
                  <m:oMathPara xmlns:m="http://schemas.openxmlformats.org/officeDocument/2006/math">
                    <m:oMathParaPr>
                      <m:jc m:val="centerGroup"/>
                    </m:oMathParaPr>
                    <m:oMath xmlns:m="http://schemas.openxmlformats.org/officeDocument/2006/math">
                      <m:r>
                        <a:rPr lang="pt-BR" sz="2400" i="1" dirty="0" smtClean="0">
                          <a:latin typeface="Cambria Math" panose="02040503050406030204" pitchFamily="18" charset="0"/>
                        </a:rPr>
                        <m:t>18 ∙ 104 ≡ 1,8 ∙ 105</m:t>
                      </m:r>
                    </m:oMath>
                  </m:oMathPara>
                </a14:m>
                <a:endParaRPr lang="pt-BR" sz="2400" dirty="0">
                  <a:latin typeface="Arial Narrow" panose="020B0606020202030204" pitchFamily="34" charset="0"/>
                </a:endParaRPr>
              </a:p>
              <a:p>
                <a:pPr indent="179388"/>
                <a:endParaRPr lang="pt-BR" sz="2400" dirty="0">
                  <a:latin typeface="Arial Narrow" panose="020B0606020202030204" pitchFamily="34" charset="0"/>
                </a:endParaRPr>
              </a:p>
              <a:p>
                <a:pPr indent="179388"/>
                <a:r>
                  <a:rPr lang="pt-BR" sz="2400" dirty="0">
                    <a:latin typeface="Arial Narrow" panose="020B0606020202030204" pitchFamily="34" charset="0"/>
                  </a:rPr>
                  <a:t>Então, o segredo está na posição que colocamos a vírgula, ou seja, contar as casas decimais!</a:t>
                </a:r>
              </a:p>
              <a:p>
                <a:pPr indent="179388"/>
                <a:r>
                  <a:rPr lang="pt-BR" sz="2400" dirty="0">
                    <a:latin typeface="Arial Narrow" panose="020B0606020202030204" pitchFamily="34" charset="0"/>
                  </a:rPr>
                  <a:t>E isso nos remete a relembrar de potências de base 10, ou seja, 10 elevado a um expoente inteiro (positivo ou negativo). </a:t>
                </a:r>
              </a:p>
              <a:p>
                <a:pPr indent="179388"/>
                <a:endParaRPr lang="pt-BR" sz="2400" dirty="0">
                  <a:latin typeface="Arial Narrow" panose="020B0606020202030204" pitchFamily="34" charset="0"/>
                </a:endParaRPr>
              </a:p>
              <a:p>
                <a:pPr indent="179388"/>
                <a:r>
                  <a:rPr lang="pt-BR" sz="2400" dirty="0">
                    <a:latin typeface="Arial Narrow" panose="020B0606020202030204" pitchFamily="34" charset="0"/>
                  </a:rPr>
                  <a:t>Por exemplo:</a:t>
                </a:r>
                <a:endParaRPr lang="pt-BR" sz="2400"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7C4392C6-C2D2-49E8-AE64-4863E0303E2A}"/>
                  </a:ext>
                </a:extLst>
              </p:cNvPr>
              <p:cNvSpPr txBox="1">
                <a:spLocks noRot="1" noChangeAspect="1" noMove="1" noResize="1" noEditPoints="1" noAdjustHandles="1" noChangeArrowheads="1" noChangeShapeType="1" noTextEdit="1"/>
              </p:cNvSpPr>
              <p:nvPr/>
            </p:nvSpPr>
            <p:spPr>
              <a:xfrm>
                <a:off x="215157" y="710123"/>
                <a:ext cx="6067243" cy="5632311"/>
              </a:xfrm>
              <a:prstGeom prst="rect">
                <a:avLst/>
              </a:prstGeom>
              <a:blipFill>
                <a:blip r:embed="rId2"/>
                <a:stretch>
                  <a:fillRect l="-1506" t="-758" r="-1506" b="-1623"/>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53FA3C54-3DC1-17ED-9C45-A57CAB76197B}"/>
              </a:ext>
            </a:extLst>
          </p:cNvPr>
          <p:cNvPicPr>
            <a:picLocks noChangeAspect="1"/>
          </p:cNvPicPr>
          <p:nvPr/>
        </p:nvPicPr>
        <p:blipFill>
          <a:blip r:embed="rId3"/>
          <a:srcRect l="30127" r="30126" b="4767"/>
          <a:stretch>
            <a:fillRect/>
          </a:stretch>
        </p:blipFill>
        <p:spPr>
          <a:xfrm>
            <a:off x="8014451" y="414567"/>
            <a:ext cx="3962392" cy="6292833"/>
          </a:xfrm>
          <a:prstGeom prst="rect">
            <a:avLst/>
          </a:prstGeom>
        </p:spPr>
      </p:pic>
    </p:spTree>
    <p:extLst>
      <p:ext uri="{BB962C8B-B14F-4D97-AF65-F5344CB8AC3E}">
        <p14:creationId xmlns:p14="http://schemas.microsoft.com/office/powerpoint/2010/main" val="2359869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F20E5-587F-D403-42FC-615BB3063538}"/>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22B235C-A298-7DE7-E289-2DADB7FA79D3}"/>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97362A0-D239-C4D5-0A40-DA31FD5EB044}"/>
                  </a:ext>
                </a:extLst>
              </p:cNvPr>
              <p:cNvSpPr txBox="1"/>
              <p:nvPr/>
            </p:nvSpPr>
            <p:spPr>
              <a:xfrm>
                <a:off x="278211" y="727295"/>
                <a:ext cx="6024823" cy="5632311"/>
              </a:xfrm>
              <a:prstGeom prst="rect">
                <a:avLst/>
              </a:prstGeom>
              <a:noFill/>
            </p:spPr>
            <p:txBody>
              <a:bodyPr wrap="square">
                <a:spAutoFit/>
              </a:bodyPr>
              <a:lstStyle/>
              <a:p>
                <a:pPr algn="just"/>
                <a:r>
                  <a:rPr lang="pt-BR" sz="2400" b="0" u="none" strike="noStrike" baseline="0" dirty="0">
                    <a:latin typeface="Arial Narrow" panose="020B0606020202030204" pitchFamily="34" charset="0"/>
                    <a:cs typeface="Arial" panose="020B0604020202020204" pitchFamily="34" charset="0"/>
                  </a:rPr>
                  <a:t>	Estes exemplos nos remetem a dois casos: números escritos na base 10 com expoente positivo e com expoente negativo.</a:t>
                </a:r>
              </a:p>
              <a:p>
                <a:pPr algn="just"/>
                <a:r>
                  <a:rPr lang="pt-BR" sz="2400" b="0" u="none" strike="noStrike" baseline="0" dirty="0">
                    <a:latin typeface="Arial Narrow" panose="020B0606020202030204" pitchFamily="34" charset="0"/>
                    <a:cs typeface="Arial" panose="020B0604020202020204" pitchFamily="34" charset="0"/>
                  </a:rPr>
                  <a:t>	Vamos estudar cada caso separadamente.</a:t>
                </a:r>
              </a:p>
              <a:p>
                <a:pPr algn="just"/>
                <a:endParaRPr lang="pt-BR" sz="2400" b="0" u="none" strike="noStrike" baseline="0" dirty="0">
                  <a:latin typeface="Arial Narrow" panose="020B0606020202030204" pitchFamily="34" charset="0"/>
                  <a:cs typeface="Arial" panose="020B0604020202020204" pitchFamily="34" charset="0"/>
                </a:endParaRPr>
              </a:p>
              <a:p>
                <a:pPr algn="just"/>
                <a:r>
                  <a:rPr lang="pt-BR" sz="2400" b="0" u="none" strike="noStrike" baseline="0" dirty="0">
                    <a:latin typeface="Arial Narrow" panose="020B0606020202030204" pitchFamily="34" charset="0"/>
                    <a:cs typeface="Arial" panose="020B0604020202020204" pitchFamily="34" charset="0"/>
                  </a:rPr>
                  <a:t>• </a:t>
                </a:r>
                <a:r>
                  <a:rPr lang="pt-BR" sz="2400" b="1" u="none" strike="noStrike" baseline="0" dirty="0">
                    <a:latin typeface="Arial Narrow" panose="020B0606020202030204" pitchFamily="34" charset="0"/>
                    <a:cs typeface="Arial" panose="020B0604020202020204" pitchFamily="34" charset="0"/>
                  </a:rPr>
                  <a:t>Números grandes, escritos em notação científica, possuem expoente positivo</a:t>
                </a:r>
              </a:p>
              <a:p>
                <a:pPr algn="just"/>
                <a:endParaRPr lang="pt-BR" sz="2400" b="1" u="none" strike="noStrike" baseline="0" dirty="0">
                  <a:latin typeface="Arial Narrow" panose="020B0606020202030204" pitchFamily="34" charset="0"/>
                  <a:cs typeface="Arial" panose="020B0604020202020204" pitchFamily="34" charset="0"/>
                </a:endParaRPr>
              </a:p>
              <a:p>
                <a:pPr algn="just"/>
                <a:r>
                  <a:rPr lang="pt-BR" sz="2400" b="0" u="none" strike="noStrike" baseline="0" dirty="0">
                    <a:latin typeface="Arial Narrow" panose="020B0606020202030204" pitchFamily="34" charset="0"/>
                    <a:cs typeface="Arial" panose="020B0604020202020204" pitchFamily="34" charset="0"/>
                  </a:rPr>
                  <a:t>	Vamos usar o número fornecido por </a:t>
                </a:r>
                <a:r>
                  <a:rPr lang="pt-BR" sz="2400" b="0" u="none" strike="noStrike" baseline="0" dirty="0" err="1">
                    <a:latin typeface="Arial Narrow" panose="020B0606020202030204" pitchFamily="34" charset="0"/>
                    <a:cs typeface="Arial" panose="020B0604020202020204" pitchFamily="34" charset="0"/>
                  </a:rPr>
                  <a:t>Worldometer</a:t>
                </a:r>
                <a:r>
                  <a:rPr lang="pt-BR" sz="2400" b="0" u="none" strike="noStrike" baseline="0" dirty="0">
                    <a:latin typeface="Arial Narrow" panose="020B0606020202030204" pitchFamily="34" charset="0"/>
                    <a:cs typeface="Arial" panose="020B0604020202020204" pitchFamily="34" charset="0"/>
                  </a:rPr>
                  <a:t>, que estima que a população mundial chegou a cerca de </a:t>
                </a:r>
                <a14:m>
                  <m:oMath xmlns:m="http://schemas.openxmlformats.org/officeDocument/2006/math">
                    <m:r>
                      <a:rPr lang="pt-BR" sz="2400" b="1" i="0" dirty="0" smtClean="0">
                        <a:latin typeface="Cambria Math" panose="02040503050406030204" pitchFamily="18" charset="0"/>
                        <a:cs typeface="Arial" panose="020B0604020202020204" pitchFamily="34" charset="0"/>
                      </a:rPr>
                      <m:t>𝟖</m:t>
                    </m:r>
                    <m:r>
                      <a:rPr lang="pt-BR" sz="2400" b="1" i="0" dirty="0" smtClean="0">
                        <a:latin typeface="Cambria Math" panose="02040503050406030204" pitchFamily="18" charset="0"/>
                        <a:cs typeface="Arial" panose="020B0604020202020204" pitchFamily="34" charset="0"/>
                      </a:rPr>
                      <m:t> </m:t>
                    </m:r>
                    <m:r>
                      <a:rPr lang="pt-BR" sz="2400" b="1" i="0" dirty="0" smtClean="0">
                        <a:latin typeface="Cambria Math" panose="02040503050406030204" pitchFamily="18" charset="0"/>
                        <a:cs typeface="Arial" panose="020B0604020202020204" pitchFamily="34" charset="0"/>
                      </a:rPr>
                      <m:t>𝟐𝟎𝟎</m:t>
                    </m:r>
                    <m:r>
                      <a:rPr lang="pt-BR" sz="2400" b="1" i="0" dirty="0" smtClean="0">
                        <a:latin typeface="Cambria Math" panose="02040503050406030204" pitchFamily="18" charset="0"/>
                        <a:cs typeface="Arial" panose="020B0604020202020204" pitchFamily="34" charset="0"/>
                      </a:rPr>
                      <m:t> </m:t>
                    </m:r>
                    <m:r>
                      <a:rPr lang="pt-BR" sz="2400" b="1" i="0" dirty="0" smtClean="0">
                        <a:latin typeface="Cambria Math" panose="02040503050406030204" pitchFamily="18" charset="0"/>
                        <a:cs typeface="Arial" panose="020B0604020202020204" pitchFamily="34" charset="0"/>
                      </a:rPr>
                      <m:t>𝟎𝟎𝟎</m:t>
                    </m:r>
                    <m:r>
                      <a:rPr lang="pt-BR" sz="2400" b="1" i="0" dirty="0" smtClean="0">
                        <a:latin typeface="Cambria Math" panose="02040503050406030204" pitchFamily="18" charset="0"/>
                        <a:cs typeface="Arial" panose="020B0604020202020204" pitchFamily="34" charset="0"/>
                      </a:rPr>
                      <m:t> </m:t>
                    </m:r>
                    <m:r>
                      <a:rPr lang="pt-BR" sz="2400" b="1" i="0" dirty="0" smtClean="0">
                        <a:latin typeface="Cambria Math" panose="02040503050406030204" pitchFamily="18" charset="0"/>
                        <a:cs typeface="Arial" panose="020B0604020202020204" pitchFamily="34" charset="0"/>
                      </a:rPr>
                      <m:t>𝟎𝟎𝟎</m:t>
                    </m:r>
                    <m:r>
                      <a:rPr lang="pt-BR" sz="2400" b="1" i="0" dirty="0" smtClean="0">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na virada de 2024 para 2025. Reescrevendo esse número, temos:</a:t>
                </a:r>
              </a:p>
              <a:p>
                <a:pPr algn="just"/>
                <a:endParaRPr lang="pt-BR" sz="2400" dirty="0">
                  <a:latin typeface="Arial Narrow" panose="020B0606020202030204" pitchFamily="34" charset="0"/>
                  <a:cs typeface="Arial" panose="020B0604020202020204" pitchFamily="34" charset="0"/>
                </a:endParaRPr>
              </a:p>
              <a:p>
                <a:pPr algn="ctr"/>
                <a14:m>
                  <m:oMathPara xmlns:m="http://schemas.openxmlformats.org/officeDocument/2006/math">
                    <m:oMathParaPr>
                      <m:jc m:val="centerGroup"/>
                    </m:oMathParaPr>
                    <m:oMath xmlns:m="http://schemas.openxmlformats.org/officeDocument/2006/math">
                      <m:r>
                        <a:rPr lang="pt-BR" sz="2400" i="0" dirty="0" smtClean="0">
                          <a:latin typeface="Cambria Math" panose="02040503050406030204" pitchFamily="18" charset="0"/>
                          <a:cs typeface="Arial" panose="020B0604020202020204" pitchFamily="34" charset="0"/>
                        </a:rPr>
                        <m:t>8 200 000 000 = 82 × </m:t>
                      </m:r>
                      <m:sSup>
                        <m:sSupPr>
                          <m:ctrlPr>
                            <a:rPr lang="pt-BR" sz="2400" b="0" i="1" dirty="0" smtClean="0">
                              <a:latin typeface="Cambria Math" panose="02040503050406030204" pitchFamily="18" charset="0"/>
                              <a:cs typeface="Arial" panose="020B0604020202020204" pitchFamily="34" charset="0"/>
                            </a:rPr>
                          </m:ctrlPr>
                        </m:sSupPr>
                        <m:e>
                          <m:r>
                            <a:rPr lang="pt-BR" sz="2400" i="0" dirty="0" smtClean="0">
                              <a:latin typeface="Cambria Math" panose="02040503050406030204" pitchFamily="18" charset="0"/>
                              <a:cs typeface="Arial" panose="020B0604020202020204" pitchFamily="34" charset="0"/>
                            </a:rPr>
                            <m:t>10</m:t>
                          </m:r>
                        </m:e>
                        <m:sup>
                          <m:r>
                            <a:rPr lang="pt-BR" sz="2400" i="0" dirty="0" smtClean="0">
                              <a:latin typeface="Cambria Math" panose="02040503050406030204" pitchFamily="18" charset="0"/>
                              <a:cs typeface="Arial" panose="020B0604020202020204" pitchFamily="34" charset="0"/>
                            </a:rPr>
                            <m:t>8</m:t>
                          </m:r>
                        </m:sup>
                      </m:sSup>
                    </m:oMath>
                  </m:oMathPara>
                </a14:m>
                <a:endParaRPr lang="pt-BR" sz="2400"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E97362A0-D239-C4D5-0A40-DA31FD5EB044}"/>
                  </a:ext>
                </a:extLst>
              </p:cNvPr>
              <p:cNvSpPr txBox="1">
                <a:spLocks noRot="1" noChangeAspect="1" noMove="1" noResize="1" noEditPoints="1" noAdjustHandles="1" noChangeArrowheads="1" noChangeShapeType="1" noTextEdit="1"/>
              </p:cNvSpPr>
              <p:nvPr/>
            </p:nvSpPr>
            <p:spPr>
              <a:xfrm>
                <a:off x="278211" y="727295"/>
                <a:ext cx="6024823" cy="5632311"/>
              </a:xfrm>
              <a:prstGeom prst="rect">
                <a:avLst/>
              </a:prstGeom>
              <a:blipFill>
                <a:blip r:embed="rId2"/>
                <a:stretch>
                  <a:fillRect l="-1619" t="-758" r="-151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5B5982E-0597-9CE7-7B2D-03EDA855BC0D}"/>
                  </a:ext>
                </a:extLst>
              </p:cNvPr>
              <p:cNvSpPr txBox="1"/>
              <p:nvPr/>
            </p:nvSpPr>
            <p:spPr>
              <a:xfrm>
                <a:off x="6351908" y="727295"/>
                <a:ext cx="5561881" cy="5632311"/>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Repare que, esse número ainda não está escrito em notação científica, mas como todo número inteiro tem uma vírgula no final, mesmo que não apareça, então precisamos mover a vírgula para que o coeficiente </a:t>
                </a:r>
                <a:r>
                  <a:rPr lang="pt-BR" sz="2400" b="1" dirty="0">
                    <a:latin typeface="Arial Narrow" panose="020B0606020202030204" pitchFamily="34" charset="0"/>
                    <a:cs typeface="Arial" panose="020B0604020202020204" pitchFamily="34" charset="0"/>
                  </a:rPr>
                  <a:t>(a) </a:t>
                </a:r>
                <a:r>
                  <a:rPr lang="pt-BR" sz="2400" dirty="0">
                    <a:latin typeface="Arial Narrow" panose="020B0606020202030204" pitchFamily="34" charset="0"/>
                    <a:cs typeface="Arial" panose="020B0604020202020204" pitchFamily="34" charset="0"/>
                  </a:rPr>
                  <a:t>fique entre 1 e 10.</a:t>
                </a:r>
              </a:p>
              <a:p>
                <a:pPr algn="just"/>
                <a:r>
                  <a:rPr lang="pt-BR" sz="2400" dirty="0">
                    <a:latin typeface="Arial Narrow" panose="020B0606020202030204" pitchFamily="34" charset="0"/>
                    <a:cs typeface="Arial" panose="020B0604020202020204" pitchFamily="34" charset="0"/>
                  </a:rPr>
                  <a:t>A vírgula precisa ir logo depois do primeiro algarismo diferente de zero, ou seja, 8 neste caso.</a:t>
                </a:r>
              </a:p>
              <a:p>
                <a:pPr algn="just"/>
                <a:r>
                  <a:rPr lang="pt-BR" sz="2400" dirty="0">
                    <a:latin typeface="Arial Narrow" panose="020B0606020202030204" pitchFamily="34" charset="0"/>
                    <a:cs typeface="Arial" panose="020B0604020202020204" pitchFamily="34" charset="0"/>
                  </a:rPr>
                  <a:t>82 é equivalente a </a:t>
                </a:r>
                <a14:m>
                  <m:oMath xmlns:m="http://schemas.openxmlformats.org/officeDocument/2006/math">
                    <m:r>
                      <a:rPr lang="pt-BR" sz="2400" i="1" dirty="0" smtClean="0">
                        <a:latin typeface="Cambria Math" panose="02040503050406030204" pitchFamily="18" charset="0"/>
                        <a:cs typeface="Arial" panose="020B0604020202020204" pitchFamily="34" charset="0"/>
                      </a:rPr>
                      <m:t>8,2×10 </m:t>
                    </m:r>
                    <m:r>
                      <a:rPr lang="pt-BR" sz="2400" i="1" dirty="0" smtClean="0">
                        <a:latin typeface="Cambria Math" panose="02040503050406030204" pitchFamily="18" charset="0"/>
                        <a:cs typeface="Arial" panose="020B0604020202020204" pitchFamily="34" charset="0"/>
                      </a:rPr>
                      <m:t>𝑜𝑢</m:t>
                    </m:r>
                    <m:r>
                      <a:rPr lang="pt-BR" sz="2400" i="1" dirty="0" smtClean="0">
                        <a:latin typeface="Cambria Math" panose="02040503050406030204" pitchFamily="18" charset="0"/>
                        <a:cs typeface="Arial" panose="020B0604020202020204" pitchFamily="34" charset="0"/>
                      </a:rPr>
                      <m:t> 8,2×</m:t>
                    </m:r>
                    <m:sSup>
                      <m:sSupPr>
                        <m:ctrlPr>
                          <a:rPr lang="pt-BR" sz="2400" b="0" i="1" dirty="0" smtClean="0">
                            <a:latin typeface="Cambria Math" panose="02040503050406030204" pitchFamily="18" charset="0"/>
                            <a:cs typeface="Arial" panose="020B0604020202020204" pitchFamily="34" charset="0"/>
                          </a:rPr>
                        </m:ctrlPr>
                      </m:sSupPr>
                      <m:e>
                        <m:r>
                          <a:rPr lang="pt-BR" sz="2400" i="1" dirty="0" smtClean="0">
                            <a:latin typeface="Cambria Math" panose="02040503050406030204" pitchFamily="18" charset="0"/>
                            <a:cs typeface="Arial" panose="020B0604020202020204" pitchFamily="34" charset="0"/>
                          </a:rPr>
                          <m:t>10</m:t>
                        </m:r>
                      </m:e>
                      <m:sup>
                        <m:r>
                          <a:rPr lang="pt-BR" sz="2400" i="1" dirty="0" smtClean="0">
                            <a:latin typeface="Cambria Math" panose="02040503050406030204" pitchFamily="18" charset="0"/>
                            <a:cs typeface="Arial" panose="020B0604020202020204" pitchFamily="34" charset="0"/>
                          </a:rPr>
                          <m:t>1</m:t>
                        </m:r>
                      </m:sup>
                    </m:sSup>
                  </m:oMath>
                </a14:m>
                <a:r>
                  <a:rPr lang="pt-BR" sz="2400" dirty="0">
                    <a:latin typeface="Arial Narrow" panose="020B0606020202030204" pitchFamily="34" charset="0"/>
                    <a:cs typeface="Arial" panose="020B0604020202020204" pitchFamily="34" charset="0"/>
                  </a:rPr>
                  <a:t>, então podemos reescrever </a:t>
                </a:r>
                <a14:m>
                  <m:oMath xmlns:m="http://schemas.openxmlformats.org/officeDocument/2006/math">
                    <m:r>
                      <a:rPr lang="pt-BR" sz="2400" i="1" dirty="0" smtClean="0">
                        <a:latin typeface="Cambria Math" panose="02040503050406030204" pitchFamily="18" charset="0"/>
                        <a:cs typeface="Arial" panose="020B0604020202020204" pitchFamily="34" charset="0"/>
                      </a:rPr>
                      <m:t>82×</m:t>
                    </m:r>
                    <m:sSup>
                      <m:sSupPr>
                        <m:ctrlPr>
                          <a:rPr lang="pt-BR" sz="2400" b="0" i="1" dirty="0" smtClean="0">
                            <a:latin typeface="Cambria Math" panose="02040503050406030204" pitchFamily="18" charset="0"/>
                            <a:cs typeface="Arial" panose="020B0604020202020204" pitchFamily="34" charset="0"/>
                          </a:rPr>
                        </m:ctrlPr>
                      </m:sSupPr>
                      <m:e>
                        <m:r>
                          <a:rPr lang="pt-BR" sz="2400" i="1" dirty="0" smtClean="0">
                            <a:latin typeface="Cambria Math" panose="02040503050406030204" pitchFamily="18" charset="0"/>
                            <a:cs typeface="Arial" panose="020B0604020202020204" pitchFamily="34" charset="0"/>
                          </a:rPr>
                          <m:t>10</m:t>
                        </m:r>
                      </m:e>
                      <m:sup>
                        <m:r>
                          <a:rPr lang="pt-BR" sz="2400" i="1" dirty="0" smtClean="0">
                            <a:latin typeface="Cambria Math" panose="02040503050406030204" pitchFamily="18" charset="0"/>
                            <a:cs typeface="Arial" panose="020B0604020202020204" pitchFamily="34" charset="0"/>
                          </a:rPr>
                          <m:t>8</m:t>
                        </m:r>
                      </m:sup>
                    </m:sSup>
                  </m:oMath>
                </a14:m>
                <a:r>
                  <a:rPr lang="pt-BR" sz="2400" dirty="0">
                    <a:latin typeface="Arial Narrow" panose="020B0606020202030204" pitchFamily="34" charset="0"/>
                    <a:cs typeface="Arial" panose="020B0604020202020204" pitchFamily="34" charset="0"/>
                  </a:rPr>
                  <a:t> como:</a:t>
                </a:r>
              </a:p>
              <a:p>
                <a:pPr algn="ctr"/>
                <a:r>
                  <a:rPr lang="pt-BR" sz="2400" dirty="0">
                    <a:latin typeface="Arial Narrow" panose="020B0606020202030204" pitchFamily="34" charset="0"/>
                    <a:cs typeface="Arial" panose="020B0604020202020204" pitchFamily="34" charset="0"/>
                  </a:rPr>
                  <a:t> </a:t>
                </a:r>
                <a14:m>
                  <m:oMath xmlns:m="http://schemas.openxmlformats.org/officeDocument/2006/math">
                    <m:r>
                      <a:rPr lang="pt-BR" sz="2400" i="1" dirty="0" smtClean="0">
                        <a:latin typeface="Cambria Math" panose="02040503050406030204" pitchFamily="18" charset="0"/>
                        <a:cs typeface="Arial" panose="020B0604020202020204" pitchFamily="34" charset="0"/>
                      </a:rPr>
                      <m:t>8,2 × </m:t>
                    </m:r>
                    <m:sSup>
                      <m:sSupPr>
                        <m:ctrlPr>
                          <a:rPr lang="pt-BR" sz="2400" b="0" i="1" dirty="0" smtClean="0">
                            <a:latin typeface="Cambria Math" panose="02040503050406030204" pitchFamily="18" charset="0"/>
                            <a:cs typeface="Arial" panose="020B0604020202020204" pitchFamily="34" charset="0"/>
                          </a:rPr>
                        </m:ctrlPr>
                      </m:sSupPr>
                      <m:e>
                        <m:r>
                          <a:rPr lang="pt-BR" sz="2400" i="1" dirty="0" smtClean="0">
                            <a:latin typeface="Cambria Math" panose="02040503050406030204" pitchFamily="18" charset="0"/>
                            <a:cs typeface="Arial" panose="020B0604020202020204" pitchFamily="34" charset="0"/>
                          </a:rPr>
                          <m:t>10</m:t>
                        </m:r>
                      </m:e>
                      <m:sup>
                        <m:r>
                          <a:rPr lang="pt-BR" sz="2400" i="1" dirty="0" smtClean="0">
                            <a:latin typeface="Cambria Math" panose="02040503050406030204" pitchFamily="18" charset="0"/>
                            <a:cs typeface="Arial" panose="020B0604020202020204" pitchFamily="34" charset="0"/>
                          </a:rPr>
                          <m:t>9</m:t>
                        </m:r>
                      </m:sup>
                    </m:sSup>
                  </m:oMath>
                </a14:m>
                <a:r>
                  <a:rPr lang="pt-BR" sz="2400" i="1" dirty="0">
                    <a:latin typeface="Arial Narrow" panose="020B0606020202030204" pitchFamily="34" charset="0"/>
                    <a:cs typeface="Arial" panose="020B0604020202020204" pitchFamily="34" charset="0"/>
                  </a:rPr>
                  <a:t> </a:t>
                </a:r>
              </a:p>
              <a:p>
                <a:pPr algn="just"/>
                <a:r>
                  <a:rPr lang="pt-BR" sz="2400" dirty="0">
                    <a:latin typeface="Arial Narrow" panose="020B0606020202030204" pitchFamily="34" charset="0"/>
                    <a:cs typeface="Arial" panose="020B0604020202020204" pitchFamily="34" charset="0"/>
                  </a:rPr>
                  <a:t>Neste caso, a vírgula se moveu 9</a:t>
                </a:r>
                <a:r>
                  <a:rPr lang="pt-BR" sz="2400" i="1" dirty="0">
                    <a:latin typeface="Arial Narrow" panose="020B0606020202030204" pitchFamily="34" charset="0"/>
                    <a:cs typeface="Arial" panose="020B0604020202020204" pitchFamily="34" charset="0"/>
                  </a:rPr>
                  <a:t> </a:t>
                </a:r>
                <a:r>
                  <a:rPr lang="pt-BR" sz="2400" dirty="0">
                    <a:latin typeface="Arial Narrow" panose="020B0606020202030204" pitchFamily="34" charset="0"/>
                    <a:cs typeface="Arial" panose="020B0604020202020204" pitchFamily="34" charset="0"/>
                  </a:rPr>
                  <a:t>casas para a </a:t>
                </a:r>
                <a:r>
                  <a:rPr lang="pt-BR" sz="2400" b="1" dirty="0">
                    <a:latin typeface="Arial Narrow" panose="020B0606020202030204" pitchFamily="34" charset="0"/>
                    <a:cs typeface="Arial" panose="020B0604020202020204" pitchFamily="34" charset="0"/>
                  </a:rPr>
                  <a:t>esquerda</a:t>
                </a:r>
                <a:r>
                  <a:rPr lang="pt-BR" sz="2400" dirty="0">
                    <a:latin typeface="Arial Narrow" panose="020B0606020202030204" pitchFamily="34" charset="0"/>
                    <a:cs typeface="Arial" panose="020B0604020202020204" pitchFamily="34" charset="0"/>
                  </a:rPr>
                  <a:t>. Observe:</a:t>
                </a:r>
              </a:p>
              <a:p>
                <a:endParaRPr lang="pt-BR" sz="2400" dirty="0">
                  <a:latin typeface="Arial Narrow" panose="020B0606020202030204" pitchFamily="34" charset="0"/>
                </a:endParaRPr>
              </a:p>
            </p:txBody>
          </p:sp>
        </mc:Choice>
        <mc:Fallback xmlns="">
          <p:sp>
            <p:nvSpPr>
              <p:cNvPr id="6" name="CaixaDeTexto 5">
                <a:extLst>
                  <a:ext uri="{FF2B5EF4-FFF2-40B4-BE49-F238E27FC236}">
                    <a16:creationId xmlns:a16="http://schemas.microsoft.com/office/drawing/2014/main" id="{C5B5982E-0597-9CE7-7B2D-03EDA855BC0D}"/>
                  </a:ext>
                </a:extLst>
              </p:cNvPr>
              <p:cNvSpPr txBox="1">
                <a:spLocks noRot="1" noChangeAspect="1" noMove="1" noResize="1" noEditPoints="1" noAdjustHandles="1" noChangeArrowheads="1" noChangeShapeType="1" noTextEdit="1"/>
              </p:cNvSpPr>
              <p:nvPr/>
            </p:nvSpPr>
            <p:spPr>
              <a:xfrm>
                <a:off x="6351908" y="727295"/>
                <a:ext cx="5561881" cy="5632311"/>
              </a:xfrm>
              <a:prstGeom prst="rect">
                <a:avLst/>
              </a:prstGeom>
              <a:blipFill>
                <a:blip r:embed="rId3"/>
                <a:stretch>
                  <a:fillRect l="-1754" t="-758" r="-296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C2B637D6-5C33-8ECC-D335-1B2A6BD23D3F}"/>
                  </a:ext>
                </a:extLst>
              </p:cNvPr>
              <p:cNvSpPr txBox="1"/>
              <p:nvPr/>
            </p:nvSpPr>
            <p:spPr>
              <a:xfrm>
                <a:off x="7252446" y="5898531"/>
                <a:ext cx="3989294" cy="7706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2400" smtClean="0">
                          <a:latin typeface="Cambria Math" panose="02040503050406030204" pitchFamily="18" charset="0"/>
                        </a:rPr>
                        <m:t>8</m:t>
                      </m:r>
                      <m:r>
                        <a:rPr lang="pt-BR" sz="2400" i="0">
                          <a:latin typeface="Cambria Math" panose="02040503050406030204" pitchFamily="18" charset="0"/>
                        </a:rPr>
                        <m:t> </m:t>
                      </m:r>
                      <m:limLow>
                        <m:limLowPr>
                          <m:ctrlPr>
                            <a:rPr lang="pt-BR" sz="2400" i="1">
                              <a:latin typeface="Cambria Math" panose="02040503050406030204" pitchFamily="18" charset="0"/>
                            </a:rPr>
                          </m:ctrlPr>
                        </m:limLowPr>
                        <m:e>
                          <m:groupChr>
                            <m:groupChrPr>
                              <m:chr m:val="⏟"/>
                              <m:ctrlPr>
                                <a:rPr lang="pt-BR" sz="2400" i="1">
                                  <a:latin typeface="Cambria Math" panose="02040503050406030204" pitchFamily="18" charset="0"/>
                                </a:rPr>
                              </m:ctrlPr>
                            </m:groupChrPr>
                            <m:e>
                              <m:r>
                                <a:rPr lang="pt-BR" sz="2400" i="0">
                                  <a:latin typeface="Cambria Math" panose="02040503050406030204" pitchFamily="18" charset="0"/>
                                </a:rPr>
                                <m:t>200 000 000</m:t>
                              </m:r>
                            </m:e>
                          </m:groupChr>
                        </m:e>
                        <m:lim>
                          <m:r>
                            <a:rPr lang="pt-BR" sz="2400" i="0">
                              <a:latin typeface="Cambria Math" panose="02040503050406030204" pitchFamily="18" charset="0"/>
                            </a:rPr>
                            <m:t>9 </m:t>
                          </m:r>
                          <m:r>
                            <a:rPr lang="pt-BR" sz="2400" i="1">
                              <a:latin typeface="Cambria Math" panose="02040503050406030204" pitchFamily="18" charset="0"/>
                            </a:rPr>
                            <m:t>𝑎𝑙𝑔𝑎𝑟𝑖𝑠𝑚𝑜𝑠</m:t>
                          </m:r>
                        </m:lim>
                      </m:limLow>
                      <m:r>
                        <a:rPr lang="pt-BR" sz="2400" i="0">
                          <a:latin typeface="Cambria Math" panose="02040503050406030204" pitchFamily="18" charset="0"/>
                        </a:rPr>
                        <m:t> → 8,2×</m:t>
                      </m:r>
                      <m:sSup>
                        <m:sSupPr>
                          <m:ctrlPr>
                            <a:rPr lang="pt-BR" sz="2400" i="1">
                              <a:latin typeface="Cambria Math" panose="02040503050406030204" pitchFamily="18" charset="0"/>
                            </a:rPr>
                          </m:ctrlPr>
                        </m:sSupPr>
                        <m:e>
                          <m:r>
                            <a:rPr lang="pt-BR" sz="2400" i="0">
                              <a:latin typeface="Cambria Math" panose="02040503050406030204" pitchFamily="18" charset="0"/>
                            </a:rPr>
                            <m:t>10</m:t>
                          </m:r>
                        </m:e>
                        <m:sup>
                          <m:r>
                            <a:rPr lang="pt-BR" sz="2400" i="0">
                              <a:latin typeface="Cambria Math" panose="02040503050406030204" pitchFamily="18" charset="0"/>
                            </a:rPr>
                            <m:t>9</m:t>
                          </m:r>
                        </m:sup>
                      </m:sSup>
                    </m:oMath>
                  </m:oMathPara>
                </a14:m>
                <a:endParaRPr lang="pt-BR" sz="2400" dirty="0"/>
              </a:p>
            </p:txBody>
          </p:sp>
        </mc:Choice>
        <mc:Fallback xmlns="">
          <p:sp>
            <p:nvSpPr>
              <p:cNvPr id="5" name="CaixaDeTexto 4">
                <a:extLst>
                  <a:ext uri="{FF2B5EF4-FFF2-40B4-BE49-F238E27FC236}">
                    <a16:creationId xmlns:a16="http://schemas.microsoft.com/office/drawing/2014/main" id="{C2B637D6-5C33-8ECC-D335-1B2A6BD23D3F}"/>
                  </a:ext>
                </a:extLst>
              </p:cNvPr>
              <p:cNvSpPr txBox="1">
                <a:spLocks noRot="1" noChangeAspect="1" noMove="1" noResize="1" noEditPoints="1" noAdjustHandles="1" noChangeArrowheads="1" noChangeShapeType="1" noTextEdit="1"/>
              </p:cNvSpPr>
              <p:nvPr/>
            </p:nvSpPr>
            <p:spPr>
              <a:xfrm>
                <a:off x="7252446" y="5898531"/>
                <a:ext cx="3989294" cy="770660"/>
              </a:xfrm>
              <a:prstGeom prst="rect">
                <a:avLst/>
              </a:prstGeom>
              <a:blipFill>
                <a:blip r:embed="rId4"/>
                <a:stretch>
                  <a:fillRect b="-7143"/>
                </a:stretch>
              </a:blipFill>
            </p:spPr>
            <p:txBody>
              <a:bodyPr/>
              <a:lstStyle/>
              <a:p>
                <a:r>
                  <a:rPr lang="pt-BR">
                    <a:noFill/>
                  </a:rPr>
                  <a:t> </a:t>
                </a:r>
              </a:p>
            </p:txBody>
          </p:sp>
        </mc:Fallback>
      </mc:AlternateContent>
    </p:spTree>
    <p:extLst>
      <p:ext uri="{BB962C8B-B14F-4D97-AF65-F5344CB8AC3E}">
        <p14:creationId xmlns:p14="http://schemas.microsoft.com/office/powerpoint/2010/main" val="614999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C52BE-72A6-5BC2-8FD3-380F5F5F84F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3A80251-101C-4C5E-CB21-1A06E711980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0FFDA1B-921B-9A35-5D0C-D3EC38783CB9}"/>
                  </a:ext>
                </a:extLst>
              </p:cNvPr>
              <p:cNvSpPr txBox="1"/>
              <p:nvPr/>
            </p:nvSpPr>
            <p:spPr>
              <a:xfrm>
                <a:off x="208472" y="727295"/>
                <a:ext cx="6094562" cy="5918351"/>
              </a:xfrm>
              <a:prstGeom prst="rect">
                <a:avLst/>
              </a:prstGeom>
              <a:noFill/>
            </p:spPr>
            <p:txBody>
              <a:bodyPr wrap="square">
                <a:spAutoFit/>
              </a:bodyPr>
              <a:lstStyle/>
              <a:p>
                <a:pPr indent="179388" algn="just"/>
                <a:r>
                  <a:rPr lang="pt-BR" sz="2400" b="0" i="0" u="none" strike="noStrike" baseline="0" dirty="0">
                    <a:latin typeface="Arial Narrow" panose="020B0606020202030204" pitchFamily="34" charset="0"/>
                  </a:rPr>
                  <a:t>• </a:t>
                </a:r>
                <a:r>
                  <a:rPr lang="pt-BR" sz="2400" b="1" i="0" u="none" strike="noStrike" baseline="0" dirty="0">
                    <a:latin typeface="Arial Narrow" panose="020B0606020202030204" pitchFamily="34" charset="0"/>
                  </a:rPr>
                  <a:t>Números pequenos, escritos em notação científica, possuem expoente negativo</a:t>
                </a:r>
              </a:p>
              <a:p>
                <a:pPr indent="179388" algn="just"/>
                <a:r>
                  <a:rPr lang="pt-BR" sz="2400" b="0" i="0" u="none" strike="noStrike" baseline="0" dirty="0">
                    <a:latin typeface="Arial Narrow" panose="020B0606020202030204" pitchFamily="34" charset="0"/>
                  </a:rPr>
                  <a:t>Vamos usar o diâmetro de uma célula de poeira dos alvéolos pulmonares, que pode ter </a:t>
                </a:r>
                <a:r>
                  <a:rPr lang="pt-BR" sz="2400" b="0" u="none" strike="noStrike" baseline="0" dirty="0">
                    <a:latin typeface="Arial Narrow" panose="020B0606020202030204" pitchFamily="34" charset="0"/>
                  </a:rPr>
                  <a:t>0,0000015 metros.</a:t>
                </a:r>
              </a:p>
              <a:p>
                <a:pPr indent="179388" algn="just"/>
                <a:r>
                  <a:rPr lang="pt-BR" sz="2400" b="0" i="0" u="none" strike="noStrike" baseline="0" dirty="0">
                    <a:latin typeface="Arial Narrow" panose="020B0606020202030204" pitchFamily="34" charset="0"/>
                  </a:rPr>
                  <a:t>	Reescrevendo esse número, temos:</a:t>
                </a:r>
              </a:p>
              <a:p>
                <a:pPr indent="179388" algn="just"/>
                <a14:m>
                  <m:oMathPara xmlns:m="http://schemas.openxmlformats.org/officeDocument/2006/math">
                    <m:oMathParaPr>
                      <m:jc m:val="centerGroup"/>
                    </m:oMathParaPr>
                    <m:oMath xmlns:m="http://schemas.openxmlformats.org/officeDocument/2006/math">
                      <m:r>
                        <a:rPr lang="pt-BR" sz="2400" i="1">
                          <a:latin typeface="Cambria Math" panose="02040503050406030204" pitchFamily="18" charset="0"/>
                        </a:rPr>
                        <m:t>8 </m:t>
                      </m:r>
                      <m:limLow>
                        <m:limLowPr>
                          <m:ctrlPr>
                            <a:rPr lang="pt-BR" sz="2400" i="1">
                              <a:latin typeface="Cambria Math" panose="02040503050406030204" pitchFamily="18" charset="0"/>
                            </a:rPr>
                          </m:ctrlPr>
                        </m:limLowPr>
                        <m:e>
                          <m:groupChr>
                            <m:groupChrPr>
                              <m:chr m:val="⏟"/>
                              <m:ctrlPr>
                                <a:rPr lang="pt-BR" sz="2400" i="1">
                                  <a:latin typeface="Cambria Math" panose="02040503050406030204" pitchFamily="18" charset="0"/>
                                </a:rPr>
                              </m:ctrlPr>
                            </m:groupChrPr>
                            <m:e>
                              <m:r>
                                <a:rPr lang="pt-BR" sz="2400" i="1">
                                  <a:latin typeface="Cambria Math" panose="02040503050406030204" pitchFamily="18" charset="0"/>
                                </a:rPr>
                                <m:t>200 000 000</m:t>
                              </m:r>
                            </m:e>
                          </m:groupChr>
                        </m:e>
                        <m:lim>
                          <m:r>
                            <a:rPr lang="pt-BR" sz="2400" i="1">
                              <a:latin typeface="Cambria Math" panose="02040503050406030204" pitchFamily="18" charset="0"/>
                            </a:rPr>
                            <m:t>9 </m:t>
                          </m:r>
                          <m:r>
                            <a:rPr lang="pt-BR" sz="2400" i="1">
                              <a:latin typeface="Cambria Math" panose="02040503050406030204" pitchFamily="18" charset="0"/>
                            </a:rPr>
                            <m:t>𝑎𝑙𝑔𝑎𝑟𝑖𝑠𝑚𝑜𝑠</m:t>
                          </m:r>
                        </m:lim>
                      </m:limLow>
                      <m:r>
                        <a:rPr lang="pt-BR" sz="2400" i="1">
                          <a:latin typeface="Cambria Math" panose="02040503050406030204" pitchFamily="18" charset="0"/>
                        </a:rPr>
                        <m:t> → 8,2×</m:t>
                      </m:r>
                      <m:sSup>
                        <m:sSupPr>
                          <m:ctrlPr>
                            <a:rPr lang="pt-BR" sz="2400" i="1">
                              <a:latin typeface="Cambria Math" panose="02040503050406030204" pitchFamily="18" charset="0"/>
                            </a:rPr>
                          </m:ctrlPr>
                        </m:sSupPr>
                        <m:e>
                          <m:r>
                            <a:rPr lang="pt-BR" sz="2400" i="1">
                              <a:latin typeface="Cambria Math" panose="02040503050406030204" pitchFamily="18" charset="0"/>
                            </a:rPr>
                            <m:t>10</m:t>
                          </m:r>
                        </m:e>
                        <m:sup>
                          <m:r>
                            <a:rPr lang="pt-BR" sz="2400" i="1">
                              <a:latin typeface="Cambria Math" panose="02040503050406030204" pitchFamily="18" charset="0"/>
                            </a:rPr>
                            <m:t>9</m:t>
                          </m:r>
                        </m:sup>
                      </m:sSup>
                    </m:oMath>
                  </m:oMathPara>
                </a14:m>
                <a:endParaRPr lang="pt-BR" sz="2400" b="0" i="0" u="none" strike="noStrike" baseline="0" dirty="0">
                  <a:latin typeface="Arial Narrow" panose="020B0606020202030204" pitchFamily="34" charset="0"/>
                </a:endParaRPr>
              </a:p>
              <a:p>
                <a:pPr indent="179388" algn="just"/>
                <a:endParaRPr lang="pt-BR" sz="2400" b="0" i="0" u="none" strike="noStrike" baseline="0" dirty="0">
                  <a:latin typeface="Arial Narrow" panose="020B0606020202030204" pitchFamily="34" charset="0"/>
                </a:endParaRPr>
              </a:p>
              <a:p>
                <a:pPr indent="179388" algn="just"/>
                <a:r>
                  <a:rPr lang="pt-BR" sz="2400" b="0" i="0" u="none" strike="noStrike" baseline="0" dirty="0">
                    <a:latin typeface="Arial Narrow" panose="020B0606020202030204" pitchFamily="34" charset="0"/>
                  </a:rPr>
                  <a:t>Que ainda não está escrito em notação científica. Observe que as escritas, a seguir, são equivalentes.</a:t>
                </a:r>
              </a:p>
              <a:p>
                <a:pPr indent="179388" algn="just"/>
                <a14:m>
                  <m:oMathPara xmlns:m="http://schemas.openxmlformats.org/officeDocument/2006/math">
                    <m:oMathParaPr>
                      <m:jc m:val="centerGroup"/>
                    </m:oMathParaPr>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15</m:t>
                          </m:r>
                        </m:num>
                        <m:den>
                          <m:r>
                            <a:rPr lang="pt-BR" sz="2400" i="1">
                              <a:latin typeface="Cambria Math" panose="02040503050406030204" pitchFamily="18" charset="0"/>
                            </a:rPr>
                            <m:t> 100 000 </m:t>
                          </m:r>
                        </m:den>
                      </m:f>
                      <m:r>
                        <a:rPr lang="pt-BR" sz="2400" i="1">
                          <a:latin typeface="Cambria Math" panose="02040503050406030204" pitchFamily="18" charset="0"/>
                        </a:rPr>
                        <m:t>≡</m:t>
                      </m:r>
                      <m:f>
                        <m:fPr>
                          <m:ctrlPr>
                            <a:rPr lang="pt-BR" sz="2400" i="1">
                              <a:latin typeface="Cambria Math" panose="02040503050406030204" pitchFamily="18" charset="0"/>
                            </a:rPr>
                          </m:ctrlPr>
                        </m:fPr>
                        <m:num>
                          <m:r>
                            <a:rPr lang="pt-BR" sz="2400" i="1">
                              <a:latin typeface="Cambria Math" panose="02040503050406030204" pitchFamily="18" charset="0"/>
                            </a:rPr>
                            <m:t>1,5</m:t>
                          </m:r>
                        </m:num>
                        <m:den>
                          <m:r>
                            <a:rPr lang="pt-BR" sz="2400" i="1">
                              <a:latin typeface="Cambria Math" panose="02040503050406030204" pitchFamily="18" charset="0"/>
                            </a:rPr>
                            <m:t> 1 000 000 </m:t>
                          </m:r>
                        </m:den>
                      </m:f>
                    </m:oMath>
                  </m:oMathPara>
                </a14:m>
                <a:endParaRPr lang="pt-BR" sz="2400" b="0" i="0" u="none" strike="noStrike" baseline="0" dirty="0">
                  <a:latin typeface="Arial Narrow" panose="020B0606020202030204" pitchFamily="34" charset="0"/>
                </a:endParaRPr>
              </a:p>
              <a:p>
                <a:pPr indent="179388" algn="just"/>
                <a:endParaRPr lang="pt-BR" sz="2400" b="0" i="0" u="none" strike="noStrike" baseline="0" dirty="0">
                  <a:latin typeface="Arial Narrow" panose="020B0606020202030204" pitchFamily="34" charset="0"/>
                </a:endParaRPr>
              </a:p>
              <a:p>
                <a:pPr indent="179388" algn="just"/>
                <a:r>
                  <a:rPr lang="pt-BR" sz="2400" b="0" i="0" u="none" strike="noStrike" baseline="0" dirty="0">
                    <a:latin typeface="Arial Narrow" panose="020B0606020202030204" pitchFamily="34" charset="0"/>
                  </a:rPr>
                  <a:t>Então, podemos reescrever </a:t>
                </a:r>
                <a14:m>
                  <m:oMath xmlns:m="http://schemas.openxmlformats.org/officeDocument/2006/math">
                    <m:r>
                      <a:rPr lang="pt-BR" sz="2400" b="0" i="1" u="none" strike="noStrike" baseline="0" dirty="0" smtClean="0">
                        <a:latin typeface="Cambria Math" panose="02040503050406030204" pitchFamily="18" charset="0"/>
                      </a:rPr>
                      <m:t>15×</m:t>
                    </m:r>
                    <m:sSup>
                      <m:sSupPr>
                        <m:ctrlPr>
                          <a:rPr lang="pt-BR" sz="2400" b="0" i="1" u="none" strike="noStrike" baseline="0" dirty="0" smtClean="0">
                            <a:latin typeface="Cambria Math" panose="02040503050406030204" pitchFamily="18" charset="0"/>
                          </a:rPr>
                        </m:ctrlPr>
                      </m:sSupPr>
                      <m:e>
                        <m:r>
                          <a:rPr lang="pt-BR" sz="2400" b="0" i="1" u="none" strike="noStrike" baseline="0" dirty="0" smtClean="0">
                            <a:latin typeface="Cambria Math" panose="02040503050406030204" pitchFamily="18" charset="0"/>
                          </a:rPr>
                          <m:t>10</m:t>
                        </m:r>
                      </m:e>
                      <m:sup>
                        <m:r>
                          <a:rPr lang="pt-BR" sz="2400" b="0" i="1" u="none" strike="noStrike" baseline="0" dirty="0" smtClean="0">
                            <a:latin typeface="Cambria Math" panose="02040503050406030204" pitchFamily="18" charset="0"/>
                          </a:rPr>
                          <m:t>−7</m:t>
                        </m:r>
                      </m:sup>
                    </m:sSup>
                    <m:r>
                      <a:rPr lang="pt-BR" sz="2400" b="0" i="1" u="none" strike="noStrike" baseline="0" dirty="0" smtClean="0">
                        <a:latin typeface="Cambria Math" panose="02040503050406030204" pitchFamily="18" charset="0"/>
                      </a:rPr>
                      <m:t> </m:t>
                    </m:r>
                  </m:oMath>
                </a14:m>
                <a:r>
                  <a:rPr lang="pt-BR" sz="2400" b="0" i="0" u="none" strike="noStrike" baseline="0" dirty="0">
                    <a:latin typeface="Arial Narrow" panose="020B0606020202030204" pitchFamily="34" charset="0"/>
                  </a:rPr>
                  <a:t>como:</a:t>
                </a:r>
              </a:p>
              <a:p>
                <a:pPr algn="just"/>
                <a14:m>
                  <m:oMathPara xmlns:m="http://schemas.openxmlformats.org/officeDocument/2006/math">
                    <m:oMathParaPr>
                      <m:jc m:val="centerGroup"/>
                    </m:oMathParaPr>
                    <m:oMath xmlns:m="http://schemas.openxmlformats.org/officeDocument/2006/math">
                      <m:r>
                        <a:rPr lang="pt-BR" sz="2400" i="1" dirty="0" smtClean="0">
                          <a:latin typeface="Cambria Math" panose="02040503050406030204" pitchFamily="18" charset="0"/>
                        </a:rPr>
                        <m:t>1,5×</m:t>
                      </m:r>
                      <m:sSup>
                        <m:sSupPr>
                          <m:ctrlPr>
                            <a:rPr lang="pt-BR" sz="2400" b="0" i="1" dirty="0" smtClean="0">
                              <a:latin typeface="Cambria Math" panose="02040503050406030204" pitchFamily="18" charset="0"/>
                            </a:rPr>
                          </m:ctrlPr>
                        </m:sSupPr>
                        <m:e>
                          <m:r>
                            <a:rPr lang="pt-BR" sz="2400" i="1" dirty="0" smtClean="0">
                              <a:latin typeface="Cambria Math" panose="02040503050406030204" pitchFamily="18" charset="0"/>
                            </a:rPr>
                            <m:t>10</m:t>
                          </m:r>
                        </m:e>
                        <m:sup>
                          <m:r>
                            <a:rPr lang="pt-BR" sz="2400" i="1" dirty="0" smtClean="0">
                              <a:latin typeface="Cambria Math" panose="02040503050406030204" pitchFamily="18" charset="0"/>
                            </a:rPr>
                            <m:t>−6</m:t>
                          </m:r>
                        </m:sup>
                      </m:sSup>
                    </m:oMath>
                  </m:oMathPara>
                </a14:m>
                <a:endParaRPr lang="pt-BR" sz="2400" dirty="0">
                  <a:latin typeface="Arial Narrow" panose="020B0606020202030204" pitchFamily="34" charset="0"/>
                </a:endParaRPr>
              </a:p>
            </p:txBody>
          </p:sp>
        </mc:Choice>
        <mc:Fallback xmlns="">
          <p:sp>
            <p:nvSpPr>
              <p:cNvPr id="4" name="CaixaDeTexto 3">
                <a:extLst>
                  <a:ext uri="{FF2B5EF4-FFF2-40B4-BE49-F238E27FC236}">
                    <a16:creationId xmlns:a16="http://schemas.microsoft.com/office/drawing/2014/main" id="{E0FFDA1B-921B-9A35-5D0C-D3EC38783CB9}"/>
                  </a:ext>
                </a:extLst>
              </p:cNvPr>
              <p:cNvSpPr txBox="1">
                <a:spLocks noRot="1" noChangeAspect="1" noMove="1" noResize="1" noEditPoints="1" noAdjustHandles="1" noChangeArrowheads="1" noChangeShapeType="1" noTextEdit="1"/>
              </p:cNvSpPr>
              <p:nvPr/>
            </p:nvSpPr>
            <p:spPr>
              <a:xfrm>
                <a:off x="208472" y="727295"/>
                <a:ext cx="6094562" cy="5918351"/>
              </a:xfrm>
              <a:prstGeom prst="rect">
                <a:avLst/>
              </a:prstGeom>
              <a:blipFill>
                <a:blip r:embed="rId2"/>
                <a:stretch>
                  <a:fillRect l="-1500" t="-824" r="-28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31684FE8-3C68-AF28-A4A1-1A081175F6BE}"/>
                  </a:ext>
                </a:extLst>
              </p:cNvPr>
              <p:cNvSpPr txBox="1"/>
              <p:nvPr/>
            </p:nvSpPr>
            <p:spPr>
              <a:xfrm>
                <a:off x="6369173" y="727295"/>
                <a:ext cx="5614355" cy="3722750"/>
              </a:xfrm>
              <a:prstGeom prst="rect">
                <a:avLst/>
              </a:prstGeom>
              <a:noFill/>
            </p:spPr>
            <p:txBody>
              <a:bodyPr wrap="square">
                <a:spAutoFit/>
              </a:bodyPr>
              <a:lstStyle/>
              <a:p>
                <a:pPr algn="l"/>
                <a:r>
                  <a:rPr lang="pt-BR" sz="2400" b="0" i="0" u="none" strike="noStrike" baseline="0" dirty="0">
                    <a:latin typeface="Arial Narrow" panose="020B0606020202030204" pitchFamily="34" charset="0"/>
                    <a:cs typeface="Arial" panose="020B0604020202020204" pitchFamily="34" charset="0"/>
                  </a:rPr>
                  <a:t>Neste caso, a virgula se moveu </a:t>
                </a:r>
                <a:r>
                  <a:rPr lang="pt-BR" sz="2400" b="0" i="1" u="none" strike="noStrike" baseline="0" dirty="0">
                    <a:latin typeface="Arial Narrow" panose="020B0606020202030204" pitchFamily="34" charset="0"/>
                    <a:cs typeface="Arial" panose="020B0604020202020204" pitchFamily="34" charset="0"/>
                  </a:rPr>
                  <a:t>6 </a:t>
                </a:r>
                <a:r>
                  <a:rPr lang="pt-BR" sz="2400" b="0" i="0" u="none" strike="noStrike" baseline="0" dirty="0">
                    <a:latin typeface="Arial Narrow" panose="020B0606020202030204" pitchFamily="34" charset="0"/>
                    <a:cs typeface="Arial" panose="020B0604020202020204" pitchFamily="34" charset="0"/>
                  </a:rPr>
                  <a:t>casas para a </a:t>
                </a:r>
                <a:r>
                  <a:rPr lang="pt-BR" sz="2400" b="1" i="0" u="none" strike="noStrike" baseline="0" dirty="0">
                    <a:latin typeface="Arial Narrow" panose="020B0606020202030204" pitchFamily="34" charset="0"/>
                    <a:cs typeface="Arial" panose="020B0604020202020204" pitchFamily="34" charset="0"/>
                  </a:rPr>
                  <a:t>direita</a:t>
                </a:r>
                <a:r>
                  <a:rPr lang="pt-BR" sz="2400" b="0" i="0" u="none" strike="noStrike" baseline="0" dirty="0">
                    <a:latin typeface="Arial Narrow" panose="020B0606020202030204" pitchFamily="34" charset="0"/>
                    <a:cs typeface="Arial" panose="020B0604020202020204" pitchFamily="34" charset="0"/>
                  </a:rPr>
                  <a:t>, observe:</a:t>
                </a:r>
              </a:p>
              <a:p>
                <a:pPr/>
                <a14:m>
                  <m:oMathPara xmlns:m="http://schemas.openxmlformats.org/officeDocument/2006/math">
                    <m:oMathParaPr>
                      <m:jc m:val="centerGroup"/>
                    </m:oMathParaPr>
                    <m:oMath xmlns:m="http://schemas.openxmlformats.org/officeDocument/2006/math">
                      <m:r>
                        <a:rPr lang="pt-BR" sz="2400" b="1" i="1">
                          <a:latin typeface="Cambria Math" panose="02040503050406030204" pitchFamily="18" charset="0"/>
                        </a:rPr>
                        <m:t>𝟎</m:t>
                      </m:r>
                      <m:r>
                        <a:rPr lang="pt-BR" sz="2400" b="1" i="1">
                          <a:latin typeface="Cambria Math" panose="02040503050406030204" pitchFamily="18" charset="0"/>
                        </a:rPr>
                        <m:t>,</m:t>
                      </m:r>
                      <m:limLow>
                        <m:limLowPr>
                          <m:ctrlPr>
                            <a:rPr lang="pt-BR" sz="2400" b="1" i="1">
                              <a:latin typeface="Cambria Math" panose="02040503050406030204" pitchFamily="18" charset="0"/>
                            </a:rPr>
                          </m:ctrlPr>
                        </m:limLowPr>
                        <m:e>
                          <m:groupChr>
                            <m:groupChrPr>
                              <m:chr m:val="⏟"/>
                              <m:ctrlPr>
                                <a:rPr lang="pt-BR" sz="2400" b="1" i="1">
                                  <a:latin typeface="Cambria Math" panose="02040503050406030204" pitchFamily="18" charset="0"/>
                                </a:rPr>
                              </m:ctrlPr>
                            </m:groupChrPr>
                            <m:e>
                              <m:r>
                                <a:rPr lang="pt-BR" sz="2400" b="1" i="1">
                                  <a:latin typeface="Cambria Math" panose="02040503050406030204" pitchFamily="18" charset="0"/>
                                </a:rPr>
                                <m:t>𝟎𝟎𝟎𝟎𝟎𝟏</m:t>
                              </m:r>
                            </m:e>
                          </m:groupChr>
                        </m:e>
                        <m:lim>
                          <m:r>
                            <a:rPr lang="pt-BR" sz="2400" b="1" i="1">
                              <a:latin typeface="Cambria Math" panose="02040503050406030204" pitchFamily="18" charset="0"/>
                            </a:rPr>
                            <m:t>𝟔</m:t>
                          </m:r>
                          <m:r>
                            <a:rPr lang="pt-BR" sz="2400" b="1" i="1">
                              <a:latin typeface="Cambria Math" panose="02040503050406030204" pitchFamily="18" charset="0"/>
                            </a:rPr>
                            <m:t> </m:t>
                          </m:r>
                          <m:r>
                            <a:rPr lang="pt-BR" sz="2400" b="1" i="1">
                              <a:latin typeface="Cambria Math" panose="02040503050406030204" pitchFamily="18" charset="0"/>
                            </a:rPr>
                            <m:t>𝒂𝒍𝒈𝒂𝒓𝒊𝒔𝒎𝒐𝒔</m:t>
                          </m:r>
                        </m:lim>
                      </m:limLow>
                      <m:r>
                        <a:rPr lang="pt-BR" sz="2400" b="1" i="1">
                          <a:latin typeface="Cambria Math" panose="02040503050406030204" pitchFamily="18" charset="0"/>
                        </a:rPr>
                        <m:t>𝟓</m:t>
                      </m:r>
                    </m:oMath>
                  </m:oMathPara>
                </a14:m>
                <a:endParaRPr lang="pt-BR" sz="2400" dirty="0"/>
              </a:p>
              <a:p>
                <a:pPr algn="l"/>
                <a:endParaRPr lang="pt-BR" sz="2400" dirty="0">
                  <a:latin typeface="Arial Narrow" panose="020B0606020202030204" pitchFamily="34" charset="0"/>
                </a:endParaRPr>
              </a:p>
              <a:p>
                <a:r>
                  <a:rPr lang="pt-BR" sz="2400" dirty="0">
                    <a:latin typeface="Arial Narrow" panose="020B0606020202030204" pitchFamily="34" charset="0"/>
                    <a:cs typeface="Arial" panose="020B0604020202020204" pitchFamily="34" charset="0"/>
                  </a:rPr>
                  <a:t>ou seja,</a:t>
                </a:r>
              </a:p>
              <a:p>
                <a:endParaRPr lang="pt-BR" sz="2400" dirty="0">
                  <a:latin typeface="Arial Narrow" panose="020B0606020202030204" pitchFamily="34" charset="0"/>
                </a:endParaRPr>
              </a:p>
              <a:p>
                <a:endParaRPr lang="pt-BR" sz="2400" b="0" i="0" u="none" strike="noStrike" baseline="0" dirty="0">
                  <a:latin typeface="Arial Narrow" panose="020B0606020202030204" pitchFamily="34" charset="0"/>
                </a:endParaRPr>
              </a:p>
              <a:p>
                <a:endParaRPr lang="pt-BR" sz="2400" b="0" i="0" u="none" strike="noStrike" baseline="0" dirty="0">
                  <a:latin typeface="Arial Narrow" panose="020B0606020202030204" pitchFamily="34" charset="0"/>
                </a:endParaRPr>
              </a:p>
              <a:p>
                <a:pPr algn="l"/>
                <a:endParaRPr lang="pt-BR" sz="2400" dirty="0">
                  <a:latin typeface="Arial Narrow" panose="020B0606020202030204" pitchFamily="34" charset="0"/>
                </a:endParaRPr>
              </a:p>
            </p:txBody>
          </p:sp>
        </mc:Choice>
        <mc:Fallback xmlns="">
          <p:sp>
            <p:nvSpPr>
              <p:cNvPr id="10" name="CaixaDeTexto 9">
                <a:extLst>
                  <a:ext uri="{FF2B5EF4-FFF2-40B4-BE49-F238E27FC236}">
                    <a16:creationId xmlns:a16="http://schemas.microsoft.com/office/drawing/2014/main" id="{31684FE8-3C68-AF28-A4A1-1A081175F6BE}"/>
                  </a:ext>
                </a:extLst>
              </p:cNvPr>
              <p:cNvSpPr txBox="1">
                <a:spLocks noRot="1" noChangeAspect="1" noMove="1" noResize="1" noEditPoints="1" noAdjustHandles="1" noChangeArrowheads="1" noChangeShapeType="1" noTextEdit="1"/>
              </p:cNvSpPr>
              <p:nvPr/>
            </p:nvSpPr>
            <p:spPr>
              <a:xfrm>
                <a:off x="6369173" y="727295"/>
                <a:ext cx="5614355" cy="3722750"/>
              </a:xfrm>
              <a:prstGeom prst="rect">
                <a:avLst/>
              </a:prstGeom>
              <a:blipFill>
                <a:blip r:embed="rId3"/>
                <a:stretch>
                  <a:fillRect l="-1737" t="-1146"/>
                </a:stretch>
              </a:blipFill>
            </p:spPr>
            <p:txBody>
              <a:bodyPr/>
              <a:lstStyle/>
              <a:p>
                <a:r>
                  <a:rPr lang="pt-BR">
                    <a:noFill/>
                  </a:rPr>
                  <a:t> </a:t>
                </a:r>
              </a:p>
            </p:txBody>
          </p:sp>
        </mc:Fallback>
      </mc:AlternateContent>
      <p:pic>
        <p:nvPicPr>
          <p:cNvPr id="3" name="Imagem 2" descr="Logotipo, nome da empresa&#10;&#10;O conteúdo gerado por IA pode estar incorreto.">
            <a:extLst>
              <a:ext uri="{FF2B5EF4-FFF2-40B4-BE49-F238E27FC236}">
                <a16:creationId xmlns:a16="http://schemas.microsoft.com/office/drawing/2014/main" id="{E818466C-D934-5EC9-FF02-337D8BF8C386}"/>
              </a:ext>
            </a:extLst>
          </p:cNvPr>
          <p:cNvPicPr>
            <a:picLocks noChangeAspect="1"/>
          </p:cNvPicPr>
          <p:nvPr/>
        </p:nvPicPr>
        <p:blipFill>
          <a:blip r:embed="rId4"/>
          <a:stretch>
            <a:fillRect/>
          </a:stretch>
        </p:blipFill>
        <p:spPr>
          <a:xfrm>
            <a:off x="6372450" y="3246228"/>
            <a:ext cx="5611078" cy="1343702"/>
          </a:xfrm>
          <a:prstGeom prst="rect">
            <a:avLst/>
          </a:prstGeom>
        </p:spPr>
      </p:pic>
    </p:spTree>
    <p:extLst>
      <p:ext uri="{BB962C8B-B14F-4D97-AF65-F5344CB8AC3E}">
        <p14:creationId xmlns:p14="http://schemas.microsoft.com/office/powerpoint/2010/main" val="4178614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62F64-C283-EE02-2432-620AF12391D7}"/>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B0350866-7752-A4B5-D6B4-93607060394E}"/>
              </a:ext>
            </a:extLst>
          </p:cNvPr>
          <p:cNvCxnSpPr>
            <a:cxnSpLocks/>
          </p:cNvCxnSpPr>
          <p:nvPr/>
        </p:nvCxnSpPr>
        <p:spPr>
          <a:xfrm>
            <a:off x="6268021" y="772980"/>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a:extLst>
              <a:ext uri="{FF2B5EF4-FFF2-40B4-BE49-F238E27FC236}">
                <a16:creationId xmlns:a16="http://schemas.microsoft.com/office/drawing/2014/main" id="{6E3A2EAF-5608-EE69-E22D-3CC7F47C39AB}"/>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208472" y="351110"/>
            <a:ext cx="2520000" cy="640226"/>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C0332338-C656-D026-86E7-CBD1F0D6B706}"/>
              </a:ext>
            </a:extLst>
          </p:cNvPr>
          <p:cNvSpPr txBox="1"/>
          <p:nvPr/>
        </p:nvSpPr>
        <p:spPr>
          <a:xfrm>
            <a:off x="208472" y="910201"/>
            <a:ext cx="6094562" cy="830997"/>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4. </a:t>
            </a:r>
            <a:r>
              <a:rPr lang="pt-BR" sz="2400" b="0" i="0" u="none" strike="noStrike" baseline="0" dirty="0">
                <a:latin typeface="Arial Narrow" panose="020B0606020202030204" pitchFamily="34" charset="0"/>
                <a:cs typeface="Arial" panose="020B0604020202020204" pitchFamily="34" charset="0"/>
              </a:rPr>
              <a:t>Relacione os números, ligando-os com suas respectivas</a:t>
            </a:r>
            <a:r>
              <a:rPr lang="pt-BR" sz="2400" dirty="0">
                <a:latin typeface="Arial Narrow" panose="020B0606020202030204" pitchFamily="34" charset="0"/>
                <a:cs typeface="Arial" panose="020B0604020202020204" pitchFamily="34" charset="0"/>
              </a:rPr>
              <a:t> </a:t>
            </a:r>
            <a:r>
              <a:rPr lang="pt-BR" sz="2400" b="0" i="0" u="none" strike="noStrike" baseline="0" dirty="0">
                <a:latin typeface="Arial Narrow" panose="020B0606020202030204" pitchFamily="34" charset="0"/>
                <a:cs typeface="Arial" panose="020B0604020202020204" pitchFamily="34" charset="0"/>
              </a:rPr>
              <a:t>representações, em notação científica.</a:t>
            </a:r>
            <a:endParaRPr lang="pt-BR" sz="2400" dirty="0">
              <a:latin typeface="Arial Narrow" panose="020B0606020202030204" pitchFamily="34" charset="0"/>
              <a:cs typeface="Arial" panose="020B0604020202020204" pitchFamily="34" charset="0"/>
            </a:endParaRPr>
          </a:p>
        </p:txBody>
      </p:sp>
      <p:sp>
        <p:nvSpPr>
          <p:cNvPr id="11" name="CaixaDeTexto 10">
            <a:extLst>
              <a:ext uri="{FF2B5EF4-FFF2-40B4-BE49-F238E27FC236}">
                <a16:creationId xmlns:a16="http://schemas.microsoft.com/office/drawing/2014/main" id="{75AFF222-46DB-BBC9-991D-AC8EDC82BA39}"/>
              </a:ext>
            </a:extLst>
          </p:cNvPr>
          <p:cNvSpPr txBox="1"/>
          <p:nvPr/>
        </p:nvSpPr>
        <p:spPr>
          <a:xfrm>
            <a:off x="208472" y="5226179"/>
            <a:ext cx="6028426" cy="1200329"/>
          </a:xfrm>
          <a:prstGeom prst="rect">
            <a:avLst/>
          </a:prstGeom>
          <a:noFill/>
        </p:spPr>
        <p:txBody>
          <a:bodyPr wrap="square">
            <a:spAutoFit/>
          </a:bodyPr>
          <a:lstStyle/>
          <a:p>
            <a:pPr algn="just"/>
            <a:r>
              <a:rPr lang="pt-BR" sz="2400" b="1" i="0" u="none" strike="noStrike" baseline="0" dirty="0">
                <a:latin typeface="Arial Narrow" panose="020B0606020202030204" pitchFamily="34" charset="0"/>
                <a:cs typeface="Arial" panose="020B0604020202020204" pitchFamily="34" charset="0"/>
              </a:rPr>
              <a:t>5. </a:t>
            </a:r>
            <a:r>
              <a:rPr lang="pt-BR" sz="2400" b="0" i="0" u="none" strike="noStrike" baseline="0" dirty="0">
                <a:latin typeface="Arial Narrow" panose="020B0606020202030204" pitchFamily="34" charset="0"/>
                <a:cs typeface="Arial" panose="020B0604020202020204" pitchFamily="34" charset="0"/>
              </a:rPr>
              <a:t>Preencha a segunda coluna de acordo com a escrita, em notação científica, de cada número da primeira coluna.</a:t>
            </a:r>
            <a:endParaRPr lang="pt-BR" sz="2400" dirty="0">
              <a:latin typeface="Arial Narrow" panose="020B0606020202030204" pitchFamily="34" charset="0"/>
              <a:cs typeface="Arial" panose="020B0604020202020204" pitchFamily="34" charset="0"/>
            </a:endParaRPr>
          </a:p>
        </p:txBody>
      </p:sp>
      <p:sp>
        <p:nvSpPr>
          <p:cNvPr id="12" name="CaixaDeTexto 11">
            <a:extLst>
              <a:ext uri="{FF2B5EF4-FFF2-40B4-BE49-F238E27FC236}">
                <a16:creationId xmlns:a16="http://schemas.microsoft.com/office/drawing/2014/main" id="{4F09D908-078E-920A-9C18-138D22BD0990}"/>
              </a:ext>
            </a:extLst>
          </p:cNvPr>
          <p:cNvSpPr txBox="1"/>
          <p:nvPr/>
        </p:nvSpPr>
        <p:spPr>
          <a:xfrm>
            <a:off x="6299145" y="3720888"/>
            <a:ext cx="5704931" cy="830997"/>
          </a:xfrm>
          <a:prstGeom prst="rect">
            <a:avLst/>
          </a:prstGeom>
          <a:noFill/>
        </p:spPr>
        <p:txBody>
          <a:bodyPr wrap="square">
            <a:spAutoFit/>
          </a:bodyPr>
          <a:lstStyle/>
          <a:p>
            <a:r>
              <a:rPr lang="pt-BR" sz="2400" b="1" i="0" u="none" strike="noStrike" baseline="0" dirty="0">
                <a:latin typeface="Arial Narrow" panose="020B0606020202030204" pitchFamily="34" charset="0"/>
                <a:cs typeface="Arial" panose="020B0604020202020204" pitchFamily="34" charset="0"/>
              </a:rPr>
              <a:t>6. </a:t>
            </a:r>
            <a:r>
              <a:rPr lang="pt-BR" sz="2400" b="0" i="0" u="none" strike="noStrike" baseline="0" dirty="0">
                <a:latin typeface="Arial Narrow" panose="020B0606020202030204" pitchFamily="34" charset="0"/>
                <a:cs typeface="Arial" panose="020B0604020202020204" pitchFamily="34" charset="0"/>
              </a:rPr>
              <a:t>Escreva os números, a seguir, em notação científica.</a:t>
            </a:r>
            <a:endParaRPr lang="pt-BR" sz="2400" dirty="0">
              <a:latin typeface="Arial Narrow" panose="020B0606020202030204" pitchFamily="34" charset="0"/>
              <a:cs typeface="Arial" panose="020B0604020202020204" pitchFamily="34" charset="0"/>
            </a:endParaRPr>
          </a:p>
        </p:txBody>
      </p:sp>
      <p:pic>
        <p:nvPicPr>
          <p:cNvPr id="13" name="Imagem 12" descr="Tabela&#10;&#10;O conteúdo gerado por IA pode estar incorreto.">
            <a:extLst>
              <a:ext uri="{FF2B5EF4-FFF2-40B4-BE49-F238E27FC236}">
                <a16:creationId xmlns:a16="http://schemas.microsoft.com/office/drawing/2014/main" id="{ECEE79C9-02B0-2A7E-96A0-B92BEEA035DA}"/>
              </a:ext>
            </a:extLst>
          </p:cNvPr>
          <p:cNvPicPr>
            <a:picLocks noChangeAspect="1"/>
          </p:cNvPicPr>
          <p:nvPr/>
        </p:nvPicPr>
        <p:blipFill>
          <a:blip r:embed="rId3"/>
          <a:stretch>
            <a:fillRect/>
          </a:stretch>
        </p:blipFill>
        <p:spPr>
          <a:xfrm>
            <a:off x="6612843" y="4597028"/>
            <a:ext cx="5077534" cy="1648055"/>
          </a:xfrm>
          <a:prstGeom prst="rect">
            <a:avLst/>
          </a:prstGeom>
        </p:spPr>
      </p:pic>
      <p:pic>
        <p:nvPicPr>
          <p:cNvPr id="15" name="Imagem 14">
            <a:extLst>
              <a:ext uri="{FF2B5EF4-FFF2-40B4-BE49-F238E27FC236}">
                <a16:creationId xmlns:a16="http://schemas.microsoft.com/office/drawing/2014/main" id="{BF6A994F-A1AA-C27F-78C7-2734B75A348A}"/>
              </a:ext>
            </a:extLst>
          </p:cNvPr>
          <p:cNvPicPr>
            <a:picLocks noChangeAspect="1"/>
          </p:cNvPicPr>
          <p:nvPr/>
        </p:nvPicPr>
        <p:blipFill>
          <a:blip r:embed="rId4"/>
          <a:srcRect r="56101" b="13880"/>
          <a:stretch>
            <a:fillRect/>
          </a:stretch>
        </p:blipFill>
        <p:spPr>
          <a:xfrm>
            <a:off x="291788" y="1838787"/>
            <a:ext cx="5892917" cy="3180426"/>
          </a:xfrm>
          <a:prstGeom prst="rect">
            <a:avLst/>
          </a:prstGeom>
        </p:spPr>
      </p:pic>
      <p:pic>
        <p:nvPicPr>
          <p:cNvPr id="17" name="Imagem 16">
            <a:extLst>
              <a:ext uri="{FF2B5EF4-FFF2-40B4-BE49-F238E27FC236}">
                <a16:creationId xmlns:a16="http://schemas.microsoft.com/office/drawing/2014/main" id="{0DC1D29C-CF17-A557-87E9-99B6B6E3B4CF}"/>
              </a:ext>
            </a:extLst>
          </p:cNvPr>
          <p:cNvPicPr>
            <a:picLocks noChangeAspect="1"/>
          </p:cNvPicPr>
          <p:nvPr/>
        </p:nvPicPr>
        <p:blipFill>
          <a:blip r:embed="rId5"/>
          <a:srcRect r="53879" b="13327"/>
          <a:stretch>
            <a:fillRect/>
          </a:stretch>
        </p:blipFill>
        <p:spPr>
          <a:xfrm>
            <a:off x="6351338" y="768798"/>
            <a:ext cx="5632190" cy="2906947"/>
          </a:xfrm>
          <a:prstGeom prst="rect">
            <a:avLst/>
          </a:prstGeom>
        </p:spPr>
      </p:pic>
    </p:spTree>
    <p:extLst>
      <p:ext uri="{BB962C8B-B14F-4D97-AF65-F5344CB8AC3E}">
        <p14:creationId xmlns:p14="http://schemas.microsoft.com/office/powerpoint/2010/main" val="1710183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6B6B8-244E-FAE5-1500-6818B2C2F870}"/>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C562456-AC8B-B9E8-71E4-97978DEE4A58}"/>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7" name="Imagem 6">
            <a:extLst>
              <a:ext uri="{FF2B5EF4-FFF2-40B4-BE49-F238E27FC236}">
                <a16:creationId xmlns:a16="http://schemas.microsoft.com/office/drawing/2014/main" id="{CF7F91DF-2AD1-4194-1E3E-0BA67328850B}"/>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281411" y="464721"/>
            <a:ext cx="3600000" cy="750302"/>
          </a:xfrm>
          <a:prstGeom prst="rect">
            <a:avLst/>
          </a:prstGeom>
          <a:noFill/>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0FF347DC-EE40-A9DE-250E-A4126628D8C1}"/>
              </a:ext>
            </a:extLst>
          </p:cNvPr>
          <p:cNvSpPr txBox="1"/>
          <p:nvPr/>
        </p:nvSpPr>
        <p:spPr>
          <a:xfrm>
            <a:off x="208472" y="1205162"/>
            <a:ext cx="6028426" cy="3416320"/>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	</a:t>
            </a:r>
            <a:r>
              <a:rPr lang="pt-BR" sz="2400" b="0" i="0" u="none" strike="noStrike" baseline="0" dirty="0">
                <a:latin typeface="Arial Narrow" panose="020B0606020202030204" pitchFamily="34" charset="0"/>
                <a:cs typeface="Arial" panose="020B0604020202020204" pitchFamily="34" charset="0"/>
              </a:rPr>
              <a:t>A </a:t>
            </a:r>
            <a:r>
              <a:rPr lang="pt-BR" sz="2400" b="1" i="0" u="none" strike="noStrike" baseline="0" dirty="0">
                <a:latin typeface="Arial Narrow" panose="020B0606020202030204" pitchFamily="34" charset="0"/>
                <a:cs typeface="Arial" panose="020B0604020202020204" pitchFamily="34" charset="0"/>
              </a:rPr>
              <a:t>notação científica </a:t>
            </a:r>
            <a:r>
              <a:rPr lang="pt-BR" sz="2400" b="0" i="0" u="none" strike="noStrike" baseline="0" dirty="0">
                <a:latin typeface="Arial Narrow" panose="020B0606020202030204" pitchFamily="34" charset="0"/>
                <a:cs typeface="Arial" panose="020B0604020202020204" pitchFamily="34" charset="0"/>
              </a:rPr>
              <a:t>é mais do que uma simples ferramenta matemática; é um pilar fundamental que sustenta a comunicação e a manipulação de dados em praticamente todos os ramos da ciência. Sua principal função é permitir que cientistas trabalhem com números que variam em ordens de magnitude extremas — desde o incrivelmente grande até o infinitamente pequeno — de forma </a:t>
            </a:r>
            <a:r>
              <a:rPr lang="pt-BR" sz="2400" b="1" i="0" u="none" strike="noStrike" baseline="0" dirty="0">
                <a:latin typeface="Arial Narrow" panose="020B0606020202030204" pitchFamily="34" charset="0"/>
                <a:cs typeface="Arial" panose="020B0604020202020204" pitchFamily="34" charset="0"/>
              </a:rPr>
              <a:t>compacta</a:t>
            </a:r>
            <a:r>
              <a:rPr lang="pt-BR" sz="2400" b="0" i="0" u="none" strike="noStrike" baseline="0" dirty="0">
                <a:latin typeface="Arial Narrow" panose="020B0606020202030204" pitchFamily="34" charset="0"/>
                <a:cs typeface="Arial" panose="020B0604020202020204" pitchFamily="34" charset="0"/>
              </a:rPr>
              <a:t>, </a:t>
            </a:r>
            <a:r>
              <a:rPr lang="pt-BR" sz="2400" b="1" i="0" u="none" strike="noStrike" baseline="0" dirty="0">
                <a:latin typeface="Arial Narrow" panose="020B0606020202030204" pitchFamily="34" charset="0"/>
                <a:cs typeface="Arial" panose="020B0604020202020204" pitchFamily="34" charset="0"/>
              </a:rPr>
              <a:t>padronizada </a:t>
            </a:r>
            <a:r>
              <a:rPr lang="pt-BR" sz="2400" b="0" i="0" u="none" strike="noStrike" baseline="0" dirty="0">
                <a:latin typeface="Arial Narrow" panose="020B0606020202030204" pitchFamily="34" charset="0"/>
                <a:cs typeface="Arial" panose="020B0604020202020204" pitchFamily="34" charset="0"/>
              </a:rPr>
              <a:t>e </a:t>
            </a:r>
            <a:r>
              <a:rPr lang="pt-BR" sz="2400" b="1" i="0" u="none" strike="noStrike" baseline="0" dirty="0">
                <a:latin typeface="Arial Narrow" panose="020B0606020202030204" pitchFamily="34" charset="0"/>
                <a:cs typeface="Arial" panose="020B0604020202020204" pitchFamily="34" charset="0"/>
              </a:rPr>
              <a:t>inteligível.</a:t>
            </a:r>
            <a:endParaRPr lang="pt-BR" sz="2400" dirty="0">
              <a:latin typeface="Arial Narrow" panose="020B0606020202030204" pitchFamily="34" charset="0"/>
              <a:cs typeface="Arial" panose="020B0604020202020204" pitchFamily="34" charset="0"/>
            </a:endParaRPr>
          </a:p>
        </p:txBody>
      </p:sp>
      <p:pic>
        <p:nvPicPr>
          <p:cNvPr id="13" name="Imagem 12" descr="Texto, Quadro de comunicações&#10;&#10;O conteúdo gerado por IA pode estar incorreto.">
            <a:extLst>
              <a:ext uri="{FF2B5EF4-FFF2-40B4-BE49-F238E27FC236}">
                <a16:creationId xmlns:a16="http://schemas.microsoft.com/office/drawing/2014/main" id="{D4A634FD-6A89-2BA0-7D55-9EB1609F7880}"/>
              </a:ext>
            </a:extLst>
          </p:cNvPr>
          <p:cNvPicPr>
            <a:picLocks noChangeAspect="1"/>
          </p:cNvPicPr>
          <p:nvPr/>
        </p:nvPicPr>
        <p:blipFill>
          <a:blip r:embed="rId3"/>
          <a:stretch>
            <a:fillRect/>
          </a:stretch>
        </p:blipFill>
        <p:spPr>
          <a:xfrm>
            <a:off x="406457" y="4594318"/>
            <a:ext cx="1784652" cy="888463"/>
          </a:xfrm>
          <a:prstGeom prst="rect">
            <a:avLst/>
          </a:prstGeom>
        </p:spPr>
      </p:pic>
      <p:sp>
        <p:nvSpPr>
          <p:cNvPr id="15" name="CaixaDeTexto 14">
            <a:extLst>
              <a:ext uri="{FF2B5EF4-FFF2-40B4-BE49-F238E27FC236}">
                <a16:creationId xmlns:a16="http://schemas.microsoft.com/office/drawing/2014/main" id="{5E9D8A61-304E-6676-D9C3-FFDCEF9F0C32}"/>
              </a:ext>
            </a:extLst>
          </p:cNvPr>
          <p:cNvSpPr txBox="1"/>
          <p:nvPr/>
        </p:nvSpPr>
        <p:spPr>
          <a:xfrm>
            <a:off x="175404" y="5490540"/>
            <a:ext cx="6094561" cy="830997"/>
          </a:xfrm>
          <a:prstGeom prst="rect">
            <a:avLst/>
          </a:prstGeom>
          <a:noFill/>
        </p:spPr>
        <p:txBody>
          <a:bodyPr wrap="square">
            <a:spAutoFit/>
          </a:bodyPr>
          <a:lstStyle/>
          <a:p>
            <a:pPr algn="just"/>
            <a:r>
              <a:rPr lang="pt-BR" sz="2400" b="0" i="0" u="none" strike="noStrike" baseline="0" dirty="0">
                <a:latin typeface="Arial Narrow" panose="020B0606020202030204" pitchFamily="34" charset="0"/>
                <a:cs typeface="Arial" panose="020B0604020202020204" pitchFamily="34" charset="0"/>
              </a:rPr>
              <a:t>Vamos conhecer algumas constantes presentes nas ciências:</a:t>
            </a:r>
          </a:p>
        </p:txBody>
      </p: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69479A6-5463-659D-2651-3B771BEE5377}"/>
                  </a:ext>
                </a:extLst>
              </p:cNvPr>
              <p:cNvSpPr txBox="1"/>
              <p:nvPr/>
            </p:nvSpPr>
            <p:spPr>
              <a:xfrm>
                <a:off x="6342904" y="678217"/>
                <a:ext cx="5673692" cy="5576270"/>
              </a:xfrm>
              <a:prstGeom prst="rect">
                <a:avLst/>
              </a:prstGeom>
              <a:noFill/>
            </p:spPr>
            <p:txBody>
              <a:bodyPr wrap="square">
                <a:spAutoFit/>
              </a:bodyPr>
              <a:lstStyle/>
              <a:p>
                <a:pPr marL="342900" lvl="0" indent="-342900" algn="just">
                  <a:lnSpc>
                    <a:spcPct val="115000"/>
                  </a:lnSpc>
                  <a:buFont typeface="Symbol" panose="05050102010706020507" pitchFamily="18" charset="2"/>
                  <a:buChar char=""/>
                </a:pP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Velocidade da luz: </a:t>
                </a:r>
                <a14:m>
                  <m:oMath xmlns:m="http://schemas.openxmlformats.org/officeDocument/2006/math">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300 000 </m:t>
                    </m:r>
                    <m:r>
                      <m:rPr>
                        <m:sty m:val="p"/>
                      </m:rP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km</m:t>
                    </m:r>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r>
                      <m:rPr>
                        <m:sty m:val="p"/>
                      </m:rP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s</m:t>
                    </m:r>
                  </m:oMath>
                </a14:m>
                <a:r>
                  <a:rPr lang="pt-BR" sz="24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4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Massa da Terra aproximada: </a:t>
                </a:r>
                <a14:m>
                  <m:oMath xmlns:m="http://schemas.openxmlformats.org/officeDocument/2006/math">
                    <m:r>
                      <a:rPr lang="en-US" sz="2400"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5 980 000 000 000 000 000 000 000 </m:t>
                    </m:r>
                    <m:r>
                      <m:rPr>
                        <m:sty m:val="p"/>
                      </m:rPr>
                      <a:rPr lang="en-US" sz="2400"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k</m:t>
                    </m:r>
                  </m:oMath>
                </a14:m>
                <a:r>
                  <a:rPr lang="en-US" sz="24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US" sz="24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Diâmetro da Terra: </a:t>
                </a:r>
                <a14:m>
                  <m:oMath xmlns:m="http://schemas.openxmlformats.org/officeDocument/2006/math">
                    <m:r>
                      <a:rPr lang="en-US" sz="2400"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12 000 000 </m:t>
                    </m:r>
                    <m:r>
                      <m:rPr>
                        <m:sty m:val="p"/>
                      </m:rPr>
                      <a:rPr lang="en-US" sz="2400"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m:t>
                    </m:r>
                  </m:oMath>
                </a14:m>
                <a:r>
                  <a:rPr lang="en-US" sz="24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Tamanho de um nano transistor (componente eletrônico utilizado na engenharia): </a:t>
                </a:r>
                <a14:m>
                  <m:oMath xmlns:m="http://schemas.openxmlformats.org/officeDocument/2006/math">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0,000000022 </m:t>
                    </m:r>
                    <m:r>
                      <m:rPr>
                        <m:sty m:val="p"/>
                      </m:rP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m:t>
                    </m:r>
                  </m:oMath>
                </a14:m>
                <a:r>
                  <a:rPr lang="pt-BR" sz="24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Tamanho aproximado de um átomo de ferro (utilizado em manipulações na indústria química e de alimentos): </a:t>
                </a:r>
                <a14:m>
                  <m:oMath xmlns:m="http://schemas.openxmlformats.org/officeDocument/2006/math">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0,000000000124 </m:t>
                    </m:r>
                    <m:r>
                      <m:rPr>
                        <m:sty m:val="p"/>
                      </m:rP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m:t>
                    </m:r>
                  </m:oMath>
                </a14:m>
                <a:r>
                  <a:rPr lang="pt-BR" sz="24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Tamanho típico de um vírus (objeto de estudo da biomedicina): </a:t>
                </a:r>
                <a14:m>
                  <m:oMath xmlns:m="http://schemas.openxmlformats.org/officeDocument/2006/math">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0,00000005 </m:t>
                    </m:r>
                    <m:r>
                      <m:rPr>
                        <m:sty m:val="p"/>
                      </m:rP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m:t>
                    </m:r>
                  </m:oMath>
                </a14:m>
                <a:r>
                  <a:rPr lang="pt-BR" sz="24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F69479A6-5463-659D-2651-3B771BEE5377}"/>
                  </a:ext>
                </a:extLst>
              </p:cNvPr>
              <p:cNvSpPr txBox="1">
                <a:spLocks noRot="1" noChangeAspect="1" noMove="1" noResize="1" noEditPoints="1" noAdjustHandles="1" noChangeArrowheads="1" noChangeShapeType="1" noTextEdit="1"/>
              </p:cNvSpPr>
              <p:nvPr/>
            </p:nvSpPr>
            <p:spPr>
              <a:xfrm>
                <a:off x="6342904" y="678217"/>
                <a:ext cx="5673692" cy="5576270"/>
              </a:xfrm>
              <a:prstGeom prst="rect">
                <a:avLst/>
              </a:prstGeom>
              <a:blipFill>
                <a:blip r:embed="rId4"/>
                <a:stretch>
                  <a:fillRect l="-1720" t="-656" r="-1720" b="-1639"/>
                </a:stretch>
              </a:blipFill>
            </p:spPr>
            <p:txBody>
              <a:bodyPr/>
              <a:lstStyle/>
              <a:p>
                <a:r>
                  <a:rPr lang="pt-BR">
                    <a:noFill/>
                  </a:rPr>
                  <a:t> </a:t>
                </a:r>
              </a:p>
            </p:txBody>
          </p:sp>
        </mc:Fallback>
      </mc:AlternateContent>
    </p:spTree>
    <p:extLst>
      <p:ext uri="{BB962C8B-B14F-4D97-AF65-F5344CB8AC3E}">
        <p14:creationId xmlns:p14="http://schemas.microsoft.com/office/powerpoint/2010/main" val="3945591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0DAE6-53D6-39B2-C7CE-CD23BADAF29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2B410EC-B0EA-B65E-F59F-F841C15EBD2C}"/>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2A447E52-02E1-688E-99AF-659BFD92D91C}"/>
                  </a:ext>
                </a:extLst>
              </p:cNvPr>
              <p:cNvSpPr txBox="1"/>
              <p:nvPr/>
            </p:nvSpPr>
            <p:spPr>
              <a:xfrm>
                <a:off x="171179" y="621784"/>
                <a:ext cx="6111724" cy="6155531"/>
              </a:xfrm>
              <a:prstGeom prst="rect">
                <a:avLst/>
              </a:prstGeom>
              <a:noFill/>
            </p:spPr>
            <p:txBody>
              <a:bodyPr wrap="square">
                <a:spAutoFit/>
              </a:bodyPr>
              <a:lstStyle/>
              <a:p>
                <a:pPr indent="179388" algn="just">
                  <a:spcBef>
                    <a:spcPts val="600"/>
                  </a:spcBef>
                  <a:buFont typeface="Arial" panose="020B0604020202020204" pitchFamily="34" charset="0"/>
                  <a:buChar char="•"/>
                </a:pPr>
                <a:r>
                  <a:rPr lang="pt-BR" sz="2400" b="0" u="none" strike="noStrike" baseline="0" dirty="0">
                    <a:latin typeface="Arial Narrow" panose="020B0606020202030204" pitchFamily="34" charset="0"/>
                    <a:cs typeface="Arial" panose="020B0604020202020204" pitchFamily="34" charset="0"/>
                  </a:rPr>
                  <a:t>O Mol é uma unidade de medida do sistema internacional (SI) muito utilizada na Química para expressar quantidade de matéria microscópica, como átomos e moléculas, 1 Mol equivale a quantidade de</a:t>
                </a:r>
              </a:p>
              <a:p>
                <a:pPr algn="just">
                  <a:spcBef>
                    <a:spcPts val="600"/>
                  </a:spcBef>
                </a:pPr>
                <a14:m>
                  <m:oMathPara xmlns:m="http://schemas.openxmlformats.org/officeDocument/2006/math">
                    <m:oMathParaPr>
                      <m:jc m:val="centerGroup"/>
                    </m:oMathParaPr>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602 000 000 </m:t>
                      </m:r>
                      <m:r>
                        <a:rPr lang="pt-BR" sz="2400" b="0" i="1" u="none" strike="noStrike" baseline="0" dirty="0">
                          <a:latin typeface="Cambria Math" panose="02040503050406030204" pitchFamily="18" charset="0"/>
                          <a:cs typeface="Arial" panose="020B0604020202020204" pitchFamily="34" charset="0"/>
                        </a:rPr>
                        <m:t>000 000 000 000 000</m:t>
                      </m:r>
                      <m:r>
                        <a:rPr lang="pt-BR" sz="2400" b="0" i="1" u="none" strike="noStrike" baseline="0" dirty="0" smtClean="0">
                          <a:latin typeface="Cambria Math" panose="02040503050406030204" pitchFamily="18" charset="0"/>
                          <a:cs typeface="Arial" panose="020B0604020202020204" pitchFamily="34" charset="0"/>
                        </a:rPr>
                        <m:t>;</m:t>
                      </m:r>
                    </m:oMath>
                  </m:oMathPara>
                </a14:m>
                <a:endParaRPr lang="pt-BR" sz="2400" b="0" u="none" strike="noStrike" baseline="0" dirty="0">
                  <a:latin typeface="Arial Narrow" panose="020B0606020202030204" pitchFamily="34" charset="0"/>
                  <a:cs typeface="Arial" panose="020B0604020202020204" pitchFamily="34" charset="0"/>
                </a:endParaRPr>
              </a:p>
              <a:p>
                <a:pPr indent="179388" algn="just">
                  <a:spcBef>
                    <a:spcPts val="600"/>
                  </a:spcBef>
                  <a:buFont typeface="Arial" panose="020B0604020202020204" pitchFamily="34" charset="0"/>
                  <a:buChar char="•"/>
                </a:pPr>
                <a:r>
                  <a:rPr lang="pt-BR" sz="2400" b="0" u="none" strike="noStrike" baseline="0" dirty="0">
                    <a:latin typeface="Arial Narrow" panose="020B0606020202030204" pitchFamily="34" charset="0"/>
                    <a:cs typeface="Arial" panose="020B0604020202020204" pitchFamily="34" charset="0"/>
                  </a:rPr>
                  <a:t>O valor da carga elementar do elétron é um valor fixo que é usado na definição das unidades do SI e é precisamente definido por</a:t>
                </a:r>
                <a:endParaRPr lang="pt-BR" sz="2400" dirty="0">
                  <a:latin typeface="Arial Narrow" panose="020B0606020202030204" pitchFamily="34" charset="0"/>
                  <a:cs typeface="Arial" panose="020B0604020202020204" pitchFamily="34" charset="0"/>
                </a:endParaRPr>
              </a:p>
              <a:p>
                <a:pPr algn="ctr">
                  <a:spcBef>
                    <a:spcPts val="600"/>
                  </a:spcBef>
                </a:pPr>
                <a14:m>
                  <m:oMath xmlns:m="http://schemas.openxmlformats.org/officeDocument/2006/math">
                    <m:r>
                      <a:rPr lang="pt-BR" sz="2400" b="0" i="0" u="none" strike="noStrike" baseline="0" dirty="0" smtClean="0">
                        <a:latin typeface="Cambria Math" panose="02040503050406030204" pitchFamily="18" charset="0"/>
                        <a:cs typeface="Arial" panose="020B0604020202020204" pitchFamily="34" charset="0"/>
                      </a:rPr>
                      <m:t>0,0000000000000000001602176634 </m:t>
                    </m:r>
                    <m:r>
                      <m:rPr>
                        <m:sty m:val="p"/>
                      </m:rPr>
                      <a:rPr lang="pt-BR" sz="2400" b="0" i="0" u="none" strike="noStrike" baseline="0" dirty="0">
                        <a:latin typeface="Cambria Math" panose="02040503050406030204" pitchFamily="18" charset="0"/>
                        <a:cs typeface="Arial" panose="020B0604020202020204" pitchFamily="34" charset="0"/>
                      </a:rPr>
                      <m:t>C</m:t>
                    </m:r>
                  </m:oMath>
                </a14:m>
                <a:r>
                  <a:rPr lang="pt-BR" sz="2400" b="0" u="none" strike="noStrike" baseline="0" dirty="0">
                    <a:latin typeface="Arial Narrow" panose="020B0606020202030204" pitchFamily="34" charset="0"/>
                    <a:cs typeface="Arial" panose="020B0604020202020204" pitchFamily="34" charset="0"/>
                  </a:rPr>
                  <a:t>;</a:t>
                </a:r>
              </a:p>
              <a:p>
                <a:pPr algn="just"/>
                <a:r>
                  <a:rPr lang="pt-BR" sz="2400" dirty="0">
                    <a:latin typeface="Arial Narrow" panose="020B0606020202030204" pitchFamily="34" charset="0"/>
                    <a:cs typeface="Arial" panose="020B0604020202020204" pitchFamily="34" charset="0"/>
                  </a:rPr>
                  <a:t>	</a:t>
                </a:r>
              </a:p>
              <a:p>
                <a:pPr indent="179388" algn="just"/>
                <a:r>
                  <a:rPr lang="pt-BR" sz="2400" dirty="0">
                    <a:latin typeface="Arial Narrow" panose="020B0606020202030204" pitchFamily="34" charset="0"/>
                    <a:cs typeface="Arial" panose="020B0604020202020204" pitchFamily="34" charset="0"/>
                  </a:rPr>
                  <a:t>Agora pense! É fácil ou difícil memorizar ou fazer cálculos matemáticos com estes números (constantes)?</a:t>
                </a:r>
              </a:p>
              <a:p>
                <a:pPr indent="179388" algn="just"/>
                <a:r>
                  <a:rPr lang="pt-BR" sz="2400" dirty="0">
                    <a:latin typeface="Arial Narrow" panose="020B0606020202030204" pitchFamily="34" charset="0"/>
                    <a:cs typeface="Arial" panose="020B0604020202020204" pitchFamily="34" charset="0"/>
                  </a:rPr>
                  <a:t>Vamos reescrever estes números em notação científica, observe.</a:t>
                </a:r>
              </a:p>
            </p:txBody>
          </p:sp>
        </mc:Choice>
        <mc:Fallback xmlns="">
          <p:sp>
            <p:nvSpPr>
              <p:cNvPr id="4" name="CaixaDeTexto 3">
                <a:extLst>
                  <a:ext uri="{FF2B5EF4-FFF2-40B4-BE49-F238E27FC236}">
                    <a16:creationId xmlns:a16="http://schemas.microsoft.com/office/drawing/2014/main" id="{2A447E52-02E1-688E-99AF-659BFD92D91C}"/>
                  </a:ext>
                </a:extLst>
              </p:cNvPr>
              <p:cNvSpPr txBox="1">
                <a:spLocks noRot="1" noChangeAspect="1" noMove="1" noResize="1" noEditPoints="1" noAdjustHandles="1" noChangeArrowheads="1" noChangeShapeType="1" noTextEdit="1"/>
              </p:cNvSpPr>
              <p:nvPr/>
            </p:nvSpPr>
            <p:spPr>
              <a:xfrm>
                <a:off x="171179" y="621784"/>
                <a:ext cx="6111724" cy="6155531"/>
              </a:xfrm>
              <a:prstGeom prst="rect">
                <a:avLst/>
              </a:prstGeom>
              <a:blipFill>
                <a:blip r:embed="rId2"/>
                <a:stretch>
                  <a:fillRect l="-1496" t="-693" r="-1496" b="-1386"/>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467966C8-F4AE-3958-7717-382BD3EE688A}"/>
              </a:ext>
            </a:extLst>
          </p:cNvPr>
          <p:cNvPicPr>
            <a:picLocks noChangeAspect="1"/>
          </p:cNvPicPr>
          <p:nvPr/>
        </p:nvPicPr>
        <p:blipFill>
          <a:blip r:embed="rId3"/>
          <a:srcRect r="54597" b="8127"/>
          <a:stretch>
            <a:fillRect/>
          </a:stretch>
        </p:blipFill>
        <p:spPr>
          <a:xfrm>
            <a:off x="6554678" y="1094848"/>
            <a:ext cx="5414644" cy="4472234"/>
          </a:xfrm>
          <a:prstGeom prst="rect">
            <a:avLst/>
          </a:prstGeom>
        </p:spPr>
      </p:pic>
    </p:spTree>
    <p:extLst>
      <p:ext uri="{BB962C8B-B14F-4D97-AF65-F5344CB8AC3E}">
        <p14:creationId xmlns:p14="http://schemas.microsoft.com/office/powerpoint/2010/main" val="3858749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A688E-C2B0-AFE0-F97F-F9EDAD0A9D85}"/>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94799F3-AF9A-5534-D047-580CA2996449}"/>
              </a:ext>
            </a:extLst>
          </p:cNvPr>
          <p:cNvSpPr txBox="1"/>
          <p:nvPr/>
        </p:nvSpPr>
        <p:spPr>
          <a:xfrm>
            <a:off x="322729" y="1023130"/>
            <a:ext cx="11447930" cy="5632311"/>
          </a:xfrm>
          <a:prstGeom prst="rect">
            <a:avLst/>
          </a:prstGeom>
          <a:noFill/>
        </p:spPr>
        <p:txBody>
          <a:bodyPr wrap="square">
            <a:spAutoFit/>
          </a:bodyPr>
          <a:lstStyle/>
          <a:p>
            <a:pPr indent="179388" algn="just">
              <a:buFont typeface="Wingdings" panose="05000000000000000000" pitchFamily="2" charset="2"/>
              <a:buChar char="Ø"/>
            </a:pPr>
            <a:r>
              <a:rPr lang="pt-BR" sz="2400" b="1" i="0" u="none" strike="noStrike" baseline="0" dirty="0">
                <a:latin typeface="Arial Narrow" panose="020B0606020202030204" pitchFamily="34" charset="0"/>
                <a:cs typeface="Arial" panose="020B0604020202020204" pitchFamily="34" charset="0"/>
              </a:rPr>
              <a:t>Notação Científica e a Linguagem dos Computadores</a:t>
            </a:r>
          </a:p>
          <a:p>
            <a:pPr indent="179388" algn="just"/>
            <a:r>
              <a:rPr lang="pt-BR" sz="2400" b="0" i="0" u="none" strike="noStrike" baseline="0" dirty="0">
                <a:latin typeface="Arial Narrow" panose="020B0606020202030204" pitchFamily="34" charset="0"/>
                <a:cs typeface="Arial" panose="020B0604020202020204" pitchFamily="34" charset="0"/>
              </a:rPr>
              <a:t>Na área da computação e da tecnologia da informação, a </a:t>
            </a:r>
            <a:r>
              <a:rPr lang="pt-BR" sz="2400" b="1" i="0" u="none" strike="noStrike" baseline="0" dirty="0">
                <a:latin typeface="Arial Narrow" panose="020B0606020202030204" pitchFamily="34" charset="0"/>
                <a:cs typeface="Arial" panose="020B0604020202020204" pitchFamily="34" charset="0"/>
              </a:rPr>
              <a:t>notação científica </a:t>
            </a:r>
            <a:r>
              <a:rPr lang="pt-BR" sz="2400" b="0" i="0" u="none" strike="noStrike" baseline="0" dirty="0">
                <a:latin typeface="Arial Narrow" panose="020B0606020202030204" pitchFamily="34" charset="0"/>
                <a:cs typeface="Arial" panose="020B0604020202020204" pitchFamily="34" charset="0"/>
              </a:rPr>
              <a:t>não é usada para expressar o tamanho do universo ou de um átomo, mas sim para lidar com as vastas quantidades de </a:t>
            </a:r>
            <a:r>
              <a:rPr lang="pt-BR" sz="2400" b="1" i="0" u="none" strike="noStrike" baseline="0" dirty="0">
                <a:latin typeface="Arial Narrow" panose="020B0606020202030204" pitchFamily="34" charset="0"/>
                <a:cs typeface="Arial" panose="020B0604020202020204" pitchFamily="34" charset="0"/>
              </a:rPr>
              <a:t>dados</a:t>
            </a:r>
            <a:r>
              <a:rPr lang="pt-BR" sz="2400" b="0" i="0" u="none" strike="noStrike" baseline="0" dirty="0">
                <a:latin typeface="Arial Narrow" panose="020B0606020202030204" pitchFamily="34" charset="0"/>
                <a:cs typeface="Arial" panose="020B0604020202020204" pitchFamily="34" charset="0"/>
              </a:rPr>
              <a:t>, </a:t>
            </a:r>
            <a:r>
              <a:rPr lang="pt-BR" sz="2400" b="1" i="0" u="none" strike="noStrike" baseline="0" dirty="0">
                <a:latin typeface="Arial Narrow" panose="020B0606020202030204" pitchFamily="34" charset="0"/>
                <a:cs typeface="Arial" panose="020B0604020202020204" pitchFamily="34" charset="0"/>
              </a:rPr>
              <a:t>capacidade de armazenamento </a:t>
            </a:r>
            <a:r>
              <a:rPr lang="pt-BR" sz="2400" b="0" i="0" u="none" strike="noStrike" baseline="0" dirty="0">
                <a:latin typeface="Arial Narrow" panose="020B0606020202030204" pitchFamily="34" charset="0"/>
                <a:cs typeface="Arial" panose="020B0604020202020204" pitchFamily="34" charset="0"/>
              </a:rPr>
              <a:t>e </a:t>
            </a:r>
            <a:r>
              <a:rPr lang="pt-BR" sz="2400" b="1" i="0" u="none" strike="noStrike" baseline="0" dirty="0">
                <a:latin typeface="Arial Narrow" panose="020B0606020202030204" pitchFamily="34" charset="0"/>
                <a:cs typeface="Arial" panose="020B0604020202020204" pitchFamily="34" charset="0"/>
              </a:rPr>
              <a:t>velocidades de processamento </a:t>
            </a:r>
            <a:r>
              <a:rPr lang="pt-BR" sz="2400" b="0" i="0" u="none" strike="noStrike" baseline="0" dirty="0">
                <a:latin typeface="Arial Narrow" panose="020B0606020202030204" pitchFamily="34" charset="0"/>
                <a:cs typeface="Arial" panose="020B0604020202020204" pitchFamily="34" charset="0"/>
              </a:rPr>
              <a:t>que definem o mundo digital.</a:t>
            </a:r>
          </a:p>
          <a:p>
            <a:pPr indent="179388" algn="just"/>
            <a:r>
              <a:rPr lang="pt-BR" sz="2400" dirty="0">
                <a:latin typeface="Arial Narrow" panose="020B0606020202030204" pitchFamily="34" charset="0"/>
                <a:cs typeface="Arial" panose="020B0604020202020204" pitchFamily="34" charset="0"/>
              </a:rPr>
              <a:t>Embora o termo notação científica seja mais comum na ciência tradicional como vimos, os engenheiros de computação usam um sistema análogo de </a:t>
            </a:r>
            <a:r>
              <a:rPr lang="pt-BR" sz="2400" b="1" dirty="0">
                <a:latin typeface="Arial Narrow" panose="020B0606020202030204" pitchFamily="34" charset="0"/>
                <a:cs typeface="Arial" panose="020B0604020202020204" pitchFamily="34" charset="0"/>
              </a:rPr>
              <a:t>prefixos métricos </a:t>
            </a:r>
            <a:r>
              <a:rPr lang="pt-BR" sz="2400" dirty="0">
                <a:latin typeface="Arial Narrow" panose="020B0606020202030204" pitchFamily="34" charset="0"/>
                <a:cs typeface="Arial" panose="020B0604020202020204" pitchFamily="34" charset="0"/>
              </a:rPr>
              <a:t>(como Quilo, Mega, Giga, </a:t>
            </a:r>
            <a:r>
              <a:rPr lang="pt-BR" sz="2400" dirty="0" err="1">
                <a:latin typeface="Arial Narrow" panose="020B0606020202030204" pitchFamily="34" charset="0"/>
                <a:cs typeface="Arial" panose="020B0604020202020204" pitchFamily="34" charset="0"/>
              </a:rPr>
              <a:t>Tera</a:t>
            </a:r>
            <a:r>
              <a:rPr lang="pt-BR" sz="2400" dirty="0">
                <a:latin typeface="Arial Narrow" panose="020B0606020202030204" pitchFamily="34" charset="0"/>
                <a:cs typeface="Arial" panose="020B0604020202020204" pitchFamily="34" charset="0"/>
              </a:rPr>
              <a:t>, Peta, </a:t>
            </a:r>
            <a:r>
              <a:rPr lang="pt-BR" sz="2400" dirty="0" err="1">
                <a:latin typeface="Arial Narrow" panose="020B0606020202030204" pitchFamily="34" charset="0"/>
                <a:cs typeface="Arial" panose="020B0604020202020204" pitchFamily="34" charset="0"/>
              </a:rPr>
              <a:t>Exa</a:t>
            </a:r>
            <a:r>
              <a:rPr lang="pt-BR" sz="2400" dirty="0">
                <a:latin typeface="Arial Narrow" panose="020B0606020202030204" pitchFamily="34" charset="0"/>
                <a:cs typeface="Arial" panose="020B0604020202020204" pitchFamily="34" charset="0"/>
              </a:rPr>
              <a:t> etc.) que, no fundo, representam potências de 10 ou 2 (dependendo do contexto), simplificando a escrita de números gigantescos.</a:t>
            </a:r>
          </a:p>
          <a:p>
            <a:pPr indent="179388" algn="just"/>
            <a:endParaRPr lang="pt-BR" sz="2400" dirty="0">
              <a:latin typeface="Arial Narrow" panose="020B0606020202030204" pitchFamily="34" charset="0"/>
              <a:cs typeface="Arial" panose="020B0604020202020204" pitchFamily="34" charset="0"/>
            </a:endParaRPr>
          </a:p>
          <a:p>
            <a:pPr indent="179388" algn="ctr"/>
            <a:r>
              <a:rPr lang="pt-BR" sz="2400" b="1" dirty="0">
                <a:latin typeface="Arial Narrow" panose="020B0606020202030204" pitchFamily="34" charset="0"/>
                <a:cs typeface="Arial" panose="020B0604020202020204" pitchFamily="34" charset="0"/>
              </a:rPr>
              <a:t>Os Prefixos como expoentes</a:t>
            </a:r>
          </a:p>
          <a:p>
            <a:pPr indent="179388" algn="just"/>
            <a:r>
              <a:rPr lang="pt-BR" sz="2400" dirty="0">
                <a:latin typeface="Arial Narrow" panose="020B0606020202030204" pitchFamily="34" charset="0"/>
                <a:cs typeface="Arial" panose="020B0604020202020204" pitchFamily="34" charset="0"/>
              </a:rPr>
              <a:t>No mundo computacional, as unidades de medida mais básicas são o </a:t>
            </a:r>
            <a:r>
              <a:rPr lang="pt-BR" sz="2400" b="1" dirty="0">
                <a:latin typeface="Arial Narrow" panose="020B0606020202030204" pitchFamily="34" charset="0"/>
                <a:cs typeface="Arial" panose="020B0604020202020204" pitchFamily="34" charset="0"/>
              </a:rPr>
              <a:t>bit </a:t>
            </a:r>
            <a:r>
              <a:rPr lang="pt-BR" sz="2400" dirty="0">
                <a:latin typeface="Arial Narrow" panose="020B0606020202030204" pitchFamily="34" charset="0"/>
                <a:cs typeface="Arial" panose="020B0604020202020204" pitchFamily="34" charset="0"/>
              </a:rPr>
              <a:t>(dígito binário) e o </a:t>
            </a:r>
            <a:r>
              <a:rPr lang="pt-BR" sz="2400" b="1" dirty="0">
                <a:latin typeface="Arial Narrow" panose="020B0606020202030204" pitchFamily="34" charset="0"/>
                <a:cs typeface="Arial" panose="020B0604020202020204" pitchFamily="34" charset="0"/>
              </a:rPr>
              <a:t>Byte </a:t>
            </a:r>
            <a:r>
              <a:rPr lang="pt-BR" sz="2400" dirty="0">
                <a:latin typeface="Arial Narrow" panose="020B0606020202030204" pitchFamily="34" charset="0"/>
                <a:cs typeface="Arial" panose="020B0604020202020204" pitchFamily="34" charset="0"/>
              </a:rPr>
              <a:t>(conjunto de </a:t>
            </a:r>
            <a:r>
              <a:rPr lang="pt-BR" sz="2400" i="1" dirty="0">
                <a:latin typeface="Arial Narrow" panose="020B0606020202030204" pitchFamily="34" charset="0"/>
                <a:cs typeface="Arial" panose="020B0604020202020204" pitchFamily="34" charset="0"/>
              </a:rPr>
              <a:t>8 </a:t>
            </a:r>
            <a:r>
              <a:rPr lang="pt-BR" sz="2400" dirty="0">
                <a:latin typeface="Arial Narrow" panose="020B0606020202030204" pitchFamily="34" charset="0"/>
                <a:cs typeface="Arial" panose="020B0604020202020204" pitchFamily="34" charset="0"/>
              </a:rPr>
              <a:t>bits). Quando precisamos descrever grandes volumes, os prefixos entram em ação, funcionando como os expoentes da notação científica:</a:t>
            </a:r>
          </a:p>
          <a:p>
            <a:pPr algn="just"/>
            <a:endParaRPr lang="pt-BR" sz="2400" dirty="0">
              <a:latin typeface="Arial Narrow" panose="020B0606020202030204" pitchFamily="34" charset="0"/>
            </a:endParaRPr>
          </a:p>
        </p:txBody>
      </p:sp>
    </p:spTree>
    <p:extLst>
      <p:ext uri="{BB962C8B-B14F-4D97-AF65-F5344CB8AC3E}">
        <p14:creationId xmlns:p14="http://schemas.microsoft.com/office/powerpoint/2010/main" val="3019814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6433CAA9-CA46-2370-2EA0-2110577F269E}"/>
              </a:ext>
            </a:extLst>
          </p:cNvPr>
          <p:cNvPicPr>
            <a:picLocks noChangeAspect="1"/>
          </p:cNvPicPr>
          <p:nvPr/>
        </p:nvPicPr>
        <p:blipFill>
          <a:blip r:embed="rId2"/>
          <a:srcRect r="17283" b="11717"/>
          <a:stretch>
            <a:fillRect/>
          </a:stretch>
        </p:blipFill>
        <p:spPr>
          <a:xfrm>
            <a:off x="319890" y="1841754"/>
            <a:ext cx="11552219" cy="3635682"/>
          </a:xfrm>
          <a:prstGeom prst="rect">
            <a:avLst/>
          </a:prstGeom>
        </p:spPr>
      </p:pic>
    </p:spTree>
    <p:extLst>
      <p:ext uri="{BB962C8B-B14F-4D97-AF65-F5344CB8AC3E}">
        <p14:creationId xmlns:p14="http://schemas.microsoft.com/office/powerpoint/2010/main" val="2039666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9679C-C616-6507-6CBB-67AE57964973}"/>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C4351580-87F4-A9C5-5CA7-F293118CE0C2}"/>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7D753311-1E87-0AC5-474D-99BDBE9DCC22}"/>
                  </a:ext>
                </a:extLst>
              </p:cNvPr>
              <p:cNvSpPr txBox="1"/>
              <p:nvPr/>
            </p:nvSpPr>
            <p:spPr>
              <a:xfrm>
                <a:off x="208472" y="727295"/>
                <a:ext cx="6028424" cy="5636479"/>
              </a:xfrm>
              <a:prstGeom prst="rect">
                <a:avLst/>
              </a:prstGeom>
              <a:noFill/>
            </p:spPr>
            <p:txBody>
              <a:bodyPr wrap="square">
                <a:spAutoFit/>
              </a:bodyPr>
              <a:lstStyle/>
              <a:p>
                <a:pPr indent="179388" algn="just"/>
                <a:r>
                  <a:rPr lang="pt-BR" sz="2400" b="1" i="0" u="none" strike="noStrike" baseline="0" dirty="0">
                    <a:latin typeface="Arial Narrow" panose="020B0606020202030204" pitchFamily="34" charset="0"/>
                  </a:rPr>
                  <a:t>Acelerando o Processamento e o Armazenamento</a:t>
                </a:r>
              </a:p>
              <a:p>
                <a:pPr indent="179388" algn="just"/>
                <a:r>
                  <a:rPr lang="pt-BR" sz="2400" b="0" i="0" u="none" strike="noStrike" baseline="0" dirty="0">
                    <a:latin typeface="Arial Narrow" panose="020B0606020202030204" pitchFamily="34" charset="0"/>
                    <a:cs typeface="Arial" panose="020B0604020202020204" pitchFamily="34" charset="0"/>
                  </a:rPr>
                  <a:t>A clareza proporcionada por essa notação é vital em três áreas principais:</a:t>
                </a:r>
              </a:p>
              <a:p>
                <a:pPr indent="179388" algn="just">
                  <a:buFont typeface="Arial" panose="020B0604020202020204" pitchFamily="34" charset="0"/>
                  <a:buChar char="•"/>
                </a:pPr>
                <a:r>
                  <a:rPr lang="pt-BR" sz="2400" b="1" i="0" u="none" strike="noStrike" baseline="0" dirty="0">
                    <a:latin typeface="Arial Narrow" panose="020B0606020202030204" pitchFamily="34" charset="0"/>
                    <a:cs typeface="Arial" panose="020B0604020202020204" pitchFamily="34" charset="0"/>
                  </a:rPr>
                  <a:t>Armazenamento de Dados: </a:t>
                </a:r>
                <a:r>
                  <a:rPr lang="pt-BR" sz="2400" b="0" i="0" u="none" strike="noStrike" baseline="0" dirty="0">
                    <a:latin typeface="Arial Narrow" panose="020B0606020202030204" pitchFamily="34" charset="0"/>
                    <a:cs typeface="Arial" panose="020B0604020202020204" pitchFamily="34" charset="0"/>
                  </a:rPr>
                  <a:t>Em vez de escrever </a:t>
                </a:r>
                <a14:m>
                  <m:oMath xmlns:m="http://schemas.openxmlformats.org/officeDocument/2006/math">
                    <m:r>
                      <a:rPr lang="pt-BR" sz="2400" b="0" i="1" u="none" strike="noStrike" baseline="0" smtClean="0">
                        <a:latin typeface="Cambria Math" panose="02040503050406030204" pitchFamily="18" charset="0"/>
                      </a:rPr>
                      <m:t>500 000 000 00 </m:t>
                    </m:r>
                  </m:oMath>
                </a14:m>
                <a:r>
                  <a:rPr lang="pt-BR" sz="2400" b="0" i="0" u="none" strike="noStrike" baseline="0" dirty="0">
                    <a:latin typeface="Arial Narrow" panose="020B0606020202030204" pitchFamily="34" charset="0"/>
                    <a:cs typeface="Arial" panose="020B0604020202020204" pitchFamily="34" charset="0"/>
                  </a:rPr>
                  <a:t>Bytes, você simplesmente escreve </a:t>
                </a:r>
                <a:r>
                  <a:rPr lang="pt-BR" sz="2400" b="1" i="0" u="none" strike="noStrike" baseline="0" dirty="0">
                    <a:latin typeface="Arial Narrow" panose="020B0606020202030204" pitchFamily="34" charset="0"/>
                    <a:cs typeface="Arial" panose="020B0604020202020204" pitchFamily="34" charset="0"/>
                  </a:rPr>
                  <a:t>500 GB</a:t>
                </a:r>
                <a:r>
                  <a:rPr lang="pt-BR" sz="2400" b="0" i="0" u="none" strike="noStrike" baseline="0" dirty="0">
                    <a:latin typeface="Arial Narrow" panose="020B0606020202030204" pitchFamily="34" charset="0"/>
                    <a:cs typeface="Arial" panose="020B0604020202020204" pitchFamily="34" charset="0"/>
                  </a:rPr>
                  <a:t>. Essa notação é indispensável para gerenciar </a:t>
                </a:r>
                <a:r>
                  <a:rPr lang="pt-BR" sz="2400" b="1" i="0" u="none" strike="noStrike" baseline="0" dirty="0">
                    <a:latin typeface="Arial Narrow" panose="020B0606020202030204" pitchFamily="34" charset="0"/>
                    <a:cs typeface="Arial" panose="020B0604020202020204" pitchFamily="34" charset="0"/>
                  </a:rPr>
                  <a:t>data centers </a:t>
                </a:r>
                <a:r>
                  <a:rPr lang="pt-BR" sz="2400" b="0" i="0" u="none" strike="noStrike" baseline="0" dirty="0">
                    <a:latin typeface="Arial Narrow" panose="020B0606020202030204" pitchFamily="34" charset="0"/>
                    <a:cs typeface="Arial" panose="020B0604020202020204" pitchFamily="34" charset="0"/>
                  </a:rPr>
                  <a:t>e </a:t>
                </a:r>
                <a:r>
                  <a:rPr lang="pt-BR" sz="2400" b="1" i="0" u="none" strike="noStrike" baseline="0" dirty="0">
                    <a:latin typeface="Arial Narrow" panose="020B0606020202030204" pitchFamily="34" charset="0"/>
                    <a:cs typeface="Arial" panose="020B0604020202020204" pitchFamily="34" charset="0"/>
                  </a:rPr>
                  <a:t>servidores em nuvem</a:t>
                </a:r>
                <a:r>
                  <a:rPr lang="pt-BR" sz="2400" b="0" i="0" u="none" strike="noStrike" baseline="0" dirty="0">
                    <a:latin typeface="Arial Narrow" panose="020B0606020202030204" pitchFamily="34" charset="0"/>
                    <a:cs typeface="Arial" panose="020B0604020202020204" pitchFamily="34" charset="0"/>
                  </a:rPr>
                  <a:t>, que lidam com volumes na ordem de </a:t>
                </a:r>
                <a:r>
                  <a:rPr lang="pt-BR" sz="2400" b="0" i="0" u="none" strike="noStrike" baseline="0" dirty="0" err="1">
                    <a:latin typeface="Arial Narrow" panose="020B0606020202030204" pitchFamily="34" charset="0"/>
                    <a:cs typeface="Arial" panose="020B0604020202020204" pitchFamily="34" charset="0"/>
                  </a:rPr>
                  <a:t>Petabytes</a:t>
                </a:r>
                <a:r>
                  <a:rPr lang="pt-BR" sz="2400" b="0" i="0" u="none" strike="noStrike" baseline="0" dirty="0">
                    <a:latin typeface="Arial Narrow" panose="020B0606020202030204" pitchFamily="34" charset="0"/>
                    <a:cs typeface="Arial" panose="020B0604020202020204" pitchFamily="34" charset="0"/>
                  </a:rPr>
                  <a:t> </a:t>
                </a:r>
                <a14:m>
                  <m:oMath xmlns:m="http://schemas.openxmlformats.org/officeDocument/2006/math">
                    <m:r>
                      <a:rPr lang="pt-BR" sz="2400" b="0" i="0" u="none" strike="noStrike" baseline="0" smtClean="0">
                        <a:latin typeface="Cambria Math" panose="02040503050406030204" pitchFamily="18" charset="0"/>
                      </a:rPr>
                      <m:t>(</m:t>
                    </m:r>
                    <m:sSup>
                      <m:sSupPr>
                        <m:ctrlPr>
                          <a:rPr lang="pt-BR" sz="2400" b="0" i="1" u="none" strike="noStrike" baseline="0" smtClean="0">
                            <a:latin typeface="Cambria Math" panose="02040503050406030204" pitchFamily="18" charset="0"/>
                          </a:rPr>
                        </m:ctrlPr>
                      </m:sSupPr>
                      <m:e>
                        <m:r>
                          <a:rPr lang="pt-BR" sz="2400" b="0" i="1" u="none" strike="noStrike" baseline="0" smtClean="0">
                            <a:latin typeface="Cambria Math" panose="02040503050406030204" pitchFamily="18" charset="0"/>
                          </a:rPr>
                          <m:t>10</m:t>
                        </m:r>
                      </m:e>
                      <m:sup>
                        <m:r>
                          <a:rPr lang="pt-BR" sz="2400" b="0" i="1" u="none" strike="noStrike" baseline="0" smtClean="0">
                            <a:latin typeface="Cambria Math" panose="02040503050406030204" pitchFamily="18" charset="0"/>
                          </a:rPr>
                          <m:t>15</m:t>
                        </m:r>
                      </m:sup>
                    </m:sSup>
                    <m:r>
                      <a:rPr lang="pt-BR" sz="2400" b="0" i="1" u="none" strike="noStrike" baseline="0" smtClean="0">
                        <a:latin typeface="Cambria Math" panose="02040503050406030204" pitchFamily="18" charset="0"/>
                      </a:rPr>
                      <m:t>)</m:t>
                    </m:r>
                  </m:oMath>
                </a14:m>
                <a:r>
                  <a:rPr lang="pt-BR" sz="2400" b="0" i="0" u="none" strike="noStrike" baseline="0" dirty="0">
                    <a:latin typeface="Arial Narrow" panose="020B0606020202030204" pitchFamily="34" charset="0"/>
                    <a:cs typeface="Arial" panose="020B0604020202020204" pitchFamily="34" charset="0"/>
                  </a:rPr>
                  <a:t> ou até </a:t>
                </a:r>
                <a:r>
                  <a:rPr lang="pt-BR" sz="2400" b="0" i="0" u="none" strike="noStrike" baseline="0" dirty="0" err="1">
                    <a:latin typeface="Arial Narrow" panose="020B0606020202030204" pitchFamily="34" charset="0"/>
                    <a:cs typeface="Arial" panose="020B0604020202020204" pitchFamily="34" charset="0"/>
                  </a:rPr>
                  <a:t>Exabytes</a:t>
                </a:r>
                <a:r>
                  <a:rPr lang="pt-BR" sz="2400" b="0" i="0" u="none" strike="noStrike" baseline="0" dirty="0">
                    <a:latin typeface="Arial Narrow" panose="020B0606020202030204" pitchFamily="34" charset="0"/>
                    <a:cs typeface="Arial" panose="020B0604020202020204" pitchFamily="34" charset="0"/>
                  </a:rPr>
                  <a:t> </a:t>
                </a:r>
                <a14:m>
                  <m:oMath xmlns:m="http://schemas.openxmlformats.org/officeDocument/2006/math">
                    <m:r>
                      <a:rPr lang="pt-BR" sz="2400" b="0" i="1" u="none" strike="noStrike" baseline="0" smtClean="0">
                        <a:latin typeface="Cambria Math" panose="02040503050406030204" pitchFamily="18" charset="0"/>
                      </a:rPr>
                      <m:t>(</m:t>
                    </m:r>
                    <m:sSup>
                      <m:sSupPr>
                        <m:ctrlPr>
                          <a:rPr lang="pt-BR" sz="2400" b="0" i="1" u="none" strike="noStrike" baseline="0" smtClean="0">
                            <a:latin typeface="Cambria Math" panose="02040503050406030204" pitchFamily="18" charset="0"/>
                          </a:rPr>
                        </m:ctrlPr>
                      </m:sSupPr>
                      <m:e>
                        <m:r>
                          <a:rPr lang="pt-BR" sz="2400" b="0" i="1" u="none" strike="noStrike" baseline="0" smtClean="0">
                            <a:latin typeface="Cambria Math" panose="02040503050406030204" pitchFamily="18" charset="0"/>
                          </a:rPr>
                          <m:t>10</m:t>
                        </m:r>
                      </m:e>
                      <m:sup>
                        <m:r>
                          <a:rPr lang="pt-BR" sz="2400" b="0" i="1" u="none" strike="noStrike" baseline="0" smtClean="0">
                            <a:latin typeface="Cambria Math" panose="02040503050406030204" pitchFamily="18" charset="0"/>
                          </a:rPr>
                          <m:t>18</m:t>
                        </m:r>
                      </m:sup>
                    </m:sSup>
                    <m:r>
                      <a:rPr lang="pt-BR" sz="2400" b="0" i="1" u="none" strike="noStrike" baseline="0" smtClean="0">
                        <a:latin typeface="Cambria Math" panose="02040503050406030204" pitchFamily="18" charset="0"/>
                      </a:rPr>
                      <m:t>)</m:t>
                    </m:r>
                  </m:oMath>
                </a14:m>
                <a:r>
                  <a:rPr lang="pt-BR" sz="2400" b="0" i="0" u="none" strike="noStrike" baseline="0" dirty="0">
                    <a:latin typeface="Arial Narrow" panose="020B0606020202030204" pitchFamily="34" charset="0"/>
                    <a:cs typeface="Arial" panose="020B0604020202020204" pitchFamily="34" charset="0"/>
                  </a:rPr>
                  <a:t> .</a:t>
                </a:r>
              </a:p>
              <a:p>
                <a:pPr indent="179388" algn="just">
                  <a:buFont typeface="Arial" panose="020B0604020202020204" pitchFamily="34" charset="0"/>
                  <a:buChar char="•"/>
                </a:pPr>
                <a:r>
                  <a:rPr lang="pt-BR" sz="2400" b="1" i="0" u="none" strike="noStrike" baseline="0" dirty="0">
                    <a:latin typeface="Arial Narrow" panose="020B0606020202030204" pitchFamily="34" charset="0"/>
                    <a:cs typeface="Arial" panose="020B0604020202020204" pitchFamily="34" charset="0"/>
                  </a:rPr>
                  <a:t>Velocidade de Processamento: </a:t>
                </a:r>
                <a:r>
                  <a:rPr lang="pt-BR" sz="2400" b="0" i="0" u="none" strike="noStrike" baseline="0" dirty="0">
                    <a:latin typeface="Arial Narrow" panose="020B0606020202030204" pitchFamily="34" charset="0"/>
                    <a:cs typeface="Arial" panose="020B0604020202020204" pitchFamily="34" charset="0"/>
                  </a:rPr>
                  <a:t>A frequência do </a:t>
                </a:r>
                <a:r>
                  <a:rPr lang="pt-BR" sz="2400" b="0" i="0" u="none" strike="noStrike" baseline="0" dirty="0" err="1">
                    <a:latin typeface="Arial Narrow" panose="020B0606020202030204" pitchFamily="34" charset="0"/>
                    <a:cs typeface="Arial" panose="020B0604020202020204" pitchFamily="34" charset="0"/>
                  </a:rPr>
                  <a:t>clock</a:t>
                </a:r>
                <a:r>
                  <a:rPr lang="pt-BR" sz="2400" b="0" i="0" u="none" strike="noStrike" baseline="0" dirty="0">
                    <a:latin typeface="Arial Narrow" panose="020B0606020202030204" pitchFamily="34" charset="0"/>
                    <a:cs typeface="Arial" panose="020B0604020202020204" pitchFamily="34" charset="0"/>
                  </a:rPr>
                  <a:t> de um processador (CPU) é medida em </a:t>
                </a:r>
                <a:r>
                  <a:rPr lang="pt-BR" sz="2400" b="1" i="0" u="none" strike="noStrike" baseline="0" dirty="0">
                    <a:latin typeface="Arial Narrow" panose="020B0606020202030204" pitchFamily="34" charset="0"/>
                    <a:cs typeface="Arial" panose="020B0604020202020204" pitchFamily="34" charset="0"/>
                  </a:rPr>
                  <a:t>Hertz (Hz)</a:t>
                </a:r>
                <a:r>
                  <a:rPr lang="pt-BR" sz="2400" b="0" i="0" u="none" strike="noStrike" baseline="0" dirty="0">
                    <a:latin typeface="Arial Narrow" panose="020B0606020202030204" pitchFamily="34" charset="0"/>
                    <a:cs typeface="Arial" panose="020B0604020202020204" pitchFamily="34" charset="0"/>
                  </a:rPr>
                  <a:t>. Um processador moderno opera na casa dos </a:t>
                </a:r>
                <a:r>
                  <a:rPr lang="pt-BR" sz="2400" b="1" i="0" u="none" strike="noStrike" baseline="0" dirty="0" err="1">
                    <a:latin typeface="Arial Narrow" panose="020B0606020202030204" pitchFamily="34" charset="0"/>
                    <a:cs typeface="Arial" panose="020B0604020202020204" pitchFamily="34" charset="0"/>
                  </a:rPr>
                  <a:t>Gigahertz</a:t>
                </a:r>
                <a:r>
                  <a:rPr lang="pt-BR" sz="2400" b="1" i="0" u="none" strike="noStrike" baseline="0" dirty="0">
                    <a:latin typeface="Arial Narrow" panose="020B0606020202030204" pitchFamily="34" charset="0"/>
                    <a:cs typeface="Arial" panose="020B0604020202020204" pitchFamily="34" charset="0"/>
                  </a:rPr>
                  <a:t> (GHz)</a:t>
                </a:r>
                <a:r>
                  <a:rPr lang="pt-BR" sz="2400" b="0" i="0" u="none" strike="noStrike" baseline="0" dirty="0">
                    <a:latin typeface="Arial Narrow" panose="020B0606020202030204" pitchFamily="34" charset="0"/>
                    <a:cs typeface="Arial" panose="020B0604020202020204" pitchFamily="34" charset="0"/>
                  </a:rPr>
                  <a:t>, indicando que ele executa </a:t>
                </a:r>
                <a14:m>
                  <m:oMath xmlns:m="http://schemas.openxmlformats.org/officeDocument/2006/math">
                    <m:sSup>
                      <m:sSupPr>
                        <m:ctrlPr>
                          <a:rPr lang="pt-BR" sz="2400" b="0" i="1" u="none" strike="noStrike" baseline="0" smtClean="0">
                            <a:latin typeface="Cambria Math" panose="02040503050406030204" pitchFamily="18" charset="0"/>
                          </a:rPr>
                        </m:ctrlPr>
                      </m:sSupPr>
                      <m:e>
                        <m:r>
                          <a:rPr lang="pt-BR" sz="2400" b="0" i="1" u="none" strike="noStrike" baseline="0" smtClean="0">
                            <a:latin typeface="Cambria Math" panose="02040503050406030204" pitchFamily="18" charset="0"/>
                          </a:rPr>
                          <m:t>10</m:t>
                        </m:r>
                      </m:e>
                      <m:sup>
                        <m:r>
                          <a:rPr lang="pt-BR" sz="2400" b="0" i="1" u="none" strike="noStrike" baseline="0" smtClean="0">
                            <a:latin typeface="Cambria Math" panose="02040503050406030204" pitchFamily="18" charset="0"/>
                          </a:rPr>
                          <m:t>9</m:t>
                        </m:r>
                      </m:sup>
                    </m:sSup>
                  </m:oMath>
                </a14:m>
                <a:r>
                  <a:rPr lang="pt-BR" sz="2400" b="0" i="0" u="none" strike="noStrike" baseline="0" dirty="0">
                    <a:latin typeface="Arial Narrow" panose="020B0606020202030204" pitchFamily="34" charset="0"/>
                    <a:cs typeface="Arial" panose="020B0604020202020204" pitchFamily="34" charset="0"/>
                  </a:rPr>
                  <a:t> ciclos por segundo.</a:t>
                </a:r>
                <a:endParaRPr lang="pt-BR" sz="2400"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7D753311-1E87-0AC5-474D-99BDBE9DCC22}"/>
                  </a:ext>
                </a:extLst>
              </p:cNvPr>
              <p:cNvSpPr txBox="1">
                <a:spLocks noRot="1" noChangeAspect="1" noMove="1" noResize="1" noEditPoints="1" noAdjustHandles="1" noChangeArrowheads="1" noChangeShapeType="1" noTextEdit="1"/>
              </p:cNvSpPr>
              <p:nvPr/>
            </p:nvSpPr>
            <p:spPr>
              <a:xfrm>
                <a:off x="208472" y="727295"/>
                <a:ext cx="6028424" cy="5636479"/>
              </a:xfrm>
              <a:prstGeom prst="rect">
                <a:avLst/>
              </a:prstGeom>
              <a:blipFill>
                <a:blip r:embed="rId2"/>
                <a:stretch>
                  <a:fillRect l="-1517" t="-865" r="-1618" b="-1622"/>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64BFC399-C3ED-39CC-97BA-7131198081B2}"/>
              </a:ext>
            </a:extLst>
          </p:cNvPr>
          <p:cNvSpPr txBox="1"/>
          <p:nvPr/>
        </p:nvSpPr>
        <p:spPr>
          <a:xfrm>
            <a:off x="6303034" y="727295"/>
            <a:ext cx="5601418" cy="5262979"/>
          </a:xfrm>
          <a:prstGeom prst="rect">
            <a:avLst/>
          </a:prstGeom>
          <a:noFill/>
        </p:spPr>
        <p:txBody>
          <a:bodyPr wrap="square">
            <a:spAutoFit/>
          </a:bodyPr>
          <a:lstStyle/>
          <a:p>
            <a:pPr indent="179388" algn="just">
              <a:buFont typeface="Arial" panose="020B0604020202020204" pitchFamily="34" charset="0"/>
              <a:buChar char="•"/>
            </a:pPr>
            <a:r>
              <a:rPr lang="pt-BR" sz="2400" b="1" i="0" u="none" strike="noStrike" baseline="0" dirty="0">
                <a:latin typeface="Arial Narrow" panose="020B0606020202030204" pitchFamily="34" charset="0"/>
                <a:cs typeface="Arial" panose="020B0604020202020204" pitchFamily="34" charset="0"/>
              </a:rPr>
              <a:t>Transferência de Dados: </a:t>
            </a:r>
            <a:r>
              <a:rPr lang="pt-BR" sz="2400" b="0" i="0" u="none" strike="noStrike" baseline="0" dirty="0">
                <a:latin typeface="Arial Narrow" panose="020B0606020202030204" pitchFamily="34" charset="0"/>
                <a:cs typeface="Arial" panose="020B0604020202020204" pitchFamily="34" charset="0"/>
              </a:rPr>
              <a:t>A velocidade da internet é expressa em </a:t>
            </a:r>
            <a:r>
              <a:rPr lang="pt-BR" sz="2400" b="1" i="0" u="none" strike="noStrike" baseline="0" dirty="0">
                <a:latin typeface="Arial Narrow" panose="020B0606020202030204" pitchFamily="34" charset="0"/>
                <a:cs typeface="Arial" panose="020B0604020202020204" pitchFamily="34" charset="0"/>
              </a:rPr>
              <a:t>Megabits por segundo (Mbps) </a:t>
            </a:r>
            <a:r>
              <a:rPr lang="pt-BR" sz="2400" b="0" i="0" u="none" strike="noStrike" baseline="0" dirty="0">
                <a:latin typeface="Arial Narrow" panose="020B0606020202030204" pitchFamily="34" charset="0"/>
                <a:cs typeface="Arial" panose="020B0604020202020204" pitchFamily="34" charset="0"/>
              </a:rPr>
              <a:t>ou </a:t>
            </a:r>
            <a:r>
              <a:rPr lang="pt-BR" sz="2400" b="1" i="0" u="none" strike="noStrike" baseline="0" dirty="0">
                <a:latin typeface="Arial Narrow" panose="020B0606020202030204" pitchFamily="34" charset="0"/>
                <a:cs typeface="Arial" panose="020B0604020202020204" pitchFamily="34" charset="0"/>
              </a:rPr>
              <a:t>Gigabits por segundo (Gbps)</a:t>
            </a:r>
            <a:r>
              <a:rPr lang="pt-BR" sz="2400" b="0" i="0" u="none" strike="noStrike" baseline="0" dirty="0">
                <a:latin typeface="Arial Narrow" panose="020B0606020202030204" pitchFamily="34" charset="0"/>
                <a:cs typeface="Arial" panose="020B0604020202020204" pitchFamily="34" charset="0"/>
              </a:rPr>
              <a:t>, representando milhões ou bilhões de bits transferidos a cada segundo.</a:t>
            </a:r>
          </a:p>
          <a:p>
            <a:pPr indent="179388" algn="just"/>
            <a:r>
              <a:rPr lang="pt-BR" sz="2400" b="0" u="none" strike="noStrike" baseline="0" dirty="0">
                <a:latin typeface="Arial Narrow" panose="020B0606020202030204" pitchFamily="34" charset="0"/>
                <a:cs typeface="Arial" panose="020B0604020202020204" pitchFamily="34" charset="0"/>
              </a:rPr>
              <a:t>Ao utilizar esses prefixos baseados em potências de 10 (ou a notação binária Ki, Mi, </a:t>
            </a:r>
            <a:r>
              <a:rPr lang="pt-BR" sz="2400" b="0" u="none" strike="noStrike" baseline="0" dirty="0" err="1">
                <a:latin typeface="Arial Narrow" panose="020B0606020202030204" pitchFamily="34" charset="0"/>
                <a:cs typeface="Arial" panose="020B0604020202020204" pitchFamily="34" charset="0"/>
              </a:rPr>
              <a:t>Gi</a:t>
            </a:r>
            <a:r>
              <a:rPr lang="pt-BR" sz="2400" b="0" u="none" strike="noStrike" baseline="0" dirty="0">
                <a:latin typeface="Arial Narrow" panose="020B0606020202030204" pitchFamily="34" charset="0"/>
                <a:cs typeface="Arial" panose="020B0604020202020204" pitchFamily="34" charset="0"/>
              </a:rPr>
              <a:t>, que usa potências de 2), a notação científica garante que a complexidade dos números do mundo digital seja tratada de maneira </a:t>
            </a:r>
            <a:r>
              <a:rPr lang="pt-BR" sz="2400" b="1" u="none" strike="noStrike" baseline="0" dirty="0">
                <a:latin typeface="Arial Narrow" panose="020B0606020202030204" pitchFamily="34" charset="0"/>
                <a:cs typeface="Arial" panose="020B0604020202020204" pitchFamily="34" charset="0"/>
              </a:rPr>
              <a:t>eficiente </a:t>
            </a:r>
            <a:r>
              <a:rPr lang="pt-BR" sz="2400" b="0" u="none" strike="noStrike" baseline="0" dirty="0">
                <a:latin typeface="Arial Narrow" panose="020B0606020202030204" pitchFamily="34" charset="0"/>
                <a:cs typeface="Arial" panose="020B0604020202020204" pitchFamily="34" charset="0"/>
              </a:rPr>
              <a:t>e </a:t>
            </a:r>
            <a:r>
              <a:rPr lang="pt-BR" sz="2400" b="1" u="none" strike="noStrike" baseline="0" dirty="0">
                <a:latin typeface="Arial Narrow" panose="020B0606020202030204" pitchFamily="34" charset="0"/>
                <a:cs typeface="Arial" panose="020B0604020202020204" pitchFamily="34" charset="0"/>
              </a:rPr>
              <a:t>universalmente compreensível</a:t>
            </a:r>
            <a:r>
              <a:rPr lang="pt-BR" sz="2400" b="0" u="none" strike="noStrike" baseline="0" dirty="0">
                <a:latin typeface="Arial Narrow" panose="020B0606020202030204" pitchFamily="34" charset="0"/>
                <a:cs typeface="Arial" panose="020B0604020202020204" pitchFamily="34" charset="0"/>
              </a:rPr>
              <a:t>, permitindo que engenheiros e usuários dimensionem o poder e a capacidade da tecnologia com um olhar rápido.</a:t>
            </a:r>
            <a:endParaRPr lang="pt-BR" sz="24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445662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E3C28-AEA2-BEBC-5375-6680A750C9EA}"/>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DD9D1EF-0128-8B8A-7647-8193B61B2719}"/>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76329608-94E8-4242-4D68-CC96DEE4427A}"/>
              </a:ext>
            </a:extLst>
          </p:cNvPr>
          <p:cNvSpPr txBox="1"/>
          <p:nvPr/>
        </p:nvSpPr>
        <p:spPr>
          <a:xfrm>
            <a:off x="208472" y="421117"/>
            <a:ext cx="6094562" cy="6370975"/>
          </a:xfrm>
          <a:prstGeom prst="rect">
            <a:avLst/>
          </a:prstGeom>
          <a:noFill/>
        </p:spPr>
        <p:txBody>
          <a:bodyPr wrap="square">
            <a:spAutoFit/>
          </a:bodyPr>
          <a:lstStyle/>
          <a:p>
            <a:pPr algn="just"/>
            <a:r>
              <a:rPr lang="pt-BR" sz="2400" b="0" i="0" u="none" strike="noStrike" baseline="0" dirty="0">
                <a:latin typeface="Arial Narrow" panose="020B0606020202030204" pitchFamily="34" charset="0"/>
                <a:cs typeface="Arial" panose="020B0604020202020204" pitchFamily="34" charset="0"/>
              </a:rPr>
              <a:t>	</a:t>
            </a:r>
          </a:p>
          <a:p>
            <a:pPr algn="just"/>
            <a:endParaRPr lang="pt-BR" sz="2400" b="0" i="0" u="none" strike="noStrike" baseline="0" dirty="0">
              <a:latin typeface="Arial Narrow" panose="020B0606020202030204" pitchFamily="34" charset="0"/>
              <a:cs typeface="Arial" panose="020B0604020202020204" pitchFamily="34" charset="0"/>
            </a:endParaRPr>
          </a:p>
          <a:p>
            <a:pPr indent="179388" algn="just"/>
            <a:endParaRPr lang="pt-BR" sz="2400" b="0" i="0" u="none" strike="noStrike" baseline="0" dirty="0">
              <a:latin typeface="Arial Narrow" panose="020B0606020202030204" pitchFamily="34" charset="0"/>
              <a:cs typeface="Arial" panose="020B0604020202020204" pitchFamily="34" charset="0"/>
            </a:endParaRPr>
          </a:p>
          <a:p>
            <a:pPr indent="179388" algn="just"/>
            <a:endParaRPr lang="pt-BR" sz="1600" b="1" u="none" strike="noStrike" baseline="0" dirty="0">
              <a:latin typeface="Arial Narrow" panose="020B0606020202030204" pitchFamily="34" charset="0"/>
              <a:cs typeface="Arial" panose="020B0604020202020204" pitchFamily="34" charset="0"/>
            </a:endParaRPr>
          </a:p>
          <a:p>
            <a:pPr indent="179388" algn="just"/>
            <a:r>
              <a:rPr lang="pt-BR" sz="2400" b="1" u="none" strike="noStrike" baseline="0" dirty="0">
                <a:latin typeface="Arial Narrow" panose="020B0606020202030204" pitchFamily="34" charset="0"/>
                <a:cs typeface="Arial" panose="020B0604020202020204" pitchFamily="34" charset="0"/>
              </a:rPr>
              <a:t>Como calcular usando Notação Científica</a:t>
            </a:r>
          </a:p>
          <a:p>
            <a:pPr indent="179388" algn="just"/>
            <a:r>
              <a:rPr lang="pt-BR" sz="2400" b="0" u="none" strike="noStrike" baseline="0" dirty="0">
                <a:latin typeface="Arial Narrow" panose="020B0606020202030204" pitchFamily="34" charset="0"/>
                <a:cs typeface="Arial" panose="020B0604020202020204" pitchFamily="34" charset="0"/>
              </a:rPr>
              <a:t>A notação científica não serve apenas para escrever números gigantes ou minúsculos; sua maior utilidade é simplificar </a:t>
            </a:r>
            <a:r>
              <a:rPr lang="pt-BR" sz="2400" b="1" u="none" strike="noStrike" baseline="0" dirty="0">
                <a:latin typeface="Arial Narrow" panose="020B0606020202030204" pitchFamily="34" charset="0"/>
                <a:cs typeface="Arial" panose="020B0604020202020204" pitchFamily="34" charset="0"/>
              </a:rPr>
              <a:t>cálculos </a:t>
            </a:r>
            <a:r>
              <a:rPr lang="pt-BR" sz="2400" b="0" u="none" strike="noStrike" baseline="0" dirty="0">
                <a:latin typeface="Arial Narrow" panose="020B0606020202030204" pitchFamily="34" charset="0"/>
                <a:cs typeface="Arial" panose="020B0604020202020204" pitchFamily="34" charset="0"/>
              </a:rPr>
              <a:t>complexos. Ela transforma multiplicações e divisões longas em operações rápidas de soma e subtração de expoentes.</a:t>
            </a:r>
          </a:p>
          <a:p>
            <a:pPr indent="179388" algn="just"/>
            <a:r>
              <a:rPr lang="pt-BR" sz="2400" b="0" u="none" strike="noStrike" baseline="0" dirty="0">
                <a:latin typeface="Arial Narrow" panose="020B0606020202030204" pitchFamily="34" charset="0"/>
                <a:cs typeface="Arial" panose="020B0604020202020204" pitchFamily="34" charset="0"/>
              </a:rPr>
              <a:t>A chave é trabalhar separadamente com as duas partes do número: a </a:t>
            </a:r>
            <a:r>
              <a:rPr lang="pt-BR" sz="2400" b="1" u="none" strike="noStrike" baseline="0" dirty="0">
                <a:latin typeface="Arial Narrow" panose="020B0606020202030204" pitchFamily="34" charset="0"/>
                <a:cs typeface="Arial" panose="020B0604020202020204" pitchFamily="34" charset="0"/>
              </a:rPr>
              <a:t>mantissa </a:t>
            </a:r>
            <a:r>
              <a:rPr lang="pt-BR" sz="2400" b="0" u="none" strike="noStrike" baseline="0" dirty="0">
                <a:latin typeface="Arial Narrow" panose="020B0606020202030204" pitchFamily="34" charset="0"/>
                <a:cs typeface="Arial" panose="020B0604020202020204" pitchFamily="34" charset="0"/>
              </a:rPr>
              <a:t>(o número entre 1 e 10) e a </a:t>
            </a:r>
            <a:r>
              <a:rPr lang="pt-BR" sz="2400" b="1" u="none" strike="noStrike" baseline="0" dirty="0">
                <a:latin typeface="Arial Narrow" panose="020B0606020202030204" pitchFamily="34" charset="0"/>
                <a:cs typeface="Arial" panose="020B0604020202020204" pitchFamily="34" charset="0"/>
              </a:rPr>
              <a:t>potência de 10 </a:t>
            </a:r>
            <a:r>
              <a:rPr lang="pt-BR" sz="2400" b="0" u="none" strike="noStrike" baseline="0" dirty="0">
                <a:latin typeface="Arial Narrow" panose="020B0606020202030204" pitchFamily="34" charset="0"/>
                <a:cs typeface="Arial" panose="020B0604020202020204" pitchFamily="34" charset="0"/>
              </a:rPr>
              <a:t>(o expoente).</a:t>
            </a:r>
          </a:p>
          <a:p>
            <a:pPr marL="285750" indent="-285750">
              <a:buFont typeface="Wingdings" panose="05000000000000000000" pitchFamily="2" charset="2"/>
              <a:buChar char="Ø"/>
            </a:pPr>
            <a:r>
              <a:rPr lang="pt-BR" sz="2400" b="1" dirty="0">
                <a:latin typeface="Arial Narrow" panose="020B0606020202030204" pitchFamily="34" charset="0"/>
                <a:cs typeface="Arial" panose="020B0604020202020204" pitchFamily="34" charset="0"/>
              </a:rPr>
              <a:t>Multiplicação:</a:t>
            </a:r>
          </a:p>
          <a:p>
            <a:r>
              <a:rPr lang="pt-BR" sz="2400" dirty="0">
                <a:latin typeface="Arial Narrow" panose="020B0606020202030204" pitchFamily="34" charset="0"/>
                <a:cs typeface="Arial" panose="020B0604020202020204" pitchFamily="34" charset="0"/>
              </a:rPr>
              <a:t>Para multiplicar dois números em notação científica, siga estes dois passos simples:</a:t>
            </a:r>
          </a:p>
        </p:txBody>
      </p:sp>
      <p:sp>
        <p:nvSpPr>
          <p:cNvPr id="6" name="CaixaDeTexto 5">
            <a:extLst>
              <a:ext uri="{FF2B5EF4-FFF2-40B4-BE49-F238E27FC236}">
                <a16:creationId xmlns:a16="http://schemas.microsoft.com/office/drawing/2014/main" id="{D97B07B1-9D40-5F16-E857-1431E6B118F0}"/>
              </a:ext>
            </a:extLst>
          </p:cNvPr>
          <p:cNvSpPr txBox="1"/>
          <p:nvPr/>
        </p:nvSpPr>
        <p:spPr>
          <a:xfrm>
            <a:off x="6343649" y="605237"/>
            <a:ext cx="5639871" cy="830997"/>
          </a:xfrm>
          <a:prstGeom prst="rect">
            <a:avLst/>
          </a:prstGeom>
          <a:noFill/>
        </p:spPr>
        <p:txBody>
          <a:bodyPr wrap="square">
            <a:spAutoFit/>
          </a:bodyPr>
          <a:lstStyle/>
          <a:p>
            <a:pPr indent="179388" algn="just"/>
            <a:r>
              <a:rPr lang="pt-BR" sz="2400" b="1" i="0" u="none" strike="noStrike" baseline="0" dirty="0">
                <a:latin typeface="Arial Narrow" panose="020B0606020202030204" pitchFamily="34" charset="0"/>
                <a:cs typeface="Arial" panose="020B0604020202020204" pitchFamily="34" charset="0"/>
              </a:rPr>
              <a:t>Multiplique as mantissas: </a:t>
            </a:r>
            <a:r>
              <a:rPr lang="pt-BR" sz="2400" b="0" i="0" u="none" strike="noStrike" baseline="0" dirty="0">
                <a:latin typeface="Arial Narrow" panose="020B0606020202030204" pitchFamily="34" charset="0"/>
                <a:cs typeface="Arial" panose="020B0604020202020204" pitchFamily="34" charset="0"/>
              </a:rPr>
              <a:t>Multiplique os números que correspondem aos coeficientes.</a:t>
            </a:r>
            <a:endParaRPr lang="pt-BR" sz="2400" dirty="0">
              <a:latin typeface="Arial Narrow" panose="020B0606020202030204" pitchFamily="34" charset="0"/>
              <a:cs typeface="Arial" panose="020B0604020202020204" pitchFamily="34" charset="0"/>
            </a:endParaRPr>
          </a:p>
        </p:txBody>
      </p:sp>
      <p:pic>
        <p:nvPicPr>
          <p:cNvPr id="7" name="Imagem 6" descr="Interface gráfica do usuário, Texto, Aplicativo&#10;&#10;O conteúdo gerado por IA pode estar incorreto.">
            <a:extLst>
              <a:ext uri="{FF2B5EF4-FFF2-40B4-BE49-F238E27FC236}">
                <a16:creationId xmlns:a16="http://schemas.microsoft.com/office/drawing/2014/main" id="{73E0094A-F1FE-95B6-1D2B-4E322CAA0B85}"/>
              </a:ext>
            </a:extLst>
          </p:cNvPr>
          <p:cNvPicPr>
            <a:picLocks noChangeAspect="1"/>
          </p:cNvPicPr>
          <p:nvPr/>
        </p:nvPicPr>
        <p:blipFill rotWithShape="1">
          <a:blip r:embed="rId2">
            <a:extLst>
              <a:ext uri="{28A0092B-C50C-407E-A947-70E740481C1C}">
                <a14:useLocalDpi xmlns:a14="http://schemas.microsoft.com/office/drawing/2010/main" val="0"/>
              </a:ext>
            </a:extLst>
          </a:blip>
          <a:srcRect l="3037" t="8032" b="8032"/>
          <a:stretch>
            <a:fillRect/>
          </a:stretch>
        </p:blipFill>
        <p:spPr bwMode="auto">
          <a:xfrm>
            <a:off x="310910" y="753739"/>
            <a:ext cx="1718940" cy="865157"/>
          </a:xfrm>
          <a:prstGeom prst="rect">
            <a:avLst/>
          </a:prstGeom>
          <a:noFill/>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13B32870-B987-862A-B6D3-B21942B69078}"/>
              </a:ext>
            </a:extLst>
          </p:cNvPr>
          <p:cNvSpPr txBox="1"/>
          <p:nvPr/>
        </p:nvSpPr>
        <p:spPr>
          <a:xfrm>
            <a:off x="6343649" y="2579406"/>
            <a:ext cx="5680492" cy="830997"/>
          </a:xfrm>
          <a:prstGeom prst="rect">
            <a:avLst/>
          </a:prstGeom>
          <a:noFill/>
        </p:spPr>
        <p:txBody>
          <a:bodyPr wrap="square">
            <a:spAutoFit/>
          </a:bodyPr>
          <a:lstStyle/>
          <a:p>
            <a:pPr indent="179388" algn="l"/>
            <a:r>
              <a:rPr lang="pt-BR" sz="2400" b="1" i="0" u="none" strike="noStrike" baseline="0" dirty="0">
                <a:latin typeface="Arial Narrow" panose="020B0606020202030204" pitchFamily="34" charset="0"/>
              </a:rPr>
              <a:t>Some os expoentes: </a:t>
            </a:r>
            <a:r>
              <a:rPr lang="pt-BR" sz="2400" b="0" i="0" u="none" strike="noStrike" baseline="0" dirty="0">
                <a:latin typeface="Arial Narrow" panose="020B0606020202030204" pitchFamily="34" charset="0"/>
              </a:rPr>
              <a:t>Some os expoentes das potências de </a:t>
            </a:r>
            <a:r>
              <a:rPr lang="pt-BR" sz="2400" b="0" i="1" u="none" strike="noStrike" baseline="0" dirty="0">
                <a:latin typeface="Arial Narrow" panose="020B0606020202030204" pitchFamily="34" charset="0"/>
              </a:rPr>
              <a:t>10</a:t>
            </a:r>
            <a:r>
              <a:rPr lang="pt-BR" sz="2400" b="0" i="0" u="none" strike="noStrike" baseline="0" dirty="0">
                <a:latin typeface="Arial Narrow" panose="020B0606020202030204" pitchFamily="34" charset="0"/>
              </a:rPr>
              <a:t>.</a:t>
            </a:r>
            <a:endParaRPr lang="pt-BR" sz="2400" dirty="0">
              <a:latin typeface="Arial Narrow" panose="020B0606020202030204" pitchFamily="34" charset="0"/>
            </a:endParaRPr>
          </a:p>
        </p:txBody>
      </p:sp>
      <p:pic>
        <p:nvPicPr>
          <p:cNvPr id="3" name="Imagem 2" descr="Diagrama, Esquemático&#10;&#10;O conteúdo gerado por IA pode estar incorreto.">
            <a:extLst>
              <a:ext uri="{FF2B5EF4-FFF2-40B4-BE49-F238E27FC236}">
                <a16:creationId xmlns:a16="http://schemas.microsoft.com/office/drawing/2014/main" id="{5BAD7CDE-0F4D-C769-EFEA-2F9D6647CAB8}"/>
              </a:ext>
            </a:extLst>
          </p:cNvPr>
          <p:cNvPicPr>
            <a:picLocks noChangeAspect="1"/>
          </p:cNvPicPr>
          <p:nvPr/>
        </p:nvPicPr>
        <p:blipFill>
          <a:blip r:embed="rId3"/>
          <a:stretch>
            <a:fillRect/>
          </a:stretch>
        </p:blipFill>
        <p:spPr>
          <a:xfrm>
            <a:off x="7721489" y="1436234"/>
            <a:ext cx="3211686" cy="1263852"/>
          </a:xfrm>
          <a:prstGeom prst="rect">
            <a:avLst/>
          </a:prstGeom>
        </p:spPr>
      </p:pic>
      <p:pic>
        <p:nvPicPr>
          <p:cNvPr id="5" name="Imagem 4" descr="Diagrama&#10;&#10;O conteúdo gerado por IA pode estar incorreto.">
            <a:extLst>
              <a:ext uri="{FF2B5EF4-FFF2-40B4-BE49-F238E27FC236}">
                <a16:creationId xmlns:a16="http://schemas.microsoft.com/office/drawing/2014/main" id="{7897E657-BDAB-3A39-DE6F-B4F2A2DF1909}"/>
              </a:ext>
            </a:extLst>
          </p:cNvPr>
          <p:cNvPicPr>
            <a:picLocks noChangeAspect="1"/>
          </p:cNvPicPr>
          <p:nvPr/>
        </p:nvPicPr>
        <p:blipFill>
          <a:blip r:embed="rId4"/>
          <a:stretch>
            <a:fillRect/>
          </a:stretch>
        </p:blipFill>
        <p:spPr>
          <a:xfrm>
            <a:off x="7471038" y="3311030"/>
            <a:ext cx="4483669" cy="1267769"/>
          </a:xfrm>
          <a:prstGeom prst="rect">
            <a:avLst/>
          </a:prstGeom>
        </p:spPr>
      </p:pic>
      <p:sp>
        <p:nvSpPr>
          <p:cNvPr id="9" name="CaixaDeTexto 8">
            <a:extLst>
              <a:ext uri="{FF2B5EF4-FFF2-40B4-BE49-F238E27FC236}">
                <a16:creationId xmlns:a16="http://schemas.microsoft.com/office/drawing/2014/main" id="{C01FC482-B535-EE7D-B19C-11AEFDB3CB9E}"/>
              </a:ext>
            </a:extLst>
          </p:cNvPr>
          <p:cNvSpPr txBox="1"/>
          <p:nvPr/>
        </p:nvSpPr>
        <p:spPr>
          <a:xfrm>
            <a:off x="2029851" y="586154"/>
            <a:ext cx="4232567" cy="1200329"/>
          </a:xfrm>
          <a:prstGeom prst="rect">
            <a:avLst/>
          </a:prstGeom>
          <a:noFill/>
        </p:spPr>
        <p:txBody>
          <a:bodyPr wrap="square">
            <a:spAutoFit/>
          </a:bodyPr>
          <a:lstStyle/>
          <a:p>
            <a:pPr algn="just"/>
            <a:r>
              <a:rPr lang="pt-BR" sz="2400" b="0" i="0" u="none" strike="noStrike" baseline="0" dirty="0">
                <a:latin typeface="Arial Narrow" panose="020B0606020202030204" pitchFamily="34" charset="0"/>
                <a:cs typeface="Arial" panose="020B0604020202020204" pitchFamily="34" charset="0"/>
              </a:rPr>
              <a:t>Você sabia que os próximos prefixos depois de </a:t>
            </a:r>
            <a:r>
              <a:rPr lang="pt-BR" sz="2400" b="0" i="0" u="none" strike="noStrike" baseline="0" dirty="0" err="1">
                <a:latin typeface="Arial Narrow" panose="020B0606020202030204" pitchFamily="34" charset="0"/>
                <a:cs typeface="Arial" panose="020B0604020202020204" pitchFamily="34" charset="0"/>
              </a:rPr>
              <a:t>Exa</a:t>
            </a:r>
            <a:r>
              <a:rPr lang="pt-BR" sz="2400" b="0" i="0" u="none" strike="noStrike" baseline="0" dirty="0">
                <a:latin typeface="Arial Narrow" panose="020B0606020202030204" pitchFamily="34" charset="0"/>
                <a:cs typeface="Arial" panose="020B0604020202020204" pitchFamily="34" charset="0"/>
              </a:rPr>
              <a:t> é </a:t>
            </a:r>
            <a:r>
              <a:rPr lang="pt-BR" sz="2400" b="1" i="0" u="none" strike="noStrike" baseline="0" dirty="0" err="1">
                <a:latin typeface="Arial Narrow" panose="020B0606020202030204" pitchFamily="34" charset="0"/>
                <a:cs typeface="Arial" panose="020B0604020202020204" pitchFamily="34" charset="0"/>
              </a:rPr>
              <a:t>Zetta</a:t>
            </a:r>
            <a:r>
              <a:rPr lang="pt-BR" sz="2400" b="1" i="0" u="none" strike="noStrike" baseline="0" dirty="0">
                <a:latin typeface="Arial Narrow" panose="020B0606020202030204" pitchFamily="34" charset="0"/>
                <a:cs typeface="Arial" panose="020B0604020202020204" pitchFamily="34" charset="0"/>
              </a:rPr>
              <a:t> </a:t>
            </a:r>
            <a:r>
              <a:rPr lang="pt-BR" sz="2400" b="0" i="0" u="none" strike="noStrike" baseline="0" dirty="0">
                <a:latin typeface="Arial Narrow" panose="020B0606020202030204" pitchFamily="34" charset="0"/>
                <a:cs typeface="Arial" panose="020B0604020202020204" pitchFamily="34" charset="0"/>
              </a:rPr>
              <a:t>e </a:t>
            </a:r>
            <a:r>
              <a:rPr lang="pt-BR" sz="2400" b="1" i="0" u="none" strike="noStrike" baseline="0" dirty="0" err="1">
                <a:latin typeface="Arial Narrow" panose="020B0606020202030204" pitchFamily="34" charset="0"/>
                <a:cs typeface="Arial" panose="020B0604020202020204" pitchFamily="34" charset="0"/>
              </a:rPr>
              <a:t>Yotta</a:t>
            </a:r>
            <a:r>
              <a:rPr lang="pt-BR" sz="2400" b="1" i="0" u="none" strike="noStrike" baseline="0" dirty="0">
                <a:latin typeface="Arial Narrow" panose="020B0606020202030204" pitchFamily="34" charset="0"/>
                <a:cs typeface="Arial" panose="020B0604020202020204" pitchFamily="34" charset="0"/>
              </a:rPr>
              <a:t> </a:t>
            </a:r>
            <a:r>
              <a:rPr lang="pt-BR" sz="2400" b="0" i="0" u="none" strike="noStrike" baseline="0" dirty="0">
                <a:latin typeface="Arial Narrow" panose="020B0606020202030204" pitchFamily="34" charset="0"/>
                <a:cs typeface="Arial" panose="020B0604020202020204" pitchFamily="34" charset="0"/>
              </a:rPr>
              <a:t>?</a:t>
            </a:r>
          </a:p>
        </p:txBody>
      </p:sp>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C97E3713-C64A-895E-D089-C9F6A2262836}"/>
                  </a:ext>
                </a:extLst>
              </p:cNvPr>
              <p:cNvSpPr txBox="1"/>
              <p:nvPr/>
            </p:nvSpPr>
            <p:spPr>
              <a:xfrm>
                <a:off x="6328596" y="4335991"/>
                <a:ext cx="5695541" cy="2353529"/>
              </a:xfrm>
              <a:prstGeom prst="rect">
                <a:avLst/>
              </a:prstGeom>
              <a:noFill/>
            </p:spPr>
            <p:txBody>
              <a:bodyPr wrap="square">
                <a:spAutoFit/>
              </a:bodyPr>
              <a:lstStyle/>
              <a:p>
                <a:pPr algn="just">
                  <a:spcAft>
                    <a:spcPts val="800"/>
                  </a:spcAft>
                  <a:buNone/>
                </a:pPr>
                <a:r>
                  <a:rPr lang="pt-BR" sz="24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Exemplo:</a:t>
                </a: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p>
              <a:p>
                <a:pPr algn="just">
                  <a:spcAft>
                    <a:spcPts val="800"/>
                  </a:spcAft>
                  <a:buNone/>
                </a:pP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Calcule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(6,6×</m:t>
                    </m:r>
                    <m:sSup>
                      <m:sSupPr>
                        <m:ctrlP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8</m:t>
                        </m:r>
                      </m:sup>
                    </m:sSup>
                    <m:r>
                      <a:rPr lang="pt-BR" sz="2400" b="1"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÷(3,0×</m:t>
                    </m:r>
                    <m:sSup>
                      <m:sSupPr>
                        <m:ctrlP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5</m:t>
                        </m:r>
                      </m:sup>
                    </m:sSup>
                    <m:r>
                      <a:rPr lang="pt-BR" sz="2400" b="1"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spcAft>
                    <a:spcPts val="800"/>
                  </a:spcAft>
                  <a:buSzPct val="85000"/>
                  <a:buFont typeface="Arial" panose="020B0604020202020204" pitchFamily="34" charset="0"/>
                  <a:buChar char="•"/>
                </a:pPr>
                <a:r>
                  <a:rPr lang="pt-BR" sz="24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Mantissas:</a:t>
                </a: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6,6÷3,0=2,2</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spcAft>
                    <a:spcPts val="800"/>
                  </a:spcAft>
                  <a:buSzPct val="85000"/>
                  <a:buFont typeface="Arial" panose="020B0604020202020204" pitchFamily="34" charset="0"/>
                  <a:buChar char="•"/>
                </a:pPr>
                <a:r>
                  <a:rPr lang="pt-BR" sz="24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Expoentes:</a:t>
                </a: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8−5=3</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4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Resultado:</a:t>
                </a: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2,2×</m:t>
                    </m:r>
                    <m:sSup>
                      <m:sSupPr>
                        <m:ctrlP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3</m:t>
                        </m:r>
                      </m:sup>
                    </m:sSup>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C97E3713-C64A-895E-D089-C9F6A2262836}"/>
                  </a:ext>
                </a:extLst>
              </p:cNvPr>
              <p:cNvSpPr txBox="1">
                <a:spLocks noRot="1" noChangeAspect="1" noMove="1" noResize="1" noEditPoints="1" noAdjustHandles="1" noChangeArrowheads="1" noChangeShapeType="1" noTextEdit="1"/>
              </p:cNvSpPr>
              <p:nvPr/>
            </p:nvSpPr>
            <p:spPr>
              <a:xfrm>
                <a:off x="6328596" y="4335991"/>
                <a:ext cx="5695541" cy="2353529"/>
              </a:xfrm>
              <a:prstGeom prst="rect">
                <a:avLst/>
              </a:prstGeom>
              <a:blipFill>
                <a:blip r:embed="rId5"/>
                <a:stretch>
                  <a:fillRect l="-1606" t="-2073" b="-4922"/>
                </a:stretch>
              </a:blipFill>
            </p:spPr>
            <p:txBody>
              <a:bodyPr/>
              <a:lstStyle/>
              <a:p>
                <a:r>
                  <a:rPr lang="pt-BR">
                    <a:noFill/>
                  </a:rPr>
                  <a:t> </a:t>
                </a:r>
              </a:p>
            </p:txBody>
          </p:sp>
        </mc:Fallback>
      </mc:AlternateContent>
    </p:spTree>
    <p:extLst>
      <p:ext uri="{BB962C8B-B14F-4D97-AF65-F5344CB8AC3E}">
        <p14:creationId xmlns:p14="http://schemas.microsoft.com/office/powerpoint/2010/main" val="3140319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0B1FE-85F1-C70B-F8C1-28081FC4F98F}"/>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7988320-1737-6FD5-0CD5-0EB89FCC028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C21A450F-E654-E3C8-C79F-17A9FCF9ED52}"/>
              </a:ext>
            </a:extLst>
          </p:cNvPr>
          <p:cNvSpPr txBox="1"/>
          <p:nvPr/>
        </p:nvSpPr>
        <p:spPr>
          <a:xfrm>
            <a:off x="2208191" y="622652"/>
            <a:ext cx="4066633" cy="1569660"/>
          </a:xfrm>
          <a:prstGeom prst="rect">
            <a:avLst/>
          </a:prstGeom>
          <a:noFill/>
        </p:spPr>
        <p:txBody>
          <a:bodyPr wrap="square">
            <a:spAutoFit/>
          </a:bodyPr>
          <a:lstStyle/>
          <a:p>
            <a:pPr algn="just"/>
            <a:r>
              <a:rPr lang="pt-BR" sz="2400" b="0" i="0" u="none" strike="noStrike" baseline="0" dirty="0">
                <a:latin typeface="Arial Narrow" panose="020B0606020202030204" pitchFamily="34" charset="0"/>
              </a:rPr>
              <a:t>Se a multiplicação das mantissas resultar em um número </a:t>
            </a:r>
            <a:r>
              <a:rPr lang="pt-BR" sz="2400" b="1" i="0" u="none" strike="noStrike" baseline="0" dirty="0">
                <a:latin typeface="Arial Narrow" panose="020B0606020202030204" pitchFamily="34" charset="0"/>
              </a:rPr>
              <a:t>maior ou igual a 10</a:t>
            </a:r>
            <a:r>
              <a:rPr lang="pt-BR" sz="2400" b="0" i="0" u="none" strike="noStrike" baseline="0" dirty="0">
                <a:latin typeface="Arial Narrow" panose="020B0606020202030204" pitchFamily="34" charset="0"/>
              </a:rPr>
              <a:t>, você deve ajustá-la. Observe:</a:t>
            </a:r>
            <a:endParaRPr lang="pt-BR" sz="2400"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3EB25C12-8E0B-E473-E502-73604FDED786}"/>
                  </a:ext>
                </a:extLst>
              </p:cNvPr>
              <p:cNvSpPr txBox="1"/>
              <p:nvPr/>
            </p:nvSpPr>
            <p:spPr>
              <a:xfrm>
                <a:off x="191938" y="2155179"/>
                <a:ext cx="6094562" cy="3785652"/>
              </a:xfrm>
              <a:prstGeom prst="rect">
                <a:avLst/>
              </a:prstGeom>
              <a:noFill/>
            </p:spPr>
            <p:txBody>
              <a:bodyPr wrap="square">
                <a:spAutoFit/>
              </a:bodyPr>
              <a:lstStyle/>
              <a:p>
                <a:pPr algn="l"/>
                <a:r>
                  <a:rPr lang="pt-BR" sz="2400" b="0" i="0" u="none" strike="noStrike" baseline="0" dirty="0">
                    <a:latin typeface="Arial Narrow" panose="020B0606020202030204" pitchFamily="34" charset="0"/>
                    <a:cs typeface="Arial" panose="020B0604020202020204" pitchFamily="34" charset="0"/>
                  </a:rPr>
                  <a:t>Calculando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(5,3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7</m:t>
                        </m:r>
                      </m:sup>
                    </m:sSup>
                    <m:r>
                      <a:rPr lang="pt-BR" sz="2400" b="0" i="1" u="none" strike="noStrike" baseline="0" dirty="0" smtClean="0">
                        <a:latin typeface="Cambria Math" panose="02040503050406030204" pitchFamily="18" charset="0"/>
                        <a:cs typeface="Arial" panose="020B0604020202020204" pitchFamily="34" charset="0"/>
                      </a:rPr>
                      <m:t>) × (2,1×</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−4</m:t>
                        </m:r>
                      </m:sup>
                    </m:sSup>
                    <m:r>
                      <a:rPr lang="pt-BR" sz="2400" b="0" i="1" u="none" strike="noStrike" baseline="0" dirty="0" smtClean="0">
                        <a:latin typeface="Cambria Math" panose="02040503050406030204" pitchFamily="18" charset="0"/>
                        <a:cs typeface="Arial" panose="020B0604020202020204" pitchFamily="34" charset="0"/>
                      </a:rPr>
                      <m:t>), </m:t>
                    </m:r>
                  </m:oMath>
                </a14:m>
                <a:r>
                  <a:rPr lang="pt-BR" sz="2400" b="0" i="0" u="none" strike="noStrike" baseline="0" dirty="0">
                    <a:latin typeface="Arial Narrow" panose="020B0606020202030204" pitchFamily="34" charset="0"/>
                    <a:cs typeface="Arial" panose="020B0604020202020204" pitchFamily="34" charset="0"/>
                  </a:rPr>
                  <a:t>temos:</a:t>
                </a:r>
              </a:p>
              <a:p>
                <a:pPr algn="l"/>
                <a:r>
                  <a:rPr lang="pt-BR" sz="2400" b="1" i="0" u="none" strike="noStrike" baseline="0" dirty="0">
                    <a:latin typeface="Arial Narrow" panose="020B0606020202030204" pitchFamily="34" charset="0"/>
                    <a:cs typeface="Arial" panose="020B0604020202020204" pitchFamily="34" charset="0"/>
                  </a:rPr>
                  <a:t>• Mantissas: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5,3×2,1 = 11,13</m:t>
                    </m:r>
                  </m:oMath>
                </a14:m>
                <a:endParaRPr lang="pt-BR" sz="2400" b="0" i="1" u="none" strike="noStrike" baseline="0" dirty="0">
                  <a:latin typeface="Arial Narrow" panose="020B0606020202030204" pitchFamily="34" charset="0"/>
                  <a:cs typeface="Arial" panose="020B0604020202020204" pitchFamily="34" charset="0"/>
                </a:endParaRPr>
              </a:p>
              <a:p>
                <a:pPr algn="l"/>
                <a:r>
                  <a:rPr lang="pt-BR" sz="2400" b="1" i="0" u="none" strike="noStrike" baseline="0" dirty="0">
                    <a:latin typeface="Arial Narrow" panose="020B0606020202030204" pitchFamily="34" charset="0"/>
                    <a:cs typeface="Arial" panose="020B0604020202020204" pitchFamily="34" charset="0"/>
                  </a:rPr>
                  <a:t>• Expoentes: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7+(–4) = 3</m:t>
                    </m:r>
                  </m:oMath>
                </a14:m>
                <a:endParaRPr lang="pt-BR" sz="2400" b="0" i="1" u="none" strike="noStrike" baseline="0" dirty="0">
                  <a:latin typeface="Arial Narrow" panose="020B0606020202030204" pitchFamily="34" charset="0"/>
                  <a:cs typeface="Arial" panose="020B0604020202020204" pitchFamily="34" charset="0"/>
                </a:endParaRPr>
              </a:p>
              <a:p>
                <a:pPr algn="l"/>
                <a:r>
                  <a:rPr lang="pt-BR" sz="2400" b="1" i="0" u="none" strike="noStrike" baseline="0" dirty="0">
                    <a:latin typeface="Arial Narrow" panose="020B0606020202030204" pitchFamily="34" charset="0"/>
                    <a:cs typeface="Arial" panose="020B0604020202020204" pitchFamily="34" charset="0"/>
                  </a:rPr>
                  <a:t>• Ajuste da mantissa: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11,13 = 1,113×</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1</m:t>
                        </m:r>
                      </m:sup>
                    </m:sSup>
                    <m:r>
                      <a:rPr lang="pt-BR" sz="2400" b="0" i="1" u="none" strike="noStrike" baseline="0" dirty="0" smtClean="0">
                        <a:latin typeface="Cambria Math" panose="02040503050406030204" pitchFamily="18" charset="0"/>
                        <a:cs typeface="Arial" panose="020B0604020202020204" pitchFamily="34" charset="0"/>
                      </a:rPr>
                      <m:t> </m:t>
                    </m:r>
                  </m:oMath>
                </a14:m>
                <a:endParaRPr lang="pt-BR" sz="2400" b="0" i="1" u="none" strike="noStrike" baseline="0" dirty="0">
                  <a:latin typeface="Arial Narrow" panose="020B0606020202030204" pitchFamily="34" charset="0"/>
                  <a:cs typeface="Arial" panose="020B0604020202020204" pitchFamily="34" charset="0"/>
                </a:endParaRPr>
              </a:p>
              <a:p>
                <a:pPr algn="l"/>
                <a14:m>
                  <m:oMathPara xmlns:m="http://schemas.openxmlformats.org/officeDocument/2006/math">
                    <m:oMathParaPr>
                      <m:jc m:val="centerGroup"/>
                    </m:oMathParaPr>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1,113 × 101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3</m:t>
                          </m:r>
                        </m:sup>
                      </m:sSup>
                      <m:r>
                        <a:rPr lang="pt-BR" sz="2400" b="0" i="1" u="none" strike="noStrike" baseline="0" dirty="0" smtClean="0">
                          <a:latin typeface="Cambria Math" panose="02040503050406030204" pitchFamily="18" charset="0"/>
                          <a:cs typeface="Arial" panose="020B0604020202020204" pitchFamily="34" charset="0"/>
                        </a:rPr>
                        <m:t> = 1,113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4</m:t>
                          </m:r>
                        </m:sup>
                      </m:sSup>
                    </m:oMath>
                  </m:oMathPara>
                </a14:m>
                <a:endParaRPr lang="pt-BR" sz="2400" b="0" i="1" u="none" strike="noStrike" baseline="0" dirty="0">
                  <a:latin typeface="Arial Narrow" panose="020B0606020202030204" pitchFamily="34" charset="0"/>
                  <a:cs typeface="Arial" panose="020B0604020202020204" pitchFamily="34" charset="0"/>
                </a:endParaRPr>
              </a:p>
              <a:p>
                <a:pPr algn="l"/>
                <a:r>
                  <a:rPr lang="pt-BR" sz="2400" b="0" i="0" u="none" strike="noStrike" baseline="0" dirty="0">
                    <a:latin typeface="Arial Narrow" panose="020B0606020202030204" pitchFamily="34" charset="0"/>
                    <a:cs typeface="Arial" panose="020B0604020202020204" pitchFamily="34" charset="0"/>
                  </a:rPr>
                  <a:t>Resultado: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1,113×</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4</m:t>
                        </m:r>
                      </m:sup>
                    </m:sSup>
                  </m:oMath>
                </a14:m>
                <a:endParaRPr lang="pt-BR" sz="2400" b="1" i="0" u="none" strike="noStrike" baseline="0" dirty="0">
                  <a:latin typeface="Arial Narrow" panose="020B0606020202030204" pitchFamily="34" charset="0"/>
                </a:endParaRPr>
              </a:p>
              <a:p>
                <a:pPr marL="342900" indent="-342900" algn="l">
                  <a:buFont typeface="Wingdings" panose="05000000000000000000" pitchFamily="2" charset="2"/>
                  <a:buChar char="Ø"/>
                </a:pPr>
                <a:r>
                  <a:rPr lang="pt-BR" sz="2400" b="1" i="0" u="none" strike="noStrike" baseline="0" dirty="0">
                    <a:latin typeface="Arial Narrow" panose="020B0606020202030204" pitchFamily="34" charset="0"/>
                  </a:rPr>
                  <a:t>Divisão:</a:t>
                </a:r>
              </a:p>
              <a:p>
                <a:pPr algn="just"/>
                <a:r>
                  <a:rPr lang="pt-BR" sz="2400" dirty="0">
                    <a:latin typeface="Arial Narrow" panose="020B0606020202030204" pitchFamily="34" charset="0"/>
                    <a:cs typeface="Arial" panose="020B0604020202020204" pitchFamily="34" charset="0"/>
                  </a:rPr>
                  <a:t>A divisão segue a lógica inversa da multiplicação:</a:t>
                </a:r>
              </a:p>
              <a:p>
                <a:pPr marL="342900" indent="-342900" algn="just">
                  <a:buFont typeface="Arial" panose="020B0604020202020204" pitchFamily="34" charset="0"/>
                  <a:buChar char="•"/>
                </a:pPr>
                <a:r>
                  <a:rPr lang="pt-BR" sz="2400" b="1" dirty="0">
                    <a:latin typeface="Arial Narrow" panose="020B0606020202030204" pitchFamily="34" charset="0"/>
                    <a:cs typeface="Arial" panose="020B0604020202020204" pitchFamily="34" charset="0"/>
                  </a:rPr>
                  <a:t>Divida as mantissas: </a:t>
                </a:r>
                <a:r>
                  <a:rPr lang="pt-BR" sz="2400" dirty="0">
                    <a:latin typeface="Arial Narrow" panose="020B0606020202030204" pitchFamily="34" charset="0"/>
                    <a:cs typeface="Arial" panose="020B0604020202020204" pitchFamily="34" charset="0"/>
                  </a:rPr>
                  <a:t>Divida o primeiro número</a:t>
                </a:r>
              </a:p>
              <a:p>
                <a:pPr algn="just"/>
                <a:r>
                  <a:rPr lang="pt-BR" sz="2400" dirty="0">
                    <a:latin typeface="Arial Narrow" panose="020B0606020202030204" pitchFamily="34" charset="0"/>
                    <a:cs typeface="Arial" panose="020B0604020202020204" pitchFamily="34" charset="0"/>
                  </a:rPr>
                  <a:t>pelo segundo.</a:t>
                </a:r>
                <a:endParaRPr lang="pt-BR" sz="2400" b="1" i="0" u="none" strike="noStrike" baseline="0" dirty="0">
                  <a:latin typeface="Arial Narrow" panose="020B060602020203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3EB25C12-8E0B-E473-E502-73604FDED786}"/>
                  </a:ext>
                </a:extLst>
              </p:cNvPr>
              <p:cNvSpPr txBox="1">
                <a:spLocks noRot="1" noChangeAspect="1" noMove="1" noResize="1" noEditPoints="1" noAdjustHandles="1" noChangeArrowheads="1" noChangeShapeType="1" noTextEdit="1"/>
              </p:cNvSpPr>
              <p:nvPr/>
            </p:nvSpPr>
            <p:spPr>
              <a:xfrm>
                <a:off x="191938" y="2155179"/>
                <a:ext cx="6094562" cy="3785652"/>
              </a:xfrm>
              <a:prstGeom prst="rect">
                <a:avLst/>
              </a:prstGeom>
              <a:blipFill>
                <a:blip r:embed="rId2"/>
                <a:stretch>
                  <a:fillRect l="-1500" t="-1127" r="-1100" b="-2899"/>
                </a:stretch>
              </a:blipFill>
            </p:spPr>
            <p:txBody>
              <a:bodyPr/>
              <a:lstStyle/>
              <a:p>
                <a:r>
                  <a:rPr lang="pt-BR">
                    <a:noFill/>
                  </a:rPr>
                  <a:t> </a:t>
                </a:r>
              </a:p>
            </p:txBody>
          </p:sp>
        </mc:Fallback>
      </mc:AlternateContent>
      <p:pic>
        <p:nvPicPr>
          <p:cNvPr id="10" name="Imagem 9" descr="Diagrama&#10;&#10;O conteúdo gerado por IA pode estar incorreto.">
            <a:extLst>
              <a:ext uri="{FF2B5EF4-FFF2-40B4-BE49-F238E27FC236}">
                <a16:creationId xmlns:a16="http://schemas.microsoft.com/office/drawing/2014/main" id="{27FA3872-31BF-BB40-ABB7-96AD12EF2E40}"/>
              </a:ext>
            </a:extLst>
          </p:cNvPr>
          <p:cNvPicPr>
            <a:picLocks noChangeAspect="1"/>
          </p:cNvPicPr>
          <p:nvPr/>
        </p:nvPicPr>
        <p:blipFill>
          <a:blip r:embed="rId3"/>
          <a:stretch>
            <a:fillRect/>
          </a:stretch>
        </p:blipFill>
        <p:spPr>
          <a:xfrm>
            <a:off x="291195" y="622652"/>
            <a:ext cx="1810003" cy="971686"/>
          </a:xfrm>
          <a:prstGeom prst="rect">
            <a:avLst/>
          </a:prstGeom>
        </p:spPr>
      </p:pic>
      <p:sp>
        <p:nvSpPr>
          <p:cNvPr id="16" name="CaixaDeTexto 15">
            <a:extLst>
              <a:ext uri="{FF2B5EF4-FFF2-40B4-BE49-F238E27FC236}">
                <a16:creationId xmlns:a16="http://schemas.microsoft.com/office/drawing/2014/main" id="{E7882CB3-9AD2-4719-CF40-3C22C56E152F}"/>
              </a:ext>
            </a:extLst>
          </p:cNvPr>
          <p:cNvSpPr txBox="1"/>
          <p:nvPr/>
        </p:nvSpPr>
        <p:spPr>
          <a:xfrm>
            <a:off x="6303029" y="622652"/>
            <a:ext cx="5597775" cy="830997"/>
          </a:xfrm>
          <a:prstGeom prst="rect">
            <a:avLst/>
          </a:prstGeom>
          <a:noFill/>
        </p:spPr>
        <p:txBody>
          <a:bodyPr wrap="square">
            <a:spAutoFit/>
          </a:bodyPr>
          <a:lstStyle/>
          <a:p>
            <a:pPr indent="179388" algn="just">
              <a:buFont typeface="Arial" panose="020B0604020202020204" pitchFamily="34" charset="0"/>
              <a:buChar char="•"/>
            </a:pPr>
            <a:r>
              <a:rPr lang="pt-BR" sz="2400" b="1" i="0" u="none" strike="noStrike" baseline="0" dirty="0">
                <a:latin typeface="Arial Narrow" panose="020B0606020202030204" pitchFamily="34" charset="0"/>
                <a:cs typeface="Arial" panose="020B0604020202020204" pitchFamily="34" charset="0"/>
              </a:rPr>
              <a:t>Subtraia os expoentes: </a:t>
            </a:r>
            <a:r>
              <a:rPr lang="pt-BR" sz="2400" b="0" i="0" u="none" strike="noStrike" baseline="0" dirty="0">
                <a:latin typeface="Arial Narrow" panose="020B0606020202030204" pitchFamily="34" charset="0"/>
                <a:cs typeface="Arial" panose="020B0604020202020204" pitchFamily="34" charset="0"/>
              </a:rPr>
              <a:t>Subtraia o expoente da primeira potência pela segunda.</a:t>
            </a:r>
            <a:endParaRPr lang="pt-BR" sz="24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CE5E2061-5D4A-3D7D-5B12-2C12CBB184E8}"/>
                  </a:ext>
                </a:extLst>
              </p:cNvPr>
              <p:cNvSpPr txBox="1"/>
              <p:nvPr/>
            </p:nvSpPr>
            <p:spPr>
              <a:xfrm>
                <a:off x="6286500" y="2583105"/>
                <a:ext cx="5796524" cy="1573829"/>
              </a:xfrm>
              <a:prstGeom prst="rect">
                <a:avLst/>
              </a:prstGeom>
              <a:noFill/>
            </p:spPr>
            <p:txBody>
              <a:bodyPr wrap="square">
                <a:spAutoFit/>
              </a:bodyPr>
              <a:lstStyle/>
              <a:p>
                <a:pPr algn="just"/>
                <a:r>
                  <a:rPr lang="pt-BR" sz="2400" b="1" u="none" strike="noStrike" baseline="0" dirty="0">
                    <a:latin typeface="Arial Narrow" panose="020B0606020202030204" pitchFamily="34" charset="0"/>
                    <a:cs typeface="Arial" panose="020B0604020202020204" pitchFamily="34" charset="0"/>
                  </a:rPr>
                  <a:t>Exemplo: </a:t>
                </a:r>
                <a:r>
                  <a:rPr lang="pt-BR" sz="2400" b="0" u="none" strike="noStrike" baseline="0" dirty="0">
                    <a:latin typeface="Arial Narrow" panose="020B0606020202030204" pitchFamily="34" charset="0"/>
                    <a:cs typeface="Arial" panose="020B0604020202020204" pitchFamily="34" charset="0"/>
                  </a:rPr>
                  <a:t>Calcule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(6,6×</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8</m:t>
                        </m:r>
                      </m:sup>
                    </m:sSup>
                    <m:r>
                      <a:rPr lang="pt-BR" sz="2400" b="0" i="1" u="none" strike="noStrike" baseline="0" dirty="0" smtClean="0">
                        <a:latin typeface="Cambria Math" panose="02040503050406030204" pitchFamily="18" charset="0"/>
                        <a:cs typeface="Arial" panose="020B0604020202020204" pitchFamily="34" charset="0"/>
                      </a:rPr>
                      <m:t>) ÷ (3,0×</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5</m:t>
                        </m:r>
                      </m:sup>
                    </m:sSup>
                    <m:r>
                      <a:rPr lang="pt-BR" sz="2400" b="0" i="1" u="none" strike="noStrike" baseline="0" dirty="0" smtClean="0">
                        <a:latin typeface="Cambria Math" panose="02040503050406030204" pitchFamily="18" charset="0"/>
                        <a:cs typeface="Arial" panose="020B0604020202020204" pitchFamily="34" charset="0"/>
                      </a:rPr>
                      <m:t>)</m:t>
                    </m:r>
                  </m:oMath>
                </a14:m>
                <a:endParaRPr lang="pt-BR" sz="2400" b="0" u="none" strike="noStrike" baseline="0" dirty="0">
                  <a:latin typeface="Arial Narrow" panose="020B0606020202030204" pitchFamily="34" charset="0"/>
                  <a:cs typeface="Arial" panose="020B0604020202020204" pitchFamily="34" charset="0"/>
                </a:endParaRPr>
              </a:p>
              <a:p>
                <a:pPr algn="just"/>
                <a:r>
                  <a:rPr lang="pt-BR" sz="2400" b="0" u="none" strike="noStrike" baseline="0" dirty="0">
                    <a:latin typeface="Arial Narrow" panose="020B0606020202030204" pitchFamily="34" charset="0"/>
                    <a:cs typeface="Arial" panose="020B0604020202020204" pitchFamily="34" charset="0"/>
                  </a:rPr>
                  <a:t>• </a:t>
                </a:r>
                <a:r>
                  <a:rPr lang="pt-BR" sz="2400" b="1" u="none" strike="noStrike" baseline="0" dirty="0">
                    <a:latin typeface="Arial Narrow" panose="020B0606020202030204" pitchFamily="34" charset="0"/>
                    <a:cs typeface="Arial" panose="020B0604020202020204" pitchFamily="34" charset="0"/>
                  </a:rPr>
                  <a:t>Mantissas: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6,6÷ 3,0 = 2,2</m:t>
                    </m:r>
                  </m:oMath>
                </a14:m>
                <a:endParaRPr lang="pt-BR" sz="2400" b="0" u="none" strike="noStrike" baseline="0" dirty="0">
                  <a:latin typeface="Arial Narrow" panose="020B0606020202030204" pitchFamily="34" charset="0"/>
                  <a:cs typeface="Arial" panose="020B0604020202020204" pitchFamily="34" charset="0"/>
                </a:endParaRPr>
              </a:p>
              <a:p>
                <a:pPr algn="just"/>
                <a:r>
                  <a:rPr lang="pt-BR" sz="2400" b="0" u="none" strike="noStrike" baseline="0" dirty="0">
                    <a:latin typeface="Arial Narrow" panose="020B0606020202030204" pitchFamily="34" charset="0"/>
                    <a:cs typeface="Arial" panose="020B0604020202020204" pitchFamily="34" charset="0"/>
                  </a:rPr>
                  <a:t>• </a:t>
                </a:r>
                <a:r>
                  <a:rPr lang="pt-BR" sz="2400" b="1" u="none" strike="noStrike" baseline="0" dirty="0">
                    <a:latin typeface="Arial Narrow" panose="020B0606020202030204" pitchFamily="34" charset="0"/>
                    <a:cs typeface="Arial" panose="020B0604020202020204" pitchFamily="34" charset="0"/>
                  </a:rPr>
                  <a:t>Expoentes: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8 – 5 = 3</m:t>
                    </m:r>
                  </m:oMath>
                </a14:m>
                <a:endParaRPr lang="pt-BR" sz="2400" b="0" u="none" strike="noStrike" baseline="0" dirty="0">
                  <a:latin typeface="Arial Narrow" panose="020B0606020202030204" pitchFamily="34" charset="0"/>
                  <a:cs typeface="Arial" panose="020B0604020202020204" pitchFamily="34" charset="0"/>
                </a:endParaRPr>
              </a:p>
              <a:p>
                <a:pPr algn="just"/>
                <a:r>
                  <a:rPr lang="pt-BR" sz="2400" b="0" u="none" strike="noStrike" baseline="0" dirty="0">
                    <a:latin typeface="Arial Narrow" panose="020B0606020202030204" pitchFamily="34" charset="0"/>
                    <a:cs typeface="Arial" panose="020B0604020202020204" pitchFamily="34" charset="0"/>
                  </a:rPr>
                  <a:t>Resultado: </a:t>
                </a:r>
                <a14:m>
                  <m:oMath xmlns:m="http://schemas.openxmlformats.org/officeDocument/2006/math">
                    <m:r>
                      <a:rPr lang="pt-BR" sz="2400" b="0" i="1" u="none" strike="noStrike" baseline="0" dirty="0" smtClean="0">
                        <a:latin typeface="Cambria Math" panose="02040503050406030204" pitchFamily="18" charset="0"/>
                      </a:rPr>
                      <m:t>2,2 × </m:t>
                    </m:r>
                    <m:sSup>
                      <m:sSupPr>
                        <m:ctrlPr>
                          <a:rPr lang="pt-BR" sz="2400" b="0" i="1" u="none" strike="noStrike" baseline="0" dirty="0" smtClean="0">
                            <a:latin typeface="Cambria Math" panose="02040503050406030204" pitchFamily="18" charset="0"/>
                          </a:rPr>
                        </m:ctrlPr>
                      </m:sSupPr>
                      <m:e>
                        <m:r>
                          <a:rPr lang="pt-BR" sz="2400" b="0" i="1" u="none" strike="noStrike" baseline="0" dirty="0" smtClean="0">
                            <a:latin typeface="Cambria Math" panose="02040503050406030204" pitchFamily="18" charset="0"/>
                          </a:rPr>
                          <m:t>10</m:t>
                        </m:r>
                      </m:e>
                      <m:sup>
                        <m:r>
                          <a:rPr lang="pt-BR" sz="2400" b="0" i="1" u="none" strike="noStrike" baseline="0" dirty="0" smtClean="0">
                            <a:latin typeface="Cambria Math" panose="02040503050406030204" pitchFamily="18" charset="0"/>
                          </a:rPr>
                          <m:t>3</m:t>
                        </m:r>
                      </m:sup>
                    </m:sSup>
                  </m:oMath>
                </a14:m>
                <a:endParaRPr lang="pt-BR" sz="2400" dirty="0">
                  <a:latin typeface="Arial Narrow" panose="020B0606020202030204" pitchFamily="34" charset="0"/>
                  <a:cs typeface="Arial" panose="020B0604020202020204" pitchFamily="34" charset="0"/>
                </a:endParaRPr>
              </a:p>
            </p:txBody>
          </p:sp>
        </mc:Choice>
        <mc:Fallback xmlns="">
          <p:sp>
            <p:nvSpPr>
              <p:cNvPr id="18" name="CaixaDeTexto 17">
                <a:extLst>
                  <a:ext uri="{FF2B5EF4-FFF2-40B4-BE49-F238E27FC236}">
                    <a16:creationId xmlns:a16="http://schemas.microsoft.com/office/drawing/2014/main" id="{CE5E2061-5D4A-3D7D-5B12-2C12CBB184E8}"/>
                  </a:ext>
                </a:extLst>
              </p:cNvPr>
              <p:cNvSpPr txBox="1">
                <a:spLocks noRot="1" noChangeAspect="1" noMove="1" noResize="1" noEditPoints="1" noAdjustHandles="1" noChangeArrowheads="1" noChangeShapeType="1" noTextEdit="1"/>
              </p:cNvSpPr>
              <p:nvPr/>
            </p:nvSpPr>
            <p:spPr>
              <a:xfrm>
                <a:off x="6286500" y="2583105"/>
                <a:ext cx="5796524" cy="1573829"/>
              </a:xfrm>
              <a:prstGeom prst="rect">
                <a:avLst/>
              </a:prstGeom>
              <a:blipFill>
                <a:blip r:embed="rId4"/>
                <a:stretch>
                  <a:fillRect l="-1577" t="-2713" r="-210" b="-8527"/>
                </a:stretch>
              </a:blipFill>
            </p:spPr>
            <p:txBody>
              <a:bodyPr/>
              <a:lstStyle/>
              <a:p>
                <a:r>
                  <a:rPr lang="pt-BR">
                    <a:noFill/>
                  </a:rPr>
                  <a:t> </a:t>
                </a:r>
              </a:p>
            </p:txBody>
          </p:sp>
        </mc:Fallback>
      </mc:AlternateContent>
      <p:sp>
        <p:nvSpPr>
          <p:cNvPr id="20" name="CaixaDeTexto 19">
            <a:extLst>
              <a:ext uri="{FF2B5EF4-FFF2-40B4-BE49-F238E27FC236}">
                <a16:creationId xmlns:a16="http://schemas.microsoft.com/office/drawing/2014/main" id="{59064FAF-9988-35EA-694E-F227E0363E49}"/>
              </a:ext>
            </a:extLst>
          </p:cNvPr>
          <p:cNvSpPr txBox="1"/>
          <p:nvPr/>
        </p:nvSpPr>
        <p:spPr>
          <a:xfrm>
            <a:off x="6286500" y="4220445"/>
            <a:ext cx="5713562" cy="2308324"/>
          </a:xfrm>
          <a:prstGeom prst="rect">
            <a:avLst/>
          </a:prstGeom>
          <a:noFill/>
        </p:spPr>
        <p:txBody>
          <a:bodyPr wrap="square">
            <a:spAutoFit/>
          </a:bodyPr>
          <a:lstStyle/>
          <a:p>
            <a:pPr marL="342900" indent="-342900" algn="just">
              <a:buFont typeface="Wingdings" panose="05000000000000000000" pitchFamily="2" charset="2"/>
              <a:buChar char="Ø"/>
            </a:pPr>
            <a:r>
              <a:rPr lang="pt-BR" sz="2400" b="1" i="0" u="none" strike="noStrike" baseline="0" dirty="0">
                <a:latin typeface="Arial Narrow" panose="020B0606020202030204" pitchFamily="34" charset="0"/>
              </a:rPr>
              <a:t>Soma e Subtração</a:t>
            </a:r>
          </a:p>
          <a:p>
            <a:pPr algn="just"/>
            <a:r>
              <a:rPr lang="pt-BR" sz="2400" b="0" u="none" strike="noStrike" baseline="0" dirty="0">
                <a:latin typeface="Arial Narrow" panose="020B0606020202030204" pitchFamily="34" charset="0"/>
                <a:cs typeface="Arial" panose="020B0604020202020204" pitchFamily="34" charset="0"/>
              </a:rPr>
              <a:t>	A soma e a subtração são um pouco diferentes. É essencial que os expoentes das potências de 10 sejam iguais para que você possa somar ou subtrair as mantissas.</a:t>
            </a:r>
          </a:p>
          <a:p>
            <a:pPr algn="just"/>
            <a:r>
              <a:rPr lang="pt-BR" sz="2400" b="0" i="0" u="none" strike="noStrike" baseline="0" dirty="0">
                <a:latin typeface="Arial Narrow" panose="020B0606020202030204" pitchFamily="34" charset="0"/>
                <a:cs typeface="Arial" panose="020B0604020202020204" pitchFamily="34" charset="0"/>
              </a:rPr>
              <a:t>Dessa forma:</a:t>
            </a:r>
          </a:p>
        </p:txBody>
      </p:sp>
      <p:pic>
        <p:nvPicPr>
          <p:cNvPr id="3" name="Imagem 2" descr="Uma imagem contendo Diagrama&#10;&#10;O conteúdo gerado por IA pode estar incorreto.">
            <a:extLst>
              <a:ext uri="{FF2B5EF4-FFF2-40B4-BE49-F238E27FC236}">
                <a16:creationId xmlns:a16="http://schemas.microsoft.com/office/drawing/2014/main" id="{887B5E70-EEB8-8B8B-36D2-2E86605354D9}"/>
              </a:ext>
            </a:extLst>
          </p:cNvPr>
          <p:cNvPicPr>
            <a:picLocks noChangeAspect="1"/>
          </p:cNvPicPr>
          <p:nvPr/>
        </p:nvPicPr>
        <p:blipFill>
          <a:blip r:embed="rId5"/>
          <a:srcRect t="1" b="8975"/>
          <a:stretch>
            <a:fillRect/>
          </a:stretch>
        </p:blipFill>
        <p:spPr>
          <a:xfrm>
            <a:off x="2295327" y="5459140"/>
            <a:ext cx="3158625" cy="1138884"/>
          </a:xfrm>
          <a:prstGeom prst="rect">
            <a:avLst/>
          </a:prstGeom>
        </p:spPr>
      </p:pic>
      <p:pic>
        <p:nvPicPr>
          <p:cNvPr id="5" name="Imagem 4" descr="Uma imagem contendo Diagrama&#10;&#10;O conteúdo gerado por IA pode estar incorreto.">
            <a:extLst>
              <a:ext uri="{FF2B5EF4-FFF2-40B4-BE49-F238E27FC236}">
                <a16:creationId xmlns:a16="http://schemas.microsoft.com/office/drawing/2014/main" id="{3C6029B6-7012-624C-B108-06FB8CBE43CE}"/>
              </a:ext>
            </a:extLst>
          </p:cNvPr>
          <p:cNvPicPr>
            <a:picLocks noChangeAspect="1"/>
          </p:cNvPicPr>
          <p:nvPr/>
        </p:nvPicPr>
        <p:blipFill>
          <a:blip r:embed="rId6"/>
          <a:stretch>
            <a:fillRect/>
          </a:stretch>
        </p:blipFill>
        <p:spPr>
          <a:xfrm>
            <a:off x="7057061" y="1413749"/>
            <a:ext cx="4056646" cy="1064713"/>
          </a:xfrm>
          <a:prstGeom prst="rect">
            <a:avLst/>
          </a:prstGeom>
        </p:spPr>
      </p:pic>
    </p:spTree>
    <p:extLst>
      <p:ext uri="{BB962C8B-B14F-4D97-AF65-F5344CB8AC3E}">
        <p14:creationId xmlns:p14="http://schemas.microsoft.com/office/powerpoint/2010/main" val="1562649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6371E-FE14-2A4E-09B7-C745FD3C7B5D}"/>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904CDA8-7041-46A0-D811-6E74BAAB344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C8D498F0-72BD-1B75-5D9A-F774623428DA}"/>
              </a:ext>
            </a:extLst>
          </p:cNvPr>
          <p:cNvSpPr txBox="1"/>
          <p:nvPr/>
        </p:nvSpPr>
        <p:spPr>
          <a:xfrm>
            <a:off x="208472" y="727295"/>
            <a:ext cx="6094562" cy="1569660"/>
          </a:xfrm>
          <a:prstGeom prst="rect">
            <a:avLst/>
          </a:prstGeom>
          <a:noFill/>
        </p:spPr>
        <p:txBody>
          <a:bodyPr wrap="square">
            <a:spAutoFit/>
          </a:bodyPr>
          <a:lstStyle/>
          <a:p>
            <a:pPr algn="just"/>
            <a:r>
              <a:rPr lang="pt-BR" sz="2400" b="1" i="0" u="none" strike="noStrike" baseline="0" dirty="0">
                <a:latin typeface="Arial Narrow" panose="020B0606020202030204" pitchFamily="34" charset="0"/>
                <a:cs typeface="Arial" panose="020B0604020202020204" pitchFamily="34" charset="0"/>
              </a:rPr>
              <a:t>• Iguale os expoentes</a:t>
            </a:r>
            <a:r>
              <a:rPr lang="pt-BR" sz="2400" b="0" i="0" u="none" strike="noStrike" baseline="0" dirty="0">
                <a:latin typeface="Arial Narrow" panose="020B0606020202030204" pitchFamily="34" charset="0"/>
                <a:cs typeface="Arial" panose="020B0604020202020204" pitchFamily="34" charset="0"/>
              </a:rPr>
              <a:t>: Mova a vírgula de um dos números até que ambos tenham o mesmo expoente.</a:t>
            </a:r>
          </a:p>
          <a:p>
            <a:pPr algn="just"/>
            <a:r>
              <a:rPr lang="pt-BR" sz="2400" b="1" i="0" u="none" strike="noStrike" baseline="0" dirty="0">
                <a:latin typeface="Arial Narrow" panose="020B0606020202030204" pitchFamily="34" charset="0"/>
                <a:cs typeface="Arial" panose="020B0604020202020204" pitchFamily="34" charset="0"/>
              </a:rPr>
              <a:t>• Some ou subtraia as mantissas</a:t>
            </a:r>
            <a:r>
              <a:rPr lang="pt-BR" sz="2400" b="0" i="0" u="none" strike="noStrike" baseline="0" dirty="0">
                <a:latin typeface="Arial Narrow" panose="020B0606020202030204" pitchFamily="34" charset="0"/>
                <a:cs typeface="Arial" panose="020B0604020202020204" pitchFamily="34" charset="0"/>
              </a:rPr>
              <a:t>: Execute a operação com os números ajustados.</a:t>
            </a:r>
            <a:endParaRPr lang="pt-BR" sz="2400" dirty="0">
              <a:latin typeface="Arial Narrow" panose="020B0606020202030204" pitchFamily="34" charset="0"/>
              <a:cs typeface="Arial" panose="020B0604020202020204" pitchFamily="34" charset="0"/>
            </a:endParaRPr>
          </a:p>
        </p:txBody>
      </p:sp>
      <p:pic>
        <p:nvPicPr>
          <p:cNvPr id="7" name="Imagem 6">
            <a:extLst>
              <a:ext uri="{FF2B5EF4-FFF2-40B4-BE49-F238E27FC236}">
                <a16:creationId xmlns:a16="http://schemas.microsoft.com/office/drawing/2014/main" id="{3568B108-53B1-AA44-15EE-223B140A28B0}"/>
              </a:ext>
            </a:extLst>
          </p:cNvPr>
          <p:cNvPicPr>
            <a:picLocks noChangeAspect="1"/>
          </p:cNvPicPr>
          <p:nvPr/>
        </p:nvPicPr>
        <p:blipFill>
          <a:blip r:embed="rId2"/>
          <a:stretch>
            <a:fillRect/>
          </a:stretch>
        </p:blipFill>
        <p:spPr>
          <a:xfrm>
            <a:off x="275525" y="2232267"/>
            <a:ext cx="5013651" cy="1668544"/>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6720FD56-2199-B891-62B9-CEE65A853908}"/>
                  </a:ext>
                </a:extLst>
              </p:cNvPr>
              <p:cNvSpPr txBox="1"/>
              <p:nvPr/>
            </p:nvSpPr>
            <p:spPr>
              <a:xfrm>
                <a:off x="208472" y="4007445"/>
                <a:ext cx="6188313" cy="2694327"/>
              </a:xfrm>
              <a:prstGeom prst="rect">
                <a:avLst/>
              </a:prstGeom>
              <a:noFill/>
            </p:spPr>
            <p:txBody>
              <a:bodyPr wrap="square">
                <a:spAutoFit/>
              </a:bodyPr>
              <a:lstStyle/>
              <a:p>
                <a:pPr algn="l"/>
                <a:r>
                  <a:rPr lang="pt-BR" sz="2400" b="1" u="none" strike="noStrike" baseline="0" dirty="0">
                    <a:latin typeface="Arial Narrow" panose="020B0606020202030204" pitchFamily="34" charset="0"/>
                    <a:cs typeface="Arial" panose="020B0604020202020204" pitchFamily="34" charset="0"/>
                  </a:rPr>
                  <a:t>Exemplo: </a:t>
                </a:r>
                <a:r>
                  <a:rPr lang="pt-BR" sz="2400" b="0" u="none" strike="noStrike" baseline="0" dirty="0">
                    <a:latin typeface="Arial Narrow" panose="020B0606020202030204" pitchFamily="34" charset="0"/>
                    <a:cs typeface="Arial" panose="020B0604020202020204" pitchFamily="34" charset="0"/>
                  </a:rPr>
                  <a:t>Calcule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(4,0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6</m:t>
                        </m:r>
                      </m:sup>
                    </m:sSup>
                    <m:r>
                      <a:rPr lang="pt-BR" sz="2400" b="0" i="1" u="none" strike="noStrike" baseline="0" dirty="0">
                        <a:latin typeface="Cambria Math" panose="02040503050406030204" pitchFamily="18" charset="0"/>
                        <a:cs typeface="Arial" panose="020B0604020202020204" pitchFamily="34" charset="0"/>
                      </a:rPr>
                      <m:t> ) + (2,5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5</m:t>
                        </m:r>
                      </m:sup>
                    </m:sSup>
                    <m:r>
                      <a:rPr lang="pt-BR" sz="2400" b="0" i="1" u="none" strike="noStrike" baseline="0" dirty="0">
                        <a:latin typeface="Cambria Math" panose="02040503050406030204" pitchFamily="18" charset="0"/>
                        <a:cs typeface="Arial" panose="020B0604020202020204" pitchFamily="34" charset="0"/>
                      </a:rPr>
                      <m:t>).</m:t>
                    </m:r>
                  </m:oMath>
                </a14:m>
                <a:endParaRPr lang="pt-BR" sz="2400" b="0" u="none" strike="noStrike" baseline="0" dirty="0">
                  <a:latin typeface="Arial Narrow" panose="020B0606020202030204" pitchFamily="34" charset="0"/>
                  <a:cs typeface="Arial" panose="020B0604020202020204" pitchFamily="34" charset="0"/>
                </a:endParaRPr>
              </a:p>
              <a:p>
                <a:pPr algn="l"/>
                <a:r>
                  <a:rPr lang="pt-BR" sz="2400" b="0" u="none" strike="noStrike" baseline="0" dirty="0">
                    <a:latin typeface="Arial Narrow" panose="020B0606020202030204" pitchFamily="34" charset="0"/>
                    <a:cs typeface="Arial" panose="020B0604020202020204" pitchFamily="34" charset="0"/>
                  </a:rPr>
                  <a:t>• </a:t>
                </a:r>
                <a:r>
                  <a:rPr lang="pt-BR" sz="2400" b="1" u="none" strike="noStrike" baseline="0" dirty="0">
                    <a:latin typeface="Arial Narrow" panose="020B0606020202030204" pitchFamily="34" charset="0"/>
                    <a:cs typeface="Arial" panose="020B0604020202020204" pitchFamily="34" charset="0"/>
                  </a:rPr>
                  <a:t>Igualando os expoentes ao maior (</a:t>
                </a:r>
                <a14:m>
                  <m:oMath xmlns:m="http://schemas.openxmlformats.org/officeDocument/2006/math">
                    <m:r>
                      <a:rPr lang="pt-BR" sz="2400" b="1" i="1" u="none" strike="noStrike" baseline="0" dirty="0" smtClean="0">
                        <a:latin typeface="Cambria Math" panose="02040503050406030204" pitchFamily="18" charset="0"/>
                        <a:cs typeface="Arial" panose="020B0604020202020204" pitchFamily="34" charset="0"/>
                      </a:rPr>
                      <m:t>𝟏</m:t>
                    </m:r>
                    <m:sSup>
                      <m:sSupPr>
                        <m:ctrlPr>
                          <a:rPr lang="pt-BR" sz="2400" b="1" i="1" u="none" strike="noStrike" baseline="0" dirty="0" smtClean="0">
                            <a:latin typeface="Cambria Math" panose="02040503050406030204" pitchFamily="18" charset="0"/>
                            <a:cs typeface="Arial" panose="020B0604020202020204" pitchFamily="34" charset="0"/>
                          </a:rPr>
                        </m:ctrlPr>
                      </m:sSupPr>
                      <m:e>
                        <m:r>
                          <a:rPr lang="pt-BR" sz="2400" b="1" i="1" u="none" strike="noStrike" baseline="0" dirty="0" smtClean="0">
                            <a:latin typeface="Cambria Math" panose="02040503050406030204" pitchFamily="18" charset="0"/>
                            <a:cs typeface="Arial" panose="020B0604020202020204" pitchFamily="34" charset="0"/>
                          </a:rPr>
                          <m:t>𝟎</m:t>
                        </m:r>
                      </m:e>
                      <m:sup>
                        <m:r>
                          <a:rPr lang="pt-BR" sz="2400" b="1" i="1" u="none" strike="noStrike" baseline="0" dirty="0" smtClean="0">
                            <a:latin typeface="Cambria Math" panose="02040503050406030204" pitchFamily="18" charset="0"/>
                            <a:cs typeface="Arial" panose="020B0604020202020204" pitchFamily="34" charset="0"/>
                          </a:rPr>
                          <m:t>𝟔</m:t>
                        </m:r>
                      </m:sup>
                    </m:sSup>
                  </m:oMath>
                </a14:m>
                <a:r>
                  <a:rPr lang="pt-BR" sz="2400" b="1" u="none" strike="noStrike" baseline="0" dirty="0">
                    <a:latin typeface="Arial Narrow" panose="020B0606020202030204" pitchFamily="34" charset="0"/>
                    <a:cs typeface="Arial" panose="020B0604020202020204" pitchFamily="34" charset="0"/>
                  </a:rPr>
                  <a:t>):</a:t>
                </a:r>
              </a:p>
              <a:p>
                <a:pPr algn="ctr"/>
                <a14:m>
                  <m:oMathPara xmlns:m="http://schemas.openxmlformats.org/officeDocument/2006/math">
                    <m:oMathParaPr>
                      <m:jc m:val="centerGroup"/>
                    </m:oMathParaPr>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2,5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5</m:t>
                          </m:r>
                        </m:sup>
                      </m:sSup>
                      <m:r>
                        <a:rPr lang="pt-BR" sz="2400" b="0" i="1" u="none" strike="noStrike" baseline="0" dirty="0" smtClean="0">
                          <a:latin typeface="Cambria Math" panose="02040503050406030204" pitchFamily="18" charset="0"/>
                          <a:cs typeface="Arial" panose="020B0604020202020204" pitchFamily="34" charset="0"/>
                        </a:rPr>
                        <m:t> </m:t>
                      </m:r>
                      <m:r>
                        <a:rPr lang="pt-BR" sz="2400" b="0" i="1" u="none" strike="noStrike" baseline="0" dirty="0">
                          <a:latin typeface="Cambria Math" panose="02040503050406030204" pitchFamily="18" charset="0"/>
                          <a:cs typeface="Arial" panose="020B0604020202020204" pitchFamily="34" charset="0"/>
                        </a:rPr>
                        <m:t>→ 0,25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6</m:t>
                          </m:r>
                        </m:sup>
                      </m:sSup>
                    </m:oMath>
                  </m:oMathPara>
                </a14:m>
                <a:endParaRPr lang="pt-BR" sz="2400" b="0" u="none" strike="noStrike" baseline="0" dirty="0">
                  <a:latin typeface="Arial Narrow" panose="020B0606020202030204" pitchFamily="34" charset="0"/>
                  <a:cs typeface="Arial" panose="020B0604020202020204" pitchFamily="34" charset="0"/>
                </a:endParaRPr>
              </a:p>
              <a:p>
                <a:pPr algn="l"/>
                <a:endParaRPr lang="pt-BR" sz="2400" b="0" u="none" strike="noStrike" baseline="0" dirty="0">
                  <a:latin typeface="Arial Narrow" panose="020B0606020202030204" pitchFamily="34" charset="0"/>
                  <a:cs typeface="Arial" panose="020B0604020202020204" pitchFamily="34" charset="0"/>
                </a:endParaRPr>
              </a:p>
              <a:p>
                <a:pPr algn="l"/>
                <a:r>
                  <a:rPr lang="pt-BR" sz="2400" b="0" u="none" strike="noStrike" baseline="0" dirty="0">
                    <a:latin typeface="Arial Narrow" panose="020B0606020202030204" pitchFamily="34" charset="0"/>
                    <a:cs typeface="Arial" panose="020B0604020202020204" pitchFamily="34" charset="0"/>
                  </a:rPr>
                  <a:t>• </a:t>
                </a:r>
                <a:r>
                  <a:rPr lang="pt-BR" sz="2400" b="1" u="none" strike="noStrike" baseline="0" dirty="0">
                    <a:latin typeface="Arial Narrow" panose="020B0606020202030204" pitchFamily="34" charset="0"/>
                    <a:cs typeface="Arial" panose="020B0604020202020204" pitchFamily="34" charset="0"/>
                  </a:rPr>
                  <a:t>Somando: </a:t>
                </a:r>
                <a14:m>
                  <m:oMath xmlns:m="http://schemas.openxmlformats.org/officeDocument/2006/math">
                    <m:d>
                      <m:dPr>
                        <m:ctrlPr>
                          <a:rPr lang="pt-BR" sz="2400" b="0" i="1" u="none" strike="noStrike" baseline="0" dirty="0" smtClean="0">
                            <a:latin typeface="Cambria Math" panose="02040503050406030204" pitchFamily="18" charset="0"/>
                            <a:cs typeface="Arial" panose="020B0604020202020204" pitchFamily="34" charset="0"/>
                          </a:rPr>
                        </m:ctrlPr>
                      </m:dPr>
                      <m:e>
                        <m:r>
                          <a:rPr lang="pt-BR" sz="2400" b="0" i="1" u="none" strike="noStrike" baseline="0" dirty="0" smtClean="0">
                            <a:latin typeface="Cambria Math" panose="02040503050406030204" pitchFamily="18" charset="0"/>
                            <a:cs typeface="Arial" panose="020B0604020202020204" pitchFamily="34" charset="0"/>
                          </a:rPr>
                          <m:t>4,0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6</m:t>
                            </m:r>
                          </m:sup>
                        </m:sSup>
                      </m:e>
                    </m:d>
                    <m:r>
                      <a:rPr lang="pt-BR" sz="2400" b="0" i="1" u="none" strike="noStrike" baseline="0" dirty="0">
                        <a:latin typeface="Cambria Math" panose="02040503050406030204" pitchFamily="18" charset="0"/>
                        <a:cs typeface="Arial" panose="020B0604020202020204" pitchFamily="34" charset="0"/>
                      </a:rPr>
                      <m:t>+ </m:t>
                    </m:r>
                    <m:d>
                      <m:dPr>
                        <m:ctrlPr>
                          <a:rPr lang="pt-BR" sz="2400" b="0" i="1" u="none" strike="noStrike" baseline="0" dirty="0">
                            <a:latin typeface="Cambria Math" panose="02040503050406030204" pitchFamily="18" charset="0"/>
                            <a:cs typeface="Arial" panose="020B0604020202020204" pitchFamily="34" charset="0"/>
                          </a:rPr>
                        </m:ctrlPr>
                      </m:dPr>
                      <m:e>
                        <m:r>
                          <a:rPr lang="pt-BR" sz="2400" b="0" i="1" u="none" strike="noStrike" baseline="0" dirty="0">
                            <a:latin typeface="Cambria Math" panose="02040503050406030204" pitchFamily="18" charset="0"/>
                            <a:cs typeface="Arial" panose="020B0604020202020204" pitchFamily="34" charset="0"/>
                          </a:rPr>
                          <m:t>0,25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6</m:t>
                            </m:r>
                          </m:sup>
                        </m:sSup>
                      </m:e>
                    </m:d>
                    <m:r>
                      <a:rPr lang="pt-BR" sz="2400" b="0" i="1" u="none" strike="noStrike" baseline="0" dirty="0" smtClean="0">
                        <a:latin typeface="Cambria Math" panose="02040503050406030204" pitchFamily="18" charset="0"/>
                        <a:cs typeface="Arial" panose="020B0604020202020204" pitchFamily="34" charset="0"/>
                      </a:rPr>
                      <m:t>=</m:t>
                    </m:r>
                  </m:oMath>
                </a14:m>
                <a:endParaRPr lang="pt-BR" sz="2400" b="0" i="1" u="none" strike="noStrike" baseline="0" dirty="0">
                  <a:latin typeface="Arial Narrow" panose="020B0606020202030204" pitchFamily="34" charset="0"/>
                  <a:cs typeface="Arial" panose="020B0604020202020204" pitchFamily="34" charset="0"/>
                </a:endParaRPr>
              </a:p>
              <a:p>
                <a:pPr algn="l"/>
                <a14:m>
                  <m:oMathPara xmlns:m="http://schemas.openxmlformats.org/officeDocument/2006/math">
                    <m:oMathParaPr>
                      <m:jc m:val="centerGroup"/>
                    </m:oMathParaPr>
                    <m:oMath xmlns:m="http://schemas.openxmlformats.org/officeDocument/2006/math">
                      <m:r>
                        <a:rPr lang="pt-BR" sz="2400" b="0" i="1" u="none" strike="noStrike" baseline="0" dirty="0">
                          <a:latin typeface="Cambria Math" panose="02040503050406030204" pitchFamily="18" charset="0"/>
                          <a:cs typeface="Arial" panose="020B0604020202020204" pitchFamily="34" charset="0"/>
                        </a:rPr>
                        <m:t> (4,0 + 0,25) × 106</m:t>
                      </m:r>
                    </m:oMath>
                  </m:oMathPara>
                </a14:m>
                <a:endParaRPr lang="pt-BR" sz="2400" b="0" u="none" strike="noStrike" baseline="0" dirty="0">
                  <a:latin typeface="Arial Narrow" panose="020B0606020202030204" pitchFamily="34" charset="0"/>
                  <a:cs typeface="Arial" panose="020B0604020202020204" pitchFamily="34" charset="0"/>
                </a:endParaRPr>
              </a:p>
              <a:p>
                <a:pPr algn="l"/>
                <a:r>
                  <a:rPr lang="pt-BR" sz="2400" b="1" u="none" strike="noStrike" baseline="0" dirty="0">
                    <a:latin typeface="Arial Narrow" panose="020B0606020202030204" pitchFamily="34" charset="0"/>
                    <a:cs typeface="Arial" panose="020B0604020202020204" pitchFamily="34" charset="0"/>
                  </a:rPr>
                  <a:t>Resultado: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4,25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6</m:t>
                        </m:r>
                      </m:sup>
                    </m:sSup>
                    <m:r>
                      <a:rPr lang="pt-BR" sz="2400" b="0" i="1" u="none" strike="noStrike" baseline="0" dirty="0">
                        <a:latin typeface="Cambria Math" panose="02040503050406030204" pitchFamily="18" charset="0"/>
                        <a:cs typeface="Arial" panose="020B0604020202020204" pitchFamily="34" charset="0"/>
                      </a:rPr>
                      <m:t>.</m:t>
                    </m:r>
                  </m:oMath>
                </a14:m>
                <a:endParaRPr lang="pt-BR" sz="2400" dirty="0">
                  <a:latin typeface="Arial Narrow" panose="020B060602020203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6720FD56-2199-B891-62B9-CEE65A853908}"/>
                  </a:ext>
                </a:extLst>
              </p:cNvPr>
              <p:cNvSpPr txBox="1">
                <a:spLocks noRot="1" noChangeAspect="1" noMove="1" noResize="1" noEditPoints="1" noAdjustHandles="1" noChangeArrowheads="1" noChangeShapeType="1" noTextEdit="1"/>
              </p:cNvSpPr>
              <p:nvPr/>
            </p:nvSpPr>
            <p:spPr>
              <a:xfrm>
                <a:off x="208472" y="4007445"/>
                <a:ext cx="6188313" cy="2694327"/>
              </a:xfrm>
              <a:prstGeom prst="rect">
                <a:avLst/>
              </a:prstGeom>
              <a:blipFill>
                <a:blip r:embed="rId3"/>
                <a:stretch>
                  <a:fillRect l="-1478" t="-1584" b="-4299"/>
                </a:stretch>
              </a:blipFill>
            </p:spPr>
            <p:txBody>
              <a:bodyPr/>
              <a:lstStyle/>
              <a:p>
                <a:r>
                  <a:rPr lang="pt-BR">
                    <a:noFill/>
                  </a:rPr>
                  <a:t> </a:t>
                </a:r>
              </a:p>
            </p:txBody>
          </p:sp>
        </mc:Fallback>
      </mc:AlternateContent>
      <p:pic>
        <p:nvPicPr>
          <p:cNvPr id="9" name="Imagem 8" descr="Interface gráfica do usuário, Aplicativo&#10;&#10;O conteúdo gerado por IA pode estar incorreto.">
            <a:extLst>
              <a:ext uri="{FF2B5EF4-FFF2-40B4-BE49-F238E27FC236}">
                <a16:creationId xmlns:a16="http://schemas.microsoft.com/office/drawing/2014/main" id="{8D2FFF33-E3F0-3EFF-6161-566CF5E37AD0}"/>
              </a:ext>
            </a:extLst>
          </p:cNvPr>
          <p:cNvPicPr>
            <a:picLocks noChangeAspect="1"/>
          </p:cNvPicPr>
          <p:nvPr/>
        </p:nvPicPr>
        <p:blipFill>
          <a:blip r:embed="rId4"/>
          <a:stretch>
            <a:fillRect/>
          </a:stretch>
        </p:blipFill>
        <p:spPr>
          <a:xfrm>
            <a:off x="7211156" y="591095"/>
            <a:ext cx="1346020" cy="567381"/>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71C96A22-D3A4-0EB8-5AD1-6E3C81C9DC5F}"/>
                  </a:ext>
                </a:extLst>
              </p:cNvPr>
              <p:cNvSpPr txBox="1"/>
              <p:nvPr/>
            </p:nvSpPr>
            <p:spPr>
              <a:xfrm>
                <a:off x="6303034" y="695568"/>
                <a:ext cx="5567435" cy="3046988"/>
              </a:xfrm>
              <a:prstGeom prst="rect">
                <a:avLst/>
              </a:prstGeom>
              <a:noFill/>
            </p:spPr>
            <p:txBody>
              <a:bodyPr wrap="square">
                <a:spAutoFit/>
              </a:bodyPr>
              <a:lstStyle/>
              <a:p>
                <a:pPr indent="2151063" algn="just"/>
                <a:r>
                  <a:rPr lang="pt-BR" sz="2400" b="0" i="0" u="none" strike="noStrike" baseline="0" dirty="0">
                    <a:latin typeface="Arial Narrow" panose="020B0606020202030204" pitchFamily="34" charset="0"/>
                  </a:rPr>
                  <a:t>Sabendo que a massa aproximada dos átomos, em gramas, do Alumínio (Al) é de </a:t>
                </a:r>
                <a14:m>
                  <m:oMath xmlns:m="http://schemas.openxmlformats.org/officeDocument/2006/math">
                    <m:r>
                      <a:rPr lang="pt-BR" sz="2400" b="0" i="1" u="none" strike="noStrike" baseline="0" dirty="0" smtClean="0">
                        <a:latin typeface="Cambria Math" panose="02040503050406030204" pitchFamily="18" charset="0"/>
                      </a:rPr>
                      <m:t>4,5 × </m:t>
                    </m:r>
                    <m:sSup>
                      <m:sSupPr>
                        <m:ctrlPr>
                          <a:rPr lang="pt-BR" sz="2400" b="0" i="1" u="none" strike="noStrike" baseline="0" dirty="0" smtClean="0">
                            <a:latin typeface="Cambria Math" panose="02040503050406030204" pitchFamily="18" charset="0"/>
                          </a:rPr>
                        </m:ctrlPr>
                      </m:sSupPr>
                      <m:e>
                        <m:r>
                          <a:rPr lang="pt-BR" sz="2400" b="0" i="1" u="none" strike="noStrike" baseline="0" dirty="0" smtClean="0">
                            <a:latin typeface="Cambria Math" panose="02040503050406030204" pitchFamily="18" charset="0"/>
                          </a:rPr>
                          <m:t>10</m:t>
                        </m:r>
                      </m:e>
                      <m:sup>
                        <m:r>
                          <a:rPr lang="pt-BR" sz="2400" b="0" i="1" u="none" strike="noStrike" baseline="0" dirty="0" smtClean="0">
                            <a:latin typeface="Cambria Math" panose="02040503050406030204" pitchFamily="18" charset="0"/>
                          </a:rPr>
                          <m:t>−23</m:t>
                        </m:r>
                      </m:sup>
                    </m:sSup>
                    <m:r>
                      <a:rPr lang="pt-BR" sz="2400" b="0" i="1" u="none" strike="noStrike" baseline="0" dirty="0" smtClean="0">
                        <a:latin typeface="Cambria Math" panose="02040503050406030204" pitchFamily="18" charset="0"/>
                      </a:rPr>
                      <m:t> </m:t>
                    </m:r>
                  </m:oMath>
                </a14:m>
                <a:r>
                  <a:rPr lang="pt-BR" sz="2400" b="0" i="0" u="none" strike="noStrike" baseline="0" dirty="0">
                    <a:latin typeface="Arial Narrow" panose="020B0606020202030204" pitchFamily="34" charset="0"/>
                  </a:rPr>
                  <a:t>g, podemos determinar a massa de um Mol de átomos de Alumínio.</a:t>
                </a:r>
              </a:p>
              <a:p>
                <a:pPr algn="just"/>
                <a:r>
                  <a:rPr lang="pt-BR" sz="2400" b="0" i="0" u="none" strike="noStrike" baseline="0" dirty="0">
                    <a:latin typeface="Arial Narrow" panose="020B0606020202030204" pitchFamily="34" charset="0"/>
                  </a:rPr>
                  <a:t>Sabe-se que um Mol de Alumínio é </a:t>
                </a:r>
                <a14:m>
                  <m:oMath xmlns:m="http://schemas.openxmlformats.org/officeDocument/2006/math">
                    <m:r>
                      <a:rPr lang="pt-BR" sz="2400" b="0" i="1" u="none" strike="noStrike" baseline="0" dirty="0" smtClean="0">
                        <a:latin typeface="Cambria Math" panose="02040503050406030204" pitchFamily="18" charset="0"/>
                      </a:rPr>
                      <m:t>6,02 × </m:t>
                    </m:r>
                    <m:sSup>
                      <m:sSupPr>
                        <m:ctrlPr>
                          <a:rPr lang="pt-BR" sz="2400" b="0" i="1" u="none" strike="noStrike" baseline="0" dirty="0" smtClean="0">
                            <a:latin typeface="Cambria Math" panose="02040503050406030204" pitchFamily="18" charset="0"/>
                          </a:rPr>
                        </m:ctrlPr>
                      </m:sSupPr>
                      <m:e>
                        <m:r>
                          <a:rPr lang="pt-BR" sz="2400" b="0" i="1" u="none" strike="noStrike" baseline="0" dirty="0" smtClean="0">
                            <a:latin typeface="Cambria Math" panose="02040503050406030204" pitchFamily="18" charset="0"/>
                          </a:rPr>
                          <m:t>10</m:t>
                        </m:r>
                      </m:e>
                      <m:sup>
                        <m:r>
                          <a:rPr lang="pt-BR" sz="2400" b="0" i="1" u="none" strike="noStrike" baseline="0" dirty="0" smtClean="0">
                            <a:latin typeface="Cambria Math" panose="02040503050406030204" pitchFamily="18" charset="0"/>
                          </a:rPr>
                          <m:t>23</m:t>
                        </m:r>
                      </m:sup>
                    </m:sSup>
                    <m:r>
                      <a:rPr lang="pt-BR" sz="2400" b="0" i="1" u="none" strike="noStrike" baseline="0" dirty="0" smtClean="0">
                        <a:latin typeface="Cambria Math" panose="02040503050406030204" pitchFamily="18" charset="0"/>
                      </a:rPr>
                      <m:t> </m:t>
                    </m:r>
                  </m:oMath>
                </a14:m>
                <a:r>
                  <a:rPr lang="pt-BR" sz="2400" b="0" i="0" u="none" strike="noStrike" baseline="0" dirty="0">
                    <a:latin typeface="Arial Narrow" panose="020B0606020202030204" pitchFamily="34" charset="0"/>
                  </a:rPr>
                  <a:t>átomos e a massa de cada átomo é de </a:t>
                </a:r>
                <a14:m>
                  <m:oMath xmlns:m="http://schemas.openxmlformats.org/officeDocument/2006/math">
                    <m:r>
                      <a:rPr lang="pt-BR" sz="2400" b="0" i="1" u="none" strike="noStrike" baseline="0" dirty="0" smtClean="0">
                        <a:latin typeface="Cambria Math" panose="02040503050406030204" pitchFamily="18" charset="0"/>
                      </a:rPr>
                      <m:t>4,5×</m:t>
                    </m:r>
                    <m:sSup>
                      <m:sSupPr>
                        <m:ctrlPr>
                          <a:rPr lang="pt-BR" sz="2400" b="0" i="1" u="none" strike="noStrike" baseline="0" dirty="0" smtClean="0">
                            <a:latin typeface="Cambria Math" panose="02040503050406030204" pitchFamily="18" charset="0"/>
                          </a:rPr>
                        </m:ctrlPr>
                      </m:sSupPr>
                      <m:e>
                        <m:r>
                          <a:rPr lang="pt-BR" sz="2400" b="0" i="1" u="none" strike="noStrike" baseline="0" dirty="0" smtClean="0">
                            <a:latin typeface="Cambria Math" panose="02040503050406030204" pitchFamily="18" charset="0"/>
                          </a:rPr>
                          <m:t>10</m:t>
                        </m:r>
                      </m:e>
                      <m:sup>
                        <m:r>
                          <a:rPr lang="pt-BR" sz="2400" b="0" i="1" u="none" strike="noStrike" baseline="0" dirty="0" smtClean="0">
                            <a:latin typeface="Cambria Math" panose="02040503050406030204" pitchFamily="18" charset="0"/>
                          </a:rPr>
                          <m:t>−23</m:t>
                        </m:r>
                      </m:sup>
                    </m:sSup>
                  </m:oMath>
                </a14:m>
                <a:r>
                  <a:rPr lang="pt-BR" sz="2400" dirty="0">
                    <a:latin typeface="Arial Narrow" panose="020B0606020202030204" pitchFamily="34" charset="0"/>
                  </a:rPr>
                  <a:t> </a:t>
                </a:r>
                <a:r>
                  <a:rPr lang="pt-BR" sz="2400" b="0" i="0" u="none" strike="noStrike" baseline="0" dirty="0">
                    <a:latin typeface="Arial Narrow" panose="020B0606020202030204" pitchFamily="34" charset="0"/>
                  </a:rPr>
                  <a:t>g, dessa forma:</a:t>
                </a:r>
                <a:endParaRPr lang="pt-BR" sz="2400" dirty="0">
                  <a:latin typeface="Arial Narrow" panose="020B0606020202030204" pitchFamily="34" charset="0"/>
                </a:endParaRPr>
              </a:p>
            </p:txBody>
          </p:sp>
        </mc:Choice>
        <mc:Fallback xmlns="">
          <p:sp>
            <p:nvSpPr>
              <p:cNvPr id="10" name="CaixaDeTexto 9">
                <a:extLst>
                  <a:ext uri="{FF2B5EF4-FFF2-40B4-BE49-F238E27FC236}">
                    <a16:creationId xmlns:a16="http://schemas.microsoft.com/office/drawing/2014/main" id="{71C96A22-D3A4-0EB8-5AD1-6E3C81C9DC5F}"/>
                  </a:ext>
                </a:extLst>
              </p:cNvPr>
              <p:cNvSpPr txBox="1">
                <a:spLocks noRot="1" noChangeAspect="1" noMove="1" noResize="1" noEditPoints="1" noAdjustHandles="1" noChangeArrowheads="1" noChangeShapeType="1" noTextEdit="1"/>
              </p:cNvSpPr>
              <p:nvPr/>
            </p:nvSpPr>
            <p:spPr>
              <a:xfrm>
                <a:off x="6303034" y="695568"/>
                <a:ext cx="5567435" cy="3046988"/>
              </a:xfrm>
              <a:prstGeom prst="rect">
                <a:avLst/>
              </a:prstGeom>
              <a:blipFill>
                <a:blip r:embed="rId5"/>
                <a:stretch>
                  <a:fillRect l="-1752" t="-1400" r="-2957" b="-38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7382D9BA-D209-6E72-6027-3FC9324E3D7A}"/>
                  </a:ext>
                </a:extLst>
              </p:cNvPr>
              <p:cNvSpPr txBox="1"/>
              <p:nvPr/>
            </p:nvSpPr>
            <p:spPr>
              <a:xfrm>
                <a:off x="6303034" y="3752888"/>
                <a:ext cx="4096024" cy="2948884"/>
              </a:xfrm>
              <a:prstGeom prst="rect">
                <a:avLst/>
              </a:prstGeom>
              <a:noFill/>
            </p:spPr>
            <p:txBody>
              <a:bodyPr wrap="square">
                <a:spAutoFit/>
              </a:bodyPr>
              <a:lstStyle/>
              <a:p>
                <a:pPr>
                  <a:spcAft>
                    <a:spcPts val="800"/>
                  </a:spcAft>
                  <a:buNone/>
                </a:pPr>
                <a14:m>
                  <m:oMathPara xmlns:m="http://schemas.openxmlformats.org/officeDocument/2006/math">
                    <m:oMathParaPr>
                      <m:jc m:val="centerGroup"/>
                    </m:oMathParaPr>
                    <m:oMath xmlns:m="http://schemas.openxmlformats.org/officeDocument/2006/math">
                      <m:d>
                        <m:dPr>
                          <m:ctrlPr>
                            <a:rPr lang="pt-BR" sz="2400" i="1" kern="100" smtClean="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6,02×</m:t>
                          </m:r>
                          <m:sSup>
                            <m:sSupPr>
                              <m:ctrlP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23</m:t>
                              </m:r>
                            </m:sup>
                          </m:sSup>
                        </m:e>
                      </m:d>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d>
                        <m:dPr>
                          <m:ctrlP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4,5×</m:t>
                          </m:r>
                          <m:sSup>
                            <m:sSupPr>
                              <m:ctrlP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23</m:t>
                              </m:r>
                            </m:sup>
                          </m:sSup>
                        </m:e>
                      </m:d>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buNone/>
                </a:pPr>
                <a14:m>
                  <m:oMathPara xmlns:m="http://schemas.openxmlformats.org/officeDocument/2006/math">
                    <m:oMathParaPr>
                      <m:jc m:val="centerGroup"/>
                    </m:oMathParaPr>
                    <m:oMath xmlns:m="http://schemas.openxmlformats.org/officeDocument/2006/math">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d>
                        <m:dPr>
                          <m:ctrlP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6,02×4,5</m:t>
                          </m:r>
                        </m:e>
                      </m:d>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sSup>
                        <m:sSupPr>
                          <m:ctrlP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23+</m:t>
                          </m:r>
                          <m:d>
                            <m:dPr>
                              <m:ctrlP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23</m:t>
                              </m:r>
                            </m:e>
                          </m:d>
                        </m:sup>
                      </m:sSup>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buNone/>
                </a:pPr>
                <a14:m>
                  <m:oMathPara xmlns:m="http://schemas.openxmlformats.org/officeDocument/2006/math">
                    <m:oMathParaPr>
                      <m:jc m:val="centerGroup"/>
                    </m:oMathParaPr>
                    <m:oMath xmlns:m="http://schemas.openxmlformats.org/officeDocument/2006/math">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d>
                        <m:dPr>
                          <m:ctrlP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27,09</m:t>
                          </m:r>
                        </m:e>
                      </m:d>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sSup>
                        <m:sSupPr>
                          <m:ctrlP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23</m:t>
                          </m:r>
                          <m: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23</m:t>
                          </m:r>
                        </m:sup>
                      </m:sSup>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buNone/>
                </a:pPr>
                <a14:m>
                  <m:oMathPara xmlns:m="http://schemas.openxmlformats.org/officeDocument/2006/math">
                    <m:oMathParaPr>
                      <m:jc m:val="centerGroup"/>
                    </m:oMathParaPr>
                    <m:oMath xmlns:m="http://schemas.openxmlformats.org/officeDocument/2006/math">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=27,09×</m:t>
                      </m:r>
                      <m:sSup>
                        <m:sSupPr>
                          <m:ctrlPr>
                            <a:rPr lang="pt-BR" sz="24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10</m:t>
                          </m:r>
                        </m:e>
                        <m:sup>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0</m:t>
                          </m:r>
                        </m:sup>
                      </m:sSup>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buNone/>
                </a:pPr>
                <a14:m>
                  <m:oMathPara xmlns:m="http://schemas.openxmlformats.org/officeDocument/2006/math">
                    <m:oMathParaPr>
                      <m:jc m:val="centerGroup"/>
                    </m:oMathParaPr>
                    <m:oMath xmlns:m="http://schemas.openxmlformats.org/officeDocument/2006/math">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=27,09×1</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buNone/>
                </a:pPr>
                <a14:m>
                  <m:oMathPara xmlns:m="http://schemas.openxmlformats.org/officeDocument/2006/math">
                    <m:oMathParaPr>
                      <m:jc m:val="centerGroup"/>
                    </m:oMathParaPr>
                    <m:oMath xmlns:m="http://schemas.openxmlformats.org/officeDocument/2006/math">
                      <m:r>
                        <a:rPr lang="pt-BR" sz="24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=27,09</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7382D9BA-D209-6E72-6027-3FC9324E3D7A}"/>
                  </a:ext>
                </a:extLst>
              </p:cNvPr>
              <p:cNvSpPr txBox="1">
                <a:spLocks noRot="1" noChangeAspect="1" noMove="1" noResize="1" noEditPoints="1" noAdjustHandles="1" noChangeArrowheads="1" noChangeShapeType="1" noTextEdit="1"/>
              </p:cNvSpPr>
              <p:nvPr/>
            </p:nvSpPr>
            <p:spPr>
              <a:xfrm>
                <a:off x="6303034" y="3752888"/>
                <a:ext cx="4096024" cy="2948884"/>
              </a:xfrm>
              <a:prstGeom prst="rect">
                <a:avLst/>
              </a:prstGeom>
              <a:blipFill>
                <a:blip r:embed="rId6"/>
                <a:stretch>
                  <a:fillRect/>
                </a:stretch>
              </a:blipFill>
            </p:spPr>
            <p:txBody>
              <a:bodyPr/>
              <a:lstStyle/>
              <a:p>
                <a:r>
                  <a:rPr lang="pt-BR">
                    <a:noFill/>
                  </a:rPr>
                  <a:t> </a:t>
                </a:r>
              </a:p>
            </p:txBody>
          </p:sp>
        </mc:Fallback>
      </mc:AlternateContent>
      <p:sp>
        <p:nvSpPr>
          <p:cNvPr id="13" name="CaixaDeTexto 12">
            <a:extLst>
              <a:ext uri="{FF2B5EF4-FFF2-40B4-BE49-F238E27FC236}">
                <a16:creationId xmlns:a16="http://schemas.microsoft.com/office/drawing/2014/main" id="{134E8EE3-5ACC-3896-4D90-3F2F793D1D71}"/>
              </a:ext>
            </a:extLst>
          </p:cNvPr>
          <p:cNvSpPr txBox="1"/>
          <p:nvPr/>
        </p:nvSpPr>
        <p:spPr>
          <a:xfrm>
            <a:off x="9376491" y="5227330"/>
            <a:ext cx="2734827" cy="1341906"/>
          </a:xfrm>
          <a:prstGeom prst="rect">
            <a:avLst/>
          </a:prstGeom>
          <a:noFill/>
        </p:spPr>
        <p:txBody>
          <a:bodyPr wrap="square">
            <a:spAutoFit/>
          </a:bodyPr>
          <a:lstStyle/>
          <a:p>
            <a:pPr>
              <a:lnSpc>
                <a:spcPct val="115000"/>
              </a:lnSpc>
              <a:spcAft>
                <a:spcPts val="800"/>
              </a:spcAft>
              <a:buNone/>
            </a:pP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Portanto, a massa em um Mol de Alumínio é de 27,09 gramas.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79330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EBD8E-469D-F754-0A9B-473D0ED8E96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0F09363-F279-469A-796B-9B3E567ACE4F}"/>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11" name="Imagem 10">
            <a:extLst>
              <a:ext uri="{FF2B5EF4-FFF2-40B4-BE49-F238E27FC236}">
                <a16:creationId xmlns:a16="http://schemas.microsoft.com/office/drawing/2014/main" id="{89F06385-0F83-383E-0AC2-9412CC72567F}"/>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311963" y="298996"/>
            <a:ext cx="2520000" cy="64022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63905A34-A289-F3A9-5F27-3D676DD52AFD}"/>
                  </a:ext>
                </a:extLst>
              </p:cNvPr>
              <p:cNvSpPr txBox="1"/>
              <p:nvPr/>
            </p:nvSpPr>
            <p:spPr>
              <a:xfrm>
                <a:off x="165340" y="938067"/>
                <a:ext cx="6062931" cy="2308324"/>
              </a:xfrm>
              <a:prstGeom prst="rect">
                <a:avLst/>
              </a:prstGeom>
              <a:noFill/>
            </p:spPr>
            <p:txBody>
              <a:bodyPr wrap="square">
                <a:spAutoFit/>
              </a:bodyPr>
              <a:lstStyle/>
              <a:p>
                <a:pPr algn="just"/>
                <a:r>
                  <a:rPr lang="pt-BR" sz="2400" b="1" i="0" u="none" strike="noStrike" baseline="0" dirty="0">
                    <a:latin typeface="Arial Narrow" panose="020B0606020202030204" pitchFamily="34" charset="0"/>
                    <a:cs typeface="Arial" panose="020B0604020202020204" pitchFamily="34" charset="0"/>
                  </a:rPr>
                  <a:t>7. </a:t>
                </a:r>
                <a:r>
                  <a:rPr lang="pt-BR" sz="2400" b="0" i="0" u="none" strike="noStrike" baseline="0" dirty="0">
                    <a:latin typeface="Arial Narrow" panose="020B0606020202030204" pitchFamily="34" charset="0"/>
                    <a:cs typeface="Arial" panose="020B0604020202020204" pitchFamily="34" charset="0"/>
                  </a:rPr>
                  <a:t>Vênus fica a cerca de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4,1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7</m:t>
                        </m:r>
                      </m:sup>
                    </m:sSup>
                    <m:r>
                      <a:rPr lang="pt-BR" sz="2400" b="0" i="1" u="none" strike="noStrike" baseline="0" dirty="0" smtClean="0">
                        <a:latin typeface="Cambria Math" panose="02040503050406030204" pitchFamily="18" charset="0"/>
                        <a:cs typeface="Arial" panose="020B0604020202020204" pitchFamily="34" charset="0"/>
                      </a:rPr>
                      <m:t> </m:t>
                    </m:r>
                  </m:oMath>
                </a14:m>
                <a:r>
                  <a:rPr lang="pt-BR" sz="2400" b="0" i="0" u="none" strike="noStrike" baseline="0" dirty="0">
                    <a:latin typeface="Arial Narrow" panose="020B0606020202030204" pitchFamily="34" charset="0"/>
                    <a:cs typeface="Arial" panose="020B0604020202020204" pitchFamily="34" charset="0"/>
                  </a:rPr>
                  <a:t>quilômetros do Sol, a essa distância e considerando a velocidade da luz, o tempo necessário para que a luz do Sol chegue a superfície de Vênus é igual a</a:t>
                </a:r>
              </a:p>
              <a:p>
                <a:r>
                  <a:rPr lang="pt-BR" sz="2400" b="0" u="none" strike="noStrike" baseline="0" dirty="0">
                    <a:latin typeface="Arial Narrow" panose="020B0606020202030204" pitchFamily="34" charset="0"/>
                    <a:cs typeface="Arial" panose="020B0604020202020204" pitchFamily="34" charset="0"/>
                  </a:rPr>
                  <a:t>(A) 2 min. 17 seg.</a:t>
                </a:r>
                <a:r>
                  <a:rPr lang="pt-BR" sz="2400" dirty="0">
                    <a:latin typeface="Arial Narrow" panose="020B0606020202030204" pitchFamily="34" charset="0"/>
                    <a:cs typeface="Arial" panose="020B0604020202020204" pitchFamily="34" charset="0"/>
                  </a:rPr>
                  <a:t>       (C) 13 min. 40 seg.</a:t>
                </a:r>
                <a:endParaRPr lang="pt-BR" sz="2400" b="0" u="none" strike="noStrike" baseline="0" dirty="0">
                  <a:latin typeface="Arial Narrow" panose="020B0606020202030204" pitchFamily="34" charset="0"/>
                  <a:cs typeface="Arial" panose="020B0604020202020204" pitchFamily="34" charset="0"/>
                </a:endParaRPr>
              </a:p>
              <a:p>
                <a:pPr algn="l"/>
                <a:r>
                  <a:rPr lang="pt-BR" sz="2400" b="0" u="none" strike="noStrike" baseline="0" dirty="0">
                    <a:latin typeface="Arial Narrow" panose="020B0606020202030204" pitchFamily="34" charset="0"/>
                    <a:cs typeface="Arial" panose="020B0604020202020204" pitchFamily="34" charset="0"/>
                  </a:rPr>
                  <a:t>(B) 2 min. 27 seg.       (D) 22 min. 46 seg.</a:t>
                </a:r>
                <a:endParaRPr lang="pt-BR" sz="2400" dirty="0">
                  <a:latin typeface="Arial Narrow" panose="020B0606020202030204" pitchFamily="34" charset="0"/>
                  <a:cs typeface="Arial" panose="020B0604020202020204" pitchFamily="34" charset="0"/>
                </a:endParaRPr>
              </a:p>
            </p:txBody>
          </p:sp>
        </mc:Choice>
        <mc:Fallback xmlns="">
          <p:sp>
            <p:nvSpPr>
              <p:cNvPr id="13" name="CaixaDeTexto 12">
                <a:extLst>
                  <a:ext uri="{FF2B5EF4-FFF2-40B4-BE49-F238E27FC236}">
                    <a16:creationId xmlns:a16="http://schemas.microsoft.com/office/drawing/2014/main" id="{63905A34-A289-F3A9-5F27-3D676DD52AFD}"/>
                  </a:ext>
                </a:extLst>
              </p:cNvPr>
              <p:cNvSpPr txBox="1">
                <a:spLocks noRot="1" noChangeAspect="1" noMove="1" noResize="1" noEditPoints="1" noAdjustHandles="1" noChangeArrowheads="1" noChangeShapeType="1" noTextEdit="1"/>
              </p:cNvSpPr>
              <p:nvPr/>
            </p:nvSpPr>
            <p:spPr>
              <a:xfrm>
                <a:off x="165340" y="938067"/>
                <a:ext cx="6062931" cy="2308324"/>
              </a:xfrm>
              <a:prstGeom prst="rect">
                <a:avLst/>
              </a:prstGeom>
              <a:blipFill>
                <a:blip r:embed="rId3"/>
                <a:stretch>
                  <a:fillRect l="-1508" t="-2111" r="-1508" b="-527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7" name="CaixaDeTexto 16">
                <a:extLst>
                  <a:ext uri="{FF2B5EF4-FFF2-40B4-BE49-F238E27FC236}">
                    <a16:creationId xmlns:a16="http://schemas.microsoft.com/office/drawing/2014/main" id="{F8880FEA-E201-E4ED-09AD-A2CD4069847A}"/>
                  </a:ext>
                </a:extLst>
              </p:cNvPr>
              <p:cNvSpPr txBox="1"/>
              <p:nvPr/>
            </p:nvSpPr>
            <p:spPr>
              <a:xfrm>
                <a:off x="186906" y="3429000"/>
                <a:ext cx="6094562" cy="3046988"/>
              </a:xfrm>
              <a:prstGeom prst="rect">
                <a:avLst/>
              </a:prstGeom>
              <a:noFill/>
            </p:spPr>
            <p:txBody>
              <a:bodyPr wrap="square">
                <a:spAutoFit/>
              </a:bodyPr>
              <a:lstStyle/>
              <a:p>
                <a:pPr algn="just"/>
                <a:r>
                  <a:rPr lang="pt-BR" sz="2400" b="1" i="0" u="none" strike="noStrike" baseline="0" dirty="0">
                    <a:latin typeface="Arial Narrow" panose="020B0606020202030204" pitchFamily="34" charset="0"/>
                  </a:rPr>
                  <a:t>8. </a:t>
                </a:r>
                <a:r>
                  <a:rPr lang="pt-BR" sz="2400" b="0" i="0" u="none" strike="noStrike" baseline="0" dirty="0">
                    <a:latin typeface="Arial Narrow" panose="020B0606020202030204" pitchFamily="34" charset="0"/>
                    <a:cs typeface="Arial" panose="020B0604020202020204" pitchFamily="34" charset="0"/>
                  </a:rPr>
                  <a:t>A massa da Terra é de aproximadamente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5,98×</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24</m:t>
                        </m:r>
                      </m:sup>
                    </m:sSup>
                  </m:oMath>
                </a14:m>
                <a:r>
                  <a:rPr lang="pt-BR" sz="2400" b="0" i="0" u="none" strike="noStrike" baseline="0" dirty="0">
                    <a:latin typeface="Arial Narrow" panose="020B0606020202030204" pitchFamily="34" charset="0"/>
                    <a:cs typeface="Arial" panose="020B0604020202020204" pitchFamily="34" charset="0"/>
                  </a:rPr>
                  <a:t> kg. Já a população humana na Terra possuem, aproximadamente,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287×</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9</m:t>
                        </m:r>
                      </m:sup>
                    </m:sSup>
                  </m:oMath>
                </a14:m>
                <a:r>
                  <a:rPr lang="pt-BR" sz="2400" b="0" i="0" u="none" strike="noStrike" baseline="0" dirty="0">
                    <a:latin typeface="Arial Narrow" panose="020B0606020202030204" pitchFamily="34" charset="0"/>
                    <a:cs typeface="Arial" panose="020B0604020202020204" pitchFamily="34" charset="0"/>
                  </a:rPr>
                  <a:t> kg, isso inclui todos os seres humanos. A massa da Terra é, aproximadamente, quantas vezes maior que a massa da população mundial?</a:t>
                </a:r>
              </a:p>
              <a:p>
                <a:r>
                  <a:rPr lang="pt-BR" sz="2400" b="0" i="0" u="none" strike="noStrike" baseline="0" dirty="0">
                    <a:latin typeface="Arial Narrow" panose="020B0606020202030204" pitchFamily="34" charset="0"/>
                    <a:cs typeface="Arial" panose="020B0604020202020204" pitchFamily="34" charset="0"/>
                  </a:rPr>
                  <a:t>(A)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2,08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13</m:t>
                        </m:r>
                      </m:sup>
                    </m:sSup>
                  </m:oMath>
                </a14:m>
                <a:r>
                  <a:rPr lang="pt-BR" sz="2400" dirty="0">
                    <a:latin typeface="Arial Narrow" panose="020B0606020202030204" pitchFamily="34" charset="0"/>
                    <a:cs typeface="Arial" panose="020B0604020202020204" pitchFamily="34" charset="0"/>
                  </a:rPr>
                  <a:t>     (C) </a:t>
                </a:r>
                <a14:m>
                  <m:oMath xmlns:m="http://schemas.openxmlformats.org/officeDocument/2006/math">
                    <m:r>
                      <a:rPr lang="pt-BR" sz="2400" i="1" dirty="0">
                        <a:latin typeface="Cambria Math" panose="02040503050406030204" pitchFamily="18" charset="0"/>
                        <a:cs typeface="Arial" panose="020B0604020202020204" pitchFamily="34" charset="0"/>
                      </a:rPr>
                      <m:t>2,08 × </m:t>
                    </m:r>
                    <m:sSup>
                      <m:sSupPr>
                        <m:ctrlPr>
                          <a:rPr lang="pt-BR" sz="2400" i="1" dirty="0">
                            <a:latin typeface="Cambria Math" panose="02040503050406030204" pitchFamily="18" charset="0"/>
                            <a:cs typeface="Arial" panose="020B0604020202020204" pitchFamily="34" charset="0"/>
                          </a:rPr>
                        </m:ctrlPr>
                      </m:sSupPr>
                      <m:e>
                        <m:r>
                          <a:rPr lang="pt-BR" sz="2400" i="1" dirty="0">
                            <a:latin typeface="Cambria Math" panose="02040503050406030204" pitchFamily="18" charset="0"/>
                            <a:cs typeface="Arial" panose="020B0604020202020204" pitchFamily="34" charset="0"/>
                          </a:rPr>
                          <m:t>10</m:t>
                        </m:r>
                      </m:e>
                      <m:sup>
                        <m:r>
                          <a:rPr lang="pt-BR" sz="2400" i="1" dirty="0">
                            <a:latin typeface="Cambria Math" panose="02040503050406030204" pitchFamily="18" charset="0"/>
                            <a:cs typeface="Arial" panose="020B0604020202020204" pitchFamily="34" charset="0"/>
                          </a:rPr>
                          <m:t>11</m:t>
                        </m:r>
                      </m:sup>
                    </m:sSup>
                  </m:oMath>
                </a14:m>
                <a:endParaRPr lang="pt-BR" sz="2400" b="0" i="1" u="none" strike="noStrike" baseline="0" dirty="0">
                  <a:latin typeface="Arial Narrow" panose="020B0606020202030204" pitchFamily="34" charset="0"/>
                  <a:cs typeface="Arial" panose="020B0604020202020204" pitchFamily="34" charset="0"/>
                </a:endParaRPr>
              </a:p>
              <a:p>
                <a:pPr algn="l"/>
                <a:r>
                  <a:rPr lang="pt-BR" sz="2400" b="0" i="0" u="none" strike="noStrike" baseline="0" dirty="0">
                    <a:latin typeface="Arial Narrow" panose="020B0606020202030204" pitchFamily="34" charset="0"/>
                    <a:cs typeface="Arial" panose="020B0604020202020204" pitchFamily="34" charset="0"/>
                  </a:rPr>
                  <a:t>(B)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2,08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12</m:t>
                        </m:r>
                      </m:sup>
                    </m:sSup>
                  </m:oMath>
                </a14:m>
                <a:r>
                  <a:rPr lang="pt-BR" sz="2400" b="0" i="0" u="none" strike="noStrike" baseline="0" dirty="0">
                    <a:latin typeface="Arial Narrow" panose="020B0606020202030204" pitchFamily="34" charset="0"/>
                    <a:cs typeface="Arial" panose="020B0604020202020204" pitchFamily="34" charset="0"/>
                  </a:rPr>
                  <a:t>     (D)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2,08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10</m:t>
                        </m:r>
                      </m:sup>
                    </m:sSup>
                  </m:oMath>
                </a14:m>
                <a:r>
                  <a:rPr lang="pt-BR" sz="2400" dirty="0">
                    <a:latin typeface="Arial Narrow" panose="020B0606020202030204" pitchFamily="34" charset="0"/>
                    <a:cs typeface="Arial" panose="020B0604020202020204" pitchFamily="34" charset="0"/>
                  </a:rPr>
                  <a:t> </a:t>
                </a:r>
              </a:p>
            </p:txBody>
          </p:sp>
        </mc:Choice>
        <mc:Fallback xmlns="">
          <p:sp>
            <p:nvSpPr>
              <p:cNvPr id="17" name="CaixaDeTexto 16">
                <a:extLst>
                  <a:ext uri="{FF2B5EF4-FFF2-40B4-BE49-F238E27FC236}">
                    <a16:creationId xmlns:a16="http://schemas.microsoft.com/office/drawing/2014/main" id="{F8880FEA-E201-E4ED-09AD-A2CD4069847A}"/>
                  </a:ext>
                </a:extLst>
              </p:cNvPr>
              <p:cNvSpPr txBox="1">
                <a:spLocks noRot="1" noChangeAspect="1" noMove="1" noResize="1" noEditPoints="1" noAdjustHandles="1" noChangeArrowheads="1" noChangeShapeType="1" noTextEdit="1"/>
              </p:cNvSpPr>
              <p:nvPr/>
            </p:nvSpPr>
            <p:spPr>
              <a:xfrm>
                <a:off x="186906" y="3429000"/>
                <a:ext cx="6094562" cy="3046988"/>
              </a:xfrm>
              <a:prstGeom prst="rect">
                <a:avLst/>
              </a:prstGeom>
              <a:blipFill>
                <a:blip r:embed="rId4"/>
                <a:stretch>
                  <a:fillRect l="-1602" t="-1603" r="-2803" b="-380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9" name="CaixaDeTexto 18">
                <a:extLst>
                  <a:ext uri="{FF2B5EF4-FFF2-40B4-BE49-F238E27FC236}">
                    <a16:creationId xmlns:a16="http://schemas.microsoft.com/office/drawing/2014/main" id="{F01063AA-AF65-65AC-6596-42A54E4CE400}"/>
                  </a:ext>
                </a:extLst>
              </p:cNvPr>
              <p:cNvSpPr txBox="1"/>
              <p:nvPr/>
            </p:nvSpPr>
            <p:spPr>
              <a:xfrm>
                <a:off x="6281468" y="938067"/>
                <a:ext cx="5670426" cy="4897816"/>
              </a:xfrm>
              <a:prstGeom prst="rect">
                <a:avLst/>
              </a:prstGeom>
              <a:noFill/>
            </p:spPr>
            <p:txBody>
              <a:bodyPr wrap="square">
                <a:spAutoFit/>
              </a:bodyPr>
              <a:lstStyle/>
              <a:p>
                <a:pPr algn="just"/>
                <a:r>
                  <a:rPr lang="pt-BR" sz="2400" b="1" i="0" u="none" strike="noStrike" baseline="0" dirty="0">
                    <a:latin typeface="Arial Narrow" panose="020B0606020202030204" pitchFamily="34" charset="0"/>
                    <a:cs typeface="Arial" panose="020B0604020202020204" pitchFamily="34" charset="0"/>
                  </a:rPr>
                  <a:t>9. </a:t>
                </a:r>
                <a:r>
                  <a:rPr lang="pt-BR" sz="2400" b="0" i="0" u="none" strike="noStrike" baseline="0" dirty="0">
                    <a:latin typeface="Arial Narrow" panose="020B0606020202030204" pitchFamily="34" charset="0"/>
                    <a:cs typeface="Arial" panose="020B0604020202020204" pitchFamily="34" charset="0"/>
                  </a:rPr>
                  <a:t>Os supercomputadores são máquinas extremamente potentes, o modelo Pégaso da Petrobrás possui mais de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678</m:t>
                    </m:r>
                  </m:oMath>
                </a14:m>
                <a:r>
                  <a:rPr lang="pt-BR" sz="2400" b="0" i="1" u="none" strike="noStrike" baseline="0" dirty="0">
                    <a:latin typeface="Arial Narrow" panose="020B0606020202030204" pitchFamily="34" charset="0"/>
                    <a:cs typeface="Arial" panose="020B0604020202020204" pitchFamily="34" charset="0"/>
                  </a:rPr>
                  <a:t> </a:t>
                </a:r>
                <a:r>
                  <a:rPr lang="pt-BR" sz="2400" b="0" i="0" u="none" strike="noStrike" baseline="0" dirty="0">
                    <a:latin typeface="Arial Narrow" panose="020B0606020202030204" pitchFamily="34" charset="0"/>
                    <a:cs typeface="Arial" panose="020B0604020202020204" pitchFamily="34" charset="0"/>
                  </a:rPr>
                  <a:t>TB de memória RAM.</a:t>
                </a:r>
              </a:p>
              <a:p>
                <a:pPr algn="just"/>
                <a:r>
                  <a:rPr lang="pt-BR" dirty="0">
                    <a:latin typeface="Arial Narrow" panose="020B0606020202030204" pitchFamily="34" charset="0"/>
                    <a:cs typeface="Arial" panose="020B0604020202020204" pitchFamily="34" charset="0"/>
                  </a:rPr>
                  <a:t>                                                                                 </a:t>
                </a:r>
                <a:r>
                  <a:rPr lang="pt-BR" b="0" i="0" u="none" strike="noStrike" baseline="0" dirty="0">
                    <a:latin typeface="Arial Narrow" panose="020B0606020202030204" pitchFamily="34" charset="0"/>
                    <a:cs typeface="Arial" panose="020B0604020202020204" pitchFamily="34" charset="0"/>
                  </a:rPr>
                  <a:t>Disponível em: &lt;https://nossaenergia.petrobras.com.br/w/inovacao/supercomputadores-quem-sao-onde-habitam-e-para- -que-servem&gt;. Acesso em: 26 nov. 2025</a:t>
                </a:r>
              </a:p>
              <a:p>
                <a:pPr algn="just"/>
                <a:r>
                  <a:rPr lang="pt-BR" sz="2400" b="0" i="0" u="none" strike="noStrike" baseline="0" dirty="0">
                    <a:latin typeface="Arial Narrow" panose="020B0606020202030204" pitchFamily="34" charset="0"/>
                    <a:cs typeface="Arial" panose="020B0604020202020204" pitchFamily="34" charset="0"/>
                  </a:rPr>
                  <a:t>A quantidade de memória desse computador em Bytes é igual a</a:t>
                </a:r>
              </a:p>
              <a:p>
                <a:pPr algn="just"/>
                <a:r>
                  <a:rPr lang="pt-BR" sz="2400" b="0" i="0" u="none" strike="noStrike" baseline="0" dirty="0">
                    <a:latin typeface="Arial Narrow" panose="020B0606020202030204" pitchFamily="34" charset="0"/>
                    <a:cs typeface="Arial" panose="020B0604020202020204" pitchFamily="34" charset="0"/>
                  </a:rPr>
                  <a:t>(A)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6,78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12</m:t>
                        </m:r>
                      </m:sup>
                    </m:sSup>
                    <m:r>
                      <a:rPr lang="pt-BR" sz="2400" b="0" i="1" u="none" strike="noStrike" baseline="0" dirty="0">
                        <a:latin typeface="Cambria Math" panose="02040503050406030204" pitchFamily="18" charset="0"/>
                        <a:cs typeface="Arial" panose="020B0604020202020204" pitchFamily="34" charset="0"/>
                      </a:rPr>
                      <m:t>.</m:t>
                    </m:r>
                  </m:oMath>
                </a14:m>
                <a:endParaRPr lang="pt-BR" sz="2400" b="0" i="0" u="none" strike="noStrike" baseline="0" dirty="0">
                  <a:latin typeface="Arial Narrow" panose="020B0606020202030204" pitchFamily="34" charset="0"/>
                  <a:cs typeface="Arial" panose="020B0604020202020204" pitchFamily="34" charset="0"/>
                </a:endParaRPr>
              </a:p>
              <a:p>
                <a:pPr algn="just"/>
                <a:r>
                  <a:rPr lang="pt-BR" sz="2400" b="0" i="0" u="none" strike="noStrike" baseline="0" dirty="0">
                    <a:latin typeface="Arial Narrow" panose="020B0606020202030204" pitchFamily="34" charset="0"/>
                    <a:cs typeface="Arial" panose="020B0604020202020204" pitchFamily="34" charset="0"/>
                  </a:rPr>
                  <a:t>(B)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6,78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13</m:t>
                        </m:r>
                      </m:sup>
                    </m:sSup>
                  </m:oMath>
                </a14:m>
                <a:r>
                  <a:rPr lang="pt-BR" sz="2400" b="0" i="0" u="none" strike="noStrike" baseline="0" dirty="0">
                    <a:latin typeface="Arial Narrow" panose="020B0606020202030204" pitchFamily="34" charset="0"/>
                    <a:cs typeface="Arial" panose="020B0604020202020204" pitchFamily="34" charset="0"/>
                  </a:rPr>
                  <a:t>.</a:t>
                </a:r>
              </a:p>
              <a:p>
                <a:pPr algn="just"/>
                <a:r>
                  <a:rPr lang="pt-BR" sz="2400" b="0" i="0" u="none" strike="noStrike" baseline="0" dirty="0">
                    <a:latin typeface="Arial Narrow" panose="020B0606020202030204" pitchFamily="34" charset="0"/>
                    <a:cs typeface="Arial" panose="020B0604020202020204" pitchFamily="34" charset="0"/>
                  </a:rPr>
                  <a:t>(C)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6,78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14</m:t>
                        </m:r>
                      </m:sup>
                    </m:sSup>
                    <m:r>
                      <a:rPr lang="pt-BR" sz="2400" b="0" i="1" u="none" strike="noStrike" baseline="0" dirty="0">
                        <a:latin typeface="Cambria Math" panose="02040503050406030204" pitchFamily="18" charset="0"/>
                        <a:cs typeface="Arial" panose="020B0604020202020204" pitchFamily="34" charset="0"/>
                      </a:rPr>
                      <m:t>.</m:t>
                    </m:r>
                  </m:oMath>
                </a14:m>
                <a:endParaRPr lang="pt-BR" sz="2400" b="0" i="0" u="none" strike="noStrike" baseline="0" dirty="0">
                  <a:latin typeface="Arial Narrow" panose="020B0606020202030204" pitchFamily="34" charset="0"/>
                  <a:cs typeface="Arial" panose="020B0604020202020204" pitchFamily="34" charset="0"/>
                </a:endParaRPr>
              </a:p>
              <a:p>
                <a:pPr algn="just"/>
                <a:r>
                  <a:rPr lang="pt-BR" sz="2400" b="0" i="0" u="none" strike="noStrike" baseline="0" dirty="0">
                    <a:latin typeface="Arial Narrow" panose="020B0606020202030204" pitchFamily="34" charset="0"/>
                    <a:cs typeface="Arial" panose="020B0604020202020204" pitchFamily="34" charset="0"/>
                  </a:rPr>
                  <a:t>(D)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6,78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10</m:t>
                        </m:r>
                      </m:e>
                      <m:sup>
                        <m:r>
                          <a:rPr lang="pt-BR" sz="2400" b="0" i="1" u="none" strike="noStrike" baseline="0" dirty="0" smtClean="0">
                            <a:latin typeface="Cambria Math" panose="02040503050406030204" pitchFamily="18" charset="0"/>
                            <a:cs typeface="Arial" panose="020B0604020202020204" pitchFamily="34" charset="0"/>
                          </a:rPr>
                          <m:t>15</m:t>
                        </m:r>
                      </m:sup>
                    </m:sSup>
                    <m:r>
                      <a:rPr lang="pt-BR" sz="2400" b="0" i="1" u="none" strike="noStrike" baseline="0" dirty="0">
                        <a:latin typeface="Cambria Math" panose="02040503050406030204" pitchFamily="18" charset="0"/>
                        <a:cs typeface="Arial" panose="020B0604020202020204" pitchFamily="34" charset="0"/>
                      </a:rPr>
                      <m:t>.</m:t>
                    </m:r>
                  </m:oMath>
                </a14:m>
                <a:endParaRPr lang="pt-BR" sz="2400" dirty="0">
                  <a:latin typeface="Arial Narrow" panose="020B0606020202030204" pitchFamily="34" charset="0"/>
                  <a:cs typeface="Arial" panose="020B0604020202020204" pitchFamily="34" charset="0"/>
                </a:endParaRPr>
              </a:p>
            </p:txBody>
          </p:sp>
        </mc:Choice>
        <mc:Fallback xmlns="">
          <p:sp>
            <p:nvSpPr>
              <p:cNvPr id="19" name="CaixaDeTexto 18">
                <a:extLst>
                  <a:ext uri="{FF2B5EF4-FFF2-40B4-BE49-F238E27FC236}">
                    <a16:creationId xmlns:a16="http://schemas.microsoft.com/office/drawing/2014/main" id="{F01063AA-AF65-65AC-6596-42A54E4CE400}"/>
                  </a:ext>
                </a:extLst>
              </p:cNvPr>
              <p:cNvSpPr txBox="1">
                <a:spLocks noRot="1" noChangeAspect="1" noMove="1" noResize="1" noEditPoints="1" noAdjustHandles="1" noChangeArrowheads="1" noChangeShapeType="1" noTextEdit="1"/>
              </p:cNvSpPr>
              <p:nvPr/>
            </p:nvSpPr>
            <p:spPr>
              <a:xfrm>
                <a:off x="6281468" y="938067"/>
                <a:ext cx="5670426" cy="4897816"/>
              </a:xfrm>
              <a:prstGeom prst="rect">
                <a:avLst/>
              </a:prstGeom>
              <a:blipFill>
                <a:blip r:embed="rId5"/>
                <a:stretch>
                  <a:fillRect l="-1611" t="-996" r="-1611" b="-2117"/>
                </a:stretch>
              </a:blipFill>
            </p:spPr>
            <p:txBody>
              <a:bodyPr/>
              <a:lstStyle/>
              <a:p>
                <a:r>
                  <a:rPr lang="pt-BR">
                    <a:noFill/>
                  </a:rPr>
                  <a:t> </a:t>
                </a:r>
              </a:p>
            </p:txBody>
          </p:sp>
        </mc:Fallback>
      </mc:AlternateContent>
    </p:spTree>
    <p:extLst>
      <p:ext uri="{BB962C8B-B14F-4D97-AF65-F5344CB8AC3E}">
        <p14:creationId xmlns:p14="http://schemas.microsoft.com/office/powerpoint/2010/main" val="2030871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A7364-15D6-A4F8-E1D4-CA6A608E8F2D}"/>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54E4BDD3-261E-6D5E-01BD-D85BAF7A1238}"/>
              </a:ext>
            </a:extLst>
          </p:cNvPr>
          <p:cNvSpPr txBox="1"/>
          <p:nvPr/>
        </p:nvSpPr>
        <p:spPr>
          <a:xfrm>
            <a:off x="421341" y="639938"/>
            <a:ext cx="11259672" cy="4832092"/>
          </a:xfrm>
          <a:prstGeom prst="rect">
            <a:avLst/>
          </a:prstGeom>
          <a:noFill/>
        </p:spPr>
        <p:txBody>
          <a:bodyPr wrap="square">
            <a:spAutoFit/>
          </a:bodyPr>
          <a:lstStyle/>
          <a:p>
            <a:pPr algn="just"/>
            <a:r>
              <a:rPr lang="pt-BR" sz="2400" b="1" i="0" u="none" strike="noStrike" baseline="0" dirty="0">
                <a:latin typeface="Arial Narrow" panose="020B0606020202030204" pitchFamily="34" charset="0"/>
                <a:cs typeface="Arial" panose="020B0604020202020204" pitchFamily="34" charset="0"/>
              </a:rPr>
              <a:t>10. </a:t>
            </a:r>
            <a:r>
              <a:rPr lang="pt-BR" sz="2400" b="0" i="0" u="none" strike="noStrike" baseline="0" dirty="0">
                <a:latin typeface="Arial Narrow" panose="020B0606020202030204" pitchFamily="34" charset="0"/>
                <a:cs typeface="Arial" panose="020B0604020202020204" pitchFamily="34" charset="0"/>
              </a:rPr>
              <a:t>Os Estados Unidos, estimou que o número real de pessoas infectadas por dia, pelo vírus SARS-CoV-2, é próximo de </a:t>
            </a:r>
            <a:r>
              <a:rPr lang="pt-BR" sz="2400" b="0" u="none" strike="noStrike" baseline="0" dirty="0">
                <a:latin typeface="Arial Narrow" panose="020B0606020202030204" pitchFamily="34" charset="0"/>
                <a:cs typeface="Arial" panose="020B0604020202020204" pitchFamily="34" charset="0"/>
              </a:rPr>
              <a:t>3</a:t>
            </a:r>
            <a:r>
              <a:rPr lang="pt-BR" sz="2400" b="0" i="1" u="none" strike="noStrike" baseline="0" dirty="0">
                <a:latin typeface="Arial Narrow" panose="020B0606020202030204" pitchFamily="34" charset="0"/>
                <a:cs typeface="Arial" panose="020B0604020202020204" pitchFamily="34" charset="0"/>
              </a:rPr>
              <a:t> </a:t>
            </a:r>
            <a:r>
              <a:rPr lang="pt-BR" sz="2400" b="0" i="0" u="none" strike="noStrike" baseline="0" dirty="0">
                <a:latin typeface="Arial Narrow" panose="020B0606020202030204" pitchFamily="34" charset="0"/>
                <a:cs typeface="Arial" panose="020B0604020202020204" pitchFamily="34" charset="0"/>
              </a:rPr>
              <a:t>milhões. A quantidade de vírus que cada pessoa infectada leva consigo depende de há quanto tempo foram infectadas, em média, acredita-se que as cargas virais há seis dias terão a carga viral mais alta, estimativas aproximadas para o pico de carga viral variam </a:t>
            </a:r>
            <a:r>
              <a:rPr lang="pt-BR" sz="2400" b="0" u="none" strike="noStrike" baseline="0" dirty="0">
                <a:latin typeface="Arial Narrow" panose="020B0606020202030204" pitchFamily="34" charset="0"/>
                <a:cs typeface="Arial" panose="020B0604020202020204" pitchFamily="34" charset="0"/>
              </a:rPr>
              <a:t>de 1</a:t>
            </a:r>
            <a:r>
              <a:rPr lang="pt-BR" sz="2400" b="0" i="1" u="none" strike="noStrike" baseline="0" dirty="0">
                <a:latin typeface="Arial Narrow" panose="020B0606020202030204" pitchFamily="34" charset="0"/>
                <a:cs typeface="Arial" panose="020B0604020202020204" pitchFamily="34" charset="0"/>
              </a:rPr>
              <a:t> </a:t>
            </a:r>
            <a:r>
              <a:rPr lang="pt-BR" sz="2400" b="0" i="0" u="none" strike="noStrike" baseline="0" dirty="0">
                <a:latin typeface="Arial Narrow" panose="020B0606020202030204" pitchFamily="34" charset="0"/>
                <a:cs typeface="Arial" panose="020B0604020202020204" pitchFamily="34" charset="0"/>
              </a:rPr>
              <a:t>bilhão a </a:t>
            </a:r>
            <a:r>
              <a:rPr lang="pt-BR" sz="2400" b="0" u="none" strike="noStrike" baseline="0" dirty="0">
                <a:latin typeface="Arial Narrow" panose="020B0606020202030204" pitchFamily="34" charset="0"/>
                <a:cs typeface="Arial" panose="020B0604020202020204" pitchFamily="34" charset="0"/>
              </a:rPr>
              <a:t>100</a:t>
            </a:r>
            <a:r>
              <a:rPr lang="pt-BR" sz="2400" b="0" i="1" u="none" strike="noStrike" baseline="0" dirty="0">
                <a:latin typeface="Arial Narrow" panose="020B0606020202030204" pitchFamily="34" charset="0"/>
                <a:cs typeface="Arial" panose="020B0604020202020204" pitchFamily="34" charset="0"/>
              </a:rPr>
              <a:t> </a:t>
            </a:r>
            <a:r>
              <a:rPr lang="pt-BR" sz="2400" b="0" i="0" u="none" strike="noStrike" baseline="0" dirty="0">
                <a:latin typeface="Arial Narrow" panose="020B0606020202030204" pitchFamily="34" charset="0"/>
                <a:cs typeface="Arial" panose="020B0604020202020204" pitchFamily="34" charset="0"/>
              </a:rPr>
              <a:t>bilhões de partículas de vírus. As partículas de SARS-CoV-2 são extremamente pequenas, as estimativas do diâmetro variam de </a:t>
            </a:r>
            <a:r>
              <a:rPr lang="pt-BR" sz="2400" b="0" u="none" strike="noStrike" baseline="0" dirty="0">
                <a:latin typeface="Arial Narrow" panose="020B0606020202030204" pitchFamily="34" charset="0"/>
                <a:cs typeface="Arial" panose="020B0604020202020204" pitchFamily="34" charset="0"/>
              </a:rPr>
              <a:t>80</a:t>
            </a:r>
            <a:r>
              <a:rPr lang="pt-BR" sz="2400" b="0" i="1" u="none" strike="noStrike" baseline="0" dirty="0">
                <a:latin typeface="Arial Narrow" panose="020B0606020202030204" pitchFamily="34" charset="0"/>
                <a:cs typeface="Arial" panose="020B0604020202020204" pitchFamily="34" charset="0"/>
              </a:rPr>
              <a:t> </a:t>
            </a:r>
            <a:r>
              <a:rPr lang="pt-BR" sz="2400" b="0" i="0" u="none" strike="noStrike" baseline="0" dirty="0">
                <a:latin typeface="Arial Narrow" panose="020B0606020202030204" pitchFamily="34" charset="0"/>
                <a:cs typeface="Arial" panose="020B0604020202020204" pitchFamily="34" charset="0"/>
              </a:rPr>
              <a:t>a </a:t>
            </a:r>
            <a:r>
              <a:rPr lang="pt-BR" sz="2400" b="0" u="none" strike="noStrike" baseline="0" dirty="0">
                <a:latin typeface="Arial Narrow" panose="020B0606020202030204" pitchFamily="34" charset="0"/>
                <a:cs typeface="Arial" panose="020B0604020202020204" pitchFamily="34" charset="0"/>
              </a:rPr>
              <a:t>120</a:t>
            </a:r>
            <a:r>
              <a:rPr lang="pt-BR" sz="2400" b="0" i="1" u="none" strike="noStrike" baseline="0" dirty="0">
                <a:latin typeface="Arial Narrow" panose="020B0606020202030204" pitchFamily="34" charset="0"/>
                <a:cs typeface="Arial" panose="020B0604020202020204" pitchFamily="34" charset="0"/>
              </a:rPr>
              <a:t> </a:t>
            </a:r>
            <a:r>
              <a:rPr lang="pt-BR" sz="2400" b="0" i="0" u="none" strike="noStrike" baseline="0" dirty="0">
                <a:latin typeface="Arial Narrow" panose="020B0606020202030204" pitchFamily="34" charset="0"/>
                <a:cs typeface="Arial" panose="020B0604020202020204" pitchFamily="34" charset="0"/>
              </a:rPr>
              <a:t>nanômetros.</a:t>
            </a:r>
          </a:p>
          <a:p>
            <a:pPr algn="r"/>
            <a:r>
              <a:rPr lang="pt-BR" sz="2000" b="0" i="0" u="none" strike="noStrike" baseline="0" dirty="0">
                <a:latin typeface="Arial Narrow" panose="020B0606020202030204" pitchFamily="34" charset="0"/>
                <a:cs typeface="Arial" panose="020B0604020202020204" pitchFamily="34" charset="0"/>
              </a:rPr>
              <a:t>Disponível em: &lt;https://www.bbc.com/</a:t>
            </a:r>
            <a:r>
              <a:rPr lang="pt-BR" sz="2000" b="0" i="0" u="none" strike="noStrike" baseline="0" dirty="0" err="1">
                <a:latin typeface="Arial Narrow" panose="020B0606020202030204" pitchFamily="34" charset="0"/>
                <a:cs typeface="Arial" panose="020B0604020202020204" pitchFamily="34" charset="0"/>
              </a:rPr>
              <a:t>portuguese</a:t>
            </a:r>
            <a:r>
              <a:rPr lang="pt-BR" sz="2000" b="0" i="0" u="none" strike="noStrike" baseline="0" dirty="0">
                <a:latin typeface="Arial Narrow" panose="020B0606020202030204" pitchFamily="34" charset="0"/>
                <a:cs typeface="Arial" panose="020B0604020202020204" pitchFamily="34" charset="0"/>
              </a:rPr>
              <a:t>/vert-fut-56320695&gt; Acesso em: 27 nov. 2025</a:t>
            </a:r>
          </a:p>
          <a:p>
            <a:pPr algn="just"/>
            <a:r>
              <a:rPr lang="pt-BR" sz="2400" b="0" i="0" u="none" strike="noStrike" baseline="0" dirty="0">
                <a:latin typeface="Arial Narrow" panose="020B0606020202030204" pitchFamily="34" charset="0"/>
                <a:cs typeface="Arial" panose="020B0604020202020204" pitchFamily="34" charset="0"/>
              </a:rPr>
              <a:t>Escreva, em notação científica, os números correspondentes ao</a:t>
            </a:r>
          </a:p>
          <a:p>
            <a:pPr marL="457200" indent="-457200" algn="just">
              <a:buAutoNum type="alphaLcParenR"/>
            </a:pPr>
            <a:r>
              <a:rPr lang="pt-BR" sz="2400" dirty="0">
                <a:latin typeface="Arial Narrow" panose="020B0606020202030204" pitchFamily="34" charset="0"/>
                <a:cs typeface="Arial" panose="020B0604020202020204" pitchFamily="34" charset="0"/>
              </a:rPr>
              <a:t>quantitativo de pessoas infectadas por dia.</a:t>
            </a: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b) número mínimo e máximo de vírus em uma pessoa.</a:t>
            </a:r>
          </a:p>
          <a:p>
            <a:pPr algn="just"/>
            <a:endParaRPr lang="pt-BR" sz="2400" dirty="0">
              <a:latin typeface="Arial Narrow" panose="020B0606020202030204" pitchFamily="34" charset="0"/>
              <a:cs typeface="Arial" panose="020B0604020202020204" pitchFamily="34" charset="0"/>
            </a:endParaRPr>
          </a:p>
          <a:p>
            <a:r>
              <a:rPr lang="pt-BR" sz="2400" dirty="0">
                <a:latin typeface="Arial Narrow" panose="020B0606020202030204" pitchFamily="34" charset="0"/>
                <a:cs typeface="Arial" panose="020B0604020202020204" pitchFamily="34" charset="0"/>
              </a:rPr>
              <a:t>c) tamanho do diâmetro do vírus.</a:t>
            </a:r>
            <a:r>
              <a:rPr lang="pt-BR" sz="2400" b="1" dirty="0">
                <a:latin typeface="Arial Narrow" panose="020B0606020202030204" pitchFamily="34" charset="0"/>
              </a:rPr>
              <a:t> </a:t>
            </a:r>
            <a:endParaRPr lang="pt-BR" sz="24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4061150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D059C68-F93A-FAB9-29A9-59C469ADEF81}"/>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9E4FE030-EB96-8437-173B-0026AA1F7039}"/>
                  </a:ext>
                </a:extLst>
              </p:cNvPr>
              <p:cNvSpPr txBox="1"/>
              <p:nvPr/>
            </p:nvSpPr>
            <p:spPr>
              <a:xfrm>
                <a:off x="224124" y="727295"/>
                <a:ext cx="6015312" cy="4612096"/>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Times New Roman" panose="02020603050405020304" pitchFamily="18" charset="0"/>
                    <a:cs typeface="Arial" panose="020B0604020202020204" pitchFamily="34" charset="0"/>
                  </a:rPr>
                  <a:t>11.</a:t>
                </a: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Efetue as operações entre os números em notação científica.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a)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6,3×</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6</m:t>
                            </m:r>
                          </m:sup>
                        </m:sSup>
                      </m:e>
                    </m:d>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2,1×</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4</m:t>
                            </m:r>
                          </m:sup>
                        </m:sSup>
                      </m:e>
                    </m:d>
                  </m:oMath>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b)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1,24×</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sup>
                        </m:sSup>
                      </m:e>
                    </m:d>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6,2×</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4</m:t>
                            </m:r>
                          </m:sup>
                        </m:sSup>
                      </m:e>
                    </m:d>
                  </m:oMath>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c)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1,05×</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6</m:t>
                            </m:r>
                          </m:sup>
                        </m:sSup>
                      </m:e>
                    </m:d>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3,5×</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−2</m:t>
                            </m:r>
                          </m:sup>
                        </m:sSup>
                      </m:e>
                    </m:d>
                  </m:oMath>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d)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4,5×</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7</m:t>
                            </m:r>
                          </m:sup>
                        </m:sSup>
                      </m:e>
                    </m:d>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9×</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5</m:t>
                            </m:r>
                          </m:sup>
                        </m:sSup>
                      </m:e>
                    </m:d>
                  </m:oMath>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9E4FE030-EB96-8437-173B-0026AA1F7039}"/>
                  </a:ext>
                </a:extLst>
              </p:cNvPr>
              <p:cNvSpPr txBox="1">
                <a:spLocks noRot="1" noChangeAspect="1" noMove="1" noResize="1" noEditPoints="1" noAdjustHandles="1" noChangeArrowheads="1" noChangeShapeType="1" noTextEdit="1"/>
              </p:cNvSpPr>
              <p:nvPr/>
            </p:nvSpPr>
            <p:spPr>
              <a:xfrm>
                <a:off x="224124" y="727295"/>
                <a:ext cx="6015312" cy="4612096"/>
              </a:xfrm>
              <a:prstGeom prst="rect">
                <a:avLst/>
              </a:prstGeom>
              <a:blipFill>
                <a:blip r:embed="rId2"/>
                <a:stretch>
                  <a:fillRect l="-1621" t="-661" r="-1520" b="-184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E0EAF9B4-E148-8367-28DB-C685770B9E5A}"/>
                  </a:ext>
                </a:extLst>
              </p:cNvPr>
              <p:cNvSpPr txBox="1"/>
              <p:nvPr/>
            </p:nvSpPr>
            <p:spPr>
              <a:xfrm>
                <a:off x="6303034" y="727295"/>
                <a:ext cx="5664840" cy="5028621"/>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Times New Roman" panose="02020603050405020304" pitchFamily="18" charset="0"/>
                    <a:cs typeface="Arial" panose="020B0604020202020204" pitchFamily="34" charset="0"/>
                  </a:rPr>
                  <a:t>12.</a:t>
                </a: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Efetue as adições entre os números e coloque os resultados em forma de notação científica.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a)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8,32×</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5</m:t>
                            </m:r>
                          </m:sup>
                        </m:sSup>
                      </m:e>
                    </m:d>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0,44×</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6</m:t>
                            </m:r>
                          </m:sup>
                        </m:sSup>
                      </m:e>
                    </m:d>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b)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4,04×</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9</m:t>
                            </m:r>
                          </m:sup>
                        </m:sSup>
                      </m:e>
                    </m:d>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0,62×</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sup>
                        </m:sSup>
                      </m:e>
                    </m:d>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c)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3,6×</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8</m:t>
                            </m:r>
                          </m:sup>
                        </m:sSup>
                      </m:e>
                    </m:d>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0,02×</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sup>
                        </m:sSup>
                      </m:e>
                    </m:d>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d) </a:t>
                </a:r>
                <a14:m>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18×</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−5</m:t>
                            </m:r>
                          </m:sup>
                        </m:sSup>
                      </m:e>
                    </m:d>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7,3×</m:t>
                        </m:r>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−4</m:t>
                            </m:r>
                          </m:sup>
                        </m:sSup>
                      </m:e>
                    </m:d>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E0EAF9B4-E148-8367-28DB-C685770B9E5A}"/>
                  </a:ext>
                </a:extLst>
              </p:cNvPr>
              <p:cNvSpPr txBox="1">
                <a:spLocks noRot="1" noChangeAspect="1" noMove="1" noResize="1" noEditPoints="1" noAdjustHandles="1" noChangeArrowheads="1" noChangeShapeType="1" noTextEdit="1"/>
              </p:cNvSpPr>
              <p:nvPr/>
            </p:nvSpPr>
            <p:spPr>
              <a:xfrm>
                <a:off x="6303034" y="727295"/>
                <a:ext cx="5664840" cy="5028621"/>
              </a:xfrm>
              <a:prstGeom prst="rect">
                <a:avLst/>
              </a:prstGeom>
              <a:blipFill>
                <a:blip r:embed="rId3"/>
                <a:stretch>
                  <a:fillRect l="-1722" t="-606" r="-1615" b="-1939"/>
                </a:stretch>
              </a:blipFill>
            </p:spPr>
            <p:txBody>
              <a:bodyPr/>
              <a:lstStyle/>
              <a:p>
                <a:r>
                  <a:rPr lang="pt-BR">
                    <a:noFill/>
                  </a:rPr>
                  <a:t> </a:t>
                </a:r>
              </a:p>
            </p:txBody>
          </p:sp>
        </mc:Fallback>
      </mc:AlternateContent>
    </p:spTree>
    <p:extLst>
      <p:ext uri="{BB962C8B-B14F-4D97-AF65-F5344CB8AC3E}">
        <p14:creationId xmlns:p14="http://schemas.microsoft.com/office/powerpoint/2010/main" val="2590851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C1FCE-A0CE-59BA-7D3E-6B2AC337F907}"/>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C7A158B1-6772-006E-8CEE-3707595048D1}"/>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a:extLst>
              <a:ext uri="{FF2B5EF4-FFF2-40B4-BE49-F238E27FC236}">
                <a16:creationId xmlns:a16="http://schemas.microsoft.com/office/drawing/2014/main" id="{FDA94B6A-0B80-2B19-E7A2-6639F9FD9C2D}"/>
              </a:ext>
            </a:extLst>
          </p:cNvPr>
          <p:cNvPicPr>
            <a:picLocks noChangeAspect="1"/>
          </p:cNvPicPr>
          <p:nvPr/>
        </p:nvPicPr>
        <p:blipFill rotWithShape="1">
          <a:blip r:embed="rId2">
            <a:extLst>
              <a:ext uri="{28A0092B-C50C-407E-A947-70E740481C1C}">
                <a14:useLocalDpi xmlns:a14="http://schemas.microsoft.com/office/drawing/2010/main" val="0"/>
              </a:ext>
            </a:extLst>
          </a:blip>
          <a:srcRect l="799" r="3034"/>
          <a:stretch>
            <a:fillRect/>
          </a:stretch>
        </p:blipFill>
        <p:spPr bwMode="auto">
          <a:xfrm>
            <a:off x="215276" y="372103"/>
            <a:ext cx="3240000" cy="710384"/>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F97139C-A1AB-D4EC-A9B2-D37633514F01}"/>
              </a:ext>
            </a:extLst>
          </p:cNvPr>
          <p:cNvSpPr txBox="1"/>
          <p:nvPr/>
        </p:nvSpPr>
        <p:spPr>
          <a:xfrm>
            <a:off x="256781" y="1018699"/>
            <a:ext cx="5920978" cy="4893647"/>
          </a:xfrm>
          <a:prstGeom prst="rect">
            <a:avLst/>
          </a:prstGeom>
          <a:noFill/>
        </p:spPr>
        <p:txBody>
          <a:bodyPr wrap="square">
            <a:spAutoFit/>
          </a:bodyPr>
          <a:lstStyle/>
          <a:p>
            <a:pPr algn="ctr"/>
            <a:r>
              <a:rPr lang="pt-BR" sz="2400" b="1" i="0" u="none" strike="noStrike" baseline="0" dirty="0">
                <a:latin typeface="Arial Narrow" panose="020B0606020202030204" pitchFamily="34" charset="0"/>
                <a:cs typeface="Arial" panose="020B0604020202020204" pitchFamily="34" charset="0"/>
              </a:rPr>
              <a:t>EXPRESSÃO ALGÉBRICA</a:t>
            </a:r>
          </a:p>
          <a:p>
            <a:pPr indent="179388" algn="just"/>
            <a:r>
              <a:rPr lang="pt-BR" sz="2400" b="0" i="0" u="none" strike="noStrike" baseline="0" dirty="0">
                <a:latin typeface="Arial Narrow" panose="020B0606020202030204" pitchFamily="34" charset="0"/>
                <a:cs typeface="Arial" panose="020B0604020202020204" pitchFamily="34" charset="0"/>
              </a:rPr>
              <a:t>Expressões algébricas são combinações entre número, letras, sinais gráficos e operações básicas. A expressão algébrica é normalmente usada para representar diversas situações, como por exemplo, a representação do perímetro de um retângulo qualquer, a área de um quadrado ou um retângulo, expressões que relacionam</a:t>
            </a:r>
          </a:p>
          <a:p>
            <a:pPr algn="just"/>
            <a:r>
              <a:rPr lang="pt-BR" sz="2400" b="0" i="0" u="none" strike="noStrike" baseline="0" dirty="0">
                <a:latin typeface="Arial Narrow" panose="020B0606020202030204" pitchFamily="34" charset="0"/>
                <a:cs typeface="Arial" panose="020B0604020202020204" pitchFamily="34" charset="0"/>
              </a:rPr>
              <a:t>as idades entre duas pessoas etc.</a:t>
            </a:r>
          </a:p>
          <a:p>
            <a:pPr marL="457200" indent="-457200" algn="just">
              <a:buFont typeface="Wingdings" panose="05000000000000000000" pitchFamily="2" charset="2"/>
              <a:buChar char="Ø"/>
            </a:pPr>
            <a:r>
              <a:rPr lang="pt-BR" sz="2400" b="1" i="0" u="none" strike="noStrike" baseline="0" dirty="0">
                <a:latin typeface="Arial Narrow" panose="020B0606020202030204" pitchFamily="34" charset="0"/>
                <a:cs typeface="Arial" panose="020B0604020202020204" pitchFamily="34" charset="0"/>
              </a:rPr>
              <a:t>A Estrutura de uma Expressão Algébrica</a:t>
            </a:r>
          </a:p>
          <a:p>
            <a:pPr algn="just"/>
            <a:r>
              <a:rPr lang="pt-BR" sz="2400" b="0" i="0" u="none" strike="noStrike" baseline="0" dirty="0">
                <a:latin typeface="Arial Narrow" panose="020B0606020202030204" pitchFamily="34" charset="0"/>
                <a:cs typeface="Arial" panose="020B0604020202020204" pitchFamily="34" charset="0"/>
              </a:rPr>
              <a:t>A expressão algébrica possui os seguintes elementos:</a:t>
            </a:r>
          </a:p>
          <a:p>
            <a:pPr algn="just"/>
            <a:endParaRPr lang="pt-BR" sz="2400" dirty="0">
              <a:latin typeface="Arial Narrow" panose="020B0606020202030204" pitchFamily="34" charset="0"/>
              <a:cs typeface="Arial" panose="020B0604020202020204" pitchFamily="34" charset="0"/>
            </a:endParaRPr>
          </a:p>
        </p:txBody>
      </p:sp>
      <p:sp>
        <p:nvSpPr>
          <p:cNvPr id="9" name="CaixaDeTexto 8">
            <a:extLst>
              <a:ext uri="{FF2B5EF4-FFF2-40B4-BE49-F238E27FC236}">
                <a16:creationId xmlns:a16="http://schemas.microsoft.com/office/drawing/2014/main" id="{2D293D42-F4A2-0AF2-F983-D76574F2CD16}"/>
              </a:ext>
            </a:extLst>
          </p:cNvPr>
          <p:cNvSpPr txBox="1"/>
          <p:nvPr/>
        </p:nvSpPr>
        <p:spPr>
          <a:xfrm>
            <a:off x="6303034" y="727295"/>
            <a:ext cx="5670430" cy="3416320"/>
          </a:xfrm>
          <a:prstGeom prst="rect">
            <a:avLst/>
          </a:prstGeom>
          <a:noFill/>
        </p:spPr>
        <p:txBody>
          <a:bodyPr wrap="square">
            <a:spAutoFit/>
          </a:bodyPr>
          <a:lstStyle/>
          <a:p>
            <a:pPr algn="just"/>
            <a:r>
              <a:rPr lang="pt-BR" sz="2400" b="0" i="0" u="none" strike="noStrike" baseline="0" dirty="0">
                <a:solidFill>
                  <a:srgbClr val="000000"/>
                </a:solidFill>
                <a:latin typeface="Arial Narrow" panose="020B0606020202030204" pitchFamily="34" charset="0"/>
                <a:cs typeface="Arial" panose="020B0604020202020204" pitchFamily="34" charset="0"/>
              </a:rPr>
              <a:t>• </a:t>
            </a:r>
            <a:r>
              <a:rPr lang="pt-BR" sz="2400" b="1" i="0" u="none" strike="noStrike" baseline="0" dirty="0">
                <a:solidFill>
                  <a:srgbClr val="005C00"/>
                </a:solidFill>
                <a:latin typeface="Arial Narrow" panose="020B0606020202030204" pitchFamily="34" charset="0"/>
                <a:cs typeface="Arial" panose="020B0604020202020204" pitchFamily="34" charset="0"/>
              </a:rPr>
              <a:t>Coeficiente </a:t>
            </a:r>
            <a:r>
              <a:rPr lang="pt-BR" sz="2400" b="0" i="0" u="none" strike="noStrike" baseline="0" dirty="0">
                <a:solidFill>
                  <a:srgbClr val="000000"/>
                </a:solidFill>
                <a:latin typeface="Arial Narrow" panose="020B0606020202030204" pitchFamily="34" charset="0"/>
                <a:cs typeface="Arial" panose="020B0604020202020204" pitchFamily="34" charset="0"/>
              </a:rPr>
              <a:t>– É a parte numérica da expressão algébrica, que pode ser qualquer número racional, menos o zero.</a:t>
            </a:r>
          </a:p>
          <a:p>
            <a:pPr algn="just"/>
            <a:r>
              <a:rPr lang="pt-BR" sz="2400" b="0" i="0" u="none" strike="noStrike" baseline="0" dirty="0">
                <a:solidFill>
                  <a:srgbClr val="000000"/>
                </a:solidFill>
                <a:latin typeface="Arial Narrow" panose="020B0606020202030204" pitchFamily="34" charset="0"/>
                <a:cs typeface="Arial" panose="020B0604020202020204" pitchFamily="34" charset="0"/>
              </a:rPr>
              <a:t>• </a:t>
            </a:r>
            <a:r>
              <a:rPr lang="pt-BR" sz="2400" b="1" i="0" u="none" strike="noStrike" baseline="0" dirty="0">
                <a:solidFill>
                  <a:srgbClr val="FF00FF"/>
                </a:solidFill>
                <a:latin typeface="Arial Narrow" panose="020B0606020202030204" pitchFamily="34" charset="0"/>
                <a:cs typeface="Arial" panose="020B0604020202020204" pitchFamily="34" charset="0"/>
              </a:rPr>
              <a:t>Parte Literal </a:t>
            </a:r>
            <a:r>
              <a:rPr lang="pt-BR" sz="2400" b="0" i="0" u="none" strike="noStrike" baseline="0" dirty="0">
                <a:solidFill>
                  <a:srgbClr val="000000"/>
                </a:solidFill>
                <a:latin typeface="Arial Narrow" panose="020B0606020202030204" pitchFamily="34" charset="0"/>
                <a:cs typeface="Arial" panose="020B0604020202020204" pitchFamily="34" charset="0"/>
              </a:rPr>
              <a:t>– São as letras, que representam valores numéricos indeterminados, ou seja, eles podem assumir qualquer valor que queira ser adotado.</a:t>
            </a:r>
          </a:p>
          <a:p>
            <a:r>
              <a:rPr lang="pt-BR" sz="2400" b="1" dirty="0">
                <a:latin typeface="Arial Narrow" panose="020B0606020202030204" pitchFamily="34" charset="0"/>
                <a:cs typeface="Arial" panose="020B0604020202020204" pitchFamily="34" charset="0"/>
              </a:rPr>
              <a:t>Exemplo 1: </a:t>
            </a:r>
            <a:r>
              <a:rPr lang="pt-BR" sz="2400" dirty="0">
                <a:latin typeface="Arial Narrow" panose="020B0606020202030204" pitchFamily="34" charset="0"/>
                <a:cs typeface="Arial" panose="020B0604020202020204" pitchFamily="34" charset="0"/>
              </a:rPr>
              <a:t>Observe o polígono a seguir.</a:t>
            </a:r>
          </a:p>
          <a:p>
            <a:endParaRPr lang="pt-BR" sz="24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F91FD5A7-3B6C-D5E8-DD3E-250CC1E407E8}"/>
                  </a:ext>
                </a:extLst>
              </p:cNvPr>
              <p:cNvSpPr txBox="1"/>
              <p:nvPr/>
            </p:nvSpPr>
            <p:spPr>
              <a:xfrm>
                <a:off x="6303035" y="5135037"/>
                <a:ext cx="5713946" cy="1569660"/>
              </a:xfrm>
              <a:prstGeom prst="rect">
                <a:avLst/>
              </a:prstGeom>
              <a:noFill/>
            </p:spPr>
            <p:txBody>
              <a:bodyPr wrap="square">
                <a:spAutoFit/>
              </a:bodyPr>
              <a:lstStyle/>
              <a:p>
                <a:pPr algn="l"/>
                <a:r>
                  <a:rPr lang="pt-BR" sz="2400" b="0" i="1" u="sng" strike="noStrike" baseline="0" dirty="0">
                    <a:latin typeface="Arial Narrow" panose="020B0606020202030204" pitchFamily="34" charset="0"/>
                  </a:rPr>
                  <a:t>Resolução:</a:t>
                </a:r>
              </a:p>
              <a:p>
                <a:pPr algn="l"/>
                <a:r>
                  <a:rPr lang="pt-BR" sz="2400" b="0" i="1" u="none" strike="noStrike" baseline="0" dirty="0">
                    <a:latin typeface="Arial Narrow" panose="020B0606020202030204" pitchFamily="34" charset="0"/>
                  </a:rPr>
                  <a:t>Como o perímetro é a soma dos lados do polígono, temos:</a:t>
                </a:r>
              </a:p>
              <a:p>
                <a:pPr algn="ctr"/>
                <a14:m>
                  <m:oMathPara xmlns:m="http://schemas.openxmlformats.org/officeDocument/2006/math">
                    <m:oMathParaPr>
                      <m:jc m:val="centerGroup"/>
                    </m:oMathParaPr>
                    <m:oMath xmlns:m="http://schemas.openxmlformats.org/officeDocument/2006/math">
                      <m:r>
                        <a:rPr lang="pt-BR" sz="2400" b="1" i="1" u="none" strike="noStrike" baseline="0" dirty="0" smtClean="0">
                          <a:latin typeface="Cambria Math" panose="02040503050406030204" pitchFamily="18" charset="0"/>
                        </a:rPr>
                        <m:t>𝒂</m:t>
                      </m:r>
                      <m:r>
                        <a:rPr lang="pt-BR" sz="2400" b="1" i="1" u="none" strike="noStrike" baseline="0" dirty="0" smtClean="0">
                          <a:latin typeface="Cambria Math" panose="02040503050406030204" pitchFamily="18" charset="0"/>
                        </a:rPr>
                        <m:t> + </m:t>
                      </m:r>
                      <m:r>
                        <a:rPr lang="pt-BR" sz="2400" b="1" i="1" u="none" strike="noStrike" baseline="0" dirty="0" smtClean="0">
                          <a:latin typeface="Cambria Math" panose="02040503050406030204" pitchFamily="18" charset="0"/>
                        </a:rPr>
                        <m:t>𝒂</m:t>
                      </m:r>
                      <m:r>
                        <a:rPr lang="pt-BR" sz="2400" b="1" i="1" u="none" strike="noStrike" baseline="0" dirty="0" smtClean="0">
                          <a:latin typeface="Cambria Math" panose="02040503050406030204" pitchFamily="18" charset="0"/>
                        </a:rPr>
                        <m:t> + </m:t>
                      </m:r>
                      <m:r>
                        <a:rPr lang="pt-BR" sz="2400" b="1" i="1" u="none" strike="noStrike" baseline="0" dirty="0" smtClean="0">
                          <a:latin typeface="Cambria Math" panose="02040503050406030204" pitchFamily="18" charset="0"/>
                        </a:rPr>
                        <m:t>𝒃</m:t>
                      </m:r>
                      <m:r>
                        <a:rPr lang="pt-BR" sz="2400" b="1" i="1" u="none" strike="noStrike" baseline="0" dirty="0" smtClean="0">
                          <a:latin typeface="Cambria Math" panose="02040503050406030204" pitchFamily="18" charset="0"/>
                        </a:rPr>
                        <m:t> + </m:t>
                      </m:r>
                      <m:r>
                        <a:rPr lang="pt-BR" sz="2400" b="1" i="1" u="none" strike="noStrike" baseline="0" dirty="0" smtClean="0">
                          <a:latin typeface="Cambria Math" panose="02040503050406030204" pitchFamily="18" charset="0"/>
                        </a:rPr>
                        <m:t>𝒃</m:t>
                      </m:r>
                    </m:oMath>
                  </m:oMathPara>
                </a14:m>
                <a:endParaRPr lang="pt-BR" sz="2400" dirty="0">
                  <a:latin typeface="Arial Narrow" panose="020B0606020202030204" pitchFamily="34" charset="0"/>
                </a:endParaRPr>
              </a:p>
            </p:txBody>
          </p:sp>
        </mc:Choice>
        <mc:Fallback xmlns="">
          <p:sp>
            <p:nvSpPr>
              <p:cNvPr id="13" name="CaixaDeTexto 12">
                <a:extLst>
                  <a:ext uri="{FF2B5EF4-FFF2-40B4-BE49-F238E27FC236}">
                    <a16:creationId xmlns:a16="http://schemas.microsoft.com/office/drawing/2014/main" id="{F91FD5A7-3B6C-D5E8-DD3E-250CC1E407E8}"/>
                  </a:ext>
                </a:extLst>
              </p:cNvPr>
              <p:cNvSpPr txBox="1">
                <a:spLocks noRot="1" noChangeAspect="1" noMove="1" noResize="1" noEditPoints="1" noAdjustHandles="1" noChangeArrowheads="1" noChangeShapeType="1" noTextEdit="1"/>
              </p:cNvSpPr>
              <p:nvPr/>
            </p:nvSpPr>
            <p:spPr>
              <a:xfrm>
                <a:off x="6303035" y="5135037"/>
                <a:ext cx="5713946" cy="1569660"/>
              </a:xfrm>
              <a:prstGeom prst="rect">
                <a:avLst/>
              </a:prstGeom>
              <a:blipFill>
                <a:blip r:embed="rId3"/>
                <a:stretch>
                  <a:fillRect l="-1708" t="-2713"/>
                </a:stretch>
              </a:blipFill>
            </p:spPr>
            <p:txBody>
              <a:bodyPr/>
              <a:lstStyle/>
              <a:p>
                <a:r>
                  <a:rPr lang="pt-BR">
                    <a:noFill/>
                  </a:rPr>
                  <a:t> </a:t>
                </a:r>
              </a:p>
            </p:txBody>
          </p:sp>
        </mc:Fallback>
      </mc:AlternateContent>
      <p:pic>
        <p:nvPicPr>
          <p:cNvPr id="6" name="Imagem 5" descr="Diagrama&#10;&#10;O conteúdo gerado por IA pode estar incorreto.">
            <a:extLst>
              <a:ext uri="{FF2B5EF4-FFF2-40B4-BE49-F238E27FC236}">
                <a16:creationId xmlns:a16="http://schemas.microsoft.com/office/drawing/2014/main" id="{C7E6EE69-B7D3-F4BC-8C03-BE3D866D513C}"/>
              </a:ext>
            </a:extLst>
          </p:cNvPr>
          <p:cNvPicPr>
            <a:picLocks noChangeAspect="1"/>
          </p:cNvPicPr>
          <p:nvPr/>
        </p:nvPicPr>
        <p:blipFill>
          <a:blip r:embed="rId4"/>
          <a:stretch>
            <a:fillRect/>
          </a:stretch>
        </p:blipFill>
        <p:spPr>
          <a:xfrm>
            <a:off x="2459467" y="5189695"/>
            <a:ext cx="2160180" cy="1369248"/>
          </a:xfrm>
          <a:prstGeom prst="rect">
            <a:avLst/>
          </a:prstGeom>
        </p:spPr>
      </p:pic>
      <p:pic>
        <p:nvPicPr>
          <p:cNvPr id="8" name="Imagem 7" descr="Forma, Retângulo&#10;&#10;O conteúdo gerado por IA pode estar incorreto.">
            <a:extLst>
              <a:ext uri="{FF2B5EF4-FFF2-40B4-BE49-F238E27FC236}">
                <a16:creationId xmlns:a16="http://schemas.microsoft.com/office/drawing/2014/main" id="{894A447F-8304-92AB-F322-5B2E33AC6E07}"/>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6343914" y="3751035"/>
            <a:ext cx="2271260" cy="1384002"/>
          </a:xfrm>
          <a:prstGeom prst="rect">
            <a:avLst/>
          </a:prstGeom>
        </p:spPr>
      </p:pic>
      <p:sp>
        <p:nvSpPr>
          <p:cNvPr id="12" name="CaixaDeTexto 11">
            <a:extLst>
              <a:ext uri="{FF2B5EF4-FFF2-40B4-BE49-F238E27FC236}">
                <a16:creationId xmlns:a16="http://schemas.microsoft.com/office/drawing/2014/main" id="{F236F1F4-CC87-EE93-4CBE-96C7CBE8A023}"/>
              </a:ext>
            </a:extLst>
          </p:cNvPr>
          <p:cNvSpPr txBox="1"/>
          <p:nvPr/>
        </p:nvSpPr>
        <p:spPr>
          <a:xfrm>
            <a:off x="8656054" y="3791689"/>
            <a:ext cx="3360926" cy="1200329"/>
          </a:xfrm>
          <a:prstGeom prst="rect">
            <a:avLst/>
          </a:prstGeom>
          <a:noFill/>
        </p:spPr>
        <p:txBody>
          <a:bodyPr wrap="square">
            <a:spAutoFit/>
          </a:bodyPr>
          <a:lstStyle/>
          <a:p>
            <a:pPr algn="l"/>
            <a:r>
              <a:rPr lang="pt-BR" sz="2400" b="0" i="0" u="none" strike="noStrike" baseline="0" dirty="0">
                <a:latin typeface="Arial Narrow" panose="020B0606020202030204" pitchFamily="34" charset="0"/>
              </a:rPr>
              <a:t>Qual a expressão algébrica que representa o perímetro desse polígono?</a:t>
            </a:r>
          </a:p>
        </p:txBody>
      </p:sp>
    </p:spTree>
    <p:extLst>
      <p:ext uri="{BB962C8B-B14F-4D97-AF65-F5344CB8AC3E}">
        <p14:creationId xmlns:p14="http://schemas.microsoft.com/office/powerpoint/2010/main" val="845970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1B835-EFC9-7B86-32B7-3923C892D94E}"/>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C6145155-1069-C3B8-BD7C-FED6ADBA382A}"/>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D52471C-E5B5-7AEE-5735-E9CBBEF89107}"/>
                  </a:ext>
                </a:extLst>
              </p:cNvPr>
              <p:cNvSpPr txBox="1"/>
              <p:nvPr/>
            </p:nvSpPr>
            <p:spPr>
              <a:xfrm>
                <a:off x="208472" y="621505"/>
                <a:ext cx="6094562" cy="5804474"/>
              </a:xfrm>
              <a:prstGeom prst="rect">
                <a:avLst/>
              </a:prstGeom>
              <a:noFill/>
            </p:spPr>
            <p:txBody>
              <a:bodyPr wrap="square">
                <a:spAutoFit/>
              </a:bodyPr>
              <a:lstStyle/>
              <a:p>
                <a:pPr algn="just"/>
                <a:r>
                  <a:rPr lang="pt-BR" sz="2200" b="0" u="none" strike="noStrike" baseline="0" dirty="0">
                    <a:latin typeface="Arial Narrow" panose="020B0606020202030204" pitchFamily="34" charset="0"/>
                    <a:cs typeface="Arial" panose="020B0604020202020204" pitchFamily="34" charset="0"/>
                  </a:rPr>
                  <a:t>Note que, temos dois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𝒂</m:t>
                    </m:r>
                  </m:oMath>
                </a14:m>
                <a:r>
                  <a:rPr lang="pt-BR" sz="2200" b="0" u="none" strike="noStrike" baseline="0" dirty="0">
                    <a:latin typeface="Arial Narrow" panose="020B0606020202030204" pitchFamily="34" charset="0"/>
                    <a:cs typeface="Arial" panose="020B0604020202020204" pitchFamily="34" charset="0"/>
                  </a:rPr>
                  <a:t>” e dois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𝒃</m:t>
                    </m:r>
                  </m:oMath>
                </a14:m>
                <a:r>
                  <a:rPr lang="pt-BR" sz="2200" b="0" u="none" strike="noStrike" baseline="0" dirty="0">
                    <a:latin typeface="Arial Narrow" panose="020B0606020202030204" pitchFamily="34" charset="0"/>
                    <a:cs typeface="Arial" panose="020B0604020202020204" pitchFamily="34" charset="0"/>
                  </a:rPr>
                  <a:t>”, logo:</a:t>
                </a:r>
              </a:p>
              <a:p>
                <a:pPr algn="ctr"/>
                <a14:m>
                  <m:oMathPara xmlns:m="http://schemas.openxmlformats.org/officeDocument/2006/math">
                    <m:oMathParaPr>
                      <m:jc m:val="centerGroup"/>
                    </m:oMathParaPr>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𝟐</m:t>
                      </m:r>
                      <m:r>
                        <a:rPr lang="pt-BR" sz="2200" b="1" i="1" u="none" strike="noStrike" baseline="0" dirty="0" smtClean="0">
                          <a:latin typeface="Cambria Math" panose="02040503050406030204" pitchFamily="18" charset="0"/>
                          <a:cs typeface="Arial" panose="020B0604020202020204" pitchFamily="34" charset="0"/>
                        </a:rPr>
                        <m:t>𝒂</m:t>
                      </m:r>
                      <m:r>
                        <a:rPr lang="pt-BR" sz="2200" b="1" i="1" u="none" strike="noStrike" baseline="0" dirty="0" smtClean="0">
                          <a:latin typeface="Cambria Math" panose="02040503050406030204" pitchFamily="18" charset="0"/>
                          <a:cs typeface="Arial" panose="020B0604020202020204" pitchFamily="34" charset="0"/>
                        </a:rPr>
                        <m:t> + </m:t>
                      </m:r>
                      <m:r>
                        <a:rPr lang="pt-BR" sz="2200" b="1" i="1" u="none" strike="noStrike" baseline="0" dirty="0" smtClean="0">
                          <a:latin typeface="Cambria Math" panose="02040503050406030204" pitchFamily="18" charset="0"/>
                          <a:cs typeface="Arial" panose="020B0604020202020204" pitchFamily="34" charset="0"/>
                        </a:rPr>
                        <m:t>𝟐</m:t>
                      </m:r>
                      <m:r>
                        <a:rPr lang="pt-BR" sz="2200" b="1" i="1" u="none" strike="noStrike" baseline="0" dirty="0" smtClean="0">
                          <a:latin typeface="Cambria Math" panose="02040503050406030204" pitchFamily="18" charset="0"/>
                          <a:cs typeface="Arial" panose="020B0604020202020204" pitchFamily="34" charset="0"/>
                        </a:rPr>
                        <m:t>𝒃</m:t>
                      </m:r>
                    </m:oMath>
                  </m:oMathPara>
                </a14:m>
                <a:endParaRPr lang="pt-BR" sz="2200" b="1" u="none" strike="noStrike" baseline="0" dirty="0">
                  <a:latin typeface="Arial Narrow" panose="020B0606020202030204" pitchFamily="34" charset="0"/>
                  <a:cs typeface="Arial" panose="020B0604020202020204" pitchFamily="34" charset="0"/>
                </a:endParaRPr>
              </a:p>
              <a:p>
                <a:pPr algn="just"/>
                <a:r>
                  <a:rPr lang="pt-BR" sz="2200" b="0" u="none" strike="noStrike" baseline="0" dirty="0">
                    <a:latin typeface="Arial Narrow" panose="020B0606020202030204" pitchFamily="34" charset="0"/>
                    <a:cs typeface="Arial" panose="020B0604020202020204" pitchFamily="34" charset="0"/>
                  </a:rPr>
                  <a:t>Portanto, o perímetro desse polígono é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𝟐</m:t>
                    </m:r>
                    <m:r>
                      <a:rPr lang="pt-BR" sz="2200" b="1" i="1" u="none" strike="noStrike" baseline="0" dirty="0" smtClean="0">
                        <a:latin typeface="Cambria Math" panose="02040503050406030204" pitchFamily="18" charset="0"/>
                        <a:cs typeface="Arial" panose="020B0604020202020204" pitchFamily="34" charset="0"/>
                      </a:rPr>
                      <m:t>𝒂</m:t>
                    </m:r>
                    <m:r>
                      <a:rPr lang="pt-BR" sz="2200" b="1" i="1" u="none" strike="noStrike" baseline="0" dirty="0" smtClean="0">
                        <a:latin typeface="Cambria Math" panose="02040503050406030204" pitchFamily="18" charset="0"/>
                        <a:cs typeface="Arial" panose="020B0604020202020204" pitchFamily="34" charset="0"/>
                      </a:rPr>
                      <m:t> + </m:t>
                    </m:r>
                    <m:r>
                      <a:rPr lang="pt-BR" sz="2200" b="1" i="1" u="none" strike="noStrike" baseline="0" dirty="0" smtClean="0">
                        <a:latin typeface="Cambria Math" panose="02040503050406030204" pitchFamily="18" charset="0"/>
                        <a:cs typeface="Arial" panose="020B0604020202020204" pitchFamily="34" charset="0"/>
                      </a:rPr>
                      <m:t>𝟐</m:t>
                    </m:r>
                    <m:r>
                      <a:rPr lang="pt-BR" sz="2200" b="1" i="1" u="none" strike="noStrike" baseline="0" dirty="0" smtClean="0">
                        <a:latin typeface="Cambria Math" panose="02040503050406030204" pitchFamily="18" charset="0"/>
                        <a:cs typeface="Arial" panose="020B0604020202020204" pitchFamily="34" charset="0"/>
                      </a:rPr>
                      <m:t>𝒃</m:t>
                    </m:r>
                  </m:oMath>
                </a14:m>
                <a:r>
                  <a:rPr lang="pt-BR" sz="2200" b="0" u="none" strike="noStrike" baseline="0" dirty="0">
                    <a:latin typeface="Arial Narrow" panose="020B0606020202030204" pitchFamily="34" charset="0"/>
                    <a:cs typeface="Arial" panose="020B0604020202020204" pitchFamily="34" charset="0"/>
                  </a:rPr>
                  <a:t>.</a:t>
                </a:r>
              </a:p>
              <a:p>
                <a:pPr algn="just"/>
                <a:r>
                  <a:rPr lang="pt-BR" sz="2200" b="1" i="0" u="none" strike="noStrike" baseline="0" dirty="0">
                    <a:latin typeface="Arial Narrow" panose="020B0606020202030204" pitchFamily="34" charset="0"/>
                    <a:cs typeface="Arial" panose="020B0604020202020204" pitchFamily="34" charset="0"/>
                  </a:rPr>
                  <a:t>Exemplo 2:</a:t>
                </a:r>
              </a:p>
              <a:p>
                <a:pPr algn="just"/>
                <a:r>
                  <a:rPr lang="pt-BR" sz="2200" b="0" i="0" u="none" strike="noStrike" baseline="0" dirty="0">
                    <a:latin typeface="Arial Narrow" panose="020B0606020202030204" pitchFamily="34" charset="0"/>
                    <a:cs typeface="Arial" panose="020B0604020202020204" pitchFamily="34" charset="0"/>
                  </a:rPr>
                  <a:t>Maria é mãe de André, ela tem o triplo da idade de seu filho. Escreva uma expressão algébrica que </a:t>
                </a:r>
              </a:p>
              <a:p>
                <a:pPr algn="just"/>
                <a:r>
                  <a:rPr lang="pt-BR" sz="2200" b="0" i="0" u="none" strike="noStrike" baseline="0" dirty="0">
                    <a:latin typeface="Arial Narrow" panose="020B0606020202030204" pitchFamily="34" charset="0"/>
                    <a:cs typeface="Arial" panose="020B0604020202020204" pitchFamily="34" charset="0"/>
                  </a:rPr>
                  <a:t>a) relacione a idade de Maria dependendo da idade de André.</a:t>
                </a:r>
              </a:p>
              <a:p>
                <a:pPr algn="just"/>
                <a:r>
                  <a:rPr lang="pt-BR" sz="2200" b="0" i="0" u="none" strike="noStrike" baseline="0" dirty="0">
                    <a:latin typeface="Arial Narrow" panose="020B0606020202030204" pitchFamily="34" charset="0"/>
                    <a:cs typeface="Arial" panose="020B0604020202020204" pitchFamily="34" charset="0"/>
                  </a:rPr>
                  <a:t>b) relacione a idade de André dependendo da idade de Maria.</a:t>
                </a:r>
              </a:p>
              <a:p>
                <a:pPr algn="just"/>
                <a:r>
                  <a:rPr lang="pt-BR" sz="2200" b="0" i="1" u="sng" strike="noStrike" baseline="0" dirty="0">
                    <a:latin typeface="Arial Narrow" panose="020B0606020202030204" pitchFamily="34" charset="0"/>
                    <a:cs typeface="Arial" panose="020B0604020202020204" pitchFamily="34" charset="0"/>
                  </a:rPr>
                  <a:t>Resolução:</a:t>
                </a:r>
              </a:p>
              <a:p>
                <a:pPr algn="just"/>
                <a:r>
                  <a:rPr lang="pt-BR" sz="2200" b="0" i="1" u="none" strike="noStrike" baseline="0" dirty="0">
                    <a:latin typeface="Arial Narrow" panose="020B0606020202030204" pitchFamily="34" charset="0"/>
                    <a:cs typeface="Arial" panose="020B0604020202020204" pitchFamily="34" charset="0"/>
                  </a:rPr>
                  <a:t>Seja </a:t>
                </a:r>
                <a:r>
                  <a:rPr lang="pt-BR" sz="2200" b="1" i="1" u="none" strike="noStrike" baseline="0" dirty="0">
                    <a:latin typeface="Arial Narrow" panose="020B0606020202030204" pitchFamily="34" charset="0"/>
                    <a:cs typeface="Arial" panose="020B0604020202020204" pitchFamily="34" charset="0"/>
                  </a:rPr>
                  <a:t>M </a:t>
                </a:r>
                <a:r>
                  <a:rPr lang="pt-BR" sz="2200" b="0" i="1" u="none" strike="noStrike" baseline="0" dirty="0">
                    <a:latin typeface="Arial Narrow" panose="020B0606020202030204" pitchFamily="34" charset="0"/>
                    <a:cs typeface="Arial" panose="020B0604020202020204" pitchFamily="34" charset="0"/>
                  </a:rPr>
                  <a:t>a idade de Maria e </a:t>
                </a:r>
                <a:r>
                  <a:rPr lang="pt-BR" sz="2200" b="1" i="1" u="none" strike="noStrike" baseline="0" dirty="0">
                    <a:latin typeface="Arial Narrow" panose="020B0606020202030204" pitchFamily="34" charset="0"/>
                    <a:cs typeface="Arial" panose="020B0604020202020204" pitchFamily="34" charset="0"/>
                  </a:rPr>
                  <a:t>A</a:t>
                </a:r>
                <a:r>
                  <a:rPr lang="pt-BR" sz="2200" b="0" i="1" u="none" strike="noStrike" baseline="0" dirty="0">
                    <a:latin typeface="Arial Narrow" panose="020B0606020202030204" pitchFamily="34" charset="0"/>
                    <a:cs typeface="Arial" panose="020B0604020202020204" pitchFamily="34" charset="0"/>
                  </a:rPr>
                  <a:t>, a de André, obtemos:</a:t>
                </a:r>
              </a:p>
              <a:p>
                <a:pPr algn="just"/>
                <a:r>
                  <a:rPr lang="pt-BR" sz="2200" b="0" i="1" u="none" strike="noStrike" baseline="0" dirty="0">
                    <a:latin typeface="Arial Narrow" panose="020B0606020202030204" pitchFamily="34" charset="0"/>
                    <a:cs typeface="Arial" panose="020B0604020202020204" pitchFamily="34" charset="0"/>
                  </a:rPr>
                  <a:t>a) Como Maria tem o triplo da idade de André, temos:</a:t>
                </a:r>
              </a:p>
              <a:p>
                <a:pPr algn="just"/>
                <a14:m>
                  <m:oMathPara xmlns:m="http://schemas.openxmlformats.org/officeDocument/2006/math">
                    <m:oMathParaPr>
                      <m:jc m:val="centerGroup"/>
                    </m:oMathParaPr>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𝑴</m:t>
                      </m:r>
                      <m:r>
                        <a:rPr lang="pt-BR" sz="2200" b="1" i="1" u="none" strike="noStrike" baseline="0" dirty="0" smtClean="0">
                          <a:latin typeface="Cambria Math" panose="02040503050406030204" pitchFamily="18" charset="0"/>
                          <a:cs typeface="Arial" panose="020B0604020202020204" pitchFamily="34" charset="0"/>
                        </a:rPr>
                        <m:t> = </m:t>
                      </m:r>
                      <m:r>
                        <a:rPr lang="pt-BR" sz="2200" b="1" i="1" u="none" strike="noStrike" baseline="0" dirty="0" smtClean="0">
                          <a:latin typeface="Cambria Math" panose="02040503050406030204" pitchFamily="18" charset="0"/>
                          <a:cs typeface="Arial" panose="020B0604020202020204" pitchFamily="34" charset="0"/>
                        </a:rPr>
                        <m:t>𝟑</m:t>
                      </m:r>
                      <m:r>
                        <a:rPr lang="pt-BR" sz="2200" b="1" i="1" u="none" strike="noStrike" baseline="0" dirty="0" smtClean="0">
                          <a:latin typeface="Cambria Math" panose="02040503050406030204" pitchFamily="18" charset="0"/>
                          <a:cs typeface="Arial" panose="020B0604020202020204" pitchFamily="34" charset="0"/>
                        </a:rPr>
                        <m:t>𝑨</m:t>
                      </m:r>
                    </m:oMath>
                  </m:oMathPara>
                </a14:m>
                <a:endParaRPr lang="pt-BR" sz="2200" b="1" i="1" u="none" strike="noStrike" baseline="0" dirty="0">
                  <a:latin typeface="Arial Narrow" panose="020B0606020202030204" pitchFamily="34" charset="0"/>
                  <a:cs typeface="Arial" panose="020B0604020202020204" pitchFamily="34" charset="0"/>
                </a:endParaRPr>
              </a:p>
              <a:p>
                <a:pPr algn="just"/>
                <a:r>
                  <a:rPr lang="pt-BR" sz="2200" b="0" i="1" u="none" strike="noStrike" baseline="0" dirty="0">
                    <a:latin typeface="Arial Narrow" panose="020B0606020202030204" pitchFamily="34" charset="0"/>
                    <a:cs typeface="Arial" panose="020B0604020202020204" pitchFamily="34" charset="0"/>
                  </a:rPr>
                  <a:t>b) André possui a terça parte da idade de Maria, assim:</a:t>
                </a:r>
              </a:p>
              <a:p>
                <a:pPr algn="just"/>
                <a14:m>
                  <m:oMathPara xmlns:m="http://schemas.openxmlformats.org/officeDocument/2006/math">
                    <m:oMathParaPr>
                      <m:jc m:val="centerGroup"/>
                    </m:oMathParaPr>
                    <m:oMath xmlns:m="http://schemas.openxmlformats.org/officeDocument/2006/math">
                      <m:r>
                        <a:rPr lang="pt-BR" sz="2200" b="1" i="1">
                          <a:latin typeface="Cambria Math" panose="02040503050406030204" pitchFamily="18" charset="0"/>
                        </a:rPr>
                        <m:t>𝑨</m:t>
                      </m:r>
                      <m:r>
                        <a:rPr lang="pt-BR" sz="2200" b="1" i="1">
                          <a:latin typeface="Cambria Math" panose="02040503050406030204" pitchFamily="18" charset="0"/>
                        </a:rPr>
                        <m:t>=</m:t>
                      </m:r>
                      <m:f>
                        <m:fPr>
                          <m:ctrlPr>
                            <a:rPr lang="pt-BR" sz="2200" b="1" i="1">
                              <a:latin typeface="Cambria Math" panose="02040503050406030204" pitchFamily="18" charset="0"/>
                            </a:rPr>
                          </m:ctrlPr>
                        </m:fPr>
                        <m:num>
                          <m:r>
                            <a:rPr lang="pt-BR" sz="2200" b="1" i="1">
                              <a:latin typeface="Cambria Math" panose="02040503050406030204" pitchFamily="18" charset="0"/>
                            </a:rPr>
                            <m:t> </m:t>
                          </m:r>
                          <m:r>
                            <a:rPr lang="pt-BR" sz="2200" b="1" i="1">
                              <a:latin typeface="Cambria Math" panose="02040503050406030204" pitchFamily="18" charset="0"/>
                            </a:rPr>
                            <m:t>𝑴</m:t>
                          </m:r>
                          <m:r>
                            <a:rPr lang="pt-BR" sz="2200" b="1" i="1">
                              <a:latin typeface="Cambria Math" panose="02040503050406030204" pitchFamily="18" charset="0"/>
                            </a:rPr>
                            <m:t> </m:t>
                          </m:r>
                        </m:num>
                        <m:den>
                          <m:r>
                            <a:rPr lang="pt-BR" sz="2200" b="1" i="1">
                              <a:latin typeface="Cambria Math" panose="02040503050406030204" pitchFamily="18" charset="0"/>
                            </a:rPr>
                            <m:t>𝟑</m:t>
                          </m:r>
                        </m:den>
                      </m:f>
                    </m:oMath>
                  </m:oMathPara>
                </a14:m>
                <a:endParaRPr lang="pt-BR" sz="2200" dirty="0"/>
              </a:p>
            </p:txBody>
          </p:sp>
        </mc:Choice>
        <mc:Fallback xmlns="">
          <p:sp>
            <p:nvSpPr>
              <p:cNvPr id="4" name="CaixaDeTexto 3">
                <a:extLst>
                  <a:ext uri="{FF2B5EF4-FFF2-40B4-BE49-F238E27FC236}">
                    <a16:creationId xmlns:a16="http://schemas.microsoft.com/office/drawing/2014/main" id="{6D52471C-E5B5-7AEE-5735-E9CBBEF89107}"/>
                  </a:ext>
                </a:extLst>
              </p:cNvPr>
              <p:cNvSpPr txBox="1">
                <a:spLocks noRot="1" noChangeAspect="1" noMove="1" noResize="1" noEditPoints="1" noAdjustHandles="1" noChangeArrowheads="1" noChangeShapeType="1" noTextEdit="1"/>
              </p:cNvSpPr>
              <p:nvPr/>
            </p:nvSpPr>
            <p:spPr>
              <a:xfrm>
                <a:off x="208472" y="621505"/>
                <a:ext cx="6094562" cy="5804474"/>
              </a:xfrm>
              <a:prstGeom prst="rect">
                <a:avLst/>
              </a:prstGeom>
              <a:blipFill>
                <a:blip r:embed="rId2"/>
                <a:stretch>
                  <a:fillRect l="-1300" t="-630" r="-22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1F974935-E667-72C0-AE2F-B16B7FAE85E8}"/>
                  </a:ext>
                </a:extLst>
              </p:cNvPr>
              <p:cNvSpPr txBox="1"/>
              <p:nvPr/>
            </p:nvSpPr>
            <p:spPr>
              <a:xfrm>
                <a:off x="6303034" y="524794"/>
                <a:ext cx="5618669" cy="6186309"/>
              </a:xfrm>
              <a:prstGeom prst="rect">
                <a:avLst/>
              </a:prstGeom>
              <a:noFill/>
            </p:spPr>
            <p:txBody>
              <a:bodyPr wrap="square">
                <a:spAutoFit/>
              </a:bodyPr>
              <a:lstStyle/>
              <a:p>
                <a:pPr algn="l"/>
                <a:r>
                  <a:rPr lang="pt-BR" sz="2200" b="1" i="0" u="none" strike="noStrike" baseline="0" dirty="0">
                    <a:latin typeface="Arial Narrow" panose="020B0606020202030204" pitchFamily="34" charset="0"/>
                    <a:cs typeface="Arial" panose="020B0604020202020204" pitchFamily="34" charset="0"/>
                  </a:rPr>
                  <a:t>Exemplo 3:</a:t>
                </a:r>
              </a:p>
              <a:p>
                <a:pPr algn="just"/>
                <a:r>
                  <a:rPr lang="pt-BR" sz="2200" b="0" i="0" u="none" strike="noStrike" baseline="0" dirty="0">
                    <a:latin typeface="Arial Narrow" panose="020B0606020202030204" pitchFamily="34" charset="0"/>
                    <a:cs typeface="Arial" panose="020B0604020202020204" pitchFamily="34" charset="0"/>
                  </a:rPr>
                  <a:t>Marlene foi ao cinema e além do ingresso, ela comprou um saco de pipoca pelo dobro do preço do ingresso, mais um copo de refrigerante que custava R$ </a:t>
                </a:r>
                <a:r>
                  <a:rPr lang="pt-BR" sz="2200" b="0" i="1" u="none" strike="noStrike" baseline="0" dirty="0">
                    <a:latin typeface="Arial Narrow" panose="020B0606020202030204" pitchFamily="34" charset="0"/>
                    <a:cs typeface="Arial" panose="020B0604020202020204" pitchFamily="34" charset="0"/>
                  </a:rPr>
                  <a:t>4,00 </a:t>
                </a:r>
                <a:r>
                  <a:rPr lang="pt-BR" sz="2200" b="0" i="0" u="none" strike="noStrike" baseline="0" dirty="0">
                    <a:latin typeface="Arial Narrow" panose="020B0606020202030204" pitchFamily="34" charset="0"/>
                    <a:cs typeface="Arial" panose="020B0604020202020204" pitchFamily="34" charset="0"/>
                  </a:rPr>
                  <a:t>a menos que o ingresso.</a:t>
                </a:r>
              </a:p>
              <a:p>
                <a:pPr algn="just"/>
                <a:r>
                  <a:rPr lang="pt-BR" sz="2200" b="0" i="0" u="none" strike="noStrike" baseline="0" dirty="0">
                    <a:latin typeface="Arial Narrow" panose="020B0606020202030204" pitchFamily="34" charset="0"/>
                    <a:cs typeface="Arial" panose="020B0604020202020204" pitchFamily="34" charset="0"/>
                  </a:rPr>
                  <a:t>Qual é a expressão algébrica que representa o que Marlene gastou?</a:t>
                </a:r>
              </a:p>
              <a:p>
                <a:pPr algn="l"/>
                <a:r>
                  <a:rPr lang="pt-BR" sz="2200" b="0" i="1" u="sng" strike="noStrike" baseline="0" dirty="0">
                    <a:latin typeface="Arial Narrow" panose="020B0606020202030204" pitchFamily="34" charset="0"/>
                    <a:cs typeface="Arial" panose="020B0604020202020204" pitchFamily="34" charset="0"/>
                  </a:rPr>
                  <a:t>Resolução:</a:t>
                </a:r>
              </a:p>
              <a:p>
                <a:pPr algn="just"/>
                <a:r>
                  <a:rPr lang="pt-BR" sz="2200" b="0" i="1" u="none" strike="noStrike" baseline="0" dirty="0">
                    <a:latin typeface="Arial Narrow" panose="020B0606020202030204" pitchFamily="34" charset="0"/>
                    <a:cs typeface="Arial" panose="020B0604020202020204" pitchFamily="34" charset="0"/>
                  </a:rPr>
                  <a:t>Considere </a:t>
                </a:r>
                <a:r>
                  <a:rPr lang="pt-BR" sz="2200" b="1" i="1" u="none" strike="noStrike" baseline="0" dirty="0">
                    <a:latin typeface="Arial Narrow" panose="020B0606020202030204" pitchFamily="34" charset="0"/>
                    <a:cs typeface="Arial" panose="020B0604020202020204" pitchFamily="34" charset="0"/>
                  </a:rPr>
                  <a:t>i </a:t>
                </a:r>
                <a:r>
                  <a:rPr lang="pt-BR" sz="2200" b="0" i="1" u="none" strike="noStrike" baseline="0" dirty="0">
                    <a:latin typeface="Arial Narrow" panose="020B0606020202030204" pitchFamily="34" charset="0"/>
                    <a:cs typeface="Arial" panose="020B0604020202020204" pitchFamily="34" charset="0"/>
                  </a:rPr>
                  <a:t>como o valor do ingresso, como todos os outros valores são dependentes do valor do ingresso, então, passamos a ter o valor da pipoca como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𝟐</m:t>
                    </m:r>
                    <m:r>
                      <a:rPr lang="pt-BR" sz="2200" b="1" i="1" u="none" strike="noStrike" baseline="0" dirty="0" smtClean="0">
                        <a:latin typeface="Cambria Math" panose="02040503050406030204" pitchFamily="18" charset="0"/>
                        <a:cs typeface="Arial" panose="020B0604020202020204" pitchFamily="34" charset="0"/>
                      </a:rPr>
                      <m:t>𝒊</m:t>
                    </m:r>
                  </m:oMath>
                </a14:m>
                <a:r>
                  <a:rPr lang="pt-BR" sz="2200" b="1" i="1" u="none" strike="noStrike" baseline="0" dirty="0">
                    <a:latin typeface="Arial Narrow" panose="020B0606020202030204" pitchFamily="34" charset="0"/>
                    <a:cs typeface="Arial" panose="020B0604020202020204" pitchFamily="34" charset="0"/>
                  </a:rPr>
                  <a:t> </a:t>
                </a:r>
                <a:r>
                  <a:rPr lang="pt-BR" sz="2200" b="0" i="1" u="none" strike="noStrike" baseline="0" dirty="0">
                    <a:latin typeface="Arial Narrow" panose="020B0606020202030204" pitchFamily="34" charset="0"/>
                    <a:cs typeface="Arial" panose="020B0604020202020204" pitchFamily="34" charset="0"/>
                  </a:rPr>
                  <a:t>e o valor do refrigerante</a:t>
                </a:r>
              </a:p>
              <a:p>
                <a:pPr algn="just"/>
                <a14:m>
                  <m:oMath xmlns:m="http://schemas.openxmlformats.org/officeDocument/2006/math">
                    <m:r>
                      <a:rPr lang="pt-BR" sz="2200" b="0" i="1" u="none" strike="noStrike" baseline="0" dirty="0" smtClean="0">
                        <a:latin typeface="Cambria Math" panose="02040503050406030204" pitchFamily="18" charset="0"/>
                        <a:cs typeface="Arial" panose="020B0604020202020204" pitchFamily="34" charset="0"/>
                      </a:rPr>
                      <m:t>(</m:t>
                    </m:r>
                    <m:r>
                      <a:rPr lang="pt-BR" sz="2200" b="1" i="1" u="none" strike="noStrike" baseline="0" dirty="0">
                        <a:latin typeface="Cambria Math" panose="02040503050406030204" pitchFamily="18" charset="0"/>
                        <a:cs typeface="Arial" panose="020B0604020202020204" pitchFamily="34" charset="0"/>
                      </a:rPr>
                      <m:t>𝒊</m:t>
                    </m:r>
                    <m:r>
                      <a:rPr lang="pt-BR" sz="2200" b="1" i="1" u="none" strike="noStrike" baseline="0" dirty="0">
                        <a:latin typeface="Cambria Math" panose="02040503050406030204" pitchFamily="18" charset="0"/>
                        <a:cs typeface="Arial" panose="020B0604020202020204" pitchFamily="34" charset="0"/>
                      </a:rPr>
                      <m:t> – </m:t>
                    </m:r>
                    <m:r>
                      <a:rPr lang="pt-BR" sz="2200" b="1" i="1" u="none" strike="noStrike" baseline="0" dirty="0">
                        <a:latin typeface="Cambria Math" panose="02040503050406030204" pitchFamily="18" charset="0"/>
                        <a:cs typeface="Arial" panose="020B0604020202020204" pitchFamily="34" charset="0"/>
                      </a:rPr>
                      <m:t>𝟒</m:t>
                    </m:r>
                    <m:r>
                      <a:rPr lang="pt-BR" sz="2200" b="0" i="1" u="none" strike="noStrike" baseline="0" dirty="0">
                        <a:latin typeface="Cambria Math" panose="02040503050406030204" pitchFamily="18" charset="0"/>
                        <a:cs typeface="Arial" panose="020B0604020202020204" pitchFamily="34" charset="0"/>
                      </a:rPr>
                      <m:t>). </m:t>
                    </m:r>
                  </m:oMath>
                </a14:m>
                <a:r>
                  <a:rPr lang="pt-BR" sz="2200" b="0" i="1" u="none" strike="noStrike" baseline="0" dirty="0">
                    <a:latin typeface="Arial Narrow" panose="020B0606020202030204" pitchFamily="34" charset="0"/>
                    <a:cs typeface="Arial" panose="020B0604020202020204" pitchFamily="34" charset="0"/>
                  </a:rPr>
                  <a:t>Assim, temos:</a:t>
                </a:r>
              </a:p>
              <a:p>
                <a:pPr algn="ctr"/>
                <a14:m>
                  <m:oMathPara xmlns:m="http://schemas.openxmlformats.org/officeDocument/2006/math">
                    <m:oMathParaPr>
                      <m:jc m:val="centerGroup"/>
                    </m:oMathParaPr>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𝒊</m:t>
                      </m:r>
                      <m:r>
                        <a:rPr lang="pt-BR" sz="2200" b="1" i="1" u="none" strike="noStrike" baseline="0" dirty="0" smtClean="0">
                          <a:latin typeface="Cambria Math" panose="02040503050406030204" pitchFamily="18" charset="0"/>
                          <a:cs typeface="Arial" panose="020B0604020202020204" pitchFamily="34" charset="0"/>
                        </a:rPr>
                        <m:t> + </m:t>
                      </m:r>
                      <m:r>
                        <a:rPr lang="pt-BR" sz="2200" b="1" i="1" u="none" strike="noStrike" baseline="0" dirty="0" smtClean="0">
                          <a:latin typeface="Cambria Math" panose="02040503050406030204" pitchFamily="18" charset="0"/>
                          <a:cs typeface="Arial" panose="020B0604020202020204" pitchFamily="34" charset="0"/>
                        </a:rPr>
                        <m:t>𝟐</m:t>
                      </m:r>
                      <m:r>
                        <a:rPr lang="pt-BR" sz="2200" b="1" i="1" u="none" strike="noStrike" baseline="0" dirty="0" smtClean="0">
                          <a:latin typeface="Cambria Math" panose="02040503050406030204" pitchFamily="18" charset="0"/>
                          <a:cs typeface="Arial" panose="020B0604020202020204" pitchFamily="34" charset="0"/>
                        </a:rPr>
                        <m:t>𝒊</m:t>
                      </m:r>
                      <m:r>
                        <a:rPr lang="pt-BR" sz="2200" b="1" i="1" u="none" strike="noStrike" baseline="0" dirty="0" smtClean="0">
                          <a:latin typeface="Cambria Math" panose="02040503050406030204" pitchFamily="18" charset="0"/>
                          <a:cs typeface="Arial" panose="020B0604020202020204" pitchFamily="34" charset="0"/>
                        </a:rPr>
                        <m:t> + (</m:t>
                      </m:r>
                      <m:r>
                        <a:rPr lang="pt-BR" sz="2200" b="1" i="1" u="none" strike="noStrike" baseline="0" dirty="0" smtClean="0">
                          <a:latin typeface="Cambria Math" panose="02040503050406030204" pitchFamily="18" charset="0"/>
                          <a:cs typeface="Arial" panose="020B0604020202020204" pitchFamily="34" charset="0"/>
                        </a:rPr>
                        <m:t>𝒊</m:t>
                      </m:r>
                      <m:r>
                        <a:rPr lang="pt-BR" sz="2200" b="1" i="1" u="none" strike="noStrike" baseline="0" dirty="0" smtClean="0">
                          <a:latin typeface="Cambria Math" panose="02040503050406030204" pitchFamily="18" charset="0"/>
                          <a:cs typeface="Arial" panose="020B0604020202020204" pitchFamily="34" charset="0"/>
                        </a:rPr>
                        <m:t> – </m:t>
                      </m:r>
                      <m:r>
                        <a:rPr lang="pt-BR" sz="2200" b="1" i="1" u="none" strike="noStrike" baseline="0" dirty="0" smtClean="0">
                          <a:latin typeface="Cambria Math" panose="02040503050406030204" pitchFamily="18" charset="0"/>
                          <a:cs typeface="Arial" panose="020B0604020202020204" pitchFamily="34" charset="0"/>
                        </a:rPr>
                        <m:t>𝟒</m:t>
                      </m:r>
                      <m:r>
                        <a:rPr lang="pt-BR" sz="2200" b="1" i="1" u="none" strike="noStrike" baseline="0" dirty="0" smtClean="0">
                          <a:latin typeface="Cambria Math" panose="02040503050406030204" pitchFamily="18" charset="0"/>
                          <a:cs typeface="Arial" panose="020B0604020202020204" pitchFamily="34" charset="0"/>
                        </a:rPr>
                        <m:t>)</m:t>
                      </m:r>
                    </m:oMath>
                  </m:oMathPara>
                </a14:m>
                <a:endParaRPr lang="pt-BR" sz="2200" b="1" i="1" u="none" strike="noStrike" baseline="0" dirty="0">
                  <a:latin typeface="Arial Narrow" panose="020B0606020202030204" pitchFamily="34" charset="0"/>
                  <a:cs typeface="Arial" panose="020B0604020202020204" pitchFamily="34" charset="0"/>
                </a:endParaRPr>
              </a:p>
              <a:p>
                <a:pPr algn="ctr"/>
                <a14:m>
                  <m:oMathPara xmlns:m="http://schemas.openxmlformats.org/officeDocument/2006/math">
                    <m:oMathParaPr>
                      <m:jc m:val="centerGroup"/>
                    </m:oMathParaPr>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𝑰</m:t>
                      </m:r>
                      <m:r>
                        <a:rPr lang="pt-BR" sz="2200" b="1" i="1" u="none" strike="noStrike" baseline="0" dirty="0" smtClean="0">
                          <a:latin typeface="Cambria Math" panose="02040503050406030204" pitchFamily="18" charset="0"/>
                          <a:cs typeface="Arial" panose="020B0604020202020204" pitchFamily="34" charset="0"/>
                        </a:rPr>
                        <m:t> + </m:t>
                      </m:r>
                      <m:r>
                        <a:rPr lang="pt-BR" sz="2200" b="1" i="1" u="none" strike="noStrike" baseline="0" dirty="0" smtClean="0">
                          <a:latin typeface="Cambria Math" panose="02040503050406030204" pitchFamily="18" charset="0"/>
                          <a:cs typeface="Arial" panose="020B0604020202020204" pitchFamily="34" charset="0"/>
                        </a:rPr>
                        <m:t>𝟐</m:t>
                      </m:r>
                      <m:r>
                        <a:rPr lang="pt-BR" sz="2200" b="1" i="1" u="none" strike="noStrike" baseline="0" dirty="0" smtClean="0">
                          <a:latin typeface="Cambria Math" panose="02040503050406030204" pitchFamily="18" charset="0"/>
                          <a:cs typeface="Arial" panose="020B0604020202020204" pitchFamily="34" charset="0"/>
                        </a:rPr>
                        <m:t>𝒊</m:t>
                      </m:r>
                      <m:r>
                        <a:rPr lang="pt-BR" sz="2200" b="1" i="1" u="none" strike="noStrike" baseline="0" dirty="0" smtClean="0">
                          <a:latin typeface="Cambria Math" panose="02040503050406030204" pitchFamily="18" charset="0"/>
                          <a:cs typeface="Arial" panose="020B0604020202020204" pitchFamily="34" charset="0"/>
                        </a:rPr>
                        <m:t> + </m:t>
                      </m:r>
                      <m:r>
                        <a:rPr lang="pt-BR" sz="2200" b="1" i="1" u="none" strike="noStrike" baseline="0" dirty="0" smtClean="0">
                          <a:latin typeface="Cambria Math" panose="02040503050406030204" pitchFamily="18" charset="0"/>
                          <a:cs typeface="Arial" panose="020B0604020202020204" pitchFamily="34" charset="0"/>
                        </a:rPr>
                        <m:t>𝒊</m:t>
                      </m:r>
                      <m:r>
                        <a:rPr lang="pt-BR" sz="2200" b="1" i="1" u="none" strike="noStrike" baseline="0" dirty="0" smtClean="0">
                          <a:latin typeface="Cambria Math" panose="02040503050406030204" pitchFamily="18" charset="0"/>
                          <a:cs typeface="Arial" panose="020B0604020202020204" pitchFamily="34" charset="0"/>
                        </a:rPr>
                        <m:t> – </m:t>
                      </m:r>
                      <m:r>
                        <a:rPr lang="pt-BR" sz="2200" b="1" i="1" u="none" strike="noStrike" baseline="0" dirty="0" smtClean="0">
                          <a:latin typeface="Cambria Math" panose="02040503050406030204" pitchFamily="18" charset="0"/>
                          <a:cs typeface="Arial" panose="020B0604020202020204" pitchFamily="34" charset="0"/>
                        </a:rPr>
                        <m:t>𝟒</m:t>
                      </m:r>
                    </m:oMath>
                  </m:oMathPara>
                </a14:m>
                <a:endParaRPr lang="pt-BR" sz="2200" b="1" i="1" u="none" strike="noStrike" baseline="0" dirty="0">
                  <a:latin typeface="Arial Narrow" panose="020B0606020202030204" pitchFamily="34" charset="0"/>
                  <a:cs typeface="Arial" panose="020B0604020202020204" pitchFamily="34" charset="0"/>
                </a:endParaRPr>
              </a:p>
              <a:p>
                <a:pPr algn="ctr"/>
                <a14:m>
                  <m:oMathPara xmlns:m="http://schemas.openxmlformats.org/officeDocument/2006/math">
                    <m:oMathParaPr>
                      <m:jc m:val="centerGroup"/>
                    </m:oMathParaPr>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𝟒</m:t>
                      </m:r>
                      <m:r>
                        <a:rPr lang="pt-BR" sz="2200" b="1" i="1" u="none" strike="noStrike" baseline="0" dirty="0" smtClean="0">
                          <a:latin typeface="Cambria Math" panose="02040503050406030204" pitchFamily="18" charset="0"/>
                          <a:cs typeface="Arial" panose="020B0604020202020204" pitchFamily="34" charset="0"/>
                        </a:rPr>
                        <m:t>𝒊</m:t>
                      </m:r>
                      <m:r>
                        <a:rPr lang="pt-BR" sz="2200" b="1" i="1" u="none" strike="noStrike" baseline="0" dirty="0" smtClean="0">
                          <a:latin typeface="Cambria Math" panose="02040503050406030204" pitchFamily="18" charset="0"/>
                          <a:cs typeface="Arial" panose="020B0604020202020204" pitchFamily="34" charset="0"/>
                        </a:rPr>
                        <m:t> – </m:t>
                      </m:r>
                      <m:r>
                        <a:rPr lang="pt-BR" sz="2200" b="1" i="1" u="none" strike="noStrike" baseline="0" dirty="0" smtClean="0">
                          <a:latin typeface="Cambria Math" panose="02040503050406030204" pitchFamily="18" charset="0"/>
                          <a:cs typeface="Arial" panose="020B0604020202020204" pitchFamily="34" charset="0"/>
                        </a:rPr>
                        <m:t>𝟒</m:t>
                      </m:r>
                    </m:oMath>
                  </m:oMathPara>
                </a14:m>
                <a:endParaRPr lang="pt-BR" sz="2200" b="1" i="1" u="none" strike="noStrike" baseline="0" dirty="0">
                  <a:latin typeface="Arial Narrow" panose="020B0606020202030204" pitchFamily="34" charset="0"/>
                  <a:cs typeface="Arial" panose="020B0604020202020204" pitchFamily="34" charset="0"/>
                </a:endParaRPr>
              </a:p>
              <a:p>
                <a:pPr algn="l"/>
                <a:r>
                  <a:rPr lang="pt-BR" sz="2200" b="0" i="0" u="none" strike="noStrike" baseline="0" dirty="0">
                    <a:latin typeface="Arial Narrow" panose="020B0606020202030204" pitchFamily="34" charset="0"/>
                    <a:cs typeface="Arial" panose="020B0604020202020204" pitchFamily="34" charset="0"/>
                  </a:rPr>
                  <a:t>Portanto, a expressão algébrica que representa o que Marlene gastou é </a:t>
                </a:r>
                <a14:m>
                  <m:oMath xmlns:m="http://schemas.openxmlformats.org/officeDocument/2006/math">
                    <m:r>
                      <a:rPr lang="pt-BR" sz="2200" b="1" i="1" u="none" strike="noStrike" baseline="0" dirty="0" smtClean="0">
                        <a:latin typeface="Cambria Math" panose="02040503050406030204" pitchFamily="18" charset="0"/>
                        <a:cs typeface="Arial" panose="020B0604020202020204" pitchFamily="34" charset="0"/>
                      </a:rPr>
                      <m:t>𝟒</m:t>
                    </m:r>
                    <m:r>
                      <a:rPr lang="pt-BR" sz="2200" b="1" i="1" u="none" strike="noStrike" baseline="0" dirty="0" smtClean="0">
                        <a:latin typeface="Cambria Math" panose="02040503050406030204" pitchFamily="18" charset="0"/>
                        <a:cs typeface="Arial" panose="020B0604020202020204" pitchFamily="34" charset="0"/>
                      </a:rPr>
                      <m:t>𝒊</m:t>
                    </m:r>
                    <m:r>
                      <a:rPr lang="pt-BR" sz="2200" b="1" i="1" u="none" strike="noStrike" baseline="0" dirty="0" smtClean="0">
                        <a:latin typeface="Cambria Math" panose="02040503050406030204" pitchFamily="18" charset="0"/>
                        <a:cs typeface="Arial" panose="020B0604020202020204" pitchFamily="34" charset="0"/>
                      </a:rPr>
                      <m:t> – </m:t>
                    </m:r>
                    <m:r>
                      <a:rPr lang="pt-BR" sz="2200" b="1" i="1" u="none" strike="noStrike" baseline="0" dirty="0" smtClean="0">
                        <a:latin typeface="Cambria Math" panose="02040503050406030204" pitchFamily="18" charset="0"/>
                        <a:cs typeface="Arial" panose="020B0604020202020204" pitchFamily="34" charset="0"/>
                      </a:rPr>
                      <m:t>𝟒</m:t>
                    </m:r>
                    <m:r>
                      <a:rPr lang="pt-BR" sz="2200" b="0" i="1" u="none" strike="noStrike" baseline="0" dirty="0">
                        <a:latin typeface="Cambria Math" panose="02040503050406030204" pitchFamily="18" charset="0"/>
                        <a:cs typeface="Arial" panose="020B0604020202020204" pitchFamily="34" charset="0"/>
                      </a:rPr>
                      <m:t>.</m:t>
                    </m:r>
                  </m:oMath>
                </a14:m>
                <a:endParaRPr lang="pt-BR" sz="2200" dirty="0">
                  <a:latin typeface="Arial Narrow" panose="020B060602020203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1F974935-E667-72C0-AE2F-B16B7FAE85E8}"/>
                  </a:ext>
                </a:extLst>
              </p:cNvPr>
              <p:cNvSpPr txBox="1">
                <a:spLocks noRot="1" noChangeAspect="1" noMove="1" noResize="1" noEditPoints="1" noAdjustHandles="1" noChangeArrowheads="1" noChangeShapeType="1" noTextEdit="1"/>
              </p:cNvSpPr>
              <p:nvPr/>
            </p:nvSpPr>
            <p:spPr>
              <a:xfrm>
                <a:off x="6303034" y="524794"/>
                <a:ext cx="5618669" cy="6186309"/>
              </a:xfrm>
              <a:prstGeom prst="rect">
                <a:avLst/>
              </a:prstGeom>
              <a:blipFill>
                <a:blip r:embed="rId3"/>
                <a:stretch>
                  <a:fillRect l="-1410" t="-690" r="-2495" b="-1182"/>
                </a:stretch>
              </a:blipFill>
            </p:spPr>
            <p:txBody>
              <a:bodyPr/>
              <a:lstStyle/>
              <a:p>
                <a:r>
                  <a:rPr lang="pt-BR">
                    <a:noFill/>
                  </a:rPr>
                  <a:t> </a:t>
                </a:r>
              </a:p>
            </p:txBody>
          </p:sp>
        </mc:Fallback>
      </mc:AlternateContent>
    </p:spTree>
    <p:extLst>
      <p:ext uri="{BB962C8B-B14F-4D97-AF65-F5344CB8AC3E}">
        <p14:creationId xmlns:p14="http://schemas.microsoft.com/office/powerpoint/2010/main" val="3683128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22D23-A9D1-5156-B879-F38E89FE56F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72646F4-9201-520E-94BC-AA32F8978BB4}"/>
              </a:ext>
            </a:extLst>
          </p:cNvPr>
          <p:cNvSpPr txBox="1"/>
          <p:nvPr/>
        </p:nvSpPr>
        <p:spPr>
          <a:xfrm>
            <a:off x="156883" y="626360"/>
            <a:ext cx="11878233" cy="2677656"/>
          </a:xfrm>
          <a:prstGeom prst="rect">
            <a:avLst/>
          </a:prstGeom>
          <a:noFill/>
        </p:spPr>
        <p:txBody>
          <a:bodyPr wrap="square">
            <a:spAutoFit/>
          </a:bodyPr>
          <a:lstStyle/>
          <a:p>
            <a:pPr algn="just"/>
            <a:r>
              <a:rPr lang="pt-BR" sz="2400" b="1" i="0" u="none" strike="noStrike" baseline="0" dirty="0">
                <a:latin typeface="Arial Narrow" panose="020B0606020202030204" pitchFamily="34" charset="0"/>
                <a:cs typeface="Arial" panose="020B0604020202020204" pitchFamily="34" charset="0"/>
              </a:rPr>
              <a:t>Exemplo 4:</a:t>
            </a:r>
          </a:p>
          <a:p>
            <a:pPr indent="179388" algn="just"/>
            <a:r>
              <a:rPr lang="pt-BR" sz="2400" b="0" i="0" u="none" strike="noStrike" baseline="0" dirty="0">
                <a:latin typeface="Arial Narrow" panose="020B0606020202030204" pitchFamily="34" charset="0"/>
                <a:cs typeface="Arial" panose="020B0604020202020204" pitchFamily="34" charset="0"/>
              </a:rPr>
              <a:t>Júnior financiou o valor de sua moto em </a:t>
            </a:r>
            <a:r>
              <a:rPr lang="pt-BR" sz="2400" b="0" i="1" u="none" strike="noStrike" baseline="0" dirty="0">
                <a:latin typeface="Arial Narrow" panose="020B0606020202030204" pitchFamily="34" charset="0"/>
                <a:cs typeface="Arial" panose="020B0604020202020204" pitchFamily="34" charset="0"/>
              </a:rPr>
              <a:t>50 </a:t>
            </a:r>
            <a:r>
              <a:rPr lang="pt-BR" sz="2400" b="0" i="0" u="none" strike="noStrike" baseline="0" dirty="0">
                <a:latin typeface="Arial Narrow" panose="020B0606020202030204" pitchFamily="34" charset="0"/>
                <a:cs typeface="Arial" panose="020B0604020202020204" pitchFamily="34" charset="0"/>
              </a:rPr>
              <a:t>parcelas iguais. Dessas parcelas, foram pagas </a:t>
            </a:r>
            <a:r>
              <a:rPr lang="pt-BR" sz="2400" b="0" i="1" u="none" strike="noStrike" baseline="0" dirty="0">
                <a:latin typeface="Arial Narrow" panose="020B0606020202030204" pitchFamily="34" charset="0"/>
                <a:cs typeface="Arial" panose="020B0604020202020204" pitchFamily="34" charset="0"/>
              </a:rPr>
              <a:t>30 </a:t>
            </a:r>
            <a:r>
              <a:rPr lang="pt-BR" sz="2400" b="0" i="0" u="none" strike="noStrike" baseline="0" dirty="0">
                <a:latin typeface="Arial Narrow" panose="020B0606020202030204" pitchFamily="34" charset="0"/>
                <a:cs typeface="Arial" panose="020B0604020202020204" pitchFamily="34" charset="0"/>
              </a:rPr>
              <a:t>antecipadamente, com desconto de R$ </a:t>
            </a:r>
            <a:r>
              <a:rPr lang="pt-BR" sz="2400" b="0" i="1" u="none" strike="noStrike" baseline="0" dirty="0">
                <a:latin typeface="Arial Narrow" panose="020B0606020202030204" pitchFamily="34" charset="0"/>
                <a:cs typeface="Arial" panose="020B0604020202020204" pitchFamily="34" charset="0"/>
              </a:rPr>
              <a:t>12,00 </a:t>
            </a:r>
            <a:r>
              <a:rPr lang="pt-BR" sz="2400" b="0" i="0" u="none" strike="noStrike" baseline="0" dirty="0">
                <a:latin typeface="Arial Narrow" panose="020B0606020202030204" pitchFamily="34" charset="0"/>
                <a:cs typeface="Arial" panose="020B0604020202020204" pitchFamily="34" charset="0"/>
              </a:rPr>
              <a:t>em cada. Do restante ele pagou R$ </a:t>
            </a:r>
            <a:r>
              <a:rPr lang="pt-BR" sz="2400" b="0" i="1" u="none" strike="noStrike" baseline="0" dirty="0">
                <a:latin typeface="Arial Narrow" panose="020B0606020202030204" pitchFamily="34" charset="0"/>
                <a:cs typeface="Arial" panose="020B0604020202020204" pitchFamily="34" charset="0"/>
              </a:rPr>
              <a:t>28,00 </a:t>
            </a:r>
            <a:r>
              <a:rPr lang="pt-BR" sz="2400" b="0" i="0" u="none" strike="noStrike" baseline="0" dirty="0">
                <a:latin typeface="Arial Narrow" panose="020B0606020202030204" pitchFamily="34" charset="0"/>
                <a:cs typeface="Arial" panose="020B0604020202020204" pitchFamily="34" charset="0"/>
              </a:rPr>
              <a:t>de multa, por parcela, em atraso.</a:t>
            </a:r>
          </a:p>
          <a:p>
            <a:pPr indent="179388" algn="just"/>
            <a:r>
              <a:rPr lang="pt-BR" sz="2400" b="0" i="0" u="none" strike="noStrike" baseline="0" dirty="0">
                <a:latin typeface="Arial Narrow" panose="020B0606020202030204" pitchFamily="34" charset="0"/>
                <a:cs typeface="Arial" panose="020B0604020202020204" pitchFamily="34" charset="0"/>
              </a:rPr>
              <a:t>Qual a expressão algébrica que representa o valor final, pago por Júnior, por sua moto?</a:t>
            </a:r>
          </a:p>
          <a:p>
            <a:pPr algn="just"/>
            <a:r>
              <a:rPr lang="pt-BR" sz="2400" b="0" i="1" u="sng" strike="noStrike" baseline="0" dirty="0">
                <a:latin typeface="Arial Narrow" panose="020B0606020202030204" pitchFamily="34" charset="0"/>
                <a:cs typeface="Arial" panose="020B0604020202020204" pitchFamily="34" charset="0"/>
              </a:rPr>
              <a:t>Resolução:</a:t>
            </a:r>
            <a:r>
              <a:rPr lang="pt-BR" sz="2400" b="0" i="1" strike="noStrike" baseline="0" dirty="0">
                <a:latin typeface="Arial Narrow" panose="020B0606020202030204" pitchFamily="34" charset="0"/>
                <a:cs typeface="Arial" panose="020B0604020202020204" pitchFamily="34" charset="0"/>
              </a:rPr>
              <a:t> </a:t>
            </a:r>
            <a:r>
              <a:rPr lang="pt-BR" sz="2400" b="0" i="1" u="none" strike="noStrike" baseline="0" dirty="0">
                <a:latin typeface="Arial Narrow" panose="020B0606020202030204" pitchFamily="34" charset="0"/>
                <a:cs typeface="Arial" panose="020B0604020202020204" pitchFamily="34" charset="0"/>
              </a:rPr>
              <a:t>Considere p como o valor da parcela, temos a expressão que determina o valor do carro como: </a:t>
            </a:r>
            <a:endParaRPr lang="pt-BR" sz="24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1DC1EAD7-8EDC-2B9F-7A61-C9BB2798F528}"/>
                  </a:ext>
                </a:extLst>
              </p:cNvPr>
              <p:cNvSpPr txBox="1"/>
              <p:nvPr/>
            </p:nvSpPr>
            <p:spPr>
              <a:xfrm>
                <a:off x="156883" y="6153784"/>
                <a:ext cx="11878232" cy="461665"/>
              </a:xfrm>
              <a:prstGeom prst="rect">
                <a:avLst/>
              </a:prstGeom>
              <a:noFill/>
            </p:spPr>
            <p:txBody>
              <a:bodyPr wrap="square">
                <a:spAutoFit/>
              </a:bodyPr>
              <a:lstStyle/>
              <a:p>
                <a:pPr algn="just"/>
                <a:r>
                  <a:rPr lang="pt-BR" sz="2400" b="0" i="0" u="none" strike="noStrike" baseline="0" dirty="0">
                    <a:latin typeface="Arial Narrow" panose="020B0606020202030204" pitchFamily="34" charset="0"/>
                    <a:cs typeface="Arial" panose="020B0604020202020204" pitchFamily="34" charset="0"/>
                  </a:rPr>
                  <a:t>Portanto, expressão algébrica que representa o valor final, pago por Júnior, é </a:t>
                </a:r>
                <a14:m>
                  <m:oMath xmlns:m="http://schemas.openxmlformats.org/officeDocument/2006/math">
                    <m:r>
                      <a:rPr lang="pt-BR" sz="2400" b="1" i="1" u="none" strike="noStrike" baseline="0" dirty="0" smtClean="0">
                        <a:latin typeface="Cambria Math" panose="02040503050406030204" pitchFamily="18" charset="0"/>
                        <a:cs typeface="Arial" panose="020B0604020202020204" pitchFamily="34" charset="0"/>
                      </a:rPr>
                      <m:t>𝟓𝟎</m:t>
                    </m:r>
                    <m:r>
                      <a:rPr lang="pt-BR" sz="2400" b="1" i="1" u="none" strike="noStrike" baseline="0" dirty="0" smtClean="0">
                        <a:latin typeface="Cambria Math" panose="02040503050406030204" pitchFamily="18" charset="0"/>
                        <a:cs typeface="Arial" panose="020B0604020202020204" pitchFamily="34" charset="0"/>
                      </a:rPr>
                      <m:t>𝒑</m:t>
                    </m:r>
                    <m:r>
                      <a:rPr lang="pt-BR" sz="2400" b="1" i="1" u="none" strike="noStrike" baseline="0" dirty="0" smtClean="0">
                        <a:latin typeface="Cambria Math" panose="02040503050406030204" pitchFamily="18" charset="0"/>
                        <a:cs typeface="Arial" panose="020B0604020202020204" pitchFamily="34" charset="0"/>
                      </a:rPr>
                      <m:t> + </m:t>
                    </m:r>
                    <m:r>
                      <a:rPr lang="pt-BR" sz="2400" b="1" i="1" u="none" strike="noStrike" baseline="0" dirty="0" smtClean="0">
                        <a:latin typeface="Cambria Math" panose="02040503050406030204" pitchFamily="18" charset="0"/>
                        <a:cs typeface="Arial" panose="020B0604020202020204" pitchFamily="34" charset="0"/>
                      </a:rPr>
                      <m:t>𝟐𝟎𝟎</m:t>
                    </m:r>
                  </m:oMath>
                </a14:m>
                <a:r>
                  <a:rPr lang="pt-BR" sz="2400" b="0" i="0" u="none" strike="noStrike" baseline="0" dirty="0">
                    <a:latin typeface="Arial Narrow" panose="020B0606020202030204" pitchFamily="34" charset="0"/>
                    <a:cs typeface="Arial" panose="020B0604020202020204" pitchFamily="34" charset="0"/>
                  </a:rPr>
                  <a:t>.</a:t>
                </a:r>
                <a:endParaRPr lang="pt-BR" sz="2400" dirty="0">
                  <a:latin typeface="Arial Narrow" panose="020B060602020203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1DC1EAD7-8EDC-2B9F-7A61-C9BB2798F528}"/>
                  </a:ext>
                </a:extLst>
              </p:cNvPr>
              <p:cNvSpPr txBox="1">
                <a:spLocks noRot="1" noChangeAspect="1" noMove="1" noResize="1" noEditPoints="1" noAdjustHandles="1" noChangeArrowheads="1" noChangeShapeType="1" noTextEdit="1"/>
              </p:cNvSpPr>
              <p:nvPr/>
            </p:nvSpPr>
            <p:spPr>
              <a:xfrm>
                <a:off x="156883" y="6153784"/>
                <a:ext cx="11878232" cy="461665"/>
              </a:xfrm>
              <a:prstGeom prst="rect">
                <a:avLst/>
              </a:prstGeom>
              <a:blipFill>
                <a:blip r:embed="rId2"/>
                <a:stretch>
                  <a:fillRect l="-821" t="-9211" b="-3026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4707DBB5-DC64-74FD-5D5C-AB0AD4269B07}"/>
                  </a:ext>
                </a:extLst>
              </p:cNvPr>
              <p:cNvSpPr txBox="1"/>
              <p:nvPr/>
            </p:nvSpPr>
            <p:spPr>
              <a:xfrm>
                <a:off x="2645010" y="3154373"/>
                <a:ext cx="6212120" cy="2999411"/>
              </a:xfrm>
              <a:prstGeom prst="rect">
                <a:avLst/>
              </a:prstGeom>
              <a:noFill/>
            </p:spPr>
            <p:txBody>
              <a:bodyPr wrap="square">
                <a:spAutoFit/>
              </a:bodyPr>
              <a:lstStyle/>
              <a:p>
                <a:pPr marL="457200" algn="ctr">
                  <a:lnSpc>
                    <a:spcPct val="115000"/>
                  </a:lnSpc>
                  <a:buNone/>
                </a:pPr>
                <a14:m>
                  <m:oMathPara xmlns:m="http://schemas.openxmlformats.org/officeDocument/2006/math">
                    <m:oMathParaPr>
                      <m:jc m:val="centerGroup"/>
                    </m:oMathParaPr>
                    <m:oMath xmlns:m="http://schemas.openxmlformats.org/officeDocument/2006/math">
                      <m:r>
                        <a:rPr lang="pt-BR" sz="2400" b="1" i="1" kern="100" smtClean="0">
                          <a:effectLst/>
                          <a:latin typeface="Cambria Math" panose="02040503050406030204" pitchFamily="18" charset="0"/>
                          <a:ea typeface="Times New Roman" panose="02020603050405020304" pitchFamily="18" charset="0"/>
                          <a:cs typeface="Arial" panose="020B0604020202020204" pitchFamily="34" charset="0"/>
                        </a:rPr>
                        <m:t>𝟑𝟎</m:t>
                      </m:r>
                      <m:r>
                        <a:rPr lang="pt-BR" sz="2400" b="1" i="1" kern="100" smtClean="0">
                          <a:effectLst/>
                          <a:latin typeface="Cambria Math" panose="02040503050406030204" pitchFamily="18" charset="0"/>
                          <a:ea typeface="Times New Roman" panose="02020603050405020304" pitchFamily="18" charset="0"/>
                          <a:cs typeface="Arial" panose="020B0604020202020204" pitchFamily="34" charset="0"/>
                        </a:rPr>
                        <m:t>∙</m:t>
                      </m:r>
                      <m:limUpp>
                        <m:limUppPr>
                          <m:ctrlPr>
                            <a:rPr lang="pt-BR" sz="2400" b="1" i="1" kern="100">
                              <a:effectLst/>
                              <a:latin typeface="Cambria Math" panose="02040503050406030204" pitchFamily="18" charset="0"/>
                              <a:ea typeface="Times New Roman" panose="02020603050405020304" pitchFamily="18" charset="0"/>
                              <a:cs typeface="Arial" panose="020B0604020202020204" pitchFamily="34" charset="0"/>
                            </a:rPr>
                          </m:ctrlPr>
                        </m:limUppPr>
                        <m:e>
                          <m:groupChr>
                            <m:groupChrPr>
                              <m:chr m:val="⏞"/>
                              <m:pos m:val="top"/>
                              <m:vertJc m:val="bot"/>
                              <m:ctrlPr>
                                <a:rPr lang="pt-BR" sz="2400" b="1" i="1" kern="100">
                                  <a:effectLst/>
                                  <a:latin typeface="Cambria Math" panose="02040503050406030204" pitchFamily="18" charset="0"/>
                                  <a:ea typeface="Times New Roman" panose="02020603050405020304" pitchFamily="18" charset="0"/>
                                  <a:cs typeface="Arial" panose="020B0604020202020204" pitchFamily="34" charset="0"/>
                                </a:rPr>
                              </m:ctrlPr>
                            </m:groupChrPr>
                            <m:e>
                              <m:d>
                                <m:dPr>
                                  <m:ctrlPr>
                                    <a:rPr lang="pt-BR" sz="2400" b="1"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𝒑</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𝟏𝟐</m:t>
                                  </m:r>
                                </m:e>
                              </m:d>
                            </m:e>
                          </m:groupChr>
                        </m:e>
                        <m:lim>
                          <m:eqArr>
                            <m:eqArrPr>
                              <m:ctrlPr>
                                <a:rPr lang="pt-BR" sz="2400" b="1" i="1" kern="100">
                                  <a:effectLst/>
                                  <a:latin typeface="Cambria Math" panose="02040503050406030204" pitchFamily="18" charset="0"/>
                                  <a:ea typeface="Times New Roman" panose="02020603050405020304" pitchFamily="18" charset="0"/>
                                  <a:cs typeface="Arial" panose="020B0604020202020204" pitchFamily="34" charset="0"/>
                                </a:rPr>
                              </m:ctrlPr>
                            </m:eqArrPr>
                            <m:e>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𝒑𝒂𝒓𝒄𝒆𝒍𝒂𝒔</m:t>
                              </m:r>
                            </m:e>
                            <m:e>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𝒂𝒏𝒕𝒆𝒄𝒊𝒑𝒂𝒅𝒂𝒔</m:t>
                              </m:r>
                            </m:e>
                          </m:eqArr>
                        </m:lim>
                      </m:limUpp>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𝟐𝟎</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limUpp>
                        <m:limUppPr>
                          <m:ctrlPr>
                            <a:rPr lang="pt-BR" sz="2400" b="1" i="1" kern="100">
                              <a:effectLst/>
                              <a:latin typeface="Cambria Math" panose="02040503050406030204" pitchFamily="18" charset="0"/>
                              <a:ea typeface="Times New Roman" panose="02020603050405020304" pitchFamily="18" charset="0"/>
                              <a:cs typeface="Arial" panose="020B0604020202020204" pitchFamily="34" charset="0"/>
                            </a:rPr>
                          </m:ctrlPr>
                        </m:limUppPr>
                        <m:e>
                          <m:groupChr>
                            <m:groupChrPr>
                              <m:chr m:val="⏞"/>
                              <m:pos m:val="top"/>
                              <m:vertJc m:val="bot"/>
                              <m:ctrlPr>
                                <a:rPr lang="pt-BR" sz="2400" b="1" i="1" kern="100">
                                  <a:effectLst/>
                                  <a:latin typeface="Cambria Math" panose="02040503050406030204" pitchFamily="18" charset="0"/>
                                  <a:ea typeface="Times New Roman" panose="02020603050405020304" pitchFamily="18" charset="0"/>
                                  <a:cs typeface="Arial" panose="020B0604020202020204" pitchFamily="34" charset="0"/>
                                </a:rPr>
                              </m:ctrlPr>
                            </m:groupChrPr>
                            <m:e>
                              <m:d>
                                <m:dPr>
                                  <m:ctrlPr>
                                    <a:rPr lang="pt-BR" sz="2400" b="1"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𝒑</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𝟐𝟖</m:t>
                                  </m:r>
                                </m:e>
                              </m:d>
                            </m:e>
                          </m:groupChr>
                        </m:e>
                        <m:lim>
                          <m:eqArr>
                            <m:eqArrPr>
                              <m:ctrlPr>
                                <a:rPr lang="pt-BR" sz="2400" b="1" i="1" kern="100">
                                  <a:effectLst/>
                                  <a:latin typeface="Cambria Math" panose="02040503050406030204" pitchFamily="18" charset="0"/>
                                  <a:ea typeface="Times New Roman" panose="02020603050405020304" pitchFamily="18" charset="0"/>
                                  <a:cs typeface="Arial" panose="020B0604020202020204" pitchFamily="34" charset="0"/>
                                </a:rPr>
                              </m:ctrlPr>
                            </m:eqArrPr>
                            <m:e>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𝒑𝒂𝒓𝒄𝒆𝒍𝒂𝒔</m:t>
                              </m:r>
                            </m:e>
                            <m:e>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𝒂𝒕𝒓𝒂𝒔𝒂𝒅𝒂𝒔</m:t>
                              </m:r>
                            </m:e>
                          </m:eqArr>
                        </m:lim>
                      </m:limUpp>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ctr">
                  <a:lnSpc>
                    <a:spcPct val="115000"/>
                  </a:lnSpc>
                  <a:buNone/>
                </a:pPr>
                <a14:m>
                  <m:oMathPara xmlns:m="http://schemas.openxmlformats.org/officeDocument/2006/math">
                    <m:oMathParaPr>
                      <m:jc m:val="centerGroup"/>
                    </m:oMathParaPr>
                    <m:oMath xmlns:m="http://schemas.openxmlformats.org/officeDocument/2006/math">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𝟑𝟎</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𝒑</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𝟑𝟎</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d>
                        <m:dPr>
                          <m:ctrlPr>
                            <a:rPr lang="pt-BR" sz="2400" b="1"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𝟏𝟐</m:t>
                          </m:r>
                        </m:e>
                      </m:d>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𝟐𝟎</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𝒑</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𝟐𝟎</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𝟐𝟖</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ctr">
                  <a:lnSpc>
                    <a:spcPct val="115000"/>
                  </a:lnSpc>
                  <a:buNone/>
                </a:pPr>
                <a14:m>
                  <m:oMathPara xmlns:m="http://schemas.openxmlformats.org/officeDocument/2006/math">
                    <m:oMathParaPr>
                      <m:jc m:val="centerGroup"/>
                    </m:oMathParaPr>
                    <m:oMath xmlns:m="http://schemas.openxmlformats.org/officeDocument/2006/math">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𝟑𝟎</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𝒑</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𝟑𝟔𝟎</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𝟐𝟎</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𝒑</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𝟓𝟔𝟎</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ctr">
                  <a:lnSpc>
                    <a:spcPct val="115000"/>
                  </a:lnSpc>
                  <a:buNone/>
                </a:pPr>
                <a14:m>
                  <m:oMathPara xmlns:m="http://schemas.openxmlformats.org/officeDocument/2006/math">
                    <m:oMathParaPr>
                      <m:jc m:val="centerGroup"/>
                    </m:oMathParaPr>
                    <m:oMath xmlns:m="http://schemas.openxmlformats.org/officeDocument/2006/math">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𝟑𝟎</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𝒑</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𝟐𝟎</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𝒑</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𝟓𝟔𝟎</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𝟑𝟔𝟎</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𝟓𝟎</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𝒑</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𝟐𝟎𝟎</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4707DBB5-DC64-74FD-5D5C-AB0AD4269B07}"/>
                  </a:ext>
                </a:extLst>
              </p:cNvPr>
              <p:cNvSpPr txBox="1">
                <a:spLocks noRot="1" noChangeAspect="1" noMove="1" noResize="1" noEditPoints="1" noAdjustHandles="1" noChangeArrowheads="1" noChangeShapeType="1" noTextEdit="1"/>
              </p:cNvSpPr>
              <p:nvPr/>
            </p:nvSpPr>
            <p:spPr>
              <a:xfrm>
                <a:off x="2645010" y="3154373"/>
                <a:ext cx="6212120" cy="2999411"/>
              </a:xfrm>
              <a:prstGeom prst="rect">
                <a:avLst/>
              </a:prstGeom>
              <a:blipFill>
                <a:blip r:embed="rId3"/>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2305857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AC2B1B95-5878-D10D-795F-D9B3EDD96F1E}"/>
                  </a:ext>
                </a:extLst>
              </p:cNvPr>
              <p:cNvSpPr txBox="1"/>
              <p:nvPr/>
            </p:nvSpPr>
            <p:spPr>
              <a:xfrm>
                <a:off x="193888" y="383718"/>
                <a:ext cx="11804223" cy="3571619"/>
              </a:xfrm>
              <a:prstGeom prst="rect">
                <a:avLst/>
              </a:prstGeom>
              <a:noFill/>
            </p:spPr>
            <p:txBody>
              <a:bodyPr wrap="square">
                <a:spAutoFit/>
              </a:bodyPr>
              <a:lstStyle/>
              <a:p>
                <a:pPr algn="l"/>
                <a:r>
                  <a:rPr lang="pt-BR" sz="2400" b="1" i="0" u="none" strike="noStrike" baseline="0" dirty="0">
                    <a:latin typeface="Arial Narrow" panose="020B0606020202030204" pitchFamily="34" charset="0"/>
                    <a:cs typeface="Arial" panose="020B0604020202020204" pitchFamily="34" charset="0"/>
                  </a:rPr>
                  <a:t>Exemplo 5:</a:t>
                </a:r>
              </a:p>
              <a:p>
                <a:pPr algn="just"/>
                <a:r>
                  <a:rPr lang="pt-BR" sz="2400" b="0" i="0" u="none" strike="noStrike" baseline="0" dirty="0">
                    <a:latin typeface="Arial Narrow" panose="020B0606020202030204" pitchFamily="34" charset="0"/>
                    <a:cs typeface="Arial" panose="020B0604020202020204" pitchFamily="34" charset="0"/>
                  </a:rPr>
                  <a:t>Carla comprou seu apartamento financiando em parcelas fixas de </a:t>
                </a:r>
                <a:r>
                  <a:rPr lang="pt-BR" sz="2400" b="0" i="1" u="none" strike="noStrike" baseline="0" dirty="0">
                    <a:latin typeface="Arial Narrow" panose="020B0606020202030204" pitchFamily="34" charset="0"/>
                    <a:cs typeface="Arial" panose="020B0604020202020204" pitchFamily="34" charset="0"/>
                  </a:rPr>
                  <a:t>y </a:t>
                </a:r>
                <a:r>
                  <a:rPr lang="pt-BR" sz="2400" b="0" i="0" u="none" strike="noStrike" baseline="0" dirty="0">
                    <a:latin typeface="Arial Narrow" panose="020B0606020202030204" pitchFamily="34" charset="0"/>
                    <a:cs typeface="Arial" panose="020B0604020202020204" pitchFamily="34" charset="0"/>
                  </a:rPr>
                  <a:t>reais. Em determinado mês, ela deixou de pagar essa parcela e por isso precisará pagar uma multa de </a:t>
                </a:r>
                <a:r>
                  <a:rPr lang="pt-BR" sz="2400" b="0" i="1" u="none" strike="noStrike" baseline="0" dirty="0">
                    <a:latin typeface="Arial Narrow" panose="020B0606020202030204" pitchFamily="34" charset="0"/>
                    <a:cs typeface="Arial" panose="020B0604020202020204" pitchFamily="34" charset="0"/>
                  </a:rPr>
                  <a:t>8</a:t>
                </a:r>
                <a:r>
                  <a:rPr lang="pt-BR" sz="2400" b="0" i="0" u="none" strike="noStrike" baseline="0" dirty="0">
                    <a:latin typeface="Arial Narrow" panose="020B0606020202030204" pitchFamily="34" charset="0"/>
                    <a:cs typeface="Arial" panose="020B0604020202020204" pitchFamily="34" charset="0"/>
                  </a:rPr>
                  <a:t>% sobre o valor da parcela, mais juros de </a:t>
                </a:r>
                <a:r>
                  <a:rPr lang="pt-BR" sz="2400" b="0" i="1" u="none" strike="noStrike" baseline="0" dirty="0">
                    <a:latin typeface="Arial Narrow" panose="020B0606020202030204" pitchFamily="34" charset="0"/>
                    <a:cs typeface="Arial" panose="020B0604020202020204" pitchFamily="34" charset="0"/>
                  </a:rPr>
                  <a:t>1</a:t>
                </a:r>
                <a:r>
                  <a:rPr lang="pt-BR" sz="2400" b="0" i="0" u="none" strike="noStrike" baseline="0" dirty="0">
                    <a:latin typeface="Arial Narrow" panose="020B0606020202030204" pitchFamily="34" charset="0"/>
                    <a:cs typeface="Arial" panose="020B0604020202020204" pitchFamily="34" charset="0"/>
                  </a:rPr>
                  <a:t>% por cada dia de atraso. Sabendo que ela levou </a:t>
                </a:r>
                <a:r>
                  <a:rPr lang="pt-BR" sz="2400" b="0" i="1" u="none" strike="noStrike" baseline="0" dirty="0">
                    <a:latin typeface="Arial Narrow" panose="020B0606020202030204" pitchFamily="34" charset="0"/>
                    <a:cs typeface="Arial" panose="020B0604020202020204" pitchFamily="34" charset="0"/>
                  </a:rPr>
                  <a:t>10 </a:t>
                </a:r>
                <a:r>
                  <a:rPr lang="pt-BR" sz="2400" b="0" i="0" u="none" strike="noStrike" baseline="0" dirty="0">
                    <a:latin typeface="Arial Narrow" panose="020B0606020202030204" pitchFamily="34" charset="0"/>
                    <a:cs typeface="Arial" panose="020B0604020202020204" pitchFamily="34" charset="0"/>
                  </a:rPr>
                  <a:t>dias para pagar essa parcela, qual a expressão algébrica determina o valor a ser pago por ela?</a:t>
                </a:r>
              </a:p>
              <a:p>
                <a:pPr algn="l"/>
                <a:r>
                  <a:rPr lang="pt-BR" sz="2400" b="0" i="1" u="sng" strike="noStrike" baseline="0" dirty="0">
                    <a:latin typeface="Arial Narrow" panose="020B0606020202030204" pitchFamily="34" charset="0"/>
                    <a:cs typeface="Arial" panose="020B0604020202020204" pitchFamily="34" charset="0"/>
                  </a:rPr>
                  <a:t>Resolução:</a:t>
                </a:r>
              </a:p>
              <a:p>
                <a:pPr algn="just"/>
                <a:r>
                  <a:rPr lang="pt-BR" sz="2400" b="0" i="1" u="none" strike="noStrike" baseline="0" dirty="0">
                    <a:latin typeface="Arial Narrow" panose="020B0606020202030204" pitchFamily="34" charset="0"/>
                    <a:cs typeface="Arial" panose="020B0604020202020204" pitchFamily="34" charset="0"/>
                  </a:rPr>
                  <a:t>Como a parcela em atraso envolve o valor da parcela (y) somada com a multa e os juros  diários, então a expressão algébrica precisará somar esses três elementos. A forma fracionária</a:t>
                </a:r>
              </a:p>
              <a:p>
                <a:pPr algn="just"/>
                <a:r>
                  <a:rPr lang="pt-BR" sz="2400" b="0" i="1" u="none" strike="noStrike" baseline="0" dirty="0">
                    <a:latin typeface="Arial Narrow" panose="020B0606020202030204" pitchFamily="34" charset="0"/>
                    <a:cs typeface="Arial" panose="020B0604020202020204" pitchFamily="34" charset="0"/>
                  </a:rPr>
                  <a:t>de 8% é representada por </a:t>
                </a:r>
                <a14:m>
                  <m:oMath xmlns:m="http://schemas.openxmlformats.org/officeDocument/2006/math">
                    <m:f>
                      <m:fPr>
                        <m:ctrlPr>
                          <a:rPr lang="pt-BR" sz="2400" b="0" i="1" u="none" strike="noStrike" baseline="0" dirty="0" smtClean="0">
                            <a:latin typeface="Cambria Math" panose="02040503050406030204" pitchFamily="18" charset="0"/>
                            <a:cs typeface="Arial" panose="020B0604020202020204" pitchFamily="34" charset="0"/>
                          </a:rPr>
                        </m:ctrlPr>
                      </m:fPr>
                      <m:num>
                        <m:r>
                          <a:rPr lang="pt-BR" sz="2400" b="0" i="1" u="none" strike="noStrike" baseline="0" dirty="0" smtClean="0">
                            <a:latin typeface="Cambria Math" panose="02040503050406030204" pitchFamily="18" charset="0"/>
                            <a:cs typeface="Arial" panose="020B0604020202020204" pitchFamily="34" charset="0"/>
                          </a:rPr>
                          <m:t>8</m:t>
                        </m:r>
                      </m:num>
                      <m:den>
                        <m:r>
                          <a:rPr lang="pt-BR" sz="2400" b="0" i="1" u="none" strike="noStrike" baseline="0" dirty="0" smtClean="0">
                            <a:latin typeface="Cambria Math" panose="02040503050406030204" pitchFamily="18" charset="0"/>
                            <a:cs typeface="Arial" panose="020B0604020202020204" pitchFamily="34" charset="0"/>
                          </a:rPr>
                          <m:t>100</m:t>
                        </m:r>
                      </m:den>
                    </m:f>
                  </m:oMath>
                </a14:m>
                <a:r>
                  <a:rPr lang="pt-BR" sz="2400" b="0" i="1" u="none" strike="noStrike" baseline="0" dirty="0">
                    <a:latin typeface="Arial Narrow" panose="020B0606020202030204" pitchFamily="34" charset="0"/>
                    <a:cs typeface="Arial" panose="020B0604020202020204" pitchFamily="34" charset="0"/>
                  </a:rPr>
                  <a:t>, da mesma forma que 1% é igual a </a:t>
                </a:r>
                <a14:m>
                  <m:oMath xmlns:m="http://schemas.openxmlformats.org/officeDocument/2006/math">
                    <m:f>
                      <m:fPr>
                        <m:ctrlPr>
                          <a:rPr lang="pt-BR" sz="2400" b="0" i="1" u="none" strike="noStrike" baseline="0" dirty="0" smtClean="0">
                            <a:latin typeface="Cambria Math" panose="02040503050406030204" pitchFamily="18" charset="0"/>
                            <a:cs typeface="Arial" panose="020B0604020202020204" pitchFamily="34" charset="0"/>
                          </a:rPr>
                        </m:ctrlPr>
                      </m:fPr>
                      <m:num>
                        <m:r>
                          <a:rPr lang="pt-BR" sz="2400" b="0" i="1" u="none" strike="noStrike" baseline="0" dirty="0" smtClean="0">
                            <a:latin typeface="Cambria Math" panose="02040503050406030204" pitchFamily="18" charset="0"/>
                            <a:cs typeface="Arial" panose="020B0604020202020204" pitchFamily="34" charset="0"/>
                          </a:rPr>
                          <m:t>1</m:t>
                        </m:r>
                      </m:num>
                      <m:den>
                        <m:r>
                          <a:rPr lang="pt-BR" sz="2400" b="0" i="1" u="none" strike="noStrike" baseline="0" dirty="0" smtClean="0">
                            <a:latin typeface="Cambria Math" panose="02040503050406030204" pitchFamily="18" charset="0"/>
                            <a:cs typeface="Arial" panose="020B0604020202020204" pitchFamily="34" charset="0"/>
                          </a:rPr>
                          <m:t>100</m:t>
                        </m:r>
                      </m:den>
                    </m:f>
                  </m:oMath>
                </a14:m>
                <a:r>
                  <a:rPr lang="pt-BR" sz="2400" b="0" i="1" u="none" strike="noStrike" baseline="0" dirty="0">
                    <a:latin typeface="Arial Narrow" panose="020B0606020202030204" pitchFamily="34" charset="0"/>
                    <a:cs typeface="Arial" panose="020B0604020202020204" pitchFamily="34" charset="0"/>
                  </a:rPr>
                  <a:t>∙ Logo, temos a expressão:</a:t>
                </a:r>
                <a:endParaRPr lang="pt-BR" sz="2400" dirty="0">
                  <a:latin typeface="Arial Narrow" panose="020B0606020202030204" pitchFamily="34" charset="0"/>
                  <a:cs typeface="Arial" panose="020B0604020202020204" pitchFamily="34" charset="0"/>
                </a:endParaRPr>
              </a:p>
            </p:txBody>
          </p:sp>
        </mc:Choice>
        <mc:Fallback xmlns="">
          <p:sp>
            <p:nvSpPr>
              <p:cNvPr id="2" name="CaixaDeTexto 1">
                <a:extLst>
                  <a:ext uri="{FF2B5EF4-FFF2-40B4-BE49-F238E27FC236}">
                    <a16:creationId xmlns:a16="http://schemas.microsoft.com/office/drawing/2014/main" id="{AC2B1B95-5878-D10D-795F-D9B3EDD96F1E}"/>
                  </a:ext>
                </a:extLst>
              </p:cNvPr>
              <p:cNvSpPr txBox="1">
                <a:spLocks noRot="1" noChangeAspect="1" noMove="1" noResize="1" noEditPoints="1" noAdjustHandles="1" noChangeArrowheads="1" noChangeShapeType="1" noTextEdit="1"/>
              </p:cNvSpPr>
              <p:nvPr/>
            </p:nvSpPr>
            <p:spPr>
              <a:xfrm>
                <a:off x="193888" y="383718"/>
                <a:ext cx="11804223" cy="3571619"/>
              </a:xfrm>
              <a:prstGeom prst="rect">
                <a:avLst/>
              </a:prstGeom>
              <a:blipFill>
                <a:blip r:embed="rId2"/>
                <a:stretch>
                  <a:fillRect l="-826" t="-1365" r="-775" b="-68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A7D65A3-A9AC-1B7A-0EB6-AFB21F0F1096}"/>
                  </a:ext>
                </a:extLst>
              </p:cNvPr>
              <p:cNvSpPr txBox="1"/>
              <p:nvPr/>
            </p:nvSpPr>
            <p:spPr>
              <a:xfrm>
                <a:off x="193888" y="3955337"/>
                <a:ext cx="6096000" cy="2103525"/>
              </a:xfrm>
              <a:prstGeom prst="rect">
                <a:avLst/>
              </a:prstGeom>
              <a:noFill/>
            </p:spPr>
            <p:txBody>
              <a:bodyPr wrap="square">
                <a:spAutoFit/>
              </a:bodyPr>
              <a:lstStyle/>
              <a:p>
                <a:pPr marL="457200" algn="just">
                  <a:lnSpc>
                    <a:spcPct val="115000"/>
                  </a:lnSpc>
                  <a:buNone/>
                </a:pPr>
                <a14:m>
                  <m:oMathPara xmlns:m="http://schemas.openxmlformats.org/officeDocument/2006/math">
                    <m:oMathParaPr>
                      <m:jc m:val="centerGroup"/>
                    </m:oMathParaPr>
                    <m:oMath xmlns:m="http://schemas.openxmlformats.org/officeDocument/2006/math">
                      <m:r>
                        <a:rPr lang="pt-BR" sz="2400" i="1" kern="100" smtClean="0">
                          <a:effectLst/>
                          <a:latin typeface="Cambria Math" panose="02040503050406030204" pitchFamily="18" charset="0"/>
                          <a:ea typeface="Times New Roman" panose="02020603050405020304" pitchFamily="18" charset="0"/>
                          <a:cs typeface="Arial" panose="020B0604020202020204" pitchFamily="34" charset="0"/>
                        </a:rPr>
                        <m:t>𝑦</m:t>
                      </m:r>
                      <m:r>
                        <a:rPr lang="pt-BR" sz="2400" i="1" kern="100" smtClean="0">
                          <a:effectLst/>
                          <a:latin typeface="Cambria Math" panose="02040503050406030204" pitchFamily="18" charset="0"/>
                          <a:ea typeface="Times New Roman" panose="02020603050405020304" pitchFamily="18" charset="0"/>
                          <a:cs typeface="Arial" panose="020B0604020202020204" pitchFamily="34" charset="0"/>
                        </a:rPr>
                        <m:t>+</m:t>
                      </m:r>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pt-BR" sz="2400" i="1" kern="100">
                                  <a:effectLst/>
                                  <a:latin typeface="Cambria Math" panose="02040503050406030204" pitchFamily="18" charset="0"/>
                                  <a:ea typeface="Times New Roman" panose="02020603050405020304" pitchFamily="18" charset="0"/>
                                  <a:cs typeface="Arial" panose="020B0604020202020204" pitchFamily="34" charset="0"/>
                                </a:rPr>
                                <m:t>8</m:t>
                              </m:r>
                            </m:num>
                            <m:den>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100</m:t>
                              </m:r>
                            </m:den>
                          </m:f>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i="1" kern="100">
                              <a:effectLst/>
                              <a:latin typeface="Cambria Math" panose="02040503050406030204" pitchFamily="18" charset="0"/>
                              <a:ea typeface="Times New Roman" panose="02020603050405020304" pitchFamily="18" charset="0"/>
                              <a:cs typeface="Arial" panose="020B0604020202020204" pitchFamily="34" charset="0"/>
                            </a:rPr>
                            <m:t>𝑦</m:t>
                          </m:r>
                        </m:e>
                      </m:d>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pt-BR" sz="2400" i="1" kern="100">
                                  <a:effectLst/>
                                  <a:latin typeface="Cambria Math" panose="02040503050406030204" pitchFamily="18" charset="0"/>
                                  <a:ea typeface="Times New Roman" panose="02020603050405020304" pitchFamily="18" charset="0"/>
                                  <a:cs typeface="Arial" panose="020B0604020202020204" pitchFamily="34" charset="0"/>
                                </a:rPr>
                                <m:t>1</m:t>
                              </m:r>
                            </m:num>
                            <m:den>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100</m:t>
                              </m:r>
                            </m:den>
                          </m:f>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i="1" kern="100">
                              <a:effectLst/>
                              <a:latin typeface="Cambria Math" panose="02040503050406030204" pitchFamily="18" charset="0"/>
                              <a:ea typeface="Times New Roman" panose="02020603050405020304" pitchFamily="18" charset="0"/>
                              <a:cs typeface="Arial" panose="020B0604020202020204" pitchFamily="34" charset="0"/>
                            </a:rPr>
                            <m:t>𝑦</m:t>
                          </m:r>
                        </m:e>
                      </m:d>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Arial" panose="020B0604020202020204" pitchFamily="34" charset="0"/>
                        </a:rPr>
                        <m:t>𝑦</m:t>
                      </m:r>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pt-BR" sz="2400" i="1" kern="100">
                                  <a:effectLst/>
                                  <a:latin typeface="Cambria Math" panose="02040503050406030204" pitchFamily="18" charset="0"/>
                                  <a:ea typeface="Times New Roman" panose="02020603050405020304" pitchFamily="18" charset="0"/>
                                  <a:cs typeface="Arial" panose="020B0604020202020204" pitchFamily="34" charset="0"/>
                                </a:rPr>
                                <m:t>8</m:t>
                              </m:r>
                            </m:num>
                            <m:den>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100</m:t>
                              </m:r>
                            </m:den>
                          </m:f>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i="1" kern="100">
                              <a:effectLst/>
                              <a:latin typeface="Cambria Math" panose="02040503050406030204" pitchFamily="18" charset="0"/>
                              <a:ea typeface="Times New Roman" panose="02020603050405020304" pitchFamily="18" charset="0"/>
                              <a:cs typeface="Arial" panose="020B0604020202020204" pitchFamily="34" charset="0"/>
                            </a:rPr>
                            <m:t>𝑦</m:t>
                          </m:r>
                        </m:e>
                      </m:d>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m:t>
                              </m:r>
                            </m:num>
                            <m:den>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100</m:t>
                              </m:r>
                            </m:den>
                          </m:f>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i="1" kern="100">
                              <a:effectLst/>
                              <a:latin typeface="Cambria Math" panose="02040503050406030204" pitchFamily="18" charset="0"/>
                              <a:ea typeface="Times New Roman" panose="02020603050405020304" pitchFamily="18" charset="0"/>
                              <a:cs typeface="Arial" panose="020B0604020202020204" pitchFamily="34" charset="0"/>
                            </a:rPr>
                            <m:t>𝑦</m:t>
                          </m:r>
                        </m:e>
                      </m:d>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A7D65A3-A9AC-1B7A-0EB6-AFB21F0F1096}"/>
                  </a:ext>
                </a:extLst>
              </p:cNvPr>
              <p:cNvSpPr txBox="1">
                <a:spLocks noRot="1" noChangeAspect="1" noMove="1" noResize="1" noEditPoints="1" noAdjustHandles="1" noChangeArrowheads="1" noChangeShapeType="1" noTextEdit="1"/>
              </p:cNvSpPr>
              <p:nvPr/>
            </p:nvSpPr>
            <p:spPr>
              <a:xfrm>
                <a:off x="193888" y="3955337"/>
                <a:ext cx="6096000" cy="2103525"/>
              </a:xfrm>
              <a:prstGeom prst="rect">
                <a:avLst/>
              </a:prstGeom>
              <a:blipFill>
                <a:blip r:embed="rId3"/>
                <a:stretch>
                  <a:fillRect/>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2DFAFCA4-696D-58E4-E41D-11C139CB0286}"/>
              </a:ext>
            </a:extLst>
          </p:cNvPr>
          <p:cNvSpPr txBox="1"/>
          <p:nvPr/>
        </p:nvSpPr>
        <p:spPr>
          <a:xfrm>
            <a:off x="5988421" y="4589742"/>
            <a:ext cx="6096001" cy="492507"/>
          </a:xfrm>
          <a:prstGeom prst="rect">
            <a:avLst/>
          </a:prstGeom>
          <a:noFill/>
        </p:spPr>
        <p:txBody>
          <a:bodyPr wrap="square">
            <a:spAutoFit/>
          </a:bodyPr>
          <a:lstStyle/>
          <a:p>
            <a:pPr algn="just">
              <a:lnSpc>
                <a:spcPct val="115000"/>
              </a:lnSpc>
              <a:spcAft>
                <a:spcPts val="800"/>
              </a:spcAft>
              <a:buNone/>
            </a:pPr>
            <a:r>
              <a:rPr lang="pt-BR" sz="2400" i="1" kern="100" dirty="0">
                <a:effectLst/>
                <a:latin typeface="Arial Narrow" panose="020B0606020202030204" pitchFamily="34" charset="0"/>
                <a:ea typeface="Times New Roman" panose="02020603050405020304" pitchFamily="18" charset="0"/>
                <a:cs typeface="Arial" panose="020B0604020202020204" pitchFamily="34" charset="0"/>
              </a:rPr>
              <a:t>Reescrevendo as frações para decimal, obtemos: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A67E12FE-A672-728D-B892-698EFCDFCAF2}"/>
                  </a:ext>
                </a:extLst>
              </p:cNvPr>
              <p:cNvSpPr txBox="1"/>
              <p:nvPr/>
            </p:nvSpPr>
            <p:spPr>
              <a:xfrm>
                <a:off x="5837692" y="5132605"/>
                <a:ext cx="6096000" cy="1469120"/>
              </a:xfrm>
              <a:prstGeom prst="rect">
                <a:avLst/>
              </a:prstGeom>
              <a:noFill/>
            </p:spPr>
            <p:txBody>
              <a:bodyPr wrap="square">
                <a:spAutoFit/>
              </a:bodyPr>
              <a:lstStyle/>
              <a:p>
                <a:pPr marL="457200" algn="just">
                  <a:lnSpc>
                    <a:spcPct val="115000"/>
                  </a:lnSpc>
                  <a:buNone/>
                </a:pPr>
                <a14:m>
                  <m:oMathPara xmlns:m="http://schemas.openxmlformats.org/officeDocument/2006/math">
                    <m:oMathParaPr>
                      <m:jc m:val="centerGroup"/>
                    </m:oMathParaPr>
                    <m:oMath xmlns:m="http://schemas.openxmlformats.org/officeDocument/2006/math">
                      <m:r>
                        <a:rPr lang="pt-BR" sz="2400" i="1" kern="100" smtClean="0">
                          <a:effectLst/>
                          <a:latin typeface="Cambria Math" panose="02040503050406030204" pitchFamily="18" charset="0"/>
                          <a:ea typeface="Times New Roman" panose="02020603050405020304" pitchFamily="18" charset="0"/>
                          <a:cs typeface="Arial" panose="020B0604020202020204" pitchFamily="34" charset="0"/>
                        </a:rPr>
                        <m:t>𝑦</m:t>
                      </m:r>
                      <m:r>
                        <a:rPr lang="pt-BR" sz="2400" i="1" kern="100" smtClean="0">
                          <a:effectLst/>
                          <a:latin typeface="Cambria Math" panose="02040503050406030204" pitchFamily="18" charset="0"/>
                          <a:ea typeface="Times New Roman" panose="02020603050405020304" pitchFamily="18" charset="0"/>
                          <a:cs typeface="Arial" panose="020B0604020202020204" pitchFamily="34" charset="0"/>
                        </a:rPr>
                        <m:t>+0,08</m:t>
                      </m:r>
                      <m:r>
                        <a:rPr lang="pt-BR" sz="2400" i="1" kern="100" smtClean="0">
                          <a:effectLst/>
                          <a:latin typeface="Cambria Math" panose="02040503050406030204" pitchFamily="18" charset="0"/>
                          <a:ea typeface="Times New Roman" panose="02020603050405020304" pitchFamily="18" charset="0"/>
                          <a:cs typeface="Arial" panose="020B0604020202020204" pitchFamily="34" charset="0"/>
                        </a:rPr>
                        <m:t>𝑦</m:t>
                      </m:r>
                      <m:r>
                        <a:rPr lang="pt-BR" sz="2400" i="1" kern="100" smtClean="0">
                          <a:effectLst/>
                          <a:latin typeface="Cambria Math" panose="02040503050406030204" pitchFamily="18" charset="0"/>
                          <a:ea typeface="Times New Roman" panose="02020603050405020304" pitchFamily="18" charset="0"/>
                          <a:cs typeface="Arial" panose="020B0604020202020204" pitchFamily="34" charset="0"/>
                        </a:rPr>
                        <m:t>+0,1</m:t>
                      </m:r>
                      <m:r>
                        <a:rPr lang="pt-BR" sz="2400" i="1" kern="100" smtClean="0">
                          <a:effectLst/>
                          <a:latin typeface="Cambria Math" panose="02040503050406030204" pitchFamily="18" charset="0"/>
                          <a:ea typeface="Times New Roman" panose="02020603050405020304" pitchFamily="18" charset="0"/>
                          <a:cs typeface="Arial" panose="020B0604020202020204" pitchFamily="34" charset="0"/>
                        </a:rPr>
                        <m:t>𝑦</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ctr">
                  <a:lnSpc>
                    <a:spcPct val="115000"/>
                  </a:lnSpc>
                  <a:buNone/>
                </a:pPr>
                <a14:m>
                  <m:oMathPara xmlns:m="http://schemas.openxmlformats.org/officeDocument/2006/math">
                    <m:oMathParaPr>
                      <m:jc m:val="centerGroup"/>
                    </m:oMathParaPr>
                    <m:oMath xmlns:m="http://schemas.openxmlformats.org/officeDocument/2006/math">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1+0,08+0,1</m:t>
                          </m:r>
                        </m:e>
                      </m:d>
                      <m:r>
                        <a:rPr lang="pt-BR" sz="2400" i="1" kern="100">
                          <a:effectLst/>
                          <a:latin typeface="Cambria Math" panose="02040503050406030204" pitchFamily="18" charset="0"/>
                          <a:ea typeface="Times New Roman" panose="02020603050405020304" pitchFamily="18" charset="0"/>
                          <a:cs typeface="Arial" panose="020B0604020202020204" pitchFamily="34" charset="0"/>
                        </a:rPr>
                        <m:t>𝑦</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𝟏</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𝟏𝟖</m:t>
                      </m:r>
                      <m:r>
                        <a:rPr lang="pt-BR" sz="2400" b="1" i="1" kern="100">
                          <a:effectLst/>
                          <a:latin typeface="Cambria Math" panose="02040503050406030204" pitchFamily="18" charset="0"/>
                          <a:ea typeface="Times New Roman" panose="02020603050405020304" pitchFamily="18" charset="0"/>
                          <a:cs typeface="Arial" panose="020B0604020202020204" pitchFamily="34" charset="0"/>
                        </a:rPr>
                        <m:t>𝒚</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A67E12FE-A672-728D-B892-698EFCDFCAF2}"/>
                  </a:ext>
                </a:extLst>
              </p:cNvPr>
              <p:cNvSpPr txBox="1">
                <a:spLocks noRot="1" noChangeAspect="1" noMove="1" noResize="1" noEditPoints="1" noAdjustHandles="1" noChangeArrowheads="1" noChangeShapeType="1" noTextEdit="1"/>
              </p:cNvSpPr>
              <p:nvPr/>
            </p:nvSpPr>
            <p:spPr>
              <a:xfrm>
                <a:off x="5837692" y="5132605"/>
                <a:ext cx="6096000" cy="1469120"/>
              </a:xfrm>
              <a:prstGeom prst="rect">
                <a:avLst/>
              </a:prstGeom>
              <a:blipFill>
                <a:blip r:embed="rId4"/>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7503902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157C0-6279-CFEA-C45F-C08A01085FF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B0025A13-5E37-CB66-B0A4-7C7AD776F704}"/>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9" name="Imagem 8">
            <a:extLst>
              <a:ext uri="{FF2B5EF4-FFF2-40B4-BE49-F238E27FC236}">
                <a16:creationId xmlns:a16="http://schemas.microsoft.com/office/drawing/2014/main" id="{85EE3BFE-F911-F8A9-31DF-88FBC3CDAB14}"/>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80155" y="430301"/>
            <a:ext cx="2520000" cy="593988"/>
          </a:xfrm>
          <a:prstGeom prst="rect">
            <a:avLst/>
          </a:prstGeom>
          <a:noFill/>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12E521A3-669B-B427-69B6-052490F0A8A5}"/>
              </a:ext>
            </a:extLst>
          </p:cNvPr>
          <p:cNvSpPr txBox="1"/>
          <p:nvPr/>
        </p:nvSpPr>
        <p:spPr>
          <a:xfrm>
            <a:off x="130616" y="990990"/>
            <a:ext cx="6094562" cy="3416320"/>
          </a:xfrm>
          <a:prstGeom prst="rect">
            <a:avLst/>
          </a:prstGeom>
          <a:noFill/>
        </p:spPr>
        <p:txBody>
          <a:bodyPr wrap="square">
            <a:spAutoFit/>
          </a:bodyPr>
          <a:lstStyle/>
          <a:p>
            <a:pPr algn="l"/>
            <a:r>
              <a:rPr lang="pt-BR" sz="2400" b="1" i="0" u="none" strike="noStrike" baseline="0" dirty="0">
                <a:latin typeface="Arial Narrow" panose="020B0606020202030204" pitchFamily="34" charset="0"/>
                <a:cs typeface="Arial" panose="020B0604020202020204" pitchFamily="34" charset="0"/>
              </a:rPr>
              <a:t>1. </a:t>
            </a:r>
            <a:r>
              <a:rPr lang="pt-BR" sz="2400" b="0" i="0" u="none" strike="noStrike" baseline="0" dirty="0">
                <a:latin typeface="Arial Narrow" panose="020B0606020202030204" pitchFamily="34" charset="0"/>
                <a:cs typeface="Arial" panose="020B0604020202020204" pitchFamily="34" charset="0"/>
              </a:rPr>
              <a:t>Seja a figura seguinte.</a:t>
            </a:r>
          </a:p>
          <a:p>
            <a:pPr marL="342900" indent="-342900" algn="l">
              <a:buAutoNum type="arabicPeriod"/>
            </a:pPr>
            <a:endParaRPr lang="pt-BR" sz="2400" dirty="0">
              <a:latin typeface="Arial Narrow" panose="020B0606020202030204" pitchFamily="34" charset="0"/>
              <a:cs typeface="Arial" panose="020B0604020202020204" pitchFamily="34" charset="0"/>
            </a:endParaRPr>
          </a:p>
          <a:p>
            <a:pPr marL="342900" indent="-342900" algn="l">
              <a:buAutoNum type="arabicPeriod"/>
            </a:pPr>
            <a:endParaRPr lang="pt-BR" sz="2400" b="0" i="0" u="none" strike="noStrike" baseline="0" dirty="0">
              <a:latin typeface="Arial Narrow" panose="020B0606020202030204" pitchFamily="34" charset="0"/>
              <a:cs typeface="Arial" panose="020B0604020202020204" pitchFamily="34" charset="0"/>
            </a:endParaRPr>
          </a:p>
          <a:p>
            <a:pPr marL="342900" indent="-342900" algn="l">
              <a:buAutoNum type="arabicPeriod"/>
            </a:pPr>
            <a:endParaRPr lang="pt-BR" sz="2400" dirty="0">
              <a:latin typeface="Arial Narrow" panose="020B0606020202030204" pitchFamily="34" charset="0"/>
              <a:cs typeface="Arial" panose="020B0604020202020204" pitchFamily="34" charset="0"/>
            </a:endParaRPr>
          </a:p>
          <a:p>
            <a:pPr algn="l"/>
            <a:endParaRPr lang="pt-BR" sz="2400" b="0" i="0" u="none" strike="noStrike" baseline="0" dirty="0">
              <a:latin typeface="Arial Narrow" panose="020B0606020202030204" pitchFamily="34" charset="0"/>
              <a:cs typeface="Arial" panose="020B0604020202020204" pitchFamily="34" charset="0"/>
            </a:endParaRPr>
          </a:p>
          <a:p>
            <a:pPr marL="342900" indent="-342900" algn="l">
              <a:buAutoNum type="arabicPeriod"/>
            </a:pPr>
            <a:endParaRPr lang="pt-BR" sz="2400" dirty="0">
              <a:latin typeface="Arial Narrow" panose="020B0606020202030204" pitchFamily="34" charset="0"/>
              <a:cs typeface="Arial" panose="020B0604020202020204" pitchFamily="34" charset="0"/>
            </a:endParaRPr>
          </a:p>
          <a:p>
            <a:pPr algn="l"/>
            <a:endParaRPr lang="pt-BR" sz="2400" b="0" i="0" u="none" strike="noStrike" baseline="0" dirty="0">
              <a:latin typeface="Arial Narrow" panose="020B0606020202030204" pitchFamily="34" charset="0"/>
              <a:cs typeface="Arial" panose="020B0604020202020204" pitchFamily="34" charset="0"/>
            </a:endParaRPr>
          </a:p>
          <a:p>
            <a:pPr algn="just"/>
            <a:r>
              <a:rPr lang="pt-BR" sz="2400" b="0" i="0" u="none" strike="noStrike" baseline="0" dirty="0">
                <a:latin typeface="Arial Narrow" panose="020B0606020202030204" pitchFamily="34" charset="0"/>
                <a:cs typeface="Arial" panose="020B0604020202020204" pitchFamily="34" charset="0"/>
              </a:rPr>
              <a:t>O binômio correspondente ao seu perímetro é definido por</a:t>
            </a:r>
            <a:endParaRPr lang="pt-BR" sz="2400" dirty="0">
              <a:latin typeface="Arial Narrow" panose="020B0606020202030204" pitchFamily="34" charset="0"/>
              <a:cs typeface="Arial" panose="020B0604020202020204" pitchFamily="34" charset="0"/>
            </a:endParaRPr>
          </a:p>
        </p:txBody>
      </p:sp>
      <p:sp>
        <p:nvSpPr>
          <p:cNvPr id="17" name="CaixaDeTexto 16">
            <a:extLst>
              <a:ext uri="{FF2B5EF4-FFF2-40B4-BE49-F238E27FC236}">
                <a16:creationId xmlns:a16="http://schemas.microsoft.com/office/drawing/2014/main" id="{24C2BA72-1603-A9F4-0362-1A3C9984848B}"/>
              </a:ext>
            </a:extLst>
          </p:cNvPr>
          <p:cNvSpPr txBox="1"/>
          <p:nvPr/>
        </p:nvSpPr>
        <p:spPr>
          <a:xfrm>
            <a:off x="6303034" y="727295"/>
            <a:ext cx="5609817" cy="4154984"/>
          </a:xfrm>
          <a:prstGeom prst="rect">
            <a:avLst/>
          </a:prstGeom>
          <a:noFill/>
        </p:spPr>
        <p:txBody>
          <a:bodyPr wrap="square">
            <a:spAutoFit/>
          </a:bodyPr>
          <a:lstStyle/>
          <a:p>
            <a:pPr algn="just"/>
            <a:r>
              <a:rPr lang="pt-BR" sz="2400" b="1" i="0" u="none" strike="noStrike" baseline="0" dirty="0">
                <a:latin typeface="Arial Narrow" panose="020B0606020202030204" pitchFamily="34" charset="0"/>
                <a:cs typeface="Arial" panose="020B0604020202020204" pitchFamily="34" charset="0"/>
              </a:rPr>
              <a:t>2. </a:t>
            </a:r>
            <a:r>
              <a:rPr lang="pt-BR" sz="2400" b="0" i="0" u="none" strike="noStrike" baseline="0" dirty="0">
                <a:latin typeface="Arial Narrow" panose="020B0606020202030204" pitchFamily="34" charset="0"/>
                <a:cs typeface="Arial" panose="020B0604020202020204" pitchFamily="34" charset="0"/>
              </a:rPr>
              <a:t>Considere um retângulo cujo comprimento é </a:t>
            </a:r>
            <a:r>
              <a:rPr lang="pt-BR" sz="2400" b="0" i="1" u="none" strike="noStrike" baseline="0" dirty="0">
                <a:latin typeface="Arial Narrow" panose="020B0606020202030204" pitchFamily="34" charset="0"/>
                <a:cs typeface="Arial" panose="020B0604020202020204" pitchFamily="34" charset="0"/>
              </a:rPr>
              <a:t>b </a:t>
            </a:r>
            <a:r>
              <a:rPr lang="pt-BR" sz="2400" b="0" i="0" u="none" strike="noStrike" baseline="0" dirty="0">
                <a:latin typeface="Arial Narrow" panose="020B0606020202030204" pitchFamily="34" charset="0"/>
                <a:cs typeface="Arial" panose="020B0604020202020204" pitchFamily="34" charset="0"/>
              </a:rPr>
              <a:t>e altura </a:t>
            </a:r>
            <a:r>
              <a:rPr lang="pt-BR" sz="2400" b="0" i="1" u="none" strike="noStrike" baseline="0" dirty="0">
                <a:latin typeface="Arial Narrow" panose="020B0606020202030204" pitchFamily="34" charset="0"/>
                <a:cs typeface="Arial" panose="020B0604020202020204" pitchFamily="34" charset="0"/>
              </a:rPr>
              <a:t>h</a:t>
            </a:r>
            <a:r>
              <a:rPr lang="pt-BR" sz="2400" b="0" i="0" u="none" strike="noStrike" baseline="0" dirty="0">
                <a:latin typeface="Arial Narrow" panose="020B0606020202030204" pitchFamily="34" charset="0"/>
                <a:cs typeface="Arial" panose="020B0604020202020204" pitchFamily="34" charset="0"/>
              </a:rPr>
              <a:t>.</a:t>
            </a:r>
          </a:p>
          <a:p>
            <a:pPr algn="just"/>
            <a:r>
              <a:rPr lang="pt-BR" sz="2400" b="0" i="0" u="none" strike="noStrike" baseline="0" dirty="0">
                <a:latin typeface="Arial Narrow" panose="020B0606020202030204" pitchFamily="34" charset="0"/>
                <a:cs typeface="Arial" panose="020B0604020202020204" pitchFamily="34" charset="0"/>
              </a:rPr>
              <a:t>Qual é perímetro desse retângulo?</a:t>
            </a:r>
          </a:p>
          <a:p>
            <a:pPr algn="l"/>
            <a:endParaRPr lang="pt-BR" sz="2400" dirty="0">
              <a:latin typeface="Arial Narrow" panose="020B0606020202030204" pitchFamily="34" charset="0"/>
            </a:endParaRPr>
          </a:p>
          <a:p>
            <a:pPr algn="just"/>
            <a:r>
              <a:rPr lang="pt-BR" sz="2400" b="1" i="0" u="none" strike="noStrike" baseline="0" dirty="0">
                <a:latin typeface="Arial Narrow" panose="020B0606020202030204" pitchFamily="34" charset="0"/>
                <a:cs typeface="Arial" panose="020B0604020202020204" pitchFamily="34" charset="0"/>
              </a:rPr>
              <a:t>3. </a:t>
            </a:r>
            <a:r>
              <a:rPr lang="pt-BR" sz="2400" b="0" i="0" u="none" strike="noStrike" baseline="0" dirty="0">
                <a:latin typeface="Arial Narrow" panose="020B0606020202030204" pitchFamily="34" charset="0"/>
                <a:cs typeface="Arial" panose="020B0604020202020204" pitchFamily="34" charset="0"/>
              </a:rPr>
              <a:t>Considere a figura seguinte.</a:t>
            </a: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6B3684D7-90D2-3122-D4A1-B9FED01077A6}"/>
                  </a:ext>
                </a:extLst>
              </p:cNvPr>
              <p:cNvSpPr txBox="1"/>
              <p:nvPr/>
            </p:nvSpPr>
            <p:spPr>
              <a:xfrm>
                <a:off x="168106" y="4280522"/>
                <a:ext cx="6096000" cy="2283767"/>
              </a:xfrm>
              <a:prstGeom prst="rect">
                <a:avLst/>
              </a:prstGeom>
              <a:noFill/>
            </p:spPr>
            <p:txBody>
              <a:bodyPr wrap="square">
                <a:spAutoFit/>
              </a:bodyPr>
              <a:lstStyle/>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Arial" panose="020B0604020202020204" pitchFamily="34" charset="0"/>
                      </a:rPr>
                      <m:t>𝑎𝑏</m:t>
                    </m:r>
                    <m:r>
                      <a:rPr lang="pt-BR" sz="2400" i="1" kern="100">
                        <a:effectLst/>
                        <a:latin typeface="Cambria Math" panose="02040503050406030204" pitchFamily="18" charset="0"/>
                        <a:ea typeface="Times New Roman" panose="02020603050405020304" pitchFamily="18" charset="0"/>
                        <a:cs typeface="Arial" panose="020B0604020202020204" pitchFamily="34" charset="0"/>
                      </a:rPr>
                      <m:t>+2</m:t>
                    </m:r>
                  </m:oMath>
                </a14:m>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Arial" panose="020B0604020202020204" pitchFamily="34" charset="0"/>
                  </a:rPr>
                  <a:t>(B) </a:t>
                </a:r>
                <a14:m>
                  <m:oMath xmlns:m="http://schemas.openxmlformats.org/officeDocument/2006/math">
                    <m:r>
                      <a:rPr lang="pt-BR" sz="2400" i="1" kern="100">
                        <a:effectLst/>
                        <a:latin typeface="Cambria Math" panose="02040503050406030204" pitchFamily="18" charset="0"/>
                        <a:ea typeface="Aptos" panose="020B0004020202020204" pitchFamily="34" charset="0"/>
                        <a:cs typeface="Arial" panose="020B0604020202020204" pitchFamily="34" charset="0"/>
                      </a:rPr>
                      <m:t>𝑎</m:t>
                    </m:r>
                    <m:r>
                      <a:rPr lang="pt-BR" sz="2400" i="1" kern="100">
                        <a:effectLst/>
                        <a:latin typeface="Cambria Math" panose="02040503050406030204" pitchFamily="18" charset="0"/>
                        <a:ea typeface="Aptos" panose="020B0004020202020204" pitchFamily="34" charset="0"/>
                        <a:cs typeface="Arial" panose="020B0604020202020204" pitchFamily="34" charset="0"/>
                      </a:rPr>
                      <m:t>+2</m:t>
                    </m:r>
                    <m:r>
                      <a:rPr lang="pt-BR" sz="2400" i="1" kern="100">
                        <a:effectLst/>
                        <a:latin typeface="Cambria Math" panose="02040503050406030204" pitchFamily="18" charset="0"/>
                        <a:ea typeface="Aptos" panose="020B0004020202020204" pitchFamily="34" charset="0"/>
                        <a:cs typeface="Arial" panose="020B0604020202020204" pitchFamily="34" charset="0"/>
                      </a:rPr>
                      <m:t>𝑏</m:t>
                    </m:r>
                  </m:oMath>
                </a14:m>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Arial" panose="020B0604020202020204" pitchFamily="34" charset="0"/>
                  </a:rPr>
                  <a:t>(C) </a:t>
                </a:r>
                <a14:m>
                  <m:oMath xmlns:m="http://schemas.openxmlformats.org/officeDocument/2006/math">
                    <m:r>
                      <a:rPr lang="pt-BR" sz="2400" i="1" kern="100">
                        <a:effectLst/>
                        <a:latin typeface="Cambria Math" panose="02040503050406030204" pitchFamily="18" charset="0"/>
                        <a:ea typeface="Aptos" panose="020B0004020202020204" pitchFamily="34" charset="0"/>
                        <a:cs typeface="Arial" panose="020B0604020202020204" pitchFamily="34" charset="0"/>
                      </a:rPr>
                      <m:t>𝑎</m:t>
                    </m:r>
                    <m:r>
                      <a:rPr lang="pt-BR" sz="2400" i="1" kern="100">
                        <a:effectLst/>
                        <a:latin typeface="Cambria Math" panose="02040503050406030204" pitchFamily="18" charset="0"/>
                        <a:ea typeface="Aptos" panose="020B0004020202020204" pitchFamily="34" charset="0"/>
                        <a:cs typeface="Arial" panose="020B0604020202020204" pitchFamily="34" charset="0"/>
                      </a:rPr>
                      <m:t>+</m:t>
                    </m:r>
                    <m:sSup>
                      <m:sSupPr>
                        <m:ctrlPr>
                          <a:rPr lang="pt-BR" sz="2400" i="1" kern="100">
                            <a:effectLst/>
                            <a:latin typeface="Cambria Math" panose="02040503050406030204" pitchFamily="18" charset="0"/>
                            <a:ea typeface="Aptos" panose="020B0004020202020204" pitchFamily="34" charset="0"/>
                            <a:cs typeface="Arial" panose="020B0604020202020204" pitchFamily="34" charset="0"/>
                          </a:rPr>
                        </m:ctrlPr>
                      </m:sSupPr>
                      <m:e>
                        <m:r>
                          <a:rPr lang="pt-BR" sz="2400" i="1" kern="100">
                            <a:effectLst/>
                            <a:latin typeface="Cambria Math" panose="02040503050406030204" pitchFamily="18" charset="0"/>
                            <a:ea typeface="Aptos" panose="020B0004020202020204" pitchFamily="34" charset="0"/>
                            <a:cs typeface="Arial" panose="020B0604020202020204" pitchFamily="34" charset="0"/>
                          </a:rPr>
                          <m:t>𝑏</m:t>
                        </m:r>
                      </m:e>
                      <m:sup>
                        <m:r>
                          <a:rPr lang="pt-BR" sz="2400" i="1" kern="100">
                            <a:effectLst/>
                            <a:latin typeface="Cambria Math" panose="02040503050406030204" pitchFamily="18" charset="0"/>
                            <a:ea typeface="Aptos" panose="020B0004020202020204" pitchFamily="34" charset="0"/>
                            <a:cs typeface="Arial" panose="020B0604020202020204" pitchFamily="34" charset="0"/>
                          </a:rPr>
                          <m:t>2</m:t>
                        </m:r>
                      </m:sup>
                    </m:sSup>
                  </m:oMath>
                </a14:m>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Arial" panose="020B0604020202020204" pitchFamily="34" charset="0"/>
                  </a:rPr>
                  <a:t>(D) </a:t>
                </a:r>
                <a14:m>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400" i="1" kern="100">
                            <a:effectLst/>
                            <a:latin typeface="Cambria Math" panose="02040503050406030204" pitchFamily="18" charset="0"/>
                            <a:ea typeface="Aptos" panose="020B0004020202020204" pitchFamily="34" charset="0"/>
                            <a:cs typeface="Arial" panose="020B0604020202020204" pitchFamily="34" charset="0"/>
                          </a:rPr>
                          <m:t> </m:t>
                        </m:r>
                        <m:r>
                          <a:rPr lang="pt-BR" sz="2400" i="1" kern="100">
                            <a:effectLst/>
                            <a:latin typeface="Cambria Math" panose="02040503050406030204" pitchFamily="18" charset="0"/>
                            <a:ea typeface="Aptos" panose="020B0004020202020204" pitchFamily="34" charset="0"/>
                            <a:cs typeface="Arial" panose="020B0604020202020204" pitchFamily="34" charset="0"/>
                          </a:rPr>
                          <m:t>𝑎𝑏</m:t>
                        </m:r>
                        <m:r>
                          <a:rPr lang="pt-BR" sz="2400" i="1" kern="100">
                            <a:effectLst/>
                            <a:latin typeface="Cambria Math" panose="02040503050406030204" pitchFamily="18" charset="0"/>
                            <a:ea typeface="Aptos" panose="020B0004020202020204" pitchFamily="34" charset="0"/>
                            <a:cs typeface="Arial" panose="020B0604020202020204" pitchFamily="34" charset="0"/>
                          </a:rPr>
                          <m:t> </m:t>
                        </m:r>
                      </m:num>
                      <m:den>
                        <m:r>
                          <a:rPr lang="pt-BR" sz="2400" i="1" kern="100">
                            <a:effectLst/>
                            <a:latin typeface="Cambria Math" panose="02040503050406030204" pitchFamily="18" charset="0"/>
                            <a:ea typeface="Aptos" panose="020B0004020202020204" pitchFamily="34" charset="0"/>
                            <a:cs typeface="Arial" panose="020B0604020202020204" pitchFamily="34" charset="0"/>
                          </a:rPr>
                          <m:t>2</m:t>
                        </m:r>
                      </m:den>
                    </m:f>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oMath>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6B3684D7-90D2-3122-D4A1-B9FED01077A6}"/>
                  </a:ext>
                </a:extLst>
              </p:cNvPr>
              <p:cNvSpPr txBox="1">
                <a:spLocks noRot="1" noChangeAspect="1" noMove="1" noResize="1" noEditPoints="1" noAdjustHandles="1" noChangeArrowheads="1" noChangeShapeType="1" noTextEdit="1"/>
              </p:cNvSpPr>
              <p:nvPr/>
            </p:nvSpPr>
            <p:spPr>
              <a:xfrm>
                <a:off x="168106" y="4280522"/>
                <a:ext cx="6096000" cy="2283767"/>
              </a:xfrm>
              <a:prstGeom prst="rect">
                <a:avLst/>
              </a:prstGeom>
              <a:blipFill>
                <a:blip r:embed="rId3"/>
                <a:stretch>
                  <a:fillRect l="-1600" t="-1067" b="-1600"/>
                </a:stretch>
              </a:blipFill>
            </p:spPr>
            <p:txBody>
              <a:bodyPr/>
              <a:lstStyle/>
              <a:p>
                <a:r>
                  <a:rPr lang="pt-BR">
                    <a:noFill/>
                  </a:rPr>
                  <a:t> </a:t>
                </a:r>
              </a:p>
            </p:txBody>
          </p:sp>
        </mc:Fallback>
      </mc:AlternateContent>
      <p:pic>
        <p:nvPicPr>
          <p:cNvPr id="7" name="Imagem 6" descr="Desenho de pessoa e texto branco&#10;&#10;O conteúdo gerado por IA pode estar incorreto.">
            <a:extLst>
              <a:ext uri="{FF2B5EF4-FFF2-40B4-BE49-F238E27FC236}">
                <a16:creationId xmlns:a16="http://schemas.microsoft.com/office/drawing/2014/main" id="{23FA71C0-47E2-6965-39B5-1EBA0711142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45230" y="990990"/>
            <a:ext cx="2240972" cy="2693251"/>
          </a:xfrm>
          <a:prstGeom prst="rect">
            <a:avLst/>
          </a:prstGeom>
          <a:noFill/>
          <a:ln>
            <a:noFill/>
          </a:ln>
        </p:spPr>
      </p:pic>
      <p:pic>
        <p:nvPicPr>
          <p:cNvPr id="10" name="Imagem 9" descr="Forma, Polígono&#10;&#10;O conteúdo gerado por IA pode estar incorreto.">
            <a:extLst>
              <a:ext uri="{FF2B5EF4-FFF2-40B4-BE49-F238E27FC236}">
                <a16:creationId xmlns:a16="http://schemas.microsoft.com/office/drawing/2014/main" id="{3FE86ABE-4B8B-B415-8F39-CBD0B1A29DB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80891" y="2654933"/>
            <a:ext cx="2245856" cy="1752377"/>
          </a:xfrm>
          <a:prstGeom prst="rect">
            <a:avLst/>
          </a:prstGeom>
          <a:noFill/>
          <a:ln>
            <a:noFill/>
          </a:ln>
        </p:spPr>
      </p:pic>
      <p:sp>
        <p:nvSpPr>
          <p:cNvPr id="14" name="CaixaDeTexto 13">
            <a:extLst>
              <a:ext uri="{FF2B5EF4-FFF2-40B4-BE49-F238E27FC236}">
                <a16:creationId xmlns:a16="http://schemas.microsoft.com/office/drawing/2014/main" id="{A356BB2C-D3CF-D6C4-24AE-6846B1E79DDD}"/>
              </a:ext>
            </a:extLst>
          </p:cNvPr>
          <p:cNvSpPr txBox="1"/>
          <p:nvPr/>
        </p:nvSpPr>
        <p:spPr>
          <a:xfrm>
            <a:off x="8809081" y="3206981"/>
            <a:ext cx="3181626" cy="1200329"/>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Sobre a figura apresentada o seu perímetro é igual a</a:t>
            </a:r>
          </a:p>
        </p:txBody>
      </p:sp>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5F698A56-A819-889C-8A45-8C9C4021A1E0}"/>
                  </a:ext>
                </a:extLst>
              </p:cNvPr>
              <p:cNvSpPr txBox="1"/>
              <p:nvPr/>
            </p:nvSpPr>
            <p:spPr>
              <a:xfrm>
                <a:off x="6301596" y="4474867"/>
                <a:ext cx="5791792" cy="2074414"/>
              </a:xfrm>
              <a:prstGeom prst="rect">
                <a:avLst/>
              </a:prstGeom>
              <a:noFill/>
            </p:spPr>
            <p:txBody>
              <a:bodyPr wrap="square">
                <a:spAutoFit/>
              </a:bodyPr>
              <a:lstStyle/>
              <a:p>
                <a:pPr algn="just">
                  <a:lnSpc>
                    <a:spcPct val="115000"/>
                  </a:lnSpc>
                  <a:spcAft>
                    <a:spcPts val="800"/>
                  </a:spcAft>
                  <a:buNone/>
                </a:pPr>
                <a:r>
                  <a:rPr lang="pt-BR" sz="2400" kern="10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(A) </a:t>
                </a:r>
                <a14:m>
                  <m:oMath xmlns:m="http://schemas.openxmlformats.org/officeDocument/2006/math">
                    <m: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6</m:t>
                    </m:r>
                    <m: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𝑎𝑏</m:t>
                    </m:r>
                  </m:oMath>
                </a14:m>
                <a:r>
                  <a:rPr lang="pt-BR" sz="2400" kern="10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(B) </a:t>
                </a:r>
                <a14:m>
                  <m:oMath xmlns:m="http://schemas.openxmlformats.org/officeDocument/2006/math">
                    <m: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2</m:t>
                    </m:r>
                    <m: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𝑎</m:t>
                    </m:r>
                    <m: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+4</m:t>
                    </m:r>
                    <m: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𝑏</m:t>
                    </m:r>
                  </m:oMath>
                </a14:m>
                <a:r>
                  <a:rPr lang="pt-BR" sz="2400" kern="10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(C) </a:t>
                </a:r>
                <a14:m>
                  <m:oMath xmlns:m="http://schemas.openxmlformats.org/officeDocument/2006/math">
                    <m: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4</m:t>
                    </m:r>
                    <m: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𝑎</m:t>
                    </m:r>
                    <m: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+2</m:t>
                    </m:r>
                    <m: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𝑏</m:t>
                    </m:r>
                  </m:oMath>
                </a14:m>
                <a:r>
                  <a:rPr lang="pt-BR" sz="2400" kern="10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(D) </a:t>
                </a:r>
                <a14:m>
                  <m:oMath xmlns:m="http://schemas.openxmlformats.org/officeDocument/2006/math">
                    <m:sSup>
                      <m:sSupPr>
                        <m:ctrlP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𝑎</m:t>
                        </m:r>
                      </m:e>
                      <m:sup>
                        <m: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2</m:t>
                        </m:r>
                      </m:sup>
                    </m:sSup>
                    <m: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m:t>
                    </m:r>
                    <m:sSup>
                      <m:sSupPr>
                        <m:ctrlP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𝑏</m:t>
                        </m:r>
                      </m:e>
                      <m:sup>
                        <m:r>
                          <a:rPr lang="pt-BR" sz="2400" i="1" kern="100">
                            <a:solidFill>
                              <a:schemeClr val="tx1"/>
                            </a:solidFill>
                            <a:effectLst/>
                            <a:latin typeface="Cambria Math" panose="02040503050406030204" pitchFamily="18" charset="0"/>
                            <a:ea typeface="Aptos" panose="020B0004020202020204" pitchFamily="34" charset="0"/>
                            <a:cs typeface="Arial" panose="020B0604020202020204" pitchFamily="34" charset="0"/>
                          </a:rPr>
                          <m:t>4</m:t>
                        </m:r>
                      </m:sup>
                    </m:sSup>
                  </m:oMath>
                </a14:m>
                <a:r>
                  <a:rPr lang="pt-BR" sz="2400" kern="10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8" name="CaixaDeTexto 17">
                <a:extLst>
                  <a:ext uri="{FF2B5EF4-FFF2-40B4-BE49-F238E27FC236}">
                    <a16:creationId xmlns:a16="http://schemas.microsoft.com/office/drawing/2014/main" id="{5F698A56-A819-889C-8A45-8C9C4021A1E0}"/>
                  </a:ext>
                </a:extLst>
              </p:cNvPr>
              <p:cNvSpPr txBox="1">
                <a:spLocks noRot="1" noChangeAspect="1" noMove="1" noResize="1" noEditPoints="1" noAdjustHandles="1" noChangeArrowheads="1" noChangeShapeType="1" noTextEdit="1"/>
              </p:cNvSpPr>
              <p:nvPr/>
            </p:nvSpPr>
            <p:spPr>
              <a:xfrm>
                <a:off x="6301596" y="4474867"/>
                <a:ext cx="5791792" cy="2074414"/>
              </a:xfrm>
              <a:prstGeom prst="rect">
                <a:avLst/>
              </a:prstGeom>
              <a:blipFill>
                <a:blip r:embed="rId6"/>
                <a:stretch>
                  <a:fillRect l="-1684" t="-1176" b="-5588"/>
                </a:stretch>
              </a:blipFill>
            </p:spPr>
            <p:txBody>
              <a:bodyPr/>
              <a:lstStyle/>
              <a:p>
                <a:r>
                  <a:rPr lang="pt-BR">
                    <a:noFill/>
                  </a:rPr>
                  <a:t> </a:t>
                </a:r>
              </a:p>
            </p:txBody>
          </p:sp>
        </mc:Fallback>
      </mc:AlternateContent>
    </p:spTree>
    <p:extLst>
      <p:ext uri="{BB962C8B-B14F-4D97-AF65-F5344CB8AC3E}">
        <p14:creationId xmlns:p14="http://schemas.microsoft.com/office/powerpoint/2010/main" val="491433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CEBC5-5955-1252-C70D-1174DFCA2F7F}"/>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3F77697-E457-F64F-7516-6B334B1A8866}"/>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C6EB4E95-8C52-54ED-760B-A3C87D901D5C}"/>
              </a:ext>
            </a:extLst>
          </p:cNvPr>
          <p:cNvSpPr txBox="1"/>
          <p:nvPr/>
        </p:nvSpPr>
        <p:spPr>
          <a:xfrm>
            <a:off x="208472" y="681128"/>
            <a:ext cx="6094562" cy="461665"/>
          </a:xfrm>
          <a:prstGeom prst="rect">
            <a:avLst/>
          </a:prstGeom>
          <a:noFill/>
        </p:spPr>
        <p:txBody>
          <a:bodyPr wrap="square">
            <a:spAutoFit/>
          </a:bodyPr>
          <a:lstStyle/>
          <a:p>
            <a:r>
              <a:rPr lang="pt-BR" sz="2400" b="1" i="0" u="none" strike="noStrike" baseline="0" dirty="0">
                <a:latin typeface="Arial Narrow" panose="020B0606020202030204" pitchFamily="34" charset="0"/>
                <a:cs typeface="Arial" panose="020B0604020202020204" pitchFamily="34" charset="0"/>
              </a:rPr>
              <a:t>4. </a:t>
            </a:r>
            <a:r>
              <a:rPr lang="pt-BR" sz="2400" b="0" i="0" u="none" strike="noStrike" baseline="0" dirty="0">
                <a:latin typeface="Arial Narrow" panose="020B0606020202030204" pitchFamily="34" charset="0"/>
                <a:cs typeface="Arial" panose="020B0604020202020204" pitchFamily="34" charset="0"/>
              </a:rPr>
              <a:t>Considere o cubo planificado a seguir.</a:t>
            </a:r>
            <a:endParaRPr lang="pt-BR" sz="2400" dirty="0">
              <a:latin typeface="Arial Narrow" panose="020B060602020203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F495742A-2F29-B38B-5E3A-7E57F7327782}"/>
              </a:ext>
            </a:extLst>
          </p:cNvPr>
          <p:cNvSpPr txBox="1"/>
          <p:nvPr/>
        </p:nvSpPr>
        <p:spPr>
          <a:xfrm>
            <a:off x="6303034" y="681128"/>
            <a:ext cx="6094562" cy="830997"/>
          </a:xfrm>
          <a:prstGeom prst="rect">
            <a:avLst/>
          </a:prstGeom>
          <a:noFill/>
        </p:spPr>
        <p:txBody>
          <a:bodyPr wrap="square">
            <a:spAutoFit/>
          </a:bodyPr>
          <a:lstStyle/>
          <a:p>
            <a:pPr algn="l"/>
            <a:r>
              <a:rPr lang="pt-BR" sz="2400" b="1" i="0" u="none" strike="noStrike" baseline="0" dirty="0">
                <a:latin typeface="Arial Narrow" panose="020B0606020202030204" pitchFamily="34" charset="0"/>
                <a:cs typeface="Arial" panose="020B0604020202020204" pitchFamily="34" charset="0"/>
              </a:rPr>
              <a:t>5. </a:t>
            </a:r>
            <a:r>
              <a:rPr lang="pt-BR" sz="2400" b="0" i="0" u="none" strike="noStrike" baseline="0" dirty="0">
                <a:latin typeface="Arial Narrow" panose="020B0606020202030204" pitchFamily="34" charset="0"/>
                <a:cs typeface="Arial" panose="020B0604020202020204" pitchFamily="34" charset="0"/>
              </a:rPr>
              <a:t>Considere a planificação da pirâmide de base quadrada a seguir:</a:t>
            </a:r>
            <a:endParaRPr lang="pt-BR" sz="24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CD45219B-AF91-CF1B-DAAE-70E3C2ECE6D1}"/>
                  </a:ext>
                </a:extLst>
              </p:cNvPr>
              <p:cNvSpPr txBox="1"/>
              <p:nvPr/>
            </p:nvSpPr>
            <p:spPr>
              <a:xfrm>
                <a:off x="208472" y="4197810"/>
                <a:ext cx="6042805" cy="1569660"/>
              </a:xfrm>
              <a:prstGeom prst="rect">
                <a:avLst/>
              </a:prstGeom>
              <a:noFill/>
            </p:spPr>
            <p:txBody>
              <a:bodyPr wrap="square">
                <a:spAutoFit/>
              </a:bodyPr>
              <a:lstStyle/>
              <a:p>
                <a:pPr marL="342900" indent="-342900" algn="l">
                  <a:buAutoNum type="alphaUcParenBoth"/>
                </a:pPr>
                <a:r>
                  <a:rPr lang="pt-BR" sz="2400" b="0" u="none" strike="noStrike" baseline="0" dirty="0">
                    <a:latin typeface="Arial" panose="020B0604020202020204" pitchFamily="34" charset="0"/>
                    <a:cs typeface="Arial" panose="020B0604020202020204" pitchFamily="34" charset="0"/>
                  </a:rPr>
                  <a:t>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6</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𝑎</m:t>
                        </m:r>
                      </m:e>
                      <m:sup>
                        <m:r>
                          <a:rPr lang="pt-BR" sz="2400" b="0" i="1" u="none" strike="noStrike" baseline="0" dirty="0" smtClean="0">
                            <a:latin typeface="Cambria Math" panose="02040503050406030204" pitchFamily="18" charset="0"/>
                            <a:cs typeface="Arial" panose="020B0604020202020204" pitchFamily="34" charset="0"/>
                          </a:rPr>
                          <m:t>2</m:t>
                        </m:r>
                      </m:sup>
                    </m:sSup>
                    <m:r>
                      <a:rPr lang="pt-BR" sz="2400" b="0" i="1" u="none" strike="noStrike" baseline="0" dirty="0" smtClean="0">
                        <a:latin typeface="Cambria Math" panose="02040503050406030204" pitchFamily="18" charset="0"/>
                        <a:cs typeface="Arial" panose="020B0604020202020204" pitchFamily="34" charset="0"/>
                      </a:rPr>
                      <m:t> </m:t>
                    </m:r>
                  </m:oMath>
                </a14:m>
                <a:endParaRPr lang="pt-BR" sz="2400" b="0" u="none" strike="noStrike" baseline="0" dirty="0">
                  <a:latin typeface="Arial" panose="020B0604020202020204" pitchFamily="34" charset="0"/>
                  <a:cs typeface="Arial" panose="020B0604020202020204" pitchFamily="34" charset="0"/>
                </a:endParaRPr>
              </a:p>
              <a:p>
                <a:pPr algn="l"/>
                <a:r>
                  <a:rPr lang="pt-BR" sz="2400" b="0" u="none" strike="noStrike" baseline="0" dirty="0">
                    <a:latin typeface="Arial" panose="020B0604020202020204" pitchFamily="34" charset="0"/>
                    <a:cs typeface="Arial" panose="020B0604020202020204" pitchFamily="34" charset="0"/>
                  </a:rPr>
                  <a:t>(B)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4</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𝑎</m:t>
                        </m:r>
                      </m:e>
                      <m:sup>
                        <m:r>
                          <a:rPr lang="pt-BR" sz="2400" b="0" i="1" u="none" strike="noStrike" baseline="0" dirty="0" smtClean="0">
                            <a:latin typeface="Cambria Math" panose="02040503050406030204" pitchFamily="18" charset="0"/>
                            <a:cs typeface="Arial" panose="020B0604020202020204" pitchFamily="34" charset="0"/>
                          </a:rPr>
                          <m:t>2</m:t>
                        </m:r>
                      </m:sup>
                    </m:sSup>
                    <m:r>
                      <a:rPr lang="pt-BR" sz="2400" b="0" i="1" u="none" strike="noStrike" baseline="0" dirty="0" smtClean="0">
                        <a:latin typeface="Cambria Math" panose="02040503050406030204" pitchFamily="18" charset="0"/>
                        <a:cs typeface="Arial" panose="020B0604020202020204" pitchFamily="34" charset="0"/>
                      </a:rPr>
                      <m:t> + 3</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𝑎</m:t>
                        </m:r>
                      </m:e>
                      <m:sup>
                        <m:r>
                          <a:rPr lang="pt-BR" sz="2400" b="0" i="1" u="none" strike="noStrike" baseline="0" dirty="0" smtClean="0">
                            <a:latin typeface="Cambria Math" panose="02040503050406030204" pitchFamily="18" charset="0"/>
                            <a:cs typeface="Arial" panose="020B0604020202020204" pitchFamily="34" charset="0"/>
                          </a:rPr>
                          <m:t>2</m:t>
                        </m:r>
                      </m:sup>
                    </m:sSup>
                    <m:r>
                      <a:rPr lang="pt-BR" sz="2400" b="0" i="1" u="none" strike="noStrike" baseline="0" dirty="0" smtClean="0">
                        <a:latin typeface="Cambria Math" panose="02040503050406030204" pitchFamily="18" charset="0"/>
                        <a:cs typeface="Arial" panose="020B0604020202020204" pitchFamily="34" charset="0"/>
                      </a:rPr>
                      <m:t> </m:t>
                    </m:r>
                  </m:oMath>
                </a14:m>
                <a:endParaRPr lang="pt-BR" sz="2400" b="0" u="none" strike="noStrike" baseline="0" dirty="0">
                  <a:latin typeface="Arial" panose="020B0604020202020204" pitchFamily="34" charset="0"/>
                  <a:cs typeface="Arial" panose="020B0604020202020204" pitchFamily="34" charset="0"/>
                </a:endParaRPr>
              </a:p>
              <a:p>
                <a:r>
                  <a:rPr lang="pt-BR" sz="2400" dirty="0">
                    <a:latin typeface="Arial" panose="020B0604020202020204" pitchFamily="34" charset="0"/>
                    <a:cs typeface="Arial" panose="020B0604020202020204" pitchFamily="34" charset="0"/>
                  </a:rPr>
                  <a:t>(C) </a:t>
                </a:r>
                <a14:m>
                  <m:oMath xmlns:m="http://schemas.openxmlformats.org/officeDocument/2006/math">
                    <m:r>
                      <a:rPr lang="pt-BR" sz="2400" i="1" dirty="0" smtClean="0">
                        <a:latin typeface="Cambria Math" panose="02040503050406030204" pitchFamily="18" charset="0"/>
                        <a:cs typeface="Arial" panose="020B0604020202020204" pitchFamily="34" charset="0"/>
                      </a:rPr>
                      <m:t>14</m:t>
                    </m:r>
                    <m:r>
                      <a:rPr lang="pt-BR" sz="2400" i="1" dirty="0" smtClean="0">
                        <a:latin typeface="Cambria Math" panose="02040503050406030204" pitchFamily="18" charset="0"/>
                        <a:cs typeface="Arial" panose="020B0604020202020204" pitchFamily="34" charset="0"/>
                      </a:rPr>
                      <m:t>𝑎𝑏</m:t>
                    </m:r>
                  </m:oMath>
                </a14:m>
                <a:endParaRPr lang="pt-BR" sz="2400" dirty="0">
                  <a:latin typeface="Arial" panose="020B0604020202020204" pitchFamily="34" charset="0"/>
                  <a:cs typeface="Arial" panose="020B0604020202020204" pitchFamily="34" charset="0"/>
                </a:endParaRPr>
              </a:p>
              <a:p>
                <a:pPr algn="l"/>
                <a:r>
                  <a:rPr lang="pt-BR" sz="2400" b="0" u="none" strike="noStrike" baseline="0" dirty="0">
                    <a:latin typeface="Arial" panose="020B0604020202020204" pitchFamily="34" charset="0"/>
                    <a:cs typeface="Arial" panose="020B0604020202020204" pitchFamily="34" charset="0"/>
                  </a:rPr>
                  <a:t>(D)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6</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smtClean="0">
                            <a:latin typeface="Cambria Math" panose="02040503050406030204" pitchFamily="18" charset="0"/>
                            <a:cs typeface="Arial" panose="020B0604020202020204" pitchFamily="34" charset="0"/>
                          </a:rPr>
                          <m:t>𝑎</m:t>
                        </m:r>
                      </m:e>
                      <m:sup>
                        <m:r>
                          <a:rPr lang="pt-BR" sz="2400" b="0" i="1" u="none" strike="noStrike" baseline="0" dirty="0" smtClean="0">
                            <a:latin typeface="Cambria Math" panose="02040503050406030204" pitchFamily="18" charset="0"/>
                            <a:cs typeface="Arial" panose="020B0604020202020204" pitchFamily="34" charset="0"/>
                          </a:rPr>
                          <m:t>3</m:t>
                        </m:r>
                      </m:sup>
                    </m:sSup>
                  </m:oMath>
                </a14:m>
                <a:endParaRPr lang="pt-BR" sz="2400" dirty="0">
                  <a:latin typeface="Arial" panose="020B0604020202020204" pitchFamily="34" charset="0"/>
                  <a:cs typeface="Arial" panose="020B0604020202020204" pitchFamily="34" charset="0"/>
                </a:endParaRPr>
              </a:p>
            </p:txBody>
          </p:sp>
        </mc:Choice>
        <mc:Fallback xmlns="">
          <p:sp>
            <p:nvSpPr>
              <p:cNvPr id="12" name="CaixaDeTexto 11">
                <a:extLst>
                  <a:ext uri="{FF2B5EF4-FFF2-40B4-BE49-F238E27FC236}">
                    <a16:creationId xmlns:a16="http://schemas.microsoft.com/office/drawing/2014/main" id="{CD45219B-AF91-CF1B-DAAE-70E3C2ECE6D1}"/>
                  </a:ext>
                </a:extLst>
              </p:cNvPr>
              <p:cNvSpPr txBox="1">
                <a:spLocks noRot="1" noChangeAspect="1" noMove="1" noResize="1" noEditPoints="1" noAdjustHandles="1" noChangeArrowheads="1" noChangeShapeType="1" noTextEdit="1"/>
              </p:cNvSpPr>
              <p:nvPr/>
            </p:nvSpPr>
            <p:spPr>
              <a:xfrm>
                <a:off x="208472" y="4197810"/>
                <a:ext cx="6042805" cy="1569660"/>
              </a:xfrm>
              <a:prstGeom prst="rect">
                <a:avLst/>
              </a:prstGeom>
              <a:blipFill>
                <a:blip r:embed="rId2"/>
                <a:stretch>
                  <a:fillRect l="-1514" t="-1167" b="-8560"/>
                </a:stretch>
              </a:blipFill>
            </p:spPr>
            <p:txBody>
              <a:bodyPr/>
              <a:lstStyle/>
              <a:p>
                <a:r>
                  <a:rPr lang="pt-BR">
                    <a:noFill/>
                  </a:rPr>
                  <a:t> </a:t>
                </a:r>
              </a:p>
            </p:txBody>
          </p:sp>
        </mc:Fallback>
      </mc:AlternateContent>
      <p:sp>
        <p:nvSpPr>
          <p:cNvPr id="14" name="CaixaDeTexto 13">
            <a:extLst>
              <a:ext uri="{FF2B5EF4-FFF2-40B4-BE49-F238E27FC236}">
                <a16:creationId xmlns:a16="http://schemas.microsoft.com/office/drawing/2014/main" id="{A1AD0CE5-07EA-6635-7E62-4CE27282AEDC}"/>
              </a:ext>
            </a:extLst>
          </p:cNvPr>
          <p:cNvSpPr txBox="1"/>
          <p:nvPr/>
        </p:nvSpPr>
        <p:spPr>
          <a:xfrm>
            <a:off x="208472" y="3710786"/>
            <a:ext cx="6198078" cy="461665"/>
          </a:xfrm>
          <a:prstGeom prst="rect">
            <a:avLst/>
          </a:prstGeom>
          <a:noFill/>
        </p:spPr>
        <p:txBody>
          <a:bodyPr wrap="square">
            <a:spAutoFit/>
          </a:bodyPr>
          <a:lstStyle/>
          <a:p>
            <a:r>
              <a:rPr lang="pt-BR" sz="2400" b="0" i="0" u="none" strike="noStrike" baseline="0" dirty="0">
                <a:latin typeface="Arial Narrow" panose="020B0606020202030204" pitchFamily="34" charset="0"/>
                <a:cs typeface="Arial" panose="020B0604020202020204" pitchFamily="34" charset="0"/>
              </a:rPr>
              <a:t>Qual é a área total desse cubo planificado?</a:t>
            </a:r>
            <a:endParaRPr lang="pt-BR" sz="24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0FFD0EE4-65A9-5FAF-9BCA-D5AFFDFAF6DB}"/>
                  </a:ext>
                </a:extLst>
              </p:cNvPr>
              <p:cNvSpPr txBox="1"/>
              <p:nvPr/>
            </p:nvSpPr>
            <p:spPr>
              <a:xfrm>
                <a:off x="6354792" y="4284548"/>
                <a:ext cx="5628734" cy="1938992"/>
              </a:xfrm>
              <a:prstGeom prst="rect">
                <a:avLst/>
              </a:prstGeom>
              <a:noFill/>
            </p:spPr>
            <p:txBody>
              <a:bodyPr wrap="square">
                <a:spAutoFit/>
              </a:bodyPr>
              <a:lstStyle/>
              <a:p>
                <a:pPr algn="just"/>
                <a:r>
                  <a:rPr lang="pt-BR" sz="2400" b="0" i="0" u="none" strike="noStrike" baseline="0" dirty="0">
                    <a:latin typeface="Arial Narrow" panose="020B0606020202030204" pitchFamily="34" charset="0"/>
                    <a:cs typeface="Arial" panose="020B0604020202020204" pitchFamily="34" charset="0"/>
                  </a:rPr>
                  <a:t>Sobre a área da planificação dessa pirâmide, pode-se afirmar que o binômio que a representa é dada por</a:t>
                </a:r>
              </a:p>
              <a:p>
                <a:pPr algn="just"/>
                <a:r>
                  <a:rPr lang="pt-BR" sz="2400" b="0" i="0" u="none" strike="noStrike" baseline="0" dirty="0">
                    <a:latin typeface="Arial Narrow" panose="020B0606020202030204" pitchFamily="34" charset="0"/>
                    <a:cs typeface="Arial" panose="020B0604020202020204" pitchFamily="34" charset="0"/>
                  </a:rPr>
                  <a:t>(A) </a:t>
                </a:r>
                <a14:m>
                  <m:oMath xmlns:m="http://schemas.openxmlformats.org/officeDocument/2006/math">
                    <m:r>
                      <a:rPr lang="pt-BR" sz="2400" b="0" i="1" u="none" strike="noStrike" baseline="0" dirty="0">
                        <a:latin typeface="Cambria Math" panose="02040503050406030204" pitchFamily="18" charset="0"/>
                        <a:cs typeface="Arial" panose="020B0604020202020204" pitchFamily="34" charset="0"/>
                      </a:rPr>
                      <m:t>8</m:t>
                    </m:r>
                    <m:r>
                      <a:rPr lang="pt-BR" sz="2400" b="0" i="1" u="none" strike="noStrike" baseline="0" dirty="0">
                        <a:latin typeface="Cambria Math" panose="02040503050406030204" pitchFamily="18" charset="0"/>
                        <a:cs typeface="Arial" panose="020B0604020202020204" pitchFamily="34" charset="0"/>
                      </a:rPr>
                      <m:t>𝑎</m:t>
                    </m:r>
                    <m:r>
                      <a:rPr lang="pt-BR" sz="2400" b="0" i="1" u="none" strike="noStrike" baseline="0" dirty="0">
                        <a:latin typeface="Cambria Math" panose="02040503050406030204" pitchFamily="18" charset="0"/>
                        <a:cs typeface="Arial" panose="020B0604020202020204" pitchFamily="34" charset="0"/>
                      </a:rPr>
                      <m:t>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pt-BR" sz="2400" b="0" i="1" u="none" strike="noStrike" baseline="0" dirty="0">
                            <a:latin typeface="Cambria Math" panose="02040503050406030204" pitchFamily="18" charset="0"/>
                            <a:cs typeface="Arial" panose="020B0604020202020204" pitchFamily="34" charset="0"/>
                          </a:rPr>
                          <m:t>𝑏</m:t>
                        </m:r>
                      </m:e>
                      <m:sup>
                        <m:r>
                          <a:rPr lang="pt-BR" sz="2400" b="0" i="1" u="none" strike="noStrike" baseline="0" dirty="0">
                            <a:latin typeface="Cambria Math" panose="02040503050406030204" pitchFamily="18" charset="0"/>
                            <a:cs typeface="Arial" panose="020B0604020202020204" pitchFamily="34" charset="0"/>
                          </a:rPr>
                          <m:t>2</m:t>
                        </m:r>
                      </m:sup>
                    </m:sSup>
                    <m:r>
                      <a:rPr lang="pt-BR" sz="2400" b="0" i="1" u="none" strike="noStrike" baseline="0" dirty="0">
                        <a:latin typeface="Cambria Math" panose="02040503050406030204" pitchFamily="18" charset="0"/>
                        <a:cs typeface="Arial" panose="020B0604020202020204" pitchFamily="34" charset="0"/>
                      </a:rPr>
                      <m:t>. </m:t>
                    </m:r>
                  </m:oMath>
                </a14:m>
                <a:r>
                  <a:rPr lang="pt-BR" sz="2400" b="0" i="0" u="none" strike="noStrike" baseline="0" dirty="0">
                    <a:latin typeface="Arial Narrow" panose="020B0606020202030204" pitchFamily="34" charset="0"/>
                    <a:cs typeface="Arial" panose="020B0604020202020204" pitchFamily="34" charset="0"/>
                  </a:rPr>
                  <a:t>         (C) </a:t>
                </a:r>
                <a14:m>
                  <m:oMath xmlns:m="http://schemas.openxmlformats.org/officeDocument/2006/math">
                    <m:r>
                      <a:rPr lang="pt-BR" sz="2400" b="0" i="1" u="none" strike="noStrike" baseline="0" dirty="0">
                        <a:latin typeface="Cambria Math" panose="02040503050406030204" pitchFamily="18" charset="0"/>
                        <a:cs typeface="Arial" panose="020B0604020202020204" pitchFamily="34" charset="0"/>
                      </a:rPr>
                      <m:t>2</m:t>
                    </m:r>
                    <m:r>
                      <a:rPr lang="pt-BR" sz="2400" b="0" i="1" u="none" strike="noStrike" baseline="0" dirty="0">
                        <a:latin typeface="Cambria Math" panose="02040503050406030204" pitchFamily="18" charset="0"/>
                        <a:cs typeface="Arial" panose="020B0604020202020204" pitchFamily="34" charset="0"/>
                      </a:rPr>
                      <m:t>𝑎𝑏</m:t>
                    </m:r>
                    <m:r>
                      <a:rPr lang="pt-BR" sz="2400" b="0" i="1" u="none" strike="noStrike" baseline="0" dirty="0">
                        <a:latin typeface="Cambria Math" panose="02040503050406030204" pitchFamily="18" charset="0"/>
                        <a:cs typeface="Arial" panose="020B0604020202020204" pitchFamily="34" charset="0"/>
                      </a:rPr>
                      <m:t> +</m:t>
                    </m:r>
                    <m:sSup>
                      <m:sSupPr>
                        <m:ctrlPr>
                          <a:rPr lang="pt-BR" sz="2400" i="1" dirty="0">
                            <a:latin typeface="Cambria Math" panose="02040503050406030204" pitchFamily="18" charset="0"/>
                            <a:cs typeface="Arial" panose="020B0604020202020204" pitchFamily="34" charset="0"/>
                          </a:rPr>
                        </m:ctrlPr>
                      </m:sSupPr>
                      <m:e>
                        <m:r>
                          <a:rPr lang="de-DE" sz="2400" i="1" dirty="0">
                            <a:latin typeface="Cambria Math" panose="02040503050406030204" pitchFamily="18" charset="0"/>
                            <a:cs typeface="Arial" panose="020B0604020202020204" pitchFamily="34" charset="0"/>
                          </a:rPr>
                          <m:t>𝑏</m:t>
                        </m:r>
                      </m:e>
                      <m:sup>
                        <m:r>
                          <a:rPr lang="de-DE" sz="2400" i="1" dirty="0">
                            <a:latin typeface="Cambria Math" panose="02040503050406030204" pitchFamily="18" charset="0"/>
                            <a:cs typeface="Arial" panose="020B0604020202020204" pitchFamily="34" charset="0"/>
                          </a:rPr>
                          <m:t>2</m:t>
                        </m:r>
                      </m:sup>
                    </m:sSup>
                    <m:r>
                      <a:rPr lang="pt-BR" sz="2400" b="0" i="1" u="none" strike="noStrike" baseline="0" dirty="0">
                        <a:latin typeface="Cambria Math" panose="02040503050406030204" pitchFamily="18" charset="0"/>
                        <a:cs typeface="Arial" panose="020B0604020202020204" pitchFamily="34" charset="0"/>
                      </a:rPr>
                      <m:t>.</m:t>
                    </m:r>
                  </m:oMath>
                </a14:m>
                <a:endParaRPr lang="pt-BR" sz="2400" b="0" i="1" u="none" strike="noStrike" baseline="0" dirty="0">
                  <a:latin typeface="Arial Narrow" panose="020B0606020202030204" pitchFamily="34" charset="0"/>
                  <a:cs typeface="Arial" panose="020B0604020202020204" pitchFamily="34" charset="0"/>
                </a:endParaRPr>
              </a:p>
              <a:p>
                <a:pPr algn="just"/>
                <a:r>
                  <a:rPr lang="de-DE" sz="2400" b="0" i="0" u="none" strike="noStrike" baseline="0" dirty="0">
                    <a:latin typeface="Arial Narrow" panose="020B0606020202030204" pitchFamily="34" charset="0"/>
                    <a:cs typeface="Arial" panose="020B0604020202020204" pitchFamily="34" charset="0"/>
                  </a:rPr>
                  <a:t>(B) </a:t>
                </a:r>
                <a14:m>
                  <m:oMath xmlns:m="http://schemas.openxmlformats.org/officeDocument/2006/math">
                    <m:r>
                      <a:rPr lang="de-DE" sz="2400" b="0" i="1" u="none" strike="noStrike" baseline="0" dirty="0" smtClean="0">
                        <a:latin typeface="Cambria Math" panose="02040503050406030204" pitchFamily="18" charset="0"/>
                        <a:cs typeface="Arial" panose="020B0604020202020204" pitchFamily="34" charset="0"/>
                      </a:rPr>
                      <m:t>4</m:t>
                    </m:r>
                    <m:r>
                      <a:rPr lang="de-DE" sz="2400" b="0" i="1" u="none" strike="noStrike" baseline="0" dirty="0" smtClean="0">
                        <a:latin typeface="Cambria Math" panose="02040503050406030204" pitchFamily="18" charset="0"/>
                        <a:cs typeface="Arial" panose="020B0604020202020204" pitchFamily="34" charset="0"/>
                      </a:rPr>
                      <m:t>𝑏h</m:t>
                    </m:r>
                    <m:r>
                      <a:rPr lang="de-DE" sz="2400" b="0" i="1" u="none" strike="noStrike" baseline="0" dirty="0" smtClean="0">
                        <a:latin typeface="Cambria Math" panose="02040503050406030204" pitchFamily="18" charset="0"/>
                        <a:cs typeface="Arial" panose="020B0604020202020204" pitchFamily="34" charset="0"/>
                      </a:rPr>
                      <m:t> + </m:t>
                    </m:r>
                    <m:sSup>
                      <m:sSupPr>
                        <m:ctrlPr>
                          <a:rPr lang="pt-BR" sz="2400" b="0" i="1" u="none" strike="noStrike" baseline="0" dirty="0" smtClean="0">
                            <a:latin typeface="Cambria Math" panose="02040503050406030204" pitchFamily="18" charset="0"/>
                            <a:cs typeface="Arial" panose="020B0604020202020204" pitchFamily="34" charset="0"/>
                          </a:rPr>
                        </m:ctrlPr>
                      </m:sSupPr>
                      <m:e>
                        <m:r>
                          <a:rPr lang="de-DE" sz="2400" b="0" i="1" u="none" strike="noStrike" baseline="0" dirty="0" smtClean="0">
                            <a:latin typeface="Cambria Math" panose="02040503050406030204" pitchFamily="18" charset="0"/>
                            <a:cs typeface="Arial" panose="020B0604020202020204" pitchFamily="34" charset="0"/>
                          </a:rPr>
                          <m:t>𝑏</m:t>
                        </m:r>
                      </m:e>
                      <m:sup>
                        <m:r>
                          <a:rPr lang="de-DE" sz="2400" b="0" i="1" u="none" strike="noStrike" baseline="0" dirty="0" smtClean="0">
                            <a:latin typeface="Cambria Math" panose="02040503050406030204" pitchFamily="18" charset="0"/>
                            <a:cs typeface="Arial" panose="020B0604020202020204" pitchFamily="34" charset="0"/>
                          </a:rPr>
                          <m:t>2</m:t>
                        </m:r>
                      </m:sup>
                    </m:sSup>
                    <m:r>
                      <a:rPr lang="de-DE" sz="2400" b="0" i="1" u="none" strike="noStrike" baseline="0" dirty="0" smtClean="0">
                        <a:latin typeface="Cambria Math" panose="02040503050406030204" pitchFamily="18" charset="0"/>
                        <a:cs typeface="Arial" panose="020B0604020202020204" pitchFamily="34" charset="0"/>
                      </a:rPr>
                      <m:t>. </m:t>
                    </m:r>
                  </m:oMath>
                </a14:m>
                <a:r>
                  <a:rPr lang="de-DE" sz="2400" b="0" i="0" u="none" strike="noStrike" baseline="0" dirty="0">
                    <a:latin typeface="Arial Narrow" panose="020B0606020202030204" pitchFamily="34" charset="0"/>
                    <a:cs typeface="Arial" panose="020B0604020202020204" pitchFamily="34" charset="0"/>
                  </a:rPr>
                  <a:t>       (D) </a:t>
                </a:r>
                <a14:m>
                  <m:oMath xmlns:m="http://schemas.openxmlformats.org/officeDocument/2006/math">
                    <m:r>
                      <a:rPr lang="de-DE" sz="2400" b="0" i="1" u="none" strike="noStrike" baseline="0" dirty="0" smtClean="0">
                        <a:latin typeface="Cambria Math" panose="02040503050406030204" pitchFamily="18" charset="0"/>
                        <a:cs typeface="Arial" panose="020B0604020202020204" pitchFamily="34" charset="0"/>
                      </a:rPr>
                      <m:t>2</m:t>
                    </m:r>
                    <m:r>
                      <a:rPr lang="de-DE" sz="2400" b="0" i="1" u="none" strike="noStrike" baseline="0" dirty="0" smtClean="0">
                        <a:latin typeface="Cambria Math" panose="02040503050406030204" pitchFamily="18" charset="0"/>
                        <a:cs typeface="Arial" panose="020B0604020202020204" pitchFamily="34" charset="0"/>
                      </a:rPr>
                      <m:t>𝑏h</m:t>
                    </m:r>
                    <m:r>
                      <a:rPr lang="de-DE" sz="2400" b="0" i="1" u="none" strike="noStrike" baseline="0" dirty="0" smtClean="0">
                        <a:latin typeface="Cambria Math" panose="02040503050406030204" pitchFamily="18" charset="0"/>
                        <a:cs typeface="Arial" panose="020B0604020202020204" pitchFamily="34" charset="0"/>
                      </a:rPr>
                      <m:t> +</m:t>
                    </m:r>
                    <m:sSup>
                      <m:sSupPr>
                        <m:ctrlPr>
                          <a:rPr lang="pt-BR" sz="2400" i="1" dirty="0">
                            <a:latin typeface="Cambria Math" panose="02040503050406030204" pitchFamily="18" charset="0"/>
                            <a:cs typeface="Arial" panose="020B0604020202020204" pitchFamily="34" charset="0"/>
                          </a:rPr>
                        </m:ctrlPr>
                      </m:sSupPr>
                      <m:e>
                        <m:r>
                          <a:rPr lang="de-DE" sz="2400" i="1" dirty="0">
                            <a:latin typeface="Cambria Math" panose="02040503050406030204" pitchFamily="18" charset="0"/>
                            <a:cs typeface="Arial" panose="020B0604020202020204" pitchFamily="34" charset="0"/>
                          </a:rPr>
                          <m:t>𝑏</m:t>
                        </m:r>
                      </m:e>
                      <m:sup>
                        <m:r>
                          <a:rPr lang="de-DE" sz="2400" i="1" dirty="0">
                            <a:latin typeface="Cambria Math" panose="02040503050406030204" pitchFamily="18" charset="0"/>
                            <a:cs typeface="Arial" panose="020B0604020202020204" pitchFamily="34" charset="0"/>
                          </a:rPr>
                          <m:t>2</m:t>
                        </m:r>
                      </m:sup>
                    </m:sSup>
                    <m:r>
                      <a:rPr lang="de-DE" sz="2400" b="0" i="1" u="none" strike="noStrike" baseline="0" dirty="0" smtClean="0">
                        <a:latin typeface="Cambria Math" panose="02040503050406030204" pitchFamily="18" charset="0"/>
                        <a:cs typeface="Arial" panose="020B0604020202020204" pitchFamily="34" charset="0"/>
                      </a:rPr>
                      <m:t>.</m:t>
                    </m:r>
                  </m:oMath>
                </a14:m>
                <a:endParaRPr lang="pt-BR" sz="2400" dirty="0">
                  <a:latin typeface="Arial Narrow" panose="020B0606020202030204" pitchFamily="34" charset="0"/>
                  <a:cs typeface="Arial" panose="020B0604020202020204" pitchFamily="34" charset="0"/>
                </a:endParaRPr>
              </a:p>
            </p:txBody>
          </p:sp>
        </mc:Choice>
        <mc:Fallback xmlns="">
          <p:sp>
            <p:nvSpPr>
              <p:cNvPr id="18" name="CaixaDeTexto 17">
                <a:extLst>
                  <a:ext uri="{FF2B5EF4-FFF2-40B4-BE49-F238E27FC236}">
                    <a16:creationId xmlns:a16="http://schemas.microsoft.com/office/drawing/2014/main" id="{0FFD0EE4-65A9-5FAF-9BCA-D5AFFDFAF6DB}"/>
                  </a:ext>
                </a:extLst>
              </p:cNvPr>
              <p:cNvSpPr txBox="1">
                <a:spLocks noRot="1" noChangeAspect="1" noMove="1" noResize="1" noEditPoints="1" noAdjustHandles="1" noChangeArrowheads="1" noChangeShapeType="1" noTextEdit="1"/>
              </p:cNvSpPr>
              <p:nvPr/>
            </p:nvSpPr>
            <p:spPr>
              <a:xfrm>
                <a:off x="6354792" y="4284548"/>
                <a:ext cx="5628734" cy="1938992"/>
              </a:xfrm>
              <a:prstGeom prst="rect">
                <a:avLst/>
              </a:prstGeom>
              <a:blipFill>
                <a:blip r:embed="rId3"/>
                <a:stretch>
                  <a:fillRect l="-1623" t="-2201" r="-1623" b="-6604"/>
                </a:stretch>
              </a:blipFill>
            </p:spPr>
            <p:txBody>
              <a:bodyPr/>
              <a:lstStyle/>
              <a:p>
                <a:r>
                  <a:rPr lang="pt-BR">
                    <a:noFill/>
                  </a:rPr>
                  <a:t> </a:t>
                </a:r>
              </a:p>
            </p:txBody>
          </p:sp>
        </mc:Fallback>
      </mc:AlternateContent>
      <p:pic>
        <p:nvPicPr>
          <p:cNvPr id="3" name="Imagem 2" descr="Gráfico, Histograma&#10;&#10;O conteúdo gerado por IA pode estar incorreto.">
            <a:extLst>
              <a:ext uri="{FF2B5EF4-FFF2-40B4-BE49-F238E27FC236}">
                <a16:creationId xmlns:a16="http://schemas.microsoft.com/office/drawing/2014/main" id="{3A5F73BF-5F43-B301-C7C9-66954199BF8B}"/>
              </a:ext>
            </a:extLst>
          </p:cNvPr>
          <p:cNvPicPr>
            <a:picLocks noChangeAspect="1"/>
          </p:cNvPicPr>
          <p:nvPr/>
        </p:nvPicPr>
        <p:blipFill>
          <a:blip r:embed="rId4"/>
          <a:stretch>
            <a:fillRect/>
          </a:stretch>
        </p:blipFill>
        <p:spPr>
          <a:xfrm>
            <a:off x="1196695" y="1176000"/>
            <a:ext cx="3473916" cy="2476520"/>
          </a:xfrm>
          <a:prstGeom prst="rect">
            <a:avLst/>
          </a:prstGeom>
        </p:spPr>
      </p:pic>
      <p:pic>
        <p:nvPicPr>
          <p:cNvPr id="5" name="Imagem 4" descr="Diagrama, Forma&#10;&#10;O conteúdo gerado por IA pode estar incorreto.">
            <a:extLst>
              <a:ext uri="{FF2B5EF4-FFF2-40B4-BE49-F238E27FC236}">
                <a16:creationId xmlns:a16="http://schemas.microsoft.com/office/drawing/2014/main" id="{725D48C0-DE36-2E95-DADB-B3D93AC9B1A9}"/>
              </a:ext>
            </a:extLst>
          </p:cNvPr>
          <p:cNvPicPr>
            <a:picLocks noChangeAspect="1"/>
          </p:cNvPicPr>
          <p:nvPr/>
        </p:nvPicPr>
        <p:blipFill>
          <a:blip r:embed="rId5"/>
          <a:stretch>
            <a:fillRect/>
          </a:stretch>
        </p:blipFill>
        <p:spPr>
          <a:xfrm>
            <a:off x="8630644" y="1142793"/>
            <a:ext cx="3110932" cy="3083489"/>
          </a:xfrm>
          <a:prstGeom prst="rect">
            <a:avLst/>
          </a:prstGeom>
        </p:spPr>
      </p:pic>
    </p:spTree>
    <p:extLst>
      <p:ext uri="{BB962C8B-B14F-4D97-AF65-F5344CB8AC3E}">
        <p14:creationId xmlns:p14="http://schemas.microsoft.com/office/powerpoint/2010/main" val="39568265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0CDE0-C8A6-F1EA-44D6-C806666C4ED7}"/>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7526DE2-2262-829E-7981-63837576952F}"/>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CFD98C54-6A54-FA1E-EA05-915F810F4433}"/>
              </a:ext>
            </a:extLst>
          </p:cNvPr>
          <p:cNvSpPr txBox="1"/>
          <p:nvPr/>
        </p:nvSpPr>
        <p:spPr>
          <a:xfrm>
            <a:off x="273171" y="709891"/>
            <a:ext cx="5978104" cy="4893647"/>
          </a:xfrm>
          <a:prstGeom prst="rect">
            <a:avLst/>
          </a:prstGeom>
          <a:noFill/>
        </p:spPr>
        <p:txBody>
          <a:bodyPr wrap="square">
            <a:spAutoFit/>
          </a:bodyPr>
          <a:lstStyle/>
          <a:p>
            <a:pPr algn="l"/>
            <a:r>
              <a:rPr lang="pt-BR" sz="2400" b="1" i="0" u="none" strike="noStrike" baseline="0" dirty="0">
                <a:latin typeface="Arial Narrow" panose="020B0606020202030204" pitchFamily="34" charset="0"/>
                <a:cs typeface="Arial" panose="020B0604020202020204" pitchFamily="34" charset="0"/>
              </a:rPr>
              <a:t>6. </a:t>
            </a:r>
            <a:r>
              <a:rPr lang="pt-BR" sz="2400" b="0" i="0" u="none" strike="noStrike" baseline="0" dirty="0">
                <a:latin typeface="Arial Narrow" panose="020B0606020202030204" pitchFamily="34" charset="0"/>
                <a:cs typeface="Arial" panose="020B0604020202020204" pitchFamily="34" charset="0"/>
              </a:rPr>
              <a:t>Observe as figuras seguintes.</a:t>
            </a:r>
          </a:p>
          <a:p>
            <a:pPr algn="l"/>
            <a:endParaRPr lang="pt-BR" sz="2400" dirty="0">
              <a:latin typeface="Arial Narrow" panose="020B0606020202030204" pitchFamily="34" charset="0"/>
            </a:endParaRPr>
          </a:p>
          <a:p>
            <a:pPr algn="l"/>
            <a:endParaRPr lang="pt-BR" sz="2400" b="0" i="0" u="none" strike="noStrike" baseline="0" dirty="0">
              <a:latin typeface="Arial Narrow" panose="020B0606020202030204" pitchFamily="34" charset="0"/>
            </a:endParaRPr>
          </a:p>
          <a:p>
            <a:pPr algn="l"/>
            <a:endParaRPr lang="pt-BR" sz="2400" dirty="0">
              <a:latin typeface="Arial Narrow" panose="020B0606020202030204" pitchFamily="34" charset="0"/>
            </a:endParaRPr>
          </a:p>
          <a:p>
            <a:pPr algn="l"/>
            <a:endParaRPr lang="pt-BR" sz="2400" b="0" i="0" u="none" strike="noStrike" baseline="0" dirty="0">
              <a:latin typeface="Arial Narrow" panose="020B0606020202030204" pitchFamily="34" charset="0"/>
            </a:endParaRPr>
          </a:p>
          <a:p>
            <a:pPr algn="l"/>
            <a:endParaRPr lang="pt-BR" sz="2400" dirty="0">
              <a:latin typeface="Arial Narrow" panose="020B0606020202030204" pitchFamily="34" charset="0"/>
            </a:endParaRPr>
          </a:p>
          <a:p>
            <a:pPr algn="l"/>
            <a:endParaRPr lang="pt-BR" sz="2400" b="0" i="0" u="none" strike="noStrike" baseline="0" dirty="0">
              <a:latin typeface="Arial Narrow" panose="020B0606020202030204" pitchFamily="34" charset="0"/>
            </a:endParaRPr>
          </a:p>
          <a:p>
            <a:pPr algn="l"/>
            <a:endParaRPr lang="pt-BR" sz="2400" dirty="0">
              <a:latin typeface="Arial Narrow" panose="020B0606020202030204" pitchFamily="34" charset="0"/>
            </a:endParaRPr>
          </a:p>
          <a:p>
            <a:pPr algn="l"/>
            <a:endParaRPr lang="pt-BR" sz="2400" b="0" i="0" u="none" strike="noStrike" baseline="0" dirty="0">
              <a:latin typeface="Arial Narrow" panose="020B0606020202030204" pitchFamily="34" charset="0"/>
            </a:endParaRPr>
          </a:p>
          <a:p>
            <a:pPr algn="l"/>
            <a:endParaRPr lang="pt-BR" sz="2400" dirty="0">
              <a:latin typeface="Arial Narrow" panose="020B0606020202030204" pitchFamily="34" charset="0"/>
            </a:endParaRPr>
          </a:p>
          <a:p>
            <a:pPr algn="l"/>
            <a:endParaRPr lang="pt-BR" sz="2400" b="0" i="0" u="none" strike="noStrike" baseline="0" dirty="0">
              <a:latin typeface="Arial Narrow" panose="020B0606020202030204" pitchFamily="34" charset="0"/>
            </a:endParaRPr>
          </a:p>
          <a:p>
            <a:pPr algn="just"/>
            <a:r>
              <a:rPr lang="pt-BR" sz="2400" b="0" i="0" u="none" strike="noStrike" baseline="0" dirty="0">
                <a:latin typeface="Arial Narrow" panose="020B0606020202030204" pitchFamily="34" charset="0"/>
                <a:cs typeface="Arial" panose="020B0604020202020204" pitchFamily="34" charset="0"/>
              </a:rPr>
              <a:t>Dentre as figuras apresentadas, qual aquela que possui maior perímetro? Justifique sua resposta.</a:t>
            </a:r>
            <a:endParaRPr lang="pt-BR" sz="2400"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82043DC4-3C21-B287-AD40-1F1FC06396B1}"/>
                  </a:ext>
                </a:extLst>
              </p:cNvPr>
              <p:cNvSpPr txBox="1"/>
              <p:nvPr/>
            </p:nvSpPr>
            <p:spPr>
              <a:xfrm>
                <a:off x="6354794" y="709891"/>
                <a:ext cx="5564033" cy="3785652"/>
              </a:xfrm>
              <a:prstGeom prst="rect">
                <a:avLst/>
              </a:prstGeom>
              <a:noFill/>
            </p:spPr>
            <p:txBody>
              <a:bodyPr wrap="square">
                <a:spAutoFit/>
              </a:bodyPr>
              <a:lstStyle/>
              <a:p>
                <a:pPr algn="just"/>
                <a:r>
                  <a:rPr lang="pt-BR" sz="2400" b="1" i="0" u="none" strike="noStrike" baseline="0" dirty="0">
                    <a:latin typeface="Arial Narrow" panose="020B0606020202030204" pitchFamily="34" charset="0"/>
                    <a:cs typeface="Arial" panose="020B0604020202020204" pitchFamily="34" charset="0"/>
                  </a:rPr>
                  <a:t>7. </a:t>
                </a:r>
                <a:r>
                  <a:rPr lang="pt-BR" sz="2400" b="0" i="0" u="none" strike="noStrike" baseline="0" dirty="0">
                    <a:latin typeface="Arial Narrow" panose="020B0606020202030204" pitchFamily="34" charset="0"/>
                    <a:cs typeface="Arial" panose="020B0604020202020204" pitchFamily="34" charset="0"/>
                  </a:rPr>
                  <a:t>Mateus irá pegar uma taxi até o aeroporto. Apenas para ser chamado, esse taxista cobra o valor de R$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5,37</m:t>
                    </m:r>
                  </m:oMath>
                </a14:m>
                <a:r>
                  <a:rPr lang="pt-BR" sz="2400" b="0" i="0" u="none" strike="noStrike" baseline="0" dirty="0">
                    <a:latin typeface="Arial Narrow" panose="020B0606020202030204" pitchFamily="34" charset="0"/>
                    <a:cs typeface="Arial" panose="020B0604020202020204" pitchFamily="34" charset="0"/>
                  </a:rPr>
                  <a:t>, além desse valor ele cobra R$ </a:t>
                </a:r>
                <a14:m>
                  <m:oMath xmlns:m="http://schemas.openxmlformats.org/officeDocument/2006/math">
                    <m:r>
                      <a:rPr lang="pt-BR" sz="2400" b="0" i="1" u="none" strike="noStrike" baseline="0" dirty="0" smtClean="0">
                        <a:latin typeface="Cambria Math" panose="02040503050406030204" pitchFamily="18" charset="0"/>
                        <a:cs typeface="Arial" panose="020B0604020202020204" pitchFamily="34" charset="0"/>
                      </a:rPr>
                      <m:t>3,23</m:t>
                    </m:r>
                  </m:oMath>
                </a14:m>
                <a:r>
                  <a:rPr lang="pt-BR" sz="2400" b="0" i="0" u="none" strike="noStrike" baseline="0" dirty="0">
                    <a:latin typeface="Arial Narrow" panose="020B0606020202030204" pitchFamily="34" charset="0"/>
                    <a:cs typeface="Arial" panose="020B0604020202020204" pitchFamily="34" charset="0"/>
                  </a:rPr>
                  <a:t>por quilômetro rodado. Tendo conhecimento de todos esses valores, Mateus pensava em uma maneira de representar o valor da corrida independentemente de quantos quilômetros ele tivesse que percorrer com o taxi.</a:t>
                </a:r>
              </a:p>
              <a:p>
                <a:pPr algn="just"/>
                <a:r>
                  <a:rPr lang="pt-BR" sz="2400" b="0" i="0" u="none" strike="noStrike" baseline="0" dirty="0">
                    <a:latin typeface="Arial Narrow" panose="020B0606020202030204" pitchFamily="34" charset="0"/>
                    <a:cs typeface="Arial" panose="020B0604020202020204" pitchFamily="34" charset="0"/>
                  </a:rPr>
                  <a:t>Qual é a expressão que ele pensou?</a:t>
                </a:r>
                <a:endParaRPr lang="pt-BR" sz="2400" dirty="0">
                  <a:latin typeface="Arial Narrow" panose="020B060602020203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82043DC4-3C21-B287-AD40-1F1FC06396B1}"/>
                  </a:ext>
                </a:extLst>
              </p:cNvPr>
              <p:cNvSpPr txBox="1">
                <a:spLocks noRot="1" noChangeAspect="1" noMove="1" noResize="1" noEditPoints="1" noAdjustHandles="1" noChangeArrowheads="1" noChangeShapeType="1" noTextEdit="1"/>
              </p:cNvSpPr>
              <p:nvPr/>
            </p:nvSpPr>
            <p:spPr>
              <a:xfrm>
                <a:off x="6354794" y="709891"/>
                <a:ext cx="5564033" cy="3785652"/>
              </a:xfrm>
              <a:prstGeom prst="rect">
                <a:avLst/>
              </a:prstGeom>
              <a:blipFill>
                <a:blip r:embed="rId2"/>
                <a:stretch>
                  <a:fillRect l="-1643" t="-1288" r="-1752" b="-2899"/>
                </a:stretch>
              </a:blipFill>
            </p:spPr>
            <p:txBody>
              <a:bodyPr/>
              <a:lstStyle/>
              <a:p>
                <a:r>
                  <a:rPr lang="pt-BR">
                    <a:noFill/>
                  </a:rPr>
                  <a:t> </a:t>
                </a:r>
              </a:p>
            </p:txBody>
          </p:sp>
        </mc:Fallback>
      </mc:AlternateContent>
      <p:pic>
        <p:nvPicPr>
          <p:cNvPr id="3" name="Imagem 2" descr="Gráfico, Gráfico de caixa estreita&#10;&#10;O conteúdo gerado por IA pode estar incorreto.">
            <a:extLst>
              <a:ext uri="{FF2B5EF4-FFF2-40B4-BE49-F238E27FC236}">
                <a16:creationId xmlns:a16="http://schemas.microsoft.com/office/drawing/2014/main" id="{FEFEDB6A-73DC-2BC3-968E-9B28786C5C1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0280" y="1409662"/>
            <a:ext cx="5792262" cy="3117513"/>
          </a:xfrm>
          <a:prstGeom prst="rect">
            <a:avLst/>
          </a:prstGeom>
          <a:noFill/>
          <a:ln>
            <a:noFill/>
          </a:ln>
        </p:spPr>
      </p:pic>
    </p:spTree>
    <p:extLst>
      <p:ext uri="{BB962C8B-B14F-4D97-AF65-F5344CB8AC3E}">
        <p14:creationId xmlns:p14="http://schemas.microsoft.com/office/powerpoint/2010/main" val="38041620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B08D6-32B0-13EB-F54D-6724D0F268EE}"/>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5559BC0-C968-B849-FE35-5BF8A42F28CF}"/>
                  </a:ext>
                </a:extLst>
              </p:cNvPr>
              <p:cNvSpPr txBox="1"/>
              <p:nvPr/>
            </p:nvSpPr>
            <p:spPr>
              <a:xfrm>
                <a:off x="208472" y="727295"/>
                <a:ext cx="11804234" cy="1938992"/>
              </a:xfrm>
              <a:prstGeom prst="rect">
                <a:avLst/>
              </a:prstGeom>
              <a:noFill/>
            </p:spPr>
            <p:txBody>
              <a:bodyPr wrap="square">
                <a:spAutoFit/>
              </a:bodyPr>
              <a:lstStyle/>
              <a:p>
                <a:pPr algn="just"/>
                <a:r>
                  <a:rPr lang="pt-BR" sz="2400" b="1" i="0" u="none" strike="noStrike" baseline="0" dirty="0">
                    <a:latin typeface="Arial Narrow" panose="020B0606020202030204" pitchFamily="34" charset="0"/>
                    <a:cs typeface="Arial" panose="020B0604020202020204" pitchFamily="34" charset="0"/>
                  </a:rPr>
                  <a:t>8. </a:t>
                </a:r>
                <a:r>
                  <a:rPr lang="pt-BR" sz="2400" b="0" i="0" u="none" strike="noStrike" baseline="0" dirty="0">
                    <a:latin typeface="Arial Narrow" panose="020B0606020202030204" pitchFamily="34" charset="0"/>
                    <a:cs typeface="Arial" panose="020B0604020202020204" pitchFamily="34" charset="0"/>
                  </a:rPr>
                  <a:t>Antônio, precisa pagar a parcela do seu carro todo dia </a:t>
                </a:r>
                <a:r>
                  <a:rPr lang="pt-BR" sz="2400" b="0" i="1" u="none" strike="noStrike" baseline="0" dirty="0">
                    <a:latin typeface="Arial Narrow" panose="020B0606020202030204" pitchFamily="34" charset="0"/>
                    <a:cs typeface="Arial" panose="020B0604020202020204" pitchFamily="34" charset="0"/>
                  </a:rPr>
                  <a:t>25 </a:t>
                </a:r>
                <a:r>
                  <a:rPr lang="pt-BR" sz="2400" b="0" i="0" u="none" strike="noStrike" baseline="0" dirty="0">
                    <a:latin typeface="Arial Narrow" panose="020B0606020202030204" pitchFamily="34" charset="0"/>
                    <a:cs typeface="Arial" panose="020B0604020202020204" pitchFamily="34" charset="0"/>
                  </a:rPr>
                  <a:t>de cada mês. Por motivos financeiros, ele atrasou a parcela de seu carro em </a:t>
                </a:r>
                <a:r>
                  <a:rPr lang="pt-BR" sz="2400" b="0" i="1" u="none" strike="noStrike" baseline="0" dirty="0">
                    <a:latin typeface="Arial Narrow" panose="020B0606020202030204" pitchFamily="34" charset="0"/>
                    <a:cs typeface="Arial" panose="020B0604020202020204" pitchFamily="34" charset="0"/>
                  </a:rPr>
                  <a:t>5 </a:t>
                </a:r>
                <a:r>
                  <a:rPr lang="pt-BR" sz="2400" b="0" i="0" u="none" strike="noStrike" baseline="0" dirty="0">
                    <a:latin typeface="Arial Narrow" panose="020B0606020202030204" pitchFamily="34" charset="0"/>
                    <a:cs typeface="Arial" panose="020B0604020202020204" pitchFamily="34" charset="0"/>
                  </a:rPr>
                  <a:t>dias. Sabe-se que, pelo atraso existe uma multa no valor de </a:t>
                </a:r>
                <a14:m>
                  <m:oMath xmlns:m="http://schemas.openxmlformats.org/officeDocument/2006/math">
                    <m:r>
                      <m:rPr>
                        <m:sty m:val="p"/>
                      </m:rPr>
                      <a:rPr lang="pt-BR" sz="2400" b="0" i="0" u="none" strike="noStrike" baseline="0" dirty="0" smtClean="0">
                        <a:latin typeface="Cambria Math" panose="02040503050406030204" pitchFamily="18" charset="0"/>
                        <a:cs typeface="Arial" panose="020B0604020202020204" pitchFamily="34" charset="0"/>
                      </a:rPr>
                      <m:t>R</m:t>
                    </m:r>
                    <m:r>
                      <a:rPr lang="pt-BR" sz="2400" b="0" i="0" u="none" strike="noStrike" baseline="0" dirty="0" smtClean="0">
                        <a:latin typeface="Cambria Math" panose="02040503050406030204" pitchFamily="18" charset="0"/>
                        <a:cs typeface="Arial" panose="020B0604020202020204" pitchFamily="34" charset="0"/>
                      </a:rPr>
                      <m:t>$ 80,00</m:t>
                    </m:r>
                  </m:oMath>
                </a14:m>
                <a:r>
                  <a:rPr lang="pt-BR" sz="2400" b="0" i="1" u="none" strike="noStrike" baseline="0" dirty="0">
                    <a:latin typeface="Arial Narrow" panose="020B0606020202030204" pitchFamily="34" charset="0"/>
                    <a:cs typeface="Arial" panose="020B0604020202020204" pitchFamily="34" charset="0"/>
                  </a:rPr>
                  <a:t> </a:t>
                </a:r>
                <a:r>
                  <a:rPr lang="pt-BR" sz="2400" b="0" i="0" u="none" strike="noStrike" baseline="0" dirty="0">
                    <a:latin typeface="Arial Narrow" panose="020B0606020202030204" pitchFamily="34" charset="0"/>
                    <a:cs typeface="Arial" panose="020B0604020202020204" pitchFamily="34" charset="0"/>
                  </a:rPr>
                  <a:t>e por cada dia de atraso no pagamento da parcela, há uma cobrança de juros simples de </a:t>
                </a:r>
                <a:r>
                  <a:rPr lang="pt-BR" sz="2400" b="0" i="1" u="none" strike="noStrike" baseline="0" dirty="0">
                    <a:latin typeface="Arial Narrow" panose="020B0606020202030204" pitchFamily="34" charset="0"/>
                    <a:cs typeface="Arial" panose="020B0604020202020204" pitchFamily="34" charset="0"/>
                  </a:rPr>
                  <a:t>1</a:t>
                </a:r>
                <a:r>
                  <a:rPr lang="pt-BR" sz="2400" b="0" i="0" u="none" strike="noStrike" baseline="0" dirty="0">
                    <a:latin typeface="Arial Narrow" panose="020B0606020202030204" pitchFamily="34" charset="0"/>
                    <a:cs typeface="Arial" panose="020B0604020202020204" pitchFamily="34" charset="0"/>
                  </a:rPr>
                  <a:t>% ao dia, sabe-se que a parcela desse carro é igual a p reais.</a:t>
                </a:r>
              </a:p>
              <a:p>
                <a:pPr algn="just"/>
                <a:r>
                  <a:rPr lang="pt-BR" sz="2400" b="0" i="0" u="none" strike="noStrike" baseline="0" dirty="0">
                    <a:latin typeface="Arial Narrow" panose="020B0606020202030204" pitchFamily="34" charset="0"/>
                    <a:cs typeface="Arial" panose="020B0604020202020204" pitchFamily="34" charset="0"/>
                  </a:rPr>
                  <a:t>Qual a expressão algébrica que representa o valor a ser pago pela parcela atrasada desse carro?</a:t>
                </a:r>
                <a:endParaRPr lang="pt-BR" sz="2400"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85559BC0-C968-B849-FE35-5BF8A42F28CF}"/>
                  </a:ext>
                </a:extLst>
              </p:cNvPr>
              <p:cNvSpPr txBox="1">
                <a:spLocks noRot="1" noChangeAspect="1" noMove="1" noResize="1" noEditPoints="1" noAdjustHandles="1" noChangeArrowheads="1" noChangeShapeType="1" noTextEdit="1"/>
              </p:cNvSpPr>
              <p:nvPr/>
            </p:nvSpPr>
            <p:spPr>
              <a:xfrm>
                <a:off x="208472" y="727295"/>
                <a:ext cx="11804234" cy="1938992"/>
              </a:xfrm>
              <a:prstGeom prst="rect">
                <a:avLst/>
              </a:prstGeom>
              <a:blipFill>
                <a:blip r:embed="rId2"/>
                <a:stretch>
                  <a:fillRect l="-774" t="-2516" r="-774" b="-660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1BE17977-EF38-1CDE-5A0A-C979BDF0E243}"/>
                  </a:ext>
                </a:extLst>
              </p:cNvPr>
              <p:cNvSpPr txBox="1"/>
              <p:nvPr/>
            </p:nvSpPr>
            <p:spPr>
              <a:xfrm>
                <a:off x="208471" y="3429000"/>
                <a:ext cx="11804233" cy="1694888"/>
              </a:xfrm>
              <a:prstGeom prst="rect">
                <a:avLst/>
              </a:prstGeom>
              <a:noFill/>
            </p:spPr>
            <p:txBody>
              <a:bodyPr wrap="square">
                <a:spAutoFit/>
              </a:bodyPr>
              <a:lstStyle/>
              <a:p>
                <a:pPr algn="just"/>
                <a:r>
                  <a:rPr lang="pt-BR" sz="2400" b="1" i="0" u="none" strike="noStrike" baseline="0" dirty="0">
                    <a:latin typeface="Arial Narrow" panose="020B0606020202030204" pitchFamily="34" charset="0"/>
                    <a:cs typeface="Arial" panose="020B0604020202020204" pitchFamily="34" charset="0"/>
                  </a:rPr>
                  <a:t>9. </a:t>
                </a:r>
                <a:r>
                  <a:rPr lang="pt-BR" sz="2400" b="0" i="0" u="none" strike="noStrike" baseline="0" dirty="0">
                    <a:latin typeface="Arial Narrow" panose="020B0606020202030204" pitchFamily="34" charset="0"/>
                    <a:cs typeface="Arial" panose="020B0604020202020204" pitchFamily="34" charset="0"/>
                  </a:rPr>
                  <a:t>Ana vendia bombom onde trabalhava, ela gastava </a:t>
                </a:r>
                <a:r>
                  <a:rPr lang="pt-BR" sz="2400" b="0" i="1" u="none" strike="noStrike" baseline="0" dirty="0">
                    <a:latin typeface="Arial Narrow" panose="020B0606020202030204" pitchFamily="34" charset="0"/>
                    <a:cs typeface="Arial" panose="020B0604020202020204" pitchFamily="34" charset="0"/>
                  </a:rPr>
                  <a:t>x </a:t>
                </a:r>
                <a:r>
                  <a:rPr lang="pt-BR" sz="2400" b="0" i="0" u="none" strike="noStrike" baseline="0" dirty="0">
                    <a:latin typeface="Arial Narrow" panose="020B0606020202030204" pitchFamily="34" charset="0"/>
                    <a:cs typeface="Arial" panose="020B0604020202020204" pitchFamily="34" charset="0"/>
                  </a:rPr>
                  <a:t>reais comprando os ingredientes para fazer </a:t>
                </a:r>
                <a:r>
                  <a:rPr lang="pt-BR" sz="2400" b="0" i="1" u="none" strike="noStrike" baseline="0" dirty="0">
                    <a:latin typeface="Arial Narrow" panose="020B0606020202030204" pitchFamily="34" charset="0"/>
                    <a:cs typeface="Arial" panose="020B0604020202020204" pitchFamily="34" charset="0"/>
                  </a:rPr>
                  <a:t>25 </a:t>
                </a:r>
                <a:r>
                  <a:rPr lang="pt-BR" sz="2400" b="0" i="0" u="none" strike="noStrike" baseline="0" dirty="0">
                    <a:latin typeface="Arial Narrow" panose="020B0606020202030204" pitchFamily="34" charset="0"/>
                    <a:cs typeface="Arial" panose="020B0604020202020204" pitchFamily="34" charset="0"/>
                  </a:rPr>
                  <a:t>bombons. Sabe-se que ela vendia cada bombom a um valor de </a:t>
                </a:r>
                <a14:m>
                  <m:oMath xmlns:m="http://schemas.openxmlformats.org/officeDocument/2006/math">
                    <m:f>
                      <m:fPr>
                        <m:ctrlPr>
                          <a:rPr lang="pt-BR" sz="2400" b="0" i="1" u="none" strike="noStrike" baseline="0" smtClean="0">
                            <a:latin typeface="Cambria Math" panose="02040503050406030204" pitchFamily="18" charset="0"/>
                            <a:cs typeface="Arial" panose="020B0604020202020204" pitchFamily="34" charset="0"/>
                          </a:rPr>
                        </m:ctrlPr>
                      </m:fPr>
                      <m:num>
                        <m:r>
                          <a:rPr lang="pt-BR" sz="2400" b="0" i="1" u="none" strike="noStrike" baseline="0" smtClean="0">
                            <a:latin typeface="Cambria Math" panose="02040503050406030204" pitchFamily="18" charset="0"/>
                            <a:cs typeface="Arial" panose="020B0604020202020204" pitchFamily="34" charset="0"/>
                          </a:rPr>
                          <m:t>𝑥</m:t>
                        </m:r>
                      </m:num>
                      <m:den>
                        <m:r>
                          <a:rPr lang="pt-BR" sz="2400" b="0" i="1" u="none" strike="noStrike" baseline="0" smtClean="0">
                            <a:latin typeface="Cambria Math" panose="02040503050406030204" pitchFamily="18" charset="0"/>
                            <a:cs typeface="Arial" panose="020B0604020202020204" pitchFamily="34" charset="0"/>
                          </a:rPr>
                          <m:t>10</m:t>
                        </m:r>
                      </m:den>
                    </m:f>
                    <m:r>
                      <a:rPr lang="pt-BR" sz="2400" dirty="0">
                        <a:latin typeface="Cambria Math" panose="02040503050406030204" pitchFamily="18" charset="0"/>
                        <a:ea typeface="Cambria Math" panose="02040503050406030204" pitchFamily="18" charset="0"/>
                        <a:cs typeface="Arial" panose="020B0604020202020204" pitchFamily="34" charset="0"/>
                      </a:rPr>
                      <m:t>∙</m:t>
                    </m:r>
                  </m:oMath>
                </a14:m>
                <a:endParaRPr lang="pt-BR" sz="2400" b="0" i="0" u="none" strike="noStrike" baseline="0" dirty="0">
                  <a:latin typeface="Arial Narrow" panose="020B0606020202030204" pitchFamily="34" charset="0"/>
                  <a:cs typeface="Arial" panose="020B0604020202020204" pitchFamily="34" charset="0"/>
                </a:endParaRPr>
              </a:p>
              <a:p>
                <a:pPr algn="just"/>
                <a:r>
                  <a:rPr lang="pt-BR" sz="2400" b="0" i="0" u="none" strike="noStrike" baseline="0" dirty="0">
                    <a:latin typeface="Arial Narrow" panose="020B0606020202030204" pitchFamily="34" charset="0"/>
                    <a:cs typeface="Arial" panose="020B0604020202020204" pitchFamily="34" charset="0"/>
                  </a:rPr>
                  <a:t>Escreva uma expressão que determina o lucro na venda de seus bombons.</a:t>
                </a:r>
              </a:p>
              <a:p>
                <a:pPr algn="just"/>
                <a:r>
                  <a:rPr lang="pt-BR" sz="2400" b="0" i="0" u="none" strike="noStrike" baseline="0" dirty="0">
                    <a:latin typeface="Arial Narrow" panose="020B0606020202030204" pitchFamily="34" charset="0"/>
                    <a:cs typeface="Arial" panose="020B0604020202020204" pitchFamily="34" charset="0"/>
                  </a:rPr>
                  <a:t>(Desconsidere os gastos fixos e a mão de obra)</a:t>
                </a:r>
                <a:endParaRPr lang="pt-BR" sz="2400" dirty="0">
                  <a:latin typeface="Arial Narrow" panose="020B060602020203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1BE17977-EF38-1CDE-5A0A-C979BDF0E243}"/>
                  </a:ext>
                </a:extLst>
              </p:cNvPr>
              <p:cNvSpPr txBox="1">
                <a:spLocks noRot="1" noChangeAspect="1" noMove="1" noResize="1" noEditPoints="1" noAdjustHandles="1" noChangeArrowheads="1" noChangeShapeType="1" noTextEdit="1"/>
              </p:cNvSpPr>
              <p:nvPr/>
            </p:nvSpPr>
            <p:spPr>
              <a:xfrm>
                <a:off x="208471" y="3429000"/>
                <a:ext cx="11804233" cy="1694888"/>
              </a:xfrm>
              <a:prstGeom prst="rect">
                <a:avLst/>
              </a:prstGeom>
              <a:blipFill>
                <a:blip r:embed="rId3"/>
                <a:stretch>
                  <a:fillRect l="-774" t="-2878" r="-774" b="-7194"/>
                </a:stretch>
              </a:blipFill>
            </p:spPr>
            <p:txBody>
              <a:bodyPr/>
              <a:lstStyle/>
              <a:p>
                <a:r>
                  <a:rPr lang="pt-BR">
                    <a:noFill/>
                  </a:rPr>
                  <a:t> </a:t>
                </a:r>
              </a:p>
            </p:txBody>
          </p:sp>
        </mc:Fallback>
      </mc:AlternateContent>
    </p:spTree>
    <p:extLst>
      <p:ext uri="{BB962C8B-B14F-4D97-AF65-F5344CB8AC3E}">
        <p14:creationId xmlns:p14="http://schemas.microsoft.com/office/powerpoint/2010/main" val="2589619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74FA2-0DE1-17FD-9FC2-B95E7DBE90BC}"/>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C0C2CDE-7AE4-37F2-4015-8726F4D846EB}"/>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a:extLst>
              <a:ext uri="{FF2B5EF4-FFF2-40B4-BE49-F238E27FC236}">
                <a16:creationId xmlns:a16="http://schemas.microsoft.com/office/drawing/2014/main" id="{A615B961-5A74-D497-2BC0-A3FEE60B7511}"/>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246907" y="389659"/>
            <a:ext cx="3240000" cy="67527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4889F39A-299F-A3A6-44A7-77074B9FD38D}"/>
                  </a:ext>
                </a:extLst>
              </p:cNvPr>
              <p:cNvSpPr txBox="1"/>
              <p:nvPr/>
            </p:nvSpPr>
            <p:spPr>
              <a:xfrm>
                <a:off x="125508" y="971820"/>
                <a:ext cx="6221032" cy="5632311"/>
              </a:xfrm>
              <a:prstGeom prst="rect">
                <a:avLst/>
              </a:prstGeom>
              <a:noFill/>
            </p:spPr>
            <p:txBody>
              <a:bodyPr wrap="square">
                <a:spAutoFit/>
              </a:bodyPr>
              <a:lstStyle/>
              <a:p>
                <a:pPr algn="ctr"/>
                <a:r>
                  <a:rPr lang="pt-BR" sz="2400" dirty="0">
                    <a:latin typeface="Arial Narrow" panose="020B0606020202030204" pitchFamily="34" charset="0"/>
                    <a:cs typeface="Arial" panose="020B0604020202020204" pitchFamily="34" charset="0"/>
                  </a:rPr>
                  <a:t> </a:t>
                </a:r>
                <a:r>
                  <a:rPr lang="pt-BR" sz="2400" b="1" dirty="0">
                    <a:latin typeface="Arial Narrow" panose="020B0606020202030204" pitchFamily="34" charset="0"/>
                    <a:cs typeface="Arial" panose="020B0604020202020204" pitchFamily="34" charset="0"/>
                  </a:rPr>
                  <a:t>MONÔMIO</a:t>
                </a:r>
              </a:p>
              <a:p>
                <a:pPr algn="just"/>
                <a:r>
                  <a:rPr lang="pt-BR" sz="2400" dirty="0">
                    <a:latin typeface="Arial Narrow" panose="020B0606020202030204" pitchFamily="34" charset="0"/>
                    <a:cs typeface="Arial" panose="020B0604020202020204" pitchFamily="34" charset="0"/>
                  </a:rPr>
                  <a:t>	Um monômio é uma expressão algébrica com uma única estrutura que pode ser apenas um número real ou uma parte literal (letra), ou um produto de um número e a parte literal. </a:t>
                </a:r>
              </a:p>
              <a:p>
                <a:pPr algn="just"/>
                <a:r>
                  <a:rPr lang="pt-BR" sz="2400" dirty="0">
                    <a:latin typeface="Arial Narrow" panose="020B0606020202030204" pitchFamily="34" charset="0"/>
                    <a:cs typeface="Arial" panose="020B0604020202020204" pitchFamily="34" charset="0"/>
                  </a:rPr>
                  <a:t>	Os monômios não apresentam nenhuma operação de adição ou subtração entre os elementos que a compõe. </a:t>
                </a:r>
              </a:p>
              <a:p>
                <a:pPr algn="just"/>
                <a:r>
                  <a:rPr lang="pt-BR" sz="2400" dirty="0">
                    <a:latin typeface="Arial Narrow" panose="020B0606020202030204" pitchFamily="34" charset="0"/>
                    <a:cs typeface="Arial" panose="020B0604020202020204" pitchFamily="34" charset="0"/>
                  </a:rPr>
                  <a:t>Exemplos: </a:t>
                </a:r>
              </a:p>
              <a:p>
                <a:pPr algn="just"/>
                <a:r>
                  <a:rPr lang="pt-BR" sz="2400" dirty="0">
                    <a:latin typeface="Arial Narrow" panose="020B0606020202030204" pitchFamily="34" charset="0"/>
                    <a:cs typeface="Arial" panose="020B0604020202020204" pitchFamily="34" charset="0"/>
                  </a:rPr>
                  <a:t>• 5 → Monômio composto apenas pelo coeficiente 5; </a:t>
                </a:r>
              </a:p>
              <a:p>
                <a:pPr algn="just"/>
                <a:r>
                  <a:rPr lang="pt-BR" sz="2400" dirty="0">
                    <a:latin typeface="Arial Narrow" panose="020B0606020202030204" pitchFamily="34" charset="0"/>
                    <a:cs typeface="Arial" panose="020B0604020202020204" pitchFamily="34" charset="0"/>
                  </a:rPr>
                  <a:t>• </a:t>
                </a:r>
                <a14:m>
                  <m:oMath xmlns:m="http://schemas.openxmlformats.org/officeDocument/2006/math">
                    <m:r>
                      <a:rPr lang="pt-BR" sz="2400" i="1" dirty="0" smtClean="0">
                        <a:latin typeface="Cambria Math" panose="02040503050406030204" pitchFamily="18" charset="0"/>
                      </a:rPr>
                      <m:t>𝑏</m:t>
                    </m:r>
                  </m:oMath>
                </a14:m>
                <a:r>
                  <a:rPr lang="pt-BR" sz="2400" dirty="0">
                    <a:latin typeface="Arial Narrow" panose="020B0606020202030204" pitchFamily="34" charset="0"/>
                    <a:cs typeface="Arial" panose="020B0604020202020204" pitchFamily="34" charset="0"/>
                  </a:rPr>
                  <a:t> → Monômio composto apenas pela parte literal b; </a:t>
                </a:r>
              </a:p>
              <a:p>
                <a:pPr algn="just"/>
                <a:r>
                  <a:rPr lang="pt-BR" sz="2400" dirty="0">
                    <a:latin typeface="Arial Narrow" panose="020B0606020202030204" pitchFamily="34" charset="0"/>
                    <a:cs typeface="Arial" panose="020B0604020202020204" pitchFamily="34" charset="0"/>
                  </a:rPr>
                  <a:t>• </a:t>
                </a:r>
                <a14:m>
                  <m:oMath xmlns:m="http://schemas.openxmlformats.org/officeDocument/2006/math">
                    <m:r>
                      <a:rPr lang="pt-BR" sz="2400" i="1" dirty="0" smtClean="0">
                        <a:latin typeface="Cambria Math" panose="02040503050406030204" pitchFamily="18" charset="0"/>
                      </a:rPr>
                      <m:t>𝑥𝑦</m:t>
                    </m:r>
                  </m:oMath>
                </a14:m>
                <a:r>
                  <a:rPr lang="pt-BR" sz="2400" dirty="0">
                    <a:latin typeface="Arial Narrow" panose="020B0606020202030204" pitchFamily="34" charset="0"/>
                    <a:cs typeface="Arial" panose="020B0604020202020204" pitchFamily="34" charset="0"/>
                  </a:rPr>
                  <a:t> → Monômio composto apenas pela parte literal x e y; </a:t>
                </a:r>
              </a:p>
              <a:p>
                <a:pPr algn="just"/>
                <a:r>
                  <a:rPr lang="pt-BR" sz="2400" dirty="0">
                    <a:latin typeface="Arial Narrow" panose="020B0606020202030204" pitchFamily="34" charset="0"/>
                    <a:cs typeface="Arial" panose="020B0604020202020204" pitchFamily="34" charset="0"/>
                  </a:rPr>
                  <a:t>• </a:t>
                </a:r>
                <a14:m>
                  <m:oMath xmlns:m="http://schemas.openxmlformats.org/officeDocument/2006/math">
                    <m:r>
                      <a:rPr lang="pt-BR" sz="2400" i="1" dirty="0" smtClean="0">
                        <a:latin typeface="Cambria Math" panose="02040503050406030204" pitchFamily="18" charset="0"/>
                      </a:rPr>
                      <m:t>7</m:t>
                    </m:r>
                    <m:r>
                      <a:rPr lang="pt-BR" sz="2400" i="1" dirty="0" smtClean="0">
                        <a:latin typeface="Cambria Math" panose="02040503050406030204" pitchFamily="18" charset="0"/>
                      </a:rPr>
                      <m:t>𝑥</m:t>
                    </m:r>
                  </m:oMath>
                </a14:m>
                <a:r>
                  <a:rPr lang="pt-BR" sz="2400" dirty="0">
                    <a:latin typeface="Arial Narrow" panose="020B0606020202030204" pitchFamily="34" charset="0"/>
                    <a:cs typeface="Arial" panose="020B0604020202020204" pitchFamily="34" charset="0"/>
                  </a:rPr>
                  <a:t> → Monômio composto pelo coeficiente (7) e parte literal (</a:t>
                </a:r>
                <a14:m>
                  <m:oMath xmlns:m="http://schemas.openxmlformats.org/officeDocument/2006/math">
                    <m:r>
                      <a:rPr lang="pt-BR" sz="2400" i="1" dirty="0" smtClean="0">
                        <a:latin typeface="Cambria Math" panose="02040503050406030204" pitchFamily="18" charset="0"/>
                      </a:rPr>
                      <m:t>𝑥</m:t>
                    </m:r>
                  </m:oMath>
                </a14:m>
                <a:r>
                  <a:rPr lang="pt-BR" sz="2400" dirty="0">
                    <a:latin typeface="Arial Narrow" panose="020B0606020202030204" pitchFamily="34" charset="0"/>
                    <a:cs typeface="Arial" panose="020B0604020202020204" pitchFamily="34" charset="0"/>
                  </a:rPr>
                  <a:t>).</a:t>
                </a:r>
              </a:p>
            </p:txBody>
          </p:sp>
        </mc:Choice>
        <mc:Fallback xmlns="">
          <p:sp>
            <p:nvSpPr>
              <p:cNvPr id="5" name="CaixaDeTexto 4">
                <a:extLst>
                  <a:ext uri="{FF2B5EF4-FFF2-40B4-BE49-F238E27FC236}">
                    <a16:creationId xmlns:a16="http://schemas.microsoft.com/office/drawing/2014/main" id="{4889F39A-299F-A3A6-44A7-77074B9FD38D}"/>
                  </a:ext>
                </a:extLst>
              </p:cNvPr>
              <p:cNvSpPr txBox="1">
                <a:spLocks noRot="1" noChangeAspect="1" noMove="1" noResize="1" noEditPoints="1" noAdjustHandles="1" noChangeArrowheads="1" noChangeShapeType="1" noTextEdit="1"/>
              </p:cNvSpPr>
              <p:nvPr/>
            </p:nvSpPr>
            <p:spPr>
              <a:xfrm>
                <a:off x="125508" y="971820"/>
                <a:ext cx="6221032" cy="5632311"/>
              </a:xfrm>
              <a:prstGeom prst="rect">
                <a:avLst/>
              </a:prstGeom>
              <a:blipFill>
                <a:blip r:embed="rId3"/>
                <a:stretch>
                  <a:fillRect l="-1569" t="-866" r="-1471" b="-162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5C194734-5383-7415-3BA7-9630B80EEF2E}"/>
                  </a:ext>
                </a:extLst>
              </p:cNvPr>
              <p:cNvSpPr txBox="1"/>
              <p:nvPr/>
            </p:nvSpPr>
            <p:spPr>
              <a:xfrm>
                <a:off x="6303034" y="579675"/>
                <a:ext cx="5763458" cy="6172395"/>
              </a:xfrm>
              <a:prstGeom prst="rect">
                <a:avLst/>
              </a:prstGeom>
              <a:noFill/>
            </p:spPr>
            <p:txBody>
              <a:bodyPr wrap="square">
                <a:spAutoFit/>
              </a:bodyPr>
              <a:lstStyle/>
              <a:p>
                <a:r>
                  <a:rPr lang="pt-BR" sz="2400" dirty="0">
                    <a:latin typeface="Arial Narrow" panose="020B0606020202030204" pitchFamily="34" charset="0"/>
                    <a:cs typeface="Arial" panose="020B0604020202020204" pitchFamily="34" charset="0"/>
                  </a:rPr>
                  <a:t>Exemplos: </a:t>
                </a:r>
              </a:p>
              <a:p>
                <a:pPr indent="179388" algn="just">
                  <a:buFont typeface="Arial" panose="020B0604020202020204" pitchFamily="34" charset="0"/>
                  <a:buChar char="•"/>
                </a:pPr>
                <a14:m>
                  <m:oMath xmlns:m="http://schemas.openxmlformats.org/officeDocument/2006/math">
                    <m:r>
                      <a:rPr lang="pt-BR" sz="2400" b="0" i="1" smtClean="0">
                        <a:solidFill>
                          <a:srgbClr val="7030A0"/>
                        </a:solidFill>
                        <a:latin typeface="Cambria Math" panose="02040503050406030204" pitchFamily="18" charset="0"/>
                      </a:rPr>
                      <m:t>+5</m:t>
                    </m:r>
                  </m:oMath>
                </a14:m>
                <a:r>
                  <a:rPr lang="pt-BR" sz="2400" b="0" dirty="0">
                    <a:latin typeface="Arial Narrow" panose="020B0606020202030204" pitchFamily="34" charset="0"/>
                    <a:cs typeface="Arial" panose="020B0604020202020204" pitchFamily="34" charset="0"/>
                  </a:rPr>
                  <a:t> e </a:t>
                </a:r>
                <a14:m>
                  <m:oMath xmlns:m="http://schemas.openxmlformats.org/officeDocument/2006/math">
                    <m:r>
                      <a:rPr lang="pt-BR" sz="2400" b="0" i="1" smtClean="0">
                        <a:solidFill>
                          <a:schemeClr val="accent2">
                            <a:lumMod val="75000"/>
                          </a:schemeClr>
                        </a:solidFill>
                        <a:latin typeface="Cambria Math" panose="02040503050406030204" pitchFamily="18" charset="0"/>
                      </a:rPr>
                      <m:t>−3 </m:t>
                    </m:r>
                  </m:oMath>
                </a14:m>
                <a:r>
                  <a:rPr lang="pt-BR" sz="2400" dirty="0">
                    <a:latin typeface="Arial Narrow" panose="020B0606020202030204" pitchFamily="34" charset="0"/>
                    <a:cs typeface="Arial" panose="020B0604020202020204" pitchFamily="34" charset="0"/>
                  </a:rPr>
                  <a:t>são semelhantes, pois nenhum dos dois possuem parte literal. </a:t>
                </a:r>
              </a:p>
              <a:p>
                <a:pPr indent="179388" algn="just">
                  <a:buFont typeface="Arial" panose="020B0604020202020204" pitchFamily="34" charset="0"/>
                  <a:buChar char="•"/>
                </a:pPr>
                <a14:m>
                  <m:oMath xmlns:m="http://schemas.openxmlformats.org/officeDocument/2006/math">
                    <m:r>
                      <a:rPr lang="pt-BR" sz="2400" b="0" i="1" smtClean="0">
                        <a:latin typeface="Cambria Math" panose="02040503050406030204" pitchFamily="18" charset="0"/>
                      </a:rPr>
                      <m:t>3</m:t>
                    </m:r>
                    <m:r>
                      <a:rPr lang="pt-BR" sz="2400" b="1" i="1" smtClean="0">
                        <a:solidFill>
                          <a:srgbClr val="FF0000"/>
                        </a:solidFill>
                        <a:latin typeface="Cambria Math" panose="02040503050406030204" pitchFamily="18" charset="0"/>
                      </a:rPr>
                      <m:t>𝒙</m:t>
                    </m:r>
                  </m:oMath>
                </a14:m>
                <a:r>
                  <a:rPr lang="pt-BR" sz="2400" dirty="0">
                    <a:latin typeface="Arial Narrow" panose="020B0606020202030204" pitchFamily="34" charset="0"/>
                    <a:cs typeface="Arial" panose="020B0604020202020204" pitchFamily="34" charset="0"/>
                  </a:rPr>
                  <a:t> e </a:t>
                </a:r>
                <a14:m>
                  <m:oMath xmlns:m="http://schemas.openxmlformats.org/officeDocument/2006/math">
                    <m:r>
                      <a:rPr lang="pt-BR" sz="2400" b="0" i="1" smtClean="0">
                        <a:latin typeface="Cambria Math" panose="02040503050406030204" pitchFamily="18" charset="0"/>
                      </a:rPr>
                      <m:t>−2</m:t>
                    </m:r>
                    <m:r>
                      <a:rPr lang="pt-BR" sz="2400" b="1" i="1" smtClean="0">
                        <a:solidFill>
                          <a:srgbClr val="FF0000"/>
                        </a:solidFill>
                        <a:latin typeface="Cambria Math" panose="02040503050406030204" pitchFamily="18" charset="0"/>
                      </a:rPr>
                      <m:t>𝒙</m:t>
                    </m:r>
                  </m:oMath>
                </a14:m>
                <a:r>
                  <a:rPr lang="pt-BR" sz="2400" dirty="0">
                    <a:latin typeface="Arial Narrow" panose="020B0606020202030204" pitchFamily="34" charset="0"/>
                    <a:cs typeface="Arial" panose="020B0604020202020204" pitchFamily="34" charset="0"/>
                  </a:rPr>
                  <a:t>, são semelhantes, pois possuem a parte literal iguais </a:t>
                </a:r>
                <a14:m>
                  <m:oMath xmlns:m="http://schemas.openxmlformats.org/officeDocument/2006/math">
                    <m:d>
                      <m:dPr>
                        <m:ctrlPr>
                          <a:rPr lang="pt-BR" sz="2400" i="1" smtClean="0">
                            <a:latin typeface="Cambria Math" panose="02040503050406030204" pitchFamily="18" charset="0"/>
                          </a:rPr>
                        </m:ctrlPr>
                      </m:dPr>
                      <m:e>
                        <m:r>
                          <a:rPr lang="pt-BR" sz="2400" b="0" i="1" smtClean="0">
                            <a:latin typeface="Cambria Math" panose="02040503050406030204" pitchFamily="18" charset="0"/>
                          </a:rPr>
                          <m:t>𝑥</m:t>
                        </m:r>
                        <m:r>
                          <a:rPr lang="pt-BR" sz="2400" b="0" i="1" smtClean="0">
                            <a:latin typeface="Cambria Math" panose="02040503050406030204" pitchFamily="18" charset="0"/>
                          </a:rPr>
                          <m:t>=</m:t>
                        </m:r>
                        <m:r>
                          <a:rPr lang="pt-BR" sz="2400" b="0" i="1" smtClean="0">
                            <a:latin typeface="Cambria Math" panose="02040503050406030204" pitchFamily="18" charset="0"/>
                          </a:rPr>
                          <m:t>𝑥</m:t>
                        </m:r>
                      </m:e>
                    </m:d>
                  </m:oMath>
                </a14:m>
                <a:r>
                  <a:rPr lang="pt-BR" sz="2400" dirty="0">
                    <a:latin typeface="Arial Narrow" panose="020B0606020202030204" pitchFamily="34" charset="0"/>
                    <a:cs typeface="Arial" panose="020B0604020202020204" pitchFamily="34" charset="0"/>
                  </a:rPr>
                  <a:t> .</a:t>
                </a:r>
              </a:p>
              <a:p>
                <a:pPr indent="179388" algn="just">
                  <a:buFont typeface="Arial" panose="020B0604020202020204" pitchFamily="34" charset="0"/>
                  <a:buChar char="•"/>
                </a:pPr>
                <a14:m>
                  <m:oMath xmlns:m="http://schemas.openxmlformats.org/officeDocument/2006/math">
                    <m:r>
                      <a:rPr lang="pt-BR" sz="2400" b="0" i="1" smtClean="0">
                        <a:latin typeface="Cambria Math" panose="02040503050406030204" pitchFamily="18" charset="0"/>
                      </a:rPr>
                      <m:t>5</m:t>
                    </m:r>
                    <m:r>
                      <a:rPr lang="pt-BR" sz="2400" b="1" i="1" smtClean="0">
                        <a:solidFill>
                          <a:srgbClr val="FF0000"/>
                        </a:solidFill>
                        <a:latin typeface="Cambria Math" panose="02040503050406030204" pitchFamily="18" charset="0"/>
                      </a:rPr>
                      <m:t>𝒙</m:t>
                    </m:r>
                  </m:oMath>
                </a14:m>
                <a:r>
                  <a:rPr lang="pt-BR" sz="2400" dirty="0">
                    <a:latin typeface="Arial Narrow" panose="020B0606020202030204" pitchFamily="34" charset="0"/>
                    <a:cs typeface="Arial" panose="020B0604020202020204" pitchFamily="34" charset="0"/>
                  </a:rPr>
                  <a:t> e </a:t>
                </a:r>
                <a14:m>
                  <m:oMath xmlns:m="http://schemas.openxmlformats.org/officeDocument/2006/math">
                    <m:r>
                      <a:rPr lang="pt-BR" sz="2400" b="0" i="1" smtClean="0">
                        <a:latin typeface="Cambria Math" panose="02040503050406030204" pitchFamily="18" charset="0"/>
                      </a:rPr>
                      <m:t>7</m:t>
                    </m:r>
                    <m:r>
                      <a:rPr lang="pt-BR" sz="2400" b="1" i="1" smtClean="0">
                        <a:solidFill>
                          <a:schemeClr val="accent5">
                            <a:lumMod val="50000"/>
                          </a:schemeClr>
                        </a:solidFill>
                        <a:latin typeface="Cambria Math" panose="02040503050406030204" pitchFamily="18" charset="0"/>
                      </a:rPr>
                      <m:t>𝒚</m:t>
                    </m:r>
                  </m:oMath>
                </a14:m>
                <a:r>
                  <a:rPr lang="pt-BR" sz="2400" dirty="0">
                    <a:latin typeface="Arial Narrow" panose="020B0606020202030204" pitchFamily="34" charset="0"/>
                    <a:cs typeface="Arial" panose="020B0604020202020204" pitchFamily="34" charset="0"/>
                  </a:rPr>
                  <a:t>, não são semelhantes, pois, suas partes literais são diferentes </a:t>
                </a:r>
                <a14:m>
                  <m:oMath xmlns:m="http://schemas.openxmlformats.org/officeDocument/2006/math">
                    <m:d>
                      <m:dPr>
                        <m:ctrlPr>
                          <a:rPr lang="pt-BR" sz="2400" i="1">
                            <a:latin typeface="Cambria Math" panose="02040503050406030204" pitchFamily="18" charset="0"/>
                          </a:rPr>
                        </m:ctrlPr>
                      </m:dPr>
                      <m:e>
                        <m:sSup>
                          <m:sSupPr>
                            <m:ctrlPr>
                              <a:rPr lang="pt-BR" sz="2400" i="1">
                                <a:latin typeface="Cambria Math" panose="02040503050406030204" pitchFamily="18" charset="0"/>
                              </a:rPr>
                            </m:ctrlPr>
                          </m:sSupPr>
                          <m:e>
                            <m:r>
                              <a:rPr lang="pt-BR" sz="2400" i="1">
                                <a:latin typeface="Cambria Math" panose="02040503050406030204" pitchFamily="18" charset="0"/>
                              </a:rPr>
                              <m:t>𝑥</m:t>
                            </m:r>
                          </m:e>
                          <m:sup>
                            <m:r>
                              <a:rPr lang="pt-BR" sz="2400" i="1">
                                <a:latin typeface="Cambria Math" panose="02040503050406030204" pitchFamily="18" charset="0"/>
                              </a:rPr>
                              <m:t>2</m:t>
                            </m:r>
                          </m:sup>
                        </m:sSup>
                        <m:r>
                          <a:rPr lang="pt-BR" sz="2400" i="1">
                            <a:latin typeface="Cambria Math" panose="02040503050406030204" pitchFamily="18" charset="0"/>
                            <a:ea typeface="Cambria Math" panose="02040503050406030204" pitchFamily="18" charset="0"/>
                          </a:rPr>
                          <m:t>≠</m:t>
                        </m:r>
                        <m:sSup>
                          <m:sSupPr>
                            <m:ctrlPr>
                              <a:rPr lang="pt-BR" sz="2400" i="1">
                                <a:latin typeface="Cambria Math" panose="02040503050406030204" pitchFamily="18" charset="0"/>
                              </a:rPr>
                            </m:ctrlPr>
                          </m:sSupPr>
                          <m:e>
                            <m:r>
                              <a:rPr lang="pt-BR" sz="2400" i="1">
                                <a:latin typeface="Cambria Math" panose="02040503050406030204" pitchFamily="18" charset="0"/>
                              </a:rPr>
                              <m:t>𝑥</m:t>
                            </m:r>
                          </m:e>
                          <m:sup>
                            <m:r>
                              <a:rPr lang="pt-BR" sz="2400" i="1">
                                <a:latin typeface="Cambria Math" panose="02040503050406030204" pitchFamily="18" charset="0"/>
                              </a:rPr>
                              <m:t>1</m:t>
                            </m:r>
                          </m:sup>
                        </m:sSup>
                      </m:e>
                    </m:d>
                  </m:oMath>
                </a14:m>
                <a:r>
                  <a:rPr lang="pt-BR" sz="2400" dirty="0">
                    <a:latin typeface="Arial Narrow" panose="020B0606020202030204" pitchFamily="34" charset="0"/>
                    <a:cs typeface="Arial" panose="020B0604020202020204" pitchFamily="34" charset="0"/>
                  </a:rPr>
                  <a:t>. </a:t>
                </a:r>
              </a:p>
              <a:p>
                <a:pPr indent="179388" algn="just">
                  <a:buFont typeface="Arial" panose="020B0604020202020204" pitchFamily="34" charset="0"/>
                  <a:buChar char="•"/>
                </a:pPr>
                <a14:m>
                  <m:oMath xmlns:m="http://schemas.openxmlformats.org/officeDocument/2006/math">
                    <m:sSup>
                      <m:sSupPr>
                        <m:ctrlPr>
                          <a:rPr lang="pt-BR" sz="2400" b="1" i="1" smtClean="0">
                            <a:solidFill>
                              <a:srgbClr val="00B0F0"/>
                            </a:solidFill>
                            <a:latin typeface="Cambria Math" panose="02040503050406030204" pitchFamily="18" charset="0"/>
                          </a:rPr>
                        </m:ctrlPr>
                      </m:sSupPr>
                      <m:e>
                        <m:r>
                          <a:rPr lang="pt-BR" sz="2400" b="1" i="1" smtClean="0">
                            <a:solidFill>
                              <a:srgbClr val="00B0F0"/>
                            </a:solidFill>
                            <a:latin typeface="Cambria Math" panose="02040503050406030204" pitchFamily="18" charset="0"/>
                          </a:rPr>
                          <m:t>𝒙</m:t>
                        </m:r>
                      </m:e>
                      <m:sup>
                        <m:r>
                          <a:rPr lang="pt-BR" sz="2400" b="1" i="1" smtClean="0">
                            <a:solidFill>
                              <a:srgbClr val="00B0F0"/>
                            </a:solidFill>
                            <a:latin typeface="Cambria Math" panose="02040503050406030204" pitchFamily="18" charset="0"/>
                          </a:rPr>
                          <m:t>𝟐</m:t>
                        </m:r>
                      </m:sup>
                    </m:sSup>
                  </m:oMath>
                </a14:m>
                <a:r>
                  <a:rPr lang="pt-BR" sz="2400" b="1" dirty="0">
                    <a:solidFill>
                      <a:srgbClr val="00B0F0"/>
                    </a:solidFill>
                    <a:latin typeface="Arial Narrow" panose="020B0606020202030204" pitchFamily="34" charset="0"/>
                    <a:cs typeface="Arial" panose="020B0604020202020204" pitchFamily="34" charset="0"/>
                  </a:rPr>
                  <a:t> </a:t>
                </a:r>
                <a:r>
                  <a:rPr lang="pt-BR" sz="2400" dirty="0">
                    <a:latin typeface="Arial Narrow" panose="020B0606020202030204" pitchFamily="34" charset="0"/>
                    <a:cs typeface="Arial" panose="020B0604020202020204" pitchFamily="34" charset="0"/>
                  </a:rPr>
                  <a:t>e </a:t>
                </a:r>
                <a14:m>
                  <m:oMath xmlns:m="http://schemas.openxmlformats.org/officeDocument/2006/math">
                    <m:r>
                      <a:rPr lang="pt-BR" sz="2400" b="1" i="1" smtClean="0">
                        <a:solidFill>
                          <a:schemeClr val="accent6">
                            <a:lumMod val="75000"/>
                          </a:schemeClr>
                        </a:solidFill>
                        <a:latin typeface="Cambria Math" panose="02040503050406030204" pitchFamily="18" charset="0"/>
                      </a:rPr>
                      <m:t>𝒙</m:t>
                    </m:r>
                  </m:oMath>
                </a14:m>
                <a:r>
                  <a:rPr lang="pt-BR" sz="2400" dirty="0">
                    <a:latin typeface="Arial Narrow" panose="020B0606020202030204" pitchFamily="34" charset="0"/>
                    <a:cs typeface="Arial" panose="020B0604020202020204" pitchFamily="34" charset="0"/>
                  </a:rPr>
                  <a:t>, não são semelhantes, pois, apesar de suas partes literais possuírem a mesma variável x, os seus expoentes são diferentes </a:t>
                </a:r>
                <a14:m>
                  <m:oMath xmlns:m="http://schemas.openxmlformats.org/officeDocument/2006/math">
                    <m:d>
                      <m:dPr>
                        <m:ctrlPr>
                          <a:rPr lang="pt-BR" sz="2400" i="1">
                            <a:latin typeface="Cambria Math" panose="02040503050406030204" pitchFamily="18" charset="0"/>
                          </a:rPr>
                        </m:ctrlPr>
                      </m:dPr>
                      <m:e>
                        <m:sSup>
                          <m:sSupPr>
                            <m:ctrlPr>
                              <a:rPr lang="pt-BR" sz="2400" i="1">
                                <a:latin typeface="Cambria Math" panose="02040503050406030204" pitchFamily="18" charset="0"/>
                              </a:rPr>
                            </m:ctrlPr>
                          </m:sSupPr>
                          <m:e>
                            <m:r>
                              <a:rPr lang="pt-BR" sz="2400" b="0" i="1" smtClean="0">
                                <a:latin typeface="Cambria Math" panose="02040503050406030204" pitchFamily="18" charset="0"/>
                              </a:rPr>
                              <m:t>𝑥</m:t>
                            </m:r>
                          </m:e>
                          <m:sup>
                            <m:r>
                              <a:rPr lang="pt-BR" sz="2400" i="1">
                                <a:latin typeface="Cambria Math" panose="02040503050406030204" pitchFamily="18" charset="0"/>
                              </a:rPr>
                              <m:t>2</m:t>
                            </m:r>
                          </m:sup>
                        </m:sSup>
                        <m:r>
                          <a:rPr lang="pt-BR" sz="2400" i="1" smtClean="0">
                            <a:latin typeface="Cambria Math" panose="02040503050406030204" pitchFamily="18" charset="0"/>
                            <a:ea typeface="Cambria Math" panose="02040503050406030204" pitchFamily="18" charset="0"/>
                          </a:rPr>
                          <m:t>≠</m:t>
                        </m:r>
                        <m:sSup>
                          <m:sSupPr>
                            <m:ctrlPr>
                              <a:rPr lang="pt-BR" sz="2400" i="1">
                                <a:latin typeface="Cambria Math" panose="02040503050406030204" pitchFamily="18" charset="0"/>
                              </a:rPr>
                            </m:ctrlPr>
                          </m:sSupPr>
                          <m:e>
                            <m:r>
                              <a:rPr lang="pt-BR" sz="2400" b="0" i="1" smtClean="0">
                                <a:latin typeface="Cambria Math" panose="02040503050406030204" pitchFamily="18" charset="0"/>
                              </a:rPr>
                              <m:t>𝑥</m:t>
                            </m:r>
                          </m:e>
                          <m:sup>
                            <m:r>
                              <a:rPr lang="pt-BR" sz="2400" b="0" i="1" smtClean="0">
                                <a:latin typeface="Cambria Math" panose="02040503050406030204" pitchFamily="18" charset="0"/>
                              </a:rPr>
                              <m:t>1</m:t>
                            </m:r>
                          </m:sup>
                        </m:sSup>
                      </m:e>
                    </m:d>
                  </m:oMath>
                </a14:m>
                <a:r>
                  <a:rPr lang="pt-BR" sz="2400" dirty="0">
                    <a:latin typeface="Arial Narrow" panose="020B0606020202030204" pitchFamily="34" charset="0"/>
                    <a:cs typeface="Arial" panose="020B0604020202020204" pitchFamily="34" charset="0"/>
                  </a:rPr>
                  <a:t>.</a:t>
                </a:r>
              </a:p>
              <a:p>
                <a:pPr indent="179388" algn="just">
                  <a:buFont typeface="Arial" panose="020B0604020202020204" pitchFamily="34" charset="0"/>
                  <a:buChar char="•"/>
                </a:pPr>
                <a14:m>
                  <m:oMath xmlns:m="http://schemas.openxmlformats.org/officeDocument/2006/math">
                    <m:r>
                      <a:rPr lang="pt-BR" sz="2400" b="0" i="1" smtClean="0">
                        <a:latin typeface="Cambria Math" panose="02040503050406030204" pitchFamily="18" charset="0"/>
                      </a:rPr>
                      <m:t>11</m:t>
                    </m:r>
                    <m:sSup>
                      <m:sSupPr>
                        <m:ctrlPr>
                          <a:rPr lang="pt-BR" sz="2400" b="1" i="1" smtClean="0">
                            <a:solidFill>
                              <a:srgbClr val="002060"/>
                            </a:solidFill>
                            <a:latin typeface="Cambria Math" panose="02040503050406030204" pitchFamily="18" charset="0"/>
                          </a:rPr>
                        </m:ctrlPr>
                      </m:sSupPr>
                      <m:e>
                        <m:r>
                          <a:rPr lang="pt-BR" sz="2400" b="1" i="1" smtClean="0">
                            <a:solidFill>
                              <a:srgbClr val="002060"/>
                            </a:solidFill>
                            <a:latin typeface="Cambria Math" panose="02040503050406030204" pitchFamily="18" charset="0"/>
                          </a:rPr>
                          <m:t>𝒂</m:t>
                        </m:r>
                      </m:e>
                      <m:sup>
                        <m:r>
                          <a:rPr lang="pt-BR" sz="2400" b="1" i="1" smtClean="0">
                            <a:solidFill>
                              <a:srgbClr val="002060"/>
                            </a:solidFill>
                            <a:latin typeface="Cambria Math" panose="02040503050406030204" pitchFamily="18" charset="0"/>
                          </a:rPr>
                          <m:t>𝟐</m:t>
                        </m:r>
                      </m:sup>
                    </m:sSup>
                    <m:sSup>
                      <m:sSupPr>
                        <m:ctrlPr>
                          <a:rPr lang="pt-BR" sz="2400" b="1" i="1" smtClean="0">
                            <a:solidFill>
                              <a:srgbClr val="D60093"/>
                            </a:solidFill>
                            <a:latin typeface="Cambria Math" panose="02040503050406030204" pitchFamily="18" charset="0"/>
                          </a:rPr>
                        </m:ctrlPr>
                      </m:sSupPr>
                      <m:e>
                        <m:r>
                          <a:rPr lang="pt-BR" sz="2400" b="1" i="1" smtClean="0">
                            <a:solidFill>
                              <a:srgbClr val="D60093"/>
                            </a:solidFill>
                            <a:latin typeface="Cambria Math" panose="02040503050406030204" pitchFamily="18" charset="0"/>
                          </a:rPr>
                          <m:t>𝒃</m:t>
                        </m:r>
                      </m:e>
                      <m:sup>
                        <m:r>
                          <a:rPr lang="pt-BR" sz="2400" b="1" i="1" smtClean="0">
                            <a:solidFill>
                              <a:srgbClr val="D60093"/>
                            </a:solidFill>
                            <a:latin typeface="Cambria Math" panose="02040503050406030204" pitchFamily="18" charset="0"/>
                          </a:rPr>
                          <m:t>𝟏</m:t>
                        </m:r>
                      </m:sup>
                    </m:sSup>
                  </m:oMath>
                </a14:m>
                <a:r>
                  <a:rPr lang="pt-BR" sz="2400" b="1" dirty="0">
                    <a:solidFill>
                      <a:srgbClr val="D60093"/>
                    </a:solidFill>
                    <a:latin typeface="Arial Narrow" panose="020B0606020202030204" pitchFamily="34" charset="0"/>
                    <a:cs typeface="Arial" panose="020B0604020202020204" pitchFamily="34" charset="0"/>
                  </a:rPr>
                  <a:t> </a:t>
                </a:r>
                <a:r>
                  <a:rPr lang="pt-BR" sz="2400" dirty="0">
                    <a:latin typeface="Arial Narrow" panose="020B0606020202030204" pitchFamily="34" charset="0"/>
                    <a:cs typeface="Arial" panose="020B0604020202020204" pitchFamily="34" charset="0"/>
                  </a:rPr>
                  <a:t>e </a:t>
                </a:r>
                <a14:m>
                  <m:oMath xmlns:m="http://schemas.openxmlformats.org/officeDocument/2006/math">
                    <m:f>
                      <m:fPr>
                        <m:ctrlPr>
                          <a:rPr lang="pt-BR" sz="2400" b="0" i="1" smtClean="0">
                            <a:latin typeface="Cambria Math" panose="02040503050406030204" pitchFamily="18" charset="0"/>
                          </a:rPr>
                        </m:ctrlPr>
                      </m:fPr>
                      <m:num>
                        <m:r>
                          <a:rPr lang="pt-BR" sz="2400" b="0" i="1" smtClean="0">
                            <a:latin typeface="Cambria Math" panose="02040503050406030204" pitchFamily="18" charset="0"/>
                          </a:rPr>
                          <m:t>1</m:t>
                        </m:r>
                      </m:num>
                      <m:den>
                        <m:r>
                          <a:rPr lang="pt-BR" sz="2400" b="0" i="1" smtClean="0">
                            <a:latin typeface="Cambria Math" panose="02040503050406030204" pitchFamily="18" charset="0"/>
                          </a:rPr>
                          <m:t>3</m:t>
                        </m:r>
                      </m:den>
                    </m:f>
                    <m:sSup>
                      <m:sSupPr>
                        <m:ctrlPr>
                          <a:rPr lang="pt-BR" sz="2400" b="1" i="1" smtClean="0">
                            <a:solidFill>
                              <a:srgbClr val="002060"/>
                            </a:solidFill>
                            <a:latin typeface="Cambria Math" panose="02040503050406030204" pitchFamily="18" charset="0"/>
                          </a:rPr>
                        </m:ctrlPr>
                      </m:sSupPr>
                      <m:e>
                        <m:r>
                          <a:rPr lang="pt-BR" sz="2400" b="1" i="1" smtClean="0">
                            <a:solidFill>
                              <a:srgbClr val="002060"/>
                            </a:solidFill>
                            <a:latin typeface="Cambria Math" panose="02040503050406030204" pitchFamily="18" charset="0"/>
                          </a:rPr>
                          <m:t>𝒂</m:t>
                        </m:r>
                      </m:e>
                      <m:sup>
                        <m:r>
                          <a:rPr lang="pt-BR" sz="2400" b="1" i="1" smtClean="0">
                            <a:solidFill>
                              <a:srgbClr val="002060"/>
                            </a:solidFill>
                            <a:latin typeface="Cambria Math" panose="02040503050406030204" pitchFamily="18" charset="0"/>
                          </a:rPr>
                          <m:t>𝟐</m:t>
                        </m:r>
                      </m:sup>
                    </m:sSup>
                    <m:r>
                      <a:rPr lang="pt-BR" sz="2400" b="1" i="1" smtClean="0">
                        <a:solidFill>
                          <a:srgbClr val="D60093"/>
                        </a:solidFill>
                        <a:latin typeface="Cambria Math" panose="02040503050406030204" pitchFamily="18" charset="0"/>
                      </a:rPr>
                      <m:t>𝒃</m:t>
                    </m:r>
                  </m:oMath>
                </a14:m>
                <a:r>
                  <a:rPr lang="pt-BR" sz="2400" dirty="0">
                    <a:latin typeface="Arial Narrow" panose="020B0606020202030204" pitchFamily="34" charset="0"/>
                    <a:cs typeface="Arial" panose="020B0604020202020204" pitchFamily="34" charset="0"/>
                  </a:rPr>
                  <a:t>, são semelhantes, pois possuem a parte literal iguais </a:t>
                </a:r>
                <a14:m>
                  <m:oMath xmlns:m="http://schemas.openxmlformats.org/officeDocument/2006/math">
                    <m:d>
                      <m:dPr>
                        <m:ctrlPr>
                          <a:rPr lang="pt-BR" sz="2400" b="0" i="1" smtClean="0">
                            <a:latin typeface="Cambria Math" panose="02040503050406030204" pitchFamily="18" charset="0"/>
                          </a:rPr>
                        </m:ctrlPr>
                      </m:dPr>
                      <m:e>
                        <m:sSup>
                          <m:sSupPr>
                            <m:ctrlPr>
                              <a:rPr lang="pt-BR" sz="2400" b="0" i="1" smtClean="0">
                                <a:latin typeface="Cambria Math" panose="02040503050406030204" pitchFamily="18" charset="0"/>
                              </a:rPr>
                            </m:ctrlPr>
                          </m:sSupPr>
                          <m:e>
                            <m:r>
                              <a:rPr lang="pt-BR" sz="2400" b="0" i="1" smtClean="0">
                                <a:latin typeface="Cambria Math" panose="02040503050406030204" pitchFamily="18" charset="0"/>
                              </a:rPr>
                              <m:t>𝑎</m:t>
                            </m:r>
                          </m:e>
                          <m:sup>
                            <m:r>
                              <a:rPr lang="pt-BR" sz="2400" b="0" i="1" smtClean="0">
                                <a:latin typeface="Cambria Math" panose="02040503050406030204" pitchFamily="18" charset="0"/>
                              </a:rPr>
                              <m:t>2</m:t>
                            </m:r>
                          </m:sup>
                        </m:sSup>
                        <m:r>
                          <a:rPr lang="pt-BR" sz="2400" b="0" i="1" smtClean="0">
                            <a:latin typeface="Cambria Math" panose="02040503050406030204" pitchFamily="18" charset="0"/>
                          </a:rPr>
                          <m:t>=</m:t>
                        </m:r>
                        <m:sSup>
                          <m:sSupPr>
                            <m:ctrlPr>
                              <a:rPr lang="pt-BR" sz="2400" b="0" i="1" smtClean="0">
                                <a:latin typeface="Cambria Math" panose="02040503050406030204" pitchFamily="18" charset="0"/>
                              </a:rPr>
                            </m:ctrlPr>
                          </m:sSupPr>
                          <m:e>
                            <m:r>
                              <a:rPr lang="pt-BR" sz="2400" b="0" i="1" smtClean="0">
                                <a:latin typeface="Cambria Math" panose="02040503050406030204" pitchFamily="18" charset="0"/>
                              </a:rPr>
                              <m:t>𝑎</m:t>
                            </m:r>
                          </m:e>
                          <m:sup>
                            <m:r>
                              <a:rPr lang="pt-BR" sz="2400" b="0" i="1" smtClean="0">
                                <a:latin typeface="Cambria Math" panose="02040503050406030204" pitchFamily="18" charset="0"/>
                              </a:rPr>
                              <m:t>2</m:t>
                            </m:r>
                          </m:sup>
                        </m:sSup>
                        <m:r>
                          <a:rPr lang="pt-BR" sz="2400" b="0" i="1" smtClean="0">
                            <a:latin typeface="Cambria Math" panose="02040503050406030204" pitchFamily="18" charset="0"/>
                          </a:rPr>
                          <m:t> </m:t>
                        </m:r>
                        <m:r>
                          <a:rPr lang="pt-BR" sz="2400" b="0" i="1" smtClean="0">
                            <a:latin typeface="Cambria Math" panose="02040503050406030204" pitchFamily="18" charset="0"/>
                          </a:rPr>
                          <m:t>𝑒</m:t>
                        </m:r>
                        <m:r>
                          <a:rPr lang="pt-BR" sz="2400" b="0" i="1" smtClean="0">
                            <a:latin typeface="Cambria Math" panose="02040503050406030204" pitchFamily="18" charset="0"/>
                          </a:rPr>
                          <m:t>    </m:t>
                        </m:r>
                        <m:sSup>
                          <m:sSupPr>
                            <m:ctrlPr>
                              <a:rPr lang="pt-BR" sz="2400" b="0" i="1" smtClean="0">
                                <a:latin typeface="Cambria Math" panose="02040503050406030204" pitchFamily="18" charset="0"/>
                              </a:rPr>
                            </m:ctrlPr>
                          </m:sSupPr>
                          <m:e>
                            <m:r>
                              <a:rPr lang="pt-BR" sz="2400" b="0" i="1" smtClean="0">
                                <a:latin typeface="Cambria Math" panose="02040503050406030204" pitchFamily="18" charset="0"/>
                              </a:rPr>
                              <m:t>𝑏</m:t>
                            </m:r>
                          </m:e>
                          <m:sup>
                            <m:r>
                              <a:rPr lang="pt-BR" sz="2400" b="0" i="1" smtClean="0">
                                <a:latin typeface="Cambria Math" panose="02040503050406030204" pitchFamily="18" charset="0"/>
                              </a:rPr>
                              <m:t>1</m:t>
                            </m:r>
                          </m:sup>
                        </m:sSup>
                        <m:r>
                          <a:rPr lang="pt-BR" sz="2400" b="0" i="1" smtClean="0">
                            <a:latin typeface="Cambria Math" panose="02040503050406030204" pitchFamily="18" charset="0"/>
                          </a:rPr>
                          <m:t>=</m:t>
                        </m:r>
                        <m:r>
                          <a:rPr lang="pt-BR" sz="2400" b="0" i="1" smtClean="0">
                            <a:latin typeface="Cambria Math" panose="02040503050406030204" pitchFamily="18" charset="0"/>
                          </a:rPr>
                          <m:t>𝑏</m:t>
                        </m:r>
                      </m:e>
                    </m:d>
                    <m:r>
                      <a:rPr lang="pt-BR" sz="2400" b="0" i="1" smtClean="0">
                        <a:latin typeface="Cambria Math" panose="02040503050406030204" pitchFamily="18" charset="0"/>
                      </a:rPr>
                      <m:t>.</m:t>
                    </m:r>
                  </m:oMath>
                </a14:m>
                <a:endParaRPr lang="pt-BR" sz="2400" dirty="0">
                  <a:latin typeface="Arial Narrow" panose="020B0606020202030204" pitchFamily="34" charset="0"/>
                  <a:cs typeface="Arial" panose="020B0604020202020204" pitchFamily="34" charset="0"/>
                </a:endParaRPr>
              </a:p>
              <a:p>
                <a:pPr indent="179388" algn="just">
                  <a:buFont typeface="Arial" panose="020B0604020202020204" pitchFamily="34" charset="0"/>
                  <a:buChar char="•"/>
                </a:pPr>
                <a14:m>
                  <m:oMath xmlns:m="http://schemas.openxmlformats.org/officeDocument/2006/math">
                    <m:r>
                      <a:rPr lang="pt-BR" sz="2400" b="0" i="1" smtClean="0">
                        <a:latin typeface="Cambria Math" panose="02040503050406030204" pitchFamily="18" charset="0"/>
                      </a:rPr>
                      <m:t>4</m:t>
                    </m:r>
                    <m:sSup>
                      <m:sSupPr>
                        <m:ctrlPr>
                          <a:rPr lang="pt-BR" sz="2400" b="1" i="1">
                            <a:solidFill>
                              <a:srgbClr val="002060"/>
                            </a:solidFill>
                            <a:latin typeface="Cambria Math" panose="02040503050406030204" pitchFamily="18" charset="0"/>
                          </a:rPr>
                        </m:ctrlPr>
                      </m:sSupPr>
                      <m:e>
                        <m:r>
                          <a:rPr lang="pt-BR" sz="2400" b="1" i="1" smtClean="0">
                            <a:solidFill>
                              <a:srgbClr val="002060"/>
                            </a:solidFill>
                            <a:latin typeface="Cambria Math" panose="02040503050406030204" pitchFamily="18" charset="0"/>
                          </a:rPr>
                          <m:t>𝒘</m:t>
                        </m:r>
                      </m:e>
                      <m:sup>
                        <m:r>
                          <a:rPr lang="pt-BR" sz="2400" b="1" i="1">
                            <a:solidFill>
                              <a:srgbClr val="002060"/>
                            </a:solidFill>
                            <a:latin typeface="Cambria Math" panose="02040503050406030204" pitchFamily="18" charset="0"/>
                          </a:rPr>
                          <m:t>𝟐</m:t>
                        </m:r>
                      </m:sup>
                    </m:sSup>
                    <m:r>
                      <a:rPr lang="pt-BR" sz="2400" b="1" i="1" smtClean="0">
                        <a:solidFill>
                          <a:srgbClr val="D60093"/>
                        </a:solidFill>
                        <a:latin typeface="Cambria Math" panose="02040503050406030204" pitchFamily="18" charset="0"/>
                      </a:rPr>
                      <m:t>𝒛</m:t>
                    </m:r>
                    <m:r>
                      <a:rPr lang="pt-BR" sz="2400" b="1" i="1" smtClean="0">
                        <a:solidFill>
                          <a:srgbClr val="D60093"/>
                        </a:solidFill>
                        <a:latin typeface="Cambria Math" panose="02040503050406030204" pitchFamily="18" charset="0"/>
                      </a:rPr>
                      <m:t> </m:t>
                    </m:r>
                  </m:oMath>
                </a14:m>
                <a:r>
                  <a:rPr lang="pt-BR" sz="2400" dirty="0">
                    <a:latin typeface="Arial Narrow" panose="020B0606020202030204" pitchFamily="34" charset="0"/>
                    <a:cs typeface="Arial" panose="020B0604020202020204" pitchFamily="34" charset="0"/>
                  </a:rPr>
                  <a:t> e </a:t>
                </a:r>
                <a14:m>
                  <m:oMath xmlns:m="http://schemas.openxmlformats.org/officeDocument/2006/math">
                    <m:r>
                      <a:rPr lang="pt-BR" sz="2400" b="0" i="1" smtClean="0">
                        <a:latin typeface="Cambria Math" panose="02040503050406030204" pitchFamily="18" charset="0"/>
                      </a:rPr>
                      <m:t>3</m:t>
                    </m:r>
                    <m:sSup>
                      <m:sSupPr>
                        <m:ctrlPr>
                          <a:rPr lang="pt-BR" sz="2400" b="1" i="1">
                            <a:solidFill>
                              <a:srgbClr val="002060"/>
                            </a:solidFill>
                            <a:latin typeface="Cambria Math" panose="02040503050406030204" pitchFamily="18" charset="0"/>
                          </a:rPr>
                        </m:ctrlPr>
                      </m:sSupPr>
                      <m:e>
                        <m:r>
                          <a:rPr lang="pt-BR" sz="2400" b="1" i="1" smtClean="0">
                            <a:solidFill>
                              <a:srgbClr val="002060"/>
                            </a:solidFill>
                            <a:latin typeface="Cambria Math" panose="02040503050406030204" pitchFamily="18" charset="0"/>
                          </a:rPr>
                          <m:t>𝒘𝒛</m:t>
                        </m:r>
                      </m:e>
                      <m:sup>
                        <m:r>
                          <a:rPr lang="pt-BR" sz="2400" b="1" i="1" smtClean="0">
                            <a:solidFill>
                              <a:srgbClr val="002060"/>
                            </a:solidFill>
                            <a:latin typeface="Cambria Math" panose="02040503050406030204" pitchFamily="18" charset="0"/>
                          </a:rPr>
                          <m:t>𝟑</m:t>
                        </m:r>
                      </m:sup>
                    </m:sSup>
                  </m:oMath>
                </a14:m>
                <a:r>
                  <a:rPr lang="pt-BR" sz="2400" dirty="0">
                    <a:latin typeface="Arial Narrow" panose="020B0606020202030204" pitchFamily="34" charset="0"/>
                    <a:cs typeface="Arial" panose="020B0604020202020204" pitchFamily="34" charset="0"/>
                  </a:rPr>
                  <a:t>, não são semelhantes, pois suas partes literais são diferentes </a:t>
                </a:r>
                <a14:m>
                  <m:oMath xmlns:m="http://schemas.openxmlformats.org/officeDocument/2006/math">
                    <m:sSup>
                      <m:sSupPr>
                        <m:ctrlPr>
                          <a:rPr lang="pt-BR" sz="2400" b="0" i="1" smtClean="0">
                            <a:latin typeface="Cambria Math" panose="02040503050406030204" pitchFamily="18" charset="0"/>
                          </a:rPr>
                        </m:ctrlPr>
                      </m:sSupPr>
                      <m:e>
                        <m:r>
                          <a:rPr lang="pt-BR" sz="2400" b="0" i="1" smtClean="0">
                            <a:latin typeface="Cambria Math" panose="02040503050406030204" pitchFamily="18" charset="0"/>
                          </a:rPr>
                          <m:t>(</m:t>
                        </m:r>
                        <m:r>
                          <a:rPr lang="pt-BR" sz="2400" b="0" i="1" smtClean="0">
                            <a:latin typeface="Cambria Math" panose="02040503050406030204" pitchFamily="18" charset="0"/>
                          </a:rPr>
                          <m:t>𝑤</m:t>
                        </m:r>
                      </m:e>
                      <m:sup>
                        <m:r>
                          <a:rPr lang="pt-BR" sz="2400" b="0" i="1" smtClean="0">
                            <a:latin typeface="Cambria Math" panose="02040503050406030204" pitchFamily="18" charset="0"/>
                          </a:rPr>
                          <m:t>2</m:t>
                        </m:r>
                      </m:sup>
                    </m:sSup>
                    <m:r>
                      <a:rPr lang="pt-BR" sz="2400" b="0" i="1" smtClean="0">
                        <a:latin typeface="Cambria Math" panose="02040503050406030204" pitchFamily="18" charset="0"/>
                        <a:ea typeface="Cambria Math" panose="02040503050406030204" pitchFamily="18" charset="0"/>
                      </a:rPr>
                      <m:t>≠</m:t>
                    </m:r>
                    <m:r>
                      <a:rPr lang="pt-BR" sz="2400" b="0" i="1" smtClean="0">
                        <a:latin typeface="Cambria Math" panose="02040503050406030204" pitchFamily="18" charset="0"/>
                        <a:ea typeface="Cambria Math" panose="02040503050406030204" pitchFamily="18" charset="0"/>
                      </a:rPr>
                      <m:t>𝑤</m:t>
                    </m:r>
                    <m:r>
                      <a:rPr lang="pt-BR" sz="2400" b="0" i="1" smtClean="0">
                        <a:latin typeface="Cambria Math" panose="02040503050406030204" pitchFamily="18" charset="0"/>
                        <a:ea typeface="Cambria Math" panose="02040503050406030204" pitchFamily="18" charset="0"/>
                      </a:rPr>
                      <m:t> </m:t>
                    </m:r>
                    <m:r>
                      <a:rPr lang="pt-BR" sz="2400" b="0" i="1" smtClean="0">
                        <a:latin typeface="Cambria Math" panose="02040503050406030204" pitchFamily="18" charset="0"/>
                        <a:ea typeface="Cambria Math" panose="02040503050406030204" pitchFamily="18" charset="0"/>
                      </a:rPr>
                      <m:t>𝑒</m:t>
                    </m:r>
                    <m:r>
                      <a:rPr lang="pt-BR" sz="2400" b="0" i="1" smtClean="0">
                        <a:latin typeface="Cambria Math" panose="02040503050406030204" pitchFamily="18" charset="0"/>
                        <a:ea typeface="Cambria Math" panose="02040503050406030204" pitchFamily="18" charset="0"/>
                      </a:rPr>
                      <m:t> </m:t>
                    </m:r>
                  </m:oMath>
                </a14:m>
                <a:endParaRPr lang="pt-BR" sz="2400" b="0" i="1" dirty="0">
                  <a:latin typeface="Cambria Math" panose="02040503050406030204" pitchFamily="18" charset="0"/>
                  <a:ea typeface="Cambria Math" panose="02040503050406030204" pitchFamily="18" charset="0"/>
                </a:endParaRPr>
              </a:p>
              <a:p>
                <a:pPr algn="just"/>
                <a14:m>
                  <m:oMath xmlns:m="http://schemas.openxmlformats.org/officeDocument/2006/math">
                    <m:r>
                      <a:rPr lang="pt-BR" sz="2400" b="0" i="1" smtClean="0">
                        <a:latin typeface="Cambria Math" panose="02040503050406030204" pitchFamily="18" charset="0"/>
                        <a:ea typeface="Cambria Math" panose="02040503050406030204" pitchFamily="18" charset="0"/>
                      </a:rPr>
                      <m:t> </m:t>
                    </m:r>
                    <m:sSup>
                      <m:sSupPr>
                        <m:ctrlPr>
                          <a:rPr lang="pt-BR" sz="2400" b="0" i="1" smtClean="0">
                            <a:latin typeface="Cambria Math" panose="02040503050406030204" pitchFamily="18" charset="0"/>
                            <a:ea typeface="Cambria Math" panose="02040503050406030204" pitchFamily="18" charset="0"/>
                          </a:rPr>
                        </m:ctrlPr>
                      </m:sSupPr>
                      <m:e>
                        <m:r>
                          <a:rPr lang="pt-BR" sz="2400" b="0" i="1" smtClean="0">
                            <a:latin typeface="Cambria Math" panose="02040503050406030204" pitchFamily="18" charset="0"/>
                            <a:ea typeface="Cambria Math" panose="02040503050406030204" pitchFamily="18" charset="0"/>
                          </a:rPr>
                          <m:t>𝑧</m:t>
                        </m:r>
                      </m:e>
                      <m:sup>
                        <m:r>
                          <a:rPr lang="pt-BR" sz="2400" b="0" i="1" smtClean="0">
                            <a:latin typeface="Cambria Math" panose="02040503050406030204" pitchFamily="18" charset="0"/>
                            <a:ea typeface="Cambria Math" panose="02040503050406030204" pitchFamily="18" charset="0"/>
                          </a:rPr>
                          <m:t>3</m:t>
                        </m:r>
                      </m:sup>
                    </m:sSup>
                    <m:r>
                      <a:rPr lang="pt-BR" sz="2400" b="0" i="1" smtClean="0">
                        <a:latin typeface="Cambria Math" panose="02040503050406030204" pitchFamily="18" charset="0"/>
                        <a:ea typeface="Cambria Math" panose="02040503050406030204" pitchFamily="18" charset="0"/>
                      </a:rPr>
                      <m:t>≠</m:t>
                    </m:r>
                    <m:r>
                      <a:rPr lang="pt-BR" sz="2400" b="0" i="1" smtClean="0">
                        <a:latin typeface="Cambria Math" panose="02040503050406030204" pitchFamily="18" charset="0"/>
                        <a:ea typeface="Cambria Math" panose="02040503050406030204" pitchFamily="18" charset="0"/>
                      </a:rPr>
                      <m:t>𝑧</m:t>
                    </m:r>
                    <m:r>
                      <a:rPr lang="pt-BR" sz="2400" b="0" i="1" smtClean="0">
                        <a:latin typeface="Cambria Math" panose="02040503050406030204" pitchFamily="18" charset="0"/>
                        <a:ea typeface="Cambria Math" panose="02040503050406030204" pitchFamily="18" charset="0"/>
                      </a:rPr>
                      <m:t>)</m:t>
                    </m:r>
                  </m:oMath>
                </a14:m>
                <a:r>
                  <a:rPr lang="pt-BR" sz="2400" dirty="0">
                    <a:latin typeface="Arial Narrow" panose="020B0606020202030204" pitchFamily="34" charset="0"/>
                    <a:cs typeface="Arial" panose="020B0604020202020204" pitchFamily="34" charset="0"/>
                  </a:rPr>
                  <a:t>.</a:t>
                </a:r>
              </a:p>
            </p:txBody>
          </p:sp>
        </mc:Choice>
        <mc:Fallback xmlns="">
          <p:sp>
            <p:nvSpPr>
              <p:cNvPr id="9" name="CaixaDeTexto 8">
                <a:extLst>
                  <a:ext uri="{FF2B5EF4-FFF2-40B4-BE49-F238E27FC236}">
                    <a16:creationId xmlns:a16="http://schemas.microsoft.com/office/drawing/2014/main" id="{5C194734-5383-7415-3BA7-9630B80EEF2E}"/>
                  </a:ext>
                </a:extLst>
              </p:cNvPr>
              <p:cNvSpPr txBox="1">
                <a:spLocks noRot="1" noChangeAspect="1" noMove="1" noResize="1" noEditPoints="1" noAdjustHandles="1" noChangeArrowheads="1" noChangeShapeType="1" noTextEdit="1"/>
              </p:cNvSpPr>
              <p:nvPr/>
            </p:nvSpPr>
            <p:spPr>
              <a:xfrm>
                <a:off x="6303034" y="579675"/>
                <a:ext cx="5763458" cy="6172395"/>
              </a:xfrm>
              <a:prstGeom prst="rect">
                <a:avLst/>
              </a:prstGeom>
              <a:blipFill>
                <a:blip r:embed="rId4"/>
                <a:stretch>
                  <a:fillRect l="-1693" t="-691" r="-1799" b="-1382"/>
                </a:stretch>
              </a:blipFill>
            </p:spPr>
            <p:txBody>
              <a:bodyPr/>
              <a:lstStyle/>
              <a:p>
                <a:r>
                  <a:rPr lang="pt-BR">
                    <a:noFill/>
                  </a:rPr>
                  <a:t> </a:t>
                </a:r>
              </a:p>
            </p:txBody>
          </p:sp>
        </mc:Fallback>
      </mc:AlternateContent>
    </p:spTree>
    <p:extLst>
      <p:ext uri="{BB962C8B-B14F-4D97-AF65-F5344CB8AC3E}">
        <p14:creationId xmlns:p14="http://schemas.microsoft.com/office/powerpoint/2010/main" val="3950969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D72B6-9A15-46A1-F9C8-ED83E11F166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2296815-C0F8-74B0-D468-0A7C22CB18BE}"/>
                  </a:ext>
                </a:extLst>
              </p:cNvPr>
              <p:cNvSpPr txBox="1"/>
              <p:nvPr/>
            </p:nvSpPr>
            <p:spPr>
              <a:xfrm>
                <a:off x="173522" y="952622"/>
                <a:ext cx="11844956" cy="4316759"/>
              </a:xfrm>
              <a:prstGeom prst="rect">
                <a:avLst/>
              </a:prstGeom>
              <a:noFill/>
            </p:spPr>
            <p:txBody>
              <a:bodyPr wrap="square">
                <a:spAutoFit/>
              </a:bodyPr>
              <a:lstStyle/>
              <a:p>
                <a:pPr marL="285750" indent="-285750">
                  <a:buFont typeface="Wingdings" panose="05000000000000000000" pitchFamily="2" charset="2"/>
                  <a:buChar char="Ø"/>
                </a:pPr>
                <a:r>
                  <a:rPr lang="pt-BR" sz="2400" b="1" dirty="0">
                    <a:latin typeface="Arial Narrow" panose="020B0606020202030204" pitchFamily="34" charset="0"/>
                    <a:cs typeface="Arial" panose="020B0604020202020204" pitchFamily="34" charset="0"/>
                  </a:rPr>
                  <a:t>Grau de um monômio </a:t>
                </a:r>
              </a:p>
              <a:p>
                <a:pPr algn="just"/>
                <a:r>
                  <a:rPr lang="pt-BR" sz="2400" dirty="0">
                    <a:latin typeface="Arial Narrow" panose="020B0606020202030204" pitchFamily="34" charset="0"/>
                    <a:cs typeface="Arial" panose="020B0604020202020204" pitchFamily="34" charset="0"/>
                  </a:rPr>
                  <a:t>	O grau de um monômio, é classificado e calculado através da soma entre os expoentes de sua parte literal. Ou seja, o monômio </a:t>
                </a:r>
                <a14:m>
                  <m:oMath xmlns:m="http://schemas.openxmlformats.org/officeDocument/2006/math">
                    <m:r>
                      <a:rPr lang="pt-BR" sz="2400" i="1" dirty="0" smtClean="0">
                        <a:latin typeface="Cambria Math" panose="02040503050406030204" pitchFamily="18" charset="0"/>
                        <a:cs typeface="Arial" panose="020B0604020202020204" pitchFamily="34" charset="0"/>
                      </a:rPr>
                      <m:t>3</m:t>
                    </m:r>
                    <m:r>
                      <a:rPr lang="pt-BR" sz="2400" i="1" dirty="0" smtClean="0">
                        <a:latin typeface="Cambria Math" panose="02040503050406030204" pitchFamily="18" charset="0"/>
                        <a:cs typeface="Arial" panose="020B0604020202020204" pitchFamily="34" charset="0"/>
                      </a:rPr>
                      <m:t>𝑥</m:t>
                    </m:r>
                  </m:oMath>
                </a14:m>
                <a:r>
                  <a:rPr lang="pt-BR" sz="2400" dirty="0">
                    <a:latin typeface="Arial Narrow" panose="020B0606020202030204" pitchFamily="34" charset="0"/>
                    <a:cs typeface="Arial" panose="020B0604020202020204" pitchFamily="34" charset="0"/>
                  </a:rPr>
                  <a:t> é de </a:t>
                </a:r>
                <a:r>
                  <a:rPr lang="pt-BR" sz="2400" b="1" dirty="0">
                    <a:latin typeface="Arial Narrow" panose="020B0606020202030204" pitchFamily="34" charset="0"/>
                    <a:cs typeface="Arial" panose="020B0604020202020204" pitchFamily="34" charset="0"/>
                  </a:rPr>
                  <a:t>1° grau</a:t>
                </a:r>
                <a:r>
                  <a:rPr lang="pt-BR" sz="2400" dirty="0">
                    <a:latin typeface="Arial Narrow" panose="020B0606020202030204" pitchFamily="34" charset="0"/>
                    <a:cs typeface="Arial" panose="020B0604020202020204" pitchFamily="34" charset="0"/>
                  </a:rPr>
                  <a:t>, enquanto o monômio </a:t>
                </a:r>
                <a14:m>
                  <m:oMath xmlns:m="http://schemas.openxmlformats.org/officeDocument/2006/math">
                    <m:r>
                      <a:rPr lang="pt-BR" sz="2400" b="0" i="1" smtClean="0">
                        <a:latin typeface="Cambria Math" panose="02040503050406030204" pitchFamily="18" charset="0"/>
                        <a:cs typeface="Arial" panose="020B0604020202020204" pitchFamily="34" charset="0"/>
                      </a:rPr>
                      <m:t>11</m:t>
                    </m:r>
                    <m:sSup>
                      <m:sSupPr>
                        <m:ctrlPr>
                          <a:rPr lang="pt-BR" sz="2400" b="0" i="1" smtClean="0">
                            <a:latin typeface="Cambria Math" panose="02040503050406030204" pitchFamily="18" charset="0"/>
                            <a:cs typeface="Arial" panose="020B0604020202020204" pitchFamily="34" charset="0"/>
                          </a:rPr>
                        </m:ctrlPr>
                      </m:sSupPr>
                      <m:e>
                        <m:r>
                          <a:rPr lang="pt-BR" sz="2400" b="0" i="1" smtClean="0">
                            <a:latin typeface="Cambria Math" panose="02040503050406030204" pitchFamily="18" charset="0"/>
                            <a:cs typeface="Arial" panose="020B0604020202020204" pitchFamily="34" charset="0"/>
                          </a:rPr>
                          <m:t>𝑎</m:t>
                        </m:r>
                      </m:e>
                      <m:sup>
                        <m:r>
                          <a:rPr lang="pt-BR" sz="2400" b="0" i="1" smtClean="0">
                            <a:latin typeface="Cambria Math" panose="02040503050406030204" pitchFamily="18" charset="0"/>
                            <a:cs typeface="Arial" panose="020B0604020202020204" pitchFamily="34" charset="0"/>
                          </a:rPr>
                          <m:t>2</m:t>
                        </m:r>
                      </m:sup>
                    </m:sSup>
                    <m:sSup>
                      <m:sSupPr>
                        <m:ctrlPr>
                          <a:rPr lang="pt-BR" sz="2400" b="0" i="1" smtClean="0">
                            <a:latin typeface="Cambria Math" panose="02040503050406030204" pitchFamily="18" charset="0"/>
                            <a:cs typeface="Arial" panose="020B0604020202020204" pitchFamily="34" charset="0"/>
                          </a:rPr>
                        </m:ctrlPr>
                      </m:sSupPr>
                      <m:e>
                        <m:r>
                          <a:rPr lang="pt-BR" sz="2400" b="0" i="1" smtClean="0">
                            <a:latin typeface="Cambria Math" panose="02040503050406030204" pitchFamily="18" charset="0"/>
                            <a:cs typeface="Arial" panose="020B0604020202020204" pitchFamily="34" charset="0"/>
                          </a:rPr>
                          <m:t>𝑏</m:t>
                        </m:r>
                      </m:e>
                      <m:sup>
                        <m:r>
                          <a:rPr lang="pt-BR" sz="2400" b="0" i="1" smtClean="0">
                            <a:latin typeface="Cambria Math" panose="02040503050406030204" pitchFamily="18" charset="0"/>
                            <a:cs typeface="Arial" panose="020B0604020202020204" pitchFamily="34" charset="0"/>
                          </a:rPr>
                          <m:t>1</m:t>
                        </m:r>
                      </m:sup>
                    </m:sSup>
                  </m:oMath>
                </a14:m>
                <a:r>
                  <a:rPr lang="pt-BR" sz="2400" dirty="0">
                    <a:latin typeface="Arial Narrow" panose="020B0606020202030204" pitchFamily="34" charset="0"/>
                    <a:cs typeface="Arial" panose="020B0604020202020204" pitchFamily="34" charset="0"/>
                  </a:rPr>
                  <a:t> é de </a:t>
                </a:r>
                <a:r>
                  <a:rPr lang="pt-BR" sz="2400" b="1" dirty="0">
                    <a:latin typeface="Arial Narrow" panose="020B0606020202030204" pitchFamily="34" charset="0"/>
                    <a:cs typeface="Arial" panose="020B0604020202020204" pitchFamily="34" charset="0"/>
                  </a:rPr>
                  <a:t>3° grau</a:t>
                </a:r>
                <a:r>
                  <a:rPr lang="pt-BR" sz="2400" dirty="0">
                    <a:latin typeface="Arial Narrow" panose="020B0606020202030204" pitchFamily="34" charset="0"/>
                    <a:cs typeface="Arial" panose="020B0604020202020204" pitchFamily="34" charset="0"/>
                  </a:rPr>
                  <a:t>, já que a soma dos expoentes de </a:t>
                </a:r>
                <a14:m>
                  <m:oMath xmlns:m="http://schemas.openxmlformats.org/officeDocument/2006/math">
                    <m:r>
                      <a:rPr lang="pt-BR" sz="2400" i="1" dirty="0" smtClean="0">
                        <a:latin typeface="Cambria Math" panose="02040503050406030204" pitchFamily="18" charset="0"/>
                        <a:cs typeface="Arial" panose="020B0604020202020204" pitchFamily="34" charset="0"/>
                      </a:rPr>
                      <m:t>𝑎</m:t>
                    </m:r>
                  </m:oMath>
                </a14:m>
                <a:r>
                  <a:rPr lang="pt-BR" sz="2400" dirty="0">
                    <a:latin typeface="Arial Narrow" panose="020B0606020202030204" pitchFamily="34" charset="0"/>
                    <a:cs typeface="Arial" panose="020B0604020202020204" pitchFamily="34" charset="0"/>
                  </a:rPr>
                  <a:t> e </a:t>
                </a:r>
                <a14:m>
                  <m:oMath xmlns:m="http://schemas.openxmlformats.org/officeDocument/2006/math">
                    <m:r>
                      <a:rPr lang="pt-BR" sz="2400" i="1" dirty="0" smtClean="0">
                        <a:latin typeface="Cambria Math" panose="02040503050406030204" pitchFamily="18" charset="0"/>
                        <a:cs typeface="Arial" panose="020B0604020202020204" pitchFamily="34" charset="0"/>
                      </a:rPr>
                      <m:t>𝑏</m:t>
                    </m:r>
                  </m:oMath>
                </a14:m>
                <a:r>
                  <a:rPr lang="pt-BR" sz="2400" dirty="0">
                    <a:latin typeface="Arial Narrow" panose="020B0606020202030204" pitchFamily="34" charset="0"/>
                    <a:cs typeface="Arial" panose="020B0604020202020204" pitchFamily="34" charset="0"/>
                  </a:rPr>
                  <a:t> é 3, pois,      </a:t>
                </a:r>
                <a14:m>
                  <m:oMath xmlns:m="http://schemas.openxmlformats.org/officeDocument/2006/math">
                    <m:r>
                      <a:rPr lang="pt-BR" sz="2400" b="1" i="1" dirty="0" smtClean="0">
                        <a:latin typeface="Cambria Math" panose="02040503050406030204" pitchFamily="18" charset="0"/>
                        <a:cs typeface="Arial" panose="020B0604020202020204" pitchFamily="34" charset="0"/>
                      </a:rPr>
                      <m:t>𝟐</m:t>
                    </m:r>
                    <m:r>
                      <a:rPr lang="pt-BR" sz="2400" b="1" i="1" dirty="0" smtClean="0">
                        <a:latin typeface="Cambria Math" panose="02040503050406030204" pitchFamily="18" charset="0"/>
                        <a:cs typeface="Arial" panose="020B0604020202020204" pitchFamily="34" charset="0"/>
                      </a:rPr>
                      <m:t>+</m:t>
                    </m:r>
                    <m:r>
                      <a:rPr lang="pt-BR" sz="2400" b="1" i="1" dirty="0" smtClean="0">
                        <a:latin typeface="Cambria Math" panose="02040503050406030204" pitchFamily="18" charset="0"/>
                        <a:cs typeface="Arial" panose="020B0604020202020204" pitchFamily="34" charset="0"/>
                      </a:rPr>
                      <m:t>𝟏</m:t>
                    </m:r>
                    <m:r>
                      <a:rPr lang="pt-BR" sz="2400" b="1" i="1" dirty="0" smtClean="0">
                        <a:latin typeface="Cambria Math" panose="02040503050406030204" pitchFamily="18" charset="0"/>
                        <a:cs typeface="Arial" panose="020B0604020202020204" pitchFamily="34" charset="0"/>
                      </a:rPr>
                      <m:t>=</m:t>
                    </m:r>
                    <m:r>
                      <a:rPr lang="pt-BR" sz="2400" b="1" i="1" dirty="0" smtClean="0">
                        <a:latin typeface="Cambria Math" panose="02040503050406030204" pitchFamily="18" charset="0"/>
                        <a:cs typeface="Arial" panose="020B0604020202020204" pitchFamily="34" charset="0"/>
                      </a:rPr>
                      <m:t>𝟑</m:t>
                    </m:r>
                    <m:r>
                      <a:rPr lang="pt-BR" sz="2400" b="0" i="1" smtClean="0">
                        <a:latin typeface="Cambria Math" panose="02040503050406030204" pitchFamily="18" charset="0"/>
                        <a:cs typeface="Arial" panose="020B0604020202020204" pitchFamily="34" charset="0"/>
                      </a:rPr>
                      <m:t>.</m:t>
                    </m:r>
                  </m:oMath>
                </a14:m>
                <a:r>
                  <a:rPr lang="pt-BR" sz="2400" dirty="0">
                    <a:latin typeface="Arial Narrow" panose="020B0606020202030204" pitchFamily="34" charset="0"/>
                    <a:cs typeface="Arial" panose="020B0604020202020204" pitchFamily="34" charset="0"/>
                  </a:rPr>
                  <a:t> </a:t>
                </a:r>
              </a:p>
              <a:p>
                <a:pPr algn="just"/>
                <a:r>
                  <a:rPr lang="pt-BR" sz="2400" b="1" dirty="0">
                    <a:latin typeface="Arial Narrow" panose="020B0606020202030204" pitchFamily="34" charset="0"/>
                    <a:cs typeface="Arial" panose="020B0604020202020204" pitchFamily="34" charset="0"/>
                  </a:rPr>
                  <a:t>Exemplos: </a:t>
                </a:r>
              </a:p>
              <a:p>
                <a:pPr indent="179388" algn="just">
                  <a:lnSpc>
                    <a:spcPct val="150000"/>
                  </a:lnSpc>
                  <a:buFont typeface="Arial" panose="020B0604020202020204" pitchFamily="34" charset="0"/>
                  <a:buChar char="•"/>
                </a:pPr>
                <a14:m>
                  <m:oMath xmlns:m="http://schemas.openxmlformats.org/officeDocument/2006/math">
                    <m:f>
                      <m:fPr>
                        <m:ctrlPr>
                          <a:rPr lang="pt-BR" sz="2400" b="0" i="1" smtClean="0">
                            <a:latin typeface="Cambria Math" panose="02040503050406030204" pitchFamily="18" charset="0"/>
                            <a:cs typeface="Arial" panose="020B0604020202020204" pitchFamily="34" charset="0"/>
                          </a:rPr>
                        </m:ctrlPr>
                      </m:fPr>
                      <m:num>
                        <m:r>
                          <a:rPr lang="pt-BR" sz="2400" b="0" i="1" smtClean="0">
                            <a:latin typeface="Cambria Math" panose="02040503050406030204" pitchFamily="18" charset="0"/>
                            <a:cs typeface="Arial" panose="020B0604020202020204" pitchFamily="34" charset="0"/>
                          </a:rPr>
                          <m:t>4</m:t>
                        </m:r>
                      </m:num>
                      <m:den>
                        <m:r>
                          <a:rPr lang="pt-BR" sz="2400" b="0" i="1" smtClean="0">
                            <a:latin typeface="Cambria Math" panose="02040503050406030204" pitchFamily="18" charset="0"/>
                            <a:cs typeface="Arial" panose="020B0604020202020204" pitchFamily="34" charset="0"/>
                          </a:rPr>
                          <m:t>5</m:t>
                        </m:r>
                      </m:den>
                    </m:f>
                    <m:sSup>
                      <m:sSupPr>
                        <m:ctrlPr>
                          <a:rPr lang="pt-BR" sz="2400" b="0" i="1" smtClean="0">
                            <a:latin typeface="Cambria Math" panose="02040503050406030204" pitchFamily="18" charset="0"/>
                            <a:cs typeface="Arial" panose="020B0604020202020204" pitchFamily="34" charset="0"/>
                          </a:rPr>
                        </m:ctrlPr>
                      </m:sSupPr>
                      <m:e>
                        <m:r>
                          <a:rPr lang="pt-BR" sz="2400" b="0" i="1" smtClean="0">
                            <a:latin typeface="Cambria Math" panose="02040503050406030204" pitchFamily="18" charset="0"/>
                            <a:cs typeface="Arial" panose="020B0604020202020204" pitchFamily="34" charset="0"/>
                          </a:rPr>
                          <m:t>𝑥</m:t>
                        </m:r>
                      </m:e>
                      <m:sup>
                        <m:r>
                          <a:rPr lang="pt-BR" sz="2400" b="0" i="1" smtClean="0">
                            <a:latin typeface="Cambria Math" panose="02040503050406030204" pitchFamily="18" charset="0"/>
                            <a:cs typeface="Arial" panose="020B0604020202020204" pitchFamily="34" charset="0"/>
                          </a:rPr>
                          <m:t>3</m:t>
                        </m:r>
                      </m:sup>
                    </m:sSup>
                    <m:r>
                      <a:rPr lang="pt-BR" sz="2400" b="0" i="1" smtClean="0">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é um monômio de </a:t>
                </a:r>
                <a:r>
                  <a:rPr lang="pt-BR" sz="2400" b="1" dirty="0">
                    <a:latin typeface="Arial Narrow" panose="020B0606020202030204" pitchFamily="34" charset="0"/>
                    <a:cs typeface="Arial" panose="020B0604020202020204" pitchFamily="34" charset="0"/>
                  </a:rPr>
                  <a:t>3° grau</a:t>
                </a:r>
                <a:r>
                  <a:rPr lang="pt-BR" sz="2400" dirty="0">
                    <a:latin typeface="Arial Narrow" panose="020B0606020202030204" pitchFamily="34" charset="0"/>
                    <a:cs typeface="Arial" panose="020B0604020202020204" pitchFamily="34" charset="0"/>
                  </a:rPr>
                  <a:t>, possui apenas o expoente da variável </a:t>
                </a:r>
                <a14:m>
                  <m:oMath xmlns:m="http://schemas.openxmlformats.org/officeDocument/2006/math">
                    <m:r>
                      <a:rPr lang="pt-BR" sz="2400" i="1" dirty="0" smtClean="0">
                        <a:latin typeface="Cambria Math" panose="02040503050406030204" pitchFamily="18" charset="0"/>
                        <a:cs typeface="Arial" panose="020B0604020202020204" pitchFamily="34" charset="0"/>
                      </a:rPr>
                      <m:t>𝑥</m:t>
                    </m:r>
                  </m:oMath>
                </a14:m>
                <a:r>
                  <a:rPr lang="pt-BR" sz="2400" dirty="0">
                    <a:latin typeface="Arial Narrow" panose="020B0606020202030204" pitchFamily="34" charset="0"/>
                    <a:cs typeface="Arial" panose="020B0604020202020204" pitchFamily="34" charset="0"/>
                  </a:rPr>
                  <a:t> que é 3.</a:t>
                </a:r>
              </a:p>
              <a:p>
                <a:pPr indent="179388" algn="just">
                  <a:lnSpc>
                    <a:spcPct val="150000"/>
                  </a:lnSpc>
                  <a:buFont typeface="Arial" panose="020B0604020202020204" pitchFamily="34" charset="0"/>
                  <a:buChar char="•"/>
                </a:pPr>
                <a14:m>
                  <m:oMath xmlns:m="http://schemas.openxmlformats.org/officeDocument/2006/math">
                    <m:r>
                      <a:rPr lang="pt-BR" sz="2400" b="0" i="1" smtClean="0">
                        <a:latin typeface="Cambria Math" panose="02040503050406030204" pitchFamily="18" charset="0"/>
                        <a:cs typeface="Arial" panose="020B0604020202020204" pitchFamily="34" charset="0"/>
                      </a:rPr>
                      <m:t>−9</m:t>
                    </m:r>
                    <m:sSup>
                      <m:sSupPr>
                        <m:ctrlPr>
                          <a:rPr lang="pt-BR" sz="2400" b="0" i="1" smtClean="0">
                            <a:latin typeface="Cambria Math" panose="02040503050406030204" pitchFamily="18" charset="0"/>
                            <a:cs typeface="Arial" panose="020B0604020202020204" pitchFamily="34" charset="0"/>
                          </a:rPr>
                        </m:ctrlPr>
                      </m:sSupPr>
                      <m:e>
                        <m:r>
                          <a:rPr lang="pt-BR" sz="2400" b="0" i="1" smtClean="0">
                            <a:latin typeface="Cambria Math" panose="02040503050406030204" pitchFamily="18" charset="0"/>
                            <a:cs typeface="Arial" panose="020B0604020202020204" pitchFamily="34" charset="0"/>
                          </a:rPr>
                          <m:t>𝑥</m:t>
                        </m:r>
                      </m:e>
                      <m:sup>
                        <m:r>
                          <a:rPr lang="pt-BR" sz="2400" b="0" i="1" smtClean="0">
                            <a:latin typeface="Cambria Math" panose="02040503050406030204" pitchFamily="18" charset="0"/>
                            <a:cs typeface="Arial" panose="020B0604020202020204" pitchFamily="34" charset="0"/>
                          </a:rPr>
                          <m:t>2</m:t>
                        </m:r>
                      </m:sup>
                    </m:sSup>
                    <m:sSup>
                      <m:sSupPr>
                        <m:ctrlPr>
                          <a:rPr lang="pt-BR" sz="2400" b="0" i="1" smtClean="0">
                            <a:latin typeface="Cambria Math" panose="02040503050406030204" pitchFamily="18" charset="0"/>
                            <a:cs typeface="Arial" panose="020B0604020202020204" pitchFamily="34" charset="0"/>
                          </a:rPr>
                        </m:ctrlPr>
                      </m:sSupPr>
                      <m:e>
                        <m:r>
                          <a:rPr lang="pt-BR" sz="2400" b="0" i="1" smtClean="0">
                            <a:latin typeface="Cambria Math" panose="02040503050406030204" pitchFamily="18" charset="0"/>
                            <a:cs typeface="Arial" panose="020B0604020202020204" pitchFamily="34" charset="0"/>
                          </a:rPr>
                          <m:t>𝑦</m:t>
                        </m:r>
                      </m:e>
                      <m:sup>
                        <m:r>
                          <a:rPr lang="pt-BR" sz="2400" b="0" i="1" smtClean="0">
                            <a:latin typeface="Cambria Math" panose="02040503050406030204" pitchFamily="18" charset="0"/>
                            <a:cs typeface="Arial" panose="020B0604020202020204" pitchFamily="34" charset="0"/>
                          </a:rPr>
                          <m:t>3</m:t>
                        </m:r>
                      </m:sup>
                    </m:sSup>
                  </m:oMath>
                </a14:m>
                <a:r>
                  <a:rPr lang="pt-BR" sz="2400" dirty="0">
                    <a:latin typeface="Arial Narrow" panose="020B0606020202030204" pitchFamily="34" charset="0"/>
                    <a:cs typeface="Arial" panose="020B0604020202020204" pitchFamily="34" charset="0"/>
                  </a:rPr>
                  <a:t> é um monômio de </a:t>
                </a:r>
                <a:r>
                  <a:rPr lang="pt-BR" sz="2400" b="1" dirty="0">
                    <a:latin typeface="Arial Narrow" panose="020B0606020202030204" pitchFamily="34" charset="0"/>
                    <a:cs typeface="Arial" panose="020B0604020202020204" pitchFamily="34" charset="0"/>
                  </a:rPr>
                  <a:t>5° grau</a:t>
                </a:r>
                <a:r>
                  <a:rPr lang="pt-BR" sz="2400" dirty="0">
                    <a:latin typeface="Arial Narrow" panose="020B0606020202030204" pitchFamily="34" charset="0"/>
                    <a:cs typeface="Arial" panose="020B0604020202020204" pitchFamily="34" charset="0"/>
                  </a:rPr>
                  <a:t>, pois a soma dos expoentes das variáveis </a:t>
                </a:r>
                <a14:m>
                  <m:oMath xmlns:m="http://schemas.openxmlformats.org/officeDocument/2006/math">
                    <m:r>
                      <a:rPr lang="pt-BR" sz="2400" i="1" dirty="0" smtClean="0">
                        <a:latin typeface="Cambria Math" panose="02040503050406030204" pitchFamily="18" charset="0"/>
                        <a:cs typeface="Arial" panose="020B0604020202020204" pitchFamily="34" charset="0"/>
                      </a:rPr>
                      <m:t>𝑥</m:t>
                    </m:r>
                  </m:oMath>
                </a14:m>
                <a:r>
                  <a:rPr lang="pt-BR" sz="2400" dirty="0">
                    <a:latin typeface="Arial Narrow" panose="020B0606020202030204" pitchFamily="34" charset="0"/>
                    <a:cs typeface="Arial" panose="020B0604020202020204" pitchFamily="34" charset="0"/>
                  </a:rPr>
                  <a:t> e </a:t>
                </a:r>
                <a14:m>
                  <m:oMath xmlns:m="http://schemas.openxmlformats.org/officeDocument/2006/math">
                    <m:r>
                      <a:rPr lang="pt-BR" sz="2400" i="1" dirty="0" smtClean="0">
                        <a:latin typeface="Cambria Math" panose="02040503050406030204" pitchFamily="18" charset="0"/>
                        <a:cs typeface="Arial" panose="020B0604020202020204" pitchFamily="34" charset="0"/>
                      </a:rPr>
                      <m:t>𝑦</m:t>
                    </m:r>
                  </m:oMath>
                </a14:m>
                <a:r>
                  <a:rPr lang="pt-BR" sz="2400" dirty="0">
                    <a:latin typeface="Arial Narrow" panose="020B0606020202030204" pitchFamily="34" charset="0"/>
                    <a:cs typeface="Arial" panose="020B0604020202020204" pitchFamily="34" charset="0"/>
                  </a:rPr>
                  <a:t> é 5. </a:t>
                </a:r>
              </a:p>
              <a:p>
                <a:pPr indent="179388" algn="just">
                  <a:lnSpc>
                    <a:spcPct val="150000"/>
                  </a:lnSpc>
                  <a:buFont typeface="Arial" panose="020B0604020202020204" pitchFamily="34" charset="0"/>
                  <a:buChar char="•"/>
                </a:pPr>
                <a:r>
                  <a:rPr lang="pt-BR" sz="2400" dirty="0">
                    <a:latin typeface="Arial Narrow" panose="020B0606020202030204" pitchFamily="34" charset="0"/>
                    <a:cs typeface="Arial" panose="020B0604020202020204" pitchFamily="34" charset="0"/>
                  </a:rPr>
                  <a:t>16 é um monômio de </a:t>
                </a:r>
                <a:r>
                  <a:rPr lang="pt-BR" sz="2400" b="1" dirty="0">
                    <a:latin typeface="Arial Narrow" panose="020B0606020202030204" pitchFamily="34" charset="0"/>
                    <a:cs typeface="Arial" panose="020B0604020202020204" pitchFamily="34" charset="0"/>
                  </a:rPr>
                  <a:t>grau zero</a:t>
                </a:r>
                <a:r>
                  <a:rPr lang="pt-BR" sz="2400" dirty="0">
                    <a:latin typeface="Arial Narrow" panose="020B0606020202030204" pitchFamily="34" charset="0"/>
                    <a:cs typeface="Arial" panose="020B0604020202020204" pitchFamily="34" charset="0"/>
                  </a:rPr>
                  <a:t>, pois não possui nenhuma variável. </a:t>
                </a:r>
              </a:p>
              <a:p>
                <a:pPr indent="179388" algn="just">
                  <a:lnSpc>
                    <a:spcPct val="150000"/>
                  </a:lnSpc>
                  <a:buFont typeface="Arial" panose="020B0604020202020204" pitchFamily="34" charset="0"/>
                  <a:buChar char="•"/>
                </a:pPr>
                <a14:m>
                  <m:oMath xmlns:m="http://schemas.openxmlformats.org/officeDocument/2006/math">
                    <m:r>
                      <a:rPr lang="pt-BR" sz="2400" b="0" i="1" smtClean="0">
                        <a:latin typeface="Cambria Math" panose="02040503050406030204" pitchFamily="18" charset="0"/>
                        <a:cs typeface="Arial" panose="020B0604020202020204" pitchFamily="34" charset="0"/>
                      </a:rPr>
                      <m:t>5</m:t>
                    </m:r>
                    <m:sSup>
                      <m:sSupPr>
                        <m:ctrlPr>
                          <a:rPr lang="pt-BR" sz="2400" b="0" i="1" smtClean="0">
                            <a:latin typeface="Cambria Math" panose="02040503050406030204" pitchFamily="18" charset="0"/>
                            <a:cs typeface="Arial" panose="020B0604020202020204" pitchFamily="34" charset="0"/>
                          </a:rPr>
                        </m:ctrlPr>
                      </m:sSupPr>
                      <m:e>
                        <m:r>
                          <a:rPr lang="pt-BR" sz="2400" b="0" i="1" smtClean="0">
                            <a:latin typeface="Cambria Math" panose="02040503050406030204" pitchFamily="18" charset="0"/>
                            <a:cs typeface="Arial" panose="020B0604020202020204" pitchFamily="34" charset="0"/>
                          </a:rPr>
                          <m:t>𝑥</m:t>
                        </m:r>
                      </m:e>
                      <m:sup>
                        <m:r>
                          <a:rPr lang="pt-BR" sz="2400" b="0" i="1" smtClean="0">
                            <a:latin typeface="Cambria Math" panose="02040503050406030204" pitchFamily="18" charset="0"/>
                            <a:cs typeface="Arial" panose="020B0604020202020204" pitchFamily="34" charset="0"/>
                          </a:rPr>
                          <m:t>2</m:t>
                        </m:r>
                      </m:sup>
                    </m:sSup>
                    <m:r>
                      <a:rPr lang="pt-BR" sz="2400" b="0" i="1" smtClean="0">
                        <a:latin typeface="Cambria Math" panose="02040503050406030204" pitchFamily="18" charset="0"/>
                        <a:cs typeface="Arial" panose="020B0604020202020204" pitchFamily="34" charset="0"/>
                      </a:rPr>
                      <m:t>𝑦</m:t>
                    </m:r>
                    <m:sSup>
                      <m:sSupPr>
                        <m:ctrlPr>
                          <a:rPr lang="pt-BR" sz="2400" b="0" i="1" smtClean="0">
                            <a:latin typeface="Cambria Math" panose="02040503050406030204" pitchFamily="18" charset="0"/>
                            <a:cs typeface="Arial" panose="020B0604020202020204" pitchFamily="34" charset="0"/>
                          </a:rPr>
                        </m:ctrlPr>
                      </m:sSupPr>
                      <m:e>
                        <m:r>
                          <a:rPr lang="pt-BR" sz="2400" b="0" i="1" smtClean="0">
                            <a:latin typeface="Cambria Math" panose="02040503050406030204" pitchFamily="18" charset="0"/>
                            <a:cs typeface="Arial" panose="020B0604020202020204" pitchFamily="34" charset="0"/>
                          </a:rPr>
                          <m:t>𝑤</m:t>
                        </m:r>
                      </m:e>
                      <m:sup>
                        <m:r>
                          <a:rPr lang="pt-BR" sz="2400" b="0" i="1" smtClean="0">
                            <a:latin typeface="Cambria Math" panose="02040503050406030204" pitchFamily="18" charset="0"/>
                            <a:cs typeface="Arial" panose="020B0604020202020204" pitchFamily="34" charset="0"/>
                          </a:rPr>
                          <m:t>3</m:t>
                        </m:r>
                      </m:sup>
                    </m:sSup>
                    <m:r>
                      <a:rPr lang="pt-BR" sz="2400" b="0" i="1" smtClean="0">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é um monômio de </a:t>
                </a:r>
                <a:r>
                  <a:rPr lang="pt-BR" sz="2400" b="1" dirty="0">
                    <a:latin typeface="Arial Narrow" panose="020B0606020202030204" pitchFamily="34" charset="0"/>
                    <a:cs typeface="Arial" panose="020B0604020202020204" pitchFamily="34" charset="0"/>
                  </a:rPr>
                  <a:t>6° grau</a:t>
                </a:r>
                <a:r>
                  <a:rPr lang="pt-BR" sz="2400" dirty="0">
                    <a:latin typeface="Arial Narrow" panose="020B0606020202030204" pitchFamily="34" charset="0"/>
                    <a:cs typeface="Arial" panose="020B0604020202020204" pitchFamily="34" charset="0"/>
                  </a:rPr>
                  <a:t>, pois a soma dos expoentes das variáveis </a:t>
                </a:r>
                <a14:m>
                  <m:oMath xmlns:m="http://schemas.openxmlformats.org/officeDocument/2006/math">
                    <m:r>
                      <a:rPr lang="pt-BR" sz="2400" i="1" dirty="0" smtClean="0">
                        <a:latin typeface="Cambria Math" panose="02040503050406030204" pitchFamily="18" charset="0"/>
                        <a:cs typeface="Arial" panose="020B0604020202020204" pitchFamily="34" charset="0"/>
                      </a:rPr>
                      <m:t>𝑥</m:t>
                    </m:r>
                    <m:r>
                      <a:rPr lang="pt-BR" sz="2400" i="1" dirty="0" smtClean="0">
                        <a:latin typeface="Cambria Math" panose="02040503050406030204" pitchFamily="18" charset="0"/>
                        <a:cs typeface="Arial" panose="020B0604020202020204" pitchFamily="34" charset="0"/>
                      </a:rPr>
                      <m:t>, </m:t>
                    </m:r>
                    <m:r>
                      <a:rPr lang="pt-BR" sz="2400" i="1" dirty="0" smtClean="0">
                        <a:latin typeface="Cambria Math" panose="02040503050406030204" pitchFamily="18" charset="0"/>
                        <a:cs typeface="Arial" panose="020B0604020202020204" pitchFamily="34" charset="0"/>
                      </a:rPr>
                      <m:t>𝑦</m:t>
                    </m:r>
                    <m:r>
                      <a:rPr lang="pt-BR" sz="2400" i="1" dirty="0" smtClean="0">
                        <a:latin typeface="Cambria Math" panose="02040503050406030204" pitchFamily="18" charset="0"/>
                        <a:cs typeface="Arial" panose="020B0604020202020204" pitchFamily="34" charset="0"/>
                      </a:rPr>
                      <m:t> </m:t>
                    </m:r>
                    <m:r>
                      <a:rPr lang="pt-BR" sz="2400" i="1" dirty="0" smtClean="0">
                        <a:latin typeface="Cambria Math" panose="02040503050406030204" pitchFamily="18" charset="0"/>
                        <a:cs typeface="Arial" panose="020B0604020202020204" pitchFamily="34" charset="0"/>
                      </a:rPr>
                      <m:t>𝑒</m:t>
                    </m:r>
                    <m:r>
                      <a:rPr lang="pt-BR" sz="2400" i="1" dirty="0" smtClean="0">
                        <a:latin typeface="Cambria Math" panose="02040503050406030204" pitchFamily="18" charset="0"/>
                        <a:cs typeface="Arial" panose="020B0604020202020204" pitchFamily="34" charset="0"/>
                      </a:rPr>
                      <m:t> </m:t>
                    </m:r>
                    <m:r>
                      <a:rPr lang="pt-BR" sz="2400" i="1" dirty="0" smtClean="0">
                        <a:latin typeface="Cambria Math" panose="02040503050406030204" pitchFamily="18" charset="0"/>
                        <a:cs typeface="Arial" panose="020B0604020202020204" pitchFamily="34" charset="0"/>
                      </a:rPr>
                      <m:t>𝑤</m:t>
                    </m:r>
                    <m:r>
                      <a:rPr lang="pt-BR" sz="2400" i="1" dirty="0" smtClean="0">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é 6.</a:t>
                </a:r>
              </a:p>
            </p:txBody>
          </p:sp>
        </mc:Choice>
        <mc:Fallback xmlns="">
          <p:sp>
            <p:nvSpPr>
              <p:cNvPr id="4" name="CaixaDeTexto 3">
                <a:extLst>
                  <a:ext uri="{FF2B5EF4-FFF2-40B4-BE49-F238E27FC236}">
                    <a16:creationId xmlns:a16="http://schemas.microsoft.com/office/drawing/2014/main" id="{F2296815-C0F8-74B0-D468-0A7C22CB18BE}"/>
                  </a:ext>
                </a:extLst>
              </p:cNvPr>
              <p:cNvSpPr txBox="1">
                <a:spLocks noRot="1" noChangeAspect="1" noMove="1" noResize="1" noEditPoints="1" noAdjustHandles="1" noChangeArrowheads="1" noChangeShapeType="1" noTextEdit="1"/>
              </p:cNvSpPr>
              <p:nvPr/>
            </p:nvSpPr>
            <p:spPr>
              <a:xfrm>
                <a:off x="173522" y="952622"/>
                <a:ext cx="11844956" cy="4316759"/>
              </a:xfrm>
              <a:prstGeom prst="rect">
                <a:avLst/>
              </a:prstGeom>
              <a:blipFill>
                <a:blip r:embed="rId2"/>
                <a:stretch>
                  <a:fillRect l="-772" t="-1130" r="-772" b="-2401"/>
                </a:stretch>
              </a:blipFill>
            </p:spPr>
            <p:txBody>
              <a:bodyPr/>
              <a:lstStyle/>
              <a:p>
                <a:r>
                  <a:rPr lang="pt-BR">
                    <a:noFill/>
                  </a:rPr>
                  <a:t> </a:t>
                </a:r>
              </a:p>
            </p:txBody>
          </p:sp>
        </mc:Fallback>
      </mc:AlternateContent>
    </p:spTree>
    <p:extLst>
      <p:ext uri="{BB962C8B-B14F-4D97-AF65-F5344CB8AC3E}">
        <p14:creationId xmlns:p14="http://schemas.microsoft.com/office/powerpoint/2010/main" val="647442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D8CEA693-30D2-56CE-94D0-EDA3C419A58D}"/>
                  </a:ext>
                </a:extLst>
              </p:cNvPr>
              <p:cNvSpPr txBox="1"/>
              <p:nvPr/>
            </p:nvSpPr>
            <p:spPr>
              <a:xfrm>
                <a:off x="224460" y="934640"/>
                <a:ext cx="11743080" cy="5535233"/>
              </a:xfrm>
              <a:prstGeom prst="rect">
                <a:avLst/>
              </a:prstGeom>
              <a:noFill/>
            </p:spPr>
            <p:txBody>
              <a:bodyPr wrap="square">
                <a:spAutoFit/>
              </a:bodyPr>
              <a:lstStyle/>
              <a:p>
                <a:pPr marL="179388" algn="just">
                  <a:buFont typeface="Wingdings" panose="05000000000000000000" pitchFamily="2" charset="2"/>
                  <a:buChar char="Ø"/>
                  <a:tabLst>
                    <a:tab pos="5378450" algn="l"/>
                  </a:tabLst>
                </a:pPr>
                <a:r>
                  <a:rPr lang="pt-BR" sz="2400" b="1" dirty="0">
                    <a:latin typeface="Arial Narrow" panose="020B0606020202030204" pitchFamily="34" charset="0"/>
                    <a:cs typeface="Arial" panose="020B0604020202020204" pitchFamily="34" charset="0"/>
                  </a:rPr>
                  <a:t>Adição e subtração de monômios</a:t>
                </a:r>
              </a:p>
              <a:p>
                <a:pPr indent="179388" algn="just"/>
                <a:r>
                  <a:rPr lang="pt-BR" sz="2400" dirty="0">
                    <a:latin typeface="Arial Narrow" panose="020B0606020202030204" pitchFamily="34" charset="0"/>
                    <a:cs typeface="Arial" panose="020B0604020202020204" pitchFamily="34" charset="0"/>
                  </a:rPr>
                  <a:t>A adição entre monômios ocorre sempre que estes são semelhantes, caso eles não sejam semelhantes, não será possível realizar essa adição/subtração. Assim podendo efetuar a adição entre os monômios, a única parte efetuada são os coeficientes, pois a parte literal é apenas conservada.</a:t>
                </a:r>
              </a:p>
              <a:p>
                <a:pPr algn="just"/>
                <a:r>
                  <a:rPr lang="pt-BR" sz="2400" b="1" dirty="0">
                    <a:latin typeface="Arial Narrow" panose="020B0606020202030204" pitchFamily="34" charset="0"/>
                    <a:cs typeface="Arial" panose="020B0604020202020204" pitchFamily="34" charset="0"/>
                  </a:rPr>
                  <a:t>Exemplo: </a:t>
                </a: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b="1" i="1" kern="100" smtClean="0">
                          <a:effectLst/>
                          <a:latin typeface="Cambria Math" panose="02040503050406030204" pitchFamily="18" charset="0"/>
                          <a:ea typeface="Aptos" panose="020B0004020202020204" pitchFamily="34" charset="0"/>
                          <a:cs typeface="Times New Roman" panose="02020603050405020304" pitchFamily="18" charset="0"/>
                        </a:rPr>
                        <m:t>𝟏𝟔</m:t>
                      </m:r>
                      <m:sSup>
                        <m:sSupPr>
                          <m:ctrlP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𝒚</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𝟕</m:t>
                      </m:r>
                      <m:sSup>
                        <m:sSupPr>
                          <m:ctrlP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𝒚</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𝟐</m:t>
                      </m:r>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𝒚</m:t>
                      </m:r>
                      <m:sSup>
                        <m:sSupPr>
                          <m:ctrlP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𝟐</m:t>
                          </m:r>
                        </m:sup>
                      </m:sSup>
                    </m:oMath>
                  </m:oMathPara>
                </a14:m>
                <a:endParaRPr lang="pt-BR" sz="2400" b="1" dirty="0">
                  <a:latin typeface="Arial Narrow" panose="020B0606020202030204" pitchFamily="34" charset="0"/>
                  <a:cs typeface="Arial" panose="020B0604020202020204" pitchFamily="34" charset="0"/>
                </a:endParaRPr>
              </a:p>
              <a:p>
                <a:pPr indent="179388" algn="just"/>
                <a:r>
                  <a:rPr lang="pt-BR" sz="2400" dirty="0">
                    <a:latin typeface="Arial Narrow" panose="020B0606020202030204" pitchFamily="34" charset="0"/>
                    <a:cs typeface="Arial" panose="020B0604020202020204" pitchFamily="34" charset="0"/>
                  </a:rPr>
                  <a:t>Entenda que a ordem das letras da parte literal não importa, logo são iguais, pois o que existe entre elas é uma multiplicação e a ordem dos fatores não altera o produto. Logo:</a:t>
                </a:r>
              </a:p>
              <a:p>
                <a:pPr indent="179388" algn="just"/>
                <a:endParaRPr lang="pt-BR" sz="2400" dirty="0">
                  <a:latin typeface="Arial Narrow" panose="020B0606020202030204" pitchFamily="34" charset="0"/>
                  <a:cs typeface="Arial" panose="020B0604020202020204" pitchFamily="34" charset="0"/>
                </a:endParaRPr>
              </a:p>
              <a:p>
                <a:pPr algn="ctr">
                  <a:lnSpc>
                    <a:spcPct val="115000"/>
                  </a:lnSpc>
                  <a:spcAft>
                    <a:spcPts val="800"/>
                  </a:spcAft>
                  <a:buNone/>
                </a:pPr>
                <a14:m>
                  <m:oMath xmlns:m="http://schemas.openxmlformats.org/officeDocument/2006/math">
                    <m:r>
                      <a:rPr lang="pt-BR" sz="2400" b="1" i="1" kern="100" smtClean="0">
                        <a:effectLst/>
                        <a:latin typeface="Cambria Math" panose="02040503050406030204" pitchFamily="18" charset="0"/>
                        <a:ea typeface="Aptos" panose="020B0004020202020204" pitchFamily="34" charset="0"/>
                        <a:cs typeface="Times New Roman" panose="02020603050405020304" pitchFamily="18" charset="0"/>
                      </a:rPr>
                      <m:t>𝟏</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𝟔</m:t>
                    </m:r>
                    <m:sSup>
                      <m:sSupPr>
                        <m:ctrlP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𝒚</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𝟕</m:t>
                    </m:r>
                    <m:sSup>
                      <m:sSupPr>
                        <m:ctrlP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𝒚</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𝟐</m:t>
                    </m:r>
                    <m:sSup>
                      <m:sSupPr>
                        <m:ctrlP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𝒚</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b="1"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14:m>
                  <m:oMath xmlns:m="http://schemas.openxmlformats.org/officeDocument/2006/math">
                    <m:d>
                      <m:dPr>
                        <m:ctrlPr>
                          <a:rPr lang="pt-BR" sz="2400" b="1"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𝟏𝟔</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𝟕</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𝟐</m:t>
                        </m:r>
                      </m:e>
                    </m:d>
                    <m:sSup>
                      <m:sSupPr>
                        <m:ctrlP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𝒚</m:t>
                    </m:r>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400" b="1" kern="100" dirty="0">
                    <a:solidFill>
                      <a:srgbClr val="EE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b="1"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14:m>
                  <m:oMath xmlns:m="http://schemas.openxmlformats.org/officeDocument/2006/math">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𝟐𝟏</m:t>
                    </m:r>
                    <m:sSup>
                      <m:sSupPr>
                        <m:ctrlP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𝒚</m:t>
                    </m:r>
                  </m:oMath>
                </a14:m>
                <a:r>
                  <a:rPr lang="pt-BR" sz="2400" b="1" kern="100" dirty="0">
                    <a:solidFill>
                      <a:srgbClr val="EE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b="1" kern="100" dirty="0">
                  <a:effectLst/>
                  <a:latin typeface="Aptos" panose="020B0004020202020204" pitchFamily="34" charset="0"/>
                  <a:ea typeface="Aptos" panose="020B0004020202020204" pitchFamily="34" charset="0"/>
                  <a:cs typeface="Times New Roman" panose="02020603050405020304" pitchFamily="18" charset="0"/>
                </a:endParaRPr>
              </a:p>
              <a:p>
                <a:pPr indent="179388" algn="just"/>
                <a:endParaRPr lang="pt-BR" sz="2400" dirty="0">
                  <a:latin typeface="Arial Narrow" panose="020B0606020202030204" pitchFamily="34" charset="0"/>
                  <a:cs typeface="Arial" panose="020B0604020202020204" pitchFamily="34" charset="0"/>
                </a:endParaRPr>
              </a:p>
            </p:txBody>
          </p:sp>
        </mc:Choice>
        <mc:Fallback xmlns="">
          <p:sp>
            <p:nvSpPr>
              <p:cNvPr id="2" name="CaixaDeTexto 1">
                <a:extLst>
                  <a:ext uri="{FF2B5EF4-FFF2-40B4-BE49-F238E27FC236}">
                    <a16:creationId xmlns:a16="http://schemas.microsoft.com/office/drawing/2014/main" id="{D8CEA693-30D2-56CE-94D0-EDA3C419A58D}"/>
                  </a:ext>
                </a:extLst>
              </p:cNvPr>
              <p:cNvSpPr txBox="1">
                <a:spLocks noRot="1" noChangeAspect="1" noMove="1" noResize="1" noEditPoints="1" noAdjustHandles="1" noChangeArrowheads="1" noChangeShapeType="1" noTextEdit="1"/>
              </p:cNvSpPr>
              <p:nvPr/>
            </p:nvSpPr>
            <p:spPr>
              <a:xfrm>
                <a:off x="224460" y="934640"/>
                <a:ext cx="11743080" cy="5535233"/>
              </a:xfrm>
              <a:prstGeom prst="rect">
                <a:avLst/>
              </a:prstGeom>
              <a:blipFill>
                <a:blip r:embed="rId2"/>
                <a:stretch>
                  <a:fillRect l="-831" t="-881" r="-779"/>
                </a:stretch>
              </a:blipFill>
            </p:spPr>
            <p:txBody>
              <a:bodyPr/>
              <a:lstStyle/>
              <a:p>
                <a:r>
                  <a:rPr lang="pt-BR">
                    <a:noFill/>
                  </a:rPr>
                  <a:t> </a:t>
                </a:r>
              </a:p>
            </p:txBody>
          </p:sp>
        </mc:Fallback>
      </mc:AlternateContent>
    </p:spTree>
    <p:extLst>
      <p:ext uri="{BB962C8B-B14F-4D97-AF65-F5344CB8AC3E}">
        <p14:creationId xmlns:p14="http://schemas.microsoft.com/office/powerpoint/2010/main" val="1085852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B4291-2C2A-0DA6-5AFD-F388CCE361A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A89FA33-0E07-38BA-D178-3209C2D9A64F}"/>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90EBCFE-16E7-AF4A-2173-837FAEDB708F}"/>
                  </a:ext>
                </a:extLst>
              </p:cNvPr>
              <p:cNvSpPr txBox="1"/>
              <p:nvPr/>
            </p:nvSpPr>
            <p:spPr>
              <a:xfrm>
                <a:off x="166742" y="338098"/>
                <a:ext cx="6136289" cy="4101764"/>
              </a:xfrm>
              <a:prstGeom prst="rect">
                <a:avLst/>
              </a:prstGeom>
              <a:noFill/>
            </p:spPr>
            <p:txBody>
              <a:bodyPr wrap="square">
                <a:spAutoFit/>
              </a:bodyPr>
              <a:lstStyle/>
              <a:p>
                <a:pPr marL="342900" indent="-342900" algn="just">
                  <a:buFont typeface="Wingdings" panose="05000000000000000000" pitchFamily="2" charset="2"/>
                  <a:buChar char="Ø"/>
                </a:pPr>
                <a:r>
                  <a:rPr lang="pt-BR" sz="2400" b="1" dirty="0">
                    <a:latin typeface="Arial Narrow" panose="020B0606020202030204" pitchFamily="34" charset="0"/>
                    <a:cs typeface="Arial" panose="020B0604020202020204" pitchFamily="34" charset="0"/>
                  </a:rPr>
                  <a:t>Produto entre monômios </a:t>
                </a:r>
              </a:p>
              <a:p>
                <a:pPr algn="just"/>
                <a:r>
                  <a:rPr lang="pt-BR" sz="2400" dirty="0">
                    <a:latin typeface="Arial Narrow" panose="020B0606020202030204" pitchFamily="34" charset="0"/>
                    <a:cs typeface="Arial" panose="020B0604020202020204" pitchFamily="34" charset="0"/>
                  </a:rPr>
                  <a:t>O produto entre monômios consiste em multiplicar os coeficientes enquanto as letras que compõe as partes literais são agrupadas em um único monômio. </a:t>
                </a:r>
              </a:p>
              <a:p>
                <a:pPr algn="just"/>
                <a:r>
                  <a:rPr lang="pt-BR" sz="2400" b="1" dirty="0">
                    <a:latin typeface="Arial Narrow" panose="020B0606020202030204" pitchFamily="34" charset="0"/>
                    <a:cs typeface="Arial" panose="020B0604020202020204" pitchFamily="34" charset="0"/>
                  </a:rPr>
                  <a:t>Exemplo:               </a:t>
                </a:r>
                <a14:m>
                  <m:oMath xmlns:m="http://schemas.openxmlformats.org/officeDocument/2006/math">
                    <m:r>
                      <a:rPr lang="pt-BR" sz="2400" i="1" kern="100" smtClean="0">
                        <a:effectLst/>
                        <a:latin typeface="Cambria Math" panose="02040503050406030204" pitchFamily="18" charset="0"/>
                        <a:ea typeface="Aptos" panose="020B0004020202020204" pitchFamily="34" charset="0"/>
                        <a:cs typeface="Times New Roman" panose="02020603050405020304" pitchFamily="18" charset="0"/>
                      </a:rPr>
                      <m:t>15</m:t>
                    </m:r>
                    <m:sSup>
                      <m:sSupPr>
                        <m:ctrlP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𝑧</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∙4</m:t>
                    </m:r>
                    <m:sSup>
                      <m:sSupPr>
                        <m:ctrlP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2</m:t>
                        </m:r>
                      </m:sup>
                    </m:sSup>
                    <m:sSup>
                      <m:sSupPr>
                        <m:ctrlP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𝑧</m:t>
                        </m:r>
                      </m:e>
                      <m:sup>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2</m:t>
                        </m:r>
                      </m:sup>
                    </m:sSup>
                  </m:oMath>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15∙4</m:t>
                          </m:r>
                        </m:e>
                      </m:d>
                      <m:sSup>
                        <m:sSupPr>
                          <m:ctrlP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𝑧</m:t>
                      </m:r>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2</m:t>
                          </m:r>
                        </m:sup>
                      </m:sSup>
                      <m:sSup>
                        <m:sSupPr>
                          <m:ctrlP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𝑧</m:t>
                          </m:r>
                        </m:e>
                        <m:sup>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2</m:t>
                          </m:r>
                        </m:sup>
                      </m:sSup>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60</m:t>
                          </m:r>
                        </m:e>
                      </m:d>
                      <m:sSup>
                        <m:sSupPr>
                          <m:ctrlP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2+2</m:t>
                          </m:r>
                        </m:sup>
                      </m:sSup>
                      <m:sSup>
                        <m:sSupPr>
                          <m:ctrlP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𝑧</m:t>
                          </m:r>
                        </m:e>
                        <m:sup>
                          <m:r>
                            <a:rPr lang="pt-BR" sz="2400"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1+2</m:t>
                          </m:r>
                        </m:sup>
                      </m:sSup>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b="1" i="1" kern="100">
                          <a:effectLst/>
                          <a:latin typeface="Cambria Math" panose="02040503050406030204" pitchFamily="18" charset="0"/>
                          <a:ea typeface="Aptos" panose="020B0004020202020204" pitchFamily="34" charset="0"/>
                          <a:cs typeface="Times New Roman" panose="02020603050405020304" pitchFamily="18" charset="0"/>
                        </a:rPr>
                        <m:t>𝟔𝟎</m:t>
                      </m:r>
                      <m:sSup>
                        <m:sSupPr>
                          <m:ctrlP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𝒙</m:t>
                          </m:r>
                        </m:e>
                        <m: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𝟒</m:t>
                          </m:r>
                        </m:sup>
                      </m:sSup>
                      <m:sSup>
                        <m:sSupPr>
                          <m:ctrlP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𝒛</m:t>
                          </m:r>
                        </m:e>
                        <m:sup>
                          <m:r>
                            <a:rPr lang="pt-BR" sz="2400" b="1" i="1" kern="100">
                              <a:solidFill>
                                <a:srgbClr val="EE0000"/>
                              </a:solidFill>
                              <a:effectLst/>
                              <a:latin typeface="Cambria Math" panose="02040503050406030204" pitchFamily="18" charset="0"/>
                              <a:ea typeface="Aptos" panose="020B0004020202020204" pitchFamily="34" charset="0"/>
                              <a:cs typeface="Times New Roman" panose="02020603050405020304" pitchFamily="18" charset="0"/>
                            </a:rPr>
                            <m:t>𝟑</m:t>
                          </m:r>
                        </m:sup>
                      </m:sSup>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pt-BR" sz="2400" b="1" dirty="0">
                  <a:latin typeface="Arial Narrow" panose="020B0606020202030204" pitchFamily="34" charset="0"/>
                  <a:cs typeface="Arial" panose="020B0604020202020204" pitchFamily="34" charset="0"/>
                </a:endParaRPr>
              </a:p>
              <a:p>
                <a:pPr algn="just"/>
                <a:endParaRPr lang="pt-BR" sz="2400" b="1"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E90EBCFE-16E7-AF4A-2173-837FAEDB708F}"/>
                  </a:ext>
                </a:extLst>
              </p:cNvPr>
              <p:cNvSpPr txBox="1">
                <a:spLocks noRot="1" noChangeAspect="1" noMove="1" noResize="1" noEditPoints="1" noAdjustHandles="1" noChangeArrowheads="1" noChangeShapeType="1" noTextEdit="1"/>
              </p:cNvSpPr>
              <p:nvPr/>
            </p:nvSpPr>
            <p:spPr>
              <a:xfrm>
                <a:off x="166742" y="338098"/>
                <a:ext cx="6136289" cy="4101764"/>
              </a:xfrm>
              <a:prstGeom prst="rect">
                <a:avLst/>
              </a:prstGeom>
              <a:blipFill>
                <a:blip r:embed="rId2"/>
                <a:stretch>
                  <a:fillRect l="-1490" t="-1189" r="-1589"/>
                </a:stretch>
              </a:blipFill>
            </p:spPr>
            <p:txBody>
              <a:bodyPr/>
              <a:lstStyle/>
              <a:p>
                <a:r>
                  <a:rPr lang="pt-BR">
                    <a:noFill/>
                  </a:rPr>
                  <a:t> </a:t>
                </a:r>
              </a:p>
            </p:txBody>
          </p:sp>
        </mc:Fallback>
      </mc:AlternateContent>
      <p:pic>
        <p:nvPicPr>
          <p:cNvPr id="8" name="Imagem 7" descr="Texto&#10;&#10;O conteúdo gerado por IA pode estar incorreto.">
            <a:extLst>
              <a:ext uri="{FF2B5EF4-FFF2-40B4-BE49-F238E27FC236}">
                <a16:creationId xmlns:a16="http://schemas.microsoft.com/office/drawing/2014/main" id="{58BD5173-AC76-05B7-6349-9E4A2C9F1E11}"/>
              </a:ext>
            </a:extLst>
          </p:cNvPr>
          <p:cNvPicPr>
            <a:picLocks noChangeAspect="1"/>
          </p:cNvPicPr>
          <p:nvPr/>
        </p:nvPicPr>
        <p:blipFill>
          <a:blip r:embed="rId3"/>
          <a:stretch>
            <a:fillRect/>
          </a:stretch>
        </p:blipFill>
        <p:spPr>
          <a:xfrm>
            <a:off x="232810" y="3506179"/>
            <a:ext cx="5771213" cy="2090865"/>
          </a:xfrm>
          <a:prstGeom prst="rect">
            <a:avLst/>
          </a:prstGeom>
        </p:spPr>
      </p:pic>
      <p:sp>
        <p:nvSpPr>
          <p:cNvPr id="16" name="CaixaDeTexto 15">
            <a:extLst>
              <a:ext uri="{FF2B5EF4-FFF2-40B4-BE49-F238E27FC236}">
                <a16:creationId xmlns:a16="http://schemas.microsoft.com/office/drawing/2014/main" id="{C561FD78-E4C0-0418-0E01-EBD127A86FB3}"/>
              </a:ext>
            </a:extLst>
          </p:cNvPr>
          <p:cNvSpPr txBox="1"/>
          <p:nvPr/>
        </p:nvSpPr>
        <p:spPr>
          <a:xfrm>
            <a:off x="6303031" y="522190"/>
            <a:ext cx="5618669" cy="4154984"/>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ter atenção ao somar os expoentes de cada letra que compõe a parte literal, caso não haja nenhuma outra letra para efetuar a soma, este será apenas repetido. </a:t>
            </a:r>
          </a:p>
          <a:p>
            <a:pPr marL="285750" indent="-285750">
              <a:buFont typeface="Wingdings" panose="05000000000000000000" pitchFamily="2" charset="2"/>
              <a:buChar char="Ø"/>
            </a:pPr>
            <a:r>
              <a:rPr lang="pt-BR" sz="2400" b="1" dirty="0">
                <a:latin typeface="Arial Narrow" panose="020B0606020202030204" pitchFamily="34" charset="0"/>
                <a:cs typeface="Arial" panose="020B0604020202020204" pitchFamily="34" charset="0"/>
              </a:rPr>
              <a:t>Quociente entre monômios </a:t>
            </a:r>
          </a:p>
          <a:p>
            <a:pPr indent="179388" algn="just"/>
            <a:r>
              <a:rPr lang="pt-BR" sz="2400" dirty="0">
                <a:latin typeface="Arial Narrow" panose="020B0606020202030204" pitchFamily="34" charset="0"/>
                <a:cs typeface="Arial" panose="020B0604020202020204" pitchFamily="34" charset="0"/>
              </a:rPr>
              <a:t>O quociente ou divisão entre monômios consiste em dividir os coeficientes enquanto as letras que compõe as partes literais são agrupadas em um único monômio. </a:t>
            </a:r>
          </a:p>
          <a:p>
            <a:r>
              <a:rPr lang="pt-BR" sz="2400" b="1" dirty="0">
                <a:latin typeface="Arial Narrow" panose="020B0606020202030204" pitchFamily="34" charset="0"/>
                <a:cs typeface="Arial" panose="020B0604020202020204" pitchFamily="34" charset="0"/>
              </a:rPr>
              <a:t>Exemplos:</a:t>
            </a:r>
          </a:p>
          <a:p>
            <a:pPr algn="just"/>
            <a:endParaRPr lang="pt-BR" sz="2400" dirty="0">
              <a:latin typeface="Arial Narrow" panose="020B0606020202030204" pitchFamily="34" charset="0"/>
              <a:cs typeface="Arial" panose="020B0604020202020204" pitchFamily="34" charset="0"/>
            </a:endParaRPr>
          </a:p>
        </p:txBody>
      </p:sp>
      <p:sp>
        <p:nvSpPr>
          <p:cNvPr id="18" name="CaixaDeTexto 17">
            <a:extLst>
              <a:ext uri="{FF2B5EF4-FFF2-40B4-BE49-F238E27FC236}">
                <a16:creationId xmlns:a16="http://schemas.microsoft.com/office/drawing/2014/main" id="{2E18BF7A-5EB2-2AC0-725D-0DDDD6B50D25}"/>
              </a:ext>
            </a:extLst>
          </p:cNvPr>
          <p:cNvSpPr txBox="1"/>
          <p:nvPr/>
        </p:nvSpPr>
        <p:spPr>
          <a:xfrm>
            <a:off x="232810" y="5688905"/>
            <a:ext cx="6028420" cy="830997"/>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Observe que, o produto entre os coeficientes ocorre normalmente, é apenas na parte literal que se deve </a:t>
            </a:r>
            <a:endParaRPr lang="pt-BR" sz="2400" dirty="0">
              <a:latin typeface="Arial Narrow" panose="020B0606020202030204" pitchFamily="34" charset="0"/>
            </a:endParaRPr>
          </a:p>
        </p:txBody>
      </p:sp>
      <p:pic>
        <p:nvPicPr>
          <p:cNvPr id="5" name="Imagem 4">
            <a:extLst>
              <a:ext uri="{FF2B5EF4-FFF2-40B4-BE49-F238E27FC236}">
                <a16:creationId xmlns:a16="http://schemas.microsoft.com/office/drawing/2014/main" id="{AC3F41B9-D3F8-BCC5-08EB-14B9810A23EC}"/>
              </a:ext>
            </a:extLst>
          </p:cNvPr>
          <p:cNvPicPr>
            <a:picLocks noChangeAspect="1"/>
          </p:cNvPicPr>
          <p:nvPr/>
        </p:nvPicPr>
        <p:blipFill>
          <a:blip r:embed="rId4"/>
          <a:srcRect r="52408" b="15485"/>
          <a:stretch>
            <a:fillRect/>
          </a:stretch>
        </p:blipFill>
        <p:spPr>
          <a:xfrm>
            <a:off x="6842875" y="4214582"/>
            <a:ext cx="5078825" cy="2392071"/>
          </a:xfrm>
          <a:prstGeom prst="rect">
            <a:avLst/>
          </a:prstGeom>
        </p:spPr>
      </p:pic>
    </p:spTree>
    <p:extLst>
      <p:ext uri="{BB962C8B-B14F-4D97-AF65-F5344CB8AC3E}">
        <p14:creationId xmlns:p14="http://schemas.microsoft.com/office/powerpoint/2010/main" val="31941750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A2716-8FCD-3942-96CE-39BF748FC7D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FB1FBDD-30D0-E2CD-5AA4-D79FDC127F93}"/>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14" name="Imagem 13" descr="Texto&#10;&#10;O conteúdo gerado por IA pode estar incorreto.">
            <a:extLst>
              <a:ext uri="{FF2B5EF4-FFF2-40B4-BE49-F238E27FC236}">
                <a16:creationId xmlns:a16="http://schemas.microsoft.com/office/drawing/2014/main" id="{D3887C8E-6547-A377-630A-CE6263FC261D}"/>
              </a:ext>
            </a:extLst>
          </p:cNvPr>
          <p:cNvPicPr>
            <a:picLocks noChangeAspect="1"/>
          </p:cNvPicPr>
          <p:nvPr/>
        </p:nvPicPr>
        <p:blipFill>
          <a:blip r:embed="rId2"/>
          <a:stretch>
            <a:fillRect/>
          </a:stretch>
        </p:blipFill>
        <p:spPr>
          <a:xfrm>
            <a:off x="262865" y="604155"/>
            <a:ext cx="5914809" cy="2335082"/>
          </a:xfrm>
          <a:prstGeom prst="rect">
            <a:avLst/>
          </a:prstGeom>
        </p:spPr>
      </p:pic>
      <p:pic>
        <p:nvPicPr>
          <p:cNvPr id="3" name="Imagem 2">
            <a:extLst>
              <a:ext uri="{FF2B5EF4-FFF2-40B4-BE49-F238E27FC236}">
                <a16:creationId xmlns:a16="http://schemas.microsoft.com/office/drawing/2014/main" id="{415673E0-CB92-D539-1098-BF9F6B840D23}"/>
              </a:ext>
            </a:extLst>
          </p:cNvPr>
          <p:cNvPicPr>
            <a:picLocks noChangeAspect="1"/>
          </p:cNvPicPr>
          <p:nvPr/>
        </p:nvPicPr>
        <p:blipFill rotWithShape="1">
          <a:blip r:embed="rId3">
            <a:extLst>
              <a:ext uri="{28A0092B-C50C-407E-A947-70E740481C1C}">
                <a14:useLocalDpi xmlns:a14="http://schemas.microsoft.com/office/drawing/2010/main" val="0"/>
              </a:ext>
            </a:extLst>
          </a:blip>
          <a:srcRect l="1505" t="7077" r="63512"/>
          <a:stretch>
            <a:fillRect/>
          </a:stretch>
        </p:blipFill>
        <p:spPr bwMode="auto">
          <a:xfrm>
            <a:off x="262865" y="2952706"/>
            <a:ext cx="2520000" cy="59398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C99B22A6-BF08-DD1E-7D3D-30386836F458}"/>
                  </a:ext>
                </a:extLst>
              </p:cNvPr>
              <p:cNvSpPr txBox="1"/>
              <p:nvPr/>
            </p:nvSpPr>
            <p:spPr>
              <a:xfrm>
                <a:off x="181192" y="3429000"/>
                <a:ext cx="5914808" cy="3222998"/>
              </a:xfrm>
              <a:prstGeom prst="rect">
                <a:avLst/>
              </a:prstGeom>
              <a:noFill/>
            </p:spPr>
            <p:txBody>
              <a:bodyPr wrap="square">
                <a:spAutoFit/>
              </a:bodyPr>
              <a:lstStyle/>
              <a:p>
                <a:pPr algn="just"/>
                <a:r>
                  <a:rPr lang="pt-BR" sz="2400" b="1" dirty="0">
                    <a:solidFill>
                      <a:schemeClr val="tx1"/>
                    </a:solidFill>
                    <a:latin typeface="Arial Narrow" panose="020B0606020202030204" pitchFamily="34" charset="0"/>
                    <a:cs typeface="Arial" panose="020B0604020202020204" pitchFamily="34" charset="0"/>
                  </a:rPr>
                  <a:t>10. </a:t>
                </a:r>
                <a:r>
                  <a:rPr lang="pt-BR" sz="2400" dirty="0">
                    <a:solidFill>
                      <a:schemeClr val="tx1"/>
                    </a:solidFill>
                    <a:latin typeface="Arial Narrow" panose="020B0606020202030204" pitchFamily="34" charset="0"/>
                    <a:cs typeface="Arial" panose="020B0604020202020204" pitchFamily="34" charset="0"/>
                  </a:rPr>
                  <a:t>Assinale com um “X” os itens que correspondem a um monômio.</a:t>
                </a:r>
              </a:p>
              <a:p>
                <a:pPr algn="just">
                  <a:spcBef>
                    <a:spcPts val="600"/>
                  </a:spcBef>
                </a:pPr>
                <a14:m>
                  <m:oMath xmlns:m="http://schemas.openxmlformats.org/officeDocument/2006/math">
                    <m:d>
                      <m:dPr>
                        <m:ctrlPr>
                          <a:rPr lang="pt-BR" sz="2400" b="0" i="1" smtClean="0">
                            <a:solidFill>
                              <a:schemeClr val="tx1"/>
                            </a:solidFill>
                            <a:latin typeface="Cambria Math" panose="02040503050406030204" pitchFamily="18" charset="0"/>
                            <a:cs typeface="Arial" panose="020B0604020202020204" pitchFamily="34" charset="0"/>
                          </a:rPr>
                        </m:ctrlPr>
                      </m:dPr>
                      <m:e>
                        <m:r>
                          <a:rPr lang="pt-BR" sz="2400" b="0" i="1" smtClean="0">
                            <a:solidFill>
                              <a:schemeClr val="tx1"/>
                            </a:solidFill>
                            <a:latin typeface="Cambria Math" panose="02040503050406030204" pitchFamily="18" charset="0"/>
                            <a:cs typeface="Arial" panose="020B0604020202020204" pitchFamily="34" charset="0"/>
                          </a:rPr>
                          <m:t>    </m:t>
                        </m:r>
                      </m:e>
                    </m:d>
                    <m:r>
                      <a:rPr lang="pt-BR" sz="2400" b="0" i="1" smtClean="0">
                        <a:solidFill>
                          <a:schemeClr val="tx1"/>
                        </a:solidFill>
                        <a:latin typeface="Cambria Math" panose="02040503050406030204" pitchFamily="18" charset="0"/>
                        <a:cs typeface="Arial" panose="020B0604020202020204" pitchFamily="34" charset="0"/>
                      </a:rPr>
                      <m:t> 4</m:t>
                    </m:r>
                    <m:r>
                      <a:rPr lang="pt-BR" sz="2400" b="0" i="1" smtClean="0">
                        <a:solidFill>
                          <a:schemeClr val="tx1"/>
                        </a:solidFill>
                        <a:latin typeface="Cambria Math" panose="02040503050406030204" pitchFamily="18" charset="0"/>
                        <a:cs typeface="Arial" panose="020B0604020202020204" pitchFamily="34" charset="0"/>
                      </a:rPr>
                      <m:t>𝑎</m:t>
                    </m:r>
                  </m:oMath>
                </a14:m>
                <a:r>
                  <a:rPr lang="pt-BR" sz="2400" dirty="0">
                    <a:solidFill>
                      <a:schemeClr val="tx1"/>
                    </a:solidFill>
                    <a:latin typeface="Arial Narrow" panose="020B0606020202030204" pitchFamily="34" charset="0"/>
                    <a:cs typeface="Arial" panose="020B0604020202020204" pitchFamily="34" charset="0"/>
                  </a:rPr>
                  <a:t> </a:t>
                </a:r>
              </a:p>
              <a:p>
                <a:pPr algn="just">
                  <a:spcBef>
                    <a:spcPts val="600"/>
                  </a:spcBef>
                </a:pPr>
                <a14:m>
                  <m:oMath xmlns:m="http://schemas.openxmlformats.org/officeDocument/2006/math">
                    <m:d>
                      <m:dPr>
                        <m:ctrlPr>
                          <a:rPr lang="pt-BR" sz="2400" i="1">
                            <a:solidFill>
                              <a:schemeClr val="tx1"/>
                            </a:solidFill>
                            <a:latin typeface="Cambria Math" panose="02040503050406030204" pitchFamily="18" charset="0"/>
                            <a:cs typeface="Arial" panose="020B0604020202020204" pitchFamily="34" charset="0"/>
                          </a:rPr>
                        </m:ctrlPr>
                      </m:dPr>
                      <m:e>
                        <m:r>
                          <a:rPr lang="pt-BR" sz="2400" i="1">
                            <a:solidFill>
                              <a:schemeClr val="tx1"/>
                            </a:solidFill>
                            <a:latin typeface="Cambria Math" panose="02040503050406030204" pitchFamily="18" charset="0"/>
                            <a:cs typeface="Arial" panose="020B0604020202020204" pitchFamily="34" charset="0"/>
                          </a:rPr>
                          <m:t>    </m:t>
                        </m:r>
                      </m:e>
                    </m:d>
                    <m:r>
                      <a:rPr lang="pt-BR" sz="2400" i="1">
                        <a:solidFill>
                          <a:schemeClr val="tx1"/>
                        </a:solidFill>
                        <a:latin typeface="Cambria Math" panose="02040503050406030204" pitchFamily="18" charset="0"/>
                        <a:cs typeface="Arial" panose="020B0604020202020204" pitchFamily="34" charset="0"/>
                      </a:rPr>
                      <m:t> </m:t>
                    </m:r>
                    <m:sSup>
                      <m:sSupPr>
                        <m:ctrlPr>
                          <a:rPr lang="pt-BR" sz="2400" b="0" i="1" smtClean="0">
                            <a:solidFill>
                              <a:schemeClr val="tx1"/>
                            </a:solidFill>
                            <a:latin typeface="Cambria Math" panose="02040503050406030204" pitchFamily="18" charset="0"/>
                            <a:cs typeface="Arial" panose="020B0604020202020204" pitchFamily="34" charset="0"/>
                          </a:rPr>
                        </m:ctrlPr>
                      </m:sSupPr>
                      <m:e>
                        <m:r>
                          <a:rPr lang="pt-BR" sz="2400" i="1">
                            <a:solidFill>
                              <a:schemeClr val="tx1"/>
                            </a:solidFill>
                            <a:latin typeface="Cambria Math" panose="02040503050406030204" pitchFamily="18" charset="0"/>
                            <a:cs typeface="Arial" panose="020B0604020202020204" pitchFamily="34" charset="0"/>
                          </a:rPr>
                          <m:t>𝑎</m:t>
                        </m:r>
                      </m:e>
                      <m:sup>
                        <m:r>
                          <a:rPr lang="pt-BR" sz="2400" b="0" i="1" smtClean="0">
                            <a:solidFill>
                              <a:schemeClr val="tx1"/>
                            </a:solidFill>
                            <a:latin typeface="Cambria Math" panose="02040503050406030204" pitchFamily="18" charset="0"/>
                            <a:cs typeface="Arial" panose="020B0604020202020204" pitchFamily="34" charset="0"/>
                          </a:rPr>
                          <m:t>2</m:t>
                        </m:r>
                      </m:sup>
                    </m:sSup>
                    <m:r>
                      <a:rPr lang="pt-BR" sz="2400" b="0" i="1" smtClean="0">
                        <a:solidFill>
                          <a:schemeClr val="tx1"/>
                        </a:solidFill>
                        <a:latin typeface="Cambria Math" panose="02040503050406030204" pitchFamily="18" charset="0"/>
                        <a:cs typeface="Arial" panose="020B0604020202020204" pitchFamily="34" charset="0"/>
                      </a:rPr>
                      <m:t>−4</m:t>
                    </m:r>
                    <m:r>
                      <a:rPr lang="pt-BR" sz="2400" b="0" i="1" smtClean="0">
                        <a:solidFill>
                          <a:schemeClr val="tx1"/>
                        </a:solidFill>
                        <a:latin typeface="Cambria Math" panose="02040503050406030204" pitchFamily="18" charset="0"/>
                        <a:cs typeface="Arial" panose="020B0604020202020204" pitchFamily="34" charset="0"/>
                      </a:rPr>
                      <m:t>𝑏</m:t>
                    </m:r>
                  </m:oMath>
                </a14:m>
                <a:r>
                  <a:rPr lang="pt-BR" sz="2400" dirty="0">
                    <a:solidFill>
                      <a:schemeClr val="tx1"/>
                    </a:solidFill>
                    <a:latin typeface="Arial Narrow" panose="020B0606020202030204" pitchFamily="34" charset="0"/>
                    <a:cs typeface="Arial" panose="020B0604020202020204" pitchFamily="34" charset="0"/>
                  </a:rPr>
                  <a:t> </a:t>
                </a:r>
              </a:p>
              <a:p>
                <a:pPr algn="just">
                  <a:spcBef>
                    <a:spcPts val="600"/>
                  </a:spcBef>
                </a:pPr>
                <a14:m>
                  <m:oMath xmlns:m="http://schemas.openxmlformats.org/officeDocument/2006/math">
                    <m:d>
                      <m:dPr>
                        <m:ctrlPr>
                          <a:rPr lang="pt-BR" sz="2400" i="1">
                            <a:solidFill>
                              <a:schemeClr val="tx1"/>
                            </a:solidFill>
                            <a:latin typeface="Cambria Math" panose="02040503050406030204" pitchFamily="18" charset="0"/>
                            <a:cs typeface="Arial" panose="020B0604020202020204" pitchFamily="34" charset="0"/>
                          </a:rPr>
                        </m:ctrlPr>
                      </m:dPr>
                      <m:e>
                        <m:r>
                          <a:rPr lang="pt-BR" sz="2400" i="1">
                            <a:solidFill>
                              <a:schemeClr val="tx1"/>
                            </a:solidFill>
                            <a:latin typeface="Cambria Math" panose="02040503050406030204" pitchFamily="18" charset="0"/>
                            <a:cs typeface="Arial" panose="020B0604020202020204" pitchFamily="34" charset="0"/>
                          </a:rPr>
                          <m:t>    </m:t>
                        </m:r>
                      </m:e>
                    </m:d>
                    <m:r>
                      <a:rPr lang="pt-BR" sz="2400" i="1">
                        <a:solidFill>
                          <a:schemeClr val="tx1"/>
                        </a:solidFill>
                        <a:latin typeface="Cambria Math" panose="02040503050406030204" pitchFamily="18" charset="0"/>
                        <a:cs typeface="Arial" panose="020B0604020202020204" pitchFamily="34" charset="0"/>
                      </a:rPr>
                      <m:t> </m:t>
                    </m:r>
                    <m:sSup>
                      <m:sSupPr>
                        <m:ctrlPr>
                          <a:rPr lang="pt-BR" sz="2400" b="0" i="1" smtClean="0">
                            <a:solidFill>
                              <a:schemeClr val="tx1"/>
                            </a:solidFill>
                            <a:latin typeface="Cambria Math" panose="02040503050406030204" pitchFamily="18" charset="0"/>
                            <a:cs typeface="Arial" panose="020B0604020202020204" pitchFamily="34" charset="0"/>
                          </a:rPr>
                        </m:ctrlPr>
                      </m:sSupPr>
                      <m:e>
                        <m:r>
                          <a:rPr lang="pt-BR" sz="2400" i="1">
                            <a:solidFill>
                              <a:schemeClr val="tx1"/>
                            </a:solidFill>
                            <a:latin typeface="Cambria Math" panose="02040503050406030204" pitchFamily="18" charset="0"/>
                            <a:cs typeface="Arial" panose="020B0604020202020204" pitchFamily="34" charset="0"/>
                          </a:rPr>
                          <m:t>𝑎</m:t>
                        </m:r>
                      </m:e>
                      <m:sup>
                        <m:r>
                          <a:rPr lang="pt-BR" sz="2400" b="0" i="1" smtClean="0">
                            <a:solidFill>
                              <a:schemeClr val="tx1"/>
                            </a:solidFill>
                            <a:latin typeface="Cambria Math" panose="02040503050406030204" pitchFamily="18" charset="0"/>
                            <a:cs typeface="Arial" panose="020B0604020202020204" pitchFamily="34" charset="0"/>
                          </a:rPr>
                          <m:t>3</m:t>
                        </m:r>
                      </m:sup>
                    </m:sSup>
                  </m:oMath>
                </a14:m>
                <a:r>
                  <a:rPr lang="pt-BR" sz="2400" dirty="0">
                    <a:solidFill>
                      <a:schemeClr val="tx1"/>
                    </a:solidFill>
                    <a:latin typeface="Arial Narrow" panose="020B0606020202030204" pitchFamily="34" charset="0"/>
                    <a:cs typeface="Arial" panose="020B0604020202020204" pitchFamily="34" charset="0"/>
                  </a:rPr>
                  <a:t> </a:t>
                </a:r>
              </a:p>
              <a:p>
                <a:pPr algn="just">
                  <a:spcBef>
                    <a:spcPts val="600"/>
                  </a:spcBef>
                </a:pPr>
                <a14:m>
                  <m:oMath xmlns:m="http://schemas.openxmlformats.org/officeDocument/2006/math">
                    <m:d>
                      <m:dPr>
                        <m:ctrlPr>
                          <a:rPr lang="pt-BR" sz="2400" i="1">
                            <a:solidFill>
                              <a:schemeClr val="tx1"/>
                            </a:solidFill>
                            <a:latin typeface="Cambria Math" panose="02040503050406030204" pitchFamily="18" charset="0"/>
                            <a:cs typeface="Arial" panose="020B0604020202020204" pitchFamily="34" charset="0"/>
                          </a:rPr>
                        </m:ctrlPr>
                      </m:dPr>
                      <m:e>
                        <m:r>
                          <a:rPr lang="pt-BR" sz="2400" i="1">
                            <a:solidFill>
                              <a:schemeClr val="tx1"/>
                            </a:solidFill>
                            <a:latin typeface="Cambria Math" panose="02040503050406030204" pitchFamily="18" charset="0"/>
                            <a:cs typeface="Arial" panose="020B0604020202020204" pitchFamily="34" charset="0"/>
                          </a:rPr>
                          <m:t>    </m:t>
                        </m:r>
                      </m:e>
                    </m:d>
                    <m:r>
                      <a:rPr lang="pt-BR" sz="2400" i="1">
                        <a:solidFill>
                          <a:schemeClr val="tx1"/>
                        </a:solidFill>
                        <a:latin typeface="Cambria Math" panose="02040503050406030204" pitchFamily="18" charset="0"/>
                        <a:cs typeface="Arial" panose="020B0604020202020204" pitchFamily="34" charset="0"/>
                      </a:rPr>
                      <m:t> </m:t>
                    </m:r>
                    <m:r>
                      <a:rPr lang="pt-BR" sz="2400" i="1">
                        <a:solidFill>
                          <a:schemeClr val="tx1"/>
                        </a:solidFill>
                        <a:latin typeface="Cambria Math" panose="02040503050406030204" pitchFamily="18" charset="0"/>
                        <a:cs typeface="Arial" panose="020B0604020202020204" pitchFamily="34" charset="0"/>
                      </a:rPr>
                      <m:t>𝑎𝑏𝑐</m:t>
                    </m:r>
                  </m:oMath>
                </a14:m>
                <a:r>
                  <a:rPr lang="pt-BR" sz="2400" dirty="0">
                    <a:solidFill>
                      <a:schemeClr val="tx1"/>
                    </a:solidFill>
                    <a:latin typeface="Arial Narrow" panose="020B0606020202030204" pitchFamily="34" charset="0"/>
                    <a:cs typeface="Arial" panose="020B0604020202020204" pitchFamily="34" charset="0"/>
                  </a:rPr>
                  <a:t> </a:t>
                </a:r>
              </a:p>
              <a:p>
                <a:pPr algn="just">
                  <a:spcBef>
                    <a:spcPts val="600"/>
                  </a:spcBef>
                </a:pPr>
                <a14:m>
                  <m:oMath xmlns:m="http://schemas.openxmlformats.org/officeDocument/2006/math">
                    <m:d>
                      <m:dPr>
                        <m:ctrlPr>
                          <a:rPr lang="pt-BR" sz="2400" i="1">
                            <a:solidFill>
                              <a:schemeClr val="tx1"/>
                            </a:solidFill>
                            <a:latin typeface="Cambria Math" panose="02040503050406030204" pitchFamily="18" charset="0"/>
                            <a:cs typeface="Arial" panose="020B0604020202020204" pitchFamily="34" charset="0"/>
                          </a:rPr>
                        </m:ctrlPr>
                      </m:dPr>
                      <m:e>
                        <m:r>
                          <a:rPr lang="pt-BR" sz="2400" i="1">
                            <a:solidFill>
                              <a:schemeClr val="tx1"/>
                            </a:solidFill>
                            <a:latin typeface="Cambria Math" panose="02040503050406030204" pitchFamily="18" charset="0"/>
                            <a:cs typeface="Arial" panose="020B0604020202020204" pitchFamily="34" charset="0"/>
                          </a:rPr>
                          <m:t>    </m:t>
                        </m:r>
                      </m:e>
                    </m:d>
                    <m:f>
                      <m:fPr>
                        <m:ctrlPr>
                          <a:rPr lang="pt-BR" sz="2400" b="0" i="1" smtClean="0">
                            <a:solidFill>
                              <a:schemeClr val="tx1"/>
                            </a:solidFill>
                            <a:latin typeface="Cambria Math" panose="02040503050406030204" pitchFamily="18" charset="0"/>
                            <a:cs typeface="Arial" panose="020B0604020202020204" pitchFamily="34" charset="0"/>
                          </a:rPr>
                        </m:ctrlPr>
                      </m:fPr>
                      <m:num>
                        <m:r>
                          <a:rPr lang="pt-BR" sz="2400" i="1">
                            <a:solidFill>
                              <a:schemeClr val="tx1"/>
                            </a:solidFill>
                            <a:latin typeface="Cambria Math" panose="02040503050406030204" pitchFamily="18" charset="0"/>
                            <a:cs typeface="Arial" panose="020B0604020202020204" pitchFamily="34" charset="0"/>
                          </a:rPr>
                          <m:t>𝑎</m:t>
                        </m:r>
                        <m:r>
                          <a:rPr lang="pt-BR" sz="2400" i="1">
                            <a:solidFill>
                              <a:schemeClr val="tx1"/>
                            </a:solidFill>
                            <a:latin typeface="Cambria Math" panose="02040503050406030204" pitchFamily="18" charset="0"/>
                            <a:cs typeface="Arial" panose="020B0604020202020204" pitchFamily="34" charset="0"/>
                          </a:rPr>
                          <m:t>+</m:t>
                        </m:r>
                        <m:r>
                          <a:rPr lang="pt-BR" sz="2400" i="1">
                            <a:solidFill>
                              <a:schemeClr val="tx1"/>
                            </a:solidFill>
                            <a:latin typeface="Cambria Math" panose="02040503050406030204" pitchFamily="18" charset="0"/>
                            <a:cs typeface="Arial" panose="020B0604020202020204" pitchFamily="34" charset="0"/>
                          </a:rPr>
                          <m:t>𝑏</m:t>
                        </m:r>
                      </m:num>
                      <m:den>
                        <m:r>
                          <a:rPr lang="pt-BR" sz="2400" b="0" i="1" smtClean="0">
                            <a:solidFill>
                              <a:schemeClr val="tx1"/>
                            </a:solidFill>
                            <a:latin typeface="Cambria Math" panose="02040503050406030204" pitchFamily="18" charset="0"/>
                            <a:cs typeface="Arial" panose="020B0604020202020204" pitchFamily="34" charset="0"/>
                          </a:rPr>
                          <m:t>2</m:t>
                        </m:r>
                      </m:den>
                    </m:f>
                  </m:oMath>
                </a14:m>
                <a:r>
                  <a:rPr lang="pt-BR" sz="2400" dirty="0">
                    <a:solidFill>
                      <a:schemeClr val="tx1"/>
                    </a:solidFill>
                    <a:latin typeface="Arial Narrow" panose="020B0606020202030204" pitchFamily="34" charset="0"/>
                    <a:cs typeface="Arial" panose="020B0604020202020204" pitchFamily="34" charset="0"/>
                  </a:rPr>
                  <a:t> </a:t>
                </a:r>
              </a:p>
            </p:txBody>
          </p:sp>
        </mc:Choice>
        <mc:Fallback xmlns="">
          <p:sp>
            <p:nvSpPr>
              <p:cNvPr id="5" name="CaixaDeTexto 4">
                <a:extLst>
                  <a:ext uri="{FF2B5EF4-FFF2-40B4-BE49-F238E27FC236}">
                    <a16:creationId xmlns:a16="http://schemas.microsoft.com/office/drawing/2014/main" id="{C99B22A6-BF08-DD1E-7D3D-30386836F458}"/>
                  </a:ext>
                </a:extLst>
              </p:cNvPr>
              <p:cNvSpPr txBox="1">
                <a:spLocks noRot="1" noChangeAspect="1" noMove="1" noResize="1" noEditPoints="1" noAdjustHandles="1" noChangeArrowheads="1" noChangeShapeType="1" noTextEdit="1"/>
              </p:cNvSpPr>
              <p:nvPr/>
            </p:nvSpPr>
            <p:spPr>
              <a:xfrm>
                <a:off x="181192" y="3429000"/>
                <a:ext cx="5914808" cy="3222998"/>
              </a:xfrm>
              <a:prstGeom prst="rect">
                <a:avLst/>
              </a:prstGeom>
              <a:blipFill>
                <a:blip r:embed="rId4"/>
                <a:stretch>
                  <a:fillRect l="-1649" t="-1515" r="-1546"/>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E75E92CD-0AD1-EBE0-A1E6-AC3DC3911265}"/>
              </a:ext>
            </a:extLst>
          </p:cNvPr>
          <p:cNvSpPr txBox="1"/>
          <p:nvPr/>
        </p:nvSpPr>
        <p:spPr>
          <a:xfrm>
            <a:off x="6303035" y="708319"/>
            <a:ext cx="5626100" cy="830997"/>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11. </a:t>
            </a:r>
            <a:r>
              <a:rPr lang="pt-BR" sz="2400" dirty="0">
                <a:latin typeface="Arial Narrow" panose="020B0606020202030204" pitchFamily="34" charset="0"/>
                <a:cs typeface="Arial" panose="020B0604020202020204" pitchFamily="34" charset="0"/>
              </a:rPr>
              <a:t>Identifique nos monômios, a seguir, o coeficiente e a parte literal.</a:t>
            </a:r>
          </a:p>
        </p:txBody>
      </p:sp>
      <p:sp>
        <p:nvSpPr>
          <p:cNvPr id="11" name="CaixaDeTexto 10">
            <a:extLst>
              <a:ext uri="{FF2B5EF4-FFF2-40B4-BE49-F238E27FC236}">
                <a16:creationId xmlns:a16="http://schemas.microsoft.com/office/drawing/2014/main" id="{F068B62B-285F-351B-43C6-D55F6620E710}"/>
              </a:ext>
            </a:extLst>
          </p:cNvPr>
          <p:cNvSpPr txBox="1"/>
          <p:nvPr/>
        </p:nvSpPr>
        <p:spPr>
          <a:xfrm>
            <a:off x="6303035" y="4088528"/>
            <a:ext cx="5626100" cy="830997"/>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12. </a:t>
            </a:r>
            <a:r>
              <a:rPr lang="pt-BR" sz="2400" dirty="0">
                <a:latin typeface="Arial Narrow" panose="020B0606020202030204" pitchFamily="34" charset="0"/>
                <a:cs typeface="Arial" panose="020B0604020202020204" pitchFamily="34" charset="0"/>
              </a:rPr>
              <a:t>Verifique se os termos algébricos em cada alternativa são ou não semelhantes. </a:t>
            </a:r>
          </a:p>
        </p:txBody>
      </p:sp>
      <p:pic>
        <p:nvPicPr>
          <p:cNvPr id="6" name="Imagem 5">
            <a:extLst>
              <a:ext uri="{FF2B5EF4-FFF2-40B4-BE49-F238E27FC236}">
                <a16:creationId xmlns:a16="http://schemas.microsoft.com/office/drawing/2014/main" id="{015B63D4-6E21-996A-6649-73D689AC7FE0}"/>
              </a:ext>
            </a:extLst>
          </p:cNvPr>
          <p:cNvPicPr>
            <a:picLocks noChangeAspect="1"/>
          </p:cNvPicPr>
          <p:nvPr/>
        </p:nvPicPr>
        <p:blipFill>
          <a:blip r:embed="rId5"/>
          <a:srcRect r="60410" b="13592"/>
          <a:stretch>
            <a:fillRect/>
          </a:stretch>
        </p:blipFill>
        <p:spPr>
          <a:xfrm>
            <a:off x="7243482" y="1539316"/>
            <a:ext cx="4078940" cy="2528980"/>
          </a:xfrm>
          <a:prstGeom prst="rect">
            <a:avLst/>
          </a:prstGeom>
        </p:spPr>
      </p:pic>
      <p:pic>
        <p:nvPicPr>
          <p:cNvPr id="10" name="Imagem 9">
            <a:extLst>
              <a:ext uri="{FF2B5EF4-FFF2-40B4-BE49-F238E27FC236}">
                <a16:creationId xmlns:a16="http://schemas.microsoft.com/office/drawing/2014/main" id="{12AAF47D-4C28-67D5-DC0D-7173FF238A38}"/>
              </a:ext>
            </a:extLst>
          </p:cNvPr>
          <p:cNvPicPr>
            <a:picLocks noChangeAspect="1"/>
          </p:cNvPicPr>
          <p:nvPr/>
        </p:nvPicPr>
        <p:blipFill>
          <a:blip r:embed="rId6"/>
          <a:srcRect r="61996" b="30894"/>
          <a:stretch>
            <a:fillRect/>
          </a:stretch>
        </p:blipFill>
        <p:spPr>
          <a:xfrm>
            <a:off x="6303034" y="4939757"/>
            <a:ext cx="5133121" cy="1209924"/>
          </a:xfrm>
          <a:prstGeom prst="rect">
            <a:avLst/>
          </a:prstGeom>
        </p:spPr>
      </p:pic>
    </p:spTree>
    <p:extLst>
      <p:ext uri="{BB962C8B-B14F-4D97-AF65-F5344CB8AC3E}">
        <p14:creationId xmlns:p14="http://schemas.microsoft.com/office/powerpoint/2010/main" val="18858765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C795E-FB38-D183-E96E-6C6FD929429A}"/>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A3973EA-8A78-D5D5-B131-61F96F5E250B}"/>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654D5A3A-C5EF-E56E-C6A3-3624594E9A8D}"/>
                  </a:ext>
                </a:extLst>
              </p:cNvPr>
              <p:cNvSpPr txBox="1"/>
              <p:nvPr/>
            </p:nvSpPr>
            <p:spPr>
              <a:xfrm>
                <a:off x="170330" y="727295"/>
                <a:ext cx="6132704" cy="5296322"/>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13</a:t>
                </a:r>
                <a:r>
                  <a:rPr lang="pt-BR" sz="2400" dirty="0">
                    <a:latin typeface="Arial Narrow" panose="020B0606020202030204" pitchFamily="34" charset="0"/>
                    <a:cs typeface="Arial" panose="020B0604020202020204" pitchFamily="34" charset="0"/>
                  </a:rPr>
                  <a:t>. Efetue as adições entre os monômios seguintes.</a:t>
                </a:r>
              </a:p>
              <a:p>
                <a:r>
                  <a:rPr lang="pt-BR" sz="2400" dirty="0">
                    <a:latin typeface="Arial Narrow" panose="020B0606020202030204" pitchFamily="34" charset="0"/>
                  </a:rPr>
                  <a:t>a) </a:t>
                </a:r>
                <a14:m>
                  <m:oMath xmlns:m="http://schemas.openxmlformats.org/officeDocument/2006/math">
                    <m:r>
                      <a:rPr lang="pt-BR" sz="2400" i="1">
                        <a:latin typeface="Cambria Math" panose="02040503050406030204" pitchFamily="18" charset="0"/>
                      </a:rPr>
                      <m:t>5</m:t>
                    </m:r>
                    <m:r>
                      <a:rPr lang="pt-BR" sz="2400" i="1">
                        <a:latin typeface="Cambria Math" panose="02040503050406030204" pitchFamily="18" charset="0"/>
                      </a:rPr>
                      <m:t>𝑥</m:t>
                    </m:r>
                    <m:r>
                      <a:rPr lang="pt-BR" sz="2400" i="1">
                        <a:latin typeface="Cambria Math" panose="02040503050406030204" pitchFamily="18" charset="0"/>
                      </a:rPr>
                      <m:t>+8</m:t>
                    </m:r>
                    <m:r>
                      <a:rPr lang="pt-BR" sz="2400" i="1">
                        <a:latin typeface="Cambria Math" panose="02040503050406030204" pitchFamily="18" charset="0"/>
                      </a:rPr>
                      <m:t>𝑥</m:t>
                    </m:r>
                    <m:r>
                      <a:rPr lang="pt-BR" sz="2400" i="1">
                        <a:latin typeface="Cambria Math" panose="02040503050406030204" pitchFamily="18" charset="0"/>
                      </a:rPr>
                      <m:t>+6</m:t>
                    </m:r>
                    <m:r>
                      <a:rPr lang="pt-BR" sz="2400" i="1">
                        <a:latin typeface="Cambria Math" panose="02040503050406030204" pitchFamily="18" charset="0"/>
                      </a:rPr>
                      <m:t>𝑥</m:t>
                    </m:r>
                  </m:oMath>
                </a14:m>
                <a:endParaRPr lang="pt-BR" sz="2400" dirty="0">
                  <a:latin typeface="Arial Narrow" panose="020B0606020202030204" pitchFamily="34" charset="0"/>
                </a:endParaRPr>
              </a:p>
              <a:p>
                <a:r>
                  <a:rPr lang="pt-BR" sz="2400" dirty="0">
                    <a:latin typeface="Arial Narrow" panose="020B0606020202030204" pitchFamily="34" charset="0"/>
                  </a:rPr>
                  <a:t>b) </a:t>
                </a:r>
                <a14:m>
                  <m:oMath xmlns:m="http://schemas.openxmlformats.org/officeDocument/2006/math">
                    <m:r>
                      <a:rPr lang="pt-BR" sz="2400" i="1">
                        <a:latin typeface="Cambria Math" panose="02040503050406030204" pitchFamily="18" charset="0"/>
                      </a:rPr>
                      <m:t>7</m:t>
                    </m:r>
                    <m:r>
                      <a:rPr lang="pt-BR" sz="2400" i="1">
                        <a:latin typeface="Cambria Math" panose="02040503050406030204" pitchFamily="18" charset="0"/>
                      </a:rPr>
                      <m:t>𝑥𝑦</m:t>
                    </m:r>
                    <m:r>
                      <a:rPr lang="pt-BR" sz="2400" i="1">
                        <a:latin typeface="Cambria Math" panose="02040503050406030204" pitchFamily="18" charset="0"/>
                      </a:rPr>
                      <m:t>+9</m:t>
                    </m:r>
                    <m:r>
                      <a:rPr lang="pt-BR" sz="2400" i="1">
                        <a:latin typeface="Cambria Math" panose="02040503050406030204" pitchFamily="18" charset="0"/>
                      </a:rPr>
                      <m:t>𝑥𝑦</m:t>
                    </m:r>
                  </m:oMath>
                </a14:m>
                <a:endParaRPr lang="pt-BR" sz="2400" dirty="0">
                  <a:latin typeface="Arial Narrow" panose="020B0606020202030204" pitchFamily="34" charset="0"/>
                </a:endParaRPr>
              </a:p>
              <a:p>
                <a:r>
                  <a:rPr lang="pt-BR" sz="2400" dirty="0">
                    <a:latin typeface="Arial Narrow" panose="020B0606020202030204" pitchFamily="34" charset="0"/>
                  </a:rPr>
                  <a:t>c) </a:t>
                </a:r>
                <a14:m>
                  <m:oMath xmlns:m="http://schemas.openxmlformats.org/officeDocument/2006/math">
                    <m:r>
                      <a:rPr lang="pt-BR" sz="2400" i="1">
                        <a:latin typeface="Cambria Math" panose="02040503050406030204" pitchFamily="18" charset="0"/>
                      </a:rPr>
                      <m:t>8</m:t>
                    </m:r>
                    <m:sSup>
                      <m:sSupPr>
                        <m:ctrlPr>
                          <a:rPr lang="pt-BR" sz="2400" i="1">
                            <a:latin typeface="Cambria Math" panose="02040503050406030204" pitchFamily="18" charset="0"/>
                          </a:rPr>
                        </m:ctrlPr>
                      </m:sSupPr>
                      <m:e>
                        <m:r>
                          <a:rPr lang="pt-BR" sz="2400" i="1">
                            <a:latin typeface="Cambria Math" panose="02040503050406030204" pitchFamily="18" charset="0"/>
                          </a:rPr>
                          <m:t>𝑥</m:t>
                        </m:r>
                      </m:e>
                      <m:sup>
                        <m:r>
                          <a:rPr lang="pt-BR" sz="2400" i="1">
                            <a:latin typeface="Cambria Math" panose="02040503050406030204" pitchFamily="18" charset="0"/>
                          </a:rPr>
                          <m:t>2</m:t>
                        </m:r>
                      </m:sup>
                    </m:sSup>
                    <m:r>
                      <a:rPr lang="pt-BR" sz="2400" i="1">
                        <a:latin typeface="Cambria Math" panose="02040503050406030204" pitchFamily="18" charset="0"/>
                      </a:rPr>
                      <m:t>+2</m:t>
                    </m:r>
                    <m:r>
                      <a:rPr lang="pt-BR" sz="2400" i="1">
                        <a:latin typeface="Cambria Math" panose="02040503050406030204" pitchFamily="18" charset="0"/>
                      </a:rPr>
                      <m:t>𝑥</m:t>
                    </m:r>
                    <m:r>
                      <a:rPr lang="pt-BR" sz="2400" i="1">
                        <a:latin typeface="Cambria Math" panose="02040503050406030204" pitchFamily="18" charset="0"/>
                      </a:rPr>
                      <m:t>+7</m:t>
                    </m:r>
                    <m:sSup>
                      <m:sSupPr>
                        <m:ctrlPr>
                          <a:rPr lang="pt-BR" sz="2400" i="1">
                            <a:latin typeface="Cambria Math" panose="02040503050406030204" pitchFamily="18" charset="0"/>
                          </a:rPr>
                        </m:ctrlPr>
                      </m:sSupPr>
                      <m:e>
                        <m:r>
                          <a:rPr lang="pt-BR" sz="2400" i="1">
                            <a:latin typeface="Cambria Math" panose="02040503050406030204" pitchFamily="18" charset="0"/>
                          </a:rPr>
                          <m:t>𝑥</m:t>
                        </m:r>
                      </m:e>
                      <m:sup>
                        <m:r>
                          <a:rPr lang="pt-BR" sz="2400" i="1">
                            <a:latin typeface="Cambria Math" panose="02040503050406030204" pitchFamily="18" charset="0"/>
                          </a:rPr>
                          <m:t>2</m:t>
                        </m:r>
                      </m:sup>
                    </m:sSup>
                    <m:r>
                      <a:rPr lang="pt-BR" sz="2400" i="1">
                        <a:latin typeface="Cambria Math" panose="02040503050406030204" pitchFamily="18" charset="0"/>
                      </a:rPr>
                      <m:t>−3</m:t>
                    </m:r>
                    <m:r>
                      <a:rPr lang="pt-BR" sz="2400" i="1">
                        <a:latin typeface="Cambria Math" panose="02040503050406030204" pitchFamily="18" charset="0"/>
                      </a:rPr>
                      <m:t>𝑥</m:t>
                    </m:r>
                  </m:oMath>
                </a14:m>
                <a:endParaRPr lang="pt-BR" sz="2400" dirty="0">
                  <a:latin typeface="Arial Narrow" panose="020B0606020202030204" pitchFamily="34" charset="0"/>
                </a:endParaRPr>
              </a:p>
              <a:p>
                <a:r>
                  <a:rPr lang="pt-BR" sz="2400" dirty="0">
                    <a:latin typeface="Arial Narrow" panose="020B0606020202030204" pitchFamily="34" charset="0"/>
                  </a:rPr>
                  <a:t>d) </a:t>
                </a:r>
                <a14:m>
                  <m:oMath xmlns:m="http://schemas.openxmlformats.org/officeDocument/2006/math">
                    <m:r>
                      <a:rPr lang="pt-BR" sz="2400" i="1">
                        <a:latin typeface="Cambria Math" panose="02040503050406030204" pitchFamily="18" charset="0"/>
                      </a:rPr>
                      <m:t>−2</m:t>
                    </m:r>
                    <m:sSup>
                      <m:sSupPr>
                        <m:ctrlPr>
                          <a:rPr lang="pt-BR" sz="2400" i="1">
                            <a:latin typeface="Cambria Math" panose="02040503050406030204" pitchFamily="18" charset="0"/>
                          </a:rPr>
                        </m:ctrlPr>
                      </m:sSupPr>
                      <m:e>
                        <m:r>
                          <a:rPr lang="pt-BR" sz="2400" i="1">
                            <a:latin typeface="Cambria Math" panose="02040503050406030204" pitchFamily="18" charset="0"/>
                          </a:rPr>
                          <m:t>𝑥</m:t>
                        </m:r>
                      </m:e>
                      <m:sup>
                        <m:r>
                          <a:rPr lang="pt-BR" sz="2400" i="1">
                            <a:latin typeface="Cambria Math" panose="02040503050406030204" pitchFamily="18" charset="0"/>
                          </a:rPr>
                          <m:t>2</m:t>
                        </m:r>
                      </m:sup>
                    </m:sSup>
                    <m:r>
                      <a:rPr lang="pt-BR" sz="2400" i="1">
                        <a:latin typeface="Cambria Math" panose="02040503050406030204" pitchFamily="18" charset="0"/>
                      </a:rPr>
                      <m:t>𝑦</m:t>
                    </m:r>
                    <m:r>
                      <a:rPr lang="pt-BR" sz="2400" i="1">
                        <a:latin typeface="Cambria Math" panose="02040503050406030204" pitchFamily="18" charset="0"/>
                      </a:rPr>
                      <m:t>+13</m:t>
                    </m:r>
                    <m:r>
                      <a:rPr lang="pt-BR" sz="2400" i="1">
                        <a:latin typeface="Cambria Math" panose="02040503050406030204" pitchFamily="18" charset="0"/>
                      </a:rPr>
                      <m:t>𝑥</m:t>
                    </m:r>
                    <m:sSup>
                      <m:sSupPr>
                        <m:ctrlPr>
                          <a:rPr lang="pt-BR" sz="2400" i="1">
                            <a:latin typeface="Cambria Math" panose="02040503050406030204" pitchFamily="18" charset="0"/>
                          </a:rPr>
                        </m:ctrlPr>
                      </m:sSupPr>
                      <m:e>
                        <m:r>
                          <a:rPr lang="pt-BR" sz="2400" i="1">
                            <a:latin typeface="Cambria Math" panose="02040503050406030204" pitchFamily="18" charset="0"/>
                          </a:rPr>
                          <m:t>𝑦</m:t>
                        </m:r>
                      </m:e>
                      <m:sup>
                        <m:r>
                          <a:rPr lang="pt-BR" sz="2400" i="1">
                            <a:latin typeface="Cambria Math" panose="02040503050406030204" pitchFamily="18" charset="0"/>
                          </a:rPr>
                          <m:t>2</m:t>
                        </m:r>
                      </m:sup>
                    </m:sSup>
                    <m:r>
                      <a:rPr lang="pt-BR" sz="2400" i="1">
                        <a:latin typeface="Cambria Math" panose="02040503050406030204" pitchFamily="18" charset="0"/>
                      </a:rPr>
                      <m:t>−12</m:t>
                    </m:r>
                    <m:sSup>
                      <m:sSupPr>
                        <m:ctrlPr>
                          <a:rPr lang="pt-BR" sz="2400" i="1">
                            <a:latin typeface="Cambria Math" panose="02040503050406030204" pitchFamily="18" charset="0"/>
                          </a:rPr>
                        </m:ctrlPr>
                      </m:sSupPr>
                      <m:e>
                        <m:r>
                          <a:rPr lang="pt-BR" sz="2400" i="1">
                            <a:latin typeface="Cambria Math" panose="02040503050406030204" pitchFamily="18" charset="0"/>
                          </a:rPr>
                          <m:t>𝑥</m:t>
                        </m:r>
                      </m:e>
                      <m:sup>
                        <m:r>
                          <a:rPr lang="pt-BR" sz="2400" i="1">
                            <a:latin typeface="Cambria Math" panose="02040503050406030204" pitchFamily="18" charset="0"/>
                          </a:rPr>
                          <m:t>2</m:t>
                        </m:r>
                      </m:sup>
                    </m:sSup>
                    <m:r>
                      <a:rPr lang="pt-BR" sz="2400" i="1">
                        <a:latin typeface="Cambria Math" panose="02040503050406030204" pitchFamily="18" charset="0"/>
                      </a:rPr>
                      <m:t>𝑦</m:t>
                    </m:r>
                    <m:r>
                      <a:rPr lang="pt-BR" sz="2400" i="1">
                        <a:latin typeface="Cambria Math" panose="02040503050406030204" pitchFamily="18" charset="0"/>
                      </a:rPr>
                      <m:t>−15</m:t>
                    </m:r>
                    <m:r>
                      <a:rPr lang="pt-BR" sz="2400" i="1">
                        <a:latin typeface="Cambria Math" panose="02040503050406030204" pitchFamily="18" charset="0"/>
                      </a:rPr>
                      <m:t>𝑥</m:t>
                    </m:r>
                    <m:sSup>
                      <m:sSupPr>
                        <m:ctrlPr>
                          <a:rPr lang="pt-BR" sz="2400" i="1">
                            <a:latin typeface="Cambria Math" panose="02040503050406030204" pitchFamily="18" charset="0"/>
                          </a:rPr>
                        </m:ctrlPr>
                      </m:sSupPr>
                      <m:e>
                        <m:r>
                          <a:rPr lang="pt-BR" sz="2400" i="1">
                            <a:latin typeface="Cambria Math" panose="02040503050406030204" pitchFamily="18" charset="0"/>
                          </a:rPr>
                          <m:t>𝑦</m:t>
                        </m:r>
                      </m:e>
                      <m:sup>
                        <m:r>
                          <a:rPr lang="pt-BR" sz="2400" i="1">
                            <a:latin typeface="Cambria Math" panose="02040503050406030204" pitchFamily="18" charset="0"/>
                          </a:rPr>
                          <m:t>2</m:t>
                        </m:r>
                      </m:sup>
                    </m:sSup>
                  </m:oMath>
                </a14:m>
                <a:endParaRPr lang="pt-BR" sz="2400" dirty="0">
                  <a:latin typeface="Arial Narrow" panose="020B0606020202030204" pitchFamily="34" charset="0"/>
                </a:endParaRPr>
              </a:p>
              <a:p>
                <a:r>
                  <a:rPr lang="pt-BR" sz="2400" dirty="0">
                    <a:latin typeface="Arial Narrow" panose="020B0606020202030204" pitchFamily="34" charset="0"/>
                  </a:rPr>
                  <a:t>e) </a:t>
                </a:r>
                <a14:m>
                  <m:oMath xmlns:m="http://schemas.openxmlformats.org/officeDocument/2006/math">
                    <m:r>
                      <a:rPr lang="pt-BR" sz="2400" i="1">
                        <a:latin typeface="Cambria Math" panose="02040503050406030204" pitchFamily="18" charset="0"/>
                      </a:rPr>
                      <m:t>8</m:t>
                    </m:r>
                    <m:r>
                      <a:rPr lang="pt-BR" sz="2400" i="1">
                        <a:latin typeface="Cambria Math" panose="02040503050406030204" pitchFamily="18" charset="0"/>
                      </a:rPr>
                      <m:t>𝑎𝑏</m:t>
                    </m:r>
                    <m:r>
                      <a:rPr lang="pt-BR" sz="2400" i="1">
                        <a:latin typeface="Cambria Math" panose="02040503050406030204" pitchFamily="18" charset="0"/>
                      </a:rPr>
                      <m:t>+15</m:t>
                    </m:r>
                    <m:r>
                      <a:rPr lang="pt-BR" sz="2400" i="1">
                        <a:latin typeface="Cambria Math" panose="02040503050406030204" pitchFamily="18" charset="0"/>
                      </a:rPr>
                      <m:t>𝑎𝑏</m:t>
                    </m:r>
                    <m:r>
                      <a:rPr lang="pt-BR" sz="2400" i="1">
                        <a:latin typeface="Cambria Math" panose="02040503050406030204" pitchFamily="18" charset="0"/>
                      </a:rPr>
                      <m:t>−2</m:t>
                    </m:r>
                    <m:r>
                      <a:rPr lang="pt-BR" sz="2400" i="1">
                        <a:latin typeface="Cambria Math" panose="02040503050406030204" pitchFamily="18" charset="0"/>
                      </a:rPr>
                      <m:t>𝑏</m:t>
                    </m:r>
                    <m:r>
                      <a:rPr lang="pt-BR" sz="2400" i="1">
                        <a:latin typeface="Cambria Math" panose="02040503050406030204" pitchFamily="18" charset="0"/>
                      </a:rPr>
                      <m:t>−10</m:t>
                    </m:r>
                    <m:r>
                      <a:rPr lang="pt-BR" sz="2400" i="1">
                        <a:latin typeface="Cambria Math" panose="02040503050406030204" pitchFamily="18" charset="0"/>
                      </a:rPr>
                      <m:t>𝑏</m:t>
                    </m:r>
                  </m:oMath>
                </a14:m>
                <a:endParaRPr lang="pt-BR" sz="2400" dirty="0">
                  <a:latin typeface="Arial Narrow" panose="020B0606020202030204" pitchFamily="34" charset="0"/>
                </a:endParaRPr>
              </a:p>
              <a:p>
                <a:endParaRPr lang="pt-BR" sz="2400" dirty="0">
                  <a:latin typeface="Arial Narrow" panose="020B0606020202030204" pitchFamily="34" charset="0"/>
                </a:endParaRPr>
              </a:p>
              <a:p>
                <a:r>
                  <a:rPr lang="pt-BR" sz="2400" b="1" dirty="0">
                    <a:latin typeface="Arial Narrow" panose="020B0606020202030204" pitchFamily="34" charset="0"/>
                  </a:rPr>
                  <a:t>14</a:t>
                </a:r>
                <a:r>
                  <a:rPr lang="pt-BR" sz="2400" dirty="0">
                    <a:latin typeface="Arial Narrow" panose="020B0606020202030204" pitchFamily="34" charset="0"/>
                  </a:rPr>
                  <a:t>. Efetue o produto entre os monômios seguintes.</a:t>
                </a:r>
              </a:p>
              <a:p>
                <a:r>
                  <a:rPr lang="pt-BR" sz="2400" dirty="0">
                    <a:latin typeface="Arial Narrow" panose="020B0606020202030204" pitchFamily="34" charset="0"/>
                  </a:rPr>
                  <a:t>a) </a:t>
                </a:r>
                <a14:m>
                  <m:oMath xmlns:m="http://schemas.openxmlformats.org/officeDocument/2006/math">
                    <m:r>
                      <a:rPr lang="pt-BR" sz="2400" i="1">
                        <a:latin typeface="Cambria Math" panose="02040503050406030204" pitchFamily="18" charset="0"/>
                      </a:rPr>
                      <m:t>4</m:t>
                    </m:r>
                    <m:r>
                      <a:rPr lang="pt-BR" sz="2400" i="1">
                        <a:latin typeface="Cambria Math" panose="02040503050406030204" pitchFamily="18" charset="0"/>
                      </a:rPr>
                      <m:t>𝑥</m:t>
                    </m:r>
                    <m:r>
                      <a:rPr lang="pt-BR" sz="2400" i="1">
                        <a:latin typeface="Cambria Math" panose="02040503050406030204" pitchFamily="18" charset="0"/>
                      </a:rPr>
                      <m:t>∙8</m:t>
                    </m:r>
                    <m:r>
                      <a:rPr lang="pt-BR" sz="2400" i="1">
                        <a:latin typeface="Cambria Math" panose="02040503050406030204" pitchFamily="18" charset="0"/>
                      </a:rPr>
                      <m:t>𝑥</m:t>
                    </m:r>
                  </m:oMath>
                </a14:m>
                <a:endParaRPr lang="pt-BR" sz="2400" dirty="0">
                  <a:latin typeface="Arial Narrow" panose="020B0606020202030204" pitchFamily="34" charset="0"/>
                </a:endParaRPr>
              </a:p>
              <a:p>
                <a:r>
                  <a:rPr lang="pt-BR" sz="2400" dirty="0">
                    <a:latin typeface="Arial Narrow" panose="020B0606020202030204" pitchFamily="34" charset="0"/>
                  </a:rPr>
                  <a:t>b) </a:t>
                </a:r>
                <a14:m>
                  <m:oMath xmlns:m="http://schemas.openxmlformats.org/officeDocument/2006/math">
                    <m:r>
                      <a:rPr lang="pt-BR" sz="2400" i="1">
                        <a:latin typeface="Cambria Math" panose="02040503050406030204" pitchFamily="18" charset="0"/>
                      </a:rPr>
                      <m:t>11</m:t>
                    </m:r>
                    <m:r>
                      <a:rPr lang="pt-BR" sz="2400" i="1">
                        <a:latin typeface="Cambria Math" panose="02040503050406030204" pitchFamily="18" charset="0"/>
                      </a:rPr>
                      <m:t>𝑦</m:t>
                    </m:r>
                    <m:r>
                      <a:rPr lang="pt-BR" sz="2400" i="1">
                        <a:latin typeface="Cambria Math" panose="02040503050406030204" pitchFamily="18" charset="0"/>
                      </a:rPr>
                      <m:t>∙7</m:t>
                    </m:r>
                    <m:r>
                      <a:rPr lang="pt-BR" sz="2400" i="1">
                        <a:latin typeface="Cambria Math" panose="02040503050406030204" pitchFamily="18" charset="0"/>
                      </a:rPr>
                      <m:t>𝑥𝑦</m:t>
                    </m:r>
                  </m:oMath>
                </a14:m>
                <a:endParaRPr lang="pt-BR" sz="2400" dirty="0">
                  <a:latin typeface="Arial Narrow" panose="020B0606020202030204" pitchFamily="34" charset="0"/>
                </a:endParaRPr>
              </a:p>
              <a:p>
                <a:r>
                  <a:rPr lang="pt-BR" sz="2400" dirty="0">
                    <a:latin typeface="Arial Narrow" panose="020B0606020202030204" pitchFamily="34" charset="0"/>
                  </a:rPr>
                  <a:t>c) </a:t>
                </a:r>
                <a14:m>
                  <m:oMath xmlns:m="http://schemas.openxmlformats.org/officeDocument/2006/math">
                    <m:r>
                      <a:rPr lang="pt-BR" sz="2400" i="1">
                        <a:latin typeface="Cambria Math" panose="02040503050406030204" pitchFamily="18" charset="0"/>
                      </a:rPr>
                      <m:t>5</m:t>
                    </m:r>
                    <m:sSup>
                      <m:sSupPr>
                        <m:ctrlPr>
                          <a:rPr lang="pt-BR" sz="2400" i="1">
                            <a:latin typeface="Cambria Math" panose="02040503050406030204" pitchFamily="18" charset="0"/>
                          </a:rPr>
                        </m:ctrlPr>
                      </m:sSupPr>
                      <m:e>
                        <m:r>
                          <a:rPr lang="pt-BR" sz="2400" i="1">
                            <a:latin typeface="Cambria Math" panose="02040503050406030204" pitchFamily="18" charset="0"/>
                          </a:rPr>
                          <m:t>𝑦</m:t>
                        </m:r>
                      </m:e>
                      <m:sup>
                        <m:r>
                          <a:rPr lang="pt-BR" sz="2400" i="1">
                            <a:latin typeface="Cambria Math" panose="02040503050406030204" pitchFamily="18" charset="0"/>
                          </a:rPr>
                          <m:t>2</m:t>
                        </m:r>
                      </m:sup>
                    </m:sSup>
                    <m:r>
                      <a:rPr lang="pt-BR" sz="2400" i="1">
                        <a:latin typeface="Cambria Math" panose="02040503050406030204" pitchFamily="18" charset="0"/>
                      </a:rPr>
                      <m:t>∙9</m:t>
                    </m:r>
                    <m:sSup>
                      <m:sSupPr>
                        <m:ctrlPr>
                          <a:rPr lang="pt-BR" sz="2400" i="1">
                            <a:latin typeface="Cambria Math" panose="02040503050406030204" pitchFamily="18" charset="0"/>
                          </a:rPr>
                        </m:ctrlPr>
                      </m:sSupPr>
                      <m:e>
                        <m:r>
                          <a:rPr lang="pt-BR" sz="2400" i="1">
                            <a:latin typeface="Cambria Math" panose="02040503050406030204" pitchFamily="18" charset="0"/>
                          </a:rPr>
                          <m:t>𝑦</m:t>
                        </m:r>
                      </m:e>
                      <m:sup>
                        <m:r>
                          <a:rPr lang="pt-BR" sz="2400" i="1">
                            <a:latin typeface="Cambria Math" panose="02040503050406030204" pitchFamily="18" charset="0"/>
                          </a:rPr>
                          <m:t>3</m:t>
                        </m:r>
                      </m:sup>
                    </m:sSup>
                  </m:oMath>
                </a14:m>
                <a:endParaRPr lang="pt-BR" sz="2400" dirty="0">
                  <a:latin typeface="Arial Narrow" panose="020B0606020202030204" pitchFamily="34" charset="0"/>
                </a:endParaRPr>
              </a:p>
              <a:p>
                <a:r>
                  <a:rPr lang="pt-BR" sz="2400" dirty="0">
                    <a:latin typeface="Arial Narrow" panose="020B0606020202030204" pitchFamily="34" charset="0"/>
                  </a:rPr>
                  <a:t>d) </a:t>
                </a:r>
                <a14:m>
                  <m:oMath xmlns:m="http://schemas.openxmlformats.org/officeDocument/2006/math">
                    <m:r>
                      <a:rPr lang="pt-BR" sz="2400" i="1">
                        <a:latin typeface="Cambria Math" panose="02040503050406030204" pitchFamily="18" charset="0"/>
                      </a:rPr>
                      <m:t>6</m:t>
                    </m:r>
                    <m:r>
                      <a:rPr lang="pt-BR" sz="2400" i="1">
                        <a:latin typeface="Cambria Math" panose="02040503050406030204" pitchFamily="18" charset="0"/>
                      </a:rPr>
                      <m:t>𝑥𝑦</m:t>
                    </m:r>
                    <m:r>
                      <a:rPr lang="pt-BR" sz="2400" i="1">
                        <a:latin typeface="Cambria Math" panose="02040503050406030204" pitchFamily="18" charset="0"/>
                      </a:rPr>
                      <m:t>∙5</m:t>
                    </m:r>
                    <m:r>
                      <a:rPr lang="pt-BR" sz="2400" i="1">
                        <a:latin typeface="Cambria Math" panose="02040503050406030204" pitchFamily="18" charset="0"/>
                      </a:rPr>
                      <m:t>𝑥𝑦𝑧</m:t>
                    </m:r>
                  </m:oMath>
                </a14:m>
                <a:endParaRPr lang="pt-BR" sz="2400" dirty="0">
                  <a:latin typeface="Arial Narrow" panose="020B0606020202030204" pitchFamily="34" charset="0"/>
                </a:endParaRPr>
              </a:p>
              <a:p>
                <a:r>
                  <a:rPr lang="pt-BR" sz="2400" dirty="0">
                    <a:latin typeface="Arial Narrow" panose="020B0606020202030204" pitchFamily="34" charset="0"/>
                  </a:rPr>
                  <a:t>e) </a:t>
                </a:r>
                <a14:m>
                  <m:oMath xmlns:m="http://schemas.openxmlformats.org/officeDocument/2006/math">
                    <m:r>
                      <a:rPr lang="pt-BR" sz="2400" i="1">
                        <a:latin typeface="Cambria Math" panose="02040503050406030204" pitchFamily="18" charset="0"/>
                      </a:rPr>
                      <m:t>15</m:t>
                    </m:r>
                    <m:sSup>
                      <m:sSupPr>
                        <m:ctrlPr>
                          <a:rPr lang="pt-BR" sz="2400" i="1">
                            <a:latin typeface="Cambria Math" panose="02040503050406030204" pitchFamily="18" charset="0"/>
                          </a:rPr>
                        </m:ctrlPr>
                      </m:sSupPr>
                      <m:e>
                        <m:r>
                          <a:rPr lang="pt-BR" sz="2400" i="1">
                            <a:latin typeface="Cambria Math" panose="02040503050406030204" pitchFamily="18" charset="0"/>
                          </a:rPr>
                          <m:t>𝑥</m:t>
                        </m:r>
                      </m:e>
                      <m:sup>
                        <m:r>
                          <a:rPr lang="pt-BR" sz="2400" i="1">
                            <a:latin typeface="Cambria Math" panose="02040503050406030204" pitchFamily="18" charset="0"/>
                          </a:rPr>
                          <m:t>2</m:t>
                        </m:r>
                      </m:sup>
                    </m:sSup>
                    <m:r>
                      <a:rPr lang="pt-BR" sz="2400" i="1">
                        <a:latin typeface="Cambria Math" panose="02040503050406030204" pitchFamily="18" charset="0"/>
                      </a:rPr>
                      <m:t>∙</m:t>
                    </m:r>
                    <m:d>
                      <m:dPr>
                        <m:ctrlPr>
                          <a:rPr lang="pt-BR" sz="2400" i="1">
                            <a:latin typeface="Cambria Math" panose="02040503050406030204" pitchFamily="18" charset="0"/>
                          </a:rPr>
                        </m:ctrlPr>
                      </m:dPr>
                      <m:e>
                        <m:r>
                          <a:rPr lang="pt-BR" sz="2400" i="1">
                            <a:latin typeface="Cambria Math" panose="02040503050406030204" pitchFamily="18" charset="0"/>
                          </a:rPr>
                          <m:t>−3</m:t>
                        </m:r>
                        <m:r>
                          <a:rPr lang="pt-BR" sz="2400" i="1">
                            <a:latin typeface="Cambria Math" panose="02040503050406030204" pitchFamily="18" charset="0"/>
                          </a:rPr>
                          <m:t>𝑥</m:t>
                        </m:r>
                      </m:e>
                    </m:d>
                  </m:oMath>
                </a14:m>
                <a:endParaRPr lang="pt-BR" sz="2400" dirty="0">
                  <a:latin typeface="Arial Narrow" panose="020B0606020202030204" pitchFamily="34" charset="0"/>
                </a:endParaRPr>
              </a:p>
              <a:p>
                <a:pPr algn="just"/>
                <a:endParaRPr lang="pt-BR" sz="2400" dirty="0">
                  <a:latin typeface="Arial Narrow" panose="020B0606020202030204" pitchFamily="34" charset="0"/>
                  <a:cs typeface="Arial" panose="020B0604020202020204" pitchFamily="34" charset="0"/>
                </a:endParaRPr>
              </a:p>
            </p:txBody>
          </p:sp>
        </mc:Choice>
        <mc:Fallback xmlns="">
          <p:sp>
            <p:nvSpPr>
              <p:cNvPr id="10" name="CaixaDeTexto 9">
                <a:extLst>
                  <a:ext uri="{FF2B5EF4-FFF2-40B4-BE49-F238E27FC236}">
                    <a16:creationId xmlns:a16="http://schemas.microsoft.com/office/drawing/2014/main" id="{654D5A3A-C5EF-E56E-C6A3-3624594E9A8D}"/>
                  </a:ext>
                </a:extLst>
              </p:cNvPr>
              <p:cNvSpPr txBox="1">
                <a:spLocks noRot="1" noChangeAspect="1" noMove="1" noResize="1" noEditPoints="1" noAdjustHandles="1" noChangeArrowheads="1" noChangeShapeType="1" noTextEdit="1"/>
              </p:cNvSpPr>
              <p:nvPr/>
            </p:nvSpPr>
            <p:spPr>
              <a:xfrm>
                <a:off x="170330" y="727295"/>
                <a:ext cx="6132704" cy="5296322"/>
              </a:xfrm>
              <a:prstGeom prst="rect">
                <a:avLst/>
              </a:prstGeom>
              <a:blipFill>
                <a:blip r:embed="rId2"/>
                <a:stretch>
                  <a:fillRect l="-1590" t="-92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945422C-95F5-5B56-8340-7E14B0C98B2A}"/>
                  </a:ext>
                </a:extLst>
              </p:cNvPr>
              <p:cNvSpPr txBox="1"/>
              <p:nvPr/>
            </p:nvSpPr>
            <p:spPr>
              <a:xfrm>
                <a:off x="6303034" y="727295"/>
                <a:ext cx="5718632" cy="5767605"/>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15.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Efetue a operação entre os monômios em seguida informe o grau dos monômios.</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d) </a:t>
                </a:r>
                <a14:m>
                  <m:oMath xmlns:m="http://schemas.openxmlformats.org/officeDocument/2006/math">
                    <m:r>
                      <a:rPr lang="pt-BR" sz="2400" i="1" kern="100">
                        <a:latin typeface="Cambria Math" panose="02040503050406030204" pitchFamily="18" charset="0"/>
                        <a:ea typeface="Times New Roman" panose="02020603050405020304" pitchFamily="18" charset="0"/>
                        <a:cs typeface="Times New Roman" panose="02020603050405020304" pitchFamily="18" charset="0"/>
                      </a:rPr>
                      <m:t>9</m:t>
                    </m:r>
                    <m:r>
                      <a:rPr lang="pt-BR" sz="2400" i="1" kern="100">
                        <a:latin typeface="Cambria Math" panose="02040503050406030204" pitchFamily="18" charset="0"/>
                        <a:ea typeface="Times New Roman" panose="02020603050405020304" pitchFamily="18" charset="0"/>
                        <a:cs typeface="Times New Roman" panose="02020603050405020304" pitchFamily="18" charset="0"/>
                      </a:rPr>
                      <m:t>𝑥𝑦𝑧</m:t>
                    </m:r>
                    <m:r>
                      <a:rPr lang="pt-BR" sz="2400" i="1" kern="100">
                        <a:latin typeface="Cambria Math" panose="02040503050406030204" pitchFamily="18" charset="0"/>
                        <a:ea typeface="Times New Roman" panose="02020603050405020304" pitchFamily="18" charset="0"/>
                        <a:cs typeface="Times New Roman" panose="02020603050405020304" pitchFamily="18" charset="0"/>
                      </a:rPr>
                      <m:t>∙8</m:t>
                    </m:r>
                    <m:r>
                      <a:rPr lang="pt-BR" sz="2400" i="1" kern="100">
                        <a:latin typeface="Cambria Math" panose="02040503050406030204" pitchFamily="18" charset="0"/>
                        <a:ea typeface="Times New Roman" panose="02020603050405020304" pitchFamily="18" charset="0"/>
                        <a:cs typeface="Times New Roman" panose="02020603050405020304" pitchFamily="18" charset="0"/>
                      </a:rPr>
                      <m:t>𝑥𝑦</m:t>
                    </m:r>
                    <m:sSup>
                      <m:sSupPr>
                        <m:ctrlPr>
                          <a:rPr lang="pt-BR"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latin typeface="Cambria Math" panose="02040503050406030204" pitchFamily="18" charset="0"/>
                            <a:ea typeface="Times New Roman" panose="02020603050405020304" pitchFamily="18" charset="0"/>
                            <a:cs typeface="Times New Roman" panose="02020603050405020304" pitchFamily="18" charset="0"/>
                          </a:rPr>
                          <m:t>𝑧</m:t>
                        </m:r>
                      </m:e>
                      <m:sup>
                        <m:r>
                          <a:rPr lang="pt-BR" sz="2400" i="1" kern="100">
                            <a:latin typeface="Cambria Math" panose="02040503050406030204" pitchFamily="18" charset="0"/>
                            <a:ea typeface="Times New Roman" panose="02020603050405020304" pitchFamily="18" charset="0"/>
                            <a:cs typeface="Times New Roman" panose="02020603050405020304" pitchFamily="18" charset="0"/>
                          </a:rPr>
                          <m:t>2</m:t>
                        </m:r>
                      </m:sup>
                    </m:sSup>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𝑦</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𝑧</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oMath>
                </a14:m>
                <a:r>
                  <a:rPr lang="pt-BR" sz="2400" kern="100" dirty="0">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400" i="1" kern="100">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400" i="1" kern="100">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400" i="1" kern="100">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latin typeface="Cambria Math" panose="02040503050406030204" pitchFamily="18" charset="0"/>
                        <a:ea typeface="Times New Roman" panose="02020603050405020304" pitchFamily="18" charset="0"/>
                        <a:cs typeface="Times New Roman" panose="02020603050405020304" pitchFamily="18" charset="0"/>
                      </a:rPr>
                      <m:t>∙7</m:t>
                    </m:r>
                    <m:r>
                      <a:rPr lang="pt-BR" sz="2400" i="1" kern="100">
                        <a:latin typeface="Cambria Math" panose="02040503050406030204" pitchFamily="18" charset="0"/>
                        <a:ea typeface="Times New Roman" panose="02020603050405020304" pitchFamily="18" charset="0"/>
                        <a:cs typeface="Times New Roman" panose="02020603050405020304" pitchFamily="18" charset="0"/>
                      </a:rPr>
                      <m:t>𝑥</m:t>
                    </m:r>
                    <m:sSup>
                      <m:sSupPr>
                        <m:ctrlPr>
                          <a:rPr lang="pt-BR"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400" i="1" kern="100">
                            <a:latin typeface="Cambria Math" panose="02040503050406030204" pitchFamily="18" charset="0"/>
                            <a:ea typeface="Times New Roman" panose="02020603050405020304" pitchFamily="18" charset="0"/>
                            <a:cs typeface="Times New Roman" panose="02020603050405020304" pitchFamily="18" charset="0"/>
                          </a:rPr>
                          <m:t>2</m:t>
                        </m:r>
                      </m:sup>
                    </m:sSup>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∙7</m:t>
                    </m:r>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sSup>
                      <m:sSup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400" b="1" dirty="0">
                    <a:latin typeface="Arial Narrow" panose="020B0606020202030204" pitchFamily="34" charset="0"/>
                  </a:rPr>
                  <a:t>16. </a:t>
                </a:r>
                <a:r>
                  <a:rPr lang="pt-BR" sz="2400" dirty="0">
                    <a:latin typeface="Arial Narrow" panose="020B0606020202030204" pitchFamily="34" charset="0"/>
                  </a:rPr>
                  <a:t>Efetue o quociente entre os monômios seguintes.</a:t>
                </a:r>
              </a:p>
              <a:p>
                <a:r>
                  <a:rPr lang="pt-BR" sz="2400" dirty="0">
                    <a:latin typeface="Arial Narrow" panose="020B0606020202030204" pitchFamily="34" charset="0"/>
                  </a:rPr>
                  <a:t>a) </a:t>
                </a:r>
                <a14:m>
                  <m:oMath xmlns:m="http://schemas.openxmlformats.org/officeDocument/2006/math">
                    <m:r>
                      <a:rPr lang="pt-BR" sz="2400" i="1">
                        <a:latin typeface="Cambria Math" panose="02040503050406030204" pitchFamily="18" charset="0"/>
                      </a:rPr>
                      <m:t>21</m:t>
                    </m:r>
                    <m:sSup>
                      <m:sSupPr>
                        <m:ctrlPr>
                          <a:rPr lang="pt-BR" sz="2400" i="1">
                            <a:latin typeface="Cambria Math" panose="02040503050406030204" pitchFamily="18" charset="0"/>
                          </a:rPr>
                        </m:ctrlPr>
                      </m:sSupPr>
                      <m:e>
                        <m:sSup>
                          <m:sSupPr>
                            <m:ctrlPr>
                              <a:rPr lang="pt-BR" sz="2400" i="1">
                                <a:latin typeface="Cambria Math" panose="02040503050406030204" pitchFamily="18" charset="0"/>
                              </a:rPr>
                            </m:ctrlPr>
                          </m:sSupPr>
                          <m:e>
                            <m:r>
                              <a:rPr lang="pt-BR" sz="2400" i="1">
                                <a:latin typeface="Cambria Math" panose="02040503050406030204" pitchFamily="18" charset="0"/>
                              </a:rPr>
                              <m:t>𝑎</m:t>
                            </m:r>
                          </m:e>
                          <m:sup>
                            <m:r>
                              <a:rPr lang="pt-BR" sz="2400" i="1">
                                <a:latin typeface="Cambria Math" panose="02040503050406030204" pitchFamily="18" charset="0"/>
                              </a:rPr>
                              <m:t>3</m:t>
                            </m:r>
                          </m:sup>
                        </m:sSup>
                        <m:r>
                          <a:rPr lang="pt-BR" sz="2400" i="1">
                            <a:latin typeface="Cambria Math" panose="02040503050406030204" pitchFamily="18" charset="0"/>
                          </a:rPr>
                          <m:t>𝑏</m:t>
                        </m:r>
                      </m:e>
                      <m:sup>
                        <m:r>
                          <a:rPr lang="pt-BR" sz="2400" i="1">
                            <a:latin typeface="Cambria Math" panose="02040503050406030204" pitchFamily="18" charset="0"/>
                          </a:rPr>
                          <m:t>2</m:t>
                        </m:r>
                      </m:sup>
                    </m:sSup>
                    <m:r>
                      <a:rPr lang="pt-BR" sz="2400" i="1">
                        <a:latin typeface="Cambria Math" panose="02040503050406030204" pitchFamily="18" charset="0"/>
                      </a:rPr>
                      <m:t>÷3</m:t>
                    </m:r>
                    <m:sSup>
                      <m:sSupPr>
                        <m:ctrlPr>
                          <a:rPr lang="pt-BR" sz="2400" i="1">
                            <a:latin typeface="Cambria Math" panose="02040503050406030204" pitchFamily="18" charset="0"/>
                          </a:rPr>
                        </m:ctrlPr>
                      </m:sSupPr>
                      <m:e>
                        <m:r>
                          <a:rPr lang="pt-BR" sz="2400" i="1">
                            <a:latin typeface="Cambria Math" panose="02040503050406030204" pitchFamily="18" charset="0"/>
                          </a:rPr>
                          <m:t>𝑎</m:t>
                        </m:r>
                      </m:e>
                      <m:sup>
                        <m:r>
                          <a:rPr lang="pt-BR" sz="2400" i="1">
                            <a:latin typeface="Cambria Math" panose="02040503050406030204" pitchFamily="18" charset="0"/>
                          </a:rPr>
                          <m:t>3</m:t>
                        </m:r>
                      </m:sup>
                    </m:sSup>
                    <m:r>
                      <a:rPr lang="pt-BR" sz="2400" i="1">
                        <a:latin typeface="Cambria Math" panose="02040503050406030204" pitchFamily="18" charset="0"/>
                      </a:rPr>
                      <m:t>𝑏</m:t>
                    </m:r>
                  </m:oMath>
                </a14:m>
                <a:endParaRPr lang="pt-BR" sz="2400" dirty="0">
                  <a:latin typeface="Arial Narrow" panose="020B0606020202030204" pitchFamily="34" charset="0"/>
                </a:endParaRPr>
              </a:p>
              <a:p>
                <a:r>
                  <a:rPr lang="pt-BR" sz="2400" dirty="0">
                    <a:latin typeface="Arial Narrow" panose="020B0606020202030204" pitchFamily="34" charset="0"/>
                  </a:rPr>
                  <a:t>b) </a:t>
                </a:r>
                <a14:m>
                  <m:oMath xmlns:m="http://schemas.openxmlformats.org/officeDocument/2006/math">
                    <m:r>
                      <a:rPr lang="pt-BR" sz="2400" i="1">
                        <a:latin typeface="Cambria Math" panose="02040503050406030204" pitchFamily="18" charset="0"/>
                      </a:rPr>
                      <m:t>32</m:t>
                    </m:r>
                    <m:r>
                      <a:rPr lang="pt-BR" sz="2400" i="1">
                        <a:latin typeface="Cambria Math" panose="02040503050406030204" pitchFamily="18" charset="0"/>
                      </a:rPr>
                      <m:t>𝑎</m:t>
                    </m:r>
                    <m:sSup>
                      <m:sSupPr>
                        <m:ctrlPr>
                          <a:rPr lang="pt-BR" sz="2400" i="1">
                            <a:latin typeface="Cambria Math" panose="02040503050406030204" pitchFamily="18" charset="0"/>
                          </a:rPr>
                        </m:ctrlPr>
                      </m:sSupPr>
                      <m:e>
                        <m:r>
                          <a:rPr lang="pt-BR" sz="2400" i="1">
                            <a:latin typeface="Cambria Math" panose="02040503050406030204" pitchFamily="18" charset="0"/>
                          </a:rPr>
                          <m:t>𝑥</m:t>
                        </m:r>
                      </m:e>
                      <m:sup>
                        <m:r>
                          <a:rPr lang="pt-BR" sz="2400" i="1">
                            <a:latin typeface="Cambria Math" panose="02040503050406030204" pitchFamily="18" charset="0"/>
                          </a:rPr>
                          <m:t>2</m:t>
                        </m:r>
                      </m:sup>
                    </m:sSup>
                    <m:sSup>
                      <m:sSupPr>
                        <m:ctrlPr>
                          <a:rPr lang="pt-BR" sz="2400" i="1">
                            <a:latin typeface="Cambria Math" panose="02040503050406030204" pitchFamily="18" charset="0"/>
                          </a:rPr>
                        </m:ctrlPr>
                      </m:sSupPr>
                      <m:e>
                        <m:r>
                          <a:rPr lang="pt-BR" sz="2400" i="1">
                            <a:latin typeface="Cambria Math" panose="02040503050406030204" pitchFamily="18" charset="0"/>
                          </a:rPr>
                          <m:t>𝑏</m:t>
                        </m:r>
                      </m:e>
                      <m:sup>
                        <m:r>
                          <a:rPr lang="pt-BR" sz="2400" i="1">
                            <a:latin typeface="Cambria Math" panose="02040503050406030204" pitchFamily="18" charset="0"/>
                          </a:rPr>
                          <m:t>3</m:t>
                        </m:r>
                      </m:sup>
                    </m:sSup>
                    <m:r>
                      <a:rPr lang="pt-BR" sz="2400" i="1">
                        <a:latin typeface="Cambria Math" panose="02040503050406030204" pitchFamily="18" charset="0"/>
                      </a:rPr>
                      <m:t>÷8</m:t>
                    </m:r>
                    <m:sSup>
                      <m:sSupPr>
                        <m:ctrlPr>
                          <a:rPr lang="pt-BR" sz="2400" i="1">
                            <a:latin typeface="Cambria Math" panose="02040503050406030204" pitchFamily="18" charset="0"/>
                          </a:rPr>
                        </m:ctrlPr>
                      </m:sSupPr>
                      <m:e>
                        <m:r>
                          <a:rPr lang="pt-BR" sz="2400" i="1">
                            <a:latin typeface="Cambria Math" panose="02040503050406030204" pitchFamily="18" charset="0"/>
                          </a:rPr>
                          <m:t>𝑎</m:t>
                        </m:r>
                      </m:e>
                      <m:sup>
                        <m:r>
                          <a:rPr lang="pt-BR" sz="2400" i="1">
                            <a:latin typeface="Cambria Math" panose="02040503050406030204" pitchFamily="18" charset="0"/>
                          </a:rPr>
                          <m:t>2</m:t>
                        </m:r>
                      </m:sup>
                    </m:sSup>
                    <m:r>
                      <a:rPr lang="pt-BR" sz="2400" i="1">
                        <a:latin typeface="Cambria Math" panose="02040503050406030204" pitchFamily="18" charset="0"/>
                      </a:rPr>
                      <m:t>𝑥</m:t>
                    </m:r>
                    <m:sSup>
                      <m:sSupPr>
                        <m:ctrlPr>
                          <a:rPr lang="pt-BR" sz="2400" i="1">
                            <a:latin typeface="Cambria Math" panose="02040503050406030204" pitchFamily="18" charset="0"/>
                          </a:rPr>
                        </m:ctrlPr>
                      </m:sSupPr>
                      <m:e>
                        <m:r>
                          <a:rPr lang="pt-BR" sz="2400" i="1">
                            <a:latin typeface="Cambria Math" panose="02040503050406030204" pitchFamily="18" charset="0"/>
                          </a:rPr>
                          <m:t>𝑏</m:t>
                        </m:r>
                      </m:e>
                      <m:sup>
                        <m:r>
                          <a:rPr lang="pt-BR" sz="2400" i="1">
                            <a:latin typeface="Cambria Math" panose="02040503050406030204" pitchFamily="18" charset="0"/>
                          </a:rPr>
                          <m:t>2</m:t>
                        </m:r>
                      </m:sup>
                    </m:sSup>
                  </m:oMath>
                </a14:m>
                <a:endParaRPr lang="pt-BR" sz="2400" dirty="0">
                  <a:latin typeface="Arial Narrow" panose="020B0606020202030204" pitchFamily="34" charset="0"/>
                </a:endParaRPr>
              </a:p>
              <a:p>
                <a:r>
                  <a:rPr lang="pt-BR" sz="2400" dirty="0">
                    <a:latin typeface="Arial Narrow" panose="020B0606020202030204" pitchFamily="34" charset="0"/>
                  </a:rPr>
                  <a:t>c) </a:t>
                </a:r>
                <a14:m>
                  <m:oMath xmlns:m="http://schemas.openxmlformats.org/officeDocument/2006/math">
                    <m:r>
                      <a:rPr lang="pt-BR" sz="2400" i="1">
                        <a:latin typeface="Cambria Math" panose="02040503050406030204" pitchFamily="18" charset="0"/>
                      </a:rPr>
                      <m:t>2</m:t>
                    </m:r>
                    <m:sSup>
                      <m:sSupPr>
                        <m:ctrlPr>
                          <a:rPr lang="pt-BR" sz="2400" i="1">
                            <a:latin typeface="Cambria Math" panose="02040503050406030204" pitchFamily="18" charset="0"/>
                          </a:rPr>
                        </m:ctrlPr>
                      </m:sSupPr>
                      <m:e>
                        <m:r>
                          <a:rPr lang="pt-BR" sz="2400" i="1">
                            <a:latin typeface="Cambria Math" panose="02040503050406030204" pitchFamily="18" charset="0"/>
                          </a:rPr>
                          <m:t>4</m:t>
                        </m:r>
                        <m:r>
                          <a:rPr lang="pt-BR" sz="2400" i="1">
                            <a:latin typeface="Cambria Math" panose="02040503050406030204" pitchFamily="18" charset="0"/>
                          </a:rPr>
                          <m:t>𝑥</m:t>
                        </m:r>
                      </m:e>
                      <m:sup>
                        <m:r>
                          <a:rPr lang="pt-BR" sz="2400" i="1">
                            <a:latin typeface="Cambria Math" panose="02040503050406030204" pitchFamily="18" charset="0"/>
                          </a:rPr>
                          <m:t>2</m:t>
                        </m:r>
                      </m:sup>
                    </m:sSup>
                    <m:sSup>
                      <m:sSupPr>
                        <m:ctrlPr>
                          <a:rPr lang="pt-BR" sz="2400" i="1">
                            <a:latin typeface="Cambria Math" panose="02040503050406030204" pitchFamily="18" charset="0"/>
                          </a:rPr>
                        </m:ctrlPr>
                      </m:sSupPr>
                      <m:e>
                        <m:r>
                          <a:rPr lang="pt-BR" sz="2400" i="1">
                            <a:latin typeface="Cambria Math" panose="02040503050406030204" pitchFamily="18" charset="0"/>
                          </a:rPr>
                          <m:t>𝑦</m:t>
                        </m:r>
                      </m:e>
                      <m:sup>
                        <m:r>
                          <a:rPr lang="pt-BR" sz="2400" i="1">
                            <a:latin typeface="Cambria Math" panose="02040503050406030204" pitchFamily="18" charset="0"/>
                          </a:rPr>
                          <m:t>2</m:t>
                        </m:r>
                      </m:sup>
                    </m:sSup>
                    <m:r>
                      <a:rPr lang="pt-BR" sz="2400" i="1">
                        <a:latin typeface="Cambria Math" panose="02040503050406030204" pitchFamily="18" charset="0"/>
                      </a:rPr>
                      <m:t>𝑧</m:t>
                    </m:r>
                    <m:r>
                      <a:rPr lang="pt-BR" sz="2400" i="1">
                        <a:latin typeface="Cambria Math" panose="02040503050406030204" pitchFamily="18" charset="0"/>
                      </a:rPr>
                      <m:t>÷6</m:t>
                    </m:r>
                    <m:sSup>
                      <m:sSupPr>
                        <m:ctrlPr>
                          <a:rPr lang="pt-BR" sz="2400" i="1">
                            <a:latin typeface="Cambria Math" panose="02040503050406030204" pitchFamily="18" charset="0"/>
                          </a:rPr>
                        </m:ctrlPr>
                      </m:sSupPr>
                      <m:e>
                        <m:r>
                          <a:rPr lang="pt-BR" sz="2400" i="1">
                            <a:latin typeface="Cambria Math" panose="02040503050406030204" pitchFamily="18" charset="0"/>
                          </a:rPr>
                          <m:t>𝑥</m:t>
                        </m:r>
                      </m:e>
                      <m:sup>
                        <m:r>
                          <a:rPr lang="pt-BR" sz="2400" i="1">
                            <a:latin typeface="Cambria Math" panose="02040503050406030204" pitchFamily="18" charset="0"/>
                          </a:rPr>
                          <m:t>3</m:t>
                        </m:r>
                      </m:sup>
                    </m:sSup>
                    <m:sSup>
                      <m:sSupPr>
                        <m:ctrlPr>
                          <a:rPr lang="pt-BR" sz="2400" i="1">
                            <a:latin typeface="Cambria Math" panose="02040503050406030204" pitchFamily="18" charset="0"/>
                          </a:rPr>
                        </m:ctrlPr>
                      </m:sSupPr>
                      <m:e>
                        <m:r>
                          <a:rPr lang="pt-BR" sz="2400" i="1">
                            <a:latin typeface="Cambria Math" panose="02040503050406030204" pitchFamily="18" charset="0"/>
                          </a:rPr>
                          <m:t>𝑦</m:t>
                        </m:r>
                      </m:e>
                      <m:sup>
                        <m:r>
                          <a:rPr lang="pt-BR" sz="2400" i="1">
                            <a:latin typeface="Cambria Math" panose="02040503050406030204" pitchFamily="18" charset="0"/>
                          </a:rPr>
                          <m:t>4</m:t>
                        </m:r>
                      </m:sup>
                    </m:sSup>
                  </m:oMath>
                </a14:m>
                <a:endParaRPr lang="pt-BR" sz="2400" dirty="0">
                  <a:latin typeface="Arial Narrow" panose="020B0606020202030204" pitchFamily="34" charset="0"/>
                </a:endParaRPr>
              </a:p>
              <a:p>
                <a:r>
                  <a:rPr lang="pt-BR" sz="2400" dirty="0">
                    <a:latin typeface="Arial Narrow" panose="020B0606020202030204" pitchFamily="34" charset="0"/>
                  </a:rPr>
                  <a:t>d) </a:t>
                </a:r>
                <a14:m>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 45</m:t>
                        </m:r>
                        <m:sSup>
                          <m:sSupPr>
                            <m:ctrlPr>
                              <a:rPr lang="pt-BR" sz="2400" i="1">
                                <a:latin typeface="Cambria Math" panose="02040503050406030204" pitchFamily="18" charset="0"/>
                              </a:rPr>
                            </m:ctrlPr>
                          </m:sSupPr>
                          <m:e>
                            <m:r>
                              <a:rPr lang="pt-BR" sz="2400" i="1">
                                <a:latin typeface="Cambria Math" panose="02040503050406030204" pitchFamily="18" charset="0"/>
                              </a:rPr>
                              <m:t>𝑥</m:t>
                            </m:r>
                          </m:e>
                          <m:sup>
                            <m:r>
                              <a:rPr lang="pt-BR" sz="2400" i="1">
                                <a:latin typeface="Cambria Math" panose="02040503050406030204" pitchFamily="18" charset="0"/>
                              </a:rPr>
                              <m:t>3</m:t>
                            </m:r>
                          </m:sup>
                        </m:sSup>
                        <m:sSup>
                          <m:sSupPr>
                            <m:ctrlPr>
                              <a:rPr lang="pt-BR" sz="2400" i="1">
                                <a:latin typeface="Cambria Math" panose="02040503050406030204" pitchFamily="18" charset="0"/>
                              </a:rPr>
                            </m:ctrlPr>
                          </m:sSupPr>
                          <m:e>
                            <m:r>
                              <a:rPr lang="pt-BR" sz="2400" i="1">
                                <a:latin typeface="Cambria Math" panose="02040503050406030204" pitchFamily="18" charset="0"/>
                              </a:rPr>
                              <m:t>𝑦</m:t>
                            </m:r>
                          </m:e>
                          <m:sup>
                            <m:r>
                              <a:rPr lang="pt-BR" sz="2400" i="1">
                                <a:latin typeface="Cambria Math" panose="02040503050406030204" pitchFamily="18" charset="0"/>
                              </a:rPr>
                              <m:t>2</m:t>
                            </m:r>
                          </m:sup>
                        </m:sSup>
                        <m:r>
                          <a:rPr lang="pt-BR" sz="2400" i="1">
                            <a:latin typeface="Cambria Math" panose="02040503050406030204" pitchFamily="18" charset="0"/>
                          </a:rPr>
                          <m:t>𝑧</m:t>
                        </m:r>
                        <m:r>
                          <a:rPr lang="pt-BR" sz="2400" i="1">
                            <a:latin typeface="Cambria Math" panose="02040503050406030204" pitchFamily="18" charset="0"/>
                          </a:rPr>
                          <m:t> </m:t>
                        </m:r>
                      </m:num>
                      <m:den>
                        <m:r>
                          <a:rPr lang="pt-BR" sz="2400" i="1">
                            <a:latin typeface="Cambria Math" panose="02040503050406030204" pitchFamily="18" charset="0"/>
                          </a:rPr>
                          <m:t>9</m:t>
                        </m:r>
                        <m:sSup>
                          <m:sSupPr>
                            <m:ctrlPr>
                              <a:rPr lang="pt-BR" sz="2400" i="1">
                                <a:latin typeface="Cambria Math" panose="02040503050406030204" pitchFamily="18" charset="0"/>
                              </a:rPr>
                            </m:ctrlPr>
                          </m:sSupPr>
                          <m:e>
                            <m:r>
                              <a:rPr lang="pt-BR" sz="2400" i="1">
                                <a:latin typeface="Cambria Math" panose="02040503050406030204" pitchFamily="18" charset="0"/>
                              </a:rPr>
                              <m:t>𝑥</m:t>
                            </m:r>
                          </m:e>
                          <m:sup>
                            <m:r>
                              <a:rPr lang="pt-BR" sz="2400" i="1">
                                <a:latin typeface="Cambria Math" panose="02040503050406030204" pitchFamily="18" charset="0"/>
                              </a:rPr>
                              <m:t>2</m:t>
                            </m:r>
                          </m:sup>
                        </m:sSup>
                        <m:r>
                          <a:rPr lang="pt-BR" sz="2400" i="1">
                            <a:latin typeface="Cambria Math" panose="02040503050406030204" pitchFamily="18" charset="0"/>
                          </a:rPr>
                          <m:t>𝑦</m:t>
                        </m:r>
                        <m:sSup>
                          <m:sSupPr>
                            <m:ctrlPr>
                              <a:rPr lang="pt-BR" sz="2400" i="1">
                                <a:latin typeface="Cambria Math" panose="02040503050406030204" pitchFamily="18" charset="0"/>
                              </a:rPr>
                            </m:ctrlPr>
                          </m:sSupPr>
                          <m:e>
                            <m:r>
                              <a:rPr lang="pt-BR" sz="2400" i="1">
                                <a:latin typeface="Cambria Math" panose="02040503050406030204" pitchFamily="18" charset="0"/>
                              </a:rPr>
                              <m:t>𝑧</m:t>
                            </m:r>
                          </m:e>
                          <m:sup>
                            <m:r>
                              <a:rPr lang="pt-BR" sz="2400" i="1">
                                <a:latin typeface="Cambria Math" panose="02040503050406030204" pitchFamily="18" charset="0"/>
                              </a:rPr>
                              <m:t>2</m:t>
                            </m:r>
                          </m:sup>
                        </m:sSup>
                      </m:den>
                    </m:f>
                  </m:oMath>
                </a14:m>
                <a:endParaRPr lang="pt-BR" sz="2400" dirty="0">
                  <a:latin typeface="Arial Narrow" panose="020B0606020202030204" pitchFamily="34" charset="0"/>
                </a:endParaRPr>
              </a:p>
              <a:p>
                <a:r>
                  <a:rPr lang="pt-BR" sz="2400" dirty="0">
                    <a:latin typeface="Arial Narrow" panose="020B0606020202030204" pitchFamily="34" charset="0"/>
                  </a:rPr>
                  <a:t>e) </a:t>
                </a:r>
                <a14:m>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 −18</m:t>
                        </m:r>
                        <m:sSup>
                          <m:sSupPr>
                            <m:ctrlPr>
                              <a:rPr lang="pt-BR" sz="2400" i="1">
                                <a:latin typeface="Cambria Math" panose="02040503050406030204" pitchFamily="18" charset="0"/>
                              </a:rPr>
                            </m:ctrlPr>
                          </m:sSupPr>
                          <m:e>
                            <m:r>
                              <a:rPr lang="pt-BR" sz="2400" i="1">
                                <a:latin typeface="Cambria Math" panose="02040503050406030204" pitchFamily="18" charset="0"/>
                              </a:rPr>
                              <m:t>𝑥</m:t>
                            </m:r>
                          </m:e>
                          <m:sup>
                            <m:r>
                              <a:rPr lang="pt-BR" sz="2400" i="1">
                                <a:latin typeface="Cambria Math" panose="02040503050406030204" pitchFamily="18" charset="0"/>
                              </a:rPr>
                              <m:t>4</m:t>
                            </m:r>
                          </m:sup>
                        </m:sSup>
                        <m:sSup>
                          <m:sSupPr>
                            <m:ctrlPr>
                              <a:rPr lang="pt-BR" sz="2400" i="1">
                                <a:latin typeface="Cambria Math" panose="02040503050406030204" pitchFamily="18" charset="0"/>
                              </a:rPr>
                            </m:ctrlPr>
                          </m:sSupPr>
                          <m:e>
                            <m:r>
                              <a:rPr lang="pt-BR" sz="2400" i="1">
                                <a:latin typeface="Cambria Math" panose="02040503050406030204" pitchFamily="18" charset="0"/>
                              </a:rPr>
                              <m:t>𝑦</m:t>
                            </m:r>
                          </m:e>
                          <m:sup>
                            <m:r>
                              <a:rPr lang="pt-BR" sz="2400" i="1">
                                <a:latin typeface="Cambria Math" panose="02040503050406030204" pitchFamily="18" charset="0"/>
                              </a:rPr>
                              <m:t>3</m:t>
                            </m:r>
                          </m:sup>
                        </m:sSup>
                        <m:r>
                          <a:rPr lang="pt-BR" sz="2400" i="1">
                            <a:latin typeface="Cambria Math" panose="02040503050406030204" pitchFamily="18" charset="0"/>
                          </a:rPr>
                          <m:t> </m:t>
                        </m:r>
                      </m:num>
                      <m:den>
                        <m:r>
                          <a:rPr lang="pt-BR" sz="2400" i="1">
                            <a:latin typeface="Cambria Math" panose="02040503050406030204" pitchFamily="18" charset="0"/>
                          </a:rPr>
                          <m:t>6</m:t>
                        </m:r>
                        <m:sSup>
                          <m:sSupPr>
                            <m:ctrlPr>
                              <a:rPr lang="pt-BR" sz="2400" i="1">
                                <a:latin typeface="Cambria Math" panose="02040503050406030204" pitchFamily="18" charset="0"/>
                              </a:rPr>
                            </m:ctrlPr>
                          </m:sSupPr>
                          <m:e>
                            <m:r>
                              <a:rPr lang="pt-BR" sz="2400" i="1">
                                <a:latin typeface="Cambria Math" panose="02040503050406030204" pitchFamily="18" charset="0"/>
                              </a:rPr>
                              <m:t>𝑥</m:t>
                            </m:r>
                          </m:e>
                          <m:sup>
                            <m:r>
                              <a:rPr lang="pt-BR" sz="2400" i="1">
                                <a:latin typeface="Cambria Math" panose="02040503050406030204" pitchFamily="18" charset="0"/>
                              </a:rPr>
                              <m:t>2</m:t>
                            </m:r>
                          </m:sup>
                        </m:sSup>
                        <m:r>
                          <a:rPr lang="pt-BR" sz="2400" i="1">
                            <a:latin typeface="Cambria Math" panose="02040503050406030204" pitchFamily="18" charset="0"/>
                          </a:rPr>
                          <m:t>𝑦</m:t>
                        </m:r>
                      </m:den>
                    </m:f>
                  </m:oMath>
                </a14:m>
                <a:endParaRPr lang="pt-BR" sz="2400" dirty="0">
                  <a:latin typeface="Arial Narrow" panose="020B0606020202030204" pitchFamily="34" charset="0"/>
                </a:endParaRPr>
              </a:p>
            </p:txBody>
          </p:sp>
        </mc:Choice>
        <mc:Fallback xmlns="">
          <p:sp>
            <p:nvSpPr>
              <p:cNvPr id="4" name="CaixaDeTexto 3">
                <a:extLst>
                  <a:ext uri="{FF2B5EF4-FFF2-40B4-BE49-F238E27FC236}">
                    <a16:creationId xmlns:a16="http://schemas.microsoft.com/office/drawing/2014/main" id="{B945422C-95F5-5B56-8340-7E14B0C98B2A}"/>
                  </a:ext>
                </a:extLst>
              </p:cNvPr>
              <p:cNvSpPr txBox="1">
                <a:spLocks noRot="1" noChangeAspect="1" noMove="1" noResize="1" noEditPoints="1" noAdjustHandles="1" noChangeArrowheads="1" noChangeShapeType="1" noTextEdit="1"/>
              </p:cNvSpPr>
              <p:nvPr/>
            </p:nvSpPr>
            <p:spPr>
              <a:xfrm>
                <a:off x="6303034" y="727295"/>
                <a:ext cx="5718632" cy="5767605"/>
              </a:xfrm>
              <a:prstGeom prst="rect">
                <a:avLst/>
              </a:prstGeom>
              <a:blipFill>
                <a:blip r:embed="rId3"/>
                <a:stretch>
                  <a:fillRect l="-1706" t="-529" r="-1599"/>
                </a:stretch>
              </a:blipFill>
            </p:spPr>
            <p:txBody>
              <a:bodyPr/>
              <a:lstStyle/>
              <a:p>
                <a:r>
                  <a:rPr lang="pt-BR">
                    <a:noFill/>
                  </a:rPr>
                  <a:t> </a:t>
                </a:r>
              </a:p>
            </p:txBody>
          </p:sp>
        </mc:Fallback>
      </mc:AlternateContent>
    </p:spTree>
    <p:extLst>
      <p:ext uri="{BB962C8B-B14F-4D97-AF65-F5344CB8AC3E}">
        <p14:creationId xmlns:p14="http://schemas.microsoft.com/office/powerpoint/2010/main" val="2125682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1D721-4308-78F5-A687-8D26F7B6A27A}"/>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4DCF4873-4303-650A-9824-B3AB86E29ACF}"/>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a:extLst>
              <a:ext uri="{FF2B5EF4-FFF2-40B4-BE49-F238E27FC236}">
                <a16:creationId xmlns:a16="http://schemas.microsoft.com/office/drawing/2014/main" id="{A0A0E152-71EE-DE4F-07C4-CB9031F560D6}"/>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183475" y="348188"/>
            <a:ext cx="3600000" cy="744863"/>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A857ADD5-CECB-3144-BE49-310B4E90D9D9}"/>
              </a:ext>
            </a:extLst>
          </p:cNvPr>
          <p:cNvSpPr txBox="1"/>
          <p:nvPr/>
        </p:nvSpPr>
        <p:spPr>
          <a:xfrm>
            <a:off x="197753" y="1133088"/>
            <a:ext cx="6094562" cy="1569660"/>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Expressão algébrica formada pela soma ou pela diferença de dois termos ou monômios. </a:t>
            </a:r>
          </a:p>
          <a:p>
            <a:pPr algn="just"/>
            <a:r>
              <a:rPr lang="pt-BR" sz="2400" b="1" dirty="0">
                <a:latin typeface="Arial Narrow" panose="020B0606020202030204" pitchFamily="34" charset="0"/>
                <a:cs typeface="Arial" panose="020B0604020202020204" pitchFamily="34" charset="0"/>
              </a:rPr>
              <a:t>Exemplos:</a:t>
            </a:r>
          </a:p>
          <a:p>
            <a:pPr algn="just"/>
            <a:endParaRPr lang="pt-BR" sz="2400" b="1" dirty="0">
              <a:latin typeface="Arial Narrow" panose="020B0606020202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2764E20D-F474-671F-B70A-59DB8D88469E}"/>
                  </a:ext>
                </a:extLst>
              </p:cNvPr>
              <p:cNvSpPr txBox="1"/>
              <p:nvPr/>
            </p:nvSpPr>
            <p:spPr>
              <a:xfrm>
                <a:off x="242726" y="2742786"/>
                <a:ext cx="6004617" cy="3948132"/>
              </a:xfrm>
              <a:prstGeom prst="rect">
                <a:avLst/>
              </a:prstGeom>
              <a:noFill/>
            </p:spPr>
            <p:txBody>
              <a:bodyPr wrap="square">
                <a:spAutoFit/>
              </a:bodyPr>
              <a:lstStyle/>
              <a:p>
                <a:pPr marL="342900" indent="-342900" algn="just">
                  <a:buFont typeface="Wingdings" panose="05000000000000000000" pitchFamily="2" charset="2"/>
                  <a:buChar char="Ø"/>
                </a:pPr>
                <a:r>
                  <a:rPr lang="pt-BR" sz="2400" b="1" dirty="0">
                    <a:latin typeface="Arial Narrow" panose="020B0606020202030204" pitchFamily="34" charset="0"/>
                    <a:cs typeface="Arial" panose="020B0604020202020204" pitchFamily="34" charset="0"/>
                  </a:rPr>
                  <a:t>Monômios semelhantes </a:t>
                </a:r>
              </a:p>
              <a:p>
                <a:pPr indent="179388" algn="just"/>
                <a:r>
                  <a:rPr lang="pt-BR" sz="2400" dirty="0">
                    <a:latin typeface="Arial Narrow" panose="020B0606020202030204" pitchFamily="34" charset="0"/>
                    <a:cs typeface="Arial" panose="020B0604020202020204" pitchFamily="34" charset="0"/>
                  </a:rPr>
                  <a:t>Dois monômios são ditos semelhantes, se possuem a parte literal em comum. </a:t>
                </a:r>
              </a:p>
              <a:p>
                <a:pPr algn="just"/>
                <a:r>
                  <a:rPr lang="pt-BR" sz="2400" b="1" dirty="0">
                    <a:latin typeface="Arial Narrow" panose="020B0606020202030204" pitchFamily="34" charset="0"/>
                    <a:cs typeface="Arial" panose="020B0604020202020204" pitchFamily="34" charset="0"/>
                  </a:rPr>
                  <a:t>Exemplos: </a:t>
                </a:r>
              </a:p>
              <a:p>
                <a:pPr algn="just"/>
                <a14:m>
                  <m:oMath xmlns:m="http://schemas.openxmlformats.org/officeDocument/2006/math">
                    <m:r>
                      <a:rPr lang="pt-BR" sz="2400" i="1" dirty="0" smtClean="0">
                        <a:latin typeface="Cambria Math" panose="02040503050406030204" pitchFamily="18" charset="0"/>
                        <a:cs typeface="Arial" panose="020B0604020202020204" pitchFamily="34" charset="0"/>
                      </a:rPr>
                      <m:t>2</m:t>
                    </m:r>
                    <m:r>
                      <a:rPr lang="pt-BR" sz="2400" i="1" dirty="0" smtClean="0">
                        <a:latin typeface="Cambria Math" panose="02040503050406030204" pitchFamily="18" charset="0"/>
                        <a:cs typeface="Arial" panose="020B0604020202020204" pitchFamily="34" charset="0"/>
                      </a:rPr>
                      <m:t>𝑥𝑦</m:t>
                    </m:r>
                  </m:oMath>
                </a14:m>
                <a:r>
                  <a:rPr lang="pt-BR" sz="2400" dirty="0">
                    <a:latin typeface="Arial Narrow" panose="020B0606020202030204" pitchFamily="34" charset="0"/>
                    <a:cs typeface="Arial" panose="020B0604020202020204" pitchFamily="34" charset="0"/>
                  </a:rPr>
                  <a:t> e </a:t>
                </a:r>
                <a14:m>
                  <m:oMath xmlns:m="http://schemas.openxmlformats.org/officeDocument/2006/math">
                    <m:r>
                      <a:rPr lang="pt-BR" sz="2400" i="1" dirty="0" smtClean="0">
                        <a:latin typeface="Cambria Math" panose="02040503050406030204" pitchFamily="18" charset="0"/>
                        <a:cs typeface="Arial" panose="020B0604020202020204" pitchFamily="34" charset="0"/>
                      </a:rPr>
                      <m:t>5</m:t>
                    </m:r>
                    <m:r>
                      <a:rPr lang="pt-BR" sz="2400" i="1" dirty="0" smtClean="0">
                        <a:latin typeface="Cambria Math" panose="02040503050406030204" pitchFamily="18" charset="0"/>
                        <a:cs typeface="Arial" panose="020B0604020202020204" pitchFamily="34" charset="0"/>
                      </a:rPr>
                      <m:t>𝑥𝑦</m:t>
                    </m:r>
                  </m:oMath>
                </a14:m>
                <a:r>
                  <a:rPr lang="pt-BR" sz="2400" dirty="0">
                    <a:latin typeface="Arial Narrow" panose="020B0606020202030204" pitchFamily="34" charset="0"/>
                    <a:cs typeface="Arial" panose="020B0604020202020204" pitchFamily="34" charset="0"/>
                  </a:rPr>
                  <a:t>, são semelhantes. </a:t>
                </a:r>
              </a:p>
              <a:p>
                <a:pPr algn="just"/>
                <a14:m>
                  <m:oMath xmlns:m="http://schemas.openxmlformats.org/officeDocument/2006/math">
                    <m:f>
                      <m:fPr>
                        <m:ctrlPr>
                          <a:rPr lang="pt-BR" sz="2400" b="0" i="1" smtClean="0">
                            <a:latin typeface="Cambria Math" panose="02040503050406030204" pitchFamily="18" charset="0"/>
                            <a:cs typeface="Arial" panose="020B0604020202020204" pitchFamily="34" charset="0"/>
                          </a:rPr>
                        </m:ctrlPr>
                      </m:fPr>
                      <m:num>
                        <m:r>
                          <a:rPr lang="pt-BR" sz="2400" b="0" i="1" smtClean="0">
                            <a:latin typeface="Cambria Math" panose="02040503050406030204" pitchFamily="18" charset="0"/>
                            <a:cs typeface="Arial" panose="020B0604020202020204" pitchFamily="34" charset="0"/>
                          </a:rPr>
                          <m:t>𝑎𝑏</m:t>
                        </m:r>
                      </m:num>
                      <m:den>
                        <m:r>
                          <a:rPr lang="pt-BR" sz="2400" b="0" i="1" smtClean="0">
                            <a:latin typeface="Cambria Math" panose="02040503050406030204" pitchFamily="18" charset="0"/>
                            <a:cs typeface="Arial" panose="020B0604020202020204" pitchFamily="34" charset="0"/>
                          </a:rPr>
                          <m:t>3</m:t>
                        </m:r>
                      </m:den>
                    </m:f>
                    <m:r>
                      <a:rPr lang="pt-BR" sz="2400" b="0" i="1" smtClean="0">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e </a:t>
                </a:r>
                <a14:m>
                  <m:oMath xmlns:m="http://schemas.openxmlformats.org/officeDocument/2006/math">
                    <m:r>
                      <a:rPr lang="pt-BR" sz="2400" i="1" dirty="0" smtClean="0">
                        <a:latin typeface="Cambria Math" panose="02040503050406030204" pitchFamily="18" charset="0"/>
                        <a:cs typeface="Arial" panose="020B0604020202020204" pitchFamily="34" charset="0"/>
                      </a:rPr>
                      <m:t>2</m:t>
                    </m:r>
                    <m:r>
                      <a:rPr lang="pt-BR" sz="2400" i="1" dirty="0" smtClean="0">
                        <a:latin typeface="Cambria Math" panose="02040503050406030204" pitchFamily="18" charset="0"/>
                        <a:cs typeface="Arial" panose="020B0604020202020204" pitchFamily="34" charset="0"/>
                      </a:rPr>
                      <m:t>𝑎𝑏</m:t>
                    </m:r>
                  </m:oMath>
                </a14:m>
                <a:r>
                  <a:rPr lang="pt-BR" sz="2400" dirty="0">
                    <a:latin typeface="Arial Narrow" panose="020B0606020202030204" pitchFamily="34" charset="0"/>
                    <a:cs typeface="Arial" panose="020B0604020202020204" pitchFamily="34" charset="0"/>
                  </a:rPr>
                  <a:t>, são semelhantes. </a:t>
                </a:r>
              </a:p>
              <a:p>
                <a:pPr algn="just"/>
                <a14:m>
                  <m:oMath xmlns:m="http://schemas.openxmlformats.org/officeDocument/2006/math">
                    <m:r>
                      <a:rPr lang="pt-BR" sz="2400" i="1" dirty="0" smtClean="0">
                        <a:latin typeface="Cambria Math" panose="02040503050406030204" pitchFamily="18" charset="0"/>
                        <a:cs typeface="Arial" panose="020B0604020202020204" pitchFamily="34" charset="0"/>
                      </a:rPr>
                      <m:t>4</m:t>
                    </m:r>
                    <m:sSup>
                      <m:sSupPr>
                        <m:ctrlPr>
                          <a:rPr lang="pt-BR" sz="2400" b="0" i="1" dirty="0" smtClean="0">
                            <a:latin typeface="Cambria Math" panose="02040503050406030204" pitchFamily="18" charset="0"/>
                            <a:cs typeface="Arial" panose="020B0604020202020204" pitchFamily="34" charset="0"/>
                          </a:rPr>
                        </m:ctrlPr>
                      </m:sSupPr>
                      <m:e>
                        <m:r>
                          <a:rPr lang="pt-BR" sz="2400" i="1" dirty="0" smtClean="0">
                            <a:latin typeface="Cambria Math" panose="02040503050406030204" pitchFamily="18" charset="0"/>
                            <a:cs typeface="Arial" panose="020B0604020202020204" pitchFamily="34" charset="0"/>
                          </a:rPr>
                          <m:t>𝑥</m:t>
                        </m:r>
                      </m:e>
                      <m:sup>
                        <m:r>
                          <a:rPr lang="pt-BR" sz="2400" b="0" i="1" dirty="0" smtClean="0">
                            <a:latin typeface="Cambria Math" panose="02040503050406030204" pitchFamily="18" charset="0"/>
                            <a:cs typeface="Arial" panose="020B0604020202020204" pitchFamily="34" charset="0"/>
                          </a:rPr>
                          <m:t>2</m:t>
                        </m:r>
                      </m:sup>
                    </m:sSup>
                  </m:oMath>
                </a14:m>
                <a:r>
                  <a:rPr lang="pt-BR" sz="2400" dirty="0">
                    <a:latin typeface="Arial Narrow" panose="020B0606020202030204" pitchFamily="34" charset="0"/>
                    <a:cs typeface="Arial" panose="020B0604020202020204" pitchFamily="34" charset="0"/>
                  </a:rPr>
                  <a:t> </a:t>
                </a:r>
                <a14:m>
                  <m:oMath xmlns:m="http://schemas.openxmlformats.org/officeDocument/2006/math">
                    <m:r>
                      <a:rPr lang="pt-BR" sz="2400" i="1" dirty="0" smtClean="0">
                        <a:latin typeface="Cambria Math" panose="02040503050406030204" pitchFamily="18" charset="0"/>
                        <a:cs typeface="Arial" panose="020B0604020202020204" pitchFamily="34" charset="0"/>
                      </a:rPr>
                      <m:t>𝑒</m:t>
                    </m:r>
                    <m:r>
                      <a:rPr lang="pt-BR" sz="2400" i="1" dirty="0" smtClean="0">
                        <a:latin typeface="Cambria Math" panose="02040503050406030204" pitchFamily="18" charset="0"/>
                        <a:cs typeface="Arial" panose="020B0604020202020204" pitchFamily="34" charset="0"/>
                      </a:rPr>
                      <m:t> 12</m:t>
                    </m:r>
                    <m:r>
                      <a:rPr lang="pt-BR" sz="2400" i="1" dirty="0" smtClean="0">
                        <a:latin typeface="Cambria Math" panose="02040503050406030204" pitchFamily="18" charset="0"/>
                        <a:cs typeface="Arial" panose="020B0604020202020204" pitchFamily="34" charset="0"/>
                      </a:rPr>
                      <m:t>𝑥</m:t>
                    </m:r>
                  </m:oMath>
                </a14:m>
                <a:r>
                  <a:rPr lang="pt-BR" sz="2400" dirty="0">
                    <a:latin typeface="Arial Narrow" panose="020B0606020202030204" pitchFamily="34" charset="0"/>
                    <a:cs typeface="Arial" panose="020B0604020202020204" pitchFamily="34" charset="0"/>
                  </a:rPr>
                  <a:t>, não são semelhantes. </a:t>
                </a:r>
              </a:p>
              <a:p>
                <a:pPr indent="179388" algn="just"/>
                <a:r>
                  <a:rPr lang="pt-BR" sz="2400" dirty="0">
                    <a:latin typeface="Arial Narrow" panose="020B0606020202030204" pitchFamily="34" charset="0"/>
                    <a:cs typeface="Arial" panose="020B0604020202020204" pitchFamily="34" charset="0"/>
                  </a:rPr>
                  <a:t>Em ambos os casos, as partes literais são iguais, logo dizemos que os monômios, dois a dois, são semelhantes.</a:t>
                </a:r>
              </a:p>
            </p:txBody>
          </p:sp>
        </mc:Choice>
        <mc:Fallback xmlns="">
          <p:sp>
            <p:nvSpPr>
              <p:cNvPr id="9" name="CaixaDeTexto 8">
                <a:extLst>
                  <a:ext uri="{FF2B5EF4-FFF2-40B4-BE49-F238E27FC236}">
                    <a16:creationId xmlns:a16="http://schemas.microsoft.com/office/drawing/2014/main" id="{2764E20D-F474-671F-B70A-59DB8D88469E}"/>
                  </a:ext>
                </a:extLst>
              </p:cNvPr>
              <p:cNvSpPr txBox="1">
                <a:spLocks noRot="1" noChangeAspect="1" noMove="1" noResize="1" noEditPoints="1" noAdjustHandles="1" noChangeArrowheads="1" noChangeShapeType="1" noTextEdit="1"/>
              </p:cNvSpPr>
              <p:nvPr/>
            </p:nvSpPr>
            <p:spPr>
              <a:xfrm>
                <a:off x="242726" y="2742786"/>
                <a:ext cx="6004617" cy="3948132"/>
              </a:xfrm>
              <a:prstGeom prst="rect">
                <a:avLst/>
              </a:prstGeom>
              <a:blipFill>
                <a:blip r:embed="rId3"/>
                <a:stretch>
                  <a:fillRect l="-1624" t="-1235" r="-1523" b="-2623"/>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75E91AAD-8033-B83A-715B-A9D14C69C62A}"/>
              </a:ext>
            </a:extLst>
          </p:cNvPr>
          <p:cNvPicPr>
            <a:picLocks noChangeAspect="1"/>
          </p:cNvPicPr>
          <p:nvPr/>
        </p:nvPicPr>
        <p:blipFill>
          <a:blip r:embed="rId4"/>
          <a:srcRect l="30261" t="-3391" r="31343" b="50000"/>
          <a:stretch>
            <a:fillRect/>
          </a:stretch>
        </p:blipFill>
        <p:spPr>
          <a:xfrm>
            <a:off x="1039908" y="2265567"/>
            <a:ext cx="4555938" cy="457200"/>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26166F21-E40F-9F00-5B78-27365A2E7451}"/>
                  </a:ext>
                </a:extLst>
              </p:cNvPr>
              <p:cNvSpPr txBox="1"/>
              <p:nvPr/>
            </p:nvSpPr>
            <p:spPr>
              <a:xfrm>
                <a:off x="6313754" y="649705"/>
                <a:ext cx="5694769" cy="6063198"/>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400" b="1" kern="100" dirty="0">
                    <a:effectLst/>
                    <a:latin typeface="Arial Narrow" panose="020B0606020202030204" pitchFamily="34" charset="0"/>
                    <a:ea typeface="Aptos" panose="020B0004020202020204" pitchFamily="34" charset="0"/>
                    <a:cs typeface="Arial" panose="020B0604020202020204" pitchFamily="34" charset="0"/>
                  </a:rPr>
                  <a:t>Operação entre monômios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179388"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Arial" panose="020B0604020202020204" pitchFamily="34" charset="0"/>
                  </a:rPr>
                  <a:t>As operações de adição e subtração de monômios ocorre da seguinte maneira: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rabicParenR"/>
                </a:pPr>
                <a:r>
                  <a:rPr lang="pt-BR" sz="2400" kern="100" dirty="0">
                    <a:effectLst/>
                    <a:latin typeface="Arial Narrow" panose="020B0606020202030204" pitchFamily="34" charset="0"/>
                    <a:ea typeface="Aptos" panose="020B0004020202020204" pitchFamily="34" charset="0"/>
                    <a:cs typeface="Arial" panose="020B0604020202020204" pitchFamily="34" charset="0"/>
                  </a:rPr>
                  <a:t>Efetua-se a adição e/ou a subtração entre os coeficientes;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rabicParenR"/>
                </a:pPr>
                <a:r>
                  <a:rPr lang="pt-BR" sz="2400" kern="100" dirty="0">
                    <a:effectLst/>
                    <a:latin typeface="Arial Narrow" panose="020B0606020202030204" pitchFamily="34" charset="0"/>
                    <a:ea typeface="Aptos" panose="020B0004020202020204" pitchFamily="34" charset="0"/>
                    <a:cs typeface="Arial" panose="020B0604020202020204" pitchFamily="34" charset="0"/>
                  </a:rPr>
                  <a:t>Em seguida agrega-se ao resultado a parte literal.</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b="1" kern="100" dirty="0">
                    <a:effectLst/>
                    <a:latin typeface="Arial Narrow" panose="020B0606020202030204" pitchFamily="34" charset="0"/>
                    <a:ea typeface="Aptos" panose="020B0004020202020204" pitchFamily="34" charset="0"/>
                    <a:cs typeface="Arial" panose="020B0604020202020204" pitchFamily="34" charset="0"/>
                  </a:rPr>
                  <a:t>Exemplo: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Arial" panose="020B0604020202020204" pitchFamily="34" charset="0"/>
                  </a:rPr>
                  <a:t> </a:t>
                </a:r>
              </a:p>
              <a:p>
                <a:pPr algn="just">
                  <a:lnSpc>
                    <a:spcPct val="115000"/>
                  </a:lnSpc>
                  <a:spcAft>
                    <a:spcPts val="8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400" dirty="0">
                    <a:effectLst/>
                    <a:latin typeface="Arial Narrow" panose="020B0606020202030204" pitchFamily="34" charset="0"/>
                    <a:ea typeface="Aptos" panose="020B0004020202020204" pitchFamily="34" charset="0"/>
                    <a:cs typeface="Arial" panose="020B0604020202020204" pitchFamily="34" charset="0"/>
                  </a:rPr>
                  <a:t>Só foi possível efetuar a adição entre os monômios </a:t>
                </a:r>
                <a14:m>
                  <m:oMath xmlns:m="http://schemas.openxmlformats.org/officeDocument/2006/math">
                    <m:r>
                      <a:rPr lang="pt-BR" sz="2400" i="1">
                        <a:effectLst/>
                        <a:latin typeface="Cambria Math" panose="02040503050406030204" pitchFamily="18" charset="0"/>
                        <a:ea typeface="Aptos" panose="020B0004020202020204" pitchFamily="34" charset="0"/>
                        <a:cs typeface="Arial" panose="020B0604020202020204" pitchFamily="34" charset="0"/>
                      </a:rPr>
                      <m:t>2</m:t>
                    </m:r>
                    <m:r>
                      <a:rPr lang="pt-BR" sz="2400" i="1">
                        <a:effectLst/>
                        <a:latin typeface="Cambria Math" panose="02040503050406030204" pitchFamily="18" charset="0"/>
                        <a:ea typeface="Aptos" panose="020B0004020202020204" pitchFamily="34" charset="0"/>
                        <a:cs typeface="Arial" panose="020B0604020202020204" pitchFamily="34" charset="0"/>
                      </a:rPr>
                      <m:t>𝑎𝑏</m:t>
                    </m:r>
                  </m:oMath>
                </a14:m>
                <a:r>
                  <a:rPr lang="pt-BR" sz="2400" dirty="0">
                    <a:effectLst/>
                    <a:latin typeface="Arial Narrow" panose="020B0606020202030204" pitchFamily="34" charset="0"/>
                    <a:ea typeface="Times New Roman" panose="02020603050405020304" pitchFamily="18" charset="0"/>
                    <a:cs typeface="Arial" panose="020B0604020202020204" pitchFamily="34" charset="0"/>
                  </a:rPr>
                  <a:t> e </a:t>
                </a:r>
                <a14:m>
                  <m:oMath xmlns:m="http://schemas.openxmlformats.org/officeDocument/2006/math">
                    <m:r>
                      <a:rPr lang="pt-BR" sz="2400" i="1">
                        <a:effectLst/>
                        <a:latin typeface="Cambria Math" panose="02040503050406030204" pitchFamily="18" charset="0"/>
                        <a:ea typeface="Times New Roman" panose="02020603050405020304" pitchFamily="18" charset="0"/>
                        <a:cs typeface="Arial" panose="020B0604020202020204" pitchFamily="34" charset="0"/>
                      </a:rPr>
                      <m:t>5</m:t>
                    </m:r>
                    <m:r>
                      <a:rPr lang="pt-BR" sz="2400" i="1">
                        <a:effectLst/>
                        <a:latin typeface="Cambria Math" panose="02040503050406030204" pitchFamily="18" charset="0"/>
                        <a:ea typeface="Times New Roman" panose="02020603050405020304" pitchFamily="18" charset="0"/>
                        <a:cs typeface="Arial" panose="020B0604020202020204" pitchFamily="34" charset="0"/>
                      </a:rPr>
                      <m:t>𝑎𝑏</m:t>
                    </m:r>
                  </m:oMath>
                </a14:m>
                <a:r>
                  <a:rPr lang="pt-BR" sz="2400" dirty="0">
                    <a:effectLst/>
                    <a:latin typeface="Arial Narrow" panose="020B0606020202030204" pitchFamily="34" charset="0"/>
                    <a:ea typeface="Aptos" panose="020B0004020202020204" pitchFamily="34" charset="0"/>
                    <a:cs typeface="Arial" panose="020B0604020202020204" pitchFamily="34" charset="0"/>
                  </a:rPr>
                  <a:t>, pois eles são semelhantes</a:t>
                </a:r>
                <a:endParaRPr lang="pt-BR" sz="2400" dirty="0">
                  <a:latin typeface="Arial Narrow" panose="020B0606020202030204" pitchFamily="34" charset="0"/>
                </a:endParaRPr>
              </a:p>
            </p:txBody>
          </p:sp>
        </mc:Choice>
        <mc:Fallback xmlns="">
          <p:sp>
            <p:nvSpPr>
              <p:cNvPr id="10" name="CaixaDeTexto 9">
                <a:extLst>
                  <a:ext uri="{FF2B5EF4-FFF2-40B4-BE49-F238E27FC236}">
                    <a16:creationId xmlns:a16="http://schemas.microsoft.com/office/drawing/2014/main" id="{26166F21-E40F-9F00-5B78-27365A2E7451}"/>
                  </a:ext>
                </a:extLst>
              </p:cNvPr>
              <p:cNvSpPr txBox="1">
                <a:spLocks noRot="1" noChangeAspect="1" noMove="1" noResize="1" noEditPoints="1" noAdjustHandles="1" noChangeArrowheads="1" noChangeShapeType="1" noTextEdit="1"/>
              </p:cNvSpPr>
              <p:nvPr/>
            </p:nvSpPr>
            <p:spPr>
              <a:xfrm>
                <a:off x="6313754" y="649705"/>
                <a:ext cx="5694769" cy="6063198"/>
              </a:xfrm>
              <a:prstGeom prst="rect">
                <a:avLst/>
              </a:prstGeom>
              <a:blipFill>
                <a:blip r:embed="rId5"/>
                <a:stretch>
                  <a:fillRect l="-1713" t="-503" r="-1606" b="-1509"/>
                </a:stretch>
              </a:blipFill>
            </p:spPr>
            <p:txBody>
              <a:bodyPr/>
              <a:lstStyle/>
              <a:p>
                <a:r>
                  <a:rPr lang="pt-BR">
                    <a:noFill/>
                  </a:rPr>
                  <a:t> </a:t>
                </a:r>
              </a:p>
            </p:txBody>
          </p:sp>
        </mc:Fallback>
      </mc:AlternateContent>
      <p:pic>
        <p:nvPicPr>
          <p:cNvPr id="12" name="Imagem 11" descr="Ícone&#10;&#10;O conteúdo gerado por IA pode estar incorreto.">
            <a:extLst>
              <a:ext uri="{FF2B5EF4-FFF2-40B4-BE49-F238E27FC236}">
                <a16:creationId xmlns:a16="http://schemas.microsoft.com/office/drawing/2014/main" id="{4D26748A-1C05-EB62-B76A-55D41B09C7BC}"/>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Effect>
                      <a14:saturation sat="200000"/>
                    </a14:imgEffect>
                  </a14:imgLayer>
                </a14:imgProps>
              </a:ext>
            </a:extLst>
          </a:blip>
          <a:stretch>
            <a:fillRect/>
          </a:stretch>
        </p:blipFill>
        <p:spPr>
          <a:xfrm>
            <a:off x="7969624" y="3595322"/>
            <a:ext cx="3255383" cy="1811140"/>
          </a:xfrm>
          <a:prstGeom prst="rect">
            <a:avLst/>
          </a:prstGeom>
        </p:spPr>
      </p:pic>
    </p:spTree>
    <p:extLst>
      <p:ext uri="{BB962C8B-B14F-4D97-AF65-F5344CB8AC3E}">
        <p14:creationId xmlns:p14="http://schemas.microsoft.com/office/powerpoint/2010/main" val="29922592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9573B54-13ED-BC12-9BB5-7FF4FEA5104B}"/>
              </a:ext>
            </a:extLst>
          </p:cNvPr>
          <p:cNvSpPr txBox="1"/>
          <p:nvPr/>
        </p:nvSpPr>
        <p:spPr>
          <a:xfrm>
            <a:off x="179293" y="583293"/>
            <a:ext cx="11797553" cy="5794920"/>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400" b="1" kern="100" dirty="0">
                <a:effectLst/>
                <a:latin typeface="Arial Narrow" panose="020B0606020202030204" pitchFamily="34" charset="0"/>
                <a:ea typeface="Aptos" panose="020B0004020202020204" pitchFamily="34" charset="0"/>
                <a:cs typeface="Arial" panose="020B0604020202020204" pitchFamily="34" charset="0"/>
              </a:rPr>
              <a:t>Produtos entre binômios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Arial" panose="020B0604020202020204" pitchFamily="34" charset="0"/>
              </a:rPr>
              <a:t>O produto entre binômios ocorre desenvolvendo o produto de cada monômio que compõe o primeiro binômio por cada monômio do segundo binômio. Perceba que estes estão separados por parênteses. Veja o exemplo: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pt-BR" sz="24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pt-BR" sz="2400" kern="100" dirty="0">
                <a:effectLst/>
                <a:latin typeface="Arial Narrow" panose="020B0606020202030204" pitchFamily="34" charset="0"/>
                <a:ea typeface="Aptos" panose="020B0004020202020204" pitchFamily="34" charset="0"/>
                <a:cs typeface="Arial" panose="020B0604020202020204" pitchFamily="34" charset="0"/>
              </a:rPr>
              <a:t> </a:t>
            </a:r>
          </a:p>
          <a:p>
            <a:pPr algn="ctr">
              <a:lnSpc>
                <a:spcPct val="107000"/>
              </a:lnSpc>
              <a:spcAft>
                <a:spcPts val="800"/>
              </a:spcAft>
              <a:buNone/>
            </a:pPr>
            <a:endParaRPr lang="pt-BR" sz="2400" kern="100" dirty="0">
              <a:latin typeface="Arial Narrow" panose="020B0606020202030204" pitchFamily="34" charset="0"/>
              <a:ea typeface="Aptos" panose="020B0004020202020204" pitchFamily="34" charset="0"/>
              <a:cs typeface="Arial" panose="020B0604020202020204" pitchFamily="34" charset="0"/>
            </a:endParaRPr>
          </a:p>
          <a:p>
            <a:pPr algn="ctr">
              <a:lnSpc>
                <a:spcPct val="107000"/>
              </a:lnSpc>
              <a:spcAft>
                <a:spcPts val="800"/>
              </a:spcAft>
              <a:buNone/>
            </a:pPr>
            <a:endParaRPr lang="pt-BR" sz="2400" kern="100" dirty="0">
              <a:effectLst/>
              <a:latin typeface="Arial Narrow" panose="020B0606020202030204" pitchFamily="34" charset="0"/>
              <a:ea typeface="Aptos" panose="020B0004020202020204" pitchFamily="34" charset="0"/>
              <a:cs typeface="Arial" panose="020B0604020202020204" pitchFamily="34" charset="0"/>
            </a:endParaRPr>
          </a:p>
          <a:p>
            <a:pPr algn="ctr">
              <a:lnSpc>
                <a:spcPct val="107000"/>
              </a:lnSpc>
              <a:spcAft>
                <a:spcPts val="800"/>
              </a:spcAft>
              <a:buNone/>
            </a:pPr>
            <a:endParaRPr lang="pt-BR" sz="2400" kern="100" dirty="0">
              <a:latin typeface="Arial Narrow" panose="020B0606020202030204" pitchFamily="34" charset="0"/>
              <a:ea typeface="Aptos" panose="020B0004020202020204" pitchFamily="34" charset="0"/>
              <a:cs typeface="Arial" panose="020B0604020202020204" pitchFamily="34" charset="0"/>
            </a:endParaRPr>
          </a:p>
          <a:p>
            <a:pPr algn="ctr">
              <a:lnSpc>
                <a:spcPct val="107000"/>
              </a:lnSpc>
              <a:spcAft>
                <a:spcPts val="8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Arial" panose="020B0604020202020204" pitchFamily="34" charset="0"/>
              </a:rPr>
              <a:t>Após realizar o produto entre os binômios, percebe-se que dois monômios foram adicionados, isso ocorre, pois são semelhantes.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descr="Nome da empresa&#10;&#10;O conteúdo gerado por IA pode estar incorreto.">
            <a:extLst>
              <a:ext uri="{FF2B5EF4-FFF2-40B4-BE49-F238E27FC236}">
                <a16:creationId xmlns:a16="http://schemas.microsoft.com/office/drawing/2014/main" id="{032C8757-CED9-1EF1-A0CB-3EEA4F7B6314}"/>
              </a:ext>
            </a:extLst>
          </p:cNvPr>
          <p:cNvPicPr>
            <a:picLocks noChangeAspect="1"/>
          </p:cNvPicPr>
          <p:nvPr/>
        </p:nvPicPr>
        <p:blipFill>
          <a:blip r:embed="rId2"/>
          <a:stretch>
            <a:fillRect/>
          </a:stretch>
        </p:blipFill>
        <p:spPr>
          <a:xfrm>
            <a:off x="2405996" y="2702952"/>
            <a:ext cx="7200000" cy="2151232"/>
          </a:xfrm>
          <a:prstGeom prst="rect">
            <a:avLst/>
          </a:prstGeom>
        </p:spPr>
      </p:pic>
    </p:spTree>
    <p:extLst>
      <p:ext uri="{BB962C8B-B14F-4D97-AF65-F5344CB8AC3E}">
        <p14:creationId xmlns:p14="http://schemas.microsoft.com/office/powerpoint/2010/main" val="6809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72C3D-031A-1AA7-5077-95E854D6CFA5}"/>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7892C21-A3EE-A123-21BB-6278470EE8B2}"/>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81A342E-C375-EC68-A013-60E0225F1204}"/>
                  </a:ext>
                </a:extLst>
              </p:cNvPr>
              <p:cNvSpPr txBox="1"/>
              <p:nvPr/>
            </p:nvSpPr>
            <p:spPr>
              <a:xfrm>
                <a:off x="172611" y="348321"/>
                <a:ext cx="6130421" cy="5640647"/>
              </a:xfrm>
              <a:prstGeom prst="rect">
                <a:avLst/>
              </a:prstGeom>
              <a:noFill/>
            </p:spPr>
            <p:txBody>
              <a:bodyPr wrap="square">
                <a:spAutoFit/>
              </a:bodyPr>
              <a:lstStyle/>
              <a:p>
                <a:pPr marL="342900" indent="-342900" algn="just">
                  <a:buFont typeface="Wingdings" panose="05000000000000000000" pitchFamily="2" charset="2"/>
                  <a:buChar char="Ø"/>
                </a:pPr>
                <a:r>
                  <a:rPr lang="pt-BR" sz="2400" b="1" dirty="0">
                    <a:latin typeface="Arial Narrow" panose="020B0606020202030204" pitchFamily="34" charset="0"/>
                    <a:cs typeface="Arial" panose="020B0604020202020204" pitchFamily="34" charset="0"/>
                  </a:rPr>
                  <a:t>Produtos notáveis </a:t>
                </a:r>
              </a:p>
              <a:p>
                <a:pPr indent="179388" algn="just"/>
                <a:r>
                  <a:rPr lang="pt-BR" sz="2400" dirty="0">
                    <a:latin typeface="Arial Narrow" panose="020B0606020202030204" pitchFamily="34" charset="0"/>
                    <a:cs typeface="Arial" panose="020B0604020202020204" pitchFamily="34" charset="0"/>
                  </a:rPr>
                  <a:t>Os produtos notáveis são identidades algébricas resultantes de multiplicações de polinômios e são essenciais para resolver problemas de matemática de forma rápida e eficiente.  </a:t>
                </a:r>
              </a:p>
              <a:p>
                <a:pPr indent="179388" algn="just"/>
                <a:r>
                  <a:rPr lang="pt-BR" sz="2400" dirty="0">
                    <a:latin typeface="Arial Narrow" panose="020B0606020202030204" pitchFamily="34" charset="0"/>
                    <a:cs typeface="Arial" panose="020B0604020202020204" pitchFamily="34" charset="0"/>
                  </a:rPr>
                  <a:t>Veja, a seguir, três casos particulares: </a:t>
                </a: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 </a:t>
                </a:r>
                <a:r>
                  <a:rPr lang="pt-BR" sz="2400" b="1" dirty="0">
                    <a:latin typeface="Arial Narrow" panose="020B0606020202030204" pitchFamily="34" charset="0"/>
                    <a:cs typeface="Arial" panose="020B0604020202020204" pitchFamily="34" charset="0"/>
                  </a:rPr>
                  <a:t>O quadrado da soma entre dois termos. </a:t>
                </a:r>
              </a:p>
              <a:p>
                <a:pPr algn="just"/>
                <a14:m>
                  <m:oMathPara xmlns:m="http://schemas.openxmlformats.org/officeDocument/2006/math">
                    <m:oMathParaPr>
                      <m:jc m:val="centerGroup"/>
                    </m:oMathParaPr>
                    <m:oMath xmlns:m="http://schemas.openxmlformats.org/officeDocument/2006/math">
                      <m:sSup>
                        <m:sSupPr>
                          <m:ctrlPr>
                            <a:rPr lang="pt-BR" sz="2400" b="1" i="1" smtClean="0">
                              <a:latin typeface="Cambria Math" panose="02040503050406030204" pitchFamily="18" charset="0"/>
                              <a:cs typeface="Arial" panose="020B0604020202020204" pitchFamily="34" charset="0"/>
                            </a:rPr>
                          </m:ctrlPr>
                        </m:sSupPr>
                        <m:e>
                          <m:d>
                            <m:dPr>
                              <m:ctrlPr>
                                <a:rPr lang="pt-BR" sz="2400" b="1" i="1" smtClean="0">
                                  <a:latin typeface="Cambria Math" panose="02040503050406030204" pitchFamily="18" charset="0"/>
                                  <a:cs typeface="Arial" panose="020B0604020202020204" pitchFamily="34" charset="0"/>
                                </a:rPr>
                              </m:ctrlPr>
                            </m:dPr>
                            <m:e>
                              <m:r>
                                <a:rPr lang="pt-BR" sz="2400" b="1" i="1" smtClean="0">
                                  <a:latin typeface="Cambria Math" panose="02040503050406030204" pitchFamily="18" charset="0"/>
                                  <a:cs typeface="Arial" panose="020B0604020202020204" pitchFamily="34" charset="0"/>
                                </a:rPr>
                                <m:t>𝒂</m:t>
                              </m:r>
                              <m:r>
                                <a:rPr lang="pt-BR" sz="2400" b="1" i="1" smtClean="0">
                                  <a:latin typeface="Cambria Math" panose="02040503050406030204" pitchFamily="18" charset="0"/>
                                  <a:cs typeface="Arial" panose="020B0604020202020204" pitchFamily="34" charset="0"/>
                                </a:rPr>
                                <m:t>+</m:t>
                              </m:r>
                              <m:r>
                                <a:rPr lang="pt-BR" sz="2400" b="1" i="1" smtClean="0">
                                  <a:latin typeface="Cambria Math" panose="02040503050406030204" pitchFamily="18" charset="0"/>
                                  <a:cs typeface="Arial" panose="020B0604020202020204" pitchFamily="34" charset="0"/>
                                </a:rPr>
                                <m:t>𝒃</m:t>
                              </m:r>
                            </m:e>
                          </m:d>
                        </m:e>
                        <m:sup>
                          <m:r>
                            <a:rPr lang="pt-BR" sz="2400" b="1" i="1" smtClean="0">
                              <a:latin typeface="Cambria Math" panose="02040503050406030204" pitchFamily="18" charset="0"/>
                              <a:cs typeface="Arial" panose="020B0604020202020204" pitchFamily="34" charset="0"/>
                            </a:rPr>
                            <m:t>𝟐</m:t>
                          </m:r>
                        </m:sup>
                      </m:sSup>
                      <m:r>
                        <a:rPr lang="pt-BR" sz="2400" b="1" i="1" smtClean="0">
                          <a:latin typeface="Cambria Math" panose="02040503050406030204" pitchFamily="18" charset="0"/>
                          <a:cs typeface="Arial" panose="020B0604020202020204" pitchFamily="34" charset="0"/>
                        </a:rPr>
                        <m:t>=</m:t>
                      </m:r>
                      <m:sSup>
                        <m:sSupPr>
                          <m:ctrlPr>
                            <a:rPr lang="pt-BR" sz="2400" b="1" i="1" smtClean="0">
                              <a:latin typeface="Cambria Math" panose="02040503050406030204" pitchFamily="18" charset="0"/>
                              <a:cs typeface="Arial" panose="020B0604020202020204" pitchFamily="34" charset="0"/>
                            </a:rPr>
                          </m:ctrlPr>
                        </m:sSupPr>
                        <m:e>
                          <m:r>
                            <a:rPr lang="pt-BR" sz="2400" b="1" i="1" smtClean="0">
                              <a:latin typeface="Cambria Math" panose="02040503050406030204" pitchFamily="18" charset="0"/>
                              <a:cs typeface="Arial" panose="020B0604020202020204" pitchFamily="34" charset="0"/>
                            </a:rPr>
                            <m:t>𝒂</m:t>
                          </m:r>
                        </m:e>
                        <m:sup>
                          <m:r>
                            <a:rPr lang="pt-BR" sz="2400" b="1" i="1" smtClean="0">
                              <a:latin typeface="Cambria Math" panose="02040503050406030204" pitchFamily="18" charset="0"/>
                              <a:cs typeface="Arial" panose="020B0604020202020204" pitchFamily="34" charset="0"/>
                            </a:rPr>
                            <m:t>𝟐</m:t>
                          </m:r>
                        </m:sup>
                      </m:sSup>
                      <m:r>
                        <a:rPr lang="pt-BR" sz="2400" b="1" i="1" smtClean="0">
                          <a:latin typeface="Cambria Math" panose="02040503050406030204" pitchFamily="18" charset="0"/>
                          <a:cs typeface="Arial" panose="020B0604020202020204" pitchFamily="34" charset="0"/>
                        </a:rPr>
                        <m:t>+</m:t>
                      </m:r>
                      <m:r>
                        <a:rPr lang="pt-BR" sz="2400" b="1" i="1" smtClean="0">
                          <a:latin typeface="Cambria Math" panose="02040503050406030204" pitchFamily="18" charset="0"/>
                          <a:cs typeface="Arial" panose="020B0604020202020204" pitchFamily="34" charset="0"/>
                        </a:rPr>
                        <m:t>𝟐</m:t>
                      </m:r>
                      <m:r>
                        <a:rPr lang="pt-BR" sz="2400" b="1" i="1" smtClean="0">
                          <a:latin typeface="Cambria Math" panose="02040503050406030204" pitchFamily="18" charset="0"/>
                          <a:cs typeface="Arial" panose="020B0604020202020204" pitchFamily="34" charset="0"/>
                        </a:rPr>
                        <m:t>𝒂𝒃</m:t>
                      </m:r>
                      <m:r>
                        <a:rPr lang="pt-BR" sz="2400" b="1" i="1" smtClean="0">
                          <a:latin typeface="Cambria Math" panose="02040503050406030204" pitchFamily="18" charset="0"/>
                          <a:cs typeface="Arial" panose="020B0604020202020204" pitchFamily="34" charset="0"/>
                        </a:rPr>
                        <m:t>+</m:t>
                      </m:r>
                      <m:sSup>
                        <m:sSupPr>
                          <m:ctrlPr>
                            <a:rPr lang="pt-BR" sz="2400" b="1" i="1" smtClean="0">
                              <a:latin typeface="Cambria Math" panose="02040503050406030204" pitchFamily="18" charset="0"/>
                              <a:cs typeface="Arial" panose="020B0604020202020204" pitchFamily="34" charset="0"/>
                            </a:rPr>
                          </m:ctrlPr>
                        </m:sSupPr>
                        <m:e>
                          <m:r>
                            <a:rPr lang="pt-BR" sz="2400" b="1" i="1" smtClean="0">
                              <a:latin typeface="Cambria Math" panose="02040503050406030204" pitchFamily="18" charset="0"/>
                              <a:cs typeface="Arial" panose="020B0604020202020204" pitchFamily="34" charset="0"/>
                            </a:rPr>
                            <m:t>𝒃</m:t>
                          </m:r>
                        </m:e>
                        <m:sup>
                          <m:r>
                            <a:rPr lang="pt-BR" sz="2400" b="1" i="1" smtClean="0">
                              <a:latin typeface="Cambria Math" panose="02040503050406030204" pitchFamily="18" charset="0"/>
                              <a:cs typeface="Arial" panose="020B0604020202020204" pitchFamily="34" charset="0"/>
                            </a:rPr>
                            <m:t>𝟐</m:t>
                          </m:r>
                        </m:sup>
                      </m:sSup>
                    </m:oMath>
                  </m:oMathPara>
                </a14:m>
                <a:endParaRPr lang="pt-BR" sz="2400" b="1"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	Um caso particular do produto entre binômios, é chamado de quadrado da soma de dois termos. Este ocorre envolvendo o produto entre dois binômios iguais, ou seja, quando ele estiver elevado ao quadrado. </a:t>
                </a:r>
              </a:p>
              <a:p>
                <a:pPr algn="just"/>
                <a:r>
                  <a:rPr lang="pt-BR" sz="2400" b="1" dirty="0">
                    <a:latin typeface="Arial Narrow" panose="020B0606020202030204" pitchFamily="34" charset="0"/>
                    <a:cs typeface="Arial" panose="020B0604020202020204" pitchFamily="34" charset="0"/>
                  </a:rPr>
                  <a:t>Exemplo:</a:t>
                </a:r>
              </a:p>
            </p:txBody>
          </p:sp>
        </mc:Choice>
        <mc:Fallback xmlns="">
          <p:sp>
            <p:nvSpPr>
              <p:cNvPr id="3" name="CaixaDeTexto 2">
                <a:extLst>
                  <a:ext uri="{FF2B5EF4-FFF2-40B4-BE49-F238E27FC236}">
                    <a16:creationId xmlns:a16="http://schemas.microsoft.com/office/drawing/2014/main" id="{881A342E-C375-EC68-A013-60E0225F1204}"/>
                  </a:ext>
                </a:extLst>
              </p:cNvPr>
              <p:cNvSpPr txBox="1">
                <a:spLocks noRot="1" noChangeAspect="1" noMove="1" noResize="1" noEditPoints="1" noAdjustHandles="1" noChangeArrowheads="1" noChangeShapeType="1" noTextEdit="1"/>
              </p:cNvSpPr>
              <p:nvPr/>
            </p:nvSpPr>
            <p:spPr>
              <a:xfrm>
                <a:off x="172611" y="348321"/>
                <a:ext cx="6130421" cy="5640647"/>
              </a:xfrm>
              <a:prstGeom prst="rect">
                <a:avLst/>
              </a:prstGeom>
              <a:blipFill>
                <a:blip r:embed="rId2"/>
                <a:stretch>
                  <a:fillRect l="-1491" t="-865" r="-1590" b="-1514"/>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2251D906-5542-39F3-C3E3-EED26626791C}"/>
              </a:ext>
            </a:extLst>
          </p:cNvPr>
          <p:cNvSpPr txBox="1"/>
          <p:nvPr/>
        </p:nvSpPr>
        <p:spPr>
          <a:xfrm>
            <a:off x="6303033" y="2413337"/>
            <a:ext cx="5652834" cy="1200329"/>
          </a:xfrm>
          <a:prstGeom prst="rect">
            <a:avLst/>
          </a:prstGeom>
          <a:noFill/>
        </p:spPr>
        <p:txBody>
          <a:bodyPr wrap="square">
            <a:spAutoFit/>
          </a:bodyPr>
          <a:lstStyle/>
          <a:p>
            <a:pPr indent="179388" algn="just"/>
            <a:r>
              <a:rPr lang="pt-BR" sz="2400" dirty="0">
                <a:latin typeface="Arial Narrow" panose="020B0606020202030204" pitchFamily="34" charset="0"/>
                <a:cs typeface="Arial" panose="020B0604020202020204" pitchFamily="34" charset="0"/>
              </a:rPr>
              <a:t>Realizando o produto entre os binômios, conforme as orientações do exemplo anterior, obtemos o seguinte resultado:</a:t>
            </a:r>
            <a:endParaRPr lang="pt-BR" sz="2000" dirty="0">
              <a:latin typeface="Arial Narrow" panose="020B0606020202030204" pitchFamily="34" charset="0"/>
              <a:cs typeface="Arial" panose="020B0604020202020204" pitchFamily="34" charset="0"/>
            </a:endParaRPr>
          </a:p>
        </p:txBody>
      </p:sp>
      <p:pic>
        <p:nvPicPr>
          <p:cNvPr id="7" name="Imagem 6" descr="Uma imagem contendo Interface gráfica do usuário&#10;&#10;O conteúdo gerado por IA pode estar incorreto.">
            <a:extLst>
              <a:ext uri="{FF2B5EF4-FFF2-40B4-BE49-F238E27FC236}">
                <a16:creationId xmlns:a16="http://schemas.microsoft.com/office/drawing/2014/main" id="{D375B17B-4424-8A54-9E43-190804D4EE1E}"/>
              </a:ext>
            </a:extLst>
          </p:cNvPr>
          <p:cNvPicPr>
            <a:picLocks noChangeAspect="1"/>
          </p:cNvPicPr>
          <p:nvPr/>
        </p:nvPicPr>
        <p:blipFill>
          <a:blip r:embed="rId3"/>
          <a:stretch>
            <a:fillRect/>
          </a:stretch>
        </p:blipFill>
        <p:spPr>
          <a:xfrm>
            <a:off x="6571200" y="642349"/>
            <a:ext cx="4825151" cy="1560775"/>
          </a:xfrm>
          <a:prstGeom prst="rect">
            <a:avLst/>
          </a:prstGeom>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12C556B4-851C-7545-4EDB-877868D408DD}"/>
                  </a:ext>
                </a:extLst>
              </p:cNvPr>
              <p:cNvSpPr txBox="1"/>
              <p:nvPr/>
            </p:nvSpPr>
            <p:spPr>
              <a:xfrm>
                <a:off x="6428834" y="3690885"/>
                <a:ext cx="5109881" cy="2220864"/>
              </a:xfrm>
              <a:prstGeom prst="rect">
                <a:avLst/>
              </a:prstGeom>
              <a:noFill/>
            </p:spPr>
            <p:txBody>
              <a:bodyPr wrap="square">
                <a:spAutoFit/>
              </a:bodyPr>
              <a:lstStyle/>
              <a:p>
                <a:pPr>
                  <a:lnSpc>
                    <a:spcPct val="115000"/>
                  </a:lnSpc>
                  <a:spcAft>
                    <a:spcPts val="800"/>
                  </a:spcAft>
                  <a:buNone/>
                </a:pPr>
                <a14:m>
                  <m:oMathPara xmlns:m="http://schemas.openxmlformats.org/officeDocument/2006/math">
                    <m:oMathParaPr>
                      <m:jc m:val="left"/>
                    </m:oMathParaPr>
                    <m:oMath xmlns:m="http://schemas.openxmlformats.org/officeDocument/2006/math">
                      <m:d>
                        <m:dPr>
                          <m:ctrlPr>
                            <a:rPr lang="pt-BR" sz="2400" b="1" i="1" kern="100" smtClean="0">
                              <a:solidFill>
                                <a:srgbClr val="0070C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b="1" i="1" kern="100">
                              <a:solidFill>
                                <a:srgbClr val="0070C0"/>
                              </a:solidFill>
                              <a:effectLst/>
                              <a:latin typeface="Cambria Math" panose="02040503050406030204" pitchFamily="18" charset="0"/>
                              <a:ea typeface="Times New Roman" panose="02020603050405020304" pitchFamily="18" charset="0"/>
                              <a:cs typeface="Arial" panose="020B0604020202020204" pitchFamily="34" charset="0"/>
                            </a:rPr>
                            <m:t>𝟓</m:t>
                          </m:r>
                          <m:r>
                            <a:rPr lang="pt-BR" sz="2400" b="1" i="1" kern="100">
                              <a:solidFill>
                                <a:srgbClr val="0070C0"/>
                              </a:solidFill>
                              <a:effectLst/>
                              <a:latin typeface="Cambria Math" panose="02040503050406030204" pitchFamily="18" charset="0"/>
                              <a:ea typeface="Times New Roman" panose="02020603050405020304" pitchFamily="18" charset="0"/>
                              <a:cs typeface="Arial" panose="020B0604020202020204" pitchFamily="34" charset="0"/>
                            </a:rPr>
                            <m:t>𝒂</m:t>
                          </m:r>
                          <m:r>
                            <a:rPr lang="pt-BR" sz="2400" b="1" i="1" kern="100">
                              <a:solidFill>
                                <a:srgbClr val="0070C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solidFill>
                                <a:srgbClr val="0070C0"/>
                              </a:solidFill>
                              <a:effectLst/>
                              <a:latin typeface="Cambria Math" panose="02040503050406030204" pitchFamily="18" charset="0"/>
                              <a:ea typeface="Times New Roman" panose="02020603050405020304" pitchFamily="18" charset="0"/>
                              <a:cs typeface="Arial" panose="020B0604020202020204" pitchFamily="34" charset="0"/>
                            </a:rPr>
                            <m:t>𝟕</m:t>
                          </m:r>
                        </m:e>
                      </m:d>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d>
                        <m:dPr>
                          <m:ctrlPr>
                            <a:rPr lang="pt-BR" sz="2400" b="1" i="1" kern="100">
                              <a:solidFill>
                                <a:srgbClr val="0070C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b="1" i="1" kern="100">
                              <a:solidFill>
                                <a:srgbClr val="0070C0"/>
                              </a:solidFill>
                              <a:effectLst/>
                              <a:latin typeface="Cambria Math" panose="02040503050406030204" pitchFamily="18" charset="0"/>
                              <a:ea typeface="Times New Roman" panose="02020603050405020304" pitchFamily="18" charset="0"/>
                              <a:cs typeface="Arial" panose="020B0604020202020204" pitchFamily="34" charset="0"/>
                            </a:rPr>
                            <m:t>𝟓</m:t>
                          </m:r>
                          <m:r>
                            <a:rPr lang="pt-BR" sz="2400" b="1" i="1" kern="100">
                              <a:solidFill>
                                <a:srgbClr val="0070C0"/>
                              </a:solidFill>
                              <a:effectLst/>
                              <a:latin typeface="Cambria Math" panose="02040503050406030204" pitchFamily="18" charset="0"/>
                              <a:ea typeface="Times New Roman" panose="02020603050405020304" pitchFamily="18" charset="0"/>
                              <a:cs typeface="Arial" panose="020B0604020202020204" pitchFamily="34" charset="0"/>
                            </a:rPr>
                            <m:t>𝒂</m:t>
                          </m:r>
                          <m:r>
                            <a:rPr lang="pt-BR" sz="2400" b="1" i="1" kern="100">
                              <a:solidFill>
                                <a:srgbClr val="0070C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2400" b="1" i="1" kern="100">
                              <a:solidFill>
                                <a:srgbClr val="0070C0"/>
                              </a:solidFill>
                              <a:effectLst/>
                              <a:latin typeface="Cambria Math" panose="02040503050406030204" pitchFamily="18" charset="0"/>
                              <a:ea typeface="Times New Roman" panose="02020603050405020304" pitchFamily="18" charset="0"/>
                              <a:cs typeface="Arial" panose="020B0604020202020204" pitchFamily="34" charset="0"/>
                            </a:rPr>
                            <m:t>𝟕</m:t>
                          </m:r>
                        </m:e>
                      </m:d>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14:m>
                  <m:oMathPara xmlns:m="http://schemas.openxmlformats.org/officeDocument/2006/math">
                    <m:oMathParaPr>
                      <m:jc m:val="left"/>
                    </m:oMathParaPr>
                    <m:oMath xmlns:m="http://schemas.openxmlformats.org/officeDocument/2006/math">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𝟓</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𝒂</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𝟓</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𝒂</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𝟓</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𝒂</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𝟕</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𝟕</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𝟓</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𝒂</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𝟕</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𝟕</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14:m>
                  <m:oMathPara xmlns:m="http://schemas.openxmlformats.org/officeDocument/2006/math">
                    <m:oMathParaPr>
                      <m:jc m:val="left"/>
                    </m:oMathParaPr>
                    <m:oMath xmlns:m="http://schemas.openxmlformats.org/officeDocument/2006/math">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𝟐𝟓</m:t>
                      </m:r>
                      <m:sSup>
                        <m:sSupPr>
                          <m:ctrlP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𝒂</m:t>
                          </m:r>
                        </m:e>
                        <m:sup>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𝟐</m:t>
                          </m:r>
                        </m:sup>
                      </m:sSup>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𝟑𝟓</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𝒂</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𝟑𝟓</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𝒂</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𝟒𝟗</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14:m>
                  <m:oMathPara xmlns:m="http://schemas.openxmlformats.org/officeDocument/2006/math">
                    <m:oMathParaPr>
                      <m:jc m:val="left"/>
                    </m:oMathParaPr>
                    <m:oMath xmlns:m="http://schemas.openxmlformats.org/officeDocument/2006/math">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𝟐𝟓</m:t>
                      </m:r>
                      <m:sSup>
                        <m:sSupPr>
                          <m:ctrlP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𝒂</m:t>
                          </m:r>
                        </m:e>
                        <m:sup>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𝟐</m:t>
                          </m:r>
                        </m:sup>
                      </m:sSup>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𝟕𝟎</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𝒂</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 </m:t>
                      </m:r>
                      <m:r>
                        <a:rPr lang="pt-BR" sz="2400" b="1" i="1" kern="100">
                          <a:solidFill>
                            <a:srgbClr val="0070C0"/>
                          </a:solidFill>
                          <a:effectLst/>
                          <a:latin typeface="Cambria Math" panose="02040503050406030204" pitchFamily="18" charset="0"/>
                          <a:ea typeface="Aptos" panose="020B0004020202020204" pitchFamily="34" charset="0"/>
                          <a:cs typeface="Arial" panose="020B0604020202020204" pitchFamily="34" charset="0"/>
                        </a:rPr>
                        <m:t>𝟒𝟗</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12C556B4-851C-7545-4EDB-877868D408DD}"/>
                  </a:ext>
                </a:extLst>
              </p:cNvPr>
              <p:cNvSpPr txBox="1">
                <a:spLocks noRot="1" noChangeAspect="1" noMove="1" noResize="1" noEditPoints="1" noAdjustHandles="1" noChangeArrowheads="1" noChangeShapeType="1" noTextEdit="1"/>
              </p:cNvSpPr>
              <p:nvPr/>
            </p:nvSpPr>
            <p:spPr>
              <a:xfrm>
                <a:off x="6428834" y="3690885"/>
                <a:ext cx="5109881" cy="2220864"/>
              </a:xfrm>
              <a:prstGeom prst="rect">
                <a:avLst/>
              </a:prstGeom>
              <a:blipFill>
                <a:blip r:embed="rId4"/>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17162949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40A9-49A6-B1F9-DDA7-B7FF510347A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016C25F-C63E-206A-A179-EAEFB5A8591A}"/>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946B3478-6248-610A-086D-8D3AF5EDCB75}"/>
                  </a:ext>
                </a:extLst>
              </p:cNvPr>
              <p:cNvSpPr txBox="1"/>
              <p:nvPr/>
            </p:nvSpPr>
            <p:spPr>
              <a:xfrm>
                <a:off x="241541" y="654029"/>
                <a:ext cx="6061493" cy="6034985"/>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 </a:t>
                </a:r>
                <a:r>
                  <a:rPr lang="pt-BR" sz="2400" b="1" dirty="0">
                    <a:latin typeface="Arial Narrow" panose="020B0606020202030204" pitchFamily="34" charset="0"/>
                    <a:cs typeface="Arial" panose="020B0604020202020204" pitchFamily="34" charset="0"/>
                  </a:rPr>
                  <a:t>O quadrado da diferença entre dois termos </a:t>
                </a:r>
              </a:p>
              <a:p>
                <a:pPr algn="just"/>
                <a14:m>
                  <m:oMathPara xmlns:m="http://schemas.openxmlformats.org/officeDocument/2006/math">
                    <m:oMathParaPr>
                      <m:jc m:val="centerGroup"/>
                    </m:oMathParaPr>
                    <m:oMath xmlns:m="http://schemas.openxmlformats.org/officeDocument/2006/math">
                      <m:sSup>
                        <m:sSupPr>
                          <m:ctrlPr>
                            <a:rPr lang="pt-BR" sz="2400" b="1" i="1">
                              <a:latin typeface="Cambria Math" panose="02040503050406030204" pitchFamily="18" charset="0"/>
                              <a:cs typeface="Arial" panose="020B0604020202020204" pitchFamily="34" charset="0"/>
                            </a:rPr>
                          </m:ctrlPr>
                        </m:sSupPr>
                        <m:e>
                          <m:d>
                            <m:dPr>
                              <m:ctrlPr>
                                <a:rPr lang="pt-BR" sz="2400" b="1" i="1">
                                  <a:latin typeface="Cambria Math" panose="02040503050406030204" pitchFamily="18" charset="0"/>
                                  <a:cs typeface="Arial" panose="020B0604020202020204" pitchFamily="34" charset="0"/>
                                </a:rPr>
                              </m:ctrlPr>
                            </m:dPr>
                            <m:e>
                              <m:r>
                                <a:rPr lang="pt-BR" sz="2400" b="1" i="1">
                                  <a:latin typeface="Cambria Math" panose="02040503050406030204" pitchFamily="18" charset="0"/>
                                  <a:cs typeface="Arial" panose="020B0604020202020204" pitchFamily="34" charset="0"/>
                                </a:rPr>
                                <m:t>𝒂</m:t>
                              </m:r>
                              <m:r>
                                <a:rPr lang="pt-BR" sz="2400" b="1" i="1" smtClean="0">
                                  <a:latin typeface="Cambria Math" panose="02040503050406030204" pitchFamily="18" charset="0"/>
                                  <a:cs typeface="Arial" panose="020B0604020202020204" pitchFamily="34" charset="0"/>
                                </a:rPr>
                                <m:t>−</m:t>
                              </m:r>
                              <m:r>
                                <a:rPr lang="pt-BR" sz="2400" b="1" i="1">
                                  <a:latin typeface="Cambria Math" panose="02040503050406030204" pitchFamily="18" charset="0"/>
                                  <a:cs typeface="Arial" panose="020B0604020202020204" pitchFamily="34" charset="0"/>
                                </a:rPr>
                                <m:t>𝒃</m:t>
                              </m:r>
                            </m:e>
                          </m:d>
                        </m:e>
                        <m:sup>
                          <m:r>
                            <a:rPr lang="pt-BR" sz="2400" b="1" i="1">
                              <a:latin typeface="Cambria Math" panose="02040503050406030204" pitchFamily="18" charset="0"/>
                              <a:cs typeface="Arial" panose="020B0604020202020204" pitchFamily="34" charset="0"/>
                            </a:rPr>
                            <m:t>𝟐</m:t>
                          </m:r>
                        </m:sup>
                      </m:sSup>
                      <m:r>
                        <a:rPr lang="pt-BR" sz="2400" b="1" i="1">
                          <a:latin typeface="Cambria Math" panose="02040503050406030204" pitchFamily="18" charset="0"/>
                          <a:cs typeface="Arial" panose="020B0604020202020204" pitchFamily="34" charset="0"/>
                        </a:rPr>
                        <m:t>=</m:t>
                      </m:r>
                      <m:sSup>
                        <m:sSupPr>
                          <m:ctrlPr>
                            <a:rPr lang="pt-BR" sz="2400" b="1" i="1">
                              <a:latin typeface="Cambria Math" panose="02040503050406030204" pitchFamily="18" charset="0"/>
                              <a:cs typeface="Arial" panose="020B0604020202020204" pitchFamily="34" charset="0"/>
                            </a:rPr>
                          </m:ctrlPr>
                        </m:sSupPr>
                        <m:e>
                          <m:r>
                            <a:rPr lang="pt-BR" sz="2400" b="1" i="1">
                              <a:latin typeface="Cambria Math" panose="02040503050406030204" pitchFamily="18" charset="0"/>
                              <a:cs typeface="Arial" panose="020B0604020202020204" pitchFamily="34" charset="0"/>
                            </a:rPr>
                            <m:t>𝒂</m:t>
                          </m:r>
                        </m:e>
                        <m:sup>
                          <m:r>
                            <a:rPr lang="pt-BR" sz="2400" b="1" i="1">
                              <a:latin typeface="Cambria Math" panose="02040503050406030204" pitchFamily="18" charset="0"/>
                              <a:cs typeface="Arial" panose="020B0604020202020204" pitchFamily="34" charset="0"/>
                            </a:rPr>
                            <m:t>𝟐</m:t>
                          </m:r>
                        </m:sup>
                      </m:sSup>
                      <m:r>
                        <a:rPr lang="pt-BR" sz="2400" b="1" i="1" smtClean="0">
                          <a:latin typeface="Cambria Math" panose="02040503050406030204" pitchFamily="18" charset="0"/>
                          <a:cs typeface="Arial" panose="020B0604020202020204" pitchFamily="34" charset="0"/>
                        </a:rPr>
                        <m:t>−</m:t>
                      </m:r>
                      <m:r>
                        <a:rPr lang="pt-BR" sz="2400" b="1" i="1">
                          <a:latin typeface="Cambria Math" panose="02040503050406030204" pitchFamily="18" charset="0"/>
                          <a:cs typeface="Arial" panose="020B0604020202020204" pitchFamily="34" charset="0"/>
                        </a:rPr>
                        <m:t>𝟐</m:t>
                      </m:r>
                      <m:r>
                        <a:rPr lang="pt-BR" sz="2400" b="1" i="1">
                          <a:latin typeface="Cambria Math" panose="02040503050406030204" pitchFamily="18" charset="0"/>
                          <a:cs typeface="Arial" panose="020B0604020202020204" pitchFamily="34" charset="0"/>
                        </a:rPr>
                        <m:t>𝒂𝒃</m:t>
                      </m:r>
                      <m:r>
                        <a:rPr lang="pt-BR" sz="2400" b="1" i="1">
                          <a:latin typeface="Cambria Math" panose="02040503050406030204" pitchFamily="18" charset="0"/>
                          <a:cs typeface="Arial" panose="020B0604020202020204" pitchFamily="34" charset="0"/>
                        </a:rPr>
                        <m:t>+</m:t>
                      </m:r>
                      <m:sSup>
                        <m:sSupPr>
                          <m:ctrlPr>
                            <a:rPr lang="pt-BR" sz="2400" b="1" i="1">
                              <a:latin typeface="Cambria Math" panose="02040503050406030204" pitchFamily="18" charset="0"/>
                              <a:cs typeface="Arial" panose="020B0604020202020204" pitchFamily="34" charset="0"/>
                            </a:rPr>
                          </m:ctrlPr>
                        </m:sSupPr>
                        <m:e>
                          <m:r>
                            <a:rPr lang="pt-BR" sz="2400" b="1" i="1">
                              <a:latin typeface="Cambria Math" panose="02040503050406030204" pitchFamily="18" charset="0"/>
                              <a:cs typeface="Arial" panose="020B0604020202020204" pitchFamily="34" charset="0"/>
                            </a:rPr>
                            <m:t>𝒃</m:t>
                          </m:r>
                        </m:e>
                        <m:sup>
                          <m:r>
                            <a:rPr lang="pt-BR" sz="2400" b="1" i="1">
                              <a:latin typeface="Cambria Math" panose="02040503050406030204" pitchFamily="18" charset="0"/>
                              <a:cs typeface="Arial" panose="020B0604020202020204" pitchFamily="34" charset="0"/>
                            </a:rPr>
                            <m:t>𝟐</m:t>
                          </m:r>
                        </m:sup>
                      </m:sSup>
                    </m:oMath>
                  </m:oMathPara>
                </a14:m>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indent="179388" algn="just"/>
                <a:r>
                  <a:rPr lang="pt-BR" sz="2400" dirty="0">
                    <a:latin typeface="Arial Narrow" panose="020B0606020202030204" pitchFamily="34" charset="0"/>
                    <a:cs typeface="Arial" panose="020B0604020202020204" pitchFamily="34" charset="0"/>
                  </a:rPr>
                  <a:t>Outro caso entre os produtos notáveis é o quadrado da diferença entre dois termos. </a:t>
                </a:r>
              </a:p>
              <a:p>
                <a:pPr algn="just"/>
                <a:r>
                  <a:rPr lang="pt-BR" sz="2400" b="1" dirty="0">
                    <a:latin typeface="Arial Narrow" panose="020B0606020202030204" pitchFamily="34" charset="0"/>
                    <a:cs typeface="Arial" panose="020B0604020202020204" pitchFamily="34" charset="0"/>
                  </a:rPr>
                  <a:t>Exemplo: </a:t>
                </a:r>
              </a:p>
              <a:p>
                <a:pPr algn="just"/>
                <a14:m>
                  <m:oMathPara xmlns:m="http://schemas.openxmlformats.org/officeDocument/2006/math">
                    <m:oMathParaPr>
                      <m:jc m:val="centerGroup"/>
                    </m:oMathParaPr>
                    <m:oMath xmlns:m="http://schemas.openxmlformats.org/officeDocument/2006/math">
                      <m:sSup>
                        <m:sSupPr>
                          <m:ctrlPr>
                            <a:rPr lang="pt-BR" sz="2400" b="1" i="1" smtClean="0">
                              <a:solidFill>
                                <a:srgbClr val="002060"/>
                              </a:solidFill>
                              <a:latin typeface="Cambria Math" panose="02040503050406030204" pitchFamily="18" charset="0"/>
                              <a:cs typeface="Arial" panose="020B0604020202020204" pitchFamily="34" charset="0"/>
                            </a:rPr>
                          </m:ctrlPr>
                        </m:sSupPr>
                        <m:e>
                          <m:d>
                            <m:dPr>
                              <m:ctrlPr>
                                <a:rPr lang="pt-BR" sz="2400" b="1" i="1">
                                  <a:solidFill>
                                    <a:srgbClr val="002060"/>
                                  </a:solidFill>
                                  <a:latin typeface="Cambria Math" panose="02040503050406030204" pitchFamily="18" charset="0"/>
                                  <a:cs typeface="Arial" panose="020B0604020202020204" pitchFamily="34" charset="0"/>
                                </a:rPr>
                              </m:ctrlPr>
                            </m:dPr>
                            <m:e>
                              <m:r>
                                <a:rPr lang="pt-BR" sz="2400" b="1" i="1" smtClean="0">
                                  <a:solidFill>
                                    <a:srgbClr val="002060"/>
                                  </a:solidFill>
                                  <a:latin typeface="Cambria Math" panose="02040503050406030204" pitchFamily="18" charset="0"/>
                                  <a:cs typeface="Arial" panose="020B0604020202020204" pitchFamily="34" charset="0"/>
                                </a:rPr>
                                <m:t>𝟑</m:t>
                              </m:r>
                              <m:r>
                                <a:rPr lang="pt-BR" sz="2400" b="1" i="1" smtClean="0">
                                  <a:solidFill>
                                    <a:srgbClr val="002060"/>
                                  </a:solidFill>
                                  <a:latin typeface="Cambria Math" panose="02040503050406030204" pitchFamily="18" charset="0"/>
                                  <a:cs typeface="Arial" panose="020B0604020202020204" pitchFamily="34" charset="0"/>
                                </a:rPr>
                                <m:t>𝒃</m:t>
                              </m:r>
                              <m:r>
                                <a:rPr lang="pt-BR" sz="2400" b="1" i="1" smtClean="0">
                                  <a:solidFill>
                                    <a:srgbClr val="002060"/>
                                  </a:solidFill>
                                  <a:latin typeface="Cambria Math" panose="02040503050406030204" pitchFamily="18" charset="0"/>
                                  <a:cs typeface="Arial" panose="020B0604020202020204" pitchFamily="34" charset="0"/>
                                </a:rPr>
                                <m:t> −</m:t>
                              </m:r>
                              <m:r>
                                <a:rPr lang="pt-BR" sz="2400" b="1" i="1" smtClean="0">
                                  <a:solidFill>
                                    <a:srgbClr val="002060"/>
                                  </a:solidFill>
                                  <a:latin typeface="Cambria Math" panose="02040503050406030204" pitchFamily="18" charset="0"/>
                                  <a:cs typeface="Arial" panose="020B0604020202020204" pitchFamily="34" charset="0"/>
                                </a:rPr>
                                <m:t>𝟗</m:t>
                              </m:r>
                            </m:e>
                          </m:d>
                        </m:e>
                        <m:sup>
                          <m:r>
                            <a:rPr lang="pt-BR" sz="2400" b="1" i="1">
                              <a:solidFill>
                                <a:srgbClr val="002060"/>
                              </a:solidFill>
                              <a:latin typeface="Cambria Math" panose="02040503050406030204" pitchFamily="18" charset="0"/>
                              <a:cs typeface="Arial" panose="020B0604020202020204" pitchFamily="34" charset="0"/>
                            </a:rPr>
                            <m:t>𝟐</m:t>
                          </m:r>
                        </m:sup>
                      </m:sSup>
                      <m:r>
                        <a:rPr lang="pt-BR" sz="2400" b="1" i="1">
                          <a:latin typeface="Cambria Math" panose="02040503050406030204" pitchFamily="18" charset="0"/>
                          <a:cs typeface="Arial" panose="020B0604020202020204" pitchFamily="34" charset="0"/>
                        </a:rPr>
                        <m:t>=</m:t>
                      </m:r>
                      <m:d>
                        <m:dPr>
                          <m:ctrlPr>
                            <a:rPr lang="pt-BR" sz="2400" b="1" i="1" smtClean="0">
                              <a:solidFill>
                                <a:srgbClr val="0070C0"/>
                              </a:solidFill>
                              <a:latin typeface="Cambria Math" panose="02040503050406030204" pitchFamily="18" charset="0"/>
                              <a:cs typeface="Arial" panose="020B0604020202020204" pitchFamily="34" charset="0"/>
                            </a:rPr>
                          </m:ctrlPr>
                        </m:dPr>
                        <m:e>
                          <m:r>
                            <a:rPr lang="pt-BR" sz="2400" b="1" i="1">
                              <a:solidFill>
                                <a:srgbClr val="0070C0"/>
                              </a:solidFill>
                              <a:latin typeface="Cambria Math" panose="02040503050406030204" pitchFamily="18" charset="0"/>
                              <a:cs typeface="Arial" panose="020B0604020202020204" pitchFamily="34" charset="0"/>
                            </a:rPr>
                            <m:t>𝟑</m:t>
                          </m:r>
                          <m:r>
                            <a:rPr lang="pt-BR" sz="2400" b="1" i="1">
                              <a:solidFill>
                                <a:srgbClr val="0070C0"/>
                              </a:solidFill>
                              <a:latin typeface="Cambria Math" panose="02040503050406030204" pitchFamily="18" charset="0"/>
                              <a:cs typeface="Arial" panose="020B0604020202020204" pitchFamily="34" charset="0"/>
                            </a:rPr>
                            <m:t>𝒃</m:t>
                          </m:r>
                          <m:r>
                            <a:rPr lang="pt-BR" sz="2400" b="1" i="1">
                              <a:solidFill>
                                <a:srgbClr val="0070C0"/>
                              </a:solidFill>
                              <a:latin typeface="Cambria Math" panose="02040503050406030204" pitchFamily="18" charset="0"/>
                              <a:cs typeface="Arial" panose="020B0604020202020204" pitchFamily="34" charset="0"/>
                            </a:rPr>
                            <m:t> −</m:t>
                          </m:r>
                          <m:r>
                            <a:rPr lang="pt-BR" sz="2400" b="1" i="1">
                              <a:solidFill>
                                <a:srgbClr val="0070C0"/>
                              </a:solidFill>
                              <a:latin typeface="Cambria Math" panose="02040503050406030204" pitchFamily="18" charset="0"/>
                              <a:cs typeface="Arial" panose="020B0604020202020204" pitchFamily="34" charset="0"/>
                            </a:rPr>
                            <m:t>𝟗</m:t>
                          </m:r>
                        </m:e>
                      </m:d>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m:t>
                      </m:r>
                      <m:d>
                        <m:dPr>
                          <m:ctrlPr>
                            <a:rPr lang="pt-BR" sz="2400" b="1" i="1">
                              <a:solidFill>
                                <a:srgbClr val="0070C0"/>
                              </a:solidFill>
                              <a:latin typeface="Cambria Math" panose="02040503050406030204" pitchFamily="18" charset="0"/>
                              <a:cs typeface="Arial" panose="020B0604020202020204" pitchFamily="34" charset="0"/>
                            </a:rPr>
                          </m:ctrlPr>
                        </m:dPr>
                        <m:e>
                          <m:r>
                            <a:rPr lang="pt-BR" sz="2400" b="1" i="1">
                              <a:solidFill>
                                <a:srgbClr val="0070C0"/>
                              </a:solidFill>
                              <a:latin typeface="Cambria Math" panose="02040503050406030204" pitchFamily="18" charset="0"/>
                              <a:cs typeface="Arial" panose="020B0604020202020204" pitchFamily="34" charset="0"/>
                            </a:rPr>
                            <m:t>𝟑</m:t>
                          </m:r>
                          <m:r>
                            <a:rPr lang="pt-BR" sz="2400" b="1" i="1">
                              <a:solidFill>
                                <a:srgbClr val="0070C0"/>
                              </a:solidFill>
                              <a:latin typeface="Cambria Math" panose="02040503050406030204" pitchFamily="18" charset="0"/>
                              <a:cs typeface="Arial" panose="020B0604020202020204" pitchFamily="34" charset="0"/>
                            </a:rPr>
                            <m:t>𝒃</m:t>
                          </m:r>
                          <m:r>
                            <a:rPr lang="pt-BR" sz="2400" b="1" i="1">
                              <a:solidFill>
                                <a:srgbClr val="0070C0"/>
                              </a:solidFill>
                              <a:latin typeface="Cambria Math" panose="02040503050406030204" pitchFamily="18" charset="0"/>
                              <a:cs typeface="Arial" panose="020B0604020202020204" pitchFamily="34" charset="0"/>
                            </a:rPr>
                            <m:t> −</m:t>
                          </m:r>
                          <m:r>
                            <a:rPr lang="pt-BR" sz="2400" b="1" i="1">
                              <a:solidFill>
                                <a:srgbClr val="0070C0"/>
                              </a:solidFill>
                              <a:latin typeface="Cambria Math" panose="02040503050406030204" pitchFamily="18" charset="0"/>
                              <a:cs typeface="Arial" panose="020B0604020202020204" pitchFamily="34" charset="0"/>
                            </a:rPr>
                            <m:t>𝟗</m:t>
                          </m:r>
                        </m:e>
                      </m:d>
                    </m:oMath>
                  </m:oMathPara>
                </a14:m>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indent="179388" algn="just"/>
                <a:r>
                  <a:rPr lang="pt-BR" sz="2400" dirty="0">
                    <a:latin typeface="Arial Narrow" panose="020B0606020202030204" pitchFamily="34" charset="0"/>
                    <a:cs typeface="Arial" panose="020B0604020202020204" pitchFamily="34" charset="0"/>
                  </a:rPr>
                  <a:t>Realizando o produto entre os binômios, conforme as orientações dadas anteriormente, obtemos o seguinte resultado:</a:t>
                </a:r>
              </a:p>
              <a:p>
                <a:pPr algn="just">
                  <a:spcBef>
                    <a:spcPts val="600"/>
                  </a:spcBef>
                </a:pPr>
                <a14:m>
                  <m:oMathPara xmlns:m="http://schemas.openxmlformats.org/officeDocument/2006/math">
                    <m:oMathParaPr>
                      <m:jc m:val="centerGroup"/>
                    </m:oMathParaPr>
                    <m:oMath xmlns:m="http://schemas.openxmlformats.org/officeDocument/2006/math">
                      <m:d>
                        <m:dPr>
                          <m:ctrlPr>
                            <a:rPr lang="pt-BR" sz="2400" b="1" i="1">
                              <a:solidFill>
                                <a:srgbClr val="0070C0"/>
                              </a:solidFill>
                              <a:latin typeface="Cambria Math" panose="02040503050406030204" pitchFamily="18" charset="0"/>
                              <a:cs typeface="Arial" panose="020B0604020202020204" pitchFamily="34" charset="0"/>
                            </a:rPr>
                          </m:ctrlPr>
                        </m:dPr>
                        <m:e>
                          <m:r>
                            <a:rPr lang="pt-BR" sz="2400" b="1" i="1">
                              <a:solidFill>
                                <a:srgbClr val="0070C0"/>
                              </a:solidFill>
                              <a:latin typeface="Cambria Math" panose="02040503050406030204" pitchFamily="18" charset="0"/>
                              <a:cs typeface="Arial" panose="020B0604020202020204" pitchFamily="34" charset="0"/>
                            </a:rPr>
                            <m:t>𝟑</m:t>
                          </m:r>
                          <m:r>
                            <a:rPr lang="pt-BR" sz="2400" b="1" i="1">
                              <a:solidFill>
                                <a:srgbClr val="0070C0"/>
                              </a:solidFill>
                              <a:latin typeface="Cambria Math" panose="02040503050406030204" pitchFamily="18" charset="0"/>
                              <a:cs typeface="Arial" panose="020B0604020202020204" pitchFamily="34" charset="0"/>
                            </a:rPr>
                            <m:t>𝒃</m:t>
                          </m:r>
                          <m:r>
                            <a:rPr lang="pt-BR" sz="2400" b="1" i="1">
                              <a:solidFill>
                                <a:srgbClr val="0070C0"/>
                              </a:solidFill>
                              <a:latin typeface="Cambria Math" panose="02040503050406030204" pitchFamily="18" charset="0"/>
                              <a:cs typeface="Arial" panose="020B0604020202020204" pitchFamily="34" charset="0"/>
                            </a:rPr>
                            <m:t> −</m:t>
                          </m:r>
                          <m:r>
                            <a:rPr lang="pt-BR" sz="2400" b="1" i="1">
                              <a:solidFill>
                                <a:srgbClr val="0070C0"/>
                              </a:solidFill>
                              <a:latin typeface="Cambria Math" panose="02040503050406030204" pitchFamily="18" charset="0"/>
                              <a:cs typeface="Arial" panose="020B0604020202020204" pitchFamily="34" charset="0"/>
                            </a:rPr>
                            <m:t>𝟗</m:t>
                          </m:r>
                        </m:e>
                      </m:d>
                      <m:r>
                        <a:rPr lang="pt-BR" sz="2400" b="1" i="1">
                          <a:solidFill>
                            <a:srgbClr val="0070C0"/>
                          </a:solidFill>
                          <a:latin typeface="Cambria Math" panose="02040503050406030204" pitchFamily="18" charset="0"/>
                          <a:ea typeface="Cambria Math" panose="02040503050406030204" pitchFamily="18" charset="0"/>
                          <a:cs typeface="Arial" panose="020B0604020202020204" pitchFamily="34" charset="0"/>
                        </a:rPr>
                        <m:t>∙</m:t>
                      </m:r>
                      <m:d>
                        <m:dPr>
                          <m:ctrlPr>
                            <a:rPr lang="pt-BR" sz="2400" b="1" i="1">
                              <a:solidFill>
                                <a:srgbClr val="0070C0"/>
                              </a:solidFill>
                              <a:latin typeface="Cambria Math" panose="02040503050406030204" pitchFamily="18" charset="0"/>
                              <a:cs typeface="Arial" panose="020B0604020202020204" pitchFamily="34" charset="0"/>
                            </a:rPr>
                          </m:ctrlPr>
                        </m:dPr>
                        <m:e>
                          <m:r>
                            <a:rPr lang="pt-BR" sz="2400" b="1" i="1">
                              <a:solidFill>
                                <a:srgbClr val="0070C0"/>
                              </a:solidFill>
                              <a:latin typeface="Cambria Math" panose="02040503050406030204" pitchFamily="18" charset="0"/>
                              <a:cs typeface="Arial" panose="020B0604020202020204" pitchFamily="34" charset="0"/>
                            </a:rPr>
                            <m:t>𝟑</m:t>
                          </m:r>
                          <m:r>
                            <a:rPr lang="pt-BR" sz="2400" b="1" i="1">
                              <a:solidFill>
                                <a:srgbClr val="0070C0"/>
                              </a:solidFill>
                              <a:latin typeface="Cambria Math" panose="02040503050406030204" pitchFamily="18" charset="0"/>
                              <a:cs typeface="Arial" panose="020B0604020202020204" pitchFamily="34" charset="0"/>
                            </a:rPr>
                            <m:t>𝒃</m:t>
                          </m:r>
                          <m:r>
                            <a:rPr lang="pt-BR" sz="2400" b="1" i="1">
                              <a:solidFill>
                                <a:srgbClr val="0070C0"/>
                              </a:solidFill>
                              <a:latin typeface="Cambria Math" panose="02040503050406030204" pitchFamily="18" charset="0"/>
                              <a:cs typeface="Arial" panose="020B0604020202020204" pitchFamily="34" charset="0"/>
                            </a:rPr>
                            <m:t> −</m:t>
                          </m:r>
                          <m:r>
                            <a:rPr lang="pt-BR" sz="2400" b="1" i="1">
                              <a:solidFill>
                                <a:srgbClr val="0070C0"/>
                              </a:solidFill>
                              <a:latin typeface="Cambria Math" panose="02040503050406030204" pitchFamily="18" charset="0"/>
                              <a:cs typeface="Arial" panose="020B0604020202020204" pitchFamily="34" charset="0"/>
                            </a:rPr>
                            <m:t>𝟗</m:t>
                          </m:r>
                        </m:e>
                      </m:d>
                    </m:oMath>
                  </m:oMathPara>
                </a14:m>
                <a:endParaRPr lang="pt-BR" sz="2400" dirty="0">
                  <a:latin typeface="Arial Narrow" panose="020B0606020202030204" pitchFamily="34" charset="0"/>
                  <a:cs typeface="Arial" panose="020B0604020202020204" pitchFamily="34" charset="0"/>
                </a:endParaRPr>
              </a:p>
              <a:p>
                <a:pPr algn="ctr">
                  <a:spcBef>
                    <a:spcPts val="600"/>
                  </a:spcBef>
                </a:pPr>
                <a14:m>
                  <m:oMathPara xmlns:m="http://schemas.openxmlformats.org/officeDocument/2006/math">
                    <m:oMathParaPr>
                      <m:jc m:val="centerGroup"/>
                    </m:oMathParaPr>
                    <m:oMath xmlns:m="http://schemas.openxmlformats.org/officeDocument/2006/math">
                      <m:r>
                        <a:rPr lang="pt-BR" sz="2400" b="0" i="1" smtClean="0">
                          <a:solidFill>
                            <a:srgbClr val="0070C0"/>
                          </a:solidFill>
                          <a:latin typeface="Cambria Math" panose="02040503050406030204" pitchFamily="18" charset="0"/>
                          <a:cs typeface="Arial" panose="020B0604020202020204" pitchFamily="34" charset="0"/>
                        </a:rPr>
                        <m:t>=</m:t>
                      </m:r>
                      <m:r>
                        <a:rPr lang="pt-BR" sz="2400" b="1" i="1" smtClean="0">
                          <a:solidFill>
                            <a:srgbClr val="0070C0"/>
                          </a:solidFill>
                          <a:latin typeface="Cambria Math" panose="02040503050406030204" pitchFamily="18" charset="0"/>
                          <a:cs typeface="Arial" panose="020B0604020202020204" pitchFamily="34" charset="0"/>
                        </a:rPr>
                        <m:t>𝟑</m:t>
                      </m:r>
                      <m:r>
                        <a:rPr lang="pt-BR" sz="2400" b="1" i="1" smtClean="0">
                          <a:solidFill>
                            <a:srgbClr val="0070C0"/>
                          </a:solidFill>
                          <a:latin typeface="Cambria Math" panose="02040503050406030204" pitchFamily="18" charset="0"/>
                          <a:cs typeface="Arial" panose="020B0604020202020204" pitchFamily="34" charset="0"/>
                        </a:rPr>
                        <m:t>𝒃</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𝟑</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𝒃</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𝟑</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𝒃</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m:t>
                      </m:r>
                      <m:d>
                        <m:dPr>
                          <m:ctrlP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ctrlPr>
                        </m:dPr>
                        <m:e>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𝟗</m:t>
                          </m:r>
                        </m:e>
                      </m:d>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𝟗</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𝟑</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𝒃</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𝟗</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𝟗</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m:t>
                      </m:r>
                    </m:oMath>
                  </m:oMathPara>
                </a14:m>
                <a:endParaRPr lang="pt-BR" sz="2400" b="1" dirty="0">
                  <a:latin typeface="Arial Narrow" panose="020B0606020202030204" pitchFamily="34" charset="0"/>
                  <a:cs typeface="Arial" panose="020B0604020202020204" pitchFamily="34" charset="0"/>
                </a:endParaRPr>
              </a:p>
              <a:p>
                <a:pPr algn="ctr">
                  <a:spcBef>
                    <a:spcPts val="600"/>
                  </a:spcBef>
                </a:pPr>
                <a14:m>
                  <m:oMathPara xmlns:m="http://schemas.openxmlformats.org/officeDocument/2006/math">
                    <m:oMathParaPr>
                      <m:jc m:val="centerGroup"/>
                    </m:oMathParaPr>
                    <m:oMath xmlns:m="http://schemas.openxmlformats.org/officeDocument/2006/math">
                      <m:r>
                        <a:rPr lang="pt-BR" sz="2400" i="1" smtClean="0">
                          <a:solidFill>
                            <a:srgbClr val="0070C0"/>
                          </a:solidFill>
                          <a:latin typeface="Cambria Math" panose="02040503050406030204" pitchFamily="18" charset="0"/>
                          <a:cs typeface="Arial" panose="020B0604020202020204" pitchFamily="34" charset="0"/>
                        </a:rPr>
                        <m:t>=</m:t>
                      </m:r>
                      <m:r>
                        <a:rPr lang="pt-BR" sz="2400" b="1" i="1">
                          <a:solidFill>
                            <a:srgbClr val="0070C0"/>
                          </a:solidFill>
                          <a:latin typeface="Cambria Math" panose="02040503050406030204" pitchFamily="18" charset="0"/>
                          <a:cs typeface="Arial" panose="020B0604020202020204" pitchFamily="34" charset="0"/>
                        </a:rPr>
                        <m:t>𝟗</m:t>
                      </m:r>
                      <m:sSup>
                        <m:sSupPr>
                          <m:ctrlPr>
                            <a:rPr lang="pt-BR" sz="2400" b="1" i="1">
                              <a:solidFill>
                                <a:srgbClr val="0070C0"/>
                              </a:solidFill>
                              <a:latin typeface="Cambria Math" panose="02040503050406030204" pitchFamily="18" charset="0"/>
                              <a:cs typeface="Arial" panose="020B0604020202020204" pitchFamily="34" charset="0"/>
                            </a:rPr>
                          </m:ctrlPr>
                        </m:sSupPr>
                        <m:e>
                          <m:r>
                            <a:rPr lang="pt-BR" sz="2400" b="1" i="1">
                              <a:solidFill>
                                <a:srgbClr val="0070C0"/>
                              </a:solidFill>
                              <a:latin typeface="Cambria Math" panose="02040503050406030204" pitchFamily="18" charset="0"/>
                              <a:cs typeface="Arial" panose="020B0604020202020204" pitchFamily="34" charset="0"/>
                            </a:rPr>
                            <m:t>𝒃</m:t>
                          </m:r>
                        </m:e>
                        <m:sup>
                          <m:r>
                            <a:rPr lang="pt-BR" sz="2400" b="1" i="1">
                              <a:solidFill>
                                <a:srgbClr val="0070C0"/>
                              </a:solidFill>
                              <a:latin typeface="Cambria Math" panose="02040503050406030204" pitchFamily="18" charset="0"/>
                              <a:cs typeface="Arial" panose="020B0604020202020204" pitchFamily="34" charset="0"/>
                            </a:rPr>
                            <m:t>𝟐</m:t>
                          </m:r>
                        </m:sup>
                      </m:sSup>
                      <m:r>
                        <a:rPr lang="pt-BR" sz="2400" b="1" i="1">
                          <a:solidFill>
                            <a:srgbClr val="0070C0"/>
                          </a:solidFill>
                          <a:latin typeface="Cambria Math" panose="02040503050406030204" pitchFamily="18" charset="0"/>
                          <a:cs typeface="Arial" panose="020B0604020202020204" pitchFamily="34" charset="0"/>
                        </a:rPr>
                        <m:t>−</m:t>
                      </m:r>
                      <m:r>
                        <a:rPr lang="pt-BR" sz="2400" b="1" i="1" smtClean="0">
                          <a:solidFill>
                            <a:srgbClr val="0070C0"/>
                          </a:solidFill>
                          <a:latin typeface="Cambria Math" panose="02040503050406030204" pitchFamily="18" charset="0"/>
                          <a:cs typeface="Arial" panose="020B0604020202020204" pitchFamily="34" charset="0"/>
                        </a:rPr>
                        <m:t>𝟐𝟕</m:t>
                      </m:r>
                      <m:r>
                        <a:rPr lang="pt-BR" sz="2400" b="1" i="1">
                          <a:solidFill>
                            <a:srgbClr val="0070C0"/>
                          </a:solidFill>
                          <a:latin typeface="Cambria Math" panose="02040503050406030204" pitchFamily="18" charset="0"/>
                          <a:ea typeface="Cambria Math" panose="02040503050406030204" pitchFamily="18" charset="0"/>
                          <a:cs typeface="Arial" panose="020B0604020202020204" pitchFamily="34" charset="0"/>
                        </a:rPr>
                        <m:t>𝒃</m:t>
                      </m:r>
                      <m:r>
                        <a:rPr lang="pt-BR" sz="2400" b="1" i="1">
                          <a:solidFill>
                            <a:srgbClr val="0070C0"/>
                          </a:solidFill>
                          <a:latin typeface="Cambria Math" panose="02040503050406030204" pitchFamily="18" charset="0"/>
                          <a:cs typeface="Arial" panose="020B0604020202020204" pitchFamily="34" charset="0"/>
                        </a:rPr>
                        <m:t>−</m:t>
                      </m:r>
                      <m:r>
                        <a:rPr lang="pt-BR" sz="2400" b="1" i="1">
                          <a:solidFill>
                            <a:srgbClr val="0070C0"/>
                          </a:solidFill>
                          <a:latin typeface="Cambria Math" panose="02040503050406030204" pitchFamily="18" charset="0"/>
                          <a:cs typeface="Arial" panose="020B0604020202020204" pitchFamily="34" charset="0"/>
                        </a:rPr>
                        <m:t>𝟐𝟕</m:t>
                      </m:r>
                      <m:r>
                        <a:rPr lang="pt-BR" sz="2400" b="1" i="1">
                          <a:solidFill>
                            <a:srgbClr val="0070C0"/>
                          </a:solidFill>
                          <a:latin typeface="Cambria Math" panose="02040503050406030204" pitchFamily="18" charset="0"/>
                          <a:ea typeface="Cambria Math" panose="02040503050406030204" pitchFamily="18" charset="0"/>
                          <a:cs typeface="Arial" panose="020B0604020202020204" pitchFamily="34" charset="0"/>
                        </a:rPr>
                        <m:t>𝒃</m:t>
                      </m:r>
                      <m:r>
                        <a:rPr lang="pt-BR" sz="2400" b="1" i="1">
                          <a:solidFill>
                            <a:srgbClr val="0070C0"/>
                          </a:solidFill>
                          <a:latin typeface="Cambria Math" panose="02040503050406030204" pitchFamily="18" charset="0"/>
                          <a:ea typeface="Cambria Math" panose="02040503050406030204" pitchFamily="18" charset="0"/>
                          <a:cs typeface="Arial" panose="020B0604020202020204" pitchFamily="34" charset="0"/>
                        </a:rPr>
                        <m:t>+</m:t>
                      </m:r>
                      <m:r>
                        <a:rPr lang="pt-BR" sz="2400" b="1" i="1">
                          <a:solidFill>
                            <a:srgbClr val="0070C0"/>
                          </a:solidFill>
                          <a:latin typeface="Cambria Math" panose="02040503050406030204" pitchFamily="18" charset="0"/>
                          <a:ea typeface="Cambria Math" panose="02040503050406030204" pitchFamily="18" charset="0"/>
                          <a:cs typeface="Arial" panose="020B0604020202020204" pitchFamily="34" charset="0"/>
                        </a:rPr>
                        <m:t>𝟖𝟏</m:t>
                      </m:r>
                    </m:oMath>
                  </m:oMathPara>
                </a14:m>
                <a:endParaRPr lang="pt-BR" sz="2400" b="1" dirty="0">
                  <a:latin typeface="Arial Narrow" panose="020B0606020202030204" pitchFamily="34" charset="0"/>
                  <a:cs typeface="Arial" panose="020B0604020202020204" pitchFamily="34" charset="0"/>
                </a:endParaRPr>
              </a:p>
              <a:p>
                <a:pPr algn="ctr">
                  <a:spcBef>
                    <a:spcPts val="600"/>
                  </a:spcBef>
                </a:pPr>
                <a14:m>
                  <m:oMathPara xmlns:m="http://schemas.openxmlformats.org/officeDocument/2006/math">
                    <m:oMathParaPr>
                      <m:jc m:val="centerGroup"/>
                    </m:oMathParaPr>
                    <m:oMath xmlns:m="http://schemas.openxmlformats.org/officeDocument/2006/math">
                      <m:r>
                        <a:rPr lang="pt-BR" sz="2400" i="1">
                          <a:solidFill>
                            <a:srgbClr val="0070C0"/>
                          </a:solidFill>
                          <a:latin typeface="Cambria Math" panose="02040503050406030204" pitchFamily="18" charset="0"/>
                          <a:cs typeface="Arial" panose="020B0604020202020204" pitchFamily="34" charset="0"/>
                        </a:rPr>
                        <m:t>=</m:t>
                      </m:r>
                      <m:r>
                        <a:rPr lang="pt-BR" sz="2400" b="1" i="1" smtClean="0">
                          <a:solidFill>
                            <a:srgbClr val="0070C0"/>
                          </a:solidFill>
                          <a:latin typeface="Cambria Math" panose="02040503050406030204" pitchFamily="18" charset="0"/>
                          <a:cs typeface="Arial" panose="020B0604020202020204" pitchFamily="34" charset="0"/>
                        </a:rPr>
                        <m:t>𝟗</m:t>
                      </m:r>
                      <m:sSup>
                        <m:sSupPr>
                          <m:ctrlPr>
                            <a:rPr lang="pt-BR" sz="2400" b="1" i="1" smtClean="0">
                              <a:solidFill>
                                <a:srgbClr val="0070C0"/>
                              </a:solidFill>
                              <a:latin typeface="Cambria Math" panose="02040503050406030204" pitchFamily="18" charset="0"/>
                              <a:cs typeface="Arial" panose="020B0604020202020204" pitchFamily="34" charset="0"/>
                            </a:rPr>
                          </m:ctrlPr>
                        </m:sSupPr>
                        <m:e>
                          <m:r>
                            <a:rPr lang="pt-BR" sz="2400" b="1" i="1">
                              <a:solidFill>
                                <a:srgbClr val="0070C0"/>
                              </a:solidFill>
                              <a:latin typeface="Cambria Math" panose="02040503050406030204" pitchFamily="18" charset="0"/>
                              <a:cs typeface="Arial" panose="020B0604020202020204" pitchFamily="34" charset="0"/>
                            </a:rPr>
                            <m:t>𝒃</m:t>
                          </m:r>
                        </m:e>
                        <m:sup>
                          <m:r>
                            <a:rPr lang="pt-BR" sz="2400" b="1" i="1" smtClean="0">
                              <a:solidFill>
                                <a:srgbClr val="0070C0"/>
                              </a:solidFill>
                              <a:latin typeface="Cambria Math" panose="02040503050406030204" pitchFamily="18" charset="0"/>
                              <a:cs typeface="Arial" panose="020B0604020202020204" pitchFamily="34" charset="0"/>
                            </a:rPr>
                            <m:t>𝟐</m:t>
                          </m:r>
                        </m:sup>
                      </m:sSup>
                      <m:r>
                        <a:rPr lang="pt-BR" sz="2400" b="1" i="1" smtClean="0">
                          <a:solidFill>
                            <a:srgbClr val="0070C0"/>
                          </a:solidFill>
                          <a:latin typeface="Cambria Math" panose="02040503050406030204" pitchFamily="18" charset="0"/>
                          <a:cs typeface="Arial" panose="020B0604020202020204" pitchFamily="34" charset="0"/>
                        </a:rPr>
                        <m:t>−</m:t>
                      </m:r>
                      <m:r>
                        <a:rPr lang="pt-BR" sz="2400" b="1" i="1" smtClean="0">
                          <a:solidFill>
                            <a:srgbClr val="0070C0"/>
                          </a:solidFill>
                          <a:latin typeface="Cambria Math" panose="02040503050406030204" pitchFamily="18" charset="0"/>
                          <a:cs typeface="Arial" panose="020B0604020202020204" pitchFamily="34" charset="0"/>
                        </a:rPr>
                        <m:t>𝟓𝟒</m:t>
                      </m:r>
                      <m:r>
                        <a:rPr lang="pt-BR" sz="2400" b="1" i="1">
                          <a:solidFill>
                            <a:srgbClr val="0070C0"/>
                          </a:solidFill>
                          <a:latin typeface="Cambria Math" panose="02040503050406030204" pitchFamily="18" charset="0"/>
                          <a:ea typeface="Cambria Math" panose="02040503050406030204" pitchFamily="18" charset="0"/>
                          <a:cs typeface="Arial" panose="020B0604020202020204" pitchFamily="34" charset="0"/>
                        </a:rPr>
                        <m:t>𝒃</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m:t>
                      </m:r>
                      <m:r>
                        <a:rPr lang="pt-BR" sz="2400" b="1"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𝟖𝟏</m:t>
                      </m:r>
                    </m:oMath>
                  </m:oMathPara>
                </a14:m>
                <a:endParaRPr lang="pt-BR" sz="2400" b="1" dirty="0">
                  <a:latin typeface="Arial Narrow" panose="020B0606020202030204" pitchFamily="34" charset="0"/>
                  <a:cs typeface="Arial" panose="020B0604020202020204" pitchFamily="34" charset="0"/>
                </a:endParaRPr>
              </a:p>
              <a:p>
                <a:pPr algn="just"/>
                <a:endParaRPr lang="pt-BR" sz="2400" b="1"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946B3478-6248-610A-086D-8D3AF5EDCB75}"/>
                  </a:ext>
                </a:extLst>
              </p:cNvPr>
              <p:cNvSpPr txBox="1">
                <a:spLocks noRot="1" noChangeAspect="1" noMove="1" noResize="1" noEditPoints="1" noAdjustHandles="1" noChangeArrowheads="1" noChangeShapeType="1" noTextEdit="1"/>
              </p:cNvSpPr>
              <p:nvPr/>
            </p:nvSpPr>
            <p:spPr>
              <a:xfrm>
                <a:off x="241541" y="654029"/>
                <a:ext cx="6061493" cy="6034985"/>
              </a:xfrm>
              <a:prstGeom prst="rect">
                <a:avLst/>
              </a:prstGeom>
              <a:blipFill>
                <a:blip r:embed="rId2"/>
                <a:stretch>
                  <a:fillRect l="-1610" t="-808" r="-150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4600E560-6344-0B02-F462-6EB8FC47F13C}"/>
                  </a:ext>
                </a:extLst>
              </p:cNvPr>
              <p:cNvSpPr txBox="1"/>
              <p:nvPr/>
            </p:nvSpPr>
            <p:spPr>
              <a:xfrm>
                <a:off x="6368450" y="655575"/>
                <a:ext cx="5653217" cy="5922519"/>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 O produto da soma pela diferença entre dois termos </a:t>
                </a:r>
              </a:p>
              <a:p>
                <a:pPr algn="just"/>
                <a14:m>
                  <m:oMathPara xmlns:m="http://schemas.openxmlformats.org/officeDocument/2006/math">
                    <m:oMathParaPr>
                      <m:jc m:val="centerGroup"/>
                    </m:oMathParaPr>
                    <m:oMath xmlns:m="http://schemas.openxmlformats.org/officeDocument/2006/math">
                      <m:d>
                        <m:dPr>
                          <m:ctrlPr>
                            <a:rPr lang="pt-BR" sz="2400" b="1" i="1" smtClean="0">
                              <a:latin typeface="Cambria Math" panose="02040503050406030204" pitchFamily="18" charset="0"/>
                              <a:cs typeface="Arial" panose="020B0604020202020204" pitchFamily="34" charset="0"/>
                            </a:rPr>
                          </m:ctrlPr>
                        </m:dPr>
                        <m:e>
                          <m:r>
                            <a:rPr lang="pt-BR" sz="2400" b="1" i="1" smtClean="0">
                              <a:latin typeface="Cambria Math" panose="02040503050406030204" pitchFamily="18" charset="0"/>
                              <a:cs typeface="Arial" panose="020B0604020202020204" pitchFamily="34" charset="0"/>
                            </a:rPr>
                            <m:t>𝒂</m:t>
                          </m:r>
                          <m:r>
                            <a:rPr lang="pt-BR" sz="2400" b="1" i="1" smtClean="0">
                              <a:latin typeface="Cambria Math" panose="02040503050406030204" pitchFamily="18" charset="0"/>
                              <a:cs typeface="Arial" panose="020B0604020202020204" pitchFamily="34" charset="0"/>
                            </a:rPr>
                            <m:t>+</m:t>
                          </m:r>
                          <m:r>
                            <a:rPr lang="pt-BR" sz="2400" b="1" i="1" smtClean="0">
                              <a:latin typeface="Cambria Math" panose="02040503050406030204" pitchFamily="18" charset="0"/>
                              <a:cs typeface="Arial" panose="020B0604020202020204" pitchFamily="34" charset="0"/>
                            </a:rPr>
                            <m:t>𝒃</m:t>
                          </m:r>
                        </m:e>
                      </m:d>
                      <m:d>
                        <m:dPr>
                          <m:ctrlPr>
                            <a:rPr lang="pt-BR" sz="2400" b="1" i="1">
                              <a:latin typeface="Cambria Math" panose="02040503050406030204" pitchFamily="18" charset="0"/>
                              <a:cs typeface="Arial" panose="020B0604020202020204" pitchFamily="34" charset="0"/>
                            </a:rPr>
                          </m:ctrlPr>
                        </m:dPr>
                        <m:e>
                          <m:r>
                            <a:rPr lang="pt-BR" sz="2400" b="1" i="1">
                              <a:latin typeface="Cambria Math" panose="02040503050406030204" pitchFamily="18" charset="0"/>
                              <a:cs typeface="Arial" panose="020B0604020202020204" pitchFamily="34" charset="0"/>
                            </a:rPr>
                            <m:t>𝒂</m:t>
                          </m:r>
                          <m:r>
                            <a:rPr lang="pt-BR" sz="2400" b="1" i="1">
                              <a:latin typeface="Cambria Math" panose="02040503050406030204" pitchFamily="18" charset="0"/>
                              <a:cs typeface="Arial" panose="020B0604020202020204" pitchFamily="34" charset="0"/>
                            </a:rPr>
                            <m:t>−</m:t>
                          </m:r>
                          <m:r>
                            <a:rPr lang="pt-BR" sz="2400" b="1" i="1">
                              <a:latin typeface="Cambria Math" panose="02040503050406030204" pitchFamily="18" charset="0"/>
                              <a:cs typeface="Arial" panose="020B0604020202020204" pitchFamily="34" charset="0"/>
                            </a:rPr>
                            <m:t>𝒃</m:t>
                          </m:r>
                        </m:e>
                      </m:d>
                      <m:r>
                        <a:rPr lang="pt-BR" sz="2400" b="1" i="1">
                          <a:latin typeface="Cambria Math" panose="02040503050406030204" pitchFamily="18" charset="0"/>
                          <a:cs typeface="Arial" panose="020B0604020202020204" pitchFamily="34" charset="0"/>
                        </a:rPr>
                        <m:t>=</m:t>
                      </m:r>
                      <m:sSup>
                        <m:sSupPr>
                          <m:ctrlPr>
                            <a:rPr lang="pt-BR" sz="2400" b="1" i="1">
                              <a:latin typeface="Cambria Math" panose="02040503050406030204" pitchFamily="18" charset="0"/>
                              <a:cs typeface="Arial" panose="020B0604020202020204" pitchFamily="34" charset="0"/>
                            </a:rPr>
                          </m:ctrlPr>
                        </m:sSupPr>
                        <m:e>
                          <m:r>
                            <a:rPr lang="pt-BR" sz="2400" b="1" i="1">
                              <a:latin typeface="Cambria Math" panose="02040503050406030204" pitchFamily="18" charset="0"/>
                              <a:cs typeface="Arial" panose="020B0604020202020204" pitchFamily="34" charset="0"/>
                            </a:rPr>
                            <m:t>𝒂</m:t>
                          </m:r>
                        </m:e>
                        <m:sup>
                          <m:r>
                            <a:rPr lang="pt-BR" sz="2400" b="1" i="1">
                              <a:latin typeface="Cambria Math" panose="02040503050406030204" pitchFamily="18" charset="0"/>
                              <a:cs typeface="Arial" panose="020B0604020202020204" pitchFamily="34" charset="0"/>
                            </a:rPr>
                            <m:t>𝟐</m:t>
                          </m:r>
                        </m:sup>
                      </m:sSup>
                      <m:r>
                        <a:rPr lang="pt-BR" sz="2400" b="1" i="1">
                          <a:latin typeface="Cambria Math" panose="02040503050406030204" pitchFamily="18" charset="0"/>
                          <a:cs typeface="Arial" panose="020B0604020202020204" pitchFamily="34" charset="0"/>
                        </a:rPr>
                        <m:t>−</m:t>
                      </m:r>
                      <m:sSup>
                        <m:sSupPr>
                          <m:ctrlPr>
                            <a:rPr lang="pt-BR" sz="2400" b="1" i="1">
                              <a:latin typeface="Cambria Math" panose="02040503050406030204" pitchFamily="18" charset="0"/>
                              <a:cs typeface="Arial" panose="020B0604020202020204" pitchFamily="34" charset="0"/>
                            </a:rPr>
                          </m:ctrlPr>
                        </m:sSupPr>
                        <m:e>
                          <m:r>
                            <a:rPr lang="pt-BR" sz="2400" b="1" i="1">
                              <a:latin typeface="Cambria Math" panose="02040503050406030204" pitchFamily="18" charset="0"/>
                              <a:cs typeface="Arial" panose="020B0604020202020204" pitchFamily="34" charset="0"/>
                            </a:rPr>
                            <m:t>𝒃</m:t>
                          </m:r>
                        </m:e>
                        <m:sup>
                          <m:r>
                            <a:rPr lang="pt-BR" sz="2400" b="1" i="1">
                              <a:latin typeface="Cambria Math" panose="02040503050406030204" pitchFamily="18" charset="0"/>
                              <a:cs typeface="Arial" panose="020B0604020202020204" pitchFamily="34" charset="0"/>
                            </a:rPr>
                            <m:t>𝟐</m:t>
                          </m:r>
                        </m:sup>
                      </m:sSup>
                    </m:oMath>
                  </m:oMathPara>
                </a14:m>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indent="179388" algn="just"/>
                <a:r>
                  <a:rPr lang="pt-BR" sz="2400" dirty="0">
                    <a:latin typeface="Arial Narrow" panose="020B0606020202030204" pitchFamily="34" charset="0"/>
                    <a:cs typeface="Arial" panose="020B0604020202020204" pitchFamily="34" charset="0"/>
                  </a:rPr>
                  <a:t>O terceiro e último caso entre produtos notáveis, perceber-se-á que o resultado será um binômio, pois o termo central que nos outros casos aparecia, neste ele é anulado.</a:t>
                </a:r>
              </a:p>
              <a:p>
                <a:pPr algn="just"/>
                <a:r>
                  <a:rPr lang="pt-BR" sz="2400" b="1" dirty="0">
                    <a:latin typeface="Arial Narrow" panose="020B0606020202030204" pitchFamily="34" charset="0"/>
                    <a:cs typeface="Arial" panose="020B0604020202020204" pitchFamily="34" charset="0"/>
                  </a:rPr>
                  <a:t>Exemplo:</a:t>
                </a: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d>
                        <m:dPr>
                          <m:ctrlPr>
                            <a:rPr lang="pt-BR" sz="2400" b="1" i="1" kern="100" smtClean="0">
                              <a:solidFill>
                                <a:srgbClr val="215E99"/>
                              </a:solidFill>
                              <a:effectLst/>
                              <a:latin typeface="Cambria Math" panose="02040503050406030204" pitchFamily="18" charset="0"/>
                              <a:ea typeface="Aptos" panose="020B0004020202020204" pitchFamily="34" charset="0"/>
                              <a:cs typeface="Arial" panose="020B0604020202020204" pitchFamily="34" charset="0"/>
                            </a:rPr>
                          </m:ctrlPr>
                        </m:dPr>
                        <m:e>
                          <m:r>
                            <a:rPr lang="pt-BR" sz="2400" b="1" i="1" kern="100">
                              <a:solidFill>
                                <a:srgbClr val="215E99"/>
                              </a:solidFill>
                              <a:effectLst/>
                              <a:latin typeface="Cambria Math" panose="02040503050406030204" pitchFamily="18" charset="0"/>
                              <a:ea typeface="Aptos" panose="020B0004020202020204" pitchFamily="34" charset="0"/>
                              <a:cs typeface="Arial" panose="020B0604020202020204" pitchFamily="34" charset="0"/>
                            </a:rPr>
                            <m:t>𝟖</m:t>
                          </m:r>
                          <m:r>
                            <a:rPr lang="pt-BR" sz="2400" b="1" i="1" kern="100">
                              <a:solidFill>
                                <a:srgbClr val="215E99"/>
                              </a:solidFill>
                              <a:effectLst/>
                              <a:latin typeface="Cambria Math" panose="02040503050406030204" pitchFamily="18" charset="0"/>
                              <a:ea typeface="Aptos" panose="020B0004020202020204" pitchFamily="34" charset="0"/>
                              <a:cs typeface="Arial" panose="020B0604020202020204" pitchFamily="34" charset="0"/>
                            </a:rPr>
                            <m:t>𝒙</m:t>
                          </m:r>
                          <m:r>
                            <a:rPr lang="pt-BR" sz="2400" b="1" i="1" kern="100">
                              <a:solidFill>
                                <a:srgbClr val="215E99"/>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215E99"/>
                              </a:solidFill>
                              <a:effectLst/>
                              <a:latin typeface="Cambria Math" panose="02040503050406030204" pitchFamily="18" charset="0"/>
                              <a:ea typeface="Aptos" panose="020B0004020202020204" pitchFamily="34" charset="0"/>
                              <a:cs typeface="Arial" panose="020B0604020202020204" pitchFamily="34" charset="0"/>
                            </a:rPr>
                            <m:t>𝟒</m:t>
                          </m:r>
                        </m:e>
                      </m:d>
                      <m:d>
                        <m:dPr>
                          <m:ctrlPr>
                            <a:rPr lang="pt-BR" sz="2400" b="1" i="1" kern="100">
                              <a:solidFill>
                                <a:srgbClr val="215E99"/>
                              </a:solidFill>
                              <a:effectLst/>
                              <a:latin typeface="Cambria Math" panose="02040503050406030204" pitchFamily="18" charset="0"/>
                              <a:ea typeface="Aptos" panose="020B0004020202020204" pitchFamily="34" charset="0"/>
                              <a:cs typeface="Arial" panose="020B0604020202020204" pitchFamily="34" charset="0"/>
                            </a:rPr>
                          </m:ctrlPr>
                        </m:dPr>
                        <m:e>
                          <m:r>
                            <a:rPr lang="pt-BR" sz="2400" b="1" i="1" kern="100">
                              <a:solidFill>
                                <a:srgbClr val="215E99"/>
                              </a:solidFill>
                              <a:effectLst/>
                              <a:latin typeface="Cambria Math" panose="02040503050406030204" pitchFamily="18" charset="0"/>
                              <a:ea typeface="Aptos" panose="020B0004020202020204" pitchFamily="34" charset="0"/>
                              <a:cs typeface="Arial" panose="020B0604020202020204" pitchFamily="34" charset="0"/>
                            </a:rPr>
                            <m:t>𝟖</m:t>
                          </m:r>
                          <m:r>
                            <a:rPr lang="pt-BR" sz="2400" b="1" i="1" kern="100">
                              <a:solidFill>
                                <a:srgbClr val="215E99"/>
                              </a:solidFill>
                              <a:effectLst/>
                              <a:latin typeface="Cambria Math" panose="02040503050406030204" pitchFamily="18" charset="0"/>
                              <a:ea typeface="Aptos" panose="020B0004020202020204" pitchFamily="34" charset="0"/>
                              <a:cs typeface="Arial" panose="020B0604020202020204" pitchFamily="34" charset="0"/>
                            </a:rPr>
                            <m:t>𝒙</m:t>
                          </m:r>
                          <m:r>
                            <a:rPr lang="pt-BR" sz="2400" b="1" i="1" kern="100">
                              <a:solidFill>
                                <a:srgbClr val="215E99"/>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215E99"/>
                              </a:solidFill>
                              <a:effectLst/>
                              <a:latin typeface="Cambria Math" panose="02040503050406030204" pitchFamily="18" charset="0"/>
                              <a:ea typeface="Aptos" panose="020B0004020202020204" pitchFamily="34" charset="0"/>
                              <a:cs typeface="Arial" panose="020B0604020202020204" pitchFamily="34" charset="0"/>
                            </a:rPr>
                            <m:t>𝟒</m:t>
                          </m:r>
                        </m:e>
                      </m:d>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b="1" i="1" kern="100">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𝟖</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𝒙</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𝟖</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𝒙</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𝟖</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𝒙</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m:t>
                      </m:r>
                      <m:d>
                        <m:dPr>
                          <m:ctrlP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ctrlPr>
                        </m:dPr>
                        <m:e>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𝟒</m:t>
                          </m:r>
                        </m:e>
                      </m:d>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𝟒</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𝟖</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𝒙</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𝟒</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m:t>
                      </m:r>
                      <m:d>
                        <m:dPr>
                          <m:ctrlP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ctrlPr>
                        </m:dPr>
                        <m:e>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𝟒</m:t>
                          </m:r>
                        </m:e>
                      </m:d>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b="1" i="1" kern="100">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𝟔</m:t>
                      </m:r>
                      <m:sSup>
                        <m:sSupPr>
                          <m:ctrlP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𝟒</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𝒙</m:t>
                          </m:r>
                        </m:e>
                        <m:sup>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𝟐</m:t>
                          </m:r>
                        </m:sup>
                      </m:sSup>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𝟑𝟐</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𝒙</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𝟑𝟐</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𝒙</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𝟏𝟔</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b="1" i="1" kern="100">
                          <a:solidFill>
                            <a:srgbClr val="3A7C22"/>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124F1A"/>
                          </a:solidFill>
                          <a:effectLst/>
                          <a:latin typeface="Cambria Math" panose="02040503050406030204" pitchFamily="18" charset="0"/>
                          <a:ea typeface="Aptos" panose="020B0004020202020204" pitchFamily="34" charset="0"/>
                          <a:cs typeface="Arial" panose="020B0604020202020204" pitchFamily="34" charset="0"/>
                        </a:rPr>
                        <m:t>𝟔</m:t>
                      </m:r>
                      <m:sSup>
                        <m:sSupPr>
                          <m:ctrlPr>
                            <a:rPr lang="pt-BR" sz="2400" b="1" i="1" kern="100">
                              <a:solidFill>
                                <a:srgbClr val="124F1A"/>
                              </a:solidFill>
                              <a:effectLst/>
                              <a:latin typeface="Cambria Math" panose="02040503050406030204" pitchFamily="18" charset="0"/>
                              <a:ea typeface="Aptos" panose="020B0004020202020204" pitchFamily="34" charset="0"/>
                              <a:cs typeface="Arial" panose="020B0604020202020204" pitchFamily="34" charset="0"/>
                            </a:rPr>
                          </m:ctrlPr>
                        </m:sSupPr>
                        <m:e>
                          <m:r>
                            <a:rPr lang="pt-BR" sz="2400" b="1" i="1" kern="100">
                              <a:solidFill>
                                <a:srgbClr val="124F1A"/>
                              </a:solidFill>
                              <a:effectLst/>
                              <a:latin typeface="Cambria Math" panose="02040503050406030204" pitchFamily="18" charset="0"/>
                              <a:ea typeface="Aptos" panose="020B0004020202020204" pitchFamily="34" charset="0"/>
                              <a:cs typeface="Arial" panose="020B0604020202020204" pitchFamily="34" charset="0"/>
                            </a:rPr>
                            <m:t>𝟒</m:t>
                          </m:r>
                          <m:r>
                            <a:rPr lang="pt-BR" sz="2400" b="1" i="1" kern="100">
                              <a:solidFill>
                                <a:srgbClr val="124F1A"/>
                              </a:solidFill>
                              <a:effectLst/>
                              <a:latin typeface="Cambria Math" panose="02040503050406030204" pitchFamily="18" charset="0"/>
                              <a:ea typeface="Aptos" panose="020B0004020202020204" pitchFamily="34" charset="0"/>
                              <a:cs typeface="Arial" panose="020B0604020202020204" pitchFamily="34" charset="0"/>
                            </a:rPr>
                            <m:t>𝒙</m:t>
                          </m:r>
                        </m:e>
                        <m:sup>
                          <m:r>
                            <a:rPr lang="pt-BR" sz="2400" b="1" i="1" kern="100">
                              <a:solidFill>
                                <a:srgbClr val="124F1A"/>
                              </a:solidFill>
                              <a:effectLst/>
                              <a:latin typeface="Cambria Math" panose="02040503050406030204" pitchFamily="18" charset="0"/>
                              <a:ea typeface="Aptos" panose="020B0004020202020204" pitchFamily="34" charset="0"/>
                              <a:cs typeface="Arial" panose="020B0604020202020204" pitchFamily="34" charset="0"/>
                            </a:rPr>
                            <m:t>𝟐</m:t>
                          </m:r>
                        </m:sup>
                      </m:sSup>
                      <m:r>
                        <a:rPr lang="pt-BR" sz="2400" b="1" i="1" kern="100">
                          <a:solidFill>
                            <a:srgbClr val="124F1A"/>
                          </a:solidFill>
                          <a:effectLst/>
                          <a:latin typeface="Cambria Math" panose="02040503050406030204" pitchFamily="18" charset="0"/>
                          <a:ea typeface="Aptos" panose="020B0004020202020204" pitchFamily="34" charset="0"/>
                          <a:cs typeface="Arial" panose="020B0604020202020204" pitchFamily="34" charset="0"/>
                        </a:rPr>
                        <m:t>−</m:t>
                      </m:r>
                      <m:r>
                        <a:rPr lang="pt-BR" sz="2400" b="1" i="1" kern="100">
                          <a:solidFill>
                            <a:srgbClr val="124F1A"/>
                          </a:solidFill>
                          <a:effectLst/>
                          <a:latin typeface="Cambria Math" panose="02040503050406030204" pitchFamily="18" charset="0"/>
                          <a:ea typeface="Aptos" panose="020B0004020202020204" pitchFamily="34" charset="0"/>
                          <a:cs typeface="Arial" panose="020B0604020202020204" pitchFamily="34" charset="0"/>
                        </a:rPr>
                        <m:t>𝟏𝟔</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400" dirty="0">
                  <a:latin typeface="Arial Narrow" panose="020B060602020203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4600E560-6344-0B02-F462-6EB8FC47F13C}"/>
                  </a:ext>
                </a:extLst>
              </p:cNvPr>
              <p:cNvSpPr txBox="1">
                <a:spLocks noRot="1" noChangeAspect="1" noMove="1" noResize="1" noEditPoints="1" noAdjustHandles="1" noChangeArrowheads="1" noChangeShapeType="1" noTextEdit="1"/>
              </p:cNvSpPr>
              <p:nvPr/>
            </p:nvSpPr>
            <p:spPr>
              <a:xfrm>
                <a:off x="6368450" y="655575"/>
                <a:ext cx="5653217" cy="5922519"/>
              </a:xfrm>
              <a:prstGeom prst="rect">
                <a:avLst/>
              </a:prstGeom>
              <a:blipFill>
                <a:blip r:embed="rId3"/>
                <a:stretch>
                  <a:fillRect l="-1726" t="-824" r="-1618"/>
                </a:stretch>
              </a:blipFill>
            </p:spPr>
            <p:txBody>
              <a:bodyPr/>
              <a:lstStyle/>
              <a:p>
                <a:r>
                  <a:rPr lang="pt-BR">
                    <a:noFill/>
                  </a:rPr>
                  <a:t> </a:t>
                </a:r>
              </a:p>
            </p:txBody>
          </p:sp>
        </mc:Fallback>
      </mc:AlternateContent>
    </p:spTree>
    <p:extLst>
      <p:ext uri="{BB962C8B-B14F-4D97-AF65-F5344CB8AC3E}">
        <p14:creationId xmlns:p14="http://schemas.microsoft.com/office/powerpoint/2010/main" val="29808403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3EE4F-C18F-98C5-DBA5-9F8EA09932D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309C62B-39FA-894F-033A-02CAECEA55C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descr="Interface gráfica do usuário, Texto, Aplicativo&#10;&#10;O conteúdo gerado por IA pode estar incorreto.">
            <a:extLst>
              <a:ext uri="{FF2B5EF4-FFF2-40B4-BE49-F238E27FC236}">
                <a16:creationId xmlns:a16="http://schemas.microsoft.com/office/drawing/2014/main" id="{8C523C81-98CD-E18C-CD75-9CDD49345796}"/>
              </a:ext>
            </a:extLst>
          </p:cNvPr>
          <p:cNvPicPr>
            <a:picLocks noChangeAspect="1"/>
          </p:cNvPicPr>
          <p:nvPr/>
        </p:nvPicPr>
        <p:blipFill rotWithShape="1">
          <a:blip r:embed="rId2">
            <a:extLst>
              <a:ext uri="{28A0092B-C50C-407E-A947-70E740481C1C}">
                <a14:useLocalDpi xmlns:a14="http://schemas.microsoft.com/office/drawing/2010/main" val="0"/>
              </a:ext>
            </a:extLst>
          </a:blip>
          <a:srcRect t="8347" r="1840" b="8347"/>
          <a:stretch>
            <a:fillRect/>
          </a:stretch>
        </p:blipFill>
        <p:spPr bwMode="auto">
          <a:xfrm>
            <a:off x="219755" y="4725595"/>
            <a:ext cx="2520000" cy="1051575"/>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ADF26CAB-7B32-2991-55F5-40C3E57C734D}"/>
              </a:ext>
            </a:extLst>
          </p:cNvPr>
          <p:cNvSpPr txBox="1"/>
          <p:nvPr/>
        </p:nvSpPr>
        <p:spPr>
          <a:xfrm>
            <a:off x="219757" y="5659388"/>
            <a:ext cx="5975777" cy="830997"/>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Para expressar o perímetro da figura regular, a seguir, podemos somar seus lados. Veja:</a:t>
            </a: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A99B4E04-998B-E3FF-78B3-4E5D714F6674}"/>
                  </a:ext>
                </a:extLst>
              </p:cNvPr>
              <p:cNvSpPr txBox="1"/>
              <p:nvPr/>
            </p:nvSpPr>
            <p:spPr>
              <a:xfrm>
                <a:off x="6303034" y="2823961"/>
                <a:ext cx="5824242" cy="3416320"/>
              </a:xfrm>
              <a:prstGeom prst="rect">
                <a:avLst/>
              </a:prstGeom>
              <a:noFill/>
            </p:spPr>
            <p:txBody>
              <a:bodyPr wrap="square">
                <a:spAutoFit/>
              </a:bodyPr>
              <a:lstStyle/>
              <a:p>
                <a:r>
                  <a:rPr lang="pt-BR" sz="2400" dirty="0">
                    <a:latin typeface="Arial Narrow" panose="020B0606020202030204" pitchFamily="34" charset="0"/>
                    <a:cs typeface="Arial" panose="020B0604020202020204" pitchFamily="34" charset="0"/>
                  </a:rPr>
                  <a:t>Seu perímetro é determinado pela adição de seus lados. Seja P o perímetro do pentágono, assim teremos:</a:t>
                </a:r>
              </a:p>
              <a:p>
                <a:pPr/>
                <a14:m>
                  <m:oMathPara xmlns:m="http://schemas.openxmlformats.org/officeDocument/2006/math">
                    <m:oMathParaPr>
                      <m:jc m:val="left"/>
                    </m:oMathParaPr>
                    <m:oMath xmlns:m="http://schemas.openxmlformats.org/officeDocument/2006/math">
                      <m:r>
                        <a:rPr lang="pt-BR" sz="2400" i="1" dirty="0" smtClean="0">
                          <a:latin typeface="Cambria Math" panose="02040503050406030204" pitchFamily="18" charset="0"/>
                          <a:cs typeface="Arial" panose="020B0604020202020204" pitchFamily="34" charset="0"/>
                        </a:rPr>
                        <m:t>𝑃</m:t>
                      </m:r>
                      <m:r>
                        <a:rPr lang="pt-BR" sz="2400" i="1" dirty="0" smtClean="0">
                          <a:latin typeface="Cambria Math" panose="02040503050406030204" pitchFamily="18" charset="0"/>
                          <a:cs typeface="Arial" panose="020B0604020202020204" pitchFamily="34" charset="0"/>
                        </a:rPr>
                        <m:t> = </m:t>
                      </m:r>
                      <m:r>
                        <a:rPr lang="pt-BR" sz="2400" i="1" dirty="0" smtClean="0">
                          <a:latin typeface="Cambria Math" panose="02040503050406030204" pitchFamily="18" charset="0"/>
                          <a:cs typeface="Arial" panose="020B0604020202020204" pitchFamily="34" charset="0"/>
                        </a:rPr>
                        <m:t>𝑎</m:t>
                      </m:r>
                      <m:r>
                        <a:rPr lang="pt-BR" sz="2400" i="1" dirty="0" smtClean="0">
                          <a:latin typeface="Cambria Math" panose="02040503050406030204" pitchFamily="18" charset="0"/>
                          <a:cs typeface="Arial" panose="020B0604020202020204" pitchFamily="34" charset="0"/>
                        </a:rPr>
                        <m:t> + </m:t>
                      </m:r>
                      <m:r>
                        <a:rPr lang="pt-BR" sz="2400" i="1" dirty="0" smtClean="0">
                          <a:latin typeface="Cambria Math" panose="02040503050406030204" pitchFamily="18" charset="0"/>
                          <a:cs typeface="Arial" panose="020B0604020202020204" pitchFamily="34" charset="0"/>
                        </a:rPr>
                        <m:t>𝑎</m:t>
                      </m:r>
                      <m:r>
                        <a:rPr lang="pt-BR" sz="2400" i="1" dirty="0" smtClean="0">
                          <a:latin typeface="Cambria Math" panose="02040503050406030204" pitchFamily="18" charset="0"/>
                          <a:cs typeface="Arial" panose="020B0604020202020204" pitchFamily="34" charset="0"/>
                        </a:rPr>
                        <m:t> + </m:t>
                      </m:r>
                      <m:r>
                        <a:rPr lang="pt-BR" sz="2400" i="1" dirty="0" smtClean="0">
                          <a:latin typeface="Cambria Math" panose="02040503050406030204" pitchFamily="18" charset="0"/>
                          <a:cs typeface="Arial" panose="020B0604020202020204" pitchFamily="34" charset="0"/>
                        </a:rPr>
                        <m:t>𝑎</m:t>
                      </m:r>
                      <m:r>
                        <a:rPr lang="pt-BR" sz="2400" i="1" dirty="0" smtClean="0">
                          <a:latin typeface="Cambria Math" panose="02040503050406030204" pitchFamily="18" charset="0"/>
                          <a:cs typeface="Arial" panose="020B0604020202020204" pitchFamily="34" charset="0"/>
                        </a:rPr>
                        <m:t> + </m:t>
                      </m:r>
                      <m:r>
                        <a:rPr lang="pt-BR" sz="2400" i="1" dirty="0" smtClean="0">
                          <a:latin typeface="Cambria Math" panose="02040503050406030204" pitchFamily="18" charset="0"/>
                          <a:cs typeface="Arial" panose="020B0604020202020204" pitchFamily="34" charset="0"/>
                        </a:rPr>
                        <m:t>𝑎</m:t>
                      </m:r>
                      <m:r>
                        <a:rPr lang="pt-BR" sz="2400" i="1" dirty="0" smtClean="0">
                          <a:latin typeface="Cambria Math" panose="02040503050406030204" pitchFamily="18" charset="0"/>
                          <a:cs typeface="Arial" panose="020B0604020202020204" pitchFamily="34" charset="0"/>
                        </a:rPr>
                        <m:t> + </m:t>
                      </m:r>
                      <m:r>
                        <a:rPr lang="pt-BR" sz="2400" i="1" dirty="0" smtClean="0">
                          <a:latin typeface="Cambria Math" panose="02040503050406030204" pitchFamily="18" charset="0"/>
                          <a:cs typeface="Arial" panose="020B0604020202020204" pitchFamily="34" charset="0"/>
                        </a:rPr>
                        <m:t>𝑎</m:t>
                      </m:r>
                      <m:r>
                        <a:rPr lang="pt-BR" sz="2400" i="1" dirty="0" smtClean="0">
                          <a:latin typeface="Cambria Math" panose="02040503050406030204" pitchFamily="18" charset="0"/>
                          <a:cs typeface="Arial" panose="020B0604020202020204" pitchFamily="34" charset="0"/>
                        </a:rPr>
                        <m:t> </m:t>
                      </m:r>
                    </m:oMath>
                  </m:oMathPara>
                </a14:m>
                <a:endParaRPr lang="pt-BR" sz="2400" dirty="0">
                  <a:latin typeface="Arial Narrow" panose="020B0606020202030204" pitchFamily="34" charset="0"/>
                  <a:cs typeface="Arial" panose="020B0604020202020204" pitchFamily="34" charset="0"/>
                </a:endParaRPr>
              </a:p>
              <a:p>
                <a:pPr/>
                <a14:m>
                  <m:oMathPara xmlns:m="http://schemas.openxmlformats.org/officeDocument/2006/math">
                    <m:oMathParaPr>
                      <m:jc m:val="left"/>
                    </m:oMathParaPr>
                    <m:oMath xmlns:m="http://schemas.openxmlformats.org/officeDocument/2006/math">
                      <m:r>
                        <a:rPr lang="pt-BR" sz="2400" i="1" dirty="0" smtClean="0">
                          <a:latin typeface="Cambria Math" panose="02040503050406030204" pitchFamily="18" charset="0"/>
                          <a:cs typeface="Arial" panose="020B0604020202020204" pitchFamily="34" charset="0"/>
                        </a:rPr>
                        <m:t>𝑃</m:t>
                      </m:r>
                      <m:r>
                        <a:rPr lang="pt-BR" sz="2400" i="1" dirty="0" smtClean="0">
                          <a:latin typeface="Cambria Math" panose="02040503050406030204" pitchFamily="18" charset="0"/>
                          <a:cs typeface="Arial" panose="020B0604020202020204" pitchFamily="34" charset="0"/>
                        </a:rPr>
                        <m:t> = </m:t>
                      </m:r>
                      <m:r>
                        <a:rPr lang="pt-BR" sz="2400" i="1" dirty="0" smtClean="0">
                          <a:latin typeface="Cambria Math" panose="02040503050406030204" pitchFamily="18" charset="0"/>
                          <a:cs typeface="Arial" panose="020B0604020202020204" pitchFamily="34" charset="0"/>
                        </a:rPr>
                        <m:t>𝑎</m:t>
                      </m:r>
                      <m:r>
                        <a:rPr lang="pt-BR" sz="2400" i="1" dirty="0" smtClean="0">
                          <a:latin typeface="Cambria Math" panose="02040503050406030204" pitchFamily="18" charset="0"/>
                          <a:cs typeface="Arial" panose="020B0604020202020204" pitchFamily="34" charset="0"/>
                        </a:rPr>
                        <m:t>(1 + 1 + 1 + 1 + 1) </m:t>
                      </m:r>
                    </m:oMath>
                  </m:oMathPara>
                </a14:m>
                <a:endParaRPr lang="pt-BR" sz="2400" dirty="0">
                  <a:latin typeface="Arial Narrow" panose="020B0606020202030204" pitchFamily="34" charset="0"/>
                  <a:cs typeface="Arial" panose="020B0604020202020204" pitchFamily="34" charset="0"/>
                </a:endParaRPr>
              </a:p>
              <a:p>
                <a:pPr/>
                <a14:m>
                  <m:oMathPara xmlns:m="http://schemas.openxmlformats.org/officeDocument/2006/math">
                    <m:oMathParaPr>
                      <m:jc m:val="left"/>
                    </m:oMathParaPr>
                    <m:oMath xmlns:m="http://schemas.openxmlformats.org/officeDocument/2006/math">
                      <m:r>
                        <a:rPr lang="pt-BR" sz="2400" i="1" dirty="0" smtClean="0">
                          <a:latin typeface="Cambria Math" panose="02040503050406030204" pitchFamily="18" charset="0"/>
                          <a:cs typeface="Arial" panose="020B0604020202020204" pitchFamily="34" charset="0"/>
                        </a:rPr>
                        <m:t>𝑃</m:t>
                      </m:r>
                      <m:r>
                        <a:rPr lang="pt-BR" sz="2400" i="1" dirty="0" smtClean="0">
                          <a:latin typeface="Cambria Math" panose="02040503050406030204" pitchFamily="18" charset="0"/>
                          <a:cs typeface="Arial" panose="020B0604020202020204" pitchFamily="34" charset="0"/>
                        </a:rPr>
                        <m:t> = </m:t>
                      </m:r>
                      <m:r>
                        <a:rPr lang="pt-BR" sz="2400" i="1" dirty="0" smtClean="0">
                          <a:latin typeface="Cambria Math" panose="02040503050406030204" pitchFamily="18" charset="0"/>
                          <a:cs typeface="Arial" panose="020B0604020202020204" pitchFamily="34" charset="0"/>
                        </a:rPr>
                        <m:t>𝑎</m:t>
                      </m:r>
                      <m:r>
                        <a:rPr lang="pt-BR" sz="2400" i="1" dirty="0" smtClean="0">
                          <a:latin typeface="Cambria Math" panose="02040503050406030204" pitchFamily="18" charset="0"/>
                          <a:cs typeface="Arial" panose="020B0604020202020204" pitchFamily="34" charset="0"/>
                        </a:rPr>
                        <m:t>(5) </m:t>
                      </m:r>
                    </m:oMath>
                  </m:oMathPara>
                </a14:m>
                <a:endParaRPr lang="pt-BR" sz="2400" dirty="0">
                  <a:latin typeface="Arial Narrow" panose="020B0606020202030204" pitchFamily="34" charset="0"/>
                  <a:cs typeface="Arial" panose="020B0604020202020204" pitchFamily="34" charset="0"/>
                </a:endParaRPr>
              </a:p>
              <a:p>
                <a:pPr/>
                <a14:m>
                  <m:oMathPara xmlns:m="http://schemas.openxmlformats.org/officeDocument/2006/math">
                    <m:oMathParaPr>
                      <m:jc m:val="left"/>
                    </m:oMathParaPr>
                    <m:oMath xmlns:m="http://schemas.openxmlformats.org/officeDocument/2006/math">
                      <m:r>
                        <a:rPr lang="pt-BR" sz="2400" b="1" i="1" dirty="0" smtClean="0">
                          <a:latin typeface="Cambria Math" panose="02040503050406030204" pitchFamily="18" charset="0"/>
                          <a:cs typeface="Arial" panose="020B0604020202020204" pitchFamily="34" charset="0"/>
                        </a:rPr>
                        <m:t>𝑷</m:t>
                      </m:r>
                      <m:r>
                        <a:rPr lang="pt-BR" sz="2400" b="1" i="1" dirty="0" smtClean="0">
                          <a:latin typeface="Cambria Math" panose="02040503050406030204" pitchFamily="18" charset="0"/>
                          <a:cs typeface="Arial" panose="020B0604020202020204" pitchFamily="34" charset="0"/>
                        </a:rPr>
                        <m:t> = </m:t>
                      </m:r>
                      <m:r>
                        <a:rPr lang="pt-BR" sz="2400" b="1" i="1" dirty="0" smtClean="0">
                          <a:latin typeface="Cambria Math" panose="02040503050406030204" pitchFamily="18" charset="0"/>
                          <a:cs typeface="Arial" panose="020B0604020202020204" pitchFamily="34" charset="0"/>
                        </a:rPr>
                        <m:t>𝟓</m:t>
                      </m:r>
                      <m:r>
                        <a:rPr lang="pt-BR" sz="2400" b="1" i="1" dirty="0" smtClean="0">
                          <a:latin typeface="Cambria Math" panose="02040503050406030204" pitchFamily="18" charset="0"/>
                          <a:cs typeface="Arial" panose="020B0604020202020204" pitchFamily="34" charset="0"/>
                        </a:rPr>
                        <m:t>𝒂</m:t>
                      </m:r>
                      <m:r>
                        <a:rPr lang="pt-BR" sz="2400" b="1" i="1" dirty="0" smtClean="0">
                          <a:latin typeface="Cambria Math" panose="02040503050406030204" pitchFamily="18" charset="0"/>
                          <a:cs typeface="Arial" panose="020B0604020202020204" pitchFamily="34" charset="0"/>
                        </a:rPr>
                        <m:t> </m:t>
                      </m:r>
                    </m:oMath>
                  </m:oMathPara>
                </a14:m>
                <a:endParaRPr lang="pt-BR" sz="2400" b="1"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Logo, o monômio </a:t>
                </a:r>
                <a14:m>
                  <m:oMath xmlns:m="http://schemas.openxmlformats.org/officeDocument/2006/math">
                    <m:r>
                      <a:rPr lang="pt-BR" sz="2400" b="1" i="1" dirty="0" smtClean="0">
                        <a:latin typeface="Cambria Math" panose="02040503050406030204" pitchFamily="18" charset="0"/>
                        <a:cs typeface="Arial" panose="020B0604020202020204" pitchFamily="34" charset="0"/>
                      </a:rPr>
                      <m:t>𝟓</m:t>
                    </m:r>
                    <m:r>
                      <a:rPr lang="pt-BR" sz="2400" b="1" i="1" dirty="0" smtClean="0">
                        <a:latin typeface="Cambria Math" panose="02040503050406030204" pitchFamily="18" charset="0"/>
                        <a:cs typeface="Arial" panose="020B0604020202020204" pitchFamily="34" charset="0"/>
                      </a:rPr>
                      <m:t>𝒂</m:t>
                    </m:r>
                    <m:r>
                      <a:rPr lang="pt-BR" sz="2400" b="1" i="1" dirty="0" smtClean="0">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representa o perímetro do pentágono regular apresentado.</a:t>
                </a:r>
              </a:p>
            </p:txBody>
          </p:sp>
        </mc:Choice>
        <mc:Fallback xmlns="">
          <p:sp>
            <p:nvSpPr>
              <p:cNvPr id="7" name="CaixaDeTexto 6">
                <a:extLst>
                  <a:ext uri="{FF2B5EF4-FFF2-40B4-BE49-F238E27FC236}">
                    <a16:creationId xmlns:a16="http://schemas.microsoft.com/office/drawing/2014/main" id="{A99B4E04-998B-E3FF-78B3-4E5D714F6674}"/>
                  </a:ext>
                </a:extLst>
              </p:cNvPr>
              <p:cNvSpPr txBox="1">
                <a:spLocks noRot="1" noChangeAspect="1" noMove="1" noResize="1" noEditPoints="1" noAdjustHandles="1" noChangeArrowheads="1" noChangeShapeType="1" noTextEdit="1"/>
              </p:cNvSpPr>
              <p:nvPr/>
            </p:nvSpPr>
            <p:spPr>
              <a:xfrm>
                <a:off x="6303034" y="2823961"/>
                <a:ext cx="5824242" cy="3416320"/>
              </a:xfrm>
              <a:prstGeom prst="rect">
                <a:avLst/>
              </a:prstGeom>
              <a:blipFill>
                <a:blip r:embed="rId3"/>
                <a:stretch>
                  <a:fillRect l="-1675" t="-1248" r="-1571" b="-3209"/>
                </a:stretch>
              </a:blipFill>
            </p:spPr>
            <p:txBody>
              <a:bodyPr/>
              <a:lstStyle/>
              <a:p>
                <a:r>
                  <a:rPr lang="pt-BR">
                    <a:noFill/>
                  </a:rPr>
                  <a:t> </a:t>
                </a:r>
              </a:p>
            </p:txBody>
          </p:sp>
        </mc:Fallback>
      </mc:AlternateContent>
      <p:sp>
        <p:nvSpPr>
          <p:cNvPr id="11" name="CaixaDeTexto 10">
            <a:extLst>
              <a:ext uri="{FF2B5EF4-FFF2-40B4-BE49-F238E27FC236}">
                <a16:creationId xmlns:a16="http://schemas.microsoft.com/office/drawing/2014/main" id="{176CB7D3-6410-2850-3937-B96EADA1FF7D}"/>
              </a:ext>
            </a:extLst>
          </p:cNvPr>
          <p:cNvSpPr txBox="1"/>
          <p:nvPr/>
        </p:nvSpPr>
        <p:spPr>
          <a:xfrm>
            <a:off x="6356785" y="723365"/>
            <a:ext cx="5597278" cy="461665"/>
          </a:xfrm>
          <a:prstGeom prst="rect">
            <a:avLst/>
          </a:prstGeom>
          <a:noFill/>
        </p:spPr>
        <p:txBody>
          <a:bodyPr wrap="square">
            <a:spAutoFit/>
          </a:bodyPr>
          <a:lstStyle/>
          <a:p>
            <a:r>
              <a:rPr lang="pt-BR" sz="2400" b="1" dirty="0">
                <a:latin typeface="Arial Narrow" panose="020B0606020202030204" pitchFamily="34" charset="0"/>
                <a:cs typeface="Arial" panose="020B0604020202020204" pitchFamily="34" charset="0"/>
              </a:rPr>
              <a:t>Exemplo 1:</a:t>
            </a:r>
          </a:p>
        </p:txBody>
      </p:sp>
      <p:pic>
        <p:nvPicPr>
          <p:cNvPr id="4" name="Imagem 3" descr="Uma imagem contendo Interface gráfica do usuário&#10;&#10;O conteúdo gerado por IA pode estar incorreto.">
            <a:extLst>
              <a:ext uri="{FF2B5EF4-FFF2-40B4-BE49-F238E27FC236}">
                <a16:creationId xmlns:a16="http://schemas.microsoft.com/office/drawing/2014/main" id="{BA6AD439-DFA2-18F9-3FCF-9652B875B75A}"/>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219757" y="367615"/>
            <a:ext cx="1845712" cy="707885"/>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39071810-EBAC-2B00-10E7-940CD3237B3C}"/>
              </a:ext>
            </a:extLst>
          </p:cNvPr>
          <p:cNvSpPr txBox="1"/>
          <p:nvPr/>
        </p:nvSpPr>
        <p:spPr>
          <a:xfrm>
            <a:off x="196510" y="999371"/>
            <a:ext cx="6106522" cy="3979936"/>
          </a:xfrm>
          <a:prstGeom prst="rect">
            <a:avLst/>
          </a:prstGeom>
          <a:noFill/>
        </p:spPr>
        <p:txBody>
          <a:bodyPr wrap="square">
            <a:spAutoFit/>
          </a:bodyPr>
          <a:lstStyle/>
          <a:p>
            <a:pPr algn="just">
              <a:lnSpc>
                <a:spcPct val="115000"/>
              </a:lnSpc>
              <a:spcAft>
                <a:spcPts val="800"/>
              </a:spcAft>
              <a:buNone/>
            </a:pPr>
            <a:r>
              <a:rPr lang="pt-BR" sz="2400" b="1" kern="100" dirty="0">
                <a:solidFill>
                  <a:srgbClr val="002060"/>
                </a:solidFill>
                <a:effectLst/>
                <a:latin typeface="Arial Narrow" panose="020B0606020202030204" pitchFamily="34" charset="0"/>
                <a:ea typeface="Times New Roman" panose="02020603050405020304" pitchFamily="18" charset="0"/>
                <a:cs typeface="Arial" panose="020B0604020202020204" pitchFamily="34" charset="0"/>
              </a:rPr>
              <a:t>“O quadrado do primeiro mais, duas vezes o primeiro pelo segundo, mais o quadrado do segundo”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Arial" panose="020B0604020202020204" pitchFamily="34" charset="0"/>
              </a:rPr>
              <a:t>É importante saber os casos dos produtos notáveis, não apenas para desenvolvê-los com mais rapidez nas atividades, mas por outras vantagens como, por exemplo, ao se resolver futuramente uma equação de 2° grau usando a técnica de completar quadrados.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B751E6EC-2C8A-0F62-15B9-E81D8CF59C0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397810" y="458360"/>
            <a:ext cx="2486311" cy="2452767"/>
          </a:xfrm>
          <a:prstGeom prst="rect">
            <a:avLst/>
          </a:prstGeom>
          <a:noFill/>
          <a:ln>
            <a:noFill/>
          </a:ln>
        </p:spPr>
      </p:pic>
    </p:spTree>
    <p:extLst>
      <p:ext uri="{BB962C8B-B14F-4D97-AF65-F5344CB8AC3E}">
        <p14:creationId xmlns:p14="http://schemas.microsoft.com/office/powerpoint/2010/main" val="34231488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982A7-3370-D02A-9CAA-5B4351682C4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F3B5928-E7D8-4E18-8805-7CF15DD9789A}"/>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EEE1F762-BE12-BBAC-6A6C-02C304651E99}"/>
                  </a:ext>
                </a:extLst>
              </p:cNvPr>
              <p:cNvSpPr txBox="1"/>
              <p:nvPr/>
            </p:nvSpPr>
            <p:spPr>
              <a:xfrm>
                <a:off x="214074" y="412926"/>
                <a:ext cx="6094562" cy="4154984"/>
              </a:xfrm>
              <a:prstGeom prst="rect">
                <a:avLst/>
              </a:prstGeom>
              <a:noFill/>
            </p:spPr>
            <p:txBody>
              <a:bodyPr wrap="square">
                <a:spAutoFit/>
              </a:bodyPr>
              <a:lstStyle/>
              <a:p>
                <a:r>
                  <a:rPr lang="pt-BR" sz="2400" b="1" dirty="0">
                    <a:latin typeface="Arial Narrow" panose="020B0606020202030204" pitchFamily="34" charset="0"/>
                    <a:cs typeface="Arial" panose="020B0604020202020204" pitchFamily="34" charset="0"/>
                  </a:rPr>
                  <a:t>Exemplo 2:</a:t>
                </a:r>
              </a:p>
              <a:p>
                <a:r>
                  <a:rPr lang="pt-BR" sz="2400" dirty="0">
                    <a:latin typeface="Arial Narrow" panose="020B0606020202030204" pitchFamily="34" charset="0"/>
                    <a:cs typeface="Arial" panose="020B0604020202020204" pitchFamily="34" charset="0"/>
                  </a:rPr>
                  <a:t>Calcule o perímetro do trapézio isósceles a seguir:</a:t>
                </a: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r>
                  <a:rPr lang="pt-BR" sz="2400" i="1" u="sng" dirty="0">
                    <a:latin typeface="Arial Narrow" panose="020B0606020202030204" pitchFamily="34" charset="0"/>
                    <a:cs typeface="Arial" panose="020B0604020202020204" pitchFamily="34" charset="0"/>
                  </a:rPr>
                  <a:t>Resolução:</a:t>
                </a:r>
              </a:p>
              <a:p>
                <a:r>
                  <a:rPr lang="pt-BR" sz="2400" dirty="0">
                    <a:latin typeface="Arial Narrow" panose="020B0606020202030204" pitchFamily="34" charset="0"/>
                    <a:cs typeface="Arial" panose="020B0604020202020204" pitchFamily="34" charset="0"/>
                  </a:rPr>
                  <a:t>Adicionando os lados do trapézio, temos:</a:t>
                </a:r>
              </a:p>
              <a:p>
                <a:pPr/>
                <a14:m>
                  <m:oMathPara xmlns:m="http://schemas.openxmlformats.org/officeDocument/2006/math">
                    <m:oMathParaPr>
                      <m:jc m:val="centerGroup"/>
                    </m:oMathParaPr>
                    <m:oMath xmlns:m="http://schemas.openxmlformats.org/officeDocument/2006/math">
                      <m:r>
                        <a:rPr lang="pt-BR" sz="2400" b="0" i="1" smtClean="0">
                          <a:latin typeface="Cambria Math" panose="02040503050406030204" pitchFamily="18" charset="0"/>
                          <a:cs typeface="Arial" panose="020B0604020202020204" pitchFamily="34" charset="0"/>
                        </a:rPr>
                        <m:t>𝑃</m:t>
                      </m:r>
                      <m:r>
                        <a:rPr lang="pt-BR" sz="2400" b="0" i="1" smtClean="0">
                          <a:latin typeface="Cambria Math" panose="02040503050406030204" pitchFamily="18" charset="0"/>
                          <a:cs typeface="Arial" panose="020B0604020202020204" pitchFamily="34" charset="0"/>
                        </a:rPr>
                        <m:t>=</m:t>
                      </m:r>
                      <m:r>
                        <a:rPr lang="pt-BR" sz="2400" b="0" i="1" smtClean="0">
                          <a:latin typeface="Cambria Math" panose="02040503050406030204" pitchFamily="18" charset="0"/>
                          <a:cs typeface="Arial" panose="020B0604020202020204" pitchFamily="34" charset="0"/>
                        </a:rPr>
                        <m:t>𝑎</m:t>
                      </m:r>
                      <m:r>
                        <a:rPr lang="pt-BR" sz="2400" b="0" i="1" smtClean="0">
                          <a:latin typeface="Cambria Math" panose="02040503050406030204" pitchFamily="18" charset="0"/>
                          <a:cs typeface="Arial" panose="020B0604020202020204" pitchFamily="34" charset="0"/>
                        </a:rPr>
                        <m:t>+</m:t>
                      </m:r>
                      <m:r>
                        <a:rPr lang="pt-BR" sz="2400" b="0" i="1" smtClean="0">
                          <a:latin typeface="Cambria Math" panose="02040503050406030204" pitchFamily="18" charset="0"/>
                          <a:cs typeface="Arial" panose="020B0604020202020204" pitchFamily="34" charset="0"/>
                        </a:rPr>
                        <m:t>𝑏</m:t>
                      </m:r>
                      <m:r>
                        <a:rPr lang="pt-BR" sz="2400" b="0" i="1" smtClean="0">
                          <a:latin typeface="Cambria Math" panose="02040503050406030204" pitchFamily="18" charset="0"/>
                          <a:cs typeface="Arial" panose="020B0604020202020204" pitchFamily="34" charset="0"/>
                        </a:rPr>
                        <m:t>+</m:t>
                      </m:r>
                      <m:r>
                        <a:rPr lang="pt-BR" sz="2400" b="0" i="1" smtClean="0">
                          <a:latin typeface="Cambria Math" panose="02040503050406030204" pitchFamily="18" charset="0"/>
                          <a:cs typeface="Arial" panose="020B0604020202020204" pitchFamily="34" charset="0"/>
                        </a:rPr>
                        <m:t>𝑐</m:t>
                      </m:r>
                      <m:r>
                        <a:rPr lang="pt-BR" sz="2400" b="0" i="1" smtClean="0">
                          <a:latin typeface="Cambria Math" panose="02040503050406030204" pitchFamily="18" charset="0"/>
                          <a:cs typeface="Arial" panose="020B0604020202020204" pitchFamily="34" charset="0"/>
                        </a:rPr>
                        <m:t>+</m:t>
                      </m:r>
                      <m:r>
                        <a:rPr lang="pt-BR" sz="2400" b="0" i="1" smtClean="0">
                          <a:latin typeface="Cambria Math" panose="02040503050406030204" pitchFamily="18" charset="0"/>
                          <a:cs typeface="Arial" panose="020B0604020202020204" pitchFamily="34" charset="0"/>
                        </a:rPr>
                        <m:t>𝑐</m:t>
                      </m:r>
                    </m:oMath>
                  </m:oMathPara>
                </a14:m>
                <a:endParaRPr lang="pt-BR" sz="2400" dirty="0">
                  <a:latin typeface="Arial Narrow" panose="020B0606020202030204" pitchFamily="34" charset="0"/>
                  <a:cs typeface="Arial" panose="020B0604020202020204" pitchFamily="34" charset="0"/>
                </a:endParaRPr>
              </a:p>
              <a:p>
                <a:pPr/>
                <a14:m>
                  <m:oMathPara xmlns:m="http://schemas.openxmlformats.org/officeDocument/2006/math">
                    <m:oMathParaPr>
                      <m:jc m:val="centerGroup"/>
                    </m:oMathParaPr>
                    <m:oMath xmlns:m="http://schemas.openxmlformats.org/officeDocument/2006/math">
                      <m:r>
                        <a:rPr lang="pt-BR" sz="2400" i="1">
                          <a:latin typeface="Cambria Math" panose="02040503050406030204" pitchFamily="18" charset="0"/>
                          <a:cs typeface="Arial" panose="020B0604020202020204" pitchFamily="34" charset="0"/>
                        </a:rPr>
                        <m:t>𝑃</m:t>
                      </m:r>
                      <m:r>
                        <a:rPr lang="pt-BR" sz="2400" i="1">
                          <a:latin typeface="Cambria Math" panose="02040503050406030204" pitchFamily="18" charset="0"/>
                          <a:cs typeface="Arial" panose="020B0604020202020204" pitchFamily="34" charset="0"/>
                        </a:rPr>
                        <m:t>=</m:t>
                      </m:r>
                      <m:r>
                        <a:rPr lang="pt-BR" sz="2400" b="1" i="1">
                          <a:latin typeface="Cambria Math" panose="02040503050406030204" pitchFamily="18" charset="0"/>
                          <a:cs typeface="Arial" panose="020B0604020202020204" pitchFamily="34" charset="0"/>
                        </a:rPr>
                        <m:t>𝒂</m:t>
                      </m:r>
                      <m:r>
                        <a:rPr lang="pt-BR" sz="2400" b="1" i="1">
                          <a:latin typeface="Cambria Math" panose="02040503050406030204" pitchFamily="18" charset="0"/>
                          <a:cs typeface="Arial" panose="020B0604020202020204" pitchFamily="34" charset="0"/>
                        </a:rPr>
                        <m:t>+</m:t>
                      </m:r>
                      <m:r>
                        <a:rPr lang="pt-BR" sz="2400" b="1" i="1">
                          <a:latin typeface="Cambria Math" panose="02040503050406030204" pitchFamily="18" charset="0"/>
                          <a:cs typeface="Arial" panose="020B0604020202020204" pitchFamily="34" charset="0"/>
                        </a:rPr>
                        <m:t>𝒃</m:t>
                      </m:r>
                      <m:r>
                        <a:rPr lang="pt-BR" sz="2400" b="1" i="1">
                          <a:latin typeface="Cambria Math" panose="02040503050406030204" pitchFamily="18" charset="0"/>
                          <a:cs typeface="Arial" panose="020B0604020202020204" pitchFamily="34" charset="0"/>
                        </a:rPr>
                        <m:t>+</m:t>
                      </m:r>
                      <m:r>
                        <a:rPr lang="pt-BR" sz="2400" b="1" i="1" smtClean="0">
                          <a:latin typeface="Cambria Math" panose="02040503050406030204" pitchFamily="18" charset="0"/>
                          <a:cs typeface="Arial" panose="020B0604020202020204" pitchFamily="34" charset="0"/>
                        </a:rPr>
                        <m:t>𝟐</m:t>
                      </m:r>
                      <m:r>
                        <a:rPr lang="pt-BR" sz="2400" b="1" i="1">
                          <a:latin typeface="Cambria Math" panose="02040503050406030204" pitchFamily="18" charset="0"/>
                          <a:cs typeface="Arial" panose="020B0604020202020204" pitchFamily="34" charset="0"/>
                        </a:rPr>
                        <m:t>𝒄</m:t>
                      </m:r>
                    </m:oMath>
                  </m:oMathPara>
                </a14:m>
                <a:endParaRPr lang="pt-BR" sz="2400" b="1" dirty="0">
                  <a:latin typeface="Arial Narrow" panose="020B0606020202030204" pitchFamily="34" charset="0"/>
                  <a:cs typeface="Arial" panose="020B0604020202020204" pitchFamily="34" charset="0"/>
                </a:endParaRPr>
              </a:p>
            </p:txBody>
          </p:sp>
        </mc:Choice>
        <mc:Fallback xmlns="">
          <p:sp>
            <p:nvSpPr>
              <p:cNvPr id="5" name="CaixaDeTexto 4">
                <a:extLst>
                  <a:ext uri="{FF2B5EF4-FFF2-40B4-BE49-F238E27FC236}">
                    <a16:creationId xmlns:a16="http://schemas.microsoft.com/office/drawing/2014/main" id="{EEE1F762-BE12-BBAC-6A6C-02C304651E99}"/>
                  </a:ext>
                </a:extLst>
              </p:cNvPr>
              <p:cNvSpPr txBox="1">
                <a:spLocks noRot="1" noChangeAspect="1" noMove="1" noResize="1" noEditPoints="1" noAdjustHandles="1" noChangeArrowheads="1" noChangeShapeType="1" noTextEdit="1"/>
              </p:cNvSpPr>
              <p:nvPr/>
            </p:nvSpPr>
            <p:spPr>
              <a:xfrm>
                <a:off x="214074" y="412926"/>
                <a:ext cx="6094562" cy="4154984"/>
              </a:xfrm>
              <a:prstGeom prst="rect">
                <a:avLst/>
              </a:prstGeom>
              <a:blipFill>
                <a:blip r:embed="rId2"/>
                <a:stretch>
                  <a:fillRect l="-1500" t="-117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8297C27D-2C32-9058-6E4E-6D6ECBD963C5}"/>
                  </a:ext>
                </a:extLst>
              </p:cNvPr>
              <p:cNvSpPr txBox="1"/>
              <p:nvPr/>
            </p:nvSpPr>
            <p:spPr>
              <a:xfrm>
                <a:off x="169367" y="5020037"/>
                <a:ext cx="6094562" cy="1569660"/>
              </a:xfrm>
              <a:prstGeom prst="rect">
                <a:avLst/>
              </a:prstGeom>
              <a:noFill/>
            </p:spPr>
            <p:txBody>
              <a:bodyPr wrap="square">
                <a:spAutoFit/>
              </a:bodyPr>
              <a:lstStyle/>
              <a:p>
                <a:r>
                  <a:rPr lang="pt-BR" sz="2400" b="1" dirty="0">
                    <a:latin typeface="Arial Narrow" panose="020B0606020202030204" pitchFamily="34" charset="0"/>
                    <a:cs typeface="Arial" panose="020B0604020202020204" pitchFamily="34" charset="0"/>
                  </a:rPr>
                  <a:t>17. </a:t>
                </a:r>
                <a:r>
                  <a:rPr lang="pt-BR" sz="2400" dirty="0">
                    <a:latin typeface="Arial Narrow" panose="020B0606020202030204" pitchFamily="34" charset="0"/>
                    <a:cs typeface="Arial" panose="020B0604020202020204" pitchFamily="34" charset="0"/>
                  </a:rPr>
                  <a:t>Desenvolva os produtos entre binômios.</a:t>
                </a:r>
              </a:p>
              <a:p>
                <a:r>
                  <a:rPr lang="pt-BR" sz="2400" dirty="0"/>
                  <a:t>a) </a:t>
                </a:r>
                <a14:m>
                  <m:oMath xmlns:m="http://schemas.openxmlformats.org/officeDocument/2006/math">
                    <m:d>
                      <m:dPr>
                        <m:ctrlPr>
                          <a:rPr lang="pt-BR" sz="2400" i="1">
                            <a:latin typeface="Cambria Math" panose="02040503050406030204" pitchFamily="18" charset="0"/>
                          </a:rPr>
                        </m:ctrlPr>
                      </m:dPr>
                      <m:e>
                        <m:r>
                          <a:rPr lang="pt-BR" sz="2400" i="1">
                            <a:latin typeface="Cambria Math" panose="02040503050406030204" pitchFamily="18" charset="0"/>
                          </a:rPr>
                          <m:t>𝑎</m:t>
                        </m:r>
                        <m:r>
                          <a:rPr lang="pt-BR" sz="2400" i="1">
                            <a:latin typeface="Cambria Math" panose="02040503050406030204" pitchFamily="18" charset="0"/>
                          </a:rPr>
                          <m:t>+5</m:t>
                        </m:r>
                      </m:e>
                    </m:d>
                    <m:d>
                      <m:dPr>
                        <m:ctrlPr>
                          <a:rPr lang="pt-BR" sz="2400" i="1">
                            <a:latin typeface="Cambria Math" panose="02040503050406030204" pitchFamily="18" charset="0"/>
                          </a:rPr>
                        </m:ctrlPr>
                      </m:dPr>
                      <m:e>
                        <m:r>
                          <a:rPr lang="pt-BR" sz="2400" i="1">
                            <a:latin typeface="Cambria Math" panose="02040503050406030204" pitchFamily="18" charset="0"/>
                          </a:rPr>
                          <m:t>2</m:t>
                        </m:r>
                        <m:r>
                          <a:rPr lang="pt-BR" sz="2400" i="1">
                            <a:latin typeface="Cambria Math" panose="02040503050406030204" pitchFamily="18" charset="0"/>
                          </a:rPr>
                          <m:t>𝑎</m:t>
                        </m:r>
                        <m:r>
                          <a:rPr lang="pt-BR" sz="2400" i="1">
                            <a:latin typeface="Cambria Math" panose="02040503050406030204" pitchFamily="18" charset="0"/>
                          </a:rPr>
                          <m:t>+4</m:t>
                        </m:r>
                      </m:e>
                    </m:d>
                  </m:oMath>
                </a14:m>
                <a:r>
                  <a:rPr lang="pt-BR" sz="2400" dirty="0"/>
                  <a:t>        d) </a:t>
                </a:r>
                <a14:m>
                  <m:oMath xmlns:m="http://schemas.openxmlformats.org/officeDocument/2006/math">
                    <m:d>
                      <m:dPr>
                        <m:ctrlPr>
                          <a:rPr lang="pt-BR" sz="2400" i="1">
                            <a:latin typeface="Cambria Math" panose="02040503050406030204" pitchFamily="18" charset="0"/>
                          </a:rPr>
                        </m:ctrlPr>
                      </m:dPr>
                      <m:e>
                        <m:r>
                          <a:rPr lang="pt-BR" sz="2400" i="1">
                            <a:latin typeface="Cambria Math" panose="02040503050406030204" pitchFamily="18" charset="0"/>
                          </a:rPr>
                          <m:t>5</m:t>
                        </m:r>
                        <m:r>
                          <a:rPr lang="pt-BR" sz="2400" i="1">
                            <a:latin typeface="Cambria Math" panose="02040503050406030204" pitchFamily="18" charset="0"/>
                          </a:rPr>
                          <m:t>𝑥</m:t>
                        </m:r>
                        <m:r>
                          <a:rPr lang="pt-BR" sz="2400" i="1">
                            <a:latin typeface="Cambria Math" panose="02040503050406030204" pitchFamily="18" charset="0"/>
                          </a:rPr>
                          <m:t>−11</m:t>
                        </m:r>
                      </m:e>
                    </m:d>
                    <m:d>
                      <m:dPr>
                        <m:ctrlPr>
                          <a:rPr lang="pt-BR" sz="2400" i="1">
                            <a:latin typeface="Cambria Math" panose="02040503050406030204" pitchFamily="18" charset="0"/>
                          </a:rPr>
                        </m:ctrlPr>
                      </m:dPr>
                      <m:e>
                        <m:r>
                          <a:rPr lang="pt-BR" sz="2400" i="1">
                            <a:latin typeface="Cambria Math" panose="02040503050406030204" pitchFamily="18" charset="0"/>
                          </a:rPr>
                          <m:t>2</m:t>
                        </m:r>
                        <m:r>
                          <a:rPr lang="pt-BR" sz="2400" i="1">
                            <a:latin typeface="Cambria Math" panose="02040503050406030204" pitchFamily="18" charset="0"/>
                          </a:rPr>
                          <m:t>𝑥</m:t>
                        </m:r>
                        <m:r>
                          <a:rPr lang="pt-BR" sz="2400" i="1">
                            <a:latin typeface="Cambria Math" panose="02040503050406030204" pitchFamily="18" charset="0"/>
                          </a:rPr>
                          <m:t>−3</m:t>
                        </m:r>
                      </m:e>
                    </m:d>
                  </m:oMath>
                </a14:m>
                <a:endParaRPr lang="pt-BR" sz="2400" dirty="0"/>
              </a:p>
              <a:p>
                <a:r>
                  <a:rPr lang="pt-BR" sz="2400" dirty="0"/>
                  <a:t>b) </a:t>
                </a:r>
                <a14:m>
                  <m:oMath xmlns:m="http://schemas.openxmlformats.org/officeDocument/2006/math">
                    <m:d>
                      <m:dPr>
                        <m:ctrlPr>
                          <a:rPr lang="pt-BR" sz="2400" i="1">
                            <a:latin typeface="Cambria Math" panose="02040503050406030204" pitchFamily="18" charset="0"/>
                          </a:rPr>
                        </m:ctrlPr>
                      </m:dPr>
                      <m:e>
                        <m:r>
                          <a:rPr lang="pt-BR" sz="2400" i="1">
                            <a:latin typeface="Cambria Math" panose="02040503050406030204" pitchFamily="18" charset="0"/>
                          </a:rPr>
                          <m:t>3</m:t>
                        </m:r>
                        <m:r>
                          <a:rPr lang="pt-BR" sz="2400" i="1">
                            <a:latin typeface="Cambria Math" panose="02040503050406030204" pitchFamily="18" charset="0"/>
                          </a:rPr>
                          <m:t>𝑎</m:t>
                        </m:r>
                        <m:r>
                          <a:rPr lang="pt-BR" sz="2400" i="1">
                            <a:latin typeface="Cambria Math" panose="02040503050406030204" pitchFamily="18" charset="0"/>
                          </a:rPr>
                          <m:t>+9</m:t>
                        </m:r>
                      </m:e>
                    </m:d>
                    <m:d>
                      <m:dPr>
                        <m:ctrlPr>
                          <a:rPr lang="pt-BR" sz="2400" i="1">
                            <a:latin typeface="Cambria Math" panose="02040503050406030204" pitchFamily="18" charset="0"/>
                          </a:rPr>
                        </m:ctrlPr>
                      </m:dPr>
                      <m:e>
                        <m:r>
                          <a:rPr lang="pt-BR" sz="2400" i="1">
                            <a:latin typeface="Cambria Math" panose="02040503050406030204" pitchFamily="18" charset="0"/>
                          </a:rPr>
                          <m:t>4</m:t>
                        </m:r>
                        <m:r>
                          <a:rPr lang="pt-BR" sz="2400" i="1">
                            <a:latin typeface="Cambria Math" panose="02040503050406030204" pitchFamily="18" charset="0"/>
                          </a:rPr>
                          <m:t>𝑎</m:t>
                        </m:r>
                        <m:r>
                          <a:rPr lang="pt-BR" sz="2400" i="1">
                            <a:latin typeface="Cambria Math" panose="02040503050406030204" pitchFamily="18" charset="0"/>
                          </a:rPr>
                          <m:t>+5</m:t>
                        </m:r>
                      </m:e>
                    </m:d>
                  </m:oMath>
                </a14:m>
                <a:r>
                  <a:rPr lang="pt-BR" sz="2400" dirty="0"/>
                  <a:t>     e) </a:t>
                </a:r>
                <a14:m>
                  <m:oMath xmlns:m="http://schemas.openxmlformats.org/officeDocument/2006/math">
                    <m:d>
                      <m:dPr>
                        <m:ctrlPr>
                          <a:rPr lang="pt-BR" sz="2400" i="1">
                            <a:latin typeface="Cambria Math" panose="02040503050406030204" pitchFamily="18" charset="0"/>
                          </a:rPr>
                        </m:ctrlPr>
                      </m:dPr>
                      <m:e>
                        <m:r>
                          <a:rPr lang="pt-BR" sz="2400" i="1">
                            <a:latin typeface="Cambria Math" panose="02040503050406030204" pitchFamily="18" charset="0"/>
                          </a:rPr>
                          <m:t>2</m:t>
                        </m:r>
                        <m:r>
                          <a:rPr lang="pt-BR" sz="2400" i="1">
                            <a:latin typeface="Cambria Math" panose="02040503050406030204" pitchFamily="18" charset="0"/>
                          </a:rPr>
                          <m:t>𝑥</m:t>
                        </m:r>
                        <m:r>
                          <a:rPr lang="pt-BR" sz="2400" i="1">
                            <a:latin typeface="Cambria Math" panose="02040503050406030204" pitchFamily="18" charset="0"/>
                          </a:rPr>
                          <m:t>−8</m:t>
                        </m:r>
                      </m:e>
                    </m:d>
                    <m:d>
                      <m:dPr>
                        <m:ctrlPr>
                          <a:rPr lang="pt-BR" sz="2400" i="1">
                            <a:latin typeface="Cambria Math" panose="02040503050406030204" pitchFamily="18" charset="0"/>
                          </a:rPr>
                        </m:ctrlPr>
                      </m:dPr>
                      <m:e>
                        <m:r>
                          <a:rPr lang="pt-BR" sz="2400" i="1">
                            <a:latin typeface="Cambria Math" panose="02040503050406030204" pitchFamily="18" charset="0"/>
                          </a:rPr>
                          <m:t>3</m:t>
                        </m:r>
                        <m:r>
                          <a:rPr lang="pt-BR" sz="2400" i="1">
                            <a:latin typeface="Cambria Math" panose="02040503050406030204" pitchFamily="18" charset="0"/>
                          </a:rPr>
                          <m:t>𝑥</m:t>
                        </m:r>
                        <m:r>
                          <a:rPr lang="pt-BR" sz="2400" i="1">
                            <a:latin typeface="Cambria Math" panose="02040503050406030204" pitchFamily="18" charset="0"/>
                          </a:rPr>
                          <m:t>−1</m:t>
                        </m:r>
                      </m:e>
                    </m:d>
                  </m:oMath>
                </a14:m>
                <a:endParaRPr lang="pt-BR" sz="2400" dirty="0"/>
              </a:p>
              <a:p>
                <a:r>
                  <a:rPr lang="pt-BR" sz="2400" dirty="0"/>
                  <a:t>c) </a:t>
                </a:r>
                <a14:m>
                  <m:oMath xmlns:m="http://schemas.openxmlformats.org/officeDocument/2006/math">
                    <m:d>
                      <m:dPr>
                        <m:ctrlPr>
                          <a:rPr lang="pt-BR" sz="2400" i="1">
                            <a:latin typeface="Cambria Math" panose="02040503050406030204" pitchFamily="18" charset="0"/>
                          </a:rPr>
                        </m:ctrlPr>
                      </m:dPr>
                      <m:e>
                        <m:r>
                          <a:rPr lang="pt-BR" sz="2400" i="1">
                            <a:latin typeface="Cambria Math" panose="02040503050406030204" pitchFamily="18" charset="0"/>
                          </a:rPr>
                          <m:t>2</m:t>
                        </m:r>
                        <m:r>
                          <a:rPr lang="pt-BR" sz="2400" i="1">
                            <a:latin typeface="Cambria Math" panose="02040503050406030204" pitchFamily="18" charset="0"/>
                          </a:rPr>
                          <m:t>𝑥</m:t>
                        </m:r>
                        <m:r>
                          <a:rPr lang="pt-BR" sz="2400" i="1">
                            <a:latin typeface="Cambria Math" panose="02040503050406030204" pitchFamily="18" charset="0"/>
                          </a:rPr>
                          <m:t>+7</m:t>
                        </m:r>
                      </m:e>
                    </m:d>
                    <m:d>
                      <m:dPr>
                        <m:ctrlPr>
                          <a:rPr lang="pt-BR" sz="2400" i="1">
                            <a:latin typeface="Cambria Math" panose="02040503050406030204" pitchFamily="18" charset="0"/>
                          </a:rPr>
                        </m:ctrlPr>
                      </m:dPr>
                      <m:e>
                        <m:r>
                          <a:rPr lang="pt-BR" sz="2400" i="1">
                            <a:latin typeface="Cambria Math" panose="02040503050406030204" pitchFamily="18" charset="0"/>
                          </a:rPr>
                          <m:t>3</m:t>
                        </m:r>
                        <m:r>
                          <a:rPr lang="pt-BR" sz="2400" i="1">
                            <a:latin typeface="Cambria Math" panose="02040503050406030204" pitchFamily="18" charset="0"/>
                          </a:rPr>
                          <m:t>𝑎</m:t>
                        </m:r>
                        <m:r>
                          <a:rPr lang="pt-BR" sz="2400" i="1">
                            <a:latin typeface="Cambria Math" panose="02040503050406030204" pitchFamily="18" charset="0"/>
                          </a:rPr>
                          <m:t>−6</m:t>
                        </m:r>
                      </m:e>
                    </m:d>
                  </m:oMath>
                </a14:m>
                <a:endParaRPr lang="pt-BR" sz="2400" dirty="0"/>
              </a:p>
            </p:txBody>
          </p:sp>
        </mc:Choice>
        <mc:Fallback xmlns="">
          <p:sp>
            <p:nvSpPr>
              <p:cNvPr id="9" name="CaixaDeTexto 8">
                <a:extLst>
                  <a:ext uri="{FF2B5EF4-FFF2-40B4-BE49-F238E27FC236}">
                    <a16:creationId xmlns:a16="http://schemas.microsoft.com/office/drawing/2014/main" id="{8297C27D-2C32-9058-6E4E-6D6ECBD963C5}"/>
                  </a:ext>
                </a:extLst>
              </p:cNvPr>
              <p:cNvSpPr txBox="1">
                <a:spLocks noRot="1" noChangeAspect="1" noMove="1" noResize="1" noEditPoints="1" noAdjustHandles="1" noChangeArrowheads="1" noChangeShapeType="1" noTextEdit="1"/>
              </p:cNvSpPr>
              <p:nvPr/>
            </p:nvSpPr>
            <p:spPr>
              <a:xfrm>
                <a:off x="169367" y="5020037"/>
                <a:ext cx="6094562" cy="1569660"/>
              </a:xfrm>
              <a:prstGeom prst="rect">
                <a:avLst/>
              </a:prstGeom>
              <a:blipFill>
                <a:blip r:embed="rId3"/>
                <a:stretch>
                  <a:fillRect l="-1600" t="-3101" b="-7752"/>
                </a:stretch>
              </a:blipFill>
            </p:spPr>
            <p:txBody>
              <a:bodyPr/>
              <a:lstStyle/>
              <a:p>
                <a:r>
                  <a:rPr lang="pt-BR">
                    <a:noFill/>
                  </a:rPr>
                  <a:t> </a:t>
                </a:r>
              </a:p>
            </p:txBody>
          </p:sp>
        </mc:Fallback>
      </mc:AlternateContent>
      <p:pic>
        <p:nvPicPr>
          <p:cNvPr id="10" name="Imagem 9">
            <a:extLst>
              <a:ext uri="{FF2B5EF4-FFF2-40B4-BE49-F238E27FC236}">
                <a16:creationId xmlns:a16="http://schemas.microsoft.com/office/drawing/2014/main" id="{1FE31CDF-B238-67A2-A67A-D491BB4024DC}"/>
              </a:ext>
            </a:extLst>
          </p:cNvPr>
          <p:cNvPicPr>
            <a:picLocks noChangeAspect="1"/>
          </p:cNvPicPr>
          <p:nvPr/>
        </p:nvPicPr>
        <p:blipFill rotWithShape="1">
          <a:blip r:embed="rId4">
            <a:extLst>
              <a:ext uri="{28A0092B-C50C-407E-A947-70E740481C1C}">
                <a14:useLocalDpi xmlns:a14="http://schemas.microsoft.com/office/drawing/2010/main" val="0"/>
              </a:ext>
            </a:extLst>
          </a:blip>
          <a:srcRect l="1631" r="63456"/>
          <a:stretch>
            <a:fillRect/>
          </a:stretch>
        </p:blipFill>
        <p:spPr bwMode="auto">
          <a:xfrm>
            <a:off x="208472" y="4454218"/>
            <a:ext cx="2520000" cy="640226"/>
          </a:xfrm>
          <a:prstGeom prst="rect">
            <a:avLst/>
          </a:prstGeom>
          <a:noFill/>
          <a:ln>
            <a:noFill/>
          </a:ln>
          <a:extLst>
            <a:ext uri="{53640926-AAD7-44D8-BBD7-CCE9431645EC}">
              <a14:shadowObscured xmlns:a14="http://schemas.microsoft.com/office/drawing/2010/main"/>
            </a:ext>
          </a:extLst>
        </p:spPr>
      </p:pic>
      <p:pic>
        <p:nvPicPr>
          <p:cNvPr id="4" name="Imagem 3" descr="Forma, Retângulo, Polígono&#10;&#10;O conteúdo gerado por IA pode estar incorreto.">
            <a:extLst>
              <a:ext uri="{FF2B5EF4-FFF2-40B4-BE49-F238E27FC236}">
                <a16:creationId xmlns:a16="http://schemas.microsoft.com/office/drawing/2014/main" id="{D38D6C0B-1764-C0D0-8ADB-5BCD9FBE995A}"/>
              </a:ext>
            </a:extLst>
          </p:cNvPr>
          <p:cNvPicPr>
            <a:picLocks noChangeAspect="1"/>
          </p:cNvPicPr>
          <p:nvPr/>
        </p:nvPicPr>
        <p:blipFill>
          <a:blip r:embed="rId5"/>
          <a:stretch>
            <a:fillRect/>
          </a:stretch>
        </p:blipFill>
        <p:spPr>
          <a:xfrm>
            <a:off x="2353133" y="1214323"/>
            <a:ext cx="2520000" cy="1871037"/>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8C30844A-C09B-7DF6-3E7F-C602224B0511}"/>
                  </a:ext>
                </a:extLst>
              </p:cNvPr>
              <p:cNvSpPr txBox="1"/>
              <p:nvPr/>
            </p:nvSpPr>
            <p:spPr>
              <a:xfrm>
                <a:off x="6342140" y="640899"/>
                <a:ext cx="5635786" cy="5994013"/>
              </a:xfrm>
              <a:prstGeom prst="rect">
                <a:avLst/>
              </a:prstGeom>
              <a:noFill/>
            </p:spPr>
            <p:txBody>
              <a:bodyPr wrap="square">
                <a:spAutoFit/>
              </a:bodyPr>
              <a:lstStyle/>
              <a:p>
                <a:pPr algn="just">
                  <a:spcAft>
                    <a:spcPts val="800"/>
                  </a:spcAft>
                  <a:buNone/>
                </a:pPr>
                <a:r>
                  <a:rPr lang="pt-BR" sz="2400" b="1" kern="10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18. </a:t>
                </a:r>
                <a:r>
                  <a:rPr lang="pt-BR" sz="2400" kern="10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Desenvolva os produtos notáveis.</a:t>
                </a:r>
                <a:endParaRPr lang="pt-BR" sz="24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pPr>
                <a:r>
                  <a:rPr lang="pt-BR" sz="2400" kern="10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a) </a:t>
                </a:r>
                <a14:m>
                  <m:oMath xmlns:m="http://schemas.openxmlformats.org/officeDocument/2006/math">
                    <m:sSup>
                      <m:sSupPr>
                        <m:ctrlP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ctrlPr>
                      </m:sSupPr>
                      <m:e>
                        <m:d>
                          <m:dPr>
                            <m:ctrlP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𝑎</m:t>
                            </m:r>
                            <m: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+6</m:t>
                            </m:r>
                          </m:e>
                        </m:d>
                      </m:e>
                      <m:sup>
                        <m: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2</m:t>
                        </m:r>
                      </m:sup>
                    </m:sSup>
                  </m:oMath>
                </a14:m>
                <a:r>
                  <a:rPr lang="pt-BR" sz="2400" kern="100" dirty="0">
                    <a:solidFill>
                      <a:schemeClr val="tx1"/>
                    </a:solidFill>
                    <a:latin typeface="Arial Narrow" panose="020B0606020202030204" pitchFamily="34" charset="0"/>
                    <a:ea typeface="Times New Roman" panose="02020603050405020304" pitchFamily="18" charset="0"/>
                    <a:cs typeface="Arial" panose="020B0604020202020204" pitchFamily="34" charset="0"/>
                  </a:rPr>
                  <a:t>                 d) </a:t>
                </a:r>
                <a14:m>
                  <m:oMath xmlns:m="http://schemas.openxmlformats.org/officeDocument/2006/math">
                    <m:sSup>
                      <m:sSupPr>
                        <m:ctrlP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pPr>
                      <m:e>
                        <m:d>
                          <m:dPr>
                            <m:ctrlP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ctrlPr>
                          </m:dPr>
                          <m:e>
                            <m:f>
                              <m:fPr>
                                <m:ctrlP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ctrlPr>
                              </m:fPr>
                              <m:num>
                                <m: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4</m:t>
                                </m:r>
                              </m:num>
                              <m:den>
                                <m: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5</m:t>
                                </m:r>
                              </m:den>
                            </m:f>
                            <m: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𝑎</m:t>
                            </m:r>
                            <m: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+5</m:t>
                            </m:r>
                          </m:e>
                        </m:d>
                      </m:e>
                      <m:sup>
                        <m: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2</m:t>
                        </m:r>
                      </m:sup>
                    </m:sSup>
                  </m:oMath>
                </a14:m>
                <a:endParaRPr lang="pt-BR" sz="24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pPr>
                <a:r>
                  <a:rPr lang="pt-BR" sz="2400" kern="10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b) </a:t>
                </a:r>
                <a14:m>
                  <m:oMath xmlns:m="http://schemas.openxmlformats.org/officeDocument/2006/math">
                    <m:sSup>
                      <m:sSupPr>
                        <m:ctrlP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ctrlPr>
                      </m:sSupPr>
                      <m:e>
                        <m:d>
                          <m:dPr>
                            <m:ctrlP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2</m:t>
                            </m:r>
                            <m: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𝑎</m:t>
                            </m:r>
                            <m: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+8</m:t>
                            </m:r>
                          </m:e>
                        </m:d>
                      </m:e>
                      <m:sup>
                        <m: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2</m:t>
                        </m:r>
                      </m:sup>
                    </m:sSup>
                  </m:oMath>
                </a14:m>
                <a:r>
                  <a:rPr lang="pt-BR" sz="2400" kern="100" dirty="0">
                    <a:solidFill>
                      <a:schemeClr val="tx1"/>
                    </a:solidFill>
                    <a:latin typeface="Arial Narrow" panose="020B0606020202030204" pitchFamily="34" charset="0"/>
                    <a:ea typeface="Times New Roman" panose="02020603050405020304" pitchFamily="18" charset="0"/>
                    <a:cs typeface="Arial" panose="020B0604020202020204" pitchFamily="34" charset="0"/>
                  </a:rPr>
                  <a:t>              e) </a:t>
                </a:r>
                <a14:m>
                  <m:oMath xmlns:m="http://schemas.openxmlformats.org/officeDocument/2006/math">
                    <m:sSup>
                      <m:sSupPr>
                        <m:ctrlP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pPr>
                      <m:e>
                        <m:d>
                          <m:dPr>
                            <m:ctrlP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ctrlPr>
                          </m:dPr>
                          <m:e>
                            <m:f>
                              <m:fPr>
                                <m:ctrlP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ctrlPr>
                              </m:fPr>
                              <m:num>
                                <m: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1</m:t>
                                </m:r>
                              </m:num>
                              <m:den>
                                <m: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2</m:t>
                                </m:r>
                              </m:den>
                            </m:f>
                            <m: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𝑎𝑏</m:t>
                            </m:r>
                            <m: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m:t>
                            </m:r>
                            <m:f>
                              <m:fPr>
                                <m:ctrlP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ctrlPr>
                              </m:fPr>
                              <m:num>
                                <m: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1</m:t>
                                </m:r>
                              </m:num>
                              <m:den>
                                <m: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3</m:t>
                                </m:r>
                              </m:den>
                            </m:f>
                          </m:e>
                        </m:d>
                      </m:e>
                      <m:sup>
                        <m:r>
                          <a:rPr lang="pt-BR" sz="2400"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2</m:t>
                        </m:r>
                      </m:sup>
                    </m:sSup>
                  </m:oMath>
                </a14:m>
                <a:endParaRPr lang="pt-BR" sz="24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400" kern="10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c) </a:t>
                </a:r>
                <a14:m>
                  <m:oMath xmlns:m="http://schemas.openxmlformats.org/officeDocument/2006/math">
                    <m:sSup>
                      <m:sSupPr>
                        <m:ctrlP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ctrlPr>
                      </m:sSupPr>
                      <m:e>
                        <m:d>
                          <m:dPr>
                            <m:ctrlP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3</m:t>
                            </m:r>
                            <m: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𝑎𝑏</m:t>
                            </m:r>
                            <m: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+7</m:t>
                            </m:r>
                          </m:e>
                        </m:d>
                      </m:e>
                      <m:sup>
                        <m:r>
                          <a:rPr lang="pt-BR" sz="2400" i="1" kern="10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2</m:t>
                        </m:r>
                      </m:sup>
                    </m:sSup>
                  </m:oMath>
                </a14:m>
                <a:endParaRPr lang="pt-BR" sz="24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dirty="0">
                    <a:latin typeface="Arial Narrow" panose="020B0606020202030204" pitchFamily="34" charset="0"/>
                  </a:rPr>
                  <a:t>19. </a:t>
                </a:r>
                <a:r>
                  <a:rPr lang="pt-BR" sz="2400" dirty="0">
                    <a:latin typeface="Arial Narrow" panose="020B0606020202030204" pitchFamily="34" charset="0"/>
                  </a:rPr>
                  <a:t>Desenvolvendo o produto notável </a:t>
                </a:r>
                <a14:m>
                  <m:oMath xmlns:m="http://schemas.openxmlformats.org/officeDocument/2006/math">
                    <m:sSup>
                      <m:sSupPr>
                        <m:ctrlPr>
                          <a:rPr lang="pt-BR" sz="2400" i="1">
                            <a:latin typeface="Cambria Math" panose="02040503050406030204" pitchFamily="18" charset="0"/>
                          </a:rPr>
                        </m:ctrlPr>
                      </m:sSupPr>
                      <m:e>
                        <m:d>
                          <m:dPr>
                            <m:ctrlPr>
                              <a:rPr lang="pt-BR" sz="2400" i="1">
                                <a:latin typeface="Cambria Math" panose="02040503050406030204" pitchFamily="18" charset="0"/>
                              </a:rPr>
                            </m:ctrlPr>
                          </m:dPr>
                          <m:e>
                            <m:r>
                              <a:rPr lang="pt-BR" sz="2400" i="1">
                                <a:latin typeface="Cambria Math" panose="02040503050406030204" pitchFamily="18" charset="0"/>
                              </a:rPr>
                              <m:t>6</m:t>
                            </m:r>
                            <m:r>
                              <a:rPr lang="pt-BR" sz="2400" i="1">
                                <a:latin typeface="Cambria Math" panose="02040503050406030204" pitchFamily="18" charset="0"/>
                              </a:rPr>
                              <m:t>𝑎</m:t>
                            </m:r>
                            <m:r>
                              <a:rPr lang="pt-BR" sz="2400" i="1">
                                <a:latin typeface="Cambria Math" panose="02040503050406030204" pitchFamily="18" charset="0"/>
                              </a:rPr>
                              <m:t>+</m:t>
                            </m:r>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 2 </m:t>
                                </m:r>
                              </m:den>
                            </m:f>
                          </m:e>
                        </m:d>
                      </m:e>
                      <m:sup>
                        <m:r>
                          <a:rPr lang="pt-BR" sz="2400" i="1">
                            <a:latin typeface="Cambria Math" panose="02040503050406030204" pitchFamily="18" charset="0"/>
                          </a:rPr>
                          <m:t>2</m:t>
                        </m:r>
                      </m:sup>
                    </m:sSup>
                  </m:oMath>
                </a14:m>
                <a:r>
                  <a:rPr lang="pt-BR" sz="2400" dirty="0">
                    <a:latin typeface="Arial Narrow" panose="020B0606020202030204" pitchFamily="34" charset="0"/>
                  </a:rPr>
                  <a:t> obtemos como resultado a expressão</a:t>
                </a:r>
              </a:p>
              <a:p>
                <a:pPr algn="just"/>
                <a:r>
                  <a:rPr lang="pt-BR" sz="2400" dirty="0">
                    <a:latin typeface="Arial Narrow" panose="020B0606020202030204" pitchFamily="34" charset="0"/>
                  </a:rPr>
                  <a:t>(A) </a:t>
                </a:r>
                <a14:m>
                  <m:oMath xmlns:m="http://schemas.openxmlformats.org/officeDocument/2006/math">
                    <m:r>
                      <a:rPr lang="pt-BR" sz="2400" i="1">
                        <a:latin typeface="Cambria Math" panose="02040503050406030204" pitchFamily="18" charset="0"/>
                      </a:rPr>
                      <m:t>36</m:t>
                    </m:r>
                    <m:sSup>
                      <m:sSupPr>
                        <m:ctrlPr>
                          <a:rPr lang="pt-BR" sz="2400" i="1">
                            <a:latin typeface="Cambria Math" panose="02040503050406030204" pitchFamily="18" charset="0"/>
                          </a:rPr>
                        </m:ctrlPr>
                      </m:sSupPr>
                      <m:e>
                        <m:r>
                          <a:rPr lang="pt-BR" sz="2400" i="1">
                            <a:latin typeface="Cambria Math" panose="02040503050406030204" pitchFamily="18" charset="0"/>
                          </a:rPr>
                          <m:t>𝑎</m:t>
                        </m:r>
                      </m:e>
                      <m:sup>
                        <m:r>
                          <a:rPr lang="pt-BR" sz="2400" i="1">
                            <a:latin typeface="Cambria Math" panose="02040503050406030204" pitchFamily="18" charset="0"/>
                          </a:rPr>
                          <m:t>2</m:t>
                        </m:r>
                      </m:sup>
                    </m:sSup>
                    <m:r>
                      <a:rPr lang="pt-BR" sz="2400" i="1">
                        <a:latin typeface="Cambria Math" panose="02040503050406030204" pitchFamily="18" charset="0"/>
                      </a:rPr>
                      <m:t>+12</m:t>
                    </m:r>
                    <m:r>
                      <a:rPr lang="pt-BR" sz="2400" i="1">
                        <a:latin typeface="Cambria Math" panose="02040503050406030204" pitchFamily="18" charset="0"/>
                      </a:rPr>
                      <m:t>𝑎</m:t>
                    </m:r>
                    <m:r>
                      <a:rPr lang="pt-BR" sz="2400" i="1">
                        <a:latin typeface="Cambria Math" panose="02040503050406030204" pitchFamily="18" charset="0"/>
                      </a:rPr>
                      <m:t>+</m:t>
                    </m:r>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 4 </m:t>
                        </m:r>
                      </m:den>
                    </m:f>
                    <m:r>
                      <a:rPr lang="pt-BR" sz="2400" i="1">
                        <a:latin typeface="Cambria Math" panose="02040503050406030204" pitchFamily="18" charset="0"/>
                      </a:rPr>
                      <m:t>∙</m:t>
                    </m:r>
                  </m:oMath>
                </a14:m>
                <a:endParaRPr lang="pt-BR" sz="2400" dirty="0">
                  <a:latin typeface="Arial Narrow" panose="020B0606020202030204" pitchFamily="34" charset="0"/>
                </a:endParaRPr>
              </a:p>
              <a:p>
                <a:pPr algn="just"/>
                <a:r>
                  <a:rPr lang="pt-BR" sz="2400" dirty="0">
                    <a:latin typeface="Arial Narrow" panose="020B0606020202030204" pitchFamily="34" charset="0"/>
                  </a:rPr>
                  <a:t>(B) </a:t>
                </a:r>
                <a14:m>
                  <m:oMath xmlns:m="http://schemas.openxmlformats.org/officeDocument/2006/math">
                    <m:r>
                      <a:rPr lang="pt-BR" sz="2400" i="1">
                        <a:latin typeface="Cambria Math" panose="02040503050406030204" pitchFamily="18" charset="0"/>
                      </a:rPr>
                      <m:t>6</m:t>
                    </m:r>
                    <m:sSup>
                      <m:sSupPr>
                        <m:ctrlPr>
                          <a:rPr lang="pt-BR" sz="2400" i="1">
                            <a:latin typeface="Cambria Math" panose="02040503050406030204" pitchFamily="18" charset="0"/>
                          </a:rPr>
                        </m:ctrlPr>
                      </m:sSupPr>
                      <m:e>
                        <m:r>
                          <a:rPr lang="pt-BR" sz="2400" i="1">
                            <a:latin typeface="Cambria Math" panose="02040503050406030204" pitchFamily="18" charset="0"/>
                          </a:rPr>
                          <m:t>𝑎</m:t>
                        </m:r>
                      </m:e>
                      <m:sup>
                        <m:r>
                          <a:rPr lang="pt-BR" sz="2400" i="1">
                            <a:latin typeface="Cambria Math" panose="02040503050406030204" pitchFamily="18" charset="0"/>
                          </a:rPr>
                          <m:t>2</m:t>
                        </m:r>
                      </m:sup>
                    </m:sSup>
                    <m:r>
                      <a:rPr lang="pt-BR" sz="2400" i="1">
                        <a:latin typeface="Cambria Math" panose="02040503050406030204" pitchFamily="18" charset="0"/>
                      </a:rPr>
                      <m:t>+12</m:t>
                    </m:r>
                    <m:r>
                      <a:rPr lang="pt-BR" sz="2400" i="1">
                        <a:latin typeface="Cambria Math" panose="02040503050406030204" pitchFamily="18" charset="0"/>
                      </a:rPr>
                      <m:t>𝑎</m:t>
                    </m:r>
                    <m:r>
                      <a:rPr lang="pt-BR" sz="2400" i="1">
                        <a:latin typeface="Cambria Math" panose="02040503050406030204" pitchFamily="18" charset="0"/>
                      </a:rPr>
                      <m:t>+</m:t>
                    </m:r>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 4 </m:t>
                        </m:r>
                      </m:den>
                    </m:f>
                    <m:r>
                      <a:rPr lang="pt-BR" sz="2400" i="1">
                        <a:latin typeface="Cambria Math" panose="02040503050406030204" pitchFamily="18" charset="0"/>
                      </a:rPr>
                      <m:t>∙</m:t>
                    </m:r>
                  </m:oMath>
                </a14:m>
                <a:endParaRPr lang="pt-BR" sz="2400" dirty="0">
                  <a:latin typeface="Arial Narrow" panose="020B0606020202030204" pitchFamily="34" charset="0"/>
                </a:endParaRPr>
              </a:p>
              <a:p>
                <a:pPr algn="just"/>
                <a:r>
                  <a:rPr lang="pt-BR" sz="2400" dirty="0">
                    <a:latin typeface="Arial Narrow" panose="020B0606020202030204" pitchFamily="34" charset="0"/>
                  </a:rPr>
                  <a:t>(C) </a:t>
                </a:r>
                <a14:m>
                  <m:oMath xmlns:m="http://schemas.openxmlformats.org/officeDocument/2006/math">
                    <m:r>
                      <a:rPr lang="pt-BR" sz="2400" i="1">
                        <a:latin typeface="Cambria Math" panose="02040503050406030204" pitchFamily="18" charset="0"/>
                      </a:rPr>
                      <m:t>36</m:t>
                    </m:r>
                    <m:sSup>
                      <m:sSupPr>
                        <m:ctrlPr>
                          <a:rPr lang="pt-BR" sz="2400" i="1">
                            <a:latin typeface="Cambria Math" panose="02040503050406030204" pitchFamily="18" charset="0"/>
                          </a:rPr>
                        </m:ctrlPr>
                      </m:sSupPr>
                      <m:e>
                        <m:r>
                          <a:rPr lang="pt-BR" sz="2400" i="1">
                            <a:latin typeface="Cambria Math" panose="02040503050406030204" pitchFamily="18" charset="0"/>
                          </a:rPr>
                          <m:t>𝑎</m:t>
                        </m:r>
                      </m:e>
                      <m:sup>
                        <m:r>
                          <a:rPr lang="pt-BR" sz="2400" i="1">
                            <a:latin typeface="Cambria Math" panose="02040503050406030204" pitchFamily="18" charset="0"/>
                          </a:rPr>
                          <m:t>2</m:t>
                        </m:r>
                      </m:sup>
                    </m:sSup>
                    <m:r>
                      <a:rPr lang="pt-BR" sz="2400" i="1">
                        <a:latin typeface="Cambria Math" panose="02040503050406030204" pitchFamily="18" charset="0"/>
                      </a:rPr>
                      <m:t>+6</m:t>
                    </m:r>
                    <m:r>
                      <a:rPr lang="pt-BR" sz="2400" i="1">
                        <a:latin typeface="Cambria Math" panose="02040503050406030204" pitchFamily="18" charset="0"/>
                      </a:rPr>
                      <m:t>𝑎</m:t>
                    </m:r>
                    <m:r>
                      <a:rPr lang="pt-BR" sz="2400" i="1">
                        <a:latin typeface="Cambria Math" panose="02040503050406030204" pitchFamily="18" charset="0"/>
                      </a:rPr>
                      <m:t>+</m:t>
                    </m:r>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 4 </m:t>
                        </m:r>
                      </m:den>
                    </m:f>
                    <m:r>
                      <a:rPr lang="pt-BR" sz="2400" i="1">
                        <a:latin typeface="Cambria Math" panose="02040503050406030204" pitchFamily="18" charset="0"/>
                      </a:rPr>
                      <m:t>∙</m:t>
                    </m:r>
                  </m:oMath>
                </a14:m>
                <a:endParaRPr lang="pt-BR" sz="2400" dirty="0">
                  <a:latin typeface="Arial Narrow" panose="020B0606020202030204" pitchFamily="34" charset="0"/>
                </a:endParaRPr>
              </a:p>
              <a:p>
                <a:pPr algn="just"/>
                <a:r>
                  <a:rPr lang="pt-BR" sz="2400" dirty="0">
                    <a:latin typeface="Arial Narrow" panose="020B0606020202030204" pitchFamily="34" charset="0"/>
                  </a:rPr>
                  <a:t>(D) </a:t>
                </a:r>
                <a14:m>
                  <m:oMath xmlns:m="http://schemas.openxmlformats.org/officeDocument/2006/math">
                    <m:r>
                      <a:rPr lang="pt-BR" sz="2400" i="1">
                        <a:latin typeface="Cambria Math" panose="02040503050406030204" pitchFamily="18" charset="0"/>
                      </a:rPr>
                      <m:t>6</m:t>
                    </m:r>
                    <m:sSup>
                      <m:sSupPr>
                        <m:ctrlPr>
                          <a:rPr lang="pt-BR" sz="2400" i="1">
                            <a:latin typeface="Cambria Math" panose="02040503050406030204" pitchFamily="18" charset="0"/>
                          </a:rPr>
                        </m:ctrlPr>
                      </m:sSupPr>
                      <m:e>
                        <m:r>
                          <a:rPr lang="pt-BR" sz="2400" i="1">
                            <a:latin typeface="Cambria Math" panose="02040503050406030204" pitchFamily="18" charset="0"/>
                          </a:rPr>
                          <m:t>𝑎</m:t>
                        </m:r>
                      </m:e>
                      <m:sup>
                        <m:r>
                          <a:rPr lang="pt-BR" sz="2400" i="1">
                            <a:latin typeface="Cambria Math" panose="02040503050406030204" pitchFamily="18" charset="0"/>
                          </a:rPr>
                          <m:t>2</m:t>
                        </m:r>
                      </m:sup>
                    </m:sSup>
                    <m:r>
                      <a:rPr lang="pt-BR" sz="2400" i="1">
                        <a:latin typeface="Cambria Math" panose="02040503050406030204" pitchFamily="18" charset="0"/>
                      </a:rPr>
                      <m:t>+6</m:t>
                    </m:r>
                    <m:r>
                      <a:rPr lang="pt-BR" sz="2400" i="1">
                        <a:latin typeface="Cambria Math" panose="02040503050406030204" pitchFamily="18" charset="0"/>
                      </a:rPr>
                      <m:t>𝑎</m:t>
                    </m:r>
                    <m:r>
                      <a:rPr lang="pt-BR" sz="2400" i="1">
                        <a:latin typeface="Cambria Math" panose="02040503050406030204" pitchFamily="18" charset="0"/>
                      </a:rPr>
                      <m:t>+</m:t>
                    </m:r>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 4 </m:t>
                        </m:r>
                      </m:den>
                    </m:f>
                    <m:r>
                      <a:rPr lang="pt-BR" sz="2400" i="1">
                        <a:latin typeface="Cambria Math" panose="02040503050406030204" pitchFamily="18" charset="0"/>
                      </a:rPr>
                      <m:t>∙</m:t>
                    </m:r>
                  </m:oMath>
                </a14:m>
                <a:endParaRPr lang="pt-BR" sz="2400" dirty="0">
                  <a:latin typeface="Arial Narrow" panose="020B0606020202030204" pitchFamily="34" charset="0"/>
                </a:endParaRPr>
              </a:p>
            </p:txBody>
          </p:sp>
        </mc:Choice>
        <mc:Fallback xmlns="">
          <p:sp>
            <p:nvSpPr>
              <p:cNvPr id="8" name="CaixaDeTexto 7">
                <a:extLst>
                  <a:ext uri="{FF2B5EF4-FFF2-40B4-BE49-F238E27FC236}">
                    <a16:creationId xmlns:a16="http://schemas.microsoft.com/office/drawing/2014/main" id="{8C30844A-C09B-7DF6-3E7F-C602224B0511}"/>
                  </a:ext>
                </a:extLst>
              </p:cNvPr>
              <p:cNvSpPr txBox="1">
                <a:spLocks noRot="1" noChangeAspect="1" noMove="1" noResize="1" noEditPoints="1" noAdjustHandles="1" noChangeArrowheads="1" noChangeShapeType="1" noTextEdit="1"/>
              </p:cNvSpPr>
              <p:nvPr/>
            </p:nvSpPr>
            <p:spPr>
              <a:xfrm>
                <a:off x="6342140" y="640899"/>
                <a:ext cx="5635786" cy="5994013"/>
              </a:xfrm>
              <a:prstGeom prst="rect">
                <a:avLst/>
              </a:prstGeom>
              <a:blipFill>
                <a:blip r:embed="rId6"/>
                <a:stretch>
                  <a:fillRect l="-1622" t="-814" r="-1622" b="-102"/>
                </a:stretch>
              </a:blipFill>
            </p:spPr>
            <p:txBody>
              <a:bodyPr/>
              <a:lstStyle/>
              <a:p>
                <a:r>
                  <a:rPr lang="pt-BR">
                    <a:noFill/>
                  </a:rPr>
                  <a:t> </a:t>
                </a:r>
              </a:p>
            </p:txBody>
          </p:sp>
        </mc:Fallback>
      </mc:AlternateContent>
    </p:spTree>
    <p:extLst>
      <p:ext uri="{BB962C8B-B14F-4D97-AF65-F5344CB8AC3E}">
        <p14:creationId xmlns:p14="http://schemas.microsoft.com/office/powerpoint/2010/main" val="519940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6D382-00A1-9322-4F76-3B8296E4626E}"/>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B3E4D75B-ED3B-3DAF-575B-28C198EC2EB5}"/>
              </a:ext>
            </a:extLst>
          </p:cNvPr>
          <p:cNvCxnSpPr>
            <a:cxnSpLocks/>
          </p:cNvCxnSpPr>
          <p:nvPr/>
        </p:nvCxnSpPr>
        <p:spPr>
          <a:xfrm>
            <a:off x="5711360"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9943ED7-1B35-4722-A760-52BC9CFFCFF9}"/>
                  </a:ext>
                </a:extLst>
              </p:cNvPr>
              <p:cNvSpPr txBox="1"/>
              <p:nvPr/>
            </p:nvSpPr>
            <p:spPr>
              <a:xfrm>
                <a:off x="5711360" y="727295"/>
                <a:ext cx="6292380" cy="6001643"/>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22. </a:t>
                </a:r>
                <a:r>
                  <a:rPr lang="pt-BR" sz="2400" dirty="0">
                    <a:latin typeface="Arial Narrow" panose="020B0606020202030204" pitchFamily="34" charset="0"/>
                    <a:cs typeface="Arial" panose="020B0604020202020204" pitchFamily="34" charset="0"/>
                  </a:rPr>
                  <a:t>Seja o quadrado de lado </a:t>
                </a:r>
                <a14:m>
                  <m:oMath xmlns:m="http://schemas.openxmlformats.org/officeDocument/2006/math">
                    <m:r>
                      <a:rPr lang="pt-BR" sz="2400" b="1" i="1" dirty="0" smtClean="0">
                        <a:latin typeface="Cambria Math" panose="02040503050406030204" pitchFamily="18" charset="0"/>
                        <a:cs typeface="Arial" panose="020B0604020202020204" pitchFamily="34" charset="0"/>
                      </a:rPr>
                      <m:t>𝒂</m:t>
                    </m:r>
                    <m:r>
                      <a:rPr lang="pt-BR" sz="2400" b="1" i="1" dirty="0" smtClean="0">
                        <a:latin typeface="Cambria Math" panose="02040503050406030204" pitchFamily="18" charset="0"/>
                        <a:cs typeface="Arial" panose="020B0604020202020204" pitchFamily="34" charset="0"/>
                      </a:rPr>
                      <m:t> + </m:t>
                    </m:r>
                    <m:r>
                      <a:rPr lang="pt-BR" sz="2400" b="1" i="1" dirty="0" smtClean="0">
                        <a:latin typeface="Cambria Math" panose="02040503050406030204" pitchFamily="18" charset="0"/>
                        <a:cs typeface="Arial" panose="020B0604020202020204" pitchFamily="34" charset="0"/>
                      </a:rPr>
                      <m:t>𝒃</m:t>
                    </m:r>
                    <m:r>
                      <a:rPr lang="pt-BR" sz="2400" b="1" i="1" dirty="0" smtClean="0">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a seguir. </a:t>
                </a: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Agora responda: </a:t>
                </a:r>
              </a:p>
              <a:p>
                <a:pPr algn="just"/>
                <a:r>
                  <a:rPr lang="pt-BR" sz="2400" dirty="0">
                    <a:latin typeface="Arial Narrow" panose="020B0606020202030204" pitchFamily="34" charset="0"/>
                    <a:cs typeface="Arial" panose="020B0604020202020204" pitchFamily="34" charset="0"/>
                  </a:rPr>
                  <a:t>a) Escreva a expressão que determina a área do quadra do de lado </a:t>
                </a:r>
                <a14:m>
                  <m:oMath xmlns:m="http://schemas.openxmlformats.org/officeDocument/2006/math">
                    <m:r>
                      <a:rPr lang="pt-BR" sz="2400" b="1" i="1" dirty="0" smtClean="0">
                        <a:latin typeface="Cambria Math" panose="02040503050406030204" pitchFamily="18" charset="0"/>
                        <a:cs typeface="Arial" panose="020B0604020202020204" pitchFamily="34" charset="0"/>
                      </a:rPr>
                      <m:t>𝒂</m:t>
                    </m:r>
                    <m:r>
                      <a:rPr lang="pt-BR" sz="2400" b="1" i="1" dirty="0" smtClean="0">
                        <a:latin typeface="Cambria Math" panose="02040503050406030204" pitchFamily="18" charset="0"/>
                        <a:cs typeface="Arial" panose="020B0604020202020204" pitchFamily="34" charset="0"/>
                      </a:rPr>
                      <m:t> + </m:t>
                    </m:r>
                    <m:r>
                      <a:rPr lang="pt-BR" sz="2400" b="1" i="1" dirty="0" smtClean="0">
                        <a:latin typeface="Cambria Math" panose="02040503050406030204" pitchFamily="18" charset="0"/>
                        <a:cs typeface="Arial" panose="020B0604020202020204" pitchFamily="34" charset="0"/>
                      </a:rPr>
                      <m:t>𝒃</m:t>
                    </m:r>
                  </m:oMath>
                </a14:m>
                <a:r>
                  <a:rPr lang="pt-BR" sz="2400" dirty="0">
                    <a:latin typeface="Arial Narrow" panose="020B0606020202030204" pitchFamily="34" charset="0"/>
                    <a:cs typeface="Arial" panose="020B0604020202020204" pitchFamily="34" charset="0"/>
                  </a:rPr>
                  <a:t>. </a:t>
                </a:r>
              </a:p>
              <a:p>
                <a:pPr algn="just"/>
                <a:r>
                  <a:rPr lang="pt-BR" sz="2400" dirty="0">
                    <a:latin typeface="Arial Narrow" panose="020B0606020202030204" pitchFamily="34" charset="0"/>
                    <a:cs typeface="Arial" panose="020B0604020202020204" pitchFamily="34" charset="0"/>
                  </a:rPr>
                  <a:t>b) Escreva a expressão que determina a área de cada quadrilátero que compõe o quadrado de lado </a:t>
                </a:r>
                <a14:m>
                  <m:oMath xmlns:m="http://schemas.openxmlformats.org/officeDocument/2006/math">
                    <m:r>
                      <a:rPr lang="pt-BR" sz="2400" b="1" i="1" dirty="0" smtClean="0">
                        <a:latin typeface="Cambria Math" panose="02040503050406030204" pitchFamily="18" charset="0"/>
                        <a:cs typeface="Arial" panose="020B0604020202020204" pitchFamily="34" charset="0"/>
                      </a:rPr>
                      <m:t>𝒂</m:t>
                    </m:r>
                    <m:r>
                      <a:rPr lang="pt-BR" sz="2400" b="1" i="1" dirty="0" smtClean="0">
                        <a:latin typeface="Cambria Math" panose="02040503050406030204" pitchFamily="18" charset="0"/>
                        <a:cs typeface="Arial" panose="020B0604020202020204" pitchFamily="34" charset="0"/>
                      </a:rPr>
                      <m:t> + </m:t>
                    </m:r>
                    <m:r>
                      <a:rPr lang="pt-BR" sz="2400" b="1" i="1" dirty="0" smtClean="0">
                        <a:latin typeface="Cambria Math" panose="02040503050406030204" pitchFamily="18" charset="0"/>
                        <a:cs typeface="Arial" panose="020B0604020202020204" pitchFamily="34" charset="0"/>
                      </a:rPr>
                      <m:t>𝒃</m:t>
                    </m:r>
                  </m:oMath>
                </a14:m>
                <a:r>
                  <a:rPr lang="pt-BR" sz="2400" dirty="0">
                    <a:latin typeface="Arial Narrow" panose="020B0606020202030204" pitchFamily="34" charset="0"/>
                    <a:cs typeface="Arial" panose="020B0604020202020204" pitchFamily="34" charset="0"/>
                  </a:rPr>
                  <a:t>, em seguida, some suas áreas. </a:t>
                </a:r>
              </a:p>
              <a:p>
                <a:pPr algn="just"/>
                <a:r>
                  <a:rPr lang="pt-BR" sz="2400" dirty="0">
                    <a:latin typeface="Arial Narrow" panose="020B0606020202030204" pitchFamily="34" charset="0"/>
                    <a:cs typeface="Arial" panose="020B0604020202020204" pitchFamily="34" charset="0"/>
                  </a:rPr>
                  <a:t>c) Comparando a solução de ambas as perguntas o que se pode afirmar?</a:t>
                </a:r>
              </a:p>
            </p:txBody>
          </p:sp>
        </mc:Choice>
        <mc:Fallback xmlns="">
          <p:sp>
            <p:nvSpPr>
              <p:cNvPr id="4" name="CaixaDeTexto 3">
                <a:extLst>
                  <a:ext uri="{FF2B5EF4-FFF2-40B4-BE49-F238E27FC236}">
                    <a16:creationId xmlns:a16="http://schemas.microsoft.com/office/drawing/2014/main" id="{B9943ED7-1B35-4722-A760-52BC9CFFCFF9}"/>
                  </a:ext>
                </a:extLst>
              </p:cNvPr>
              <p:cNvSpPr txBox="1">
                <a:spLocks noRot="1" noChangeAspect="1" noMove="1" noResize="1" noEditPoints="1" noAdjustHandles="1" noChangeArrowheads="1" noChangeShapeType="1" noTextEdit="1"/>
              </p:cNvSpPr>
              <p:nvPr/>
            </p:nvSpPr>
            <p:spPr>
              <a:xfrm>
                <a:off x="5711360" y="727295"/>
                <a:ext cx="6292380" cy="6001643"/>
              </a:xfrm>
              <a:prstGeom prst="rect">
                <a:avLst/>
              </a:prstGeom>
              <a:blipFill>
                <a:blip r:embed="rId2"/>
                <a:stretch>
                  <a:fillRect l="-1550" t="-812" r="-1453" b="-142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7F0C2492-E622-3668-31F9-74F29DDAE891}"/>
                  </a:ext>
                </a:extLst>
              </p:cNvPr>
              <p:cNvSpPr txBox="1"/>
              <p:nvPr/>
            </p:nvSpPr>
            <p:spPr>
              <a:xfrm>
                <a:off x="266700" y="714183"/>
                <a:ext cx="5444655" cy="3719864"/>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Times New Roman" panose="02020603050405020304" pitchFamily="18" charset="0"/>
                    <a:cs typeface="Arial" panose="020B0604020202020204" pitchFamily="34" charset="0"/>
                  </a:rPr>
                  <a:t>20.</a:t>
                </a: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Desenvolva os produtos notáveis a seguir.</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a) </a:t>
                </a:r>
                <a14:m>
                  <m:oMath xmlns:m="http://schemas.openxmlformats.org/officeDocument/2006/math">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4</m:t>
                            </m:r>
                            <m:r>
                              <a:rPr lang="pt-BR" sz="2400" i="1" kern="100">
                                <a:effectLst/>
                                <a:latin typeface="Cambria Math" panose="02040503050406030204" pitchFamily="18" charset="0"/>
                                <a:ea typeface="Times New Roman" panose="02020603050405020304" pitchFamily="18" charset="0"/>
                                <a:cs typeface="Arial" panose="020B0604020202020204" pitchFamily="34" charset="0"/>
                              </a:rPr>
                              <m:t>𝑥</m:t>
                            </m:r>
                            <m:r>
                              <a:rPr lang="pt-BR" sz="2400" i="1" kern="100">
                                <a:effectLst/>
                                <a:latin typeface="Cambria Math" panose="02040503050406030204" pitchFamily="18" charset="0"/>
                                <a:ea typeface="Times New Roman" panose="02020603050405020304" pitchFamily="18" charset="0"/>
                                <a:cs typeface="Arial" panose="020B0604020202020204" pitchFamily="34" charset="0"/>
                              </a:rPr>
                              <m:t>−7</m:t>
                            </m:r>
                          </m:e>
                        </m:d>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2</m:t>
                        </m:r>
                      </m:sup>
                    </m:sSup>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b) </a:t>
                </a:r>
                <a14:m>
                  <m:oMath xmlns:m="http://schemas.openxmlformats.org/officeDocument/2006/math">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2</m:t>
                            </m:r>
                            <m:r>
                              <a:rPr lang="pt-BR" sz="2400" i="1" kern="100">
                                <a:effectLst/>
                                <a:latin typeface="Cambria Math" panose="02040503050406030204" pitchFamily="18" charset="0"/>
                                <a:ea typeface="Times New Roman" panose="02020603050405020304" pitchFamily="18" charset="0"/>
                                <a:cs typeface="Arial" panose="020B0604020202020204" pitchFamily="34" charset="0"/>
                              </a:rPr>
                              <m:t>𝑎</m:t>
                            </m:r>
                            <m:r>
                              <a:rPr lang="pt-BR" sz="2400" i="1" kern="100">
                                <a:effectLst/>
                                <a:latin typeface="Cambria Math" panose="02040503050406030204" pitchFamily="18" charset="0"/>
                                <a:ea typeface="Times New Roman" panose="02020603050405020304" pitchFamily="18" charset="0"/>
                                <a:cs typeface="Arial" panose="020B0604020202020204" pitchFamily="34" charset="0"/>
                              </a:rPr>
                              <m:t>−6</m:t>
                            </m:r>
                          </m:e>
                        </m:d>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2</m:t>
                        </m:r>
                      </m:sup>
                    </m:sSup>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c) </a:t>
                </a:r>
                <a14:m>
                  <m:oMath xmlns:m="http://schemas.openxmlformats.org/officeDocument/2006/math">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r>
                              <a:rPr lang="pt-BR" sz="2400" i="1" kern="100">
                                <a:effectLst/>
                                <a:latin typeface="Cambria Math" panose="02040503050406030204" pitchFamily="18" charset="0"/>
                                <a:ea typeface="Times New Roman" panose="02020603050405020304" pitchFamily="18" charset="0"/>
                                <a:cs typeface="Arial" panose="020B0604020202020204" pitchFamily="34" charset="0"/>
                              </a:rPr>
                              <m:t>3</m:t>
                            </m:r>
                            <m:r>
                              <a:rPr lang="pt-BR" sz="2400" i="1" kern="100">
                                <a:effectLst/>
                                <a:latin typeface="Cambria Math" panose="02040503050406030204" pitchFamily="18" charset="0"/>
                                <a:ea typeface="Times New Roman" panose="02020603050405020304" pitchFamily="18" charset="0"/>
                                <a:cs typeface="Arial" panose="020B0604020202020204" pitchFamily="34" charset="0"/>
                              </a:rPr>
                              <m:t>𝑏</m:t>
                            </m:r>
                            <m:r>
                              <a:rPr lang="pt-BR" sz="2400" i="1" kern="100">
                                <a:effectLst/>
                                <a:latin typeface="Cambria Math" panose="02040503050406030204" pitchFamily="18" charset="0"/>
                                <a:ea typeface="Times New Roman" panose="02020603050405020304" pitchFamily="18" charset="0"/>
                                <a:cs typeface="Arial" panose="020B0604020202020204" pitchFamily="34" charset="0"/>
                              </a:rPr>
                              <m:t>−5</m:t>
                            </m:r>
                          </m:e>
                        </m:d>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2</m:t>
                        </m:r>
                      </m:sup>
                    </m:sSup>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d) </a:t>
                </a:r>
                <a14:m>
                  <m:oMath xmlns:m="http://schemas.openxmlformats.org/officeDocument/2006/math">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pt-BR" sz="2400" i="1" kern="100">
                                    <a:effectLst/>
                                    <a:latin typeface="Cambria Math" panose="02040503050406030204" pitchFamily="18" charset="0"/>
                                    <a:ea typeface="Times New Roman" panose="02020603050405020304" pitchFamily="18" charset="0"/>
                                    <a:cs typeface="Arial" panose="020B0604020202020204" pitchFamily="34" charset="0"/>
                                  </a:rPr>
                                  <m:t>3</m:t>
                                </m:r>
                              </m:num>
                              <m:den>
                                <m:r>
                                  <a:rPr lang="pt-BR" sz="2400" i="1" kern="100">
                                    <a:effectLst/>
                                    <a:latin typeface="Cambria Math" panose="02040503050406030204" pitchFamily="18" charset="0"/>
                                    <a:ea typeface="Times New Roman" panose="02020603050405020304" pitchFamily="18" charset="0"/>
                                    <a:cs typeface="Arial" panose="020B0604020202020204" pitchFamily="34" charset="0"/>
                                  </a:rPr>
                                  <m:t>8</m:t>
                                </m:r>
                              </m:den>
                            </m:f>
                            <m:r>
                              <a:rPr lang="pt-BR" sz="2400" i="1" kern="100">
                                <a:effectLst/>
                                <a:latin typeface="Cambria Math" panose="02040503050406030204" pitchFamily="18" charset="0"/>
                                <a:ea typeface="Times New Roman" panose="02020603050405020304" pitchFamily="18" charset="0"/>
                                <a:cs typeface="Arial" panose="020B0604020202020204" pitchFamily="34" charset="0"/>
                              </a:rPr>
                              <m:t>𝑥</m:t>
                            </m:r>
                            <m:r>
                              <a:rPr lang="pt-BR" sz="2400" i="1" kern="100">
                                <a:effectLst/>
                                <a:latin typeface="Cambria Math" panose="02040503050406030204" pitchFamily="18" charset="0"/>
                                <a:ea typeface="Times New Roman" panose="02020603050405020304" pitchFamily="18" charset="0"/>
                                <a:cs typeface="Arial" panose="020B0604020202020204" pitchFamily="34" charset="0"/>
                              </a:rPr>
                              <m:t>−8</m:t>
                            </m:r>
                          </m:e>
                        </m:d>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2</m:t>
                        </m:r>
                      </m:sup>
                    </m:sSup>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e) </a:t>
                </a:r>
                <a14:m>
                  <m:oMath xmlns:m="http://schemas.openxmlformats.org/officeDocument/2006/math">
                    <m:sSup>
                      <m:sSup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sSupPr>
                      <m:e>
                        <m:d>
                          <m:d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dPr>
                          <m:e>
                            <m:f>
                              <m:f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pt-BR" sz="2400" i="1" kern="100">
                                    <a:effectLst/>
                                    <a:latin typeface="Cambria Math" panose="02040503050406030204" pitchFamily="18" charset="0"/>
                                    <a:ea typeface="Times New Roman" panose="02020603050405020304" pitchFamily="18" charset="0"/>
                                    <a:cs typeface="Arial" panose="020B0604020202020204" pitchFamily="34" charset="0"/>
                                  </a:rPr>
                                  <m:t>1</m:t>
                                </m:r>
                              </m:num>
                              <m:den>
                                <m:r>
                                  <a:rPr lang="pt-BR" sz="2400" i="1" kern="100">
                                    <a:effectLst/>
                                    <a:latin typeface="Cambria Math" panose="02040503050406030204" pitchFamily="18" charset="0"/>
                                    <a:ea typeface="Times New Roman" panose="02020603050405020304" pitchFamily="18" charset="0"/>
                                    <a:cs typeface="Arial" panose="020B0604020202020204" pitchFamily="34" charset="0"/>
                                  </a:rPr>
                                  <m:t>2</m:t>
                                </m:r>
                              </m:den>
                            </m:f>
                            <m:r>
                              <a:rPr lang="pt-BR" sz="2400" i="1" kern="100">
                                <a:effectLst/>
                                <a:latin typeface="Cambria Math" panose="02040503050406030204" pitchFamily="18" charset="0"/>
                                <a:ea typeface="Times New Roman" panose="02020603050405020304" pitchFamily="18" charset="0"/>
                                <a:cs typeface="Arial" panose="020B0604020202020204" pitchFamily="34" charset="0"/>
                              </a:rPr>
                              <m:t>𝑏</m:t>
                            </m:r>
                            <m:r>
                              <a:rPr lang="pt-BR" sz="2400" i="1" kern="100">
                                <a:effectLst/>
                                <a:latin typeface="Cambria Math" panose="02040503050406030204" pitchFamily="18" charset="0"/>
                                <a:ea typeface="Times New Roman" panose="02020603050405020304" pitchFamily="18" charset="0"/>
                                <a:cs typeface="Arial" panose="020B0604020202020204" pitchFamily="34" charset="0"/>
                              </a:rPr>
                              <m:t>−</m:t>
                            </m:r>
                            <m:f>
                              <m:fPr>
                                <m:ctrlPr>
                                  <a:rPr lang="pt-BR" sz="24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pt-BR" sz="2400" i="1" kern="100">
                                    <a:effectLst/>
                                    <a:latin typeface="Cambria Math" panose="02040503050406030204" pitchFamily="18" charset="0"/>
                                    <a:ea typeface="Times New Roman" panose="02020603050405020304" pitchFamily="18" charset="0"/>
                                    <a:cs typeface="Arial" panose="020B0604020202020204" pitchFamily="34" charset="0"/>
                                  </a:rPr>
                                  <m:t>2</m:t>
                                </m:r>
                              </m:num>
                              <m:den>
                                <m:r>
                                  <a:rPr lang="pt-BR" sz="2400" i="1" kern="100">
                                    <a:effectLst/>
                                    <a:latin typeface="Cambria Math" panose="02040503050406030204" pitchFamily="18" charset="0"/>
                                    <a:ea typeface="Times New Roman" panose="02020603050405020304" pitchFamily="18" charset="0"/>
                                    <a:cs typeface="Arial" panose="020B0604020202020204" pitchFamily="34" charset="0"/>
                                  </a:rPr>
                                  <m:t>3</m:t>
                                </m:r>
                              </m:den>
                            </m:f>
                          </m:e>
                        </m:d>
                      </m:e>
                      <m:sup>
                        <m:r>
                          <a:rPr lang="pt-BR" sz="2400" i="1" kern="100">
                            <a:effectLst/>
                            <a:latin typeface="Cambria Math" panose="02040503050406030204" pitchFamily="18" charset="0"/>
                            <a:ea typeface="Times New Roman" panose="02020603050405020304" pitchFamily="18" charset="0"/>
                            <a:cs typeface="Arial" panose="020B0604020202020204" pitchFamily="34" charset="0"/>
                          </a:rPr>
                          <m:t>2</m:t>
                        </m:r>
                      </m:sup>
                    </m:sSup>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7F0C2492-E622-3668-31F9-74F29DDAE891}"/>
                  </a:ext>
                </a:extLst>
              </p:cNvPr>
              <p:cNvSpPr txBox="1">
                <a:spLocks noRot="1" noChangeAspect="1" noMove="1" noResize="1" noEditPoints="1" noAdjustHandles="1" noChangeArrowheads="1" noChangeShapeType="1" noTextEdit="1"/>
              </p:cNvSpPr>
              <p:nvPr/>
            </p:nvSpPr>
            <p:spPr>
              <a:xfrm>
                <a:off x="266700" y="714183"/>
                <a:ext cx="5444655" cy="3719864"/>
              </a:xfrm>
              <a:prstGeom prst="rect">
                <a:avLst/>
              </a:prstGeom>
              <a:blipFill>
                <a:blip r:embed="rId3"/>
                <a:stretch>
                  <a:fillRect l="-1792" t="-820" b="-328"/>
                </a:stretch>
              </a:blipFill>
            </p:spPr>
            <p:txBody>
              <a:bodyPr/>
              <a:lstStyle/>
              <a:p>
                <a:r>
                  <a:rPr lang="pt-BR">
                    <a:noFill/>
                  </a:rPr>
                  <a:t> </a:t>
                </a:r>
              </a:p>
            </p:txBody>
          </p:sp>
        </mc:Fallback>
      </mc:AlternateContent>
      <p:pic>
        <p:nvPicPr>
          <p:cNvPr id="7" name="Imagem 6" descr="Gráfico&#10;&#10;O conteúdo gerado por IA pode estar incorreto.">
            <a:extLst>
              <a:ext uri="{FF2B5EF4-FFF2-40B4-BE49-F238E27FC236}">
                <a16:creationId xmlns:a16="http://schemas.microsoft.com/office/drawing/2014/main" id="{15DD5301-0296-7127-D2C1-E5E738103E8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51818" y="1210720"/>
            <a:ext cx="2387264" cy="2360315"/>
          </a:xfrm>
          <a:prstGeom prst="rect">
            <a:avLst/>
          </a:prstGeom>
          <a:noFill/>
          <a:ln>
            <a:noFill/>
          </a:ln>
        </p:spPr>
      </p:pic>
    </p:spTree>
    <p:extLst>
      <p:ext uri="{BB962C8B-B14F-4D97-AF65-F5344CB8AC3E}">
        <p14:creationId xmlns:p14="http://schemas.microsoft.com/office/powerpoint/2010/main" val="32492351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8B20E-222D-13E4-A00F-88CA0040FFCA}"/>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BB62EF0E-74C2-5446-8416-9FCE12D90E6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E914327B-DEFB-D7C4-889C-1C2A1E46CFA7}"/>
              </a:ext>
            </a:extLst>
          </p:cNvPr>
          <p:cNvSpPr txBox="1"/>
          <p:nvPr/>
        </p:nvSpPr>
        <p:spPr>
          <a:xfrm>
            <a:off x="223793" y="3612776"/>
            <a:ext cx="6094562" cy="1200329"/>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Item 1</a:t>
            </a:r>
            <a:r>
              <a:rPr lang="pt-BR" sz="2400" dirty="0">
                <a:latin typeface="Arial Narrow" panose="020B0606020202030204" pitchFamily="34" charset="0"/>
                <a:cs typeface="Arial" panose="020B0604020202020204" pitchFamily="34" charset="0"/>
              </a:rPr>
              <a:t>. A figura mostra o polígono ABCDEFGH, forma do por um quadrado e um retângulo, em que são destacadas as medidas de alguns lados. </a:t>
            </a:r>
          </a:p>
        </p:txBody>
      </p:sp>
      <p:sp>
        <p:nvSpPr>
          <p:cNvPr id="6" name="CaixaDeTexto 5">
            <a:extLst>
              <a:ext uri="{FF2B5EF4-FFF2-40B4-BE49-F238E27FC236}">
                <a16:creationId xmlns:a16="http://schemas.microsoft.com/office/drawing/2014/main" id="{B360038A-C94E-D5A7-24EE-B5FA4B6449F4}"/>
              </a:ext>
            </a:extLst>
          </p:cNvPr>
          <p:cNvSpPr txBox="1"/>
          <p:nvPr/>
        </p:nvSpPr>
        <p:spPr>
          <a:xfrm>
            <a:off x="6303034" y="4924232"/>
            <a:ext cx="5709671" cy="1723549"/>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A medida do perímetro desse polígono, em centímetro, é equivalente a </a:t>
            </a:r>
          </a:p>
          <a:p>
            <a:pPr algn="just">
              <a:spcBef>
                <a:spcPts val="600"/>
              </a:spcBef>
            </a:pPr>
            <a:r>
              <a:rPr lang="pt-BR" sz="2400" dirty="0">
                <a:latin typeface="Arial Narrow" panose="020B0606020202030204" pitchFamily="34" charset="0"/>
                <a:cs typeface="Arial" panose="020B0604020202020204" pitchFamily="34" charset="0"/>
              </a:rPr>
              <a:t>(A) 3y + x                      (C) 6y + 3(x – y) </a:t>
            </a:r>
          </a:p>
          <a:p>
            <a:pPr algn="just">
              <a:spcBef>
                <a:spcPts val="600"/>
              </a:spcBef>
            </a:pPr>
            <a:r>
              <a:rPr lang="pt-BR" sz="2400" dirty="0">
                <a:latin typeface="Arial Narrow" panose="020B0606020202030204" pitchFamily="34" charset="0"/>
                <a:cs typeface="Arial" panose="020B0604020202020204" pitchFamily="34" charset="0"/>
              </a:rPr>
              <a:t>(B) 2y + 4x                    (D) 4y + 3(x – y)</a:t>
            </a:r>
          </a:p>
        </p:txBody>
      </p:sp>
      <p:pic>
        <p:nvPicPr>
          <p:cNvPr id="9" name="Imagem 8" descr="Interface gráfica do usuário, Texto, Aplicativo&#10;&#10;O conteúdo gerado por IA pode estar incorreto.">
            <a:extLst>
              <a:ext uri="{FF2B5EF4-FFF2-40B4-BE49-F238E27FC236}">
                <a16:creationId xmlns:a16="http://schemas.microsoft.com/office/drawing/2014/main" id="{6C7DEBFC-56A2-008C-3E83-66A9E1E0E894}"/>
              </a:ext>
            </a:extLst>
          </p:cNvPr>
          <p:cNvPicPr>
            <a:picLocks noChangeAspect="1"/>
          </p:cNvPicPr>
          <p:nvPr/>
        </p:nvPicPr>
        <p:blipFill>
          <a:blip r:embed="rId2"/>
          <a:stretch>
            <a:fillRect/>
          </a:stretch>
        </p:blipFill>
        <p:spPr>
          <a:xfrm>
            <a:off x="289350" y="627652"/>
            <a:ext cx="5963449" cy="2554818"/>
          </a:xfrm>
          <a:prstGeom prst="rect">
            <a:avLst/>
          </a:prstGeom>
        </p:spPr>
      </p:pic>
      <p:pic>
        <p:nvPicPr>
          <p:cNvPr id="10" name="Imagem 9" descr="Gráfico&#10;&#10;O conteúdo gerado por IA pode estar incorreto.">
            <a:extLst>
              <a:ext uri="{FF2B5EF4-FFF2-40B4-BE49-F238E27FC236}">
                <a16:creationId xmlns:a16="http://schemas.microsoft.com/office/drawing/2014/main" id="{86B792D3-7247-75F9-D7A1-D1BF435062F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56494" y="456857"/>
            <a:ext cx="3563563" cy="4460981"/>
          </a:xfrm>
          <a:prstGeom prst="rect">
            <a:avLst/>
          </a:prstGeom>
          <a:noFill/>
          <a:ln>
            <a:noFill/>
          </a:ln>
        </p:spPr>
      </p:pic>
      <p:pic>
        <p:nvPicPr>
          <p:cNvPr id="4097" name="Imagem 5" descr="Interface gráfica do usuário&#10;&#10;O conteúdo gerado por IA pode estar incorreto.">
            <a:extLst>
              <a:ext uri="{FF2B5EF4-FFF2-40B4-BE49-F238E27FC236}">
                <a16:creationId xmlns:a16="http://schemas.microsoft.com/office/drawing/2014/main" id="{BFAEA019-A041-667F-06E0-54D3CB6433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106" t="6818" b="21364"/>
          <a:stretch>
            <a:fillRect/>
          </a:stretch>
        </p:blipFill>
        <p:spPr bwMode="auto">
          <a:xfrm>
            <a:off x="0" y="0"/>
            <a:ext cx="1800225" cy="638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62861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5722C-983E-3310-5C04-4EF41728C7D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746C814-867F-3598-9932-5A13FD6B38EE}"/>
                  </a:ext>
                </a:extLst>
              </p:cNvPr>
              <p:cNvSpPr txBox="1"/>
              <p:nvPr/>
            </p:nvSpPr>
            <p:spPr>
              <a:xfrm>
                <a:off x="208472" y="583855"/>
                <a:ext cx="11831128" cy="6387646"/>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Item 2. </a:t>
                </a:r>
                <a:r>
                  <a:rPr lang="pt-BR" sz="2400" dirty="0">
                    <a:latin typeface="Arial Narrow" panose="020B0606020202030204" pitchFamily="34" charset="0"/>
                    <a:cs typeface="Arial" panose="020B0604020202020204" pitchFamily="34" charset="0"/>
                  </a:rPr>
                  <a:t>Observe o retângulo que um professor desenhou no quadro. </a:t>
                </a: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O professor pediu aos seus alunos que representassem a área desse retângulo, por uma expressão algébrica. </a:t>
                </a:r>
              </a:p>
              <a:p>
                <a:pPr algn="just"/>
                <a:r>
                  <a:rPr lang="pt-BR" sz="2400" dirty="0">
                    <a:latin typeface="Arial Narrow" panose="020B0606020202030204" pitchFamily="34" charset="0"/>
                    <a:cs typeface="Arial" panose="020B0604020202020204" pitchFamily="34" charset="0"/>
                  </a:rPr>
                  <a:t>Qual é a expressão algébrica que representa essa área?</a:t>
                </a:r>
              </a:p>
              <a:p>
                <a:r>
                  <a:rPr lang="pt-BR" sz="2400" dirty="0">
                    <a:latin typeface="Arial Narrow" panose="020B0606020202030204" pitchFamily="34" charset="0"/>
                  </a:rPr>
                  <a:t>(A) </a:t>
                </a:r>
                <a14:m>
                  <m:oMath xmlns:m="http://schemas.openxmlformats.org/officeDocument/2006/math">
                    <m:r>
                      <m:rPr>
                        <m:sty m:val="p"/>
                      </m:rPr>
                      <a:rPr lang="pt-BR" sz="2400">
                        <a:latin typeface="Cambria Math" panose="02040503050406030204" pitchFamily="18" charset="0"/>
                      </a:rPr>
                      <m:t>xz</m:t>
                    </m:r>
                    <m:r>
                      <a:rPr lang="pt-BR" sz="2400">
                        <a:latin typeface="Cambria Math" panose="02040503050406030204" pitchFamily="18" charset="0"/>
                      </a:rPr>
                      <m:t>+</m:t>
                    </m:r>
                    <m:r>
                      <m:rPr>
                        <m:sty m:val="p"/>
                      </m:rPr>
                      <a:rPr lang="pt-BR" sz="2400">
                        <a:latin typeface="Cambria Math" panose="02040503050406030204" pitchFamily="18" charset="0"/>
                      </a:rPr>
                      <m:t>w</m:t>
                    </m:r>
                    <m:r>
                      <a:rPr lang="pt-BR" sz="2400" i="1">
                        <a:latin typeface="Cambria Math" panose="02040503050406030204" pitchFamily="18" charset="0"/>
                      </a:rPr>
                      <m:t>𝑦</m:t>
                    </m:r>
                    <m:r>
                      <a:rPr lang="pt-BR" sz="2400" i="1">
                        <a:latin typeface="Cambria Math" panose="02040503050406030204" pitchFamily="18" charset="0"/>
                      </a:rPr>
                      <m:t>+</m:t>
                    </m:r>
                    <m:sSup>
                      <m:sSupPr>
                        <m:ctrlPr>
                          <a:rPr lang="pt-BR" sz="2400" i="1">
                            <a:latin typeface="Cambria Math" panose="02040503050406030204" pitchFamily="18" charset="0"/>
                          </a:rPr>
                        </m:ctrlPr>
                      </m:sSupPr>
                      <m:e>
                        <m:r>
                          <a:rPr lang="pt-BR" sz="2400" i="1">
                            <a:latin typeface="Cambria Math" panose="02040503050406030204" pitchFamily="18" charset="0"/>
                          </a:rPr>
                          <m:t>𝑤</m:t>
                        </m:r>
                      </m:e>
                      <m:sup>
                        <m:r>
                          <a:rPr lang="pt-BR" sz="2400" i="1">
                            <a:latin typeface="Cambria Math" panose="02040503050406030204" pitchFamily="18" charset="0"/>
                          </a:rPr>
                          <m:t>2</m:t>
                        </m:r>
                      </m:sup>
                    </m:sSup>
                  </m:oMath>
                </a14:m>
                <a:r>
                  <a:rPr lang="pt-BR" sz="2400" dirty="0">
                    <a:latin typeface="Arial Narrow" panose="020B0606020202030204" pitchFamily="34" charset="0"/>
                  </a:rPr>
                  <a:t>                                      (C) </a:t>
                </a:r>
                <a14:m>
                  <m:oMath xmlns:m="http://schemas.openxmlformats.org/officeDocument/2006/math">
                    <m:r>
                      <m:rPr>
                        <m:sty m:val="p"/>
                      </m:rPr>
                      <a:rPr lang="pt-BR" sz="2400">
                        <a:latin typeface="Cambria Math" panose="02040503050406030204" pitchFamily="18" charset="0"/>
                      </a:rPr>
                      <m:t>xz</m:t>
                    </m:r>
                    <m:r>
                      <a:rPr lang="pt-BR" sz="2400">
                        <a:latin typeface="Cambria Math" panose="02040503050406030204" pitchFamily="18" charset="0"/>
                      </a:rPr>
                      <m:t>+</m:t>
                    </m:r>
                    <m:r>
                      <m:rPr>
                        <m:sty m:val="p"/>
                      </m:rPr>
                      <a:rPr lang="pt-BR" sz="2400">
                        <a:latin typeface="Cambria Math" panose="02040503050406030204" pitchFamily="18" charset="0"/>
                      </a:rPr>
                      <m:t>yz</m:t>
                    </m:r>
                    <m:r>
                      <a:rPr lang="pt-BR" sz="2400">
                        <a:latin typeface="Cambria Math" panose="02040503050406030204" pitchFamily="18" charset="0"/>
                      </a:rPr>
                      <m:t>+</m:t>
                    </m:r>
                    <m:r>
                      <m:rPr>
                        <m:sty m:val="p"/>
                      </m:rPr>
                      <a:rPr lang="pt-BR" sz="2400">
                        <a:latin typeface="Cambria Math" panose="02040503050406030204" pitchFamily="18" charset="0"/>
                      </a:rPr>
                      <m:t>wz</m:t>
                    </m:r>
                  </m:oMath>
                </a14:m>
                <a:endParaRPr lang="pt-BR" sz="2400" dirty="0">
                  <a:latin typeface="Arial Narrow" panose="020B0606020202030204" pitchFamily="34" charset="0"/>
                </a:endParaRPr>
              </a:p>
              <a:p>
                <a:endParaRPr lang="pt-BR" sz="1400" dirty="0">
                  <a:latin typeface="Arial Narrow" panose="020B0606020202030204" pitchFamily="34" charset="0"/>
                </a:endParaRPr>
              </a:p>
              <a:p>
                <a:r>
                  <a:rPr lang="pt-BR" sz="2400" dirty="0">
                    <a:latin typeface="Arial Narrow" panose="020B0606020202030204" pitchFamily="34" charset="0"/>
                  </a:rPr>
                  <a:t>(B) </a:t>
                </a:r>
                <a14:m>
                  <m:oMath xmlns:m="http://schemas.openxmlformats.org/officeDocument/2006/math">
                    <m:r>
                      <m:rPr>
                        <m:sty m:val="p"/>
                      </m:rPr>
                      <a:rPr lang="pt-BR" sz="2400">
                        <a:latin typeface="Cambria Math" panose="02040503050406030204" pitchFamily="18" charset="0"/>
                      </a:rPr>
                      <m:t>xz</m:t>
                    </m:r>
                    <m:r>
                      <a:rPr lang="pt-BR" sz="2400">
                        <a:latin typeface="Cambria Math" panose="02040503050406030204" pitchFamily="18" charset="0"/>
                      </a:rPr>
                      <m:t>+</m:t>
                    </m:r>
                    <m:sSup>
                      <m:sSupPr>
                        <m:ctrlPr>
                          <a:rPr lang="pt-BR" sz="2400" i="1">
                            <a:latin typeface="Cambria Math" panose="02040503050406030204" pitchFamily="18" charset="0"/>
                          </a:rPr>
                        </m:ctrlPr>
                      </m:sSupPr>
                      <m:e>
                        <m:r>
                          <m:rPr>
                            <m:sty m:val="p"/>
                          </m:rPr>
                          <a:rPr lang="pt-BR" sz="2400">
                            <a:latin typeface="Cambria Math" panose="02040503050406030204" pitchFamily="18" charset="0"/>
                          </a:rPr>
                          <m:t>y</m:t>
                        </m:r>
                      </m:e>
                      <m:sup>
                        <m:r>
                          <a:rPr lang="pt-BR" sz="2400">
                            <a:latin typeface="Cambria Math" panose="02040503050406030204" pitchFamily="18" charset="0"/>
                          </a:rPr>
                          <m:t>2</m:t>
                        </m:r>
                      </m:sup>
                    </m:sSup>
                    <m:r>
                      <a:rPr lang="pt-BR" sz="2400">
                        <a:latin typeface="Cambria Math" panose="02040503050406030204" pitchFamily="18" charset="0"/>
                      </a:rPr>
                      <m:t>+</m:t>
                    </m:r>
                    <m:sSup>
                      <m:sSupPr>
                        <m:ctrlPr>
                          <a:rPr lang="pt-BR" sz="2400" i="1">
                            <a:latin typeface="Cambria Math" panose="02040503050406030204" pitchFamily="18" charset="0"/>
                          </a:rPr>
                        </m:ctrlPr>
                      </m:sSupPr>
                      <m:e>
                        <m:r>
                          <m:rPr>
                            <m:sty m:val="p"/>
                          </m:rPr>
                          <a:rPr lang="pt-BR" sz="2400">
                            <a:latin typeface="Cambria Math" panose="02040503050406030204" pitchFamily="18" charset="0"/>
                          </a:rPr>
                          <m:t>w</m:t>
                        </m:r>
                      </m:e>
                      <m:sup>
                        <m:r>
                          <a:rPr lang="pt-BR" sz="2400">
                            <a:latin typeface="Cambria Math" panose="02040503050406030204" pitchFamily="18" charset="0"/>
                          </a:rPr>
                          <m:t>2</m:t>
                        </m:r>
                      </m:sup>
                    </m:sSup>
                  </m:oMath>
                </a14:m>
                <a:r>
                  <a:rPr lang="pt-BR" sz="2400" dirty="0">
                    <a:latin typeface="Arial Narrow" panose="020B0606020202030204" pitchFamily="34" charset="0"/>
                  </a:rPr>
                  <a:t>                                       (D) </a:t>
                </a:r>
                <a14:m>
                  <m:oMath xmlns:m="http://schemas.openxmlformats.org/officeDocument/2006/math">
                    <m:r>
                      <m:rPr>
                        <m:sty m:val="p"/>
                      </m:rPr>
                      <a:rPr lang="pt-BR" sz="2400">
                        <a:latin typeface="Cambria Math" panose="02040503050406030204" pitchFamily="18" charset="0"/>
                      </a:rPr>
                      <m:t>xz</m:t>
                    </m:r>
                    <m:r>
                      <a:rPr lang="pt-BR" sz="2400">
                        <a:latin typeface="Cambria Math" panose="02040503050406030204" pitchFamily="18" charset="0"/>
                      </a:rPr>
                      <m:t>+</m:t>
                    </m:r>
                    <m:r>
                      <m:rPr>
                        <m:sty m:val="p"/>
                      </m:rPr>
                      <a:rPr lang="pt-BR" sz="2400">
                        <a:latin typeface="Cambria Math" panose="02040503050406030204" pitchFamily="18" charset="0"/>
                      </a:rPr>
                      <m:t>y</m:t>
                    </m:r>
                    <m:r>
                      <a:rPr lang="pt-BR" sz="2400">
                        <a:latin typeface="Cambria Math" panose="02040503050406030204" pitchFamily="18" charset="0"/>
                      </a:rPr>
                      <m:t>(</m:t>
                    </m:r>
                    <m:r>
                      <m:rPr>
                        <m:sty m:val="p"/>
                      </m:rPr>
                      <a:rPr lang="pt-BR" sz="2400">
                        <a:latin typeface="Cambria Math" panose="02040503050406030204" pitchFamily="18" charset="0"/>
                      </a:rPr>
                      <m:t>w</m:t>
                    </m:r>
                    <m:r>
                      <a:rPr lang="pt-BR" sz="2400">
                        <a:latin typeface="Cambria Math" panose="02040503050406030204" pitchFamily="18" charset="0"/>
                      </a:rPr>
                      <m:t>+</m:t>
                    </m:r>
                    <m:r>
                      <m:rPr>
                        <m:sty m:val="p"/>
                      </m:rPr>
                      <a:rPr lang="pt-BR" sz="2400">
                        <a:latin typeface="Cambria Math" panose="02040503050406030204" pitchFamily="18" charset="0"/>
                      </a:rPr>
                      <m:t>y</m:t>
                    </m:r>
                    <m:r>
                      <a:rPr lang="pt-BR" sz="2400">
                        <a:latin typeface="Cambria Math" panose="02040503050406030204" pitchFamily="18" charset="0"/>
                      </a:rPr>
                      <m:t>)</m:t>
                    </m:r>
                    <m:sSup>
                      <m:sSupPr>
                        <m:ctrlPr>
                          <a:rPr lang="pt-BR" sz="2400" i="1">
                            <a:latin typeface="Cambria Math" panose="02040503050406030204" pitchFamily="18" charset="0"/>
                          </a:rPr>
                        </m:ctrlPr>
                      </m:sSupPr>
                      <m:e>
                        <m:r>
                          <a:rPr lang="pt-BR" sz="2400">
                            <a:latin typeface="Cambria Math" panose="02040503050406030204" pitchFamily="18" charset="0"/>
                          </a:rPr>
                          <m:t>+</m:t>
                        </m:r>
                        <m:r>
                          <m:rPr>
                            <m:sty m:val="p"/>
                          </m:rPr>
                          <a:rPr lang="pt-BR" sz="2400">
                            <a:latin typeface="Cambria Math" panose="02040503050406030204" pitchFamily="18" charset="0"/>
                          </a:rPr>
                          <m:t>w</m:t>
                        </m:r>
                      </m:e>
                      <m:sup>
                        <m:r>
                          <a:rPr lang="pt-BR" sz="2400">
                            <a:latin typeface="Cambria Math" panose="02040503050406030204" pitchFamily="18" charset="0"/>
                          </a:rPr>
                          <m:t>2</m:t>
                        </m:r>
                      </m:sup>
                    </m:sSup>
                  </m:oMath>
                </a14:m>
                <a:endParaRPr lang="pt-BR" sz="2400" dirty="0">
                  <a:latin typeface="Arial Narrow" panose="020B0606020202030204" pitchFamily="34" charset="0"/>
                </a:endParaRPr>
              </a:p>
              <a:p>
                <a:endParaRPr lang="pt-BR" sz="2400" dirty="0">
                  <a:latin typeface="Arial Narrow" panose="020B0606020202030204" pitchFamily="34" charset="0"/>
                </a:endParaRPr>
              </a:p>
            </p:txBody>
          </p:sp>
        </mc:Choice>
        <mc:Fallback xmlns="">
          <p:sp>
            <p:nvSpPr>
              <p:cNvPr id="4" name="CaixaDeTexto 3">
                <a:extLst>
                  <a:ext uri="{FF2B5EF4-FFF2-40B4-BE49-F238E27FC236}">
                    <a16:creationId xmlns:a16="http://schemas.microsoft.com/office/drawing/2014/main" id="{B746C814-867F-3598-9932-5A13FD6B38EE}"/>
                  </a:ext>
                </a:extLst>
              </p:cNvPr>
              <p:cNvSpPr txBox="1">
                <a:spLocks noRot="1" noChangeAspect="1" noMove="1" noResize="1" noEditPoints="1" noAdjustHandles="1" noChangeArrowheads="1" noChangeShapeType="1" noTextEdit="1"/>
              </p:cNvSpPr>
              <p:nvPr/>
            </p:nvSpPr>
            <p:spPr>
              <a:xfrm>
                <a:off x="208472" y="583855"/>
                <a:ext cx="11831128" cy="6387646"/>
              </a:xfrm>
              <a:prstGeom prst="rect">
                <a:avLst/>
              </a:prstGeom>
              <a:blipFill>
                <a:blip r:embed="rId2"/>
                <a:stretch>
                  <a:fillRect l="-773" t="-763" r="-824"/>
                </a:stretch>
              </a:blipFill>
            </p:spPr>
            <p:txBody>
              <a:bodyPr/>
              <a:lstStyle/>
              <a:p>
                <a:r>
                  <a:rPr lang="pt-BR">
                    <a:noFill/>
                  </a:rPr>
                  <a:t> </a:t>
                </a:r>
              </a:p>
            </p:txBody>
          </p:sp>
        </mc:Fallback>
      </mc:AlternateContent>
      <p:pic>
        <p:nvPicPr>
          <p:cNvPr id="3" name="Imagem 2" descr="Gráfico&#10;&#10;O conteúdo gerado por IA pode estar incorreto.">
            <a:extLst>
              <a:ext uri="{FF2B5EF4-FFF2-40B4-BE49-F238E27FC236}">
                <a16:creationId xmlns:a16="http://schemas.microsoft.com/office/drawing/2014/main" id="{4DE512AD-A692-7E40-8B89-2063141B138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1759" y="1052363"/>
            <a:ext cx="4135673" cy="3196908"/>
          </a:xfrm>
          <a:prstGeom prst="rect">
            <a:avLst/>
          </a:prstGeom>
          <a:noFill/>
          <a:ln>
            <a:noFill/>
          </a:ln>
        </p:spPr>
      </p:pic>
    </p:spTree>
    <p:extLst>
      <p:ext uri="{BB962C8B-B14F-4D97-AF65-F5344CB8AC3E}">
        <p14:creationId xmlns:p14="http://schemas.microsoft.com/office/powerpoint/2010/main" val="15386799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4DBC5-B041-1D0F-85B2-7828B7018BC0}"/>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DD5FEBE-8F07-A316-D9F4-DBB26A9B85A7}"/>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a:extLst>
              <a:ext uri="{FF2B5EF4-FFF2-40B4-BE49-F238E27FC236}">
                <a16:creationId xmlns:a16="http://schemas.microsoft.com/office/drawing/2014/main" id="{14294106-D134-A067-49D6-919A3B4325B3}"/>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266509" y="352144"/>
            <a:ext cx="3600000" cy="750302"/>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F8AF9258-0F95-6C96-6A01-D53DF477BA26}"/>
              </a:ext>
            </a:extLst>
          </p:cNvPr>
          <p:cNvSpPr txBox="1"/>
          <p:nvPr/>
        </p:nvSpPr>
        <p:spPr>
          <a:xfrm>
            <a:off x="198408" y="1249249"/>
            <a:ext cx="6046591" cy="4154984"/>
          </a:xfrm>
          <a:prstGeom prst="rect">
            <a:avLst/>
          </a:prstGeom>
          <a:noFill/>
        </p:spPr>
        <p:txBody>
          <a:bodyPr wrap="square">
            <a:spAutoFit/>
          </a:bodyPr>
          <a:lstStyle/>
          <a:p>
            <a:pPr algn="ctr"/>
            <a:r>
              <a:rPr lang="pt-BR" sz="2400" b="1" dirty="0">
                <a:latin typeface="Arial Narrow" panose="020B0606020202030204" pitchFamily="34" charset="0"/>
                <a:cs typeface="Arial" panose="020B0604020202020204" pitchFamily="34" charset="0"/>
              </a:rPr>
              <a:t>ÁREAS DE FIGURAS PLANAS </a:t>
            </a:r>
          </a:p>
          <a:p>
            <a:pPr indent="179388" algn="just"/>
            <a:r>
              <a:rPr lang="pt-BR" sz="2400" dirty="0">
                <a:latin typeface="Arial Narrow" panose="020B0606020202030204" pitchFamily="34" charset="0"/>
                <a:cs typeface="Arial" panose="020B0604020202020204" pitchFamily="34" charset="0"/>
              </a:rPr>
              <a:t>Área equivale à medida da superfície de uma figura geométrica, é a medida referente a região delimitada por uma figura plana, podendo ser um polígono ou não. </a:t>
            </a:r>
          </a:p>
          <a:p>
            <a:pPr indent="179388" algn="just"/>
            <a:r>
              <a:rPr lang="pt-BR" sz="2400" dirty="0">
                <a:latin typeface="Arial Narrow" panose="020B0606020202030204" pitchFamily="34" charset="0"/>
                <a:cs typeface="Arial" panose="020B0604020202020204" pitchFamily="34" charset="0"/>
              </a:rPr>
              <a:t>Para encontrar fórmulas que expressem as áreas de algumas figuras planas, através de suas dimensões, é necessário ter como ponto de partida um quadrado unitário: por definição, dizemos que a área de um quadrado de lado 1 cm é igual a 1 cm² (lê-se: </a:t>
            </a:r>
            <a:r>
              <a:rPr lang="pt-BR" sz="2400" i="1" dirty="0">
                <a:latin typeface="Arial Narrow" panose="020B0606020202030204" pitchFamily="34" charset="0"/>
                <a:cs typeface="Arial" panose="020B0604020202020204" pitchFamily="34" charset="0"/>
              </a:rPr>
              <a:t>um centímetro quadrado</a:t>
            </a:r>
            <a:r>
              <a:rPr lang="pt-BR" sz="2400" dirty="0">
                <a:latin typeface="Arial Narrow" panose="020B0606020202030204" pitchFamily="34" charset="0"/>
                <a:cs typeface="Arial" panose="020B0604020202020204" pitchFamily="34" charset="0"/>
              </a:rPr>
              <a:t>). Observe:</a:t>
            </a:r>
          </a:p>
        </p:txBody>
      </p:sp>
      <p:sp>
        <p:nvSpPr>
          <p:cNvPr id="9" name="CaixaDeTexto 8">
            <a:extLst>
              <a:ext uri="{FF2B5EF4-FFF2-40B4-BE49-F238E27FC236}">
                <a16:creationId xmlns:a16="http://schemas.microsoft.com/office/drawing/2014/main" id="{086E7970-8563-6B16-075B-04DCABC823E0}"/>
              </a:ext>
            </a:extLst>
          </p:cNvPr>
          <p:cNvSpPr txBox="1"/>
          <p:nvPr/>
        </p:nvSpPr>
        <p:spPr>
          <a:xfrm>
            <a:off x="6303034" y="867726"/>
            <a:ext cx="5634506" cy="5262979"/>
          </a:xfrm>
          <a:prstGeom prst="rect">
            <a:avLst/>
          </a:prstGeom>
          <a:noFill/>
        </p:spPr>
        <p:txBody>
          <a:bodyPr wrap="square">
            <a:spAutoFit/>
          </a:bodyPr>
          <a:lstStyle/>
          <a:p>
            <a:pPr indent="179388" algn="just"/>
            <a:r>
              <a:rPr lang="pt-BR" sz="2400" dirty="0">
                <a:latin typeface="Arial Narrow" panose="020B0606020202030204" pitchFamily="34" charset="0"/>
                <a:cs typeface="Arial" panose="020B0604020202020204" pitchFamily="34" charset="0"/>
              </a:rPr>
              <a:t>Partindo disso, vamos considerar o seguinte retângulo cujos lados medem 2 cm e 3 cm.</a:t>
            </a: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indent="179388" algn="just"/>
            <a:r>
              <a:rPr lang="pt-BR" sz="2400" dirty="0">
                <a:latin typeface="Arial Narrow" panose="020B0606020202030204" pitchFamily="34" charset="0"/>
                <a:cs typeface="Arial" panose="020B0604020202020204" pitchFamily="34" charset="0"/>
              </a:rPr>
              <a:t>A partir de um dos vértices do retângulo, podemos traçar, a cada centímetro, retas perpendiculares aos lados, de modo que o retângulo fique dividido em 6 quadrados unitários. Desse modo, a área deste retângulo é igual 6 cm² .</a:t>
            </a:r>
          </a:p>
        </p:txBody>
      </p:sp>
      <p:pic>
        <p:nvPicPr>
          <p:cNvPr id="11" name="Imagem 10" descr="Gráfico, Gráfico de caixa estreita&#10;&#10;O conteúdo gerado por IA pode estar incorreto.">
            <a:extLst>
              <a:ext uri="{FF2B5EF4-FFF2-40B4-BE49-F238E27FC236}">
                <a16:creationId xmlns:a16="http://schemas.microsoft.com/office/drawing/2014/main" id="{4B59BDC7-9C9B-4A74-7169-E35D2C055935}"/>
              </a:ext>
            </a:extLst>
          </p:cNvPr>
          <p:cNvPicPr>
            <a:picLocks noChangeAspect="1"/>
          </p:cNvPicPr>
          <p:nvPr/>
        </p:nvPicPr>
        <p:blipFill>
          <a:blip r:embed="rId3"/>
          <a:stretch>
            <a:fillRect/>
          </a:stretch>
        </p:blipFill>
        <p:spPr>
          <a:xfrm>
            <a:off x="7946488" y="1897980"/>
            <a:ext cx="2660702" cy="1874059"/>
          </a:xfrm>
          <a:prstGeom prst="rect">
            <a:avLst/>
          </a:prstGeom>
        </p:spPr>
      </p:pic>
      <p:pic>
        <p:nvPicPr>
          <p:cNvPr id="4" name="Imagem 3" descr="Forma, Quadrado&#10;&#10;Descrição gerada automaticamente">
            <a:extLst>
              <a:ext uri="{FF2B5EF4-FFF2-40B4-BE49-F238E27FC236}">
                <a16:creationId xmlns:a16="http://schemas.microsoft.com/office/drawing/2014/main" id="{FB37BC9A-D95A-70DB-7182-2D1C43B83DA0}"/>
              </a:ext>
            </a:extLst>
          </p:cNvPr>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2347706" y="5334000"/>
            <a:ext cx="1793981" cy="1281673"/>
          </a:xfrm>
          <a:prstGeom prst="rect">
            <a:avLst/>
          </a:prstGeom>
        </p:spPr>
      </p:pic>
    </p:spTree>
    <p:extLst>
      <p:ext uri="{BB962C8B-B14F-4D97-AF65-F5344CB8AC3E}">
        <p14:creationId xmlns:p14="http://schemas.microsoft.com/office/powerpoint/2010/main" val="23546840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E084B-CEAC-C51F-D303-B1933A12C45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C723B38-6E08-28E6-8DA9-B85EA4E81E74}"/>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BDA264E-2015-A235-5C6E-4895817DA608}"/>
                  </a:ext>
                </a:extLst>
              </p:cNvPr>
              <p:cNvSpPr txBox="1"/>
              <p:nvPr/>
            </p:nvSpPr>
            <p:spPr>
              <a:xfrm>
                <a:off x="208472" y="421117"/>
                <a:ext cx="6094562" cy="6051272"/>
              </a:xfrm>
              <a:prstGeom prst="rect">
                <a:avLst/>
              </a:prstGeom>
              <a:noFill/>
            </p:spPr>
            <p:txBody>
              <a:bodyPr wrap="square">
                <a:spAutoFit/>
              </a:bodyPr>
              <a:lstStyle/>
              <a:p>
                <a:r>
                  <a:rPr lang="pt-BR" sz="2400" b="1" dirty="0">
                    <a:latin typeface="Arial Narrow" panose="020B0606020202030204" pitchFamily="34" charset="0"/>
                    <a:cs typeface="Arial" panose="020B0604020202020204" pitchFamily="34" charset="0"/>
                  </a:rPr>
                  <a:t>Exemplo: </a:t>
                </a:r>
              </a:p>
              <a:p>
                <a:r>
                  <a:rPr lang="pt-BR" sz="2400" dirty="0">
                    <a:latin typeface="Arial Narrow" panose="020B0606020202030204" pitchFamily="34" charset="0"/>
                    <a:cs typeface="Arial" panose="020B0604020202020204" pitchFamily="34" charset="0"/>
                  </a:rPr>
                  <a:t>Calcule a área de um quadrado cujo lado mede </a:t>
                </a:r>
                <a14:m>
                  <m:oMath xmlns:m="http://schemas.openxmlformats.org/officeDocument/2006/math">
                    <m:f>
                      <m:fPr>
                        <m:ctrlPr>
                          <a:rPr lang="pt-BR" sz="2400" b="0" i="1" smtClean="0">
                            <a:latin typeface="Cambria Math" panose="02040503050406030204" pitchFamily="18" charset="0"/>
                            <a:cs typeface="Arial" panose="020B0604020202020204" pitchFamily="34" charset="0"/>
                          </a:rPr>
                        </m:ctrlPr>
                      </m:fPr>
                      <m:num>
                        <m:r>
                          <a:rPr lang="pt-BR" sz="2400" b="0" i="1" smtClean="0">
                            <a:latin typeface="Cambria Math" panose="02040503050406030204" pitchFamily="18" charset="0"/>
                            <a:cs typeface="Arial" panose="020B0604020202020204" pitchFamily="34" charset="0"/>
                          </a:rPr>
                          <m:t>8</m:t>
                        </m:r>
                      </m:num>
                      <m:den>
                        <m:r>
                          <a:rPr lang="pt-BR" sz="2400" b="0" i="1" smtClean="0">
                            <a:latin typeface="Cambria Math" panose="02040503050406030204" pitchFamily="18" charset="0"/>
                            <a:cs typeface="Arial" panose="020B0604020202020204" pitchFamily="34" charset="0"/>
                          </a:rPr>
                          <m:t>3</m:t>
                        </m:r>
                      </m:den>
                    </m:f>
                    <m:r>
                      <a:rPr lang="pt-BR" sz="2400" b="0" i="1" smtClean="0">
                        <a:latin typeface="Cambria Math" panose="02040503050406030204" pitchFamily="18" charset="0"/>
                        <a:ea typeface="Cambria Math" panose="02040503050406030204" pitchFamily="18" charset="0"/>
                        <a:cs typeface="Arial" panose="020B0604020202020204" pitchFamily="34" charset="0"/>
                      </a:rPr>
                      <m:t>∙</m:t>
                    </m:r>
                  </m:oMath>
                </a14:m>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pPr algn="just"/>
                <a:endParaRPr lang="pt-BR" sz="2400" i="1" u="sng" dirty="0">
                  <a:latin typeface="Arial Narrow" panose="020B0606020202030204" pitchFamily="34" charset="0"/>
                  <a:cs typeface="Arial" panose="020B0604020202020204" pitchFamily="34" charset="0"/>
                </a:endParaRPr>
              </a:p>
              <a:p>
                <a:pPr algn="just"/>
                <a:r>
                  <a:rPr lang="pt-BR" sz="2400" i="1" u="sng" dirty="0">
                    <a:latin typeface="Arial Narrow" panose="020B0606020202030204" pitchFamily="34" charset="0"/>
                    <a:cs typeface="Arial" panose="020B0604020202020204" pitchFamily="34" charset="0"/>
                  </a:rPr>
                  <a:t>Resolução:</a:t>
                </a:r>
              </a:p>
              <a:p>
                <a:pPr algn="just"/>
                <a:r>
                  <a:rPr lang="pt-BR" sz="2400" dirty="0">
                    <a:latin typeface="Arial Narrow" panose="020B0606020202030204" pitchFamily="34" charset="0"/>
                    <a:cs typeface="Arial" panose="020B0604020202020204" pitchFamily="34" charset="0"/>
                  </a:rPr>
                  <a:t>	Perceba que estão presentes no quadrado maior 64 quadradinhos de lado medindo </a:t>
                </a:r>
                <a14:m>
                  <m:oMath xmlns:m="http://schemas.openxmlformats.org/officeDocument/2006/math">
                    <m:f>
                      <m:fPr>
                        <m:ctrlPr>
                          <a:rPr lang="pt-BR" sz="2400" b="0" i="1" smtClean="0">
                            <a:latin typeface="Cambria Math" panose="02040503050406030204" pitchFamily="18" charset="0"/>
                            <a:cs typeface="Arial" panose="020B0604020202020204" pitchFamily="34" charset="0"/>
                          </a:rPr>
                        </m:ctrlPr>
                      </m:fPr>
                      <m:num>
                        <m:r>
                          <a:rPr lang="pt-BR" sz="2400" b="0" i="1" smtClean="0">
                            <a:latin typeface="Cambria Math" panose="02040503050406030204" pitchFamily="18" charset="0"/>
                            <a:cs typeface="Arial" panose="020B0604020202020204" pitchFamily="34" charset="0"/>
                          </a:rPr>
                          <m:t>1</m:t>
                        </m:r>
                      </m:num>
                      <m:den>
                        <m:r>
                          <a:rPr lang="pt-BR" sz="2400" b="0" i="1" smtClean="0">
                            <a:latin typeface="Cambria Math" panose="02040503050406030204" pitchFamily="18" charset="0"/>
                            <a:cs typeface="Arial" panose="020B0604020202020204" pitchFamily="34" charset="0"/>
                          </a:rPr>
                          <m:t>3</m:t>
                        </m:r>
                      </m:den>
                    </m:f>
                  </m:oMath>
                </a14:m>
                <a:r>
                  <a:rPr lang="pt-BR" sz="2400" dirty="0">
                    <a:latin typeface="Arial Narrow" panose="020B0606020202030204" pitchFamily="34" charset="0"/>
                    <a:cs typeface="Arial" panose="020B0604020202020204" pitchFamily="34" charset="0"/>
                  </a:rPr>
                  <a:t>∙</a:t>
                </a:r>
              </a:p>
              <a:p>
                <a:pPr algn="just"/>
                <a:r>
                  <a:rPr lang="pt-BR" sz="2400" dirty="0">
                    <a:latin typeface="Arial Narrow" panose="020B0606020202030204" pitchFamily="34" charset="0"/>
                    <a:cs typeface="Arial" panose="020B0604020202020204" pitchFamily="34" charset="0"/>
                  </a:rPr>
                  <a:t>	Logo, a área do quadrado de lado </a:t>
                </a:r>
                <a14:m>
                  <m:oMath xmlns:m="http://schemas.openxmlformats.org/officeDocument/2006/math">
                    <m:f>
                      <m:fPr>
                        <m:ctrlPr>
                          <a:rPr lang="pt-BR" sz="2400" b="0" i="1" smtClean="0">
                            <a:latin typeface="Cambria Math" panose="02040503050406030204" pitchFamily="18" charset="0"/>
                            <a:cs typeface="Arial" panose="020B0604020202020204" pitchFamily="34" charset="0"/>
                          </a:rPr>
                        </m:ctrlPr>
                      </m:fPr>
                      <m:num>
                        <m:r>
                          <a:rPr lang="pt-BR" sz="2400" b="0" i="1" smtClean="0">
                            <a:latin typeface="Cambria Math" panose="02040503050406030204" pitchFamily="18" charset="0"/>
                            <a:cs typeface="Arial" panose="020B0604020202020204" pitchFamily="34" charset="0"/>
                          </a:rPr>
                          <m:t>8</m:t>
                        </m:r>
                      </m:num>
                      <m:den>
                        <m:r>
                          <a:rPr lang="pt-BR" sz="2400" b="0" i="1" smtClean="0">
                            <a:latin typeface="Cambria Math" panose="02040503050406030204" pitchFamily="18" charset="0"/>
                            <a:cs typeface="Arial" panose="020B0604020202020204" pitchFamily="34" charset="0"/>
                          </a:rPr>
                          <m:t>3</m:t>
                        </m:r>
                      </m:den>
                    </m:f>
                  </m:oMath>
                </a14:m>
                <a:r>
                  <a:rPr lang="pt-BR" sz="2400" dirty="0">
                    <a:latin typeface="Arial Narrow" panose="020B0606020202030204" pitchFamily="34" charset="0"/>
                    <a:cs typeface="Arial" panose="020B0604020202020204" pitchFamily="34" charset="0"/>
                  </a:rPr>
                  <a:t>, é:</a:t>
                </a:r>
              </a:p>
              <a:p>
                <a:pPr algn="just"/>
                <a14:m>
                  <m:oMathPara xmlns:m="http://schemas.openxmlformats.org/officeDocument/2006/math">
                    <m:oMathParaPr>
                      <m:jc m:val="centerGroup"/>
                    </m:oMathParaPr>
                    <m:oMath xmlns:m="http://schemas.openxmlformats.org/officeDocument/2006/math">
                      <m:f>
                        <m:fPr>
                          <m:ctrlPr>
                            <a:rPr lang="pt-BR" sz="2400" b="0" i="1" smtClean="0">
                              <a:latin typeface="Cambria Math" panose="02040503050406030204" pitchFamily="18" charset="0"/>
                              <a:cs typeface="Arial" panose="020B0604020202020204" pitchFamily="34" charset="0"/>
                            </a:rPr>
                          </m:ctrlPr>
                        </m:fPr>
                        <m:num>
                          <m:r>
                            <a:rPr lang="pt-BR" sz="2400" b="0" i="1" smtClean="0">
                              <a:latin typeface="Cambria Math" panose="02040503050406030204" pitchFamily="18" charset="0"/>
                              <a:cs typeface="Arial" panose="020B0604020202020204" pitchFamily="34" charset="0"/>
                            </a:rPr>
                            <m:t>8</m:t>
                          </m:r>
                        </m:num>
                        <m:den>
                          <m:r>
                            <a:rPr lang="pt-BR" sz="2400" b="0" i="1" smtClean="0">
                              <a:latin typeface="Cambria Math" panose="02040503050406030204" pitchFamily="18" charset="0"/>
                              <a:cs typeface="Arial" panose="020B0604020202020204" pitchFamily="34" charset="0"/>
                            </a:rPr>
                            <m:t>3</m:t>
                          </m:r>
                        </m:den>
                      </m:f>
                      <m:r>
                        <a:rPr lang="pt-BR" sz="2400" b="0" i="1" smtClean="0">
                          <a:latin typeface="Cambria Math" panose="02040503050406030204" pitchFamily="18" charset="0"/>
                          <a:ea typeface="Cambria Math" panose="02040503050406030204" pitchFamily="18" charset="0"/>
                          <a:cs typeface="Arial" panose="020B0604020202020204" pitchFamily="34" charset="0"/>
                        </a:rPr>
                        <m:t>∙</m:t>
                      </m:r>
                      <m:f>
                        <m:fPr>
                          <m:ctrlPr>
                            <a:rPr lang="pt-BR" sz="2400" b="0" i="1" smtClean="0">
                              <a:latin typeface="Cambria Math" panose="02040503050406030204" pitchFamily="18" charset="0"/>
                              <a:ea typeface="Cambria Math" panose="02040503050406030204" pitchFamily="18" charset="0"/>
                              <a:cs typeface="Arial" panose="020B0604020202020204" pitchFamily="34" charset="0"/>
                            </a:rPr>
                          </m:ctrlPr>
                        </m:fPr>
                        <m:num>
                          <m:r>
                            <a:rPr lang="pt-BR" sz="2400" b="0" i="1" smtClean="0">
                              <a:latin typeface="Cambria Math" panose="02040503050406030204" pitchFamily="18" charset="0"/>
                              <a:ea typeface="Cambria Math" panose="02040503050406030204" pitchFamily="18" charset="0"/>
                              <a:cs typeface="Arial" panose="020B0604020202020204" pitchFamily="34" charset="0"/>
                            </a:rPr>
                            <m:t>8</m:t>
                          </m:r>
                        </m:num>
                        <m:den>
                          <m:r>
                            <a:rPr lang="pt-BR" sz="2400" b="0" i="1" smtClean="0">
                              <a:latin typeface="Cambria Math" panose="02040503050406030204" pitchFamily="18" charset="0"/>
                              <a:ea typeface="Cambria Math" panose="02040503050406030204" pitchFamily="18" charset="0"/>
                              <a:cs typeface="Arial" panose="020B0604020202020204" pitchFamily="34" charset="0"/>
                            </a:rPr>
                            <m:t>3</m:t>
                          </m:r>
                        </m:den>
                      </m:f>
                      <m:r>
                        <a:rPr lang="pt-BR" sz="2400" b="0" i="1" smtClean="0">
                          <a:latin typeface="Cambria Math" panose="02040503050406030204" pitchFamily="18" charset="0"/>
                          <a:ea typeface="Cambria Math" panose="02040503050406030204" pitchFamily="18" charset="0"/>
                          <a:cs typeface="Arial" panose="020B0604020202020204" pitchFamily="34" charset="0"/>
                        </a:rPr>
                        <m:t>=</m:t>
                      </m:r>
                      <m:f>
                        <m:fPr>
                          <m:ctrlPr>
                            <a:rPr lang="pt-BR" sz="2400" b="0" i="1" smtClean="0">
                              <a:latin typeface="Cambria Math" panose="02040503050406030204" pitchFamily="18" charset="0"/>
                              <a:ea typeface="Cambria Math" panose="02040503050406030204" pitchFamily="18" charset="0"/>
                              <a:cs typeface="Arial" panose="020B0604020202020204" pitchFamily="34" charset="0"/>
                            </a:rPr>
                          </m:ctrlPr>
                        </m:fPr>
                        <m:num>
                          <m:r>
                            <a:rPr lang="pt-BR" sz="2400" b="0" i="1" smtClean="0">
                              <a:latin typeface="Cambria Math" panose="02040503050406030204" pitchFamily="18" charset="0"/>
                              <a:ea typeface="Cambria Math" panose="02040503050406030204" pitchFamily="18" charset="0"/>
                              <a:cs typeface="Arial" panose="020B0604020202020204" pitchFamily="34" charset="0"/>
                            </a:rPr>
                            <m:t>64</m:t>
                          </m:r>
                        </m:num>
                        <m:den>
                          <m:r>
                            <a:rPr lang="pt-BR" sz="2400" b="0" i="1" smtClean="0">
                              <a:latin typeface="Cambria Math" panose="02040503050406030204" pitchFamily="18" charset="0"/>
                              <a:ea typeface="Cambria Math" panose="02040503050406030204" pitchFamily="18" charset="0"/>
                              <a:cs typeface="Arial" panose="020B0604020202020204" pitchFamily="34" charset="0"/>
                            </a:rPr>
                            <m:t>9</m:t>
                          </m:r>
                        </m:den>
                      </m:f>
                    </m:oMath>
                  </m:oMathPara>
                </a14:m>
                <a:endParaRPr lang="pt-BR" sz="2400"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EBDA264E-2015-A235-5C6E-4895817DA608}"/>
                  </a:ext>
                </a:extLst>
              </p:cNvPr>
              <p:cNvSpPr txBox="1">
                <a:spLocks noRot="1" noChangeAspect="1" noMove="1" noResize="1" noEditPoints="1" noAdjustHandles="1" noChangeArrowheads="1" noChangeShapeType="1" noTextEdit="1"/>
              </p:cNvSpPr>
              <p:nvPr/>
            </p:nvSpPr>
            <p:spPr>
              <a:xfrm>
                <a:off x="208472" y="421117"/>
                <a:ext cx="6094562" cy="6051272"/>
              </a:xfrm>
              <a:prstGeom prst="rect">
                <a:avLst/>
              </a:prstGeom>
              <a:blipFill>
                <a:blip r:embed="rId2"/>
                <a:stretch>
                  <a:fillRect l="-1500" t="-806" r="-16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12031FB9-59B9-7CF0-3615-C8CCE0A9DC4F}"/>
                  </a:ext>
                </a:extLst>
              </p:cNvPr>
              <p:cNvSpPr txBox="1"/>
              <p:nvPr/>
            </p:nvSpPr>
            <p:spPr>
              <a:xfrm>
                <a:off x="6411583" y="727295"/>
                <a:ext cx="5510123" cy="5011500"/>
              </a:xfrm>
              <a:prstGeom prst="rect">
                <a:avLst/>
              </a:prstGeom>
              <a:noFill/>
            </p:spPr>
            <p:txBody>
              <a:bodyPr wrap="square">
                <a:spAutoFit/>
              </a:bodyPr>
              <a:lstStyle/>
              <a:p>
                <a:pPr indent="179388" algn="just"/>
                <a:r>
                  <a:rPr lang="pt-BR" sz="2400" dirty="0">
                    <a:latin typeface="Arial Narrow" panose="020B0606020202030204" pitchFamily="34" charset="0"/>
                    <a:cs typeface="Arial" panose="020B0604020202020204" pitchFamily="34" charset="0"/>
                  </a:rPr>
                  <a:t>Portanto, a medida da área do quadrado de lado </a:t>
                </a:r>
                <a14:m>
                  <m:oMath xmlns:m="http://schemas.openxmlformats.org/officeDocument/2006/math">
                    <m:f>
                      <m:fPr>
                        <m:ctrlPr>
                          <a:rPr lang="pt-BR" sz="2400" i="1">
                            <a:latin typeface="Cambria Math" panose="02040503050406030204" pitchFamily="18" charset="0"/>
                            <a:cs typeface="Arial" panose="020B0604020202020204" pitchFamily="34" charset="0"/>
                          </a:rPr>
                        </m:ctrlPr>
                      </m:fPr>
                      <m:num>
                        <m:r>
                          <a:rPr lang="pt-BR" sz="2400" i="1">
                            <a:latin typeface="Cambria Math" panose="02040503050406030204" pitchFamily="18" charset="0"/>
                            <a:cs typeface="Arial" panose="020B0604020202020204" pitchFamily="34" charset="0"/>
                          </a:rPr>
                          <m:t>8</m:t>
                        </m:r>
                      </m:num>
                      <m:den>
                        <m:r>
                          <a:rPr lang="pt-BR" sz="2400" i="1">
                            <a:latin typeface="Cambria Math" panose="02040503050406030204" pitchFamily="18" charset="0"/>
                            <a:cs typeface="Arial" panose="020B0604020202020204" pitchFamily="34" charset="0"/>
                          </a:rPr>
                          <m:t>3</m:t>
                        </m:r>
                      </m:den>
                    </m:f>
                    <m:r>
                      <a:rPr lang="pt-BR" sz="2400" i="1">
                        <a:latin typeface="Cambria Math" panose="02040503050406030204" pitchFamily="18" charset="0"/>
                        <a:cs typeface="Arial" panose="020B0604020202020204" pitchFamily="34" charset="0"/>
                      </a:rPr>
                      <m:t> é </m:t>
                    </m:r>
                    <m:f>
                      <m:fPr>
                        <m:ctrlPr>
                          <a:rPr lang="pt-BR" sz="2400" i="1">
                            <a:latin typeface="Cambria Math" panose="02040503050406030204" pitchFamily="18" charset="0"/>
                            <a:cs typeface="Arial" panose="020B0604020202020204" pitchFamily="34" charset="0"/>
                          </a:rPr>
                        </m:ctrlPr>
                      </m:fPr>
                      <m:num>
                        <m:r>
                          <a:rPr lang="pt-BR" sz="2400" b="0" i="1" smtClean="0">
                            <a:latin typeface="Cambria Math" panose="02040503050406030204" pitchFamily="18" charset="0"/>
                            <a:cs typeface="Arial" panose="020B0604020202020204" pitchFamily="34" charset="0"/>
                          </a:rPr>
                          <m:t>64</m:t>
                        </m:r>
                      </m:num>
                      <m:den>
                        <m:r>
                          <a:rPr lang="pt-BR" sz="2400" b="0" i="1" smtClean="0">
                            <a:latin typeface="Cambria Math" panose="02040503050406030204" pitchFamily="18" charset="0"/>
                            <a:cs typeface="Arial" panose="020B0604020202020204" pitchFamily="34" charset="0"/>
                          </a:rPr>
                          <m:t>9</m:t>
                        </m:r>
                      </m:den>
                    </m:f>
                  </m:oMath>
                </a14:m>
                <a:r>
                  <a:rPr lang="pt-BR" sz="2400" dirty="0">
                    <a:latin typeface="Arial Narrow" panose="020B0606020202030204" pitchFamily="34" charset="0"/>
                    <a:cs typeface="Arial" panose="020B0604020202020204" pitchFamily="34" charset="0"/>
                  </a:rPr>
                  <a:t> u.m². </a:t>
                </a:r>
              </a:p>
              <a:p>
                <a:pPr indent="179388" algn="just"/>
                <a:r>
                  <a:rPr lang="pt-BR" sz="2400" dirty="0">
                    <a:latin typeface="Arial Narrow" panose="020B0606020202030204" pitchFamily="34" charset="0"/>
                    <a:cs typeface="Arial" panose="020B0604020202020204" pitchFamily="34" charset="0"/>
                  </a:rPr>
                  <a:t>Partindo desse princípio, é possível verificar que em retângulos cujos lados, têm medidas em centímetros, dados por números racionais do tipo </a:t>
                </a:r>
                <a14:m>
                  <m:oMath xmlns:m="http://schemas.openxmlformats.org/officeDocument/2006/math">
                    <m:f>
                      <m:fPr>
                        <m:ctrlPr>
                          <a:rPr lang="pt-BR" sz="2400" b="0" i="1" smtClean="0">
                            <a:latin typeface="Cambria Math" panose="02040503050406030204" pitchFamily="18" charset="0"/>
                            <a:cs typeface="Arial" panose="020B0604020202020204" pitchFamily="34" charset="0"/>
                          </a:rPr>
                        </m:ctrlPr>
                      </m:fPr>
                      <m:num>
                        <m:r>
                          <a:rPr lang="pt-BR" sz="2400" b="0" i="1" smtClean="0">
                            <a:latin typeface="Cambria Math" panose="02040503050406030204" pitchFamily="18" charset="0"/>
                            <a:cs typeface="Arial" panose="020B0604020202020204" pitchFamily="34" charset="0"/>
                          </a:rPr>
                          <m:t>𝑥</m:t>
                        </m:r>
                      </m:num>
                      <m:den>
                        <m:r>
                          <a:rPr lang="pt-BR" sz="2400" b="0" i="1" smtClean="0">
                            <a:latin typeface="Cambria Math" panose="02040503050406030204" pitchFamily="18" charset="0"/>
                            <a:cs typeface="Arial" panose="020B0604020202020204" pitchFamily="34" charset="0"/>
                          </a:rPr>
                          <m:t>𝑦</m:t>
                        </m:r>
                      </m:den>
                    </m:f>
                    <m:r>
                      <a:rPr lang="pt-BR" sz="2400" b="0" i="1" smtClean="0">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e </a:t>
                </a:r>
                <a14:m>
                  <m:oMath xmlns:m="http://schemas.openxmlformats.org/officeDocument/2006/math">
                    <m:f>
                      <m:fPr>
                        <m:ctrlPr>
                          <a:rPr lang="pt-BR" sz="2400" b="0" i="1" smtClean="0">
                            <a:latin typeface="Cambria Math" panose="02040503050406030204" pitchFamily="18" charset="0"/>
                            <a:cs typeface="Arial" panose="020B0604020202020204" pitchFamily="34" charset="0"/>
                          </a:rPr>
                        </m:ctrlPr>
                      </m:fPr>
                      <m:num>
                        <m:r>
                          <a:rPr lang="pt-BR" sz="2400" b="0" i="1" smtClean="0">
                            <a:latin typeface="Cambria Math" panose="02040503050406030204" pitchFamily="18" charset="0"/>
                            <a:cs typeface="Arial" panose="020B0604020202020204" pitchFamily="34" charset="0"/>
                          </a:rPr>
                          <m:t>𝑧</m:t>
                        </m:r>
                      </m:num>
                      <m:den>
                        <m:r>
                          <a:rPr lang="pt-BR" sz="2400" b="0" i="1" smtClean="0">
                            <a:latin typeface="Cambria Math" panose="02040503050406030204" pitchFamily="18" charset="0"/>
                            <a:cs typeface="Arial" panose="020B0604020202020204" pitchFamily="34" charset="0"/>
                          </a:rPr>
                          <m:t>𝑤</m:t>
                        </m:r>
                      </m:den>
                    </m:f>
                  </m:oMath>
                </a14:m>
                <a:r>
                  <a:rPr lang="pt-BR" sz="2400" dirty="0">
                    <a:latin typeface="Arial Narrow" panose="020B0606020202030204" pitchFamily="34" charset="0"/>
                    <a:cs typeface="Arial" panose="020B0604020202020204" pitchFamily="34" charset="0"/>
                  </a:rPr>
                  <a:t> tem área </a:t>
                </a:r>
                <a14:m>
                  <m:oMath xmlns:m="http://schemas.openxmlformats.org/officeDocument/2006/math">
                    <m:r>
                      <a:rPr lang="pt-BR" sz="2400" i="1" dirty="0" smtClean="0">
                        <a:latin typeface="Cambria Math" panose="02040503050406030204" pitchFamily="18" charset="0"/>
                        <a:cs typeface="Arial" panose="020B0604020202020204" pitchFamily="34" charset="0"/>
                      </a:rPr>
                      <m:t>(</m:t>
                    </m:r>
                  </m:oMath>
                </a14:m>
                <a:r>
                  <a:rPr lang="pt-BR" sz="2400" dirty="0">
                    <a:latin typeface="Arial Narrow" panose="020B0606020202030204" pitchFamily="34" charset="0"/>
                    <a:cs typeface="Arial" panose="020B0604020202020204" pitchFamily="34" charset="0"/>
                  </a:rPr>
                  <a:t>em </a:t>
                </a:r>
                <a14:m>
                  <m:oMath xmlns:m="http://schemas.openxmlformats.org/officeDocument/2006/math">
                    <m:r>
                      <a:rPr lang="pt-BR" sz="2400" i="1" dirty="0" smtClean="0">
                        <a:latin typeface="Cambria Math" panose="02040503050406030204" pitchFamily="18" charset="0"/>
                        <a:cs typeface="Arial" panose="020B0604020202020204" pitchFamily="34" charset="0"/>
                      </a:rPr>
                      <m:t>𝑐</m:t>
                    </m:r>
                    <m:sSup>
                      <m:sSupPr>
                        <m:ctrlPr>
                          <a:rPr lang="pt-BR" sz="2400" b="0" i="1" dirty="0" smtClean="0">
                            <a:latin typeface="Cambria Math" panose="02040503050406030204" pitchFamily="18" charset="0"/>
                            <a:cs typeface="Arial" panose="020B0604020202020204" pitchFamily="34" charset="0"/>
                          </a:rPr>
                        </m:ctrlPr>
                      </m:sSupPr>
                      <m:e>
                        <m:r>
                          <a:rPr lang="pt-BR" sz="2400" i="1" dirty="0" smtClean="0">
                            <a:latin typeface="Cambria Math" panose="02040503050406030204" pitchFamily="18" charset="0"/>
                            <a:cs typeface="Arial" panose="020B0604020202020204" pitchFamily="34" charset="0"/>
                          </a:rPr>
                          <m:t>𝑚</m:t>
                        </m:r>
                      </m:e>
                      <m:sup>
                        <m:r>
                          <a:rPr lang="pt-BR" sz="2400" b="0" i="1" dirty="0" smtClean="0">
                            <a:latin typeface="Cambria Math" panose="02040503050406030204" pitchFamily="18" charset="0"/>
                            <a:cs typeface="Arial" panose="020B0604020202020204" pitchFamily="34" charset="0"/>
                          </a:rPr>
                          <m:t>2</m:t>
                        </m:r>
                      </m:sup>
                    </m:sSup>
                    <m:r>
                      <a:rPr lang="pt-BR" sz="2400" b="0" i="1" dirty="0" smtClean="0">
                        <a:latin typeface="Cambria Math" panose="02040503050406030204" pitchFamily="18" charset="0"/>
                        <a:cs typeface="Arial" panose="020B0604020202020204" pitchFamily="34" charset="0"/>
                      </a:rPr>
                      <m:t>)</m:t>
                    </m:r>
                    <m:r>
                      <a:rPr lang="pt-BR" sz="2400" b="0" i="0" dirty="0" smtClean="0">
                        <a:latin typeface="Cambria Math" panose="02040503050406030204" pitchFamily="18" charset="0"/>
                        <a:cs typeface="Arial" panose="020B0604020202020204" pitchFamily="34" charset="0"/>
                      </a:rPr>
                      <m:t> </m:t>
                    </m:r>
                  </m:oMath>
                </a14:m>
                <a:r>
                  <a:rPr lang="pt-BR" sz="2400" b="0" i="0" dirty="0">
                    <a:latin typeface="Arial Narrow" panose="020B0606020202030204" pitchFamily="34" charset="0"/>
                    <a:cs typeface="Arial" panose="020B0604020202020204" pitchFamily="34" charset="0"/>
                  </a:rPr>
                  <a:t>igual a </a:t>
                </a:r>
                <a14:m>
                  <m:oMath xmlns:m="http://schemas.openxmlformats.org/officeDocument/2006/math">
                    <m:f>
                      <m:fPr>
                        <m:ctrlPr>
                          <a:rPr lang="pt-BR" sz="2400" i="1">
                            <a:latin typeface="Cambria Math" panose="02040503050406030204" pitchFamily="18" charset="0"/>
                            <a:cs typeface="Arial" panose="020B0604020202020204" pitchFamily="34" charset="0"/>
                          </a:rPr>
                        </m:ctrlPr>
                      </m:fPr>
                      <m:num>
                        <m:r>
                          <a:rPr lang="pt-BR" sz="2400" i="1">
                            <a:latin typeface="Cambria Math" panose="02040503050406030204" pitchFamily="18" charset="0"/>
                            <a:cs typeface="Arial" panose="020B0604020202020204" pitchFamily="34" charset="0"/>
                          </a:rPr>
                          <m:t>𝑥</m:t>
                        </m:r>
                      </m:num>
                      <m:den>
                        <m:r>
                          <a:rPr lang="pt-BR" sz="2400" i="1">
                            <a:latin typeface="Cambria Math" panose="02040503050406030204" pitchFamily="18" charset="0"/>
                            <a:cs typeface="Arial" panose="020B0604020202020204" pitchFamily="34" charset="0"/>
                          </a:rPr>
                          <m:t>𝑦</m:t>
                        </m:r>
                      </m:den>
                    </m:f>
                    <m:r>
                      <a:rPr lang="pt-BR" sz="2400" i="1" smtClean="0">
                        <a:latin typeface="Cambria Math" panose="02040503050406030204" pitchFamily="18" charset="0"/>
                        <a:ea typeface="Cambria Math" panose="02040503050406030204" pitchFamily="18" charset="0"/>
                        <a:cs typeface="Arial" panose="020B0604020202020204" pitchFamily="34" charset="0"/>
                      </a:rPr>
                      <m:t>∙</m:t>
                    </m:r>
                    <m:f>
                      <m:fPr>
                        <m:ctrlPr>
                          <a:rPr lang="pt-BR" sz="2400" i="1">
                            <a:latin typeface="Cambria Math" panose="02040503050406030204" pitchFamily="18" charset="0"/>
                            <a:cs typeface="Arial" panose="020B0604020202020204" pitchFamily="34" charset="0"/>
                          </a:rPr>
                        </m:ctrlPr>
                      </m:fPr>
                      <m:num>
                        <m:r>
                          <a:rPr lang="pt-BR" sz="2400" i="1">
                            <a:latin typeface="Cambria Math" panose="02040503050406030204" pitchFamily="18" charset="0"/>
                            <a:cs typeface="Arial" panose="020B0604020202020204" pitchFamily="34" charset="0"/>
                          </a:rPr>
                          <m:t>𝑧</m:t>
                        </m:r>
                      </m:num>
                      <m:den>
                        <m:r>
                          <a:rPr lang="pt-BR" sz="2400" i="1">
                            <a:latin typeface="Cambria Math" panose="02040503050406030204" pitchFamily="18" charset="0"/>
                            <a:cs typeface="Arial" panose="020B0604020202020204" pitchFamily="34" charset="0"/>
                          </a:rPr>
                          <m:t>𝑤</m:t>
                        </m:r>
                      </m:den>
                    </m:f>
                    <m:r>
                      <a:rPr lang="pt-BR" sz="2400" i="1" smtClean="0">
                        <a:latin typeface="Cambria Math" panose="02040503050406030204" pitchFamily="18" charset="0"/>
                        <a:ea typeface="Cambria Math" panose="02040503050406030204" pitchFamily="18" charset="0"/>
                        <a:cs typeface="Arial" panose="020B0604020202020204" pitchFamily="34" charset="0"/>
                      </a:rPr>
                      <m:t>∙</m:t>
                    </m:r>
                  </m:oMath>
                </a14:m>
                <a:r>
                  <a:rPr lang="pt-BR" sz="2400" b="0" i="0" dirty="0">
                    <a:latin typeface="Arial Narrow" panose="020B0606020202030204" pitchFamily="34" charset="0"/>
                    <a:cs typeface="Arial" panose="020B0604020202020204" pitchFamily="34" charset="0"/>
                  </a:rPr>
                  <a:t> </a:t>
                </a:r>
              </a:p>
              <a:p>
                <a:pPr algn="just"/>
                <a:r>
                  <a:rPr lang="pt-BR" sz="2400" dirty="0">
                    <a:latin typeface="Arial Narrow" panose="020B0606020202030204" pitchFamily="34" charset="0"/>
                  </a:rPr>
                  <a:t>Desta forma, podemos concluir que a área de qual quer retângulo de lados </a:t>
                </a:r>
                <a14:m>
                  <m:oMath xmlns:m="http://schemas.openxmlformats.org/officeDocument/2006/math">
                    <m:r>
                      <a:rPr lang="pt-BR" sz="2400" b="1" i="1" dirty="0" smtClean="0">
                        <a:latin typeface="Cambria Math" panose="02040503050406030204" pitchFamily="18" charset="0"/>
                      </a:rPr>
                      <m:t>𝒂</m:t>
                    </m:r>
                  </m:oMath>
                </a14:m>
                <a:r>
                  <a:rPr lang="pt-BR" sz="2400" dirty="0">
                    <a:latin typeface="Arial Narrow" panose="020B0606020202030204" pitchFamily="34" charset="0"/>
                  </a:rPr>
                  <a:t> e </a:t>
                </a:r>
                <a14:m>
                  <m:oMath xmlns:m="http://schemas.openxmlformats.org/officeDocument/2006/math">
                    <m:r>
                      <a:rPr lang="pt-BR" sz="2400" b="1" i="1" dirty="0" smtClean="0">
                        <a:latin typeface="Cambria Math" panose="02040503050406030204" pitchFamily="18" charset="0"/>
                      </a:rPr>
                      <m:t>𝒃</m:t>
                    </m:r>
                  </m:oMath>
                </a14:m>
                <a:r>
                  <a:rPr lang="pt-BR" sz="2400" dirty="0">
                    <a:latin typeface="Arial Narrow" panose="020B0606020202030204" pitchFamily="34" charset="0"/>
                  </a:rPr>
                  <a:t> é igual ao produto </a:t>
                </a:r>
                <a14:m>
                  <m:oMath xmlns:m="http://schemas.openxmlformats.org/officeDocument/2006/math">
                    <m:r>
                      <a:rPr lang="pt-BR" sz="2400" b="1" i="1" dirty="0" smtClean="0">
                        <a:latin typeface="Cambria Math" panose="02040503050406030204" pitchFamily="18" charset="0"/>
                      </a:rPr>
                      <m:t>𝒂𝒃</m:t>
                    </m:r>
                  </m:oMath>
                </a14:m>
                <a:r>
                  <a:rPr lang="pt-BR" sz="2400" dirty="0">
                    <a:latin typeface="Arial Narrow" panose="020B0606020202030204" pitchFamily="34" charset="0"/>
                  </a:rPr>
                  <a:t>.</a:t>
                </a:r>
                <a:r>
                  <a:rPr lang="pt-BR" sz="2400" dirty="0">
                    <a:latin typeface="Arial Narrow" panose="020B0606020202030204" pitchFamily="34" charset="0"/>
                    <a:cs typeface="Arial" panose="020B0604020202020204" pitchFamily="34" charset="0"/>
                  </a:rPr>
                  <a:t> </a:t>
                </a: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12031FB9-59B9-7CF0-3615-C8CCE0A9DC4F}"/>
                  </a:ext>
                </a:extLst>
              </p:cNvPr>
              <p:cNvSpPr txBox="1">
                <a:spLocks noRot="1" noChangeAspect="1" noMove="1" noResize="1" noEditPoints="1" noAdjustHandles="1" noChangeArrowheads="1" noChangeShapeType="1" noTextEdit="1"/>
              </p:cNvSpPr>
              <p:nvPr/>
            </p:nvSpPr>
            <p:spPr>
              <a:xfrm>
                <a:off x="6411583" y="727295"/>
                <a:ext cx="5510123" cy="5011500"/>
              </a:xfrm>
              <a:prstGeom prst="rect">
                <a:avLst/>
              </a:prstGeom>
              <a:blipFill>
                <a:blip r:embed="rId3"/>
                <a:stretch>
                  <a:fillRect l="-1770" t="-852" r="-1659"/>
                </a:stretch>
              </a:blipFill>
            </p:spPr>
            <p:txBody>
              <a:bodyPr/>
              <a:lstStyle/>
              <a:p>
                <a:r>
                  <a:rPr lang="pt-BR">
                    <a:noFill/>
                  </a:rPr>
                  <a:t> </a:t>
                </a:r>
              </a:p>
            </p:txBody>
          </p:sp>
        </mc:Fallback>
      </mc:AlternateContent>
      <p:pic>
        <p:nvPicPr>
          <p:cNvPr id="3" name="Imagem 2" descr="Gráfico, Gráfico de caixa estreita&#10;&#10;O conteúdo gerado por IA pode estar incorreto.">
            <a:extLst>
              <a:ext uri="{FF2B5EF4-FFF2-40B4-BE49-F238E27FC236}">
                <a16:creationId xmlns:a16="http://schemas.microsoft.com/office/drawing/2014/main" id="{8863FE5A-AD31-E9C9-1621-A0B3B6958227}"/>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300000"/>
                    </a14:imgEffect>
                  </a14:imgLayer>
                </a14:imgProps>
              </a:ext>
            </a:extLst>
          </a:blip>
          <a:srcRect l="12623" t="579" r="530" b="22081"/>
          <a:stretch>
            <a:fillRect/>
          </a:stretch>
        </p:blipFill>
        <p:spPr bwMode="auto">
          <a:xfrm>
            <a:off x="1925506" y="1277535"/>
            <a:ext cx="3109045" cy="262211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181310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 Aplicativo, Email&#10;&#10;O conteúdo gerado por IA pode estar incorreto.">
            <a:extLst>
              <a:ext uri="{FF2B5EF4-FFF2-40B4-BE49-F238E27FC236}">
                <a16:creationId xmlns:a16="http://schemas.microsoft.com/office/drawing/2014/main" id="{BBBBF3E7-D998-69AE-6788-41615B3988A0}"/>
              </a:ext>
            </a:extLst>
          </p:cNvPr>
          <p:cNvPicPr>
            <a:picLocks noChangeAspect="1"/>
          </p:cNvPicPr>
          <p:nvPr/>
        </p:nvPicPr>
        <p:blipFill>
          <a:blip r:embed="rId2"/>
          <a:stretch>
            <a:fillRect/>
          </a:stretch>
        </p:blipFill>
        <p:spPr>
          <a:xfrm>
            <a:off x="2092382" y="1186402"/>
            <a:ext cx="8545118" cy="4305901"/>
          </a:xfrm>
          <a:prstGeom prst="rect">
            <a:avLst/>
          </a:prstGeom>
        </p:spPr>
      </p:pic>
    </p:spTree>
    <p:extLst>
      <p:ext uri="{BB962C8B-B14F-4D97-AF65-F5344CB8AC3E}">
        <p14:creationId xmlns:p14="http://schemas.microsoft.com/office/powerpoint/2010/main" val="38155511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6EB4F-6D77-83E9-62D4-96C54005888A}"/>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49FFE977-BB47-F83B-DF13-168CF0529ADF}"/>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4D79007-9069-F7FB-6D06-E3C03A4AD9ED}"/>
                  </a:ext>
                </a:extLst>
              </p:cNvPr>
              <p:cNvSpPr txBox="1"/>
              <p:nvPr/>
            </p:nvSpPr>
            <p:spPr>
              <a:xfrm>
                <a:off x="171810" y="323225"/>
                <a:ext cx="6131224" cy="1569660"/>
              </a:xfrm>
              <a:prstGeom prst="rect">
                <a:avLst/>
              </a:prstGeom>
              <a:noFill/>
            </p:spPr>
            <p:txBody>
              <a:bodyPr wrap="square">
                <a:spAutoFit/>
              </a:bodyPr>
              <a:lstStyle/>
              <a:p>
                <a:pPr marL="285750" indent="-285750" algn="just">
                  <a:buFont typeface="Wingdings" panose="05000000000000000000" pitchFamily="2" charset="2"/>
                  <a:buChar char="Ø"/>
                </a:pPr>
                <a:r>
                  <a:rPr lang="pt-BR" sz="2400" b="1" dirty="0">
                    <a:latin typeface="Arial Narrow" panose="020B0606020202030204" pitchFamily="34" charset="0"/>
                    <a:cs typeface="Arial" panose="020B0604020202020204" pitchFamily="34" charset="0"/>
                  </a:rPr>
                  <a:t>Paralelogramo</a:t>
                </a:r>
                <a:r>
                  <a:rPr lang="pt-BR" sz="2400" dirty="0">
                    <a:latin typeface="Arial Narrow" panose="020B0606020202030204" pitchFamily="34" charset="0"/>
                    <a:cs typeface="Arial" panose="020B0604020202020204" pitchFamily="34" charset="0"/>
                  </a:rPr>
                  <a:t> </a:t>
                </a:r>
              </a:p>
              <a:p>
                <a:pPr algn="just"/>
                <a:r>
                  <a:rPr lang="pt-BR" sz="2400" dirty="0">
                    <a:latin typeface="Arial Narrow" panose="020B0606020202030204" pitchFamily="34" charset="0"/>
                    <a:cs typeface="Arial" panose="020B0604020202020204" pitchFamily="34" charset="0"/>
                  </a:rPr>
                  <a:t>É o quadrilátero que possui os lados opostos paralelos. Observe o paralelogramo ABCD de base </a:t>
                </a:r>
                <a14:m>
                  <m:oMath xmlns:m="http://schemas.openxmlformats.org/officeDocument/2006/math">
                    <m:r>
                      <a:rPr lang="pt-BR" sz="2400" i="1" dirty="0" smtClean="0">
                        <a:latin typeface="Cambria Math" panose="02040503050406030204" pitchFamily="18" charset="0"/>
                        <a:cs typeface="Arial" panose="020B0604020202020204" pitchFamily="34" charset="0"/>
                      </a:rPr>
                      <m:t>𝑏</m:t>
                    </m:r>
                  </m:oMath>
                </a14:m>
                <a:r>
                  <a:rPr lang="pt-BR" sz="2400" dirty="0">
                    <a:latin typeface="Arial Narrow" panose="020B0606020202030204" pitchFamily="34" charset="0"/>
                    <a:cs typeface="Arial" panose="020B0604020202020204" pitchFamily="34" charset="0"/>
                  </a:rPr>
                  <a:t> e altura </a:t>
                </a:r>
                <a14:m>
                  <m:oMath xmlns:m="http://schemas.openxmlformats.org/officeDocument/2006/math">
                    <m:r>
                      <a:rPr lang="pt-BR" sz="2400" i="1" dirty="0" smtClean="0">
                        <a:latin typeface="Cambria Math" panose="02040503050406030204" pitchFamily="18" charset="0"/>
                        <a:cs typeface="Arial" panose="020B0604020202020204" pitchFamily="34" charset="0"/>
                      </a:rPr>
                      <m:t>h</m:t>
                    </m:r>
                  </m:oMath>
                </a14:m>
                <a:r>
                  <a:rPr lang="pt-BR" sz="2400" dirty="0">
                    <a:latin typeface="Arial Narrow" panose="020B0606020202030204" pitchFamily="34" charset="0"/>
                    <a:cs typeface="Arial" panose="020B0604020202020204" pitchFamily="34" charset="0"/>
                  </a:rPr>
                  <a:t>, a seguir:</a:t>
                </a:r>
              </a:p>
            </p:txBody>
          </p:sp>
        </mc:Choice>
        <mc:Fallback xmlns="">
          <p:sp>
            <p:nvSpPr>
              <p:cNvPr id="4" name="CaixaDeTexto 3">
                <a:extLst>
                  <a:ext uri="{FF2B5EF4-FFF2-40B4-BE49-F238E27FC236}">
                    <a16:creationId xmlns:a16="http://schemas.microsoft.com/office/drawing/2014/main" id="{64D79007-9069-F7FB-6D06-E3C03A4AD9ED}"/>
                  </a:ext>
                </a:extLst>
              </p:cNvPr>
              <p:cNvSpPr txBox="1">
                <a:spLocks noRot="1" noChangeAspect="1" noMove="1" noResize="1" noEditPoints="1" noAdjustHandles="1" noChangeArrowheads="1" noChangeShapeType="1" noTextEdit="1"/>
              </p:cNvSpPr>
              <p:nvPr/>
            </p:nvSpPr>
            <p:spPr>
              <a:xfrm>
                <a:off x="171810" y="323225"/>
                <a:ext cx="6131224" cy="1569660"/>
              </a:xfrm>
              <a:prstGeom prst="rect">
                <a:avLst/>
              </a:prstGeom>
              <a:blipFill>
                <a:blip r:embed="rId2"/>
                <a:stretch>
                  <a:fillRect l="-1491" t="-3101" r="-1590" b="-814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06897CE0-1123-FF5B-D881-7E581EF2C239}"/>
                  </a:ext>
                </a:extLst>
              </p:cNvPr>
              <p:cNvSpPr txBox="1"/>
              <p:nvPr/>
            </p:nvSpPr>
            <p:spPr>
              <a:xfrm>
                <a:off x="171810" y="3462545"/>
                <a:ext cx="6024108" cy="3221138"/>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Prolongando o segmento </a:t>
                </a:r>
                <a14:m>
                  <m:oMath xmlns:m="http://schemas.openxmlformats.org/officeDocument/2006/math">
                    <m:bar>
                      <m:barPr>
                        <m:pos m:val="top"/>
                        <m:ctrlPr>
                          <a:rPr lang="pt-BR" sz="2400" i="1" smtClean="0">
                            <a:latin typeface="Cambria Math" panose="02040503050406030204" pitchFamily="18" charset="0"/>
                          </a:rPr>
                        </m:ctrlPr>
                      </m:barPr>
                      <m:e>
                        <m:r>
                          <m:rPr>
                            <m:sty m:val="p"/>
                          </m:rPr>
                          <a:rPr lang="pt-BR" sz="2400" b="0" i="0" smtClean="0">
                            <a:latin typeface="Cambria Math" panose="02040503050406030204" pitchFamily="18" charset="0"/>
                          </a:rPr>
                          <m:t>AB</m:t>
                        </m:r>
                      </m:e>
                    </m:bar>
                    <m:r>
                      <a:rPr lang="pt-BR" sz="2400" b="0" i="0" smtClean="0">
                        <a:latin typeface="Cambria Math" panose="02040503050406030204" pitchFamily="18" charset="0"/>
                      </a:rPr>
                      <m:t> </m:t>
                    </m:r>
                  </m:oMath>
                </a14:m>
                <a:r>
                  <a:rPr lang="pt-BR" sz="2400" dirty="0">
                    <a:latin typeface="Arial Narrow" panose="020B0606020202030204" pitchFamily="34" charset="0"/>
                    <a:cs typeface="Arial" panose="020B0604020202020204" pitchFamily="34" charset="0"/>
                  </a:rPr>
                  <a:t>e projetando o ponto C sobre ele, obtém-se o ponto </a:t>
                </a:r>
                <a14:m>
                  <m:oMath xmlns:m="http://schemas.openxmlformats.org/officeDocument/2006/math">
                    <m:r>
                      <m:rPr>
                        <m:sty m:val="p"/>
                      </m:rPr>
                      <a:rPr lang="pt-BR" sz="2400" i="0" dirty="0" smtClean="0">
                        <a:latin typeface="Cambria Math" panose="02040503050406030204" pitchFamily="18" charset="0"/>
                        <a:cs typeface="Arial" panose="020B0604020202020204" pitchFamily="34" charset="0"/>
                      </a:rPr>
                      <m:t>E</m:t>
                    </m:r>
                  </m:oMath>
                </a14:m>
                <a:r>
                  <a:rPr lang="pt-BR" sz="2400" dirty="0">
                    <a:latin typeface="Arial Narrow" panose="020B0606020202030204" pitchFamily="34" charset="0"/>
                    <a:cs typeface="Arial" panose="020B0604020202020204" pitchFamily="34" charset="0"/>
                  </a:rPr>
                  <a:t>. Ligue o ponto </a:t>
                </a:r>
                <a14:m>
                  <m:oMath xmlns:m="http://schemas.openxmlformats.org/officeDocument/2006/math">
                    <m:r>
                      <m:rPr>
                        <m:sty m:val="p"/>
                      </m:rPr>
                      <a:rPr lang="pt-BR" sz="2400" i="0" dirty="0" smtClean="0">
                        <a:latin typeface="Cambria Math" panose="02040503050406030204" pitchFamily="18" charset="0"/>
                        <a:cs typeface="Arial" panose="020B0604020202020204" pitchFamily="34" charset="0"/>
                      </a:rPr>
                      <m:t>C</m:t>
                    </m:r>
                  </m:oMath>
                </a14:m>
                <a:r>
                  <a:rPr lang="pt-BR" sz="2400" dirty="0">
                    <a:latin typeface="Arial Narrow" panose="020B0606020202030204" pitchFamily="34" charset="0"/>
                    <a:cs typeface="Arial" panose="020B0604020202020204" pitchFamily="34" charset="0"/>
                  </a:rPr>
                  <a:t> ao ponto E, obtendo o segmento </a:t>
                </a:r>
                <a14:m>
                  <m:oMath xmlns:m="http://schemas.openxmlformats.org/officeDocument/2006/math">
                    <m:bar>
                      <m:barPr>
                        <m:pos m:val="top"/>
                        <m:ctrlPr>
                          <a:rPr lang="pt-BR" sz="2400" i="1">
                            <a:latin typeface="Cambria Math" panose="02040503050406030204" pitchFamily="18" charset="0"/>
                          </a:rPr>
                        </m:ctrlPr>
                      </m:barPr>
                      <m:e>
                        <m:r>
                          <m:rPr>
                            <m:sty m:val="p"/>
                          </m:rPr>
                          <a:rPr lang="pt-BR" sz="2400" b="0" i="0" smtClean="0">
                            <a:latin typeface="Cambria Math" panose="02040503050406030204" pitchFamily="18" charset="0"/>
                          </a:rPr>
                          <m:t>CE</m:t>
                        </m:r>
                      </m:e>
                    </m:bar>
                  </m:oMath>
                </a14:m>
                <a:r>
                  <a:rPr lang="pt-BR" sz="2400" dirty="0">
                    <a:latin typeface="Arial Narrow" panose="020B0606020202030204" pitchFamily="34" charset="0"/>
                    <a:cs typeface="Arial" panose="020B0604020202020204" pitchFamily="34" charset="0"/>
                  </a:rPr>
                  <a:t>. Por construção </a:t>
                </a:r>
                <a14:m>
                  <m:oMath xmlns:m="http://schemas.openxmlformats.org/officeDocument/2006/math">
                    <m:bar>
                      <m:barPr>
                        <m:pos m:val="top"/>
                        <m:ctrlPr>
                          <a:rPr lang="pt-BR" sz="2400" i="1">
                            <a:latin typeface="Cambria Math" panose="02040503050406030204" pitchFamily="18" charset="0"/>
                          </a:rPr>
                        </m:ctrlPr>
                      </m:barPr>
                      <m:e>
                        <m:r>
                          <m:rPr>
                            <m:sty m:val="p"/>
                          </m:rPr>
                          <a:rPr lang="pt-BR" sz="2400" i="0">
                            <a:latin typeface="Cambria Math" panose="02040503050406030204" pitchFamily="18" charset="0"/>
                          </a:rPr>
                          <m:t>A</m:t>
                        </m:r>
                        <m:r>
                          <m:rPr>
                            <m:sty m:val="p"/>
                          </m:rPr>
                          <a:rPr lang="pt-BR" sz="2400" b="0" i="0" smtClean="0">
                            <a:latin typeface="Cambria Math" panose="02040503050406030204" pitchFamily="18" charset="0"/>
                          </a:rPr>
                          <m:t>D</m:t>
                        </m:r>
                      </m:e>
                    </m:bar>
                    <m:r>
                      <a:rPr lang="pt-BR" sz="2400" i="0" smtClean="0">
                        <a:latin typeface="Cambria Math" panose="02040503050406030204" pitchFamily="18" charset="0"/>
                        <a:ea typeface="Cambria Math" panose="02040503050406030204" pitchFamily="18" charset="0"/>
                      </a:rPr>
                      <m:t>≡</m:t>
                    </m:r>
                    <m:bar>
                      <m:barPr>
                        <m:pos m:val="top"/>
                        <m:ctrlPr>
                          <a:rPr lang="pt-BR" sz="2400" i="1">
                            <a:latin typeface="Cambria Math" panose="02040503050406030204" pitchFamily="18" charset="0"/>
                          </a:rPr>
                        </m:ctrlPr>
                      </m:barPr>
                      <m:e>
                        <m:r>
                          <m:rPr>
                            <m:sty m:val="p"/>
                          </m:rPr>
                          <a:rPr lang="pt-BR" sz="2400" b="0" i="0" smtClean="0">
                            <a:latin typeface="Cambria Math" panose="02040503050406030204" pitchFamily="18" charset="0"/>
                          </a:rPr>
                          <m:t>BC</m:t>
                        </m:r>
                      </m:e>
                    </m:bar>
                  </m:oMath>
                </a14:m>
                <a:r>
                  <a:rPr lang="pt-BR" sz="2400" dirty="0">
                    <a:latin typeface="Arial Narrow" panose="020B0606020202030204" pitchFamily="34" charset="0"/>
                    <a:cs typeface="Arial" panose="020B0604020202020204" pitchFamily="34" charset="0"/>
                  </a:rPr>
                  <a:t> e </a:t>
                </a:r>
                <a14:m>
                  <m:oMath xmlns:m="http://schemas.openxmlformats.org/officeDocument/2006/math">
                    <m:bar>
                      <m:barPr>
                        <m:pos m:val="top"/>
                        <m:ctrlPr>
                          <a:rPr lang="pt-BR" sz="2400" i="1">
                            <a:latin typeface="Cambria Math" panose="02040503050406030204" pitchFamily="18" charset="0"/>
                          </a:rPr>
                        </m:ctrlPr>
                      </m:barPr>
                      <m:e>
                        <m:r>
                          <m:rPr>
                            <m:sty m:val="p"/>
                          </m:rPr>
                          <a:rPr lang="pt-BR" sz="2400" i="0">
                            <a:latin typeface="Cambria Math" panose="02040503050406030204" pitchFamily="18" charset="0"/>
                          </a:rPr>
                          <m:t>D</m:t>
                        </m:r>
                        <m:r>
                          <m:rPr>
                            <m:sty m:val="p"/>
                          </m:rPr>
                          <a:rPr lang="pt-BR" sz="2400" b="0" i="0" smtClean="0">
                            <a:latin typeface="Cambria Math" panose="02040503050406030204" pitchFamily="18" charset="0"/>
                          </a:rPr>
                          <m:t>H</m:t>
                        </m:r>
                      </m:e>
                    </m:bar>
                    <m:r>
                      <a:rPr lang="pt-BR" sz="2400" i="0">
                        <a:latin typeface="Cambria Math" panose="02040503050406030204" pitchFamily="18" charset="0"/>
                        <a:ea typeface="Cambria Math" panose="02040503050406030204" pitchFamily="18" charset="0"/>
                      </a:rPr>
                      <m:t>≡</m:t>
                    </m:r>
                    <m:bar>
                      <m:barPr>
                        <m:pos m:val="top"/>
                        <m:ctrlPr>
                          <a:rPr lang="pt-BR" sz="2400" i="1">
                            <a:latin typeface="Cambria Math" panose="02040503050406030204" pitchFamily="18" charset="0"/>
                          </a:rPr>
                        </m:ctrlPr>
                      </m:barPr>
                      <m:e>
                        <m:r>
                          <m:rPr>
                            <m:sty m:val="p"/>
                          </m:rPr>
                          <a:rPr lang="pt-BR" sz="2400" i="0">
                            <a:latin typeface="Cambria Math" panose="02040503050406030204" pitchFamily="18" charset="0"/>
                          </a:rPr>
                          <m:t>C</m:t>
                        </m:r>
                        <m:r>
                          <m:rPr>
                            <m:sty m:val="p"/>
                          </m:rPr>
                          <a:rPr lang="pt-BR" sz="2400" b="0" i="0" smtClean="0">
                            <a:latin typeface="Cambria Math" panose="02040503050406030204" pitchFamily="18" charset="0"/>
                          </a:rPr>
                          <m:t>E</m:t>
                        </m:r>
                      </m:e>
                    </m:bar>
                    <m:r>
                      <a:rPr lang="pt-BR" sz="2400" i="0">
                        <a:latin typeface="Cambria Math" panose="02040503050406030204" pitchFamily="18" charset="0"/>
                      </a:rPr>
                      <m:t> </m:t>
                    </m:r>
                  </m:oMath>
                </a14:m>
                <a:r>
                  <a:rPr lang="pt-BR" sz="2400" dirty="0">
                    <a:latin typeface="Arial Narrow" panose="020B0606020202030204" pitchFamily="34" charset="0"/>
                    <a:cs typeface="Arial" panose="020B0604020202020204" pitchFamily="34" charset="0"/>
                  </a:rPr>
                  <a:t>por </a:t>
                </a:r>
                <a14:m>
                  <m:oMath xmlns:m="http://schemas.openxmlformats.org/officeDocument/2006/math">
                    <m:bar>
                      <m:barPr>
                        <m:pos m:val="top"/>
                        <m:ctrlPr>
                          <a:rPr lang="pt-BR" sz="2400" i="1">
                            <a:latin typeface="Cambria Math" panose="02040503050406030204" pitchFamily="18" charset="0"/>
                          </a:rPr>
                        </m:ctrlPr>
                      </m:barPr>
                      <m:e>
                        <m:r>
                          <m:rPr>
                            <m:sty m:val="p"/>
                          </m:rPr>
                          <a:rPr lang="pt-BR" sz="2400" b="0" i="0" smtClean="0">
                            <a:latin typeface="Cambria Math" panose="02040503050406030204" pitchFamily="18" charset="0"/>
                          </a:rPr>
                          <m:t>DH</m:t>
                        </m:r>
                      </m:e>
                    </m:bar>
                  </m:oMath>
                </a14:m>
                <a:r>
                  <a:rPr lang="pt-BR" sz="2400" dirty="0">
                    <a:latin typeface="Arial Narrow" panose="020B0606020202030204" pitchFamily="34" charset="0"/>
                    <a:cs typeface="Arial" panose="020B0604020202020204" pitchFamily="34" charset="0"/>
                  </a:rPr>
                  <a:t> ser paralelo a </a:t>
                </a:r>
                <a14:m>
                  <m:oMath xmlns:m="http://schemas.openxmlformats.org/officeDocument/2006/math">
                    <m:bar>
                      <m:barPr>
                        <m:pos m:val="top"/>
                        <m:ctrlPr>
                          <a:rPr lang="pt-BR" sz="2400" i="1">
                            <a:latin typeface="Cambria Math" panose="02040503050406030204" pitchFamily="18" charset="0"/>
                          </a:rPr>
                        </m:ctrlPr>
                      </m:barPr>
                      <m:e>
                        <m:r>
                          <m:rPr>
                            <m:sty m:val="p"/>
                          </m:rPr>
                          <a:rPr lang="pt-BR" sz="2400" b="0" i="0" smtClean="0">
                            <a:latin typeface="Cambria Math" panose="02040503050406030204" pitchFamily="18" charset="0"/>
                          </a:rPr>
                          <m:t>CE</m:t>
                        </m:r>
                      </m:e>
                    </m:bar>
                  </m:oMath>
                </a14:m>
                <a:r>
                  <a:rPr lang="pt-BR" sz="2400" dirty="0">
                    <a:latin typeface="Arial Narrow" panose="020B0606020202030204" pitchFamily="34" charset="0"/>
                    <a:cs typeface="Arial" panose="020B0604020202020204" pitchFamily="34" charset="0"/>
                  </a:rPr>
                  <a:t>, os ângulos </a:t>
                </a:r>
                <a14:m>
                  <m:oMath xmlns:m="http://schemas.openxmlformats.org/officeDocument/2006/math">
                    <m:r>
                      <m:rPr>
                        <m:sty m:val="p"/>
                      </m:rPr>
                      <a:rPr lang="pt-BR" sz="2400" b="0" i="0" smtClean="0">
                        <a:latin typeface="Cambria Math" panose="02040503050406030204" pitchFamily="18" charset="0"/>
                      </a:rPr>
                      <m:t>A</m:t>
                    </m:r>
                    <m:acc>
                      <m:accPr>
                        <m:chr m:val="̂"/>
                        <m:ctrlPr>
                          <a:rPr lang="pt-BR" sz="2400" i="1" smtClean="0">
                            <a:latin typeface="Cambria Math" panose="02040503050406030204" pitchFamily="18" charset="0"/>
                          </a:rPr>
                        </m:ctrlPr>
                      </m:accPr>
                      <m:e>
                        <m:r>
                          <m:rPr>
                            <m:sty m:val="p"/>
                          </m:rPr>
                          <a:rPr lang="pt-BR" sz="2400" b="0" i="0" smtClean="0">
                            <a:latin typeface="Cambria Math" panose="02040503050406030204" pitchFamily="18" charset="0"/>
                          </a:rPr>
                          <m:t>D</m:t>
                        </m:r>
                      </m:e>
                    </m:acc>
                    <m:r>
                      <m:rPr>
                        <m:sty m:val="p"/>
                      </m:rPr>
                      <a:rPr lang="pt-BR" sz="2400" b="0" i="0" smtClean="0">
                        <a:latin typeface="Cambria Math" panose="02040503050406030204" pitchFamily="18" charset="0"/>
                      </a:rPr>
                      <m:t>H</m:t>
                    </m:r>
                  </m:oMath>
                </a14:m>
                <a:r>
                  <a:rPr lang="pt-BR" sz="2400" dirty="0">
                    <a:latin typeface="Arial Narrow" panose="020B0606020202030204" pitchFamily="34" charset="0"/>
                    <a:cs typeface="Arial" panose="020B0604020202020204" pitchFamily="34" charset="0"/>
                  </a:rPr>
                  <a:t> e </a:t>
                </a:r>
                <a14:m>
                  <m:oMath xmlns:m="http://schemas.openxmlformats.org/officeDocument/2006/math">
                    <m:r>
                      <m:rPr>
                        <m:sty m:val="p"/>
                      </m:rPr>
                      <a:rPr lang="pt-BR" sz="2400" i="0" dirty="0">
                        <a:latin typeface="Cambria Math" panose="02040503050406030204" pitchFamily="18" charset="0"/>
                      </a:rPr>
                      <m:t>B</m:t>
                    </m:r>
                    <m:acc>
                      <m:accPr>
                        <m:chr m:val="̂"/>
                        <m:ctrlPr>
                          <a:rPr lang="pt-BR" sz="2400" i="1" smtClean="0">
                            <a:latin typeface="Cambria Math" panose="02040503050406030204" pitchFamily="18" charset="0"/>
                          </a:rPr>
                        </m:ctrlPr>
                      </m:accPr>
                      <m:e>
                        <m:r>
                          <m:rPr>
                            <m:sty m:val="p"/>
                          </m:rPr>
                          <a:rPr lang="pt-BR" sz="2400" b="0" i="0" smtClean="0">
                            <a:latin typeface="Cambria Math" panose="02040503050406030204" pitchFamily="18" charset="0"/>
                          </a:rPr>
                          <m:t>C</m:t>
                        </m:r>
                      </m:e>
                    </m:acc>
                    <m:r>
                      <m:rPr>
                        <m:sty m:val="p"/>
                      </m:rPr>
                      <a:rPr lang="pt-BR" sz="2400" b="0" i="0" smtClean="0">
                        <a:latin typeface="Cambria Math" panose="02040503050406030204" pitchFamily="18" charset="0"/>
                      </a:rPr>
                      <m:t>E</m:t>
                    </m:r>
                  </m:oMath>
                </a14:m>
                <a:r>
                  <a:rPr lang="pt-BR" sz="2400" dirty="0">
                    <a:latin typeface="Arial Narrow" panose="020B0606020202030204" pitchFamily="34" charset="0"/>
                    <a:cs typeface="Arial" panose="020B0604020202020204" pitchFamily="34" charset="0"/>
                  </a:rPr>
                  <a:t> também são congruentes, logo os triângulos </a:t>
                </a:r>
                <a14:m>
                  <m:oMath xmlns:m="http://schemas.openxmlformats.org/officeDocument/2006/math">
                    <m:r>
                      <m:rPr>
                        <m:sty m:val="p"/>
                      </m:rPr>
                      <a:rPr lang="pt-BR" sz="2400" i="0" dirty="0" smtClean="0">
                        <a:latin typeface="Cambria Math" panose="02040503050406030204" pitchFamily="18" charset="0"/>
                        <a:cs typeface="Arial" panose="020B0604020202020204" pitchFamily="34" charset="0"/>
                      </a:rPr>
                      <m:t>ADH</m:t>
                    </m:r>
                    <m:r>
                      <a:rPr lang="pt-BR" sz="2400" i="0" dirty="0" smtClean="0">
                        <a:latin typeface="Cambria Math" panose="02040503050406030204" pitchFamily="18" charset="0"/>
                        <a:cs typeface="Arial" panose="020B0604020202020204" pitchFamily="34" charset="0"/>
                      </a:rPr>
                      <m:t> </m:t>
                    </m:r>
                    <m:r>
                      <m:rPr>
                        <m:sty m:val="p"/>
                      </m:rPr>
                      <a:rPr lang="pt-BR" sz="2400" i="0" dirty="0" smtClean="0">
                        <a:latin typeface="Cambria Math" panose="02040503050406030204" pitchFamily="18" charset="0"/>
                        <a:cs typeface="Arial" panose="020B0604020202020204" pitchFamily="34" charset="0"/>
                      </a:rPr>
                      <m:t>e</m:t>
                    </m:r>
                    <m:r>
                      <a:rPr lang="pt-BR" sz="2400" i="0" dirty="0" smtClean="0">
                        <a:latin typeface="Cambria Math" panose="02040503050406030204" pitchFamily="18" charset="0"/>
                        <a:cs typeface="Arial" panose="020B0604020202020204" pitchFamily="34" charset="0"/>
                      </a:rPr>
                      <m:t> </m:t>
                    </m:r>
                    <m:r>
                      <m:rPr>
                        <m:sty m:val="p"/>
                      </m:rPr>
                      <a:rPr lang="pt-BR" sz="2400" i="0" dirty="0" smtClean="0">
                        <a:latin typeface="Cambria Math" panose="02040503050406030204" pitchFamily="18" charset="0"/>
                        <a:cs typeface="Arial" panose="020B0604020202020204" pitchFamily="34" charset="0"/>
                      </a:rPr>
                      <m:t>BCE</m:t>
                    </m:r>
                    <m:r>
                      <a:rPr lang="pt-BR" sz="2400" i="0" dirty="0" smtClean="0">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são congruentes. Logo, ocupam áreas equivalentes, assim, é possível afirmar que:</a:t>
                </a:r>
              </a:p>
            </p:txBody>
          </p:sp>
        </mc:Choice>
        <mc:Fallback xmlns="">
          <p:sp>
            <p:nvSpPr>
              <p:cNvPr id="8" name="CaixaDeTexto 7">
                <a:extLst>
                  <a:ext uri="{FF2B5EF4-FFF2-40B4-BE49-F238E27FC236}">
                    <a16:creationId xmlns:a16="http://schemas.microsoft.com/office/drawing/2014/main" id="{06897CE0-1123-FF5B-D881-7E581EF2C239}"/>
                  </a:ext>
                </a:extLst>
              </p:cNvPr>
              <p:cNvSpPr txBox="1">
                <a:spLocks noRot="1" noChangeAspect="1" noMove="1" noResize="1" noEditPoints="1" noAdjustHandles="1" noChangeArrowheads="1" noChangeShapeType="1" noTextEdit="1"/>
              </p:cNvSpPr>
              <p:nvPr/>
            </p:nvSpPr>
            <p:spPr>
              <a:xfrm>
                <a:off x="171810" y="3462545"/>
                <a:ext cx="6024108" cy="3221138"/>
              </a:xfrm>
              <a:prstGeom prst="rect">
                <a:avLst/>
              </a:prstGeom>
              <a:blipFill>
                <a:blip r:embed="rId3"/>
                <a:stretch>
                  <a:fillRect l="-1518" r="-1619" b="-359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3CFAF696-4FA4-4936-A27F-DCAEC804CE68}"/>
                  </a:ext>
                </a:extLst>
              </p:cNvPr>
              <p:cNvSpPr txBox="1"/>
              <p:nvPr/>
            </p:nvSpPr>
            <p:spPr>
              <a:xfrm>
                <a:off x="6340415" y="2647681"/>
                <a:ext cx="5679771" cy="2659639"/>
              </a:xfrm>
              <a:prstGeom prst="rect">
                <a:avLst/>
              </a:prstGeom>
              <a:noFill/>
            </p:spPr>
            <p:txBody>
              <a:bodyPr wrap="square">
                <a:spAutoFit/>
              </a:bodyPr>
              <a:lstStyle/>
              <a:p>
                <a:pPr indent="179388" algn="just"/>
                <a:r>
                  <a:rPr lang="pt-BR" sz="2400" dirty="0">
                    <a:latin typeface="Arial Narrow" panose="020B0606020202030204" pitchFamily="34" charset="0"/>
                    <a:cs typeface="Arial" panose="020B0604020202020204" pitchFamily="34" charset="0"/>
                  </a:rPr>
                  <a:t>O retângulo </a:t>
                </a:r>
                <a14:m>
                  <m:oMath xmlns:m="http://schemas.openxmlformats.org/officeDocument/2006/math">
                    <m:r>
                      <a:rPr lang="pt-BR" sz="2400" i="1" dirty="0" smtClean="0">
                        <a:latin typeface="Cambria Math" panose="02040503050406030204" pitchFamily="18" charset="0"/>
                        <a:cs typeface="Arial" panose="020B0604020202020204" pitchFamily="34" charset="0"/>
                      </a:rPr>
                      <m:t>𝐷𝐶𝐸𝐻</m:t>
                    </m:r>
                  </m:oMath>
                </a14:m>
                <a:r>
                  <a:rPr lang="pt-BR" sz="2400" dirty="0">
                    <a:latin typeface="Arial Narrow" panose="020B0606020202030204" pitchFamily="34" charset="0"/>
                    <a:cs typeface="Arial" panose="020B0604020202020204" pitchFamily="34" charset="0"/>
                  </a:rPr>
                  <a:t> tem a mesma área do paralelogramo </a:t>
                </a:r>
                <a14:m>
                  <m:oMath xmlns:m="http://schemas.openxmlformats.org/officeDocument/2006/math">
                    <m:r>
                      <a:rPr lang="pt-BR" sz="2400" i="1" dirty="0" smtClean="0">
                        <a:latin typeface="Cambria Math" panose="02040503050406030204" pitchFamily="18" charset="0"/>
                        <a:cs typeface="Arial" panose="020B0604020202020204" pitchFamily="34" charset="0"/>
                      </a:rPr>
                      <m:t>𝐴𝐵𝐶𝐷</m:t>
                    </m:r>
                  </m:oMath>
                </a14:m>
                <a:r>
                  <a:rPr lang="pt-BR" sz="2400" dirty="0">
                    <a:latin typeface="Arial Narrow" panose="020B0606020202030204" pitchFamily="34" charset="0"/>
                    <a:cs typeface="Arial" panose="020B0604020202020204" pitchFamily="34" charset="0"/>
                  </a:rPr>
                  <a:t>, como as alturas são iguais, as bases também serão iguais, portanto, </a:t>
                </a:r>
                <a14:m>
                  <m:oMath xmlns:m="http://schemas.openxmlformats.org/officeDocument/2006/math">
                    <m:bar>
                      <m:barPr>
                        <m:pos m:val="top"/>
                        <m:ctrlPr>
                          <a:rPr lang="pt-BR" sz="2400" i="1" smtClean="0">
                            <a:latin typeface="Cambria Math" panose="02040503050406030204" pitchFamily="18" charset="0"/>
                            <a:cs typeface="Arial" panose="020B0604020202020204" pitchFamily="34" charset="0"/>
                          </a:rPr>
                        </m:ctrlPr>
                      </m:barPr>
                      <m:e>
                        <m:r>
                          <a:rPr lang="pt-BR" sz="2400" b="0" i="1" smtClean="0">
                            <a:latin typeface="Cambria Math" panose="02040503050406030204" pitchFamily="18" charset="0"/>
                            <a:cs typeface="Arial" panose="020B0604020202020204" pitchFamily="34" charset="0"/>
                          </a:rPr>
                          <m:t>𝐴𝐵</m:t>
                        </m:r>
                      </m:e>
                    </m:bar>
                    <m:r>
                      <a:rPr lang="pt-BR" sz="2400" i="1" smtClean="0">
                        <a:latin typeface="Cambria Math" panose="02040503050406030204" pitchFamily="18" charset="0"/>
                        <a:ea typeface="Cambria Math" panose="02040503050406030204" pitchFamily="18" charset="0"/>
                        <a:cs typeface="Arial" panose="020B0604020202020204" pitchFamily="34" charset="0"/>
                      </a:rPr>
                      <m:t>≡</m:t>
                    </m:r>
                    <m:r>
                      <a:rPr lang="pt-BR" sz="2400" b="0" i="1" smtClean="0">
                        <a:latin typeface="Cambria Math" panose="02040503050406030204" pitchFamily="18" charset="0"/>
                        <a:ea typeface="Cambria Math" panose="02040503050406030204" pitchFamily="18" charset="0"/>
                        <a:cs typeface="Arial" panose="020B0604020202020204" pitchFamily="34" charset="0"/>
                      </a:rPr>
                      <m:t> </m:t>
                    </m:r>
                    <m:acc>
                      <m:accPr>
                        <m:chr m:val="̅"/>
                        <m:ctrlPr>
                          <a:rPr lang="pt-BR" sz="2400" b="0" i="1" smtClean="0">
                            <a:latin typeface="Cambria Math" panose="02040503050406030204" pitchFamily="18" charset="0"/>
                            <a:ea typeface="Cambria Math" panose="02040503050406030204" pitchFamily="18" charset="0"/>
                            <a:cs typeface="Arial" panose="020B0604020202020204" pitchFamily="34" charset="0"/>
                          </a:rPr>
                        </m:ctrlPr>
                      </m:accPr>
                      <m:e>
                        <m:r>
                          <a:rPr lang="pt-BR" sz="2400" b="0" i="1" smtClean="0">
                            <a:latin typeface="Cambria Math" panose="02040503050406030204" pitchFamily="18" charset="0"/>
                            <a:ea typeface="Cambria Math" panose="02040503050406030204" pitchFamily="18" charset="0"/>
                            <a:cs typeface="Arial" panose="020B0604020202020204" pitchFamily="34" charset="0"/>
                          </a:rPr>
                          <m:t>𝐻𝐸</m:t>
                        </m:r>
                      </m:e>
                    </m:acc>
                  </m:oMath>
                </a14:m>
                <a:r>
                  <a:rPr lang="pt-BR" sz="2400" dirty="0">
                    <a:latin typeface="Arial Narrow" panose="020B0606020202030204" pitchFamily="34" charset="0"/>
                    <a:cs typeface="Arial" panose="020B0604020202020204" pitchFamily="34" charset="0"/>
                  </a:rPr>
                  <a:t> . Logo:</a:t>
                </a:r>
              </a:p>
              <a:p>
                <a:pPr indent="179388" algn="ctr"/>
                <a:r>
                  <a:rPr lang="pt-BR" sz="2400" b="1" dirty="0">
                    <a:latin typeface="Arial Narrow" panose="020B0606020202030204" pitchFamily="34" charset="0"/>
                    <a:cs typeface="Arial" panose="020B0604020202020204" pitchFamily="34" charset="0"/>
                  </a:rPr>
                  <a:t>A área de um paralelogramo é o produto da base pela altura</a:t>
                </a:r>
                <a:r>
                  <a:rPr lang="pt-BR" sz="2000" b="1" dirty="0">
                    <a:latin typeface="Arial Narrow" panose="020B0606020202030204" pitchFamily="34" charset="0"/>
                    <a:cs typeface="Arial" panose="020B0604020202020204" pitchFamily="34" charset="0"/>
                  </a:rPr>
                  <a:t>.</a:t>
                </a:r>
              </a:p>
              <a:p>
                <a:pPr algn="just"/>
                <a:endParaRPr lang="pt-BR" sz="2000" dirty="0">
                  <a:latin typeface="Arial Narrow" panose="020B0606020202030204" pitchFamily="34" charset="0"/>
                  <a:cs typeface="Arial" panose="020B0604020202020204" pitchFamily="34" charset="0"/>
                </a:endParaRPr>
              </a:p>
            </p:txBody>
          </p:sp>
        </mc:Choice>
        <mc:Fallback xmlns="">
          <p:sp>
            <p:nvSpPr>
              <p:cNvPr id="12" name="CaixaDeTexto 11">
                <a:extLst>
                  <a:ext uri="{FF2B5EF4-FFF2-40B4-BE49-F238E27FC236}">
                    <a16:creationId xmlns:a16="http://schemas.microsoft.com/office/drawing/2014/main" id="{3CFAF696-4FA4-4936-A27F-DCAEC804CE68}"/>
                  </a:ext>
                </a:extLst>
              </p:cNvPr>
              <p:cNvSpPr txBox="1">
                <a:spLocks noRot="1" noChangeAspect="1" noMove="1" noResize="1" noEditPoints="1" noAdjustHandles="1" noChangeArrowheads="1" noChangeShapeType="1" noTextEdit="1"/>
              </p:cNvSpPr>
              <p:nvPr/>
            </p:nvSpPr>
            <p:spPr>
              <a:xfrm>
                <a:off x="6340415" y="2647681"/>
                <a:ext cx="5679771" cy="2659639"/>
              </a:xfrm>
              <a:prstGeom prst="rect">
                <a:avLst/>
              </a:prstGeom>
              <a:blipFill>
                <a:blip r:embed="rId4"/>
                <a:stretch>
                  <a:fillRect l="-1609" t="-1602" r="-1717"/>
                </a:stretch>
              </a:blipFill>
            </p:spPr>
            <p:txBody>
              <a:bodyPr/>
              <a:lstStyle/>
              <a:p>
                <a:r>
                  <a:rPr lang="pt-BR">
                    <a:noFill/>
                  </a:rPr>
                  <a:t> </a:t>
                </a:r>
              </a:p>
            </p:txBody>
          </p:sp>
        </mc:Fallback>
      </mc:AlternateContent>
      <p:pic>
        <p:nvPicPr>
          <p:cNvPr id="3" name="Imagem 2" descr="Gráfico, Gráfico de linhas&#10;&#10;O conteúdo gerado por IA pode estar incorreto.">
            <a:extLst>
              <a:ext uri="{FF2B5EF4-FFF2-40B4-BE49-F238E27FC236}">
                <a16:creationId xmlns:a16="http://schemas.microsoft.com/office/drawing/2014/main" id="{E9B0E8B5-4A04-ACF6-48B3-DF7883C6204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00473" y="1868257"/>
            <a:ext cx="2966781" cy="1558847"/>
          </a:xfrm>
          <a:prstGeom prst="rect">
            <a:avLst/>
          </a:prstGeom>
          <a:noFill/>
          <a:ln>
            <a:noFill/>
          </a:ln>
        </p:spPr>
      </p:pic>
      <p:pic>
        <p:nvPicPr>
          <p:cNvPr id="5" name="Imagem 4" descr="Gráfico, Gráfico de linhas&#10;&#10;Descrição gerada automaticamente">
            <a:extLst>
              <a:ext uri="{FF2B5EF4-FFF2-40B4-BE49-F238E27FC236}">
                <a16:creationId xmlns:a16="http://schemas.microsoft.com/office/drawing/2014/main" id="{626AFC84-60C0-210D-94A3-5E6BD814A770}"/>
              </a:ext>
            </a:extLst>
          </p:cNvPr>
          <p:cNvPicPr>
            <a:picLocks noChangeAspect="1"/>
          </p:cNvPicPr>
          <p:nvPr/>
        </p:nvPicPr>
        <p:blipFill>
          <a:blip r:embed="rId6" cstate="print">
            <a:extLst>
              <a:ext uri="{28A0092B-C50C-407E-A947-70E740481C1C}">
                <a14:useLocalDpi xmlns:a14="http://schemas.microsoft.com/office/drawing/2010/main" val="0"/>
              </a:ext>
            </a:extLst>
          </a:blip>
          <a:srcRect l="3145" t="5733" b="2887"/>
          <a:stretch>
            <a:fillRect/>
          </a:stretch>
        </p:blipFill>
        <p:spPr bwMode="auto">
          <a:xfrm>
            <a:off x="7243487" y="727295"/>
            <a:ext cx="3554991" cy="1847006"/>
          </a:xfrm>
          <a:prstGeom prst="rect">
            <a:avLst/>
          </a:prstGeom>
          <a:noFill/>
          <a:ln>
            <a:noFill/>
          </a:ln>
        </p:spPr>
      </p:pic>
    </p:spTree>
    <p:extLst>
      <p:ext uri="{BB962C8B-B14F-4D97-AF65-F5344CB8AC3E}">
        <p14:creationId xmlns:p14="http://schemas.microsoft.com/office/powerpoint/2010/main" val="24013560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71B9F-4EBB-0280-4922-0200F843519D}"/>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3D2A48E-6697-3740-EC90-8B9B4B8F850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9F7B1103-12E9-3496-53B4-EA30B69FA55E}"/>
              </a:ext>
            </a:extLst>
          </p:cNvPr>
          <p:cNvSpPr txBox="1"/>
          <p:nvPr/>
        </p:nvSpPr>
        <p:spPr>
          <a:xfrm>
            <a:off x="208472" y="526059"/>
            <a:ext cx="6094562" cy="1200329"/>
          </a:xfrm>
          <a:prstGeom prst="rect">
            <a:avLst/>
          </a:prstGeom>
          <a:noFill/>
        </p:spPr>
        <p:txBody>
          <a:bodyPr wrap="square">
            <a:spAutoFit/>
          </a:bodyPr>
          <a:lstStyle/>
          <a:p>
            <a:pPr marL="342900" indent="-342900" algn="just">
              <a:buFont typeface="Wingdings" panose="05000000000000000000" pitchFamily="2" charset="2"/>
              <a:buChar char="Ø"/>
            </a:pPr>
            <a:r>
              <a:rPr lang="pt-BR" sz="2400" b="1" dirty="0">
                <a:latin typeface="Arial Narrow" panose="020B0606020202030204" pitchFamily="34" charset="0"/>
                <a:cs typeface="Arial" panose="020B0604020202020204" pitchFamily="34" charset="0"/>
              </a:rPr>
              <a:t>Triângulo</a:t>
            </a:r>
            <a:r>
              <a:rPr lang="pt-BR" sz="2400" dirty="0">
                <a:latin typeface="Arial Narrow" panose="020B0606020202030204" pitchFamily="34" charset="0"/>
                <a:cs typeface="Arial" panose="020B0604020202020204" pitchFamily="34" charset="0"/>
              </a:rPr>
              <a:t> </a:t>
            </a:r>
          </a:p>
          <a:p>
            <a:pPr algn="just"/>
            <a:r>
              <a:rPr lang="pt-BR" sz="2400" dirty="0">
                <a:latin typeface="Arial Narrow" panose="020B0606020202030204" pitchFamily="34" charset="0"/>
                <a:cs typeface="Arial" panose="020B0604020202020204" pitchFamily="34" charset="0"/>
              </a:rPr>
              <a:t>Observe o triângulo ABC, de base AB = b e altura h a seguir: </a:t>
            </a: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8622DAFE-0EB9-108D-B6BE-E816203E3001}"/>
                  </a:ext>
                </a:extLst>
              </p:cNvPr>
              <p:cNvSpPr txBox="1"/>
              <p:nvPr/>
            </p:nvSpPr>
            <p:spPr>
              <a:xfrm>
                <a:off x="208472" y="3161708"/>
                <a:ext cx="6094562" cy="3440173"/>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Considere o ponto </a:t>
                </a:r>
                <a14:m>
                  <m:oMath xmlns:m="http://schemas.openxmlformats.org/officeDocument/2006/math">
                    <m:r>
                      <m:rPr>
                        <m:sty m:val="p"/>
                      </m:rPr>
                      <a:rPr lang="pt-BR" sz="2400" i="0" dirty="0" smtClean="0">
                        <a:latin typeface="Cambria Math" panose="02040503050406030204" pitchFamily="18" charset="0"/>
                        <a:cs typeface="Arial" panose="020B0604020202020204" pitchFamily="34" charset="0"/>
                      </a:rPr>
                      <m:t>D</m:t>
                    </m:r>
                  </m:oMath>
                </a14:m>
                <a:r>
                  <a:rPr lang="pt-BR" sz="2400" dirty="0">
                    <a:latin typeface="Arial Narrow" panose="020B0606020202030204" pitchFamily="34" charset="0"/>
                    <a:cs typeface="Arial" panose="020B0604020202020204" pitchFamily="34" charset="0"/>
                  </a:rPr>
                  <a:t> tal que </a:t>
                </a:r>
                <a14:m>
                  <m:oMath xmlns:m="http://schemas.openxmlformats.org/officeDocument/2006/math">
                    <m:r>
                      <m:rPr>
                        <m:sty m:val="p"/>
                      </m:rPr>
                      <a:rPr lang="pt-BR" sz="2400" i="0" dirty="0" smtClean="0">
                        <a:latin typeface="Cambria Math" panose="02040503050406030204" pitchFamily="18" charset="0"/>
                        <a:cs typeface="Arial" panose="020B0604020202020204" pitchFamily="34" charset="0"/>
                      </a:rPr>
                      <m:t>ABCD</m:t>
                    </m:r>
                  </m:oMath>
                </a14:m>
                <a:r>
                  <a:rPr lang="pt-BR" sz="2400" dirty="0">
                    <a:latin typeface="Arial Narrow" panose="020B0606020202030204" pitchFamily="34" charset="0"/>
                    <a:cs typeface="Arial" panose="020B0604020202020204" pitchFamily="34" charset="0"/>
                  </a:rPr>
                  <a:t> é um paralelo gramo. Então, a base de tal paralelogramo mede </a:t>
                </a:r>
                <a14:m>
                  <m:oMath xmlns:m="http://schemas.openxmlformats.org/officeDocument/2006/math">
                    <m:r>
                      <a:rPr lang="pt-BR" sz="2400" i="1" dirty="0" smtClean="0">
                        <a:latin typeface="Cambria Math" panose="02040503050406030204" pitchFamily="18" charset="0"/>
                        <a:cs typeface="Arial" panose="020B0604020202020204" pitchFamily="34" charset="0"/>
                      </a:rPr>
                      <m:t>𝑏</m:t>
                    </m:r>
                  </m:oMath>
                </a14:m>
                <a:r>
                  <a:rPr lang="pt-BR" sz="2400" dirty="0">
                    <a:latin typeface="Arial Narrow" panose="020B0606020202030204" pitchFamily="34" charset="0"/>
                    <a:cs typeface="Arial" panose="020B0604020202020204" pitchFamily="34" charset="0"/>
                  </a:rPr>
                  <a:t> e sua altura mede </a:t>
                </a:r>
                <a14:m>
                  <m:oMath xmlns:m="http://schemas.openxmlformats.org/officeDocument/2006/math">
                    <m:r>
                      <a:rPr lang="pt-BR" sz="2400" i="1" dirty="0" smtClean="0">
                        <a:latin typeface="Cambria Math" panose="02040503050406030204" pitchFamily="18" charset="0"/>
                        <a:cs typeface="Arial" panose="020B0604020202020204" pitchFamily="34" charset="0"/>
                      </a:rPr>
                      <m:t>h</m:t>
                    </m:r>
                  </m:oMath>
                </a14:m>
                <a:r>
                  <a:rPr lang="pt-BR" sz="2400" dirty="0">
                    <a:latin typeface="Arial Narrow" panose="020B0606020202030204" pitchFamily="34" charset="0"/>
                    <a:cs typeface="Arial" panose="020B0604020202020204" pitchFamily="34" charset="0"/>
                  </a:rPr>
                  <a:t>, de modo que sua área é igual a </a:t>
                </a:r>
                <a14:m>
                  <m:oMath xmlns:m="http://schemas.openxmlformats.org/officeDocument/2006/math">
                    <m:r>
                      <a:rPr lang="pt-BR" sz="2400" i="1" dirty="0" smtClean="0">
                        <a:latin typeface="Cambria Math" panose="02040503050406030204" pitchFamily="18" charset="0"/>
                        <a:cs typeface="Arial" panose="020B0604020202020204" pitchFamily="34" charset="0"/>
                      </a:rPr>
                      <m:t>𝑏h</m:t>
                    </m:r>
                  </m:oMath>
                </a14:m>
                <a:r>
                  <a:rPr lang="pt-BR" sz="2400" dirty="0">
                    <a:latin typeface="Arial Narrow" panose="020B0606020202030204" pitchFamily="34" charset="0"/>
                    <a:cs typeface="Arial" panose="020B0604020202020204" pitchFamily="34" charset="0"/>
                  </a:rPr>
                  <a:t>. Mas, observe que os triângulos </a:t>
                </a:r>
                <a14:m>
                  <m:oMath xmlns:m="http://schemas.openxmlformats.org/officeDocument/2006/math">
                    <m:r>
                      <a:rPr lang="pt-BR" sz="2400" i="1" dirty="0" smtClean="0">
                        <a:latin typeface="Cambria Math" panose="02040503050406030204" pitchFamily="18" charset="0"/>
                        <a:cs typeface="Arial" panose="020B0604020202020204" pitchFamily="34" charset="0"/>
                      </a:rPr>
                      <m:t>𝐴𝐵𝐶</m:t>
                    </m:r>
                  </m:oMath>
                </a14:m>
                <a:r>
                  <a:rPr lang="pt-BR" sz="2400" dirty="0">
                    <a:latin typeface="Arial Narrow" panose="020B0606020202030204" pitchFamily="34" charset="0"/>
                    <a:cs typeface="Arial" panose="020B0604020202020204" pitchFamily="34" charset="0"/>
                  </a:rPr>
                  <a:t> e </a:t>
                </a:r>
                <a14:m>
                  <m:oMath xmlns:m="http://schemas.openxmlformats.org/officeDocument/2006/math">
                    <m:r>
                      <a:rPr lang="pt-BR" sz="2400" i="1" dirty="0" smtClean="0">
                        <a:latin typeface="Cambria Math" panose="02040503050406030204" pitchFamily="18" charset="0"/>
                        <a:cs typeface="Arial" panose="020B0604020202020204" pitchFamily="34" charset="0"/>
                      </a:rPr>
                      <m:t>𝐴𝐶𝐷</m:t>
                    </m:r>
                  </m:oMath>
                </a14:m>
                <a:r>
                  <a:rPr lang="pt-BR" sz="2400" dirty="0">
                    <a:latin typeface="Arial Narrow" panose="020B0606020202030204" pitchFamily="34" charset="0"/>
                    <a:cs typeface="Arial" panose="020B0604020202020204" pitchFamily="34" charset="0"/>
                  </a:rPr>
                  <a:t> são congruentes, pois é o lado em comum e tanto, temos:</a:t>
                </a:r>
              </a:p>
              <a:p>
                <a:pPr/>
                <a14:m>
                  <m:oMathPara xmlns:m="http://schemas.openxmlformats.org/officeDocument/2006/math">
                    <m:oMathParaPr>
                      <m:jc m:val="centerGroup"/>
                    </m:oMathParaPr>
                    <m:oMath xmlns:m="http://schemas.openxmlformats.org/officeDocument/2006/math">
                      <m:r>
                        <a:rPr lang="pt-BR" sz="2400">
                          <a:latin typeface="Cambria Math" panose="02040503050406030204" pitchFamily="18" charset="0"/>
                        </a:rPr>
                        <m:t>Á</m:t>
                      </m:r>
                      <m:r>
                        <m:rPr>
                          <m:sty m:val="p"/>
                        </m:rPr>
                        <a:rPr lang="pt-BR" sz="2400">
                          <a:latin typeface="Cambria Math" panose="02040503050406030204" pitchFamily="18" charset="0"/>
                        </a:rPr>
                        <m:t>rea</m:t>
                      </m:r>
                      <m:r>
                        <a:rPr lang="pt-BR" sz="2400">
                          <a:latin typeface="Cambria Math" panose="02040503050406030204" pitchFamily="18" charset="0"/>
                        </a:rPr>
                        <m:t> </m:t>
                      </m:r>
                      <m:d>
                        <m:dPr>
                          <m:ctrlPr>
                            <a:rPr lang="pt-BR" sz="2400" i="1">
                              <a:latin typeface="Cambria Math" panose="02040503050406030204" pitchFamily="18" charset="0"/>
                            </a:rPr>
                          </m:ctrlPr>
                        </m:dPr>
                        <m:e>
                          <m:r>
                            <a:rPr lang="pt-BR" sz="2400" i="1">
                              <a:latin typeface="Cambria Math" panose="02040503050406030204" pitchFamily="18" charset="0"/>
                            </a:rPr>
                            <m:t>𝐴𝐵𝐶𝐷</m:t>
                          </m:r>
                        </m:e>
                      </m:d>
                      <m:r>
                        <a:rPr lang="pt-BR" sz="2400">
                          <a:latin typeface="Cambria Math" panose="02040503050406030204" pitchFamily="18" charset="0"/>
                        </a:rPr>
                        <m:t> = Á</m:t>
                      </m:r>
                      <m:r>
                        <m:rPr>
                          <m:sty m:val="p"/>
                        </m:rPr>
                        <a:rPr lang="pt-BR" sz="2400">
                          <a:latin typeface="Cambria Math" panose="02040503050406030204" pitchFamily="18" charset="0"/>
                        </a:rPr>
                        <m:t>rea</m:t>
                      </m:r>
                      <m:r>
                        <a:rPr lang="pt-BR" sz="2400">
                          <a:latin typeface="Cambria Math" panose="02040503050406030204" pitchFamily="18" charset="0"/>
                        </a:rPr>
                        <m:t> </m:t>
                      </m:r>
                      <m:d>
                        <m:dPr>
                          <m:ctrlPr>
                            <a:rPr lang="pt-BR" sz="2400" i="1">
                              <a:latin typeface="Cambria Math" panose="02040503050406030204" pitchFamily="18" charset="0"/>
                            </a:rPr>
                          </m:ctrlPr>
                        </m:dPr>
                        <m:e>
                          <m:r>
                            <a:rPr lang="pt-BR" sz="2400" i="1">
                              <a:latin typeface="Cambria Math" panose="02040503050406030204" pitchFamily="18" charset="0"/>
                            </a:rPr>
                            <m:t>𝐴𝐵𝐶</m:t>
                          </m:r>
                        </m:e>
                      </m:d>
                      <m:r>
                        <a:rPr lang="pt-BR" sz="2400">
                          <a:latin typeface="Cambria Math" panose="02040503050406030204" pitchFamily="18" charset="0"/>
                        </a:rPr>
                        <m:t> + Á</m:t>
                      </m:r>
                      <m:r>
                        <m:rPr>
                          <m:sty m:val="p"/>
                        </m:rPr>
                        <a:rPr lang="pt-BR" sz="2400">
                          <a:latin typeface="Cambria Math" panose="02040503050406030204" pitchFamily="18" charset="0"/>
                        </a:rPr>
                        <m:t>rea</m:t>
                      </m:r>
                      <m:r>
                        <a:rPr lang="pt-BR" sz="2400">
                          <a:latin typeface="Cambria Math" panose="02040503050406030204" pitchFamily="18" charset="0"/>
                        </a:rPr>
                        <m:t> </m:t>
                      </m:r>
                      <m:d>
                        <m:dPr>
                          <m:ctrlPr>
                            <a:rPr lang="pt-BR" sz="2400" i="1">
                              <a:latin typeface="Cambria Math" panose="02040503050406030204" pitchFamily="18" charset="0"/>
                            </a:rPr>
                          </m:ctrlPr>
                        </m:dPr>
                        <m:e>
                          <m:r>
                            <a:rPr lang="pt-BR" sz="2400" i="1">
                              <a:latin typeface="Cambria Math" panose="02040503050406030204" pitchFamily="18" charset="0"/>
                            </a:rPr>
                            <m:t>𝐴𝐶𝐷</m:t>
                          </m:r>
                        </m:e>
                      </m:d>
                    </m:oMath>
                  </m:oMathPara>
                </a14:m>
                <a:endParaRPr lang="pt-BR" sz="2400" dirty="0">
                  <a:latin typeface="Arial Narrow" panose="020B0606020202030204" pitchFamily="34" charset="0"/>
                </a:endParaRPr>
              </a:p>
              <a:p>
                <a:pPr/>
                <a14:m>
                  <m:oMathPara xmlns:m="http://schemas.openxmlformats.org/officeDocument/2006/math">
                    <m:oMathParaPr>
                      <m:jc m:val="centerGroup"/>
                    </m:oMathParaPr>
                    <m:oMath xmlns:m="http://schemas.openxmlformats.org/officeDocument/2006/math">
                      <m:r>
                        <a:rPr lang="pt-BR" sz="2400">
                          <a:latin typeface="Cambria Math" panose="02040503050406030204" pitchFamily="18" charset="0"/>
                        </a:rPr>
                        <m:t>Á</m:t>
                      </m:r>
                      <m:r>
                        <m:rPr>
                          <m:sty m:val="p"/>
                        </m:rPr>
                        <a:rPr lang="pt-BR" sz="2400">
                          <a:latin typeface="Cambria Math" panose="02040503050406030204" pitchFamily="18" charset="0"/>
                        </a:rPr>
                        <m:t>rea</m:t>
                      </m:r>
                      <m:r>
                        <a:rPr lang="pt-BR" sz="2400">
                          <a:latin typeface="Cambria Math" panose="02040503050406030204" pitchFamily="18" charset="0"/>
                        </a:rPr>
                        <m:t> </m:t>
                      </m:r>
                      <m:d>
                        <m:dPr>
                          <m:ctrlPr>
                            <a:rPr lang="pt-BR" sz="2400" i="1">
                              <a:latin typeface="Cambria Math" panose="02040503050406030204" pitchFamily="18" charset="0"/>
                            </a:rPr>
                          </m:ctrlPr>
                        </m:dPr>
                        <m:e>
                          <m:r>
                            <a:rPr lang="pt-BR" sz="2400" i="1">
                              <a:latin typeface="Cambria Math" panose="02040503050406030204" pitchFamily="18" charset="0"/>
                            </a:rPr>
                            <m:t>𝐴𝐵𝐶𝐷</m:t>
                          </m:r>
                        </m:e>
                      </m:d>
                      <m:r>
                        <a:rPr lang="pt-BR" sz="2400" i="1">
                          <a:latin typeface="Cambria Math" panose="02040503050406030204" pitchFamily="18" charset="0"/>
                        </a:rPr>
                        <m:t>= 2 ⋅</m:t>
                      </m:r>
                      <m:r>
                        <a:rPr lang="pt-BR" sz="2400">
                          <a:latin typeface="Cambria Math" panose="02040503050406030204" pitchFamily="18" charset="0"/>
                        </a:rPr>
                        <m:t>Á</m:t>
                      </m:r>
                      <m:r>
                        <m:rPr>
                          <m:sty m:val="p"/>
                        </m:rPr>
                        <a:rPr lang="pt-BR" sz="2400">
                          <a:latin typeface="Cambria Math" panose="02040503050406030204" pitchFamily="18" charset="0"/>
                        </a:rPr>
                        <m:t>rea</m:t>
                      </m:r>
                      <m:r>
                        <a:rPr lang="pt-BR" sz="2400">
                          <a:latin typeface="Cambria Math" panose="02040503050406030204" pitchFamily="18" charset="0"/>
                        </a:rPr>
                        <m:t> </m:t>
                      </m:r>
                      <m:d>
                        <m:dPr>
                          <m:ctrlPr>
                            <a:rPr lang="pt-BR" sz="2400" i="1">
                              <a:latin typeface="Cambria Math" panose="02040503050406030204" pitchFamily="18" charset="0"/>
                            </a:rPr>
                          </m:ctrlPr>
                        </m:dPr>
                        <m:e>
                          <m:r>
                            <a:rPr lang="pt-BR" sz="2400" i="1">
                              <a:latin typeface="Cambria Math" panose="02040503050406030204" pitchFamily="18" charset="0"/>
                            </a:rPr>
                            <m:t>𝐴𝐵𝐶</m:t>
                          </m:r>
                        </m:e>
                      </m:d>
                    </m:oMath>
                  </m:oMathPara>
                </a14:m>
                <a:endParaRPr lang="pt-BR" dirty="0">
                  <a:latin typeface="Arial Narrow" panose="020B0606020202030204" pitchFamily="34" charset="0"/>
                </a:endParaRPr>
              </a:p>
              <a:p>
                <a:pPr algn="just"/>
                <a:endParaRPr lang="pt-BR" sz="2400" dirty="0">
                  <a:latin typeface="Arial Narrow" panose="020B0606020202030204" pitchFamily="34" charset="0"/>
                  <a:cs typeface="Arial" panose="020B0604020202020204" pitchFamily="34" charset="0"/>
                </a:endParaRPr>
              </a:p>
            </p:txBody>
          </p:sp>
        </mc:Choice>
        <mc:Fallback xmlns="">
          <p:sp>
            <p:nvSpPr>
              <p:cNvPr id="8" name="CaixaDeTexto 7">
                <a:extLst>
                  <a:ext uri="{FF2B5EF4-FFF2-40B4-BE49-F238E27FC236}">
                    <a16:creationId xmlns:a16="http://schemas.microsoft.com/office/drawing/2014/main" id="{8622DAFE-0EB9-108D-B6BE-E816203E3001}"/>
                  </a:ext>
                </a:extLst>
              </p:cNvPr>
              <p:cNvSpPr txBox="1">
                <a:spLocks noRot="1" noChangeAspect="1" noMove="1" noResize="1" noEditPoints="1" noAdjustHandles="1" noChangeArrowheads="1" noChangeShapeType="1" noTextEdit="1"/>
              </p:cNvSpPr>
              <p:nvPr/>
            </p:nvSpPr>
            <p:spPr>
              <a:xfrm>
                <a:off x="208472" y="3161708"/>
                <a:ext cx="6094562" cy="3440173"/>
              </a:xfrm>
              <a:prstGeom prst="rect">
                <a:avLst/>
              </a:prstGeom>
              <a:blipFill>
                <a:blip r:embed="rId2"/>
                <a:stretch>
                  <a:fillRect l="-1500" t="-1241" r="-16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744DDEE6-0178-EB7F-C1A7-C4571B31540C}"/>
                  </a:ext>
                </a:extLst>
              </p:cNvPr>
              <p:cNvSpPr txBox="1"/>
              <p:nvPr/>
            </p:nvSpPr>
            <p:spPr>
              <a:xfrm>
                <a:off x="6303034" y="727295"/>
                <a:ext cx="5680494" cy="3757760"/>
              </a:xfrm>
              <a:prstGeom prst="rect">
                <a:avLst/>
              </a:prstGeom>
              <a:noFill/>
            </p:spPr>
            <p:txBody>
              <a:bodyPr wrap="square">
                <a:spAutoFit/>
              </a:bodyPr>
              <a:lstStyle/>
              <a:p>
                <a:r>
                  <a:rPr lang="pt-BR" sz="2400" dirty="0">
                    <a:latin typeface="Arial Narrow" panose="020B0606020202030204" pitchFamily="34" charset="0"/>
                  </a:rPr>
                  <a:t>Como a </a:t>
                </a:r>
                <a14:m>
                  <m:oMath xmlns:m="http://schemas.openxmlformats.org/officeDocument/2006/math">
                    <m:r>
                      <a:rPr lang="pt-BR" sz="2400">
                        <a:latin typeface="Cambria Math" panose="02040503050406030204" pitchFamily="18" charset="0"/>
                      </a:rPr>
                      <m:t>Á</m:t>
                    </m:r>
                    <m:r>
                      <m:rPr>
                        <m:sty m:val="p"/>
                      </m:rPr>
                      <a:rPr lang="pt-BR" sz="2400">
                        <a:latin typeface="Cambria Math" panose="02040503050406030204" pitchFamily="18" charset="0"/>
                      </a:rPr>
                      <m:t>rea</m:t>
                    </m:r>
                    <m:r>
                      <a:rPr lang="pt-BR" sz="2400">
                        <a:latin typeface="Cambria Math" panose="02040503050406030204" pitchFamily="18" charset="0"/>
                      </a:rPr>
                      <m:t> </m:t>
                    </m:r>
                    <m:d>
                      <m:dPr>
                        <m:ctrlPr>
                          <a:rPr lang="pt-BR" sz="2400" i="1">
                            <a:latin typeface="Cambria Math" panose="02040503050406030204" pitchFamily="18" charset="0"/>
                          </a:rPr>
                        </m:ctrlPr>
                      </m:dPr>
                      <m:e>
                        <m:r>
                          <a:rPr lang="pt-BR" sz="2400" i="1">
                            <a:latin typeface="Cambria Math" panose="02040503050406030204" pitchFamily="18" charset="0"/>
                          </a:rPr>
                          <m:t>𝐴𝐵𝐶𝐷</m:t>
                        </m:r>
                      </m:e>
                    </m:d>
                    <m:r>
                      <a:rPr lang="pt-BR" sz="2400" i="1">
                        <a:latin typeface="Cambria Math" panose="02040503050406030204" pitchFamily="18" charset="0"/>
                      </a:rPr>
                      <m:t>=</m:t>
                    </m:r>
                    <m:r>
                      <a:rPr lang="pt-BR" sz="2400" i="1">
                        <a:latin typeface="Cambria Math" panose="02040503050406030204" pitchFamily="18" charset="0"/>
                      </a:rPr>
                      <m:t>𝑏</m:t>
                    </m:r>
                    <m:r>
                      <a:rPr lang="pt-BR" sz="2400" i="1">
                        <a:latin typeface="Cambria Math" panose="02040503050406030204" pitchFamily="18" charset="0"/>
                      </a:rPr>
                      <m:t>∙</m:t>
                    </m:r>
                    <m:r>
                      <a:rPr lang="pt-BR" sz="2400" i="1">
                        <a:latin typeface="Cambria Math" panose="02040503050406030204" pitchFamily="18" charset="0"/>
                      </a:rPr>
                      <m:t>h</m:t>
                    </m:r>
                  </m:oMath>
                </a14:m>
                <a:r>
                  <a:rPr lang="pt-BR" sz="2400" dirty="0">
                    <a:latin typeface="Arial Narrow" panose="020B0606020202030204" pitchFamily="34" charset="0"/>
                  </a:rPr>
                  <a:t>, então: </a:t>
                </a:r>
              </a:p>
              <a:p>
                <a:endParaRPr lang="pt-BR" sz="2400" i="1" dirty="0"/>
              </a:p>
              <a:p>
                <a:pPr/>
                <a14:m>
                  <m:oMathPara xmlns:m="http://schemas.openxmlformats.org/officeDocument/2006/math">
                    <m:oMathParaPr>
                      <m:jc m:val="centerGroup"/>
                    </m:oMathParaPr>
                    <m:oMath xmlns:m="http://schemas.openxmlformats.org/officeDocument/2006/math">
                      <m:r>
                        <a:rPr lang="pt-BR" sz="2400" i="1">
                          <a:latin typeface="Cambria Math" panose="02040503050406030204" pitchFamily="18" charset="0"/>
                        </a:rPr>
                        <m:t>𝑏</m:t>
                      </m:r>
                      <m:r>
                        <a:rPr lang="pt-BR" sz="2400" i="1">
                          <a:latin typeface="Cambria Math" panose="02040503050406030204" pitchFamily="18" charset="0"/>
                        </a:rPr>
                        <m:t>∙</m:t>
                      </m:r>
                      <m:r>
                        <a:rPr lang="pt-BR" sz="2400" i="1">
                          <a:latin typeface="Cambria Math" panose="02040503050406030204" pitchFamily="18" charset="0"/>
                        </a:rPr>
                        <m:t>h</m:t>
                      </m:r>
                      <m:r>
                        <a:rPr lang="pt-BR" sz="2400" i="1">
                          <a:latin typeface="Cambria Math" panose="02040503050406030204" pitchFamily="18" charset="0"/>
                        </a:rPr>
                        <m:t>= 2 ⋅</m:t>
                      </m:r>
                      <m:sSub>
                        <m:sSubPr>
                          <m:ctrlPr>
                            <a:rPr lang="pt-BR" sz="2400" i="1">
                              <a:latin typeface="Cambria Math" panose="02040503050406030204" pitchFamily="18" charset="0"/>
                            </a:rPr>
                          </m:ctrlPr>
                        </m:sSubPr>
                        <m:e>
                          <m:r>
                            <m:rPr>
                              <m:sty m:val="p"/>
                            </m:rPr>
                            <a:rPr lang="pt-BR" sz="2400">
                              <a:latin typeface="Cambria Math" panose="02040503050406030204" pitchFamily="18" charset="0"/>
                            </a:rPr>
                            <m:t>A</m:t>
                          </m:r>
                        </m:e>
                        <m:sub>
                          <m:r>
                            <m:rPr>
                              <m:sty m:val="p"/>
                            </m:rPr>
                            <a:rPr lang="pt-BR" sz="2400">
                              <a:latin typeface="Cambria Math" panose="02040503050406030204" pitchFamily="18" charset="0"/>
                            </a:rPr>
                            <m:t>Δ</m:t>
                          </m:r>
                        </m:sub>
                      </m:sSub>
                    </m:oMath>
                  </m:oMathPara>
                </a14:m>
                <a:endParaRPr lang="pt-BR" sz="2400" dirty="0">
                  <a:latin typeface="Arial Narrow" panose="020B0606020202030204" pitchFamily="34" charset="0"/>
                </a:endParaRPr>
              </a:p>
              <a:p>
                <a:pPr/>
                <a14:m>
                  <m:oMathPara xmlns:m="http://schemas.openxmlformats.org/officeDocument/2006/math">
                    <m:oMathParaPr>
                      <m:jc m:val="centerGroup"/>
                    </m:oMathParaPr>
                    <m:oMath xmlns:m="http://schemas.openxmlformats.org/officeDocument/2006/math">
                      <m:sSub>
                        <m:sSubPr>
                          <m:ctrlPr>
                            <a:rPr lang="pt-BR" sz="2400" i="1">
                              <a:latin typeface="Cambria Math" panose="02040503050406030204" pitchFamily="18" charset="0"/>
                            </a:rPr>
                          </m:ctrlPr>
                        </m:sSubPr>
                        <m:e>
                          <m:r>
                            <m:rPr>
                              <m:sty m:val="p"/>
                            </m:rPr>
                            <a:rPr lang="pt-BR" sz="2400">
                              <a:latin typeface="Cambria Math" panose="02040503050406030204" pitchFamily="18" charset="0"/>
                            </a:rPr>
                            <m:t>A</m:t>
                          </m:r>
                        </m:e>
                        <m:sub>
                          <m:r>
                            <m:rPr>
                              <m:sty m:val="p"/>
                            </m:rPr>
                            <a:rPr lang="pt-BR" sz="2400">
                              <a:latin typeface="Cambria Math" panose="02040503050406030204" pitchFamily="18" charset="0"/>
                            </a:rPr>
                            <m:t>Δ</m:t>
                          </m:r>
                        </m:sub>
                      </m:sSub>
                      <m:r>
                        <a:rPr lang="pt-BR" sz="2400" i="1">
                          <a:latin typeface="Cambria Math" panose="02040503050406030204" pitchFamily="18" charset="0"/>
                        </a:rPr>
                        <m:t>=</m:t>
                      </m:r>
                      <m:f>
                        <m:fPr>
                          <m:ctrlPr>
                            <a:rPr lang="pt-BR" sz="2400" i="1">
                              <a:latin typeface="Cambria Math" panose="02040503050406030204" pitchFamily="18" charset="0"/>
                            </a:rPr>
                          </m:ctrlPr>
                        </m:fPr>
                        <m:num>
                          <m:r>
                            <a:rPr lang="pt-BR" sz="2400" i="1">
                              <a:latin typeface="Cambria Math" panose="02040503050406030204" pitchFamily="18" charset="0"/>
                            </a:rPr>
                            <m:t>𝑏</m:t>
                          </m:r>
                          <m:r>
                            <a:rPr lang="pt-BR" sz="2400" i="1">
                              <a:latin typeface="Cambria Math" panose="02040503050406030204" pitchFamily="18" charset="0"/>
                            </a:rPr>
                            <m:t>∙</m:t>
                          </m:r>
                          <m:r>
                            <a:rPr lang="pt-BR" sz="2400" i="1">
                              <a:latin typeface="Cambria Math" panose="02040503050406030204" pitchFamily="18" charset="0"/>
                            </a:rPr>
                            <m:t>h</m:t>
                          </m:r>
                        </m:num>
                        <m:den>
                          <m:r>
                            <a:rPr lang="pt-BR" sz="2400" i="1">
                              <a:latin typeface="Cambria Math" panose="02040503050406030204" pitchFamily="18" charset="0"/>
                            </a:rPr>
                            <m:t>2</m:t>
                          </m:r>
                        </m:den>
                      </m:f>
                      <m:r>
                        <a:rPr lang="pt-BR" sz="2400" i="1">
                          <a:latin typeface="Cambria Math" panose="02040503050406030204" pitchFamily="18" charset="0"/>
                        </a:rPr>
                        <m:t> </m:t>
                      </m:r>
                    </m:oMath>
                  </m:oMathPara>
                </a14:m>
                <a:endParaRPr lang="pt-BR" sz="2400" dirty="0">
                  <a:latin typeface="Arial Narrow" panose="020B0606020202030204" pitchFamily="34" charset="0"/>
                </a:endParaRP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Em resumo, concluímos que: </a:t>
                </a:r>
              </a:p>
              <a:p>
                <a:pPr algn="just"/>
                <a:endParaRPr lang="pt-BR" sz="2400" dirty="0">
                  <a:latin typeface="Arial Narrow" panose="020B0606020202030204" pitchFamily="34" charset="0"/>
                  <a:cs typeface="Arial" panose="020B0604020202020204" pitchFamily="34" charset="0"/>
                </a:endParaRPr>
              </a:p>
              <a:p>
                <a:pPr algn="ctr"/>
                <a:r>
                  <a:rPr lang="pt-BR" sz="2400" b="1" i="1" dirty="0">
                    <a:latin typeface="Arial Narrow" panose="020B0606020202030204" pitchFamily="34" charset="0"/>
                    <a:cs typeface="Arial" panose="020B0604020202020204" pitchFamily="34" charset="0"/>
                  </a:rPr>
                  <a:t>A área de um triângulo é a metade do produto da base </a:t>
                </a:r>
                <a14:m>
                  <m:oMath xmlns:m="http://schemas.openxmlformats.org/officeDocument/2006/math">
                    <m:r>
                      <a:rPr lang="pt-BR" sz="2400" b="1" i="1" dirty="0" smtClean="0">
                        <a:latin typeface="Cambria Math" panose="02040503050406030204" pitchFamily="18" charset="0"/>
                        <a:cs typeface="Arial" panose="020B0604020202020204" pitchFamily="34" charset="0"/>
                      </a:rPr>
                      <m:t>𝒃</m:t>
                    </m:r>
                  </m:oMath>
                </a14:m>
                <a:r>
                  <a:rPr lang="pt-BR" sz="2400" b="1" i="1" dirty="0">
                    <a:latin typeface="Arial Narrow" panose="020B0606020202030204" pitchFamily="34" charset="0"/>
                    <a:cs typeface="Arial" panose="020B0604020202020204" pitchFamily="34" charset="0"/>
                  </a:rPr>
                  <a:t> pela altura </a:t>
                </a:r>
                <a14:m>
                  <m:oMath xmlns:m="http://schemas.openxmlformats.org/officeDocument/2006/math">
                    <m:r>
                      <a:rPr lang="pt-BR" sz="2400" b="1" i="1" dirty="0" smtClean="0">
                        <a:latin typeface="Cambria Math" panose="02040503050406030204" pitchFamily="18" charset="0"/>
                        <a:cs typeface="Arial" panose="020B0604020202020204" pitchFamily="34" charset="0"/>
                      </a:rPr>
                      <m:t>𝒉</m:t>
                    </m:r>
                  </m:oMath>
                </a14:m>
                <a:endParaRPr lang="pt-BR" sz="2400" b="1" i="1" dirty="0">
                  <a:latin typeface="Arial Narrow" panose="020B0606020202030204" pitchFamily="34" charset="0"/>
                  <a:cs typeface="Arial" panose="020B0604020202020204" pitchFamily="34" charset="0"/>
                </a:endParaRPr>
              </a:p>
            </p:txBody>
          </p:sp>
        </mc:Choice>
        <mc:Fallback xmlns="">
          <p:sp>
            <p:nvSpPr>
              <p:cNvPr id="12" name="CaixaDeTexto 11">
                <a:extLst>
                  <a:ext uri="{FF2B5EF4-FFF2-40B4-BE49-F238E27FC236}">
                    <a16:creationId xmlns:a16="http://schemas.microsoft.com/office/drawing/2014/main" id="{744DDEE6-0178-EB7F-C1A7-C4571B31540C}"/>
                  </a:ext>
                </a:extLst>
              </p:cNvPr>
              <p:cNvSpPr txBox="1">
                <a:spLocks noRot="1" noChangeAspect="1" noMove="1" noResize="1" noEditPoints="1" noAdjustHandles="1" noChangeArrowheads="1" noChangeShapeType="1" noTextEdit="1"/>
              </p:cNvSpPr>
              <p:nvPr/>
            </p:nvSpPr>
            <p:spPr>
              <a:xfrm>
                <a:off x="6303034" y="727295"/>
                <a:ext cx="5680494" cy="3757760"/>
              </a:xfrm>
              <a:prstGeom prst="rect">
                <a:avLst/>
              </a:prstGeom>
              <a:blipFill>
                <a:blip r:embed="rId3"/>
                <a:stretch>
                  <a:fillRect l="-1717" t="-810" r="-2361" b="-2593"/>
                </a:stretch>
              </a:blipFill>
            </p:spPr>
            <p:txBody>
              <a:bodyPr/>
              <a:lstStyle/>
              <a:p>
                <a:r>
                  <a:rPr lang="pt-BR">
                    <a:noFill/>
                  </a:rPr>
                  <a:t> </a:t>
                </a:r>
              </a:p>
            </p:txBody>
          </p:sp>
        </mc:Fallback>
      </mc:AlternateContent>
      <p:pic>
        <p:nvPicPr>
          <p:cNvPr id="3" name="Imagem 2" descr="Gráfico, Gráfico de linhas&#10;&#10;Descrição gerada automaticamente">
            <a:extLst>
              <a:ext uri="{FF2B5EF4-FFF2-40B4-BE49-F238E27FC236}">
                <a16:creationId xmlns:a16="http://schemas.microsoft.com/office/drawing/2014/main" id="{40CA8B3D-0338-0BED-C008-3B69181FFD6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2678" y="1387968"/>
            <a:ext cx="3438915" cy="1832124"/>
          </a:xfrm>
          <a:prstGeom prst="rect">
            <a:avLst/>
          </a:prstGeom>
          <a:noFill/>
          <a:ln>
            <a:noFill/>
          </a:ln>
        </p:spPr>
      </p:pic>
    </p:spTree>
    <p:extLst>
      <p:ext uri="{BB962C8B-B14F-4D97-AF65-F5344CB8AC3E}">
        <p14:creationId xmlns:p14="http://schemas.microsoft.com/office/powerpoint/2010/main" val="20977073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03DCC93-F2BC-92AE-D0DD-4A34E2D88481}"/>
                  </a:ext>
                </a:extLst>
              </p:cNvPr>
              <p:cNvSpPr txBox="1"/>
              <p:nvPr/>
            </p:nvSpPr>
            <p:spPr>
              <a:xfrm>
                <a:off x="179293" y="345964"/>
                <a:ext cx="11824447" cy="6210739"/>
              </a:xfrm>
              <a:prstGeom prst="rect">
                <a:avLst/>
              </a:prstGeom>
              <a:noFill/>
            </p:spPr>
            <p:txBody>
              <a:bodyPr wrap="square">
                <a:spAutoFit/>
              </a:bodyPr>
              <a:lstStyle/>
              <a:p>
                <a:pPr marL="342900" lvl="0" indent="-342900">
                  <a:lnSpc>
                    <a:spcPct val="115000"/>
                  </a:lnSpc>
                  <a:spcAft>
                    <a:spcPts val="800"/>
                  </a:spcAft>
                  <a:buFont typeface="Wingdings" panose="05000000000000000000" pitchFamily="2" charset="2"/>
                  <a:buChar char=""/>
                </a:pPr>
                <a:r>
                  <a:rPr lang="pt-BR" sz="2400" b="1" kern="100" dirty="0">
                    <a:effectLst/>
                    <a:latin typeface="Arial Narrow" panose="020B0606020202030204" pitchFamily="34" charset="0"/>
                    <a:ea typeface="Aptos" panose="020B0004020202020204" pitchFamily="34" charset="0"/>
                    <a:cs typeface="Arial" panose="020B0604020202020204" pitchFamily="34" charset="0"/>
                  </a:rPr>
                  <a:t>Trapézio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Arial" panose="020B0604020202020204" pitchFamily="34" charset="0"/>
                  </a:rPr>
                  <a:t>Quadrilátero que possui um par de lados paralelos.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Já em relação aos </a:t>
                </a:r>
                <a:r>
                  <a:rPr lang="pt-BR" sz="2400" kern="100" dirty="0">
                    <a:ln>
                      <a:noFill/>
                    </a:ln>
                    <a:effectLst/>
                    <a:latin typeface="Arial Narrow" panose="020B0606020202030204" pitchFamily="34" charset="0"/>
                    <a:ea typeface="Times New Roman" panose="02020603050405020304" pitchFamily="18" charset="0"/>
                    <a:cs typeface="Times New Roman" panose="02020603050405020304" pitchFamily="18" charset="0"/>
                  </a:rPr>
                  <a:t>trapézios</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com bases paralelas medindo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𝐵</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𝑏</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altura medindo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h</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temos que, ao traçarmos uma de suas diagonais, o dividiremos em dois triângulos, um com base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𝐵</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altura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h</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o outro, com base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𝑏</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e altura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h</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como mostra a figura seguinte.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06000"/>
                  </a:lnSpc>
                  <a:spcAft>
                    <a:spcPts val="800"/>
                  </a:spcAft>
                  <a:buNone/>
                </a:pPr>
                <a:endPar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06000"/>
                  </a:lnSpc>
                  <a:spcAft>
                    <a:spcPts val="800"/>
                  </a:spcAft>
                  <a:buNone/>
                </a:pPr>
                <a:endParaRPr lang="pt-BR" sz="2400" kern="100" dirty="0">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06000"/>
                  </a:lnSpc>
                  <a:spcAft>
                    <a:spcPts val="800"/>
                  </a:spcAft>
                  <a:buNone/>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buNone/>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Portanto, a área do trapézio é dada por:</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buNone/>
                </a:pPr>
                <a:r>
                  <a:rPr lang="pt-BR" sz="2400" kern="100" dirty="0">
                    <a:effectLst/>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𝑡𝑟𝑎𝑝</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é</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𝑧𝑖𝑜</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𝐵</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buNone/>
                </a:pPr>
                <a:r>
                  <a:rPr lang="pt-BR" sz="2400" kern="100" dirty="0">
                    <a:effectLst/>
                    <a:ea typeface="Times New Roman" panose="02020603050405020304" pitchFamily="18" charset="0"/>
                    <a:cs typeface="Times New Roman" panose="02020603050405020304" pitchFamily="18" charset="0"/>
                  </a:rPr>
                  <a:t>                                                                                 </a:t>
                </a:r>
                <a14:m>
                  <m:oMath xmlns:m="http://schemas.openxmlformats.org/officeDocument/2006/math">
                    <m:sSub>
                      <m:sSub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4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𝑡𝑟𝑎𝑝</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é</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𝑧𝑖𝑜</m:t>
                        </m:r>
                      </m:sub>
                    </m:sSub>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d>
                          <m:d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𝐵</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𝑏</m:t>
                            </m: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buNone/>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03DCC93-F2BC-92AE-D0DD-4A34E2D88481}"/>
                  </a:ext>
                </a:extLst>
              </p:cNvPr>
              <p:cNvSpPr txBox="1">
                <a:spLocks noRot="1" noChangeAspect="1" noMove="1" noResize="1" noEditPoints="1" noAdjustHandles="1" noChangeArrowheads="1" noChangeShapeType="1" noTextEdit="1"/>
              </p:cNvSpPr>
              <p:nvPr/>
            </p:nvSpPr>
            <p:spPr>
              <a:xfrm>
                <a:off x="179293" y="345964"/>
                <a:ext cx="11824447" cy="6210739"/>
              </a:xfrm>
              <a:prstGeom prst="rect">
                <a:avLst/>
              </a:prstGeom>
              <a:blipFill>
                <a:blip r:embed="rId2"/>
                <a:stretch>
                  <a:fillRect l="-773" t="-491" r="-825"/>
                </a:stretch>
              </a:blipFill>
            </p:spPr>
            <p:txBody>
              <a:bodyPr/>
              <a:lstStyle/>
              <a:p>
                <a:r>
                  <a:rPr lang="pt-BR">
                    <a:noFill/>
                  </a:rPr>
                  <a:t> </a:t>
                </a:r>
              </a:p>
            </p:txBody>
          </p:sp>
        </mc:Fallback>
      </mc:AlternateContent>
      <p:pic>
        <p:nvPicPr>
          <p:cNvPr id="4" name="Imagem 3" descr="Gráfico, Gráfico de linhas&#10;&#10;Descrição gerada automaticamente">
            <a:extLst>
              <a:ext uri="{FF2B5EF4-FFF2-40B4-BE49-F238E27FC236}">
                <a16:creationId xmlns:a16="http://schemas.microsoft.com/office/drawing/2014/main" id="{08332601-EA6D-421D-B040-4780BE479DFA}"/>
              </a:ext>
            </a:extLst>
          </p:cNvPr>
          <p:cNvPicPr>
            <a:picLocks noChangeAspect="1"/>
          </p:cNvPicPr>
          <p:nvPr/>
        </p:nvPicPr>
        <p:blipFill>
          <a:blip r:embed="rId3" cstate="print">
            <a:extLst>
              <a:ext uri="{28A0092B-C50C-407E-A947-70E740481C1C}">
                <a14:useLocalDpi xmlns:a14="http://schemas.microsoft.com/office/drawing/2010/main" val="0"/>
              </a:ext>
            </a:extLst>
          </a:blip>
          <a:srcRect l="10063" t="4222" r="1208" b="2896"/>
          <a:stretch>
            <a:fillRect/>
          </a:stretch>
        </p:blipFill>
        <p:spPr bwMode="auto">
          <a:xfrm>
            <a:off x="611504" y="3191435"/>
            <a:ext cx="3659544" cy="3179558"/>
          </a:xfrm>
          <a:prstGeom prst="rect">
            <a:avLst/>
          </a:prstGeom>
          <a:noFill/>
          <a:ln>
            <a:noFill/>
          </a:ln>
        </p:spPr>
      </p:pic>
    </p:spTree>
    <p:extLst>
      <p:ext uri="{BB962C8B-B14F-4D97-AF65-F5344CB8AC3E}">
        <p14:creationId xmlns:p14="http://schemas.microsoft.com/office/powerpoint/2010/main" val="23025026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19753-6108-4998-3F4B-D002B075EFC0}"/>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590FA8B6-F4AE-8FAB-4EDA-E3435307F222}"/>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8" name="CaixaDeTexto 7">
            <a:extLst>
              <a:ext uri="{FF2B5EF4-FFF2-40B4-BE49-F238E27FC236}">
                <a16:creationId xmlns:a16="http://schemas.microsoft.com/office/drawing/2014/main" id="{CF79A332-6511-4E29-8943-A0CCBCCF3798}"/>
              </a:ext>
            </a:extLst>
          </p:cNvPr>
          <p:cNvSpPr txBox="1"/>
          <p:nvPr/>
        </p:nvSpPr>
        <p:spPr>
          <a:xfrm>
            <a:off x="152885" y="326129"/>
            <a:ext cx="6094562" cy="3416320"/>
          </a:xfrm>
          <a:prstGeom prst="rect">
            <a:avLst/>
          </a:prstGeom>
          <a:noFill/>
        </p:spPr>
        <p:txBody>
          <a:bodyPr wrap="square">
            <a:spAutoFit/>
          </a:bodyPr>
          <a:lstStyle/>
          <a:p>
            <a:pPr marL="342900" indent="-342900" algn="just">
              <a:buFont typeface="Wingdings" panose="05000000000000000000" pitchFamily="2" charset="2"/>
              <a:buChar char="Ø"/>
            </a:pPr>
            <a:r>
              <a:rPr lang="pt-BR" sz="2400" b="1" dirty="0">
                <a:latin typeface="Arial Narrow" panose="020B0606020202030204" pitchFamily="34" charset="0"/>
                <a:cs typeface="Arial" panose="020B0604020202020204" pitchFamily="34" charset="0"/>
              </a:rPr>
              <a:t>Losango </a:t>
            </a:r>
          </a:p>
          <a:p>
            <a:pPr indent="179388" algn="just"/>
            <a:r>
              <a:rPr lang="pt-BR" sz="2400" dirty="0">
                <a:latin typeface="Arial Narrow" panose="020B0606020202030204" pitchFamily="34" charset="0"/>
                <a:cs typeface="Arial" panose="020B0604020202020204" pitchFamily="34" charset="0"/>
              </a:rPr>
              <a:t>É o quadrilátero que possui os quatro lados congruentes. </a:t>
            </a:r>
          </a:p>
          <a:p>
            <a:pPr indent="179388" algn="just"/>
            <a:r>
              <a:rPr lang="pt-BR" sz="2400" dirty="0">
                <a:latin typeface="Arial Narrow" panose="020B0606020202030204" pitchFamily="34" charset="0"/>
                <a:cs typeface="Arial" panose="020B0604020202020204" pitchFamily="34" charset="0"/>
              </a:rPr>
              <a:t>Como aplicação da fórmula para a área de triângulos, examinaremos o caso dos losangos. Observando o losango na figura, a seguir, veremos que suas diagonais o dividem em quatro triângulos retângulos congruentes. Logo, todos os ângulos no ponto de interseção das diagonais são retos. </a:t>
            </a:r>
          </a:p>
        </p:txBody>
      </p:sp>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3646AD40-0594-D881-8065-A9651F9461D3}"/>
                  </a:ext>
                </a:extLst>
              </p:cNvPr>
              <p:cNvSpPr txBox="1"/>
              <p:nvPr/>
            </p:nvSpPr>
            <p:spPr>
              <a:xfrm>
                <a:off x="6303034" y="679070"/>
                <a:ext cx="5736081" cy="2567754"/>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Para a área de um triângulo retângulo, temos:</a:t>
                </a:r>
              </a:p>
              <a:p>
                <a:pPr/>
                <a14:m>
                  <m:oMathPara xmlns:m="http://schemas.openxmlformats.org/officeDocument/2006/math">
                    <m:oMathParaPr>
                      <m:jc m:val="centerGroup"/>
                    </m:oMathParaPr>
                    <m:oMath xmlns:m="http://schemas.openxmlformats.org/officeDocument/2006/math">
                      <m:sSub>
                        <m:sSubPr>
                          <m:ctrlPr>
                            <a:rPr lang="pt-BR" sz="2000" i="1">
                              <a:latin typeface="Cambria Math" panose="02040503050406030204" pitchFamily="18" charset="0"/>
                            </a:rPr>
                          </m:ctrlPr>
                        </m:sSubPr>
                        <m:e>
                          <m:r>
                            <a:rPr lang="pt-BR" sz="2000" i="1">
                              <a:latin typeface="Cambria Math" panose="02040503050406030204" pitchFamily="18" charset="0"/>
                            </a:rPr>
                            <m:t>𝐴</m:t>
                          </m:r>
                        </m:e>
                        <m:sub>
                          <m:r>
                            <a:rPr lang="pt-BR" sz="2000" i="1">
                              <a:latin typeface="Cambria Math" panose="02040503050406030204" pitchFamily="18" charset="0"/>
                            </a:rPr>
                            <m:t>1△</m:t>
                          </m:r>
                        </m:sub>
                      </m:sSub>
                      <m:r>
                        <a:rPr lang="pt-BR" sz="2000" i="1">
                          <a:latin typeface="Cambria Math" panose="02040503050406030204" pitchFamily="18" charset="0"/>
                        </a:rPr>
                        <m:t>=</m:t>
                      </m:r>
                      <m:f>
                        <m:fPr>
                          <m:ctrlPr>
                            <a:rPr lang="pt-BR" sz="2000" i="1">
                              <a:latin typeface="Cambria Math" panose="02040503050406030204" pitchFamily="18" charset="0"/>
                            </a:rPr>
                          </m:ctrlPr>
                        </m:fPr>
                        <m:num>
                          <m:r>
                            <a:rPr lang="pt-BR" sz="2000" i="1">
                              <a:latin typeface="Cambria Math" panose="02040503050406030204" pitchFamily="18" charset="0"/>
                            </a:rPr>
                            <m:t>1</m:t>
                          </m:r>
                        </m:num>
                        <m:den>
                          <m:r>
                            <a:rPr lang="pt-BR" sz="2000" i="1">
                              <a:latin typeface="Cambria Math" panose="02040503050406030204" pitchFamily="18" charset="0"/>
                            </a:rPr>
                            <m:t>2</m:t>
                          </m:r>
                        </m:den>
                      </m:f>
                      <m:r>
                        <a:rPr lang="pt-BR" sz="2000" i="1">
                          <a:latin typeface="Cambria Math" panose="02040503050406030204" pitchFamily="18" charset="0"/>
                        </a:rPr>
                        <m:t>∙</m:t>
                      </m:r>
                      <m:r>
                        <a:rPr lang="pt-BR" sz="2000" i="1">
                          <a:latin typeface="Cambria Math" panose="02040503050406030204" pitchFamily="18" charset="0"/>
                        </a:rPr>
                        <m:t>𝑏</m:t>
                      </m:r>
                      <m:r>
                        <a:rPr lang="pt-BR" sz="2000" i="1">
                          <a:latin typeface="Cambria Math" panose="02040503050406030204" pitchFamily="18" charset="0"/>
                        </a:rPr>
                        <m:t>∙</m:t>
                      </m:r>
                      <m:r>
                        <a:rPr lang="pt-BR" sz="2000" i="1">
                          <a:latin typeface="Cambria Math" panose="02040503050406030204" pitchFamily="18" charset="0"/>
                        </a:rPr>
                        <m:t>h</m:t>
                      </m:r>
                    </m:oMath>
                  </m:oMathPara>
                </a14:m>
                <a:endParaRPr lang="pt-BR" sz="2000" dirty="0"/>
              </a:p>
              <a:p>
                <a:pPr/>
                <a14:m>
                  <m:oMathPara xmlns:m="http://schemas.openxmlformats.org/officeDocument/2006/math">
                    <m:oMathParaPr>
                      <m:jc m:val="centerGroup"/>
                    </m:oMathParaPr>
                    <m:oMath xmlns:m="http://schemas.openxmlformats.org/officeDocument/2006/math">
                      <m:sSub>
                        <m:sSubPr>
                          <m:ctrlPr>
                            <a:rPr lang="pt-BR" sz="2000" i="1">
                              <a:latin typeface="Cambria Math" panose="02040503050406030204" pitchFamily="18" charset="0"/>
                            </a:rPr>
                          </m:ctrlPr>
                        </m:sSubPr>
                        <m:e>
                          <m:r>
                            <a:rPr lang="pt-BR" sz="2000" i="1">
                              <a:latin typeface="Cambria Math" panose="02040503050406030204" pitchFamily="18" charset="0"/>
                            </a:rPr>
                            <m:t>𝐴</m:t>
                          </m:r>
                        </m:e>
                        <m:sub>
                          <m:r>
                            <a:rPr lang="pt-BR" sz="2000" i="1">
                              <a:latin typeface="Cambria Math" panose="02040503050406030204" pitchFamily="18" charset="0"/>
                            </a:rPr>
                            <m:t>1△</m:t>
                          </m:r>
                        </m:sub>
                      </m:sSub>
                      <m:r>
                        <a:rPr lang="pt-BR" sz="2000" i="1">
                          <a:latin typeface="Cambria Math" panose="02040503050406030204" pitchFamily="18" charset="0"/>
                        </a:rPr>
                        <m:t>=</m:t>
                      </m:r>
                      <m:f>
                        <m:fPr>
                          <m:ctrlPr>
                            <a:rPr lang="pt-BR" sz="2000" i="1">
                              <a:latin typeface="Cambria Math" panose="02040503050406030204" pitchFamily="18" charset="0"/>
                            </a:rPr>
                          </m:ctrlPr>
                        </m:fPr>
                        <m:num>
                          <m:r>
                            <a:rPr lang="pt-BR" sz="2000" i="1">
                              <a:latin typeface="Cambria Math" panose="02040503050406030204" pitchFamily="18" charset="0"/>
                            </a:rPr>
                            <m:t>1</m:t>
                          </m:r>
                        </m:num>
                        <m:den>
                          <m:r>
                            <a:rPr lang="pt-BR" sz="2000" i="1">
                              <a:latin typeface="Cambria Math" panose="02040503050406030204" pitchFamily="18" charset="0"/>
                            </a:rPr>
                            <m:t>2</m:t>
                          </m:r>
                        </m:den>
                      </m:f>
                      <m:r>
                        <a:rPr lang="pt-BR" sz="2000" i="1">
                          <a:latin typeface="Cambria Math" panose="02040503050406030204" pitchFamily="18" charset="0"/>
                        </a:rPr>
                        <m:t>∙</m:t>
                      </m:r>
                      <m:f>
                        <m:fPr>
                          <m:ctrlPr>
                            <a:rPr lang="pt-BR" sz="2000" i="1">
                              <a:latin typeface="Cambria Math" panose="02040503050406030204" pitchFamily="18" charset="0"/>
                            </a:rPr>
                          </m:ctrlPr>
                        </m:fPr>
                        <m:num>
                          <m:sSub>
                            <m:sSubPr>
                              <m:ctrlPr>
                                <a:rPr lang="pt-BR" sz="2000" i="1">
                                  <a:latin typeface="Cambria Math" panose="02040503050406030204" pitchFamily="18" charset="0"/>
                                </a:rPr>
                              </m:ctrlPr>
                            </m:sSubPr>
                            <m:e>
                              <m:r>
                                <a:rPr lang="pt-BR" sz="2000" i="1">
                                  <a:latin typeface="Cambria Math" panose="02040503050406030204" pitchFamily="18" charset="0"/>
                                </a:rPr>
                                <m:t>𝑑</m:t>
                              </m:r>
                            </m:e>
                            <m:sub>
                              <m:r>
                                <a:rPr lang="pt-BR" sz="2000" i="1">
                                  <a:latin typeface="Cambria Math" panose="02040503050406030204" pitchFamily="18" charset="0"/>
                                </a:rPr>
                                <m:t>1</m:t>
                              </m:r>
                            </m:sub>
                          </m:sSub>
                        </m:num>
                        <m:den>
                          <m:r>
                            <a:rPr lang="pt-BR" sz="2000" i="1">
                              <a:latin typeface="Cambria Math" panose="02040503050406030204" pitchFamily="18" charset="0"/>
                            </a:rPr>
                            <m:t>2</m:t>
                          </m:r>
                        </m:den>
                      </m:f>
                      <m:r>
                        <a:rPr lang="pt-BR" sz="2000" i="1">
                          <a:latin typeface="Cambria Math" panose="02040503050406030204" pitchFamily="18" charset="0"/>
                        </a:rPr>
                        <m:t>∙</m:t>
                      </m:r>
                      <m:f>
                        <m:fPr>
                          <m:ctrlPr>
                            <a:rPr lang="pt-BR" sz="2000" i="1">
                              <a:latin typeface="Cambria Math" panose="02040503050406030204" pitchFamily="18" charset="0"/>
                            </a:rPr>
                          </m:ctrlPr>
                        </m:fPr>
                        <m:num>
                          <m:sSub>
                            <m:sSubPr>
                              <m:ctrlPr>
                                <a:rPr lang="pt-BR" sz="2000" i="1">
                                  <a:latin typeface="Cambria Math" panose="02040503050406030204" pitchFamily="18" charset="0"/>
                                </a:rPr>
                              </m:ctrlPr>
                            </m:sSubPr>
                            <m:e>
                              <m:r>
                                <a:rPr lang="pt-BR" sz="2000" i="1">
                                  <a:latin typeface="Cambria Math" panose="02040503050406030204" pitchFamily="18" charset="0"/>
                                </a:rPr>
                                <m:t>𝑑</m:t>
                              </m:r>
                            </m:e>
                            <m:sub>
                              <m:r>
                                <a:rPr lang="pt-BR" sz="2000" i="1">
                                  <a:latin typeface="Cambria Math" panose="02040503050406030204" pitchFamily="18" charset="0"/>
                                </a:rPr>
                                <m:t>2</m:t>
                              </m:r>
                            </m:sub>
                          </m:sSub>
                        </m:num>
                        <m:den>
                          <m:r>
                            <a:rPr lang="pt-BR" sz="2000" i="1">
                              <a:latin typeface="Cambria Math" panose="02040503050406030204" pitchFamily="18" charset="0"/>
                            </a:rPr>
                            <m:t>2</m:t>
                          </m:r>
                        </m:den>
                      </m:f>
                    </m:oMath>
                  </m:oMathPara>
                </a14:m>
                <a:endParaRPr lang="pt-BR" sz="2000" dirty="0"/>
              </a:p>
              <a:p>
                <a:pPr/>
                <a14:m>
                  <m:oMathPara xmlns:m="http://schemas.openxmlformats.org/officeDocument/2006/math">
                    <m:oMathParaPr>
                      <m:jc m:val="centerGroup"/>
                    </m:oMathParaPr>
                    <m:oMath xmlns:m="http://schemas.openxmlformats.org/officeDocument/2006/math">
                      <m:sSub>
                        <m:sSubPr>
                          <m:ctrlPr>
                            <a:rPr lang="pt-BR" sz="2000" i="1">
                              <a:latin typeface="Cambria Math" panose="02040503050406030204" pitchFamily="18" charset="0"/>
                            </a:rPr>
                          </m:ctrlPr>
                        </m:sSubPr>
                        <m:e>
                          <m:r>
                            <a:rPr lang="pt-BR" sz="2000" i="1">
                              <a:latin typeface="Cambria Math" panose="02040503050406030204" pitchFamily="18" charset="0"/>
                            </a:rPr>
                            <m:t>𝐴</m:t>
                          </m:r>
                        </m:e>
                        <m:sub>
                          <m:r>
                            <a:rPr lang="pt-BR" sz="2000" i="1">
                              <a:latin typeface="Cambria Math" panose="02040503050406030204" pitchFamily="18" charset="0"/>
                            </a:rPr>
                            <m:t>1△</m:t>
                          </m:r>
                        </m:sub>
                      </m:sSub>
                      <m:r>
                        <a:rPr lang="pt-BR" sz="2000" i="1">
                          <a:latin typeface="Cambria Math" panose="02040503050406030204" pitchFamily="18" charset="0"/>
                        </a:rPr>
                        <m:t>=</m:t>
                      </m:r>
                      <m:f>
                        <m:fPr>
                          <m:ctrlPr>
                            <a:rPr lang="pt-BR" sz="2000" i="1">
                              <a:latin typeface="Cambria Math" panose="02040503050406030204" pitchFamily="18" charset="0"/>
                            </a:rPr>
                          </m:ctrlPr>
                        </m:fPr>
                        <m:num>
                          <m:r>
                            <a:rPr lang="pt-BR" sz="2000" i="1">
                              <a:latin typeface="Cambria Math" panose="02040503050406030204" pitchFamily="18" charset="0"/>
                            </a:rPr>
                            <m:t>1</m:t>
                          </m:r>
                        </m:num>
                        <m:den>
                          <m:r>
                            <a:rPr lang="pt-BR" sz="2000" i="1">
                              <a:latin typeface="Cambria Math" panose="02040503050406030204" pitchFamily="18" charset="0"/>
                            </a:rPr>
                            <m:t>8</m:t>
                          </m:r>
                        </m:den>
                      </m:f>
                      <m:r>
                        <a:rPr lang="pt-BR" sz="2000" i="1">
                          <a:latin typeface="Cambria Math" panose="02040503050406030204" pitchFamily="18" charset="0"/>
                        </a:rPr>
                        <m:t>∙</m:t>
                      </m:r>
                      <m:sSub>
                        <m:sSubPr>
                          <m:ctrlPr>
                            <a:rPr lang="pt-BR" sz="2000" i="1">
                              <a:latin typeface="Cambria Math" panose="02040503050406030204" pitchFamily="18" charset="0"/>
                            </a:rPr>
                          </m:ctrlPr>
                        </m:sSubPr>
                        <m:e>
                          <m:sSub>
                            <m:sSubPr>
                              <m:ctrlPr>
                                <a:rPr lang="pt-BR" sz="2000" i="1">
                                  <a:latin typeface="Cambria Math" panose="02040503050406030204" pitchFamily="18" charset="0"/>
                                </a:rPr>
                              </m:ctrlPr>
                            </m:sSubPr>
                            <m:e>
                              <m:r>
                                <a:rPr lang="pt-BR" sz="2000" i="1">
                                  <a:latin typeface="Cambria Math" panose="02040503050406030204" pitchFamily="18" charset="0"/>
                                </a:rPr>
                                <m:t>𝑑</m:t>
                              </m:r>
                            </m:e>
                            <m:sub>
                              <m:r>
                                <a:rPr lang="pt-BR" sz="2000" i="1">
                                  <a:latin typeface="Cambria Math" panose="02040503050406030204" pitchFamily="18" charset="0"/>
                                </a:rPr>
                                <m:t>1</m:t>
                              </m:r>
                            </m:sub>
                          </m:sSub>
                          <m:r>
                            <a:rPr lang="pt-BR" sz="2000" i="1">
                              <a:latin typeface="Cambria Math" panose="02040503050406030204" pitchFamily="18" charset="0"/>
                            </a:rPr>
                            <m:t>∙</m:t>
                          </m:r>
                          <m:r>
                            <a:rPr lang="pt-BR" sz="2000" i="1">
                              <a:latin typeface="Cambria Math" panose="02040503050406030204" pitchFamily="18" charset="0"/>
                            </a:rPr>
                            <m:t>𝑑</m:t>
                          </m:r>
                        </m:e>
                        <m:sub>
                          <m:r>
                            <a:rPr lang="pt-BR" sz="2000" i="1">
                              <a:latin typeface="Cambria Math" panose="02040503050406030204" pitchFamily="18" charset="0"/>
                            </a:rPr>
                            <m:t>2</m:t>
                          </m:r>
                        </m:sub>
                      </m:sSub>
                    </m:oMath>
                  </m:oMathPara>
                </a14:m>
                <a:endParaRPr lang="pt-BR" dirty="0"/>
              </a:p>
              <a:p>
                <a:pPr algn="just"/>
                <a:endParaRPr lang="pt-BR" sz="2400" dirty="0">
                  <a:latin typeface="Arial Narrow" panose="020B0606020202030204" pitchFamily="34" charset="0"/>
                  <a:cs typeface="Arial" panose="020B0604020202020204" pitchFamily="34" charset="0"/>
                </a:endParaRPr>
              </a:p>
            </p:txBody>
          </p:sp>
        </mc:Choice>
        <mc:Fallback xmlns="">
          <p:sp>
            <p:nvSpPr>
              <p:cNvPr id="12" name="CaixaDeTexto 11">
                <a:extLst>
                  <a:ext uri="{FF2B5EF4-FFF2-40B4-BE49-F238E27FC236}">
                    <a16:creationId xmlns:a16="http://schemas.microsoft.com/office/drawing/2014/main" id="{3646AD40-0594-D881-8065-A9651F9461D3}"/>
                  </a:ext>
                </a:extLst>
              </p:cNvPr>
              <p:cNvSpPr txBox="1">
                <a:spLocks noRot="1" noChangeAspect="1" noMove="1" noResize="1" noEditPoints="1" noAdjustHandles="1" noChangeArrowheads="1" noChangeShapeType="1" noTextEdit="1"/>
              </p:cNvSpPr>
              <p:nvPr/>
            </p:nvSpPr>
            <p:spPr>
              <a:xfrm>
                <a:off x="6303034" y="679070"/>
                <a:ext cx="5736081" cy="2567754"/>
              </a:xfrm>
              <a:prstGeom prst="rect">
                <a:avLst/>
              </a:prstGeom>
              <a:blipFill>
                <a:blip r:embed="rId2"/>
                <a:stretch>
                  <a:fillRect l="-1700" t="-1659"/>
                </a:stretch>
              </a:blipFill>
            </p:spPr>
            <p:txBody>
              <a:bodyPr/>
              <a:lstStyle/>
              <a:p>
                <a:r>
                  <a:rPr lang="pt-BR">
                    <a:noFill/>
                  </a:rPr>
                  <a:t> </a:t>
                </a:r>
              </a:p>
            </p:txBody>
          </p:sp>
        </mc:Fallback>
      </mc:AlternateContent>
      <p:sp>
        <p:nvSpPr>
          <p:cNvPr id="16" name="CaixaDeTexto 15">
            <a:extLst>
              <a:ext uri="{FF2B5EF4-FFF2-40B4-BE49-F238E27FC236}">
                <a16:creationId xmlns:a16="http://schemas.microsoft.com/office/drawing/2014/main" id="{2992025C-B51A-BDD4-4DE2-C9C8D2091CA6}"/>
              </a:ext>
            </a:extLst>
          </p:cNvPr>
          <p:cNvSpPr txBox="1"/>
          <p:nvPr/>
        </p:nvSpPr>
        <p:spPr>
          <a:xfrm>
            <a:off x="6303038" y="2803583"/>
            <a:ext cx="5736077" cy="830997"/>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Por fim, somando as áreas dos quatro triângulos, segue que o losango tem área igual a</a:t>
            </a:r>
          </a:p>
        </p:txBody>
      </p:sp>
      <p:pic>
        <p:nvPicPr>
          <p:cNvPr id="3" name="Imagem 2" descr="Gráfico&#10;&#10;Descrição gerada automaticamente">
            <a:extLst>
              <a:ext uri="{FF2B5EF4-FFF2-40B4-BE49-F238E27FC236}">
                <a16:creationId xmlns:a16="http://schemas.microsoft.com/office/drawing/2014/main" id="{9FFFCD1C-E991-30F5-B575-BC7B85A8285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4196" y="3892205"/>
            <a:ext cx="2993529" cy="1911118"/>
          </a:xfrm>
          <a:prstGeom prst="rect">
            <a:avLst/>
          </a:prstGeom>
          <a:noFill/>
          <a:ln>
            <a:noFill/>
          </a:ln>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0A65CB63-B263-61DC-202A-CDAA7CBECCD4}"/>
                  </a:ext>
                </a:extLst>
              </p:cNvPr>
              <p:cNvSpPr txBox="1"/>
              <p:nvPr/>
            </p:nvSpPr>
            <p:spPr>
              <a:xfrm>
                <a:off x="6096000" y="3634580"/>
                <a:ext cx="2867862" cy="1356782"/>
              </a:xfrm>
              <a:prstGeom prst="rect">
                <a:avLst/>
              </a:prstGeom>
              <a:noFill/>
            </p:spPr>
            <p:txBody>
              <a:bodyPr wrap="square">
                <a:spAutoFit/>
              </a:bodyPr>
              <a:lstStyle/>
              <a:p>
                <a:pPr algn="just">
                  <a:lnSpc>
                    <a:spcPct val="106000"/>
                  </a:lnSpc>
                  <a:spcAft>
                    <a:spcPts val="800"/>
                  </a:spcAft>
                  <a:buNone/>
                </a:pPr>
                <a14:m>
                  <m:oMathPara xmlns:m="http://schemas.openxmlformats.org/officeDocument/2006/math">
                    <m:oMathParaPr>
                      <m:jc m:val="centerGroup"/>
                    </m:oMathParaPr>
                    <m:oMath xmlns:m="http://schemas.openxmlformats.org/officeDocument/2006/math">
                      <m:sSub>
                        <m:sSubPr>
                          <m:ctrlPr>
                            <a:rPr lang="pt-BR" sz="20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𝑙</m:t>
                          </m:r>
                        </m:sub>
                      </m:sSub>
                      <m:r>
                        <a:rPr lang="pt-BR" sz="2000" i="1" kern="100">
                          <a:effectLst/>
                          <a:latin typeface="Cambria Math" panose="02040503050406030204" pitchFamily="18" charset="0"/>
                          <a:ea typeface="Aptos" panose="020B0004020202020204" pitchFamily="34" charset="0"/>
                          <a:cs typeface="Times New Roman" panose="02020603050405020304" pitchFamily="18" charset="0"/>
                        </a:rPr>
                        <m:t>=4∙</m:t>
                      </m:r>
                      <m:sSub>
                        <m:sSubPr>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6000"/>
                  </a:lnSpc>
                  <a:spcAft>
                    <a:spcPts val="800"/>
                  </a:spcAft>
                  <a:buNone/>
                </a:pPr>
                <a14:m>
                  <m:oMathPara xmlns:m="http://schemas.openxmlformats.org/officeDocument/2006/math">
                    <m:oMathParaPr>
                      <m:jc m:val="centerGroup"/>
                    </m:oMathParaPr>
                    <m:oMath xmlns:m="http://schemas.openxmlformats.org/officeDocument/2006/math">
                      <m:sSub>
                        <m:sSubPr>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𝑙</m:t>
                          </m:r>
                        </m:sub>
                      </m:sSub>
                      <m:r>
                        <a:rPr lang="pt-BR" sz="2000" i="1" kern="100">
                          <a:effectLst/>
                          <a:latin typeface="Cambria Math" panose="02040503050406030204" pitchFamily="18" charset="0"/>
                          <a:ea typeface="Aptos" panose="020B0004020202020204" pitchFamily="34" charset="0"/>
                          <a:cs typeface="Times New Roman" panose="02020603050405020304" pitchFamily="18" charset="0"/>
                        </a:rPr>
                        <m:t>=4∙</m:t>
                      </m:r>
                      <m:d>
                        <m:d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0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000" i="1" kern="100">
                                  <a:effectLst/>
                                  <a:latin typeface="Cambria Math" panose="02040503050406030204" pitchFamily="18" charset="0"/>
                                  <a:ea typeface="Aptos" panose="020B0004020202020204" pitchFamily="34" charset="0"/>
                                  <a:cs typeface="Times New Roman" panose="02020603050405020304" pitchFamily="18" charset="0"/>
                                </a:rPr>
                                <m:t>8</m:t>
                              </m:r>
                            </m:den>
                          </m:f>
                          <m:r>
                            <a:rPr lang="pt-BR" sz="20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sSubPr>
                            <m:e>
                              <m:sSub>
                                <m:sSub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2000" i="1"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20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2000" i="1" kern="100">
                                  <a:effectLst/>
                                  <a:latin typeface="Cambria Math" panose="02040503050406030204" pitchFamily="18" charset="0"/>
                                  <a:ea typeface="Aptos" panose="020B0004020202020204" pitchFamily="34" charset="0"/>
                                  <a:cs typeface="Times New Roman" panose="02020603050405020304" pitchFamily="18" charset="0"/>
                                </a:rPr>
                                <m:t>2</m:t>
                              </m:r>
                            </m:sub>
                          </m:sSub>
                        </m:e>
                      </m:d>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0A65CB63-B263-61DC-202A-CDAA7CBECCD4}"/>
                  </a:ext>
                </a:extLst>
              </p:cNvPr>
              <p:cNvSpPr txBox="1">
                <a:spLocks noRot="1" noChangeAspect="1" noMove="1" noResize="1" noEditPoints="1" noAdjustHandles="1" noChangeArrowheads="1" noChangeShapeType="1" noTextEdit="1"/>
              </p:cNvSpPr>
              <p:nvPr/>
            </p:nvSpPr>
            <p:spPr>
              <a:xfrm>
                <a:off x="6096000" y="3634580"/>
                <a:ext cx="2867862" cy="1356782"/>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F1E5043A-1AA5-C9A4-28A0-E259D35CC460}"/>
                  </a:ext>
                </a:extLst>
              </p:cNvPr>
              <p:cNvSpPr txBox="1"/>
              <p:nvPr/>
            </p:nvSpPr>
            <p:spPr>
              <a:xfrm>
                <a:off x="9403458" y="3553863"/>
                <a:ext cx="2473833" cy="1403589"/>
              </a:xfrm>
              <a:prstGeom prst="rect">
                <a:avLst/>
              </a:prstGeom>
              <a:noFill/>
            </p:spPr>
            <p:txBody>
              <a:bodyPr wrap="square">
                <a:spAutoFit/>
              </a:bodyPr>
              <a:lstStyle/>
              <a:p>
                <a:pPr algn="just">
                  <a:lnSpc>
                    <a:spcPct val="106000"/>
                  </a:lnSpc>
                  <a:spcAft>
                    <a:spcPts val="800"/>
                  </a:spcAft>
                  <a:buNone/>
                </a:pPr>
                <a14:m>
                  <m:oMathPara xmlns:m="http://schemas.openxmlformats.org/officeDocument/2006/math">
                    <m:oMathParaPr>
                      <m:jc m:val="centerGroup"/>
                    </m:oMathParaPr>
                    <m:oMath xmlns:m="http://schemas.openxmlformats.org/officeDocument/2006/math">
                      <m:sSub>
                        <m:sSubPr>
                          <m:ctrlPr>
                            <a:rPr lang="pt-BR"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sub>
                      </m:s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8</m:t>
                          </m:r>
                        </m:den>
                      </m:f>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sub>
                      </m:sSub>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6000"/>
                  </a:lnSpc>
                  <a:spcAft>
                    <a:spcPts val="800"/>
                  </a:spcAft>
                  <a:buNone/>
                </a:pPr>
                <a14:m>
                  <m:oMathPara xmlns:m="http://schemas.openxmlformats.org/officeDocument/2006/math">
                    <m:oMathParaPr>
                      <m:jc m:val="centerGroup"/>
                    </m:oMathParaPr>
                    <m:oMath xmlns:m="http://schemas.openxmlformats.org/officeDocument/2006/math">
                      <m:sSub>
                        <m:sSubPr>
                          <m:ctrlP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𝑙</m:t>
                          </m:r>
                        </m:sub>
                      </m:s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1800" i="1" kern="100">
                                  <a:effectLst/>
                                  <a:latin typeface="Cambria Math" panose="02040503050406030204" pitchFamily="18" charset="0"/>
                                  <a:ea typeface="Aptos" panose="020B0004020202020204" pitchFamily="34" charset="0"/>
                                  <a:cs typeface="Times New Roman" panose="02020603050405020304" pitchFamily="18" charset="0"/>
                                </a:rPr>
                                <m:t>𝑑</m:t>
                              </m:r>
                            </m:e>
                            <m: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sub>
                          </m:sSub>
                          <m:r>
                            <a:rPr lang="pt-BR" sz="1800" i="1" kern="100">
                              <a:effectLst/>
                              <a:latin typeface="Cambria Math" panose="02040503050406030204" pitchFamily="18" charset="0"/>
                              <a:ea typeface="Aptos" panose="020B0004020202020204" pitchFamily="34" charset="0"/>
                              <a:cs typeface="Times New Roman" panose="02020603050405020304" pitchFamily="18" charset="0"/>
                            </a:rPr>
                            <m:t> </m:t>
                          </m:r>
                        </m:num>
                        <m:den>
                          <m:r>
                            <a:rPr lang="pt-BR" sz="1800" i="1" kern="100">
                              <a:effectLst/>
                              <a:latin typeface="Cambria Math" panose="02040503050406030204" pitchFamily="18" charset="0"/>
                              <a:ea typeface="Aptos" panose="020B0004020202020204" pitchFamily="34" charset="0"/>
                              <a:cs typeface="Times New Roman" panose="02020603050405020304" pitchFamily="18" charset="0"/>
                            </a:rPr>
                            <m:t>2</m:t>
                          </m:r>
                        </m:den>
                      </m:f>
                    </m:oMath>
                  </m:oMathPara>
                </a14:m>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F1E5043A-1AA5-C9A4-28A0-E259D35CC460}"/>
                  </a:ext>
                </a:extLst>
              </p:cNvPr>
              <p:cNvSpPr txBox="1">
                <a:spLocks noRot="1" noChangeAspect="1" noMove="1" noResize="1" noEditPoints="1" noAdjustHandles="1" noChangeArrowheads="1" noChangeShapeType="1" noTextEdit="1"/>
              </p:cNvSpPr>
              <p:nvPr/>
            </p:nvSpPr>
            <p:spPr>
              <a:xfrm>
                <a:off x="9403458" y="3553863"/>
                <a:ext cx="2473833" cy="1403589"/>
              </a:xfrm>
              <a:prstGeom prst="rect">
                <a:avLst/>
              </a:prstGeom>
              <a:blipFill>
                <a:blip r:embed="rId5"/>
                <a:stretch>
                  <a:fillRect/>
                </a:stretch>
              </a:blipFill>
            </p:spPr>
            <p:txBody>
              <a:bodyPr/>
              <a:lstStyle/>
              <a:p>
                <a:r>
                  <a:rPr lang="pt-BR">
                    <a:noFill/>
                  </a:rPr>
                  <a:t> </a:t>
                </a:r>
              </a:p>
            </p:txBody>
          </p:sp>
        </mc:Fallback>
      </mc:AlternateContent>
      <p:cxnSp>
        <p:nvCxnSpPr>
          <p:cNvPr id="15" name="Conector: Angulado 14">
            <a:extLst>
              <a:ext uri="{FF2B5EF4-FFF2-40B4-BE49-F238E27FC236}">
                <a16:creationId xmlns:a16="http://schemas.microsoft.com/office/drawing/2014/main" id="{E06F20E4-5742-45B8-EE61-92F62AD4F056}"/>
              </a:ext>
            </a:extLst>
          </p:cNvPr>
          <p:cNvCxnSpPr/>
          <p:nvPr/>
        </p:nvCxnSpPr>
        <p:spPr>
          <a:xfrm flipV="1">
            <a:off x="8720970" y="3923964"/>
            <a:ext cx="1048870" cy="663388"/>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225069C6-2CB8-4606-7456-C227AADE5A84}"/>
                  </a:ext>
                </a:extLst>
              </p:cNvPr>
              <p:cNvSpPr txBox="1"/>
              <p:nvPr/>
            </p:nvSpPr>
            <p:spPr>
              <a:xfrm>
                <a:off x="3253312" y="3696672"/>
                <a:ext cx="3049719" cy="2468946"/>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Observando as diagonais </a:t>
                </a:r>
                <a14:m>
                  <m:oMath xmlns:m="http://schemas.openxmlformats.org/officeDocument/2006/math">
                    <m:sSub>
                      <m:sSubPr>
                        <m:ctrlPr>
                          <a:rPr lang="pt-BR" sz="2400" i="1" dirty="0" smtClean="0">
                            <a:latin typeface="Cambria Math" panose="02040503050406030204" pitchFamily="18" charset="0"/>
                            <a:cs typeface="Arial" panose="020B0604020202020204" pitchFamily="34" charset="0"/>
                          </a:rPr>
                        </m:ctrlPr>
                      </m:sSubPr>
                      <m:e>
                        <m:r>
                          <a:rPr lang="pt-BR" sz="2400" b="0" i="1" dirty="0" smtClean="0">
                            <a:latin typeface="Cambria Math" panose="02040503050406030204" pitchFamily="18" charset="0"/>
                            <a:cs typeface="Arial" panose="020B0604020202020204" pitchFamily="34" charset="0"/>
                          </a:rPr>
                          <m:t>𝑑</m:t>
                        </m:r>
                      </m:e>
                      <m:sub>
                        <m:r>
                          <a:rPr lang="pt-BR" sz="2400" b="0" i="1" dirty="0" smtClean="0">
                            <a:latin typeface="Cambria Math" panose="02040503050406030204" pitchFamily="18" charset="0"/>
                            <a:cs typeface="Arial" panose="020B0604020202020204" pitchFamily="34" charset="0"/>
                          </a:rPr>
                          <m:t>1</m:t>
                        </m:r>
                      </m:sub>
                    </m:sSub>
                  </m:oMath>
                </a14:m>
                <a:r>
                  <a:rPr lang="pt-BR" sz="2400" dirty="0">
                    <a:latin typeface="Arial Narrow" panose="020B0606020202030204" pitchFamily="34" charset="0"/>
                    <a:cs typeface="Arial" panose="020B0604020202020204" pitchFamily="34" charset="0"/>
                  </a:rPr>
                  <a:t> e </a:t>
                </a:r>
                <a14:m>
                  <m:oMath xmlns:m="http://schemas.openxmlformats.org/officeDocument/2006/math">
                    <m:sSub>
                      <m:sSubPr>
                        <m:ctrlPr>
                          <a:rPr lang="pt-BR" sz="2400" i="1" dirty="0">
                            <a:latin typeface="Cambria Math" panose="02040503050406030204" pitchFamily="18" charset="0"/>
                            <a:cs typeface="Arial" panose="020B0604020202020204" pitchFamily="34" charset="0"/>
                          </a:rPr>
                        </m:ctrlPr>
                      </m:sSubPr>
                      <m:e>
                        <m:r>
                          <a:rPr lang="pt-BR" sz="2400" i="1" dirty="0">
                            <a:latin typeface="Cambria Math" panose="02040503050406030204" pitchFamily="18" charset="0"/>
                            <a:cs typeface="Arial" panose="020B0604020202020204" pitchFamily="34" charset="0"/>
                          </a:rPr>
                          <m:t>𝑑</m:t>
                        </m:r>
                      </m:e>
                      <m:sub>
                        <m:r>
                          <a:rPr lang="pt-BR" sz="2400" b="0" i="1" dirty="0" smtClean="0">
                            <a:latin typeface="Cambria Math" panose="02040503050406030204" pitchFamily="18" charset="0"/>
                            <a:cs typeface="Arial" panose="020B0604020202020204" pitchFamily="34" charset="0"/>
                          </a:rPr>
                          <m:t>2</m:t>
                        </m:r>
                      </m:sub>
                    </m:sSub>
                  </m:oMath>
                </a14:m>
                <a:r>
                  <a:rPr lang="pt-BR" sz="2400" dirty="0">
                    <a:latin typeface="Arial Narrow" panose="020B0606020202030204" pitchFamily="34" charset="0"/>
                    <a:cs typeface="Arial" panose="020B0604020202020204" pitchFamily="34" charset="0"/>
                  </a:rPr>
                  <a:t> , do losango, é possível perceber que cada um desses triângulos retângulos tem lados de medidas </a:t>
                </a:r>
                <a14:m>
                  <m:oMath xmlns:m="http://schemas.openxmlformats.org/officeDocument/2006/math">
                    <m:f>
                      <m:fPr>
                        <m:ctrlPr>
                          <a:rPr lang="pt-BR" sz="2400" b="0" i="1" dirty="0" smtClean="0">
                            <a:latin typeface="Cambria Math" panose="02040503050406030204" pitchFamily="18" charset="0"/>
                            <a:cs typeface="Arial" panose="020B0604020202020204" pitchFamily="34" charset="0"/>
                          </a:rPr>
                        </m:ctrlPr>
                      </m:fPr>
                      <m:num>
                        <m:sSub>
                          <m:sSubPr>
                            <m:ctrlPr>
                              <a:rPr lang="pt-BR" sz="2400" i="1" dirty="0">
                                <a:latin typeface="Cambria Math" panose="02040503050406030204" pitchFamily="18" charset="0"/>
                                <a:cs typeface="Arial" panose="020B0604020202020204" pitchFamily="34" charset="0"/>
                              </a:rPr>
                            </m:ctrlPr>
                          </m:sSubPr>
                          <m:e>
                            <m:r>
                              <a:rPr lang="pt-BR" sz="2400" i="1" dirty="0">
                                <a:latin typeface="Cambria Math" panose="02040503050406030204" pitchFamily="18" charset="0"/>
                                <a:cs typeface="Arial" panose="020B0604020202020204" pitchFamily="34" charset="0"/>
                              </a:rPr>
                              <m:t>𝑑</m:t>
                            </m:r>
                          </m:e>
                          <m:sub>
                            <m:r>
                              <a:rPr lang="pt-BR" sz="2400" i="1" dirty="0">
                                <a:latin typeface="Cambria Math" panose="02040503050406030204" pitchFamily="18" charset="0"/>
                                <a:cs typeface="Arial" panose="020B0604020202020204" pitchFamily="34" charset="0"/>
                              </a:rPr>
                              <m:t>1</m:t>
                            </m:r>
                          </m:sub>
                        </m:sSub>
                      </m:num>
                      <m:den>
                        <m:r>
                          <a:rPr lang="pt-BR" sz="2400" b="0" i="1" dirty="0" smtClean="0">
                            <a:latin typeface="Cambria Math" panose="02040503050406030204" pitchFamily="18" charset="0"/>
                            <a:cs typeface="Arial" panose="020B0604020202020204" pitchFamily="34" charset="0"/>
                          </a:rPr>
                          <m:t>2</m:t>
                        </m:r>
                      </m:den>
                    </m:f>
                  </m:oMath>
                </a14:m>
                <a:r>
                  <a:rPr lang="pt-BR" sz="2400" dirty="0">
                    <a:latin typeface="Arial Narrow" panose="020B0606020202030204" pitchFamily="34" charset="0"/>
                    <a:cs typeface="Arial" panose="020B0604020202020204" pitchFamily="34" charset="0"/>
                  </a:rPr>
                  <a:t> e </a:t>
                </a:r>
                <a14:m>
                  <m:oMath xmlns:m="http://schemas.openxmlformats.org/officeDocument/2006/math">
                    <m:f>
                      <m:fPr>
                        <m:ctrlPr>
                          <a:rPr lang="pt-BR" sz="2400" b="0" i="1" dirty="0" smtClean="0">
                            <a:latin typeface="Cambria Math" panose="02040503050406030204" pitchFamily="18" charset="0"/>
                            <a:cs typeface="Arial" panose="020B0604020202020204" pitchFamily="34" charset="0"/>
                          </a:rPr>
                        </m:ctrlPr>
                      </m:fPr>
                      <m:num>
                        <m:sSub>
                          <m:sSubPr>
                            <m:ctrlPr>
                              <a:rPr lang="pt-BR" sz="2400" i="1" dirty="0">
                                <a:latin typeface="Cambria Math" panose="02040503050406030204" pitchFamily="18" charset="0"/>
                                <a:cs typeface="Arial" panose="020B0604020202020204" pitchFamily="34" charset="0"/>
                              </a:rPr>
                            </m:ctrlPr>
                          </m:sSubPr>
                          <m:e>
                            <m:r>
                              <a:rPr lang="pt-BR" sz="2400" i="1" dirty="0">
                                <a:latin typeface="Cambria Math" panose="02040503050406030204" pitchFamily="18" charset="0"/>
                                <a:cs typeface="Arial" panose="020B0604020202020204" pitchFamily="34" charset="0"/>
                              </a:rPr>
                              <m:t>𝑑</m:t>
                            </m:r>
                          </m:e>
                          <m:sub>
                            <m:r>
                              <a:rPr lang="pt-BR" sz="2400" i="1" dirty="0">
                                <a:latin typeface="Cambria Math" panose="02040503050406030204" pitchFamily="18" charset="0"/>
                                <a:cs typeface="Arial" panose="020B0604020202020204" pitchFamily="34" charset="0"/>
                              </a:rPr>
                              <m:t>2</m:t>
                            </m:r>
                          </m:sub>
                        </m:sSub>
                      </m:num>
                      <m:den>
                        <m:r>
                          <a:rPr lang="pt-BR" sz="2400" b="0" i="1" dirty="0" smtClean="0">
                            <a:latin typeface="Cambria Math" panose="02040503050406030204" pitchFamily="18" charset="0"/>
                            <a:cs typeface="Arial" panose="020B0604020202020204" pitchFamily="34" charset="0"/>
                          </a:rPr>
                          <m:t>2</m:t>
                        </m:r>
                      </m:den>
                    </m:f>
                  </m:oMath>
                </a14:m>
                <a:r>
                  <a:rPr lang="pt-BR" sz="2400" dirty="0">
                    <a:latin typeface="Arial Narrow" panose="020B0606020202030204" pitchFamily="34" charset="0"/>
                    <a:cs typeface="Arial" panose="020B0604020202020204" pitchFamily="34" charset="0"/>
                  </a:rPr>
                  <a:t> </a:t>
                </a:r>
              </a:p>
            </p:txBody>
          </p:sp>
        </mc:Choice>
        <mc:Fallback xmlns="">
          <p:sp>
            <p:nvSpPr>
              <p:cNvPr id="18" name="CaixaDeTexto 17">
                <a:extLst>
                  <a:ext uri="{FF2B5EF4-FFF2-40B4-BE49-F238E27FC236}">
                    <a16:creationId xmlns:a16="http://schemas.microsoft.com/office/drawing/2014/main" id="{225069C6-2CB8-4606-7456-C227AADE5A84}"/>
                  </a:ext>
                </a:extLst>
              </p:cNvPr>
              <p:cNvSpPr txBox="1">
                <a:spLocks noRot="1" noChangeAspect="1" noMove="1" noResize="1" noEditPoints="1" noAdjustHandles="1" noChangeArrowheads="1" noChangeShapeType="1" noTextEdit="1"/>
              </p:cNvSpPr>
              <p:nvPr/>
            </p:nvSpPr>
            <p:spPr>
              <a:xfrm>
                <a:off x="3253312" y="3696672"/>
                <a:ext cx="3049719" cy="2468946"/>
              </a:xfrm>
              <a:prstGeom prst="rect">
                <a:avLst/>
              </a:prstGeom>
              <a:blipFill>
                <a:blip r:embed="rId6"/>
                <a:stretch>
                  <a:fillRect l="-3200" t="-1728" r="-3000" b="-1481"/>
                </a:stretch>
              </a:blipFill>
            </p:spPr>
            <p:txBody>
              <a:bodyPr/>
              <a:lstStyle/>
              <a:p>
                <a:r>
                  <a:rPr lang="pt-BR">
                    <a:noFill/>
                  </a:rPr>
                  <a:t> </a:t>
                </a:r>
              </a:p>
            </p:txBody>
          </p:sp>
        </mc:Fallback>
      </mc:AlternateContent>
      <p:sp>
        <p:nvSpPr>
          <p:cNvPr id="21" name="CaixaDeTexto 20">
            <a:extLst>
              <a:ext uri="{FF2B5EF4-FFF2-40B4-BE49-F238E27FC236}">
                <a16:creationId xmlns:a16="http://schemas.microsoft.com/office/drawing/2014/main" id="{5DCCCA1F-AE16-67FE-D8BF-5FEBDB023343}"/>
              </a:ext>
            </a:extLst>
          </p:cNvPr>
          <p:cNvSpPr txBox="1"/>
          <p:nvPr/>
        </p:nvSpPr>
        <p:spPr>
          <a:xfrm>
            <a:off x="6355458" y="5080048"/>
            <a:ext cx="5632346" cy="1446550"/>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Em resumo, concluímos que: </a:t>
            </a:r>
          </a:p>
          <a:p>
            <a:pPr algn="just"/>
            <a:endParaRPr lang="pt-BR" sz="1400" dirty="0">
              <a:latin typeface="Arial Narrow" panose="020B0606020202030204" pitchFamily="34" charset="0"/>
              <a:cs typeface="Arial" panose="020B0604020202020204" pitchFamily="34" charset="0"/>
            </a:endParaRPr>
          </a:p>
          <a:p>
            <a:pPr algn="ctr"/>
            <a:r>
              <a:rPr lang="pt-BR" sz="2400" b="1" i="1" dirty="0">
                <a:latin typeface="Arial Narrow" panose="020B0606020202030204" pitchFamily="34" charset="0"/>
                <a:cs typeface="Arial" panose="020B0604020202020204" pitchFamily="34" charset="0"/>
              </a:rPr>
              <a:t>A área do losango é a metade do produto das diagonais.</a:t>
            </a:r>
          </a:p>
        </p:txBody>
      </p:sp>
    </p:spTree>
    <p:extLst>
      <p:ext uri="{BB962C8B-B14F-4D97-AF65-F5344CB8AC3E}">
        <p14:creationId xmlns:p14="http://schemas.microsoft.com/office/powerpoint/2010/main" val="6009834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2F411-DF9F-0F6B-5D2E-CD62DFF2C1D7}"/>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36CC520-3484-A2B2-61A0-F488EEC7A4D9}"/>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FE2DE9C-82FE-D545-9D6A-7FD776B99DBA}"/>
                  </a:ext>
                </a:extLst>
              </p:cNvPr>
              <p:cNvSpPr txBox="1"/>
              <p:nvPr/>
            </p:nvSpPr>
            <p:spPr>
              <a:xfrm>
                <a:off x="155654" y="350742"/>
                <a:ext cx="6094556" cy="2934008"/>
              </a:xfrm>
              <a:prstGeom prst="rect">
                <a:avLst/>
              </a:prstGeom>
              <a:noFill/>
            </p:spPr>
            <p:txBody>
              <a:bodyPr wrap="square">
                <a:spAutoFit/>
              </a:bodyPr>
              <a:lstStyle/>
              <a:p>
                <a:pPr marL="285750" indent="-285750">
                  <a:buFont typeface="Wingdings" panose="05000000000000000000" pitchFamily="2" charset="2"/>
                  <a:buChar char="Ø"/>
                </a:pPr>
                <a:r>
                  <a:rPr lang="pt-BR" sz="2400" b="1" dirty="0">
                    <a:latin typeface="Arial Narrow" panose="020B0606020202030204" pitchFamily="34" charset="0"/>
                    <a:cs typeface="Arial" panose="020B0604020202020204" pitchFamily="34" charset="0"/>
                  </a:rPr>
                  <a:t>Círculo</a:t>
                </a:r>
                <a:r>
                  <a:rPr lang="pt-BR" sz="2400" dirty="0">
                    <a:latin typeface="Arial Narrow" panose="020B0606020202030204" pitchFamily="34" charset="0"/>
                    <a:cs typeface="Arial" panose="020B0604020202020204" pitchFamily="34" charset="0"/>
                  </a:rPr>
                  <a:t> </a:t>
                </a:r>
              </a:p>
              <a:p>
                <a:pPr indent="179388" algn="just"/>
                <a:r>
                  <a:rPr lang="pt-BR" sz="2400" dirty="0">
                    <a:latin typeface="Arial Narrow" panose="020B0606020202030204" pitchFamily="34" charset="0"/>
                    <a:cs typeface="Arial" panose="020B0604020202020204" pitchFamily="34" charset="0"/>
                  </a:rPr>
                  <a:t>É a região geométrica delimitada por todos os pontos equidistantes de um único ponto. </a:t>
                </a: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Fórmula: </a:t>
                </a:r>
              </a:p>
              <a:p>
                <a:pPr algn="just"/>
                <a14:m>
                  <m:oMath xmlns:m="http://schemas.openxmlformats.org/officeDocument/2006/math">
                    <m:r>
                      <a:rPr lang="pt-BR" sz="2400" b="0" i="1" smtClean="0">
                        <a:latin typeface="Cambria Math" panose="02040503050406030204" pitchFamily="18" charset="0"/>
                        <a:cs typeface="Arial" panose="020B0604020202020204" pitchFamily="34" charset="0"/>
                      </a:rPr>
                      <m:t>𝐴</m:t>
                    </m:r>
                    <m:r>
                      <a:rPr lang="pt-BR" sz="2400" b="0" i="1" smtClean="0">
                        <a:latin typeface="Cambria Math" panose="02040503050406030204" pitchFamily="18" charset="0"/>
                        <a:cs typeface="Arial" panose="020B0604020202020204" pitchFamily="34" charset="0"/>
                      </a:rPr>
                      <m:t>=</m:t>
                    </m:r>
                    <m:r>
                      <a:rPr lang="pt-BR" sz="2400" b="0" i="1" smtClean="0">
                        <a:latin typeface="Cambria Math" panose="02040503050406030204" pitchFamily="18" charset="0"/>
                        <a:ea typeface="Cambria Math" panose="02040503050406030204" pitchFamily="18" charset="0"/>
                        <a:cs typeface="Arial" panose="020B0604020202020204" pitchFamily="34" charset="0"/>
                      </a:rPr>
                      <m:t>𝜋</m:t>
                    </m:r>
                    <m:sSup>
                      <m:sSupPr>
                        <m:ctrlPr>
                          <a:rPr lang="pt-BR" sz="2400" b="0" i="1" smtClean="0">
                            <a:latin typeface="Cambria Math" panose="02040503050406030204" pitchFamily="18" charset="0"/>
                            <a:ea typeface="Cambria Math" panose="02040503050406030204" pitchFamily="18" charset="0"/>
                            <a:cs typeface="Arial" panose="020B0604020202020204" pitchFamily="34" charset="0"/>
                          </a:rPr>
                        </m:ctrlPr>
                      </m:sSupPr>
                      <m:e>
                        <m:r>
                          <a:rPr lang="pt-BR" sz="2400" b="0" i="1" smtClean="0">
                            <a:latin typeface="Cambria Math" panose="02040503050406030204" pitchFamily="18" charset="0"/>
                            <a:ea typeface="Cambria Math" panose="02040503050406030204" pitchFamily="18" charset="0"/>
                            <a:cs typeface="Arial" panose="020B0604020202020204" pitchFamily="34" charset="0"/>
                          </a:rPr>
                          <m:t>𝑟</m:t>
                        </m:r>
                      </m:e>
                      <m:sup>
                        <m:r>
                          <a:rPr lang="pt-BR" sz="2400" b="0" i="1" smtClean="0">
                            <a:latin typeface="Cambria Math" panose="02040503050406030204" pitchFamily="18" charset="0"/>
                            <a:ea typeface="Cambria Math" panose="02040503050406030204" pitchFamily="18" charset="0"/>
                            <a:cs typeface="Arial" panose="020B0604020202020204" pitchFamily="34" charset="0"/>
                          </a:rPr>
                          <m:t>2</m:t>
                        </m:r>
                      </m:sup>
                    </m:sSup>
                  </m:oMath>
                </a14:m>
                <a:r>
                  <a:rPr lang="pt-BR" sz="2400" dirty="0">
                    <a:latin typeface="Arial Narrow" panose="020B0606020202030204" pitchFamily="34" charset="0"/>
                    <a:cs typeface="Arial" panose="020B0604020202020204" pitchFamily="34" charset="0"/>
                  </a:rPr>
                  <a:t> ou </a:t>
                </a:r>
                <a14:m>
                  <m:oMath xmlns:m="http://schemas.openxmlformats.org/officeDocument/2006/math">
                    <m:r>
                      <a:rPr lang="pt-BR" sz="2400" b="0" i="1" smtClean="0">
                        <a:latin typeface="Cambria Math" panose="02040503050406030204" pitchFamily="18" charset="0"/>
                        <a:cs typeface="Arial" panose="020B0604020202020204" pitchFamily="34" charset="0"/>
                      </a:rPr>
                      <m:t>𝐴</m:t>
                    </m:r>
                    <m:r>
                      <a:rPr lang="pt-BR" sz="2400" b="0" i="1" smtClean="0">
                        <a:latin typeface="Cambria Math" panose="02040503050406030204" pitchFamily="18" charset="0"/>
                        <a:cs typeface="Arial" panose="020B0604020202020204" pitchFamily="34" charset="0"/>
                      </a:rPr>
                      <m:t>=</m:t>
                    </m:r>
                    <m:r>
                      <a:rPr lang="pt-BR" sz="2400" b="0" i="1" smtClean="0">
                        <a:latin typeface="Cambria Math" panose="02040503050406030204" pitchFamily="18" charset="0"/>
                        <a:ea typeface="Cambria Math" panose="02040503050406030204" pitchFamily="18" charset="0"/>
                        <a:cs typeface="Arial" panose="020B0604020202020204" pitchFamily="34" charset="0"/>
                      </a:rPr>
                      <m:t>𝜋</m:t>
                    </m:r>
                    <m:sSup>
                      <m:sSupPr>
                        <m:ctrlPr>
                          <a:rPr lang="pt-BR" sz="2400" b="0" i="1" smtClean="0">
                            <a:latin typeface="Cambria Math" panose="02040503050406030204" pitchFamily="18" charset="0"/>
                            <a:ea typeface="Cambria Math" panose="02040503050406030204" pitchFamily="18" charset="0"/>
                            <a:cs typeface="Arial" panose="020B0604020202020204" pitchFamily="34" charset="0"/>
                          </a:rPr>
                        </m:ctrlPr>
                      </m:sSupPr>
                      <m:e>
                        <m:d>
                          <m:dPr>
                            <m:ctrlPr>
                              <a:rPr lang="pt-BR" sz="2400" i="1">
                                <a:latin typeface="Cambria Math" panose="02040503050406030204" pitchFamily="18" charset="0"/>
                                <a:ea typeface="Cambria Math" panose="02040503050406030204" pitchFamily="18" charset="0"/>
                                <a:cs typeface="Arial" panose="020B0604020202020204" pitchFamily="34" charset="0"/>
                              </a:rPr>
                            </m:ctrlPr>
                          </m:dPr>
                          <m:e>
                            <m:f>
                              <m:fPr>
                                <m:ctrlPr>
                                  <a:rPr lang="pt-BR" sz="2400" i="1">
                                    <a:latin typeface="Cambria Math" panose="02040503050406030204" pitchFamily="18" charset="0"/>
                                    <a:ea typeface="Cambria Math" panose="02040503050406030204" pitchFamily="18" charset="0"/>
                                    <a:cs typeface="Arial" panose="020B0604020202020204" pitchFamily="34" charset="0"/>
                                  </a:rPr>
                                </m:ctrlPr>
                              </m:fPr>
                              <m:num>
                                <m:r>
                                  <a:rPr lang="pt-BR" sz="2400" i="1">
                                    <a:latin typeface="Cambria Math" panose="02040503050406030204" pitchFamily="18" charset="0"/>
                                    <a:ea typeface="Cambria Math" panose="02040503050406030204" pitchFamily="18" charset="0"/>
                                    <a:cs typeface="Arial" panose="020B0604020202020204" pitchFamily="34" charset="0"/>
                                  </a:rPr>
                                  <m:t>𝑑</m:t>
                                </m:r>
                              </m:num>
                              <m:den>
                                <m:r>
                                  <a:rPr lang="pt-BR" sz="2400" i="1">
                                    <a:latin typeface="Cambria Math" panose="02040503050406030204" pitchFamily="18" charset="0"/>
                                    <a:ea typeface="Cambria Math" panose="02040503050406030204" pitchFamily="18" charset="0"/>
                                    <a:cs typeface="Arial" panose="020B0604020202020204" pitchFamily="34" charset="0"/>
                                  </a:rPr>
                                  <m:t>2</m:t>
                                </m:r>
                              </m:den>
                            </m:f>
                          </m:e>
                        </m:d>
                      </m:e>
                      <m:sup>
                        <m:r>
                          <a:rPr lang="pt-BR" sz="2400" b="0" i="1" smtClean="0">
                            <a:latin typeface="Cambria Math" panose="02040503050406030204" pitchFamily="18" charset="0"/>
                            <a:ea typeface="Cambria Math" panose="02040503050406030204" pitchFamily="18" charset="0"/>
                            <a:cs typeface="Arial" panose="020B0604020202020204" pitchFamily="34" charset="0"/>
                          </a:rPr>
                          <m:t>2</m:t>
                        </m:r>
                      </m:sup>
                    </m:sSup>
                  </m:oMath>
                </a14:m>
                <a:r>
                  <a:rPr lang="pt-BR" sz="2400" dirty="0">
                    <a:latin typeface="Arial Narrow" panose="020B0606020202030204" pitchFamily="34" charset="0"/>
                    <a:cs typeface="Arial" panose="020B0604020202020204" pitchFamily="34" charset="0"/>
                  </a:rPr>
                  <a:t>, em que </a:t>
                </a:r>
                <a14:m>
                  <m:oMath xmlns:m="http://schemas.openxmlformats.org/officeDocument/2006/math">
                    <m:r>
                      <a:rPr lang="pt-BR" sz="2400" i="1" dirty="0" smtClean="0">
                        <a:latin typeface="Cambria Math" panose="02040503050406030204" pitchFamily="18" charset="0"/>
                        <a:cs typeface="Arial" panose="020B0604020202020204" pitchFamily="34" charset="0"/>
                      </a:rPr>
                      <m:t>𝑑</m:t>
                    </m:r>
                  </m:oMath>
                </a14:m>
                <a:r>
                  <a:rPr lang="pt-BR" sz="2400" dirty="0">
                    <a:latin typeface="Arial Narrow" panose="020B0606020202030204" pitchFamily="34" charset="0"/>
                    <a:cs typeface="Arial" panose="020B0604020202020204" pitchFamily="34" charset="0"/>
                  </a:rPr>
                  <a:t> é o diâmetro e </a:t>
                </a:r>
                <a14:m>
                  <m:oMath xmlns:m="http://schemas.openxmlformats.org/officeDocument/2006/math">
                    <m:r>
                      <a:rPr lang="pt-BR" sz="2400" i="1" dirty="0" smtClean="0">
                        <a:latin typeface="Cambria Math" panose="02040503050406030204" pitchFamily="18" charset="0"/>
                      </a:rPr>
                      <m:t>𝑑</m:t>
                    </m:r>
                    <m:r>
                      <a:rPr lang="pt-BR" sz="2400" i="1" dirty="0" smtClean="0">
                        <a:latin typeface="Cambria Math" panose="02040503050406030204" pitchFamily="18" charset="0"/>
                      </a:rPr>
                      <m:t> = 2∙</m:t>
                    </m:r>
                    <m:r>
                      <a:rPr lang="pt-BR" sz="2400" i="1" dirty="0" smtClean="0">
                        <a:latin typeface="Cambria Math" panose="02040503050406030204" pitchFamily="18" charset="0"/>
                      </a:rPr>
                      <m:t>𝑟</m:t>
                    </m:r>
                  </m:oMath>
                </a14:m>
                <a:r>
                  <a:rPr lang="pt-BR" sz="2400" dirty="0">
                    <a:latin typeface="Arial Narrow" panose="020B0606020202030204" pitchFamily="34" charset="0"/>
                    <a:cs typeface="Arial" panose="020B0604020202020204" pitchFamily="34" charset="0"/>
                  </a:rPr>
                  <a:t>.</a:t>
                </a:r>
              </a:p>
            </p:txBody>
          </p:sp>
        </mc:Choice>
        <mc:Fallback xmlns="">
          <p:sp>
            <p:nvSpPr>
              <p:cNvPr id="6" name="CaixaDeTexto 5">
                <a:extLst>
                  <a:ext uri="{FF2B5EF4-FFF2-40B4-BE49-F238E27FC236}">
                    <a16:creationId xmlns:a16="http://schemas.microsoft.com/office/drawing/2014/main" id="{FFE2DE9C-82FE-D545-9D6A-7FD776B99DBA}"/>
                  </a:ext>
                </a:extLst>
              </p:cNvPr>
              <p:cNvSpPr txBox="1">
                <a:spLocks noRot="1" noChangeAspect="1" noMove="1" noResize="1" noEditPoints="1" noAdjustHandles="1" noChangeArrowheads="1" noChangeShapeType="1" noTextEdit="1"/>
              </p:cNvSpPr>
              <p:nvPr/>
            </p:nvSpPr>
            <p:spPr>
              <a:xfrm>
                <a:off x="155654" y="350742"/>
                <a:ext cx="6094556" cy="2934008"/>
              </a:xfrm>
              <a:prstGeom prst="rect">
                <a:avLst/>
              </a:prstGeom>
              <a:blipFill>
                <a:blip r:embed="rId2"/>
                <a:stretch>
                  <a:fillRect l="-1602" t="-1663" r="-1602" b="-4158"/>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1F7D39CA-BA88-5F52-B2E9-B4CB0504F2C8}"/>
              </a:ext>
            </a:extLst>
          </p:cNvPr>
          <p:cNvSpPr txBox="1"/>
          <p:nvPr/>
        </p:nvSpPr>
        <p:spPr>
          <a:xfrm>
            <a:off x="6303034" y="901088"/>
            <a:ext cx="5610051" cy="5432256"/>
          </a:xfrm>
          <a:prstGeom prst="rect">
            <a:avLst/>
          </a:prstGeom>
          <a:noFill/>
        </p:spPr>
        <p:txBody>
          <a:bodyPr wrap="square">
            <a:spAutoFit/>
          </a:bodyPr>
          <a:lstStyle/>
          <a:p>
            <a:pPr algn="just">
              <a:spcBef>
                <a:spcPts val="600"/>
              </a:spcBef>
            </a:pPr>
            <a:r>
              <a:rPr lang="pt-BR" sz="2400" b="1" dirty="0">
                <a:latin typeface="Arial Narrow" panose="020B0606020202030204" pitchFamily="34" charset="0"/>
                <a:cs typeface="Arial" panose="020B0604020202020204" pitchFamily="34" charset="0"/>
              </a:rPr>
              <a:t>23</a:t>
            </a:r>
            <a:r>
              <a:rPr lang="pt-BR" sz="2400" dirty="0">
                <a:latin typeface="Arial Narrow" panose="020B0606020202030204" pitchFamily="34" charset="0"/>
                <a:cs typeface="Arial" panose="020B0604020202020204" pitchFamily="34" charset="0"/>
              </a:rPr>
              <a:t>. Determine as áreas dos polígonos dados. </a:t>
            </a:r>
          </a:p>
          <a:p>
            <a:pPr algn="just">
              <a:spcBef>
                <a:spcPts val="600"/>
              </a:spcBef>
            </a:pPr>
            <a:r>
              <a:rPr lang="pt-BR" sz="2400" dirty="0">
                <a:latin typeface="Arial Narrow" panose="020B0606020202030204" pitchFamily="34" charset="0"/>
                <a:cs typeface="Arial" panose="020B0604020202020204" pitchFamily="34" charset="0"/>
              </a:rPr>
              <a:t>a) Um quadrado de lado medindo 12 cm. </a:t>
            </a:r>
          </a:p>
          <a:p>
            <a:pPr algn="just">
              <a:spcBef>
                <a:spcPts val="600"/>
              </a:spcBef>
            </a:pPr>
            <a:r>
              <a:rPr lang="pt-BR" sz="2400" dirty="0">
                <a:latin typeface="Arial Narrow" panose="020B0606020202030204" pitchFamily="34" charset="0"/>
                <a:cs typeface="Arial" panose="020B0604020202020204" pitchFamily="34" charset="0"/>
              </a:rPr>
              <a:t>b) Um triângulo cuja base mede 25 cm e altura 12 cm. </a:t>
            </a:r>
          </a:p>
          <a:p>
            <a:pPr algn="just">
              <a:spcBef>
                <a:spcPts val="600"/>
              </a:spcBef>
            </a:pPr>
            <a:r>
              <a:rPr lang="pt-BR" sz="2400" dirty="0">
                <a:latin typeface="Arial Narrow" panose="020B0606020202030204" pitchFamily="34" charset="0"/>
                <a:cs typeface="Arial" panose="020B0604020202020204" pitchFamily="34" charset="0"/>
              </a:rPr>
              <a:t>c) Um losango cujo as diagonais medem 20 cm e 14 cm. </a:t>
            </a:r>
          </a:p>
          <a:p>
            <a:pPr algn="just">
              <a:spcBef>
                <a:spcPts val="600"/>
              </a:spcBef>
            </a:pPr>
            <a:r>
              <a:rPr lang="pt-BR" sz="2400" dirty="0">
                <a:latin typeface="Arial Narrow" panose="020B0606020202030204" pitchFamily="34" charset="0"/>
                <a:cs typeface="Arial" panose="020B0604020202020204" pitchFamily="34" charset="0"/>
              </a:rPr>
              <a:t>c) Um trapézio com suas bases medindo 30 cm e 12 cm e altura 9 cm. </a:t>
            </a:r>
          </a:p>
          <a:p>
            <a:pPr algn="just">
              <a:spcBef>
                <a:spcPts val="600"/>
              </a:spcBef>
            </a:pPr>
            <a:r>
              <a:rPr lang="pt-BR" sz="2400" dirty="0">
                <a:latin typeface="Arial Narrow" panose="020B0606020202030204" pitchFamily="34" charset="0"/>
                <a:cs typeface="Arial" panose="020B0604020202020204" pitchFamily="34" charset="0"/>
              </a:rPr>
              <a:t>d) Um círculo de raio igual a 20 cm. </a:t>
            </a:r>
          </a:p>
          <a:p>
            <a:pPr algn="just">
              <a:spcBef>
                <a:spcPts val="600"/>
              </a:spcBef>
            </a:pPr>
            <a:r>
              <a:rPr lang="pt-BR" sz="2400" dirty="0">
                <a:latin typeface="Arial Narrow" panose="020B0606020202030204" pitchFamily="34" charset="0"/>
                <a:cs typeface="Arial" panose="020B0604020202020204" pitchFamily="34" charset="0"/>
              </a:rPr>
              <a:t>e) Um paralelogramo de base 24 cm e altura igual a 10 cm. </a:t>
            </a:r>
          </a:p>
          <a:p>
            <a:pPr algn="just">
              <a:spcBef>
                <a:spcPts val="600"/>
              </a:spcBef>
            </a:pPr>
            <a:r>
              <a:rPr lang="pt-BR" sz="2400" dirty="0">
                <a:latin typeface="Arial Narrow" panose="020B0606020202030204" pitchFamily="34" charset="0"/>
                <a:cs typeface="Arial" panose="020B0604020202020204" pitchFamily="34" charset="0"/>
              </a:rPr>
              <a:t>f) Um retângulo com comprimento igual a 16 cm e altura igual a 5 cm.</a:t>
            </a:r>
          </a:p>
        </p:txBody>
      </p:sp>
      <p:pic>
        <p:nvPicPr>
          <p:cNvPr id="11" name="Imagem 10">
            <a:extLst>
              <a:ext uri="{FF2B5EF4-FFF2-40B4-BE49-F238E27FC236}">
                <a16:creationId xmlns:a16="http://schemas.microsoft.com/office/drawing/2014/main" id="{8080250F-D27D-5B75-34A2-6335F3B4FEEB}"/>
              </a:ext>
            </a:extLst>
          </p:cNvPr>
          <p:cNvPicPr>
            <a:picLocks noChangeAspect="1"/>
          </p:cNvPicPr>
          <p:nvPr/>
        </p:nvPicPr>
        <p:blipFill rotWithShape="1">
          <a:blip r:embed="rId3">
            <a:extLst>
              <a:ext uri="{28A0092B-C50C-407E-A947-70E740481C1C}">
                <a14:useLocalDpi xmlns:a14="http://schemas.microsoft.com/office/drawing/2010/main" val="0"/>
              </a:ext>
            </a:extLst>
          </a:blip>
          <a:srcRect l="1742" r="63619" b="-4"/>
          <a:stretch>
            <a:fillRect/>
          </a:stretch>
        </p:blipFill>
        <p:spPr bwMode="auto">
          <a:xfrm>
            <a:off x="8775353" y="350742"/>
            <a:ext cx="2520000" cy="640226"/>
          </a:xfrm>
          <a:prstGeom prst="rect">
            <a:avLst/>
          </a:prstGeom>
          <a:noFill/>
          <a:ln>
            <a:noFill/>
          </a:ln>
          <a:extLst>
            <a:ext uri="{53640926-AAD7-44D8-BBD7-CCE9431645EC}">
              <a14:shadowObscured xmlns:a14="http://schemas.microsoft.com/office/drawing/2010/main"/>
            </a:ext>
          </a:extLst>
        </p:spPr>
      </p:pic>
      <p:pic>
        <p:nvPicPr>
          <p:cNvPr id="5" name="Imagem 4" descr="Uma imagem contendo Diagrama&#10;&#10;O conteúdo gerado por IA pode estar incorreto.">
            <a:extLst>
              <a:ext uri="{FF2B5EF4-FFF2-40B4-BE49-F238E27FC236}">
                <a16:creationId xmlns:a16="http://schemas.microsoft.com/office/drawing/2014/main" id="{BA2DE5C1-241A-E471-B047-10C69CD7796A}"/>
              </a:ext>
            </a:extLst>
          </p:cNvPr>
          <p:cNvPicPr>
            <a:picLocks noChangeAspect="1"/>
          </p:cNvPicPr>
          <p:nvPr/>
        </p:nvPicPr>
        <p:blipFill>
          <a:blip r:embed="rId4">
            <a:duotone>
              <a:schemeClr val="accent5">
                <a:shade val="45000"/>
                <a:satMod val="135000"/>
              </a:schemeClr>
              <a:prstClr val="white"/>
            </a:duotone>
          </a:blip>
          <a:stretch>
            <a:fillRect/>
          </a:stretch>
        </p:blipFill>
        <p:spPr>
          <a:xfrm>
            <a:off x="1647637" y="3429000"/>
            <a:ext cx="2870573" cy="2904344"/>
          </a:xfrm>
          <a:prstGeom prst="rect">
            <a:avLst/>
          </a:prstGeom>
        </p:spPr>
      </p:pic>
    </p:spTree>
    <p:extLst>
      <p:ext uri="{BB962C8B-B14F-4D97-AF65-F5344CB8AC3E}">
        <p14:creationId xmlns:p14="http://schemas.microsoft.com/office/powerpoint/2010/main" val="13067541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3BA2A-62E7-7A34-A291-425EFD421C6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9F40899-3E92-31C5-7938-8847EED084FD}"/>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15A5F8ED-7F26-24A1-A4BB-E229C14BFF9D}"/>
              </a:ext>
            </a:extLst>
          </p:cNvPr>
          <p:cNvSpPr txBox="1"/>
          <p:nvPr/>
        </p:nvSpPr>
        <p:spPr>
          <a:xfrm>
            <a:off x="208473" y="984865"/>
            <a:ext cx="3700135" cy="6309420"/>
          </a:xfrm>
          <a:prstGeom prst="rect">
            <a:avLst/>
          </a:prstGeom>
          <a:noFill/>
        </p:spPr>
        <p:txBody>
          <a:bodyPr wrap="square">
            <a:spAutoFit/>
          </a:bodyPr>
          <a:lstStyle/>
          <a:p>
            <a:r>
              <a:rPr lang="pt-BR" sz="2400" dirty="0">
                <a:latin typeface="Arial Narrow" panose="020B0606020202030204" pitchFamily="34" charset="0"/>
                <a:cs typeface="Arial" panose="020B0604020202020204" pitchFamily="34" charset="0"/>
              </a:rPr>
              <a:t>a) Diagonal maior: 24 cm e diagonal menor: 12 cm </a:t>
            </a: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r>
              <a:rPr lang="pt-BR" sz="2400" dirty="0">
                <a:latin typeface="Arial Narrow" panose="020B0606020202030204" pitchFamily="34" charset="0"/>
                <a:cs typeface="Arial" panose="020B0604020202020204" pitchFamily="34" charset="0"/>
              </a:rPr>
              <a:t>b) Lado: 15 cm</a:t>
            </a: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r>
              <a:rPr lang="pt-BR" sz="2400" dirty="0">
                <a:latin typeface="Arial Narrow" panose="020B0606020202030204" pitchFamily="34" charset="0"/>
                <a:cs typeface="Arial" panose="020B0604020202020204" pitchFamily="34" charset="0"/>
              </a:rPr>
              <a:t>c) Base: 16 cm e altura: 5,5 cm </a:t>
            </a: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r>
              <a:rPr lang="pt-BR" sz="2400" dirty="0">
                <a:latin typeface="Arial Narrow" panose="020B0606020202030204" pitchFamily="34" charset="0"/>
                <a:cs typeface="Arial" panose="020B0604020202020204" pitchFamily="34" charset="0"/>
              </a:rPr>
              <a:t>d) Base: 25 cm e altura: 14 cm </a:t>
            </a: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000"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51F57B01-898E-AB2E-A99E-E0F73FF0CD80}"/>
                  </a:ext>
                </a:extLst>
              </p:cNvPr>
              <p:cNvSpPr txBox="1"/>
              <p:nvPr/>
            </p:nvSpPr>
            <p:spPr>
              <a:xfrm>
                <a:off x="6303037" y="631127"/>
                <a:ext cx="3477458" cy="5570756"/>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e) Base maior: 22 cm, base menor: 18 cm e altura: 16 cm </a:t>
                </a: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f) Base: 28 cm e altura: 19 cm</a:t>
                </a: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g) Raio: 12 cm, </a:t>
                </a:r>
                <a14:m>
                  <m:oMath xmlns:m="http://schemas.openxmlformats.org/officeDocument/2006/math">
                    <m:r>
                      <a:rPr lang="el-GR" sz="2400" i="1" dirty="0" smtClean="0">
                        <a:latin typeface="Cambria Math" panose="02040503050406030204" pitchFamily="18" charset="0"/>
                        <a:cs typeface="Arial" panose="020B0604020202020204" pitchFamily="34" charset="0"/>
                      </a:rPr>
                      <m:t>𝜋</m:t>
                    </m:r>
                    <m:r>
                      <a:rPr lang="el-GR" sz="2400" i="1" dirty="0" smtClean="0">
                        <a:latin typeface="Cambria Math" panose="02040503050406030204" pitchFamily="18" charset="0"/>
                        <a:cs typeface="Arial" panose="020B0604020202020204" pitchFamily="34" charset="0"/>
                      </a:rPr>
                      <m:t>=3,14</m:t>
                    </m:r>
                  </m:oMath>
                </a14:m>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endParaRPr lang="pt-BR" sz="2000" dirty="0">
                  <a:latin typeface="Arial Narrow" panose="020B0606020202030204" pitchFamily="34" charset="0"/>
                </a:endParaRPr>
              </a:p>
            </p:txBody>
          </p:sp>
        </mc:Choice>
        <mc:Fallback xmlns="">
          <p:sp>
            <p:nvSpPr>
              <p:cNvPr id="16" name="CaixaDeTexto 15">
                <a:extLst>
                  <a:ext uri="{FF2B5EF4-FFF2-40B4-BE49-F238E27FC236}">
                    <a16:creationId xmlns:a16="http://schemas.microsoft.com/office/drawing/2014/main" id="{51F57B01-898E-AB2E-A99E-E0F73FF0CD80}"/>
                  </a:ext>
                </a:extLst>
              </p:cNvPr>
              <p:cNvSpPr txBox="1">
                <a:spLocks noRot="1" noChangeAspect="1" noMove="1" noResize="1" noEditPoints="1" noAdjustHandles="1" noChangeArrowheads="1" noChangeShapeType="1" noTextEdit="1"/>
              </p:cNvSpPr>
              <p:nvPr/>
            </p:nvSpPr>
            <p:spPr>
              <a:xfrm>
                <a:off x="6303037" y="631127"/>
                <a:ext cx="3477458" cy="5570756"/>
              </a:xfrm>
              <a:prstGeom prst="rect">
                <a:avLst/>
              </a:prstGeom>
              <a:blipFill>
                <a:blip r:embed="rId2"/>
                <a:stretch>
                  <a:fillRect l="-2807" t="-767" r="-2632"/>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F2EE01EA-F6FE-0B13-3F4A-A4FFAF9A92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7807" y="984865"/>
            <a:ext cx="2362135" cy="1256411"/>
          </a:xfrm>
          <a:prstGeom prst="rect">
            <a:avLst/>
          </a:prstGeom>
          <a:noFill/>
          <a:ln>
            <a:noFill/>
          </a:ln>
        </p:spPr>
      </p:pic>
      <p:pic>
        <p:nvPicPr>
          <p:cNvPr id="5" name="Imagem 4">
            <a:extLst>
              <a:ext uri="{FF2B5EF4-FFF2-40B4-BE49-F238E27FC236}">
                <a16:creationId xmlns:a16="http://schemas.microsoft.com/office/drawing/2014/main" id="{28633FAB-FEDD-A4BC-490E-93EB189240D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37844" y="2398407"/>
            <a:ext cx="1837258" cy="1256411"/>
          </a:xfrm>
          <a:prstGeom prst="rect">
            <a:avLst/>
          </a:prstGeom>
          <a:noFill/>
          <a:ln>
            <a:noFill/>
          </a:ln>
        </p:spPr>
      </p:pic>
      <p:pic>
        <p:nvPicPr>
          <p:cNvPr id="7" name="Imagem 6" descr="Diagrama&#10;&#10;O conteúdo gerado por IA pode estar incorreto.">
            <a:extLst>
              <a:ext uri="{FF2B5EF4-FFF2-40B4-BE49-F238E27FC236}">
                <a16:creationId xmlns:a16="http://schemas.microsoft.com/office/drawing/2014/main" id="{47B49885-19EE-8585-2744-EE4267B088B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06290" y="3858882"/>
            <a:ext cx="1317359" cy="1348632"/>
          </a:xfrm>
          <a:prstGeom prst="rect">
            <a:avLst/>
          </a:prstGeom>
          <a:noFill/>
          <a:ln>
            <a:noFill/>
          </a:ln>
        </p:spPr>
      </p:pic>
      <p:sp>
        <p:nvSpPr>
          <p:cNvPr id="11" name="CaixaDeTexto 10">
            <a:extLst>
              <a:ext uri="{FF2B5EF4-FFF2-40B4-BE49-F238E27FC236}">
                <a16:creationId xmlns:a16="http://schemas.microsoft.com/office/drawing/2014/main" id="{87F90A90-06E7-50D4-C8E2-62CC291B3C7A}"/>
              </a:ext>
            </a:extLst>
          </p:cNvPr>
          <p:cNvSpPr txBox="1"/>
          <p:nvPr/>
        </p:nvSpPr>
        <p:spPr>
          <a:xfrm>
            <a:off x="208473" y="571783"/>
            <a:ext cx="6096000" cy="461665"/>
          </a:xfrm>
          <a:prstGeom prst="rect">
            <a:avLst/>
          </a:prstGeom>
          <a:noFill/>
        </p:spPr>
        <p:txBody>
          <a:bodyPr wrap="square">
            <a:spAutoFit/>
          </a:bodyPr>
          <a:lstStyle/>
          <a:p>
            <a:r>
              <a:rPr lang="pt-BR" sz="2400" b="1" dirty="0">
                <a:latin typeface="Arial Narrow" panose="020B0606020202030204" pitchFamily="34" charset="0"/>
                <a:cs typeface="Arial" panose="020B0604020202020204" pitchFamily="34" charset="0"/>
              </a:rPr>
              <a:t>24. </a:t>
            </a:r>
            <a:r>
              <a:rPr lang="pt-BR" sz="2400" dirty="0">
                <a:latin typeface="Arial Narrow" panose="020B0606020202030204" pitchFamily="34" charset="0"/>
                <a:cs typeface="Arial" panose="020B0604020202020204" pitchFamily="34" charset="0"/>
              </a:rPr>
              <a:t>Determine a área de cada polígono a seguir.</a:t>
            </a:r>
          </a:p>
        </p:txBody>
      </p:sp>
      <p:pic>
        <p:nvPicPr>
          <p:cNvPr id="13" name="Imagem 12" descr="Forma&#10;&#10;O conteúdo gerado por IA pode estar incorreto.">
            <a:extLst>
              <a:ext uri="{FF2B5EF4-FFF2-40B4-BE49-F238E27FC236}">
                <a16:creationId xmlns:a16="http://schemas.microsoft.com/office/drawing/2014/main" id="{4B05D7B2-3459-1637-CC5D-53D0B57E130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052894" y="5496456"/>
            <a:ext cx="2043106" cy="1049942"/>
          </a:xfrm>
          <a:prstGeom prst="rect">
            <a:avLst/>
          </a:prstGeom>
          <a:noFill/>
          <a:ln>
            <a:noFill/>
          </a:ln>
        </p:spPr>
      </p:pic>
      <p:pic>
        <p:nvPicPr>
          <p:cNvPr id="14" name="Imagem 13">
            <a:extLst>
              <a:ext uri="{FF2B5EF4-FFF2-40B4-BE49-F238E27FC236}">
                <a16:creationId xmlns:a16="http://schemas.microsoft.com/office/drawing/2014/main" id="{4425911D-BE2C-1B6E-A820-4B669FFFC37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780495" y="816942"/>
            <a:ext cx="1992832" cy="1317575"/>
          </a:xfrm>
          <a:prstGeom prst="rect">
            <a:avLst/>
          </a:prstGeom>
          <a:noFill/>
          <a:ln>
            <a:noFill/>
          </a:ln>
        </p:spPr>
      </p:pic>
      <p:pic>
        <p:nvPicPr>
          <p:cNvPr id="15" name="Imagem 14">
            <a:extLst>
              <a:ext uri="{FF2B5EF4-FFF2-40B4-BE49-F238E27FC236}">
                <a16:creationId xmlns:a16="http://schemas.microsoft.com/office/drawing/2014/main" id="{D198DC58-904B-0CA4-86A2-A51E5BDC271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078261" y="3429000"/>
            <a:ext cx="2695066" cy="1464878"/>
          </a:xfrm>
          <a:prstGeom prst="rect">
            <a:avLst/>
          </a:prstGeom>
          <a:noFill/>
          <a:ln>
            <a:noFill/>
          </a:ln>
        </p:spPr>
      </p:pic>
      <p:pic>
        <p:nvPicPr>
          <p:cNvPr id="17" name="Imagem 16">
            <a:extLst>
              <a:ext uri="{FF2B5EF4-FFF2-40B4-BE49-F238E27FC236}">
                <a16:creationId xmlns:a16="http://schemas.microsoft.com/office/drawing/2014/main" id="{A42C534C-E838-9094-FE47-5729CD1C52F8}"/>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574306" y="5049492"/>
            <a:ext cx="1455933" cy="1545269"/>
          </a:xfrm>
          <a:prstGeom prst="rect">
            <a:avLst/>
          </a:prstGeom>
          <a:noFill/>
          <a:ln>
            <a:noFill/>
          </a:ln>
        </p:spPr>
      </p:pic>
    </p:spTree>
    <p:extLst>
      <p:ext uri="{BB962C8B-B14F-4D97-AF65-F5344CB8AC3E}">
        <p14:creationId xmlns:p14="http://schemas.microsoft.com/office/powerpoint/2010/main" val="36568874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94660-ACA9-95D9-F763-3557984EC065}"/>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4CBC5EB-7978-B6B2-F95D-8C9BDE6A392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4995BCC6-AEA2-8C36-994E-5F2E8C49204F}"/>
              </a:ext>
            </a:extLst>
          </p:cNvPr>
          <p:cNvSpPr txBox="1"/>
          <p:nvPr/>
        </p:nvSpPr>
        <p:spPr>
          <a:xfrm>
            <a:off x="208472" y="594257"/>
            <a:ext cx="6094560" cy="4524315"/>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25. </a:t>
            </a:r>
            <a:r>
              <a:rPr lang="pt-BR" sz="2400" dirty="0">
                <a:latin typeface="Arial Narrow" panose="020B0606020202030204" pitchFamily="34" charset="0"/>
                <a:cs typeface="Arial" panose="020B0604020202020204" pitchFamily="34" charset="0"/>
              </a:rPr>
              <a:t>Entre as diversas obras deixadas por Oscar Niemeyer, uma delas se encontra na capital de Goiás. Em Goiânia, existe um complexo de espaços culturais com projeto do arquiteto Oscar Niemeyer que também recebe o seu nome. Nele encontram-se quatro edificações. A Biblioteca Bernardo Élis é uma caixa retangular de vidro fumê. A construção se contrapõe ao branco das fachadas do Museu de Arte Contemporânea (MAC) e do Palácio da Música e ao vermelho do Monumento aos Direitos Humanos. </a:t>
            </a:r>
          </a:p>
          <a:p>
            <a:pPr algn="just"/>
            <a:r>
              <a:rPr lang="pt-BR" sz="2400" dirty="0">
                <a:latin typeface="Arial Narrow" panose="020B0606020202030204" pitchFamily="34" charset="0"/>
                <a:cs typeface="Arial" panose="020B0604020202020204" pitchFamily="34" charset="0"/>
              </a:rPr>
              <a:t>O Monumento aos Direitos Humanos é uma pirâmide vermelha, de 36 metros de altura.</a:t>
            </a:r>
          </a:p>
        </p:txBody>
      </p:sp>
      <p:sp>
        <p:nvSpPr>
          <p:cNvPr id="10" name="CaixaDeTexto 9">
            <a:extLst>
              <a:ext uri="{FF2B5EF4-FFF2-40B4-BE49-F238E27FC236}">
                <a16:creationId xmlns:a16="http://schemas.microsoft.com/office/drawing/2014/main" id="{56940962-1E98-F447-22C3-D3920799E2FA}"/>
              </a:ext>
            </a:extLst>
          </p:cNvPr>
          <p:cNvSpPr txBox="1"/>
          <p:nvPr/>
        </p:nvSpPr>
        <p:spPr>
          <a:xfrm>
            <a:off x="6303032" y="4253060"/>
            <a:ext cx="5680496" cy="1569660"/>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A área lateral, em metros quadrados, das três faces dessa pirâmide é igual a </a:t>
            </a:r>
          </a:p>
          <a:p>
            <a:pPr marL="342900" indent="-342900" algn="just">
              <a:buAutoNum type="alphaUcParenBoth"/>
            </a:pPr>
            <a:r>
              <a:rPr lang="pt-BR" sz="2400" dirty="0">
                <a:latin typeface="Arial Narrow" panose="020B0606020202030204" pitchFamily="34" charset="0"/>
                <a:cs typeface="Arial" panose="020B0604020202020204" pitchFamily="34" charset="0"/>
              </a:rPr>
              <a:t>1345,91       (B) 1287,37 </a:t>
            </a:r>
          </a:p>
          <a:p>
            <a:pPr algn="just"/>
            <a:r>
              <a:rPr lang="pt-BR" sz="2400" dirty="0">
                <a:latin typeface="Arial Narrow" panose="020B0606020202030204" pitchFamily="34" charset="0"/>
                <a:cs typeface="Arial" panose="020B0604020202020204" pitchFamily="34" charset="0"/>
              </a:rPr>
              <a:t>(C) 1145,97       (D) 1080,00</a:t>
            </a:r>
          </a:p>
        </p:txBody>
      </p:sp>
      <p:pic>
        <p:nvPicPr>
          <p:cNvPr id="4" name="Imagem 3" descr="Tela de computador&#10;&#10;O conteúdo gerado por IA pode estar incorreto.">
            <a:extLst>
              <a:ext uri="{FF2B5EF4-FFF2-40B4-BE49-F238E27FC236}">
                <a16:creationId xmlns:a16="http://schemas.microsoft.com/office/drawing/2014/main" id="{847DEA80-109C-19CB-8874-78CF3A1D94E9}"/>
              </a:ext>
            </a:extLst>
          </p:cNvPr>
          <p:cNvPicPr>
            <a:picLocks noChangeAspect="1"/>
          </p:cNvPicPr>
          <p:nvPr/>
        </p:nvPicPr>
        <p:blipFill>
          <a:blip r:embed="rId2"/>
          <a:stretch>
            <a:fillRect/>
          </a:stretch>
        </p:blipFill>
        <p:spPr>
          <a:xfrm>
            <a:off x="428826" y="5037890"/>
            <a:ext cx="5667174" cy="1524275"/>
          </a:xfrm>
          <a:prstGeom prst="rect">
            <a:avLst/>
          </a:prstGeom>
        </p:spPr>
      </p:pic>
      <p:pic>
        <p:nvPicPr>
          <p:cNvPr id="7" name="Imagem 6" descr="Gráfico&#10;&#10;O conteúdo gerado por IA pode estar incorreto.">
            <a:extLst>
              <a:ext uri="{FF2B5EF4-FFF2-40B4-BE49-F238E27FC236}">
                <a16:creationId xmlns:a16="http://schemas.microsoft.com/office/drawing/2014/main" id="{97A63DE0-B03A-ADF8-1582-50C93CB7E262}"/>
              </a:ext>
            </a:extLst>
          </p:cNvPr>
          <p:cNvPicPr>
            <a:picLocks noChangeAspect="1"/>
          </p:cNvPicPr>
          <p:nvPr/>
        </p:nvPicPr>
        <p:blipFill>
          <a:blip r:embed="rId3"/>
          <a:stretch>
            <a:fillRect/>
          </a:stretch>
        </p:blipFill>
        <p:spPr>
          <a:xfrm>
            <a:off x="6930543" y="594257"/>
            <a:ext cx="4229690" cy="3515216"/>
          </a:xfrm>
          <a:prstGeom prst="rect">
            <a:avLst/>
          </a:prstGeom>
        </p:spPr>
      </p:pic>
    </p:spTree>
    <p:extLst>
      <p:ext uri="{BB962C8B-B14F-4D97-AF65-F5344CB8AC3E}">
        <p14:creationId xmlns:p14="http://schemas.microsoft.com/office/powerpoint/2010/main" val="16069611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5955E-7540-74CE-430D-45410C0F59FF}"/>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44BD273-FCBD-195C-10FD-182A5BBE5216}"/>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7E94D544-14EE-4FC6-E458-D9A444FA9044}"/>
              </a:ext>
            </a:extLst>
          </p:cNvPr>
          <p:cNvSpPr txBox="1"/>
          <p:nvPr/>
        </p:nvSpPr>
        <p:spPr>
          <a:xfrm>
            <a:off x="274608" y="662648"/>
            <a:ext cx="6028425" cy="3046988"/>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26</a:t>
            </a:r>
            <a:r>
              <a:rPr lang="pt-BR" sz="2400" dirty="0">
                <a:latin typeface="Arial Narrow" panose="020B0606020202030204" pitchFamily="34" charset="0"/>
                <a:cs typeface="Arial" panose="020B0604020202020204" pitchFamily="34" charset="0"/>
              </a:rPr>
              <a:t>. Cristina pretende colocar uma cortina em sua sala, o suporte (varão) dessa cortina possui 4 metros e ela gostaria que a cortina tivesse o aspecto sanfonado, para isso ela não poderá ter a cortina do mesmo tamanho do varão. Ela sabe que para isso precisará comprar 2,5 metros a mais para o comprimento dessa cortina. Sabe-se que ela pretende instalar esse varão a 2,8 m do chão.</a:t>
            </a:r>
          </a:p>
        </p:txBody>
      </p:sp>
      <p:sp>
        <p:nvSpPr>
          <p:cNvPr id="6" name="CaixaDeTexto 5">
            <a:extLst>
              <a:ext uri="{FF2B5EF4-FFF2-40B4-BE49-F238E27FC236}">
                <a16:creationId xmlns:a16="http://schemas.microsoft.com/office/drawing/2014/main" id="{A5F1F448-8084-524B-1BB8-3199F5B11736}"/>
              </a:ext>
            </a:extLst>
          </p:cNvPr>
          <p:cNvSpPr txBox="1"/>
          <p:nvPr/>
        </p:nvSpPr>
        <p:spPr>
          <a:xfrm>
            <a:off x="2961120" y="3709636"/>
            <a:ext cx="3341912" cy="2308324"/>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Qual é a área de cortina que Cristina comprará? </a:t>
            </a:r>
          </a:p>
          <a:p>
            <a:pPr marL="342900" indent="-342900" algn="just">
              <a:buAutoNum type="alphaUcParenBoth"/>
            </a:pPr>
            <a:r>
              <a:rPr lang="pt-BR" sz="2400" dirty="0">
                <a:latin typeface="Arial Narrow" panose="020B0606020202030204" pitchFamily="34" charset="0"/>
                <a:cs typeface="Arial" panose="020B0604020202020204" pitchFamily="34" charset="0"/>
              </a:rPr>
              <a:t>18,20 </a:t>
            </a:r>
          </a:p>
          <a:p>
            <a:pPr algn="just"/>
            <a:r>
              <a:rPr lang="pt-BR" sz="2400" dirty="0">
                <a:latin typeface="Arial Narrow" panose="020B0606020202030204" pitchFamily="34" charset="0"/>
                <a:cs typeface="Arial" panose="020B0604020202020204" pitchFamily="34" charset="0"/>
              </a:rPr>
              <a:t>(B) 18,60 </a:t>
            </a:r>
          </a:p>
          <a:p>
            <a:pPr algn="just"/>
            <a:r>
              <a:rPr lang="pt-BR" sz="2400" dirty="0">
                <a:latin typeface="Arial Narrow" panose="020B0606020202030204" pitchFamily="34" charset="0"/>
                <a:cs typeface="Arial" panose="020B0604020202020204" pitchFamily="34" charset="0"/>
              </a:rPr>
              <a:t>(C) 21,20 </a:t>
            </a:r>
          </a:p>
          <a:p>
            <a:pPr algn="just"/>
            <a:r>
              <a:rPr lang="pt-BR" sz="2400" dirty="0">
                <a:latin typeface="Arial Narrow" panose="020B0606020202030204" pitchFamily="34" charset="0"/>
                <a:cs typeface="Arial" panose="020B0604020202020204" pitchFamily="34" charset="0"/>
              </a:rPr>
              <a:t>(D) 21,60</a:t>
            </a:r>
          </a:p>
        </p:txBody>
      </p:sp>
      <p:pic>
        <p:nvPicPr>
          <p:cNvPr id="8" name="Imagem 7" descr="Foto de uma cortina&#10;&#10;O conteúdo gerado por IA pode estar incorreto.">
            <a:extLst>
              <a:ext uri="{FF2B5EF4-FFF2-40B4-BE49-F238E27FC236}">
                <a16:creationId xmlns:a16="http://schemas.microsoft.com/office/drawing/2014/main" id="{01FEE632-795D-78B1-DAF6-C2B912BCB538}"/>
              </a:ext>
            </a:extLst>
          </p:cNvPr>
          <p:cNvPicPr>
            <a:picLocks noChangeAspect="1"/>
          </p:cNvPicPr>
          <p:nvPr/>
        </p:nvPicPr>
        <p:blipFill>
          <a:blip r:embed="rId2"/>
          <a:stretch>
            <a:fillRect/>
          </a:stretch>
        </p:blipFill>
        <p:spPr>
          <a:xfrm>
            <a:off x="304801" y="3717447"/>
            <a:ext cx="2656319" cy="2554545"/>
          </a:xfrm>
          <a:prstGeom prst="rect">
            <a:avLst/>
          </a:prstGeom>
        </p:spPr>
      </p:pic>
      <p:sp>
        <p:nvSpPr>
          <p:cNvPr id="10" name="CaixaDeTexto 9">
            <a:extLst>
              <a:ext uri="{FF2B5EF4-FFF2-40B4-BE49-F238E27FC236}">
                <a16:creationId xmlns:a16="http://schemas.microsoft.com/office/drawing/2014/main" id="{7AE50CE2-24E3-59C8-C808-AC633110883A}"/>
              </a:ext>
            </a:extLst>
          </p:cNvPr>
          <p:cNvSpPr txBox="1"/>
          <p:nvPr/>
        </p:nvSpPr>
        <p:spPr>
          <a:xfrm>
            <a:off x="6333227" y="662648"/>
            <a:ext cx="5670509" cy="2308324"/>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27</a:t>
            </a:r>
            <a:r>
              <a:rPr lang="pt-BR" sz="2400" dirty="0">
                <a:latin typeface="Arial Narrow" panose="020B0606020202030204" pitchFamily="34" charset="0"/>
                <a:cs typeface="Arial" panose="020B0604020202020204" pitchFamily="34" charset="0"/>
              </a:rPr>
              <a:t>. Uma urna transparente será revestida com um tecido para que ocorra uma eleição. Observe como ela é na figura seguinte.</a:t>
            </a:r>
          </a:p>
          <a:p>
            <a:pPr algn="just"/>
            <a:r>
              <a:rPr lang="pt-BR" sz="2400" dirty="0">
                <a:latin typeface="Arial Narrow" panose="020B0606020202030204" pitchFamily="34" charset="0"/>
                <a:cs typeface="Arial" panose="020B0604020202020204" pitchFamily="34" charset="0"/>
              </a:rPr>
              <a:t>Sabe-se que as bases dessa urna são quadradas e que a altura de cada face trapezoidal é igual a 40 cm.</a:t>
            </a:r>
          </a:p>
        </p:txBody>
      </p:sp>
      <p:pic>
        <p:nvPicPr>
          <p:cNvPr id="11" name="Imagem 10" descr="Forma&#10;&#10;O conteúdo gerado por IA pode estar incorreto.">
            <a:extLst>
              <a:ext uri="{FF2B5EF4-FFF2-40B4-BE49-F238E27FC236}">
                <a16:creationId xmlns:a16="http://schemas.microsoft.com/office/drawing/2014/main" id="{7747B075-D4DD-9EB6-53BB-E0827E658DA5}"/>
              </a:ext>
            </a:extLst>
          </p:cNvPr>
          <p:cNvPicPr>
            <a:picLocks noChangeAspect="1"/>
          </p:cNvPicPr>
          <p:nvPr/>
        </p:nvPicPr>
        <p:blipFill>
          <a:blip r:embed="rId3"/>
          <a:stretch>
            <a:fillRect/>
          </a:stretch>
        </p:blipFill>
        <p:spPr>
          <a:xfrm>
            <a:off x="6369359" y="3304445"/>
            <a:ext cx="1634649" cy="2308324"/>
          </a:xfrm>
          <a:prstGeom prst="rect">
            <a:avLst/>
          </a:prstGeom>
        </p:spPr>
      </p:pic>
      <p:sp>
        <p:nvSpPr>
          <p:cNvPr id="5" name="CaixaDeTexto 4">
            <a:extLst>
              <a:ext uri="{FF2B5EF4-FFF2-40B4-BE49-F238E27FC236}">
                <a16:creationId xmlns:a16="http://schemas.microsoft.com/office/drawing/2014/main" id="{F5E9E028-550E-7F72-FBAB-8373306DA1B4}"/>
              </a:ext>
            </a:extLst>
          </p:cNvPr>
          <p:cNvSpPr txBox="1"/>
          <p:nvPr/>
        </p:nvSpPr>
        <p:spPr>
          <a:xfrm>
            <a:off x="8070338" y="2899255"/>
            <a:ext cx="3933397" cy="3046988"/>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Sabendo que todas as faces da urna serão cobertos com tecido e desconsiderando qualquer perda no seu revestimento, quanto de tecido, em centímetros quadrados, deverão ser usados para revestir todas as faces dessa urna? </a:t>
            </a:r>
          </a:p>
        </p:txBody>
      </p:sp>
    </p:spTree>
    <p:extLst>
      <p:ext uri="{BB962C8B-B14F-4D97-AF65-F5344CB8AC3E}">
        <p14:creationId xmlns:p14="http://schemas.microsoft.com/office/powerpoint/2010/main" val="6224963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8434E-2927-B2F0-C8EB-B5DD343D40F0}"/>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E46D4358-53A2-7798-E261-6F91971D1715}"/>
              </a:ext>
            </a:extLst>
          </p:cNvPr>
          <p:cNvSpPr txBox="1"/>
          <p:nvPr/>
        </p:nvSpPr>
        <p:spPr>
          <a:xfrm>
            <a:off x="208472" y="727295"/>
            <a:ext cx="11786304" cy="461665"/>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28. </a:t>
            </a:r>
            <a:r>
              <a:rPr lang="pt-BR" sz="2400" dirty="0">
                <a:latin typeface="Arial Narrow" panose="020B0606020202030204" pitchFamily="34" charset="0"/>
                <a:cs typeface="Arial" panose="020B0604020202020204" pitchFamily="34" charset="0"/>
              </a:rPr>
              <a:t>Considere o quadro contendo as medidas dos tamanhos de formatação de papeis. </a:t>
            </a:r>
          </a:p>
        </p:txBody>
      </p:sp>
      <p:sp>
        <p:nvSpPr>
          <p:cNvPr id="10" name="CaixaDeTexto 9">
            <a:extLst>
              <a:ext uri="{FF2B5EF4-FFF2-40B4-BE49-F238E27FC236}">
                <a16:creationId xmlns:a16="http://schemas.microsoft.com/office/drawing/2014/main" id="{A428F2DA-9A01-698D-47B7-2428C42CC8AF}"/>
              </a:ext>
            </a:extLst>
          </p:cNvPr>
          <p:cNvSpPr txBox="1"/>
          <p:nvPr/>
        </p:nvSpPr>
        <p:spPr>
          <a:xfrm>
            <a:off x="208472" y="4549676"/>
            <a:ext cx="11714587" cy="1938992"/>
          </a:xfrm>
          <a:prstGeom prst="rect">
            <a:avLst/>
          </a:prstGeom>
          <a:noFill/>
        </p:spPr>
        <p:txBody>
          <a:bodyPr wrap="square">
            <a:spAutoFit/>
          </a:bodyPr>
          <a:lstStyle/>
          <a:p>
            <a:r>
              <a:rPr lang="pt-BR" sz="2400" dirty="0">
                <a:latin typeface="Arial Narrow" panose="020B0606020202030204" pitchFamily="34" charset="0"/>
                <a:cs typeface="Arial" panose="020B0604020202020204" pitchFamily="34" charset="0"/>
              </a:rPr>
              <a:t>Segundo o quadro, quantas folhas de papel A4 são necessárias para cobrir o formato A1? </a:t>
            </a:r>
          </a:p>
          <a:p>
            <a:r>
              <a:rPr lang="pt-BR" sz="2400" dirty="0">
                <a:latin typeface="Arial Narrow" panose="020B0606020202030204" pitchFamily="34" charset="0"/>
                <a:cs typeface="Arial" panose="020B0604020202020204" pitchFamily="34" charset="0"/>
              </a:rPr>
              <a:t>(A) 6          </a:t>
            </a:r>
          </a:p>
          <a:p>
            <a:r>
              <a:rPr lang="pt-BR" sz="2400" dirty="0">
                <a:latin typeface="Arial Narrow" panose="020B0606020202030204" pitchFamily="34" charset="0"/>
                <a:cs typeface="Arial" panose="020B0604020202020204" pitchFamily="34" charset="0"/>
              </a:rPr>
              <a:t>(B) 7          </a:t>
            </a:r>
          </a:p>
          <a:p>
            <a:r>
              <a:rPr lang="pt-BR" sz="2400" dirty="0">
                <a:latin typeface="Arial Narrow" panose="020B0606020202030204" pitchFamily="34" charset="0"/>
                <a:cs typeface="Arial" panose="020B0604020202020204" pitchFamily="34" charset="0"/>
              </a:rPr>
              <a:t>(C) 8          </a:t>
            </a:r>
          </a:p>
          <a:p>
            <a:r>
              <a:rPr lang="pt-BR" sz="2400" dirty="0">
                <a:latin typeface="Arial Narrow" panose="020B0606020202030204" pitchFamily="34" charset="0"/>
                <a:cs typeface="Arial" panose="020B0604020202020204" pitchFamily="34" charset="0"/>
              </a:rPr>
              <a:t>(D) 9</a:t>
            </a:r>
          </a:p>
        </p:txBody>
      </p:sp>
      <p:pic>
        <p:nvPicPr>
          <p:cNvPr id="9" name="Imagem 8">
            <a:extLst>
              <a:ext uri="{FF2B5EF4-FFF2-40B4-BE49-F238E27FC236}">
                <a16:creationId xmlns:a16="http://schemas.microsoft.com/office/drawing/2014/main" id="{F73F59B0-E473-1400-11FC-81DD2DE45D9A}"/>
              </a:ext>
            </a:extLst>
          </p:cNvPr>
          <p:cNvPicPr>
            <a:picLocks noChangeAspect="1"/>
          </p:cNvPicPr>
          <p:nvPr/>
        </p:nvPicPr>
        <p:blipFill>
          <a:blip r:embed="rId2"/>
          <a:srcRect l="35669" r="35669" b="15513"/>
          <a:stretch>
            <a:fillRect/>
          </a:stretch>
        </p:blipFill>
        <p:spPr>
          <a:xfrm>
            <a:off x="3935505" y="1392897"/>
            <a:ext cx="4145334" cy="2946021"/>
          </a:xfrm>
          <a:prstGeom prst="rect">
            <a:avLst/>
          </a:prstGeom>
        </p:spPr>
      </p:pic>
    </p:spTree>
    <p:extLst>
      <p:ext uri="{BB962C8B-B14F-4D97-AF65-F5344CB8AC3E}">
        <p14:creationId xmlns:p14="http://schemas.microsoft.com/office/powerpoint/2010/main" val="25775815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8319BE1-D482-05DA-9D0C-D4E7BB867F0D}"/>
              </a:ext>
            </a:extLst>
          </p:cNvPr>
          <p:cNvSpPr txBox="1"/>
          <p:nvPr/>
        </p:nvSpPr>
        <p:spPr>
          <a:xfrm>
            <a:off x="182464" y="601788"/>
            <a:ext cx="5606450" cy="461665"/>
          </a:xfrm>
          <a:prstGeom prst="rect">
            <a:avLst/>
          </a:prstGeom>
          <a:noFill/>
        </p:spPr>
        <p:txBody>
          <a:bodyPr wrap="square">
            <a:spAutoFit/>
          </a:bodyPr>
          <a:lstStyle/>
          <a:p>
            <a:r>
              <a:rPr lang="pt-BR" sz="2400" b="1" dirty="0">
                <a:latin typeface="Arial Narrow" panose="020B0606020202030204" pitchFamily="34" charset="0"/>
                <a:cs typeface="Arial" panose="020B0604020202020204" pitchFamily="34" charset="0"/>
              </a:rPr>
              <a:t>29. </a:t>
            </a:r>
            <a:r>
              <a:rPr lang="pt-BR" sz="2400" dirty="0">
                <a:latin typeface="Arial Narrow" panose="020B0606020202030204" pitchFamily="34" charset="0"/>
                <a:cs typeface="Arial" panose="020B0604020202020204" pitchFamily="34" charset="0"/>
              </a:rPr>
              <a:t>Observe as quadras dos esportes a seguir.</a:t>
            </a:r>
          </a:p>
        </p:txBody>
      </p:sp>
      <p:pic>
        <p:nvPicPr>
          <p:cNvPr id="3" name="Imagem 2" descr="Gráfico, Linha do tempo&#10;&#10;O conteúdo gerado por IA pode estar incorreto.">
            <a:extLst>
              <a:ext uri="{FF2B5EF4-FFF2-40B4-BE49-F238E27FC236}">
                <a16:creationId xmlns:a16="http://schemas.microsoft.com/office/drawing/2014/main" id="{68A71BD1-9A1F-65F4-3C51-048DDBE5B61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tretch>
            <a:fillRect/>
          </a:stretch>
        </p:blipFill>
        <p:spPr>
          <a:xfrm>
            <a:off x="290121" y="1063453"/>
            <a:ext cx="4067102" cy="3120813"/>
          </a:xfrm>
          <a:prstGeom prst="rect">
            <a:avLst/>
          </a:prstGeom>
        </p:spPr>
      </p:pic>
      <p:pic>
        <p:nvPicPr>
          <p:cNvPr id="4" name="Imagem 3" descr="Diagrama&#10;&#10;O conteúdo gerado por IA pode estar incorreto.">
            <a:extLst>
              <a:ext uri="{FF2B5EF4-FFF2-40B4-BE49-F238E27FC236}">
                <a16:creationId xmlns:a16="http://schemas.microsoft.com/office/drawing/2014/main" id="{BC195632-D94C-3D69-C47D-CBEEA409747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tretch>
            <a:fillRect/>
          </a:stretch>
        </p:blipFill>
        <p:spPr>
          <a:xfrm>
            <a:off x="6096000" y="601788"/>
            <a:ext cx="4852747" cy="3508119"/>
          </a:xfrm>
          <a:prstGeom prst="rect">
            <a:avLst/>
          </a:prstGeom>
        </p:spPr>
      </p:pic>
      <p:pic>
        <p:nvPicPr>
          <p:cNvPr id="5" name="Imagem 4">
            <a:extLst>
              <a:ext uri="{FF2B5EF4-FFF2-40B4-BE49-F238E27FC236}">
                <a16:creationId xmlns:a16="http://schemas.microsoft.com/office/drawing/2014/main" id="{C345C21F-DAFF-0047-2998-0470D5537065}"/>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367928" y="4372113"/>
            <a:ext cx="3627456" cy="2235350"/>
          </a:xfrm>
          <a:prstGeom prst="rect">
            <a:avLst/>
          </a:prstGeom>
          <a:noFill/>
          <a:ln>
            <a:noFill/>
          </a:ln>
        </p:spPr>
      </p:pic>
      <p:sp>
        <p:nvSpPr>
          <p:cNvPr id="7" name="CaixaDeTexto 6">
            <a:extLst>
              <a:ext uri="{FF2B5EF4-FFF2-40B4-BE49-F238E27FC236}">
                <a16:creationId xmlns:a16="http://schemas.microsoft.com/office/drawing/2014/main" id="{ABAE6D32-CED5-3D94-7293-ABD594637D6A}"/>
              </a:ext>
            </a:extLst>
          </p:cNvPr>
          <p:cNvSpPr txBox="1"/>
          <p:nvPr/>
        </p:nvSpPr>
        <p:spPr>
          <a:xfrm>
            <a:off x="4464880" y="4109907"/>
            <a:ext cx="7503002" cy="2588786"/>
          </a:xfrm>
          <a:prstGeom prst="rect">
            <a:avLst/>
          </a:prstGeom>
          <a:noFill/>
        </p:spPr>
        <p:txBody>
          <a:bodyPr wrap="square">
            <a:spAutoFit/>
          </a:bodyPr>
          <a:lstStyle/>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Determine algumas áreas referentes 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a) Área da quadra de vôlei.</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b) Área dos círculos centrais das quadras de futsal e basquete.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c) Área da quadra de futsal.</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d) Área da quadra de basquete.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839974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48336-E06F-AD60-0D98-7348B24D3627}"/>
            </a:ext>
          </a:extLst>
        </p:cNvPr>
        <p:cNvGrpSpPr/>
        <p:nvPr/>
      </p:nvGrpSpPr>
      <p:grpSpPr>
        <a:xfrm>
          <a:off x="0" y="0"/>
          <a:ext cx="0" cy="0"/>
          <a:chOff x="0" y="0"/>
          <a:chExt cx="0" cy="0"/>
        </a:xfrm>
      </p:grpSpPr>
      <p:sp>
        <p:nvSpPr>
          <p:cNvPr id="10" name="CaixaDeTexto 9">
            <a:extLst>
              <a:ext uri="{FF2B5EF4-FFF2-40B4-BE49-F238E27FC236}">
                <a16:creationId xmlns:a16="http://schemas.microsoft.com/office/drawing/2014/main" id="{3A517765-BF8C-59C7-D788-4427CE226D62}"/>
              </a:ext>
            </a:extLst>
          </p:cNvPr>
          <p:cNvSpPr txBox="1"/>
          <p:nvPr/>
        </p:nvSpPr>
        <p:spPr>
          <a:xfrm>
            <a:off x="171174" y="595440"/>
            <a:ext cx="11787743" cy="830997"/>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30. </a:t>
            </a:r>
            <a:r>
              <a:rPr lang="pt-BR" sz="2400" dirty="0">
                <a:latin typeface="Arial Narrow" panose="020B0606020202030204" pitchFamily="34" charset="0"/>
                <a:cs typeface="Arial" panose="020B0604020202020204" pitchFamily="34" charset="0"/>
              </a:rPr>
              <a:t>No estacionamento de uma empresa desenhou-se um coração no chão para que os funcionários pudessem preenchê-lo em uma campanha publicitária, conforme a imagem seguinte. </a:t>
            </a:r>
          </a:p>
        </p:txBody>
      </p:sp>
      <p:pic>
        <p:nvPicPr>
          <p:cNvPr id="12" name="Imagem 11" descr="Diagrama&#10;&#10;O conteúdo gerado por IA pode estar incorreto.">
            <a:extLst>
              <a:ext uri="{FF2B5EF4-FFF2-40B4-BE49-F238E27FC236}">
                <a16:creationId xmlns:a16="http://schemas.microsoft.com/office/drawing/2014/main" id="{A6AD282A-8492-28C7-D99A-3CFB819BAE5B}"/>
              </a:ext>
            </a:extLst>
          </p:cNvPr>
          <p:cNvPicPr>
            <a:picLocks noChangeAspect="1"/>
          </p:cNvPicPr>
          <p:nvPr/>
        </p:nvPicPr>
        <p:blipFill>
          <a:blip r:embed="rId2"/>
          <a:stretch>
            <a:fillRect/>
          </a:stretch>
        </p:blipFill>
        <p:spPr>
          <a:xfrm>
            <a:off x="233927" y="1728864"/>
            <a:ext cx="5555837" cy="4533696"/>
          </a:xfrm>
          <a:prstGeom prst="rect">
            <a:avLst/>
          </a:prstGeom>
        </p:spPr>
      </p:pic>
      <p:sp>
        <p:nvSpPr>
          <p:cNvPr id="5" name="CaixaDeTexto 4">
            <a:extLst>
              <a:ext uri="{FF2B5EF4-FFF2-40B4-BE49-F238E27FC236}">
                <a16:creationId xmlns:a16="http://schemas.microsoft.com/office/drawing/2014/main" id="{4B5F0252-0B84-5A73-35EE-FC8C894F1DA9}"/>
              </a:ext>
            </a:extLst>
          </p:cNvPr>
          <p:cNvSpPr txBox="1"/>
          <p:nvPr/>
        </p:nvSpPr>
        <p:spPr>
          <a:xfrm>
            <a:off x="5969649" y="3669567"/>
            <a:ext cx="6096000" cy="2199769"/>
          </a:xfrm>
          <a:prstGeom prst="rect">
            <a:avLst/>
          </a:prstGeom>
          <a:noFill/>
        </p:spPr>
        <p:txBody>
          <a:bodyPr wrap="square">
            <a:spAutoFit/>
          </a:bodyPr>
          <a:lstStyle/>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Considere que serão necessárias 5 pessoas, por metro quadrado.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Quantas pessoas, aproximadamente, serão necessárias para que atenda às necessidades da equipe que dirige a campanha?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88117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5B09C-302A-827D-44A7-B40592F329DE}"/>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6C6C9BA-5EEF-5A33-2DEA-25CD8FC5114C}"/>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F39D83B2-81D0-700A-BB43-658F97DD40DA}"/>
              </a:ext>
            </a:extLst>
          </p:cNvPr>
          <p:cNvSpPr txBox="1"/>
          <p:nvPr/>
        </p:nvSpPr>
        <p:spPr>
          <a:xfrm>
            <a:off x="208472" y="720235"/>
            <a:ext cx="6094562" cy="1569660"/>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31. </a:t>
            </a:r>
            <a:r>
              <a:rPr lang="pt-BR" sz="2400" dirty="0">
                <a:latin typeface="Arial Narrow" panose="020B0606020202030204" pitchFamily="34" charset="0"/>
                <a:cs typeface="Arial" panose="020B0604020202020204" pitchFamily="34" charset="0"/>
              </a:rPr>
              <a:t>Uma equipe de grafiteiros recebeu um convite para desenvolver uma arte em uma parede delimitada por figuras planas, conforme a figura seguinte.</a:t>
            </a:r>
          </a:p>
        </p:txBody>
      </p:sp>
      <p:pic>
        <p:nvPicPr>
          <p:cNvPr id="8" name="Imagem 7" descr="Diagrama, Forma&#10;&#10;O conteúdo gerado por IA pode estar incorreto.">
            <a:extLst>
              <a:ext uri="{FF2B5EF4-FFF2-40B4-BE49-F238E27FC236}">
                <a16:creationId xmlns:a16="http://schemas.microsoft.com/office/drawing/2014/main" id="{B945E5BD-D1EF-6B62-787D-C1858F4E1C50}"/>
              </a:ext>
            </a:extLst>
          </p:cNvPr>
          <p:cNvPicPr>
            <a:picLocks noChangeAspect="1"/>
          </p:cNvPicPr>
          <p:nvPr/>
        </p:nvPicPr>
        <p:blipFill>
          <a:blip r:embed="rId2"/>
          <a:stretch>
            <a:fillRect/>
          </a:stretch>
        </p:blipFill>
        <p:spPr>
          <a:xfrm>
            <a:off x="487930" y="2335602"/>
            <a:ext cx="5328610" cy="979744"/>
          </a:xfrm>
          <a:prstGeom prst="rect">
            <a:avLst/>
          </a:prstGeom>
        </p:spPr>
      </p:pic>
      <p:sp>
        <p:nvSpPr>
          <p:cNvPr id="10" name="CaixaDeTexto 9">
            <a:extLst>
              <a:ext uri="{FF2B5EF4-FFF2-40B4-BE49-F238E27FC236}">
                <a16:creationId xmlns:a16="http://schemas.microsoft.com/office/drawing/2014/main" id="{676D0DCA-B659-CFB0-F8D1-D8FB354100F9}"/>
              </a:ext>
            </a:extLst>
          </p:cNvPr>
          <p:cNvSpPr txBox="1"/>
          <p:nvPr/>
        </p:nvSpPr>
        <p:spPr>
          <a:xfrm>
            <a:off x="208472" y="3321859"/>
            <a:ext cx="6063657" cy="461665"/>
          </a:xfrm>
          <a:prstGeom prst="rect">
            <a:avLst/>
          </a:prstGeom>
          <a:noFill/>
        </p:spPr>
        <p:txBody>
          <a:bodyPr wrap="square">
            <a:spAutoFit/>
          </a:bodyPr>
          <a:lstStyle/>
          <a:p>
            <a:r>
              <a:rPr lang="pt-BR" sz="2400" dirty="0">
                <a:latin typeface="Arial Narrow" panose="020B0606020202030204" pitchFamily="34" charset="0"/>
                <a:cs typeface="Arial" panose="020B0604020202020204" pitchFamily="34" charset="0"/>
              </a:rPr>
              <a:t>Observe as dimensões de cada figura.</a:t>
            </a:r>
          </a:p>
        </p:txBody>
      </p:sp>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470E8B0B-CCD8-00BA-3716-69BCED5C0EEC}"/>
                  </a:ext>
                </a:extLst>
              </p:cNvPr>
              <p:cNvSpPr txBox="1"/>
              <p:nvPr/>
            </p:nvSpPr>
            <p:spPr>
              <a:xfrm>
                <a:off x="6333939" y="727295"/>
                <a:ext cx="5630897" cy="5262979"/>
              </a:xfrm>
              <a:prstGeom prst="rect">
                <a:avLst/>
              </a:prstGeom>
              <a:noFill/>
            </p:spPr>
            <p:txBody>
              <a:bodyPr wrap="square">
                <a:spAutoFit/>
              </a:bodyPr>
              <a:lstStyle/>
              <a:p>
                <a:pPr algn="just"/>
                <a:r>
                  <a:rPr lang="pt-BR" sz="2400" dirty="0">
                    <a:solidFill>
                      <a:schemeClr val="tx1"/>
                    </a:solidFill>
                    <a:latin typeface="Arial Narrow" panose="020B0606020202030204" pitchFamily="34" charset="0"/>
                    <a:cs typeface="Arial" panose="020B0604020202020204" pitchFamily="34" charset="0"/>
                  </a:rPr>
                  <a:t>Aloísio deveria escolher a figura com maior área e, após algumas observações ele escolheu o quadrado. Ele fez uma boa escolha? Caso contrário, qual seria a melhor escolha?</a:t>
                </a:r>
              </a:p>
              <a:p>
                <a:pPr algn="just"/>
                <a:endParaRPr lang="pt-BR" sz="2400" dirty="0">
                  <a:solidFill>
                    <a:schemeClr val="tx1"/>
                  </a:solidFill>
                  <a:latin typeface="Arial Narrow" panose="020B0606020202030204" pitchFamily="34" charset="0"/>
                  <a:cs typeface="Arial" panose="020B0604020202020204" pitchFamily="34" charset="0"/>
                </a:endParaRPr>
              </a:p>
              <a:p>
                <a:pPr algn="just"/>
                <a:r>
                  <a:rPr lang="pt-BR" sz="2400" b="1" dirty="0">
                    <a:solidFill>
                      <a:schemeClr val="tx1"/>
                    </a:solidFill>
                    <a:latin typeface="Arial Narrow" panose="020B0606020202030204" pitchFamily="34" charset="0"/>
                    <a:cs typeface="Arial" panose="020B0604020202020204" pitchFamily="34" charset="0"/>
                  </a:rPr>
                  <a:t>32. </a:t>
                </a:r>
                <a:r>
                  <a:rPr lang="pt-BR" sz="2400" dirty="0">
                    <a:solidFill>
                      <a:schemeClr val="tx1"/>
                    </a:solidFill>
                    <a:latin typeface="Arial Narrow" panose="020B0606020202030204" pitchFamily="34" charset="0"/>
                    <a:cs typeface="Arial" panose="020B0604020202020204" pitchFamily="34" charset="0"/>
                  </a:rPr>
                  <a:t>Uma folha de papel A4 foi perfurada para passagem de uma espiral em sua lateral, sabe-se que cada buraco perfurado nessa folha possui diâmetro igual a 4 mm e que nessa folha há 34 furos. Como a folha de papel A4 possui dimensões de </a:t>
                </a:r>
                <a14:m>
                  <m:oMath xmlns:m="http://schemas.openxmlformats.org/officeDocument/2006/math">
                    <m:r>
                      <a:rPr lang="pt-BR" sz="2400" i="1" dirty="0">
                        <a:solidFill>
                          <a:schemeClr val="tx1"/>
                        </a:solidFill>
                        <a:latin typeface="Cambria Math" panose="02040503050406030204" pitchFamily="18" charset="0"/>
                        <a:cs typeface="Arial" panose="020B0604020202020204" pitchFamily="34" charset="0"/>
                      </a:rPr>
                      <m:t>210 × 297 </m:t>
                    </m:r>
                    <m:r>
                      <a:rPr lang="pt-BR" sz="2400" i="1" dirty="0">
                        <a:solidFill>
                          <a:schemeClr val="tx1"/>
                        </a:solidFill>
                        <a:latin typeface="Cambria Math" panose="02040503050406030204" pitchFamily="18" charset="0"/>
                        <a:cs typeface="Arial" panose="020B0604020202020204" pitchFamily="34" charset="0"/>
                      </a:rPr>
                      <m:t>𝑚𝑚</m:t>
                    </m:r>
                  </m:oMath>
                </a14:m>
                <a:r>
                  <a:rPr lang="pt-BR" sz="2400" dirty="0">
                    <a:solidFill>
                      <a:schemeClr val="tx1"/>
                    </a:solidFill>
                    <a:latin typeface="Arial Narrow" panose="020B0606020202030204" pitchFamily="34" charset="0"/>
                    <a:cs typeface="Arial" panose="020B0604020202020204" pitchFamily="34" charset="0"/>
                  </a:rPr>
                  <a:t>, após perfurar toda a folha, qual será a área útil, em </a:t>
                </a:r>
                <a14:m>
                  <m:oMath xmlns:m="http://schemas.openxmlformats.org/officeDocument/2006/math">
                    <m:r>
                      <a:rPr lang="pt-BR" sz="2400" i="1" dirty="0">
                        <a:solidFill>
                          <a:schemeClr val="tx1"/>
                        </a:solidFill>
                        <a:latin typeface="Cambria Math" panose="02040503050406030204" pitchFamily="18" charset="0"/>
                        <a:cs typeface="Arial" panose="020B0604020202020204" pitchFamily="34" charset="0"/>
                      </a:rPr>
                      <m:t>𝑚</m:t>
                    </m:r>
                    <m:sSup>
                      <m:sSupPr>
                        <m:ctrlPr>
                          <a:rPr lang="pt-BR" sz="2400" i="1" dirty="0">
                            <a:solidFill>
                              <a:schemeClr val="tx1"/>
                            </a:solidFill>
                            <a:latin typeface="Cambria Math" panose="02040503050406030204" pitchFamily="18" charset="0"/>
                            <a:cs typeface="Arial" panose="020B0604020202020204" pitchFamily="34" charset="0"/>
                          </a:rPr>
                        </m:ctrlPr>
                      </m:sSupPr>
                      <m:e>
                        <m:r>
                          <a:rPr lang="pt-BR" sz="2400" i="1" dirty="0">
                            <a:solidFill>
                              <a:schemeClr val="tx1"/>
                            </a:solidFill>
                            <a:latin typeface="Cambria Math" panose="02040503050406030204" pitchFamily="18" charset="0"/>
                            <a:cs typeface="Arial" panose="020B0604020202020204" pitchFamily="34" charset="0"/>
                          </a:rPr>
                          <m:t>𝑚</m:t>
                        </m:r>
                      </m:e>
                      <m:sup>
                        <m:r>
                          <a:rPr lang="pt-BR" sz="2400" i="1" dirty="0">
                            <a:solidFill>
                              <a:schemeClr val="tx1"/>
                            </a:solidFill>
                            <a:latin typeface="Cambria Math" panose="02040503050406030204" pitchFamily="18" charset="0"/>
                            <a:cs typeface="Arial" panose="020B0604020202020204" pitchFamily="34" charset="0"/>
                          </a:rPr>
                          <m:t>2</m:t>
                        </m:r>
                      </m:sup>
                    </m:sSup>
                  </m:oMath>
                </a14:m>
                <a:r>
                  <a:rPr lang="pt-BR" sz="2400" dirty="0">
                    <a:solidFill>
                      <a:schemeClr val="tx1"/>
                    </a:solidFill>
                    <a:latin typeface="Arial Narrow" panose="020B0606020202030204" pitchFamily="34" charset="0"/>
                    <a:cs typeface="Arial" panose="020B0604020202020204" pitchFamily="34" charset="0"/>
                  </a:rPr>
                  <a:t>, dessa folha? Considere </a:t>
                </a:r>
                <a14:m>
                  <m:oMath xmlns:m="http://schemas.openxmlformats.org/officeDocument/2006/math">
                    <m:r>
                      <a:rPr lang="pt-BR" sz="2400" i="1" dirty="0">
                        <a:solidFill>
                          <a:schemeClr val="tx1"/>
                        </a:solidFill>
                        <a:latin typeface="Cambria Math" panose="02040503050406030204" pitchFamily="18" charset="0"/>
                        <a:cs typeface="Arial" panose="020B0604020202020204" pitchFamily="34" charset="0"/>
                      </a:rPr>
                      <m:t>𝜋</m:t>
                    </m:r>
                    <m:r>
                      <a:rPr lang="pt-BR" sz="2400" i="1" dirty="0">
                        <a:solidFill>
                          <a:schemeClr val="tx1"/>
                        </a:solidFill>
                        <a:latin typeface="Cambria Math" panose="02040503050406030204" pitchFamily="18" charset="0"/>
                        <a:cs typeface="Arial" panose="020B0604020202020204" pitchFamily="34" charset="0"/>
                      </a:rPr>
                      <m:t>=3</m:t>
                    </m:r>
                  </m:oMath>
                </a14:m>
                <a:endParaRPr lang="pt-BR" sz="2400" dirty="0">
                  <a:solidFill>
                    <a:schemeClr val="tx1"/>
                  </a:solidFill>
                  <a:latin typeface="Arial Narrow" panose="020B0606020202030204" pitchFamily="34" charset="0"/>
                  <a:cs typeface="Arial" panose="020B0604020202020204" pitchFamily="34" charset="0"/>
                </a:endParaRPr>
              </a:p>
              <a:p>
                <a:pPr algn="just"/>
                <a:endParaRPr lang="pt-BR" sz="2400" dirty="0">
                  <a:solidFill>
                    <a:schemeClr val="tx1"/>
                  </a:solidFill>
                  <a:latin typeface="Arial Narrow" panose="020B0606020202030204" pitchFamily="34" charset="0"/>
                  <a:cs typeface="Arial" panose="020B0604020202020204" pitchFamily="34" charset="0"/>
                </a:endParaRPr>
              </a:p>
            </p:txBody>
          </p:sp>
        </mc:Choice>
        <mc:Fallback xmlns="">
          <p:sp>
            <p:nvSpPr>
              <p:cNvPr id="14" name="CaixaDeTexto 13">
                <a:extLst>
                  <a:ext uri="{FF2B5EF4-FFF2-40B4-BE49-F238E27FC236}">
                    <a16:creationId xmlns:a16="http://schemas.microsoft.com/office/drawing/2014/main" id="{470E8B0B-CCD8-00BA-3716-69BCED5C0EEC}"/>
                  </a:ext>
                </a:extLst>
              </p:cNvPr>
              <p:cNvSpPr txBox="1">
                <a:spLocks noRot="1" noChangeAspect="1" noMove="1" noResize="1" noEditPoints="1" noAdjustHandles="1" noChangeArrowheads="1" noChangeShapeType="1" noTextEdit="1"/>
              </p:cNvSpPr>
              <p:nvPr/>
            </p:nvSpPr>
            <p:spPr>
              <a:xfrm>
                <a:off x="6333939" y="727295"/>
                <a:ext cx="5630897" cy="5262979"/>
              </a:xfrm>
              <a:prstGeom prst="rect">
                <a:avLst/>
              </a:prstGeom>
              <a:blipFill>
                <a:blip r:embed="rId3"/>
                <a:stretch>
                  <a:fillRect l="-1623" t="-810" r="-1623"/>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42095685-1114-288B-0075-2944F1276026}"/>
              </a:ext>
            </a:extLst>
          </p:cNvPr>
          <p:cNvPicPr>
            <a:picLocks noChangeAspect="1"/>
          </p:cNvPicPr>
          <p:nvPr/>
        </p:nvPicPr>
        <p:blipFill>
          <a:blip r:embed="rId4"/>
          <a:srcRect l="31884" r="31614" b="16711"/>
          <a:stretch>
            <a:fillRect/>
          </a:stretch>
        </p:blipFill>
        <p:spPr>
          <a:xfrm>
            <a:off x="487930" y="4026593"/>
            <a:ext cx="5290846" cy="2230771"/>
          </a:xfrm>
          <a:prstGeom prst="rect">
            <a:avLst/>
          </a:prstGeom>
        </p:spPr>
      </p:pic>
    </p:spTree>
    <p:extLst>
      <p:ext uri="{BB962C8B-B14F-4D97-AF65-F5344CB8AC3E}">
        <p14:creationId xmlns:p14="http://schemas.microsoft.com/office/powerpoint/2010/main" val="40992015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8EA38-103A-3B3C-5C91-E6C1E2CF2CA5}"/>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B5453C8-B021-AA27-DF21-894F9229FAD9}"/>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B0C51417-814B-8F8A-21ED-141B6B9DC34E}"/>
              </a:ext>
            </a:extLst>
          </p:cNvPr>
          <p:cNvSpPr txBox="1"/>
          <p:nvPr/>
        </p:nvSpPr>
        <p:spPr>
          <a:xfrm>
            <a:off x="181881" y="2712825"/>
            <a:ext cx="6094562" cy="1938992"/>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Item 1. </a:t>
            </a:r>
            <a:r>
              <a:rPr lang="pt-BR" sz="2400" dirty="0">
                <a:latin typeface="Arial Narrow" panose="020B0606020202030204" pitchFamily="34" charset="0"/>
                <a:cs typeface="Arial" panose="020B0604020202020204" pitchFamily="34" charset="0"/>
              </a:rPr>
              <a:t>Uma peça para a quilha de um barco de pesca, em formato trapezoidal, será encomendada por uma empresa para ser implantada em seus barcos. Dentre os quatro modelos apresentados será escolhido aquele que tiver a maior área. </a:t>
            </a:r>
          </a:p>
        </p:txBody>
      </p:sp>
      <p:sp>
        <p:nvSpPr>
          <p:cNvPr id="10" name="CaixaDeTexto 9">
            <a:extLst>
              <a:ext uri="{FF2B5EF4-FFF2-40B4-BE49-F238E27FC236}">
                <a16:creationId xmlns:a16="http://schemas.microsoft.com/office/drawing/2014/main" id="{9B8B67C4-CE69-A947-E81D-C8EA3D13BC97}"/>
              </a:ext>
            </a:extLst>
          </p:cNvPr>
          <p:cNvSpPr txBox="1"/>
          <p:nvPr/>
        </p:nvSpPr>
        <p:spPr>
          <a:xfrm>
            <a:off x="181881" y="5991372"/>
            <a:ext cx="6094562" cy="461665"/>
          </a:xfrm>
          <a:prstGeom prst="rect">
            <a:avLst/>
          </a:prstGeom>
          <a:noFill/>
        </p:spPr>
        <p:txBody>
          <a:bodyPr wrap="square">
            <a:spAutoFit/>
          </a:bodyPr>
          <a:lstStyle/>
          <a:p>
            <a:r>
              <a:rPr lang="pt-BR" sz="2400" dirty="0">
                <a:latin typeface="Arial Narrow" panose="020B0606020202030204" pitchFamily="34" charset="0"/>
                <a:cs typeface="Arial" panose="020B0604020202020204" pitchFamily="34" charset="0"/>
              </a:rPr>
              <a:t>Observe os modelos apresentados</a:t>
            </a:r>
            <a:r>
              <a:rPr lang="pt-BR" sz="2400" dirty="0">
                <a:latin typeface="Arial Narrow" panose="020B0606020202030204" pitchFamily="34" charset="0"/>
              </a:rPr>
              <a:t>:</a:t>
            </a:r>
          </a:p>
        </p:txBody>
      </p:sp>
      <p:sp>
        <p:nvSpPr>
          <p:cNvPr id="14" name="CaixaDeTexto 13">
            <a:extLst>
              <a:ext uri="{FF2B5EF4-FFF2-40B4-BE49-F238E27FC236}">
                <a16:creationId xmlns:a16="http://schemas.microsoft.com/office/drawing/2014/main" id="{3FD1AC16-3F3D-ABD7-456E-12C8B5FA2F3F}"/>
              </a:ext>
            </a:extLst>
          </p:cNvPr>
          <p:cNvSpPr txBox="1"/>
          <p:nvPr/>
        </p:nvSpPr>
        <p:spPr>
          <a:xfrm>
            <a:off x="6354792" y="4661214"/>
            <a:ext cx="5756526" cy="461665"/>
          </a:xfrm>
          <a:prstGeom prst="rect">
            <a:avLst/>
          </a:prstGeom>
          <a:noFill/>
        </p:spPr>
        <p:txBody>
          <a:bodyPr wrap="square">
            <a:spAutoFit/>
          </a:bodyPr>
          <a:lstStyle/>
          <a:p>
            <a:r>
              <a:rPr lang="pt-BR" sz="2400" dirty="0">
                <a:latin typeface="Arial Narrow" panose="020B0606020202030204" pitchFamily="34" charset="0"/>
                <a:cs typeface="Arial" panose="020B0604020202020204" pitchFamily="34" charset="0"/>
              </a:rPr>
              <a:t>Qual dos modelos apresentados será escolhido?</a:t>
            </a:r>
          </a:p>
        </p:txBody>
      </p:sp>
      <p:sp>
        <p:nvSpPr>
          <p:cNvPr id="16" name="CaixaDeTexto 15">
            <a:extLst>
              <a:ext uri="{FF2B5EF4-FFF2-40B4-BE49-F238E27FC236}">
                <a16:creationId xmlns:a16="http://schemas.microsoft.com/office/drawing/2014/main" id="{DDBC3D96-2852-71DC-BF54-E57E839E0564}"/>
              </a:ext>
            </a:extLst>
          </p:cNvPr>
          <p:cNvSpPr txBox="1"/>
          <p:nvPr/>
        </p:nvSpPr>
        <p:spPr>
          <a:xfrm>
            <a:off x="6400255" y="5009977"/>
            <a:ext cx="5609860" cy="1569660"/>
          </a:xfrm>
          <a:prstGeom prst="rect">
            <a:avLst/>
          </a:prstGeom>
          <a:noFill/>
        </p:spPr>
        <p:txBody>
          <a:bodyPr wrap="square">
            <a:spAutoFit/>
          </a:bodyPr>
          <a:lstStyle/>
          <a:p>
            <a:r>
              <a:rPr lang="pt-BR" sz="2400" dirty="0">
                <a:latin typeface="Arial Narrow" panose="020B0606020202030204" pitchFamily="34" charset="0"/>
                <a:cs typeface="Arial" panose="020B0604020202020204" pitchFamily="34" charset="0"/>
              </a:rPr>
              <a:t>(A) I               </a:t>
            </a:r>
          </a:p>
          <a:p>
            <a:r>
              <a:rPr lang="pt-BR" sz="2400" dirty="0">
                <a:latin typeface="Arial Narrow" panose="020B0606020202030204" pitchFamily="34" charset="0"/>
                <a:cs typeface="Arial" panose="020B0604020202020204" pitchFamily="34" charset="0"/>
              </a:rPr>
              <a:t>(B) II                </a:t>
            </a:r>
          </a:p>
          <a:p>
            <a:r>
              <a:rPr lang="pt-BR" sz="2400" dirty="0">
                <a:latin typeface="Arial Narrow" panose="020B0606020202030204" pitchFamily="34" charset="0"/>
                <a:cs typeface="Arial" panose="020B0604020202020204" pitchFamily="34" charset="0"/>
              </a:rPr>
              <a:t>(C) III               </a:t>
            </a:r>
          </a:p>
          <a:p>
            <a:r>
              <a:rPr lang="pt-BR" sz="2400" dirty="0">
                <a:latin typeface="Arial Narrow" panose="020B0606020202030204" pitchFamily="34" charset="0"/>
                <a:cs typeface="Arial" panose="020B0604020202020204" pitchFamily="34" charset="0"/>
              </a:rPr>
              <a:t>(D) IV</a:t>
            </a:r>
          </a:p>
        </p:txBody>
      </p:sp>
      <p:pic>
        <p:nvPicPr>
          <p:cNvPr id="5" name="Imagem 4" descr="Interface gráfica do usuário, Texto, Aplicativo&#10;&#10;O conteúdo gerado por IA pode estar incorreto.">
            <a:extLst>
              <a:ext uri="{FF2B5EF4-FFF2-40B4-BE49-F238E27FC236}">
                <a16:creationId xmlns:a16="http://schemas.microsoft.com/office/drawing/2014/main" id="{6EF191EC-8482-CC30-2174-F002FCC28B30}"/>
              </a:ext>
            </a:extLst>
          </p:cNvPr>
          <p:cNvPicPr>
            <a:picLocks noChangeAspect="1"/>
          </p:cNvPicPr>
          <p:nvPr/>
        </p:nvPicPr>
        <p:blipFill>
          <a:blip r:embed="rId2"/>
          <a:stretch>
            <a:fillRect/>
          </a:stretch>
        </p:blipFill>
        <p:spPr>
          <a:xfrm>
            <a:off x="208472" y="635795"/>
            <a:ext cx="5997342" cy="2077030"/>
          </a:xfrm>
          <a:prstGeom prst="rect">
            <a:avLst/>
          </a:prstGeom>
        </p:spPr>
      </p:pic>
      <p:pic>
        <p:nvPicPr>
          <p:cNvPr id="7" name="Imagem 6" descr="Desenho de uma pessoa&#10;&#10;O conteúdo gerado por IA pode estar incorreto.">
            <a:extLst>
              <a:ext uri="{FF2B5EF4-FFF2-40B4-BE49-F238E27FC236}">
                <a16:creationId xmlns:a16="http://schemas.microsoft.com/office/drawing/2014/main" id="{7A4D33A3-A215-F8AE-8C30-7FD424E8C9D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907135" y="4651817"/>
            <a:ext cx="3060415" cy="1326108"/>
          </a:xfrm>
          <a:prstGeom prst="rect">
            <a:avLst/>
          </a:prstGeom>
        </p:spPr>
      </p:pic>
      <p:pic>
        <p:nvPicPr>
          <p:cNvPr id="11" name="Imagem 10">
            <a:extLst>
              <a:ext uri="{FF2B5EF4-FFF2-40B4-BE49-F238E27FC236}">
                <a16:creationId xmlns:a16="http://schemas.microsoft.com/office/drawing/2014/main" id="{D3727472-84FA-2840-938C-737226E59A9A}"/>
              </a:ext>
            </a:extLst>
          </p:cNvPr>
          <p:cNvPicPr>
            <a:picLocks noChangeAspect="1"/>
          </p:cNvPicPr>
          <p:nvPr/>
        </p:nvPicPr>
        <p:blipFill>
          <a:blip r:embed="rId5"/>
          <a:srcRect l="27287" r="26881" b="8196"/>
          <a:stretch>
            <a:fillRect/>
          </a:stretch>
        </p:blipFill>
        <p:spPr>
          <a:xfrm>
            <a:off x="6484915" y="748665"/>
            <a:ext cx="5052659" cy="3912549"/>
          </a:xfrm>
          <a:prstGeom prst="rect">
            <a:avLst/>
          </a:prstGeom>
        </p:spPr>
      </p:pic>
      <p:pic>
        <p:nvPicPr>
          <p:cNvPr id="7172" name="Imagem 4" descr="Forma&#10;&#10;O conteúdo gerado por IA pode estar incorreto.">
            <a:extLst>
              <a:ext uri="{FF2B5EF4-FFF2-40B4-BE49-F238E27FC236}">
                <a16:creationId xmlns:a16="http://schemas.microsoft.com/office/drawing/2014/main" id="{2C5F1671-C07E-3C83-6A10-D0F8159A9F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90625" cy="847725"/>
          </a:xfrm>
          <a:prstGeom prst="rect">
            <a:avLst/>
          </a:prstGeom>
          <a:noFill/>
          <a:extLst>
            <a:ext uri="{909E8E84-426E-40DD-AFC4-6F175D3DCCD1}">
              <a14:hiddenFill xmlns:a14="http://schemas.microsoft.com/office/drawing/2010/main">
                <a:solidFill>
                  <a:srgbClr val="FFFFFF"/>
                </a:solidFill>
              </a14:hiddenFill>
            </a:ext>
          </a:extLst>
        </p:spPr>
      </p:pic>
      <p:pic>
        <p:nvPicPr>
          <p:cNvPr id="7171" name="Imagem 5" descr="Uma imagem contendo Gráfico&#10;&#10;O conteúdo gerado por IA pode estar incorreto.">
            <a:extLst>
              <a:ext uri="{FF2B5EF4-FFF2-40B4-BE49-F238E27FC236}">
                <a16:creationId xmlns:a16="http://schemas.microsoft.com/office/drawing/2014/main" id="{268882AF-9B45-D743-BB11-B408D86C20D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371600" cy="704850"/>
          </a:xfrm>
          <a:prstGeom prst="rect">
            <a:avLst/>
          </a:prstGeom>
          <a:noFill/>
          <a:extLst>
            <a:ext uri="{909E8E84-426E-40DD-AFC4-6F175D3DCCD1}">
              <a14:hiddenFill xmlns:a14="http://schemas.microsoft.com/office/drawing/2010/main">
                <a:solidFill>
                  <a:srgbClr val="FFFFFF"/>
                </a:solidFill>
              </a14:hiddenFill>
            </a:ext>
          </a:extLst>
        </p:spPr>
      </p:pic>
      <p:pic>
        <p:nvPicPr>
          <p:cNvPr id="7170" name="Imagem 9" descr="Forma&#10;&#10;O conteúdo gerado por IA pode estar incorreto.">
            <a:extLst>
              <a:ext uri="{FF2B5EF4-FFF2-40B4-BE49-F238E27FC236}">
                <a16:creationId xmlns:a16="http://schemas.microsoft.com/office/drawing/2014/main" id="{3078698E-3F63-14EB-D007-EC473C3E00D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971550" cy="1085850"/>
          </a:xfrm>
          <a:prstGeom prst="rect">
            <a:avLst/>
          </a:prstGeom>
          <a:noFill/>
          <a:extLst>
            <a:ext uri="{909E8E84-426E-40DD-AFC4-6F175D3DCCD1}">
              <a14:hiddenFill xmlns:a14="http://schemas.microsoft.com/office/drawing/2010/main">
                <a:solidFill>
                  <a:srgbClr val="FFFFFF"/>
                </a:solidFill>
              </a14:hiddenFill>
            </a:ext>
          </a:extLst>
        </p:spPr>
      </p:pic>
      <p:pic>
        <p:nvPicPr>
          <p:cNvPr id="7169" name="Imagem 8" descr="Uma imagem contendo Diagrama&#10;&#10;O conteúdo gerado por IA pode estar incorreto.">
            <a:extLst>
              <a:ext uri="{FF2B5EF4-FFF2-40B4-BE49-F238E27FC236}">
                <a16:creationId xmlns:a16="http://schemas.microsoft.com/office/drawing/2014/main" id="{0B569426-599C-3396-61E6-24CAAC90D9E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971550" cy="87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5939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869CC-D532-2178-AEC2-5D63C222A159}"/>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01044C59-4E7E-F919-D277-6CBCBACD2E0C}"/>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a:extLst>
              <a:ext uri="{FF2B5EF4-FFF2-40B4-BE49-F238E27FC236}">
                <a16:creationId xmlns:a16="http://schemas.microsoft.com/office/drawing/2014/main" id="{44495C38-3FBE-7227-B895-B4B0192342BF}"/>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208472" y="356226"/>
            <a:ext cx="3600000" cy="74213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D188F7D7-0FBF-E1E2-411B-CF9D02EBCFC5}"/>
                  </a:ext>
                </a:extLst>
              </p:cNvPr>
              <p:cNvSpPr txBox="1"/>
              <p:nvPr/>
            </p:nvSpPr>
            <p:spPr>
              <a:xfrm>
                <a:off x="6303033" y="3263120"/>
                <a:ext cx="5745532" cy="3416320"/>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Área do retângulo de dimensões 10 cm por 4 cm:</a:t>
                </a:r>
              </a:p>
              <a:p>
                <a:pPr algn="just"/>
                <a14:m>
                  <m:oMathPara xmlns:m="http://schemas.openxmlformats.org/officeDocument/2006/math">
                    <m:oMathParaPr>
                      <m:jc m:val="centerGroup"/>
                    </m:oMathParaPr>
                    <m:oMath xmlns:m="http://schemas.openxmlformats.org/officeDocument/2006/math">
                      <m:sSub>
                        <m:sSubPr>
                          <m:ctrlPr>
                            <a:rPr lang="pt-BR" sz="2400" b="1" i="1" dirty="0">
                              <a:latin typeface="Cambria Math" panose="02040503050406030204" pitchFamily="18" charset="0"/>
                              <a:cs typeface="Arial" panose="020B0604020202020204" pitchFamily="34" charset="0"/>
                            </a:rPr>
                          </m:ctrlPr>
                        </m:sSubPr>
                        <m:e>
                          <m:r>
                            <a:rPr lang="pt-BR" sz="2400" b="1" i="1" dirty="0">
                              <a:latin typeface="Cambria Math" panose="02040503050406030204" pitchFamily="18" charset="0"/>
                              <a:cs typeface="Arial" panose="020B0604020202020204" pitchFamily="34" charset="0"/>
                            </a:rPr>
                            <m:t>𝑨</m:t>
                          </m:r>
                        </m:e>
                        <m:sub>
                          <m:r>
                            <a:rPr lang="pt-BR" sz="2400" b="1" i="1" dirty="0" smtClean="0">
                              <a:latin typeface="Cambria Math" panose="02040503050406030204" pitchFamily="18" charset="0"/>
                              <a:cs typeface="Arial" panose="020B0604020202020204" pitchFamily="34" charset="0"/>
                            </a:rPr>
                            <m:t>𝟏</m:t>
                          </m:r>
                        </m:sub>
                      </m:sSub>
                      <m:r>
                        <a:rPr lang="pt-BR" sz="2400" b="1" i="1" dirty="0">
                          <a:latin typeface="Cambria Math" panose="02040503050406030204" pitchFamily="18" charset="0"/>
                          <a:cs typeface="Arial" panose="020B0604020202020204" pitchFamily="34" charset="0"/>
                        </a:rPr>
                        <m:t>= </m:t>
                      </m:r>
                      <m:r>
                        <a:rPr lang="pt-BR" sz="2400" b="1" i="1" dirty="0">
                          <a:latin typeface="Cambria Math" panose="02040503050406030204" pitchFamily="18" charset="0"/>
                          <a:cs typeface="Arial" panose="020B0604020202020204" pitchFamily="34" charset="0"/>
                        </a:rPr>
                        <m:t>𝟏𝟎</m:t>
                      </m:r>
                      <m:r>
                        <a:rPr lang="pt-BR" sz="2400" b="1" i="1" dirty="0">
                          <a:latin typeface="Cambria Math" panose="02040503050406030204" pitchFamily="18" charset="0"/>
                          <a:cs typeface="Arial" panose="020B0604020202020204" pitchFamily="34" charset="0"/>
                        </a:rPr>
                        <m:t> × </m:t>
                      </m:r>
                      <m:r>
                        <a:rPr lang="pt-BR" sz="2400" b="1" i="1" dirty="0">
                          <a:latin typeface="Cambria Math" panose="02040503050406030204" pitchFamily="18" charset="0"/>
                          <a:cs typeface="Arial" panose="020B0604020202020204" pitchFamily="34" charset="0"/>
                        </a:rPr>
                        <m:t>𝟒</m:t>
                      </m:r>
                      <m:r>
                        <a:rPr lang="pt-BR" sz="2400" b="1" i="1" dirty="0">
                          <a:latin typeface="Cambria Math" panose="02040503050406030204" pitchFamily="18" charset="0"/>
                          <a:cs typeface="Arial" panose="020B0604020202020204" pitchFamily="34" charset="0"/>
                        </a:rPr>
                        <m:t> = </m:t>
                      </m:r>
                      <m:r>
                        <a:rPr lang="pt-BR" sz="2400" b="1" i="1" dirty="0">
                          <a:latin typeface="Cambria Math" panose="02040503050406030204" pitchFamily="18" charset="0"/>
                          <a:cs typeface="Arial" panose="020B0604020202020204" pitchFamily="34" charset="0"/>
                        </a:rPr>
                        <m:t>𝟒𝟎</m:t>
                      </m:r>
                      <m:r>
                        <a:rPr lang="pt-BR" sz="2400" b="1" i="1" dirty="0">
                          <a:latin typeface="Cambria Math" panose="02040503050406030204" pitchFamily="18" charset="0"/>
                          <a:cs typeface="Arial" panose="020B0604020202020204" pitchFamily="34" charset="0"/>
                        </a:rPr>
                        <m:t> </m:t>
                      </m:r>
                    </m:oMath>
                  </m:oMathPara>
                </a14:m>
                <a:endParaRPr lang="pt-BR" sz="2400" b="1"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Área do retângulo de dimensões 8 cm por 4 cm: </a:t>
                </a:r>
              </a:p>
              <a:p>
                <a:pPr algn="just"/>
                <a14:m>
                  <m:oMathPara xmlns:m="http://schemas.openxmlformats.org/officeDocument/2006/math">
                    <m:oMathParaPr>
                      <m:jc m:val="centerGroup"/>
                    </m:oMathParaPr>
                    <m:oMath xmlns:m="http://schemas.openxmlformats.org/officeDocument/2006/math">
                      <m:sSub>
                        <m:sSubPr>
                          <m:ctrlPr>
                            <a:rPr lang="pt-BR" sz="2400" b="1" i="1" dirty="0" smtClean="0">
                              <a:latin typeface="Cambria Math" panose="02040503050406030204" pitchFamily="18" charset="0"/>
                              <a:cs typeface="Arial" panose="020B0604020202020204" pitchFamily="34" charset="0"/>
                            </a:rPr>
                          </m:ctrlPr>
                        </m:sSubPr>
                        <m:e>
                          <m:r>
                            <a:rPr lang="pt-BR" sz="2400" b="1" i="1" dirty="0">
                              <a:latin typeface="Cambria Math" panose="02040503050406030204" pitchFamily="18" charset="0"/>
                              <a:cs typeface="Arial" panose="020B0604020202020204" pitchFamily="34" charset="0"/>
                            </a:rPr>
                            <m:t>𝑨</m:t>
                          </m:r>
                        </m:e>
                        <m:sub>
                          <m:r>
                            <a:rPr lang="pt-BR" sz="2400" b="1" i="1" dirty="0">
                              <a:latin typeface="Cambria Math" panose="02040503050406030204" pitchFamily="18" charset="0"/>
                              <a:cs typeface="Arial" panose="020B0604020202020204" pitchFamily="34" charset="0"/>
                            </a:rPr>
                            <m:t>𝟐</m:t>
                          </m:r>
                        </m:sub>
                      </m:sSub>
                      <m:r>
                        <a:rPr lang="pt-BR" sz="2400" b="1" i="1" dirty="0" smtClean="0">
                          <a:latin typeface="Cambria Math" panose="02040503050406030204" pitchFamily="18" charset="0"/>
                          <a:cs typeface="Arial" panose="020B0604020202020204" pitchFamily="34" charset="0"/>
                        </a:rPr>
                        <m:t> </m:t>
                      </m:r>
                      <m:r>
                        <a:rPr lang="pt-BR" sz="2400" b="1" i="1" dirty="0">
                          <a:latin typeface="Cambria Math" panose="02040503050406030204" pitchFamily="18" charset="0"/>
                          <a:cs typeface="Arial" panose="020B0604020202020204" pitchFamily="34" charset="0"/>
                        </a:rPr>
                        <m:t>= </m:t>
                      </m:r>
                      <m:r>
                        <a:rPr lang="pt-BR" sz="2400" b="1" i="1" dirty="0">
                          <a:latin typeface="Cambria Math" panose="02040503050406030204" pitchFamily="18" charset="0"/>
                          <a:cs typeface="Arial" panose="020B0604020202020204" pitchFamily="34" charset="0"/>
                        </a:rPr>
                        <m:t>𝟖</m:t>
                      </m:r>
                      <m:r>
                        <a:rPr lang="pt-BR" sz="2400" b="1" i="1" dirty="0">
                          <a:latin typeface="Cambria Math" panose="02040503050406030204" pitchFamily="18" charset="0"/>
                          <a:cs typeface="Arial" panose="020B0604020202020204" pitchFamily="34" charset="0"/>
                        </a:rPr>
                        <m:t> × </m:t>
                      </m:r>
                      <m:r>
                        <a:rPr lang="pt-BR" sz="2400" b="1" i="1" dirty="0">
                          <a:latin typeface="Cambria Math" panose="02040503050406030204" pitchFamily="18" charset="0"/>
                          <a:cs typeface="Arial" panose="020B0604020202020204" pitchFamily="34" charset="0"/>
                        </a:rPr>
                        <m:t>𝟒</m:t>
                      </m:r>
                      <m:r>
                        <a:rPr lang="pt-BR" sz="2400" b="1" i="1" dirty="0">
                          <a:latin typeface="Cambria Math" panose="02040503050406030204" pitchFamily="18" charset="0"/>
                          <a:cs typeface="Arial" panose="020B0604020202020204" pitchFamily="34" charset="0"/>
                        </a:rPr>
                        <m:t> = </m:t>
                      </m:r>
                      <m:r>
                        <a:rPr lang="pt-BR" sz="2400" b="1" i="1" dirty="0">
                          <a:latin typeface="Cambria Math" panose="02040503050406030204" pitchFamily="18" charset="0"/>
                          <a:cs typeface="Arial" panose="020B0604020202020204" pitchFamily="34" charset="0"/>
                        </a:rPr>
                        <m:t>𝟑𝟐</m:t>
                      </m:r>
                      <m:r>
                        <a:rPr lang="pt-BR" sz="2400" b="1" i="1" dirty="0">
                          <a:latin typeface="Cambria Math" panose="02040503050406030204" pitchFamily="18" charset="0"/>
                          <a:cs typeface="Arial" panose="020B0604020202020204" pitchFamily="34" charset="0"/>
                        </a:rPr>
                        <m:t> </m:t>
                      </m:r>
                    </m:oMath>
                  </m:oMathPara>
                </a14:m>
                <a:endParaRPr lang="pt-BR" sz="2400" b="1"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Somando as áreas, temos a área total: </a:t>
                </a:r>
              </a:p>
              <a:p>
                <a:pPr algn="just"/>
                <a14:m>
                  <m:oMath xmlns:m="http://schemas.openxmlformats.org/officeDocument/2006/math">
                    <m:sSub>
                      <m:sSubPr>
                        <m:ctrlPr>
                          <a:rPr lang="pt-BR" sz="2400" b="1" i="1" dirty="0">
                            <a:latin typeface="Cambria Math" panose="02040503050406030204" pitchFamily="18" charset="0"/>
                            <a:cs typeface="Arial" panose="020B0604020202020204" pitchFamily="34" charset="0"/>
                          </a:rPr>
                        </m:ctrlPr>
                      </m:sSubPr>
                      <m:e>
                        <m:r>
                          <a:rPr lang="pt-BR" sz="2400" b="1" i="1" dirty="0">
                            <a:latin typeface="Cambria Math" panose="02040503050406030204" pitchFamily="18" charset="0"/>
                            <a:cs typeface="Arial" panose="020B0604020202020204" pitchFamily="34" charset="0"/>
                          </a:rPr>
                          <m:t>𝑨</m:t>
                        </m:r>
                      </m:e>
                      <m:sub>
                        <m:r>
                          <a:rPr lang="pt-BR" sz="2400" b="1" i="1" dirty="0">
                            <a:latin typeface="Cambria Math" panose="02040503050406030204" pitchFamily="18" charset="0"/>
                            <a:cs typeface="Arial" panose="020B0604020202020204" pitchFamily="34" charset="0"/>
                          </a:rPr>
                          <m:t>𝑻</m:t>
                        </m:r>
                      </m:sub>
                    </m:sSub>
                  </m:oMath>
                </a14:m>
                <a:r>
                  <a:rPr lang="pt-BR" sz="2400" b="1" dirty="0">
                    <a:latin typeface="Arial Narrow" panose="020B0606020202030204" pitchFamily="34" charset="0"/>
                    <a:cs typeface="Arial" panose="020B0604020202020204" pitchFamily="34" charset="0"/>
                  </a:rPr>
                  <a:t> = </a:t>
                </a:r>
                <a14:m>
                  <m:oMath xmlns:m="http://schemas.openxmlformats.org/officeDocument/2006/math">
                    <m:sSub>
                      <m:sSubPr>
                        <m:ctrlPr>
                          <a:rPr lang="pt-BR" sz="2400" b="1" i="1" dirty="0">
                            <a:latin typeface="Cambria Math" panose="02040503050406030204" pitchFamily="18" charset="0"/>
                            <a:cs typeface="Arial" panose="020B0604020202020204" pitchFamily="34" charset="0"/>
                          </a:rPr>
                        </m:ctrlPr>
                      </m:sSubPr>
                      <m:e>
                        <m:r>
                          <a:rPr lang="pt-BR" sz="2400" b="1" i="1" dirty="0">
                            <a:latin typeface="Cambria Math" panose="02040503050406030204" pitchFamily="18" charset="0"/>
                            <a:cs typeface="Arial" panose="020B0604020202020204" pitchFamily="34" charset="0"/>
                          </a:rPr>
                          <m:t>𝑨</m:t>
                        </m:r>
                      </m:e>
                      <m:sub>
                        <m:r>
                          <a:rPr lang="pt-BR" sz="2400" b="1" i="1" dirty="0" smtClean="0">
                            <a:latin typeface="Cambria Math" panose="02040503050406030204" pitchFamily="18" charset="0"/>
                            <a:cs typeface="Arial" panose="020B0604020202020204" pitchFamily="34" charset="0"/>
                          </a:rPr>
                          <m:t>𝟏</m:t>
                        </m:r>
                      </m:sub>
                    </m:sSub>
                  </m:oMath>
                </a14:m>
                <a:r>
                  <a:rPr lang="pt-BR" sz="2400" b="1" dirty="0">
                    <a:latin typeface="Arial Narrow" panose="020B0606020202030204" pitchFamily="34" charset="0"/>
                    <a:cs typeface="Arial" panose="020B0604020202020204" pitchFamily="34" charset="0"/>
                  </a:rPr>
                  <a:t>  + </a:t>
                </a:r>
                <a14:m>
                  <m:oMath xmlns:m="http://schemas.openxmlformats.org/officeDocument/2006/math">
                    <m:sSub>
                      <m:sSubPr>
                        <m:ctrlPr>
                          <a:rPr lang="pt-BR" sz="2400" b="1" i="1" dirty="0" smtClean="0">
                            <a:latin typeface="Cambria Math" panose="02040503050406030204" pitchFamily="18" charset="0"/>
                            <a:cs typeface="Arial" panose="020B0604020202020204" pitchFamily="34" charset="0"/>
                          </a:rPr>
                        </m:ctrlPr>
                      </m:sSubPr>
                      <m:e>
                        <m:r>
                          <a:rPr lang="pt-BR" sz="2400" b="1" i="1" dirty="0">
                            <a:latin typeface="Cambria Math" panose="02040503050406030204" pitchFamily="18" charset="0"/>
                            <a:cs typeface="Arial" panose="020B0604020202020204" pitchFamily="34" charset="0"/>
                          </a:rPr>
                          <m:t>𝑨</m:t>
                        </m:r>
                      </m:e>
                      <m:sub>
                        <m:r>
                          <a:rPr lang="pt-BR" sz="2400" b="1" i="1" dirty="0" smtClean="0">
                            <a:latin typeface="Cambria Math" panose="02040503050406030204" pitchFamily="18" charset="0"/>
                            <a:cs typeface="Arial" panose="020B0604020202020204" pitchFamily="34" charset="0"/>
                          </a:rPr>
                          <m:t>𝟐</m:t>
                        </m:r>
                      </m:sub>
                    </m:sSub>
                  </m:oMath>
                </a14:m>
                <a:endParaRPr lang="pt-BR" sz="2400" b="1" dirty="0">
                  <a:latin typeface="Arial Narrow" panose="020B0606020202030204" pitchFamily="34" charset="0"/>
                  <a:cs typeface="Arial" panose="020B0604020202020204" pitchFamily="34" charset="0"/>
                </a:endParaRPr>
              </a:p>
              <a:p>
                <a:pPr algn="just"/>
                <a14:m>
                  <m:oMath xmlns:m="http://schemas.openxmlformats.org/officeDocument/2006/math">
                    <m:sSub>
                      <m:sSubPr>
                        <m:ctrlPr>
                          <a:rPr lang="pt-BR" sz="2400" b="1" i="1" dirty="0">
                            <a:latin typeface="Cambria Math" panose="02040503050406030204" pitchFamily="18" charset="0"/>
                            <a:cs typeface="Arial" panose="020B0604020202020204" pitchFamily="34" charset="0"/>
                          </a:rPr>
                        </m:ctrlPr>
                      </m:sSubPr>
                      <m:e>
                        <m:r>
                          <a:rPr lang="pt-BR" sz="2400" b="1" i="1" dirty="0">
                            <a:latin typeface="Cambria Math" panose="02040503050406030204" pitchFamily="18" charset="0"/>
                            <a:cs typeface="Arial" panose="020B0604020202020204" pitchFamily="34" charset="0"/>
                          </a:rPr>
                          <m:t>𝑨</m:t>
                        </m:r>
                      </m:e>
                      <m:sub>
                        <m:r>
                          <a:rPr lang="pt-BR" sz="2400" b="1" i="1" dirty="0">
                            <a:latin typeface="Cambria Math" panose="02040503050406030204" pitchFamily="18" charset="0"/>
                            <a:cs typeface="Arial" panose="020B0604020202020204" pitchFamily="34" charset="0"/>
                          </a:rPr>
                          <m:t>𝑻</m:t>
                        </m:r>
                      </m:sub>
                    </m:sSub>
                  </m:oMath>
                </a14:m>
                <a:r>
                  <a:rPr lang="pt-BR" sz="2400" b="1" dirty="0">
                    <a:latin typeface="Arial Narrow" panose="020B0606020202030204" pitchFamily="34" charset="0"/>
                    <a:cs typeface="Arial" panose="020B0604020202020204" pitchFamily="34" charset="0"/>
                  </a:rPr>
                  <a:t> = </a:t>
                </a:r>
                <a14:m>
                  <m:oMath xmlns:m="http://schemas.openxmlformats.org/officeDocument/2006/math">
                    <m:r>
                      <a:rPr lang="pt-BR" sz="2400" b="1" i="1" dirty="0" smtClean="0">
                        <a:latin typeface="Cambria Math" panose="02040503050406030204" pitchFamily="18" charset="0"/>
                        <a:cs typeface="Arial" panose="020B0604020202020204" pitchFamily="34" charset="0"/>
                      </a:rPr>
                      <m:t>𝟒𝟎</m:t>
                    </m:r>
                    <m:r>
                      <a:rPr lang="pt-BR" sz="2400" b="1" i="1" dirty="0" smtClean="0">
                        <a:latin typeface="Cambria Math" panose="02040503050406030204" pitchFamily="18" charset="0"/>
                        <a:cs typeface="Arial" panose="020B0604020202020204" pitchFamily="34" charset="0"/>
                      </a:rPr>
                      <m:t> + </m:t>
                    </m:r>
                    <m:r>
                      <a:rPr lang="pt-BR" sz="2400" b="1" i="1" dirty="0" smtClean="0">
                        <a:latin typeface="Cambria Math" panose="02040503050406030204" pitchFamily="18" charset="0"/>
                        <a:cs typeface="Arial" panose="020B0604020202020204" pitchFamily="34" charset="0"/>
                      </a:rPr>
                      <m:t>𝟑𝟐</m:t>
                    </m:r>
                    <m:r>
                      <a:rPr lang="pt-BR" sz="2400" b="1" i="1" dirty="0" smtClean="0">
                        <a:latin typeface="Cambria Math" panose="02040503050406030204" pitchFamily="18" charset="0"/>
                        <a:cs typeface="Arial" panose="020B0604020202020204" pitchFamily="34" charset="0"/>
                      </a:rPr>
                      <m:t> </m:t>
                    </m:r>
                  </m:oMath>
                </a14:m>
                <a:endParaRPr lang="pt-BR" sz="2400" b="1" dirty="0">
                  <a:latin typeface="Arial Narrow" panose="020B0606020202030204" pitchFamily="34" charset="0"/>
                  <a:cs typeface="Arial" panose="020B0604020202020204" pitchFamily="34" charset="0"/>
                </a:endParaRPr>
              </a:p>
              <a:p>
                <a:pPr algn="just"/>
                <a14:m>
                  <m:oMath xmlns:m="http://schemas.openxmlformats.org/officeDocument/2006/math">
                    <m:sSub>
                      <m:sSubPr>
                        <m:ctrlPr>
                          <a:rPr lang="pt-BR" sz="2400" b="1" i="1" dirty="0" smtClean="0">
                            <a:latin typeface="Cambria Math" panose="02040503050406030204" pitchFamily="18" charset="0"/>
                            <a:cs typeface="Arial" panose="020B0604020202020204" pitchFamily="34" charset="0"/>
                          </a:rPr>
                        </m:ctrlPr>
                      </m:sSubPr>
                      <m:e>
                        <m:r>
                          <a:rPr lang="pt-BR" sz="2400" b="1" i="1" dirty="0" smtClean="0">
                            <a:latin typeface="Cambria Math" panose="02040503050406030204" pitchFamily="18" charset="0"/>
                            <a:cs typeface="Arial" panose="020B0604020202020204" pitchFamily="34" charset="0"/>
                          </a:rPr>
                          <m:t>𝑨</m:t>
                        </m:r>
                      </m:e>
                      <m:sub>
                        <m:r>
                          <a:rPr lang="pt-BR" sz="2400" b="1" i="1" dirty="0" smtClean="0">
                            <a:latin typeface="Cambria Math" panose="02040503050406030204" pitchFamily="18" charset="0"/>
                            <a:cs typeface="Arial" panose="020B0604020202020204" pitchFamily="34" charset="0"/>
                          </a:rPr>
                          <m:t>𝑻</m:t>
                        </m:r>
                      </m:sub>
                    </m:sSub>
                  </m:oMath>
                </a14:m>
                <a:r>
                  <a:rPr lang="pt-BR" sz="2400" b="1" dirty="0">
                    <a:latin typeface="Arial Narrow" panose="020B0606020202030204" pitchFamily="34" charset="0"/>
                    <a:cs typeface="Arial" panose="020B0604020202020204" pitchFamily="34" charset="0"/>
                  </a:rPr>
                  <a:t> = </a:t>
                </a:r>
                <a14:m>
                  <m:oMath xmlns:m="http://schemas.openxmlformats.org/officeDocument/2006/math">
                    <m:r>
                      <a:rPr lang="pt-BR" sz="2400" b="1" i="1" dirty="0" smtClean="0">
                        <a:latin typeface="Cambria Math" panose="02040503050406030204" pitchFamily="18" charset="0"/>
                        <a:cs typeface="Arial" panose="020B0604020202020204" pitchFamily="34" charset="0"/>
                      </a:rPr>
                      <m:t>𝟕𝟐</m:t>
                    </m:r>
                  </m:oMath>
                </a14:m>
                <a:r>
                  <a:rPr lang="pt-BR" sz="2400" b="1" dirty="0">
                    <a:latin typeface="Arial Narrow" panose="020B0606020202030204" pitchFamily="34" charset="0"/>
                    <a:cs typeface="Arial" panose="020B0604020202020204" pitchFamily="34" charset="0"/>
                  </a:rPr>
                  <a:t> </a:t>
                </a:r>
              </a:p>
              <a:p>
                <a:pPr algn="just"/>
                <a:r>
                  <a:rPr lang="pt-BR" sz="2400" dirty="0">
                    <a:latin typeface="Arial Narrow" panose="020B0606020202030204" pitchFamily="34" charset="0"/>
                    <a:cs typeface="Arial" panose="020B0604020202020204" pitchFamily="34" charset="0"/>
                  </a:rPr>
                  <a:t>Portanto, a área da figura é </a:t>
                </a:r>
                <a14:m>
                  <m:oMath xmlns:m="http://schemas.openxmlformats.org/officeDocument/2006/math">
                    <m:r>
                      <a:rPr lang="pt-BR" sz="2400" i="1" dirty="0" smtClean="0">
                        <a:latin typeface="Cambria Math" panose="02040503050406030204" pitchFamily="18" charset="0"/>
                        <a:cs typeface="Arial" panose="020B0604020202020204" pitchFamily="34" charset="0"/>
                      </a:rPr>
                      <m:t>72</m:t>
                    </m:r>
                  </m:oMath>
                </a14:m>
                <a:r>
                  <a:rPr lang="pt-BR" sz="2400" dirty="0">
                    <a:latin typeface="Arial Narrow" panose="020B0606020202030204" pitchFamily="34" charset="0"/>
                    <a:cs typeface="Arial" panose="020B0604020202020204" pitchFamily="34" charset="0"/>
                  </a:rPr>
                  <a:t> cm²</a:t>
                </a:r>
              </a:p>
            </p:txBody>
          </p:sp>
        </mc:Choice>
        <mc:Fallback xmlns="">
          <p:sp>
            <p:nvSpPr>
              <p:cNvPr id="15" name="CaixaDeTexto 14">
                <a:extLst>
                  <a:ext uri="{FF2B5EF4-FFF2-40B4-BE49-F238E27FC236}">
                    <a16:creationId xmlns:a16="http://schemas.microsoft.com/office/drawing/2014/main" id="{D188F7D7-0FBF-E1E2-411B-CF9D02EBCFC5}"/>
                  </a:ext>
                </a:extLst>
              </p:cNvPr>
              <p:cNvSpPr txBox="1">
                <a:spLocks noRot="1" noChangeAspect="1" noMove="1" noResize="1" noEditPoints="1" noAdjustHandles="1" noChangeArrowheads="1" noChangeShapeType="1" noTextEdit="1"/>
              </p:cNvSpPr>
              <p:nvPr/>
            </p:nvSpPr>
            <p:spPr>
              <a:xfrm>
                <a:off x="6303033" y="3263120"/>
                <a:ext cx="5745532" cy="3416320"/>
              </a:xfrm>
              <a:prstGeom prst="rect">
                <a:avLst/>
              </a:prstGeom>
              <a:blipFill>
                <a:blip r:embed="rId3"/>
                <a:stretch>
                  <a:fillRect l="-1699" t="-1248" r="-425" b="-3209"/>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EEBE3B29-7E2F-1398-1247-2DAD52459E76}"/>
              </a:ext>
            </a:extLst>
          </p:cNvPr>
          <p:cNvSpPr txBox="1"/>
          <p:nvPr/>
        </p:nvSpPr>
        <p:spPr>
          <a:xfrm>
            <a:off x="207033" y="1191014"/>
            <a:ext cx="6096000" cy="5488426"/>
          </a:xfrm>
          <a:prstGeom prst="rect">
            <a:avLst/>
          </a:prstGeom>
          <a:noFill/>
        </p:spPr>
        <p:txBody>
          <a:bodyPr wrap="square">
            <a:spAutoFit/>
          </a:bodyPr>
          <a:lstStyle/>
          <a:p>
            <a:pPr algn="ctr">
              <a:lnSpc>
                <a:spcPct val="107000"/>
              </a:lnSpc>
              <a:spcAft>
                <a:spcPts val="800"/>
              </a:spcAft>
              <a:buNone/>
            </a:pPr>
            <a:r>
              <a:rPr lang="pt-BR" sz="2400" b="1" kern="0" dirty="0">
                <a:effectLst/>
                <a:latin typeface="Arial Narrow" panose="020B0606020202030204" pitchFamily="34" charset="0"/>
                <a:ea typeface="Calibri" panose="020F0502020204030204" pitchFamily="34" charset="0"/>
                <a:cs typeface="Arial" panose="020B0604020202020204" pitchFamily="34" charset="0"/>
              </a:rPr>
              <a:t>CÁLCULO DE ÁREA DE FIGURAS PLANAS POR DECOMPOSIÇÃO</a:t>
            </a:r>
            <a:r>
              <a:rPr lang="pt-BR" sz="24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Observe a figura a seguir:</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endParaRPr lang="pt-BR" sz="24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algn="ctr">
              <a:lnSpc>
                <a:spcPct val="115000"/>
              </a:lnSpc>
              <a:spcAft>
                <a:spcPts val="800"/>
              </a:spcAft>
              <a:buNone/>
            </a:pPr>
            <a:endParaRPr lang="pt-BR" sz="2400" b="1" kern="100" dirty="0">
              <a:solidFill>
                <a:srgbClr val="000000"/>
              </a:solidFill>
              <a:latin typeface="Arial Narrow" panose="020B0606020202030204" pitchFamily="34" charset="0"/>
              <a:ea typeface="Aptos" panose="020B0004020202020204" pitchFamily="34" charset="0"/>
              <a:cs typeface="Arial" panose="020B0604020202020204" pitchFamily="34" charset="0"/>
            </a:endParaRPr>
          </a:p>
          <a:p>
            <a:pPr algn="ctr">
              <a:lnSpc>
                <a:spcPct val="115000"/>
              </a:lnSpc>
              <a:spcAft>
                <a:spcPts val="800"/>
              </a:spcAft>
              <a:buNone/>
            </a:pPr>
            <a:endParaRPr lang="pt-BR" sz="24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algn="ctr">
              <a:lnSpc>
                <a:spcPct val="115000"/>
              </a:lnSpc>
              <a:spcAft>
                <a:spcPts val="800"/>
              </a:spcAft>
              <a:buNone/>
            </a:pPr>
            <a:endParaRPr lang="pt-BR" sz="2400" b="1" kern="100" dirty="0">
              <a:solidFill>
                <a:srgbClr val="000000"/>
              </a:solidFill>
              <a:latin typeface="Arial Narrow" panose="020B0606020202030204" pitchFamily="34" charset="0"/>
              <a:ea typeface="Aptos" panose="020B0004020202020204" pitchFamily="34" charset="0"/>
              <a:cs typeface="Arial" panose="020B0604020202020204" pitchFamily="34" charset="0"/>
            </a:endParaRPr>
          </a:p>
          <a:p>
            <a:pPr algn="ctr">
              <a:lnSpc>
                <a:spcPct val="115000"/>
              </a:lnSpc>
              <a:spcAft>
                <a:spcPts val="800"/>
              </a:spcAft>
              <a:buNone/>
            </a:pPr>
            <a:r>
              <a:rPr lang="pt-BR" sz="24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Como podemos determinar a sua área?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4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Para determinar a área da figura anterior precisamos decompô-la em duas regiões. Assim temos: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8" name="Imagem 7" descr="Gráfico&#10;&#10;O conteúdo gerado por IA pode estar incorreto.">
            <a:extLst>
              <a:ext uri="{FF2B5EF4-FFF2-40B4-BE49-F238E27FC236}">
                <a16:creationId xmlns:a16="http://schemas.microsoft.com/office/drawing/2014/main" id="{66266B2D-5800-DACB-D478-DC3AB172AFDB}"/>
              </a:ext>
            </a:extLst>
          </p:cNvPr>
          <p:cNvPicPr>
            <a:picLocks noChangeAspect="1"/>
          </p:cNvPicPr>
          <p:nvPr/>
        </p:nvPicPr>
        <p:blipFill>
          <a:blip r:embed="rId4"/>
          <a:stretch>
            <a:fillRect/>
          </a:stretch>
        </p:blipFill>
        <p:spPr>
          <a:xfrm>
            <a:off x="1853097" y="2497024"/>
            <a:ext cx="2449962" cy="2867115"/>
          </a:xfrm>
          <a:prstGeom prst="rect">
            <a:avLst/>
          </a:prstGeom>
        </p:spPr>
      </p:pic>
      <p:pic>
        <p:nvPicPr>
          <p:cNvPr id="10" name="Imagem 9" descr="Gráfico&#10;&#10;O conteúdo gerado por IA pode estar incorreto.">
            <a:extLst>
              <a:ext uri="{FF2B5EF4-FFF2-40B4-BE49-F238E27FC236}">
                <a16:creationId xmlns:a16="http://schemas.microsoft.com/office/drawing/2014/main" id="{CD74CFBF-54F6-12F8-2DD4-F457BFEF8FF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r="-262"/>
          <a:stretch>
            <a:fillRect/>
          </a:stretch>
        </p:blipFill>
        <p:spPr bwMode="auto">
          <a:xfrm>
            <a:off x="6884621" y="623869"/>
            <a:ext cx="4429614" cy="263925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100440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CD850-DCBC-283F-1131-47A5D6F0401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B0D73B2-431B-0ED3-DF2E-767C7BF67D98}"/>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10" name="CaixaDeTexto 9">
            <a:extLst>
              <a:ext uri="{FF2B5EF4-FFF2-40B4-BE49-F238E27FC236}">
                <a16:creationId xmlns:a16="http://schemas.microsoft.com/office/drawing/2014/main" id="{139522CC-E1F0-8E09-5686-690CA78EF4E9}"/>
              </a:ext>
            </a:extLst>
          </p:cNvPr>
          <p:cNvSpPr txBox="1"/>
          <p:nvPr/>
        </p:nvSpPr>
        <p:spPr>
          <a:xfrm>
            <a:off x="2865154" y="2129709"/>
            <a:ext cx="3437880" cy="3785652"/>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Para determinar sua área total podemos separá-la em regiões conhecidas, nesse caso, em um retângulo e um triângulo, e determinar a área das duas, individual mente, e em seguida somá-las. </a:t>
            </a:r>
          </a:p>
          <a:p>
            <a:pPr algn="just"/>
            <a:r>
              <a:rPr lang="pt-BR" sz="2400" dirty="0">
                <a:latin typeface="Arial Narrow" panose="020B0606020202030204" pitchFamily="34" charset="0"/>
                <a:cs typeface="Arial" panose="020B0604020202020204" pitchFamily="34" charset="0"/>
              </a:rPr>
              <a:t>Logo, ao separar a figura em duas regiões obtemos:</a:t>
            </a:r>
          </a:p>
        </p:txBody>
      </p:sp>
      <p:pic>
        <p:nvPicPr>
          <p:cNvPr id="14" name="Imagem 13" descr="Interface gráfica do usuário, Texto, Aplicativo&#10;&#10;O conteúdo gerado por IA pode estar incorreto.">
            <a:extLst>
              <a:ext uri="{FF2B5EF4-FFF2-40B4-BE49-F238E27FC236}">
                <a16:creationId xmlns:a16="http://schemas.microsoft.com/office/drawing/2014/main" id="{6761AD24-3EC0-D572-4131-A7BA1C0B3EF8}"/>
              </a:ext>
            </a:extLst>
          </p:cNvPr>
          <p:cNvPicPr>
            <a:picLocks noChangeAspect="1"/>
          </p:cNvPicPr>
          <p:nvPr/>
        </p:nvPicPr>
        <p:blipFill>
          <a:blip r:embed="rId2"/>
          <a:stretch>
            <a:fillRect/>
          </a:stretch>
        </p:blipFill>
        <p:spPr>
          <a:xfrm>
            <a:off x="271123" y="588257"/>
            <a:ext cx="5694809" cy="1541452"/>
          </a:xfrm>
          <a:prstGeom prst="rect">
            <a:avLst/>
          </a:prstGeom>
        </p:spPr>
      </p:pic>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B118F9B3-93A0-B98B-FE06-790F6FCF252F}"/>
                  </a:ext>
                </a:extLst>
              </p:cNvPr>
              <p:cNvSpPr txBox="1"/>
              <p:nvPr/>
            </p:nvSpPr>
            <p:spPr>
              <a:xfrm>
                <a:off x="6303032" y="2475371"/>
                <a:ext cx="5709667" cy="4416017"/>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Assim, calculando as áreas, temos </a:t>
                </a:r>
              </a:p>
              <a:p>
                <a:r>
                  <a:rPr lang="pt-BR" sz="2400" dirty="0">
                    <a:latin typeface="Arial Narrow" panose="020B0606020202030204" pitchFamily="34" charset="0"/>
                    <a:cs typeface="Arial" panose="020B0604020202020204" pitchFamily="34" charset="0"/>
                  </a:rPr>
                  <a:t>1º - Área do retângulo. </a:t>
                </a:r>
              </a:p>
              <a:p>
                <a14:m>
                  <m:oMath xmlns:m="http://schemas.openxmlformats.org/officeDocument/2006/math">
                    <m:sSub>
                      <m:sSubPr>
                        <m:ctrlPr>
                          <a:rPr lang="pt-BR" sz="2400" i="1" dirty="0" smtClean="0">
                            <a:latin typeface="Cambria Math" panose="02040503050406030204" pitchFamily="18" charset="0"/>
                            <a:cs typeface="Arial" panose="020B0604020202020204" pitchFamily="34" charset="0"/>
                          </a:rPr>
                        </m:ctrlPr>
                      </m:sSubPr>
                      <m:e>
                        <m:r>
                          <a:rPr lang="pt-BR" sz="2400" i="1" dirty="0">
                            <a:latin typeface="Cambria Math" panose="02040503050406030204" pitchFamily="18" charset="0"/>
                            <a:cs typeface="Arial" panose="020B0604020202020204" pitchFamily="34" charset="0"/>
                          </a:rPr>
                          <m:t>𝐴</m:t>
                        </m:r>
                      </m:e>
                      <m:sub>
                        <m:r>
                          <a:rPr lang="pt-BR" sz="2400" i="1" dirty="0">
                            <a:latin typeface="Cambria Math" panose="02040503050406030204" pitchFamily="18" charset="0"/>
                            <a:cs typeface="Arial" panose="020B0604020202020204" pitchFamily="34" charset="0"/>
                          </a:rPr>
                          <m:t>𝑟𝑒𝑡</m:t>
                        </m:r>
                      </m:sub>
                    </m:sSub>
                  </m:oMath>
                </a14:m>
                <a:r>
                  <a:rPr lang="pt-BR" sz="2400" dirty="0">
                    <a:latin typeface="Arial Narrow" panose="020B0606020202030204" pitchFamily="34" charset="0"/>
                    <a:cs typeface="Arial" panose="020B0604020202020204" pitchFamily="34" charset="0"/>
                  </a:rPr>
                  <a:t> </a:t>
                </a:r>
                <a14:m>
                  <m:oMath xmlns:m="http://schemas.openxmlformats.org/officeDocument/2006/math">
                    <m:r>
                      <a:rPr lang="pt-BR" sz="2400" i="1" dirty="0" smtClean="0">
                        <a:latin typeface="Cambria Math" panose="02040503050406030204" pitchFamily="18" charset="0"/>
                        <a:cs typeface="Arial" panose="020B0604020202020204" pitchFamily="34" charset="0"/>
                      </a:rPr>
                      <m:t>= 50 ∙ 30 =1 500</m:t>
                    </m:r>
                  </m:oMath>
                </a14:m>
                <a:endParaRPr lang="pt-BR" sz="2400" dirty="0">
                  <a:latin typeface="Arial Narrow" panose="020B0606020202030204" pitchFamily="34" charset="0"/>
                  <a:cs typeface="Arial" panose="020B0604020202020204" pitchFamily="34" charset="0"/>
                </a:endParaRPr>
              </a:p>
              <a:p>
                <a:r>
                  <a:rPr lang="pt-BR" sz="2400" dirty="0">
                    <a:latin typeface="Arial Narrow" panose="020B0606020202030204" pitchFamily="34" charset="0"/>
                  </a:rPr>
                  <a:t>2° - Área do triângulo.</a:t>
                </a:r>
              </a:p>
              <a:p>
                <a:pPr/>
                <a14:m>
                  <m:oMathPara xmlns:m="http://schemas.openxmlformats.org/officeDocument/2006/math">
                    <m:oMathParaPr>
                      <m:jc m:val="centerGroup"/>
                    </m:oMathParaPr>
                    <m:oMath xmlns:m="http://schemas.openxmlformats.org/officeDocument/2006/math">
                      <m:sSub>
                        <m:sSubPr>
                          <m:ctrlPr>
                            <a:rPr lang="pt-BR" sz="2400" i="1">
                              <a:latin typeface="Cambria Math" panose="02040503050406030204" pitchFamily="18" charset="0"/>
                            </a:rPr>
                          </m:ctrlPr>
                        </m:sSubPr>
                        <m:e>
                          <m:r>
                            <a:rPr lang="pt-BR" sz="2400" i="1">
                              <a:latin typeface="Cambria Math" panose="02040503050406030204" pitchFamily="18" charset="0"/>
                            </a:rPr>
                            <m:t>𝐴</m:t>
                          </m:r>
                        </m:e>
                        <m:sub>
                          <m:r>
                            <a:rPr lang="pt-BR" sz="2400" i="1">
                              <a:latin typeface="Cambria Math" panose="02040503050406030204" pitchFamily="18" charset="0"/>
                            </a:rPr>
                            <m:t>𝑡𝑟𝑖</m:t>
                          </m:r>
                        </m:sub>
                      </m:sSub>
                      <m:r>
                        <a:rPr lang="pt-BR" sz="2400" i="1">
                          <a:latin typeface="Cambria Math" panose="02040503050406030204" pitchFamily="18" charset="0"/>
                        </a:rPr>
                        <m:t>=</m:t>
                      </m:r>
                      <m:f>
                        <m:fPr>
                          <m:ctrlPr>
                            <a:rPr lang="pt-BR" sz="2400" i="1">
                              <a:latin typeface="Cambria Math" panose="02040503050406030204" pitchFamily="18" charset="0"/>
                            </a:rPr>
                          </m:ctrlPr>
                        </m:fPr>
                        <m:num>
                          <m:d>
                            <m:dPr>
                              <m:ctrlPr>
                                <a:rPr lang="pt-BR" sz="2400" i="1">
                                  <a:latin typeface="Cambria Math" panose="02040503050406030204" pitchFamily="18" charset="0"/>
                                </a:rPr>
                              </m:ctrlPr>
                            </m:dPr>
                            <m:e>
                              <m:r>
                                <a:rPr lang="pt-BR" sz="2400" i="1">
                                  <a:latin typeface="Cambria Math" panose="02040503050406030204" pitchFamily="18" charset="0"/>
                                </a:rPr>
                                <m:t>50∙30</m:t>
                              </m:r>
                            </m:e>
                          </m:d>
                        </m:num>
                        <m:den>
                          <m:r>
                            <a:rPr lang="pt-BR" sz="2400" i="1">
                              <a:latin typeface="Cambria Math" panose="02040503050406030204" pitchFamily="18" charset="0"/>
                            </a:rPr>
                            <m:t>2</m:t>
                          </m:r>
                        </m:den>
                      </m:f>
                      <m:r>
                        <a:rPr lang="pt-BR" sz="2400" i="1">
                          <a:latin typeface="Cambria Math" panose="02040503050406030204" pitchFamily="18" charset="0"/>
                        </a:rPr>
                        <m:t>=</m:t>
                      </m:r>
                      <m:f>
                        <m:fPr>
                          <m:ctrlPr>
                            <a:rPr lang="pt-BR" sz="2400" i="1">
                              <a:latin typeface="Cambria Math" panose="02040503050406030204" pitchFamily="18" charset="0"/>
                            </a:rPr>
                          </m:ctrlPr>
                        </m:fPr>
                        <m:num>
                          <m:r>
                            <a:rPr lang="pt-BR" sz="2400" i="1">
                              <a:latin typeface="Cambria Math" panose="02040503050406030204" pitchFamily="18" charset="0"/>
                            </a:rPr>
                            <m:t>1500</m:t>
                          </m:r>
                        </m:num>
                        <m:den>
                          <m:r>
                            <a:rPr lang="pt-BR" sz="2400" i="1">
                              <a:latin typeface="Cambria Math" panose="02040503050406030204" pitchFamily="18" charset="0"/>
                            </a:rPr>
                            <m:t>2</m:t>
                          </m:r>
                        </m:den>
                      </m:f>
                      <m:r>
                        <a:rPr lang="pt-BR" sz="2400" i="1">
                          <a:latin typeface="Cambria Math" panose="02040503050406030204" pitchFamily="18" charset="0"/>
                        </a:rPr>
                        <m:t>=750</m:t>
                      </m:r>
                    </m:oMath>
                  </m:oMathPara>
                </a14:m>
                <a:endParaRPr lang="pt-BR" sz="2400" dirty="0">
                  <a:latin typeface="Arial Narrow" panose="020B0606020202030204" pitchFamily="34" charset="0"/>
                </a:endParaRPr>
              </a:p>
              <a:p>
                <a:r>
                  <a:rPr lang="pt-BR" sz="2400" dirty="0">
                    <a:latin typeface="Arial Narrow" panose="020B0606020202030204" pitchFamily="34" charset="0"/>
                  </a:rPr>
                  <a:t>Portanto, a soma das duas áreas determina a área do polígono. Assim temos:</a:t>
                </a:r>
              </a:p>
              <a:p>
                <a:pPr/>
                <a14:m>
                  <m:oMathPara xmlns:m="http://schemas.openxmlformats.org/officeDocument/2006/math">
                    <m:oMathParaPr>
                      <m:jc m:val="centerGroup"/>
                    </m:oMathParaPr>
                    <m:oMath xmlns:m="http://schemas.openxmlformats.org/officeDocument/2006/math">
                      <m:r>
                        <a:rPr lang="pt-BR" sz="2400" i="1">
                          <a:latin typeface="Cambria Math" panose="02040503050406030204" pitchFamily="18" charset="0"/>
                        </a:rPr>
                        <m:t>𝐴</m:t>
                      </m:r>
                      <m:r>
                        <a:rPr lang="pt-BR" sz="2400" i="1">
                          <a:latin typeface="Cambria Math" panose="02040503050406030204" pitchFamily="18" charset="0"/>
                        </a:rPr>
                        <m:t>=</m:t>
                      </m:r>
                      <m:sSub>
                        <m:sSubPr>
                          <m:ctrlPr>
                            <a:rPr lang="pt-BR" sz="2400" i="1">
                              <a:latin typeface="Cambria Math" panose="02040503050406030204" pitchFamily="18" charset="0"/>
                            </a:rPr>
                          </m:ctrlPr>
                        </m:sSubPr>
                        <m:e>
                          <m:r>
                            <a:rPr lang="pt-BR" sz="2400" i="1">
                              <a:latin typeface="Cambria Math" panose="02040503050406030204" pitchFamily="18" charset="0"/>
                            </a:rPr>
                            <m:t>𝐴</m:t>
                          </m:r>
                        </m:e>
                        <m:sub>
                          <m:r>
                            <a:rPr lang="pt-BR" sz="2400" i="1">
                              <a:latin typeface="Cambria Math" panose="02040503050406030204" pitchFamily="18" charset="0"/>
                            </a:rPr>
                            <m:t>𝑟𝑒𝑡</m:t>
                          </m:r>
                        </m:sub>
                      </m:sSub>
                      <m:r>
                        <a:rPr lang="pt-BR" sz="2400" i="1">
                          <a:latin typeface="Cambria Math" panose="02040503050406030204" pitchFamily="18" charset="0"/>
                        </a:rPr>
                        <m:t>+</m:t>
                      </m:r>
                      <m:sSub>
                        <m:sSubPr>
                          <m:ctrlPr>
                            <a:rPr lang="pt-BR" sz="2400" i="1">
                              <a:latin typeface="Cambria Math" panose="02040503050406030204" pitchFamily="18" charset="0"/>
                            </a:rPr>
                          </m:ctrlPr>
                        </m:sSubPr>
                        <m:e>
                          <m:r>
                            <a:rPr lang="pt-BR" sz="2400" i="1">
                              <a:latin typeface="Cambria Math" panose="02040503050406030204" pitchFamily="18" charset="0"/>
                            </a:rPr>
                            <m:t>𝐴</m:t>
                          </m:r>
                        </m:e>
                        <m:sub>
                          <m:r>
                            <a:rPr lang="pt-BR" sz="2400" i="1">
                              <a:latin typeface="Cambria Math" panose="02040503050406030204" pitchFamily="18" charset="0"/>
                            </a:rPr>
                            <m:t>𝑡𝑟𝑖</m:t>
                          </m:r>
                        </m:sub>
                      </m:sSub>
                    </m:oMath>
                  </m:oMathPara>
                </a14:m>
                <a:endParaRPr lang="pt-BR" sz="2400" dirty="0">
                  <a:latin typeface="Arial Narrow" panose="020B0606020202030204" pitchFamily="34" charset="0"/>
                </a:endParaRPr>
              </a:p>
              <a:p>
                <a:pPr/>
                <a14:m>
                  <m:oMathPara xmlns:m="http://schemas.openxmlformats.org/officeDocument/2006/math">
                    <m:oMathParaPr>
                      <m:jc m:val="centerGroup"/>
                    </m:oMathParaPr>
                    <m:oMath xmlns:m="http://schemas.openxmlformats.org/officeDocument/2006/math">
                      <m:r>
                        <a:rPr lang="pt-BR" sz="2400" i="1">
                          <a:latin typeface="Cambria Math" panose="02040503050406030204" pitchFamily="18" charset="0"/>
                        </a:rPr>
                        <m:t>𝐴</m:t>
                      </m:r>
                      <m:r>
                        <a:rPr lang="pt-BR" sz="2400" i="1">
                          <a:latin typeface="Cambria Math" panose="02040503050406030204" pitchFamily="18" charset="0"/>
                        </a:rPr>
                        <m:t>=1500+750</m:t>
                      </m:r>
                    </m:oMath>
                  </m:oMathPara>
                </a14:m>
                <a:endParaRPr lang="pt-BR" sz="2400" dirty="0">
                  <a:latin typeface="Arial Narrow" panose="020B0606020202030204" pitchFamily="34" charset="0"/>
                </a:endParaRPr>
              </a:p>
              <a:p>
                <a:pPr/>
                <a14:m>
                  <m:oMathPara xmlns:m="http://schemas.openxmlformats.org/officeDocument/2006/math">
                    <m:oMathParaPr>
                      <m:jc m:val="centerGroup"/>
                    </m:oMathParaPr>
                    <m:oMath xmlns:m="http://schemas.openxmlformats.org/officeDocument/2006/math">
                      <m:r>
                        <a:rPr lang="pt-BR" sz="2400" i="1">
                          <a:latin typeface="Cambria Math" panose="02040503050406030204" pitchFamily="18" charset="0"/>
                        </a:rPr>
                        <m:t>𝐴</m:t>
                      </m:r>
                      <m:r>
                        <a:rPr lang="pt-BR" sz="2400" i="1">
                          <a:latin typeface="Cambria Math" panose="02040503050406030204" pitchFamily="18" charset="0"/>
                        </a:rPr>
                        <m:t>=2250 </m:t>
                      </m:r>
                      <m:r>
                        <a:rPr lang="pt-BR" sz="2400" i="1">
                          <a:latin typeface="Cambria Math" panose="02040503050406030204" pitchFamily="18" charset="0"/>
                        </a:rPr>
                        <m:t>𝑐</m:t>
                      </m:r>
                      <m:sSup>
                        <m:sSupPr>
                          <m:ctrlPr>
                            <a:rPr lang="pt-BR" sz="2400" i="1">
                              <a:latin typeface="Cambria Math" panose="02040503050406030204" pitchFamily="18" charset="0"/>
                            </a:rPr>
                          </m:ctrlPr>
                        </m:sSupPr>
                        <m:e>
                          <m:r>
                            <a:rPr lang="pt-BR" sz="2400" i="1">
                              <a:latin typeface="Cambria Math" panose="02040503050406030204" pitchFamily="18" charset="0"/>
                            </a:rPr>
                            <m:t>𝑚</m:t>
                          </m:r>
                        </m:e>
                        <m:sup>
                          <m:r>
                            <a:rPr lang="pt-BR" sz="2400" i="1">
                              <a:latin typeface="Cambria Math" panose="02040503050406030204" pitchFamily="18" charset="0"/>
                            </a:rPr>
                            <m:t>2</m:t>
                          </m:r>
                        </m:sup>
                      </m:sSup>
                    </m:oMath>
                  </m:oMathPara>
                </a14:m>
                <a:endParaRPr lang="pt-BR" sz="2400" dirty="0">
                  <a:latin typeface="Arial Narrow" panose="020B0606020202030204" pitchFamily="34" charset="0"/>
                </a:endParaRPr>
              </a:p>
              <a:p>
                <a:r>
                  <a:rPr lang="pt-BR" b="1" dirty="0"/>
                  <a:t> </a:t>
                </a:r>
                <a:endParaRPr lang="pt-BR" dirty="0"/>
              </a:p>
            </p:txBody>
          </p:sp>
        </mc:Choice>
        <mc:Fallback xmlns="">
          <p:sp>
            <p:nvSpPr>
              <p:cNvPr id="16" name="CaixaDeTexto 15">
                <a:extLst>
                  <a:ext uri="{FF2B5EF4-FFF2-40B4-BE49-F238E27FC236}">
                    <a16:creationId xmlns:a16="http://schemas.microsoft.com/office/drawing/2014/main" id="{B118F9B3-93A0-B98B-FE06-790F6FCF252F}"/>
                  </a:ext>
                </a:extLst>
              </p:cNvPr>
              <p:cNvSpPr txBox="1">
                <a:spLocks noRot="1" noChangeAspect="1" noMove="1" noResize="1" noEditPoints="1" noAdjustHandles="1" noChangeArrowheads="1" noChangeShapeType="1" noTextEdit="1"/>
              </p:cNvSpPr>
              <p:nvPr/>
            </p:nvSpPr>
            <p:spPr>
              <a:xfrm>
                <a:off x="6303032" y="2475371"/>
                <a:ext cx="5709667" cy="4416017"/>
              </a:xfrm>
              <a:prstGeom prst="rect">
                <a:avLst/>
              </a:prstGeom>
              <a:blipFill>
                <a:blip r:embed="rId3"/>
                <a:stretch>
                  <a:fillRect l="-1708" t="-967"/>
                </a:stretch>
              </a:blipFill>
            </p:spPr>
            <p:txBody>
              <a:bodyPr/>
              <a:lstStyle/>
              <a:p>
                <a:r>
                  <a:rPr lang="pt-BR">
                    <a:noFill/>
                  </a:rPr>
                  <a:t> </a:t>
                </a:r>
              </a:p>
            </p:txBody>
          </p:sp>
        </mc:Fallback>
      </mc:AlternateContent>
      <p:pic>
        <p:nvPicPr>
          <p:cNvPr id="3" name="Imagem 2" descr="Lista de Exercícios sobre o cálculo da área a partir da decomposição de  figuras geométricas">
            <a:extLst>
              <a:ext uri="{FF2B5EF4-FFF2-40B4-BE49-F238E27FC236}">
                <a16:creationId xmlns:a16="http://schemas.microsoft.com/office/drawing/2014/main" id="{D5985AB4-05B2-CB2F-1090-F5E20BCF0D3E}"/>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47043" y="2855343"/>
            <a:ext cx="2618110" cy="2125577"/>
          </a:xfrm>
          <a:prstGeom prst="rect">
            <a:avLst/>
          </a:prstGeom>
          <a:noFill/>
          <a:ln>
            <a:noFill/>
          </a:ln>
        </p:spPr>
      </p:pic>
      <p:pic>
        <p:nvPicPr>
          <p:cNvPr id="4" name="Imagem 3">
            <a:extLst>
              <a:ext uri="{FF2B5EF4-FFF2-40B4-BE49-F238E27FC236}">
                <a16:creationId xmlns:a16="http://schemas.microsoft.com/office/drawing/2014/main" id="{1A07C8DD-CF4B-AD01-F45E-858FFD96BD7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067890" y="343194"/>
            <a:ext cx="2935844" cy="2132177"/>
          </a:xfrm>
          <a:prstGeom prst="rect">
            <a:avLst/>
          </a:prstGeom>
          <a:noFill/>
          <a:ln>
            <a:noFill/>
          </a:ln>
        </p:spPr>
      </p:pic>
      <p:sp>
        <p:nvSpPr>
          <p:cNvPr id="6" name="CaixaDeTexto 5">
            <a:extLst>
              <a:ext uri="{FF2B5EF4-FFF2-40B4-BE49-F238E27FC236}">
                <a16:creationId xmlns:a16="http://schemas.microsoft.com/office/drawing/2014/main" id="{76321450-98C6-85BE-59B9-93EBB48C49B6}"/>
              </a:ext>
            </a:extLst>
          </p:cNvPr>
          <p:cNvSpPr txBox="1"/>
          <p:nvPr/>
        </p:nvSpPr>
        <p:spPr>
          <a:xfrm>
            <a:off x="6303032" y="886339"/>
            <a:ext cx="2661671" cy="1200329"/>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Um triângulo e um retângulo de base 50 e altura 30. </a:t>
            </a:r>
          </a:p>
        </p:txBody>
      </p:sp>
    </p:spTree>
    <p:extLst>
      <p:ext uri="{BB962C8B-B14F-4D97-AF65-F5344CB8AC3E}">
        <p14:creationId xmlns:p14="http://schemas.microsoft.com/office/powerpoint/2010/main" val="4078485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D736A-4638-7DED-E5B3-21E4D25714C9}"/>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43D4B3AD-F6D0-E83B-1133-9D170EDE179F}"/>
              </a:ext>
            </a:extLst>
          </p:cNvPr>
          <p:cNvCxnSpPr>
            <a:cxnSpLocks/>
          </p:cNvCxnSpPr>
          <p:nvPr/>
        </p:nvCxnSpPr>
        <p:spPr>
          <a:xfrm>
            <a:off x="5675500"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7" name="Imagem 6">
            <a:extLst>
              <a:ext uri="{FF2B5EF4-FFF2-40B4-BE49-F238E27FC236}">
                <a16:creationId xmlns:a16="http://schemas.microsoft.com/office/drawing/2014/main" id="{ED8DC31C-CF73-1B80-4311-ED136618FBC4}"/>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205389" y="337799"/>
            <a:ext cx="2520000" cy="637558"/>
          </a:xfrm>
          <a:prstGeom prst="rect">
            <a:avLst/>
          </a:prstGeom>
          <a:noFill/>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5A92B0EF-F484-996A-DAB7-1E56B6E33A82}"/>
              </a:ext>
            </a:extLst>
          </p:cNvPr>
          <p:cNvSpPr txBox="1"/>
          <p:nvPr/>
        </p:nvSpPr>
        <p:spPr>
          <a:xfrm>
            <a:off x="174401" y="977976"/>
            <a:ext cx="6094562" cy="830997"/>
          </a:xfrm>
          <a:prstGeom prst="rect">
            <a:avLst/>
          </a:prstGeom>
          <a:noFill/>
        </p:spPr>
        <p:txBody>
          <a:bodyPr wrap="square">
            <a:spAutoFit/>
          </a:bodyPr>
          <a:lstStyle/>
          <a:p>
            <a:r>
              <a:rPr lang="pt-BR" sz="2400" b="1" dirty="0">
                <a:latin typeface="Arial Narrow" panose="020B0606020202030204" pitchFamily="34" charset="0"/>
                <a:cs typeface="Arial" panose="020B0604020202020204" pitchFamily="34" charset="0"/>
              </a:rPr>
              <a:t>33. </a:t>
            </a:r>
            <a:r>
              <a:rPr lang="pt-BR" sz="2400" dirty="0">
                <a:latin typeface="Arial Narrow" panose="020B0606020202030204" pitchFamily="34" charset="0"/>
                <a:cs typeface="Arial" panose="020B0604020202020204" pitchFamily="34" charset="0"/>
              </a:rPr>
              <a:t>Observe a imagem seguinte.</a:t>
            </a:r>
          </a:p>
          <a:p>
            <a:endParaRPr lang="pt-BR" sz="2400" dirty="0">
              <a:latin typeface="Arial Narrow" panose="020B0606020202030204" pitchFamily="34" charset="0"/>
              <a:cs typeface="Arial" panose="020B0604020202020204" pitchFamily="34" charset="0"/>
            </a:endParaRPr>
          </a:p>
        </p:txBody>
      </p:sp>
      <p:sp>
        <p:nvSpPr>
          <p:cNvPr id="17" name="CaixaDeTexto 16">
            <a:extLst>
              <a:ext uri="{FF2B5EF4-FFF2-40B4-BE49-F238E27FC236}">
                <a16:creationId xmlns:a16="http://schemas.microsoft.com/office/drawing/2014/main" id="{1421A603-787D-AAAA-DFB5-889EB0FA722C}"/>
              </a:ext>
            </a:extLst>
          </p:cNvPr>
          <p:cNvSpPr txBox="1"/>
          <p:nvPr/>
        </p:nvSpPr>
        <p:spPr>
          <a:xfrm>
            <a:off x="5675500" y="727295"/>
            <a:ext cx="6311111" cy="461665"/>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34. </a:t>
            </a:r>
            <a:r>
              <a:rPr lang="pt-BR" sz="2400" dirty="0">
                <a:latin typeface="Arial Narrow" panose="020B0606020202030204" pitchFamily="34" charset="0"/>
                <a:cs typeface="Arial" panose="020B0604020202020204" pitchFamily="34" charset="0"/>
              </a:rPr>
              <a:t>No terreno, a seguir, será construído um galpão</a:t>
            </a:r>
          </a:p>
        </p:txBody>
      </p:sp>
      <p:pic>
        <p:nvPicPr>
          <p:cNvPr id="3" name="Imagem 2" descr="Gráfico, Gráfico de pizza&#10;&#10;O conteúdo gerado por IA pode estar incorreto.">
            <a:extLst>
              <a:ext uri="{FF2B5EF4-FFF2-40B4-BE49-F238E27FC236}">
                <a16:creationId xmlns:a16="http://schemas.microsoft.com/office/drawing/2014/main" id="{D2617CEF-55BB-4C00-0146-F940C1E7E8A0}"/>
              </a:ext>
            </a:extLst>
          </p:cNvPr>
          <p:cNvPicPr>
            <a:picLocks noChangeAspect="1"/>
          </p:cNvPicPr>
          <p:nvPr/>
        </p:nvPicPr>
        <p:blipFill>
          <a:blip r:embed="rId3"/>
          <a:stretch>
            <a:fillRect/>
          </a:stretch>
        </p:blipFill>
        <p:spPr>
          <a:xfrm>
            <a:off x="770545" y="1420368"/>
            <a:ext cx="3180250" cy="2860448"/>
          </a:xfrm>
          <a:prstGeom prst="rect">
            <a:avLst/>
          </a:prstGeom>
        </p:spPr>
      </p:pic>
      <p:sp>
        <p:nvSpPr>
          <p:cNvPr id="8" name="CaixaDeTexto 7">
            <a:extLst>
              <a:ext uri="{FF2B5EF4-FFF2-40B4-BE49-F238E27FC236}">
                <a16:creationId xmlns:a16="http://schemas.microsoft.com/office/drawing/2014/main" id="{84379CBF-9F19-32A4-2281-ADABCBE2F26E}"/>
              </a:ext>
            </a:extLst>
          </p:cNvPr>
          <p:cNvSpPr txBox="1"/>
          <p:nvPr/>
        </p:nvSpPr>
        <p:spPr>
          <a:xfrm>
            <a:off x="143623" y="4321969"/>
            <a:ext cx="6159370" cy="2061462"/>
          </a:xfrm>
          <a:prstGeom prst="rect">
            <a:avLst/>
          </a:prstGeom>
          <a:noFill/>
        </p:spPr>
        <p:txBody>
          <a:bodyPr wrap="square">
            <a:spAutoFit/>
          </a:bodyPr>
          <a:lstStyle/>
          <a:p>
            <a:pPr algn="just">
              <a:lnSpc>
                <a:spcPct val="115000"/>
              </a:lnSpc>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Os dois triângulos DEH e BFG são congruentes.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A área em verde da figura é igual 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0" dirty="0">
                <a:effectLst/>
                <a:latin typeface="Arial Narrow" panose="020B0606020202030204" pitchFamily="34" charset="0"/>
                <a:ea typeface="Calibri" panose="020F0502020204030204" pitchFamily="34" charset="0"/>
                <a:cs typeface="Arial" panose="020B0604020202020204" pitchFamily="34" charset="0"/>
              </a:rPr>
              <a:t>(A) 143.</a:t>
            </a:r>
            <a:r>
              <a:rPr lang="pt-BR" sz="2400" kern="0" dirty="0">
                <a:latin typeface="Arial Narrow" panose="020B0606020202030204" pitchFamily="34" charset="0"/>
                <a:ea typeface="Calibri" panose="020F0502020204030204" pitchFamily="34" charset="0"/>
                <a:cs typeface="Arial" panose="020B0604020202020204" pitchFamily="34" charset="0"/>
              </a:rPr>
              <a:t>                            (C) 119.</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0" dirty="0">
                <a:effectLst/>
                <a:latin typeface="Arial Narrow" panose="020B0606020202030204" pitchFamily="34" charset="0"/>
                <a:ea typeface="Calibri" panose="020F0502020204030204" pitchFamily="34" charset="0"/>
                <a:cs typeface="Arial" panose="020B0604020202020204" pitchFamily="34" charset="0"/>
              </a:rPr>
              <a:t>(B) 137.</a:t>
            </a:r>
            <a:r>
              <a:rPr lang="pt-BR" sz="2400" kern="0" dirty="0">
                <a:latin typeface="Arial Narrow" panose="020B0606020202030204" pitchFamily="34" charset="0"/>
                <a:ea typeface="Calibri" panose="020F0502020204030204" pitchFamily="34" charset="0"/>
                <a:cs typeface="Arial" panose="020B0604020202020204" pitchFamily="34" charset="0"/>
              </a:rPr>
              <a:t>                            (D) 105.</a:t>
            </a: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p:txBody>
      </p:sp>
      <p:pic>
        <p:nvPicPr>
          <p:cNvPr id="10" name="Imagem 9" descr="Gráfico&#10;&#10;O conteúdo gerado por IA pode estar incorreto.">
            <a:extLst>
              <a:ext uri="{FF2B5EF4-FFF2-40B4-BE49-F238E27FC236}">
                <a16:creationId xmlns:a16="http://schemas.microsoft.com/office/drawing/2014/main" id="{471B9F5B-1E57-C138-9B0E-0F5E8745477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5803910" y="1168295"/>
            <a:ext cx="3025157" cy="2383834"/>
          </a:xfrm>
          <a:prstGeom prst="rect">
            <a:avLst/>
          </a:prstGeom>
        </p:spPr>
      </p:pic>
      <p:sp>
        <p:nvSpPr>
          <p:cNvPr id="14" name="CaixaDeTexto 13">
            <a:extLst>
              <a:ext uri="{FF2B5EF4-FFF2-40B4-BE49-F238E27FC236}">
                <a16:creationId xmlns:a16="http://schemas.microsoft.com/office/drawing/2014/main" id="{4BF08A52-AD53-51D1-FC4E-1FA54FA45CAE}"/>
              </a:ext>
            </a:extLst>
          </p:cNvPr>
          <p:cNvSpPr txBox="1"/>
          <p:nvPr/>
        </p:nvSpPr>
        <p:spPr>
          <a:xfrm>
            <a:off x="5671523" y="3504500"/>
            <a:ext cx="6311111" cy="917174"/>
          </a:xfrm>
          <a:prstGeom prst="rect">
            <a:avLst/>
          </a:prstGeom>
          <a:noFill/>
        </p:spPr>
        <p:txBody>
          <a:bodyPr wrap="square">
            <a:spAutoFit/>
          </a:bodyPr>
          <a:lstStyle/>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Para determinar sua área, o engenheiro dividiu esse terreno em figuras conhecidas, observe:</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6" name="Imagem 15" descr="Forma&#10;&#10;O conteúdo gerado por IA pode estar incorreto.">
            <a:extLst>
              <a:ext uri="{FF2B5EF4-FFF2-40B4-BE49-F238E27FC236}">
                <a16:creationId xmlns:a16="http://schemas.microsoft.com/office/drawing/2014/main" id="{73D92FB8-C738-CEF0-7259-D29B03116E98}"/>
              </a:ext>
            </a:extLst>
          </p:cNvPr>
          <p:cNvPicPr>
            <a:picLocks noChangeAspect="1"/>
          </p:cNvPicPr>
          <p:nvPr/>
        </p:nvPicPr>
        <p:blipFill>
          <a:blip r:embed="rId6"/>
          <a:stretch>
            <a:fillRect/>
          </a:stretch>
        </p:blipFill>
        <p:spPr>
          <a:xfrm>
            <a:off x="5679478" y="4375421"/>
            <a:ext cx="2675658" cy="2061462"/>
          </a:xfrm>
          <a:prstGeom prst="rect">
            <a:avLst/>
          </a:prstGeom>
        </p:spPr>
      </p:pic>
      <p:sp>
        <p:nvSpPr>
          <p:cNvPr id="20" name="CaixaDeTexto 19">
            <a:extLst>
              <a:ext uri="{FF2B5EF4-FFF2-40B4-BE49-F238E27FC236}">
                <a16:creationId xmlns:a16="http://schemas.microsoft.com/office/drawing/2014/main" id="{E3F90DB4-572A-C919-F589-7DB624DA6FD0}"/>
              </a:ext>
            </a:extLst>
          </p:cNvPr>
          <p:cNvSpPr txBox="1"/>
          <p:nvPr/>
        </p:nvSpPr>
        <p:spPr>
          <a:xfrm>
            <a:off x="8489582" y="4505165"/>
            <a:ext cx="3493052" cy="1958870"/>
          </a:xfrm>
          <a:prstGeom prst="rect">
            <a:avLst/>
          </a:prstGeom>
          <a:noFill/>
        </p:spPr>
        <p:txBody>
          <a:bodyPr wrap="square">
            <a:spAutoFit/>
          </a:bodyPr>
          <a:lstStyle/>
          <a:p>
            <a:pPr algn="just">
              <a:lnSpc>
                <a:spcPct val="115000"/>
              </a:lnSpc>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Qual é a área, em metros quadrados, desse terreno?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0" dirty="0">
                <a:effectLst/>
                <a:latin typeface="Arial Narrow" panose="020B0606020202030204" pitchFamily="34" charset="0"/>
                <a:ea typeface="Calibri" panose="020F0502020204030204" pitchFamily="34" charset="0"/>
                <a:cs typeface="Arial" panose="020B0604020202020204" pitchFamily="34" charset="0"/>
              </a:rPr>
              <a:t>(A) 121,5          </a:t>
            </a:r>
            <a:r>
              <a:rPr lang="pt-BR" sz="2400" kern="0" dirty="0">
                <a:latin typeface="Arial Narrow" panose="020B0606020202030204" pitchFamily="34" charset="0"/>
                <a:ea typeface="Calibri" panose="020F0502020204030204" pitchFamily="34" charset="0"/>
                <a:cs typeface="Arial" panose="020B0604020202020204" pitchFamily="34" charset="0"/>
              </a:rPr>
              <a:t>(C) 85,5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0" dirty="0">
                <a:effectLst/>
                <a:latin typeface="Arial Narrow" panose="020B0606020202030204" pitchFamily="34" charset="0"/>
                <a:ea typeface="Calibri" panose="020F0502020204030204" pitchFamily="34" charset="0"/>
                <a:cs typeface="Arial" panose="020B0604020202020204" pitchFamily="34" charset="0"/>
              </a:rPr>
              <a:t>(B) 95,5            </a:t>
            </a:r>
            <a:r>
              <a:rPr lang="pt-BR" sz="2400" kern="0" dirty="0">
                <a:latin typeface="Arial Narrow" panose="020B0606020202030204" pitchFamily="34" charset="0"/>
                <a:ea typeface="Calibri" panose="020F0502020204030204" pitchFamily="34" charset="0"/>
                <a:cs typeface="Arial" panose="020B0604020202020204" pitchFamily="34" charset="0"/>
              </a:rPr>
              <a:t>(D) 82,5</a:t>
            </a: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84653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4A993-D943-425E-A071-98BBC72C406C}"/>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4562D72E-D44B-7EE1-15E5-DEC57855BED9}"/>
              </a:ext>
            </a:extLst>
          </p:cNvPr>
          <p:cNvSpPr txBox="1"/>
          <p:nvPr/>
        </p:nvSpPr>
        <p:spPr>
          <a:xfrm>
            <a:off x="208472" y="677606"/>
            <a:ext cx="11786304" cy="830997"/>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35. </a:t>
            </a:r>
            <a:r>
              <a:rPr lang="pt-BR" sz="2400" dirty="0">
                <a:latin typeface="Arial Narrow" panose="020B0606020202030204" pitchFamily="34" charset="0"/>
                <a:cs typeface="Arial" panose="020B0604020202020204" pitchFamily="34" charset="0"/>
              </a:rPr>
              <a:t>O castelo, a seguir, foi construído com todas as peças do </a:t>
            </a:r>
            <a:r>
              <a:rPr lang="pt-BR" sz="2400" dirty="0" err="1">
                <a:latin typeface="Arial Narrow" panose="020B0606020202030204" pitchFamily="34" charset="0"/>
                <a:cs typeface="Arial" panose="020B0604020202020204" pitchFamily="34" charset="0"/>
              </a:rPr>
              <a:t>Tangram</a:t>
            </a:r>
            <a:r>
              <a:rPr lang="pt-BR" sz="2400" dirty="0">
                <a:latin typeface="Arial Narrow" panose="020B0606020202030204" pitchFamily="34" charset="0"/>
                <a:cs typeface="Arial" panose="020B0604020202020204" pitchFamily="34" charset="0"/>
              </a:rPr>
              <a:t> é uma das diversas figuras que são possíveis de serem construídas com ela.</a:t>
            </a:r>
          </a:p>
        </p:txBody>
      </p:sp>
      <p:sp>
        <p:nvSpPr>
          <p:cNvPr id="18" name="CaixaDeTexto 17">
            <a:extLst>
              <a:ext uri="{FF2B5EF4-FFF2-40B4-BE49-F238E27FC236}">
                <a16:creationId xmlns:a16="http://schemas.microsoft.com/office/drawing/2014/main" id="{8752B4FF-666A-ED60-18EC-BC7B85EBF28C}"/>
              </a:ext>
            </a:extLst>
          </p:cNvPr>
          <p:cNvSpPr txBox="1"/>
          <p:nvPr/>
        </p:nvSpPr>
        <p:spPr>
          <a:xfrm>
            <a:off x="181574" y="4338978"/>
            <a:ext cx="11786303" cy="830997"/>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Sabe-se que o </a:t>
            </a:r>
            <a:r>
              <a:rPr lang="pt-BR" sz="2400" dirty="0" err="1">
                <a:latin typeface="Arial Narrow" panose="020B0606020202030204" pitchFamily="34" charset="0"/>
                <a:cs typeface="Arial" panose="020B0604020202020204" pitchFamily="34" charset="0"/>
              </a:rPr>
              <a:t>Tangram</a:t>
            </a:r>
            <a:r>
              <a:rPr lang="pt-BR" sz="2400" dirty="0">
                <a:latin typeface="Arial Narrow" panose="020B0606020202030204" pitchFamily="34" charset="0"/>
                <a:cs typeface="Arial" panose="020B0604020202020204" pitchFamily="34" charset="0"/>
              </a:rPr>
              <a:t> se encontra em uma malha quadrada em que cada quadrado tem lado igual a 2 cm. Qual é a área do castelo, em centímetros quadrados?</a:t>
            </a:r>
          </a:p>
        </p:txBody>
      </p:sp>
      <p:sp>
        <p:nvSpPr>
          <p:cNvPr id="20" name="CaixaDeTexto 19">
            <a:extLst>
              <a:ext uri="{FF2B5EF4-FFF2-40B4-BE49-F238E27FC236}">
                <a16:creationId xmlns:a16="http://schemas.microsoft.com/office/drawing/2014/main" id="{36F1D0A4-823E-493B-4572-0AF3CE552838}"/>
              </a:ext>
            </a:extLst>
          </p:cNvPr>
          <p:cNvSpPr txBox="1"/>
          <p:nvPr/>
        </p:nvSpPr>
        <p:spPr>
          <a:xfrm>
            <a:off x="145717" y="5044471"/>
            <a:ext cx="5554688" cy="1569660"/>
          </a:xfrm>
          <a:prstGeom prst="rect">
            <a:avLst/>
          </a:prstGeom>
          <a:noFill/>
        </p:spPr>
        <p:txBody>
          <a:bodyPr wrap="square">
            <a:spAutoFit/>
          </a:bodyPr>
          <a:lstStyle/>
          <a:p>
            <a:r>
              <a:rPr lang="pt-BR" sz="2400" dirty="0">
                <a:latin typeface="Arial Narrow" panose="020B0606020202030204" pitchFamily="34" charset="0"/>
                <a:cs typeface="Arial" panose="020B0604020202020204" pitchFamily="34" charset="0"/>
              </a:rPr>
              <a:t>(A) 64       </a:t>
            </a:r>
          </a:p>
          <a:p>
            <a:r>
              <a:rPr lang="pt-BR" sz="2400" dirty="0">
                <a:latin typeface="Arial Narrow" panose="020B0606020202030204" pitchFamily="34" charset="0"/>
                <a:cs typeface="Arial" panose="020B0604020202020204" pitchFamily="34" charset="0"/>
              </a:rPr>
              <a:t>(B) 62         </a:t>
            </a:r>
          </a:p>
          <a:p>
            <a:r>
              <a:rPr lang="pt-BR" sz="2400" dirty="0">
                <a:latin typeface="Arial Narrow" panose="020B0606020202030204" pitchFamily="34" charset="0"/>
                <a:cs typeface="Arial" panose="020B0604020202020204" pitchFamily="34" charset="0"/>
              </a:rPr>
              <a:t>(C) 58        </a:t>
            </a:r>
          </a:p>
          <a:p>
            <a:r>
              <a:rPr lang="pt-BR" sz="2400" dirty="0">
                <a:latin typeface="Arial Narrow" panose="020B0606020202030204" pitchFamily="34" charset="0"/>
                <a:cs typeface="Arial" panose="020B0604020202020204" pitchFamily="34" charset="0"/>
              </a:rPr>
              <a:t>(D) 52</a:t>
            </a:r>
          </a:p>
        </p:txBody>
      </p:sp>
      <p:pic>
        <p:nvPicPr>
          <p:cNvPr id="3" name="Imagem 2" descr="Forma&#10;&#10;O conteúdo gerado por IA pode estar incorreto.">
            <a:extLst>
              <a:ext uri="{FF2B5EF4-FFF2-40B4-BE49-F238E27FC236}">
                <a16:creationId xmlns:a16="http://schemas.microsoft.com/office/drawing/2014/main" id="{335792E9-0D2D-4D22-BA63-2423064497EC}"/>
              </a:ext>
            </a:extLst>
          </p:cNvPr>
          <p:cNvPicPr>
            <a:picLocks noChangeAspect="1"/>
          </p:cNvPicPr>
          <p:nvPr/>
        </p:nvPicPr>
        <p:blipFill>
          <a:blip r:embed="rId2">
            <a:grayscl/>
          </a:blip>
          <a:stretch>
            <a:fillRect/>
          </a:stretch>
        </p:blipFill>
        <p:spPr>
          <a:xfrm>
            <a:off x="6096000" y="1093104"/>
            <a:ext cx="2005807" cy="3182113"/>
          </a:xfrm>
          <a:prstGeom prst="rect">
            <a:avLst/>
          </a:prstGeom>
        </p:spPr>
      </p:pic>
      <p:pic>
        <p:nvPicPr>
          <p:cNvPr id="5" name="Imagem 4" descr="Forma&#10;&#10;O conteúdo gerado por IA pode estar incorreto.">
            <a:extLst>
              <a:ext uri="{FF2B5EF4-FFF2-40B4-BE49-F238E27FC236}">
                <a16:creationId xmlns:a16="http://schemas.microsoft.com/office/drawing/2014/main" id="{DFB2EA45-AE1F-7D99-0D58-2CC579EBD893}"/>
              </a:ext>
            </a:extLst>
          </p:cNvPr>
          <p:cNvPicPr>
            <a:picLocks noChangeAspect="1"/>
          </p:cNvPicPr>
          <p:nvPr/>
        </p:nvPicPr>
        <p:blipFill>
          <a:blip r:embed="rId3"/>
          <a:stretch>
            <a:fillRect/>
          </a:stretch>
        </p:blipFill>
        <p:spPr>
          <a:xfrm>
            <a:off x="3645636" y="1927235"/>
            <a:ext cx="1912480" cy="1929350"/>
          </a:xfrm>
          <a:prstGeom prst="rect">
            <a:avLst/>
          </a:prstGeom>
        </p:spPr>
      </p:pic>
    </p:spTree>
    <p:extLst>
      <p:ext uri="{BB962C8B-B14F-4D97-AF65-F5344CB8AC3E}">
        <p14:creationId xmlns:p14="http://schemas.microsoft.com/office/powerpoint/2010/main" val="32933947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2A8FC-FDDB-FA6D-1012-781BCE7B4BD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9DB1EDF-9021-4EAB-1477-C347028D2327}"/>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Diagrama, Forma, Polígono&#10;&#10;O conteúdo gerado por IA pode estar incorreto.">
            <a:extLst>
              <a:ext uri="{FF2B5EF4-FFF2-40B4-BE49-F238E27FC236}">
                <a16:creationId xmlns:a16="http://schemas.microsoft.com/office/drawing/2014/main" id="{9B852088-1C85-6C17-66E0-80A0C768013C}"/>
              </a:ext>
            </a:extLst>
          </p:cNvPr>
          <p:cNvPicPr>
            <a:picLocks noChangeAspect="1"/>
          </p:cNvPicPr>
          <p:nvPr/>
        </p:nvPicPr>
        <p:blipFill>
          <a:blip r:embed="rId2"/>
          <a:stretch>
            <a:fillRect/>
          </a:stretch>
        </p:blipFill>
        <p:spPr>
          <a:xfrm>
            <a:off x="474533" y="3993411"/>
            <a:ext cx="5500810" cy="2084659"/>
          </a:xfrm>
          <a:prstGeom prst="rect">
            <a:avLst/>
          </a:prstGeom>
        </p:spPr>
      </p:pic>
      <p:sp>
        <p:nvSpPr>
          <p:cNvPr id="6" name="CaixaDeTexto 5">
            <a:extLst>
              <a:ext uri="{FF2B5EF4-FFF2-40B4-BE49-F238E27FC236}">
                <a16:creationId xmlns:a16="http://schemas.microsoft.com/office/drawing/2014/main" id="{CF91DA8B-0B11-D8EA-0FE9-B461AE7D9D0A}"/>
              </a:ext>
            </a:extLst>
          </p:cNvPr>
          <p:cNvSpPr txBox="1"/>
          <p:nvPr/>
        </p:nvSpPr>
        <p:spPr>
          <a:xfrm>
            <a:off x="176179" y="2715990"/>
            <a:ext cx="6094562" cy="1200329"/>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Item 1. </a:t>
            </a:r>
            <a:r>
              <a:rPr lang="pt-BR" sz="2400" dirty="0">
                <a:latin typeface="Arial Narrow" panose="020B0606020202030204" pitchFamily="34" charset="0"/>
                <a:cs typeface="Arial" panose="020B0604020202020204" pitchFamily="34" charset="0"/>
              </a:rPr>
              <a:t>Uma concessionária solicitou que fosse criada uma logomarca formada por vários polígonos. Observe a logo criada:</a:t>
            </a: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C884853B-98FF-88BF-6E35-6DDC4DC1BBE1}"/>
                  </a:ext>
                </a:extLst>
              </p:cNvPr>
              <p:cNvSpPr txBox="1"/>
              <p:nvPr/>
            </p:nvSpPr>
            <p:spPr>
              <a:xfrm>
                <a:off x="6303034" y="728449"/>
                <a:ext cx="5750223" cy="5262979"/>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Dentre os polígonos é possível observar os triângulos </a:t>
                </a:r>
                <a14:m>
                  <m:oMath xmlns:m="http://schemas.openxmlformats.org/officeDocument/2006/math">
                    <m:r>
                      <m:rPr>
                        <m:sty m:val="p"/>
                      </m:rPr>
                      <a:rPr lang="pt-BR" sz="2400" dirty="0">
                        <a:latin typeface="Cambria Math" panose="02040503050406030204" pitchFamily="18" charset="0"/>
                        <a:cs typeface="Arial" panose="020B0604020202020204" pitchFamily="34" charset="0"/>
                      </a:rPr>
                      <m:t>BCI</m:t>
                    </m:r>
                  </m:oMath>
                </a14:m>
                <a:r>
                  <a:rPr lang="pt-BR" sz="2400" dirty="0">
                    <a:latin typeface="Arial Narrow" panose="020B0606020202030204" pitchFamily="34" charset="0"/>
                    <a:cs typeface="Arial" panose="020B0604020202020204" pitchFamily="34" charset="0"/>
                  </a:rPr>
                  <a:t> e </a:t>
                </a:r>
                <a14:m>
                  <m:oMath xmlns:m="http://schemas.openxmlformats.org/officeDocument/2006/math">
                    <m:r>
                      <m:rPr>
                        <m:sty m:val="p"/>
                      </m:rPr>
                      <a:rPr lang="pt-BR" sz="2400" dirty="0">
                        <a:latin typeface="Cambria Math" panose="02040503050406030204" pitchFamily="18" charset="0"/>
                        <a:cs typeface="Arial" panose="020B0604020202020204" pitchFamily="34" charset="0"/>
                      </a:rPr>
                      <m:t>GHD</m:t>
                    </m:r>
                  </m:oMath>
                </a14:m>
                <a:r>
                  <a:rPr lang="pt-BR" sz="2400" dirty="0">
                    <a:latin typeface="Arial Narrow" panose="020B0606020202030204" pitchFamily="34" charset="0"/>
                    <a:cs typeface="Arial" panose="020B0604020202020204" pitchFamily="34" charset="0"/>
                  </a:rPr>
                  <a:t>, os trapézios </a:t>
                </a:r>
                <a14:m>
                  <m:oMath xmlns:m="http://schemas.openxmlformats.org/officeDocument/2006/math">
                    <m:r>
                      <m:rPr>
                        <m:sty m:val="p"/>
                      </m:rPr>
                      <a:rPr lang="pt-BR" sz="2400" dirty="0">
                        <a:latin typeface="Cambria Math" panose="02040503050406030204" pitchFamily="18" charset="0"/>
                        <a:cs typeface="Arial" panose="020B0604020202020204" pitchFamily="34" charset="0"/>
                      </a:rPr>
                      <m:t>ABIJ</m:t>
                    </m:r>
                  </m:oMath>
                </a14:m>
                <a:r>
                  <a:rPr lang="pt-BR" sz="2400" dirty="0">
                    <a:latin typeface="Arial Narrow" panose="020B0606020202030204" pitchFamily="34" charset="0"/>
                    <a:cs typeface="Arial" panose="020B0604020202020204" pitchFamily="34" charset="0"/>
                  </a:rPr>
                  <a:t> e </a:t>
                </a:r>
                <a14:m>
                  <m:oMath xmlns:m="http://schemas.openxmlformats.org/officeDocument/2006/math">
                    <m:r>
                      <m:rPr>
                        <m:sty m:val="p"/>
                      </m:rPr>
                      <a:rPr lang="pt-BR" sz="2400" dirty="0">
                        <a:latin typeface="Cambria Math" panose="02040503050406030204" pitchFamily="18" charset="0"/>
                        <a:cs typeface="Arial" panose="020B0604020202020204" pitchFamily="34" charset="0"/>
                      </a:rPr>
                      <m:t>DEFG</m:t>
                    </m:r>
                  </m:oMath>
                </a14:m>
                <a:r>
                  <a:rPr lang="pt-BR" sz="2400" dirty="0">
                    <a:latin typeface="Arial Narrow" panose="020B0606020202030204" pitchFamily="34" charset="0"/>
                    <a:cs typeface="Arial" panose="020B0604020202020204" pitchFamily="34" charset="0"/>
                  </a:rPr>
                  <a:t> e o paralelogramo </a:t>
                </a:r>
                <a14:m>
                  <m:oMath xmlns:m="http://schemas.openxmlformats.org/officeDocument/2006/math">
                    <m:r>
                      <m:rPr>
                        <m:sty m:val="p"/>
                      </m:rPr>
                      <a:rPr lang="pt-BR" sz="2400" dirty="0">
                        <a:latin typeface="Cambria Math" panose="02040503050406030204" pitchFamily="18" charset="0"/>
                        <a:cs typeface="Arial" panose="020B0604020202020204" pitchFamily="34" charset="0"/>
                      </a:rPr>
                      <m:t>CDHI</m:t>
                    </m:r>
                  </m:oMath>
                </a14:m>
                <a:r>
                  <a:rPr lang="pt-BR" sz="2400" dirty="0">
                    <a:latin typeface="Arial Narrow" panose="020B0606020202030204" pitchFamily="34" charset="0"/>
                    <a:cs typeface="Arial" panose="020B0604020202020204" pitchFamily="34" charset="0"/>
                  </a:rPr>
                  <a:t>. Sabe-se que os pontos </a:t>
                </a:r>
                <a14:m>
                  <m:oMath xmlns:m="http://schemas.openxmlformats.org/officeDocument/2006/math">
                    <m:r>
                      <m:rPr>
                        <m:sty m:val="p"/>
                      </m:rPr>
                      <a:rPr lang="pt-BR" sz="2400" dirty="0">
                        <a:latin typeface="Cambria Math" panose="02040503050406030204" pitchFamily="18" charset="0"/>
                        <a:cs typeface="Arial" panose="020B0604020202020204" pitchFamily="34" charset="0"/>
                      </a:rPr>
                      <m:t>B</m:t>
                    </m:r>
                  </m:oMath>
                </a14:m>
                <a:r>
                  <a:rPr lang="pt-BR" sz="2400" dirty="0">
                    <a:latin typeface="Arial Narrow" panose="020B0606020202030204" pitchFamily="34" charset="0"/>
                    <a:cs typeface="Arial" panose="020B0604020202020204" pitchFamily="34" charset="0"/>
                  </a:rPr>
                  <a:t>, </a:t>
                </a:r>
                <a14:m>
                  <m:oMath xmlns:m="http://schemas.openxmlformats.org/officeDocument/2006/math">
                    <m:r>
                      <m:rPr>
                        <m:sty m:val="p"/>
                      </m:rPr>
                      <a:rPr lang="pt-BR" sz="2400" dirty="0">
                        <a:latin typeface="Cambria Math" panose="02040503050406030204" pitchFamily="18" charset="0"/>
                        <a:cs typeface="Arial" panose="020B0604020202020204" pitchFamily="34" charset="0"/>
                      </a:rPr>
                      <m:t>C</m:t>
                    </m:r>
                    <m:r>
                      <a:rPr lang="pt-BR" sz="2400" dirty="0">
                        <a:latin typeface="Cambria Math" panose="02040503050406030204" pitchFamily="18" charset="0"/>
                        <a:cs typeface="Arial" panose="020B0604020202020204" pitchFamily="34" charset="0"/>
                      </a:rPr>
                      <m:t>, </m:t>
                    </m:r>
                    <m:r>
                      <m:rPr>
                        <m:sty m:val="p"/>
                      </m:rPr>
                      <a:rPr lang="pt-BR" sz="2400" dirty="0">
                        <a:latin typeface="Cambria Math" panose="02040503050406030204" pitchFamily="18" charset="0"/>
                        <a:cs typeface="Arial" panose="020B0604020202020204" pitchFamily="34" charset="0"/>
                      </a:rPr>
                      <m:t>E</m:t>
                    </m:r>
                    <m:r>
                      <a:rPr lang="pt-BR" sz="2400" dirty="0">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e</a:t>
                </a:r>
                <a14:m>
                  <m:oMath xmlns:m="http://schemas.openxmlformats.org/officeDocument/2006/math">
                    <m:r>
                      <a:rPr lang="pt-BR" sz="2400" dirty="0">
                        <a:latin typeface="Cambria Math" panose="02040503050406030204" pitchFamily="18" charset="0"/>
                        <a:cs typeface="Arial" panose="020B0604020202020204" pitchFamily="34" charset="0"/>
                      </a:rPr>
                      <m:t> </m:t>
                    </m:r>
                    <m:r>
                      <m:rPr>
                        <m:sty m:val="p"/>
                      </m:rPr>
                      <a:rPr lang="pt-BR" sz="2400" dirty="0">
                        <a:latin typeface="Cambria Math" panose="02040503050406030204" pitchFamily="18" charset="0"/>
                        <a:cs typeface="Arial" panose="020B0604020202020204" pitchFamily="34" charset="0"/>
                      </a:rPr>
                      <m:t>F</m:t>
                    </m:r>
                  </m:oMath>
                </a14:m>
                <a:r>
                  <a:rPr lang="pt-BR" sz="2400" dirty="0">
                    <a:latin typeface="Arial Narrow" panose="020B0606020202030204" pitchFamily="34" charset="0"/>
                    <a:cs typeface="Arial" panose="020B0604020202020204" pitchFamily="34" charset="0"/>
                  </a:rPr>
                  <a:t>, são colineares e a altura dos triângulos </a:t>
                </a:r>
                <a14:m>
                  <m:oMath xmlns:m="http://schemas.openxmlformats.org/officeDocument/2006/math">
                    <m:r>
                      <m:rPr>
                        <m:sty m:val="p"/>
                      </m:rPr>
                      <a:rPr lang="pt-BR" sz="2400" dirty="0">
                        <a:latin typeface="Cambria Math" panose="02040503050406030204" pitchFamily="18" charset="0"/>
                        <a:cs typeface="Arial" panose="020B0604020202020204" pitchFamily="34" charset="0"/>
                      </a:rPr>
                      <m:t>BCI</m:t>
                    </m:r>
                  </m:oMath>
                </a14:m>
                <a:r>
                  <a:rPr lang="pt-BR" sz="2400" dirty="0">
                    <a:latin typeface="Arial Narrow" panose="020B0606020202030204" pitchFamily="34" charset="0"/>
                    <a:cs typeface="Arial" panose="020B0604020202020204" pitchFamily="34" charset="0"/>
                  </a:rPr>
                  <a:t> e </a:t>
                </a:r>
                <a14:m>
                  <m:oMath xmlns:m="http://schemas.openxmlformats.org/officeDocument/2006/math">
                    <m:r>
                      <m:rPr>
                        <m:sty m:val="p"/>
                      </m:rPr>
                      <a:rPr lang="pt-BR" sz="2400" dirty="0">
                        <a:latin typeface="Cambria Math" panose="02040503050406030204" pitchFamily="18" charset="0"/>
                        <a:cs typeface="Arial" panose="020B0604020202020204" pitchFamily="34" charset="0"/>
                      </a:rPr>
                      <m:t>GHD</m:t>
                    </m:r>
                  </m:oMath>
                </a14:m>
                <a:r>
                  <a:rPr lang="pt-BR" sz="2400" dirty="0">
                    <a:latin typeface="Arial Narrow" panose="020B0606020202030204" pitchFamily="34" charset="0"/>
                    <a:cs typeface="Arial" panose="020B0604020202020204" pitchFamily="34" charset="0"/>
                  </a:rPr>
                  <a:t> mede 4 cm. </a:t>
                </a:r>
              </a:p>
              <a:p>
                <a:pPr algn="just"/>
                <a:r>
                  <a:rPr lang="pt-BR" sz="2400" dirty="0">
                    <a:latin typeface="Arial Narrow" panose="020B0606020202030204" pitchFamily="34" charset="0"/>
                    <a:cs typeface="Arial" panose="020B0604020202020204" pitchFamily="34" charset="0"/>
                  </a:rPr>
                  <a:t>Assim, ao produzir em aço essa logomarca na faixada da concessionária, usou-se as mesmas medidas em decímetros. </a:t>
                </a:r>
              </a:p>
              <a:p>
                <a:pPr algn="just"/>
                <a:r>
                  <a:rPr lang="pt-BR" sz="2400" dirty="0">
                    <a:latin typeface="Arial Narrow" panose="020B0606020202030204" pitchFamily="34" charset="0"/>
                    <a:cs typeface="Arial" panose="020B0604020202020204" pitchFamily="34" charset="0"/>
                  </a:rPr>
                  <a:t>Qual é a área, em centímetros quadrados, na produção dessa marca?</a:t>
                </a:r>
              </a:p>
              <a:p>
                <a:pPr algn="just"/>
                <a:r>
                  <a:rPr lang="pt-BR" sz="2400" dirty="0">
                    <a:latin typeface="Arial Narrow" panose="020B0606020202030204" pitchFamily="34" charset="0"/>
                    <a:cs typeface="Arial" panose="020B0604020202020204" pitchFamily="34" charset="0"/>
                  </a:rPr>
                  <a:t>(A) 112,75</a:t>
                </a:r>
              </a:p>
              <a:p>
                <a:pPr algn="just"/>
                <a:r>
                  <a:rPr lang="pt-BR" sz="2400" dirty="0">
                    <a:latin typeface="Arial Narrow" panose="020B0606020202030204" pitchFamily="34" charset="0"/>
                    <a:cs typeface="Arial" panose="020B0604020202020204" pitchFamily="34" charset="0"/>
                  </a:rPr>
                  <a:t>(B) 123,75</a:t>
                </a:r>
              </a:p>
              <a:p>
                <a:pPr algn="just"/>
                <a:r>
                  <a:rPr lang="pt-BR" sz="2400" dirty="0">
                    <a:latin typeface="Arial Narrow" panose="020B0606020202030204" pitchFamily="34" charset="0"/>
                    <a:cs typeface="Arial" panose="020B0604020202020204" pitchFamily="34" charset="0"/>
                  </a:rPr>
                  <a:t>(C) 126,75 </a:t>
                </a:r>
              </a:p>
              <a:p>
                <a:pPr algn="just"/>
                <a:r>
                  <a:rPr lang="pt-BR" sz="2400" dirty="0">
                    <a:latin typeface="Arial Narrow" panose="020B0606020202030204" pitchFamily="34" charset="0"/>
                    <a:cs typeface="Arial" panose="020B0604020202020204" pitchFamily="34" charset="0"/>
                  </a:rPr>
                  <a:t>(D) 134,75</a:t>
                </a:r>
              </a:p>
            </p:txBody>
          </p:sp>
        </mc:Choice>
        <mc:Fallback xmlns="">
          <p:sp>
            <p:nvSpPr>
              <p:cNvPr id="10" name="CaixaDeTexto 9">
                <a:extLst>
                  <a:ext uri="{FF2B5EF4-FFF2-40B4-BE49-F238E27FC236}">
                    <a16:creationId xmlns:a16="http://schemas.microsoft.com/office/drawing/2014/main" id="{C884853B-98FF-88BF-6E35-6DDC4DC1BBE1}"/>
                  </a:ext>
                </a:extLst>
              </p:cNvPr>
              <p:cNvSpPr txBox="1">
                <a:spLocks noRot="1" noChangeAspect="1" noMove="1" noResize="1" noEditPoints="1" noAdjustHandles="1" noChangeArrowheads="1" noChangeShapeType="1" noTextEdit="1"/>
              </p:cNvSpPr>
              <p:nvPr/>
            </p:nvSpPr>
            <p:spPr>
              <a:xfrm>
                <a:off x="6303034" y="728449"/>
                <a:ext cx="5750223" cy="5262979"/>
              </a:xfrm>
              <a:prstGeom prst="rect">
                <a:avLst/>
              </a:prstGeom>
              <a:blipFill>
                <a:blip r:embed="rId3"/>
                <a:stretch>
                  <a:fillRect l="-1697" t="-810" r="-1591" b="-1736"/>
                </a:stretch>
              </a:blipFill>
            </p:spPr>
            <p:txBody>
              <a:bodyPr/>
              <a:lstStyle/>
              <a:p>
                <a:r>
                  <a:rPr lang="pt-BR">
                    <a:noFill/>
                  </a:rPr>
                  <a:t> </a:t>
                </a:r>
              </a:p>
            </p:txBody>
          </p:sp>
        </mc:Fallback>
      </mc:AlternateContent>
      <p:pic>
        <p:nvPicPr>
          <p:cNvPr id="5" name="Imagem 4" descr="Interface gráfica do usuário, Texto, Aplicativo&#10;&#10;O conteúdo gerado por IA pode estar incorreto.">
            <a:extLst>
              <a:ext uri="{FF2B5EF4-FFF2-40B4-BE49-F238E27FC236}">
                <a16:creationId xmlns:a16="http://schemas.microsoft.com/office/drawing/2014/main" id="{9A95B54C-0025-59F4-8BF2-188993DF12DB}"/>
              </a:ext>
            </a:extLst>
          </p:cNvPr>
          <p:cNvPicPr>
            <a:picLocks noChangeAspect="1"/>
          </p:cNvPicPr>
          <p:nvPr/>
        </p:nvPicPr>
        <p:blipFill>
          <a:blip r:embed="rId4"/>
          <a:stretch>
            <a:fillRect/>
          </a:stretch>
        </p:blipFill>
        <p:spPr>
          <a:xfrm>
            <a:off x="283759" y="575045"/>
            <a:ext cx="5937748" cy="2063852"/>
          </a:xfrm>
          <a:prstGeom prst="rect">
            <a:avLst/>
          </a:prstGeom>
        </p:spPr>
      </p:pic>
    </p:spTree>
    <p:extLst>
      <p:ext uri="{BB962C8B-B14F-4D97-AF65-F5344CB8AC3E}">
        <p14:creationId xmlns:p14="http://schemas.microsoft.com/office/powerpoint/2010/main" val="27629009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0A4E5-B1F5-6833-F713-952923F9070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BEB2C870-5258-1589-DB59-ADE56A9A4D0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a:extLst>
              <a:ext uri="{FF2B5EF4-FFF2-40B4-BE49-F238E27FC236}">
                <a16:creationId xmlns:a16="http://schemas.microsoft.com/office/drawing/2014/main" id="{ED5D0F25-9970-6D1F-51BA-282BED6EC2C2}"/>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1943" t="16326" r="3356" b="13265"/>
          <a:stretch>
            <a:fillRect/>
          </a:stretch>
        </p:blipFill>
        <p:spPr bwMode="auto">
          <a:xfrm>
            <a:off x="172410" y="407422"/>
            <a:ext cx="3843619" cy="493873"/>
          </a:xfrm>
          <a:prstGeom prst="rect">
            <a:avLst/>
          </a:prstGeom>
          <a:noFill/>
          <a:ln>
            <a:noFill/>
          </a:ln>
          <a:extLst>
            <a:ext uri="{53640926-AAD7-44D8-BBD7-CCE9431645EC}">
              <a14:shadowObscured xmlns:a14="http://schemas.microsoft.com/office/drawing/2010/main"/>
            </a:ext>
          </a:extLst>
        </p:spPr>
      </p:pic>
      <p:pic>
        <p:nvPicPr>
          <p:cNvPr id="4" name="Imagem 3">
            <a:extLst>
              <a:ext uri="{FF2B5EF4-FFF2-40B4-BE49-F238E27FC236}">
                <a16:creationId xmlns:a16="http://schemas.microsoft.com/office/drawing/2014/main" id="{1FA58986-4008-5633-5FAD-EE9E9F430022}"/>
              </a:ext>
            </a:extLst>
          </p:cNvPr>
          <p:cNvPicPr>
            <a:picLocks noChangeAspect="1"/>
          </p:cNvPicPr>
          <p:nvPr/>
        </p:nvPicPr>
        <p:blipFill rotWithShape="1">
          <a:blip r:embed="rId4">
            <a:extLst>
              <a:ext uri="{28A0092B-C50C-407E-A947-70E740481C1C}">
                <a14:useLocalDpi xmlns:a14="http://schemas.microsoft.com/office/drawing/2010/main" val="0"/>
              </a:ext>
            </a:extLst>
          </a:blip>
          <a:srcRect l="799" r="3034"/>
          <a:stretch>
            <a:fillRect/>
          </a:stretch>
        </p:blipFill>
        <p:spPr bwMode="auto">
          <a:xfrm>
            <a:off x="958551" y="967594"/>
            <a:ext cx="3658113" cy="802057"/>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DF6FEFC9-68AA-7C18-82BE-F40C76FBD5F3}"/>
              </a:ext>
            </a:extLst>
          </p:cNvPr>
          <p:cNvSpPr txBox="1"/>
          <p:nvPr/>
        </p:nvSpPr>
        <p:spPr>
          <a:xfrm>
            <a:off x="208472" y="1769651"/>
            <a:ext cx="6094562" cy="1200329"/>
          </a:xfrm>
          <a:prstGeom prst="rect">
            <a:avLst/>
          </a:prstGeom>
          <a:noFill/>
        </p:spPr>
        <p:txBody>
          <a:bodyPr wrap="square">
            <a:spAutoFit/>
          </a:bodyPr>
          <a:lstStyle/>
          <a:p>
            <a:pPr algn="ctr"/>
            <a:r>
              <a:rPr lang="pt-BR" sz="2400" b="1" dirty="0">
                <a:latin typeface="Arial Narrow" panose="020B0606020202030204" pitchFamily="34" charset="0"/>
                <a:cs typeface="Arial" panose="020B0604020202020204" pitchFamily="34" charset="0"/>
              </a:rPr>
              <a:t>TIPOS DE ÂNGULOS</a:t>
            </a:r>
          </a:p>
          <a:p>
            <a:pPr algn="ctr"/>
            <a:r>
              <a:rPr lang="pt-BR" sz="2400" dirty="0">
                <a:latin typeface="Arial Narrow" panose="020B0606020202030204" pitchFamily="34" charset="0"/>
                <a:cs typeface="Arial" panose="020B0604020202020204" pitchFamily="34" charset="0"/>
              </a:rPr>
              <a:t>Os ângulos podem ser classificados em:</a:t>
            </a:r>
          </a:p>
          <a:p>
            <a:pPr algn="ctr"/>
            <a:endParaRPr lang="pt-BR" sz="2400" b="1" dirty="0">
              <a:latin typeface="Arial Narrow" panose="020B0606020202030204" pitchFamily="34" charset="0"/>
              <a:cs typeface="Arial" panose="020B0604020202020204" pitchFamily="34" charset="0"/>
            </a:endParaRPr>
          </a:p>
        </p:txBody>
      </p:sp>
      <p:pic>
        <p:nvPicPr>
          <p:cNvPr id="10" name="Imagem 9" descr="Gráfico&#10;&#10;O conteúdo gerado por IA pode estar incorreto.">
            <a:extLst>
              <a:ext uri="{FF2B5EF4-FFF2-40B4-BE49-F238E27FC236}">
                <a16:creationId xmlns:a16="http://schemas.microsoft.com/office/drawing/2014/main" id="{4AB05EB8-1016-69C3-16F8-A0F4BA754E8D}"/>
              </a:ext>
            </a:extLst>
          </p:cNvPr>
          <p:cNvPicPr>
            <a:picLocks noChangeAspect="1"/>
          </p:cNvPicPr>
          <p:nvPr/>
        </p:nvPicPr>
        <p:blipFill>
          <a:blip r:embed="rId5"/>
          <a:stretch>
            <a:fillRect/>
          </a:stretch>
        </p:blipFill>
        <p:spPr>
          <a:xfrm>
            <a:off x="349628" y="2638007"/>
            <a:ext cx="5746369" cy="2660117"/>
          </a:xfrm>
          <a:prstGeom prst="rect">
            <a:avLst/>
          </a:prstGeom>
        </p:spPr>
      </p:pic>
      <p:pic>
        <p:nvPicPr>
          <p:cNvPr id="12" name="Imagem 11" descr="Gráfico&#10;&#10;O conteúdo gerado por IA pode estar incorreto.">
            <a:extLst>
              <a:ext uri="{FF2B5EF4-FFF2-40B4-BE49-F238E27FC236}">
                <a16:creationId xmlns:a16="http://schemas.microsoft.com/office/drawing/2014/main" id="{7DA8A7C2-C408-234C-EC7B-2DE61AE60E6F}"/>
              </a:ext>
            </a:extLst>
          </p:cNvPr>
          <p:cNvPicPr>
            <a:picLocks noChangeAspect="1"/>
          </p:cNvPicPr>
          <p:nvPr/>
        </p:nvPicPr>
        <p:blipFill>
          <a:blip r:embed="rId6"/>
          <a:stretch>
            <a:fillRect/>
          </a:stretch>
        </p:blipFill>
        <p:spPr>
          <a:xfrm>
            <a:off x="6510071" y="727295"/>
            <a:ext cx="5224727" cy="5782925"/>
          </a:xfrm>
          <a:prstGeom prst="rect">
            <a:avLst/>
          </a:prstGeom>
        </p:spPr>
      </p:pic>
    </p:spTree>
    <p:extLst>
      <p:ext uri="{BB962C8B-B14F-4D97-AF65-F5344CB8AC3E}">
        <p14:creationId xmlns:p14="http://schemas.microsoft.com/office/powerpoint/2010/main" val="17917318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960D8-F2B4-492A-1119-93CFCEA110B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A849FCB-D5D3-5504-BCE7-B6B91A0FE2B9}"/>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4" name="Imagem 3" descr="Texto&#10;&#10;O conteúdo gerado por IA pode estar incorreto.">
            <a:extLst>
              <a:ext uri="{FF2B5EF4-FFF2-40B4-BE49-F238E27FC236}">
                <a16:creationId xmlns:a16="http://schemas.microsoft.com/office/drawing/2014/main" id="{7492C0AF-14C3-2D41-77FA-3DED9C09D128}"/>
              </a:ext>
            </a:extLst>
          </p:cNvPr>
          <p:cNvPicPr>
            <a:picLocks noChangeAspect="1"/>
          </p:cNvPicPr>
          <p:nvPr/>
        </p:nvPicPr>
        <p:blipFill>
          <a:blip r:embed="rId2"/>
          <a:stretch>
            <a:fillRect/>
          </a:stretch>
        </p:blipFill>
        <p:spPr>
          <a:xfrm>
            <a:off x="402120" y="593670"/>
            <a:ext cx="5486847" cy="3144034"/>
          </a:xfrm>
          <a:prstGeom prst="rect">
            <a:avLst/>
          </a:prstGeom>
        </p:spPr>
      </p:pic>
      <p:sp>
        <p:nvSpPr>
          <p:cNvPr id="6" name="CaixaDeTexto 5">
            <a:extLst>
              <a:ext uri="{FF2B5EF4-FFF2-40B4-BE49-F238E27FC236}">
                <a16:creationId xmlns:a16="http://schemas.microsoft.com/office/drawing/2014/main" id="{1282F392-E454-5D7B-721A-3F430727AFAD}"/>
              </a:ext>
            </a:extLst>
          </p:cNvPr>
          <p:cNvSpPr txBox="1"/>
          <p:nvPr/>
        </p:nvSpPr>
        <p:spPr>
          <a:xfrm>
            <a:off x="160100" y="3969451"/>
            <a:ext cx="6094562" cy="1938992"/>
          </a:xfrm>
          <a:prstGeom prst="rect">
            <a:avLst/>
          </a:prstGeom>
          <a:noFill/>
        </p:spPr>
        <p:txBody>
          <a:bodyPr wrap="square">
            <a:spAutoFit/>
          </a:bodyPr>
          <a:lstStyle/>
          <a:p>
            <a:pPr marL="285750" indent="-285750">
              <a:buFont typeface="Wingdings" panose="05000000000000000000" pitchFamily="2" charset="2"/>
              <a:buChar char="Ø"/>
            </a:pPr>
            <a:r>
              <a:rPr lang="pt-BR" sz="2400" b="1" dirty="0">
                <a:latin typeface="Arial Narrow" panose="020B0606020202030204" pitchFamily="34" charset="0"/>
                <a:cs typeface="Arial" panose="020B0604020202020204" pitchFamily="34" charset="0"/>
              </a:rPr>
              <a:t>Ângulos Complementares e Suplementares </a:t>
            </a:r>
          </a:p>
          <a:p>
            <a:pPr indent="179388" algn="just"/>
            <a:r>
              <a:rPr lang="pt-BR" sz="2400" dirty="0">
                <a:latin typeface="Arial Narrow" panose="020B0606020202030204" pitchFamily="34" charset="0"/>
                <a:cs typeface="Arial" panose="020B0604020202020204" pitchFamily="34" charset="0"/>
              </a:rPr>
              <a:t>Como os ângulos possuem medidas, é possível realizar operações com essas medidas e, assim, diferenciá-las.</a:t>
            </a:r>
          </a:p>
          <a:p>
            <a:pPr indent="179388"/>
            <a:r>
              <a:rPr lang="pt-BR" sz="2400" dirty="0">
                <a:latin typeface="Arial Narrow" panose="020B0606020202030204" pitchFamily="34" charset="0"/>
                <a:cs typeface="Arial" panose="020B0604020202020204" pitchFamily="34" charset="0"/>
              </a:rPr>
              <a:t>Veja as figuras 1 e 2 a seguir:</a:t>
            </a:r>
          </a:p>
        </p:txBody>
      </p:sp>
      <p:pic>
        <p:nvPicPr>
          <p:cNvPr id="5" name="Imagem 4">
            <a:extLst>
              <a:ext uri="{FF2B5EF4-FFF2-40B4-BE49-F238E27FC236}">
                <a16:creationId xmlns:a16="http://schemas.microsoft.com/office/drawing/2014/main" id="{FC4E78DD-7AC4-7F2E-8F56-1CACEED2E8B1}"/>
              </a:ext>
            </a:extLst>
          </p:cNvPr>
          <p:cNvPicPr>
            <a:picLocks noChangeAspect="1"/>
          </p:cNvPicPr>
          <p:nvPr/>
        </p:nvPicPr>
        <p:blipFill>
          <a:blip r:embed="rId3"/>
          <a:srcRect r="50531"/>
          <a:stretch>
            <a:fillRect/>
          </a:stretch>
        </p:blipFill>
        <p:spPr>
          <a:xfrm>
            <a:off x="6303033" y="727295"/>
            <a:ext cx="5486841" cy="5710186"/>
          </a:xfrm>
          <a:prstGeom prst="rect">
            <a:avLst/>
          </a:prstGeom>
        </p:spPr>
      </p:pic>
      <p:pic>
        <p:nvPicPr>
          <p:cNvPr id="8194" name="Picture 2" descr="Gráfico&#10;&#10;O conteúdo gerado por IA pode estar incorreto.">
            <a:extLst>
              <a:ext uri="{FF2B5EF4-FFF2-40B4-BE49-F238E27FC236}">
                <a16:creationId xmlns:a16="http://schemas.microsoft.com/office/drawing/2014/main" id="{025D9862-A3B0-B489-6967-6712B469AF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467"/>
          <a:stretch>
            <a:fillRect/>
          </a:stretch>
        </p:blipFill>
        <p:spPr bwMode="auto">
          <a:xfrm>
            <a:off x="0" y="0"/>
            <a:ext cx="1076325" cy="1085850"/>
          </a:xfrm>
          <a:prstGeom prst="rect">
            <a:avLst/>
          </a:prstGeom>
          <a:noFill/>
          <a:extLst>
            <a:ext uri="{909E8E84-426E-40DD-AFC4-6F175D3DCCD1}">
              <a14:hiddenFill xmlns:a14="http://schemas.microsoft.com/office/drawing/2010/main">
                <a:solidFill>
                  <a:srgbClr val="FFFFFF"/>
                </a:solidFill>
              </a14:hiddenFill>
            </a:ext>
          </a:extLst>
        </p:spPr>
      </p:pic>
      <p:pic>
        <p:nvPicPr>
          <p:cNvPr id="8193" name="Imagem 1" descr="Uma imagem contendo objeto, relógio&#10;&#10;O conteúdo gerado por IA pode estar incorreto.">
            <a:extLst>
              <a:ext uri="{FF2B5EF4-FFF2-40B4-BE49-F238E27FC236}">
                <a16:creationId xmlns:a16="http://schemas.microsoft.com/office/drawing/2014/main" id="{44180482-B64B-A201-EA2C-87D7C3C3EB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3313"/>
          <a:stretch>
            <a:fillRect/>
          </a:stretch>
        </p:blipFill>
        <p:spPr bwMode="auto">
          <a:xfrm>
            <a:off x="0" y="0"/>
            <a:ext cx="1400175" cy="94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37298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94DEB-8015-3EE3-27A3-E346C1270899}"/>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F6E12CEA-12E7-FEA6-C591-816DAF558008}"/>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860DC6FD-B6E2-A772-4CFC-120BFAA84109}"/>
                  </a:ext>
                </a:extLst>
              </p:cNvPr>
              <p:cNvSpPr txBox="1"/>
              <p:nvPr/>
            </p:nvSpPr>
            <p:spPr>
              <a:xfrm>
                <a:off x="281796" y="615606"/>
                <a:ext cx="5946474" cy="5299912"/>
              </a:xfrm>
              <a:prstGeom prst="rect">
                <a:avLst/>
              </a:prstGeom>
              <a:noFill/>
            </p:spPr>
            <p:txBody>
              <a:bodyPr wrap="square">
                <a:spAutoFit/>
              </a:bodyPr>
              <a:lstStyle/>
              <a:p>
                <a:r>
                  <a:rPr lang="pt-BR" sz="2400" b="1" u="sng" dirty="0">
                    <a:latin typeface="Arial Narrow" panose="020B0606020202030204" pitchFamily="34" charset="0"/>
                    <a:cs typeface="Arial" panose="020B0604020202020204" pitchFamily="34" charset="0"/>
                  </a:rPr>
                  <a:t>Definimos: </a:t>
                </a:r>
              </a:p>
              <a:p>
                <a:pPr indent="179388">
                  <a:buFont typeface="Arial" panose="020B0604020202020204" pitchFamily="34" charset="0"/>
                  <a:buChar char="•"/>
                </a:pPr>
                <a:r>
                  <a:rPr lang="pt-BR" sz="2400" b="1" u="sng" dirty="0">
                    <a:latin typeface="Arial Narrow" panose="020B0606020202030204" pitchFamily="34" charset="0"/>
                    <a:cs typeface="Arial" panose="020B0604020202020204" pitchFamily="34" charset="0"/>
                  </a:rPr>
                  <a:t>ângulos complementares</a:t>
                </a:r>
                <a:r>
                  <a:rPr lang="pt-BR" sz="2400" dirty="0">
                    <a:latin typeface="Arial Narrow" panose="020B0606020202030204" pitchFamily="34" charset="0"/>
                    <a:cs typeface="Arial" panose="020B0604020202020204" pitchFamily="34" charset="0"/>
                  </a:rPr>
                  <a:t>: são ângulos cuja </a:t>
                </a:r>
                <a:r>
                  <a:rPr lang="pt-BR" sz="2400" b="1" dirty="0">
                    <a:latin typeface="Arial Narrow" panose="020B0606020202030204" pitchFamily="34" charset="0"/>
                    <a:cs typeface="Arial" panose="020B0604020202020204" pitchFamily="34" charset="0"/>
                  </a:rPr>
                  <a:t>soma é igual a 90°.</a:t>
                </a:r>
              </a:p>
              <a:p>
                <a:pPr indent="179388" algn="just">
                  <a:buFont typeface="Arial" panose="020B0604020202020204" pitchFamily="34" charset="0"/>
                  <a:buChar char="•"/>
                </a:pPr>
                <a:r>
                  <a:rPr lang="pt-BR" sz="2400" b="1" u="sng" dirty="0">
                    <a:latin typeface="Arial Narrow" panose="020B0606020202030204" pitchFamily="34" charset="0"/>
                    <a:cs typeface="Arial" panose="020B0604020202020204" pitchFamily="34" charset="0"/>
                  </a:rPr>
                  <a:t>ângulos suplementares</a:t>
                </a:r>
                <a:r>
                  <a:rPr lang="pt-BR" sz="2400" dirty="0">
                    <a:latin typeface="Arial Narrow" panose="020B0606020202030204" pitchFamily="34" charset="0"/>
                    <a:cs typeface="Arial" panose="020B0604020202020204" pitchFamily="34" charset="0"/>
                  </a:rPr>
                  <a:t>: são ângulos cuja </a:t>
                </a:r>
                <a:r>
                  <a:rPr lang="pt-BR" sz="2400" b="1" dirty="0">
                    <a:latin typeface="Arial Narrow" panose="020B0606020202030204" pitchFamily="34" charset="0"/>
                    <a:cs typeface="Arial" panose="020B0604020202020204" pitchFamily="34" charset="0"/>
                  </a:rPr>
                  <a:t>soma é igual a 180°. </a:t>
                </a:r>
              </a:p>
              <a:p>
                <a:pPr indent="179388" algn="just"/>
                <a:r>
                  <a:rPr lang="pt-BR" sz="2400" dirty="0">
                    <a:latin typeface="Arial Narrow" panose="020B0606020202030204" pitchFamily="34" charset="0"/>
                    <a:cs typeface="Arial" panose="020B0604020202020204" pitchFamily="34" charset="0"/>
                  </a:rPr>
                  <a:t>Portanto, na figura 1 os ângulos </a:t>
                </a:r>
                <a14:m>
                  <m:oMath xmlns:m="http://schemas.openxmlformats.org/officeDocument/2006/math">
                    <m:r>
                      <a:rPr lang="pt-BR" sz="2400" b="1" i="0" smtClean="0">
                        <a:solidFill>
                          <a:schemeClr val="accent6">
                            <a:lumMod val="75000"/>
                          </a:schemeClr>
                        </a:solidFill>
                        <a:latin typeface="Cambria Math" panose="02040503050406030204" pitchFamily="18" charset="0"/>
                        <a:cs typeface="Arial" panose="020B0604020202020204" pitchFamily="34" charset="0"/>
                      </a:rPr>
                      <m:t>𝐀</m:t>
                    </m:r>
                    <m:acc>
                      <m:accPr>
                        <m:chr m:val="̂"/>
                        <m:ctrlPr>
                          <a:rPr lang="pt-BR" sz="2400" b="1" i="1" smtClean="0">
                            <a:solidFill>
                              <a:schemeClr val="accent6">
                                <a:lumMod val="75000"/>
                              </a:schemeClr>
                            </a:solidFill>
                            <a:latin typeface="Cambria Math" panose="02040503050406030204" pitchFamily="18" charset="0"/>
                            <a:cs typeface="Arial" panose="020B0604020202020204" pitchFamily="34" charset="0"/>
                          </a:rPr>
                        </m:ctrlPr>
                      </m:accPr>
                      <m:e>
                        <m:r>
                          <a:rPr lang="pt-BR" sz="2400" b="1" i="0" smtClean="0">
                            <a:solidFill>
                              <a:schemeClr val="accent6">
                                <a:lumMod val="75000"/>
                              </a:schemeClr>
                            </a:solidFill>
                            <a:latin typeface="Cambria Math" panose="02040503050406030204" pitchFamily="18" charset="0"/>
                            <a:cs typeface="Arial" panose="020B0604020202020204" pitchFamily="34" charset="0"/>
                          </a:rPr>
                          <m:t>𝐎</m:t>
                        </m:r>
                      </m:e>
                    </m:acc>
                    <m:r>
                      <a:rPr lang="pt-BR" sz="2400" b="1" i="0" smtClean="0">
                        <a:solidFill>
                          <a:schemeClr val="accent6">
                            <a:lumMod val="75000"/>
                          </a:schemeClr>
                        </a:solidFill>
                        <a:latin typeface="Cambria Math" panose="02040503050406030204" pitchFamily="18" charset="0"/>
                        <a:cs typeface="Arial" panose="020B0604020202020204" pitchFamily="34" charset="0"/>
                      </a:rPr>
                      <m:t>𝐁</m:t>
                    </m:r>
                    <m:r>
                      <a:rPr lang="pt-BR" sz="2400" b="1" i="0" smtClean="0">
                        <a:solidFill>
                          <a:schemeClr val="accent6">
                            <a:lumMod val="75000"/>
                          </a:schemeClr>
                        </a:solidFill>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e </a:t>
                </a:r>
                <a14:m>
                  <m:oMath xmlns:m="http://schemas.openxmlformats.org/officeDocument/2006/math">
                    <m:r>
                      <a:rPr lang="pt-BR" sz="2400" b="1" i="0" smtClean="0">
                        <a:solidFill>
                          <a:schemeClr val="accent2">
                            <a:lumMod val="75000"/>
                          </a:schemeClr>
                        </a:solidFill>
                        <a:latin typeface="Cambria Math" panose="02040503050406030204" pitchFamily="18" charset="0"/>
                        <a:cs typeface="Arial" panose="020B0604020202020204" pitchFamily="34" charset="0"/>
                      </a:rPr>
                      <m:t>𝐁</m:t>
                    </m:r>
                    <m:acc>
                      <m:accPr>
                        <m:chr m:val="̂"/>
                        <m:ctrlPr>
                          <a:rPr lang="pt-BR" sz="2400" b="1" i="1" smtClean="0">
                            <a:solidFill>
                              <a:schemeClr val="accent2">
                                <a:lumMod val="75000"/>
                              </a:schemeClr>
                            </a:solidFill>
                            <a:latin typeface="Cambria Math" panose="02040503050406030204" pitchFamily="18" charset="0"/>
                            <a:cs typeface="Arial" panose="020B0604020202020204" pitchFamily="34" charset="0"/>
                          </a:rPr>
                        </m:ctrlPr>
                      </m:accPr>
                      <m:e>
                        <m:r>
                          <a:rPr lang="pt-BR" sz="2400" b="1" i="0" smtClean="0">
                            <a:solidFill>
                              <a:schemeClr val="accent2">
                                <a:lumMod val="75000"/>
                              </a:schemeClr>
                            </a:solidFill>
                            <a:latin typeface="Cambria Math" panose="02040503050406030204" pitchFamily="18" charset="0"/>
                            <a:cs typeface="Arial" panose="020B0604020202020204" pitchFamily="34" charset="0"/>
                          </a:rPr>
                          <m:t>𝐎</m:t>
                        </m:r>
                      </m:e>
                    </m:acc>
                    <m:r>
                      <a:rPr lang="pt-BR" sz="2400" b="1" i="0" smtClean="0">
                        <a:solidFill>
                          <a:schemeClr val="accent2">
                            <a:lumMod val="75000"/>
                          </a:schemeClr>
                        </a:solidFill>
                        <a:latin typeface="Cambria Math" panose="02040503050406030204" pitchFamily="18" charset="0"/>
                        <a:cs typeface="Arial" panose="020B0604020202020204" pitchFamily="34" charset="0"/>
                      </a:rPr>
                      <m:t>𝐂</m:t>
                    </m:r>
                    <m:r>
                      <a:rPr lang="pt-BR" sz="2400" b="1" i="0" smtClean="0">
                        <a:solidFill>
                          <a:schemeClr val="accent2">
                            <a:lumMod val="75000"/>
                          </a:schemeClr>
                        </a:solidFill>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são complementares e, na figura 2 os ângulos </a:t>
                </a:r>
                <a14:m>
                  <m:oMath xmlns:m="http://schemas.openxmlformats.org/officeDocument/2006/math">
                    <m:r>
                      <a:rPr lang="pt-BR" sz="2400" b="1" smtClean="0">
                        <a:solidFill>
                          <a:schemeClr val="accent6">
                            <a:lumMod val="75000"/>
                          </a:schemeClr>
                        </a:solidFill>
                        <a:latin typeface="Cambria Math" panose="02040503050406030204" pitchFamily="18" charset="0"/>
                        <a:cs typeface="Arial" panose="020B0604020202020204" pitchFamily="34" charset="0"/>
                      </a:rPr>
                      <m:t>𝐀</m:t>
                    </m:r>
                    <m:acc>
                      <m:accPr>
                        <m:chr m:val="̂"/>
                        <m:ctrlPr>
                          <a:rPr lang="pt-BR" sz="2400" b="1" i="1">
                            <a:solidFill>
                              <a:schemeClr val="accent6">
                                <a:lumMod val="75000"/>
                              </a:schemeClr>
                            </a:solidFill>
                            <a:latin typeface="Cambria Math" panose="02040503050406030204" pitchFamily="18" charset="0"/>
                            <a:cs typeface="Arial" panose="020B0604020202020204" pitchFamily="34" charset="0"/>
                          </a:rPr>
                        </m:ctrlPr>
                      </m:accPr>
                      <m:e>
                        <m:r>
                          <a:rPr lang="pt-BR" sz="2400" b="1">
                            <a:solidFill>
                              <a:schemeClr val="accent6">
                                <a:lumMod val="75000"/>
                              </a:schemeClr>
                            </a:solidFill>
                            <a:latin typeface="Cambria Math" panose="02040503050406030204" pitchFamily="18" charset="0"/>
                            <a:cs typeface="Arial" panose="020B0604020202020204" pitchFamily="34" charset="0"/>
                          </a:rPr>
                          <m:t>𝐎</m:t>
                        </m:r>
                      </m:e>
                    </m:acc>
                    <m:r>
                      <a:rPr lang="pt-BR" sz="2400" b="1">
                        <a:solidFill>
                          <a:schemeClr val="accent6">
                            <a:lumMod val="75000"/>
                          </a:schemeClr>
                        </a:solidFill>
                        <a:latin typeface="Cambria Math" panose="02040503050406030204" pitchFamily="18" charset="0"/>
                        <a:cs typeface="Arial" panose="020B0604020202020204" pitchFamily="34" charset="0"/>
                      </a:rPr>
                      <m:t>𝐁</m:t>
                    </m:r>
                    <m:r>
                      <a:rPr lang="pt-BR" sz="2400" b="1">
                        <a:solidFill>
                          <a:schemeClr val="accent6">
                            <a:lumMod val="75000"/>
                          </a:schemeClr>
                        </a:solidFill>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e </a:t>
                </a:r>
                <a14:m>
                  <m:oMath xmlns:m="http://schemas.openxmlformats.org/officeDocument/2006/math">
                    <m:r>
                      <a:rPr lang="pt-BR" sz="2400" b="1" smtClean="0">
                        <a:solidFill>
                          <a:schemeClr val="accent2">
                            <a:lumMod val="75000"/>
                          </a:schemeClr>
                        </a:solidFill>
                        <a:latin typeface="Cambria Math" panose="02040503050406030204" pitchFamily="18" charset="0"/>
                        <a:cs typeface="Arial" panose="020B0604020202020204" pitchFamily="34" charset="0"/>
                      </a:rPr>
                      <m:t>𝐁</m:t>
                    </m:r>
                    <m:acc>
                      <m:accPr>
                        <m:chr m:val="̂"/>
                        <m:ctrlPr>
                          <a:rPr lang="pt-BR" sz="2400" b="1" i="1">
                            <a:solidFill>
                              <a:schemeClr val="accent2">
                                <a:lumMod val="75000"/>
                              </a:schemeClr>
                            </a:solidFill>
                            <a:latin typeface="Cambria Math" panose="02040503050406030204" pitchFamily="18" charset="0"/>
                            <a:cs typeface="Arial" panose="020B0604020202020204" pitchFamily="34" charset="0"/>
                          </a:rPr>
                        </m:ctrlPr>
                      </m:accPr>
                      <m:e>
                        <m:r>
                          <a:rPr lang="pt-BR" sz="2400" b="1">
                            <a:solidFill>
                              <a:schemeClr val="accent2">
                                <a:lumMod val="75000"/>
                              </a:schemeClr>
                            </a:solidFill>
                            <a:latin typeface="Cambria Math" panose="02040503050406030204" pitchFamily="18" charset="0"/>
                            <a:cs typeface="Arial" panose="020B0604020202020204" pitchFamily="34" charset="0"/>
                          </a:rPr>
                          <m:t>𝐎</m:t>
                        </m:r>
                      </m:e>
                    </m:acc>
                    <m:r>
                      <a:rPr lang="pt-BR" sz="2400" b="1">
                        <a:solidFill>
                          <a:schemeClr val="accent2">
                            <a:lumMod val="75000"/>
                          </a:schemeClr>
                        </a:solidFill>
                        <a:latin typeface="Cambria Math" panose="02040503050406030204" pitchFamily="18" charset="0"/>
                        <a:cs typeface="Arial" panose="020B0604020202020204" pitchFamily="34" charset="0"/>
                      </a:rPr>
                      <m:t>𝐂</m:t>
                    </m:r>
                  </m:oMath>
                </a14:m>
                <a:r>
                  <a:rPr lang="pt-BR" sz="2400" dirty="0">
                    <a:solidFill>
                      <a:schemeClr val="accent2">
                        <a:lumMod val="75000"/>
                      </a:schemeClr>
                    </a:solidFill>
                    <a:latin typeface="Arial Narrow" panose="020B0606020202030204" pitchFamily="34" charset="0"/>
                    <a:cs typeface="Arial" panose="020B0604020202020204" pitchFamily="34" charset="0"/>
                  </a:rPr>
                  <a:t> </a:t>
                </a:r>
                <a:r>
                  <a:rPr lang="pt-BR" sz="2400" dirty="0">
                    <a:latin typeface="Arial Narrow" panose="020B0606020202030204" pitchFamily="34" charset="0"/>
                    <a:cs typeface="Arial" panose="020B0604020202020204" pitchFamily="34" charset="0"/>
                  </a:rPr>
                  <a:t>são suplementares. </a:t>
                </a:r>
              </a:p>
              <a:p>
                <a:pPr algn="just"/>
                <a:endParaRPr lang="pt-BR" sz="2400" b="1" dirty="0">
                  <a:latin typeface="Arial Narrow" panose="020B0606020202030204" pitchFamily="34" charset="0"/>
                  <a:cs typeface="Arial" panose="020B0604020202020204" pitchFamily="34" charset="0"/>
                </a:endParaRPr>
              </a:p>
              <a:p>
                <a:pPr algn="just"/>
                <a:r>
                  <a:rPr lang="pt-BR" sz="2400" b="1" dirty="0">
                    <a:latin typeface="Arial Narrow" panose="020B0606020202030204" pitchFamily="34" charset="0"/>
                    <a:cs typeface="Arial" panose="020B0604020202020204" pitchFamily="34" charset="0"/>
                  </a:rPr>
                  <a:t>Exemplo: </a:t>
                </a:r>
              </a:p>
              <a:p>
                <a:pPr indent="179388" algn="just"/>
                <a:r>
                  <a:rPr lang="pt-BR" sz="2400" dirty="0">
                    <a:latin typeface="Arial Narrow" panose="020B0606020202030204" pitchFamily="34" charset="0"/>
                    <a:cs typeface="Arial" panose="020B0604020202020204" pitchFamily="34" charset="0"/>
                  </a:rPr>
                  <a:t>Sabendo que a figura A e B representam ângulos complementares e suplementares, respectivamente, vamos encontrar a medida de “x” de cada figura.</a:t>
                </a:r>
              </a:p>
            </p:txBody>
          </p:sp>
        </mc:Choice>
        <mc:Fallback xmlns="">
          <p:sp>
            <p:nvSpPr>
              <p:cNvPr id="12" name="CaixaDeTexto 11">
                <a:extLst>
                  <a:ext uri="{FF2B5EF4-FFF2-40B4-BE49-F238E27FC236}">
                    <a16:creationId xmlns:a16="http://schemas.microsoft.com/office/drawing/2014/main" id="{860DC6FD-B6E2-A772-4CFC-120BFAA84109}"/>
                  </a:ext>
                </a:extLst>
              </p:cNvPr>
              <p:cNvSpPr txBox="1">
                <a:spLocks noRot="1" noChangeAspect="1" noMove="1" noResize="1" noEditPoints="1" noAdjustHandles="1" noChangeArrowheads="1" noChangeShapeType="1" noTextEdit="1"/>
              </p:cNvSpPr>
              <p:nvPr/>
            </p:nvSpPr>
            <p:spPr>
              <a:xfrm>
                <a:off x="281796" y="615606"/>
                <a:ext cx="5946474" cy="5299912"/>
              </a:xfrm>
              <a:prstGeom prst="rect">
                <a:avLst/>
              </a:prstGeom>
              <a:blipFill>
                <a:blip r:embed="rId2"/>
                <a:stretch>
                  <a:fillRect l="-1537" t="-921" r="-1537" b="-1841"/>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1F318AF9-8F9B-5FB9-35E2-37BD78362FB0}"/>
              </a:ext>
            </a:extLst>
          </p:cNvPr>
          <p:cNvPicPr>
            <a:picLocks noChangeAspect="1"/>
          </p:cNvPicPr>
          <p:nvPr/>
        </p:nvPicPr>
        <p:blipFill>
          <a:blip r:embed="rId3"/>
          <a:srcRect r="52429" b="6787"/>
          <a:stretch>
            <a:fillRect/>
          </a:stretch>
        </p:blipFill>
        <p:spPr>
          <a:xfrm>
            <a:off x="6377799" y="787835"/>
            <a:ext cx="5532403" cy="4900782"/>
          </a:xfrm>
          <a:prstGeom prst="rect">
            <a:avLst/>
          </a:prstGeom>
        </p:spPr>
      </p:pic>
    </p:spTree>
    <p:extLst>
      <p:ext uri="{BB962C8B-B14F-4D97-AF65-F5344CB8AC3E}">
        <p14:creationId xmlns:p14="http://schemas.microsoft.com/office/powerpoint/2010/main" val="13946764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A2731-F009-0ADB-A0C7-B01AFE4BD14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8959C8C-F118-56F0-43B0-0714082C184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a:extLst>
              <a:ext uri="{FF2B5EF4-FFF2-40B4-BE49-F238E27FC236}">
                <a16:creationId xmlns:a16="http://schemas.microsoft.com/office/drawing/2014/main" id="{470FE7DB-528E-358E-FAAF-6EE8C4F44216}"/>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356786" y="515205"/>
            <a:ext cx="2520000" cy="593987"/>
          </a:xfrm>
          <a:prstGeom prst="rect">
            <a:avLst/>
          </a:prstGeom>
          <a:noFill/>
          <a:ln>
            <a:noFill/>
          </a:ln>
          <a:extLst>
            <a:ext uri="{53640926-AAD7-44D8-BBD7-CCE9431645EC}">
              <a14:shadowObscured xmlns:a14="http://schemas.microsoft.com/office/drawing/2010/main"/>
            </a:ext>
          </a:extLst>
        </p:spPr>
      </p:pic>
      <p:pic>
        <p:nvPicPr>
          <p:cNvPr id="5" name="Imagem 4" descr="Diagrama&#10;&#10;O conteúdo gerado por IA pode estar incorreto.">
            <a:extLst>
              <a:ext uri="{FF2B5EF4-FFF2-40B4-BE49-F238E27FC236}">
                <a16:creationId xmlns:a16="http://schemas.microsoft.com/office/drawing/2014/main" id="{3AED3B3B-03EC-CDA5-4D9D-F8440A570D93}"/>
              </a:ext>
            </a:extLst>
          </p:cNvPr>
          <p:cNvPicPr>
            <a:picLocks noChangeAspect="1"/>
          </p:cNvPicPr>
          <p:nvPr/>
        </p:nvPicPr>
        <p:blipFill>
          <a:blip r:embed="rId3"/>
          <a:stretch>
            <a:fillRect/>
          </a:stretch>
        </p:blipFill>
        <p:spPr>
          <a:xfrm>
            <a:off x="272683" y="1656160"/>
            <a:ext cx="5503250" cy="4599287"/>
          </a:xfrm>
          <a:prstGeom prst="rect">
            <a:avLst/>
          </a:prstGeom>
        </p:spPr>
      </p:pic>
      <p:sp>
        <p:nvSpPr>
          <p:cNvPr id="7" name="CaixaDeTexto 6">
            <a:extLst>
              <a:ext uri="{FF2B5EF4-FFF2-40B4-BE49-F238E27FC236}">
                <a16:creationId xmlns:a16="http://schemas.microsoft.com/office/drawing/2014/main" id="{460BABDC-D312-3FFA-1C3D-5257CBA20626}"/>
              </a:ext>
            </a:extLst>
          </p:cNvPr>
          <p:cNvSpPr txBox="1"/>
          <p:nvPr/>
        </p:nvSpPr>
        <p:spPr>
          <a:xfrm>
            <a:off x="235427" y="1182621"/>
            <a:ext cx="5803421" cy="461665"/>
          </a:xfrm>
          <a:prstGeom prst="rect">
            <a:avLst/>
          </a:prstGeom>
          <a:noFill/>
        </p:spPr>
        <p:txBody>
          <a:bodyPr wrap="square">
            <a:spAutoFit/>
          </a:bodyPr>
          <a:lstStyle/>
          <a:p>
            <a:r>
              <a:rPr lang="pt-BR" sz="2400" b="1" dirty="0">
                <a:latin typeface="Arial Narrow" panose="020B0606020202030204" pitchFamily="34" charset="0"/>
                <a:cs typeface="Arial" panose="020B0604020202020204" pitchFamily="34" charset="0"/>
              </a:rPr>
              <a:t>1</a:t>
            </a:r>
            <a:r>
              <a:rPr lang="pt-BR" sz="2400" dirty="0">
                <a:latin typeface="Arial Narrow" panose="020B0606020202030204" pitchFamily="34" charset="0"/>
                <a:cs typeface="Arial" panose="020B0604020202020204" pitchFamily="34" charset="0"/>
              </a:rPr>
              <a:t>. Classifique os ângulos em agudos ou obtusos.</a:t>
            </a:r>
          </a:p>
        </p:txBody>
      </p:sp>
      <p:sp>
        <p:nvSpPr>
          <p:cNvPr id="9" name="CaixaDeTexto 8">
            <a:extLst>
              <a:ext uri="{FF2B5EF4-FFF2-40B4-BE49-F238E27FC236}">
                <a16:creationId xmlns:a16="http://schemas.microsoft.com/office/drawing/2014/main" id="{DD8CF97B-CCF3-D4F7-0652-7F9A25B278D6}"/>
              </a:ext>
            </a:extLst>
          </p:cNvPr>
          <p:cNvSpPr txBox="1"/>
          <p:nvPr/>
        </p:nvSpPr>
        <p:spPr>
          <a:xfrm>
            <a:off x="6417815" y="812198"/>
            <a:ext cx="6094562" cy="461665"/>
          </a:xfrm>
          <a:prstGeom prst="rect">
            <a:avLst/>
          </a:prstGeom>
          <a:noFill/>
        </p:spPr>
        <p:txBody>
          <a:bodyPr wrap="square">
            <a:spAutoFit/>
          </a:bodyPr>
          <a:lstStyle/>
          <a:p>
            <a:r>
              <a:rPr lang="pt-BR" sz="2400" b="1" dirty="0">
                <a:latin typeface="Arial Narrow" panose="020B0606020202030204" pitchFamily="34" charset="0"/>
                <a:cs typeface="Arial" panose="020B0604020202020204" pitchFamily="34" charset="0"/>
              </a:rPr>
              <a:t>2. </a:t>
            </a:r>
            <a:r>
              <a:rPr lang="pt-BR" sz="2400" dirty="0">
                <a:latin typeface="Arial Narrow" panose="020B0606020202030204" pitchFamily="34" charset="0"/>
                <a:cs typeface="Arial" panose="020B0604020202020204" pitchFamily="34" charset="0"/>
              </a:rPr>
              <a:t>Considere o ângulo reto seguinte. </a:t>
            </a:r>
          </a:p>
        </p:txBody>
      </p:sp>
      <p:sp>
        <p:nvSpPr>
          <p:cNvPr id="13" name="CaixaDeTexto 12">
            <a:extLst>
              <a:ext uri="{FF2B5EF4-FFF2-40B4-BE49-F238E27FC236}">
                <a16:creationId xmlns:a16="http://schemas.microsoft.com/office/drawing/2014/main" id="{469F8F5D-B9F5-FBFB-FAC6-0EE4F97EBEEA}"/>
              </a:ext>
            </a:extLst>
          </p:cNvPr>
          <p:cNvSpPr txBox="1"/>
          <p:nvPr/>
        </p:nvSpPr>
        <p:spPr>
          <a:xfrm>
            <a:off x="6451430" y="5236554"/>
            <a:ext cx="5501502" cy="1200329"/>
          </a:xfrm>
          <a:prstGeom prst="rect">
            <a:avLst/>
          </a:prstGeom>
          <a:noFill/>
        </p:spPr>
        <p:txBody>
          <a:bodyPr wrap="square">
            <a:spAutoFit/>
          </a:bodyPr>
          <a:lstStyle/>
          <a:p>
            <a:r>
              <a:rPr lang="pt-BR" sz="2400" dirty="0">
                <a:latin typeface="Arial Narrow" panose="020B0606020202030204" pitchFamily="34" charset="0"/>
                <a:cs typeface="Arial" panose="020B0604020202020204" pitchFamily="34" charset="0"/>
              </a:rPr>
              <a:t>Responda: </a:t>
            </a:r>
          </a:p>
          <a:p>
            <a:pPr marL="342900" indent="-342900">
              <a:buAutoNum type="alphaLcParenR"/>
            </a:pPr>
            <a:r>
              <a:rPr lang="pt-BR" sz="2400" dirty="0">
                <a:latin typeface="Arial Narrow" panose="020B0606020202030204" pitchFamily="34" charset="0"/>
                <a:cs typeface="Arial" panose="020B0604020202020204" pitchFamily="34" charset="0"/>
              </a:rPr>
              <a:t>Quanto vale α e β? </a:t>
            </a:r>
          </a:p>
          <a:p>
            <a:r>
              <a:rPr lang="pt-BR" sz="2400" dirty="0">
                <a:latin typeface="Arial Narrow" panose="020B0606020202030204" pitchFamily="34" charset="0"/>
                <a:cs typeface="Arial" panose="020B0604020202020204" pitchFamily="34" charset="0"/>
              </a:rPr>
              <a:t>b) Quem é o maior deles?</a:t>
            </a:r>
          </a:p>
        </p:txBody>
      </p:sp>
      <p:pic>
        <p:nvPicPr>
          <p:cNvPr id="4" name="Imagem 3" descr="Diagrama&#10;&#10;O conteúdo gerado por IA pode estar incorreto.">
            <a:extLst>
              <a:ext uri="{FF2B5EF4-FFF2-40B4-BE49-F238E27FC236}">
                <a16:creationId xmlns:a16="http://schemas.microsoft.com/office/drawing/2014/main" id="{2B50609A-78E0-B204-9695-77B375F1557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1430" y="1343597"/>
            <a:ext cx="3817834" cy="3823223"/>
          </a:xfrm>
          <a:prstGeom prst="rect">
            <a:avLst/>
          </a:prstGeom>
          <a:noFill/>
          <a:ln>
            <a:noFill/>
          </a:ln>
        </p:spPr>
      </p:pic>
    </p:spTree>
    <p:extLst>
      <p:ext uri="{BB962C8B-B14F-4D97-AF65-F5344CB8AC3E}">
        <p14:creationId xmlns:p14="http://schemas.microsoft.com/office/powerpoint/2010/main" val="8539881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1A383-7AFB-8000-7556-4789CB5FC9BF}"/>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51C8128-67CB-1657-821A-78DC55DF6C5A}"/>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9AF4C73-7F69-C52E-DA03-CA5C1C0FD85B}"/>
                  </a:ext>
                </a:extLst>
              </p:cNvPr>
              <p:cNvSpPr txBox="1"/>
              <p:nvPr/>
            </p:nvSpPr>
            <p:spPr>
              <a:xfrm>
                <a:off x="208472" y="727295"/>
                <a:ext cx="6028426" cy="5818068"/>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3. </a:t>
                </a:r>
                <a:r>
                  <a:rPr lang="pt-BR" sz="2400" dirty="0">
                    <a:latin typeface="Arial Narrow" panose="020B0606020202030204" pitchFamily="34" charset="0"/>
                    <a:cs typeface="Arial" panose="020B0604020202020204" pitchFamily="34" charset="0"/>
                  </a:rPr>
                  <a:t>Considere o ângulo </a:t>
                </a:r>
                <a14:m>
                  <m:oMath xmlns:m="http://schemas.openxmlformats.org/officeDocument/2006/math">
                    <m:r>
                      <m:rPr>
                        <m:sty m:val="p"/>
                      </m:rPr>
                      <a:rPr lang="pt-BR" sz="2400" i="0" dirty="0" smtClean="0">
                        <a:latin typeface="Cambria Math" panose="02040503050406030204" pitchFamily="18" charset="0"/>
                        <a:cs typeface="Arial" panose="020B0604020202020204" pitchFamily="34" charset="0"/>
                      </a:rPr>
                      <m:t>A</m:t>
                    </m:r>
                    <m:r>
                      <a:rPr lang="pt-BR" sz="2400" i="0" dirty="0" smtClean="0">
                        <a:latin typeface="Cambria Math" panose="02040503050406030204" pitchFamily="18" charset="0"/>
                        <a:cs typeface="Arial" panose="020B0604020202020204" pitchFamily="34" charset="0"/>
                      </a:rPr>
                      <m:t>Ô</m:t>
                    </m:r>
                    <m:r>
                      <m:rPr>
                        <m:sty m:val="p"/>
                      </m:rPr>
                      <a:rPr lang="pt-BR" sz="2400" i="0" dirty="0" smtClean="0">
                        <a:latin typeface="Cambria Math" panose="02040503050406030204" pitchFamily="18" charset="0"/>
                        <a:cs typeface="Arial" panose="020B0604020202020204" pitchFamily="34" charset="0"/>
                      </a:rPr>
                      <m:t>E</m:t>
                    </m:r>
                  </m:oMath>
                </a14:m>
                <a:r>
                  <a:rPr lang="pt-BR" sz="2400" dirty="0">
                    <a:latin typeface="Arial Narrow" panose="020B0606020202030204" pitchFamily="34" charset="0"/>
                    <a:cs typeface="Arial" panose="020B0604020202020204" pitchFamily="34" charset="0"/>
                  </a:rPr>
                  <a:t>, reto no vértice O. </a:t>
                </a: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Note que, α formado pelos segmentos de reta </a:t>
                </a:r>
                <a14:m>
                  <m:oMath xmlns:m="http://schemas.openxmlformats.org/officeDocument/2006/math">
                    <m:bar>
                      <m:barPr>
                        <m:pos m:val="top"/>
                        <m:ctrlPr>
                          <a:rPr lang="pt-BR" sz="2400" i="1" dirty="0" smtClean="0">
                            <a:latin typeface="Cambria Math" panose="02040503050406030204" pitchFamily="18" charset="0"/>
                            <a:cs typeface="Arial" panose="020B0604020202020204" pitchFamily="34" charset="0"/>
                          </a:rPr>
                        </m:ctrlPr>
                      </m:barPr>
                      <m:e>
                        <m:r>
                          <m:rPr>
                            <m:sty m:val="p"/>
                          </m:rPr>
                          <a:rPr lang="pt-BR" sz="2400" i="0" dirty="0">
                            <a:latin typeface="Cambria Math" panose="02040503050406030204" pitchFamily="18" charset="0"/>
                            <a:cs typeface="Arial" panose="020B0604020202020204" pitchFamily="34" charset="0"/>
                          </a:rPr>
                          <m:t>AO</m:t>
                        </m:r>
                      </m:e>
                    </m:bar>
                  </m:oMath>
                </a14:m>
                <a:r>
                  <a:rPr lang="pt-BR" sz="2400" dirty="0">
                    <a:latin typeface="Arial Narrow" panose="020B0606020202030204" pitchFamily="34" charset="0"/>
                    <a:cs typeface="Arial" panose="020B0604020202020204" pitchFamily="34" charset="0"/>
                  </a:rPr>
                  <a:t> e </a:t>
                </a:r>
                <a14:m>
                  <m:oMath xmlns:m="http://schemas.openxmlformats.org/officeDocument/2006/math">
                    <m:bar>
                      <m:barPr>
                        <m:pos m:val="top"/>
                        <m:ctrlPr>
                          <a:rPr lang="pt-BR" sz="2400" i="1" dirty="0" smtClean="0">
                            <a:latin typeface="Cambria Math" panose="02040503050406030204" pitchFamily="18" charset="0"/>
                            <a:cs typeface="Arial" panose="020B0604020202020204" pitchFamily="34" charset="0"/>
                          </a:rPr>
                        </m:ctrlPr>
                      </m:barPr>
                      <m:e>
                        <m:r>
                          <a:rPr lang="pt-BR" sz="2400" i="1" dirty="0">
                            <a:latin typeface="Cambria Math" panose="02040503050406030204" pitchFamily="18" charset="0"/>
                            <a:cs typeface="Arial" panose="020B0604020202020204" pitchFamily="34" charset="0"/>
                          </a:rPr>
                          <m:t>𝐶𝑂</m:t>
                        </m:r>
                      </m:e>
                    </m:bar>
                  </m:oMath>
                </a14:m>
                <a:r>
                  <a:rPr lang="pt-BR" sz="2400" dirty="0">
                    <a:latin typeface="Arial Narrow" panose="020B0606020202030204" pitchFamily="34" charset="0"/>
                    <a:cs typeface="Arial" panose="020B0604020202020204" pitchFamily="34" charset="0"/>
                  </a:rPr>
                  <a:t>, o ângulo </a:t>
                </a:r>
                <a14:m>
                  <m:oMath xmlns:m="http://schemas.openxmlformats.org/officeDocument/2006/math">
                    <m:r>
                      <a:rPr lang="pt-BR" sz="2400" i="1" dirty="0" smtClean="0">
                        <a:latin typeface="Cambria Math" panose="02040503050406030204" pitchFamily="18" charset="0"/>
                        <a:cs typeface="Arial" panose="020B0604020202020204" pitchFamily="34" charset="0"/>
                      </a:rPr>
                      <m:t>𝛽</m:t>
                    </m:r>
                  </m:oMath>
                </a14:m>
                <a:r>
                  <a:rPr lang="pt-BR" sz="2400" dirty="0">
                    <a:latin typeface="Arial Narrow" panose="020B0606020202030204" pitchFamily="34" charset="0"/>
                    <a:cs typeface="Arial" panose="020B0604020202020204" pitchFamily="34" charset="0"/>
                  </a:rPr>
                  <a:t> formado pelos segmentos de reta </a:t>
                </a:r>
                <a14:m>
                  <m:oMath xmlns:m="http://schemas.openxmlformats.org/officeDocument/2006/math">
                    <m:bar>
                      <m:barPr>
                        <m:pos m:val="top"/>
                        <m:ctrlPr>
                          <a:rPr lang="pt-BR" sz="2400" i="1" dirty="0">
                            <a:latin typeface="Cambria Math" panose="02040503050406030204" pitchFamily="18" charset="0"/>
                            <a:cs typeface="Arial" panose="020B0604020202020204" pitchFamily="34" charset="0"/>
                          </a:rPr>
                        </m:ctrlPr>
                      </m:barPr>
                      <m:e>
                        <m:r>
                          <m:rPr>
                            <m:sty m:val="p"/>
                          </m:rPr>
                          <a:rPr lang="pt-BR" sz="2400" b="0" i="0" dirty="0" smtClean="0">
                            <a:latin typeface="Cambria Math" panose="02040503050406030204" pitchFamily="18" charset="0"/>
                            <a:cs typeface="Arial" panose="020B0604020202020204" pitchFamily="34" charset="0"/>
                          </a:rPr>
                          <m:t>B</m:t>
                        </m:r>
                        <m:r>
                          <m:rPr>
                            <m:sty m:val="p"/>
                          </m:rPr>
                          <a:rPr lang="pt-BR" sz="2400" i="0" dirty="0">
                            <a:latin typeface="Cambria Math" panose="02040503050406030204" pitchFamily="18" charset="0"/>
                            <a:cs typeface="Arial" panose="020B0604020202020204" pitchFamily="34" charset="0"/>
                          </a:rPr>
                          <m:t>O</m:t>
                        </m:r>
                      </m:e>
                    </m:bar>
                  </m:oMath>
                </a14:m>
                <a:r>
                  <a:rPr lang="pt-BR" sz="2400" dirty="0">
                    <a:latin typeface="Arial Narrow" panose="020B0606020202030204" pitchFamily="34" charset="0"/>
                    <a:cs typeface="Arial" panose="020B0604020202020204" pitchFamily="34" charset="0"/>
                  </a:rPr>
                  <a:t> e </a:t>
                </a:r>
                <a14:m>
                  <m:oMath xmlns:m="http://schemas.openxmlformats.org/officeDocument/2006/math">
                    <m:bar>
                      <m:barPr>
                        <m:pos m:val="top"/>
                        <m:ctrlPr>
                          <a:rPr lang="pt-BR" sz="2400" i="1" dirty="0">
                            <a:latin typeface="Cambria Math" panose="02040503050406030204" pitchFamily="18" charset="0"/>
                            <a:cs typeface="Arial" panose="020B0604020202020204" pitchFamily="34" charset="0"/>
                          </a:rPr>
                        </m:ctrlPr>
                      </m:barPr>
                      <m:e>
                        <m:r>
                          <m:rPr>
                            <m:sty m:val="p"/>
                          </m:rPr>
                          <a:rPr lang="pt-BR" sz="2400" b="0" i="0" dirty="0" smtClean="0">
                            <a:latin typeface="Cambria Math" panose="02040503050406030204" pitchFamily="18" charset="0"/>
                            <a:cs typeface="Arial" panose="020B0604020202020204" pitchFamily="34" charset="0"/>
                          </a:rPr>
                          <m:t>D</m:t>
                        </m:r>
                        <m:r>
                          <m:rPr>
                            <m:sty m:val="p"/>
                          </m:rPr>
                          <a:rPr lang="pt-BR" sz="2400" i="0" dirty="0">
                            <a:latin typeface="Cambria Math" panose="02040503050406030204" pitchFamily="18" charset="0"/>
                            <a:cs typeface="Arial" panose="020B0604020202020204" pitchFamily="34" charset="0"/>
                          </a:rPr>
                          <m:t>O</m:t>
                        </m:r>
                      </m:e>
                    </m:bar>
                    <m:r>
                      <a:rPr lang="pt-BR" sz="2400" i="0" dirty="0">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e </a:t>
                </a:r>
                <a14:m>
                  <m:oMath xmlns:m="http://schemas.openxmlformats.org/officeDocument/2006/math">
                    <m:r>
                      <a:rPr lang="pt-BR" sz="2400" i="1" dirty="0" smtClean="0">
                        <a:latin typeface="Cambria Math" panose="02040503050406030204" pitchFamily="18" charset="0"/>
                        <a:cs typeface="Arial" panose="020B0604020202020204" pitchFamily="34" charset="0"/>
                      </a:rPr>
                      <m:t>𝛾</m:t>
                    </m:r>
                  </m:oMath>
                </a14:m>
                <a:r>
                  <a:rPr lang="pt-BR" sz="2400" dirty="0">
                    <a:latin typeface="Arial Narrow" panose="020B0606020202030204" pitchFamily="34" charset="0"/>
                    <a:cs typeface="Arial" panose="020B0604020202020204" pitchFamily="34" charset="0"/>
                  </a:rPr>
                  <a:t>, formados pelos segmentos de reta </a:t>
                </a:r>
                <a14:m>
                  <m:oMath xmlns:m="http://schemas.openxmlformats.org/officeDocument/2006/math">
                    <m:bar>
                      <m:barPr>
                        <m:pos m:val="top"/>
                        <m:ctrlPr>
                          <a:rPr lang="pt-BR" sz="2400" i="1" dirty="0">
                            <a:latin typeface="Cambria Math" panose="02040503050406030204" pitchFamily="18" charset="0"/>
                            <a:cs typeface="Arial" panose="020B0604020202020204" pitchFamily="34" charset="0"/>
                          </a:rPr>
                        </m:ctrlPr>
                      </m:barPr>
                      <m:e>
                        <m:r>
                          <a:rPr lang="pt-BR" sz="2400" b="0" i="1" dirty="0" smtClean="0">
                            <a:latin typeface="Cambria Math" panose="02040503050406030204" pitchFamily="18" charset="0"/>
                            <a:cs typeface="Arial" panose="020B0604020202020204" pitchFamily="34" charset="0"/>
                          </a:rPr>
                          <m:t>𝐶</m:t>
                        </m:r>
                        <m:r>
                          <a:rPr lang="pt-BR" sz="2400" i="1" dirty="0">
                            <a:latin typeface="Cambria Math" panose="02040503050406030204" pitchFamily="18" charset="0"/>
                            <a:cs typeface="Arial" panose="020B0604020202020204" pitchFamily="34" charset="0"/>
                          </a:rPr>
                          <m:t>𝑂</m:t>
                        </m:r>
                      </m:e>
                    </m:bar>
                  </m:oMath>
                </a14:m>
                <a:r>
                  <a:rPr lang="pt-BR" sz="2400" dirty="0">
                    <a:latin typeface="Arial Narrow" panose="020B0606020202030204" pitchFamily="34" charset="0"/>
                    <a:cs typeface="Arial" panose="020B0604020202020204" pitchFamily="34" charset="0"/>
                  </a:rPr>
                  <a:t> e </a:t>
                </a:r>
                <a14:m>
                  <m:oMath xmlns:m="http://schemas.openxmlformats.org/officeDocument/2006/math">
                    <m:bar>
                      <m:barPr>
                        <m:pos m:val="top"/>
                        <m:ctrlPr>
                          <a:rPr lang="pt-BR" sz="2400" i="1" dirty="0">
                            <a:latin typeface="Cambria Math" panose="02040503050406030204" pitchFamily="18" charset="0"/>
                            <a:cs typeface="Arial" panose="020B0604020202020204" pitchFamily="34" charset="0"/>
                          </a:rPr>
                        </m:ctrlPr>
                      </m:barPr>
                      <m:e>
                        <m:r>
                          <a:rPr lang="pt-BR" sz="2400" b="0" i="1" dirty="0" smtClean="0">
                            <a:latin typeface="Cambria Math" panose="02040503050406030204" pitchFamily="18" charset="0"/>
                            <a:cs typeface="Arial" panose="020B0604020202020204" pitchFamily="34" charset="0"/>
                          </a:rPr>
                          <m:t>𝐸</m:t>
                        </m:r>
                        <m:r>
                          <a:rPr lang="pt-BR" sz="2400" i="1" dirty="0">
                            <a:latin typeface="Cambria Math" panose="02040503050406030204" pitchFamily="18" charset="0"/>
                            <a:cs typeface="Arial" panose="020B0604020202020204" pitchFamily="34" charset="0"/>
                          </a:rPr>
                          <m:t>𝑂</m:t>
                        </m:r>
                      </m:e>
                    </m:bar>
                  </m:oMath>
                </a14:m>
                <a:r>
                  <a:rPr lang="pt-BR" sz="2400" dirty="0">
                    <a:latin typeface="Arial Narrow" panose="020B0606020202030204" pitchFamily="34" charset="0"/>
                    <a:cs typeface="Arial" panose="020B0604020202020204" pitchFamily="34" charset="0"/>
                  </a:rPr>
                  <a:t>. </a:t>
                </a:r>
              </a:p>
              <a:p>
                <a:pPr algn="just"/>
                <a:r>
                  <a:rPr lang="pt-BR" sz="2400" dirty="0">
                    <a:latin typeface="Arial Narrow" panose="020B0606020202030204" pitchFamily="34" charset="0"/>
                    <a:cs typeface="Arial" panose="020B0604020202020204" pitchFamily="34" charset="0"/>
                  </a:rPr>
                  <a:t>Qual o valor de </a:t>
                </a:r>
                <a14:m>
                  <m:oMath xmlns:m="http://schemas.openxmlformats.org/officeDocument/2006/math">
                    <m:r>
                      <a:rPr lang="pt-BR" sz="2400" i="1" dirty="0" smtClean="0">
                        <a:latin typeface="Cambria Math" panose="02040503050406030204" pitchFamily="18" charset="0"/>
                        <a:cs typeface="Arial" panose="020B0604020202020204" pitchFamily="34" charset="0"/>
                      </a:rPr>
                      <m:t>𝛼</m:t>
                    </m:r>
                    <m:r>
                      <a:rPr lang="pt-BR" sz="2400" i="1" dirty="0" smtClean="0">
                        <a:latin typeface="Cambria Math" panose="02040503050406030204" pitchFamily="18" charset="0"/>
                        <a:cs typeface="Arial" panose="020B0604020202020204" pitchFamily="34" charset="0"/>
                      </a:rPr>
                      <m:t>, </m:t>
                    </m:r>
                    <m:r>
                      <a:rPr lang="pt-BR" sz="2400" i="1" dirty="0" smtClean="0">
                        <a:latin typeface="Cambria Math" panose="02040503050406030204" pitchFamily="18" charset="0"/>
                        <a:cs typeface="Arial" panose="020B0604020202020204" pitchFamily="34" charset="0"/>
                      </a:rPr>
                      <m:t>𝛽</m:t>
                    </m:r>
                    <m:r>
                      <a:rPr lang="pt-BR" sz="2400" i="1" dirty="0" smtClean="0">
                        <a:latin typeface="Cambria Math" panose="02040503050406030204" pitchFamily="18" charset="0"/>
                        <a:cs typeface="Arial" panose="020B0604020202020204" pitchFamily="34" charset="0"/>
                      </a:rPr>
                      <m:t> </m:t>
                    </m:r>
                    <m:r>
                      <m:rPr>
                        <m:sty m:val="p"/>
                      </m:rPr>
                      <a:rPr lang="pt-BR" sz="2400" i="0" dirty="0" smtClean="0">
                        <a:latin typeface="Cambria Math" panose="02040503050406030204" pitchFamily="18" charset="0"/>
                        <a:cs typeface="Arial" panose="020B0604020202020204" pitchFamily="34" charset="0"/>
                      </a:rPr>
                      <m:t>e</m:t>
                    </m:r>
                    <m:r>
                      <a:rPr lang="pt-BR" sz="2400" i="1" dirty="0" smtClean="0">
                        <a:latin typeface="Cambria Math" panose="02040503050406030204" pitchFamily="18" charset="0"/>
                        <a:cs typeface="Arial" panose="020B0604020202020204" pitchFamily="34" charset="0"/>
                      </a:rPr>
                      <m:t> </m:t>
                    </m:r>
                    <m:r>
                      <a:rPr lang="pt-BR" sz="2400" i="1" dirty="0" smtClean="0">
                        <a:latin typeface="Cambria Math" panose="02040503050406030204" pitchFamily="18" charset="0"/>
                        <a:cs typeface="Arial" panose="020B0604020202020204" pitchFamily="34" charset="0"/>
                      </a:rPr>
                      <m:t>𝛾</m:t>
                    </m:r>
                  </m:oMath>
                </a14:m>
                <a:r>
                  <a:rPr lang="pt-BR" sz="2400" dirty="0">
                    <a:latin typeface="Arial Narrow" panose="020B0606020202030204" pitchFamily="34" charset="0"/>
                    <a:cs typeface="Arial" panose="020B0604020202020204" pitchFamily="34" charset="0"/>
                  </a:rPr>
                  <a:t>?</a:t>
                </a:r>
              </a:p>
            </p:txBody>
          </p:sp>
        </mc:Choice>
        <mc:Fallback xmlns="">
          <p:sp>
            <p:nvSpPr>
              <p:cNvPr id="4" name="CaixaDeTexto 3">
                <a:extLst>
                  <a:ext uri="{FF2B5EF4-FFF2-40B4-BE49-F238E27FC236}">
                    <a16:creationId xmlns:a16="http://schemas.microsoft.com/office/drawing/2014/main" id="{F9AF4C73-7F69-C52E-DA03-CA5C1C0FD85B}"/>
                  </a:ext>
                </a:extLst>
              </p:cNvPr>
              <p:cNvSpPr txBox="1">
                <a:spLocks noRot="1" noChangeAspect="1" noMove="1" noResize="1" noEditPoints="1" noAdjustHandles="1" noChangeArrowheads="1" noChangeShapeType="1" noTextEdit="1"/>
              </p:cNvSpPr>
              <p:nvPr/>
            </p:nvSpPr>
            <p:spPr>
              <a:xfrm>
                <a:off x="208472" y="727295"/>
                <a:ext cx="6028426" cy="5818068"/>
              </a:xfrm>
              <a:prstGeom prst="rect">
                <a:avLst/>
              </a:prstGeom>
              <a:blipFill>
                <a:blip r:embed="rId2"/>
                <a:stretch>
                  <a:fillRect l="-1517" t="-628" r="-1618" b="-1466"/>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08644AC8-9C5C-14BD-EC8A-EBE47E12C44C}"/>
              </a:ext>
            </a:extLst>
          </p:cNvPr>
          <p:cNvPicPr>
            <a:picLocks noChangeAspect="1"/>
          </p:cNvPicPr>
          <p:nvPr/>
        </p:nvPicPr>
        <p:blipFill rotWithShape="1">
          <a:blip r:embed="rId3">
            <a:extLst>
              <a:ext uri="{28A0092B-C50C-407E-A947-70E740481C1C}">
                <a14:useLocalDpi xmlns:a14="http://schemas.microsoft.com/office/drawing/2010/main" val="0"/>
              </a:ext>
            </a:extLst>
          </a:blip>
          <a:srcRect l="808" r="2454" b="4321"/>
          <a:stretch>
            <a:fillRect/>
          </a:stretch>
        </p:blipFill>
        <p:spPr bwMode="auto">
          <a:xfrm>
            <a:off x="8321706" y="364443"/>
            <a:ext cx="3600000" cy="744859"/>
          </a:xfrm>
          <a:prstGeom prst="rect">
            <a:avLst/>
          </a:prstGeom>
          <a:noFill/>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3F3959E9-D0A5-0738-87EE-5B108E987015}"/>
              </a:ext>
            </a:extLst>
          </p:cNvPr>
          <p:cNvSpPr txBox="1"/>
          <p:nvPr/>
        </p:nvSpPr>
        <p:spPr>
          <a:xfrm>
            <a:off x="6361429" y="1109302"/>
            <a:ext cx="5552535" cy="2677656"/>
          </a:xfrm>
          <a:prstGeom prst="rect">
            <a:avLst/>
          </a:prstGeom>
          <a:noFill/>
        </p:spPr>
        <p:txBody>
          <a:bodyPr wrap="square">
            <a:spAutoFit/>
          </a:bodyPr>
          <a:lstStyle/>
          <a:p>
            <a:pPr algn="ctr"/>
            <a:r>
              <a:rPr lang="pt-BR" sz="2400" b="1" dirty="0">
                <a:latin typeface="Arial Narrow" panose="020B0606020202030204" pitchFamily="34" charset="0"/>
                <a:cs typeface="Arial" panose="020B0604020202020204" pitchFamily="34" charset="0"/>
              </a:rPr>
              <a:t>RETAS PARALELAS CORTADAS POR TRANSVERSAIS </a:t>
            </a:r>
          </a:p>
          <a:p>
            <a:pPr algn="ctr"/>
            <a:endParaRPr lang="pt-BR" sz="2400" b="1" dirty="0">
              <a:latin typeface="Arial Narrow" panose="020B0606020202030204" pitchFamily="34" charset="0"/>
              <a:cs typeface="Arial" panose="020B0604020202020204" pitchFamily="34" charset="0"/>
            </a:endParaRPr>
          </a:p>
          <a:p>
            <a:r>
              <a:rPr lang="pt-BR" sz="2400" b="1" dirty="0">
                <a:latin typeface="Arial Narrow" panose="020B0606020202030204" pitchFamily="34" charset="0"/>
                <a:cs typeface="Arial" panose="020B0604020202020204" pitchFamily="34" charset="0"/>
              </a:rPr>
              <a:t>• Ângulos Correspondentes </a:t>
            </a:r>
          </a:p>
          <a:p>
            <a:pPr indent="179388" algn="just"/>
            <a:r>
              <a:rPr lang="pt-BR" sz="2400" dirty="0">
                <a:latin typeface="Arial Narrow" panose="020B0606020202030204" pitchFamily="34" charset="0"/>
                <a:cs typeface="Arial" panose="020B0604020202020204" pitchFamily="34" charset="0"/>
              </a:rPr>
              <a:t>Observe as retas paralelas r e s, a reta transversal t, e os ângulos formados por essas interseções</a:t>
            </a:r>
          </a:p>
        </p:txBody>
      </p:sp>
      <p:pic>
        <p:nvPicPr>
          <p:cNvPr id="3" name="Imagem 2" descr="Gráfico, Diagrama, Gráfico de radar&#10;&#10;O conteúdo gerado por IA pode estar incorreto.">
            <a:extLst>
              <a:ext uri="{FF2B5EF4-FFF2-40B4-BE49-F238E27FC236}">
                <a16:creationId xmlns:a16="http://schemas.microsoft.com/office/drawing/2014/main" id="{4D8B09DB-D30B-4E0A-BB33-CDB62456E956}"/>
              </a:ext>
            </a:extLst>
          </p:cNvPr>
          <p:cNvPicPr>
            <a:picLocks noChangeAspect="1"/>
          </p:cNvPicPr>
          <p:nvPr/>
        </p:nvPicPr>
        <p:blipFill rotWithShape="1">
          <a:blip r:embed="rId4"/>
          <a:srcRect l="23749" t="21459" r="38910" b="22207"/>
          <a:stretch>
            <a:fillRect/>
          </a:stretch>
        </p:blipFill>
        <p:spPr bwMode="auto">
          <a:xfrm>
            <a:off x="355992" y="1292094"/>
            <a:ext cx="2900799" cy="286753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818B5F94-6A85-70CC-4AB4-F090B1143E1E}"/>
                  </a:ext>
                </a:extLst>
              </p:cNvPr>
              <p:cNvSpPr txBox="1"/>
              <p:nvPr/>
            </p:nvSpPr>
            <p:spPr>
              <a:xfrm>
                <a:off x="3256791" y="1912687"/>
                <a:ext cx="2805953" cy="1516313"/>
              </a:xfrm>
              <a:prstGeom prst="rect">
                <a:avLst/>
              </a:prstGeom>
              <a:noFill/>
            </p:spPr>
            <p:txBody>
              <a:bodyPr wrap="square">
                <a:spAutoFit/>
              </a:bodyPr>
              <a:lstStyle/>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b="1" i="1" kern="0" smtClean="0">
                          <a:solidFill>
                            <a:srgbClr val="E97132"/>
                          </a:solidFill>
                          <a:effectLst/>
                          <a:latin typeface="Cambria Math" panose="02040503050406030204" pitchFamily="18" charset="0"/>
                          <a:ea typeface="Calibri" panose="020F0502020204030204" pitchFamily="34" charset="0"/>
                          <a:cs typeface="Arial" panose="020B0604020202020204" pitchFamily="34" charset="0"/>
                        </a:rPr>
                        <m:t>𝜸</m:t>
                      </m:r>
                      <m:r>
                        <a:rPr lang="pt-BR" sz="2400" b="1" i="1" kern="0" smtClean="0">
                          <a:solidFill>
                            <a:srgbClr val="E97132"/>
                          </a:solidFill>
                          <a:effectLst/>
                          <a:latin typeface="Cambria Math" panose="02040503050406030204" pitchFamily="18" charset="0"/>
                          <a:ea typeface="Calibri" panose="020F0502020204030204" pitchFamily="34" charset="0"/>
                          <a:cs typeface="Arial" panose="020B0604020202020204" pitchFamily="34" charset="0"/>
                        </a:rPr>
                        <m:t>=</m:t>
                      </m:r>
                      <m:r>
                        <a:rPr lang="pt-BR" sz="2400" b="1" i="1" kern="0" smtClean="0">
                          <a:solidFill>
                            <a:srgbClr val="E97132"/>
                          </a:solidFill>
                          <a:effectLst/>
                          <a:latin typeface="Cambria Math" panose="02040503050406030204" pitchFamily="18" charset="0"/>
                          <a:ea typeface="Calibri" panose="020F0502020204030204" pitchFamily="34" charset="0"/>
                          <a:cs typeface="Arial" panose="020B0604020202020204" pitchFamily="34" charset="0"/>
                        </a:rPr>
                        <m:t>𝟐</m:t>
                      </m:r>
                      <m:r>
                        <a:rPr lang="pt-BR" sz="2400" b="1" i="1" kern="0" smtClean="0">
                          <a:solidFill>
                            <a:srgbClr val="E97132"/>
                          </a:solidFill>
                          <a:effectLst/>
                          <a:latin typeface="Cambria Math" panose="02040503050406030204" pitchFamily="18" charset="0"/>
                          <a:ea typeface="Calibri" panose="020F0502020204030204" pitchFamily="34" charset="0"/>
                          <a:cs typeface="Arial" panose="020B0604020202020204" pitchFamily="34" charset="0"/>
                        </a:rPr>
                        <m:t>𝒙</m:t>
                      </m:r>
                      <m:r>
                        <a:rPr lang="pt-BR" sz="2400" b="1" i="1" kern="0" smtClean="0">
                          <a:solidFill>
                            <a:srgbClr val="E97132"/>
                          </a:solidFill>
                          <a:effectLst/>
                          <a:latin typeface="Cambria Math" panose="02040503050406030204" pitchFamily="18" charset="0"/>
                          <a:ea typeface="Calibri" panose="020F0502020204030204" pitchFamily="34" charset="0"/>
                          <a:cs typeface="Arial" panose="020B0604020202020204" pitchFamily="34" charset="0"/>
                        </a:rPr>
                        <m:t>+</m:t>
                      </m:r>
                      <m:r>
                        <a:rPr lang="pt-BR" sz="2400" b="1" i="1" kern="0" smtClean="0">
                          <a:solidFill>
                            <a:srgbClr val="E97132"/>
                          </a:solidFill>
                          <a:effectLst/>
                          <a:latin typeface="Cambria Math" panose="02040503050406030204" pitchFamily="18" charset="0"/>
                          <a:ea typeface="Calibri" panose="020F0502020204030204" pitchFamily="34" charset="0"/>
                          <a:cs typeface="Arial" panose="020B0604020202020204" pitchFamily="34" charset="0"/>
                        </a:rPr>
                        <m:t>𝟏𝟔</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b="1" i="1" kern="0">
                          <a:solidFill>
                            <a:srgbClr val="0000CC"/>
                          </a:solidFill>
                          <a:effectLst/>
                          <a:latin typeface="Cambria Math" panose="02040503050406030204" pitchFamily="18" charset="0"/>
                          <a:ea typeface="Calibri" panose="020F0502020204030204" pitchFamily="34" charset="0"/>
                          <a:cs typeface="Arial" panose="020B0604020202020204" pitchFamily="34" charset="0"/>
                        </a:rPr>
                        <m:t>𝜷</m:t>
                      </m:r>
                      <m:r>
                        <a:rPr lang="pt-BR" sz="2400" b="1" i="1" kern="0">
                          <a:solidFill>
                            <a:srgbClr val="0000CC"/>
                          </a:solidFill>
                          <a:effectLst/>
                          <a:latin typeface="Cambria Math" panose="02040503050406030204" pitchFamily="18" charset="0"/>
                          <a:ea typeface="Calibri" panose="020F0502020204030204" pitchFamily="34" charset="0"/>
                          <a:cs typeface="Arial" panose="020B0604020202020204" pitchFamily="34" charset="0"/>
                        </a:rPr>
                        <m:t>=</m:t>
                      </m:r>
                      <m:r>
                        <a:rPr lang="pt-BR" sz="2400" b="1" i="1" kern="0">
                          <a:solidFill>
                            <a:srgbClr val="0000CC"/>
                          </a:solidFill>
                          <a:effectLst/>
                          <a:latin typeface="Cambria Math" panose="02040503050406030204" pitchFamily="18" charset="0"/>
                          <a:ea typeface="Calibri" panose="020F0502020204030204" pitchFamily="34" charset="0"/>
                          <a:cs typeface="Arial" panose="020B0604020202020204" pitchFamily="34" charset="0"/>
                        </a:rPr>
                        <m:t>𝟑</m:t>
                      </m:r>
                      <m:r>
                        <a:rPr lang="pt-BR" sz="2400" b="1" i="1" kern="0">
                          <a:solidFill>
                            <a:srgbClr val="0000CC"/>
                          </a:solidFill>
                          <a:effectLst/>
                          <a:latin typeface="Cambria Math" panose="02040503050406030204" pitchFamily="18" charset="0"/>
                          <a:ea typeface="Calibri" panose="020F0502020204030204" pitchFamily="34" charset="0"/>
                          <a:cs typeface="Arial" panose="020B0604020202020204" pitchFamily="34" charset="0"/>
                        </a:rPr>
                        <m:t>𝒙</m:t>
                      </m:r>
                      <m:r>
                        <a:rPr lang="pt-BR" sz="2400" b="1" i="1" kern="0">
                          <a:solidFill>
                            <a:srgbClr val="0000CC"/>
                          </a:solidFill>
                          <a:effectLst/>
                          <a:latin typeface="Cambria Math" panose="02040503050406030204" pitchFamily="18" charset="0"/>
                          <a:ea typeface="Calibri" panose="020F0502020204030204" pitchFamily="34" charset="0"/>
                          <a:cs typeface="Arial" panose="020B0604020202020204" pitchFamily="34" charset="0"/>
                        </a:rPr>
                        <m:t>+</m:t>
                      </m:r>
                      <m:r>
                        <a:rPr lang="pt-BR" sz="2400" b="1" i="1" kern="0">
                          <a:solidFill>
                            <a:srgbClr val="0000CC"/>
                          </a:solidFill>
                          <a:effectLst/>
                          <a:latin typeface="Cambria Math" panose="02040503050406030204" pitchFamily="18" charset="0"/>
                          <a:ea typeface="Calibri" panose="020F0502020204030204" pitchFamily="34" charset="0"/>
                          <a:cs typeface="Arial" panose="020B0604020202020204" pitchFamily="34" charset="0"/>
                        </a:rPr>
                        <m:t>𝟗</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14:m>
                  <m:oMathPara xmlns:m="http://schemas.openxmlformats.org/officeDocument/2006/math">
                    <m:oMathParaPr>
                      <m:jc m:val="centerGroup"/>
                    </m:oMathParaPr>
                    <m:oMath xmlns:m="http://schemas.openxmlformats.org/officeDocument/2006/math">
                      <m:r>
                        <a:rPr lang="pt-BR" sz="2400" b="1" i="1" kern="0">
                          <a:solidFill>
                            <a:srgbClr val="FF00FF"/>
                          </a:solidFill>
                          <a:effectLst/>
                          <a:latin typeface="Cambria Math" panose="02040503050406030204" pitchFamily="18" charset="0"/>
                          <a:ea typeface="Calibri" panose="020F0502020204030204" pitchFamily="34" charset="0"/>
                          <a:cs typeface="Arial" panose="020B0604020202020204" pitchFamily="34" charset="0"/>
                        </a:rPr>
                        <m:t>𝜶</m:t>
                      </m:r>
                      <m:r>
                        <a:rPr lang="pt-BR" sz="2400" b="1" i="1" kern="0">
                          <a:solidFill>
                            <a:srgbClr val="FF00FF"/>
                          </a:solidFill>
                          <a:effectLst/>
                          <a:latin typeface="Cambria Math" panose="02040503050406030204" pitchFamily="18" charset="0"/>
                          <a:ea typeface="Calibri" panose="020F0502020204030204" pitchFamily="34" charset="0"/>
                          <a:cs typeface="Arial" panose="020B0604020202020204" pitchFamily="34" charset="0"/>
                        </a:rPr>
                        <m:t>=</m:t>
                      </m:r>
                      <m:r>
                        <a:rPr lang="pt-BR" sz="2400" b="1" i="1" kern="0">
                          <a:solidFill>
                            <a:srgbClr val="FF00FF"/>
                          </a:solidFill>
                          <a:effectLst/>
                          <a:latin typeface="Cambria Math" panose="02040503050406030204" pitchFamily="18" charset="0"/>
                          <a:ea typeface="Calibri" panose="020F0502020204030204" pitchFamily="34" charset="0"/>
                          <a:cs typeface="Arial" panose="020B0604020202020204" pitchFamily="34" charset="0"/>
                        </a:rPr>
                        <m:t>𝟒</m:t>
                      </m:r>
                      <m:r>
                        <a:rPr lang="pt-BR" sz="2400" b="1" i="1" kern="0">
                          <a:solidFill>
                            <a:srgbClr val="FF00FF"/>
                          </a:solidFill>
                          <a:effectLst/>
                          <a:latin typeface="Cambria Math" panose="02040503050406030204" pitchFamily="18" charset="0"/>
                          <a:ea typeface="Calibri" panose="020F0502020204030204" pitchFamily="34" charset="0"/>
                          <a:cs typeface="Arial" panose="020B0604020202020204" pitchFamily="34" charset="0"/>
                        </a:rPr>
                        <m:t>𝒙</m:t>
                      </m:r>
                      <m:r>
                        <a:rPr lang="pt-BR" sz="2400" b="1" i="1" kern="0">
                          <a:solidFill>
                            <a:srgbClr val="FF00FF"/>
                          </a:solidFill>
                          <a:effectLst/>
                          <a:latin typeface="Cambria Math" panose="02040503050406030204" pitchFamily="18" charset="0"/>
                          <a:ea typeface="Calibri" panose="020F0502020204030204" pitchFamily="34" charset="0"/>
                          <a:cs typeface="Arial" panose="020B0604020202020204" pitchFamily="34" charset="0"/>
                        </a:rPr>
                        <m:t>+</m:t>
                      </m:r>
                      <m:r>
                        <a:rPr lang="pt-BR" sz="2400" b="1" i="1" kern="0">
                          <a:solidFill>
                            <a:srgbClr val="FF00FF"/>
                          </a:solidFill>
                          <a:effectLst/>
                          <a:latin typeface="Cambria Math" panose="02040503050406030204" pitchFamily="18" charset="0"/>
                          <a:ea typeface="Calibri" panose="020F0502020204030204" pitchFamily="34" charset="0"/>
                          <a:cs typeface="Arial" panose="020B0604020202020204" pitchFamily="34" charset="0"/>
                        </a:rPr>
                        <m:t>𝟐</m:t>
                      </m:r>
                    </m:oMath>
                  </m:oMathPara>
                </a14:m>
                <a:endParaRPr lang="pt-BR" sz="2400" dirty="0"/>
              </a:p>
            </p:txBody>
          </p:sp>
        </mc:Choice>
        <mc:Fallback xmlns="">
          <p:sp>
            <p:nvSpPr>
              <p:cNvPr id="8" name="CaixaDeTexto 7">
                <a:extLst>
                  <a:ext uri="{FF2B5EF4-FFF2-40B4-BE49-F238E27FC236}">
                    <a16:creationId xmlns:a16="http://schemas.microsoft.com/office/drawing/2014/main" id="{818B5F94-6A85-70CC-4AB4-F090B1143E1E}"/>
                  </a:ext>
                </a:extLst>
              </p:cNvPr>
              <p:cNvSpPr txBox="1">
                <a:spLocks noRot="1" noChangeAspect="1" noMove="1" noResize="1" noEditPoints="1" noAdjustHandles="1" noChangeArrowheads="1" noChangeShapeType="1" noTextEdit="1"/>
              </p:cNvSpPr>
              <p:nvPr/>
            </p:nvSpPr>
            <p:spPr>
              <a:xfrm>
                <a:off x="3256791" y="1912687"/>
                <a:ext cx="2805953" cy="1516313"/>
              </a:xfrm>
              <a:prstGeom prst="rect">
                <a:avLst/>
              </a:prstGeom>
              <a:blipFill>
                <a:blip r:embed="rId5"/>
                <a:stretch>
                  <a:fillRect/>
                </a:stretch>
              </a:blipFill>
            </p:spPr>
            <p:txBody>
              <a:bodyPr/>
              <a:lstStyle/>
              <a:p>
                <a:r>
                  <a:rPr lang="pt-BR">
                    <a:noFill/>
                  </a:rPr>
                  <a:t> </a:t>
                </a:r>
              </a:p>
            </p:txBody>
          </p:sp>
        </mc:Fallback>
      </mc:AlternateContent>
      <p:pic>
        <p:nvPicPr>
          <p:cNvPr id="10" name="Imagem 9" descr="Gráfico, Gráfico de dispersão&#10;&#10;O conteúdo gerado por IA pode estar incorreto.">
            <a:extLst>
              <a:ext uri="{FF2B5EF4-FFF2-40B4-BE49-F238E27FC236}">
                <a16:creationId xmlns:a16="http://schemas.microsoft.com/office/drawing/2014/main" id="{A5D1E463-9DB5-D380-4B1B-FF21E4E42591}"/>
              </a:ext>
            </a:extLst>
          </p:cNvPr>
          <p:cNvPicPr>
            <a:picLocks noChangeAspect="1"/>
          </p:cNvPicPr>
          <p:nvPr/>
        </p:nvPicPr>
        <p:blipFill>
          <a:blip r:embed="rId6" cstate="print">
            <a:extLst>
              <a:ext uri="{BEBA8EAE-BF5A-486C-A8C5-ECC9F3942E4B}">
                <a14:imgProps xmlns:a14="http://schemas.microsoft.com/office/drawing/2010/main">
                  <a14:imgLayer r:embed="rId7">
                    <a14:imgEffect>
                      <a14:sharpenSoften amount="25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8104095" y="3434503"/>
            <a:ext cx="3589205" cy="3133272"/>
          </a:xfrm>
          <a:prstGeom prst="rect">
            <a:avLst/>
          </a:prstGeom>
          <a:noFill/>
          <a:ln>
            <a:noFill/>
          </a:ln>
        </p:spPr>
      </p:pic>
    </p:spTree>
    <p:extLst>
      <p:ext uri="{BB962C8B-B14F-4D97-AF65-F5344CB8AC3E}">
        <p14:creationId xmlns:p14="http://schemas.microsoft.com/office/powerpoint/2010/main" val="18551742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FFFD1-DF0E-B482-CE13-FEA100EA5FD8}"/>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40A1637-7389-C86E-5E28-E372C76F3141}"/>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1B00FD7-23F4-4D8B-C70B-8C80F6550931}"/>
                  </a:ext>
                </a:extLst>
              </p:cNvPr>
              <p:cNvSpPr txBox="1"/>
              <p:nvPr/>
            </p:nvSpPr>
            <p:spPr>
              <a:xfrm>
                <a:off x="269575" y="727295"/>
                <a:ext cx="5967322" cy="2308324"/>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Os ângulos α e β são ditos correspondentes, pois são formados, pela interseção da reta transversal t, com as retas paralelas </a:t>
                </a:r>
                <a14:m>
                  <m:oMath xmlns:m="http://schemas.openxmlformats.org/officeDocument/2006/math">
                    <m:r>
                      <a:rPr lang="pt-BR" sz="2400" b="1" i="0" dirty="0" smtClean="0">
                        <a:latin typeface="Cambria Math" panose="02040503050406030204" pitchFamily="18" charset="0"/>
                        <a:cs typeface="Arial" panose="020B0604020202020204" pitchFamily="34" charset="0"/>
                      </a:rPr>
                      <m:t>𝐫</m:t>
                    </m:r>
                    <m:r>
                      <a:rPr lang="pt-BR" sz="2400" i="0" dirty="0">
                        <a:latin typeface="Cambria Math" panose="02040503050406030204" pitchFamily="18" charset="0"/>
                        <a:cs typeface="Arial" panose="020B0604020202020204" pitchFamily="34" charset="0"/>
                      </a:rPr>
                      <m:t> </m:t>
                    </m:r>
                    <m:r>
                      <m:rPr>
                        <m:sty m:val="p"/>
                      </m:rPr>
                      <a:rPr lang="pt-BR" sz="2400" i="0" dirty="0">
                        <a:latin typeface="Cambria Math" panose="02040503050406030204" pitchFamily="18" charset="0"/>
                        <a:cs typeface="Arial" panose="020B0604020202020204" pitchFamily="34" charset="0"/>
                      </a:rPr>
                      <m:t>e</m:t>
                    </m:r>
                    <m:r>
                      <a:rPr lang="pt-BR" sz="2400" i="0" dirty="0">
                        <a:latin typeface="Cambria Math" panose="02040503050406030204" pitchFamily="18" charset="0"/>
                        <a:cs typeface="Arial" panose="020B0604020202020204" pitchFamily="34" charset="0"/>
                      </a:rPr>
                      <m:t> </m:t>
                    </m:r>
                    <m:r>
                      <a:rPr lang="pt-BR" sz="2400" b="1" i="0" dirty="0">
                        <a:latin typeface="Cambria Math" panose="02040503050406030204" pitchFamily="18" charset="0"/>
                        <a:cs typeface="Arial" panose="020B0604020202020204" pitchFamily="34" charset="0"/>
                      </a:rPr>
                      <m:t>𝐬</m:t>
                    </m:r>
                  </m:oMath>
                </a14:m>
                <a:r>
                  <a:rPr lang="pt-BR" sz="2400" dirty="0">
                    <a:latin typeface="Arial Narrow" panose="020B0606020202030204" pitchFamily="34" charset="0"/>
                    <a:cs typeface="Arial" panose="020B0604020202020204" pitchFamily="34" charset="0"/>
                  </a:rPr>
                  <a:t>. Esses ângulos correspondentes são congruentes. </a:t>
                </a:r>
              </a:p>
              <a:p>
                <a:pPr algn="just"/>
                <a:r>
                  <a:rPr lang="pt-BR" sz="2400" dirty="0">
                    <a:latin typeface="Arial Narrow" panose="020B0606020202030204" pitchFamily="34" charset="0"/>
                    <a:cs typeface="Arial" panose="020B0604020202020204" pitchFamily="34" charset="0"/>
                  </a:rPr>
                  <a:t>Além disso, temos o ângulo γ oposto a β pelo vértice A, e δ oposto a α pelo vértice B.</a:t>
                </a:r>
              </a:p>
            </p:txBody>
          </p:sp>
        </mc:Choice>
        <mc:Fallback xmlns="">
          <p:sp>
            <p:nvSpPr>
              <p:cNvPr id="4" name="CaixaDeTexto 3">
                <a:extLst>
                  <a:ext uri="{FF2B5EF4-FFF2-40B4-BE49-F238E27FC236}">
                    <a16:creationId xmlns:a16="http://schemas.microsoft.com/office/drawing/2014/main" id="{F1B00FD7-23F4-4D8B-C70B-8C80F6550931}"/>
                  </a:ext>
                </a:extLst>
              </p:cNvPr>
              <p:cNvSpPr txBox="1">
                <a:spLocks noRot="1" noChangeAspect="1" noMove="1" noResize="1" noEditPoints="1" noAdjustHandles="1" noChangeArrowheads="1" noChangeShapeType="1" noTextEdit="1"/>
              </p:cNvSpPr>
              <p:nvPr/>
            </p:nvSpPr>
            <p:spPr>
              <a:xfrm>
                <a:off x="269575" y="727295"/>
                <a:ext cx="5967322" cy="2308324"/>
              </a:xfrm>
              <a:prstGeom prst="rect">
                <a:avLst/>
              </a:prstGeom>
              <a:blipFill>
                <a:blip r:embed="rId2"/>
                <a:stretch>
                  <a:fillRect l="-1532" t="-1847" r="-1634" b="-527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37A8004A-95A3-97F0-2792-91C6323DC99A}"/>
                  </a:ext>
                </a:extLst>
              </p:cNvPr>
              <p:cNvSpPr txBox="1"/>
              <p:nvPr/>
            </p:nvSpPr>
            <p:spPr>
              <a:xfrm>
                <a:off x="269575" y="5807961"/>
                <a:ext cx="6094562" cy="461665"/>
              </a:xfrm>
              <a:prstGeom prst="rect">
                <a:avLst/>
              </a:prstGeom>
              <a:noFill/>
            </p:spPr>
            <p:txBody>
              <a:bodyPr wrap="square">
                <a:spAutoFit/>
              </a:bodyPr>
              <a:lstStyle/>
              <a:p>
                <a:r>
                  <a:rPr lang="pt-BR" sz="2400" dirty="0">
                    <a:latin typeface="Arial Narrow" panose="020B0606020202030204" pitchFamily="34" charset="0"/>
                    <a:cs typeface="Arial" panose="020B0604020202020204" pitchFamily="34" charset="0"/>
                  </a:rPr>
                  <a:t>Assim, os ângulos </a:t>
                </a:r>
                <a14:m>
                  <m:oMath xmlns:m="http://schemas.openxmlformats.org/officeDocument/2006/math">
                    <m:r>
                      <a:rPr lang="pt-BR" sz="2400" i="1" dirty="0" smtClean="0">
                        <a:latin typeface="Cambria Math" panose="02040503050406030204" pitchFamily="18" charset="0"/>
                        <a:cs typeface="Arial" panose="020B0604020202020204" pitchFamily="34" charset="0"/>
                      </a:rPr>
                      <m:t>𝛼</m:t>
                    </m:r>
                    <m:r>
                      <a:rPr lang="pt-BR" sz="2400" i="1" dirty="0" smtClean="0">
                        <a:latin typeface="Cambria Math" panose="02040503050406030204" pitchFamily="18" charset="0"/>
                        <a:cs typeface="Arial" panose="020B0604020202020204" pitchFamily="34" charset="0"/>
                      </a:rPr>
                      <m:t>, </m:t>
                    </m:r>
                    <m:r>
                      <a:rPr lang="pt-BR" sz="2400" i="1" dirty="0" smtClean="0">
                        <a:latin typeface="Cambria Math" panose="02040503050406030204" pitchFamily="18" charset="0"/>
                        <a:cs typeface="Arial" panose="020B0604020202020204" pitchFamily="34" charset="0"/>
                      </a:rPr>
                      <m:t>𝛽</m:t>
                    </m:r>
                    <m:r>
                      <a:rPr lang="pt-BR" sz="2400" i="1" dirty="0" smtClean="0">
                        <a:latin typeface="Cambria Math" panose="02040503050406030204" pitchFamily="18" charset="0"/>
                        <a:cs typeface="Arial" panose="020B0604020202020204" pitchFamily="34" charset="0"/>
                      </a:rPr>
                      <m:t>, </m:t>
                    </m:r>
                    <m:r>
                      <a:rPr lang="pt-BR" sz="2400" i="1" dirty="0" smtClean="0">
                        <a:latin typeface="Cambria Math" panose="02040503050406030204" pitchFamily="18" charset="0"/>
                        <a:cs typeface="Arial" panose="020B0604020202020204" pitchFamily="34" charset="0"/>
                      </a:rPr>
                      <m:t>𝛾</m:t>
                    </m:r>
                    <m:r>
                      <a:rPr lang="pt-BR" sz="2400" i="1" dirty="0" smtClean="0">
                        <a:latin typeface="Cambria Math" panose="02040503050406030204" pitchFamily="18" charset="0"/>
                        <a:cs typeface="Arial" panose="020B0604020202020204" pitchFamily="34" charset="0"/>
                      </a:rPr>
                      <m:t> </m:t>
                    </m:r>
                    <m:r>
                      <m:rPr>
                        <m:sty m:val="p"/>
                      </m:rPr>
                      <a:rPr lang="pt-BR" sz="2400" i="0" dirty="0" smtClean="0">
                        <a:latin typeface="Cambria Math" panose="02040503050406030204" pitchFamily="18" charset="0"/>
                        <a:cs typeface="Arial" panose="020B0604020202020204" pitchFamily="34" charset="0"/>
                      </a:rPr>
                      <m:t>e</m:t>
                    </m:r>
                    <m:r>
                      <a:rPr lang="pt-BR" sz="2400" i="1" dirty="0" smtClean="0">
                        <a:latin typeface="Cambria Math" panose="02040503050406030204" pitchFamily="18" charset="0"/>
                        <a:cs typeface="Arial" panose="020B0604020202020204" pitchFamily="34" charset="0"/>
                      </a:rPr>
                      <m:t> </m:t>
                    </m:r>
                    <m:r>
                      <a:rPr lang="pt-BR" sz="2400" i="1" dirty="0" smtClean="0">
                        <a:latin typeface="Cambria Math" panose="02040503050406030204" pitchFamily="18" charset="0"/>
                        <a:cs typeface="Arial" panose="020B0604020202020204" pitchFamily="34" charset="0"/>
                      </a:rPr>
                      <m:t>𝛿</m:t>
                    </m:r>
                    <m:r>
                      <a:rPr lang="pt-BR" sz="2400" i="1" dirty="0" smtClean="0">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são congruentes.</a:t>
                </a:r>
              </a:p>
            </p:txBody>
          </p:sp>
        </mc:Choice>
        <mc:Fallback xmlns="">
          <p:sp>
            <p:nvSpPr>
              <p:cNvPr id="8" name="CaixaDeTexto 7">
                <a:extLst>
                  <a:ext uri="{FF2B5EF4-FFF2-40B4-BE49-F238E27FC236}">
                    <a16:creationId xmlns:a16="http://schemas.microsoft.com/office/drawing/2014/main" id="{37A8004A-95A3-97F0-2792-91C6323DC99A}"/>
                  </a:ext>
                </a:extLst>
              </p:cNvPr>
              <p:cNvSpPr txBox="1">
                <a:spLocks noRot="1" noChangeAspect="1" noMove="1" noResize="1" noEditPoints="1" noAdjustHandles="1" noChangeArrowheads="1" noChangeShapeType="1" noTextEdit="1"/>
              </p:cNvSpPr>
              <p:nvPr/>
            </p:nvSpPr>
            <p:spPr>
              <a:xfrm>
                <a:off x="269575" y="5807961"/>
                <a:ext cx="6094562" cy="461665"/>
              </a:xfrm>
              <a:prstGeom prst="rect">
                <a:avLst/>
              </a:prstGeom>
              <a:blipFill>
                <a:blip r:embed="rId3"/>
                <a:stretch>
                  <a:fillRect l="-1500" t="-9333" b="-32000"/>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7584D9E6-46DD-1E2A-F66A-AA940B3BE28A}"/>
              </a:ext>
            </a:extLst>
          </p:cNvPr>
          <p:cNvSpPr txBox="1"/>
          <p:nvPr/>
        </p:nvSpPr>
        <p:spPr>
          <a:xfrm>
            <a:off x="6303033" y="727295"/>
            <a:ext cx="5691740" cy="1569660"/>
          </a:xfrm>
          <a:prstGeom prst="rect">
            <a:avLst/>
          </a:prstGeom>
          <a:noFill/>
        </p:spPr>
        <p:txBody>
          <a:bodyPr wrap="square">
            <a:spAutoFit/>
          </a:bodyPr>
          <a:lstStyle/>
          <a:p>
            <a:pPr algn="ctr"/>
            <a:r>
              <a:rPr lang="pt-BR" sz="2400" b="1" dirty="0">
                <a:latin typeface="Arial Narrow" panose="020B0606020202030204" pitchFamily="34" charset="0"/>
                <a:cs typeface="Arial" panose="020B0604020202020204" pitchFamily="34" charset="0"/>
              </a:rPr>
              <a:t>SOMA DOS ÂNGULOS INTERNOS DE UM </a:t>
            </a:r>
          </a:p>
          <a:p>
            <a:pPr algn="ctr"/>
            <a:r>
              <a:rPr lang="pt-BR" sz="2400" b="1" dirty="0">
                <a:latin typeface="Arial Narrow" panose="020B0606020202030204" pitchFamily="34" charset="0"/>
                <a:cs typeface="Arial" panose="020B0604020202020204" pitchFamily="34" charset="0"/>
              </a:rPr>
              <a:t>TRIÂNGULO</a:t>
            </a:r>
          </a:p>
          <a:p>
            <a:pPr indent="179388" algn="just"/>
            <a:r>
              <a:rPr lang="pt-BR" sz="2400" dirty="0">
                <a:latin typeface="Arial Narrow" panose="020B0606020202030204" pitchFamily="34" charset="0"/>
                <a:cs typeface="Arial" panose="020B0604020202020204" pitchFamily="34" charset="0"/>
              </a:rPr>
              <a:t>Considere as retas </a:t>
            </a:r>
            <a:r>
              <a:rPr lang="pt-BR" sz="2400" b="1" dirty="0">
                <a:latin typeface="Arial Narrow" panose="020B0606020202030204" pitchFamily="34" charset="0"/>
                <a:cs typeface="Arial" panose="020B0604020202020204" pitchFamily="34" charset="0"/>
              </a:rPr>
              <a:t>r</a:t>
            </a:r>
            <a:r>
              <a:rPr lang="pt-BR" sz="2400" dirty="0">
                <a:latin typeface="Arial Narrow" panose="020B0606020202030204" pitchFamily="34" charset="0"/>
                <a:cs typeface="Arial" panose="020B0604020202020204" pitchFamily="34" charset="0"/>
              </a:rPr>
              <a:t> e </a:t>
            </a:r>
            <a:r>
              <a:rPr lang="pt-BR" sz="2400" b="1" dirty="0">
                <a:latin typeface="Arial Narrow" panose="020B0606020202030204" pitchFamily="34" charset="0"/>
                <a:cs typeface="Arial" panose="020B0604020202020204" pitchFamily="34" charset="0"/>
              </a:rPr>
              <a:t>s</a:t>
            </a:r>
            <a:r>
              <a:rPr lang="pt-BR" sz="2400" dirty="0">
                <a:latin typeface="Arial Narrow" panose="020B0606020202030204" pitchFamily="34" charset="0"/>
                <a:cs typeface="Arial" panose="020B0604020202020204" pitchFamily="34" charset="0"/>
              </a:rPr>
              <a:t> paralelas, e as retas </a:t>
            </a:r>
            <a:r>
              <a:rPr lang="pt-BR" sz="2400" b="1" dirty="0">
                <a:latin typeface="Arial Narrow" panose="020B0606020202030204" pitchFamily="34" charset="0"/>
                <a:cs typeface="Arial" panose="020B0604020202020204" pitchFamily="34" charset="0"/>
              </a:rPr>
              <a:t>u</a:t>
            </a:r>
            <a:r>
              <a:rPr lang="pt-BR" sz="2400" dirty="0">
                <a:latin typeface="Arial Narrow" panose="020B0606020202030204" pitchFamily="34" charset="0"/>
                <a:cs typeface="Arial" panose="020B0604020202020204" pitchFamily="34" charset="0"/>
              </a:rPr>
              <a:t> e </a:t>
            </a:r>
            <a:r>
              <a:rPr lang="pt-BR" sz="2400" b="1" dirty="0">
                <a:latin typeface="Arial Narrow" panose="020B0606020202030204" pitchFamily="34" charset="0"/>
                <a:cs typeface="Arial" panose="020B0604020202020204" pitchFamily="34" charset="0"/>
              </a:rPr>
              <a:t>v</a:t>
            </a:r>
            <a:r>
              <a:rPr lang="pt-BR" sz="2400" dirty="0">
                <a:latin typeface="Arial Narrow" panose="020B0606020202030204" pitchFamily="34" charset="0"/>
                <a:cs typeface="Arial" panose="020B0604020202020204" pitchFamily="34" charset="0"/>
              </a:rPr>
              <a:t> transversais a elas. </a:t>
            </a:r>
            <a:endParaRPr lang="pt-BR" sz="2000" b="1"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4AB84BFF-5B7F-EDE8-AFA7-C869AA53DC98}"/>
                  </a:ext>
                </a:extLst>
              </p:cNvPr>
              <p:cNvSpPr txBox="1"/>
              <p:nvPr/>
            </p:nvSpPr>
            <p:spPr>
              <a:xfrm>
                <a:off x="6364137" y="4322179"/>
                <a:ext cx="5558285" cy="2308324"/>
              </a:xfrm>
              <a:prstGeom prst="rect">
                <a:avLst/>
              </a:prstGeom>
              <a:noFill/>
            </p:spPr>
            <p:txBody>
              <a:bodyPr wrap="square">
                <a:spAutoFit/>
              </a:bodyPr>
              <a:lstStyle/>
              <a:p>
                <a:pPr indent="179388" algn="just"/>
                <a:r>
                  <a:rPr lang="pt-BR" sz="2400" dirty="0">
                    <a:latin typeface="Arial Narrow" panose="020B0606020202030204" pitchFamily="34" charset="0"/>
                    <a:cs typeface="Arial" panose="020B0604020202020204" pitchFamily="34" charset="0"/>
                  </a:rPr>
                  <a:t>Seja o ponto A pertencente a interseção das retas </a:t>
                </a:r>
                <a:r>
                  <a:rPr lang="pt-BR" sz="2400" b="1" dirty="0">
                    <a:latin typeface="Arial Narrow" panose="020B0606020202030204" pitchFamily="34" charset="0"/>
                    <a:cs typeface="Arial" panose="020B0604020202020204" pitchFamily="34" charset="0"/>
                  </a:rPr>
                  <a:t>s</a:t>
                </a:r>
                <a:r>
                  <a:rPr lang="pt-BR" sz="2400" dirty="0">
                    <a:latin typeface="Arial Narrow" panose="020B0606020202030204" pitchFamily="34" charset="0"/>
                    <a:cs typeface="Arial" panose="020B0604020202020204" pitchFamily="34" charset="0"/>
                  </a:rPr>
                  <a:t> e </a:t>
                </a:r>
                <a:r>
                  <a:rPr lang="pt-BR" sz="2400" b="1" dirty="0">
                    <a:latin typeface="Arial Narrow" panose="020B0606020202030204" pitchFamily="34" charset="0"/>
                    <a:cs typeface="Arial" panose="020B0604020202020204" pitchFamily="34" charset="0"/>
                  </a:rPr>
                  <a:t>t</a:t>
                </a:r>
                <a:r>
                  <a:rPr lang="pt-BR" sz="2400" dirty="0">
                    <a:latin typeface="Arial Narrow" panose="020B0606020202030204" pitchFamily="34" charset="0"/>
                    <a:cs typeface="Arial" panose="020B0604020202020204" pitchFamily="34" charset="0"/>
                  </a:rPr>
                  <a:t>, o ponto B pertencente a interseção das retas </a:t>
                </a:r>
                <a:r>
                  <a:rPr lang="pt-BR" sz="2400" b="1" dirty="0">
                    <a:latin typeface="Arial Narrow" panose="020B0606020202030204" pitchFamily="34" charset="0"/>
                    <a:cs typeface="Arial" panose="020B0604020202020204" pitchFamily="34" charset="0"/>
                  </a:rPr>
                  <a:t>s</a:t>
                </a:r>
                <a:r>
                  <a:rPr lang="pt-BR" sz="2400" dirty="0">
                    <a:latin typeface="Arial Narrow" panose="020B0606020202030204" pitchFamily="34" charset="0"/>
                    <a:cs typeface="Arial" panose="020B0604020202020204" pitchFamily="34" charset="0"/>
                  </a:rPr>
                  <a:t> e </a:t>
                </a:r>
                <a:r>
                  <a:rPr lang="pt-BR" sz="2400" b="1" dirty="0">
                    <a:latin typeface="Arial Narrow" panose="020B0606020202030204" pitchFamily="34" charset="0"/>
                    <a:cs typeface="Arial" panose="020B0604020202020204" pitchFamily="34" charset="0"/>
                  </a:rPr>
                  <a:t>u</a:t>
                </a:r>
                <a:r>
                  <a:rPr lang="pt-BR" sz="2400" dirty="0">
                    <a:latin typeface="Arial Narrow" panose="020B0606020202030204" pitchFamily="34" charset="0"/>
                    <a:cs typeface="Arial" panose="020B0604020202020204" pitchFamily="34" charset="0"/>
                  </a:rPr>
                  <a:t>, e o ponto C pertencente a interseção das retas </a:t>
                </a:r>
                <a:r>
                  <a:rPr lang="pt-BR" sz="2400" b="1" dirty="0">
                    <a:latin typeface="Arial Narrow" panose="020B0606020202030204" pitchFamily="34" charset="0"/>
                    <a:cs typeface="Arial" panose="020B0604020202020204" pitchFamily="34" charset="0"/>
                  </a:rPr>
                  <a:t>t </a:t>
                </a:r>
                <a:r>
                  <a:rPr lang="pt-BR" sz="2400" dirty="0">
                    <a:latin typeface="Arial Narrow" panose="020B0606020202030204" pitchFamily="34" charset="0"/>
                    <a:cs typeface="Arial" panose="020B0604020202020204" pitchFamily="34" charset="0"/>
                  </a:rPr>
                  <a:t>e </a:t>
                </a:r>
                <a:r>
                  <a:rPr lang="pt-BR" sz="2400" b="1" dirty="0">
                    <a:latin typeface="Arial Narrow" panose="020B0606020202030204" pitchFamily="34" charset="0"/>
                    <a:cs typeface="Arial" panose="020B0604020202020204" pitchFamily="34" charset="0"/>
                  </a:rPr>
                  <a:t>u</a:t>
                </a:r>
                <a:r>
                  <a:rPr lang="pt-BR" sz="2400" dirty="0">
                    <a:latin typeface="Arial Narrow" panose="020B0606020202030204" pitchFamily="34" charset="0"/>
                    <a:cs typeface="Arial" panose="020B0604020202020204" pitchFamily="34" charset="0"/>
                  </a:rPr>
                  <a:t>, obtemos o ∆ABC.</a:t>
                </a:r>
              </a:p>
              <a:p>
                <a:pPr indent="179388" algn="just"/>
                <a:r>
                  <a:rPr lang="pt-BR" sz="2400" dirty="0">
                    <a:latin typeface="Arial Narrow" panose="020B0606020202030204" pitchFamily="34" charset="0"/>
                    <a:cs typeface="Arial" panose="020B0604020202020204" pitchFamily="34" charset="0"/>
                  </a:rPr>
                  <a:t>Considere também os ângulos internos do triângulo ABC os ângulos </a:t>
                </a:r>
                <a14:m>
                  <m:oMath xmlns:m="http://schemas.openxmlformats.org/officeDocument/2006/math">
                    <m:r>
                      <a:rPr lang="pt-BR" sz="2400" i="1" dirty="0" smtClean="0">
                        <a:latin typeface="Cambria Math" panose="02040503050406030204" pitchFamily="18" charset="0"/>
                        <a:cs typeface="Arial" panose="020B0604020202020204" pitchFamily="34" charset="0"/>
                      </a:rPr>
                      <m:t>𝛼</m:t>
                    </m:r>
                    <m:r>
                      <a:rPr lang="pt-BR" sz="2400" i="1" dirty="0" smtClean="0">
                        <a:latin typeface="Cambria Math" panose="02040503050406030204" pitchFamily="18" charset="0"/>
                        <a:cs typeface="Arial" panose="020B0604020202020204" pitchFamily="34" charset="0"/>
                      </a:rPr>
                      <m:t>,</m:t>
                    </m:r>
                    <m:r>
                      <a:rPr lang="pt-BR" sz="2400" i="1" dirty="0" smtClean="0">
                        <a:latin typeface="Cambria Math" panose="02040503050406030204" pitchFamily="18" charset="0"/>
                        <a:cs typeface="Arial" panose="020B0604020202020204" pitchFamily="34" charset="0"/>
                      </a:rPr>
                      <m:t>𝛽</m:t>
                    </m:r>
                    <m:r>
                      <a:rPr lang="pt-BR" sz="2400" i="1" dirty="0" smtClean="0">
                        <a:latin typeface="Cambria Math" panose="02040503050406030204" pitchFamily="18" charset="0"/>
                        <a:cs typeface="Arial" panose="020B0604020202020204" pitchFamily="34" charset="0"/>
                      </a:rPr>
                      <m:t> </m:t>
                    </m:r>
                    <m:r>
                      <m:rPr>
                        <m:sty m:val="p"/>
                      </m:rPr>
                      <a:rPr lang="pt-BR" sz="2400" i="0" dirty="0" smtClean="0">
                        <a:latin typeface="Cambria Math" panose="02040503050406030204" pitchFamily="18" charset="0"/>
                        <a:cs typeface="Arial" panose="020B0604020202020204" pitchFamily="34" charset="0"/>
                      </a:rPr>
                      <m:t>e</m:t>
                    </m:r>
                    <m:r>
                      <a:rPr lang="pt-BR" sz="2400" i="1" dirty="0" smtClean="0">
                        <a:latin typeface="Cambria Math" panose="02040503050406030204" pitchFamily="18" charset="0"/>
                        <a:cs typeface="Arial" panose="020B0604020202020204" pitchFamily="34" charset="0"/>
                      </a:rPr>
                      <m:t> </m:t>
                    </m:r>
                    <m:r>
                      <a:rPr lang="pt-BR" sz="2400" i="1" dirty="0" smtClean="0">
                        <a:latin typeface="Cambria Math" panose="02040503050406030204" pitchFamily="18" charset="0"/>
                        <a:cs typeface="Arial" panose="020B0604020202020204" pitchFamily="34" charset="0"/>
                      </a:rPr>
                      <m:t>𝛾</m:t>
                    </m:r>
                  </m:oMath>
                </a14:m>
                <a:r>
                  <a:rPr lang="pt-BR" sz="2400" dirty="0">
                    <a:latin typeface="Arial Narrow" panose="020B0606020202030204" pitchFamily="34" charset="0"/>
                    <a:cs typeface="Arial" panose="020B0604020202020204" pitchFamily="34" charset="0"/>
                  </a:rPr>
                  <a:t>. </a:t>
                </a:r>
              </a:p>
            </p:txBody>
          </p:sp>
        </mc:Choice>
        <mc:Fallback xmlns="">
          <p:sp>
            <p:nvSpPr>
              <p:cNvPr id="16" name="CaixaDeTexto 15">
                <a:extLst>
                  <a:ext uri="{FF2B5EF4-FFF2-40B4-BE49-F238E27FC236}">
                    <a16:creationId xmlns:a16="http://schemas.microsoft.com/office/drawing/2014/main" id="{4AB84BFF-5B7F-EDE8-AFA7-C869AA53DC98}"/>
                  </a:ext>
                </a:extLst>
              </p:cNvPr>
              <p:cNvSpPr txBox="1">
                <a:spLocks noRot="1" noChangeAspect="1" noMove="1" noResize="1" noEditPoints="1" noAdjustHandles="1" noChangeArrowheads="1" noChangeShapeType="1" noTextEdit="1"/>
              </p:cNvSpPr>
              <p:nvPr/>
            </p:nvSpPr>
            <p:spPr>
              <a:xfrm>
                <a:off x="6364137" y="4322179"/>
                <a:ext cx="5558285" cy="2308324"/>
              </a:xfrm>
              <a:prstGeom prst="rect">
                <a:avLst/>
              </a:prstGeom>
              <a:blipFill>
                <a:blip r:embed="rId4"/>
                <a:stretch>
                  <a:fillRect l="-1754" t="-1847" r="-1645" b="-5277"/>
                </a:stretch>
              </a:blipFill>
            </p:spPr>
            <p:txBody>
              <a:bodyPr/>
              <a:lstStyle/>
              <a:p>
                <a:r>
                  <a:rPr lang="pt-BR">
                    <a:noFill/>
                  </a:rPr>
                  <a:t> </a:t>
                </a:r>
              </a:p>
            </p:txBody>
          </p:sp>
        </mc:Fallback>
      </mc:AlternateContent>
      <p:pic>
        <p:nvPicPr>
          <p:cNvPr id="3" name="Imagem 2" descr="Mapa com linhas pretas em fundo branco&#10;&#10;O conteúdo gerado por IA pode estar incorreto.">
            <a:extLst>
              <a:ext uri="{FF2B5EF4-FFF2-40B4-BE49-F238E27FC236}">
                <a16:creationId xmlns:a16="http://schemas.microsoft.com/office/drawing/2014/main" id="{58669C91-363E-CDA6-A6AD-341BC7B2998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81412" y="3035619"/>
            <a:ext cx="3479174" cy="2701705"/>
          </a:xfrm>
          <a:prstGeom prst="rect">
            <a:avLst/>
          </a:prstGeom>
          <a:noFill/>
          <a:ln>
            <a:noFill/>
          </a:ln>
        </p:spPr>
      </p:pic>
      <p:pic>
        <p:nvPicPr>
          <p:cNvPr id="5" name="Imagem 4" descr="Diagrama&#10;&#10;O conteúdo gerado por IA pode estar incorreto.">
            <a:extLst>
              <a:ext uri="{FF2B5EF4-FFF2-40B4-BE49-F238E27FC236}">
                <a16:creationId xmlns:a16="http://schemas.microsoft.com/office/drawing/2014/main" id="{93DA194B-763B-DD24-0264-7118954718F2}"/>
              </a:ext>
            </a:extLst>
          </p:cNvPr>
          <p:cNvPicPr>
            <a:picLocks noChangeAspect="1"/>
          </p:cNvPicPr>
          <p:nvPr/>
        </p:nvPicPr>
        <p:blipFill rotWithShape="1">
          <a:blip r:embed="rId6"/>
          <a:srcRect r="1890"/>
          <a:stretch>
            <a:fillRect/>
          </a:stretch>
        </p:blipFill>
        <p:spPr bwMode="auto">
          <a:xfrm>
            <a:off x="7223438" y="2198650"/>
            <a:ext cx="4213182" cy="21235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277932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2D945-1F4A-C781-CD4B-2D1902F5E465}"/>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2EA49BD-E8A9-0E57-6D66-921DBD687600}"/>
                  </a:ext>
                </a:extLst>
              </p:cNvPr>
              <p:cNvSpPr txBox="1"/>
              <p:nvPr/>
            </p:nvSpPr>
            <p:spPr>
              <a:xfrm>
                <a:off x="286828" y="592964"/>
                <a:ext cx="11672090" cy="6124754"/>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Observe as retas r e s paralelas e em A o ângulo α sobre a reta s, este possui um correspondente na reta r, chamado aqui de </a:t>
                </a:r>
                <a14:m>
                  <m:oMath xmlns:m="http://schemas.openxmlformats.org/officeDocument/2006/math">
                    <m:r>
                      <a:rPr lang="pt-BR" sz="2400" i="1" dirty="0" smtClean="0">
                        <a:latin typeface="Cambria Math" panose="02040503050406030204" pitchFamily="18" charset="0"/>
                        <a:cs typeface="Arial" panose="020B0604020202020204" pitchFamily="34" charset="0"/>
                      </a:rPr>
                      <m:t>𝛼</m:t>
                    </m:r>
                    <m:r>
                      <a:rPr lang="pt-BR" sz="2400" i="1" dirty="0" smtClean="0">
                        <a:latin typeface="Cambria Math" panose="02040503050406030204" pitchFamily="18" charset="0"/>
                        <a:cs typeface="Arial" panose="020B0604020202020204" pitchFamily="34" charset="0"/>
                      </a:rPr>
                      <m:t>′</m:t>
                    </m:r>
                  </m:oMath>
                </a14:m>
                <a:r>
                  <a:rPr lang="pt-BR" sz="2400" dirty="0">
                    <a:latin typeface="Arial Narrow" panose="020B0606020202030204" pitchFamily="34" charset="0"/>
                    <a:cs typeface="Arial" panose="020B0604020202020204" pitchFamily="34" charset="0"/>
                  </a:rPr>
                  <a:t>, assim como </a:t>
                </a:r>
                <a14:m>
                  <m:oMath xmlns:m="http://schemas.openxmlformats.org/officeDocument/2006/math">
                    <m:r>
                      <a:rPr lang="pt-BR" sz="2400" i="1" dirty="0" smtClean="0">
                        <a:latin typeface="Cambria Math" panose="02040503050406030204" pitchFamily="18" charset="0"/>
                        <a:cs typeface="Arial" panose="020B0604020202020204" pitchFamily="34" charset="0"/>
                      </a:rPr>
                      <m:t>𝛽</m:t>
                    </m:r>
                  </m:oMath>
                </a14:m>
                <a:r>
                  <a:rPr lang="pt-BR" sz="2400" dirty="0">
                    <a:latin typeface="Arial Narrow" panose="020B0606020202030204" pitchFamily="34" charset="0"/>
                    <a:cs typeface="Arial" panose="020B0604020202020204" pitchFamily="34" charset="0"/>
                  </a:rPr>
                  <a:t>, que possui também um correspondente na reta r chamado de </a:t>
                </a:r>
                <a14:m>
                  <m:oMath xmlns:m="http://schemas.openxmlformats.org/officeDocument/2006/math">
                    <m:r>
                      <a:rPr lang="pt-BR" sz="2400" i="1" dirty="0" smtClean="0">
                        <a:latin typeface="Cambria Math" panose="02040503050406030204" pitchFamily="18" charset="0"/>
                        <a:cs typeface="Arial" panose="020B0604020202020204" pitchFamily="34" charset="0"/>
                      </a:rPr>
                      <m:t>𝛽</m:t>
                    </m:r>
                    <m:r>
                      <a:rPr lang="pt-BR" sz="2400" i="1" dirty="0" smtClean="0">
                        <a:latin typeface="Cambria Math" panose="02040503050406030204" pitchFamily="18" charset="0"/>
                        <a:cs typeface="Arial" panose="020B0604020202020204" pitchFamily="34" charset="0"/>
                      </a:rPr>
                      <m:t>′</m:t>
                    </m:r>
                  </m:oMath>
                </a14:m>
                <a:r>
                  <a:rPr lang="pt-BR" sz="2400" dirty="0">
                    <a:latin typeface="Arial Narrow" panose="020B0606020202030204" pitchFamily="34" charset="0"/>
                    <a:cs typeface="Arial" panose="020B0604020202020204" pitchFamily="34" charset="0"/>
                  </a:rPr>
                  <a:t>, já o ângulo </a:t>
                </a:r>
                <a14:m>
                  <m:oMath xmlns:m="http://schemas.openxmlformats.org/officeDocument/2006/math">
                    <m:r>
                      <a:rPr lang="pt-BR" sz="2400" i="1" dirty="0" smtClean="0">
                        <a:latin typeface="Cambria Math" panose="02040503050406030204" pitchFamily="18" charset="0"/>
                        <a:cs typeface="Arial" panose="020B0604020202020204" pitchFamily="34" charset="0"/>
                      </a:rPr>
                      <m:t>𝛾</m:t>
                    </m:r>
                  </m:oMath>
                </a14:m>
                <a:r>
                  <a:rPr lang="pt-BR" sz="2400" dirty="0">
                    <a:latin typeface="Arial Narrow" panose="020B0606020202030204" pitchFamily="34" charset="0"/>
                    <a:cs typeface="Arial" panose="020B0604020202020204" pitchFamily="34" charset="0"/>
                  </a:rPr>
                  <a:t> tem seu ângulo oposto pelo vértice, chamado de </a:t>
                </a:r>
                <a14:m>
                  <m:oMath xmlns:m="http://schemas.openxmlformats.org/officeDocument/2006/math">
                    <m:r>
                      <a:rPr lang="pt-BR" sz="2400" i="1" dirty="0" smtClean="0">
                        <a:latin typeface="Cambria Math" panose="02040503050406030204" pitchFamily="18" charset="0"/>
                        <a:cs typeface="Arial" panose="020B0604020202020204" pitchFamily="34" charset="0"/>
                      </a:rPr>
                      <m:t>𝛾</m:t>
                    </m:r>
                    <m:r>
                      <a:rPr lang="pt-BR" sz="2400" i="1" dirty="0" smtClean="0">
                        <a:latin typeface="Cambria Math" panose="02040503050406030204" pitchFamily="18" charset="0"/>
                        <a:cs typeface="Arial" panose="020B0604020202020204" pitchFamily="34" charset="0"/>
                      </a:rPr>
                      <m:t>′</m:t>
                    </m:r>
                  </m:oMath>
                </a14:m>
                <a:r>
                  <a:rPr lang="pt-BR" sz="2400" dirty="0">
                    <a:latin typeface="Arial Narrow" panose="020B0606020202030204" pitchFamily="34" charset="0"/>
                    <a:cs typeface="Arial" panose="020B0604020202020204" pitchFamily="34" charset="0"/>
                  </a:rPr>
                  <a:t>, localizado do lado externo ao triângulo, como mostra a figura seguinte.</a:t>
                </a:r>
              </a:p>
              <a:p>
                <a:pPr algn="just"/>
                <a:endParaRPr lang="pt-BR" sz="2400" dirty="0">
                  <a:latin typeface="Arial Narrow" panose="020B0606020202030204" pitchFamily="34" charset="0"/>
                  <a:cs typeface="Arial" panose="020B0604020202020204" pitchFamily="34" charset="0"/>
                </a:endParaRPr>
              </a:p>
              <a:p>
                <a:pPr algn="just"/>
                <a:endParaRPr lang="pt-BR" sz="2000" dirty="0">
                  <a:latin typeface="Arial Narrow" panose="020B0606020202030204" pitchFamily="34" charset="0"/>
                  <a:cs typeface="Arial" panose="020B0604020202020204" pitchFamily="34" charset="0"/>
                </a:endParaRPr>
              </a:p>
              <a:p>
                <a:pPr algn="just"/>
                <a:endParaRPr lang="pt-BR" sz="2000" dirty="0">
                  <a:latin typeface="Arial Narrow" panose="020B0606020202030204" pitchFamily="34" charset="0"/>
                  <a:cs typeface="Arial" panose="020B0604020202020204" pitchFamily="34" charset="0"/>
                </a:endParaRPr>
              </a:p>
              <a:p>
                <a:pPr algn="just"/>
                <a:endParaRPr lang="pt-BR" sz="2000" dirty="0">
                  <a:latin typeface="Arial Narrow" panose="020B0606020202030204" pitchFamily="34" charset="0"/>
                  <a:cs typeface="Arial" panose="020B0604020202020204" pitchFamily="34" charset="0"/>
                </a:endParaRPr>
              </a:p>
              <a:p>
                <a:pPr algn="just"/>
                <a:endParaRPr lang="pt-BR" sz="2000" dirty="0">
                  <a:latin typeface="Arial Narrow" panose="020B0606020202030204" pitchFamily="34" charset="0"/>
                  <a:cs typeface="Arial" panose="020B0604020202020204" pitchFamily="34" charset="0"/>
                </a:endParaRPr>
              </a:p>
              <a:p>
                <a:pPr algn="just"/>
                <a:endParaRPr lang="pt-BR" sz="2000" dirty="0">
                  <a:latin typeface="Arial Narrow" panose="020B0606020202030204" pitchFamily="34" charset="0"/>
                  <a:cs typeface="Arial" panose="020B0604020202020204" pitchFamily="34" charset="0"/>
                </a:endParaRPr>
              </a:p>
              <a:p>
                <a:pPr algn="just"/>
                <a:endParaRPr lang="pt-BR" sz="2000" dirty="0">
                  <a:latin typeface="Arial Narrow" panose="020B0606020202030204" pitchFamily="34" charset="0"/>
                  <a:cs typeface="Arial" panose="020B0604020202020204" pitchFamily="34" charset="0"/>
                </a:endParaRPr>
              </a:p>
              <a:p>
                <a:pPr algn="just"/>
                <a:endParaRPr lang="pt-BR" sz="2000" dirty="0">
                  <a:latin typeface="Arial Narrow" panose="020B0606020202030204" pitchFamily="34" charset="0"/>
                  <a:cs typeface="Arial" panose="020B0604020202020204" pitchFamily="34" charset="0"/>
                </a:endParaRPr>
              </a:p>
              <a:p>
                <a:pPr algn="just"/>
                <a:endParaRPr lang="pt-BR" sz="2000" dirty="0">
                  <a:latin typeface="Arial Narrow" panose="020B0606020202030204" pitchFamily="34" charset="0"/>
                  <a:cs typeface="Arial" panose="020B0604020202020204" pitchFamily="34" charset="0"/>
                </a:endParaRPr>
              </a:p>
              <a:p>
                <a:pPr algn="just"/>
                <a:endParaRPr lang="pt-BR" sz="20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0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Logo, fica demonstrado que, como a soma de </a:t>
                </a:r>
                <a14:m>
                  <m:oMath xmlns:m="http://schemas.openxmlformats.org/officeDocument/2006/math">
                    <m:r>
                      <a:rPr lang="pt-BR" sz="2400" i="1" dirty="0" smtClean="0">
                        <a:latin typeface="Cambria Math" panose="02040503050406030204" pitchFamily="18" charset="0"/>
                        <a:cs typeface="Arial" panose="020B0604020202020204" pitchFamily="34" charset="0"/>
                      </a:rPr>
                      <m:t>𝛼</m:t>
                    </m:r>
                    <m:r>
                      <a:rPr lang="pt-BR" sz="2400" i="1" dirty="0" smtClean="0">
                        <a:latin typeface="Cambria Math" panose="02040503050406030204" pitchFamily="18" charset="0"/>
                        <a:cs typeface="Arial" panose="020B0604020202020204" pitchFamily="34" charset="0"/>
                      </a:rPr>
                      <m:t>′, </m:t>
                    </m:r>
                    <m:r>
                      <a:rPr lang="pt-BR" sz="2400" i="1" dirty="0" smtClean="0">
                        <a:latin typeface="Cambria Math" panose="02040503050406030204" pitchFamily="18" charset="0"/>
                        <a:cs typeface="Arial" panose="020B0604020202020204" pitchFamily="34" charset="0"/>
                      </a:rPr>
                      <m:t>𝛽</m:t>
                    </m:r>
                    <m:r>
                      <a:rPr lang="pt-BR" sz="2400" i="1" dirty="0" smtClean="0">
                        <a:latin typeface="Cambria Math" panose="02040503050406030204" pitchFamily="18" charset="0"/>
                        <a:cs typeface="Arial" panose="020B0604020202020204" pitchFamily="34" charset="0"/>
                      </a:rPr>
                      <m:t>′ </m:t>
                    </m:r>
                    <m:r>
                      <m:rPr>
                        <m:sty m:val="p"/>
                      </m:rPr>
                      <a:rPr lang="pt-BR" sz="2400" i="0" dirty="0" smtClean="0">
                        <a:latin typeface="Cambria Math" panose="02040503050406030204" pitchFamily="18" charset="0"/>
                        <a:cs typeface="Arial" panose="020B0604020202020204" pitchFamily="34" charset="0"/>
                      </a:rPr>
                      <m:t>e</m:t>
                    </m:r>
                    <m:r>
                      <a:rPr lang="pt-BR" sz="2400" i="1" dirty="0" smtClean="0">
                        <a:latin typeface="Cambria Math" panose="02040503050406030204" pitchFamily="18" charset="0"/>
                        <a:cs typeface="Arial" panose="020B0604020202020204" pitchFamily="34" charset="0"/>
                      </a:rPr>
                      <m:t> </m:t>
                    </m:r>
                    <m:r>
                      <a:rPr lang="pt-BR" sz="2400" i="1" dirty="0" smtClean="0">
                        <a:latin typeface="Cambria Math" panose="02040503050406030204" pitchFamily="18" charset="0"/>
                        <a:cs typeface="Arial" panose="020B0604020202020204" pitchFamily="34" charset="0"/>
                      </a:rPr>
                      <m:t>𝛾</m:t>
                    </m:r>
                    <m:r>
                      <a:rPr lang="pt-BR" sz="2400" i="1" dirty="0" smtClean="0">
                        <a:latin typeface="Cambria Math" panose="02040503050406030204" pitchFamily="18" charset="0"/>
                        <a:cs typeface="Arial" panose="020B0604020202020204" pitchFamily="34" charset="0"/>
                      </a:rPr>
                      <m:t>′</m:t>
                    </m:r>
                  </m:oMath>
                </a14:m>
                <a:r>
                  <a:rPr lang="pt-BR" sz="2400" dirty="0">
                    <a:latin typeface="Arial Narrow" panose="020B0606020202030204" pitchFamily="34" charset="0"/>
                    <a:cs typeface="Arial" panose="020B0604020202020204" pitchFamily="34" charset="0"/>
                  </a:rPr>
                  <a:t> forma um ângulo raso, então a soma dos ângulos internos de um triângulo é igual a 180°.</a:t>
                </a:r>
              </a:p>
            </p:txBody>
          </p:sp>
        </mc:Choice>
        <mc:Fallback xmlns="">
          <p:sp>
            <p:nvSpPr>
              <p:cNvPr id="4" name="CaixaDeTexto 3">
                <a:extLst>
                  <a:ext uri="{FF2B5EF4-FFF2-40B4-BE49-F238E27FC236}">
                    <a16:creationId xmlns:a16="http://schemas.microsoft.com/office/drawing/2014/main" id="{F2EA49BD-E8A9-0E57-6D66-921DBD687600}"/>
                  </a:ext>
                </a:extLst>
              </p:cNvPr>
              <p:cNvSpPr txBox="1">
                <a:spLocks noRot="1" noChangeAspect="1" noMove="1" noResize="1" noEditPoints="1" noAdjustHandles="1" noChangeArrowheads="1" noChangeShapeType="1" noTextEdit="1"/>
              </p:cNvSpPr>
              <p:nvPr/>
            </p:nvSpPr>
            <p:spPr>
              <a:xfrm>
                <a:off x="286828" y="592964"/>
                <a:ext cx="11672090" cy="6124754"/>
              </a:xfrm>
              <a:prstGeom prst="rect">
                <a:avLst/>
              </a:prstGeom>
              <a:blipFill>
                <a:blip r:embed="rId2"/>
                <a:stretch>
                  <a:fillRect l="-783" t="-697" r="-836" b="-1393"/>
                </a:stretch>
              </a:blipFill>
            </p:spPr>
            <p:txBody>
              <a:bodyPr/>
              <a:lstStyle/>
              <a:p>
                <a:r>
                  <a:rPr lang="pt-BR">
                    <a:noFill/>
                  </a:rPr>
                  <a:t> </a:t>
                </a:r>
              </a:p>
            </p:txBody>
          </p:sp>
        </mc:Fallback>
      </mc:AlternateContent>
      <p:pic>
        <p:nvPicPr>
          <p:cNvPr id="3" name="Imagem 2" descr="Diagrama&#10;&#10;O conteúdo gerado por IA pode estar incorreto.">
            <a:extLst>
              <a:ext uri="{FF2B5EF4-FFF2-40B4-BE49-F238E27FC236}">
                <a16:creationId xmlns:a16="http://schemas.microsoft.com/office/drawing/2014/main" id="{2CB5948C-8049-7223-807C-C794440B1AE3}"/>
              </a:ext>
            </a:extLst>
          </p:cNvPr>
          <p:cNvPicPr>
            <a:picLocks noChangeAspect="1"/>
          </p:cNvPicPr>
          <p:nvPr/>
        </p:nvPicPr>
        <p:blipFill>
          <a:blip r:embed="rId3"/>
          <a:stretch>
            <a:fillRect/>
          </a:stretch>
        </p:blipFill>
        <p:spPr>
          <a:xfrm>
            <a:off x="2160495" y="2095182"/>
            <a:ext cx="7530352" cy="3787593"/>
          </a:xfrm>
          <a:prstGeom prst="rect">
            <a:avLst/>
          </a:prstGeom>
        </p:spPr>
      </p:pic>
    </p:spTree>
    <p:extLst>
      <p:ext uri="{BB962C8B-B14F-4D97-AF65-F5344CB8AC3E}">
        <p14:creationId xmlns:p14="http://schemas.microsoft.com/office/powerpoint/2010/main" val="8959961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E2759EB3-0FD0-2B76-7398-184679421C2A}"/>
                  </a:ext>
                </a:extLst>
              </p:cNvPr>
              <p:cNvSpPr txBox="1"/>
              <p:nvPr/>
            </p:nvSpPr>
            <p:spPr>
              <a:xfrm>
                <a:off x="179294" y="700400"/>
                <a:ext cx="6123739" cy="5632311"/>
              </a:xfrm>
              <a:prstGeom prst="rect">
                <a:avLst/>
              </a:prstGeom>
              <a:noFill/>
            </p:spPr>
            <p:txBody>
              <a:bodyPr wrap="square">
                <a:spAutoFit/>
              </a:bodyPr>
              <a:lstStyle/>
              <a:p>
                <a:pPr algn="ctr"/>
                <a:r>
                  <a:rPr lang="pt-BR" sz="2400" b="1" dirty="0">
                    <a:latin typeface="Arial Narrow" panose="020B0606020202030204" pitchFamily="34" charset="0"/>
                    <a:cs typeface="Arial" panose="020B0604020202020204" pitchFamily="34" charset="0"/>
                  </a:rPr>
                  <a:t>TEOREMA DO ÂNGULO EXTERNO DE UM TRIÂNGULO</a:t>
                </a:r>
              </a:p>
              <a:p>
                <a:r>
                  <a:rPr lang="pt-BR" sz="2400" dirty="0">
                    <a:latin typeface="Arial Narrow" panose="020B0606020202030204" pitchFamily="34" charset="0"/>
                    <a:cs typeface="Arial" panose="020B0604020202020204" pitchFamily="34" charset="0"/>
                  </a:rPr>
                  <a:t>Observe o triângulo ABC a seguir.</a:t>
                </a: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pPr indent="179388" algn="just"/>
                <a:r>
                  <a:rPr lang="pt-BR" sz="2400" dirty="0">
                    <a:latin typeface="Arial Narrow" panose="020B0606020202030204" pitchFamily="34" charset="0"/>
                    <a:cs typeface="Arial" panose="020B0604020202020204" pitchFamily="34" charset="0"/>
                  </a:rPr>
                  <a:t>O ângulo externo a um ângulo interno é determinado pelo prolongamento do lado em que se encontra o ângulo, nesse exemplo AB ou AC, decidiu-se por prolongar AC, criando assim a reta r, como a soma de um ângulo interno com seu externo é um ângulo raso (</a:t>
                </a:r>
                <a14:m>
                  <m:oMath xmlns:m="http://schemas.openxmlformats.org/officeDocument/2006/math">
                    <m:r>
                      <a:rPr lang="pt-BR" sz="2400" b="0" i="1" smtClean="0">
                        <a:latin typeface="Cambria Math" panose="02040503050406030204" pitchFamily="18" charset="0"/>
                        <a:cs typeface="Arial" panose="020B0604020202020204" pitchFamily="34" charset="0"/>
                      </a:rPr>
                      <m:t>180°</m:t>
                    </m:r>
                  </m:oMath>
                </a14:m>
                <a:r>
                  <a:rPr lang="pt-BR" sz="2400" dirty="0">
                    <a:latin typeface="Arial Narrow" panose="020B0606020202030204" pitchFamily="34" charset="0"/>
                    <a:cs typeface="Arial" panose="020B0604020202020204" pitchFamily="34" charset="0"/>
                  </a:rPr>
                  <a:t>), então temos que: </a:t>
                </a:r>
              </a:p>
            </p:txBody>
          </p:sp>
        </mc:Choice>
        <mc:Fallback xmlns="">
          <p:sp>
            <p:nvSpPr>
              <p:cNvPr id="10" name="CaixaDeTexto 9">
                <a:extLst>
                  <a:ext uri="{FF2B5EF4-FFF2-40B4-BE49-F238E27FC236}">
                    <a16:creationId xmlns:a16="http://schemas.microsoft.com/office/drawing/2014/main" id="{E2759EB3-0FD0-2B76-7398-184679421C2A}"/>
                  </a:ext>
                </a:extLst>
              </p:cNvPr>
              <p:cNvSpPr txBox="1">
                <a:spLocks noRot="1" noChangeAspect="1" noMove="1" noResize="1" noEditPoints="1" noAdjustHandles="1" noChangeArrowheads="1" noChangeShapeType="1" noTextEdit="1"/>
              </p:cNvSpPr>
              <p:nvPr/>
            </p:nvSpPr>
            <p:spPr>
              <a:xfrm>
                <a:off x="179294" y="700400"/>
                <a:ext cx="6123739" cy="5632311"/>
              </a:xfrm>
              <a:prstGeom prst="rect">
                <a:avLst/>
              </a:prstGeom>
              <a:blipFill>
                <a:blip r:embed="rId2"/>
                <a:stretch>
                  <a:fillRect l="-1493" t="-866" r="-1493" b="-1623"/>
                </a:stretch>
              </a:blipFill>
            </p:spPr>
            <p:txBody>
              <a:bodyPr/>
              <a:lstStyle/>
              <a:p>
                <a:r>
                  <a:rPr lang="pt-BR">
                    <a:noFill/>
                  </a:rPr>
                  <a:t> </a:t>
                </a:r>
              </a:p>
            </p:txBody>
          </p:sp>
        </mc:Fallback>
      </mc:AlternateContent>
      <p:pic>
        <p:nvPicPr>
          <p:cNvPr id="12" name="Imagem 11" descr="Diagrama&#10;&#10;O conteúdo gerado por IA pode estar incorreto.">
            <a:extLst>
              <a:ext uri="{FF2B5EF4-FFF2-40B4-BE49-F238E27FC236}">
                <a16:creationId xmlns:a16="http://schemas.microsoft.com/office/drawing/2014/main" id="{4E67E9E0-CFCA-81E2-C4D0-247A54226425}"/>
              </a:ext>
            </a:extLst>
          </p:cNvPr>
          <p:cNvPicPr>
            <a:picLocks noChangeAspect="1"/>
          </p:cNvPicPr>
          <p:nvPr/>
        </p:nvPicPr>
        <p:blipFill>
          <a:blip r:embed="rId3"/>
          <a:stretch>
            <a:fillRect/>
          </a:stretch>
        </p:blipFill>
        <p:spPr>
          <a:xfrm>
            <a:off x="1234269" y="1855697"/>
            <a:ext cx="4126625" cy="2248590"/>
          </a:xfrm>
          <a:prstGeom prst="rect">
            <a:avLst/>
          </a:prstGeom>
        </p:spPr>
      </p:pic>
      <p:cxnSp>
        <p:nvCxnSpPr>
          <p:cNvPr id="2" name="Conector reto 1">
            <a:extLst>
              <a:ext uri="{FF2B5EF4-FFF2-40B4-BE49-F238E27FC236}">
                <a16:creationId xmlns:a16="http://schemas.microsoft.com/office/drawing/2014/main" id="{9B075BEE-A7C6-C200-594F-5E220ECBBF93}"/>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7F909099-2EA1-1F09-7520-529DA919ED42}"/>
                  </a:ext>
                </a:extLst>
              </p:cNvPr>
              <p:cNvSpPr txBox="1"/>
              <p:nvPr/>
            </p:nvSpPr>
            <p:spPr>
              <a:xfrm>
                <a:off x="6303032" y="727295"/>
                <a:ext cx="5709673" cy="4712444"/>
              </a:xfrm>
              <a:prstGeom prst="rect">
                <a:avLst/>
              </a:prstGeom>
              <a:noFill/>
            </p:spPr>
            <p:txBody>
              <a:bodyPr wrap="square">
                <a:spAutoFit/>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i="1" kern="0" smtClean="0">
                          <a:effectLst/>
                          <a:latin typeface="Cambria Math" panose="02040503050406030204" pitchFamily="18" charset="0"/>
                          <a:ea typeface="Calibri" panose="020F0502020204030204" pitchFamily="34" charset="0"/>
                          <a:cs typeface="Arial" panose="020B0604020202020204" pitchFamily="34" charset="0"/>
                        </a:rPr>
                        <m:t>𝛼</m:t>
                      </m:r>
                      <m:r>
                        <a:rPr lang="pt-BR" sz="2400" i="1" kern="0" smtClean="0">
                          <a:effectLst/>
                          <a:latin typeface="Cambria Math" panose="02040503050406030204" pitchFamily="18" charset="0"/>
                          <a:ea typeface="Calibri" panose="020F0502020204030204" pitchFamily="34" charset="0"/>
                          <a:cs typeface="Arial" panose="020B0604020202020204" pitchFamily="34" charset="0"/>
                        </a:rPr>
                        <m:t>+</m:t>
                      </m:r>
                      <m:r>
                        <a:rPr lang="pt-BR" sz="2400" i="1" kern="0" smtClean="0">
                          <a:effectLst/>
                          <a:latin typeface="Cambria Math" panose="02040503050406030204" pitchFamily="18" charset="0"/>
                          <a:ea typeface="Calibri" panose="020F0502020204030204" pitchFamily="34" charset="0"/>
                          <a:cs typeface="Arial" panose="020B0604020202020204" pitchFamily="34" charset="0"/>
                        </a:rPr>
                        <m:t>𝛿</m:t>
                      </m:r>
                      <m:r>
                        <a:rPr lang="pt-BR" sz="2400" i="1" kern="0" smtClean="0">
                          <a:effectLst/>
                          <a:latin typeface="Cambria Math" panose="02040503050406030204" pitchFamily="18" charset="0"/>
                          <a:ea typeface="Calibri" panose="020F0502020204030204" pitchFamily="34" charset="0"/>
                          <a:cs typeface="Arial" panose="020B0604020202020204" pitchFamily="34" charset="0"/>
                        </a:rPr>
                        <m:t>=180°</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i="1" kern="0">
                          <a:effectLst/>
                          <a:latin typeface="Cambria Math" panose="02040503050406030204" pitchFamily="18" charset="0"/>
                          <a:ea typeface="Calibri" panose="020F0502020204030204" pitchFamily="34" charset="0"/>
                          <a:cs typeface="Arial" panose="020B0604020202020204" pitchFamily="34" charset="0"/>
                        </a:rPr>
                        <m:t>120°+60°=180°</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i="1" kern="0">
                          <a:effectLst/>
                          <a:latin typeface="Cambria Math" panose="02040503050406030204" pitchFamily="18" charset="0"/>
                          <a:ea typeface="Calibri" panose="020F0502020204030204" pitchFamily="34" charset="0"/>
                          <a:cs typeface="Arial" panose="020B0604020202020204" pitchFamily="34" charset="0"/>
                        </a:rPr>
                        <m:t>180°=180°</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Dizemos: que o suplemento de </a:t>
                </a:r>
                <a14:m>
                  <m:oMath xmlns:m="http://schemas.openxmlformats.org/officeDocument/2006/math">
                    <m:r>
                      <a:rPr lang="pt-BR" sz="2400" i="1" kern="0">
                        <a:effectLst/>
                        <a:latin typeface="Cambria Math" panose="02040503050406030204" pitchFamily="18" charset="0"/>
                        <a:ea typeface="Calibri" panose="020F0502020204030204" pitchFamily="34" charset="0"/>
                        <a:cs typeface="Arial" panose="020B0604020202020204" pitchFamily="34" charset="0"/>
                      </a:rPr>
                      <m:t>𝛼</m:t>
                    </m:r>
                  </m:oMath>
                </a14:m>
                <a:r>
                  <a:rPr lang="pt-BR" sz="2400" kern="0" dirty="0">
                    <a:effectLst/>
                    <a:latin typeface="Arial Narrow" panose="020B0606020202030204" pitchFamily="34" charset="0"/>
                    <a:ea typeface="Calibri" panose="020F0502020204030204" pitchFamily="34" charset="0"/>
                    <a:cs typeface="Arial" panose="020B0604020202020204" pitchFamily="34" charset="0"/>
                  </a:rPr>
                  <a:t> é igual a </a:t>
                </a:r>
                <a14:m>
                  <m:oMath xmlns:m="http://schemas.openxmlformats.org/officeDocument/2006/math">
                    <m:r>
                      <a:rPr lang="pt-BR" sz="2400" i="1" kern="0">
                        <a:effectLst/>
                        <a:latin typeface="Cambria Math" panose="02040503050406030204" pitchFamily="18" charset="0"/>
                        <a:ea typeface="Calibri" panose="020F0502020204030204" pitchFamily="34" charset="0"/>
                        <a:cs typeface="Arial" panose="020B0604020202020204" pitchFamily="34" charset="0"/>
                      </a:rPr>
                      <m:t>𝛿</m:t>
                    </m:r>
                  </m:oMath>
                </a14:m>
                <a:r>
                  <a:rPr lang="pt-BR" sz="2400" kern="0" dirty="0">
                    <a:effectLst/>
                    <a:latin typeface="Arial Narrow" panose="020B0606020202030204" pitchFamily="34" charset="0"/>
                    <a:ea typeface="Calibri" panose="020F0502020204030204" pitchFamily="34" charset="0"/>
                    <a:cs typeface="Arial" panose="020B0604020202020204" pitchFamily="34"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Nesse exemplo, pode se observar que o ângulo </a:t>
                </a:r>
                <a14:m>
                  <m:oMath xmlns:m="http://schemas.openxmlformats.org/officeDocument/2006/math">
                    <m:r>
                      <a:rPr lang="pt-BR" sz="2400" i="1" kern="0">
                        <a:effectLst/>
                        <a:latin typeface="Cambria Math" panose="02040503050406030204" pitchFamily="18" charset="0"/>
                        <a:ea typeface="Calibri" panose="020F0502020204030204" pitchFamily="34" charset="0"/>
                        <a:cs typeface="Arial" panose="020B0604020202020204" pitchFamily="34" charset="0"/>
                      </a:rPr>
                      <m:t>𝛿</m:t>
                    </m:r>
                    <m:r>
                      <a:rPr lang="pt-BR" sz="2400" i="1" kern="0">
                        <a:effectLst/>
                        <a:latin typeface="Cambria Math" panose="02040503050406030204" pitchFamily="18" charset="0"/>
                        <a:ea typeface="Calibri" panose="020F0502020204030204" pitchFamily="34" charset="0"/>
                        <a:cs typeface="Arial" panose="020B0604020202020204" pitchFamily="34" charset="0"/>
                      </a:rPr>
                      <m:t>=60°</m:t>
                    </m:r>
                  </m:oMath>
                </a14:m>
                <a:r>
                  <a:rPr lang="pt-BR" sz="2400" kern="0" dirty="0">
                    <a:effectLst/>
                    <a:latin typeface="Arial Narrow" panose="020B0606020202030204" pitchFamily="34" charset="0"/>
                    <a:ea typeface="Calibri" panose="020F0502020204030204" pitchFamily="34" charset="0"/>
                    <a:cs typeface="Arial" panose="020B0604020202020204" pitchFamily="34" charset="0"/>
                  </a:rPr>
                  <a:t>, externo ao ângulo </a:t>
                </a:r>
                <a14:m>
                  <m:oMath xmlns:m="http://schemas.openxmlformats.org/officeDocument/2006/math">
                    <m:r>
                      <a:rPr lang="pt-BR" sz="2400" i="1" kern="0">
                        <a:effectLst/>
                        <a:latin typeface="Cambria Math" panose="02040503050406030204" pitchFamily="18" charset="0"/>
                        <a:ea typeface="Calibri" panose="020F0502020204030204" pitchFamily="34" charset="0"/>
                        <a:cs typeface="Arial" panose="020B0604020202020204" pitchFamily="34" charset="0"/>
                      </a:rPr>
                      <m:t>𝛼</m:t>
                    </m:r>
                  </m:oMath>
                </a14:m>
                <a:r>
                  <a:rPr lang="pt-BR" sz="2400" kern="0" dirty="0">
                    <a:effectLst/>
                    <a:latin typeface="Arial Narrow" panose="020B0606020202030204" pitchFamily="34" charset="0"/>
                    <a:ea typeface="Calibri" panose="020F0502020204030204" pitchFamily="34" charset="0"/>
                    <a:cs typeface="Arial" panose="020B0604020202020204" pitchFamily="34" charset="0"/>
                  </a:rPr>
                  <a:t>, é igual à soma dos dois ângulos internos não adjacentes a ele, ou seja, </a:t>
                </a:r>
                <a14:m>
                  <m:oMath xmlns:m="http://schemas.openxmlformats.org/officeDocument/2006/math">
                    <m:r>
                      <a:rPr lang="pt-BR" sz="2400" i="1" kern="0">
                        <a:effectLst/>
                        <a:latin typeface="Cambria Math" panose="02040503050406030204" pitchFamily="18" charset="0"/>
                        <a:ea typeface="Calibri" panose="020F0502020204030204" pitchFamily="34" charset="0"/>
                        <a:cs typeface="Arial" panose="020B0604020202020204" pitchFamily="34" charset="0"/>
                      </a:rPr>
                      <m:t>𝛽</m:t>
                    </m:r>
                    <m:r>
                      <a:rPr lang="pt-BR" sz="2400" i="1" kern="0">
                        <a:effectLst/>
                        <a:latin typeface="Cambria Math" panose="02040503050406030204" pitchFamily="18" charset="0"/>
                        <a:ea typeface="Calibri" panose="020F0502020204030204" pitchFamily="34" charset="0"/>
                        <a:cs typeface="Arial" panose="020B0604020202020204" pitchFamily="34" charset="0"/>
                      </a:rPr>
                      <m:t>+</m:t>
                    </m:r>
                    <m:r>
                      <a:rPr lang="pt-BR" sz="2400" i="1" kern="0">
                        <a:effectLst/>
                        <a:latin typeface="Cambria Math" panose="02040503050406030204" pitchFamily="18" charset="0"/>
                        <a:ea typeface="Calibri" panose="020F0502020204030204" pitchFamily="34" charset="0"/>
                        <a:cs typeface="Arial" panose="020B0604020202020204" pitchFamily="34" charset="0"/>
                      </a:rPr>
                      <m:t>𝛾</m:t>
                    </m:r>
                    <m:r>
                      <a:rPr lang="pt-BR" sz="2400" i="1" kern="0">
                        <a:effectLst/>
                        <a:latin typeface="Cambria Math" panose="02040503050406030204" pitchFamily="18" charset="0"/>
                        <a:ea typeface="Calibri" panose="020F0502020204030204" pitchFamily="34" charset="0"/>
                        <a:cs typeface="Arial" panose="020B0604020202020204" pitchFamily="34" charset="0"/>
                      </a:rPr>
                      <m:t>=60°</m:t>
                    </m:r>
                  </m:oMath>
                </a14:m>
                <a:r>
                  <a:rPr lang="pt-BR" sz="2400" kern="0" dirty="0">
                    <a:effectLst/>
                    <a:latin typeface="Arial Narrow" panose="020B0606020202030204" pitchFamily="34" charset="0"/>
                    <a:ea typeface="Calibri" panose="020F0502020204030204" pitchFamily="34" charset="0"/>
                    <a:cs typeface="Arial" panose="020B0604020202020204" pitchFamily="34" charset="0"/>
                  </a:rPr>
                  <a:t>. Assim, podemos generalizar o conceito de ângulo externo para qualquer triângulo.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7F909099-2EA1-1F09-7520-529DA919ED42}"/>
                  </a:ext>
                </a:extLst>
              </p:cNvPr>
              <p:cNvSpPr txBox="1">
                <a:spLocks noRot="1" noChangeAspect="1" noMove="1" noResize="1" noEditPoints="1" noAdjustHandles="1" noChangeArrowheads="1" noChangeShapeType="1" noTextEdit="1"/>
              </p:cNvSpPr>
              <p:nvPr/>
            </p:nvSpPr>
            <p:spPr>
              <a:xfrm>
                <a:off x="6303032" y="727295"/>
                <a:ext cx="5709673" cy="4712444"/>
              </a:xfrm>
              <a:prstGeom prst="rect">
                <a:avLst/>
              </a:prstGeom>
              <a:blipFill>
                <a:blip r:embed="rId4"/>
                <a:stretch>
                  <a:fillRect l="-1708" r="-1601" b="-2070"/>
                </a:stretch>
              </a:blipFill>
            </p:spPr>
            <p:txBody>
              <a:bodyPr/>
              <a:lstStyle/>
              <a:p>
                <a:r>
                  <a:rPr lang="pt-BR">
                    <a:noFill/>
                  </a:rPr>
                  <a:t> </a:t>
                </a:r>
              </a:p>
            </p:txBody>
          </p:sp>
        </mc:Fallback>
      </mc:AlternateContent>
    </p:spTree>
    <p:extLst>
      <p:ext uri="{BB962C8B-B14F-4D97-AF65-F5344CB8AC3E}">
        <p14:creationId xmlns:p14="http://schemas.microsoft.com/office/powerpoint/2010/main" val="9338833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4AA5C-9DC3-6C39-F80A-E936E0FBB230}"/>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C64622B5-EC35-5047-FC65-1EB6399BD8FA}"/>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7" name="Imagem 6">
            <a:extLst>
              <a:ext uri="{FF2B5EF4-FFF2-40B4-BE49-F238E27FC236}">
                <a16:creationId xmlns:a16="http://schemas.microsoft.com/office/drawing/2014/main" id="{4B1FEC2D-01CE-5BA1-0DEA-43AF9015598F}"/>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250735" y="332866"/>
            <a:ext cx="2520000" cy="6402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76AD1238-6AEF-3776-DDD2-D34F9A1DE3C7}"/>
                  </a:ext>
                </a:extLst>
              </p:cNvPr>
              <p:cNvSpPr txBox="1"/>
              <p:nvPr/>
            </p:nvSpPr>
            <p:spPr>
              <a:xfrm>
                <a:off x="182804" y="939506"/>
                <a:ext cx="6120227" cy="5275290"/>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4. </a:t>
                </a:r>
                <a:r>
                  <a:rPr lang="pt-BR" sz="2400" dirty="0">
                    <a:latin typeface="Arial Narrow" panose="020B0606020202030204" pitchFamily="34" charset="0"/>
                    <a:cs typeface="Arial" panose="020B0604020202020204" pitchFamily="34" charset="0"/>
                  </a:rPr>
                  <a:t>Observe a figura seguinte.</a:t>
                </a: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Responda: </a:t>
                </a:r>
              </a:p>
              <a:p>
                <a:pPr algn="just">
                  <a:buAutoNum type="alphaLcParenR"/>
                  <a:tabLst>
                    <a:tab pos="179388" algn="l"/>
                  </a:tabLst>
                </a:pPr>
                <a:r>
                  <a:rPr lang="pt-BR" sz="2400" dirty="0">
                    <a:latin typeface="Arial Narrow" panose="020B0606020202030204" pitchFamily="34" charset="0"/>
                    <a:cs typeface="Arial" panose="020B0604020202020204" pitchFamily="34" charset="0"/>
                  </a:rPr>
                  <a:t> Quais são as medidas dos ângulos </a:t>
                </a:r>
                <a14:m>
                  <m:oMath xmlns:m="http://schemas.openxmlformats.org/officeDocument/2006/math">
                    <m:r>
                      <m:rPr>
                        <m:sty m:val="p"/>
                      </m:rPr>
                      <a:rPr lang="pt-BR" sz="2400" b="0" i="0" smtClean="0">
                        <a:latin typeface="Cambria Math" panose="02040503050406030204" pitchFamily="18" charset="0"/>
                        <a:cs typeface="Arial" panose="020B0604020202020204" pitchFamily="34" charset="0"/>
                      </a:rPr>
                      <m:t>B</m:t>
                    </m:r>
                    <m:acc>
                      <m:accPr>
                        <m:chr m:val="̂"/>
                        <m:ctrlPr>
                          <a:rPr lang="pt-BR" sz="2400" i="1" smtClean="0">
                            <a:latin typeface="Cambria Math" panose="02040503050406030204" pitchFamily="18" charset="0"/>
                            <a:cs typeface="Arial" panose="020B0604020202020204" pitchFamily="34" charset="0"/>
                          </a:rPr>
                        </m:ctrlPr>
                      </m:accPr>
                      <m:e>
                        <m:r>
                          <m:rPr>
                            <m:sty m:val="p"/>
                          </m:rPr>
                          <a:rPr lang="pt-BR" sz="2400" b="0" i="0" smtClean="0">
                            <a:latin typeface="Cambria Math" panose="02040503050406030204" pitchFamily="18" charset="0"/>
                            <a:cs typeface="Arial" panose="020B0604020202020204" pitchFamily="34" charset="0"/>
                          </a:rPr>
                          <m:t>A</m:t>
                        </m:r>
                      </m:e>
                    </m:acc>
                    <m:r>
                      <m:rPr>
                        <m:sty m:val="p"/>
                      </m:rPr>
                      <a:rPr lang="pt-BR" sz="2400" b="0" i="0" smtClean="0">
                        <a:latin typeface="Cambria Math" panose="02040503050406030204" pitchFamily="18" charset="0"/>
                        <a:cs typeface="Arial" panose="020B0604020202020204" pitchFamily="34" charset="0"/>
                      </a:rPr>
                      <m:t>C</m:t>
                    </m:r>
                  </m:oMath>
                </a14:m>
                <a:r>
                  <a:rPr lang="pt-BR" sz="2400" dirty="0">
                    <a:latin typeface="Arial Narrow" panose="020B0606020202030204" pitchFamily="34" charset="0"/>
                    <a:cs typeface="Arial" panose="020B0604020202020204" pitchFamily="34" charset="0"/>
                  </a:rPr>
                  <a:t> e </a:t>
                </a:r>
                <a14:m>
                  <m:oMath xmlns:m="http://schemas.openxmlformats.org/officeDocument/2006/math">
                    <m:r>
                      <m:rPr>
                        <m:sty m:val="p"/>
                      </m:rPr>
                      <a:rPr lang="pt-BR" sz="2400" b="0" i="0" smtClean="0">
                        <a:latin typeface="Cambria Math" panose="02040503050406030204" pitchFamily="18" charset="0"/>
                        <a:cs typeface="Arial" panose="020B0604020202020204" pitchFamily="34" charset="0"/>
                      </a:rPr>
                      <m:t>A</m:t>
                    </m:r>
                    <m:acc>
                      <m:accPr>
                        <m:chr m:val="̂"/>
                        <m:ctrlPr>
                          <a:rPr lang="pt-BR" sz="2400" i="1">
                            <a:latin typeface="Cambria Math" panose="02040503050406030204" pitchFamily="18" charset="0"/>
                            <a:cs typeface="Arial" panose="020B0604020202020204" pitchFamily="34" charset="0"/>
                          </a:rPr>
                        </m:ctrlPr>
                      </m:accPr>
                      <m:e>
                        <m:r>
                          <m:rPr>
                            <m:sty m:val="p"/>
                          </m:rPr>
                          <a:rPr lang="pt-BR" sz="2400" b="0" i="0" smtClean="0">
                            <a:latin typeface="Cambria Math" panose="02040503050406030204" pitchFamily="18" charset="0"/>
                            <a:cs typeface="Arial" panose="020B0604020202020204" pitchFamily="34" charset="0"/>
                          </a:rPr>
                          <m:t>B</m:t>
                        </m:r>
                      </m:e>
                    </m:acc>
                    <m:r>
                      <m:rPr>
                        <m:sty m:val="p"/>
                      </m:rPr>
                      <a:rPr lang="pt-BR" sz="2400">
                        <a:latin typeface="Cambria Math" panose="02040503050406030204" pitchFamily="18" charset="0"/>
                        <a:cs typeface="Arial" panose="020B0604020202020204" pitchFamily="34" charset="0"/>
                      </a:rPr>
                      <m:t>C</m:t>
                    </m:r>
                  </m:oMath>
                </a14:m>
                <a:r>
                  <a:rPr lang="pt-BR" sz="2400" dirty="0">
                    <a:latin typeface="Arial Narrow" panose="020B0606020202030204" pitchFamily="34" charset="0"/>
                    <a:cs typeface="Arial" panose="020B0604020202020204" pitchFamily="34" charset="0"/>
                  </a:rPr>
                  <a:t> ? </a:t>
                </a:r>
              </a:p>
              <a:p>
                <a:pPr algn="just">
                  <a:tabLst>
                    <a:tab pos="268288" algn="l"/>
                  </a:tabLst>
                </a:pPr>
                <a:r>
                  <a:rPr lang="pt-BR" sz="2400" dirty="0">
                    <a:latin typeface="Arial Narrow" panose="020B0606020202030204" pitchFamily="34" charset="0"/>
                    <a:cs typeface="Arial" panose="020B0604020202020204" pitchFamily="34" charset="0"/>
                  </a:rPr>
                  <a:t>b) Usando o conceito de ângulo externo, mostre que o ângulo externo β está correto.</a:t>
                </a:r>
              </a:p>
            </p:txBody>
          </p:sp>
        </mc:Choice>
        <mc:Fallback xmlns="">
          <p:sp>
            <p:nvSpPr>
              <p:cNvPr id="9" name="CaixaDeTexto 8">
                <a:extLst>
                  <a:ext uri="{FF2B5EF4-FFF2-40B4-BE49-F238E27FC236}">
                    <a16:creationId xmlns:a16="http://schemas.microsoft.com/office/drawing/2014/main" id="{76AD1238-6AEF-3776-DDD2-D34F9A1DE3C7}"/>
                  </a:ext>
                </a:extLst>
              </p:cNvPr>
              <p:cNvSpPr txBox="1">
                <a:spLocks noRot="1" noChangeAspect="1" noMove="1" noResize="1" noEditPoints="1" noAdjustHandles="1" noChangeArrowheads="1" noChangeShapeType="1" noTextEdit="1"/>
              </p:cNvSpPr>
              <p:nvPr/>
            </p:nvSpPr>
            <p:spPr>
              <a:xfrm>
                <a:off x="182804" y="939506"/>
                <a:ext cx="6120227" cy="5275290"/>
              </a:xfrm>
              <a:prstGeom prst="rect">
                <a:avLst/>
              </a:prstGeom>
              <a:blipFill>
                <a:blip r:embed="rId3"/>
                <a:stretch>
                  <a:fillRect l="-1594" t="-925" r="-1494" b="-1850"/>
                </a:stretch>
              </a:blipFill>
            </p:spPr>
            <p:txBody>
              <a:bodyPr/>
              <a:lstStyle/>
              <a:p>
                <a:r>
                  <a:rPr lang="pt-BR">
                    <a:noFill/>
                  </a:rPr>
                  <a:t> </a:t>
                </a:r>
              </a:p>
            </p:txBody>
          </p:sp>
        </mc:Fallback>
      </mc:AlternateContent>
      <p:pic>
        <p:nvPicPr>
          <p:cNvPr id="3" name="Imagem 2" descr="Uma imagem contendo Gráfico&#10;&#10;O conteúdo gerado por IA pode estar incorreto.">
            <a:extLst>
              <a:ext uri="{FF2B5EF4-FFF2-40B4-BE49-F238E27FC236}">
                <a16:creationId xmlns:a16="http://schemas.microsoft.com/office/drawing/2014/main" id="{2E28C76E-83D6-7355-CC94-EBD8FCC86ABF}"/>
              </a:ext>
            </a:extLst>
          </p:cNvPr>
          <p:cNvPicPr>
            <a:picLocks noChangeAspect="1"/>
          </p:cNvPicPr>
          <p:nvPr/>
        </p:nvPicPr>
        <p:blipFill>
          <a:blip r:embed="rId4"/>
          <a:stretch>
            <a:fillRect/>
          </a:stretch>
        </p:blipFill>
        <p:spPr>
          <a:xfrm>
            <a:off x="457545" y="1579728"/>
            <a:ext cx="5688000" cy="2982254"/>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80FEF208-187E-7F68-C2F7-B29CA9B76514}"/>
                  </a:ext>
                </a:extLst>
              </p:cNvPr>
              <p:cNvSpPr txBox="1"/>
              <p:nvPr/>
            </p:nvSpPr>
            <p:spPr>
              <a:xfrm>
                <a:off x="6326137" y="637645"/>
                <a:ext cx="5683058" cy="6102183"/>
              </a:xfrm>
              <a:prstGeom prst="rect">
                <a:avLst/>
              </a:prstGeom>
              <a:noFill/>
            </p:spPr>
            <p:txBody>
              <a:bodyPr wrap="square">
                <a:spAutoFit/>
              </a:bodyPr>
              <a:lstStyle/>
              <a:p>
                <a:pPr algn="just">
                  <a:lnSpc>
                    <a:spcPct val="115000"/>
                  </a:lnSpc>
                  <a:spcAft>
                    <a:spcPts val="800"/>
                  </a:spcAft>
                  <a:buNone/>
                </a:pPr>
                <a:r>
                  <a:rPr lang="pt-BR" sz="2400" b="1" kern="0" dirty="0">
                    <a:effectLst/>
                    <a:latin typeface="Arial Narrow" panose="020B0606020202030204" pitchFamily="34" charset="0"/>
                    <a:ea typeface="Calibri" panose="020F0502020204030204" pitchFamily="34" charset="0"/>
                    <a:cs typeface="Arial" panose="020B0604020202020204" pitchFamily="34" charset="0"/>
                  </a:rPr>
                  <a:t>5.</a:t>
                </a:r>
                <a:r>
                  <a:rPr lang="pt-BR" sz="2400" kern="0" dirty="0">
                    <a:effectLst/>
                    <a:latin typeface="Arial Narrow" panose="020B0606020202030204" pitchFamily="34" charset="0"/>
                    <a:ea typeface="Calibri" panose="020F0502020204030204" pitchFamily="34" charset="0"/>
                    <a:cs typeface="Arial" panose="020B0604020202020204" pitchFamily="34" charset="0"/>
                  </a:rPr>
                  <a:t> Considere o triângulo ABC e seus ângulos internos.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endParaRPr lang="pt-BR" sz="2400" kern="0" dirty="0">
                  <a:effectLst/>
                  <a:latin typeface="Arial Narrow" panose="020B0606020202030204" pitchFamily="34" charset="0"/>
                  <a:ea typeface="Calibri" panose="020F0502020204030204" pitchFamily="34" charset="0"/>
                  <a:cs typeface="Arial" panose="020B0604020202020204" pitchFamily="34" charset="0"/>
                </a:endParaRPr>
              </a:p>
              <a:p>
                <a:pPr algn="ctr">
                  <a:lnSpc>
                    <a:spcPct val="115000"/>
                  </a:lnSpc>
                  <a:spcAft>
                    <a:spcPts val="800"/>
                  </a:spcAft>
                  <a:buNone/>
                </a:pPr>
                <a:endParaRPr lang="pt-BR" sz="2400" kern="0" dirty="0">
                  <a:latin typeface="Arial Narrow" panose="020B0606020202030204" pitchFamily="34" charset="0"/>
                  <a:ea typeface="Calibri" panose="020F0502020204030204" pitchFamily="34" charset="0"/>
                  <a:cs typeface="Arial" panose="020B0604020202020204" pitchFamily="34" charset="0"/>
                </a:endParaRPr>
              </a:p>
              <a:p>
                <a:pPr algn="ctr">
                  <a:lnSpc>
                    <a:spcPct val="115000"/>
                  </a:lnSpc>
                  <a:spcAft>
                    <a:spcPts val="800"/>
                  </a:spcAft>
                  <a:buNone/>
                </a:pPr>
                <a:endParaRPr lang="pt-BR" sz="2400" kern="0" dirty="0">
                  <a:effectLst/>
                  <a:latin typeface="Arial Narrow" panose="020B0606020202030204" pitchFamily="34" charset="0"/>
                  <a:ea typeface="Calibri" panose="020F0502020204030204" pitchFamily="34" charset="0"/>
                  <a:cs typeface="Arial" panose="020B0604020202020204" pitchFamily="34" charset="0"/>
                </a:endParaRPr>
              </a:p>
              <a:p>
                <a:pPr algn="ctr">
                  <a:lnSpc>
                    <a:spcPct val="115000"/>
                  </a:lnSpc>
                  <a:spcAft>
                    <a:spcPts val="800"/>
                  </a:spcAft>
                  <a:buNone/>
                </a:pPr>
                <a:endParaRPr lang="pt-BR" sz="2400" kern="0" dirty="0">
                  <a:effectLst/>
                  <a:latin typeface="Arial Narrow" panose="020B0606020202030204" pitchFamily="34" charset="0"/>
                  <a:ea typeface="Calibri" panose="020F0502020204030204" pitchFamily="34" charset="0"/>
                  <a:cs typeface="Arial" panose="020B0604020202020204" pitchFamily="34" charset="0"/>
                </a:endParaRPr>
              </a:p>
              <a:p>
                <a:pPr algn="ctr">
                  <a:lnSpc>
                    <a:spcPct val="115000"/>
                  </a:lnSpc>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Responda: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a) Qual a soma dos ângulos internos desse triângulo?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b) Determine as medidas dos ângulos externos </a:t>
                </a:r>
                <a14:m>
                  <m:oMath xmlns:m="http://schemas.openxmlformats.org/officeDocument/2006/math">
                    <m:r>
                      <a:rPr lang="pt-BR" sz="2400" i="1" kern="0">
                        <a:effectLst/>
                        <a:latin typeface="Cambria Math" panose="02040503050406030204" pitchFamily="18" charset="0"/>
                        <a:ea typeface="Calibri" panose="020F0502020204030204" pitchFamily="34" charset="0"/>
                        <a:cs typeface="Arial" panose="020B0604020202020204" pitchFamily="34" charset="0"/>
                      </a:rPr>
                      <m:t>𝜃</m:t>
                    </m:r>
                    <m:r>
                      <a:rPr lang="pt-BR" sz="2400" i="1" kern="0">
                        <a:effectLst/>
                        <a:latin typeface="Cambria Math" panose="02040503050406030204" pitchFamily="18" charset="0"/>
                        <a:ea typeface="Calibri" panose="020F0502020204030204" pitchFamily="34" charset="0"/>
                        <a:cs typeface="Arial" panose="020B0604020202020204" pitchFamily="34" charset="0"/>
                      </a:rPr>
                      <m:t>, </m:t>
                    </m:r>
                    <m:r>
                      <a:rPr lang="pt-BR" sz="2400" i="1" kern="0">
                        <a:effectLst/>
                        <a:latin typeface="Cambria Math" panose="02040503050406030204" pitchFamily="18" charset="0"/>
                        <a:ea typeface="Calibri" panose="020F0502020204030204" pitchFamily="34" charset="0"/>
                        <a:cs typeface="Arial" panose="020B0604020202020204" pitchFamily="34" charset="0"/>
                      </a:rPr>
                      <m:t>𝜎</m:t>
                    </m:r>
                    <m:r>
                      <a:rPr lang="pt-BR" sz="2400" i="1" kern="0">
                        <a:effectLst/>
                        <a:latin typeface="Cambria Math" panose="02040503050406030204" pitchFamily="18" charset="0"/>
                        <a:ea typeface="Calibri" panose="020F0502020204030204" pitchFamily="34" charset="0"/>
                        <a:cs typeface="Arial" panose="020B0604020202020204" pitchFamily="34" charset="0"/>
                      </a:rPr>
                      <m:t> </m:t>
                    </m:r>
                    <m:r>
                      <a:rPr lang="pt-BR" sz="2400" i="1" kern="0">
                        <a:effectLst/>
                        <a:latin typeface="Cambria Math" panose="02040503050406030204" pitchFamily="18" charset="0"/>
                        <a:ea typeface="Calibri" panose="020F0502020204030204" pitchFamily="34" charset="0"/>
                        <a:cs typeface="Arial" panose="020B0604020202020204" pitchFamily="34" charset="0"/>
                      </a:rPr>
                      <m:t>𝑒</m:t>
                    </m:r>
                    <m:r>
                      <a:rPr lang="pt-BR" sz="2400" i="1" kern="0">
                        <a:effectLst/>
                        <a:latin typeface="Cambria Math" panose="02040503050406030204" pitchFamily="18" charset="0"/>
                        <a:ea typeface="Calibri" panose="020F0502020204030204" pitchFamily="34" charset="0"/>
                        <a:cs typeface="Arial" panose="020B0604020202020204" pitchFamily="34" charset="0"/>
                      </a:rPr>
                      <m:t> </m:t>
                    </m:r>
                    <m:r>
                      <a:rPr lang="pt-BR" sz="2400" i="1" kern="0">
                        <a:effectLst/>
                        <a:latin typeface="Cambria Math" panose="02040503050406030204" pitchFamily="18" charset="0"/>
                        <a:ea typeface="Calibri" panose="020F0502020204030204" pitchFamily="34" charset="0"/>
                        <a:cs typeface="Arial" panose="020B0604020202020204" pitchFamily="34" charset="0"/>
                      </a:rPr>
                      <m:t>𝜑</m:t>
                    </m:r>
                  </m:oMath>
                </a14:m>
                <a:r>
                  <a:rPr lang="pt-BR" sz="2400" kern="0" dirty="0">
                    <a:effectLst/>
                    <a:latin typeface="Arial Narrow" panose="020B0606020202030204" pitchFamily="34" charset="0"/>
                    <a:ea typeface="Calibri" panose="020F0502020204030204" pitchFamily="34" charset="0"/>
                    <a:cs typeface="Arial" panose="020B0604020202020204" pitchFamily="34" charset="0"/>
                  </a:rPr>
                  <a:t>, utilizando o teorema do ângulo externo de um triângulo.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80FEF208-187E-7F68-C2F7-B29CA9B76514}"/>
                  </a:ext>
                </a:extLst>
              </p:cNvPr>
              <p:cNvSpPr txBox="1">
                <a:spLocks noRot="1" noChangeAspect="1" noMove="1" noResize="1" noEditPoints="1" noAdjustHandles="1" noChangeArrowheads="1" noChangeShapeType="1" noTextEdit="1"/>
              </p:cNvSpPr>
              <p:nvPr/>
            </p:nvSpPr>
            <p:spPr>
              <a:xfrm>
                <a:off x="6326137" y="637645"/>
                <a:ext cx="5683058" cy="6102183"/>
              </a:xfrm>
              <a:prstGeom prst="rect">
                <a:avLst/>
              </a:prstGeom>
              <a:blipFill>
                <a:blip r:embed="rId5"/>
                <a:stretch>
                  <a:fillRect l="-1717" t="-500" r="-1609" b="-1399"/>
                </a:stretch>
              </a:blipFill>
            </p:spPr>
            <p:txBody>
              <a:bodyPr/>
              <a:lstStyle/>
              <a:p>
                <a:r>
                  <a:rPr lang="pt-BR">
                    <a:noFill/>
                  </a:rPr>
                  <a:t> </a:t>
                </a:r>
              </a:p>
            </p:txBody>
          </p:sp>
        </mc:Fallback>
      </mc:AlternateContent>
      <p:pic>
        <p:nvPicPr>
          <p:cNvPr id="12" name="Imagem 11" descr="Diagrama&#10;&#10;O conteúdo gerado por IA pode estar incorreto.">
            <a:extLst>
              <a:ext uri="{FF2B5EF4-FFF2-40B4-BE49-F238E27FC236}">
                <a16:creationId xmlns:a16="http://schemas.microsoft.com/office/drawing/2014/main" id="{F30ABB1B-11EE-ACC2-B9FA-5D0B4C6FD6D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69870" y="1445258"/>
            <a:ext cx="4932000" cy="2837000"/>
          </a:xfrm>
          <a:prstGeom prst="rect">
            <a:avLst/>
          </a:prstGeom>
          <a:noFill/>
          <a:ln>
            <a:noFill/>
          </a:ln>
        </p:spPr>
      </p:pic>
    </p:spTree>
    <p:extLst>
      <p:ext uri="{BB962C8B-B14F-4D97-AF65-F5344CB8AC3E}">
        <p14:creationId xmlns:p14="http://schemas.microsoft.com/office/powerpoint/2010/main" val="7306407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3968E-97C0-E2DD-70EA-2ACC13516D8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CF6F86EB-32E7-626A-A36F-F8021FBF78A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8" name="CaixaDeTexto 7">
            <a:extLst>
              <a:ext uri="{FF2B5EF4-FFF2-40B4-BE49-F238E27FC236}">
                <a16:creationId xmlns:a16="http://schemas.microsoft.com/office/drawing/2014/main" id="{40E0D3CA-B50D-D1E8-CB17-FFE3E1F42763}"/>
              </a:ext>
            </a:extLst>
          </p:cNvPr>
          <p:cNvSpPr txBox="1"/>
          <p:nvPr/>
        </p:nvSpPr>
        <p:spPr>
          <a:xfrm>
            <a:off x="170335" y="727295"/>
            <a:ext cx="6132697" cy="5632311"/>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6</a:t>
            </a:r>
            <a:r>
              <a:rPr lang="pt-BR" sz="2400" dirty="0">
                <a:latin typeface="Arial Narrow" panose="020B0606020202030204" pitchFamily="34" charset="0"/>
                <a:cs typeface="Arial" panose="020B0604020202020204" pitchFamily="34" charset="0"/>
              </a:rPr>
              <a:t>. Observe a imagem do triângulo isósceles PQR apresentado a seguir.</a:t>
            </a: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rPr>
              <a:t>Qual é a medida do ângulo interno θ desse triângulo? </a:t>
            </a:r>
          </a:p>
          <a:p>
            <a:pPr algn="just"/>
            <a:r>
              <a:rPr lang="pt-BR" sz="2400" dirty="0">
                <a:latin typeface="Arial Narrow" panose="020B0606020202030204" pitchFamily="34" charset="0"/>
              </a:rPr>
              <a:t>(A) 25° </a:t>
            </a:r>
          </a:p>
          <a:p>
            <a:pPr algn="just"/>
            <a:r>
              <a:rPr lang="pt-BR" sz="2400" dirty="0">
                <a:latin typeface="Arial Narrow" panose="020B0606020202030204" pitchFamily="34" charset="0"/>
              </a:rPr>
              <a:t>(B) 50° </a:t>
            </a:r>
          </a:p>
          <a:p>
            <a:pPr algn="just"/>
            <a:r>
              <a:rPr lang="pt-BR" sz="2400" dirty="0">
                <a:latin typeface="Arial Narrow" panose="020B0606020202030204" pitchFamily="34" charset="0"/>
              </a:rPr>
              <a:t>(C) 130° </a:t>
            </a:r>
          </a:p>
          <a:p>
            <a:pPr algn="just"/>
            <a:r>
              <a:rPr lang="pt-BR" sz="2400" dirty="0">
                <a:latin typeface="Arial Narrow" panose="020B0606020202030204" pitchFamily="34" charset="0"/>
              </a:rPr>
              <a:t>(D) 155°</a:t>
            </a:r>
            <a:endParaRPr lang="pt-BR" sz="2400" dirty="0">
              <a:latin typeface="Arial Narrow" panose="020B0606020202030204" pitchFamily="34" charset="0"/>
              <a:cs typeface="Arial" panose="020B0604020202020204" pitchFamily="34" charset="0"/>
            </a:endParaRPr>
          </a:p>
        </p:txBody>
      </p:sp>
      <p:pic>
        <p:nvPicPr>
          <p:cNvPr id="3" name="Imagem 2" descr="Forma, Polígono&#10;&#10;O conteúdo gerado por IA pode estar incorreto.">
            <a:extLst>
              <a:ext uri="{FF2B5EF4-FFF2-40B4-BE49-F238E27FC236}">
                <a16:creationId xmlns:a16="http://schemas.microsoft.com/office/drawing/2014/main" id="{4C25F79C-0BD7-AD76-75AA-26FEDC5D6D2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3225" y="1610845"/>
            <a:ext cx="5978725" cy="2270873"/>
          </a:xfrm>
          <a:prstGeom prst="rect">
            <a:avLst/>
          </a:prstGeom>
          <a:noFill/>
          <a:ln>
            <a:noFill/>
          </a:ln>
        </p:spPr>
      </p:pic>
      <p:sp>
        <p:nvSpPr>
          <p:cNvPr id="5" name="CaixaDeTexto 4">
            <a:extLst>
              <a:ext uri="{FF2B5EF4-FFF2-40B4-BE49-F238E27FC236}">
                <a16:creationId xmlns:a16="http://schemas.microsoft.com/office/drawing/2014/main" id="{ABA3409A-A382-17A2-126E-EE2191302D41}"/>
              </a:ext>
            </a:extLst>
          </p:cNvPr>
          <p:cNvSpPr txBox="1"/>
          <p:nvPr/>
        </p:nvSpPr>
        <p:spPr>
          <a:xfrm>
            <a:off x="6333167" y="727295"/>
            <a:ext cx="5688497" cy="5632311"/>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7</a:t>
            </a:r>
            <a:r>
              <a:rPr lang="pt-BR" sz="2400" dirty="0">
                <a:latin typeface="Arial Narrow" panose="020B0606020202030204" pitchFamily="34" charset="0"/>
                <a:cs typeface="Arial" panose="020B0604020202020204" pitchFamily="34" charset="0"/>
              </a:rPr>
              <a:t>. Seja o triângulo BCD isósceles e o ângulo α desconhecido.</a:t>
            </a: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A medida do ângulo α é igual a </a:t>
            </a:r>
          </a:p>
          <a:p>
            <a:pPr algn="just"/>
            <a:r>
              <a:rPr lang="pt-BR" sz="2400" dirty="0">
                <a:latin typeface="Arial Narrow" panose="020B0606020202030204" pitchFamily="34" charset="0"/>
                <a:cs typeface="Arial" panose="020B0604020202020204" pitchFamily="34" charset="0"/>
              </a:rPr>
              <a:t>(A) 60° </a:t>
            </a:r>
          </a:p>
          <a:p>
            <a:pPr algn="just"/>
            <a:r>
              <a:rPr lang="pt-BR" sz="2400" dirty="0">
                <a:latin typeface="Arial Narrow" panose="020B0606020202030204" pitchFamily="34" charset="0"/>
                <a:cs typeface="Arial" panose="020B0604020202020204" pitchFamily="34" charset="0"/>
              </a:rPr>
              <a:t>(B) 40° </a:t>
            </a:r>
          </a:p>
          <a:p>
            <a:pPr algn="just"/>
            <a:r>
              <a:rPr lang="pt-BR" sz="2400" dirty="0">
                <a:latin typeface="Arial Narrow" panose="020B0606020202030204" pitchFamily="34" charset="0"/>
                <a:cs typeface="Arial" panose="020B0604020202020204" pitchFamily="34" charset="0"/>
              </a:rPr>
              <a:t>(C) 30° </a:t>
            </a:r>
          </a:p>
          <a:p>
            <a:pPr algn="just"/>
            <a:r>
              <a:rPr lang="pt-BR" sz="2400" dirty="0">
                <a:latin typeface="Arial Narrow" panose="020B0606020202030204" pitchFamily="34" charset="0"/>
                <a:cs typeface="Arial" panose="020B0604020202020204" pitchFamily="34" charset="0"/>
              </a:rPr>
              <a:t>(D) 20°</a:t>
            </a:r>
          </a:p>
        </p:txBody>
      </p:sp>
      <p:pic>
        <p:nvPicPr>
          <p:cNvPr id="7" name="Imagem 6" descr="Diagrama&#10;&#10;O conteúdo gerado por IA pode estar incorreto.">
            <a:extLst>
              <a:ext uri="{FF2B5EF4-FFF2-40B4-BE49-F238E27FC236}">
                <a16:creationId xmlns:a16="http://schemas.microsoft.com/office/drawing/2014/main" id="{D6B48EB0-8065-7676-A67A-29AF005116D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7689" y="1535937"/>
            <a:ext cx="5375697" cy="2713334"/>
          </a:xfrm>
          <a:prstGeom prst="rect">
            <a:avLst/>
          </a:prstGeom>
          <a:noFill/>
          <a:ln>
            <a:noFill/>
          </a:ln>
        </p:spPr>
      </p:pic>
    </p:spTree>
    <p:extLst>
      <p:ext uri="{BB962C8B-B14F-4D97-AF65-F5344CB8AC3E}">
        <p14:creationId xmlns:p14="http://schemas.microsoft.com/office/powerpoint/2010/main" val="41994426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D9EBD-C088-DE38-011C-BCFE492E6BBB}"/>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423DF57-AC77-7CB7-BC12-BED187816DEB}"/>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5" name="CaixaDeTexto 4">
            <a:extLst>
              <a:ext uri="{FF2B5EF4-FFF2-40B4-BE49-F238E27FC236}">
                <a16:creationId xmlns:a16="http://schemas.microsoft.com/office/drawing/2014/main" id="{FB27F2C8-CF1D-E251-7C68-A06E9202309C}"/>
              </a:ext>
            </a:extLst>
          </p:cNvPr>
          <p:cNvSpPr txBox="1"/>
          <p:nvPr/>
        </p:nvSpPr>
        <p:spPr>
          <a:xfrm>
            <a:off x="244037" y="1689263"/>
            <a:ext cx="6058997" cy="4524315"/>
          </a:xfrm>
          <a:prstGeom prst="rect">
            <a:avLst/>
          </a:prstGeom>
          <a:noFill/>
        </p:spPr>
        <p:txBody>
          <a:bodyPr wrap="square">
            <a:spAutoFit/>
          </a:bodyPr>
          <a:lstStyle/>
          <a:p>
            <a:pPr algn="ctr"/>
            <a:r>
              <a:rPr lang="pt-BR" sz="2400" b="1" dirty="0">
                <a:latin typeface="Arial Narrow" panose="020B0606020202030204" pitchFamily="34" charset="0"/>
                <a:cs typeface="Arial" panose="020B0604020202020204" pitchFamily="34" charset="0"/>
              </a:rPr>
              <a:t>SIMETRIA </a:t>
            </a:r>
          </a:p>
          <a:p>
            <a:pPr indent="179388" algn="just"/>
            <a:r>
              <a:rPr lang="pt-BR" sz="2400" dirty="0">
                <a:latin typeface="Arial Narrow" panose="020B0606020202030204" pitchFamily="34" charset="0"/>
                <a:cs typeface="Arial" panose="020B0604020202020204" pitchFamily="34" charset="0"/>
              </a:rPr>
              <a:t>Na geometria plana podemos obter figuras simétricas através de movimentos que podemos fazer com essas figuras. São elas: Reflexão, Rotação e Translação. </a:t>
            </a:r>
          </a:p>
          <a:p>
            <a:pPr indent="179388" algn="just"/>
            <a:endParaRPr lang="pt-BR" sz="2400" dirty="0">
              <a:latin typeface="Arial Narrow" panose="020B0606020202030204" pitchFamily="34" charset="0"/>
              <a:cs typeface="Arial" panose="020B0604020202020204" pitchFamily="34" charset="0"/>
            </a:endParaRPr>
          </a:p>
          <a:p>
            <a:pPr algn="just"/>
            <a:r>
              <a:rPr lang="pt-BR" sz="2400" b="1" dirty="0">
                <a:latin typeface="Arial Narrow" panose="020B0606020202030204" pitchFamily="34" charset="0"/>
                <a:cs typeface="Arial" panose="020B0604020202020204" pitchFamily="34" charset="0"/>
              </a:rPr>
              <a:t>• Simetria de Reflexão </a:t>
            </a:r>
          </a:p>
          <a:p>
            <a:pPr algn="just"/>
            <a:endParaRPr lang="pt-BR" sz="2400" b="1" dirty="0">
              <a:latin typeface="Arial Narrow" panose="020B0606020202030204" pitchFamily="34" charset="0"/>
              <a:cs typeface="Arial" panose="020B0604020202020204" pitchFamily="34" charset="0"/>
            </a:endParaRPr>
          </a:p>
          <a:p>
            <a:pPr indent="179388" algn="just"/>
            <a:r>
              <a:rPr lang="pt-BR" sz="2400" dirty="0">
                <a:latin typeface="Arial Narrow" panose="020B0606020202030204" pitchFamily="34" charset="0"/>
                <a:cs typeface="Arial" panose="020B0604020202020204" pitchFamily="34" charset="0"/>
              </a:rPr>
              <a:t>Como o nome sugere, está ligada ao reflexo, em outras palavras é quando uma imagem é o reflexo da outra.</a:t>
            </a:r>
          </a:p>
          <a:p>
            <a:pPr algn="just"/>
            <a:r>
              <a:rPr lang="pt-BR" sz="2400" dirty="0">
                <a:latin typeface="Arial Narrow" panose="020B0606020202030204" pitchFamily="34" charset="0"/>
              </a:rPr>
              <a:t> </a:t>
            </a:r>
          </a:p>
        </p:txBody>
      </p:sp>
      <p:pic>
        <p:nvPicPr>
          <p:cNvPr id="8" name="Imagem 7" descr="Interface gráfica do usuário, Site&#10;&#10;O conteúdo gerado por IA pode estar incorreto.">
            <a:extLst>
              <a:ext uri="{FF2B5EF4-FFF2-40B4-BE49-F238E27FC236}">
                <a16:creationId xmlns:a16="http://schemas.microsoft.com/office/drawing/2014/main" id="{48FFD03B-376B-BFFD-CE61-EB9F5E50769A}"/>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1375784" y="833128"/>
            <a:ext cx="3600000" cy="750302"/>
          </a:xfrm>
          <a:prstGeom prst="rect">
            <a:avLst/>
          </a:prstGeom>
          <a:noFill/>
          <a:ln>
            <a:noFill/>
          </a:ln>
          <a:extLst>
            <a:ext uri="{53640926-AAD7-44D8-BBD7-CCE9431645EC}">
              <a14:shadowObscured xmlns:a14="http://schemas.microsoft.com/office/drawing/2010/main"/>
            </a:ext>
          </a:extLst>
        </p:spPr>
      </p:pic>
      <p:pic>
        <p:nvPicPr>
          <p:cNvPr id="10" name="Imagem 9" descr="Forma&#10;&#10;O conteúdo gerado por IA pode estar incorreto.">
            <a:extLst>
              <a:ext uri="{FF2B5EF4-FFF2-40B4-BE49-F238E27FC236}">
                <a16:creationId xmlns:a16="http://schemas.microsoft.com/office/drawing/2014/main" id="{591AE9E4-1B72-2474-F6E8-8315A1D21260}"/>
              </a:ext>
            </a:extLst>
          </p:cNvPr>
          <p:cNvPicPr>
            <a:picLocks noChangeAspect="1"/>
          </p:cNvPicPr>
          <p:nvPr/>
        </p:nvPicPr>
        <p:blipFill rotWithShape="1">
          <a:blip r:embed="rId3"/>
          <a:srcRect b="7916"/>
          <a:stretch>
            <a:fillRect/>
          </a:stretch>
        </p:blipFill>
        <p:spPr bwMode="auto">
          <a:xfrm>
            <a:off x="6738133" y="802294"/>
            <a:ext cx="5040000" cy="525341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266934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C0773-A8D5-1DA1-9803-64BE01510A79}"/>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654145ED-AD16-3180-08F7-D25E0BEC9098}"/>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81B51A6C-261E-E360-40E7-96463BD82837}"/>
              </a:ext>
            </a:extLst>
          </p:cNvPr>
          <p:cNvSpPr txBox="1"/>
          <p:nvPr/>
        </p:nvSpPr>
        <p:spPr>
          <a:xfrm>
            <a:off x="179296" y="655456"/>
            <a:ext cx="6123738" cy="1938992"/>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 </a:t>
            </a:r>
            <a:r>
              <a:rPr lang="pt-BR" sz="2400" b="1" dirty="0">
                <a:latin typeface="Arial Narrow" panose="020B0606020202030204" pitchFamily="34" charset="0"/>
                <a:cs typeface="Arial" panose="020B0604020202020204" pitchFamily="34" charset="0"/>
              </a:rPr>
              <a:t>Simetria de Translação </a:t>
            </a:r>
          </a:p>
          <a:p>
            <a:pPr indent="179388" algn="just"/>
            <a:r>
              <a:rPr lang="pt-BR" sz="2400" dirty="0">
                <a:latin typeface="Arial Narrow" panose="020B0606020202030204" pitchFamily="34" charset="0"/>
                <a:cs typeface="Arial" panose="020B0604020202020204" pitchFamily="34" charset="0"/>
              </a:rPr>
              <a:t>Conhecemos como translação quando há um deslocamento da figura. Nesse caso, a figura só se deslocará para os lados. </a:t>
            </a:r>
          </a:p>
          <a:p>
            <a:pPr algn="just"/>
            <a:endParaRPr lang="pt-BR" sz="2400" dirty="0">
              <a:latin typeface="Arial Narrow" panose="020B060602020203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D69F717F-526D-D461-D504-6AE976263B4A}"/>
              </a:ext>
            </a:extLst>
          </p:cNvPr>
          <p:cNvSpPr txBox="1"/>
          <p:nvPr/>
        </p:nvSpPr>
        <p:spPr>
          <a:xfrm>
            <a:off x="6326665" y="605687"/>
            <a:ext cx="5686038" cy="1938992"/>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 </a:t>
            </a:r>
            <a:r>
              <a:rPr lang="pt-BR" sz="2400" b="1" dirty="0">
                <a:latin typeface="Arial Narrow" panose="020B0606020202030204" pitchFamily="34" charset="0"/>
                <a:cs typeface="Arial" panose="020B0604020202020204" pitchFamily="34" charset="0"/>
              </a:rPr>
              <a:t>Simetria de Rotação </a:t>
            </a:r>
          </a:p>
          <a:p>
            <a:pPr algn="just"/>
            <a:r>
              <a:rPr lang="pt-BR" sz="2400" dirty="0">
                <a:latin typeface="Arial Narrow" panose="020B0606020202030204" pitchFamily="34" charset="0"/>
                <a:cs typeface="Arial" panose="020B0604020202020204" pitchFamily="34" charset="0"/>
              </a:rPr>
              <a:t>É a transformação geométrica em que a figura é obtida após girar-se a figura principal. A rotação pode ser feita no sentido horário ou no anti-horário."</a:t>
            </a:r>
          </a:p>
        </p:txBody>
      </p:sp>
      <p:sp>
        <p:nvSpPr>
          <p:cNvPr id="14" name="CaixaDeTexto 13">
            <a:extLst>
              <a:ext uri="{FF2B5EF4-FFF2-40B4-BE49-F238E27FC236}">
                <a16:creationId xmlns:a16="http://schemas.microsoft.com/office/drawing/2014/main" id="{89588C29-8F33-76B5-DC09-354D7BA63A74}"/>
              </a:ext>
            </a:extLst>
          </p:cNvPr>
          <p:cNvSpPr txBox="1"/>
          <p:nvPr/>
        </p:nvSpPr>
        <p:spPr>
          <a:xfrm>
            <a:off x="8964706" y="3325139"/>
            <a:ext cx="3047997" cy="2677656"/>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A rotação de uma figura plana gera uma figura rotacionada, ou seja, girada por um ponto fixo e um ângulo podendo ser no sentido horário o anti-horário.</a:t>
            </a:r>
          </a:p>
        </p:txBody>
      </p:sp>
      <p:pic>
        <p:nvPicPr>
          <p:cNvPr id="3" name="Imagem 2" descr="Forma, Polígono&#10;&#10;O conteúdo gerado por IA pode estar incorreto.">
            <a:extLst>
              <a:ext uri="{FF2B5EF4-FFF2-40B4-BE49-F238E27FC236}">
                <a16:creationId xmlns:a16="http://schemas.microsoft.com/office/drawing/2014/main" id="{CCA8D775-91D8-0128-94A2-2DD63DC53A6C}"/>
              </a:ext>
            </a:extLst>
          </p:cNvPr>
          <p:cNvPicPr>
            <a:picLocks noChangeAspect="1"/>
          </p:cNvPicPr>
          <p:nvPr/>
        </p:nvPicPr>
        <p:blipFill rotWithShape="1">
          <a:blip r:embed="rId2"/>
          <a:srcRect b="8829"/>
          <a:stretch>
            <a:fillRect/>
          </a:stretch>
        </p:blipFill>
        <p:spPr bwMode="auto">
          <a:xfrm>
            <a:off x="740140" y="2270646"/>
            <a:ext cx="4414561" cy="3567165"/>
          </a:xfrm>
          <a:prstGeom prst="rect">
            <a:avLst/>
          </a:prstGeom>
          <a:ln>
            <a:noFill/>
          </a:ln>
          <a:extLst>
            <a:ext uri="{53640926-AAD7-44D8-BBD7-CCE9431645EC}">
              <a14:shadowObscured xmlns:a14="http://schemas.microsoft.com/office/drawing/2010/main"/>
            </a:ext>
          </a:extLst>
        </p:spPr>
      </p:pic>
      <p:cxnSp>
        <p:nvCxnSpPr>
          <p:cNvPr id="5" name="Conector de Seta Reta 4">
            <a:extLst>
              <a:ext uri="{FF2B5EF4-FFF2-40B4-BE49-F238E27FC236}">
                <a16:creationId xmlns:a16="http://schemas.microsoft.com/office/drawing/2014/main" id="{F530B8EF-F0DB-4BDE-611B-8B7B173B3A54}"/>
              </a:ext>
            </a:extLst>
          </p:cNvPr>
          <p:cNvCxnSpPr>
            <a:cxnSpLocks/>
          </p:cNvCxnSpPr>
          <p:nvPr/>
        </p:nvCxnSpPr>
        <p:spPr>
          <a:xfrm>
            <a:off x="1970267" y="3827928"/>
            <a:ext cx="1481145" cy="71719"/>
          </a:xfrm>
          <a:prstGeom prst="straightConnector1">
            <a:avLst/>
          </a:prstGeom>
          <a:ln w="76200">
            <a:prstDash val="sysDash"/>
            <a:tailEnd type="triangle"/>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F668D2C4-B0E3-9C6C-D509-0537A3104F77}"/>
              </a:ext>
            </a:extLst>
          </p:cNvPr>
          <p:cNvSpPr txBox="1"/>
          <p:nvPr/>
        </p:nvSpPr>
        <p:spPr>
          <a:xfrm>
            <a:off x="179296" y="5944440"/>
            <a:ext cx="5840732" cy="492443"/>
          </a:xfrm>
          <a:prstGeom prst="rect">
            <a:avLst/>
          </a:prstGeom>
          <a:noFill/>
        </p:spPr>
        <p:txBody>
          <a:bodyPr wrap="square">
            <a:spAutoFit/>
          </a:bodyPr>
          <a:lstStyle/>
          <a:p>
            <a:pPr algn="just">
              <a:lnSpc>
                <a:spcPct val="115000"/>
              </a:lnSpc>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Na translação a figura muda de posição.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5" name="Imagem 14" descr="Forma, Polígono&#10;&#10;O conteúdo gerado por IA pode estar incorreto.">
            <a:extLst>
              <a:ext uri="{FF2B5EF4-FFF2-40B4-BE49-F238E27FC236}">
                <a16:creationId xmlns:a16="http://schemas.microsoft.com/office/drawing/2014/main" id="{FF638EE7-D45D-5F33-BE95-E23E4CBEFAE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84827" y="2503689"/>
            <a:ext cx="2436444" cy="3732584"/>
          </a:xfrm>
          <a:prstGeom prst="rect">
            <a:avLst/>
          </a:prstGeom>
          <a:noFill/>
          <a:ln>
            <a:noFill/>
          </a:ln>
        </p:spPr>
      </p:pic>
    </p:spTree>
    <p:extLst>
      <p:ext uri="{BB962C8B-B14F-4D97-AF65-F5344CB8AC3E}">
        <p14:creationId xmlns:p14="http://schemas.microsoft.com/office/powerpoint/2010/main" val="717591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832AE-A2E3-93D3-3811-EFE68AE40012}"/>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EF7BA6F-AA82-1858-07C3-238DAAA1C902}"/>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a:extLst>
              <a:ext uri="{FF2B5EF4-FFF2-40B4-BE49-F238E27FC236}">
                <a16:creationId xmlns:a16="http://schemas.microsoft.com/office/drawing/2014/main" id="{3124FE6F-D677-B446-F905-FD839079ADA7}"/>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296062" y="320352"/>
            <a:ext cx="2520000" cy="637558"/>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F7A0B7AF-1011-6EF4-A756-700B184A88A1}"/>
              </a:ext>
            </a:extLst>
          </p:cNvPr>
          <p:cNvSpPr txBox="1"/>
          <p:nvPr/>
        </p:nvSpPr>
        <p:spPr>
          <a:xfrm>
            <a:off x="181577" y="835041"/>
            <a:ext cx="6094562" cy="5863144"/>
          </a:xfrm>
          <a:prstGeom prst="rect">
            <a:avLst/>
          </a:prstGeom>
          <a:noFill/>
        </p:spPr>
        <p:txBody>
          <a:bodyPr wrap="square">
            <a:spAutoFit/>
          </a:bodyPr>
          <a:lstStyle/>
          <a:p>
            <a:r>
              <a:rPr lang="pt-BR" sz="2400" b="1">
                <a:latin typeface="Arial Narrow" panose="020B0606020202030204" pitchFamily="34" charset="0"/>
                <a:cs typeface="Arial" panose="020B0604020202020204" pitchFamily="34" charset="0"/>
              </a:rPr>
              <a:t>8. </a:t>
            </a:r>
            <a:r>
              <a:rPr lang="pt-BR" sz="2400">
                <a:latin typeface="Arial Narrow" panose="020B0606020202030204" pitchFamily="34" charset="0"/>
                <a:cs typeface="Arial" panose="020B0604020202020204" pitchFamily="34" charset="0"/>
              </a:rPr>
              <a:t>Observa a imagem seguinte:</a:t>
            </a:r>
          </a:p>
          <a:p>
            <a:endParaRPr lang="pt-BR" sz="2400">
              <a:latin typeface="Arial Narrow" panose="020B0606020202030204" pitchFamily="34" charset="0"/>
              <a:cs typeface="Arial" panose="020B0604020202020204" pitchFamily="34" charset="0"/>
            </a:endParaRPr>
          </a:p>
          <a:p>
            <a:endParaRPr lang="pt-BR" sz="2400">
              <a:latin typeface="Arial Narrow" panose="020B0606020202030204" pitchFamily="34" charset="0"/>
              <a:cs typeface="Arial" panose="020B0604020202020204" pitchFamily="34" charset="0"/>
            </a:endParaRPr>
          </a:p>
          <a:p>
            <a:endParaRPr lang="pt-BR" sz="1600">
              <a:latin typeface="Arial Narrow" panose="020B0606020202030204" pitchFamily="34" charset="0"/>
              <a:cs typeface="Arial" panose="020B0604020202020204" pitchFamily="34" charset="0"/>
            </a:endParaRPr>
          </a:p>
          <a:p>
            <a:endParaRPr lang="pt-BR" sz="1100">
              <a:latin typeface="Arial Narrow" panose="020B0606020202030204" pitchFamily="34" charset="0"/>
              <a:cs typeface="Arial" panose="020B0604020202020204" pitchFamily="34" charset="0"/>
            </a:endParaRPr>
          </a:p>
          <a:p>
            <a:endParaRPr lang="pt-BR" sz="2400">
              <a:latin typeface="Arial Narrow" panose="020B0606020202030204" pitchFamily="34" charset="0"/>
              <a:cs typeface="Arial" panose="020B0604020202020204" pitchFamily="34" charset="0"/>
            </a:endParaRPr>
          </a:p>
          <a:p>
            <a:endParaRPr lang="pt-BR" sz="2400">
              <a:latin typeface="Arial Narrow" panose="020B0606020202030204" pitchFamily="34" charset="0"/>
              <a:cs typeface="Arial" panose="020B0604020202020204" pitchFamily="34" charset="0"/>
            </a:endParaRPr>
          </a:p>
          <a:p>
            <a:endParaRPr lang="pt-BR" sz="2400">
              <a:latin typeface="Arial Narrow" panose="020B0606020202030204" pitchFamily="34" charset="0"/>
              <a:cs typeface="Arial" panose="020B0604020202020204" pitchFamily="34" charset="0"/>
            </a:endParaRPr>
          </a:p>
          <a:p>
            <a:endParaRPr lang="pt-BR" sz="2400">
              <a:latin typeface="Arial Narrow" panose="020B0606020202030204" pitchFamily="34" charset="0"/>
              <a:cs typeface="Arial" panose="020B0604020202020204" pitchFamily="34" charset="0"/>
            </a:endParaRPr>
          </a:p>
          <a:p>
            <a:endParaRPr lang="pt-BR">
              <a:latin typeface="Arial Narrow" panose="020B0606020202030204" pitchFamily="34" charset="0"/>
              <a:cs typeface="Arial" panose="020B0604020202020204" pitchFamily="34" charset="0"/>
            </a:endParaRPr>
          </a:p>
          <a:p>
            <a:endParaRPr lang="pt-BR">
              <a:latin typeface="Arial Narrow" panose="020B0606020202030204" pitchFamily="34" charset="0"/>
              <a:cs typeface="Arial" panose="020B0604020202020204" pitchFamily="34" charset="0"/>
            </a:endParaRPr>
          </a:p>
          <a:p>
            <a:endParaRPr lang="pt-BR" sz="2400">
              <a:latin typeface="Arial Narrow" panose="020B0606020202030204" pitchFamily="34" charset="0"/>
              <a:cs typeface="Arial" panose="020B0604020202020204" pitchFamily="34" charset="0"/>
            </a:endParaRPr>
          </a:p>
          <a:p>
            <a:r>
              <a:rPr lang="pt-BR" sz="2400">
                <a:latin typeface="Arial Narrow" panose="020B0606020202030204" pitchFamily="34" charset="0"/>
                <a:cs typeface="Arial" panose="020B0604020202020204" pitchFamily="34" charset="0"/>
              </a:rPr>
              <a:t>A simetria apresentada na imagem é uma</a:t>
            </a:r>
          </a:p>
          <a:p>
            <a:r>
              <a:rPr lang="pt-BR" sz="2400">
                <a:latin typeface="Arial Narrow" panose="020B0606020202030204" pitchFamily="34" charset="0"/>
                <a:cs typeface="Arial" panose="020B0604020202020204" pitchFamily="34" charset="0"/>
              </a:rPr>
              <a:t>(A) rotação e translação. </a:t>
            </a:r>
          </a:p>
          <a:p>
            <a:r>
              <a:rPr lang="pt-BR" sz="2400">
                <a:latin typeface="Arial Narrow" panose="020B0606020202030204" pitchFamily="34" charset="0"/>
                <a:cs typeface="Arial" panose="020B0604020202020204" pitchFamily="34" charset="0"/>
              </a:rPr>
              <a:t>(B) translação. </a:t>
            </a:r>
          </a:p>
          <a:p>
            <a:r>
              <a:rPr lang="pt-BR" sz="2400">
                <a:latin typeface="Arial Narrow" panose="020B0606020202030204" pitchFamily="34" charset="0"/>
                <a:cs typeface="Arial" panose="020B0604020202020204" pitchFamily="34" charset="0"/>
              </a:rPr>
              <a:t>(C) reflexão. </a:t>
            </a:r>
          </a:p>
          <a:p>
            <a:r>
              <a:rPr lang="pt-BR" sz="2400">
                <a:latin typeface="Arial Narrow" panose="020B0606020202030204" pitchFamily="34" charset="0"/>
                <a:cs typeface="Arial" panose="020B0604020202020204" pitchFamily="34" charset="0"/>
              </a:rPr>
              <a:t>(D) rotação.</a:t>
            </a:r>
            <a:endParaRPr lang="pt-BR" sz="2400" dirty="0">
              <a:latin typeface="Arial Narrow" panose="020B0606020202030204" pitchFamily="34" charset="0"/>
              <a:cs typeface="Arial" panose="020B0604020202020204" pitchFamily="34" charset="0"/>
            </a:endParaRPr>
          </a:p>
        </p:txBody>
      </p:sp>
      <p:sp>
        <p:nvSpPr>
          <p:cNvPr id="9" name="CaixaDeTexto 8">
            <a:extLst>
              <a:ext uri="{FF2B5EF4-FFF2-40B4-BE49-F238E27FC236}">
                <a16:creationId xmlns:a16="http://schemas.microsoft.com/office/drawing/2014/main" id="{0894B073-333C-6D8A-BC1B-E9AB95CC03B1}"/>
              </a:ext>
            </a:extLst>
          </p:cNvPr>
          <p:cNvSpPr txBox="1"/>
          <p:nvPr/>
        </p:nvSpPr>
        <p:spPr>
          <a:xfrm>
            <a:off x="6399589" y="818425"/>
            <a:ext cx="5565249" cy="4154984"/>
          </a:xfrm>
          <a:prstGeom prst="rect">
            <a:avLst/>
          </a:prstGeom>
          <a:noFill/>
        </p:spPr>
        <p:txBody>
          <a:bodyPr wrap="square">
            <a:spAutoFit/>
          </a:bodyPr>
          <a:lstStyle/>
          <a:p>
            <a:r>
              <a:rPr lang="pt-BR" sz="2400" b="1" dirty="0">
                <a:latin typeface="Arial Narrow" panose="020B0606020202030204" pitchFamily="34" charset="0"/>
                <a:cs typeface="Arial" panose="020B0604020202020204" pitchFamily="34" charset="0"/>
              </a:rPr>
              <a:t>9. </a:t>
            </a:r>
            <a:r>
              <a:rPr lang="pt-BR" sz="2400" dirty="0">
                <a:latin typeface="Arial Narrow" panose="020B0606020202030204" pitchFamily="34" charset="0"/>
                <a:cs typeface="Arial" panose="020B0604020202020204" pitchFamily="34" charset="0"/>
              </a:rPr>
              <a:t>Observe a imagem a seguir.</a:t>
            </a: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r>
              <a:rPr lang="pt-BR" sz="2400" dirty="0">
                <a:latin typeface="Arial Narrow" panose="020B0606020202030204" pitchFamily="34" charset="0"/>
                <a:cs typeface="Arial" panose="020B0604020202020204" pitchFamily="34" charset="0"/>
              </a:rPr>
              <a:t>Considerando a simetria por reflexão em torno do eixo X, a imagem obtida é </a:t>
            </a:r>
          </a:p>
          <a:p>
            <a:r>
              <a:rPr lang="pt-BR" sz="2400" dirty="0">
                <a:latin typeface="Arial Narrow" panose="020B0606020202030204" pitchFamily="34" charset="0"/>
              </a:rPr>
              <a:t>(A)</a:t>
            </a:r>
          </a:p>
          <a:p>
            <a:endParaRPr lang="pt-BR" sz="2400" dirty="0">
              <a:latin typeface="Arial Narrow" panose="020B0606020202030204" pitchFamily="34" charset="0"/>
              <a:cs typeface="Arial" panose="020B0604020202020204" pitchFamily="34" charset="0"/>
            </a:endParaRPr>
          </a:p>
        </p:txBody>
      </p:sp>
      <p:pic>
        <p:nvPicPr>
          <p:cNvPr id="4" name="Imagem 3" descr="Sol brilhando sobre a água&#10;&#10;O conteúdo gerado por IA pode estar incorreto.">
            <a:extLst>
              <a:ext uri="{FF2B5EF4-FFF2-40B4-BE49-F238E27FC236}">
                <a16:creationId xmlns:a16="http://schemas.microsoft.com/office/drawing/2014/main" id="{01D9810F-1B02-D91E-3B31-4A8FBBA15873}"/>
              </a:ext>
            </a:extLst>
          </p:cNvPr>
          <p:cNvPicPr>
            <a:picLocks noChangeAspect="1"/>
          </p:cNvPicPr>
          <p:nvPr/>
        </p:nvPicPr>
        <p:blipFill>
          <a:blip r:embed="rId3"/>
          <a:stretch>
            <a:fillRect/>
          </a:stretch>
        </p:blipFill>
        <p:spPr>
          <a:xfrm>
            <a:off x="296062" y="1343455"/>
            <a:ext cx="3536875" cy="3119723"/>
          </a:xfrm>
          <a:prstGeom prst="rect">
            <a:avLst/>
          </a:prstGeom>
        </p:spPr>
      </p:pic>
      <p:sp>
        <p:nvSpPr>
          <p:cNvPr id="8" name="CaixaDeTexto 7">
            <a:extLst>
              <a:ext uri="{FF2B5EF4-FFF2-40B4-BE49-F238E27FC236}">
                <a16:creationId xmlns:a16="http://schemas.microsoft.com/office/drawing/2014/main" id="{CE6DBB86-50F6-33D1-AC01-F5102D652892}"/>
              </a:ext>
            </a:extLst>
          </p:cNvPr>
          <p:cNvSpPr txBox="1"/>
          <p:nvPr/>
        </p:nvSpPr>
        <p:spPr>
          <a:xfrm>
            <a:off x="3859833" y="1365443"/>
            <a:ext cx="2416306" cy="2940805"/>
          </a:xfrm>
          <a:prstGeom prst="rect">
            <a:avLst/>
          </a:prstGeom>
          <a:noFill/>
        </p:spPr>
        <p:txBody>
          <a:bodyPr wrap="square">
            <a:spAutoFit/>
          </a:bodyPr>
          <a:lstStyle/>
          <a:p>
            <a:pPr algn="ctr">
              <a:lnSpc>
                <a:spcPct val="115000"/>
              </a:lnSpc>
              <a:spcAft>
                <a:spcPts val="800"/>
              </a:spcAft>
              <a:buNone/>
            </a:pPr>
            <a:r>
              <a:rPr lang="pt-BR" sz="1800" kern="0" dirty="0">
                <a:effectLst/>
                <a:latin typeface="Arial Narrow" panose="020B0606020202030204" pitchFamily="34" charset="0"/>
                <a:ea typeface="Calibri" panose="020F0502020204030204" pitchFamily="34" charset="0"/>
                <a:cs typeface="Arial" panose="020B0604020202020204" pitchFamily="34" charset="0"/>
              </a:rPr>
              <a:t>Disponível em: </a:t>
            </a:r>
            <a:r>
              <a:rPr lang="pt-BR" sz="1800" kern="100" dirty="0">
                <a:effectLst/>
                <a:latin typeface="Arial Narrow" panose="020B0606020202030204" pitchFamily="34" charset="0"/>
                <a:ea typeface="Aptos" panose="020B0004020202020204" pitchFamily="34" charset="0"/>
                <a:cs typeface="Arial" panose="020B0604020202020204" pitchFamily="34" charset="0"/>
              </a:rPr>
              <a:t>https://redeglobo.globo.com/rpc/diversao-e-arte/Cascavel/noticia/amorporcascavel-confira-aqui-sua-foto-na-galeria-da-rpc-e-compartilhe-com-quem-tambem-a-cidade.ghtml</a:t>
            </a:r>
            <a:r>
              <a:rPr lang="pt-BR" sz="1800" kern="0" dirty="0">
                <a:effectLst/>
                <a:latin typeface="Arial Narrow" panose="020B0606020202030204" pitchFamily="34" charset="0"/>
                <a:ea typeface="Calibri" panose="020F0502020204030204" pitchFamily="34" charset="0"/>
                <a:cs typeface="Arial" panose="020B0604020202020204" pitchFamily="34" charset="0"/>
              </a:rPr>
              <a:t> Acesso em: 31 out. 2025</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descr="Interface gráfica do usuário&#10;&#10;O conteúdo gerado por IA pode estar incorreto.">
            <a:extLst>
              <a:ext uri="{FF2B5EF4-FFF2-40B4-BE49-F238E27FC236}">
                <a16:creationId xmlns:a16="http://schemas.microsoft.com/office/drawing/2014/main" id="{5F6D4BB9-A122-E06E-94EC-30E852024A49}"/>
              </a:ext>
            </a:extLst>
          </p:cNvPr>
          <p:cNvPicPr>
            <a:picLocks noChangeAspect="1"/>
          </p:cNvPicPr>
          <p:nvPr/>
        </p:nvPicPr>
        <p:blipFill rotWithShape="1">
          <a:blip r:embed="rId4"/>
          <a:srcRect t="2638"/>
          <a:stretch>
            <a:fillRect/>
          </a:stretch>
        </p:blipFill>
        <p:spPr bwMode="auto">
          <a:xfrm>
            <a:off x="7085572" y="1245966"/>
            <a:ext cx="3793126" cy="2183034"/>
          </a:xfrm>
          <a:prstGeom prst="rect">
            <a:avLst/>
          </a:prstGeom>
          <a:ln>
            <a:noFill/>
          </a:ln>
          <a:extLst>
            <a:ext uri="{53640926-AAD7-44D8-BBD7-CCE9431645EC}">
              <a14:shadowObscured xmlns:a14="http://schemas.microsoft.com/office/drawing/2010/main"/>
            </a:ext>
          </a:extLst>
        </p:spPr>
      </p:pic>
      <p:pic>
        <p:nvPicPr>
          <p:cNvPr id="12" name="Imagem 11" descr="Uma imagem contendo Forma&#10;&#10;O conteúdo gerado por IA pode estar incorreto.">
            <a:extLst>
              <a:ext uri="{FF2B5EF4-FFF2-40B4-BE49-F238E27FC236}">
                <a16:creationId xmlns:a16="http://schemas.microsoft.com/office/drawing/2014/main" id="{991F7C70-0CF6-B06B-B99F-19ECAD985FF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6083" y="4221082"/>
            <a:ext cx="2160000" cy="943273"/>
          </a:xfrm>
          <a:prstGeom prst="rect">
            <a:avLst/>
          </a:prstGeom>
          <a:noFill/>
          <a:ln>
            <a:noFill/>
          </a:ln>
        </p:spPr>
      </p:pic>
      <p:sp>
        <p:nvSpPr>
          <p:cNvPr id="15" name="CaixaDeTexto 14">
            <a:extLst>
              <a:ext uri="{FF2B5EF4-FFF2-40B4-BE49-F238E27FC236}">
                <a16:creationId xmlns:a16="http://schemas.microsoft.com/office/drawing/2014/main" id="{71473AC3-BC40-E0FC-85AB-44FA969F83A8}"/>
              </a:ext>
            </a:extLst>
          </p:cNvPr>
          <p:cNvSpPr txBox="1"/>
          <p:nvPr/>
        </p:nvSpPr>
        <p:spPr>
          <a:xfrm>
            <a:off x="6399589" y="5400950"/>
            <a:ext cx="685982" cy="461665"/>
          </a:xfrm>
          <a:prstGeom prst="rect">
            <a:avLst/>
          </a:prstGeom>
          <a:noFill/>
        </p:spPr>
        <p:txBody>
          <a:bodyPr wrap="square">
            <a:spAutoFit/>
          </a:bodyPr>
          <a:lstStyle/>
          <a:p>
            <a:r>
              <a:rPr lang="pt-BR" sz="2400" dirty="0">
                <a:latin typeface="Arial Narrow" panose="020B0606020202030204" pitchFamily="34" charset="0"/>
              </a:rPr>
              <a:t>(B)</a:t>
            </a:r>
          </a:p>
        </p:txBody>
      </p:sp>
      <p:pic>
        <p:nvPicPr>
          <p:cNvPr id="16" name="Imagem 15" descr="Uma imagem contendo Forma&#10;&#10;O conteúdo gerado por IA pode estar incorreto.">
            <a:extLst>
              <a:ext uri="{FF2B5EF4-FFF2-40B4-BE49-F238E27FC236}">
                <a16:creationId xmlns:a16="http://schemas.microsoft.com/office/drawing/2014/main" id="{8B9D7B60-94C9-62B8-1F34-93087129D2D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936083" y="5655790"/>
            <a:ext cx="2160000" cy="951848"/>
          </a:xfrm>
          <a:prstGeom prst="rect">
            <a:avLst/>
          </a:prstGeom>
          <a:noFill/>
          <a:ln>
            <a:noFill/>
          </a:ln>
        </p:spPr>
      </p:pic>
      <p:sp>
        <p:nvSpPr>
          <p:cNvPr id="17" name="CaixaDeTexto 16">
            <a:extLst>
              <a:ext uri="{FF2B5EF4-FFF2-40B4-BE49-F238E27FC236}">
                <a16:creationId xmlns:a16="http://schemas.microsoft.com/office/drawing/2014/main" id="{F9AD199C-681F-DC01-8CDC-8385ABAA399F}"/>
              </a:ext>
            </a:extLst>
          </p:cNvPr>
          <p:cNvSpPr txBox="1"/>
          <p:nvPr/>
        </p:nvSpPr>
        <p:spPr>
          <a:xfrm>
            <a:off x="9289586" y="5424957"/>
            <a:ext cx="685982" cy="461665"/>
          </a:xfrm>
          <a:prstGeom prst="rect">
            <a:avLst/>
          </a:prstGeom>
          <a:noFill/>
        </p:spPr>
        <p:txBody>
          <a:bodyPr wrap="square">
            <a:spAutoFit/>
          </a:bodyPr>
          <a:lstStyle/>
          <a:p>
            <a:r>
              <a:rPr lang="pt-BR" sz="2400" dirty="0">
                <a:latin typeface="Arial Narrow" panose="020B0606020202030204" pitchFamily="34" charset="0"/>
              </a:rPr>
              <a:t>(D)</a:t>
            </a:r>
          </a:p>
        </p:txBody>
      </p:sp>
      <p:sp>
        <p:nvSpPr>
          <p:cNvPr id="18" name="CaixaDeTexto 17">
            <a:extLst>
              <a:ext uri="{FF2B5EF4-FFF2-40B4-BE49-F238E27FC236}">
                <a16:creationId xmlns:a16="http://schemas.microsoft.com/office/drawing/2014/main" id="{21C11770-79E7-6AB8-7309-3427AA602245}"/>
              </a:ext>
            </a:extLst>
          </p:cNvPr>
          <p:cNvSpPr txBox="1"/>
          <p:nvPr/>
        </p:nvSpPr>
        <p:spPr>
          <a:xfrm>
            <a:off x="9278560" y="4075415"/>
            <a:ext cx="685982" cy="461665"/>
          </a:xfrm>
          <a:prstGeom prst="rect">
            <a:avLst/>
          </a:prstGeom>
          <a:noFill/>
        </p:spPr>
        <p:txBody>
          <a:bodyPr wrap="square">
            <a:spAutoFit/>
          </a:bodyPr>
          <a:lstStyle/>
          <a:p>
            <a:r>
              <a:rPr lang="pt-BR" sz="2400" dirty="0">
                <a:latin typeface="Arial Narrow" panose="020B0606020202030204" pitchFamily="34" charset="0"/>
              </a:rPr>
              <a:t>(C)</a:t>
            </a:r>
          </a:p>
        </p:txBody>
      </p:sp>
      <p:pic>
        <p:nvPicPr>
          <p:cNvPr id="19" name="Imagem 18" descr="Uma imagem contendo Logotipo&#10;&#10;O conteúdo gerado por IA pode estar incorreto.">
            <a:extLst>
              <a:ext uri="{FF2B5EF4-FFF2-40B4-BE49-F238E27FC236}">
                <a16:creationId xmlns:a16="http://schemas.microsoft.com/office/drawing/2014/main" id="{26E025F9-A17A-44F1-591E-F5FA6860659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763111" y="4206790"/>
            <a:ext cx="2160000" cy="957565"/>
          </a:xfrm>
          <a:prstGeom prst="rect">
            <a:avLst/>
          </a:prstGeom>
          <a:noFill/>
          <a:ln>
            <a:noFill/>
          </a:ln>
        </p:spPr>
      </p:pic>
      <p:pic>
        <p:nvPicPr>
          <p:cNvPr id="20" name="Imagem 19" descr="Uma imagem contendo Forma&#10;&#10;O conteúdo gerado por IA pode estar incorreto.">
            <a:extLst>
              <a:ext uri="{FF2B5EF4-FFF2-40B4-BE49-F238E27FC236}">
                <a16:creationId xmlns:a16="http://schemas.microsoft.com/office/drawing/2014/main" id="{5414070C-142F-3DE6-432F-697D61F7ED2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756027" y="5642236"/>
            <a:ext cx="2160000" cy="946131"/>
          </a:xfrm>
          <a:prstGeom prst="rect">
            <a:avLst/>
          </a:prstGeom>
          <a:noFill/>
          <a:ln>
            <a:noFill/>
          </a:ln>
        </p:spPr>
      </p:pic>
    </p:spTree>
    <p:extLst>
      <p:ext uri="{BB962C8B-B14F-4D97-AF65-F5344CB8AC3E}">
        <p14:creationId xmlns:p14="http://schemas.microsoft.com/office/powerpoint/2010/main" val="10215945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E1375-E867-4B87-BD8E-8CA863C504F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5B021B4-BCEC-E6C8-2E97-EAAF59B21194}"/>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761075F8-7F2E-2995-9958-8CD2B1559DA5}"/>
              </a:ext>
            </a:extLst>
          </p:cNvPr>
          <p:cNvSpPr txBox="1"/>
          <p:nvPr/>
        </p:nvSpPr>
        <p:spPr>
          <a:xfrm>
            <a:off x="208472" y="645876"/>
            <a:ext cx="6094562" cy="6001643"/>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10. </a:t>
            </a:r>
            <a:r>
              <a:rPr lang="pt-BR" sz="2400" dirty="0">
                <a:latin typeface="Arial Narrow" panose="020B0606020202030204" pitchFamily="34" charset="0"/>
                <a:cs typeface="Arial" panose="020B0604020202020204" pitchFamily="34" charset="0"/>
              </a:rPr>
              <a:t>Observe a simetria aplicada no pentágono a seguir. </a:t>
            </a: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Pode-se afirmar que a simetria apresentada é uma (A) translação em 180° no sentido horário.</a:t>
            </a:r>
          </a:p>
          <a:p>
            <a:pPr algn="just"/>
            <a:r>
              <a:rPr lang="pt-BR" sz="2400" dirty="0">
                <a:latin typeface="Arial Narrow" panose="020B0606020202030204" pitchFamily="34" charset="0"/>
                <a:cs typeface="Arial" panose="020B0604020202020204" pitchFamily="34" charset="0"/>
              </a:rPr>
              <a:t>(B) reflexão em torno do eixo horizontal. </a:t>
            </a:r>
          </a:p>
          <a:p>
            <a:pPr algn="just"/>
            <a:r>
              <a:rPr lang="pt-BR" sz="2400" dirty="0">
                <a:latin typeface="Arial Narrow" panose="020B0606020202030204" pitchFamily="34" charset="0"/>
                <a:cs typeface="Arial" panose="020B0604020202020204" pitchFamily="34" charset="0"/>
              </a:rPr>
              <a:t>(C) rotação de 90° no sentido anti-horário. </a:t>
            </a:r>
          </a:p>
          <a:p>
            <a:pPr algn="just"/>
            <a:r>
              <a:rPr lang="pt-BR" sz="2400" dirty="0">
                <a:latin typeface="Arial Narrow" panose="020B0606020202030204" pitchFamily="34" charset="0"/>
                <a:cs typeface="Arial" panose="020B0604020202020204" pitchFamily="34" charset="0"/>
              </a:rPr>
              <a:t>(D) rotação de 90° no sentido horário.</a:t>
            </a:r>
          </a:p>
        </p:txBody>
      </p:sp>
      <p:sp>
        <p:nvSpPr>
          <p:cNvPr id="8" name="CaixaDeTexto 7">
            <a:extLst>
              <a:ext uri="{FF2B5EF4-FFF2-40B4-BE49-F238E27FC236}">
                <a16:creationId xmlns:a16="http://schemas.microsoft.com/office/drawing/2014/main" id="{DF35409E-F2AD-5CAD-7AE1-54F4E63060A0}"/>
              </a:ext>
            </a:extLst>
          </p:cNvPr>
          <p:cNvSpPr txBox="1"/>
          <p:nvPr/>
        </p:nvSpPr>
        <p:spPr>
          <a:xfrm>
            <a:off x="6322948" y="637645"/>
            <a:ext cx="5660577" cy="6001643"/>
          </a:xfrm>
          <a:prstGeom prst="rect">
            <a:avLst/>
          </a:prstGeom>
          <a:noFill/>
        </p:spPr>
        <p:txBody>
          <a:bodyPr wrap="square">
            <a:spAutoFit/>
          </a:bodyPr>
          <a:lstStyle/>
          <a:p>
            <a:r>
              <a:rPr lang="pt-BR" sz="2400" b="1" dirty="0">
                <a:latin typeface="Arial Narrow" panose="020B0606020202030204" pitchFamily="34" charset="0"/>
                <a:cs typeface="Arial" panose="020B0604020202020204" pitchFamily="34" charset="0"/>
              </a:rPr>
              <a:t>11. </a:t>
            </a:r>
            <a:r>
              <a:rPr lang="pt-BR" sz="2400" dirty="0">
                <a:latin typeface="Arial Narrow" panose="020B0606020202030204" pitchFamily="34" charset="0"/>
                <a:cs typeface="Arial" panose="020B0604020202020204" pitchFamily="34" charset="0"/>
              </a:rPr>
              <a:t>Considere a imagem a seguir.</a:t>
            </a: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cs typeface="Arial" panose="020B060402020202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pPr algn="just"/>
            <a:r>
              <a:rPr lang="pt-BR" sz="2400" dirty="0">
                <a:latin typeface="Arial Narrow" panose="020B0606020202030204" pitchFamily="34" charset="0"/>
                <a:cs typeface="Arial" panose="020B0604020202020204" pitchFamily="34" charset="0"/>
              </a:rPr>
              <a:t>A figura da direita foi obtida através de uma simetria. Qual é a simetria utilizada? </a:t>
            </a:r>
          </a:p>
          <a:p>
            <a:r>
              <a:rPr lang="pt-BR" sz="2400" dirty="0">
                <a:latin typeface="Arial Narrow" panose="020B0606020202030204" pitchFamily="34" charset="0"/>
                <a:cs typeface="Arial" panose="020B0604020202020204" pitchFamily="34" charset="0"/>
              </a:rPr>
              <a:t>(A) Translação. </a:t>
            </a:r>
          </a:p>
          <a:p>
            <a:r>
              <a:rPr lang="pt-BR" sz="2400" dirty="0">
                <a:latin typeface="Arial Narrow" panose="020B0606020202030204" pitchFamily="34" charset="0"/>
                <a:cs typeface="Arial" panose="020B0604020202020204" pitchFamily="34" charset="0"/>
              </a:rPr>
              <a:t>(B) Reflexão. </a:t>
            </a:r>
          </a:p>
          <a:p>
            <a:r>
              <a:rPr lang="pt-BR" sz="2400" dirty="0">
                <a:latin typeface="Arial Narrow" panose="020B0606020202030204" pitchFamily="34" charset="0"/>
                <a:cs typeface="Arial" panose="020B0604020202020204" pitchFamily="34" charset="0"/>
              </a:rPr>
              <a:t>(C) Rotação em torno de Y. </a:t>
            </a:r>
          </a:p>
          <a:p>
            <a:r>
              <a:rPr lang="pt-BR" sz="2400" dirty="0">
                <a:latin typeface="Arial Narrow" panose="020B0606020202030204" pitchFamily="34" charset="0"/>
                <a:cs typeface="Arial" panose="020B0604020202020204" pitchFamily="34" charset="0"/>
              </a:rPr>
              <a:t>(D) Rotação em torno de X.</a:t>
            </a:r>
          </a:p>
        </p:txBody>
      </p:sp>
      <p:pic>
        <p:nvPicPr>
          <p:cNvPr id="3" name="Imagem 2" descr="Gráfico, Forma&#10;&#10;O conteúdo gerado por IA pode estar incorreto.">
            <a:extLst>
              <a:ext uri="{FF2B5EF4-FFF2-40B4-BE49-F238E27FC236}">
                <a16:creationId xmlns:a16="http://schemas.microsoft.com/office/drawing/2014/main" id="{220280E0-1535-B480-295A-4F9DB4FCF9E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8559" y="1066019"/>
            <a:ext cx="2953439" cy="3627320"/>
          </a:xfrm>
          <a:prstGeom prst="rect">
            <a:avLst/>
          </a:prstGeom>
          <a:noFill/>
          <a:ln>
            <a:noFill/>
          </a:ln>
        </p:spPr>
      </p:pic>
      <p:pic>
        <p:nvPicPr>
          <p:cNvPr id="5" name="Imagem 4" descr="Uma imagem contendo Gráfico&#10;&#10;O conteúdo gerado por IA pode estar incorreto.">
            <a:extLst>
              <a:ext uri="{FF2B5EF4-FFF2-40B4-BE49-F238E27FC236}">
                <a16:creationId xmlns:a16="http://schemas.microsoft.com/office/drawing/2014/main" id="{9ADBB903-D0D5-748D-0802-391A2A46C37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6917664" y="1204296"/>
            <a:ext cx="3655777" cy="3175772"/>
          </a:xfrm>
          <a:prstGeom prst="rect">
            <a:avLst/>
          </a:prstGeom>
        </p:spPr>
      </p:pic>
    </p:spTree>
    <p:extLst>
      <p:ext uri="{BB962C8B-B14F-4D97-AF65-F5344CB8AC3E}">
        <p14:creationId xmlns:p14="http://schemas.microsoft.com/office/powerpoint/2010/main" val="38665799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28FE0-E3C5-572A-BCE5-323A39AEAA55}"/>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80C67D86-9E22-F632-6FA0-2ED42CF520A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810899F6-F83D-ED64-A35C-F236E58282BC}"/>
              </a:ext>
            </a:extLst>
          </p:cNvPr>
          <p:cNvSpPr txBox="1"/>
          <p:nvPr/>
        </p:nvSpPr>
        <p:spPr>
          <a:xfrm>
            <a:off x="208472" y="533556"/>
            <a:ext cx="6094562" cy="1154162"/>
          </a:xfrm>
          <a:prstGeom prst="rect">
            <a:avLst/>
          </a:prstGeom>
          <a:noFill/>
        </p:spPr>
        <p:txBody>
          <a:bodyPr wrap="square">
            <a:spAutoFit/>
          </a:bodyPr>
          <a:lstStyle/>
          <a:p>
            <a:pPr algn="just"/>
            <a:r>
              <a:rPr lang="pt-BR" sz="2300" b="1" dirty="0">
                <a:latin typeface="Arial Narrow" panose="020B0606020202030204" pitchFamily="34" charset="0"/>
                <a:cs typeface="Arial" panose="020B0604020202020204" pitchFamily="34" charset="0"/>
              </a:rPr>
              <a:t>12. ENEM 2013 (Adaptada) </a:t>
            </a:r>
            <a:r>
              <a:rPr lang="pt-BR" sz="2300" dirty="0">
                <a:latin typeface="Arial Narrow" panose="020B0606020202030204" pitchFamily="34" charset="0"/>
                <a:cs typeface="Arial" panose="020B0604020202020204" pitchFamily="34" charset="0"/>
              </a:rPr>
              <a:t>Uma empresa de design gráfico precisa criar um logotipo com simetria axial. A figura escolhida foi a de uma borboleta estilizada.</a:t>
            </a:r>
          </a:p>
        </p:txBody>
      </p:sp>
      <p:sp>
        <p:nvSpPr>
          <p:cNvPr id="10" name="CaixaDeTexto 9">
            <a:extLst>
              <a:ext uri="{FF2B5EF4-FFF2-40B4-BE49-F238E27FC236}">
                <a16:creationId xmlns:a16="http://schemas.microsoft.com/office/drawing/2014/main" id="{0B8C90C2-2670-A802-4511-FF076222FE6A}"/>
              </a:ext>
            </a:extLst>
          </p:cNvPr>
          <p:cNvSpPr txBox="1"/>
          <p:nvPr/>
        </p:nvSpPr>
        <p:spPr>
          <a:xfrm>
            <a:off x="143437" y="3240023"/>
            <a:ext cx="6159597" cy="3277820"/>
          </a:xfrm>
          <a:prstGeom prst="rect">
            <a:avLst/>
          </a:prstGeom>
          <a:noFill/>
        </p:spPr>
        <p:txBody>
          <a:bodyPr wrap="square">
            <a:spAutoFit/>
          </a:bodyPr>
          <a:lstStyle/>
          <a:p>
            <a:pPr algn="just"/>
            <a:r>
              <a:rPr lang="pt-BR" sz="2300" dirty="0">
                <a:latin typeface="Arial Narrow" panose="020B0606020202030204" pitchFamily="34" charset="0"/>
                <a:cs typeface="Arial" panose="020B0604020202020204" pitchFamily="34" charset="0"/>
              </a:rPr>
              <a:t>A simetria axial da figura garante que: </a:t>
            </a:r>
          </a:p>
          <a:p>
            <a:pPr algn="just"/>
            <a:r>
              <a:rPr lang="pt-BR" sz="2300" dirty="0">
                <a:latin typeface="Arial Narrow" panose="020B0606020202030204" pitchFamily="34" charset="0"/>
                <a:cs typeface="Arial" panose="020B0604020202020204" pitchFamily="34" charset="0"/>
              </a:rPr>
              <a:t>(A) As asas da borboleta sejam congruentes e estejam dispostas de forma que uma seja a imagem espelhada da outra.</a:t>
            </a:r>
          </a:p>
          <a:p>
            <a:pPr algn="just"/>
            <a:r>
              <a:rPr lang="pt-BR" sz="2300" dirty="0">
                <a:latin typeface="Arial Narrow" panose="020B0606020202030204" pitchFamily="34" charset="0"/>
                <a:cs typeface="Arial" panose="020B0604020202020204" pitchFamily="34" charset="0"/>
              </a:rPr>
              <a:t>(B) A borboleta possa ser girada em torno do seu eixo central e coincidir com ela mesma em várias posições. </a:t>
            </a:r>
          </a:p>
          <a:p>
            <a:pPr algn="just"/>
            <a:r>
              <a:rPr lang="pt-BR" sz="2300" dirty="0">
                <a:latin typeface="Arial Narrow" panose="020B0606020202030204" pitchFamily="34" charset="0"/>
                <a:cs typeface="Arial" panose="020B0604020202020204" pitchFamily="34" charset="0"/>
              </a:rPr>
              <a:t>(C) As asas tenham formas diferentes, mas áreas iguais.</a:t>
            </a:r>
          </a:p>
          <a:p>
            <a:pPr algn="just"/>
            <a:r>
              <a:rPr lang="pt-BR" sz="2300" dirty="0">
                <a:latin typeface="Arial Narrow" panose="020B0606020202030204" pitchFamily="34" charset="0"/>
                <a:cs typeface="Arial" panose="020B0604020202020204" pitchFamily="34" charset="0"/>
              </a:rPr>
              <a:t>(D) A borboleta tenha quatro eixos de simetria.</a:t>
            </a:r>
          </a:p>
        </p:txBody>
      </p:sp>
      <p:sp>
        <p:nvSpPr>
          <p:cNvPr id="15" name="CaixaDeTexto 14">
            <a:extLst>
              <a:ext uri="{FF2B5EF4-FFF2-40B4-BE49-F238E27FC236}">
                <a16:creationId xmlns:a16="http://schemas.microsoft.com/office/drawing/2014/main" id="{C4B74055-0375-E86B-D9BC-28027398BDAF}"/>
              </a:ext>
            </a:extLst>
          </p:cNvPr>
          <p:cNvSpPr txBox="1"/>
          <p:nvPr/>
        </p:nvSpPr>
        <p:spPr>
          <a:xfrm>
            <a:off x="6303034" y="612324"/>
            <a:ext cx="5680494" cy="6109365"/>
          </a:xfrm>
          <a:prstGeom prst="rect">
            <a:avLst/>
          </a:prstGeom>
          <a:noFill/>
        </p:spPr>
        <p:txBody>
          <a:bodyPr wrap="square">
            <a:spAutoFit/>
          </a:bodyPr>
          <a:lstStyle/>
          <a:p>
            <a:pPr algn="just"/>
            <a:r>
              <a:rPr lang="pt-BR" sz="2300" b="1" dirty="0">
                <a:latin typeface="Arial Narrow" panose="020B0606020202030204" pitchFamily="34" charset="0"/>
                <a:cs typeface="Arial" panose="020B0604020202020204" pitchFamily="34" charset="0"/>
              </a:rPr>
              <a:t>13. </a:t>
            </a:r>
            <a:r>
              <a:rPr lang="pt-BR" sz="2300" dirty="0">
                <a:latin typeface="Arial Narrow" panose="020B0606020202030204" pitchFamily="34" charset="0"/>
                <a:cs typeface="Arial" panose="020B0604020202020204" pitchFamily="34" charset="0"/>
              </a:rPr>
              <a:t>Uma diarista ao limpar um móvel que continha um quadro de uma placa de trânsito usada como enfeite. Ela modificou a posição do quadro, mas tentou arrumar o quadro e alterou a orientação original, sem perceber. Observe:</a:t>
            </a:r>
          </a:p>
          <a:p>
            <a:endParaRPr lang="pt-BR" sz="2300" dirty="0">
              <a:latin typeface="Arial Narrow" panose="020B0606020202030204" pitchFamily="34" charset="0"/>
            </a:endParaRPr>
          </a:p>
          <a:p>
            <a:endParaRPr lang="pt-BR" sz="2300" dirty="0">
              <a:latin typeface="Arial Narrow" panose="020B0606020202030204" pitchFamily="34" charset="0"/>
            </a:endParaRPr>
          </a:p>
          <a:p>
            <a:endParaRPr lang="pt-BR" sz="2300" dirty="0">
              <a:latin typeface="Arial Narrow" panose="020B0606020202030204" pitchFamily="34" charset="0"/>
            </a:endParaRPr>
          </a:p>
          <a:p>
            <a:pPr algn="just"/>
            <a:endParaRPr lang="pt-BR" sz="2300" dirty="0">
              <a:latin typeface="Arial Narrow" panose="020B0606020202030204" pitchFamily="34" charset="0"/>
              <a:cs typeface="Arial" panose="020B0604020202020204" pitchFamily="34" charset="0"/>
            </a:endParaRPr>
          </a:p>
          <a:p>
            <a:pPr algn="just"/>
            <a:r>
              <a:rPr lang="pt-BR" sz="2300" dirty="0">
                <a:latin typeface="Arial Narrow" panose="020B0606020202030204" pitchFamily="34" charset="0"/>
                <a:cs typeface="Arial" panose="020B0604020202020204" pitchFamily="34" charset="0"/>
              </a:rPr>
              <a:t>Quando o proprietário da residência entrou, ele percebeu que alguém havia mexido em seu quadro porque o quadro encontrava-se no local rotacionado a</a:t>
            </a:r>
          </a:p>
          <a:p>
            <a:pPr algn="just"/>
            <a:r>
              <a:rPr lang="pt-BR" sz="2300" dirty="0">
                <a:latin typeface="Arial Narrow" panose="020B0606020202030204" pitchFamily="34" charset="0"/>
                <a:cs typeface="Arial" panose="020B0604020202020204" pitchFamily="34" charset="0"/>
              </a:rPr>
              <a:t>(A) 210° no sentido horário.</a:t>
            </a:r>
          </a:p>
          <a:p>
            <a:pPr algn="just"/>
            <a:r>
              <a:rPr lang="pt-BR" sz="2300" dirty="0">
                <a:latin typeface="Arial Narrow" panose="020B0606020202030204" pitchFamily="34" charset="0"/>
                <a:cs typeface="Arial" panose="020B0604020202020204" pitchFamily="34" charset="0"/>
              </a:rPr>
              <a:t>(B) 120° no sentido horário. </a:t>
            </a:r>
          </a:p>
          <a:p>
            <a:pPr algn="just"/>
            <a:r>
              <a:rPr lang="pt-BR" sz="2300" dirty="0">
                <a:latin typeface="Arial Narrow" panose="020B0606020202030204" pitchFamily="34" charset="0"/>
                <a:cs typeface="Arial" panose="020B0604020202020204" pitchFamily="34" charset="0"/>
              </a:rPr>
              <a:t>(C) 135° no sentido anti-horário. </a:t>
            </a:r>
          </a:p>
          <a:p>
            <a:pPr algn="just"/>
            <a:r>
              <a:rPr lang="pt-BR" sz="2300" dirty="0">
                <a:latin typeface="Arial Narrow" panose="020B0606020202030204" pitchFamily="34" charset="0"/>
                <a:cs typeface="Arial" panose="020B0604020202020204" pitchFamily="34" charset="0"/>
              </a:rPr>
              <a:t>(D) 225° no sentido anti-horário.</a:t>
            </a:r>
          </a:p>
        </p:txBody>
      </p:sp>
      <p:pic>
        <p:nvPicPr>
          <p:cNvPr id="3" name="Imagem 2" descr="Desenho de pessoa com guarda-chuva aberto&#10;&#10;O conteúdo gerado por IA pode estar incorreto.">
            <a:extLst>
              <a:ext uri="{FF2B5EF4-FFF2-40B4-BE49-F238E27FC236}">
                <a16:creationId xmlns:a16="http://schemas.microsoft.com/office/drawing/2014/main" id="{611CB459-0D2A-DAF7-5823-B6AD43E1F8D7}"/>
              </a:ext>
            </a:extLst>
          </p:cNvPr>
          <p:cNvPicPr>
            <a:picLocks noChangeAspect="1"/>
          </p:cNvPicPr>
          <p:nvPr/>
        </p:nvPicPr>
        <p:blipFill>
          <a:blip r:embed="rId2"/>
          <a:stretch>
            <a:fillRect/>
          </a:stretch>
        </p:blipFill>
        <p:spPr>
          <a:xfrm>
            <a:off x="1774549" y="1566732"/>
            <a:ext cx="2962407" cy="1616650"/>
          </a:xfrm>
          <a:prstGeom prst="rect">
            <a:avLst/>
          </a:prstGeom>
        </p:spPr>
      </p:pic>
      <p:pic>
        <p:nvPicPr>
          <p:cNvPr id="5" name="Imagem 4" descr="Desenho de personagem de desenhos animados com texto preto sobre fundo branco&#10;&#10;O conteúdo gerado por IA pode estar incorreto.">
            <a:extLst>
              <a:ext uri="{FF2B5EF4-FFF2-40B4-BE49-F238E27FC236}">
                <a16:creationId xmlns:a16="http://schemas.microsoft.com/office/drawing/2014/main" id="{855E681A-3EC4-8CF3-AAF3-51D096EAF76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77430" y="2381131"/>
            <a:ext cx="2357395" cy="1401975"/>
          </a:xfrm>
          <a:prstGeom prst="rect">
            <a:avLst/>
          </a:prstGeom>
          <a:noFill/>
          <a:ln>
            <a:noFill/>
          </a:ln>
        </p:spPr>
      </p:pic>
    </p:spTree>
    <p:extLst>
      <p:ext uri="{BB962C8B-B14F-4D97-AF65-F5344CB8AC3E}">
        <p14:creationId xmlns:p14="http://schemas.microsoft.com/office/powerpoint/2010/main" val="2744697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66235-EB7B-635C-0877-A1DAD587917C}"/>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94D99716-2052-78E8-2946-8E39E121B301}"/>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6" name="CaixaDeTexto 5">
            <a:extLst>
              <a:ext uri="{FF2B5EF4-FFF2-40B4-BE49-F238E27FC236}">
                <a16:creationId xmlns:a16="http://schemas.microsoft.com/office/drawing/2014/main" id="{3BBF4196-8F94-8DA0-2CB8-A86567C2B25B}"/>
              </a:ext>
            </a:extLst>
          </p:cNvPr>
          <p:cNvSpPr txBox="1"/>
          <p:nvPr/>
        </p:nvSpPr>
        <p:spPr>
          <a:xfrm>
            <a:off x="236043" y="2903870"/>
            <a:ext cx="6094562" cy="461665"/>
          </a:xfrm>
          <a:prstGeom prst="rect">
            <a:avLst/>
          </a:prstGeom>
          <a:noFill/>
        </p:spPr>
        <p:txBody>
          <a:bodyPr wrap="square">
            <a:spAutoFit/>
          </a:bodyPr>
          <a:lstStyle/>
          <a:p>
            <a:r>
              <a:rPr lang="pt-BR" sz="2400" b="1" dirty="0">
                <a:latin typeface="Arial Narrow" panose="020B0606020202030204" pitchFamily="34" charset="0"/>
                <a:cs typeface="Arial" panose="020B0604020202020204" pitchFamily="34" charset="0"/>
              </a:rPr>
              <a:t>Item 1. </a:t>
            </a:r>
            <a:r>
              <a:rPr lang="pt-BR" sz="2400" dirty="0">
                <a:latin typeface="Arial Narrow" panose="020B0606020202030204" pitchFamily="34" charset="0"/>
                <a:cs typeface="Arial" panose="020B0604020202020204" pitchFamily="34" charset="0"/>
              </a:rPr>
              <a:t>Observe a imagem a seguir. </a:t>
            </a:r>
          </a:p>
        </p:txBody>
      </p:sp>
      <p:sp>
        <p:nvSpPr>
          <p:cNvPr id="10" name="CaixaDeTexto 9">
            <a:extLst>
              <a:ext uri="{FF2B5EF4-FFF2-40B4-BE49-F238E27FC236}">
                <a16:creationId xmlns:a16="http://schemas.microsoft.com/office/drawing/2014/main" id="{C15FBA35-E526-7B4A-7ADD-D2AA65F99782}"/>
              </a:ext>
            </a:extLst>
          </p:cNvPr>
          <p:cNvSpPr txBox="1"/>
          <p:nvPr/>
        </p:nvSpPr>
        <p:spPr>
          <a:xfrm>
            <a:off x="6330604" y="825906"/>
            <a:ext cx="5625345" cy="2677656"/>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O paralelogramo EFGH foi obtida através de uma</a:t>
            </a:r>
          </a:p>
          <a:p>
            <a:pPr marL="457200" indent="-457200" algn="just">
              <a:buAutoNum type="alphaUcParenBoth"/>
            </a:pPr>
            <a:r>
              <a:rPr lang="pt-BR" sz="2400" dirty="0">
                <a:latin typeface="Arial Narrow" panose="020B0606020202030204" pitchFamily="34" charset="0"/>
                <a:cs typeface="Arial" panose="020B0604020202020204" pitchFamily="34" charset="0"/>
              </a:rPr>
              <a:t>reflexão em torno do lado AC. </a:t>
            </a:r>
          </a:p>
          <a:p>
            <a:pPr algn="just"/>
            <a:r>
              <a:rPr lang="pt-BR" sz="2400" dirty="0">
                <a:latin typeface="Arial Narrow" panose="020B0606020202030204" pitchFamily="34" charset="0"/>
                <a:cs typeface="Arial" panose="020B0604020202020204" pitchFamily="34" charset="0"/>
              </a:rPr>
              <a:t>(B) reflexão em torno da reta r. </a:t>
            </a:r>
          </a:p>
          <a:p>
            <a:pPr algn="just"/>
            <a:r>
              <a:rPr lang="pt-BR" sz="2400" dirty="0">
                <a:latin typeface="Arial Narrow" panose="020B0606020202030204" pitchFamily="34" charset="0"/>
                <a:cs typeface="Arial" panose="020B0604020202020204" pitchFamily="34" charset="0"/>
              </a:rPr>
              <a:t>(C) reflexão em torno do lado AB. </a:t>
            </a:r>
          </a:p>
          <a:p>
            <a:pPr algn="just"/>
            <a:r>
              <a:rPr lang="pt-BR" sz="2400" dirty="0">
                <a:latin typeface="Arial Narrow" panose="020B0606020202030204" pitchFamily="34" charset="0"/>
                <a:cs typeface="Arial" panose="020B0604020202020204" pitchFamily="34" charset="0"/>
              </a:rPr>
              <a:t>(D) rotação de 90° em torno do ponto C no sentido anti-horário.</a:t>
            </a:r>
          </a:p>
        </p:txBody>
      </p:sp>
      <p:pic>
        <p:nvPicPr>
          <p:cNvPr id="5" name="Imagem 4" descr="Interface gráfica do usuário, Texto, Aplicativo&#10;&#10;O conteúdo gerado por IA pode estar incorreto.">
            <a:extLst>
              <a:ext uri="{FF2B5EF4-FFF2-40B4-BE49-F238E27FC236}">
                <a16:creationId xmlns:a16="http://schemas.microsoft.com/office/drawing/2014/main" id="{3261A494-0640-831D-A710-2EDB3E74FEDB}"/>
              </a:ext>
            </a:extLst>
          </p:cNvPr>
          <p:cNvPicPr>
            <a:picLocks noChangeAspect="1"/>
          </p:cNvPicPr>
          <p:nvPr/>
        </p:nvPicPr>
        <p:blipFill>
          <a:blip r:embed="rId2"/>
          <a:stretch>
            <a:fillRect/>
          </a:stretch>
        </p:blipFill>
        <p:spPr>
          <a:xfrm>
            <a:off x="404978" y="601648"/>
            <a:ext cx="5400000" cy="2237402"/>
          </a:xfrm>
          <a:prstGeom prst="rect">
            <a:avLst/>
          </a:prstGeom>
        </p:spPr>
      </p:pic>
      <p:pic>
        <p:nvPicPr>
          <p:cNvPr id="7" name="Imagem 6" descr="Gráfico, Gráfico de linhas&#10;&#10;O conteúdo gerado por IA pode estar incorreto.">
            <a:extLst>
              <a:ext uri="{FF2B5EF4-FFF2-40B4-BE49-F238E27FC236}">
                <a16:creationId xmlns:a16="http://schemas.microsoft.com/office/drawing/2014/main" id="{89885D4C-644A-709F-5C71-4B171B222325}"/>
              </a:ext>
            </a:extLst>
          </p:cNvPr>
          <p:cNvPicPr>
            <a:picLocks noChangeAspect="1"/>
          </p:cNvPicPr>
          <p:nvPr/>
        </p:nvPicPr>
        <p:blipFill rotWithShape="1">
          <a:blip r:embed="rId3"/>
          <a:srcRect l="36881" t="9111" r="19167" b="11639"/>
          <a:stretch>
            <a:fillRect/>
          </a:stretch>
        </p:blipFill>
        <p:spPr bwMode="auto">
          <a:xfrm>
            <a:off x="1367546" y="3327207"/>
            <a:ext cx="3281991" cy="32887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994916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87E71-56E1-94AC-D268-A48DF94FE5A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15A018B1-5EAC-2344-304E-E6A9D2F9AE8B}"/>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3" name="Imagem 2" descr="Interface gráfica do usuário&#10;&#10;O conteúdo gerado por IA pode estar incorreto.">
            <a:extLst>
              <a:ext uri="{FF2B5EF4-FFF2-40B4-BE49-F238E27FC236}">
                <a16:creationId xmlns:a16="http://schemas.microsoft.com/office/drawing/2014/main" id="{C0939915-56BA-91A0-E7AD-9A685B877FC4}"/>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257242" y="336438"/>
            <a:ext cx="3600000" cy="742137"/>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FCD37991-65B1-6BB4-76AB-4A099B4EFD45}"/>
              </a:ext>
            </a:extLst>
          </p:cNvPr>
          <p:cNvSpPr txBox="1"/>
          <p:nvPr/>
        </p:nvSpPr>
        <p:spPr>
          <a:xfrm>
            <a:off x="152401" y="946837"/>
            <a:ext cx="6150633" cy="1856277"/>
          </a:xfrm>
          <a:prstGeom prst="rect">
            <a:avLst/>
          </a:prstGeom>
          <a:noFill/>
        </p:spPr>
        <p:txBody>
          <a:bodyPr wrap="square">
            <a:spAutoFit/>
          </a:bodyPr>
          <a:lstStyle/>
          <a:p>
            <a:pPr algn="ctr">
              <a:lnSpc>
                <a:spcPct val="115000"/>
              </a:lnSpc>
              <a:spcAft>
                <a:spcPts val="800"/>
              </a:spcAft>
              <a:buNone/>
            </a:pPr>
            <a:r>
              <a:rPr lang="pt-BR" sz="2400" b="1" u="sng" kern="0" dirty="0">
                <a:effectLst/>
                <a:latin typeface="Arial Narrow" panose="020B0606020202030204" pitchFamily="34" charset="0"/>
                <a:ea typeface="Calibri" panose="020F0502020204030204" pitchFamily="34" charset="0"/>
                <a:cs typeface="Arial" panose="020B0604020202020204" pitchFamily="34" charset="0"/>
              </a:rPr>
              <a:t>CONGRUÊNCIA DE TRIÂNGULOS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Dois triângulos são </a:t>
            </a:r>
            <a:r>
              <a:rPr lang="pt-BR" sz="2400" b="1" kern="0" dirty="0">
                <a:effectLst/>
                <a:latin typeface="Arial Narrow" panose="020B0606020202030204" pitchFamily="34" charset="0"/>
                <a:ea typeface="Calibri" panose="020F0502020204030204" pitchFamily="34" charset="0"/>
                <a:cs typeface="Arial" panose="020B0604020202020204" pitchFamily="34" charset="0"/>
              </a:rPr>
              <a:t>congruentes</a:t>
            </a:r>
            <a:r>
              <a:rPr lang="pt-BR" sz="2400" kern="0" dirty="0">
                <a:effectLst/>
                <a:latin typeface="Arial Narrow" panose="020B0606020202030204" pitchFamily="34" charset="0"/>
                <a:ea typeface="Calibri" panose="020F0502020204030204" pitchFamily="34" charset="0"/>
                <a:cs typeface="Arial" panose="020B0604020202020204" pitchFamily="34" charset="0"/>
              </a:rPr>
              <a:t> quando têm os lados e os ângulos internos correspondentes congruentes.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9" name="Imagem 8" descr="Gráfico, Gráfico de linhas&#10;&#10;Descrição gerada automaticamente">
            <a:extLst>
              <a:ext uri="{FF2B5EF4-FFF2-40B4-BE49-F238E27FC236}">
                <a16:creationId xmlns:a16="http://schemas.microsoft.com/office/drawing/2014/main" id="{A1749B0C-C3E9-4121-7902-97B9AE00FA88}"/>
              </a:ext>
            </a:extLst>
          </p:cNvPr>
          <p:cNvPicPr>
            <a:picLocks noChangeAspect="1"/>
          </p:cNvPicPr>
          <p:nvPr/>
        </p:nvPicPr>
        <p:blipFill>
          <a:blip r:embed="rId3" cstate="print">
            <a:extLst>
              <a:ext uri="{28A0092B-C50C-407E-A947-70E740481C1C}">
                <a14:useLocalDpi xmlns:a14="http://schemas.microsoft.com/office/drawing/2010/main" val="0"/>
              </a:ext>
            </a:extLst>
          </a:blip>
          <a:srcRect l="1309" t="4424" r="2550" b="2463"/>
          <a:stretch>
            <a:fillRect/>
          </a:stretch>
        </p:blipFill>
        <p:spPr bwMode="auto">
          <a:xfrm>
            <a:off x="1849604" y="2341181"/>
            <a:ext cx="3132000" cy="1984942"/>
          </a:xfrm>
          <a:prstGeom prst="rect">
            <a:avLst/>
          </a:prstGeom>
          <a:noFill/>
          <a:ln>
            <a:noFill/>
          </a:ln>
        </p:spPr>
      </p:pic>
      <p:sp>
        <p:nvSpPr>
          <p:cNvPr id="15" name="CaixaDeTexto 14">
            <a:extLst>
              <a:ext uri="{FF2B5EF4-FFF2-40B4-BE49-F238E27FC236}">
                <a16:creationId xmlns:a16="http://schemas.microsoft.com/office/drawing/2014/main" id="{4934ACBC-B5D4-E059-B34B-93AE9D6A0716}"/>
              </a:ext>
            </a:extLst>
          </p:cNvPr>
          <p:cNvSpPr txBox="1"/>
          <p:nvPr/>
        </p:nvSpPr>
        <p:spPr>
          <a:xfrm>
            <a:off x="132272" y="4227090"/>
            <a:ext cx="6170762" cy="2178417"/>
          </a:xfrm>
          <a:prstGeom prst="rect">
            <a:avLst/>
          </a:prstGeom>
          <a:noFill/>
        </p:spPr>
        <p:txBody>
          <a:bodyPr wrap="square">
            <a:spAutoFit/>
          </a:bodyPr>
          <a:lstStyle/>
          <a:p>
            <a:pPr algn="just">
              <a:lnSpc>
                <a:spcPct val="115000"/>
              </a:lnSpc>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Perceba que, ao compararmos dois triângulos que possuem as mesmas medidas de ângulos e de lados, temos um caso de </a:t>
            </a:r>
            <a:r>
              <a:rPr lang="pt-BR" sz="2400" b="1" kern="0" dirty="0">
                <a:effectLst/>
                <a:latin typeface="Arial Narrow" panose="020B0606020202030204" pitchFamily="34" charset="0"/>
                <a:ea typeface="Calibri" panose="020F0502020204030204" pitchFamily="34" charset="0"/>
                <a:cs typeface="Arial" panose="020B0604020202020204" pitchFamily="34" charset="0"/>
              </a:rPr>
              <a:t>transformação isométrica,</a:t>
            </a:r>
            <a:r>
              <a:rPr lang="pt-BR" sz="2400" kern="0" dirty="0">
                <a:effectLst/>
                <a:latin typeface="Arial Narrow" panose="020B0606020202030204" pitchFamily="34" charset="0"/>
                <a:ea typeface="Calibri" panose="020F0502020204030204" pitchFamily="34" charset="0"/>
                <a:cs typeface="Arial" panose="020B0604020202020204" pitchFamily="34" charset="0"/>
              </a:rPr>
              <a:t> já que modificamos apenas a posição a partir de uma translação, reflexão ou rotação de figuras.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7" name="CaixaDeTexto 16">
                <a:extLst>
                  <a:ext uri="{FF2B5EF4-FFF2-40B4-BE49-F238E27FC236}">
                    <a16:creationId xmlns:a16="http://schemas.microsoft.com/office/drawing/2014/main" id="{E6701E02-3FAC-DCB2-A4A3-21547BCE7DA5}"/>
                  </a:ext>
                </a:extLst>
              </p:cNvPr>
              <p:cNvSpPr txBox="1"/>
              <p:nvPr/>
            </p:nvSpPr>
            <p:spPr>
              <a:xfrm>
                <a:off x="6321807" y="707506"/>
                <a:ext cx="5717790" cy="904222"/>
              </a:xfrm>
              <a:prstGeom prst="rect">
                <a:avLst/>
              </a:prstGeom>
              <a:noFill/>
            </p:spPr>
            <p:txBody>
              <a:bodyPr wrap="square">
                <a:spAutoFit/>
              </a:bodyPr>
              <a:lstStyle/>
              <a:p>
                <a:pPr algn="just">
                  <a:lnSpc>
                    <a:spcPct val="115000"/>
                  </a:lnSpc>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Nesses triângulos </a:t>
                </a:r>
                <a14:m>
                  <m:oMath xmlns:m="http://schemas.openxmlformats.org/officeDocument/2006/math">
                    <m:r>
                      <m:rPr>
                        <m:sty m:val="p"/>
                      </m:rPr>
                      <a:rPr lang="pt-BR" sz="2400" kern="0">
                        <a:effectLst/>
                        <a:latin typeface="Cambria Math" panose="02040503050406030204" pitchFamily="18" charset="0"/>
                        <a:ea typeface="Calibri" panose="020F0502020204030204" pitchFamily="34" charset="0"/>
                        <a:cs typeface="Arial" panose="020B0604020202020204" pitchFamily="34" charset="0"/>
                      </a:rPr>
                      <m:t>ABC</m:t>
                    </m:r>
                  </m:oMath>
                </a14:m>
                <a:r>
                  <a:rPr lang="pt-BR" sz="2400" kern="0" dirty="0">
                    <a:effectLst/>
                    <a:latin typeface="Arial Narrow" panose="020B0606020202030204" pitchFamily="34" charset="0"/>
                    <a:ea typeface="Calibri" panose="020F0502020204030204" pitchFamily="34" charset="0"/>
                    <a:cs typeface="Arial" panose="020B0604020202020204" pitchFamily="34" charset="0"/>
                  </a:rPr>
                  <a:t> e </a:t>
                </a:r>
                <a14:m>
                  <m:oMath xmlns:m="http://schemas.openxmlformats.org/officeDocument/2006/math">
                    <m:r>
                      <m:rPr>
                        <m:sty m:val="p"/>
                      </m:rPr>
                      <a:rPr lang="pt-BR" sz="2400" kern="0">
                        <a:effectLst/>
                        <a:latin typeface="Cambria Math" panose="02040503050406030204" pitchFamily="18" charset="0"/>
                        <a:ea typeface="Calibri" panose="020F0502020204030204" pitchFamily="34" charset="0"/>
                        <a:cs typeface="Arial" panose="020B0604020202020204" pitchFamily="34" charset="0"/>
                      </a:rPr>
                      <m:t>DEF</m:t>
                    </m:r>
                  </m:oMath>
                </a14:m>
                <a:r>
                  <a:rPr lang="pt-BR" sz="2400" kern="0" dirty="0">
                    <a:effectLst/>
                    <a:latin typeface="Arial Narrow" panose="020B0606020202030204" pitchFamily="34" charset="0"/>
                    <a:ea typeface="Calibri" panose="020F0502020204030204" pitchFamily="34" charset="0"/>
                    <a:cs typeface="Arial" panose="020B0604020202020204" pitchFamily="34" charset="0"/>
                  </a:rPr>
                  <a:t>, temos as seguintes correspondências:</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17" name="CaixaDeTexto 16">
                <a:extLst>
                  <a:ext uri="{FF2B5EF4-FFF2-40B4-BE49-F238E27FC236}">
                    <a16:creationId xmlns:a16="http://schemas.microsoft.com/office/drawing/2014/main" id="{E6701E02-3FAC-DCB2-A4A3-21547BCE7DA5}"/>
                  </a:ext>
                </a:extLst>
              </p:cNvPr>
              <p:cNvSpPr txBox="1">
                <a:spLocks noRot="1" noChangeAspect="1" noMove="1" noResize="1" noEditPoints="1" noAdjustHandles="1" noChangeArrowheads="1" noChangeShapeType="1" noTextEdit="1"/>
              </p:cNvSpPr>
              <p:nvPr/>
            </p:nvSpPr>
            <p:spPr>
              <a:xfrm>
                <a:off x="6321807" y="707506"/>
                <a:ext cx="5717790" cy="904222"/>
              </a:xfrm>
              <a:prstGeom prst="rect">
                <a:avLst/>
              </a:prstGeom>
              <a:blipFill>
                <a:blip r:embed="rId4"/>
                <a:stretch>
                  <a:fillRect l="-1599" t="-2703" r="-1706" b="-15541"/>
                </a:stretch>
              </a:blipFill>
            </p:spPr>
            <p:txBody>
              <a:bodyPr/>
              <a:lstStyle/>
              <a:p>
                <a:r>
                  <a:rPr lang="pt-BR">
                    <a:noFill/>
                  </a:rPr>
                  <a:t> </a:t>
                </a:r>
              </a:p>
            </p:txBody>
          </p:sp>
        </mc:Fallback>
      </mc:AlternateContent>
      <p:pic>
        <p:nvPicPr>
          <p:cNvPr id="20" name="Imagem 19">
            <a:extLst>
              <a:ext uri="{FF2B5EF4-FFF2-40B4-BE49-F238E27FC236}">
                <a16:creationId xmlns:a16="http://schemas.microsoft.com/office/drawing/2014/main" id="{96654336-3325-667B-8997-87DA07ADA31C}"/>
              </a:ext>
            </a:extLst>
          </p:cNvPr>
          <p:cNvPicPr>
            <a:picLocks noChangeAspect="1"/>
          </p:cNvPicPr>
          <p:nvPr/>
        </p:nvPicPr>
        <p:blipFill>
          <a:blip r:embed="rId5"/>
          <a:srcRect l="39338" t="1" r="37337" b="28551"/>
          <a:stretch>
            <a:fillRect/>
          </a:stretch>
        </p:blipFill>
        <p:spPr>
          <a:xfrm>
            <a:off x="7223760" y="1611728"/>
            <a:ext cx="3692966" cy="1817271"/>
          </a:xfrm>
          <a:prstGeom prst="rect">
            <a:avLst/>
          </a:prstGeom>
        </p:spPr>
      </p:pic>
      <mc:AlternateContent xmlns:mc="http://schemas.openxmlformats.org/markup-compatibility/2006" xmlns:a14="http://schemas.microsoft.com/office/drawing/2010/main">
        <mc:Choice Requires="a14">
          <p:sp>
            <p:nvSpPr>
              <p:cNvPr id="22" name="CaixaDeTexto 21">
                <a:extLst>
                  <a:ext uri="{FF2B5EF4-FFF2-40B4-BE49-F238E27FC236}">
                    <a16:creationId xmlns:a16="http://schemas.microsoft.com/office/drawing/2014/main" id="{4424B5FB-B26D-FC54-25DC-6F383F7CD3DE}"/>
                  </a:ext>
                </a:extLst>
              </p:cNvPr>
              <p:cNvSpPr txBox="1"/>
              <p:nvPr/>
            </p:nvSpPr>
            <p:spPr>
              <a:xfrm>
                <a:off x="6321807" y="3610350"/>
                <a:ext cx="5646075" cy="1431546"/>
              </a:xfrm>
              <a:prstGeom prst="rect">
                <a:avLst/>
              </a:prstGeom>
              <a:noFill/>
            </p:spPr>
            <p:txBody>
              <a:bodyPr wrap="square">
                <a:spAutoFit/>
              </a:bodyPr>
              <a:lstStyle/>
              <a:p>
                <a:pPr algn="just">
                  <a:lnSpc>
                    <a:spcPct val="115000"/>
                  </a:lnSpc>
                  <a:spcAft>
                    <a:spcPts val="800"/>
                  </a:spcAft>
                  <a:buNone/>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Logo, </a:t>
                </a:r>
                <a14:m>
                  <m:oMath xmlns:m="http://schemas.openxmlformats.org/officeDocument/2006/math">
                    <m:r>
                      <a:rPr lang="pt-BR" sz="2400" kern="0">
                        <a:effectLst/>
                        <a:latin typeface="Cambria Math" panose="02040503050406030204" pitchFamily="18" charset="0"/>
                        <a:ea typeface="Calibri" panose="020F0502020204030204" pitchFamily="34" charset="0"/>
                        <a:cs typeface="Arial" panose="020B0604020202020204" pitchFamily="34" charset="0"/>
                      </a:rPr>
                      <m:t>∆</m:t>
                    </m:r>
                    <m:r>
                      <m:rPr>
                        <m:sty m:val="p"/>
                      </m:rPr>
                      <a:rPr lang="pt-BR" sz="2400" kern="0">
                        <a:effectLst/>
                        <a:latin typeface="Cambria Math" panose="02040503050406030204" pitchFamily="18" charset="0"/>
                        <a:ea typeface="Calibri" panose="020F0502020204030204" pitchFamily="34" charset="0"/>
                        <a:cs typeface="Arial" panose="020B0604020202020204" pitchFamily="34" charset="0"/>
                      </a:rPr>
                      <m:t>ABC</m:t>
                    </m:r>
                    <m:r>
                      <a:rPr lang="pt-BR" sz="2400" kern="0">
                        <a:effectLst/>
                        <a:latin typeface="Cambria Math" panose="02040503050406030204" pitchFamily="18" charset="0"/>
                        <a:ea typeface="Calibri" panose="020F0502020204030204" pitchFamily="34" charset="0"/>
                        <a:cs typeface="Arial" panose="020B0604020202020204" pitchFamily="34" charset="0"/>
                      </a:rPr>
                      <m:t>≡∆</m:t>
                    </m:r>
                    <m:r>
                      <m:rPr>
                        <m:sty m:val="p"/>
                      </m:rPr>
                      <a:rPr lang="pt-BR" sz="2400" kern="0">
                        <a:effectLst/>
                        <a:latin typeface="Cambria Math" panose="02040503050406030204" pitchFamily="18" charset="0"/>
                        <a:ea typeface="Calibri" panose="020F0502020204030204" pitchFamily="34" charset="0"/>
                        <a:cs typeface="Arial" panose="020B0604020202020204" pitchFamily="34" charset="0"/>
                      </a:rPr>
                      <m:t>DEF</m:t>
                    </m:r>
                  </m:oMath>
                </a14:m>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r>
                  <a:rPr lang="pt-BR" sz="2400" kern="0" dirty="0">
                    <a:effectLst/>
                    <a:latin typeface="Arial Narrow" panose="020B0606020202030204" pitchFamily="34" charset="0"/>
                    <a:ea typeface="Calibri" panose="020F0502020204030204" pitchFamily="34" charset="0"/>
                    <a:cs typeface="Arial" panose="020B0604020202020204" pitchFamily="34" charset="0"/>
                  </a:rPr>
                  <a:t>(</a:t>
                </a:r>
                <a:r>
                  <a:rPr lang="pt-BR" sz="2400" i="1" kern="0" dirty="0">
                    <a:effectLst/>
                    <a:latin typeface="Arial Narrow" panose="020B0606020202030204" pitchFamily="34" charset="0"/>
                    <a:ea typeface="Calibri" panose="020F0502020204030204" pitchFamily="34" charset="0"/>
                    <a:cs typeface="Arial" panose="020B0604020202020204" pitchFamily="34" charset="0"/>
                  </a:rPr>
                  <a:t>Lê-se: triângulo </a:t>
                </a:r>
                <a14:m>
                  <m:oMath xmlns:m="http://schemas.openxmlformats.org/officeDocument/2006/math">
                    <m:r>
                      <a:rPr lang="pt-BR" sz="2400" i="1" kern="0">
                        <a:effectLst/>
                        <a:latin typeface="Cambria Math" panose="02040503050406030204" pitchFamily="18" charset="0"/>
                        <a:ea typeface="Calibri" panose="020F0502020204030204" pitchFamily="34" charset="0"/>
                        <a:cs typeface="Arial" panose="020B0604020202020204" pitchFamily="34" charset="0"/>
                      </a:rPr>
                      <m:t>𝐴𝐵𝐶</m:t>
                    </m:r>
                  </m:oMath>
                </a14:m>
                <a:r>
                  <a:rPr lang="pt-BR" sz="2400" i="1" kern="0" dirty="0">
                    <a:effectLst/>
                    <a:latin typeface="Arial Narrow" panose="020B0606020202030204" pitchFamily="34" charset="0"/>
                    <a:ea typeface="Calibri" panose="020F0502020204030204" pitchFamily="34" charset="0"/>
                    <a:cs typeface="Arial" panose="020B0604020202020204" pitchFamily="34" charset="0"/>
                  </a:rPr>
                  <a:t> é congruente ao triângulo </a:t>
                </a:r>
                <a14:m>
                  <m:oMath xmlns:m="http://schemas.openxmlformats.org/officeDocument/2006/math">
                    <m:r>
                      <a:rPr lang="pt-BR" sz="2400" i="1" kern="0">
                        <a:effectLst/>
                        <a:latin typeface="Cambria Math" panose="02040503050406030204" pitchFamily="18" charset="0"/>
                        <a:ea typeface="Calibri" panose="020F0502020204030204" pitchFamily="34" charset="0"/>
                        <a:cs typeface="Arial" panose="020B0604020202020204" pitchFamily="34" charset="0"/>
                      </a:rPr>
                      <m:t>𝐷𝐸𝐹</m:t>
                    </m:r>
                  </m:oMath>
                </a14:m>
                <a:r>
                  <a:rPr lang="pt-BR" sz="2400" kern="0" dirty="0">
                    <a:effectLst/>
                    <a:latin typeface="Arial Narrow" panose="020B0606020202030204" pitchFamily="34" charset="0"/>
                    <a:ea typeface="Calibri" panose="020F0502020204030204" pitchFamily="34" charset="0"/>
                    <a:cs typeface="Arial" panose="020B0604020202020204" pitchFamily="34"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22" name="CaixaDeTexto 21">
                <a:extLst>
                  <a:ext uri="{FF2B5EF4-FFF2-40B4-BE49-F238E27FC236}">
                    <a16:creationId xmlns:a16="http://schemas.microsoft.com/office/drawing/2014/main" id="{4424B5FB-B26D-FC54-25DC-6F383F7CD3DE}"/>
                  </a:ext>
                </a:extLst>
              </p:cNvPr>
              <p:cNvSpPr txBox="1">
                <a:spLocks noRot="1" noChangeAspect="1" noMove="1" noResize="1" noEditPoints="1" noAdjustHandles="1" noChangeArrowheads="1" noChangeShapeType="1" noTextEdit="1"/>
              </p:cNvSpPr>
              <p:nvPr/>
            </p:nvSpPr>
            <p:spPr>
              <a:xfrm>
                <a:off x="6321807" y="3610350"/>
                <a:ext cx="5646075" cy="1431546"/>
              </a:xfrm>
              <a:prstGeom prst="rect">
                <a:avLst/>
              </a:prstGeom>
              <a:blipFill>
                <a:blip r:embed="rId6"/>
                <a:stretch>
                  <a:fillRect l="-1620" t="-1702" r="-2268" b="-8936"/>
                </a:stretch>
              </a:blipFill>
            </p:spPr>
            <p:txBody>
              <a:bodyPr/>
              <a:lstStyle/>
              <a:p>
                <a:r>
                  <a:rPr lang="pt-BR">
                    <a:noFill/>
                  </a:rPr>
                  <a:t> </a:t>
                </a:r>
              </a:p>
            </p:txBody>
          </p:sp>
        </mc:Fallback>
      </mc:AlternateContent>
    </p:spTree>
    <p:extLst>
      <p:ext uri="{BB962C8B-B14F-4D97-AF65-F5344CB8AC3E}">
        <p14:creationId xmlns:p14="http://schemas.microsoft.com/office/powerpoint/2010/main" val="29760331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5E057-2856-CC75-20DC-7CFF81459B78}"/>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61D76BE-0483-C076-B5FC-5078BF67A0EA}"/>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14" name="CaixaDeTexto 13">
            <a:extLst>
              <a:ext uri="{FF2B5EF4-FFF2-40B4-BE49-F238E27FC236}">
                <a16:creationId xmlns:a16="http://schemas.microsoft.com/office/drawing/2014/main" id="{74CC136B-D251-88D9-22D9-9DCCB75A242C}"/>
              </a:ext>
            </a:extLst>
          </p:cNvPr>
          <p:cNvSpPr txBox="1"/>
          <p:nvPr/>
        </p:nvSpPr>
        <p:spPr>
          <a:xfrm>
            <a:off x="179823" y="556399"/>
            <a:ext cx="6123211" cy="1938992"/>
          </a:xfrm>
          <a:prstGeom prst="rect">
            <a:avLst/>
          </a:prstGeom>
          <a:noFill/>
        </p:spPr>
        <p:txBody>
          <a:bodyPr wrap="square">
            <a:spAutoFit/>
          </a:bodyPr>
          <a:lstStyle/>
          <a:p>
            <a:pPr algn="ctr"/>
            <a:r>
              <a:rPr lang="pt-BR" sz="2400" b="1" dirty="0">
                <a:latin typeface="Arial Narrow" panose="020B0606020202030204" pitchFamily="34" charset="0"/>
              </a:rPr>
              <a:t>CASOS GERAIS DE CONGRUÊNCIA</a:t>
            </a:r>
            <a:endParaRPr lang="pt-BR" sz="2400" dirty="0">
              <a:latin typeface="Arial Narrow" panose="020B0606020202030204" pitchFamily="34" charset="0"/>
            </a:endParaRPr>
          </a:p>
          <a:p>
            <a:pPr marL="342900" lvl="0" indent="-342900" algn="just">
              <a:buFont typeface="Arial" panose="020B0604020202020204" pitchFamily="34" charset="0"/>
              <a:buChar char="•"/>
            </a:pPr>
            <a:r>
              <a:rPr lang="pt-BR" sz="2400" b="1" dirty="0">
                <a:latin typeface="Arial Narrow" panose="020B0606020202030204" pitchFamily="34" charset="0"/>
              </a:rPr>
              <a:t>LLL (Lado-Lado-Lado):</a:t>
            </a:r>
            <a:r>
              <a:rPr lang="pt-BR" sz="2400" dirty="0">
                <a:latin typeface="Arial Narrow" panose="020B0606020202030204" pitchFamily="34" charset="0"/>
              </a:rPr>
              <a:t> </a:t>
            </a:r>
          </a:p>
          <a:p>
            <a:pPr algn="just"/>
            <a:r>
              <a:rPr lang="pt-BR" sz="2400" dirty="0">
                <a:latin typeface="Arial Narrow" panose="020B0606020202030204" pitchFamily="34" charset="0"/>
              </a:rPr>
              <a:t>Dois triângulos são congruentes se todos os seus três lados correspondentes tiverem a mesma medida. </a:t>
            </a:r>
          </a:p>
        </p:txBody>
      </p:sp>
      <p:sp>
        <p:nvSpPr>
          <p:cNvPr id="8" name="CaixaDeTexto 7">
            <a:extLst>
              <a:ext uri="{FF2B5EF4-FFF2-40B4-BE49-F238E27FC236}">
                <a16:creationId xmlns:a16="http://schemas.microsoft.com/office/drawing/2014/main" id="{32BFEC6F-20A1-8C24-0C0C-A4429B91D3FC}"/>
              </a:ext>
            </a:extLst>
          </p:cNvPr>
          <p:cNvSpPr txBox="1"/>
          <p:nvPr/>
        </p:nvSpPr>
        <p:spPr>
          <a:xfrm>
            <a:off x="6303029" y="2467083"/>
            <a:ext cx="5709145" cy="1938992"/>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 ALA (Ângulo-Lado-Ângulo): </a:t>
            </a:r>
          </a:p>
          <a:p>
            <a:pPr algn="just"/>
            <a:r>
              <a:rPr lang="pt-BR" sz="2400" dirty="0">
                <a:latin typeface="Arial Narrow" panose="020B0606020202030204" pitchFamily="34" charset="0"/>
              </a:rPr>
              <a:t>Dois triângulos são congruentes se dois ângulos e o lado entre eles forem congruentes aos ângulos e ao lado correspondentes no outro triângulo.</a:t>
            </a:r>
          </a:p>
        </p:txBody>
      </p:sp>
      <p:pic>
        <p:nvPicPr>
          <p:cNvPr id="3" name="Imagem 2" descr="Tela de computador com texto preto sobre fundo branco&#10;&#10;Descrição gerada automaticamente com confiança média">
            <a:extLst>
              <a:ext uri="{FF2B5EF4-FFF2-40B4-BE49-F238E27FC236}">
                <a16:creationId xmlns:a16="http://schemas.microsoft.com/office/drawing/2014/main" id="{9850557E-0153-C2CB-9241-1B453B3E6E1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8286" y="2127306"/>
            <a:ext cx="3443997" cy="1751975"/>
          </a:xfrm>
          <a:prstGeom prst="rect">
            <a:avLst/>
          </a:prstGeom>
          <a:noFill/>
          <a:ln>
            <a:noFill/>
          </a:ln>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5669EEB3-B9DD-CA89-7FA7-BC74FF08AE1D}"/>
                  </a:ext>
                </a:extLst>
              </p:cNvPr>
              <p:cNvSpPr txBox="1"/>
              <p:nvPr/>
            </p:nvSpPr>
            <p:spPr>
              <a:xfrm>
                <a:off x="160902" y="3706024"/>
                <a:ext cx="6142127" cy="2961003"/>
              </a:xfrm>
              <a:prstGeom prst="rect">
                <a:avLst/>
              </a:prstGeom>
              <a:noFill/>
            </p:spPr>
            <p:txBody>
              <a:bodyPr wrap="square">
                <a:spAutoFit/>
              </a:bodyPr>
              <a:lstStyle/>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Dessa forma,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a:t>
                </a:r>
                <a14:m>
                  <m:oMath xmlns:m="http://schemas.openxmlformats.org/officeDocument/2006/math">
                    <m:bar>
                      <m:barPr>
                        <m:pos m:val="top"/>
                        <m:ctrlPr>
                          <a:rPr lang="pt-BR" sz="2400" i="1" kern="100">
                            <a:effectLst/>
                            <a:latin typeface="Cambria Math" panose="02040503050406030204" pitchFamily="18" charset="0"/>
                            <a:ea typeface="Aptos" panose="020B0004020202020204" pitchFamily="34" charset="0"/>
                            <a:cs typeface="Arial" panose="020B0604020202020204" pitchFamily="34" charset="0"/>
                          </a:rPr>
                        </m:ctrlPr>
                      </m:barPr>
                      <m:e>
                        <m:r>
                          <m:rPr>
                            <m:sty m:val="p"/>
                          </m:rPr>
                          <a:rPr lang="pt-BR" sz="2400" kern="100">
                            <a:effectLst/>
                            <a:latin typeface="Cambria Math" panose="02040503050406030204" pitchFamily="18" charset="0"/>
                            <a:ea typeface="Aptos" panose="020B0004020202020204" pitchFamily="34" charset="0"/>
                            <a:cs typeface="Arial" panose="020B0604020202020204" pitchFamily="34" charset="0"/>
                          </a:rPr>
                          <m:t>AB</m:t>
                        </m:r>
                      </m:e>
                    </m:bar>
                    <m:r>
                      <a:rPr lang="pt-BR" sz="2400" kern="100">
                        <a:effectLst/>
                        <a:latin typeface="Cambria Math" panose="02040503050406030204" pitchFamily="18" charset="0"/>
                        <a:ea typeface="Aptos" panose="020B0004020202020204" pitchFamily="34" charset="0"/>
                        <a:cs typeface="Arial" panose="020B0604020202020204" pitchFamily="34" charset="0"/>
                      </a:rPr>
                      <m:t>≡</m:t>
                    </m:r>
                    <m:bar>
                      <m:barPr>
                        <m:pos m:val="top"/>
                        <m:ctrlPr>
                          <a:rPr lang="pt-BR" sz="2400" i="1" kern="100">
                            <a:effectLst/>
                            <a:latin typeface="Cambria Math" panose="02040503050406030204" pitchFamily="18" charset="0"/>
                            <a:ea typeface="Aptos" panose="020B0004020202020204" pitchFamily="34" charset="0"/>
                            <a:cs typeface="Arial" panose="020B0604020202020204" pitchFamily="34" charset="0"/>
                          </a:rPr>
                        </m:ctrlPr>
                      </m:barPr>
                      <m:e>
                        <m:r>
                          <m:rPr>
                            <m:sty m:val="p"/>
                          </m:rPr>
                          <a:rPr lang="pt-BR" sz="2400" kern="100">
                            <a:effectLst/>
                            <a:latin typeface="Cambria Math" panose="02040503050406030204" pitchFamily="18" charset="0"/>
                            <a:ea typeface="Aptos" panose="020B0004020202020204" pitchFamily="34" charset="0"/>
                            <a:cs typeface="Arial" panose="020B0604020202020204" pitchFamily="34" charset="0"/>
                          </a:rPr>
                          <m:t>DE</m:t>
                        </m:r>
                      </m:e>
                    </m:bar>
                  </m:oMath>
                </a14:m>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 </a:t>
                </a:r>
                <a14:m>
                  <m:oMath xmlns:m="http://schemas.openxmlformats.org/officeDocument/2006/math">
                    <m:bar>
                      <m:barPr>
                        <m:pos m:val="top"/>
                        <m:ctrlPr>
                          <a:rPr lang="pt-BR" sz="2400" i="1" kern="100">
                            <a:effectLst/>
                            <a:latin typeface="Cambria Math" panose="02040503050406030204" pitchFamily="18" charset="0"/>
                            <a:ea typeface="Aptos" panose="020B0004020202020204" pitchFamily="34" charset="0"/>
                            <a:cs typeface="Arial" panose="020B0604020202020204" pitchFamily="34" charset="0"/>
                          </a:rPr>
                        </m:ctrlPr>
                      </m:barPr>
                      <m:e>
                        <m:r>
                          <m:rPr>
                            <m:sty m:val="p"/>
                          </m:rPr>
                          <a:rPr lang="pt-BR" sz="2400" kern="100">
                            <a:effectLst/>
                            <a:latin typeface="Cambria Math" panose="02040503050406030204" pitchFamily="18" charset="0"/>
                            <a:ea typeface="Aptos" panose="020B0004020202020204" pitchFamily="34" charset="0"/>
                            <a:cs typeface="Arial" panose="020B0604020202020204" pitchFamily="34" charset="0"/>
                          </a:rPr>
                          <m:t>BC</m:t>
                        </m:r>
                      </m:e>
                    </m:bar>
                    <m:r>
                      <a:rPr lang="pt-BR" sz="2400" kern="100">
                        <a:effectLst/>
                        <a:latin typeface="Cambria Math" panose="02040503050406030204" pitchFamily="18" charset="0"/>
                        <a:ea typeface="Aptos" panose="020B0004020202020204" pitchFamily="34" charset="0"/>
                        <a:cs typeface="Arial" panose="020B0604020202020204" pitchFamily="34" charset="0"/>
                      </a:rPr>
                      <m:t>≡</m:t>
                    </m:r>
                    <m:bar>
                      <m:barPr>
                        <m:pos m:val="top"/>
                        <m:ctrlPr>
                          <a:rPr lang="pt-BR" sz="2400" i="1" kern="100">
                            <a:effectLst/>
                            <a:latin typeface="Cambria Math" panose="02040503050406030204" pitchFamily="18" charset="0"/>
                            <a:ea typeface="Aptos" panose="020B0004020202020204" pitchFamily="34" charset="0"/>
                            <a:cs typeface="Arial" panose="020B0604020202020204" pitchFamily="34" charset="0"/>
                          </a:rPr>
                        </m:ctrlPr>
                      </m:barPr>
                      <m:e>
                        <m:r>
                          <m:rPr>
                            <m:sty m:val="p"/>
                          </m:rPr>
                          <a:rPr lang="pt-BR" sz="2400" kern="100">
                            <a:effectLst/>
                            <a:latin typeface="Cambria Math" panose="02040503050406030204" pitchFamily="18" charset="0"/>
                            <a:ea typeface="Aptos" panose="020B0004020202020204" pitchFamily="34" charset="0"/>
                            <a:cs typeface="Arial" panose="020B0604020202020204" pitchFamily="34" charset="0"/>
                          </a:rPr>
                          <m:t>EF</m:t>
                        </m:r>
                      </m:e>
                    </m:bar>
                  </m:oMath>
                </a14:m>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e </a:t>
                </a:r>
                <a14:m>
                  <m:oMath xmlns:m="http://schemas.openxmlformats.org/officeDocument/2006/math">
                    <m:bar>
                      <m:barPr>
                        <m:pos m:val="top"/>
                        <m:ctrlPr>
                          <a:rPr lang="pt-BR" sz="2400" i="1" kern="100">
                            <a:effectLst/>
                            <a:latin typeface="Cambria Math" panose="02040503050406030204" pitchFamily="18" charset="0"/>
                            <a:ea typeface="Aptos" panose="020B0004020202020204" pitchFamily="34" charset="0"/>
                            <a:cs typeface="Arial" panose="020B0604020202020204" pitchFamily="34" charset="0"/>
                          </a:rPr>
                        </m:ctrlPr>
                      </m:barPr>
                      <m:e>
                        <m:r>
                          <m:rPr>
                            <m:sty m:val="p"/>
                          </m:rPr>
                          <a:rPr lang="pt-BR" sz="2400" kern="100">
                            <a:effectLst/>
                            <a:latin typeface="Cambria Math" panose="02040503050406030204" pitchFamily="18" charset="0"/>
                            <a:ea typeface="Aptos" panose="020B0004020202020204" pitchFamily="34" charset="0"/>
                            <a:cs typeface="Arial" panose="020B0604020202020204" pitchFamily="34" charset="0"/>
                          </a:rPr>
                          <m:t>AC</m:t>
                        </m:r>
                      </m:e>
                    </m:bar>
                    <m:r>
                      <a:rPr lang="pt-BR" sz="2400" kern="100">
                        <a:effectLst/>
                        <a:latin typeface="Cambria Math" panose="02040503050406030204" pitchFamily="18" charset="0"/>
                        <a:ea typeface="Aptos" panose="020B0004020202020204" pitchFamily="34" charset="0"/>
                        <a:cs typeface="Arial" panose="020B0604020202020204" pitchFamily="34" charset="0"/>
                      </a:rPr>
                      <m:t>≡</m:t>
                    </m:r>
                    <m:bar>
                      <m:barPr>
                        <m:pos m:val="top"/>
                        <m:ctrlPr>
                          <a:rPr lang="pt-BR" sz="2400" i="1" kern="100">
                            <a:effectLst/>
                            <a:latin typeface="Cambria Math" panose="02040503050406030204" pitchFamily="18" charset="0"/>
                            <a:ea typeface="Aptos" panose="020B0004020202020204" pitchFamily="34" charset="0"/>
                            <a:cs typeface="Arial" panose="020B0604020202020204" pitchFamily="34" charset="0"/>
                          </a:rPr>
                        </m:ctrlPr>
                      </m:barPr>
                      <m:e>
                        <m:r>
                          <m:rPr>
                            <m:sty m:val="p"/>
                          </m:rPr>
                          <a:rPr lang="pt-BR" sz="2400" kern="100">
                            <a:effectLst/>
                            <a:latin typeface="Cambria Math" panose="02040503050406030204" pitchFamily="18" charset="0"/>
                            <a:ea typeface="Aptos" panose="020B0004020202020204" pitchFamily="34" charset="0"/>
                            <a:cs typeface="Arial" panose="020B0604020202020204" pitchFamily="34" charset="0"/>
                          </a:rPr>
                          <m:t>DF</m:t>
                        </m:r>
                      </m:e>
                    </m:bar>
                  </m:oMath>
                </a14:m>
                <a:endParaRPr lang="pt-BR" sz="2400" kern="100" dirty="0">
                  <a:latin typeface="Arial Narrow" panose="020B0606020202030204" pitchFamily="34" charset="0"/>
                  <a:cs typeface="Times New Roman" panose="02020603050405020304" pitchFamily="18" charset="0"/>
                </a:endParaRPr>
              </a:p>
              <a:p>
                <a:pPr marL="342900" indent="-342900" algn="just">
                  <a:lnSpc>
                    <a:spcPct val="115000"/>
                  </a:lnSpc>
                  <a:spcAft>
                    <a:spcPts val="800"/>
                  </a:spcAft>
                  <a:buFont typeface="Arial" panose="020B0604020202020204" pitchFamily="34" charset="0"/>
                  <a:buChar char="•"/>
                </a:pPr>
                <a:r>
                  <a:rPr lang="pt-BR" sz="2400" b="1" dirty="0">
                    <a:latin typeface="Arial Narrow" panose="020B0606020202030204" pitchFamily="34" charset="0"/>
                  </a:rPr>
                  <a:t>LAL</a:t>
                </a:r>
                <a:r>
                  <a:rPr lang="pt-BR" sz="2400" b="1" kern="100" dirty="0">
                    <a:effectLst/>
                    <a:latin typeface="Arial Narrow" panose="020B0606020202030204" pitchFamily="34" charset="0"/>
                    <a:ea typeface="Aptos" panose="020B0004020202020204" pitchFamily="34" charset="0"/>
                    <a:cs typeface="Arial" panose="020B0604020202020204" pitchFamily="34" charset="0"/>
                  </a:rPr>
                  <a:t> (Lado-Ângulo-Lado): </a:t>
                </a:r>
                <a:endParaRPr lang="pt-BR" sz="24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Arial" panose="020B0604020202020204" pitchFamily="34" charset="0"/>
                  </a:rPr>
                  <a:t>Dois triângulos são congruentes se dois lados e o ângulo entre eles forem congruentes aos lados e ao ângulo correspondentes no outro triângulo.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5669EEB3-B9DD-CA89-7FA7-BC74FF08AE1D}"/>
                  </a:ext>
                </a:extLst>
              </p:cNvPr>
              <p:cNvSpPr txBox="1">
                <a:spLocks noRot="1" noChangeAspect="1" noMove="1" noResize="1" noEditPoints="1" noAdjustHandles="1" noChangeArrowheads="1" noChangeShapeType="1" noTextEdit="1"/>
              </p:cNvSpPr>
              <p:nvPr/>
            </p:nvSpPr>
            <p:spPr>
              <a:xfrm>
                <a:off x="160902" y="3706024"/>
                <a:ext cx="6142127" cy="2961003"/>
              </a:xfrm>
              <a:prstGeom prst="rect">
                <a:avLst/>
              </a:prstGeom>
              <a:blipFill>
                <a:blip r:embed="rId3"/>
                <a:stretch>
                  <a:fillRect l="-1488" t="-823" r="-1488" b="-3909"/>
                </a:stretch>
              </a:blipFill>
            </p:spPr>
            <p:txBody>
              <a:bodyPr/>
              <a:lstStyle/>
              <a:p>
                <a:r>
                  <a:rPr lang="pt-BR">
                    <a:noFill/>
                  </a:rPr>
                  <a:t> </a:t>
                </a:r>
              </a:p>
            </p:txBody>
          </p:sp>
        </mc:Fallback>
      </mc:AlternateContent>
      <p:pic>
        <p:nvPicPr>
          <p:cNvPr id="9" name="Imagem 8" descr="Gráfico, Gráfico de radar, Gráfico de linhas&#10;&#10;Descrição gerada automaticamente">
            <a:extLst>
              <a:ext uri="{FF2B5EF4-FFF2-40B4-BE49-F238E27FC236}">
                <a16:creationId xmlns:a16="http://schemas.microsoft.com/office/drawing/2014/main" id="{454E4B62-AB7C-BC41-E395-6C0830A5EA8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6301" y="799635"/>
            <a:ext cx="3600000" cy="1452520"/>
          </a:xfrm>
          <a:prstGeom prst="rect">
            <a:avLst/>
          </a:prstGeom>
          <a:noFill/>
          <a:ln>
            <a:noFill/>
          </a:ln>
        </p:spPr>
      </p:pic>
      <p:pic>
        <p:nvPicPr>
          <p:cNvPr id="10" name="Imagem 9" descr="Gráfico&#10;&#10;Descrição gerada automaticamente com confiança média">
            <a:extLst>
              <a:ext uri="{FF2B5EF4-FFF2-40B4-BE49-F238E27FC236}">
                <a16:creationId xmlns:a16="http://schemas.microsoft.com/office/drawing/2014/main" id="{FFA7357C-0038-37EA-988C-ED57C45AD399}"/>
              </a:ext>
            </a:extLst>
          </p:cNvPr>
          <p:cNvPicPr>
            <a:picLocks noChangeAspect="1"/>
          </p:cNvPicPr>
          <p:nvPr/>
        </p:nvPicPr>
        <p:blipFill>
          <a:blip r:embed="rId5" cstate="print">
            <a:extLst>
              <a:ext uri="{28A0092B-C50C-407E-A947-70E740481C1C}">
                <a14:useLocalDpi xmlns:a14="http://schemas.microsoft.com/office/drawing/2010/main" val="0"/>
              </a:ext>
            </a:extLst>
          </a:blip>
          <a:srcRect l="2568"/>
          <a:stretch>
            <a:fillRect/>
          </a:stretch>
        </p:blipFill>
        <p:spPr bwMode="auto">
          <a:xfrm>
            <a:off x="7086301" y="4502272"/>
            <a:ext cx="3600000" cy="1712903"/>
          </a:xfrm>
          <a:prstGeom prst="rect">
            <a:avLst/>
          </a:prstGeom>
          <a:noFill/>
          <a:ln>
            <a:noFill/>
          </a:ln>
        </p:spPr>
      </p:pic>
    </p:spTree>
    <p:extLst>
      <p:ext uri="{BB962C8B-B14F-4D97-AF65-F5344CB8AC3E}">
        <p14:creationId xmlns:p14="http://schemas.microsoft.com/office/powerpoint/2010/main" val="41186263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4364E8B4-8028-F9CC-9EF0-D08694EA5D90}"/>
              </a:ext>
            </a:extLst>
          </p:cNvPr>
          <p:cNvSpPr/>
          <p:nvPr/>
        </p:nvSpPr>
        <p:spPr>
          <a:xfrm>
            <a:off x="1066800" y="1183340"/>
            <a:ext cx="10085294" cy="5210717"/>
          </a:xfrm>
          <a:prstGeom prst="roundRect">
            <a:avLst/>
          </a:prstGeom>
          <a:solidFill>
            <a:schemeClr val="bg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descr="Interface gráfica do usuário, Texto&#10;&#10;O conteúdo gerado por IA pode estar incorreto.">
            <a:extLst>
              <a:ext uri="{FF2B5EF4-FFF2-40B4-BE49-F238E27FC236}">
                <a16:creationId xmlns:a16="http://schemas.microsoft.com/office/drawing/2014/main" id="{C728352D-659A-34D6-3FF0-8EDC367369D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410507" y="463942"/>
            <a:ext cx="4070009" cy="2315117"/>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DC01E2B0-4BA3-B155-4316-BFA8E0DCAAC3}"/>
              </a:ext>
            </a:extLst>
          </p:cNvPr>
          <p:cNvSpPr txBox="1"/>
          <p:nvPr/>
        </p:nvSpPr>
        <p:spPr>
          <a:xfrm>
            <a:off x="2572870" y="2177048"/>
            <a:ext cx="8346142" cy="492443"/>
          </a:xfrm>
          <a:prstGeom prst="rect">
            <a:avLst/>
          </a:prstGeom>
          <a:noFill/>
        </p:spPr>
        <p:txBody>
          <a:bodyPr wrap="square">
            <a:spAutoFit/>
          </a:bodyPr>
          <a:lstStyle/>
          <a:p>
            <a:pPr algn="just">
              <a:lnSpc>
                <a:spcPct val="115000"/>
              </a:lnSpc>
              <a:spcAft>
                <a:spcPts val="800"/>
              </a:spcAft>
              <a:buNone/>
            </a:pPr>
            <a:r>
              <a:rPr lang="pt-BR" sz="2400" kern="100" dirty="0">
                <a:solidFill>
                  <a:srgbClr val="000000"/>
                </a:solidFill>
                <a:effectLst/>
                <a:uFill>
                  <a:solidFill>
                    <a:srgbClr val="7030A0"/>
                  </a:solidFill>
                </a:uFill>
                <a:latin typeface="Arial Narrow" panose="020B0606020202030204" pitchFamily="34" charset="0"/>
                <a:ea typeface="Aptos" panose="020B0004020202020204" pitchFamily="34" charset="0"/>
                <a:cs typeface="Times New Roman" panose="02020603050405020304" pitchFamily="18" charset="0"/>
              </a:rPr>
              <a:t>Ângulos de mesma medida são representados pela mesma simbologia.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descr="Polígono&#10;&#10;Descrição gerada automaticamente com confiança média">
            <a:extLst>
              <a:ext uri="{FF2B5EF4-FFF2-40B4-BE49-F238E27FC236}">
                <a16:creationId xmlns:a16="http://schemas.microsoft.com/office/drawing/2014/main" id="{B39C9202-0C20-F91A-ED90-24029A94B097}"/>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300000"/>
                    </a14:imgEffect>
                  </a14:imgLayer>
                </a14:imgProps>
              </a:ext>
            </a:extLst>
          </a:blip>
          <a:srcRect l="2331" t="2842" r="2686" b="4657"/>
          <a:stretch/>
        </p:blipFill>
        <p:spPr bwMode="auto">
          <a:xfrm>
            <a:off x="2572870" y="2669491"/>
            <a:ext cx="8003755" cy="359507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510283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B62BA-F6CE-64D3-C9D4-C901067CB286}"/>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A90E286-5BAA-CAFA-9F38-E53DF8879560}"/>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7" name="Imagem 6">
            <a:extLst>
              <a:ext uri="{FF2B5EF4-FFF2-40B4-BE49-F238E27FC236}">
                <a16:creationId xmlns:a16="http://schemas.microsoft.com/office/drawing/2014/main" id="{9BB25983-06A3-0B46-402C-A14509FE5FCF}"/>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8776222" y="350025"/>
            <a:ext cx="2520000" cy="637558"/>
          </a:xfrm>
          <a:prstGeom prst="rect">
            <a:avLst/>
          </a:prstGeom>
          <a:noFill/>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DCD017E8-87D1-C38B-5A24-6EC8A7C7C971}"/>
              </a:ext>
            </a:extLst>
          </p:cNvPr>
          <p:cNvSpPr txBox="1"/>
          <p:nvPr/>
        </p:nvSpPr>
        <p:spPr>
          <a:xfrm>
            <a:off x="6303036" y="883610"/>
            <a:ext cx="5656587" cy="4893647"/>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14. </a:t>
            </a:r>
            <a:r>
              <a:rPr lang="pt-BR" sz="2400" dirty="0">
                <a:latin typeface="Arial Narrow" panose="020B0606020202030204" pitchFamily="34" charset="0"/>
                <a:cs typeface="Arial" panose="020B0604020202020204" pitchFamily="34" charset="0"/>
              </a:rPr>
              <a:t>Os triângulos a seguir são congruentes, escreva qual o caso de congruência em cada situação</a:t>
            </a:r>
          </a:p>
          <a:p>
            <a:pPr algn="just"/>
            <a:r>
              <a:rPr lang="pt-BR" sz="2400" dirty="0">
                <a:latin typeface="Arial Narrow" panose="020B0606020202030204" pitchFamily="34" charset="0"/>
              </a:rPr>
              <a:t>a)</a:t>
            </a: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b) </a:t>
            </a:r>
          </a:p>
          <a:p>
            <a:pPr algn="just"/>
            <a:r>
              <a:rPr lang="pt-BR" sz="2400" dirty="0">
                <a:latin typeface="Arial Narrow" panose="020B0606020202030204" pitchFamily="34" charset="0"/>
              </a:rPr>
              <a:t> </a:t>
            </a:r>
          </a:p>
          <a:p>
            <a:pPr algn="just"/>
            <a:endParaRPr lang="pt-BR" sz="2400" dirty="0">
              <a:latin typeface="Arial Narrow" panose="020B0606020202030204" pitchFamily="34" charset="0"/>
              <a:cs typeface="Arial" panose="020B0604020202020204" pitchFamily="34" charset="0"/>
            </a:endParaRPr>
          </a:p>
        </p:txBody>
      </p:sp>
      <p:sp>
        <p:nvSpPr>
          <p:cNvPr id="8" name="Retângulo: Cantos Arredondados 7">
            <a:extLst>
              <a:ext uri="{FF2B5EF4-FFF2-40B4-BE49-F238E27FC236}">
                <a16:creationId xmlns:a16="http://schemas.microsoft.com/office/drawing/2014/main" id="{7202BC32-B938-7BC0-F02E-9EF86D75CB5A}"/>
              </a:ext>
            </a:extLst>
          </p:cNvPr>
          <p:cNvSpPr/>
          <p:nvPr/>
        </p:nvSpPr>
        <p:spPr>
          <a:xfrm>
            <a:off x="232376" y="636494"/>
            <a:ext cx="5955179" cy="5951635"/>
          </a:xfrm>
          <a:prstGeom prst="roundRect">
            <a:avLst/>
          </a:prstGeom>
          <a:solidFill>
            <a:schemeClr val="bg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pt-BR" dirty="0"/>
              <a:t>Observe o exemplo que, apesar de terem dois elementos congruentes, apenas dois deles não garantem congruência.</a:t>
            </a:r>
          </a:p>
        </p:txBody>
      </p:sp>
      <p:pic>
        <p:nvPicPr>
          <p:cNvPr id="10" name="Imagem 9" descr="Uma imagem contendo Interface gráfica do usuário&#10;&#10;O conteúdo gerado por IA pode estar incorreto.">
            <a:extLst>
              <a:ext uri="{FF2B5EF4-FFF2-40B4-BE49-F238E27FC236}">
                <a16:creationId xmlns:a16="http://schemas.microsoft.com/office/drawing/2014/main" id="{D91DF823-F8D5-106F-5D83-9087F1710D6C}"/>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232377" y="429801"/>
            <a:ext cx="2370126" cy="907619"/>
          </a:xfrm>
          <a:prstGeom prst="rect">
            <a:avLst/>
          </a:prstGeom>
          <a:noFill/>
          <a:ln>
            <a:noFill/>
          </a:ln>
          <a:extLst>
            <a:ext uri="{53640926-AAD7-44D8-BBD7-CCE9431645EC}">
              <a14:shadowObscured xmlns:a14="http://schemas.microsoft.com/office/drawing/2010/main"/>
            </a:ext>
          </a:extLst>
        </p:spPr>
      </p:pic>
      <p:sp>
        <p:nvSpPr>
          <p:cNvPr id="13" name="CaixaDeTexto 12">
            <a:extLst>
              <a:ext uri="{FF2B5EF4-FFF2-40B4-BE49-F238E27FC236}">
                <a16:creationId xmlns:a16="http://schemas.microsoft.com/office/drawing/2014/main" id="{95D665E7-3028-7969-82B8-8CF6A39C04B6}"/>
              </a:ext>
            </a:extLst>
          </p:cNvPr>
          <p:cNvSpPr txBox="1"/>
          <p:nvPr/>
        </p:nvSpPr>
        <p:spPr>
          <a:xfrm>
            <a:off x="405589" y="1275303"/>
            <a:ext cx="5955177" cy="1200329"/>
          </a:xfrm>
          <a:prstGeom prst="rect">
            <a:avLst/>
          </a:prstGeom>
          <a:noFill/>
        </p:spPr>
        <p:txBody>
          <a:bodyPr wrap="square">
            <a:spAutoFit/>
          </a:bodyPr>
          <a:lstStyle/>
          <a:p>
            <a:r>
              <a:rPr lang="pt-BR" sz="2400" dirty="0">
                <a:solidFill>
                  <a:schemeClr val="tx1"/>
                </a:solidFill>
                <a:latin typeface="Arial Narrow" panose="020B0606020202030204" pitchFamily="34" charset="0"/>
              </a:rPr>
              <a:t>Para verificar se dois triângulos são congruentes, eles </a:t>
            </a:r>
            <a:r>
              <a:rPr lang="pt-BR" sz="2400" b="1" dirty="0">
                <a:solidFill>
                  <a:schemeClr val="tx1"/>
                </a:solidFill>
                <a:latin typeface="Arial Narrow" panose="020B0606020202030204" pitchFamily="34" charset="0"/>
              </a:rPr>
              <a:t>devem</a:t>
            </a:r>
            <a:r>
              <a:rPr lang="pt-BR" sz="2400" dirty="0">
                <a:solidFill>
                  <a:schemeClr val="tx1"/>
                </a:solidFill>
                <a:latin typeface="Arial Narrow" panose="020B0606020202030204" pitchFamily="34" charset="0"/>
              </a:rPr>
              <a:t> possuir três elementos congruentes, mantendo a ordem de cada caso de congruência. </a:t>
            </a:r>
          </a:p>
        </p:txBody>
      </p:sp>
      <p:pic>
        <p:nvPicPr>
          <p:cNvPr id="14" name="Imagem 13" descr="Gráfico, Gráfico de linhas&#10;&#10;O conteúdo gerado por IA pode estar incorreto.">
            <a:extLst>
              <a:ext uri="{FF2B5EF4-FFF2-40B4-BE49-F238E27FC236}">
                <a16:creationId xmlns:a16="http://schemas.microsoft.com/office/drawing/2014/main" id="{3F8D29B5-E513-F78D-8417-D4C69803C97B}"/>
              </a:ext>
            </a:extLst>
          </p:cNvPr>
          <p:cNvPicPr>
            <a:picLocks noChangeAspect="1"/>
          </p:cNvPicPr>
          <p:nvPr/>
        </p:nvPicPr>
        <p:blipFill>
          <a:blip r:embed="rId5"/>
          <a:stretch>
            <a:fillRect/>
          </a:stretch>
        </p:blipFill>
        <p:spPr>
          <a:xfrm>
            <a:off x="347849" y="2417329"/>
            <a:ext cx="2586951" cy="2026475"/>
          </a:xfrm>
          <a:prstGeom prst="rect">
            <a:avLst/>
          </a:prstGeom>
        </p:spPr>
      </p:pic>
      <p:pic>
        <p:nvPicPr>
          <p:cNvPr id="15" name="Imagem 14">
            <a:extLst>
              <a:ext uri="{FF2B5EF4-FFF2-40B4-BE49-F238E27FC236}">
                <a16:creationId xmlns:a16="http://schemas.microsoft.com/office/drawing/2014/main" id="{24E61625-8089-5953-16DF-4BC6F096901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19599" y="2475632"/>
            <a:ext cx="2616826" cy="1980625"/>
          </a:xfrm>
          <a:prstGeom prst="rect">
            <a:avLst/>
          </a:prstGeom>
          <a:noFill/>
          <a:ln>
            <a:noFill/>
          </a:ln>
        </p:spPr>
      </p:pic>
      <p:sp>
        <p:nvSpPr>
          <p:cNvPr id="16" name="CaixaDeTexto 15">
            <a:extLst>
              <a:ext uri="{FF2B5EF4-FFF2-40B4-BE49-F238E27FC236}">
                <a16:creationId xmlns:a16="http://schemas.microsoft.com/office/drawing/2014/main" id="{A0CC6851-A017-3FE1-EBA9-4515342EEF47}"/>
              </a:ext>
            </a:extLst>
          </p:cNvPr>
          <p:cNvSpPr txBox="1"/>
          <p:nvPr/>
        </p:nvSpPr>
        <p:spPr>
          <a:xfrm>
            <a:off x="347850" y="4342335"/>
            <a:ext cx="5748150" cy="1938992"/>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No exemplo, temos no ∆ABC e ∆DEF um lado medindo 6 e o ângulo de 33,7°, entretanto as outras medidas, tanto dos lados, quanto dos ângulos internos são diferentes, logo os triângulos citados não são congruentes.</a:t>
            </a:r>
          </a:p>
        </p:txBody>
      </p:sp>
      <p:pic>
        <p:nvPicPr>
          <p:cNvPr id="17" name="Imagem 16" descr="Gráfico, Gráfico de radar&#10;&#10;O conteúdo gerado por IA pode estar incorreto.">
            <a:extLst>
              <a:ext uri="{FF2B5EF4-FFF2-40B4-BE49-F238E27FC236}">
                <a16:creationId xmlns:a16="http://schemas.microsoft.com/office/drawing/2014/main" id="{022E1C6D-EC4C-03CD-5724-617888D659A4}"/>
              </a:ext>
            </a:extLst>
          </p:cNvPr>
          <p:cNvPicPr>
            <a:picLocks noChangeAspect="1"/>
          </p:cNvPicPr>
          <p:nvPr/>
        </p:nvPicPr>
        <p:blipFill>
          <a:blip r:embed="rId7"/>
          <a:stretch>
            <a:fillRect/>
          </a:stretch>
        </p:blipFill>
        <p:spPr>
          <a:xfrm>
            <a:off x="6685566" y="2096156"/>
            <a:ext cx="4269301" cy="2293447"/>
          </a:xfrm>
          <a:prstGeom prst="rect">
            <a:avLst/>
          </a:prstGeom>
        </p:spPr>
      </p:pic>
      <p:pic>
        <p:nvPicPr>
          <p:cNvPr id="18" name="Imagem 17" descr="Gráfico, Gráfico de linhas&#10;&#10;O conteúdo gerado por IA pode estar incorreto.">
            <a:extLst>
              <a:ext uri="{FF2B5EF4-FFF2-40B4-BE49-F238E27FC236}">
                <a16:creationId xmlns:a16="http://schemas.microsoft.com/office/drawing/2014/main" id="{AFAA1075-A637-07E7-6640-033944AD811D}"/>
              </a:ext>
            </a:extLst>
          </p:cNvPr>
          <p:cNvPicPr>
            <a:picLocks noChangeAspect="1"/>
          </p:cNvPicPr>
          <p:nvPr/>
        </p:nvPicPr>
        <p:blipFill>
          <a:blip r:embed="rId8"/>
          <a:stretch>
            <a:fillRect/>
          </a:stretch>
        </p:blipFill>
        <p:spPr>
          <a:xfrm>
            <a:off x="7046259" y="4474712"/>
            <a:ext cx="4076989" cy="2113417"/>
          </a:xfrm>
          <a:prstGeom prst="rect">
            <a:avLst/>
          </a:prstGeom>
        </p:spPr>
      </p:pic>
    </p:spTree>
    <p:extLst>
      <p:ext uri="{BB962C8B-B14F-4D97-AF65-F5344CB8AC3E}">
        <p14:creationId xmlns:p14="http://schemas.microsoft.com/office/powerpoint/2010/main" val="40338892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048A6-565D-0E7B-40C5-192B98E4F35C}"/>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8048A61-1C36-668B-F9AB-5DDEB8846ABB}"/>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5249BEA8-0BC1-3787-C0BE-5B6D1657E180}"/>
              </a:ext>
            </a:extLst>
          </p:cNvPr>
          <p:cNvSpPr txBox="1"/>
          <p:nvPr/>
        </p:nvSpPr>
        <p:spPr>
          <a:xfrm>
            <a:off x="169292" y="665036"/>
            <a:ext cx="6039569" cy="830997"/>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15</a:t>
            </a:r>
            <a:r>
              <a:rPr lang="pt-BR" sz="2400" dirty="0">
                <a:latin typeface="Arial Narrow" panose="020B0606020202030204" pitchFamily="34" charset="0"/>
              </a:rPr>
              <a:t>. </a:t>
            </a:r>
            <a:r>
              <a:rPr lang="pt-BR" sz="2400" dirty="0">
                <a:latin typeface="Arial Narrow" panose="020B0606020202030204" pitchFamily="34" charset="0"/>
                <a:cs typeface="Arial" panose="020B0604020202020204" pitchFamily="34" charset="0"/>
              </a:rPr>
              <a:t>Determine os ângulos internos dos triângulos congruentes.</a:t>
            </a:r>
            <a:endParaRPr lang="pt-BR" sz="2000" dirty="0">
              <a:latin typeface="Arial Narrow" panose="020B060602020203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44B1AF0F-8B4D-EC89-F390-29166110C373}"/>
              </a:ext>
            </a:extLst>
          </p:cNvPr>
          <p:cNvSpPr txBox="1"/>
          <p:nvPr/>
        </p:nvSpPr>
        <p:spPr>
          <a:xfrm>
            <a:off x="169292" y="3320041"/>
            <a:ext cx="6094562" cy="1200329"/>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16. </a:t>
            </a:r>
            <a:r>
              <a:rPr lang="pt-BR" sz="2400" dirty="0">
                <a:latin typeface="Arial Narrow" panose="020B0606020202030204" pitchFamily="34" charset="0"/>
                <a:cs typeface="Arial" panose="020B0604020202020204" pitchFamily="34" charset="0"/>
              </a:rPr>
              <a:t>No pentágono regular, a seguir, duas diagonais são traçadas formando os triângulos ∆ABC e ∆AED. Determine o caso de congruência desses triângulos. </a:t>
            </a:r>
          </a:p>
        </p:txBody>
      </p:sp>
      <p:sp>
        <p:nvSpPr>
          <p:cNvPr id="12" name="CaixaDeTexto 11">
            <a:extLst>
              <a:ext uri="{FF2B5EF4-FFF2-40B4-BE49-F238E27FC236}">
                <a16:creationId xmlns:a16="http://schemas.microsoft.com/office/drawing/2014/main" id="{B813D5C5-C8C5-36E9-AEE4-8F512123B8FF}"/>
              </a:ext>
            </a:extLst>
          </p:cNvPr>
          <p:cNvSpPr txBox="1"/>
          <p:nvPr/>
        </p:nvSpPr>
        <p:spPr>
          <a:xfrm>
            <a:off x="6303035" y="664540"/>
            <a:ext cx="5664678" cy="830997"/>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17</a:t>
            </a:r>
            <a:r>
              <a:rPr lang="pt-BR" sz="2400" dirty="0">
                <a:latin typeface="Arial Narrow" panose="020B0606020202030204" pitchFamily="34" charset="0"/>
                <a:cs typeface="Arial" panose="020B0604020202020204" pitchFamily="34" charset="0"/>
              </a:rPr>
              <a:t>. Observe os triângulos ABC e DEC apresentados.</a:t>
            </a:r>
          </a:p>
        </p:txBody>
      </p:sp>
      <p:sp>
        <p:nvSpPr>
          <p:cNvPr id="16" name="CaixaDeTexto 15">
            <a:extLst>
              <a:ext uri="{FF2B5EF4-FFF2-40B4-BE49-F238E27FC236}">
                <a16:creationId xmlns:a16="http://schemas.microsoft.com/office/drawing/2014/main" id="{06B299AD-170E-0671-FAF6-A22FE0214905}"/>
              </a:ext>
            </a:extLst>
          </p:cNvPr>
          <p:cNvSpPr txBox="1"/>
          <p:nvPr/>
        </p:nvSpPr>
        <p:spPr>
          <a:xfrm>
            <a:off x="6303034" y="5597840"/>
            <a:ext cx="5664676" cy="830997"/>
          </a:xfrm>
          <a:prstGeom prst="rect">
            <a:avLst/>
          </a:prstGeom>
          <a:noFill/>
        </p:spPr>
        <p:txBody>
          <a:bodyPr wrap="square">
            <a:spAutoFit/>
          </a:bodyPr>
          <a:lstStyle/>
          <a:p>
            <a:r>
              <a:rPr lang="pt-BR" sz="2400" dirty="0">
                <a:latin typeface="Arial Narrow" panose="020B0606020202030204" pitchFamily="34" charset="0"/>
                <a:cs typeface="Arial" panose="020B0604020202020204" pitchFamily="34" charset="0"/>
              </a:rPr>
              <a:t>Esses triângulos são congruentes. </a:t>
            </a:r>
          </a:p>
          <a:p>
            <a:r>
              <a:rPr lang="pt-BR" sz="2400" dirty="0">
                <a:latin typeface="Arial Narrow" panose="020B0606020202030204" pitchFamily="34" charset="0"/>
                <a:cs typeface="Arial" panose="020B0604020202020204" pitchFamily="34" charset="0"/>
              </a:rPr>
              <a:t>Qual é o caso de congruência entre eles?</a:t>
            </a:r>
          </a:p>
        </p:txBody>
      </p:sp>
      <p:pic>
        <p:nvPicPr>
          <p:cNvPr id="3" name="Imagem 2" descr="Uma imagem contendo objeto, antena, barco&#10;&#10;O conteúdo gerado por IA pode estar incorreto.">
            <a:extLst>
              <a:ext uri="{FF2B5EF4-FFF2-40B4-BE49-F238E27FC236}">
                <a16:creationId xmlns:a16="http://schemas.microsoft.com/office/drawing/2014/main" id="{3ED7D3EC-F9F5-F15B-417B-C723A27310DE}"/>
              </a:ext>
            </a:extLst>
          </p:cNvPr>
          <p:cNvPicPr>
            <a:picLocks noChangeAspect="1"/>
          </p:cNvPicPr>
          <p:nvPr/>
        </p:nvPicPr>
        <p:blipFill>
          <a:blip r:embed="rId2"/>
          <a:stretch>
            <a:fillRect/>
          </a:stretch>
        </p:blipFill>
        <p:spPr>
          <a:xfrm>
            <a:off x="1912883" y="1178618"/>
            <a:ext cx="3591446" cy="2041242"/>
          </a:xfrm>
          <a:prstGeom prst="rect">
            <a:avLst/>
          </a:prstGeom>
        </p:spPr>
      </p:pic>
      <p:pic>
        <p:nvPicPr>
          <p:cNvPr id="5" name="Imagem 4" descr="Forma, Polígono&#10;&#10;O conteúdo gerado por IA pode estar incorreto.">
            <a:extLst>
              <a:ext uri="{FF2B5EF4-FFF2-40B4-BE49-F238E27FC236}">
                <a16:creationId xmlns:a16="http://schemas.microsoft.com/office/drawing/2014/main" id="{E57BF4D1-F43B-495D-7CF5-6E3BDD2B1463}"/>
              </a:ext>
            </a:extLst>
          </p:cNvPr>
          <p:cNvPicPr>
            <a:picLocks noChangeAspect="1"/>
          </p:cNvPicPr>
          <p:nvPr/>
        </p:nvPicPr>
        <p:blipFill>
          <a:blip r:embed="rId3"/>
          <a:stretch>
            <a:fillRect/>
          </a:stretch>
        </p:blipFill>
        <p:spPr>
          <a:xfrm>
            <a:off x="385483" y="4477948"/>
            <a:ext cx="2199789" cy="2081943"/>
          </a:xfrm>
          <a:prstGeom prst="rect">
            <a:avLst/>
          </a:prstGeom>
        </p:spPr>
      </p:pic>
      <p:pic>
        <p:nvPicPr>
          <p:cNvPr id="7" name="Imagem 6" descr="Gráfico, Gráfico de linhas&#10;&#10;O conteúdo gerado por IA pode estar incorreto.">
            <a:extLst>
              <a:ext uri="{FF2B5EF4-FFF2-40B4-BE49-F238E27FC236}">
                <a16:creationId xmlns:a16="http://schemas.microsoft.com/office/drawing/2014/main" id="{B3A872A5-A9F4-E4A7-FA74-37CBB8CD826F}"/>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Lst>
          </a:blip>
          <a:srcRect l="1870"/>
          <a:stretch>
            <a:fillRect/>
          </a:stretch>
        </p:blipFill>
        <p:spPr bwMode="auto">
          <a:xfrm>
            <a:off x="6457944" y="1444502"/>
            <a:ext cx="5348569" cy="408726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317384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51360-85C8-114B-78ED-2C908C056294}"/>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B1CBD755-B793-D5F9-8330-ECF0E21ABF3D}"/>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6F68B591-2A0B-B2BD-DA5F-DEA849CFE94F}"/>
              </a:ext>
            </a:extLst>
          </p:cNvPr>
          <p:cNvSpPr txBox="1"/>
          <p:nvPr/>
        </p:nvSpPr>
        <p:spPr>
          <a:xfrm>
            <a:off x="208472" y="629576"/>
            <a:ext cx="6028425" cy="3046988"/>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18. </a:t>
            </a:r>
            <a:r>
              <a:rPr lang="pt-BR" sz="2400" dirty="0">
                <a:latin typeface="Arial Narrow" panose="020B0606020202030204" pitchFamily="34" charset="0"/>
                <a:cs typeface="Arial" panose="020B0604020202020204" pitchFamily="34" charset="0"/>
              </a:rPr>
              <a:t>O professor Augusto distribuiu, entre seus alunos, palitos de madeira com os seguintes tamanhos: 25 cm, 18 cm e 14 cm. Ele pediu para que façam triângulos, contanto que todas as extremidades dos palitos se toquem na construção dos triângulos. </a:t>
            </a:r>
          </a:p>
          <a:p>
            <a:pPr algn="just"/>
            <a:r>
              <a:rPr lang="pt-BR" sz="2400" dirty="0">
                <a:latin typeface="Arial Narrow" panose="020B0606020202030204" pitchFamily="34" charset="0"/>
                <a:cs typeface="Arial" panose="020B0604020202020204" pitchFamily="34" charset="0"/>
              </a:rPr>
              <a:t>Todos os triângulos terão o mesmo formato? Justifique.</a:t>
            </a: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AF926894-9376-5CC1-DB2C-C08C818F167F}"/>
                  </a:ext>
                </a:extLst>
              </p:cNvPr>
              <p:cNvSpPr txBox="1"/>
              <p:nvPr/>
            </p:nvSpPr>
            <p:spPr>
              <a:xfrm>
                <a:off x="6303034" y="624280"/>
                <a:ext cx="5584163" cy="3872727"/>
              </a:xfrm>
              <a:prstGeom prst="rect">
                <a:avLst/>
              </a:prstGeom>
              <a:noFill/>
            </p:spPr>
            <p:txBody>
              <a:bodyPr wrap="square">
                <a:spAutoFit/>
              </a:bodyPr>
              <a:lstStyle/>
              <a:p>
                <a:pPr algn="just">
                  <a:buFont typeface="Arial" panose="020B0604020202020204" pitchFamily="34" charset="0"/>
                  <a:buChar char="•"/>
                </a:pPr>
                <a:r>
                  <a:rPr lang="pt-BR" sz="2400" dirty="0">
                    <a:latin typeface="Arial Narrow" panose="020B0606020202030204" pitchFamily="34" charset="0"/>
                    <a:cs typeface="Arial" panose="020B0604020202020204" pitchFamily="34" charset="0"/>
                  </a:rPr>
                  <a:t>Terceiro: Saindo do ângulo de 40° trace um segmento de reta </a:t>
                </a:r>
                <a14:m>
                  <m:oMath xmlns:m="http://schemas.openxmlformats.org/officeDocument/2006/math">
                    <m:bar>
                      <m:barPr>
                        <m:pos m:val="top"/>
                        <m:ctrlPr>
                          <a:rPr lang="pt-BR" sz="2400" i="1">
                            <a:latin typeface="Cambria Math" panose="02040503050406030204" pitchFamily="18" charset="0"/>
                          </a:rPr>
                        </m:ctrlPr>
                      </m:barPr>
                      <m:e>
                        <m:r>
                          <m:rPr>
                            <m:sty m:val="p"/>
                          </m:rPr>
                          <a:rPr lang="pt-BR" sz="2400">
                            <a:latin typeface="Cambria Math" panose="02040503050406030204" pitchFamily="18" charset="0"/>
                          </a:rPr>
                          <m:t>AC</m:t>
                        </m:r>
                      </m:e>
                    </m:bar>
                  </m:oMath>
                </a14:m>
                <a:r>
                  <a:rPr lang="pt-BR" sz="2400" dirty="0">
                    <a:latin typeface="Arial Narrow" panose="020B0606020202030204" pitchFamily="34" charset="0"/>
                    <a:cs typeface="Arial" panose="020B0604020202020204" pitchFamily="34" charset="0"/>
                  </a:rPr>
                  <a:t> medindo 10 cm. </a:t>
                </a:r>
              </a:p>
              <a:p>
                <a:pPr algn="just">
                  <a:buFont typeface="Arial" panose="020B0604020202020204" pitchFamily="34" charset="0"/>
                  <a:buChar char="•"/>
                </a:pPr>
                <a:r>
                  <a:rPr lang="pt-BR" sz="2400" dirty="0">
                    <a:latin typeface="Arial Narrow" panose="020B0606020202030204" pitchFamily="34" charset="0"/>
                    <a:cs typeface="Arial" panose="020B0604020202020204" pitchFamily="34" charset="0"/>
                  </a:rPr>
                  <a:t>Quarto: Ligue os pontos B ao C, formando o segmento </a:t>
                </a:r>
                <a14:m>
                  <m:oMath xmlns:m="http://schemas.openxmlformats.org/officeDocument/2006/math">
                    <m:bar>
                      <m:barPr>
                        <m:pos m:val="top"/>
                        <m:ctrlPr>
                          <a:rPr lang="pt-BR" sz="2400" i="1">
                            <a:latin typeface="Cambria Math" panose="02040503050406030204" pitchFamily="18" charset="0"/>
                          </a:rPr>
                        </m:ctrlPr>
                      </m:barPr>
                      <m:e>
                        <m:r>
                          <a:rPr lang="pt-BR" sz="2400" i="1">
                            <a:latin typeface="Cambria Math" panose="02040503050406030204" pitchFamily="18" charset="0"/>
                          </a:rPr>
                          <m:t>𝐵𝐶</m:t>
                        </m:r>
                      </m:e>
                    </m:bar>
                  </m:oMath>
                </a14:m>
                <a:r>
                  <a:rPr lang="pt-BR" sz="2400" dirty="0">
                    <a:latin typeface="Arial Narrow" panose="020B0606020202030204" pitchFamily="34" charset="0"/>
                    <a:cs typeface="Arial" panose="020B0604020202020204" pitchFamily="34" charset="0"/>
                  </a:rPr>
                  <a:t> . </a:t>
                </a: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Responda: </a:t>
                </a:r>
              </a:p>
              <a:p>
                <a:pPr marL="457200" indent="-457200" algn="just">
                  <a:buAutoNum type="alphaLcParenR"/>
                </a:pPr>
                <a:r>
                  <a:rPr lang="pt-BR" sz="2400" dirty="0">
                    <a:latin typeface="Arial Narrow" panose="020B0606020202030204" pitchFamily="34" charset="0"/>
                    <a:cs typeface="Arial" panose="020B0604020202020204" pitchFamily="34" charset="0"/>
                  </a:rPr>
                  <a:t>Todos os alunos construíram a mesma figura? </a:t>
                </a:r>
              </a:p>
              <a:p>
                <a:pPr marL="457200" indent="-457200" algn="just">
                  <a:buAutoNum type="alphaLcParenR"/>
                </a:pPr>
                <a:r>
                  <a:rPr lang="pt-BR" sz="2400" dirty="0">
                    <a:latin typeface="Arial Narrow" panose="020B0606020202030204" pitchFamily="34" charset="0"/>
                    <a:cs typeface="Arial" panose="020B0604020202020204" pitchFamily="34" charset="0"/>
                  </a:rPr>
                  <a:t>As figuras construídas entre os alunos são congruentes? Se sim, por qual caso?</a:t>
                </a:r>
              </a:p>
            </p:txBody>
          </p:sp>
        </mc:Choice>
        <mc:Fallback xmlns="">
          <p:sp>
            <p:nvSpPr>
              <p:cNvPr id="6" name="CaixaDeTexto 5">
                <a:extLst>
                  <a:ext uri="{FF2B5EF4-FFF2-40B4-BE49-F238E27FC236}">
                    <a16:creationId xmlns:a16="http://schemas.microsoft.com/office/drawing/2014/main" id="{AF926894-9376-5CC1-DB2C-C08C818F167F}"/>
                  </a:ext>
                </a:extLst>
              </p:cNvPr>
              <p:cNvSpPr txBox="1">
                <a:spLocks noRot="1" noChangeAspect="1" noMove="1" noResize="1" noEditPoints="1" noAdjustHandles="1" noChangeArrowheads="1" noChangeShapeType="1" noTextEdit="1"/>
              </p:cNvSpPr>
              <p:nvPr/>
            </p:nvSpPr>
            <p:spPr>
              <a:xfrm>
                <a:off x="6303034" y="624280"/>
                <a:ext cx="5584163" cy="3872727"/>
              </a:xfrm>
              <a:prstGeom prst="rect">
                <a:avLst/>
              </a:prstGeom>
              <a:blipFill>
                <a:blip r:embed="rId2"/>
                <a:stretch>
                  <a:fillRect l="-1747" t="-1101" r="-1638" b="-267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5090E633-ED2F-6217-A76C-5F3A0C0ABDF3}"/>
                  </a:ext>
                </a:extLst>
              </p:cNvPr>
              <p:cNvSpPr txBox="1"/>
              <p:nvPr/>
            </p:nvSpPr>
            <p:spPr>
              <a:xfrm>
                <a:off x="208472" y="4085021"/>
                <a:ext cx="6028424" cy="2351862"/>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19. </a:t>
                </a:r>
                <a:r>
                  <a:rPr lang="pt-BR" sz="2400" dirty="0">
                    <a:latin typeface="Arial Narrow" panose="020B0606020202030204" pitchFamily="34" charset="0"/>
                    <a:cs typeface="Arial" panose="020B0604020202020204" pitchFamily="34" charset="0"/>
                  </a:rPr>
                  <a:t>Um professor pediu aos seus alunos para que construa uma figura em seu caderno, seguindo o passo a passo:</a:t>
                </a:r>
              </a:p>
              <a:p>
                <a:pPr algn="just">
                  <a:buFont typeface="Arial" panose="020B0604020202020204" pitchFamily="34" charset="0"/>
                  <a:buChar char="•"/>
                </a:pPr>
                <a:r>
                  <a:rPr lang="pt-BR" sz="2400" dirty="0">
                    <a:latin typeface="Arial Narrow" panose="020B0606020202030204" pitchFamily="34" charset="0"/>
                    <a:cs typeface="Arial" panose="020B0604020202020204" pitchFamily="34" charset="0"/>
                  </a:rPr>
                  <a:t>Primeiro: Faça um segmento de reta </a:t>
                </a:r>
                <a14:m>
                  <m:oMath xmlns:m="http://schemas.openxmlformats.org/officeDocument/2006/math">
                    <m:bar>
                      <m:barPr>
                        <m:pos m:val="top"/>
                        <m:ctrlPr>
                          <a:rPr lang="pt-BR" sz="2400" i="1">
                            <a:latin typeface="Cambria Math" panose="02040503050406030204" pitchFamily="18" charset="0"/>
                          </a:rPr>
                        </m:ctrlPr>
                      </m:barPr>
                      <m:e>
                        <m:r>
                          <m:rPr>
                            <m:sty m:val="p"/>
                          </m:rPr>
                          <a:rPr lang="pt-BR" sz="2400" b="0" i="0" smtClean="0">
                            <a:latin typeface="Cambria Math" panose="02040503050406030204" pitchFamily="18" charset="0"/>
                          </a:rPr>
                          <m:t>A</m:t>
                        </m:r>
                        <m:r>
                          <m:rPr>
                            <m:sty m:val="p"/>
                          </m:rPr>
                          <a:rPr lang="pt-BR" sz="2400" i="0">
                            <a:latin typeface="Cambria Math" panose="02040503050406030204" pitchFamily="18" charset="0"/>
                          </a:rPr>
                          <m:t>B</m:t>
                        </m:r>
                      </m:e>
                    </m:bar>
                  </m:oMath>
                </a14:m>
                <a:r>
                  <a:rPr lang="pt-BR" sz="2400" dirty="0">
                    <a:latin typeface="Arial Narrow" panose="020B0606020202030204" pitchFamily="34" charset="0"/>
                    <a:cs typeface="Arial" panose="020B0604020202020204" pitchFamily="34" charset="0"/>
                  </a:rPr>
                  <a:t> de 15 cm; </a:t>
                </a:r>
              </a:p>
              <a:p>
                <a:pPr algn="just">
                  <a:buFont typeface="Arial" panose="020B0604020202020204" pitchFamily="34" charset="0"/>
                  <a:buChar char="•"/>
                </a:pPr>
                <a:r>
                  <a:rPr lang="pt-BR" sz="2400" dirty="0">
                    <a:latin typeface="Arial Narrow" panose="020B0606020202030204" pitchFamily="34" charset="0"/>
                    <a:cs typeface="Arial" panose="020B0604020202020204" pitchFamily="34" charset="0"/>
                  </a:rPr>
                  <a:t>Segundo: Com o auxílio do transferidor, no ponto A da semirreta, meça um ângulo de 40°;</a:t>
                </a:r>
              </a:p>
            </p:txBody>
          </p:sp>
        </mc:Choice>
        <mc:Fallback xmlns="">
          <p:sp>
            <p:nvSpPr>
              <p:cNvPr id="8" name="CaixaDeTexto 7">
                <a:extLst>
                  <a:ext uri="{FF2B5EF4-FFF2-40B4-BE49-F238E27FC236}">
                    <a16:creationId xmlns:a16="http://schemas.microsoft.com/office/drawing/2014/main" id="{5090E633-ED2F-6217-A76C-5F3A0C0ABDF3}"/>
                  </a:ext>
                </a:extLst>
              </p:cNvPr>
              <p:cNvSpPr txBox="1">
                <a:spLocks noRot="1" noChangeAspect="1" noMove="1" noResize="1" noEditPoints="1" noAdjustHandles="1" noChangeArrowheads="1" noChangeShapeType="1" noTextEdit="1"/>
              </p:cNvSpPr>
              <p:nvPr/>
            </p:nvSpPr>
            <p:spPr>
              <a:xfrm>
                <a:off x="208472" y="4085021"/>
                <a:ext cx="6028424" cy="2351862"/>
              </a:xfrm>
              <a:prstGeom prst="rect">
                <a:avLst/>
              </a:prstGeom>
              <a:blipFill>
                <a:blip r:embed="rId3"/>
                <a:stretch>
                  <a:fillRect l="-1517" t="-2073" r="-1618" b="-5181"/>
                </a:stretch>
              </a:blipFill>
            </p:spPr>
            <p:txBody>
              <a:bodyPr/>
              <a:lstStyle/>
              <a:p>
                <a:r>
                  <a:rPr lang="pt-BR">
                    <a:noFill/>
                  </a:rPr>
                  <a:t> </a:t>
                </a:r>
              </a:p>
            </p:txBody>
          </p:sp>
        </mc:Fallback>
      </mc:AlternateContent>
    </p:spTree>
    <p:extLst>
      <p:ext uri="{BB962C8B-B14F-4D97-AF65-F5344CB8AC3E}">
        <p14:creationId xmlns:p14="http://schemas.microsoft.com/office/powerpoint/2010/main" val="31001730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3B311-62D8-FD79-2B6D-DE769D1FD310}"/>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50A17A5-AB42-AAF0-79E8-C97CE0FD3A2E}"/>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10" name="CaixaDeTexto 9">
            <a:extLst>
              <a:ext uri="{FF2B5EF4-FFF2-40B4-BE49-F238E27FC236}">
                <a16:creationId xmlns:a16="http://schemas.microsoft.com/office/drawing/2014/main" id="{3D791169-D280-87A7-4422-8DE6BACC08EC}"/>
              </a:ext>
            </a:extLst>
          </p:cNvPr>
          <p:cNvSpPr txBox="1"/>
          <p:nvPr/>
        </p:nvSpPr>
        <p:spPr>
          <a:xfrm>
            <a:off x="209910" y="638704"/>
            <a:ext cx="6026985" cy="3046988"/>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20. </a:t>
            </a:r>
            <a:r>
              <a:rPr lang="pt-BR" sz="2400" dirty="0">
                <a:latin typeface="Arial Narrow" panose="020B0606020202030204" pitchFamily="34" charset="0"/>
                <a:cs typeface="Arial" panose="020B0604020202020204" pitchFamily="34" charset="0"/>
              </a:rPr>
              <a:t>A professora da turma do 8º ano, pediu para que os alunos construíssem um triângulo usando régua e transferidor, contendo um lado medindo 8 cm, um ângulo de 50º e outro ângulo de 65º. Ela queria que todos os triângulos desenhados pelos alunos ficassem iguais. Dois desenhos foram selecionados e eles foram construídos de formas diferentes. Observe:</a:t>
            </a:r>
          </a:p>
        </p:txBody>
      </p:sp>
      <p:sp>
        <p:nvSpPr>
          <p:cNvPr id="6" name="CaixaDeTexto 5">
            <a:extLst>
              <a:ext uri="{FF2B5EF4-FFF2-40B4-BE49-F238E27FC236}">
                <a16:creationId xmlns:a16="http://schemas.microsoft.com/office/drawing/2014/main" id="{8D763610-764B-B3FF-2254-D0889CD39E56}"/>
              </a:ext>
            </a:extLst>
          </p:cNvPr>
          <p:cNvSpPr txBox="1"/>
          <p:nvPr/>
        </p:nvSpPr>
        <p:spPr>
          <a:xfrm>
            <a:off x="176121" y="5820298"/>
            <a:ext cx="6094562" cy="830997"/>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Mesmo construindo de formas diferentes, por qual motivo os triângulos são congruentes?</a:t>
            </a: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7625928A-C3C5-7D59-8562-B44F65F38C85}"/>
                  </a:ext>
                </a:extLst>
              </p:cNvPr>
              <p:cNvSpPr txBox="1"/>
              <p:nvPr/>
            </p:nvSpPr>
            <p:spPr>
              <a:xfrm>
                <a:off x="6303034" y="638704"/>
                <a:ext cx="5666158" cy="6045181"/>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21. </a:t>
                </a:r>
                <a:r>
                  <a:rPr lang="pt-BR" sz="2400" dirty="0">
                    <a:latin typeface="Arial Narrow" panose="020B0606020202030204" pitchFamily="34" charset="0"/>
                    <a:cs typeface="Arial" panose="020B0604020202020204" pitchFamily="34" charset="0"/>
                  </a:rPr>
                  <a:t>Considere as diagonais do quadrado ABCD.</a:t>
                </a: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Conforme a figura, os triângulos ABC e ADC são congruentes. Responda:</a:t>
                </a:r>
              </a:p>
              <a:p>
                <a:pPr algn="just"/>
                <a:r>
                  <a:rPr lang="pt-BR" sz="2400" dirty="0">
                    <a:latin typeface="Arial Narrow" panose="020B0606020202030204" pitchFamily="34" charset="0"/>
                    <a:cs typeface="Arial" panose="020B0604020202020204" pitchFamily="34" charset="0"/>
                  </a:rPr>
                  <a:t>a) O que pode ser dito a respeito da medida do ângulo </a:t>
                </a:r>
                <a14:m>
                  <m:oMath xmlns:m="http://schemas.openxmlformats.org/officeDocument/2006/math">
                    <m:r>
                      <a:rPr lang="pt-BR" sz="2400" i="1">
                        <a:latin typeface="Cambria Math" panose="02040503050406030204" pitchFamily="18" charset="0"/>
                      </a:rPr>
                      <m:t>𝐴</m:t>
                    </m:r>
                    <m:acc>
                      <m:accPr>
                        <m:chr m:val="̂"/>
                        <m:ctrlPr>
                          <a:rPr lang="pt-BR" sz="2400" i="1">
                            <a:latin typeface="Cambria Math" panose="02040503050406030204" pitchFamily="18" charset="0"/>
                          </a:rPr>
                        </m:ctrlPr>
                      </m:accPr>
                      <m:e>
                        <m:r>
                          <a:rPr lang="pt-BR" sz="2400" i="1">
                            <a:latin typeface="Cambria Math" panose="02040503050406030204" pitchFamily="18" charset="0"/>
                          </a:rPr>
                          <m:t>𝐸</m:t>
                        </m:r>
                      </m:e>
                    </m:acc>
                    <m:r>
                      <a:rPr lang="pt-BR" sz="2400" i="1">
                        <a:latin typeface="Cambria Math" panose="02040503050406030204" pitchFamily="18" charset="0"/>
                      </a:rPr>
                      <m:t>𝐵</m:t>
                    </m:r>
                  </m:oMath>
                </a14:m>
                <a:r>
                  <a:rPr lang="pt-BR" sz="2400" dirty="0">
                    <a:latin typeface="Arial Narrow" panose="020B0606020202030204" pitchFamily="34" charset="0"/>
                    <a:cs typeface="Arial" panose="020B0604020202020204" pitchFamily="34" charset="0"/>
                  </a:rPr>
                  <a:t>? </a:t>
                </a:r>
              </a:p>
              <a:p>
                <a:pPr algn="just"/>
                <a:r>
                  <a:rPr lang="pt-BR" sz="2400" dirty="0">
                    <a:latin typeface="Arial Narrow" panose="020B0606020202030204" pitchFamily="34" charset="0"/>
                    <a:cs typeface="Arial" panose="020B0604020202020204" pitchFamily="34" charset="0"/>
                  </a:rPr>
                  <a:t>b) O que podemos afirmar a respeito do ângulo formado pela intersecção de </a:t>
                </a:r>
                <a14:m>
                  <m:oMath xmlns:m="http://schemas.openxmlformats.org/officeDocument/2006/math">
                    <m:bar>
                      <m:barPr>
                        <m:pos m:val="top"/>
                        <m:ctrlPr>
                          <a:rPr lang="pt-BR" sz="2400" i="1" smtClean="0">
                            <a:latin typeface="Cambria Math" panose="02040503050406030204" pitchFamily="18" charset="0"/>
                            <a:cs typeface="Arial" panose="020B0604020202020204" pitchFamily="34" charset="0"/>
                          </a:rPr>
                        </m:ctrlPr>
                      </m:barPr>
                      <m:e>
                        <m:r>
                          <a:rPr lang="pt-BR" sz="2400" b="0" i="1" smtClean="0">
                            <a:latin typeface="Cambria Math" panose="02040503050406030204" pitchFamily="18" charset="0"/>
                            <a:cs typeface="Arial" panose="020B0604020202020204" pitchFamily="34" charset="0"/>
                          </a:rPr>
                          <m:t>𝐴𝐶</m:t>
                        </m:r>
                      </m:e>
                    </m:bar>
                  </m:oMath>
                </a14:m>
                <a:r>
                  <a:rPr lang="pt-BR" sz="2400" dirty="0">
                    <a:latin typeface="Arial Narrow" panose="020B0606020202030204" pitchFamily="34" charset="0"/>
                    <a:cs typeface="Arial" panose="020B0604020202020204" pitchFamily="34" charset="0"/>
                  </a:rPr>
                  <a:t> e </a:t>
                </a:r>
                <a14:m>
                  <m:oMath xmlns:m="http://schemas.openxmlformats.org/officeDocument/2006/math">
                    <m:bar>
                      <m:barPr>
                        <m:pos m:val="top"/>
                        <m:ctrlPr>
                          <a:rPr lang="pt-BR" sz="2400" i="1">
                            <a:latin typeface="Cambria Math" panose="02040503050406030204" pitchFamily="18" charset="0"/>
                            <a:cs typeface="Arial" panose="020B0604020202020204" pitchFamily="34" charset="0"/>
                          </a:rPr>
                        </m:ctrlPr>
                      </m:barPr>
                      <m:e>
                        <m:r>
                          <a:rPr lang="pt-BR" sz="2400" b="0" i="1" smtClean="0">
                            <a:latin typeface="Cambria Math" panose="02040503050406030204" pitchFamily="18" charset="0"/>
                            <a:cs typeface="Arial" panose="020B0604020202020204" pitchFamily="34" charset="0"/>
                          </a:rPr>
                          <m:t>𝐵𝐷</m:t>
                        </m:r>
                      </m:e>
                    </m:bar>
                  </m:oMath>
                </a14:m>
                <a:r>
                  <a:rPr lang="pt-BR" sz="2400" dirty="0">
                    <a:latin typeface="Arial Narrow" panose="020B0606020202030204" pitchFamily="34" charset="0"/>
                    <a:cs typeface="Arial" panose="020B0604020202020204" pitchFamily="34" charset="0"/>
                  </a:rPr>
                  <a:t> ?</a:t>
                </a:r>
              </a:p>
            </p:txBody>
          </p:sp>
        </mc:Choice>
        <mc:Fallback xmlns="">
          <p:sp>
            <p:nvSpPr>
              <p:cNvPr id="8" name="CaixaDeTexto 7">
                <a:extLst>
                  <a:ext uri="{FF2B5EF4-FFF2-40B4-BE49-F238E27FC236}">
                    <a16:creationId xmlns:a16="http://schemas.microsoft.com/office/drawing/2014/main" id="{7625928A-C3C5-7D59-8562-B44F65F38C85}"/>
                  </a:ext>
                </a:extLst>
              </p:cNvPr>
              <p:cNvSpPr txBox="1">
                <a:spLocks noRot="1" noChangeAspect="1" noMove="1" noResize="1" noEditPoints="1" noAdjustHandles="1" noChangeArrowheads="1" noChangeShapeType="1" noTextEdit="1"/>
              </p:cNvSpPr>
              <p:nvPr/>
            </p:nvSpPr>
            <p:spPr>
              <a:xfrm>
                <a:off x="6303034" y="638704"/>
                <a:ext cx="5666158" cy="6045181"/>
              </a:xfrm>
              <a:prstGeom prst="rect">
                <a:avLst/>
              </a:prstGeom>
              <a:blipFill>
                <a:blip r:embed="rId2"/>
                <a:stretch>
                  <a:fillRect l="-1722" t="-807" r="-1615" b="-1715"/>
                </a:stretch>
              </a:blipFill>
            </p:spPr>
            <p:txBody>
              <a:bodyPr/>
              <a:lstStyle/>
              <a:p>
                <a:r>
                  <a:rPr lang="pt-BR">
                    <a:noFill/>
                  </a:rPr>
                  <a:t> </a:t>
                </a:r>
              </a:p>
            </p:txBody>
          </p:sp>
        </mc:Fallback>
      </mc:AlternateContent>
      <p:pic>
        <p:nvPicPr>
          <p:cNvPr id="3" name="Imagem 2" descr="Gráfico&#10;&#10;O conteúdo gerado por IA pode estar incorreto.">
            <a:extLst>
              <a:ext uri="{FF2B5EF4-FFF2-40B4-BE49-F238E27FC236}">
                <a16:creationId xmlns:a16="http://schemas.microsoft.com/office/drawing/2014/main" id="{B18FFC77-3F63-5FE5-D521-DDCFF87CA20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22808" y="3582088"/>
            <a:ext cx="2722628" cy="2238209"/>
          </a:xfrm>
          <a:prstGeom prst="rect">
            <a:avLst/>
          </a:prstGeom>
        </p:spPr>
      </p:pic>
      <p:pic>
        <p:nvPicPr>
          <p:cNvPr id="5" name="Imagem 4" descr="Gráfico, Gráfico de linhas&#10;&#10;O conteúdo gerado por IA pode estar incorreto.">
            <a:extLst>
              <a:ext uri="{FF2B5EF4-FFF2-40B4-BE49-F238E27FC236}">
                <a16:creationId xmlns:a16="http://schemas.microsoft.com/office/drawing/2014/main" id="{CECADB26-C39F-A8E8-FFBF-618BFA4A1C25}"/>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3055397" y="3505200"/>
            <a:ext cx="2824817" cy="2315097"/>
          </a:xfrm>
          <a:prstGeom prst="rect">
            <a:avLst/>
          </a:prstGeom>
        </p:spPr>
      </p:pic>
      <p:pic>
        <p:nvPicPr>
          <p:cNvPr id="7" name="Imagem 6" descr="Uma imagem contendo Forma&#10;&#10;O conteúdo gerado por IA pode estar incorreto.">
            <a:extLst>
              <a:ext uri="{FF2B5EF4-FFF2-40B4-BE49-F238E27FC236}">
                <a16:creationId xmlns:a16="http://schemas.microsoft.com/office/drawing/2014/main" id="{6CB42E10-6A07-6EAC-7AC6-716391C1F3F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589986" y="1059553"/>
            <a:ext cx="2970435" cy="3265033"/>
          </a:xfrm>
          <a:prstGeom prst="rect">
            <a:avLst/>
          </a:prstGeom>
          <a:noFill/>
          <a:ln>
            <a:noFill/>
          </a:ln>
        </p:spPr>
      </p:pic>
    </p:spTree>
    <p:extLst>
      <p:ext uri="{BB962C8B-B14F-4D97-AF65-F5344CB8AC3E}">
        <p14:creationId xmlns:p14="http://schemas.microsoft.com/office/powerpoint/2010/main" val="12694059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CF4C0-66BE-5D7E-2DB3-687F24FE029F}"/>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B688800-D796-00F7-1E8E-45BF3D079037}"/>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69770BE8-5904-F24E-6DC1-A2D501FC463E}"/>
              </a:ext>
            </a:extLst>
          </p:cNvPr>
          <p:cNvSpPr txBox="1"/>
          <p:nvPr/>
        </p:nvSpPr>
        <p:spPr>
          <a:xfrm>
            <a:off x="208472" y="639157"/>
            <a:ext cx="6094562" cy="6001643"/>
          </a:xfrm>
          <a:prstGeom prst="rect">
            <a:avLst/>
          </a:prstGeom>
          <a:noFill/>
        </p:spPr>
        <p:txBody>
          <a:bodyPr wrap="square">
            <a:spAutoFit/>
          </a:bodyPr>
          <a:lstStyle/>
          <a:p>
            <a:r>
              <a:rPr lang="pt-BR" sz="2400" b="1" dirty="0">
                <a:latin typeface="Arial Narrow" panose="020B0606020202030204" pitchFamily="34" charset="0"/>
                <a:cs typeface="Arial" panose="020B0604020202020204" pitchFamily="34" charset="0"/>
              </a:rPr>
              <a:t>22. </a:t>
            </a:r>
            <a:r>
              <a:rPr lang="pt-BR" sz="2400" dirty="0">
                <a:latin typeface="Arial Narrow" panose="020B0606020202030204" pitchFamily="34" charset="0"/>
                <a:cs typeface="Arial" panose="020B0604020202020204" pitchFamily="34" charset="0"/>
              </a:rPr>
              <a:t>Observe o retângulo seguinte.</a:t>
            </a: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400" dirty="0">
              <a:latin typeface="Arial Narrow" panose="020B0606020202030204" pitchFamily="34" charset="0"/>
            </a:endParaRPr>
          </a:p>
          <a:p>
            <a:pPr algn="just"/>
            <a:endParaRPr lang="pt-BR" sz="2400" dirty="0">
              <a:latin typeface="Arial Narrow" panose="020B0606020202030204" pitchFamily="34" charset="0"/>
              <a:cs typeface="Arial" panose="020B0604020202020204" pitchFamily="34" charset="0"/>
            </a:endParaRPr>
          </a:p>
          <a:p>
            <a:pPr algn="just"/>
            <a:r>
              <a:rPr lang="pt-BR" sz="2400" dirty="0">
                <a:latin typeface="Arial Narrow" panose="020B0606020202030204" pitchFamily="34" charset="0"/>
                <a:cs typeface="Arial" panose="020B0604020202020204" pitchFamily="34" charset="0"/>
              </a:rPr>
              <a:t>O retângulo foi construído em um programa de desenho no plano cartesiano. No mesmo retângulo traçou-se as diagonais e em sua interseção determinou-se o ponto E. </a:t>
            </a:r>
          </a:p>
          <a:p>
            <a:pPr algn="just"/>
            <a:r>
              <a:rPr lang="pt-BR" sz="2400" dirty="0">
                <a:latin typeface="Arial Narrow" panose="020B0606020202030204" pitchFamily="34" charset="0"/>
                <a:cs typeface="Arial" panose="020B0604020202020204" pitchFamily="34" charset="0"/>
              </a:rPr>
              <a:t>Sobre a figura apresentada é correto afirmar que </a:t>
            </a:r>
          </a:p>
          <a:p>
            <a:pPr algn="just"/>
            <a:r>
              <a:rPr lang="pt-BR" sz="2400" dirty="0">
                <a:latin typeface="Arial Narrow" panose="020B0606020202030204" pitchFamily="34" charset="0"/>
                <a:cs typeface="Arial" panose="020B0604020202020204" pitchFamily="34" charset="0"/>
              </a:rPr>
              <a:t>(A) o triângulo ABE é congruente ao triângulo CDE e o triângulo ADE é congruente ao triângulo BCE. </a:t>
            </a: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1E77637B-2109-B9C7-1B4D-70AA60C012D3}"/>
                  </a:ext>
                </a:extLst>
              </p:cNvPr>
              <p:cNvSpPr txBox="1"/>
              <p:nvPr/>
            </p:nvSpPr>
            <p:spPr>
              <a:xfrm>
                <a:off x="6303034" y="802562"/>
                <a:ext cx="5618672" cy="2805833"/>
              </a:xfrm>
              <a:prstGeom prst="rect">
                <a:avLst/>
              </a:prstGeom>
              <a:noFill/>
            </p:spPr>
            <p:txBody>
              <a:bodyPr wrap="square">
                <a:spAutoFit/>
              </a:bodyPr>
              <a:lstStyle/>
              <a:p>
                <a:pPr algn="just"/>
                <a:r>
                  <a:rPr lang="pt-BR" sz="2400" dirty="0">
                    <a:latin typeface="Arial Narrow" panose="020B0606020202030204" pitchFamily="34" charset="0"/>
                    <a:cs typeface="Arial" panose="020B0604020202020204" pitchFamily="34" charset="0"/>
                  </a:rPr>
                  <a:t>(B) os triângulos formados pelas diagonais com vértice no ponto E são congruentes entre si. </a:t>
                </a:r>
              </a:p>
              <a:p>
                <a:pPr algn="just"/>
                <a:r>
                  <a:rPr lang="pt-BR" sz="2400" dirty="0">
                    <a:latin typeface="Arial Narrow" panose="020B0606020202030204" pitchFamily="34" charset="0"/>
                    <a:cs typeface="Arial" panose="020B0604020202020204" pitchFamily="34" charset="0"/>
                  </a:rPr>
                  <a:t>(C) a diagonal </a:t>
                </a:r>
                <a14:m>
                  <m:oMath xmlns:m="http://schemas.openxmlformats.org/officeDocument/2006/math">
                    <m:bar>
                      <m:barPr>
                        <m:pos m:val="top"/>
                        <m:ctrlPr>
                          <a:rPr lang="pt-BR" sz="2400" i="1">
                            <a:latin typeface="Cambria Math" panose="02040503050406030204" pitchFamily="18" charset="0"/>
                            <a:cs typeface="Arial" panose="020B0604020202020204" pitchFamily="34" charset="0"/>
                          </a:rPr>
                        </m:ctrlPr>
                      </m:barPr>
                      <m:e>
                        <m:r>
                          <a:rPr lang="pt-BR" sz="2400" i="1">
                            <a:latin typeface="Cambria Math" panose="02040503050406030204" pitchFamily="18" charset="0"/>
                            <a:cs typeface="Arial" panose="020B0604020202020204" pitchFamily="34" charset="0"/>
                          </a:rPr>
                          <m:t>𝐴𝐶</m:t>
                        </m:r>
                      </m:e>
                    </m:bar>
                    <m:r>
                      <a:rPr lang="pt-BR" sz="2400" i="1">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que forma o triângulo ABC, não possui a mesma medida de </a:t>
                </a:r>
                <a14:m>
                  <m:oMath xmlns:m="http://schemas.openxmlformats.org/officeDocument/2006/math">
                    <m:bar>
                      <m:barPr>
                        <m:pos m:val="top"/>
                        <m:ctrlPr>
                          <a:rPr lang="pt-BR" sz="2400" i="1">
                            <a:latin typeface="Cambria Math" panose="02040503050406030204" pitchFamily="18" charset="0"/>
                            <a:cs typeface="Arial" panose="020B0604020202020204" pitchFamily="34" charset="0"/>
                          </a:rPr>
                        </m:ctrlPr>
                      </m:barPr>
                      <m:e>
                        <m:r>
                          <a:rPr lang="pt-BR" sz="2400" b="0" i="1" smtClean="0">
                            <a:latin typeface="Cambria Math" panose="02040503050406030204" pitchFamily="18" charset="0"/>
                            <a:cs typeface="Arial" panose="020B0604020202020204" pitchFamily="34" charset="0"/>
                          </a:rPr>
                          <m:t>𝐵𝐷</m:t>
                        </m:r>
                      </m:e>
                    </m:bar>
                    <m:r>
                      <a:rPr lang="pt-BR" sz="2400" i="1">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que forma o triângulo ABD. </a:t>
                </a:r>
              </a:p>
              <a:p>
                <a:pPr algn="just"/>
                <a:r>
                  <a:rPr lang="pt-BR" sz="2400" dirty="0">
                    <a:latin typeface="Arial Narrow" panose="020B0606020202030204" pitchFamily="34" charset="0"/>
                    <a:cs typeface="Arial" panose="020B0604020202020204" pitchFamily="34" charset="0"/>
                  </a:rPr>
                  <a:t>(D) as diagonais </a:t>
                </a:r>
                <a14:m>
                  <m:oMath xmlns:m="http://schemas.openxmlformats.org/officeDocument/2006/math">
                    <m:bar>
                      <m:barPr>
                        <m:pos m:val="top"/>
                        <m:ctrlPr>
                          <a:rPr lang="pt-BR" sz="2400" i="1">
                            <a:latin typeface="Cambria Math" panose="02040503050406030204" pitchFamily="18" charset="0"/>
                            <a:cs typeface="Arial" panose="020B0604020202020204" pitchFamily="34" charset="0"/>
                          </a:rPr>
                        </m:ctrlPr>
                      </m:barPr>
                      <m:e>
                        <m:r>
                          <a:rPr lang="pt-BR" sz="2400" i="1">
                            <a:latin typeface="Cambria Math" panose="02040503050406030204" pitchFamily="18" charset="0"/>
                            <a:cs typeface="Arial" panose="020B0604020202020204" pitchFamily="34" charset="0"/>
                          </a:rPr>
                          <m:t>𝐴𝐶</m:t>
                        </m:r>
                      </m:e>
                    </m:bar>
                    <m:r>
                      <a:rPr lang="pt-BR" sz="2400" i="1">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e </a:t>
                </a:r>
                <a14:m>
                  <m:oMath xmlns:m="http://schemas.openxmlformats.org/officeDocument/2006/math">
                    <m:bar>
                      <m:barPr>
                        <m:pos m:val="top"/>
                        <m:ctrlPr>
                          <a:rPr lang="pt-BR" sz="2400" i="1">
                            <a:latin typeface="Cambria Math" panose="02040503050406030204" pitchFamily="18" charset="0"/>
                            <a:cs typeface="Arial" panose="020B0604020202020204" pitchFamily="34" charset="0"/>
                          </a:rPr>
                        </m:ctrlPr>
                      </m:barPr>
                      <m:e>
                        <m:r>
                          <a:rPr lang="pt-BR" sz="2400" b="0" i="1" smtClean="0">
                            <a:latin typeface="Cambria Math" panose="02040503050406030204" pitchFamily="18" charset="0"/>
                            <a:cs typeface="Arial" panose="020B0604020202020204" pitchFamily="34" charset="0"/>
                          </a:rPr>
                          <m:t>𝐵𝐷</m:t>
                        </m:r>
                      </m:e>
                    </m:bar>
                    <m:r>
                      <a:rPr lang="pt-BR" sz="2400" i="1">
                        <a:latin typeface="Cambria Math" panose="02040503050406030204" pitchFamily="18" charset="0"/>
                        <a:cs typeface="Arial" panose="020B0604020202020204" pitchFamily="34" charset="0"/>
                      </a:rPr>
                      <m:t> </m:t>
                    </m:r>
                  </m:oMath>
                </a14:m>
                <a:r>
                  <a:rPr lang="pt-BR" sz="2400" dirty="0">
                    <a:latin typeface="Arial Narrow" panose="020B0606020202030204" pitchFamily="34" charset="0"/>
                    <a:cs typeface="Arial" panose="020B0604020202020204" pitchFamily="34" charset="0"/>
                  </a:rPr>
                  <a:t>do retângulo também são bissetrizes.</a:t>
                </a:r>
              </a:p>
            </p:txBody>
          </p:sp>
        </mc:Choice>
        <mc:Fallback xmlns="">
          <p:sp>
            <p:nvSpPr>
              <p:cNvPr id="8" name="CaixaDeTexto 7">
                <a:extLst>
                  <a:ext uri="{FF2B5EF4-FFF2-40B4-BE49-F238E27FC236}">
                    <a16:creationId xmlns:a16="http://schemas.microsoft.com/office/drawing/2014/main" id="{1E77637B-2109-B9C7-1B4D-70AA60C012D3}"/>
                  </a:ext>
                </a:extLst>
              </p:cNvPr>
              <p:cNvSpPr txBox="1">
                <a:spLocks noRot="1" noChangeAspect="1" noMove="1" noResize="1" noEditPoints="1" noAdjustHandles="1" noChangeArrowheads="1" noChangeShapeType="1" noTextEdit="1"/>
              </p:cNvSpPr>
              <p:nvPr/>
            </p:nvSpPr>
            <p:spPr>
              <a:xfrm>
                <a:off x="6303034" y="802562"/>
                <a:ext cx="5618672" cy="2805833"/>
              </a:xfrm>
              <a:prstGeom prst="rect">
                <a:avLst/>
              </a:prstGeom>
              <a:blipFill>
                <a:blip r:embed="rId2"/>
                <a:stretch>
                  <a:fillRect l="-1735" t="-1522" r="-1627" b="-4348"/>
                </a:stretch>
              </a:blipFill>
            </p:spPr>
            <p:txBody>
              <a:bodyPr/>
              <a:lstStyle/>
              <a:p>
                <a:r>
                  <a:rPr lang="pt-BR">
                    <a:noFill/>
                  </a:rPr>
                  <a:t> </a:t>
                </a:r>
              </a:p>
            </p:txBody>
          </p:sp>
        </mc:Fallback>
      </mc:AlternateContent>
      <p:pic>
        <p:nvPicPr>
          <p:cNvPr id="3" name="Imagem 2" descr="Gráfico&#10;&#10;O conteúdo gerado por IA pode estar incorreto.">
            <a:extLst>
              <a:ext uri="{FF2B5EF4-FFF2-40B4-BE49-F238E27FC236}">
                <a16:creationId xmlns:a16="http://schemas.microsoft.com/office/drawing/2014/main" id="{536B1F15-5F7F-40F1-7D6B-FB50341FAF4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7445" y="1119262"/>
            <a:ext cx="4802033" cy="2825456"/>
          </a:xfrm>
          <a:prstGeom prst="rect">
            <a:avLst/>
          </a:prstGeom>
          <a:noFill/>
          <a:ln>
            <a:noFill/>
          </a:ln>
        </p:spPr>
      </p:pic>
    </p:spTree>
    <p:extLst>
      <p:ext uri="{BB962C8B-B14F-4D97-AF65-F5344CB8AC3E}">
        <p14:creationId xmlns:p14="http://schemas.microsoft.com/office/powerpoint/2010/main" val="23548989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A6667-BD16-5C6B-E780-A76E9E341681}"/>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A7428364-FA3F-C4F2-0EDF-4C6B1F271BA1}"/>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pic>
        <p:nvPicPr>
          <p:cNvPr id="10" name="Imagem 9" descr="Tela de computador com texto preto sobre fundo branco&#10;&#10;O conteúdo gerado por IA pode estar incorreto.">
            <a:extLst>
              <a:ext uri="{FF2B5EF4-FFF2-40B4-BE49-F238E27FC236}">
                <a16:creationId xmlns:a16="http://schemas.microsoft.com/office/drawing/2014/main" id="{51C4282F-D589-9218-CAF0-8DF0EAAAD6D3}"/>
              </a:ext>
            </a:extLst>
          </p:cNvPr>
          <p:cNvPicPr>
            <a:picLocks noChangeAspect="1"/>
          </p:cNvPicPr>
          <p:nvPr/>
        </p:nvPicPr>
        <p:blipFill>
          <a:blip r:embed="rId2"/>
          <a:stretch>
            <a:fillRect/>
          </a:stretch>
        </p:blipFill>
        <p:spPr>
          <a:xfrm>
            <a:off x="188642" y="343961"/>
            <a:ext cx="3600000" cy="766667"/>
          </a:xfrm>
          <a:prstGeom prst="rect">
            <a:avLst/>
          </a:prstGeom>
        </p:spPr>
      </p:pic>
      <p:sp>
        <p:nvSpPr>
          <p:cNvPr id="4" name="CaixaDeTexto 3">
            <a:extLst>
              <a:ext uri="{FF2B5EF4-FFF2-40B4-BE49-F238E27FC236}">
                <a16:creationId xmlns:a16="http://schemas.microsoft.com/office/drawing/2014/main" id="{59C72087-59DA-AE9E-130F-DABF9E32AC73}"/>
              </a:ext>
            </a:extLst>
          </p:cNvPr>
          <p:cNvSpPr txBox="1"/>
          <p:nvPr/>
        </p:nvSpPr>
        <p:spPr>
          <a:xfrm>
            <a:off x="188642" y="1016045"/>
            <a:ext cx="6114390" cy="5632311"/>
          </a:xfrm>
          <a:prstGeom prst="rect">
            <a:avLst/>
          </a:prstGeom>
          <a:noFill/>
        </p:spPr>
        <p:txBody>
          <a:bodyPr wrap="square">
            <a:spAutoFit/>
          </a:bodyPr>
          <a:lstStyle/>
          <a:p>
            <a:pPr algn="ctr"/>
            <a:r>
              <a:rPr lang="pt-BR" sz="2400" b="1" dirty="0">
                <a:latin typeface="Arial Narrow" panose="020B0606020202030204" pitchFamily="34" charset="0"/>
                <a:cs typeface="Arial" panose="020B0604020202020204" pitchFamily="34" charset="0"/>
              </a:rPr>
              <a:t>PROBABILIDADE DE EVENTOS</a:t>
            </a:r>
          </a:p>
          <a:p>
            <a:pPr indent="179388" algn="just"/>
            <a:r>
              <a:rPr lang="pt-BR" sz="2400" dirty="0">
                <a:latin typeface="Arial Narrow" panose="020B0606020202030204" pitchFamily="34" charset="0"/>
                <a:cs typeface="Arial" panose="020B0604020202020204" pitchFamily="34" charset="0"/>
              </a:rPr>
              <a:t>A teoria da probabilidade é o campo da Matemática que estuda experimentos ou fenômenos aleatórios. Através dela, é possível analisar as chances de um determina do evento ocorrer. </a:t>
            </a:r>
          </a:p>
          <a:p>
            <a:pPr indent="179388" algn="just"/>
            <a:r>
              <a:rPr lang="pt-BR" sz="2400" b="1" dirty="0">
                <a:latin typeface="Arial Narrow" panose="020B0606020202030204" pitchFamily="34" charset="0"/>
                <a:cs typeface="Arial" panose="020B0604020202020204" pitchFamily="34" charset="0"/>
              </a:rPr>
              <a:t>Um experimento aleatório </a:t>
            </a:r>
            <a:r>
              <a:rPr lang="pt-BR" sz="2400" dirty="0">
                <a:latin typeface="Arial Narrow" panose="020B0606020202030204" pitchFamily="34" charset="0"/>
                <a:cs typeface="Arial" panose="020B0604020202020204" pitchFamily="34" charset="0"/>
              </a:rPr>
              <a:t>é aquele que não é possível conhecer qual resultado será obtido antes de realizá-lo. Quando calculamos a probabilidade, estamos associando um grau de confiança à ocorrência dos resultados possíveis de experimentos, cujos resultados não podem ser determinados antecipadamente. Assim, a probabilidade é a medida da chance de algo acontecer.</a:t>
            </a:r>
          </a:p>
          <a:p>
            <a:pPr indent="179388" algn="just"/>
            <a:r>
              <a:rPr lang="pt-BR" sz="2400" dirty="0">
                <a:latin typeface="Arial Narrow" panose="020B0606020202030204" pitchFamily="34" charset="0"/>
                <a:cs typeface="Arial" panose="020B0604020202020204" pitchFamily="34" charset="0"/>
              </a:rPr>
              <a:t>O cálculo da probabilidade associa a ocorrência de </a:t>
            </a:r>
          </a:p>
        </p:txBody>
      </p:sp>
      <p:sp>
        <p:nvSpPr>
          <p:cNvPr id="6" name="CaixaDeTexto 5">
            <a:extLst>
              <a:ext uri="{FF2B5EF4-FFF2-40B4-BE49-F238E27FC236}">
                <a16:creationId xmlns:a16="http://schemas.microsoft.com/office/drawing/2014/main" id="{3DCDEF88-F111-380E-8A34-6CD0B2AE53A8}"/>
              </a:ext>
            </a:extLst>
          </p:cNvPr>
          <p:cNvSpPr txBox="1"/>
          <p:nvPr/>
        </p:nvSpPr>
        <p:spPr>
          <a:xfrm>
            <a:off x="6303032" y="578976"/>
            <a:ext cx="5700317" cy="4601260"/>
          </a:xfrm>
          <a:prstGeom prst="rect">
            <a:avLst/>
          </a:prstGeom>
          <a:noFill/>
        </p:spPr>
        <p:txBody>
          <a:bodyPr wrap="square">
            <a:spAutoFit/>
          </a:bodyPr>
          <a:lstStyle/>
          <a:p>
            <a:pPr algn="just">
              <a:spcBef>
                <a:spcPts val="600"/>
              </a:spcBef>
            </a:pPr>
            <a:r>
              <a:rPr lang="pt-BR" sz="2400" dirty="0">
                <a:latin typeface="Arial Narrow" panose="020B0606020202030204" pitchFamily="34" charset="0"/>
                <a:cs typeface="Arial" panose="020B0604020202020204" pitchFamily="34" charset="0"/>
              </a:rPr>
              <a:t>um resultado a um valor que varia de 0 a 1 e, quanto mais próximo de 1 estiver o resultado, maior é a certeza da sua ocorrência. Outra forma de se apresentar um resultado probabilístico é na forma percentual. 	Um exemplo de experimento aleatório é jogar um dado para o alto. Ao cair, não é possível prever com total certeza qual das 6 faces estará voltada para cima.</a:t>
            </a:r>
          </a:p>
          <a:p>
            <a:pPr indent="179388" algn="just">
              <a:spcBef>
                <a:spcPts val="600"/>
              </a:spcBef>
            </a:pPr>
            <a:r>
              <a:rPr lang="pt-BR" sz="2400" dirty="0">
                <a:latin typeface="Arial Narrow" panose="020B0606020202030204" pitchFamily="34" charset="0"/>
                <a:cs typeface="Arial" panose="020B0604020202020204" pitchFamily="34" charset="0"/>
              </a:rPr>
              <a:t>Para verificar quem tem mais chances de ganhar, precisamos entender alguns conceitos importantes.</a:t>
            </a:r>
          </a:p>
        </p:txBody>
      </p:sp>
    </p:spTree>
    <p:extLst>
      <p:ext uri="{BB962C8B-B14F-4D97-AF65-F5344CB8AC3E}">
        <p14:creationId xmlns:p14="http://schemas.microsoft.com/office/powerpoint/2010/main" val="13564002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88BE1-4505-03C2-5161-A09392085C4E}"/>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3310CD1E-9EEE-B04D-49DE-03F4CF149465}"/>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E8BE1B8D-447A-EB2E-AD24-229BBA1CDF0E}"/>
              </a:ext>
            </a:extLst>
          </p:cNvPr>
          <p:cNvSpPr txBox="1"/>
          <p:nvPr/>
        </p:nvSpPr>
        <p:spPr>
          <a:xfrm>
            <a:off x="172611" y="601785"/>
            <a:ext cx="6119175" cy="1938992"/>
          </a:xfrm>
          <a:prstGeom prst="rect">
            <a:avLst/>
          </a:prstGeom>
          <a:noFill/>
        </p:spPr>
        <p:txBody>
          <a:bodyPr wrap="square">
            <a:spAutoFit/>
          </a:bodyPr>
          <a:lstStyle/>
          <a:p>
            <a:pPr indent="179388" algn="just"/>
            <a:r>
              <a:rPr lang="pt-BR" sz="2400" b="1" dirty="0">
                <a:solidFill>
                  <a:srgbClr val="D60093"/>
                </a:solidFill>
                <a:latin typeface="Arial Narrow" panose="020B0606020202030204" pitchFamily="34" charset="0"/>
                <a:cs typeface="Arial" panose="020B0604020202020204" pitchFamily="34" charset="0"/>
              </a:rPr>
              <a:t>1º – Experimento Aleatório </a:t>
            </a:r>
          </a:p>
          <a:p>
            <a:pPr indent="179388" algn="just"/>
            <a:r>
              <a:rPr lang="pt-BR" sz="2400" dirty="0">
                <a:latin typeface="Arial Narrow" panose="020B0606020202030204" pitchFamily="34" charset="0"/>
                <a:cs typeface="Arial" panose="020B0604020202020204" pitchFamily="34" charset="0"/>
              </a:rPr>
              <a:t>É uma ação cujo resultado </a:t>
            </a:r>
            <a:r>
              <a:rPr lang="pt-BR" sz="2400" b="1" dirty="0">
                <a:solidFill>
                  <a:srgbClr val="D60093"/>
                </a:solidFill>
                <a:latin typeface="Arial Narrow" panose="020B0606020202030204" pitchFamily="34" charset="0"/>
                <a:cs typeface="Arial" panose="020B0604020202020204" pitchFamily="34" charset="0"/>
              </a:rPr>
              <a:t>não pode ser previsto com certeza</a:t>
            </a:r>
            <a:r>
              <a:rPr lang="pt-BR" sz="2400" dirty="0">
                <a:latin typeface="Arial Narrow" panose="020B0606020202030204" pitchFamily="34" charset="0"/>
                <a:cs typeface="Arial" panose="020B0604020202020204" pitchFamily="34" charset="0"/>
              </a:rPr>
              <a:t>, mesmo que todas as possibilidades sejam conhecidas. </a:t>
            </a:r>
          </a:p>
          <a:p>
            <a:pPr algn="just"/>
            <a:r>
              <a:rPr lang="pt-BR" sz="2400" dirty="0">
                <a:latin typeface="Arial Narrow" panose="020B0606020202030204" pitchFamily="34" charset="0"/>
                <a:cs typeface="Arial" panose="020B0604020202020204" pitchFamily="34" charset="0"/>
              </a:rPr>
              <a:t>Alguns exemplos de experimentos aleatórios são:</a:t>
            </a:r>
          </a:p>
        </p:txBody>
      </p:sp>
      <p:pic>
        <p:nvPicPr>
          <p:cNvPr id="6" name="Imagem 5" descr="Diagrama&#10;&#10;O conteúdo gerado por IA pode estar incorreto.">
            <a:extLst>
              <a:ext uri="{FF2B5EF4-FFF2-40B4-BE49-F238E27FC236}">
                <a16:creationId xmlns:a16="http://schemas.microsoft.com/office/drawing/2014/main" id="{E577227E-A2BB-D4D1-8F0C-EF4B3AF27762}"/>
              </a:ext>
            </a:extLst>
          </p:cNvPr>
          <p:cNvPicPr>
            <a:picLocks noChangeAspect="1"/>
          </p:cNvPicPr>
          <p:nvPr/>
        </p:nvPicPr>
        <p:blipFill>
          <a:blip r:embed="rId2"/>
          <a:stretch>
            <a:fillRect/>
          </a:stretch>
        </p:blipFill>
        <p:spPr>
          <a:xfrm>
            <a:off x="1395597" y="2637916"/>
            <a:ext cx="3648584" cy="2191056"/>
          </a:xfrm>
          <a:prstGeom prst="rect">
            <a:avLst/>
          </a:prstGeom>
        </p:spPr>
      </p:pic>
      <p:sp>
        <p:nvSpPr>
          <p:cNvPr id="8" name="CaixaDeTexto 7">
            <a:extLst>
              <a:ext uri="{FF2B5EF4-FFF2-40B4-BE49-F238E27FC236}">
                <a16:creationId xmlns:a16="http://schemas.microsoft.com/office/drawing/2014/main" id="{6FE87FEC-A0BB-164E-BFCE-1BDB8DB85E77}"/>
              </a:ext>
            </a:extLst>
          </p:cNvPr>
          <p:cNvSpPr txBox="1"/>
          <p:nvPr/>
        </p:nvSpPr>
        <p:spPr>
          <a:xfrm>
            <a:off x="172611" y="4926111"/>
            <a:ext cx="6094557" cy="1569660"/>
          </a:xfrm>
          <a:prstGeom prst="rect">
            <a:avLst/>
          </a:prstGeom>
          <a:noFill/>
        </p:spPr>
        <p:txBody>
          <a:bodyPr wrap="square">
            <a:spAutoFit/>
          </a:bodyPr>
          <a:lstStyle/>
          <a:p>
            <a:pPr indent="179388" algn="just"/>
            <a:r>
              <a:rPr lang="pt-BR" sz="2400" dirty="0">
                <a:latin typeface="Arial Narrow" panose="020B0606020202030204" pitchFamily="34" charset="0"/>
                <a:cs typeface="Arial" panose="020B0604020202020204" pitchFamily="34" charset="0"/>
              </a:rPr>
              <a:t>Mesmo quando os resultados são imprevisíveis se repetimos os processos várias vezes, podemos identificar a chance de cada resultado possível em fenômenos aleatórios. </a:t>
            </a: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06C64618-372F-792E-C4FE-70F234711AAE}"/>
                  </a:ext>
                </a:extLst>
              </p:cNvPr>
              <p:cNvSpPr txBox="1"/>
              <p:nvPr/>
            </p:nvSpPr>
            <p:spPr>
              <a:xfrm>
                <a:off x="6338902" y="2312510"/>
                <a:ext cx="5680486" cy="4108817"/>
              </a:xfrm>
              <a:prstGeom prst="rect">
                <a:avLst/>
              </a:prstGeom>
              <a:noFill/>
            </p:spPr>
            <p:txBody>
              <a:bodyPr wrap="square">
                <a:spAutoFit/>
              </a:bodyPr>
              <a:lstStyle/>
              <a:p>
                <a:pPr indent="179388" algn="just"/>
                <a:r>
                  <a:rPr lang="pt-BR" sz="2400" b="1" dirty="0">
                    <a:solidFill>
                      <a:srgbClr val="00B050"/>
                    </a:solidFill>
                    <a:latin typeface="Arial Narrow" panose="020B0606020202030204" pitchFamily="34" charset="0"/>
                    <a:cs typeface="Arial" panose="020B0604020202020204" pitchFamily="34" charset="0"/>
                  </a:rPr>
                  <a:t>2º – Espaço Amostral (S) </a:t>
                </a:r>
              </a:p>
              <a:p>
                <a:pPr indent="179388" algn="just"/>
                <a:r>
                  <a:rPr lang="pt-BR" sz="2400" dirty="0">
                    <a:latin typeface="Arial Narrow" panose="020B0606020202030204" pitchFamily="34" charset="0"/>
                    <a:cs typeface="Arial" panose="020B0604020202020204" pitchFamily="34" charset="0"/>
                  </a:rPr>
                  <a:t>Conjunto de </a:t>
                </a:r>
                <a:r>
                  <a:rPr lang="pt-BR" sz="2400" b="1" dirty="0">
                    <a:solidFill>
                      <a:srgbClr val="00B050"/>
                    </a:solidFill>
                    <a:latin typeface="Arial Narrow" panose="020B0606020202030204" pitchFamily="34" charset="0"/>
                    <a:cs typeface="Arial" panose="020B0604020202020204" pitchFamily="34" charset="0"/>
                  </a:rPr>
                  <a:t>todos os resultados possíveis </a:t>
                </a:r>
                <a:r>
                  <a:rPr lang="pt-BR" sz="2400" dirty="0">
                    <a:latin typeface="Arial Narrow" panose="020B0606020202030204" pitchFamily="34" charset="0"/>
                    <a:cs typeface="Arial" panose="020B0604020202020204" pitchFamily="34" charset="0"/>
                  </a:rPr>
                  <a:t>de um experimento aleatório. Representado pela letra S ou por chaves { }.</a:t>
                </a:r>
                <a:endParaRPr lang="pt-BR" sz="1600" b="1" dirty="0">
                  <a:latin typeface="Arial Narrow" panose="020B0606020202030204" pitchFamily="34" charset="0"/>
                  <a:cs typeface="Arial" panose="020B0604020202020204" pitchFamily="34" charset="0"/>
                </a:endParaRPr>
              </a:p>
              <a:p>
                <a:pPr indent="179388" algn="just"/>
                <a:r>
                  <a:rPr lang="pt-BR" sz="2400" b="1" dirty="0">
                    <a:latin typeface="Arial Narrow" panose="020B0606020202030204" pitchFamily="34" charset="0"/>
                    <a:cs typeface="Arial" panose="020B0604020202020204" pitchFamily="34" charset="0"/>
                  </a:rPr>
                  <a:t>Exemplo 1: </a:t>
                </a:r>
              </a:p>
              <a:p>
                <a:pPr indent="179388" algn="just"/>
                <a:r>
                  <a:rPr lang="pt-BR" sz="2400" u="sng" dirty="0">
                    <a:latin typeface="Arial Narrow" panose="020B0606020202030204" pitchFamily="34" charset="0"/>
                    <a:cs typeface="Arial" panose="020B0604020202020204" pitchFamily="34" charset="0"/>
                  </a:rPr>
                  <a:t>Experimento: </a:t>
                </a:r>
                <a:r>
                  <a:rPr lang="pt-BR" sz="2400" dirty="0">
                    <a:latin typeface="Arial Narrow" panose="020B0606020202030204" pitchFamily="34" charset="0"/>
                    <a:cs typeface="Arial" panose="020B0604020202020204" pitchFamily="34" charset="0"/>
                  </a:rPr>
                  <a:t>lançar uma moeda </a:t>
                </a:r>
              </a:p>
              <a:p>
                <a:pPr indent="179388" algn="just"/>
                <a:r>
                  <a:rPr lang="pt-BR" sz="2400" dirty="0">
                    <a:latin typeface="Arial Narrow" panose="020B0606020202030204" pitchFamily="34" charset="0"/>
                    <a:cs typeface="Arial" panose="020B0604020202020204" pitchFamily="34" charset="0"/>
                  </a:rPr>
                  <a:t>Espaço amostral: </a:t>
                </a:r>
                <a14:m>
                  <m:oMath xmlns:m="http://schemas.openxmlformats.org/officeDocument/2006/math">
                    <m:r>
                      <a:rPr lang="pt-BR" sz="2400" i="1" dirty="0" smtClean="0">
                        <a:latin typeface="Cambria Math" panose="02040503050406030204" pitchFamily="18" charset="0"/>
                        <a:cs typeface="Arial" panose="020B0604020202020204" pitchFamily="34" charset="0"/>
                      </a:rPr>
                      <m:t>𝑆</m:t>
                    </m:r>
                    <m:r>
                      <a:rPr lang="pt-BR" sz="2400" i="1" dirty="0" smtClean="0">
                        <a:latin typeface="Cambria Math" panose="02040503050406030204" pitchFamily="18" charset="0"/>
                        <a:cs typeface="Arial" panose="020B0604020202020204" pitchFamily="34" charset="0"/>
                      </a:rPr>
                      <m:t> = {</m:t>
                    </m:r>
                    <m:r>
                      <a:rPr lang="pt-BR" sz="2400" i="1" dirty="0" smtClean="0">
                        <a:latin typeface="Cambria Math" panose="02040503050406030204" pitchFamily="18" charset="0"/>
                        <a:cs typeface="Arial" panose="020B0604020202020204" pitchFamily="34" charset="0"/>
                      </a:rPr>
                      <m:t>𝑐𝑎𝑟𝑎</m:t>
                    </m:r>
                    <m:r>
                      <a:rPr lang="pt-BR" sz="2400" i="1" dirty="0" smtClean="0">
                        <a:latin typeface="Cambria Math" panose="02040503050406030204" pitchFamily="18" charset="0"/>
                        <a:cs typeface="Arial" panose="020B0604020202020204" pitchFamily="34" charset="0"/>
                      </a:rPr>
                      <m:t>, </m:t>
                    </m:r>
                    <m:r>
                      <a:rPr lang="pt-BR" sz="2400" i="1" dirty="0" smtClean="0">
                        <a:latin typeface="Cambria Math" panose="02040503050406030204" pitchFamily="18" charset="0"/>
                        <a:cs typeface="Arial" panose="020B0604020202020204" pitchFamily="34" charset="0"/>
                      </a:rPr>
                      <m:t>𝑐𝑜𝑟𝑜𝑎</m:t>
                    </m:r>
                    <m:r>
                      <a:rPr lang="pt-BR" sz="2400" i="1" dirty="0" smtClean="0">
                        <a:latin typeface="Cambria Math" panose="02040503050406030204" pitchFamily="18" charset="0"/>
                        <a:cs typeface="Arial" panose="020B0604020202020204" pitchFamily="34" charset="0"/>
                      </a:rPr>
                      <m:t>} </m:t>
                    </m:r>
                  </m:oMath>
                </a14:m>
                <a:endParaRPr lang="pt-BR" b="1" dirty="0">
                  <a:latin typeface="Arial Narrow" panose="020B0606020202030204" pitchFamily="34" charset="0"/>
                  <a:cs typeface="Arial" panose="020B0604020202020204" pitchFamily="34" charset="0"/>
                </a:endParaRPr>
              </a:p>
              <a:p>
                <a:pPr indent="179388" algn="just"/>
                <a:r>
                  <a:rPr lang="pt-BR" sz="2400" b="1" dirty="0">
                    <a:latin typeface="Arial Narrow" panose="020B0606020202030204" pitchFamily="34" charset="0"/>
                    <a:cs typeface="Arial" panose="020B0604020202020204" pitchFamily="34" charset="0"/>
                  </a:rPr>
                  <a:t>Exemplo 2: </a:t>
                </a:r>
              </a:p>
              <a:p>
                <a:pPr indent="179388" algn="just"/>
                <a:r>
                  <a:rPr lang="pt-BR" sz="2400" u="sng" dirty="0">
                    <a:latin typeface="Arial Narrow" panose="020B0606020202030204" pitchFamily="34" charset="0"/>
                    <a:cs typeface="Arial" panose="020B0604020202020204" pitchFamily="34" charset="0"/>
                  </a:rPr>
                  <a:t>Experimento</a:t>
                </a:r>
                <a:r>
                  <a:rPr lang="pt-BR" sz="2400" dirty="0">
                    <a:latin typeface="Arial Narrow" panose="020B0606020202030204" pitchFamily="34" charset="0"/>
                    <a:cs typeface="Arial" panose="020B0604020202020204" pitchFamily="34" charset="0"/>
                  </a:rPr>
                  <a:t>: jogar um dado de seis faces. Espaço amostral:</a:t>
                </a:r>
              </a:p>
              <a:p>
                <a:pPr indent="179388" algn="just"/>
                <a14:m>
                  <m:oMathPara xmlns:m="http://schemas.openxmlformats.org/officeDocument/2006/math">
                    <m:oMathParaPr>
                      <m:jc m:val="centerGroup"/>
                    </m:oMathParaPr>
                    <m:oMath xmlns:m="http://schemas.openxmlformats.org/officeDocument/2006/math">
                      <m:r>
                        <a:rPr lang="pt-BR" sz="2100" i="1" dirty="0" smtClean="0">
                          <a:latin typeface="Cambria Math" panose="02040503050406030204" pitchFamily="18" charset="0"/>
                          <a:cs typeface="Arial" panose="020B0604020202020204" pitchFamily="34" charset="0"/>
                        </a:rPr>
                        <m:t>𝑆</m:t>
                      </m:r>
                      <m:r>
                        <a:rPr lang="pt-BR" sz="2100" b="0" i="1" dirty="0" smtClean="0">
                          <a:latin typeface="Cambria Math" panose="02040503050406030204" pitchFamily="18" charset="0"/>
                          <a:cs typeface="Arial" panose="020B0604020202020204" pitchFamily="34" charset="0"/>
                        </a:rPr>
                        <m:t>=</m:t>
                      </m:r>
                      <m:r>
                        <a:rPr lang="pt-BR" sz="2100" i="1" dirty="0" smtClean="0">
                          <a:latin typeface="Cambria Math" panose="02040503050406030204" pitchFamily="18" charset="0"/>
                          <a:cs typeface="Arial" panose="020B0604020202020204" pitchFamily="34" charset="0"/>
                        </a:rPr>
                        <m:t> {</m:t>
                      </m:r>
                      <m:r>
                        <a:rPr lang="pt-BR" sz="2100" i="1" dirty="0" smtClean="0">
                          <a:latin typeface="Cambria Math" panose="02040503050406030204" pitchFamily="18" charset="0"/>
                          <a:cs typeface="Arial" panose="020B0604020202020204" pitchFamily="34" charset="0"/>
                        </a:rPr>
                        <m:t>𝑓𝑎𝑐𝑒</m:t>
                      </m:r>
                      <m:r>
                        <a:rPr lang="pt-BR" sz="2100" i="1" dirty="0" smtClean="0">
                          <a:latin typeface="Cambria Math" panose="02040503050406030204" pitchFamily="18" charset="0"/>
                          <a:cs typeface="Arial" panose="020B0604020202020204" pitchFamily="34" charset="0"/>
                        </a:rPr>
                        <m:t>1, </m:t>
                      </m:r>
                      <m:r>
                        <a:rPr lang="pt-BR" sz="2100" i="1" dirty="0" smtClean="0">
                          <a:latin typeface="Cambria Math" panose="02040503050406030204" pitchFamily="18" charset="0"/>
                          <a:cs typeface="Arial" panose="020B0604020202020204" pitchFamily="34" charset="0"/>
                        </a:rPr>
                        <m:t>𝑓𝑎𝑐𝑒</m:t>
                      </m:r>
                      <m:r>
                        <a:rPr lang="pt-BR" sz="2100" i="1" dirty="0" smtClean="0">
                          <a:latin typeface="Cambria Math" panose="02040503050406030204" pitchFamily="18" charset="0"/>
                          <a:cs typeface="Arial" panose="020B0604020202020204" pitchFamily="34" charset="0"/>
                        </a:rPr>
                        <m:t>2, </m:t>
                      </m:r>
                      <m:r>
                        <a:rPr lang="pt-BR" sz="2100" i="1" dirty="0" smtClean="0">
                          <a:latin typeface="Cambria Math" panose="02040503050406030204" pitchFamily="18" charset="0"/>
                          <a:cs typeface="Arial" panose="020B0604020202020204" pitchFamily="34" charset="0"/>
                        </a:rPr>
                        <m:t>𝑓𝑎𝑐𝑒</m:t>
                      </m:r>
                      <m:r>
                        <a:rPr lang="pt-BR" sz="2100" i="1" dirty="0" smtClean="0">
                          <a:latin typeface="Cambria Math" panose="02040503050406030204" pitchFamily="18" charset="0"/>
                          <a:cs typeface="Arial" panose="020B0604020202020204" pitchFamily="34" charset="0"/>
                        </a:rPr>
                        <m:t>3, </m:t>
                      </m:r>
                      <m:r>
                        <a:rPr lang="pt-BR" sz="2100" i="1" dirty="0" smtClean="0">
                          <a:latin typeface="Cambria Math" panose="02040503050406030204" pitchFamily="18" charset="0"/>
                          <a:cs typeface="Arial" panose="020B0604020202020204" pitchFamily="34" charset="0"/>
                        </a:rPr>
                        <m:t>𝑓𝑎𝑐𝑒</m:t>
                      </m:r>
                      <m:r>
                        <a:rPr lang="pt-BR" sz="2100" i="1" dirty="0" smtClean="0">
                          <a:latin typeface="Cambria Math" panose="02040503050406030204" pitchFamily="18" charset="0"/>
                          <a:cs typeface="Arial" panose="020B0604020202020204" pitchFamily="34" charset="0"/>
                        </a:rPr>
                        <m:t>4, </m:t>
                      </m:r>
                      <m:r>
                        <a:rPr lang="pt-BR" sz="2100" i="1" dirty="0" smtClean="0">
                          <a:latin typeface="Cambria Math" panose="02040503050406030204" pitchFamily="18" charset="0"/>
                          <a:cs typeface="Arial" panose="020B0604020202020204" pitchFamily="34" charset="0"/>
                        </a:rPr>
                        <m:t>𝑓𝑎𝑐𝑒</m:t>
                      </m:r>
                      <m:r>
                        <a:rPr lang="pt-BR" sz="2100" i="1" dirty="0" smtClean="0">
                          <a:latin typeface="Cambria Math" panose="02040503050406030204" pitchFamily="18" charset="0"/>
                          <a:cs typeface="Arial" panose="020B0604020202020204" pitchFamily="34" charset="0"/>
                        </a:rPr>
                        <m:t>5, </m:t>
                      </m:r>
                      <m:r>
                        <a:rPr lang="pt-BR" sz="2100" i="1" dirty="0" smtClean="0">
                          <a:latin typeface="Cambria Math" panose="02040503050406030204" pitchFamily="18" charset="0"/>
                          <a:cs typeface="Arial" panose="020B0604020202020204" pitchFamily="34" charset="0"/>
                        </a:rPr>
                        <m:t>𝑓𝑎𝑐𝑒</m:t>
                      </m:r>
                      <m:r>
                        <a:rPr lang="pt-BR" sz="2100" i="1" dirty="0" smtClean="0">
                          <a:latin typeface="Cambria Math" panose="02040503050406030204" pitchFamily="18" charset="0"/>
                          <a:cs typeface="Arial" panose="020B0604020202020204" pitchFamily="34" charset="0"/>
                        </a:rPr>
                        <m:t>6} </m:t>
                      </m:r>
                    </m:oMath>
                  </m:oMathPara>
                </a14:m>
                <a:endParaRPr lang="pt-BR" sz="2100" b="1" dirty="0">
                  <a:solidFill>
                    <a:srgbClr val="002060"/>
                  </a:solidFill>
                  <a:latin typeface="Arial Narrow" panose="020B0606020202030204" pitchFamily="34" charset="0"/>
                  <a:cs typeface="Arial" panose="020B0604020202020204" pitchFamily="34" charset="0"/>
                </a:endParaRPr>
              </a:p>
            </p:txBody>
          </p:sp>
        </mc:Choice>
        <mc:Fallback xmlns="">
          <p:sp>
            <p:nvSpPr>
              <p:cNvPr id="10" name="CaixaDeTexto 9">
                <a:extLst>
                  <a:ext uri="{FF2B5EF4-FFF2-40B4-BE49-F238E27FC236}">
                    <a16:creationId xmlns:a16="http://schemas.microsoft.com/office/drawing/2014/main" id="{06C64618-372F-792E-C4FE-70F234711AAE}"/>
                  </a:ext>
                </a:extLst>
              </p:cNvPr>
              <p:cNvSpPr txBox="1">
                <a:spLocks noRot="1" noChangeAspect="1" noMove="1" noResize="1" noEditPoints="1" noAdjustHandles="1" noChangeArrowheads="1" noChangeShapeType="1" noTextEdit="1"/>
              </p:cNvSpPr>
              <p:nvPr/>
            </p:nvSpPr>
            <p:spPr>
              <a:xfrm>
                <a:off x="6338902" y="2312510"/>
                <a:ext cx="5680486" cy="4108817"/>
              </a:xfrm>
              <a:prstGeom prst="rect">
                <a:avLst/>
              </a:prstGeom>
              <a:blipFill>
                <a:blip r:embed="rId3"/>
                <a:stretch>
                  <a:fillRect l="-1717" t="-1187" r="-1609" b="-1187"/>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AB114A69-869C-92A8-3959-0CEA52A0D990}"/>
              </a:ext>
            </a:extLst>
          </p:cNvPr>
          <p:cNvSpPr txBox="1"/>
          <p:nvPr/>
        </p:nvSpPr>
        <p:spPr>
          <a:xfrm>
            <a:off x="6303034" y="727295"/>
            <a:ext cx="5716354" cy="1569660"/>
          </a:xfrm>
          <a:prstGeom prst="rect">
            <a:avLst/>
          </a:prstGeom>
          <a:noFill/>
        </p:spPr>
        <p:txBody>
          <a:bodyPr wrap="square">
            <a:spAutoFit/>
          </a:bodyPr>
          <a:lstStyle/>
          <a:p>
            <a:pPr indent="179388" algn="just"/>
            <a:r>
              <a:rPr lang="pt-BR" sz="2400" dirty="0">
                <a:latin typeface="Arial Narrow" panose="020B0606020202030204" pitchFamily="34" charset="0"/>
                <a:cs typeface="Arial" panose="020B0604020202020204" pitchFamily="34" charset="0"/>
              </a:rPr>
              <a:t>Para isso, precisamos saber qual é o conjunto de todos os possíveis resultados de um experimento aleatório, ou seja, precisamos saber o que é </a:t>
            </a:r>
            <a:r>
              <a:rPr lang="pt-BR" sz="2400" b="1" dirty="0">
                <a:latin typeface="Arial Narrow" panose="020B0606020202030204" pitchFamily="34" charset="0"/>
                <a:cs typeface="Arial" panose="020B0604020202020204" pitchFamily="34" charset="0"/>
              </a:rPr>
              <a:t>espaço amostral </a:t>
            </a:r>
            <a:r>
              <a:rPr lang="pt-BR" sz="2400" dirty="0">
                <a:latin typeface="Arial Narrow" panose="020B0606020202030204" pitchFamily="34" charset="0"/>
                <a:cs typeface="Arial" panose="020B0604020202020204" pitchFamily="34" charset="0"/>
              </a:rPr>
              <a:t>e o </a:t>
            </a:r>
            <a:r>
              <a:rPr lang="pt-BR" sz="2400" b="1" dirty="0">
                <a:latin typeface="Arial Narrow" panose="020B0606020202030204" pitchFamily="34" charset="0"/>
                <a:cs typeface="Arial" panose="020B0604020202020204" pitchFamily="34" charset="0"/>
              </a:rPr>
              <a:t>evento</a:t>
            </a:r>
            <a:r>
              <a:rPr lang="pt-BR" sz="2400" dirty="0">
                <a:latin typeface="Arial Narrow" panose="020B0606020202030204" pitchFamily="34" charset="0"/>
                <a:cs typeface="Arial" panose="020B0604020202020204" pitchFamily="34" charset="0"/>
              </a:rPr>
              <a:t>. </a:t>
            </a:r>
          </a:p>
        </p:txBody>
      </p:sp>
    </p:spTree>
    <p:extLst>
      <p:ext uri="{BB962C8B-B14F-4D97-AF65-F5344CB8AC3E}">
        <p14:creationId xmlns:p14="http://schemas.microsoft.com/office/powerpoint/2010/main" val="33542253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71F38-E785-D514-BD95-C7AA1F322FC7}"/>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4EEB9EC-116E-70EB-AB56-68BD8DE3D493}"/>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7FB54BA-9838-261C-5761-A57CE526B2C7}"/>
                  </a:ext>
                </a:extLst>
              </p:cNvPr>
              <p:cNvSpPr txBox="1"/>
              <p:nvPr/>
            </p:nvSpPr>
            <p:spPr>
              <a:xfrm>
                <a:off x="208473" y="502230"/>
                <a:ext cx="6064281" cy="6052939"/>
              </a:xfrm>
              <a:prstGeom prst="rect">
                <a:avLst/>
              </a:prstGeom>
              <a:noFill/>
            </p:spPr>
            <p:txBody>
              <a:bodyPr wrap="square">
                <a:spAutoFit/>
              </a:bodyPr>
              <a:lstStyle/>
              <a:p>
                <a:pPr algn="just">
                  <a:spcAft>
                    <a:spcPts val="800"/>
                  </a:spcAft>
                  <a:buNone/>
                </a:pPr>
                <a:r>
                  <a:rPr lang="pt-BR" sz="2200" b="1" kern="0" dirty="0">
                    <a:solidFill>
                      <a:srgbClr val="0070C0"/>
                    </a:solidFill>
                    <a:effectLst/>
                    <a:latin typeface="Arial Narrow" panose="020B0606020202030204" pitchFamily="34" charset="0"/>
                    <a:ea typeface="Aptos" panose="020B0004020202020204" pitchFamily="34" charset="0"/>
                    <a:cs typeface="ArialNarrow"/>
                  </a:rPr>
                  <a:t>3º – </a:t>
                </a:r>
                <a:r>
                  <a:rPr lang="pt-BR" sz="2200" b="1" i="1" kern="0" dirty="0">
                    <a:solidFill>
                      <a:srgbClr val="0070C0"/>
                    </a:solidFill>
                    <a:effectLst/>
                    <a:latin typeface="Arial Narrow" panose="020B0606020202030204" pitchFamily="34" charset="0"/>
                    <a:ea typeface="Aptos" panose="020B0004020202020204" pitchFamily="34" charset="0"/>
                    <a:cs typeface="ArialNarrow"/>
                  </a:rPr>
                  <a:t>Evento</a:t>
                </a:r>
                <a:endParaRPr lang="pt-BR" sz="2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i="1" kern="0" dirty="0">
                    <a:effectLst/>
                    <a:latin typeface="Arial Narrow" panose="020B0606020202030204" pitchFamily="34" charset="0"/>
                    <a:ea typeface="Aptos" panose="020B0004020202020204" pitchFamily="34" charset="0"/>
                    <a:cs typeface="ArialNarrow"/>
                  </a:rPr>
                  <a:t>É uma parte do espaço amostral, ou seja, é o </a:t>
                </a:r>
                <a:r>
                  <a:rPr lang="pt-BR" sz="2200" b="1" i="1" kern="0" dirty="0">
                    <a:solidFill>
                      <a:srgbClr val="0070C0"/>
                    </a:solidFill>
                    <a:effectLst/>
                    <a:latin typeface="Arial Narrow" panose="020B0606020202030204" pitchFamily="34" charset="0"/>
                    <a:ea typeface="Aptos" panose="020B0004020202020204" pitchFamily="34" charset="0"/>
                    <a:cs typeface="ArialNarrow"/>
                  </a:rPr>
                  <a:t>resultado ou conjunto de resultados que nos interessa</a:t>
                </a:r>
                <a:r>
                  <a:rPr lang="pt-BR" sz="2200" i="1" kern="0" dirty="0">
                    <a:effectLst/>
                    <a:latin typeface="Arial Narrow" panose="020B0606020202030204" pitchFamily="34" charset="0"/>
                    <a:ea typeface="Aptos" panose="020B0004020202020204" pitchFamily="34" charset="0"/>
                    <a:cs typeface="ArialNarrow"/>
                  </a:rPr>
                  <a:t> observar.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b="1" dirty="0">
                    <a:latin typeface="Arial Narrow" panose="020B0606020202030204" pitchFamily="34" charset="0"/>
                    <a:cs typeface="Arial" panose="020B0604020202020204" pitchFamily="34" charset="0"/>
                  </a:rPr>
                  <a:t>Exemplo 1: </a:t>
                </a:r>
              </a:p>
              <a:p>
                <a:pPr algn="just"/>
                <a:r>
                  <a:rPr lang="pt-BR" sz="2200" dirty="0">
                    <a:latin typeface="Arial Narrow" panose="020B0606020202030204" pitchFamily="34" charset="0"/>
                    <a:cs typeface="Arial" panose="020B0604020202020204" pitchFamily="34" charset="0"/>
                  </a:rPr>
                  <a:t>No lançamento de uma moeda o evento “sair coroa” é: </a:t>
                </a:r>
              </a:p>
              <a:p>
                <a:pPr algn="just"/>
                <a14:m>
                  <m:oMathPara xmlns:m="http://schemas.openxmlformats.org/officeDocument/2006/math">
                    <m:oMathParaPr>
                      <m:jc m:val="left"/>
                    </m:oMathParaPr>
                    <m:oMath xmlns:m="http://schemas.openxmlformats.org/officeDocument/2006/math">
                      <m:r>
                        <a:rPr lang="pt-BR" sz="2200" i="1" dirty="0" smtClean="0">
                          <a:latin typeface="Cambria Math" panose="02040503050406030204" pitchFamily="18" charset="0"/>
                          <a:cs typeface="Arial" panose="020B0604020202020204" pitchFamily="34" charset="0"/>
                        </a:rPr>
                        <m:t>𝐸</m:t>
                      </m:r>
                      <m:r>
                        <a:rPr lang="pt-BR" sz="2200" i="1" dirty="0" smtClean="0">
                          <a:latin typeface="Cambria Math" panose="02040503050406030204" pitchFamily="18" charset="0"/>
                          <a:cs typeface="Arial" panose="020B0604020202020204" pitchFamily="34" charset="0"/>
                        </a:rPr>
                        <m:t> = {</m:t>
                      </m:r>
                      <m:r>
                        <a:rPr lang="pt-BR" sz="2200" i="1" dirty="0" smtClean="0">
                          <a:latin typeface="Cambria Math" panose="02040503050406030204" pitchFamily="18" charset="0"/>
                          <a:cs typeface="Arial" panose="020B0604020202020204" pitchFamily="34" charset="0"/>
                        </a:rPr>
                        <m:t>𝑐𝑜𝑟𝑜𝑎</m:t>
                      </m:r>
                      <m:r>
                        <a:rPr lang="pt-BR" sz="2200" i="1" dirty="0" smtClean="0">
                          <a:latin typeface="Cambria Math" panose="02040503050406030204" pitchFamily="18" charset="0"/>
                          <a:cs typeface="Arial" panose="020B0604020202020204" pitchFamily="34" charset="0"/>
                        </a:rPr>
                        <m:t>} </m:t>
                      </m:r>
                    </m:oMath>
                  </m:oMathPara>
                </a14:m>
                <a:endParaRPr lang="pt-BR" sz="2200" dirty="0">
                  <a:latin typeface="Arial Narrow" panose="020B0606020202030204" pitchFamily="34" charset="0"/>
                  <a:cs typeface="Arial" panose="020B0604020202020204" pitchFamily="34" charset="0"/>
                </a:endParaRPr>
              </a:p>
              <a:p>
                <a:pPr algn="just"/>
                <a14:m>
                  <m:oMathPara xmlns:m="http://schemas.openxmlformats.org/officeDocument/2006/math">
                    <m:oMathParaPr>
                      <m:jc m:val="left"/>
                    </m:oMathParaPr>
                    <m:oMath xmlns:m="http://schemas.openxmlformats.org/officeDocument/2006/math">
                      <m:r>
                        <a:rPr lang="pt-BR" sz="2200" i="1" dirty="0" smtClean="0">
                          <a:latin typeface="Cambria Math" panose="02040503050406030204" pitchFamily="18" charset="0"/>
                          <a:cs typeface="Arial" panose="020B0604020202020204" pitchFamily="34" charset="0"/>
                        </a:rPr>
                        <m:t>𝐸</m:t>
                      </m:r>
                      <m:r>
                        <a:rPr lang="pt-BR" sz="2200" i="1" dirty="0" smtClean="0">
                          <a:latin typeface="Cambria Math" panose="02040503050406030204" pitchFamily="18" charset="0"/>
                          <a:cs typeface="Arial" panose="020B0604020202020204" pitchFamily="34" charset="0"/>
                        </a:rPr>
                        <m:t> = {1} </m:t>
                      </m:r>
                    </m:oMath>
                  </m:oMathPara>
                </a14:m>
                <a:endParaRPr lang="pt-BR" sz="2200" dirty="0">
                  <a:latin typeface="Arial Narrow" panose="020B0606020202030204" pitchFamily="34" charset="0"/>
                  <a:cs typeface="Arial" panose="020B0604020202020204" pitchFamily="34" charset="0"/>
                </a:endParaRPr>
              </a:p>
              <a:p>
                <a:pPr algn="just"/>
                <a:r>
                  <a:rPr lang="pt-BR" sz="2200" b="1" dirty="0">
                    <a:latin typeface="Arial Narrow" panose="020B0606020202030204" pitchFamily="34" charset="0"/>
                    <a:cs typeface="Arial" panose="020B0604020202020204" pitchFamily="34" charset="0"/>
                  </a:rPr>
                  <a:t>Exemplo 2: </a:t>
                </a:r>
              </a:p>
              <a:p>
                <a:pPr algn="just"/>
                <a:r>
                  <a:rPr lang="pt-BR" sz="2200" dirty="0">
                    <a:latin typeface="Arial Narrow" panose="020B0606020202030204" pitchFamily="34" charset="0"/>
                    <a:cs typeface="Arial" panose="020B0604020202020204" pitchFamily="34" charset="0"/>
                  </a:rPr>
                  <a:t>No lançamento de um dado, o evento “sair um número par” é: </a:t>
                </a:r>
              </a:p>
              <a:p>
                <a:pPr algn="just"/>
                <a14:m>
                  <m:oMathPara xmlns:m="http://schemas.openxmlformats.org/officeDocument/2006/math">
                    <m:oMathParaPr>
                      <m:jc m:val="left"/>
                    </m:oMathParaPr>
                    <m:oMath xmlns:m="http://schemas.openxmlformats.org/officeDocument/2006/math">
                      <m:r>
                        <a:rPr lang="pt-BR" sz="2200" i="1" dirty="0" smtClean="0">
                          <a:latin typeface="Cambria Math" panose="02040503050406030204" pitchFamily="18" charset="0"/>
                          <a:cs typeface="Arial" panose="020B0604020202020204" pitchFamily="34" charset="0"/>
                        </a:rPr>
                        <m:t>𝐸</m:t>
                      </m:r>
                      <m:r>
                        <a:rPr lang="pt-BR" sz="2200" i="1" dirty="0" smtClean="0">
                          <a:latin typeface="Cambria Math" panose="02040503050406030204" pitchFamily="18" charset="0"/>
                          <a:cs typeface="Arial" panose="020B0604020202020204" pitchFamily="34" charset="0"/>
                        </a:rPr>
                        <m:t> = {</m:t>
                      </m:r>
                      <m:r>
                        <a:rPr lang="pt-BR" sz="2200" i="1" dirty="0" smtClean="0">
                          <a:latin typeface="Cambria Math" panose="02040503050406030204" pitchFamily="18" charset="0"/>
                          <a:cs typeface="Arial" panose="020B0604020202020204" pitchFamily="34" charset="0"/>
                        </a:rPr>
                        <m:t>𝑓𝑎𝑐𝑒</m:t>
                      </m:r>
                      <m:r>
                        <a:rPr lang="pt-BR" sz="2200" i="1" dirty="0" smtClean="0">
                          <a:latin typeface="Cambria Math" panose="02040503050406030204" pitchFamily="18" charset="0"/>
                          <a:cs typeface="Arial" panose="020B0604020202020204" pitchFamily="34" charset="0"/>
                        </a:rPr>
                        <m:t> 2, </m:t>
                      </m:r>
                      <m:r>
                        <a:rPr lang="pt-BR" sz="2200" i="1" dirty="0" smtClean="0">
                          <a:latin typeface="Cambria Math" panose="02040503050406030204" pitchFamily="18" charset="0"/>
                          <a:cs typeface="Arial" panose="020B0604020202020204" pitchFamily="34" charset="0"/>
                        </a:rPr>
                        <m:t>𝑓𝑎𝑐𝑒</m:t>
                      </m:r>
                      <m:r>
                        <a:rPr lang="pt-BR" sz="2200" i="1" dirty="0" smtClean="0">
                          <a:latin typeface="Cambria Math" panose="02040503050406030204" pitchFamily="18" charset="0"/>
                          <a:cs typeface="Arial" panose="020B0604020202020204" pitchFamily="34" charset="0"/>
                        </a:rPr>
                        <m:t> 4, </m:t>
                      </m:r>
                      <m:r>
                        <a:rPr lang="pt-BR" sz="2200" i="1" dirty="0" smtClean="0">
                          <a:latin typeface="Cambria Math" panose="02040503050406030204" pitchFamily="18" charset="0"/>
                          <a:cs typeface="Arial" panose="020B0604020202020204" pitchFamily="34" charset="0"/>
                        </a:rPr>
                        <m:t>𝑓𝑎𝑐𝑒</m:t>
                      </m:r>
                      <m:r>
                        <a:rPr lang="pt-BR" sz="2200" i="1" dirty="0" smtClean="0">
                          <a:latin typeface="Cambria Math" panose="02040503050406030204" pitchFamily="18" charset="0"/>
                          <a:cs typeface="Arial" panose="020B0604020202020204" pitchFamily="34" charset="0"/>
                        </a:rPr>
                        <m:t> 6} </m:t>
                      </m:r>
                    </m:oMath>
                  </m:oMathPara>
                </a14:m>
                <a:endParaRPr lang="pt-BR" sz="2200" dirty="0">
                  <a:latin typeface="Arial Narrow" panose="020B0606020202030204" pitchFamily="34" charset="0"/>
                  <a:cs typeface="Arial" panose="020B0604020202020204" pitchFamily="34" charset="0"/>
                </a:endParaRPr>
              </a:p>
              <a:p>
                <a:pPr algn="just"/>
                <a14:m>
                  <m:oMathPara xmlns:m="http://schemas.openxmlformats.org/officeDocument/2006/math">
                    <m:oMathParaPr>
                      <m:jc m:val="left"/>
                    </m:oMathParaPr>
                    <m:oMath xmlns:m="http://schemas.openxmlformats.org/officeDocument/2006/math">
                      <m:r>
                        <a:rPr lang="pt-BR" sz="2200" i="1" dirty="0" smtClean="0">
                          <a:latin typeface="Cambria Math" panose="02040503050406030204" pitchFamily="18" charset="0"/>
                          <a:cs typeface="Arial" panose="020B0604020202020204" pitchFamily="34" charset="0"/>
                        </a:rPr>
                        <m:t>𝐸</m:t>
                      </m:r>
                      <m:r>
                        <a:rPr lang="pt-BR" sz="2200" i="1" dirty="0" smtClean="0">
                          <a:latin typeface="Cambria Math" panose="02040503050406030204" pitchFamily="18" charset="0"/>
                          <a:cs typeface="Arial" panose="020B0604020202020204" pitchFamily="34" charset="0"/>
                        </a:rPr>
                        <m:t> = {3} </m:t>
                      </m:r>
                    </m:oMath>
                  </m:oMathPara>
                </a14:m>
                <a:endParaRPr lang="pt-BR" sz="2200" dirty="0">
                  <a:latin typeface="Arial Narrow" panose="020B0606020202030204" pitchFamily="34" charset="0"/>
                  <a:cs typeface="Arial" panose="020B0604020202020204" pitchFamily="34" charset="0"/>
                </a:endParaRPr>
              </a:p>
              <a:p>
                <a:pPr algn="just"/>
                <a:r>
                  <a:rPr lang="pt-BR" sz="2200" dirty="0">
                    <a:latin typeface="Arial Narrow" panose="020B0606020202030204" pitchFamily="34" charset="0"/>
                    <a:cs typeface="Arial" panose="020B0604020202020204" pitchFamily="34" charset="0"/>
                  </a:rPr>
                  <a:t>Desta forma, já conseguimos identificar qual dos dois ir mãos tem mais chance de ocupar o lugar na frente do carro. Observe: </a:t>
                </a:r>
              </a:p>
              <a:p>
                <a:pPr algn="just"/>
                <a:r>
                  <a:rPr lang="pt-BR" sz="2200" dirty="0">
                    <a:latin typeface="Arial Narrow" panose="020B0606020202030204" pitchFamily="34" charset="0"/>
                    <a:cs typeface="Arial" panose="020B0604020202020204" pitchFamily="34" charset="0"/>
                  </a:rPr>
                  <a:t>Experimento: lançar uma moeda Espaço amostral: </a:t>
                </a:r>
              </a:p>
              <a:p>
                <a:pPr algn="just"/>
                <a14:m>
                  <m:oMathPara xmlns:m="http://schemas.openxmlformats.org/officeDocument/2006/math">
                    <m:oMathParaPr>
                      <m:jc m:val="left"/>
                    </m:oMathParaPr>
                    <m:oMath xmlns:m="http://schemas.openxmlformats.org/officeDocument/2006/math">
                      <m:r>
                        <a:rPr lang="pt-BR" sz="2200" i="1" dirty="0" smtClean="0">
                          <a:latin typeface="Cambria Math" panose="02040503050406030204" pitchFamily="18" charset="0"/>
                          <a:cs typeface="Arial" panose="020B0604020202020204" pitchFamily="34" charset="0"/>
                        </a:rPr>
                        <m:t>𝑆</m:t>
                      </m:r>
                      <m:r>
                        <a:rPr lang="pt-BR" sz="2200" i="1" dirty="0" smtClean="0">
                          <a:latin typeface="Cambria Math" panose="02040503050406030204" pitchFamily="18" charset="0"/>
                          <a:cs typeface="Arial" panose="020B0604020202020204" pitchFamily="34" charset="0"/>
                        </a:rPr>
                        <m:t> = {</m:t>
                      </m:r>
                      <m:r>
                        <a:rPr lang="pt-BR" sz="2200" i="1" dirty="0">
                          <a:latin typeface="Cambria Math" panose="02040503050406030204" pitchFamily="18" charset="0"/>
                          <a:cs typeface="Arial" panose="020B0604020202020204" pitchFamily="34" charset="0"/>
                        </a:rPr>
                        <m:t>𝑐𝑎𝑟𝑎</m:t>
                      </m:r>
                      <m:r>
                        <a:rPr lang="pt-BR" sz="2200" i="1" dirty="0">
                          <a:latin typeface="Cambria Math" panose="02040503050406030204" pitchFamily="18" charset="0"/>
                          <a:cs typeface="Arial" panose="020B0604020202020204" pitchFamily="34" charset="0"/>
                        </a:rPr>
                        <m:t> ,</m:t>
                      </m:r>
                      <m:r>
                        <a:rPr lang="pt-BR" sz="2200" i="1" dirty="0">
                          <a:latin typeface="Cambria Math" panose="02040503050406030204" pitchFamily="18" charset="0"/>
                          <a:cs typeface="Arial" panose="020B0604020202020204" pitchFamily="34" charset="0"/>
                        </a:rPr>
                        <m:t>𝑐𝑜𝑟𝑜𝑎</m:t>
                      </m:r>
                      <m:r>
                        <a:rPr lang="pt-BR" sz="2200" i="1" dirty="0">
                          <a:latin typeface="Cambria Math" panose="02040503050406030204" pitchFamily="18" charset="0"/>
                          <a:cs typeface="Arial" panose="020B0604020202020204" pitchFamily="34" charset="0"/>
                        </a:rPr>
                        <m:t>} </m:t>
                      </m:r>
                    </m:oMath>
                  </m:oMathPara>
                </a14:m>
                <a:endParaRPr lang="pt-BR" sz="2200" dirty="0">
                  <a:latin typeface="Arial Narrow" panose="020B0606020202030204" pitchFamily="34" charset="0"/>
                  <a:cs typeface="Arial" panose="020B0604020202020204" pitchFamily="34" charset="0"/>
                </a:endParaRPr>
              </a:p>
            </p:txBody>
          </p:sp>
        </mc:Choice>
        <mc:Fallback xmlns="">
          <p:sp>
            <p:nvSpPr>
              <p:cNvPr id="4" name="CaixaDeTexto 3">
                <a:extLst>
                  <a:ext uri="{FF2B5EF4-FFF2-40B4-BE49-F238E27FC236}">
                    <a16:creationId xmlns:a16="http://schemas.microsoft.com/office/drawing/2014/main" id="{67FB54BA-9838-261C-5761-A57CE526B2C7}"/>
                  </a:ext>
                </a:extLst>
              </p:cNvPr>
              <p:cNvSpPr txBox="1">
                <a:spLocks noRot="1" noChangeAspect="1" noMove="1" noResize="1" noEditPoints="1" noAdjustHandles="1" noChangeArrowheads="1" noChangeShapeType="1" noTextEdit="1"/>
              </p:cNvSpPr>
              <p:nvPr/>
            </p:nvSpPr>
            <p:spPr>
              <a:xfrm>
                <a:off x="208473" y="502230"/>
                <a:ext cx="6064281" cy="6052939"/>
              </a:xfrm>
              <a:prstGeom prst="rect">
                <a:avLst/>
              </a:prstGeom>
              <a:blipFill>
                <a:blip r:embed="rId2"/>
                <a:stretch>
                  <a:fillRect l="-1307" t="-604" r="-1307" b="-50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48A7F78C-D610-9879-782E-9B6EE3C525C5}"/>
                  </a:ext>
                </a:extLst>
              </p:cNvPr>
              <p:cNvSpPr txBox="1"/>
              <p:nvPr/>
            </p:nvSpPr>
            <p:spPr>
              <a:xfrm>
                <a:off x="6272755" y="727295"/>
                <a:ext cx="5710772" cy="5466240"/>
              </a:xfrm>
              <a:prstGeom prst="rect">
                <a:avLst/>
              </a:prstGeom>
              <a:noFill/>
            </p:spPr>
            <p:txBody>
              <a:bodyPr wrap="square">
                <a:spAutoFit/>
              </a:bodyPr>
              <a:lstStyle/>
              <a:p>
                <a:pPr algn="just"/>
                <a:r>
                  <a:rPr lang="pt-BR" sz="2400" dirty="0">
                    <a:latin typeface="Arial Narrow" panose="020B0606020202030204" pitchFamily="34" charset="0"/>
                  </a:rPr>
                  <a:t>Evento </a:t>
                </a:r>
                <a:r>
                  <a:rPr lang="pt-BR" sz="2400" i="1" dirty="0">
                    <a:latin typeface="Arial Narrow" panose="020B0606020202030204" pitchFamily="34" charset="0"/>
                  </a:rPr>
                  <a:t>“sair coroa”</a:t>
                </a:r>
                <a:r>
                  <a:rPr lang="pt-BR" sz="2400" dirty="0">
                    <a:latin typeface="Arial Narrow" panose="020B0606020202030204" pitchFamily="34" charset="0"/>
                  </a:rPr>
                  <a:t>: </a:t>
                </a:r>
                <a14:m>
                  <m:oMath xmlns:m="http://schemas.openxmlformats.org/officeDocument/2006/math">
                    <m:r>
                      <m:rPr>
                        <m:sty m:val="p"/>
                      </m:rPr>
                      <a:rPr lang="pt-BR" sz="2400">
                        <a:latin typeface="Cambria Math" panose="02040503050406030204" pitchFamily="18" charset="0"/>
                      </a:rPr>
                      <m:t>E</m:t>
                    </m:r>
                    <m:r>
                      <a:rPr lang="pt-BR" sz="2400">
                        <a:latin typeface="Cambria Math" panose="02040503050406030204" pitchFamily="18" charset="0"/>
                      </a:rPr>
                      <m:t>=</m:t>
                    </m:r>
                    <m:d>
                      <m:dPr>
                        <m:begChr m:val="{"/>
                        <m:endChr m:val="}"/>
                        <m:ctrlPr>
                          <a:rPr lang="pt-BR" sz="2400" i="1">
                            <a:latin typeface="Cambria Math" panose="02040503050406030204" pitchFamily="18" charset="0"/>
                          </a:rPr>
                        </m:ctrlPr>
                      </m:dPr>
                      <m:e>
                        <m:r>
                          <m:rPr>
                            <m:sty m:val="p"/>
                          </m:rPr>
                          <a:rPr lang="pt-BR" sz="2400">
                            <a:latin typeface="Cambria Math" panose="02040503050406030204" pitchFamily="18" charset="0"/>
                          </a:rPr>
                          <m:t>coroa</m:t>
                        </m:r>
                      </m:e>
                    </m:d>
                  </m:oMath>
                </a14:m>
                <a:endParaRPr lang="pt-BR" sz="2400" dirty="0">
                  <a:latin typeface="Arial Narrow" panose="020B0606020202030204" pitchFamily="34" charset="0"/>
                </a:endParaRP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Assim, temos uma possibilidade (evento) de duas (espaço amostral), ou seja, </a:t>
                </a:r>
                <a14:m>
                  <m:oMath xmlns:m="http://schemas.openxmlformats.org/officeDocument/2006/math">
                    <m:r>
                      <a:rPr lang="pt-BR" sz="2400" b="1" i="1">
                        <a:latin typeface="Cambria Math" panose="02040503050406030204" pitchFamily="18" charset="0"/>
                      </a:rPr>
                      <m:t>𝟏</m:t>
                    </m:r>
                    <m:r>
                      <a:rPr lang="pt-BR" sz="2400" b="1" i="1">
                        <a:latin typeface="Cambria Math" panose="02040503050406030204" pitchFamily="18" charset="0"/>
                      </a:rPr>
                      <m:t> </m:t>
                    </m:r>
                    <m:r>
                      <a:rPr lang="pt-BR" sz="2400" b="1" i="1">
                        <a:latin typeface="Cambria Math" panose="02040503050406030204" pitchFamily="18" charset="0"/>
                      </a:rPr>
                      <m:t>𝒅𝒆</m:t>
                    </m:r>
                    <m:r>
                      <a:rPr lang="pt-BR" sz="2400" b="1" i="1">
                        <a:latin typeface="Cambria Math" panose="02040503050406030204" pitchFamily="18" charset="0"/>
                      </a:rPr>
                      <m:t> </m:t>
                    </m:r>
                    <m:r>
                      <a:rPr lang="pt-BR" sz="2400" b="1" i="1">
                        <a:latin typeface="Cambria Math" panose="02040503050406030204" pitchFamily="18" charset="0"/>
                      </a:rPr>
                      <m:t>𝟐</m:t>
                    </m:r>
                  </m:oMath>
                </a14:m>
                <a:r>
                  <a:rPr lang="pt-BR" sz="2400" dirty="0">
                    <a:latin typeface="Arial Narrow" panose="020B0606020202030204" pitchFamily="34" charset="0"/>
                  </a:rPr>
                  <a:t>.</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Portanto, ambos tem a mesma chance de se sentar no banco da frente do carro.</a:t>
                </a:r>
              </a:p>
              <a:p>
                <a:pPr algn="just"/>
                <a:r>
                  <a:rPr lang="pt-BR" sz="2400" dirty="0">
                    <a:latin typeface="Arial Narrow" panose="020B0606020202030204" pitchFamily="34" charset="0"/>
                  </a:rPr>
                  <a:t> </a:t>
                </a:r>
              </a:p>
              <a:p>
                <a:pPr algn="just"/>
                <a:r>
                  <a:rPr lang="pt-BR" sz="2400" dirty="0">
                    <a:latin typeface="Arial Narrow" panose="020B0606020202030204" pitchFamily="34" charset="0"/>
                  </a:rPr>
                  <a:t>O cálculo da probabilidade é uma divisão entre a quantidade de casos favoráveis à ocorrência do evento e o total de casos possíveis (ou espaço amostral). </a:t>
                </a:r>
              </a:p>
              <a:p>
                <a:pPr algn="just"/>
                <a:endParaRPr lang="pt-BR" sz="2400" dirty="0">
                  <a:latin typeface="Arial Narrow" panose="020B0606020202030204" pitchFamily="34" charset="0"/>
                </a:endParaRPr>
              </a:p>
              <a:p>
                <a:pPr algn="just"/>
                <a14:m>
                  <m:oMathPara xmlns:m="http://schemas.openxmlformats.org/officeDocument/2006/math">
                    <m:oMathParaPr>
                      <m:jc m:val="centerGroup"/>
                    </m:oMathParaPr>
                    <m:oMath xmlns:m="http://schemas.openxmlformats.org/officeDocument/2006/math">
                      <m:r>
                        <a:rPr lang="pt-BR" i="1">
                          <a:latin typeface="Cambria Math" panose="02040503050406030204" pitchFamily="18" charset="0"/>
                        </a:rPr>
                        <m:t>𝑃𝑟𝑜𝑏𝑎𝑏𝑖𝑙𝑖𝑑𝑎𝑑𝑒</m:t>
                      </m:r>
                      <m:r>
                        <a:rPr lang="pt-BR" i="1">
                          <a:latin typeface="Cambria Math" panose="02040503050406030204" pitchFamily="18" charset="0"/>
                        </a:rPr>
                        <m:t>=</m:t>
                      </m:r>
                      <m:f>
                        <m:fPr>
                          <m:ctrlPr>
                            <a:rPr lang="pt-BR" i="1">
                              <a:latin typeface="Cambria Math" panose="02040503050406030204" pitchFamily="18" charset="0"/>
                            </a:rPr>
                          </m:ctrlPr>
                        </m:fPr>
                        <m:num>
                          <m:r>
                            <a:rPr lang="pt-BR" i="1">
                              <a:latin typeface="Cambria Math" panose="02040503050406030204" pitchFamily="18" charset="0"/>
                            </a:rPr>
                            <m:t>𝑛</m:t>
                          </m:r>
                          <m:r>
                            <a:rPr lang="pt-BR" i="1">
                              <a:latin typeface="Cambria Math" panose="02040503050406030204" pitchFamily="18" charset="0"/>
                            </a:rPr>
                            <m:t>º </m:t>
                          </m:r>
                          <m:r>
                            <a:rPr lang="pt-BR" i="1">
                              <a:latin typeface="Cambria Math" panose="02040503050406030204" pitchFamily="18" charset="0"/>
                            </a:rPr>
                            <m:t>𝑑𝑒</m:t>
                          </m:r>
                          <m:r>
                            <a:rPr lang="pt-BR" i="1">
                              <a:latin typeface="Cambria Math" panose="02040503050406030204" pitchFamily="18" charset="0"/>
                            </a:rPr>
                            <m:t> </m:t>
                          </m:r>
                          <m:r>
                            <a:rPr lang="pt-BR" i="1">
                              <a:latin typeface="Cambria Math" panose="02040503050406030204" pitchFamily="18" charset="0"/>
                            </a:rPr>
                            <m:t>𝑒𝑙𝑒𝑚𝑒𝑛𝑡𝑜𝑠</m:t>
                          </m:r>
                          <m:r>
                            <a:rPr lang="pt-BR" i="1">
                              <a:latin typeface="Cambria Math" panose="02040503050406030204" pitchFamily="18" charset="0"/>
                            </a:rPr>
                            <m:t> </m:t>
                          </m:r>
                          <m:r>
                            <a:rPr lang="pt-BR" i="1">
                              <a:latin typeface="Cambria Math" panose="02040503050406030204" pitchFamily="18" charset="0"/>
                            </a:rPr>
                            <m:t>𝑑𝑜</m:t>
                          </m:r>
                          <m:r>
                            <a:rPr lang="pt-BR" i="1">
                              <a:latin typeface="Cambria Math" panose="02040503050406030204" pitchFamily="18" charset="0"/>
                            </a:rPr>
                            <m:t> </m:t>
                          </m:r>
                          <m:r>
                            <a:rPr lang="pt-BR" i="1">
                              <a:latin typeface="Cambria Math" panose="02040503050406030204" pitchFamily="18" charset="0"/>
                            </a:rPr>
                            <m:t>𝑒𝑣𝑒𝑛𝑡𝑜</m:t>
                          </m:r>
                        </m:num>
                        <m:den>
                          <m:r>
                            <a:rPr lang="pt-BR" i="1">
                              <a:latin typeface="Cambria Math" panose="02040503050406030204" pitchFamily="18" charset="0"/>
                            </a:rPr>
                            <m:t>𝑛</m:t>
                          </m:r>
                          <m:r>
                            <a:rPr lang="pt-BR" i="1">
                              <a:latin typeface="Cambria Math" panose="02040503050406030204" pitchFamily="18" charset="0"/>
                            </a:rPr>
                            <m:t>º </m:t>
                          </m:r>
                          <m:r>
                            <a:rPr lang="pt-BR" i="1">
                              <a:latin typeface="Cambria Math" panose="02040503050406030204" pitchFamily="18" charset="0"/>
                            </a:rPr>
                            <m:t>𝑑𝑒</m:t>
                          </m:r>
                          <m:r>
                            <a:rPr lang="pt-BR" i="1">
                              <a:latin typeface="Cambria Math" panose="02040503050406030204" pitchFamily="18" charset="0"/>
                            </a:rPr>
                            <m:t> </m:t>
                          </m:r>
                          <m:r>
                            <a:rPr lang="pt-BR" i="1">
                              <a:latin typeface="Cambria Math" panose="02040503050406030204" pitchFamily="18" charset="0"/>
                            </a:rPr>
                            <m:t>𝑒𝑙𝑒𝑚𝑒𝑛𝑡𝑜𝑠</m:t>
                          </m:r>
                          <m:r>
                            <a:rPr lang="pt-BR" i="1">
                              <a:latin typeface="Cambria Math" panose="02040503050406030204" pitchFamily="18" charset="0"/>
                            </a:rPr>
                            <m:t> </m:t>
                          </m:r>
                          <m:r>
                            <a:rPr lang="pt-BR" i="1">
                              <a:latin typeface="Cambria Math" panose="02040503050406030204" pitchFamily="18" charset="0"/>
                            </a:rPr>
                            <m:t>𝑑𝑜</m:t>
                          </m:r>
                          <m:r>
                            <a:rPr lang="pt-BR" i="1">
                              <a:latin typeface="Cambria Math" panose="02040503050406030204" pitchFamily="18" charset="0"/>
                            </a:rPr>
                            <m:t> </m:t>
                          </m:r>
                          <m:r>
                            <a:rPr lang="pt-BR" i="1">
                              <a:latin typeface="Cambria Math" panose="02040503050406030204" pitchFamily="18" charset="0"/>
                            </a:rPr>
                            <m:t>𝑒𝑠𝑝𝑎</m:t>
                          </m:r>
                          <m:r>
                            <a:rPr lang="pt-BR" i="1">
                              <a:latin typeface="Cambria Math" panose="02040503050406030204" pitchFamily="18" charset="0"/>
                            </a:rPr>
                            <m:t>ç</m:t>
                          </m:r>
                          <m:r>
                            <a:rPr lang="pt-BR" i="1">
                              <a:latin typeface="Cambria Math" panose="02040503050406030204" pitchFamily="18" charset="0"/>
                            </a:rPr>
                            <m:t>𝑜</m:t>
                          </m:r>
                          <m:r>
                            <a:rPr lang="pt-BR" i="1">
                              <a:latin typeface="Cambria Math" panose="02040503050406030204" pitchFamily="18" charset="0"/>
                            </a:rPr>
                            <m:t> </m:t>
                          </m:r>
                          <m:r>
                            <a:rPr lang="pt-BR" i="1">
                              <a:latin typeface="Cambria Math" panose="02040503050406030204" pitchFamily="18" charset="0"/>
                            </a:rPr>
                            <m:t>𝑎𝑚𝑜𝑠𝑡𝑟𝑎𝑙</m:t>
                          </m:r>
                        </m:den>
                      </m:f>
                    </m:oMath>
                  </m:oMathPara>
                </a14:m>
                <a:endParaRPr lang="pt-BR" sz="2400" dirty="0">
                  <a:latin typeface="Arial Narrow" panose="020B0606020202030204" pitchFamily="34" charset="0"/>
                </a:endParaRPr>
              </a:p>
            </p:txBody>
          </p:sp>
        </mc:Choice>
        <mc:Fallback xmlns="">
          <p:sp>
            <p:nvSpPr>
              <p:cNvPr id="6" name="CaixaDeTexto 5">
                <a:extLst>
                  <a:ext uri="{FF2B5EF4-FFF2-40B4-BE49-F238E27FC236}">
                    <a16:creationId xmlns:a16="http://schemas.microsoft.com/office/drawing/2014/main" id="{48A7F78C-D610-9879-782E-9B6EE3C525C5}"/>
                  </a:ext>
                </a:extLst>
              </p:cNvPr>
              <p:cNvSpPr txBox="1">
                <a:spLocks noRot="1" noChangeAspect="1" noMove="1" noResize="1" noEditPoints="1" noAdjustHandles="1" noChangeArrowheads="1" noChangeShapeType="1" noTextEdit="1"/>
              </p:cNvSpPr>
              <p:nvPr/>
            </p:nvSpPr>
            <p:spPr>
              <a:xfrm>
                <a:off x="6272755" y="727295"/>
                <a:ext cx="5710772" cy="5466240"/>
              </a:xfrm>
              <a:prstGeom prst="rect">
                <a:avLst/>
              </a:prstGeom>
              <a:blipFill>
                <a:blip r:embed="rId3"/>
                <a:stretch>
                  <a:fillRect l="-1708" t="-780" r="-1601"/>
                </a:stretch>
              </a:blipFill>
            </p:spPr>
            <p:txBody>
              <a:bodyPr/>
              <a:lstStyle/>
              <a:p>
                <a:r>
                  <a:rPr lang="pt-BR">
                    <a:noFill/>
                  </a:rPr>
                  <a:t> </a:t>
                </a:r>
              </a:p>
            </p:txBody>
          </p:sp>
        </mc:Fallback>
      </mc:AlternateContent>
    </p:spTree>
    <p:extLst>
      <p:ext uri="{BB962C8B-B14F-4D97-AF65-F5344CB8AC3E}">
        <p14:creationId xmlns:p14="http://schemas.microsoft.com/office/powerpoint/2010/main" val="35211397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6CA2205-19AD-9B42-27C1-2F9B0EBB7A51}"/>
                  </a:ext>
                </a:extLst>
              </p:cNvPr>
              <p:cNvSpPr txBox="1"/>
              <p:nvPr/>
            </p:nvSpPr>
            <p:spPr>
              <a:xfrm>
                <a:off x="188259" y="478052"/>
                <a:ext cx="11842376" cy="6163482"/>
              </a:xfrm>
              <a:prstGeom prst="rect">
                <a:avLst/>
              </a:prstGeom>
              <a:noFill/>
            </p:spPr>
            <p:txBody>
              <a:bodyPr wrap="square">
                <a:spAutoFit/>
              </a:bodyPr>
              <a:lstStyle/>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Arial" panose="020B0604020202020204" pitchFamily="34" charset="0"/>
                  </a:rPr>
                  <a:t>Veja alguns exemplos: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b="1" kern="100" dirty="0">
                    <a:effectLst/>
                    <a:latin typeface="Arial Narrow" panose="020B0606020202030204" pitchFamily="34" charset="0"/>
                    <a:ea typeface="Aptos" panose="020B0004020202020204" pitchFamily="34" charset="0"/>
                    <a:cs typeface="Arial" panose="020B0604020202020204" pitchFamily="34" charset="0"/>
                  </a:rPr>
                  <a:t>1</a:t>
                </a:r>
                <a:r>
                  <a:rPr lang="pt-BR" sz="2400" kern="100" dirty="0">
                    <a:effectLst/>
                    <a:latin typeface="Arial Narrow" panose="020B0606020202030204" pitchFamily="34" charset="0"/>
                    <a:ea typeface="Aptos" panose="020B0004020202020204" pitchFamily="34" charset="0"/>
                    <a:cs typeface="Arial" panose="020B0604020202020204" pitchFamily="34" charset="0"/>
                  </a:rPr>
                  <a:t>. Um dado contendo seis faces é lançado com o intuito de que saia a face 5 voltada para cima.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Aptos" panose="020B0004020202020204" pitchFamily="34" charset="0"/>
                    <a:cs typeface="Arial" panose="020B0604020202020204" pitchFamily="34" charset="0"/>
                  </a:rPr>
                  <a:t>Qual é a probabilidade desse evento acontecer?</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i="1" u="sng" kern="100" dirty="0">
                    <a:effectLst/>
                    <a:latin typeface="Arial Narrow" panose="020B0606020202030204" pitchFamily="34" charset="0"/>
                    <a:ea typeface="Aptos" panose="020B0004020202020204" pitchFamily="34" charset="0"/>
                    <a:cs typeface="Arial" panose="020B0604020202020204" pitchFamily="34" charset="0"/>
                  </a:rPr>
                  <a:t>Resolução: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i="1" kern="100" dirty="0">
                    <a:effectLst/>
                    <a:latin typeface="Arial Narrow" panose="020B0606020202030204" pitchFamily="34" charset="0"/>
                    <a:ea typeface="Aptos" panose="020B0004020202020204" pitchFamily="34" charset="0"/>
                    <a:cs typeface="Arial" panose="020B0604020202020204" pitchFamily="34" charset="0"/>
                  </a:rPr>
                  <a:t>Evento: Sair o número 5.</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i="1" kern="100" dirty="0">
                    <a:effectLst/>
                    <a:latin typeface="Arial Narrow" panose="020B0606020202030204" pitchFamily="34" charset="0"/>
                    <a:ea typeface="Aptos" panose="020B0004020202020204" pitchFamily="34" charset="0"/>
                    <a:cs typeface="Arial" panose="020B0604020202020204" pitchFamily="34" charset="0"/>
                  </a:rPr>
                  <a:t>N° de casos favoráveis: 1.</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i="1" kern="100" dirty="0">
                    <a:effectLst/>
                    <a:latin typeface="Arial Narrow" panose="020B0606020202030204" pitchFamily="34" charset="0"/>
                    <a:ea typeface="Aptos" panose="020B0004020202020204" pitchFamily="34" charset="0"/>
                    <a:cs typeface="Arial" panose="020B0604020202020204" pitchFamily="34" charset="0"/>
                  </a:rPr>
                  <a:t>Espaço amostral: {1, 2, 3, 4, 5, 6}.</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i="1" kern="100" dirty="0">
                    <a:effectLst/>
                    <a:latin typeface="Arial Narrow" panose="020B0606020202030204" pitchFamily="34" charset="0"/>
                    <a:ea typeface="Aptos" panose="020B0004020202020204" pitchFamily="34" charset="0"/>
                    <a:cs typeface="Arial" panose="020B0604020202020204" pitchFamily="34" charset="0"/>
                  </a:rPr>
                  <a:t>Número de elementos do espaço amostral: 6.</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i="1" kern="100" dirty="0">
                    <a:effectLst/>
                    <a:latin typeface="Arial Narrow" panose="020B0606020202030204" pitchFamily="34" charset="0"/>
                    <a:ea typeface="Aptos" panose="020B0004020202020204" pitchFamily="34" charset="0"/>
                    <a:cs typeface="Arial" panose="020B0604020202020204" pitchFamily="34" charset="0"/>
                  </a:rPr>
                  <a:t>Como existem seis faces e desejamos que saia especificamente o número 5, então entende-se que exista apenas uma possibilidade de sair a face escolhida, portanto a probabilidade é uma em seis.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Aptos" panose="020B0004020202020204" pitchFamily="34" charset="0"/>
                          <a:cs typeface="Arial" panose="020B0604020202020204" pitchFamily="34" charset="0"/>
                        </a:rPr>
                        <m:t> </m:t>
                      </m:r>
                      <m:r>
                        <a:rPr lang="pt-BR" sz="2400" i="1" kern="100">
                          <a:effectLst/>
                          <a:latin typeface="Cambria Math" panose="02040503050406030204" pitchFamily="18" charset="0"/>
                          <a:ea typeface="Aptos" panose="020B0004020202020204" pitchFamily="34" charset="0"/>
                          <a:cs typeface="Arial" panose="020B0604020202020204" pitchFamily="34" charset="0"/>
                        </a:rPr>
                        <m:t>𝑃</m:t>
                      </m:r>
                      <m:r>
                        <a:rPr lang="pt-BR" sz="2400" i="1" kern="100">
                          <a:effectLst/>
                          <a:latin typeface="Cambria Math" panose="02040503050406030204" pitchFamily="18" charset="0"/>
                          <a:ea typeface="Aptos" panose="020B0004020202020204" pitchFamily="34" charset="0"/>
                          <a:cs typeface="Arial" panose="020B0604020202020204" pitchFamily="34" charset="0"/>
                        </a:rPr>
                        <m:t>=</m:t>
                      </m:r>
                      <m:f>
                        <m:fPr>
                          <m:ctrlPr>
                            <a:rPr lang="pt-BR" sz="24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400" i="1" kern="100">
                              <a:effectLst/>
                              <a:latin typeface="Cambria Math" panose="02040503050406030204" pitchFamily="18" charset="0"/>
                              <a:ea typeface="Aptos" panose="020B0004020202020204" pitchFamily="34" charset="0"/>
                              <a:cs typeface="Arial" panose="020B0604020202020204" pitchFamily="34" charset="0"/>
                            </a:rPr>
                            <m:t>1</m:t>
                          </m:r>
                        </m:num>
                        <m:den>
                          <m:r>
                            <a:rPr lang="pt-BR" sz="2400" i="1" kern="100">
                              <a:effectLst/>
                              <a:latin typeface="Cambria Math" panose="02040503050406030204" pitchFamily="18" charset="0"/>
                              <a:ea typeface="Aptos" panose="020B0004020202020204" pitchFamily="34" charset="0"/>
                              <a:cs typeface="Arial" panose="020B0604020202020204" pitchFamily="34" charset="0"/>
                            </a:rPr>
                            <m:t> 6 </m:t>
                          </m:r>
                        </m:den>
                      </m:f>
                      <m:r>
                        <a:rPr lang="pt-BR" sz="2400" i="1" kern="100">
                          <a:effectLst/>
                          <a:latin typeface="Cambria Math" panose="02040503050406030204" pitchFamily="18" charset="0"/>
                          <a:ea typeface="Aptos" panose="020B0004020202020204" pitchFamily="34" charset="0"/>
                          <a:cs typeface="Arial" panose="020B0604020202020204" pitchFamily="34" charset="0"/>
                        </a:rPr>
                        <m:t>=0,1666…≅16,7%</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56CA2205-19AD-9B42-27C1-2F9B0EBB7A51}"/>
                  </a:ext>
                </a:extLst>
              </p:cNvPr>
              <p:cNvSpPr txBox="1">
                <a:spLocks noRot="1" noChangeAspect="1" noMove="1" noResize="1" noEditPoints="1" noAdjustHandles="1" noChangeArrowheads="1" noChangeShapeType="1" noTextEdit="1"/>
              </p:cNvSpPr>
              <p:nvPr/>
            </p:nvSpPr>
            <p:spPr>
              <a:xfrm>
                <a:off x="188259" y="478052"/>
                <a:ext cx="11842376" cy="6163482"/>
              </a:xfrm>
              <a:prstGeom prst="rect">
                <a:avLst/>
              </a:prstGeom>
              <a:blipFill>
                <a:blip r:embed="rId2"/>
                <a:stretch>
                  <a:fillRect l="-823" t="-396" r="-772"/>
                </a:stretch>
              </a:blipFill>
            </p:spPr>
            <p:txBody>
              <a:bodyPr/>
              <a:lstStyle/>
              <a:p>
                <a:r>
                  <a:rPr lang="pt-BR">
                    <a:noFill/>
                  </a:rPr>
                  <a:t> </a:t>
                </a:r>
              </a:p>
            </p:txBody>
          </p:sp>
        </mc:Fallback>
      </mc:AlternateContent>
    </p:spTree>
    <p:extLst>
      <p:ext uri="{BB962C8B-B14F-4D97-AF65-F5344CB8AC3E}">
        <p14:creationId xmlns:p14="http://schemas.microsoft.com/office/powerpoint/2010/main" val="42231895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BD158-4D4A-DDD8-6088-B355FF871EA7}"/>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F6BD2F2-D745-1C9A-77D6-0F21D085D3B2}"/>
              </a:ext>
            </a:extLst>
          </p:cNvPr>
          <p:cNvSpPr txBox="1"/>
          <p:nvPr/>
        </p:nvSpPr>
        <p:spPr>
          <a:xfrm>
            <a:off x="197223" y="601789"/>
            <a:ext cx="11860305" cy="4524315"/>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2. </a:t>
            </a:r>
            <a:r>
              <a:rPr lang="pt-BR" sz="2400" dirty="0">
                <a:latin typeface="Arial Narrow" panose="020B0606020202030204" pitchFamily="34" charset="0"/>
                <a:cs typeface="Arial" panose="020B0604020202020204" pitchFamily="34" charset="0"/>
              </a:rPr>
              <a:t>Um baralho contendo 52 cartas será embaralhado e dele deseja-se retirar uma carta de número 10 sendo de qualquer naipe. </a:t>
            </a:r>
          </a:p>
          <a:p>
            <a:pPr algn="just"/>
            <a:r>
              <a:rPr lang="pt-BR" sz="2400" dirty="0">
                <a:latin typeface="Arial Narrow" panose="020B0606020202030204" pitchFamily="34" charset="0"/>
                <a:cs typeface="Arial" panose="020B0604020202020204" pitchFamily="34" charset="0"/>
              </a:rPr>
              <a:t>Qual a probabilidade de alguém retirar essa carta do baralho ao acaso e sair o número 10? </a:t>
            </a:r>
          </a:p>
          <a:p>
            <a:pPr algn="just"/>
            <a:r>
              <a:rPr lang="pt-BR" sz="2400" i="1" u="sng" dirty="0">
                <a:latin typeface="Arial Narrow" panose="020B0606020202030204" pitchFamily="34" charset="0"/>
                <a:cs typeface="Arial" panose="020B0604020202020204" pitchFamily="34" charset="0"/>
              </a:rPr>
              <a:t>Resolução: </a:t>
            </a:r>
          </a:p>
          <a:p>
            <a:pPr algn="just"/>
            <a:r>
              <a:rPr lang="pt-BR" sz="2400" i="1" dirty="0">
                <a:latin typeface="Arial Narrow" panose="020B0606020202030204" pitchFamily="34" charset="0"/>
                <a:cs typeface="Arial" panose="020B0604020202020204" pitchFamily="34" charset="0"/>
              </a:rPr>
              <a:t>Evento: E = {sair o número 10} </a:t>
            </a:r>
          </a:p>
          <a:p>
            <a:pPr algn="just"/>
            <a:r>
              <a:rPr lang="pt-BR" sz="2400" i="1" dirty="0">
                <a:latin typeface="Arial Narrow" panose="020B0606020202030204" pitchFamily="34" charset="0"/>
                <a:cs typeface="Arial" panose="020B0604020202020204" pitchFamily="34" charset="0"/>
              </a:rPr>
              <a:t>N° de casos favoráveis: 4. </a:t>
            </a:r>
          </a:p>
          <a:p>
            <a:pPr algn="just"/>
            <a:r>
              <a:rPr lang="pt-BR" sz="2400" i="1" dirty="0">
                <a:latin typeface="Arial Narrow" panose="020B0606020202030204" pitchFamily="34" charset="0"/>
                <a:cs typeface="Arial" panose="020B0604020202020204" pitchFamily="34" charset="0"/>
              </a:rPr>
              <a:t>Número de elementos do espaço amostral: 52 </a:t>
            </a:r>
          </a:p>
          <a:p>
            <a:pPr algn="just"/>
            <a:endParaRPr lang="pt-BR" sz="2400" i="1" dirty="0">
              <a:latin typeface="Arial Narrow" panose="020B0606020202030204" pitchFamily="34" charset="0"/>
              <a:cs typeface="Arial" panose="020B0604020202020204" pitchFamily="34" charset="0"/>
            </a:endParaRPr>
          </a:p>
          <a:p>
            <a:pPr algn="just"/>
            <a:r>
              <a:rPr lang="pt-BR" sz="2400" i="1" dirty="0">
                <a:latin typeface="Arial Narrow" panose="020B0606020202030204" pitchFamily="34" charset="0"/>
                <a:cs typeface="Arial" panose="020B0604020202020204" pitchFamily="34" charset="0"/>
              </a:rPr>
              <a:t>Existe uma carta 10 de cada naipe no baralho (espada, copas, paus e ouro), logo existem quatro possibilidades de sair o número 10, portanto a probabilidade de sair essa carta é de quatro em cinquenta e duas. </a:t>
            </a:r>
          </a:p>
          <a:p>
            <a:pPr algn="just"/>
            <a:r>
              <a:rPr lang="pt-BR" sz="2400" i="1" dirty="0">
                <a:latin typeface="Arial Narrow" panose="020B0606020202030204" pitchFamily="34" charset="0"/>
                <a:cs typeface="Arial" panose="020B0604020202020204" pitchFamily="34" charset="0"/>
              </a:rPr>
              <a:t>Logo temos que:</a:t>
            </a:r>
            <a:endParaRPr lang="pt-BR" sz="2400" i="1"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C4897330-6E7A-005F-E8B5-D3D9B4A1E5A3}"/>
                  </a:ext>
                </a:extLst>
              </p:cNvPr>
              <p:cNvSpPr txBox="1"/>
              <p:nvPr/>
            </p:nvSpPr>
            <p:spPr>
              <a:xfrm>
                <a:off x="3079375" y="5522401"/>
                <a:ext cx="6096000" cy="90178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2800" i="1" smtClean="0">
                          <a:latin typeface="Cambria Math" panose="02040503050406030204" pitchFamily="18" charset="0"/>
                        </a:rPr>
                        <m:t>𝑃</m:t>
                      </m:r>
                      <m:r>
                        <a:rPr lang="pt-BR" sz="2800" i="0">
                          <a:latin typeface="Cambria Math" panose="02040503050406030204" pitchFamily="18" charset="0"/>
                        </a:rPr>
                        <m:t>=</m:t>
                      </m:r>
                      <m:f>
                        <m:fPr>
                          <m:ctrlPr>
                            <a:rPr lang="pt-BR" sz="2800" i="1">
                              <a:latin typeface="Cambria Math" panose="02040503050406030204" pitchFamily="18" charset="0"/>
                            </a:rPr>
                          </m:ctrlPr>
                        </m:fPr>
                        <m:num>
                          <m:r>
                            <a:rPr lang="pt-BR" sz="2800" i="0">
                              <a:latin typeface="Cambria Math" panose="02040503050406030204" pitchFamily="18" charset="0"/>
                            </a:rPr>
                            <m:t>4</m:t>
                          </m:r>
                        </m:num>
                        <m:den>
                          <m:r>
                            <a:rPr lang="pt-BR" sz="2800" i="0">
                              <a:latin typeface="Cambria Math" panose="02040503050406030204" pitchFamily="18" charset="0"/>
                            </a:rPr>
                            <m:t>52</m:t>
                          </m:r>
                        </m:den>
                      </m:f>
                      <m:r>
                        <a:rPr lang="pt-BR" sz="2800" i="0">
                          <a:latin typeface="Cambria Math" panose="02040503050406030204" pitchFamily="18" charset="0"/>
                        </a:rPr>
                        <m:t>=</m:t>
                      </m:r>
                      <m:f>
                        <m:fPr>
                          <m:ctrlPr>
                            <a:rPr lang="pt-BR" sz="2800" i="1">
                              <a:latin typeface="Cambria Math" panose="02040503050406030204" pitchFamily="18" charset="0"/>
                            </a:rPr>
                          </m:ctrlPr>
                        </m:fPr>
                        <m:num>
                          <m:r>
                            <a:rPr lang="pt-BR" sz="2800" i="0">
                              <a:latin typeface="Cambria Math" panose="02040503050406030204" pitchFamily="18" charset="0"/>
                            </a:rPr>
                            <m:t>1</m:t>
                          </m:r>
                        </m:num>
                        <m:den>
                          <m:r>
                            <a:rPr lang="pt-BR" sz="2800" i="0">
                              <a:latin typeface="Cambria Math" panose="02040503050406030204" pitchFamily="18" charset="0"/>
                            </a:rPr>
                            <m:t>13</m:t>
                          </m:r>
                        </m:den>
                      </m:f>
                      <m:r>
                        <a:rPr lang="pt-BR" sz="2800" i="0">
                          <a:latin typeface="Cambria Math" panose="02040503050406030204" pitchFamily="18" charset="0"/>
                        </a:rPr>
                        <m:t>≅0,0769=7,69%</m:t>
                      </m:r>
                    </m:oMath>
                  </m:oMathPara>
                </a14:m>
                <a:endParaRPr lang="pt-BR" sz="2800" dirty="0"/>
              </a:p>
            </p:txBody>
          </p:sp>
        </mc:Choice>
        <mc:Fallback xmlns="">
          <p:sp>
            <p:nvSpPr>
              <p:cNvPr id="5" name="CaixaDeTexto 4">
                <a:extLst>
                  <a:ext uri="{FF2B5EF4-FFF2-40B4-BE49-F238E27FC236}">
                    <a16:creationId xmlns:a16="http://schemas.microsoft.com/office/drawing/2014/main" id="{C4897330-6E7A-005F-E8B5-D3D9B4A1E5A3}"/>
                  </a:ext>
                </a:extLst>
              </p:cNvPr>
              <p:cNvSpPr txBox="1">
                <a:spLocks noRot="1" noChangeAspect="1" noMove="1" noResize="1" noEditPoints="1" noAdjustHandles="1" noChangeArrowheads="1" noChangeShapeType="1" noTextEdit="1"/>
              </p:cNvSpPr>
              <p:nvPr/>
            </p:nvSpPr>
            <p:spPr>
              <a:xfrm>
                <a:off x="3079375" y="5522401"/>
                <a:ext cx="6096000" cy="901785"/>
              </a:xfrm>
              <a:prstGeom prst="rect">
                <a:avLst/>
              </a:prstGeom>
              <a:blipFill>
                <a:blip r:embed="rId2"/>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30882483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9EA4A-34F9-44A5-813A-52D75B08C78A}"/>
            </a:ext>
          </a:extLst>
        </p:cNvPr>
        <p:cNvGrpSpPr/>
        <p:nvPr/>
      </p:nvGrpSpPr>
      <p:grpSpPr>
        <a:xfrm>
          <a:off x="0" y="0"/>
          <a:ext cx="0" cy="0"/>
          <a:chOff x="0" y="0"/>
          <a:chExt cx="0" cy="0"/>
        </a:xfrm>
      </p:grpSpPr>
      <p:pic>
        <p:nvPicPr>
          <p:cNvPr id="4" name="Imagem 3" descr="Foto em preto e branco&#10;&#10;O conteúdo gerado por IA pode estar incorreto.">
            <a:extLst>
              <a:ext uri="{FF2B5EF4-FFF2-40B4-BE49-F238E27FC236}">
                <a16:creationId xmlns:a16="http://schemas.microsoft.com/office/drawing/2014/main" id="{22809411-84A1-7B18-3A5C-60BBBD1716F4}"/>
              </a:ext>
            </a:extLst>
          </p:cNvPr>
          <p:cNvPicPr>
            <a:picLocks noChangeAspect="1"/>
          </p:cNvPicPr>
          <p:nvPr/>
        </p:nvPicPr>
        <p:blipFill>
          <a:blip r:embed="rId2"/>
          <a:stretch>
            <a:fillRect/>
          </a:stretch>
        </p:blipFill>
        <p:spPr>
          <a:xfrm>
            <a:off x="242047" y="2584136"/>
            <a:ext cx="4047284" cy="2373407"/>
          </a:xfrm>
          <a:prstGeom prst="rect">
            <a:avLst/>
          </a:prstGeom>
        </p:spPr>
      </p:pic>
      <p:sp>
        <p:nvSpPr>
          <p:cNvPr id="6" name="CaixaDeTexto 5">
            <a:extLst>
              <a:ext uri="{FF2B5EF4-FFF2-40B4-BE49-F238E27FC236}">
                <a16:creationId xmlns:a16="http://schemas.microsoft.com/office/drawing/2014/main" id="{D7196C8C-268D-43DA-59D1-E915C3001550}"/>
              </a:ext>
            </a:extLst>
          </p:cNvPr>
          <p:cNvSpPr txBox="1"/>
          <p:nvPr/>
        </p:nvSpPr>
        <p:spPr>
          <a:xfrm>
            <a:off x="4362485" y="2623682"/>
            <a:ext cx="7587468" cy="2215991"/>
          </a:xfrm>
          <a:prstGeom prst="rect">
            <a:avLst/>
          </a:prstGeom>
          <a:noFill/>
        </p:spPr>
        <p:txBody>
          <a:bodyPr wrap="square">
            <a:spAutoFit/>
          </a:bodyPr>
          <a:lstStyle/>
          <a:p>
            <a:pPr algn="just"/>
            <a:r>
              <a:rPr lang="pt-BR" sz="2300" dirty="0">
                <a:latin typeface="Arial Narrow" panose="020B0606020202030204" pitchFamily="34" charset="0"/>
                <a:cs typeface="Arial" panose="020B0604020202020204" pitchFamily="34" charset="0"/>
              </a:rPr>
              <a:t>Observe que: </a:t>
            </a:r>
          </a:p>
          <a:p>
            <a:pPr algn="just"/>
            <a:r>
              <a:rPr lang="pt-BR" sz="2300" i="1" dirty="0">
                <a:latin typeface="Arial Narrow" panose="020B0606020202030204" pitchFamily="34" charset="0"/>
                <a:cs typeface="Arial" panose="020B0604020202020204" pitchFamily="34" charset="0"/>
              </a:rPr>
              <a:t>Evento 1 (sair a soma 6): nesse caso, consiste em sair, a soma dos dados 1 e 5, 5 e 1, 2 e 4, 4 e 2, 3 e 3 totalizando 5 maneiras. </a:t>
            </a:r>
          </a:p>
          <a:p>
            <a:pPr algn="just"/>
            <a:r>
              <a:rPr lang="pt-BR" sz="2300" i="1" dirty="0">
                <a:latin typeface="Arial Narrow" panose="020B0606020202030204" pitchFamily="34" charset="0"/>
                <a:cs typeface="Arial" panose="020B0604020202020204" pitchFamily="34" charset="0"/>
              </a:rPr>
              <a:t>Evento 2 (sair a soma 9): nesse caso, consiste em sair, a soma dos dados 4 e 5, 5 e 4, 3 e 6, 6 e 3, totalizando 4 maneiras. </a:t>
            </a:r>
          </a:p>
          <a:p>
            <a:pPr algn="just"/>
            <a:r>
              <a:rPr lang="pt-BR" sz="2300" i="1" dirty="0">
                <a:latin typeface="Arial Narrow" panose="020B0606020202030204" pitchFamily="34" charset="0"/>
                <a:cs typeface="Arial" panose="020B0604020202020204" pitchFamily="34" charset="0"/>
              </a:rPr>
              <a:t>Calculando as probabilidades dos dois eventos, temos:</a:t>
            </a:r>
          </a:p>
        </p:txBody>
      </p:sp>
      <p:sp>
        <p:nvSpPr>
          <p:cNvPr id="10" name="CaixaDeTexto 9">
            <a:extLst>
              <a:ext uri="{FF2B5EF4-FFF2-40B4-BE49-F238E27FC236}">
                <a16:creationId xmlns:a16="http://schemas.microsoft.com/office/drawing/2014/main" id="{A7735C00-7E03-EBC5-9601-4DC00CD8EE34}"/>
              </a:ext>
            </a:extLst>
          </p:cNvPr>
          <p:cNvSpPr txBox="1"/>
          <p:nvPr/>
        </p:nvSpPr>
        <p:spPr>
          <a:xfrm>
            <a:off x="5728447" y="5440848"/>
            <a:ext cx="6221506" cy="800219"/>
          </a:xfrm>
          <a:prstGeom prst="rect">
            <a:avLst/>
          </a:prstGeom>
          <a:noFill/>
        </p:spPr>
        <p:txBody>
          <a:bodyPr wrap="square">
            <a:spAutoFit/>
          </a:bodyPr>
          <a:lstStyle/>
          <a:p>
            <a:pPr algn="just"/>
            <a:r>
              <a:rPr lang="pt-BR" sz="2300" i="1" dirty="0">
                <a:latin typeface="Arial Narrow" panose="020B0606020202030204" pitchFamily="34" charset="0"/>
                <a:cs typeface="Arial" panose="020B0604020202020204" pitchFamily="34" charset="0"/>
              </a:rPr>
              <a:t>Logo, quem tem a maior chance de ganhar é quem escolheu a soma 6.</a:t>
            </a:r>
          </a:p>
        </p:txBody>
      </p:sp>
      <p:sp>
        <p:nvSpPr>
          <p:cNvPr id="5" name="CaixaDeTexto 4">
            <a:extLst>
              <a:ext uri="{FF2B5EF4-FFF2-40B4-BE49-F238E27FC236}">
                <a16:creationId xmlns:a16="http://schemas.microsoft.com/office/drawing/2014/main" id="{4DC6D55C-9A27-269B-E7AC-2DA88F2075C6}"/>
              </a:ext>
            </a:extLst>
          </p:cNvPr>
          <p:cNvSpPr txBox="1"/>
          <p:nvPr/>
        </p:nvSpPr>
        <p:spPr>
          <a:xfrm>
            <a:off x="168893" y="556393"/>
            <a:ext cx="11781060" cy="1964640"/>
          </a:xfrm>
          <a:prstGeom prst="rect">
            <a:avLst/>
          </a:prstGeom>
          <a:noFill/>
        </p:spPr>
        <p:txBody>
          <a:bodyPr wrap="square">
            <a:spAutoFit/>
          </a:bodyPr>
          <a:lstStyle/>
          <a:p>
            <a:pPr algn="just">
              <a:spcAft>
                <a:spcPts val="800"/>
              </a:spcAft>
              <a:buNone/>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3</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Dois amigos, participam de uma brincadeira de escolher qual valor resultará da soma dos resultados de dois dados, de seis faces cada um. Um deles escolheu o valor 6 o outro o valor 9. Qual valor tem a maior probabilidade de sair?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i="1" u="sng" kern="100" dirty="0">
                <a:effectLst/>
                <a:latin typeface="Arial Narrow" panose="020B0606020202030204" pitchFamily="34" charset="0"/>
                <a:ea typeface="Aptos" panose="020B0004020202020204" pitchFamily="34" charset="0"/>
                <a:cs typeface="Arial" panose="020B0604020202020204" pitchFamily="34" charset="0"/>
              </a:rPr>
              <a:t>Resolução</a:t>
            </a:r>
            <a:r>
              <a:rPr lang="pt-BR" sz="2300" i="1" kern="100" dirty="0">
                <a:effectLst/>
                <a:latin typeface="Arial Narrow" panose="020B0606020202030204" pitchFamily="34" charset="0"/>
                <a:ea typeface="Aptos" panose="020B0004020202020204" pitchFamily="34" charset="0"/>
                <a:cs typeface="Arial" panose="020B0604020202020204" pitchFamily="34" charset="0"/>
              </a:rPr>
              <a:t>:</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300" i="1" kern="100" dirty="0">
                <a:effectLst/>
                <a:latin typeface="Arial Narrow" panose="020B0606020202030204" pitchFamily="34" charset="0"/>
                <a:ea typeface="Aptos" panose="020B0004020202020204" pitchFamily="34" charset="0"/>
                <a:cs typeface="Arial" panose="020B0604020202020204" pitchFamily="34" charset="0"/>
              </a:rPr>
              <a:t>Espaço amostral: Vamos verificar todas as possíveis combinações entre as faces dos dois dados: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D845674D-14D6-273C-FEA0-91FE68D0B24D}"/>
                  </a:ext>
                </a:extLst>
              </p:cNvPr>
              <p:cNvSpPr txBox="1"/>
              <p:nvPr/>
            </p:nvSpPr>
            <p:spPr>
              <a:xfrm>
                <a:off x="0" y="4957543"/>
                <a:ext cx="6096000" cy="1766830"/>
              </a:xfrm>
              <a:prstGeom prst="rect">
                <a:avLst/>
              </a:prstGeom>
              <a:noFill/>
            </p:spPr>
            <p:txBody>
              <a:bodyPr wrap="square">
                <a:spAutoFit/>
              </a:bodyPr>
              <a:lstStyle/>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smtClean="0">
                          <a:effectLst/>
                          <a:latin typeface="Cambria Math" panose="02040503050406030204" pitchFamily="18" charset="0"/>
                          <a:ea typeface="Aptos" panose="020B0004020202020204" pitchFamily="34" charset="0"/>
                          <a:cs typeface="Arial" panose="020B0604020202020204" pitchFamily="34" charset="0"/>
                        </a:rPr>
                        <m:t>𝑃</m:t>
                      </m:r>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𝐸𝑣𝑒𝑛𝑡𝑜</m:t>
                          </m:r>
                          <m:r>
                            <a:rPr lang="pt-BR" sz="2200" i="1" kern="100">
                              <a:effectLst/>
                              <a:latin typeface="Cambria Math" panose="02040503050406030204" pitchFamily="18" charset="0"/>
                              <a:ea typeface="Aptos" panose="020B0004020202020204" pitchFamily="34" charset="0"/>
                              <a:cs typeface="Arial" panose="020B0604020202020204" pitchFamily="34" charset="0"/>
                            </a:rPr>
                            <m:t> 1</m:t>
                          </m:r>
                        </m:e>
                      </m:d>
                      <m:r>
                        <a:rPr lang="pt-BR" sz="2200" i="1" kern="100">
                          <a:effectLst/>
                          <a:latin typeface="Cambria Math" panose="02040503050406030204" pitchFamily="18" charset="0"/>
                          <a:ea typeface="Aptos" panose="020B0004020202020204" pitchFamily="34" charset="0"/>
                          <a:cs typeface="Arial" panose="020B0604020202020204" pitchFamily="34" charset="0"/>
                        </a:rPr>
                        <m:t>=</m:t>
                      </m:r>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effectLst/>
                              <a:latin typeface="Cambria Math" panose="02040503050406030204" pitchFamily="18" charset="0"/>
                              <a:ea typeface="Aptos" panose="020B0004020202020204" pitchFamily="34" charset="0"/>
                              <a:cs typeface="Arial" panose="020B0604020202020204" pitchFamily="34" charset="0"/>
                            </a:rPr>
                            <m:t>5</m:t>
                          </m:r>
                        </m:num>
                        <m:den>
                          <m:r>
                            <a:rPr lang="pt-BR" sz="2200" i="1" kern="100">
                              <a:effectLst/>
                              <a:latin typeface="Cambria Math" panose="02040503050406030204" pitchFamily="18" charset="0"/>
                              <a:ea typeface="Aptos" panose="020B0004020202020204" pitchFamily="34" charset="0"/>
                              <a:cs typeface="Arial" panose="020B0604020202020204" pitchFamily="34" charset="0"/>
                            </a:rPr>
                            <m:t>36</m:t>
                          </m:r>
                        </m:den>
                      </m:f>
                      <m:r>
                        <a:rPr lang="pt-BR" sz="2200" i="1" kern="100">
                          <a:effectLst/>
                          <a:latin typeface="Cambria Math" panose="02040503050406030204" pitchFamily="18" charset="0"/>
                          <a:ea typeface="Aptos" panose="020B0004020202020204" pitchFamily="34" charset="0"/>
                          <a:cs typeface="Arial" panose="020B0604020202020204" pitchFamily="34" charset="0"/>
                        </a:rPr>
                        <m:t>=0,13888…≅</m:t>
                      </m:r>
                      <m:r>
                        <a:rPr lang="pt-BR" sz="2200" b="1" i="1" kern="100">
                          <a:effectLst/>
                          <a:latin typeface="Cambria Math" panose="02040503050406030204" pitchFamily="18" charset="0"/>
                          <a:ea typeface="Aptos" panose="020B0004020202020204" pitchFamily="34" charset="0"/>
                          <a:cs typeface="Arial" panose="020B0604020202020204" pitchFamily="34" charset="0"/>
                        </a:rPr>
                        <m:t>𝟏𝟑</m:t>
                      </m:r>
                      <m:r>
                        <a:rPr lang="pt-BR" sz="2200" b="1" i="1" kern="100">
                          <a:effectLst/>
                          <a:latin typeface="Cambria Math" panose="02040503050406030204" pitchFamily="18" charset="0"/>
                          <a:ea typeface="Aptos" panose="020B0004020202020204" pitchFamily="34" charset="0"/>
                          <a:cs typeface="Arial" panose="020B0604020202020204" pitchFamily="34" charset="0"/>
                        </a:rPr>
                        <m:t>,</m:t>
                      </m:r>
                      <m:r>
                        <a:rPr lang="pt-BR" sz="2200" b="1" i="1" kern="100">
                          <a:effectLst/>
                          <a:latin typeface="Cambria Math" panose="02040503050406030204" pitchFamily="18" charset="0"/>
                          <a:ea typeface="Aptos" panose="020B0004020202020204" pitchFamily="34" charset="0"/>
                          <a:cs typeface="Arial" panose="020B0604020202020204" pitchFamily="34" charset="0"/>
                        </a:rPr>
                        <m:t>𝟗</m:t>
                      </m:r>
                      <m:r>
                        <a:rPr lang="pt-BR" sz="2200" b="1" i="1" kern="100">
                          <a:effectLst/>
                          <a:latin typeface="Cambria Math" panose="02040503050406030204" pitchFamily="18" charset="0"/>
                          <a:ea typeface="Aptos" panose="020B0004020202020204" pitchFamily="34" charset="0"/>
                          <a:cs typeface="Arial" panose="020B0604020202020204" pitchFamily="34"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Arial" panose="020B0604020202020204" pitchFamily="34" charset="0"/>
                        </a:rPr>
                        <m:t>𝑃</m:t>
                      </m:r>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𝐸𝑣𝑒𝑛𝑡𝑜</m:t>
                          </m:r>
                          <m:r>
                            <a:rPr lang="pt-BR" sz="2200" i="1" kern="100">
                              <a:effectLst/>
                              <a:latin typeface="Cambria Math" panose="02040503050406030204" pitchFamily="18" charset="0"/>
                              <a:ea typeface="Aptos" panose="020B0004020202020204" pitchFamily="34" charset="0"/>
                              <a:cs typeface="Arial" panose="020B0604020202020204" pitchFamily="34" charset="0"/>
                            </a:rPr>
                            <m:t> 2</m:t>
                          </m:r>
                        </m:e>
                      </m:d>
                      <m:r>
                        <a:rPr lang="pt-BR" sz="2200" i="1" kern="100">
                          <a:effectLst/>
                          <a:latin typeface="Cambria Math" panose="02040503050406030204" pitchFamily="18" charset="0"/>
                          <a:ea typeface="Aptos" panose="020B0004020202020204" pitchFamily="34" charset="0"/>
                          <a:cs typeface="Arial" panose="020B0604020202020204" pitchFamily="34" charset="0"/>
                        </a:rPr>
                        <m:t>=</m:t>
                      </m:r>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effectLst/>
                              <a:latin typeface="Cambria Math" panose="02040503050406030204" pitchFamily="18" charset="0"/>
                              <a:ea typeface="Aptos" panose="020B0004020202020204" pitchFamily="34" charset="0"/>
                              <a:cs typeface="Arial" panose="020B0604020202020204" pitchFamily="34" charset="0"/>
                            </a:rPr>
                            <m:t>4</m:t>
                          </m:r>
                        </m:num>
                        <m:den>
                          <m:r>
                            <a:rPr lang="pt-BR" sz="2200" i="1" kern="100">
                              <a:effectLst/>
                              <a:latin typeface="Cambria Math" panose="02040503050406030204" pitchFamily="18" charset="0"/>
                              <a:ea typeface="Aptos" panose="020B0004020202020204" pitchFamily="34" charset="0"/>
                              <a:cs typeface="Arial" panose="020B0604020202020204" pitchFamily="34" charset="0"/>
                            </a:rPr>
                            <m:t>36</m:t>
                          </m:r>
                        </m:den>
                      </m:f>
                      <m:r>
                        <a:rPr lang="pt-BR" sz="2200" i="1" kern="100">
                          <a:effectLst/>
                          <a:latin typeface="Cambria Math" panose="02040503050406030204" pitchFamily="18" charset="0"/>
                          <a:ea typeface="Aptos" panose="020B0004020202020204" pitchFamily="34" charset="0"/>
                          <a:cs typeface="Arial" panose="020B0604020202020204" pitchFamily="34" charset="0"/>
                        </a:rPr>
                        <m:t>=0,11111…≅</m:t>
                      </m:r>
                      <m:r>
                        <a:rPr lang="pt-BR" sz="2200" b="1" i="1" kern="100">
                          <a:effectLst/>
                          <a:latin typeface="Cambria Math" panose="02040503050406030204" pitchFamily="18" charset="0"/>
                          <a:ea typeface="Aptos" panose="020B0004020202020204" pitchFamily="34" charset="0"/>
                          <a:cs typeface="Arial" panose="020B0604020202020204" pitchFamily="34" charset="0"/>
                        </a:rPr>
                        <m:t>𝟏𝟏</m:t>
                      </m:r>
                      <m:r>
                        <a:rPr lang="pt-BR" sz="2200" b="1" i="1" kern="100">
                          <a:effectLst/>
                          <a:latin typeface="Cambria Math" panose="02040503050406030204" pitchFamily="18" charset="0"/>
                          <a:ea typeface="Aptos" panose="020B0004020202020204" pitchFamily="34" charset="0"/>
                          <a:cs typeface="Arial" panose="020B0604020202020204" pitchFamily="34" charset="0"/>
                        </a:rPr>
                        <m:t>,</m:t>
                      </m:r>
                      <m:r>
                        <a:rPr lang="pt-BR" sz="2200" b="1" i="1" kern="100">
                          <a:effectLst/>
                          <a:latin typeface="Cambria Math" panose="02040503050406030204" pitchFamily="18" charset="0"/>
                          <a:ea typeface="Aptos" panose="020B0004020202020204" pitchFamily="34" charset="0"/>
                          <a:cs typeface="Arial" panose="020B0604020202020204" pitchFamily="34" charset="0"/>
                        </a:rPr>
                        <m:t>𝟏</m:t>
                      </m:r>
                      <m:r>
                        <a:rPr lang="pt-BR" sz="2200" b="1" i="1" kern="100">
                          <a:effectLst/>
                          <a:latin typeface="Cambria Math" panose="02040503050406030204" pitchFamily="18" charset="0"/>
                          <a:ea typeface="Aptos" panose="020B0004020202020204" pitchFamily="34" charset="0"/>
                          <a:cs typeface="Arial" panose="020B0604020202020204" pitchFamily="34"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D845674D-14D6-273C-FEA0-91FE68D0B24D}"/>
                  </a:ext>
                </a:extLst>
              </p:cNvPr>
              <p:cNvSpPr txBox="1">
                <a:spLocks noRot="1" noChangeAspect="1" noMove="1" noResize="1" noEditPoints="1" noAdjustHandles="1" noChangeArrowheads="1" noChangeShapeType="1" noTextEdit="1"/>
              </p:cNvSpPr>
              <p:nvPr/>
            </p:nvSpPr>
            <p:spPr>
              <a:xfrm>
                <a:off x="0" y="4957543"/>
                <a:ext cx="6096000" cy="1766830"/>
              </a:xfrm>
              <a:prstGeom prst="rect">
                <a:avLst/>
              </a:prstGeom>
              <a:blipFill>
                <a:blip r:embed="rId3"/>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9685034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3B6AD4E-7E45-C748-E577-7C826959EFC6}"/>
              </a:ext>
            </a:extLst>
          </p:cNvPr>
          <p:cNvSpPr txBox="1"/>
          <p:nvPr/>
        </p:nvSpPr>
        <p:spPr>
          <a:xfrm>
            <a:off x="224116" y="528995"/>
            <a:ext cx="8202708" cy="5459700"/>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Times New Roman" panose="02020603050405020304" pitchFamily="18" charset="0"/>
                <a:cs typeface="Arial" panose="020B0604020202020204" pitchFamily="34" charset="0"/>
              </a:rPr>
              <a:t>4. </a:t>
            </a: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Ian viajará de férias, ele levará em sua mala 3 bermudas, 4 camisetas e 2 tênis e escolherá as peças de roupa aleatoriamente sem nenhum tipo de arbitrariedade. Quantas combinações de roupas possíveis, ele terá durante a sua viagem?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i="1" u="sng" kern="100" dirty="0">
                <a:effectLst/>
                <a:latin typeface="Arial Narrow" panose="020B0606020202030204" pitchFamily="34" charset="0"/>
                <a:ea typeface="Aptos" panose="020B0004020202020204" pitchFamily="34" charset="0"/>
                <a:cs typeface="Arial" panose="020B0604020202020204" pitchFamily="34" charset="0"/>
              </a:rPr>
              <a:t>Resolução</a:t>
            </a:r>
            <a:r>
              <a:rPr lang="pt-BR" sz="2400" i="1" kern="100" dirty="0">
                <a:effectLst/>
                <a:latin typeface="Arial Narrow" panose="020B0606020202030204" pitchFamily="34" charset="0"/>
                <a:ea typeface="Aptos" panose="020B0004020202020204" pitchFamily="34" charset="0"/>
                <a:cs typeface="Arial" panose="020B0604020202020204" pitchFamily="34"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i="1" kern="100" dirty="0">
                <a:effectLst/>
                <a:latin typeface="Arial Narrow" panose="020B0606020202030204" pitchFamily="34" charset="0"/>
                <a:ea typeface="Aptos" panose="020B0004020202020204" pitchFamily="34" charset="0"/>
                <a:cs typeface="Arial" panose="020B0604020202020204" pitchFamily="34" charset="0"/>
              </a:rPr>
              <a:t>Chamamos de arvore de possibilidades a forma como se determina o espaço amostral de determinadas situações. Pela ordem: bermuda, camiseta e tênis, temos as combinações: (bermuda 1, camiseta 1, tênis 1); (bermuda 1, camiseta 1, tênis 2); ... , (bermuda 3, camiseta 3, tênis 2); (bermuda 3, camiseta 4, tênis 1) e (bermuda 3, camiseta 4, tênis 2). Obtendo assim, 24 possibilidades.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i="1" kern="100" dirty="0">
                <a:effectLst/>
                <a:latin typeface="Arial Narrow" panose="020B0606020202030204" pitchFamily="34" charset="0"/>
                <a:ea typeface="Aptos" panose="020B0004020202020204" pitchFamily="34" charset="0"/>
                <a:cs typeface="Arial" panose="020B0604020202020204" pitchFamily="34" charset="0"/>
              </a:rPr>
              <a:t>Observe o a árvore de possibilidades.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descr="Tela de celular com texto preto sobre fundo branco&#10;&#10;O conteúdo gerado por IA pode estar incorreto.">
            <a:extLst>
              <a:ext uri="{FF2B5EF4-FFF2-40B4-BE49-F238E27FC236}">
                <a16:creationId xmlns:a16="http://schemas.microsoft.com/office/drawing/2014/main" id="{25B4B3B9-3AFD-1442-A720-8A1AE82A7F9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92489" y="432323"/>
            <a:ext cx="3233345" cy="6152550"/>
          </a:xfrm>
          <a:prstGeom prst="rect">
            <a:avLst/>
          </a:prstGeom>
          <a:noFill/>
          <a:ln>
            <a:noFill/>
          </a:ln>
        </p:spPr>
      </p:pic>
    </p:spTree>
    <p:extLst>
      <p:ext uri="{BB962C8B-B14F-4D97-AF65-F5344CB8AC3E}">
        <p14:creationId xmlns:p14="http://schemas.microsoft.com/office/powerpoint/2010/main" val="40733253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FE961-54D2-9FAB-C984-CC7BBDFCBDA6}"/>
            </a:ext>
          </a:extLst>
        </p:cNvPr>
        <p:cNvGrpSpPr/>
        <p:nvPr/>
      </p:nvGrpSpPr>
      <p:grpSpPr>
        <a:xfrm>
          <a:off x="0" y="0"/>
          <a:ext cx="0" cy="0"/>
          <a:chOff x="0" y="0"/>
          <a:chExt cx="0" cy="0"/>
        </a:xfrm>
      </p:grpSpPr>
      <p:pic>
        <p:nvPicPr>
          <p:cNvPr id="5" name="Imagem 4" descr="Interface gráfica do usuário, Texto&#10;&#10;O conteúdo gerado por IA pode estar incorreto.">
            <a:extLst>
              <a:ext uri="{FF2B5EF4-FFF2-40B4-BE49-F238E27FC236}">
                <a16:creationId xmlns:a16="http://schemas.microsoft.com/office/drawing/2014/main" id="{AF05C482-08C1-12E5-B03C-7C4471BDC6D2}"/>
              </a:ext>
            </a:extLst>
          </p:cNvPr>
          <p:cNvPicPr>
            <a:picLocks noChangeAspect="1"/>
          </p:cNvPicPr>
          <p:nvPr/>
        </p:nvPicPr>
        <p:blipFill>
          <a:blip r:embed="rId2"/>
          <a:stretch>
            <a:fillRect/>
          </a:stretch>
        </p:blipFill>
        <p:spPr>
          <a:xfrm>
            <a:off x="1160613" y="2028325"/>
            <a:ext cx="10490406" cy="2801349"/>
          </a:xfrm>
          <a:prstGeom prst="rect">
            <a:avLst/>
          </a:prstGeom>
        </p:spPr>
      </p:pic>
    </p:spTree>
    <p:extLst>
      <p:ext uri="{BB962C8B-B14F-4D97-AF65-F5344CB8AC3E}">
        <p14:creationId xmlns:p14="http://schemas.microsoft.com/office/powerpoint/2010/main" val="40516854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DAA96-B19E-B9E9-02F8-04D268BA6FA9}"/>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9A1943B-BEEE-A444-EB98-0EC9DDC76A62}"/>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28313156-7927-013B-87F1-B16B1446DAAB}"/>
                  </a:ext>
                </a:extLst>
              </p:cNvPr>
              <p:cNvSpPr txBox="1"/>
              <p:nvPr/>
            </p:nvSpPr>
            <p:spPr>
              <a:xfrm>
                <a:off x="208472" y="858086"/>
                <a:ext cx="6094557" cy="5919634"/>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23.</a:t>
                </a:r>
                <a:r>
                  <a:rPr lang="pt-BR" sz="2400" dirty="0">
                    <a:latin typeface="Arial Narrow" panose="020B0606020202030204" pitchFamily="34" charset="0"/>
                    <a:cs typeface="Arial" panose="020B0604020202020204" pitchFamily="34" charset="0"/>
                  </a:rPr>
                  <a:t> Na sala em que Melissa estuda, serão sorteadas três alunas para que possa participar de uma entrevista. Sabe-se que em sua sala existem 18 meninas. </a:t>
                </a:r>
              </a:p>
              <a:p>
                <a:pPr algn="just"/>
                <a:r>
                  <a:rPr lang="pt-BR" sz="2400" dirty="0">
                    <a:latin typeface="Arial Narrow" panose="020B0606020202030204" pitchFamily="34" charset="0"/>
                    <a:cs typeface="Arial" panose="020B0604020202020204" pitchFamily="34" charset="0"/>
                  </a:rPr>
                  <a:t>Qual a probabilidade de Melissa ser escolhida?</a:t>
                </a:r>
              </a:p>
              <a:p>
                <a:r>
                  <a:rPr lang="pt-BR" sz="2400" dirty="0">
                    <a:latin typeface="Arial Narrow" panose="020B0606020202030204" pitchFamily="34" charset="0"/>
                  </a:rPr>
                  <a:t>(A) </a:t>
                </a:r>
                <a14:m>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 3 </m:t>
                        </m:r>
                      </m:den>
                    </m:f>
                  </m:oMath>
                </a14:m>
                <a:endParaRPr lang="pt-BR" sz="2400" dirty="0">
                  <a:latin typeface="Arial Narrow" panose="020B0606020202030204" pitchFamily="34" charset="0"/>
                </a:endParaRPr>
              </a:p>
              <a:p>
                <a:r>
                  <a:rPr lang="pt-BR" sz="2400" dirty="0">
                    <a:latin typeface="Arial Narrow" panose="020B0606020202030204" pitchFamily="34" charset="0"/>
                  </a:rPr>
                  <a:t>(B) </a:t>
                </a:r>
                <a14:m>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 6 </m:t>
                        </m:r>
                      </m:den>
                    </m:f>
                  </m:oMath>
                </a14:m>
                <a:endParaRPr lang="pt-BR" sz="2400" dirty="0">
                  <a:latin typeface="Arial Narrow" panose="020B0606020202030204" pitchFamily="34" charset="0"/>
                </a:endParaRPr>
              </a:p>
              <a:p>
                <a:r>
                  <a:rPr lang="pt-BR" sz="2400" dirty="0">
                    <a:latin typeface="Arial Narrow" panose="020B0606020202030204" pitchFamily="34" charset="0"/>
                  </a:rPr>
                  <a:t>(C) </a:t>
                </a:r>
                <a14:m>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3</m:t>
                        </m:r>
                      </m:num>
                      <m:den>
                        <m:r>
                          <a:rPr lang="pt-BR" sz="2400" i="1">
                            <a:latin typeface="Cambria Math" panose="02040503050406030204" pitchFamily="18" charset="0"/>
                          </a:rPr>
                          <m:t> 15 </m:t>
                        </m:r>
                      </m:den>
                    </m:f>
                  </m:oMath>
                </a14:m>
                <a:endParaRPr lang="pt-BR" sz="2400" dirty="0">
                  <a:latin typeface="Arial Narrow" panose="020B0606020202030204" pitchFamily="34" charset="0"/>
                </a:endParaRPr>
              </a:p>
              <a:p>
                <a:r>
                  <a:rPr lang="pt-BR" sz="2400" dirty="0">
                    <a:latin typeface="Arial Narrow" panose="020B0606020202030204" pitchFamily="34" charset="0"/>
                  </a:rPr>
                  <a:t>(D) </a:t>
                </a:r>
                <a14:m>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 18 </m:t>
                        </m:r>
                      </m:den>
                    </m:f>
                  </m:oMath>
                </a14:m>
                <a:endParaRPr lang="pt-BR" sz="2400" dirty="0">
                  <a:latin typeface="Arial Narrow" panose="020B0606020202030204" pitchFamily="34" charset="0"/>
                </a:endParaRPr>
              </a:p>
              <a:p>
                <a:endParaRPr lang="pt-BR" sz="2000" dirty="0">
                  <a:latin typeface="Arial Narrow" panose="020B0606020202030204" pitchFamily="34" charset="0"/>
                </a:endParaRPr>
              </a:p>
              <a:p>
                <a:pPr algn="just"/>
                <a:r>
                  <a:rPr lang="pt-BR" sz="2400" b="1" dirty="0">
                    <a:latin typeface="Arial Narrow" panose="020B0606020202030204" pitchFamily="34" charset="0"/>
                    <a:cs typeface="Arial" panose="020B0604020202020204" pitchFamily="34" charset="0"/>
                  </a:rPr>
                  <a:t>24. </a:t>
                </a:r>
                <a:r>
                  <a:rPr lang="pt-BR" sz="2400" dirty="0">
                    <a:latin typeface="Arial Narrow" panose="020B0606020202030204" pitchFamily="34" charset="0"/>
                    <a:cs typeface="Arial" panose="020B0604020202020204" pitchFamily="34" charset="0"/>
                  </a:rPr>
                  <a:t>Em um jogo de tabuleiro, Yasmin jogou um dado de 12 faces e precisava tirar um número maior ou igual a 8. Qual a probabilidade de que, ao lançar esse dado, ela obtenha êxito?</a:t>
                </a:r>
              </a:p>
            </p:txBody>
          </p:sp>
        </mc:Choice>
        <mc:Fallback xmlns="">
          <p:sp>
            <p:nvSpPr>
              <p:cNvPr id="5" name="CaixaDeTexto 4">
                <a:extLst>
                  <a:ext uri="{FF2B5EF4-FFF2-40B4-BE49-F238E27FC236}">
                    <a16:creationId xmlns:a16="http://schemas.microsoft.com/office/drawing/2014/main" id="{28313156-7927-013B-87F1-B16B1446DAAB}"/>
                  </a:ext>
                </a:extLst>
              </p:cNvPr>
              <p:cNvSpPr txBox="1">
                <a:spLocks noRot="1" noChangeAspect="1" noMove="1" noResize="1" noEditPoints="1" noAdjustHandles="1" noChangeArrowheads="1" noChangeShapeType="1" noTextEdit="1"/>
              </p:cNvSpPr>
              <p:nvPr/>
            </p:nvSpPr>
            <p:spPr>
              <a:xfrm>
                <a:off x="208472" y="858086"/>
                <a:ext cx="6094557" cy="5919634"/>
              </a:xfrm>
              <a:prstGeom prst="rect">
                <a:avLst/>
              </a:prstGeom>
              <a:blipFill>
                <a:blip r:embed="rId2"/>
                <a:stretch>
                  <a:fillRect l="-1500" t="-824" r="-1600" b="-51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E1D2A694-9D37-A4CA-B376-B1BEE9224333}"/>
                  </a:ext>
                </a:extLst>
              </p:cNvPr>
              <p:cNvSpPr txBox="1"/>
              <p:nvPr/>
            </p:nvSpPr>
            <p:spPr>
              <a:xfrm>
                <a:off x="6303029" y="858086"/>
                <a:ext cx="5680494" cy="5919569"/>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25. </a:t>
                </a:r>
                <a:r>
                  <a:rPr lang="pt-BR" sz="2400" dirty="0">
                    <a:latin typeface="Arial Narrow" panose="020B0606020202030204" pitchFamily="34" charset="0"/>
                    <a:cs typeface="Arial" panose="020B0604020202020204" pitchFamily="34" charset="0"/>
                  </a:rPr>
                  <a:t>Vitória e Luiza são amigas e estão lendo um livro de crônicas, que contém 80 páginas. Elas deslizaram as páginas do livro, aleatoriamente, até parar em uma página qualquer. Vitória informou que parou na página que é múltiplo de 6 e Luiza disse que parou na página múltiplo do 6.</a:t>
                </a:r>
              </a:p>
              <a:p>
                <a:pPr algn="just"/>
                <a:r>
                  <a:rPr lang="pt-BR" sz="2400" dirty="0">
                    <a:latin typeface="Arial Narrow" panose="020B0606020202030204" pitchFamily="34" charset="0"/>
                    <a:cs typeface="Arial" panose="020B0604020202020204" pitchFamily="34" charset="0"/>
                  </a:rPr>
                  <a:t>A probabilidade de elas terem parado na mesma página é igual a </a:t>
                </a:r>
              </a:p>
              <a:p>
                <a:r>
                  <a:rPr lang="pt-BR" sz="2400" dirty="0">
                    <a:latin typeface="Arial Narrow" panose="020B0606020202030204" pitchFamily="34" charset="0"/>
                  </a:rPr>
                  <a:t>(A) </a:t>
                </a:r>
                <a14:m>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3</m:t>
                        </m:r>
                      </m:num>
                      <m:den>
                        <m:r>
                          <a:rPr lang="pt-BR" sz="2400" i="1">
                            <a:latin typeface="Cambria Math" panose="02040503050406030204" pitchFamily="18" charset="0"/>
                          </a:rPr>
                          <m:t> 80 </m:t>
                        </m:r>
                      </m:den>
                    </m:f>
                  </m:oMath>
                </a14:m>
                <a:endParaRPr lang="pt-BR" sz="2400" dirty="0">
                  <a:latin typeface="Arial Narrow" panose="020B0606020202030204" pitchFamily="34" charset="0"/>
                </a:endParaRPr>
              </a:p>
              <a:p>
                <a:r>
                  <a:rPr lang="pt-BR" sz="2400" dirty="0">
                    <a:latin typeface="Arial Narrow" panose="020B0606020202030204" pitchFamily="34" charset="0"/>
                  </a:rPr>
                  <a:t>(B) </a:t>
                </a:r>
                <a14:m>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3</m:t>
                        </m:r>
                      </m:num>
                      <m:den>
                        <m:r>
                          <a:rPr lang="pt-BR" sz="2400" i="1">
                            <a:latin typeface="Cambria Math" panose="02040503050406030204" pitchFamily="18" charset="0"/>
                          </a:rPr>
                          <m:t> 40 </m:t>
                        </m:r>
                      </m:den>
                    </m:f>
                  </m:oMath>
                </a14:m>
                <a:endParaRPr lang="pt-BR" sz="2400" dirty="0">
                  <a:latin typeface="Arial Narrow" panose="020B0606020202030204" pitchFamily="34" charset="0"/>
                </a:endParaRPr>
              </a:p>
              <a:p>
                <a:r>
                  <a:rPr lang="pt-BR" sz="2400" dirty="0">
                    <a:latin typeface="Arial Narrow" panose="020B0606020202030204" pitchFamily="34" charset="0"/>
                  </a:rPr>
                  <a:t>(C) </a:t>
                </a:r>
                <a14:m>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 10 </m:t>
                        </m:r>
                      </m:den>
                    </m:f>
                  </m:oMath>
                </a14:m>
                <a:endParaRPr lang="pt-BR" sz="2400" dirty="0">
                  <a:latin typeface="Arial Narrow" panose="020B0606020202030204" pitchFamily="34" charset="0"/>
                </a:endParaRPr>
              </a:p>
              <a:p>
                <a:r>
                  <a:rPr lang="pt-BR" sz="2400" dirty="0">
                    <a:latin typeface="Arial Narrow" panose="020B0606020202030204" pitchFamily="34" charset="0"/>
                  </a:rPr>
                  <a:t>(D) </a:t>
                </a:r>
                <a14:m>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 8 </m:t>
                        </m:r>
                      </m:den>
                    </m:f>
                  </m:oMath>
                </a14:m>
                <a:endParaRPr lang="pt-BR" sz="2400" dirty="0">
                  <a:latin typeface="Arial Narrow" panose="020B0606020202030204" pitchFamily="34" charset="0"/>
                </a:endParaRPr>
              </a:p>
              <a:p>
                <a:pPr algn="just"/>
                <a:endParaRPr lang="pt-BR" sz="2400" dirty="0">
                  <a:latin typeface="Arial Narrow" panose="020B0606020202030204" pitchFamily="34" charset="0"/>
                  <a:cs typeface="Arial" panose="020B0604020202020204" pitchFamily="34" charset="0"/>
                </a:endParaRPr>
              </a:p>
            </p:txBody>
          </p:sp>
        </mc:Choice>
        <mc:Fallback xmlns="">
          <p:sp>
            <p:nvSpPr>
              <p:cNvPr id="9" name="CaixaDeTexto 8">
                <a:extLst>
                  <a:ext uri="{FF2B5EF4-FFF2-40B4-BE49-F238E27FC236}">
                    <a16:creationId xmlns:a16="http://schemas.microsoft.com/office/drawing/2014/main" id="{E1D2A694-9D37-A4CA-B376-B1BEE9224333}"/>
                  </a:ext>
                </a:extLst>
              </p:cNvPr>
              <p:cNvSpPr txBox="1">
                <a:spLocks noRot="1" noChangeAspect="1" noMove="1" noResize="1" noEditPoints="1" noAdjustHandles="1" noChangeArrowheads="1" noChangeShapeType="1" noTextEdit="1"/>
              </p:cNvSpPr>
              <p:nvPr/>
            </p:nvSpPr>
            <p:spPr>
              <a:xfrm>
                <a:off x="6303029" y="858086"/>
                <a:ext cx="5680494" cy="5919569"/>
              </a:xfrm>
              <a:prstGeom prst="rect">
                <a:avLst/>
              </a:prstGeom>
              <a:blipFill>
                <a:blip r:embed="rId3"/>
                <a:stretch>
                  <a:fillRect l="-1717" t="-824" r="-1609"/>
                </a:stretch>
              </a:blipFill>
            </p:spPr>
            <p:txBody>
              <a:bodyPr/>
              <a:lstStyle/>
              <a:p>
                <a:r>
                  <a:rPr lang="pt-BR">
                    <a:noFill/>
                  </a:rPr>
                  <a:t> </a:t>
                </a:r>
              </a:p>
            </p:txBody>
          </p:sp>
        </mc:Fallback>
      </mc:AlternateContent>
      <p:pic>
        <p:nvPicPr>
          <p:cNvPr id="4" name="Imagem 3" descr="Forma&#10;&#10;O conteúdo gerado por IA pode estar incorreto.">
            <a:extLst>
              <a:ext uri="{FF2B5EF4-FFF2-40B4-BE49-F238E27FC236}">
                <a16:creationId xmlns:a16="http://schemas.microsoft.com/office/drawing/2014/main" id="{14B06E2A-5B98-67C7-610E-9C25A3E04C0C}"/>
              </a:ext>
            </a:extLst>
          </p:cNvPr>
          <p:cNvPicPr>
            <a:picLocks noChangeAspect="1"/>
          </p:cNvPicPr>
          <p:nvPr/>
        </p:nvPicPr>
        <p:blipFill rotWithShape="1">
          <a:blip r:embed="rId4">
            <a:extLst>
              <a:ext uri="{28A0092B-C50C-407E-A947-70E740481C1C}">
                <a14:useLocalDpi xmlns:a14="http://schemas.microsoft.com/office/drawing/2010/main" val="0"/>
              </a:ext>
            </a:extLst>
          </a:blip>
          <a:srcRect l="1610" r="63913"/>
          <a:stretch>
            <a:fillRect/>
          </a:stretch>
        </p:blipFill>
        <p:spPr bwMode="auto">
          <a:xfrm>
            <a:off x="274581" y="400886"/>
            <a:ext cx="1799590" cy="4572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773765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1E663-1F51-F68B-EA7D-A0B8289655D9}"/>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DA8D1A7F-4408-0404-B7DD-FF305FBE060C}"/>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4" name="CaixaDeTexto 3">
            <a:extLst>
              <a:ext uri="{FF2B5EF4-FFF2-40B4-BE49-F238E27FC236}">
                <a16:creationId xmlns:a16="http://schemas.microsoft.com/office/drawing/2014/main" id="{CB2A7B6E-6325-99AE-8D02-8CD183EBBF0D}"/>
              </a:ext>
            </a:extLst>
          </p:cNvPr>
          <p:cNvSpPr txBox="1"/>
          <p:nvPr/>
        </p:nvSpPr>
        <p:spPr>
          <a:xfrm>
            <a:off x="208472" y="497796"/>
            <a:ext cx="6094562" cy="6370975"/>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26. </a:t>
            </a:r>
            <a:r>
              <a:rPr lang="pt-BR" sz="2400" dirty="0">
                <a:latin typeface="Arial Narrow" panose="020B0606020202030204" pitchFamily="34" charset="0"/>
                <a:cs typeface="Arial" panose="020B0604020202020204" pitchFamily="34" charset="0"/>
              </a:rPr>
              <a:t>Júlia e Michele foram a uma pastelaria o qual o pastel era montado conforme o gosto do cliente. Observe o quadro contendo os ingredientes disponíveis: </a:t>
            </a:r>
          </a:p>
          <a:p>
            <a:endParaRPr lang="pt-BR" sz="2400" dirty="0">
              <a:latin typeface="Arial Narrow" panose="020B0606020202030204" pitchFamily="34" charset="0"/>
            </a:endParaRPr>
          </a:p>
          <a:p>
            <a:endParaRPr lang="pt-BR" sz="2400" dirty="0">
              <a:latin typeface="Arial Narrow" panose="020B0606020202030204" pitchFamily="34" charset="0"/>
            </a:endParaRPr>
          </a:p>
          <a:p>
            <a:endParaRPr lang="pt-BR" sz="2000" dirty="0">
              <a:latin typeface="Arial Narrow" panose="020B0606020202030204" pitchFamily="34" charset="0"/>
            </a:endParaRPr>
          </a:p>
          <a:p>
            <a:endParaRPr lang="pt-BR" sz="2000" dirty="0">
              <a:latin typeface="Arial Narrow" panose="020B0606020202030204" pitchFamily="34" charset="0"/>
            </a:endParaRPr>
          </a:p>
          <a:p>
            <a:pPr algn="just"/>
            <a:r>
              <a:rPr lang="pt-BR" sz="2400" dirty="0">
                <a:latin typeface="Arial Narrow" panose="020B0606020202030204" pitchFamily="34" charset="0"/>
                <a:cs typeface="Arial" panose="020B0604020202020204" pitchFamily="34" charset="0"/>
              </a:rPr>
              <a:t>Um cliente pode escolher três ingredientes, sendo um de cada categoria de recheio. </a:t>
            </a:r>
          </a:p>
          <a:p>
            <a:pPr algn="just"/>
            <a:r>
              <a:rPr lang="pt-BR" sz="2400" dirty="0">
                <a:latin typeface="Arial Narrow" panose="020B0606020202030204" pitchFamily="34" charset="0"/>
                <a:cs typeface="Arial" panose="020B0604020202020204" pitchFamily="34" charset="0"/>
              </a:rPr>
              <a:t>Agora responda: </a:t>
            </a:r>
          </a:p>
          <a:p>
            <a:pPr algn="just"/>
            <a:r>
              <a:rPr lang="pt-BR" sz="2400" dirty="0">
                <a:latin typeface="Arial Narrow" panose="020B0606020202030204" pitchFamily="34" charset="0"/>
                <a:cs typeface="Arial" panose="020B0604020202020204" pitchFamily="34" charset="0"/>
              </a:rPr>
              <a:t>a) Quantas opções sabores distintos há nesta pastelaria? </a:t>
            </a:r>
          </a:p>
          <a:p>
            <a:pPr algn="just"/>
            <a:r>
              <a:rPr lang="pt-BR" sz="2400" dirty="0">
                <a:latin typeface="Arial Narrow" panose="020B0606020202030204" pitchFamily="34" charset="0"/>
                <a:cs typeface="Arial" panose="020B0604020202020204" pitchFamily="34" charset="0"/>
              </a:rPr>
              <a:t>b) Júlia e Michele montaram seus pasteis sem ver o sabor que a outra havia escolhido. Qual é a probabilidade das duas escolherem a mesma combinação de recheios?</a:t>
            </a:r>
          </a:p>
        </p:txBody>
      </p:sp>
      <p:pic>
        <p:nvPicPr>
          <p:cNvPr id="6" name="Imagem 5" descr="Tabela&#10;&#10;O conteúdo gerado por IA pode estar incorreto.">
            <a:extLst>
              <a:ext uri="{FF2B5EF4-FFF2-40B4-BE49-F238E27FC236}">
                <a16:creationId xmlns:a16="http://schemas.microsoft.com/office/drawing/2014/main" id="{030E1DD8-B4DB-7706-0100-C4C3EC2107D0}"/>
              </a:ext>
            </a:extLst>
          </p:cNvPr>
          <p:cNvPicPr>
            <a:picLocks noChangeAspect="1"/>
          </p:cNvPicPr>
          <p:nvPr/>
        </p:nvPicPr>
        <p:blipFill>
          <a:blip r:embed="rId2"/>
          <a:stretch>
            <a:fillRect/>
          </a:stretch>
        </p:blipFill>
        <p:spPr>
          <a:xfrm>
            <a:off x="1216969" y="2039929"/>
            <a:ext cx="4248743" cy="1267002"/>
          </a:xfrm>
          <a:prstGeom prst="rect">
            <a:avLst/>
          </a:prstGeom>
        </p:spPr>
      </p:pic>
      <p:sp>
        <p:nvSpPr>
          <p:cNvPr id="8" name="CaixaDeTexto 7">
            <a:extLst>
              <a:ext uri="{FF2B5EF4-FFF2-40B4-BE49-F238E27FC236}">
                <a16:creationId xmlns:a16="http://schemas.microsoft.com/office/drawing/2014/main" id="{5E7C25AD-53A7-44FD-81D1-E01A946E81C8}"/>
              </a:ext>
            </a:extLst>
          </p:cNvPr>
          <p:cNvSpPr txBox="1"/>
          <p:nvPr/>
        </p:nvSpPr>
        <p:spPr>
          <a:xfrm>
            <a:off x="6303034" y="626716"/>
            <a:ext cx="5680490" cy="4524315"/>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27. </a:t>
            </a:r>
            <a:r>
              <a:rPr lang="pt-BR" sz="2400" dirty="0">
                <a:latin typeface="Arial Narrow" panose="020B0606020202030204" pitchFamily="34" charset="0"/>
                <a:cs typeface="Arial" panose="020B0604020202020204" pitchFamily="34" charset="0"/>
              </a:rPr>
              <a:t>No Dia dos Pais, Daniel resolveu levar o seu pai a uma loja de roupas para presenteá-lo. Na loja, seu pai poderia escolher um short e uma camiseta. Entre os shorts existem dois modelos em que cada um possui deles possui 5 opções cores. As camisetas têm modelo único, porém são 8 opções de cores. Devido os preços das roupas na loja estarem de promoção, Daniel também comprará para si um conjunto contendo um short e uma camiseta. </a:t>
            </a:r>
          </a:p>
          <a:p>
            <a:pPr algn="just"/>
            <a:r>
              <a:rPr lang="pt-BR" sz="2400" dirty="0">
                <a:latin typeface="Arial Narrow" panose="020B0606020202030204" pitchFamily="34" charset="0"/>
                <a:cs typeface="Arial" panose="020B0604020202020204" pitchFamily="34" charset="0"/>
              </a:rPr>
              <a:t>Qual é a probabilidade de ambos escolherem as mesmas peças com as mesmas cores?</a:t>
            </a:r>
          </a:p>
        </p:txBody>
      </p:sp>
    </p:spTree>
    <p:extLst>
      <p:ext uri="{BB962C8B-B14F-4D97-AF65-F5344CB8AC3E}">
        <p14:creationId xmlns:p14="http://schemas.microsoft.com/office/powerpoint/2010/main" val="38921288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3EF13-06A0-6AFF-0717-7A1E79315BF9}"/>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72A46235-4230-8C03-CAEC-C18CF0E3F8FD}"/>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68627F83-B1A0-631A-A6C7-60CBDE3013AF}"/>
                  </a:ext>
                </a:extLst>
              </p:cNvPr>
              <p:cNvSpPr txBox="1"/>
              <p:nvPr/>
            </p:nvSpPr>
            <p:spPr>
              <a:xfrm>
                <a:off x="215155" y="727295"/>
                <a:ext cx="6087878" cy="5858079"/>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28</a:t>
                </a:r>
                <a:r>
                  <a:rPr lang="pt-BR" sz="2400" dirty="0">
                    <a:latin typeface="Arial Narrow" panose="020B0606020202030204" pitchFamily="34" charset="0"/>
                    <a:cs typeface="Arial" panose="020B0604020202020204" pitchFamily="34" charset="0"/>
                  </a:rPr>
                  <a:t>. Marcos tem uma conta em um site de compras e cuja senha, contendo cinco dígitos, foi escolhida apenas utilizando algarismos numéricos. Sabe-se, ainda, que a senha não se pode repetir os algarismos e que esse site permite digitar a senha até três vezes, sem que seja bloqueada a conta.</a:t>
                </a:r>
              </a:p>
              <a:p>
                <a:pPr algn="just"/>
                <a:r>
                  <a:rPr lang="pt-BR" sz="2400" dirty="0">
                    <a:latin typeface="Arial Narrow" panose="020B0606020202030204" pitchFamily="34" charset="0"/>
                    <a:cs typeface="Arial" panose="020B0604020202020204" pitchFamily="34" charset="0"/>
                  </a:rPr>
                  <a:t>Qual a probabilidade de alguma pessoa, tentando invadir sua conta, acerte a senha na primeira tentativa?</a:t>
                </a:r>
              </a:p>
              <a:p>
                <a:r>
                  <a:rPr lang="pt-BR" sz="2400" dirty="0">
                    <a:latin typeface="Arial Narrow" panose="020B0606020202030204" pitchFamily="34" charset="0"/>
                  </a:rPr>
                  <a:t>(A) </a:t>
                </a:r>
                <a14:m>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3</m:t>
                        </m:r>
                      </m:num>
                      <m:den>
                        <m:r>
                          <a:rPr lang="pt-BR" sz="2400" i="1">
                            <a:latin typeface="Cambria Math" panose="02040503050406030204" pitchFamily="18" charset="0"/>
                          </a:rPr>
                          <m:t> 100 000 </m:t>
                        </m:r>
                      </m:den>
                    </m:f>
                  </m:oMath>
                </a14:m>
                <a:endParaRPr lang="pt-BR" sz="2400" dirty="0">
                  <a:latin typeface="Arial Narrow" panose="020B0606020202030204" pitchFamily="34" charset="0"/>
                </a:endParaRPr>
              </a:p>
              <a:p>
                <a:r>
                  <a:rPr lang="pt-BR" sz="2400" dirty="0">
                    <a:latin typeface="Arial Narrow" panose="020B0606020202030204" pitchFamily="34" charset="0"/>
                  </a:rPr>
                  <a:t>(B) </a:t>
                </a:r>
                <a14:m>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 30 240 </m:t>
                        </m:r>
                      </m:den>
                    </m:f>
                  </m:oMath>
                </a14:m>
                <a:endParaRPr lang="pt-BR" sz="2400" dirty="0">
                  <a:latin typeface="Arial Narrow" panose="020B0606020202030204" pitchFamily="34" charset="0"/>
                </a:endParaRPr>
              </a:p>
              <a:p>
                <a:r>
                  <a:rPr lang="pt-BR" sz="2400" dirty="0">
                    <a:latin typeface="Arial Narrow" panose="020B0606020202030204" pitchFamily="34" charset="0"/>
                  </a:rPr>
                  <a:t>(C) </a:t>
                </a:r>
                <a14:m>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 15 120 </m:t>
                        </m:r>
                      </m:den>
                    </m:f>
                  </m:oMath>
                </a14:m>
                <a:endParaRPr lang="pt-BR" sz="2400" dirty="0">
                  <a:latin typeface="Arial Narrow" panose="020B0606020202030204" pitchFamily="34" charset="0"/>
                </a:endParaRPr>
              </a:p>
              <a:p>
                <a:r>
                  <a:rPr lang="pt-BR" sz="2400" dirty="0">
                    <a:latin typeface="Arial Narrow" panose="020B0606020202030204" pitchFamily="34" charset="0"/>
                  </a:rPr>
                  <a:t>(D) </a:t>
                </a:r>
                <a14:m>
                  <m:oMath xmlns:m="http://schemas.openxmlformats.org/officeDocument/2006/math">
                    <m:f>
                      <m:fPr>
                        <m:ctrlPr>
                          <a:rPr lang="pt-BR" sz="2400" i="1">
                            <a:latin typeface="Cambria Math" panose="02040503050406030204" pitchFamily="18" charset="0"/>
                          </a:rPr>
                        </m:ctrlPr>
                      </m:fPr>
                      <m:num>
                        <m:r>
                          <a:rPr lang="pt-BR" sz="2400" i="1">
                            <a:latin typeface="Cambria Math" panose="02040503050406030204" pitchFamily="18" charset="0"/>
                          </a:rPr>
                          <m:t>1</m:t>
                        </m:r>
                      </m:num>
                      <m:den>
                        <m:r>
                          <a:rPr lang="pt-BR" sz="2400" i="1">
                            <a:latin typeface="Cambria Math" panose="02040503050406030204" pitchFamily="18" charset="0"/>
                          </a:rPr>
                          <m:t> 10 080 </m:t>
                        </m:r>
                      </m:den>
                    </m:f>
                  </m:oMath>
                </a14:m>
                <a:endParaRPr lang="pt-BR" sz="2400" dirty="0">
                  <a:latin typeface="Arial Narrow" panose="020B0606020202030204" pitchFamily="34" charset="0"/>
                </a:endParaRPr>
              </a:p>
              <a:p>
                <a:pPr algn="just"/>
                <a:endParaRPr lang="pt-BR" sz="2000" dirty="0">
                  <a:latin typeface="Arial" panose="020B0604020202020204" pitchFamily="34" charset="0"/>
                  <a:cs typeface="Arial" panose="020B0604020202020204" pitchFamily="34" charset="0"/>
                </a:endParaRPr>
              </a:p>
            </p:txBody>
          </p:sp>
        </mc:Choice>
        <mc:Fallback xmlns="">
          <p:sp>
            <p:nvSpPr>
              <p:cNvPr id="6" name="CaixaDeTexto 5">
                <a:extLst>
                  <a:ext uri="{FF2B5EF4-FFF2-40B4-BE49-F238E27FC236}">
                    <a16:creationId xmlns:a16="http://schemas.microsoft.com/office/drawing/2014/main" id="{68627F83-B1A0-631A-A6C7-60CBDE3013AF}"/>
                  </a:ext>
                </a:extLst>
              </p:cNvPr>
              <p:cNvSpPr txBox="1">
                <a:spLocks noRot="1" noChangeAspect="1" noMove="1" noResize="1" noEditPoints="1" noAdjustHandles="1" noChangeArrowheads="1" noChangeShapeType="1" noTextEdit="1"/>
              </p:cNvSpPr>
              <p:nvPr/>
            </p:nvSpPr>
            <p:spPr>
              <a:xfrm>
                <a:off x="215155" y="727295"/>
                <a:ext cx="6087878" cy="5858079"/>
              </a:xfrm>
              <a:prstGeom prst="rect">
                <a:avLst/>
              </a:prstGeom>
              <a:blipFill>
                <a:blip r:embed="rId2"/>
                <a:stretch>
                  <a:fillRect l="-1502" t="-832" r="-1502"/>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2F8D5C0C-8DB5-AD27-57C9-C94F43631245}"/>
              </a:ext>
            </a:extLst>
          </p:cNvPr>
          <p:cNvSpPr txBox="1"/>
          <p:nvPr/>
        </p:nvSpPr>
        <p:spPr>
          <a:xfrm>
            <a:off x="6303033" y="727295"/>
            <a:ext cx="5673807" cy="5632311"/>
          </a:xfrm>
          <a:prstGeom prst="rect">
            <a:avLst/>
          </a:prstGeom>
          <a:noFill/>
        </p:spPr>
        <p:txBody>
          <a:bodyPr wrap="square">
            <a:spAutoFit/>
          </a:bodyPr>
          <a:lstStyle/>
          <a:p>
            <a:pPr algn="just"/>
            <a:r>
              <a:rPr lang="pt-BR" sz="2400" b="1" dirty="0">
                <a:latin typeface="Arial Narrow" panose="020B0606020202030204" pitchFamily="34" charset="0"/>
                <a:cs typeface="Arial" panose="020B0604020202020204" pitchFamily="34" charset="0"/>
              </a:rPr>
              <a:t>29. </a:t>
            </a:r>
            <a:r>
              <a:rPr lang="pt-BR" sz="2400" dirty="0">
                <a:latin typeface="Arial Narrow" panose="020B0606020202030204" pitchFamily="34" charset="0"/>
                <a:cs typeface="Arial" panose="020B0604020202020204" pitchFamily="34" charset="0"/>
              </a:rPr>
              <a:t>Luiz e Fernando jogavam determinado jogo no qual era necessário lançar um dado contendo 6 faces. Caso a face 6 saísse, o jogador poderia lançar o dado </a:t>
            </a:r>
            <a:r>
              <a:rPr lang="pt-BR" sz="2400" dirty="0" err="1">
                <a:latin typeface="Arial Narrow" panose="020B0606020202030204" pitchFamily="34" charset="0"/>
                <a:cs typeface="Arial" panose="020B0604020202020204" pitchFamily="34" charset="0"/>
              </a:rPr>
              <a:t>novamen</a:t>
            </a:r>
            <a:r>
              <a:rPr lang="pt-BR" sz="2400" dirty="0">
                <a:latin typeface="Arial Narrow" panose="020B0606020202030204" pitchFamily="34" charset="0"/>
                <a:cs typeface="Arial" panose="020B0604020202020204" pitchFamily="34" charset="0"/>
              </a:rPr>
              <a:t> te e o faria de novo à medida que saísse um número 6, independentemente da quantidade de vezes que saísse o 6. Luiz lançou esse dado quatro vezes consecutivas.</a:t>
            </a:r>
          </a:p>
          <a:p>
            <a:pPr algn="just"/>
            <a:r>
              <a:rPr lang="pt-BR" sz="2400" dirty="0">
                <a:latin typeface="Arial Narrow" panose="020B0606020202030204" pitchFamily="34" charset="0"/>
                <a:cs typeface="Arial" panose="020B0604020202020204" pitchFamily="34" charset="0"/>
              </a:rPr>
              <a:t>Considerando que o dado não é viciado, a probabilidade desse evento se repetir é, aproximadamente, igual a </a:t>
            </a:r>
          </a:p>
          <a:p>
            <a:pPr algn="just"/>
            <a:r>
              <a:rPr lang="pt-BR" sz="2400" dirty="0">
                <a:latin typeface="Arial Narrow" panose="020B0606020202030204" pitchFamily="34" charset="0"/>
                <a:cs typeface="Arial" panose="020B0604020202020204" pitchFamily="34" charset="0"/>
              </a:rPr>
              <a:t>(A) 0,013%. </a:t>
            </a:r>
          </a:p>
          <a:p>
            <a:pPr algn="just"/>
            <a:r>
              <a:rPr lang="pt-BR" sz="2400" dirty="0">
                <a:latin typeface="Arial Narrow" panose="020B0606020202030204" pitchFamily="34" charset="0"/>
                <a:cs typeface="Arial" panose="020B0604020202020204" pitchFamily="34" charset="0"/>
              </a:rPr>
              <a:t>(B) 0,772%. </a:t>
            </a:r>
          </a:p>
          <a:p>
            <a:pPr algn="just"/>
            <a:r>
              <a:rPr lang="pt-BR" sz="2400" dirty="0">
                <a:latin typeface="Arial Narrow" panose="020B0606020202030204" pitchFamily="34" charset="0"/>
                <a:cs typeface="Arial" panose="020B0604020202020204" pitchFamily="34" charset="0"/>
              </a:rPr>
              <a:t>(C) 0,833%. </a:t>
            </a:r>
          </a:p>
          <a:p>
            <a:pPr algn="just"/>
            <a:r>
              <a:rPr lang="pt-BR" sz="2400" dirty="0">
                <a:latin typeface="Arial Narrow" panose="020B0606020202030204" pitchFamily="34" charset="0"/>
                <a:cs typeface="Arial" panose="020B0604020202020204" pitchFamily="34" charset="0"/>
              </a:rPr>
              <a:t>(D) 0,463%.</a:t>
            </a:r>
          </a:p>
        </p:txBody>
      </p:sp>
    </p:spTree>
    <p:extLst>
      <p:ext uri="{BB962C8B-B14F-4D97-AF65-F5344CB8AC3E}">
        <p14:creationId xmlns:p14="http://schemas.microsoft.com/office/powerpoint/2010/main" val="387003009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D4734-CB7B-E524-1F0F-9DB8F45C70B9}"/>
            </a:ext>
          </a:extLst>
        </p:cNvPr>
        <p:cNvGrpSpPr/>
        <p:nvPr/>
      </p:nvGrpSpPr>
      <p:grpSpPr>
        <a:xfrm>
          <a:off x="0" y="0"/>
          <a:ext cx="0" cy="0"/>
          <a:chOff x="0" y="0"/>
          <a:chExt cx="0" cy="0"/>
        </a:xfrm>
      </p:grpSpPr>
      <p:cxnSp>
        <p:nvCxnSpPr>
          <p:cNvPr id="2" name="Conector reto 1">
            <a:extLst>
              <a:ext uri="{FF2B5EF4-FFF2-40B4-BE49-F238E27FC236}">
                <a16:creationId xmlns:a16="http://schemas.microsoft.com/office/drawing/2014/main" id="{E04A3B56-B5C8-6284-799C-DC5D760FC5A4}"/>
              </a:ext>
            </a:extLst>
          </p:cNvPr>
          <p:cNvCxnSpPr>
            <a:cxnSpLocks/>
          </p:cNvCxnSpPr>
          <p:nvPr/>
        </p:nvCxnSpPr>
        <p:spPr>
          <a:xfrm>
            <a:off x="6303034" y="727295"/>
            <a:ext cx="0" cy="5709588"/>
          </a:xfrm>
          <a:prstGeom prst="line">
            <a:avLst/>
          </a:prstGeom>
          <a:ln w="28575"/>
        </p:spPr>
        <p:style>
          <a:lnRef idx="3">
            <a:schemeClr val="dk1"/>
          </a:lnRef>
          <a:fillRef idx="0">
            <a:schemeClr val="dk1"/>
          </a:fillRef>
          <a:effectRef idx="2">
            <a:schemeClr val="dk1"/>
          </a:effectRef>
          <a:fontRef idx="minor">
            <a:schemeClr val="tx1"/>
          </a:fontRef>
        </p:style>
      </p:cxnSp>
      <p:sp>
        <p:nvSpPr>
          <p:cNvPr id="10" name="Retângulo 9">
            <a:extLst>
              <a:ext uri="{FF2B5EF4-FFF2-40B4-BE49-F238E27FC236}">
                <a16:creationId xmlns:a16="http://schemas.microsoft.com/office/drawing/2014/main" id="{C712642F-768F-4424-F063-CFA67F2A024D}"/>
              </a:ext>
            </a:extLst>
          </p:cNvPr>
          <p:cNvSpPr/>
          <p:nvPr/>
        </p:nvSpPr>
        <p:spPr>
          <a:xfrm>
            <a:off x="242047" y="618565"/>
            <a:ext cx="5997383" cy="5709589"/>
          </a:xfrm>
          <a:prstGeom prst="rect">
            <a:avLst/>
          </a:prstGeom>
          <a:solidFill>
            <a:srgbClr val="FEFAC6"/>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1" name="Imagem 10" descr="Texto&#10;&#10;O conteúdo gerado por IA pode estar incorreto.">
            <a:extLst>
              <a:ext uri="{FF2B5EF4-FFF2-40B4-BE49-F238E27FC236}">
                <a16:creationId xmlns:a16="http://schemas.microsoft.com/office/drawing/2014/main" id="{84A66FD2-41F7-94BE-CEBD-6E1E78AE1EBC}"/>
              </a:ext>
            </a:extLst>
          </p:cNvPr>
          <p:cNvPicPr>
            <a:picLocks noChangeAspect="1"/>
          </p:cNvPicPr>
          <p:nvPr/>
        </p:nvPicPr>
        <p:blipFill>
          <a:blip r:embed="rId2"/>
          <a:srcRect t="7951"/>
          <a:stretch>
            <a:fillRect/>
          </a:stretch>
        </p:blipFill>
        <p:spPr>
          <a:xfrm>
            <a:off x="215157" y="618565"/>
            <a:ext cx="6024274" cy="1258692"/>
          </a:xfrm>
          <a:prstGeom prst="rect">
            <a:avLst/>
          </a:prstGeom>
        </p:spPr>
      </p:pic>
      <p:sp>
        <p:nvSpPr>
          <p:cNvPr id="12" name="CaixaDeTexto 11">
            <a:extLst>
              <a:ext uri="{FF2B5EF4-FFF2-40B4-BE49-F238E27FC236}">
                <a16:creationId xmlns:a16="http://schemas.microsoft.com/office/drawing/2014/main" id="{29E861A5-24EC-3549-6F19-C9AA99D7DD6C}"/>
              </a:ext>
            </a:extLst>
          </p:cNvPr>
          <p:cNvSpPr txBox="1"/>
          <p:nvPr/>
        </p:nvSpPr>
        <p:spPr>
          <a:xfrm>
            <a:off x="215157" y="1765539"/>
            <a:ext cx="5997386" cy="4524315"/>
          </a:xfrm>
          <a:prstGeom prst="rect">
            <a:avLst/>
          </a:prstGeom>
          <a:noFill/>
        </p:spPr>
        <p:txBody>
          <a:bodyPr wrap="square">
            <a:spAutoFit/>
          </a:bodyPr>
          <a:lstStyle/>
          <a:p>
            <a:pPr algn="just">
              <a:buNone/>
            </a:pPr>
            <a:r>
              <a:rPr lang="pt-BR" sz="2400" i="1" kern="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Leia a situação a seguir, para responder aos </a:t>
            </a:r>
            <a:r>
              <a:rPr lang="pt-BR" sz="2400" b="1" i="1" kern="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itens 1 a 5:</a:t>
            </a:r>
          </a:p>
          <a:p>
            <a:pPr algn="ctr"/>
            <a:r>
              <a:rPr lang="pt-BR" sz="2400" b="1" i="1" dirty="0">
                <a:latin typeface="Arial Narrow" panose="020B0606020202030204" pitchFamily="34" charset="0"/>
              </a:rPr>
              <a:t>A rifa da escola</a:t>
            </a:r>
            <a:endParaRPr lang="pt-BR" sz="2400" dirty="0">
              <a:latin typeface="Arial Narrow" panose="020B0606020202030204" pitchFamily="34" charset="0"/>
            </a:endParaRPr>
          </a:p>
          <a:p>
            <a:pPr algn="just"/>
            <a:r>
              <a:rPr lang="pt-BR" sz="2400" i="1" dirty="0">
                <a:latin typeface="Arial Narrow" panose="020B0606020202030204" pitchFamily="34" charset="0"/>
              </a:rPr>
              <a:t>A turma do 8º ano da Escola Estadual Presidente Kennedy está organizando uma rifa para arrecadar dinheiro para uma festa no final de ano. Cada bilhete da rifa tem um número (de 1 a 10) e uma cor (vermelha ou azul). Assim, os bilhetes são identificados, por exemplo, como (1 - vermelha),     (1 - azul), (2 - vermelha), etc. </a:t>
            </a:r>
            <a:endParaRPr lang="pt-BR" sz="2400" dirty="0">
              <a:latin typeface="Arial Narrow" panose="020B0606020202030204" pitchFamily="34" charset="0"/>
            </a:endParaRPr>
          </a:p>
          <a:p>
            <a:pPr algn="just"/>
            <a:r>
              <a:rPr lang="pt-BR" sz="2400" i="1" dirty="0">
                <a:latin typeface="Arial Narrow" panose="020B0606020202030204" pitchFamily="34" charset="0"/>
              </a:rPr>
              <a:t>O prêmio da rifa será sorteado para apenas um bilhete.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13" name="Retângulo 12">
            <a:extLst>
              <a:ext uri="{FF2B5EF4-FFF2-40B4-BE49-F238E27FC236}">
                <a16:creationId xmlns:a16="http://schemas.microsoft.com/office/drawing/2014/main" id="{1E0B27A3-DFFD-E86B-3A0D-C442EC208DB8}"/>
              </a:ext>
            </a:extLst>
          </p:cNvPr>
          <p:cNvSpPr/>
          <p:nvPr/>
        </p:nvSpPr>
        <p:spPr>
          <a:xfrm>
            <a:off x="6366638" y="618566"/>
            <a:ext cx="5583315" cy="5888884"/>
          </a:xfrm>
          <a:prstGeom prst="rect">
            <a:avLst/>
          </a:prstGeom>
          <a:solidFill>
            <a:srgbClr val="FEFAC6"/>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aixaDeTexto 14">
            <a:extLst>
              <a:ext uri="{FF2B5EF4-FFF2-40B4-BE49-F238E27FC236}">
                <a16:creationId xmlns:a16="http://schemas.microsoft.com/office/drawing/2014/main" id="{C8F42A72-3E6B-26B9-A14D-7E3586259AA6}"/>
              </a:ext>
            </a:extLst>
          </p:cNvPr>
          <p:cNvSpPr txBox="1"/>
          <p:nvPr/>
        </p:nvSpPr>
        <p:spPr>
          <a:xfrm>
            <a:off x="6366637" y="555810"/>
            <a:ext cx="5583315" cy="6050631"/>
          </a:xfrm>
          <a:prstGeom prst="rect">
            <a:avLst/>
          </a:prstGeom>
          <a:noFill/>
        </p:spPr>
        <p:txBody>
          <a:bodyPr wrap="square">
            <a:spAutoFit/>
          </a:bodyPr>
          <a:lstStyle/>
          <a:p>
            <a:pPr algn="just">
              <a:lnSpc>
                <a:spcPct val="115000"/>
              </a:lnSpc>
              <a:spcAft>
                <a:spcPts val="800"/>
              </a:spcAft>
              <a:buNone/>
            </a:pPr>
            <a:r>
              <a:rPr lang="pt-BR" sz="2400" b="1" i="1" kern="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a:t>
            </a:r>
            <a:r>
              <a:rPr lang="pt-BR" sz="2400" i="1" kern="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Quantos bilhetes diferentes podem ser formados?</a:t>
            </a:r>
          </a:p>
          <a:p>
            <a:pPr algn="just">
              <a:lnSpc>
                <a:spcPct val="115000"/>
              </a:lnSpc>
              <a:spcAft>
                <a:spcPts val="800"/>
              </a:spcAft>
              <a:buNone/>
            </a:pPr>
            <a:endParaRPr lang="pt-BR" sz="1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b="1" i="1" kern="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a:t>
            </a:r>
            <a:r>
              <a:rPr lang="pt-BR" sz="2400" i="1" kern="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Qual a probabilidade de o bilhete sorteado ter o número par e a cor azul? </a:t>
            </a:r>
          </a:p>
          <a:p>
            <a:pPr algn="just">
              <a:lnSpc>
                <a:spcPct val="115000"/>
              </a:lnSpc>
              <a:spcAft>
                <a:spcPts val="800"/>
              </a:spcAft>
              <a:buNone/>
            </a:pPr>
            <a:endParaRPr lang="pt-BR" sz="1400" dirty="0">
              <a:latin typeface="Arial Narrow" panose="020B0606020202030204" pitchFamily="34" charset="0"/>
            </a:endParaRPr>
          </a:p>
          <a:p>
            <a:pPr algn="just">
              <a:lnSpc>
                <a:spcPct val="115000"/>
              </a:lnSpc>
              <a:spcAft>
                <a:spcPts val="800"/>
              </a:spcAft>
              <a:buNone/>
            </a:pPr>
            <a:r>
              <a:rPr lang="pt-BR" sz="2400" b="1" i="1" kern="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3.</a:t>
            </a:r>
            <a:r>
              <a:rPr lang="pt-BR" sz="2400" i="1" kern="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Se o bilhete é formado escolhendo primeiro o número (10 possibilidades) e depois a cor (2 possibilidades), quantas combinações possíveis existem?</a:t>
            </a:r>
          </a:p>
          <a:p>
            <a:pPr algn="just">
              <a:lnSpc>
                <a:spcPct val="115000"/>
              </a:lnSpc>
              <a:spcAft>
                <a:spcPts val="800"/>
              </a:spcAft>
              <a:buNone/>
            </a:pPr>
            <a:endParaRPr lang="pt-BR" sz="1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400" b="1" i="1" kern="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4.</a:t>
            </a:r>
            <a:r>
              <a:rPr lang="pt-BR" sz="2400" i="1" kern="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Se cada bilhete tem a mesma chance de ser sorteado, qual é a soma das probabilidades de todos os bilhetes?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438036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ço Reservado para Conteúdo 4" descr="Logotipo, nome da empresa&#10;&#10;Descrição gerada automaticamente">
            <a:extLst>
              <a:ext uri="{FF2B5EF4-FFF2-40B4-BE49-F238E27FC236}">
                <a16:creationId xmlns:a16="http://schemas.microsoft.com/office/drawing/2014/main" id="{84A4BC3C-186B-FB6B-A1FA-E60D51895FDB}"/>
              </a:ext>
            </a:extLst>
          </p:cNvPr>
          <p:cNvPicPr>
            <a:picLocks noGrp="1"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7" cy="6857999"/>
          </a:xfrm>
          <a:prstGeom prst="rect">
            <a:avLst/>
          </a:prstGeom>
        </p:spPr>
      </p:pic>
    </p:spTree>
    <p:extLst>
      <p:ext uri="{BB962C8B-B14F-4D97-AF65-F5344CB8AC3E}">
        <p14:creationId xmlns:p14="http://schemas.microsoft.com/office/powerpoint/2010/main" val="182580435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8230</TotalTime>
  <Words>12266</Words>
  <Application>Microsoft Office PowerPoint</Application>
  <PresentationFormat>Widescreen</PresentationFormat>
  <Paragraphs>1137</Paragraphs>
  <Slides>101</Slides>
  <Notes>0</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101</vt:i4>
      </vt:variant>
    </vt:vector>
  </HeadingPairs>
  <TitlesOfParts>
    <vt:vector size="111" baseType="lpstr">
      <vt:lpstr>Aptos</vt:lpstr>
      <vt:lpstr>Arial</vt:lpstr>
      <vt:lpstr>Arial Narrow</vt:lpstr>
      <vt:lpstr>Calibri</vt:lpstr>
      <vt:lpstr>Cambria Math</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Wagner Correa Viana</cp:lastModifiedBy>
  <cp:revision>134</cp:revision>
  <dcterms:created xsi:type="dcterms:W3CDTF">2023-05-30T13:00:46Z</dcterms:created>
  <dcterms:modified xsi:type="dcterms:W3CDTF">2026-02-04T18:14:30Z</dcterms:modified>
</cp:coreProperties>
</file>