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4" r:id="rId6"/>
    <p:sldId id="266" r:id="rId7"/>
    <p:sldId id="361" r:id="rId8"/>
    <p:sldId id="362" r:id="rId9"/>
    <p:sldId id="363" r:id="rId10"/>
    <p:sldId id="364" r:id="rId11"/>
    <p:sldId id="365" r:id="rId12"/>
    <p:sldId id="366" r:id="rId13"/>
    <p:sldId id="265" r:id="rId14"/>
    <p:sldId id="367" r:id="rId15"/>
    <p:sldId id="267" r:id="rId16"/>
    <p:sldId id="268" r:id="rId17"/>
    <p:sldId id="368" r:id="rId18"/>
    <p:sldId id="369" r:id="rId19"/>
    <p:sldId id="370" r:id="rId20"/>
    <p:sldId id="371" r:id="rId21"/>
    <p:sldId id="270" r:id="rId22"/>
    <p:sldId id="271" r:id="rId23"/>
    <p:sldId id="273" r:id="rId24"/>
    <p:sldId id="274" r:id="rId25"/>
    <p:sldId id="281" r:id="rId26"/>
    <p:sldId id="372" r:id="rId27"/>
    <p:sldId id="282" r:id="rId28"/>
    <p:sldId id="284" r:id="rId29"/>
    <p:sldId id="285" r:id="rId30"/>
    <p:sldId id="286" r:id="rId31"/>
    <p:sldId id="287" r:id="rId32"/>
    <p:sldId id="290" r:id="rId33"/>
    <p:sldId id="373" r:id="rId34"/>
    <p:sldId id="374" r:id="rId35"/>
    <p:sldId id="375" r:id="rId36"/>
    <p:sldId id="376" r:id="rId37"/>
    <p:sldId id="291" r:id="rId38"/>
    <p:sldId id="292" r:id="rId39"/>
    <p:sldId id="293" r:id="rId40"/>
    <p:sldId id="294" r:id="rId41"/>
    <p:sldId id="295" r:id="rId42"/>
    <p:sldId id="296" r:id="rId43"/>
    <p:sldId id="377" r:id="rId44"/>
    <p:sldId id="297" r:id="rId45"/>
    <p:sldId id="298" r:id="rId46"/>
    <p:sldId id="378" r:id="rId47"/>
    <p:sldId id="299" r:id="rId48"/>
    <p:sldId id="300" r:id="rId49"/>
    <p:sldId id="301" r:id="rId50"/>
    <p:sldId id="302" r:id="rId51"/>
    <p:sldId id="303" r:id="rId52"/>
    <p:sldId id="304" r:id="rId53"/>
    <p:sldId id="305" r:id="rId54"/>
    <p:sldId id="306" r:id="rId55"/>
    <p:sldId id="379" r:id="rId56"/>
    <p:sldId id="380" r:id="rId57"/>
    <p:sldId id="307" r:id="rId58"/>
    <p:sldId id="308" r:id="rId59"/>
    <p:sldId id="309" r:id="rId60"/>
    <p:sldId id="310" r:id="rId61"/>
    <p:sldId id="311" r:id="rId62"/>
    <p:sldId id="312" r:id="rId63"/>
    <p:sldId id="313" r:id="rId64"/>
    <p:sldId id="314" r:id="rId65"/>
    <p:sldId id="381" r:id="rId66"/>
    <p:sldId id="315" r:id="rId67"/>
    <p:sldId id="316" r:id="rId68"/>
    <p:sldId id="382" r:id="rId69"/>
    <p:sldId id="383" r:id="rId70"/>
    <p:sldId id="384" r:id="rId71"/>
    <p:sldId id="317" r:id="rId72"/>
    <p:sldId id="318" r:id="rId73"/>
    <p:sldId id="319" r:id="rId74"/>
    <p:sldId id="320" r:id="rId75"/>
    <p:sldId id="321" r:id="rId76"/>
    <p:sldId id="322" r:id="rId77"/>
    <p:sldId id="386" r:id="rId78"/>
    <p:sldId id="387" r:id="rId79"/>
    <p:sldId id="323" r:id="rId80"/>
    <p:sldId id="324" r:id="rId81"/>
    <p:sldId id="325" r:id="rId82"/>
    <p:sldId id="326" r:id="rId83"/>
    <p:sldId id="327" r:id="rId84"/>
    <p:sldId id="329" r:id="rId85"/>
    <p:sldId id="330" r:id="rId86"/>
    <p:sldId id="331" r:id="rId87"/>
    <p:sldId id="332" r:id="rId88"/>
    <p:sldId id="333" r:id="rId89"/>
    <p:sldId id="388" r:id="rId90"/>
    <p:sldId id="334" r:id="rId91"/>
    <p:sldId id="335" r:id="rId92"/>
    <p:sldId id="336" r:id="rId93"/>
    <p:sldId id="337" r:id="rId94"/>
    <p:sldId id="348" r:id="rId95"/>
    <p:sldId id="349" r:id="rId96"/>
    <p:sldId id="350" r:id="rId97"/>
    <p:sldId id="351" r:id="rId98"/>
    <p:sldId id="389" r:id="rId99"/>
    <p:sldId id="390" r:id="rId100"/>
    <p:sldId id="391" r:id="rId101"/>
    <p:sldId id="392" r:id="rId102"/>
    <p:sldId id="393" r:id="rId103"/>
    <p:sldId id="394" r:id="rId104"/>
    <p:sldId id="395" r:id="rId105"/>
    <p:sldId id="396" r:id="rId106"/>
    <p:sldId id="352" r:id="rId107"/>
    <p:sldId id="353" r:id="rId108"/>
    <p:sldId id="355" r:id="rId109"/>
    <p:sldId id="356" r:id="rId110"/>
    <p:sldId id="397" r:id="rId111"/>
    <p:sldId id="398" r:id="rId112"/>
    <p:sldId id="399" r:id="rId113"/>
    <p:sldId id="400" r:id="rId114"/>
    <p:sldId id="401" r:id="rId115"/>
    <p:sldId id="402" r:id="rId116"/>
    <p:sldId id="357" r:id="rId117"/>
    <p:sldId id="358" r:id="rId118"/>
    <p:sldId id="257" r:id="rId11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FFF"/>
    <a:srgbClr val="FF7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F691A7A7-80EC-C8C2-EE3B-1EAE88A646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a:solidFill>
                  <a:schemeClr val="bg1"/>
                </a:solidFill>
                <a:ea typeface="Verdana" panose="020B0604030504040204" pitchFamily="34" charset="0"/>
                <a:cs typeface="ADLaM Display" panose="02010000000000000000" pitchFamily="2" charset="0"/>
              </a:rPr>
              <a:t>7ª ANO</a:t>
            </a:r>
            <a:endParaRPr lang="pt-BR" sz="4000" b="1" dirty="0">
              <a:solidFill>
                <a:schemeClr val="bg1"/>
              </a:solidFill>
              <a:ea typeface="Verdana" panose="020B0604030504040204" pitchFamily="34" charset="0"/>
              <a:cs typeface="ADLaM Display" panose="02010000000000000000" pitchFamily="2" charset="0"/>
            </a:endParaRP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57448" y="49534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B7668A1-598A-A35F-B89C-4ECD18F5CF58}"/>
              </a:ext>
            </a:extLst>
          </p:cNvPr>
          <p:cNvPicPr>
            <a:picLocks noChangeAspect="1"/>
          </p:cNvPicPr>
          <p:nvPr/>
        </p:nvPicPr>
        <p:blipFill>
          <a:blip r:embed="rId2"/>
          <a:stretch>
            <a:fillRect/>
          </a:stretch>
        </p:blipFill>
        <p:spPr>
          <a:xfrm>
            <a:off x="3055236" y="773320"/>
            <a:ext cx="5681014" cy="784964"/>
          </a:xfrm>
          <a:prstGeom prst="rect">
            <a:avLst/>
          </a:prstGeom>
        </p:spPr>
      </p:pic>
      <p:pic>
        <p:nvPicPr>
          <p:cNvPr id="3" name="Imagem 2">
            <a:extLst>
              <a:ext uri="{FF2B5EF4-FFF2-40B4-BE49-F238E27FC236}">
                <a16:creationId xmlns:a16="http://schemas.microsoft.com/office/drawing/2014/main" id="{FFDA7589-1A19-A08B-4BDE-2E9C6DB9E324}"/>
              </a:ext>
            </a:extLst>
          </p:cNvPr>
          <p:cNvPicPr>
            <a:picLocks noChangeAspect="1"/>
          </p:cNvPicPr>
          <p:nvPr/>
        </p:nvPicPr>
        <p:blipFill>
          <a:blip r:embed="rId3"/>
          <a:stretch>
            <a:fillRect/>
          </a:stretch>
        </p:blipFill>
        <p:spPr>
          <a:xfrm>
            <a:off x="119905" y="1457319"/>
            <a:ext cx="4333688" cy="918329"/>
          </a:xfrm>
          <a:prstGeom prst="rect">
            <a:avLst/>
          </a:prstGeom>
        </p:spPr>
      </p:pic>
      <p:sp>
        <p:nvSpPr>
          <p:cNvPr id="5" name="CaixaDeTexto 4">
            <a:extLst>
              <a:ext uri="{FF2B5EF4-FFF2-40B4-BE49-F238E27FC236}">
                <a16:creationId xmlns:a16="http://schemas.microsoft.com/office/drawing/2014/main" id="{41BA1B5E-BB30-DE94-48C7-92BC19F7D50E}"/>
              </a:ext>
            </a:extLst>
          </p:cNvPr>
          <p:cNvSpPr txBox="1"/>
          <p:nvPr/>
        </p:nvSpPr>
        <p:spPr>
          <a:xfrm>
            <a:off x="203388" y="2530908"/>
            <a:ext cx="11785224" cy="1508105"/>
          </a:xfrm>
          <a:prstGeom prst="rect">
            <a:avLst/>
          </a:prstGeom>
          <a:solidFill>
            <a:schemeClr val="accent6">
              <a:lumMod val="20000"/>
              <a:lumOff val="80000"/>
            </a:schemeClr>
          </a:solidFill>
        </p:spPr>
        <p:txBody>
          <a:bodyPr wrap="square">
            <a:spAutoFit/>
          </a:bodyPr>
          <a:lstStyle/>
          <a:p>
            <a:pPr indent="268288" algn="just"/>
            <a:r>
              <a:rPr lang="pt-BR" sz="2300" b="1" dirty="0">
                <a:latin typeface="Arial Narrow" panose="020B0606020202030204" pitchFamily="34" charset="0"/>
              </a:rPr>
              <a:t> Estudante, o primeiro gênero textual que será trabalhado nas atividades a seguir, é a “Narrativa de Aventura”. O trabalho com esse gênero textual vai seguir a metodologia de “sequência didática”. O objetivo é contribuir com a sua aprendizagem. Para isso, vamos seguir algumas etapas que facilitam o desenvolvimento das atividades. Contamos com você!</a:t>
            </a: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5CC5179-6A73-955F-D9FF-0DA7C6A3D32C}"/>
              </a:ext>
            </a:extLst>
          </p:cNvPr>
          <p:cNvPicPr>
            <a:picLocks noChangeAspect="1"/>
          </p:cNvPicPr>
          <p:nvPr/>
        </p:nvPicPr>
        <p:blipFill>
          <a:blip r:embed="rId2"/>
          <a:stretch>
            <a:fillRect/>
          </a:stretch>
        </p:blipFill>
        <p:spPr>
          <a:xfrm>
            <a:off x="188259" y="804973"/>
            <a:ext cx="3095773" cy="1192866"/>
          </a:xfrm>
          <a:prstGeom prst="rect">
            <a:avLst/>
          </a:prstGeom>
        </p:spPr>
      </p:pic>
      <p:sp>
        <p:nvSpPr>
          <p:cNvPr id="4" name="CaixaDeTexto 3">
            <a:extLst>
              <a:ext uri="{FF2B5EF4-FFF2-40B4-BE49-F238E27FC236}">
                <a16:creationId xmlns:a16="http://schemas.microsoft.com/office/drawing/2014/main" id="{AD52949A-0A76-7E0A-932C-1A67D5A7BDEE}"/>
              </a:ext>
            </a:extLst>
          </p:cNvPr>
          <p:cNvSpPr txBox="1"/>
          <p:nvPr/>
        </p:nvSpPr>
        <p:spPr>
          <a:xfrm>
            <a:off x="188259" y="1997839"/>
            <a:ext cx="11815482" cy="1723549"/>
          </a:xfrm>
          <a:prstGeom prst="rect">
            <a:avLst/>
          </a:prstGeom>
          <a:solidFill>
            <a:schemeClr val="accent4">
              <a:lumMod val="20000"/>
              <a:lumOff val="80000"/>
            </a:schemeClr>
          </a:solidFill>
          <a:ln w="28575">
            <a:solidFill>
              <a:schemeClr val="accent4">
                <a:lumMod val="40000"/>
                <a:lumOff val="60000"/>
              </a:schemeClr>
            </a:solidFill>
          </a:ln>
        </p:spPr>
        <p:txBody>
          <a:bodyPr wrap="square">
            <a:spAutoFit/>
          </a:bodyPr>
          <a:lstStyle/>
          <a:p>
            <a:pPr algn="just"/>
            <a:r>
              <a:rPr lang="pt-BR" sz="2300" b="1" dirty="0">
                <a:latin typeface="Arial Narrow" panose="020B0606020202030204" pitchFamily="34" charset="0"/>
              </a:rPr>
              <a:t>Sequência didática </a:t>
            </a:r>
            <a:r>
              <a:rPr lang="pt-BR" sz="2300" dirty="0">
                <a:latin typeface="Arial Narrow" panose="020B0606020202030204" pitchFamily="34" charset="0"/>
              </a:rPr>
              <a:t>é um conjunto de atividades desenvolvidas para a produção de gêneros textuais. Essas atividades podem ser guiadas por um tema ou um objetivo. Além disso, ela é dividida em etapas que têm como fechamento a produção final do gênero trabalhado. São elas: </a:t>
            </a:r>
            <a:r>
              <a:rPr lang="pt-BR" sz="2300" b="1" dirty="0">
                <a:latin typeface="Arial Narrow" panose="020B0606020202030204" pitchFamily="34" charset="0"/>
              </a:rPr>
              <a:t>apresentação da situação, produção inicial, etapas e produção final</a:t>
            </a:r>
            <a:r>
              <a:rPr lang="pt-BR" sz="2300" dirty="0">
                <a:latin typeface="Arial Narrow" panose="020B0606020202030204" pitchFamily="34" charset="0"/>
              </a:rPr>
              <a:t>.</a:t>
            </a:r>
          </a:p>
          <a:p>
            <a:pPr algn="r"/>
            <a:r>
              <a:rPr lang="pt-BR" sz="1400" dirty="0">
                <a:latin typeface="Arial Narrow" panose="020B0606020202030204" pitchFamily="34" charset="0"/>
              </a:rPr>
              <a:t>Disponível em: https://educador.brasilescola.uol.com.br/ </a:t>
            </a:r>
            <a:r>
              <a:rPr lang="pt-BR" sz="1400" dirty="0" err="1">
                <a:latin typeface="Arial Narrow" panose="020B0606020202030204" pitchFamily="34" charset="0"/>
              </a:rPr>
              <a:t>stratégias</a:t>
            </a:r>
            <a:r>
              <a:rPr lang="pt-BR" sz="1400" dirty="0">
                <a:latin typeface="Arial Narrow" panose="020B0606020202030204" pitchFamily="34" charset="0"/>
              </a:rPr>
              <a:t>-ensino/sequencia-didatica-para-ensino-genero-textual-artigo-opiniao.htm.  Acesso em: 23 set. 2025. (Adaptado).</a:t>
            </a:r>
          </a:p>
        </p:txBody>
      </p:sp>
      <p:sp>
        <p:nvSpPr>
          <p:cNvPr id="7" name="CaixaDeTexto 6">
            <a:extLst>
              <a:ext uri="{FF2B5EF4-FFF2-40B4-BE49-F238E27FC236}">
                <a16:creationId xmlns:a16="http://schemas.microsoft.com/office/drawing/2014/main" id="{C43B3D25-01D0-5AD5-9806-AFF8CCC12510}"/>
              </a:ext>
            </a:extLst>
          </p:cNvPr>
          <p:cNvSpPr txBox="1"/>
          <p:nvPr/>
        </p:nvSpPr>
        <p:spPr>
          <a:xfrm>
            <a:off x="188259" y="3974104"/>
            <a:ext cx="11815482" cy="2215991"/>
          </a:xfrm>
          <a:prstGeom prst="rect">
            <a:avLst/>
          </a:prstGeom>
          <a:solidFill>
            <a:schemeClr val="accent5">
              <a:lumMod val="20000"/>
              <a:lumOff val="80000"/>
            </a:schemeClr>
          </a:solidFill>
          <a:ln w="28575">
            <a:solidFill>
              <a:schemeClr val="accent1">
                <a:lumMod val="40000"/>
                <a:lumOff val="60000"/>
              </a:schemeClr>
            </a:solidFill>
          </a:ln>
        </p:spPr>
        <p:txBody>
          <a:bodyPr wrap="square">
            <a:spAutoFit/>
          </a:bodyPr>
          <a:lstStyle/>
          <a:p>
            <a:pPr algn="just"/>
            <a:r>
              <a:rPr lang="pt-BR" sz="2300" b="1" dirty="0">
                <a:latin typeface="Arial Narrow" panose="020B0606020202030204" pitchFamily="34" charset="0"/>
              </a:rPr>
              <a:t>Prática de Oralidade </a:t>
            </a:r>
          </a:p>
          <a:p>
            <a:pPr algn="just"/>
            <a:r>
              <a:rPr lang="pt-BR" sz="2300" dirty="0">
                <a:latin typeface="Arial Narrow" panose="020B0606020202030204" pitchFamily="34" charset="0"/>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p>
        </p:txBody>
      </p:sp>
    </p:spTree>
    <p:extLst>
      <p:ext uri="{BB962C8B-B14F-4D97-AF65-F5344CB8AC3E}">
        <p14:creationId xmlns:p14="http://schemas.microsoft.com/office/powerpoint/2010/main" val="3231806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76898D5-EF95-D4F2-1D0B-462CD06B33E6}"/>
              </a:ext>
            </a:extLst>
          </p:cNvPr>
          <p:cNvGraphicFramePr>
            <a:graphicFrameLocks noGrp="1"/>
          </p:cNvGraphicFramePr>
          <p:nvPr>
            <p:extLst>
              <p:ext uri="{D42A27DB-BD31-4B8C-83A1-F6EECF244321}">
                <p14:modId xmlns:p14="http://schemas.microsoft.com/office/powerpoint/2010/main" val="369199775"/>
              </p:ext>
            </p:extLst>
          </p:nvPr>
        </p:nvGraphicFramePr>
        <p:xfrm>
          <a:off x="280894" y="1242001"/>
          <a:ext cx="11630211" cy="3933014"/>
        </p:xfrm>
        <a:graphic>
          <a:graphicData uri="http://schemas.openxmlformats.org/drawingml/2006/table">
            <a:tbl>
              <a:tblPr firstRow="1" bandRow="1">
                <a:tableStyleId>{5C22544A-7EE6-4342-B048-85BDC9FD1C3A}</a:tableStyleId>
              </a:tblPr>
              <a:tblGrid>
                <a:gridCol w="11630211">
                  <a:extLst>
                    <a:ext uri="{9D8B030D-6E8A-4147-A177-3AD203B41FA5}">
                      <a16:colId xmlns:a16="http://schemas.microsoft.com/office/drawing/2014/main" val="3132156663"/>
                    </a:ext>
                  </a:extLst>
                </a:gridCol>
              </a:tblGrid>
              <a:tr h="3933014">
                <a:tc>
                  <a:txBody>
                    <a:bodyPr/>
                    <a:lstStyle/>
                    <a:p>
                      <a:r>
                        <a:rPr lang="es-ES" sz="2200" b="1" kern="1200" dirty="0">
                          <a:solidFill>
                            <a:schemeClr val="tx1"/>
                          </a:solidFill>
                          <a:effectLst/>
                          <a:latin typeface="Arial Narrow" panose="020B0606020202030204" pitchFamily="34" charset="0"/>
                          <a:ea typeface="+mn-ea"/>
                          <a:cs typeface="+mn-cs"/>
                        </a:rPr>
                        <a:t>Etapa 1</a:t>
                      </a:r>
                    </a:p>
                    <a:p>
                      <a:pPr marL="0" indent="0">
                        <a:buNone/>
                      </a:pPr>
                      <a:endParaRPr lang="es-ES" sz="2200" b="1" kern="1200" dirty="0">
                        <a:solidFill>
                          <a:schemeClr val="tx1"/>
                        </a:solidFill>
                        <a:effectLst/>
                        <a:latin typeface="Arial Narrow" panose="020B0606020202030204" pitchFamily="34" charset="0"/>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1517683"/>
                  </a:ext>
                </a:extLst>
              </a:tr>
            </a:tbl>
          </a:graphicData>
        </a:graphic>
      </p:graphicFrame>
      <p:sp>
        <p:nvSpPr>
          <p:cNvPr id="7" name="CaixaDeTexto 6">
            <a:extLst>
              <a:ext uri="{FF2B5EF4-FFF2-40B4-BE49-F238E27FC236}">
                <a16:creationId xmlns:a16="http://schemas.microsoft.com/office/drawing/2014/main" id="{2027584C-C4FE-8425-F5BB-5E2B72DD5BCC}"/>
              </a:ext>
            </a:extLst>
          </p:cNvPr>
          <p:cNvSpPr txBox="1"/>
          <p:nvPr/>
        </p:nvSpPr>
        <p:spPr>
          <a:xfrm>
            <a:off x="735580" y="3818070"/>
            <a:ext cx="3092350" cy="523220"/>
          </a:xfrm>
          <a:prstGeom prst="rect">
            <a:avLst/>
          </a:prstGeom>
          <a:noFill/>
        </p:spPr>
        <p:txBody>
          <a:bodyPr wrap="square" rtlCol="0">
            <a:spAutoFit/>
          </a:bodyPr>
          <a:lstStyle/>
          <a:p>
            <a:pPr algn="ctr"/>
            <a:r>
              <a:rPr lang="pt-BR" sz="1400" dirty="0">
                <a:latin typeface="Arial Narrow" panose="020B0606020202030204" pitchFamily="34" charset="0"/>
              </a:rPr>
              <a:t>Disponível </a:t>
            </a:r>
            <a:r>
              <a:rPr lang="pt-BR" sz="1400" dirty="0" err="1">
                <a:latin typeface="Arial Narrow" panose="020B0606020202030204" pitchFamily="34" charset="0"/>
              </a:rPr>
              <a:t>em:https</a:t>
            </a:r>
            <a:r>
              <a:rPr lang="pt-BR" sz="1400" dirty="0">
                <a:latin typeface="Arial Narrow" panose="020B0606020202030204" pitchFamily="34" charset="0"/>
              </a:rPr>
              <a:t>://sl1nk.com/tiiq2. Acesso em: 18 nov. 2025.</a:t>
            </a:r>
          </a:p>
        </p:txBody>
      </p:sp>
      <p:sp>
        <p:nvSpPr>
          <p:cNvPr id="8" name="CaixaDeTexto 7">
            <a:extLst>
              <a:ext uri="{FF2B5EF4-FFF2-40B4-BE49-F238E27FC236}">
                <a16:creationId xmlns:a16="http://schemas.microsoft.com/office/drawing/2014/main" id="{FB09234A-35D7-611A-E1D0-1159BD12E22E}"/>
              </a:ext>
            </a:extLst>
          </p:cNvPr>
          <p:cNvSpPr txBox="1"/>
          <p:nvPr/>
        </p:nvSpPr>
        <p:spPr>
          <a:xfrm>
            <a:off x="4322493" y="1415883"/>
            <a:ext cx="7421271" cy="3277820"/>
          </a:xfrm>
          <a:prstGeom prst="rect">
            <a:avLst/>
          </a:prstGeom>
          <a:noFill/>
        </p:spPr>
        <p:txBody>
          <a:bodyPr wrap="square" rtlCol="0">
            <a:spAutoFit/>
          </a:bodyPr>
          <a:lstStyle/>
          <a:p>
            <a:pPr algn="just"/>
            <a:r>
              <a:rPr lang="pt-BR" sz="2300" b="1" dirty="0">
                <a:latin typeface="Arial Narrow" panose="020B0606020202030204" pitchFamily="34" charset="0"/>
              </a:rPr>
              <a:t>1. </a:t>
            </a:r>
            <a:r>
              <a:rPr lang="pt-BR" sz="2300" dirty="0">
                <a:latin typeface="Arial Narrow" panose="020B0606020202030204" pitchFamily="34" charset="0"/>
              </a:rPr>
              <a:t>Vamos conversar?</a:t>
            </a:r>
          </a:p>
          <a:p>
            <a:pPr algn="just"/>
            <a:r>
              <a:rPr lang="pt-BR" sz="2300" dirty="0">
                <a:latin typeface="Arial Narrow" panose="020B0606020202030204" pitchFamily="34" charset="0"/>
              </a:rPr>
              <a:t>- O que pode estar acontecendo nessa imagem? Há mais de uma personagem? </a:t>
            </a:r>
          </a:p>
          <a:p>
            <a:pPr algn="just"/>
            <a:r>
              <a:rPr lang="pt-BR" sz="2300" dirty="0">
                <a:latin typeface="Arial Narrow" panose="020B0606020202030204" pitchFamily="34" charset="0"/>
              </a:rPr>
              <a:t>- Você gosta de histórias cheias de ação, mistérios, enigmas e desafios?</a:t>
            </a:r>
          </a:p>
          <a:p>
            <a:pPr algn="just"/>
            <a:r>
              <a:rPr lang="pt-BR" sz="2300" dirty="0">
                <a:latin typeface="Arial Narrow" panose="020B0606020202030204" pitchFamily="34" charset="0"/>
              </a:rPr>
              <a:t>- Você conhece alguma história de aventura? O que você acha que acontece nessa história?</a:t>
            </a:r>
          </a:p>
          <a:p>
            <a:pPr algn="just"/>
            <a:r>
              <a:rPr lang="pt-BR" sz="2300" dirty="0">
                <a:latin typeface="Arial Narrow" panose="020B0606020202030204" pitchFamily="34" charset="0"/>
              </a:rPr>
              <a:t>- Você já leu ou ouviu uma narrativa de aventura? Se sim, qual(</a:t>
            </a:r>
            <a:r>
              <a:rPr lang="pt-BR" sz="2300" dirty="0" err="1">
                <a:latin typeface="Arial Narrow" panose="020B0606020202030204" pitchFamily="34" charset="0"/>
              </a:rPr>
              <a:t>is</a:t>
            </a:r>
            <a:r>
              <a:rPr lang="pt-BR" sz="2300" dirty="0">
                <a:latin typeface="Arial Narrow" panose="020B0606020202030204" pitchFamily="34" charset="0"/>
              </a:rPr>
              <a:t>)?</a:t>
            </a:r>
          </a:p>
          <a:p>
            <a:pPr algn="just"/>
            <a:r>
              <a:rPr lang="pt-BR" sz="2300" dirty="0">
                <a:latin typeface="Arial Narrow" panose="020B0606020202030204" pitchFamily="34" charset="0"/>
              </a:rPr>
              <a:t>- Quando se fala em “aventura”, o que vem a sua cabeça? </a:t>
            </a:r>
          </a:p>
        </p:txBody>
      </p:sp>
      <p:pic>
        <p:nvPicPr>
          <p:cNvPr id="3" name="Imagem 2">
            <a:extLst>
              <a:ext uri="{FF2B5EF4-FFF2-40B4-BE49-F238E27FC236}">
                <a16:creationId xmlns:a16="http://schemas.microsoft.com/office/drawing/2014/main" id="{12F17992-4614-A764-3B3D-4743B6EE17D6}"/>
              </a:ext>
            </a:extLst>
          </p:cNvPr>
          <p:cNvPicPr>
            <a:picLocks noChangeAspect="1"/>
          </p:cNvPicPr>
          <p:nvPr/>
        </p:nvPicPr>
        <p:blipFill>
          <a:blip r:embed="rId2"/>
          <a:stretch>
            <a:fillRect/>
          </a:stretch>
        </p:blipFill>
        <p:spPr>
          <a:xfrm>
            <a:off x="448235" y="1682985"/>
            <a:ext cx="3874259" cy="2135085"/>
          </a:xfrm>
          <a:prstGeom prst="rect">
            <a:avLst/>
          </a:prstGeom>
        </p:spPr>
      </p:pic>
    </p:spTree>
    <p:extLst>
      <p:ext uri="{BB962C8B-B14F-4D97-AF65-F5344CB8AC3E}">
        <p14:creationId xmlns:p14="http://schemas.microsoft.com/office/powerpoint/2010/main" val="2041052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2A6FF18-722F-76ED-79E6-916834E1267E}"/>
              </a:ext>
            </a:extLst>
          </p:cNvPr>
          <p:cNvSpPr txBox="1"/>
          <p:nvPr/>
        </p:nvSpPr>
        <p:spPr>
          <a:xfrm>
            <a:off x="116542" y="1324498"/>
            <a:ext cx="6096000" cy="472758"/>
          </a:xfrm>
          <a:prstGeom prst="rect">
            <a:avLst/>
          </a:prstGeom>
          <a:noFill/>
        </p:spPr>
        <p:txBody>
          <a:bodyPr wrap="square">
            <a:spAutoFit/>
          </a:bodyPr>
          <a:lstStyle/>
          <a:p>
            <a:pPr algn="just">
              <a:lnSpc>
                <a:spcPct val="115000"/>
              </a:lnSpc>
              <a:spcAft>
                <a:spcPts val="800"/>
              </a:spcAft>
              <a:buNone/>
            </a:pPr>
            <a:r>
              <a:rPr lang="pt-BR" sz="23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764A171C-8597-15FD-642D-497B32A95FE8}"/>
              </a:ext>
            </a:extLst>
          </p:cNvPr>
          <p:cNvGraphicFramePr>
            <a:graphicFrameLocks noGrp="1"/>
          </p:cNvGraphicFramePr>
          <p:nvPr>
            <p:extLst>
              <p:ext uri="{D42A27DB-BD31-4B8C-83A1-F6EECF244321}">
                <p14:modId xmlns:p14="http://schemas.microsoft.com/office/powerpoint/2010/main" val="1911822555"/>
              </p:ext>
            </p:extLst>
          </p:nvPr>
        </p:nvGraphicFramePr>
        <p:xfrm>
          <a:off x="116542" y="1873124"/>
          <a:ext cx="11716870" cy="2895600"/>
        </p:xfrm>
        <a:graphic>
          <a:graphicData uri="http://schemas.openxmlformats.org/drawingml/2006/table">
            <a:tbl>
              <a:tblPr firstRow="1" bandRow="1">
                <a:tableStyleId>{5C22544A-7EE6-4342-B048-85BDC9FD1C3A}</a:tableStyleId>
              </a:tblPr>
              <a:tblGrid>
                <a:gridCol w="11716870">
                  <a:extLst>
                    <a:ext uri="{9D8B030D-6E8A-4147-A177-3AD203B41FA5}">
                      <a16:colId xmlns:a16="http://schemas.microsoft.com/office/drawing/2014/main" val="1964604404"/>
                    </a:ext>
                  </a:extLst>
                </a:gridCol>
              </a:tblGrid>
              <a:tr h="0">
                <a:tc>
                  <a:txBody>
                    <a:bodyPr/>
                    <a:lstStyle/>
                    <a:p>
                      <a:pPr algn="just"/>
                      <a:r>
                        <a:rPr lang="pt-BR" sz="2300" b="0" kern="1200" dirty="0">
                          <a:solidFill>
                            <a:schemeClr val="tx1"/>
                          </a:solidFill>
                          <a:effectLst/>
                          <a:latin typeface="Arial Narrow" panose="020B0606020202030204" pitchFamily="34" charset="0"/>
                          <a:ea typeface="+mn-ea"/>
                          <a:cs typeface="+mn-cs"/>
                        </a:rPr>
                        <a:t>O gênero textual “</a:t>
                      </a:r>
                      <a:r>
                        <a:rPr lang="pt-BR" sz="2300" b="1" kern="1200" dirty="0">
                          <a:solidFill>
                            <a:schemeClr val="tx1"/>
                          </a:solidFill>
                          <a:effectLst/>
                          <a:latin typeface="Arial Narrow" panose="020B0606020202030204" pitchFamily="34" charset="0"/>
                          <a:ea typeface="+mn-ea"/>
                          <a:cs typeface="+mn-cs"/>
                        </a:rPr>
                        <a:t>Narrativa de Aventura</a:t>
                      </a:r>
                      <a:r>
                        <a:rPr lang="pt-BR" sz="2300" b="0" kern="1200" dirty="0">
                          <a:solidFill>
                            <a:schemeClr val="tx1"/>
                          </a:solidFill>
                          <a:effectLst/>
                          <a:latin typeface="Arial Narrow" panose="020B0606020202030204" pitchFamily="34" charset="0"/>
                          <a:ea typeface="+mn-ea"/>
                          <a:cs typeface="+mn-cs"/>
                        </a:rPr>
                        <a:t>” é um gênero literário que narra/conta acontecimentos dinâmicos, explorações e desafios são enfrentados por personagens fictícias. Por isso, que a narrativa de aventura apresenta ações extraordinárias que envolvem as personagens em grandes perigos. Essas ações nem sempre são possíveis em nossa realidade, mas dialogam com o desejo dos leitores de superar limites frente aos seus desafios, que são reais. Desse modo, esse tipo de narrativa busca envolver o leitor em situações de perigo, emoção e superação, promovendo uma experiência cheia de reviravoltas. Geralmente, as narrativas de aventura se passam em diferentes lugares, até mesmo desconhecidos, e os eventos ocorrem de forma rápida, o que pode manter o leitor ainda mais atento.</a:t>
                      </a:r>
                      <a:endParaRPr lang="pt-BR" dirty="0"/>
                    </a:p>
                  </a:txBody>
                  <a:tcPr>
                    <a:lnL w="28575" cap="flat" cmpd="sng" algn="ctr">
                      <a:solidFill>
                        <a:schemeClr val="accent5">
                          <a:lumMod val="40000"/>
                          <a:lumOff val="60000"/>
                        </a:schemeClr>
                      </a:solidFill>
                      <a:prstDash val="solid"/>
                      <a:round/>
                      <a:headEnd type="none" w="med" len="med"/>
                      <a:tailEnd type="none" w="med" len="med"/>
                    </a:lnL>
                    <a:lnR w="28575" cap="flat" cmpd="sng" algn="ctr">
                      <a:solidFill>
                        <a:schemeClr val="accent5">
                          <a:lumMod val="40000"/>
                          <a:lumOff val="60000"/>
                        </a:schemeClr>
                      </a:solidFill>
                      <a:prstDash val="solid"/>
                      <a:round/>
                      <a:headEnd type="none" w="med" len="med"/>
                      <a:tailEnd type="none" w="med" len="med"/>
                    </a:lnR>
                    <a:lnT w="28575" cap="flat" cmpd="sng" algn="ctr">
                      <a:solidFill>
                        <a:schemeClr val="accent5">
                          <a:lumMod val="40000"/>
                          <a:lumOff val="60000"/>
                        </a:schemeClr>
                      </a:solidFill>
                      <a:prstDash val="solid"/>
                      <a:round/>
                      <a:headEnd type="none" w="med" len="med"/>
                      <a:tailEnd type="none" w="med" len="med"/>
                    </a:lnT>
                    <a:lnB w="28575" cap="flat" cmpd="sng" algn="ctr">
                      <a:solidFill>
                        <a:schemeClr val="accent5">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785569521"/>
                  </a:ext>
                </a:extLst>
              </a:tr>
            </a:tbl>
          </a:graphicData>
        </a:graphic>
      </p:graphicFrame>
    </p:spTree>
    <p:extLst>
      <p:ext uri="{BB962C8B-B14F-4D97-AF65-F5344CB8AC3E}">
        <p14:creationId xmlns:p14="http://schemas.microsoft.com/office/powerpoint/2010/main" val="4256523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C5F46AD-44C9-384E-ADF5-CE3B661E83E5}"/>
              </a:ext>
            </a:extLst>
          </p:cNvPr>
          <p:cNvSpPr txBox="1"/>
          <p:nvPr/>
        </p:nvSpPr>
        <p:spPr>
          <a:xfrm>
            <a:off x="210670" y="1613118"/>
            <a:ext cx="11770659" cy="3631763"/>
          </a:xfrm>
          <a:prstGeom prst="rect">
            <a:avLst/>
          </a:prstGeom>
          <a:noFill/>
        </p:spPr>
        <p:txBody>
          <a:bodyPr wrap="square">
            <a:spAutoFit/>
          </a:bodyPr>
          <a:lstStyle/>
          <a:p>
            <a:pPr indent="268288" algn="just"/>
            <a:r>
              <a:rPr lang="pt-BR" sz="2300" b="1" dirty="0">
                <a:latin typeface="Arial Narrow" panose="020B0606020202030204" pitchFamily="34" charset="0"/>
              </a:rPr>
              <a:t>Estudante, vamos conhecer algumas aventuras juntos? Iremos conhecer um gênero textual em que as personagens são corajosas e heroicas e vivenciam situações perigosas, acontecimentos marcantes e resultados fantásticos. “As aventuras de Tom Sawyer” é uma narrativa divertida que conta as aventuras de um garoto traquina que sabe ser solidário: caças a tesouros, visitas noturnas a cemitérios, perseguições de bandidos e até uma enrascada em uma caverna. A grande marca dessa personagem é a astúcia, a esperteza empregadas para se livrar das situações perigosas. Mesmo considerado rebelde por descumprir algumas regras, ele sempre procura uma saída que não prejudique ninguém. Por essas e outras características que cabe a você descobrir, que Tom Sawyer é considerado um herói entre os leitores. Vamos à leitura de um capítulo de “As aventuras de Tom Sawyer” - o momento em que Tom começa a procurar um tesouro. Vamos lá?!!!</a:t>
            </a:r>
          </a:p>
        </p:txBody>
      </p:sp>
    </p:spTree>
    <p:extLst>
      <p:ext uri="{BB962C8B-B14F-4D97-AF65-F5344CB8AC3E}">
        <p14:creationId xmlns:p14="http://schemas.microsoft.com/office/powerpoint/2010/main" val="3917408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158E343-5F1E-ADA1-959B-EE6A9C41EE36}"/>
              </a:ext>
            </a:extLst>
          </p:cNvPr>
          <p:cNvPicPr>
            <a:picLocks noChangeAspect="1"/>
          </p:cNvPicPr>
          <p:nvPr/>
        </p:nvPicPr>
        <p:blipFill>
          <a:blip r:embed="rId2"/>
          <a:stretch>
            <a:fillRect/>
          </a:stretch>
        </p:blipFill>
        <p:spPr>
          <a:xfrm>
            <a:off x="191532" y="1073800"/>
            <a:ext cx="2246379" cy="1046742"/>
          </a:xfrm>
          <a:prstGeom prst="rect">
            <a:avLst/>
          </a:prstGeom>
        </p:spPr>
      </p:pic>
      <p:graphicFrame>
        <p:nvGraphicFramePr>
          <p:cNvPr id="3" name="Tabela 2">
            <a:extLst>
              <a:ext uri="{FF2B5EF4-FFF2-40B4-BE49-F238E27FC236}">
                <a16:creationId xmlns:a16="http://schemas.microsoft.com/office/drawing/2014/main" id="{0EDE36E6-D503-3434-2533-4383F9DF684A}"/>
              </a:ext>
            </a:extLst>
          </p:cNvPr>
          <p:cNvGraphicFramePr>
            <a:graphicFrameLocks noGrp="1"/>
          </p:cNvGraphicFramePr>
          <p:nvPr>
            <p:extLst>
              <p:ext uri="{D42A27DB-BD31-4B8C-83A1-F6EECF244321}">
                <p14:modId xmlns:p14="http://schemas.microsoft.com/office/powerpoint/2010/main" val="4055918166"/>
              </p:ext>
            </p:extLst>
          </p:nvPr>
        </p:nvGraphicFramePr>
        <p:xfrm>
          <a:off x="191532" y="2082300"/>
          <a:ext cx="11709243" cy="2283512"/>
        </p:xfrm>
        <a:graphic>
          <a:graphicData uri="http://schemas.openxmlformats.org/drawingml/2006/table">
            <a:tbl>
              <a:tblPr firstRow="1" bandRow="1">
                <a:tableStyleId>{5C22544A-7EE6-4342-B048-85BDC9FD1C3A}</a:tableStyleId>
              </a:tblPr>
              <a:tblGrid>
                <a:gridCol w="11709243">
                  <a:extLst>
                    <a:ext uri="{9D8B030D-6E8A-4147-A177-3AD203B41FA5}">
                      <a16:colId xmlns:a16="http://schemas.microsoft.com/office/drawing/2014/main" val="2730704169"/>
                    </a:ext>
                  </a:extLst>
                </a:gridCol>
              </a:tblGrid>
              <a:tr h="2283512">
                <a:tc>
                  <a:txBody>
                    <a:bodyPr/>
                    <a:lstStyle/>
                    <a:p>
                      <a:endParaRPr lang="pt-BR" dirty="0"/>
                    </a:p>
                    <a:p>
                      <a:endParaRPr lang="pt-BR" dirty="0"/>
                    </a:p>
                    <a:p>
                      <a:endParaRPr lang="pt-BR" dirty="0"/>
                    </a:p>
                    <a:p>
                      <a:endParaRPr lang="pt-BR" dirty="0"/>
                    </a:p>
                    <a:p>
                      <a:endParaRPr lang="pt-BR" dirty="0"/>
                    </a:p>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71701529"/>
                  </a:ext>
                </a:extLst>
              </a:tr>
            </a:tbl>
          </a:graphicData>
        </a:graphic>
      </p:graphicFrame>
      <p:pic>
        <p:nvPicPr>
          <p:cNvPr id="4" name="Imagem 3">
            <a:extLst>
              <a:ext uri="{FF2B5EF4-FFF2-40B4-BE49-F238E27FC236}">
                <a16:creationId xmlns:a16="http://schemas.microsoft.com/office/drawing/2014/main" id="{CD1D7538-AAAD-0AA3-A932-D5FF7293A68B}"/>
              </a:ext>
            </a:extLst>
          </p:cNvPr>
          <p:cNvPicPr>
            <a:picLocks noChangeAspect="1"/>
          </p:cNvPicPr>
          <p:nvPr/>
        </p:nvPicPr>
        <p:blipFill>
          <a:blip r:embed="rId3"/>
          <a:stretch>
            <a:fillRect/>
          </a:stretch>
        </p:blipFill>
        <p:spPr>
          <a:xfrm>
            <a:off x="291225" y="2120542"/>
            <a:ext cx="2024842" cy="2149831"/>
          </a:xfrm>
          <a:prstGeom prst="rect">
            <a:avLst/>
          </a:prstGeom>
        </p:spPr>
      </p:pic>
      <p:sp>
        <p:nvSpPr>
          <p:cNvPr id="5" name="CaixaDeTexto 4">
            <a:extLst>
              <a:ext uri="{FF2B5EF4-FFF2-40B4-BE49-F238E27FC236}">
                <a16:creationId xmlns:a16="http://schemas.microsoft.com/office/drawing/2014/main" id="{9B2C2B30-FA14-700C-8E25-0001347F6166}"/>
              </a:ext>
            </a:extLst>
          </p:cNvPr>
          <p:cNvSpPr txBox="1"/>
          <p:nvPr/>
        </p:nvSpPr>
        <p:spPr>
          <a:xfrm>
            <a:off x="2316067" y="2082300"/>
            <a:ext cx="9584708" cy="2226316"/>
          </a:xfrm>
          <a:prstGeom prst="rect">
            <a:avLst/>
          </a:prstGeom>
          <a:noFill/>
        </p:spPr>
        <p:txBody>
          <a:bodyPr wrap="square" rtlCol="0">
            <a:spAutoFit/>
          </a:bodyPr>
          <a:lstStyle/>
          <a:p>
            <a:pPr algn="just"/>
            <a:r>
              <a:rPr lang="pt-BR" sz="2300" dirty="0">
                <a:latin typeface="Arial Narrow" panose="020B0606020202030204" pitchFamily="34" charset="0"/>
              </a:rPr>
              <a:t>As Aventuras de Tom Sawyer, de Mark Twain, é um clássico da literatura americana de 1876 que narra as travessuras e aventuras de um menino esperto e imaginativo, Tom Sawyer, em uma cidade fictícia às margens do rio Mississippi, no sul dos Estados Unidos pré-Guerra Civil, explorando temas como inocência infantil, amizade (especialmente com Huck Finn), e a transição para a realidade adulta, sendo uma obra que mistura humor com críticas sociais e nostalgia da infância.</a:t>
            </a:r>
          </a:p>
        </p:txBody>
      </p:sp>
    </p:spTree>
    <p:extLst>
      <p:ext uri="{BB962C8B-B14F-4D97-AF65-F5344CB8AC3E}">
        <p14:creationId xmlns:p14="http://schemas.microsoft.com/office/powerpoint/2010/main" val="1770996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932CDD2-4EE0-C766-8C2F-128A49732497}"/>
              </a:ext>
            </a:extLst>
          </p:cNvPr>
          <p:cNvPicPr>
            <a:picLocks noChangeAspect="1"/>
          </p:cNvPicPr>
          <p:nvPr/>
        </p:nvPicPr>
        <p:blipFill>
          <a:blip r:embed="rId2"/>
          <a:stretch>
            <a:fillRect/>
          </a:stretch>
        </p:blipFill>
        <p:spPr>
          <a:xfrm>
            <a:off x="133605" y="744071"/>
            <a:ext cx="2408850" cy="933429"/>
          </a:xfrm>
          <a:prstGeom prst="rect">
            <a:avLst/>
          </a:prstGeom>
        </p:spPr>
      </p:pic>
      <p:graphicFrame>
        <p:nvGraphicFramePr>
          <p:cNvPr id="3" name="Tabela 2">
            <a:extLst>
              <a:ext uri="{FF2B5EF4-FFF2-40B4-BE49-F238E27FC236}">
                <a16:creationId xmlns:a16="http://schemas.microsoft.com/office/drawing/2014/main" id="{BDBFBB5A-7AE4-6986-25C3-76928C1FE72D}"/>
              </a:ext>
            </a:extLst>
          </p:cNvPr>
          <p:cNvGraphicFramePr>
            <a:graphicFrameLocks noGrp="1"/>
          </p:cNvGraphicFramePr>
          <p:nvPr>
            <p:extLst>
              <p:ext uri="{D42A27DB-BD31-4B8C-83A1-F6EECF244321}">
                <p14:modId xmlns:p14="http://schemas.microsoft.com/office/powerpoint/2010/main" val="2752243049"/>
              </p:ext>
            </p:extLst>
          </p:nvPr>
        </p:nvGraphicFramePr>
        <p:xfrm>
          <a:off x="133604" y="1668536"/>
          <a:ext cx="11852207" cy="4929488"/>
        </p:xfrm>
        <a:graphic>
          <a:graphicData uri="http://schemas.openxmlformats.org/drawingml/2006/table">
            <a:tbl>
              <a:tblPr firstRow="1" bandRow="1">
                <a:tableStyleId>{5C22544A-7EE6-4342-B048-85BDC9FD1C3A}</a:tableStyleId>
              </a:tblPr>
              <a:tblGrid>
                <a:gridCol w="11852207">
                  <a:extLst>
                    <a:ext uri="{9D8B030D-6E8A-4147-A177-3AD203B41FA5}">
                      <a16:colId xmlns:a16="http://schemas.microsoft.com/office/drawing/2014/main" val="4040311761"/>
                    </a:ext>
                  </a:extLst>
                </a:gridCol>
              </a:tblGrid>
              <a:tr h="4929488">
                <a:tc>
                  <a:txBody>
                    <a:bodyPr/>
                    <a:lstStyle/>
                    <a:p>
                      <a:endParaRPr lang="pt-BR" dirty="0"/>
                    </a:p>
                  </a:txBody>
                  <a:tcPr>
                    <a:solidFill>
                      <a:schemeClr val="accent1">
                        <a:lumMod val="20000"/>
                        <a:lumOff val="80000"/>
                      </a:schemeClr>
                    </a:solidFill>
                  </a:tcPr>
                </a:tc>
                <a:extLst>
                  <a:ext uri="{0D108BD9-81ED-4DB2-BD59-A6C34878D82A}">
                    <a16:rowId xmlns:a16="http://schemas.microsoft.com/office/drawing/2014/main" val="3601984781"/>
                  </a:ext>
                </a:extLst>
              </a:tr>
            </a:tbl>
          </a:graphicData>
        </a:graphic>
      </p:graphicFrame>
      <p:pic>
        <p:nvPicPr>
          <p:cNvPr id="4" name="Imagem 3">
            <a:extLst>
              <a:ext uri="{FF2B5EF4-FFF2-40B4-BE49-F238E27FC236}">
                <a16:creationId xmlns:a16="http://schemas.microsoft.com/office/drawing/2014/main" id="{86375759-3BEB-7F0C-BD82-2B55E1AA3D24}"/>
              </a:ext>
            </a:extLst>
          </p:cNvPr>
          <p:cNvPicPr>
            <a:picLocks noChangeAspect="1"/>
          </p:cNvPicPr>
          <p:nvPr/>
        </p:nvPicPr>
        <p:blipFill>
          <a:blip r:embed="rId3"/>
          <a:stretch>
            <a:fillRect/>
          </a:stretch>
        </p:blipFill>
        <p:spPr>
          <a:xfrm>
            <a:off x="206189" y="1789306"/>
            <a:ext cx="1878643" cy="2694180"/>
          </a:xfrm>
          <a:prstGeom prst="rect">
            <a:avLst/>
          </a:prstGeom>
        </p:spPr>
      </p:pic>
      <p:sp>
        <p:nvSpPr>
          <p:cNvPr id="5" name="CaixaDeTexto 4">
            <a:extLst>
              <a:ext uri="{FF2B5EF4-FFF2-40B4-BE49-F238E27FC236}">
                <a16:creationId xmlns:a16="http://schemas.microsoft.com/office/drawing/2014/main" id="{AE376936-6CB6-AF78-6585-B54DA02F872C}"/>
              </a:ext>
            </a:extLst>
          </p:cNvPr>
          <p:cNvSpPr txBox="1"/>
          <p:nvPr/>
        </p:nvSpPr>
        <p:spPr>
          <a:xfrm>
            <a:off x="2133600" y="1789306"/>
            <a:ext cx="9771529" cy="2569934"/>
          </a:xfrm>
          <a:prstGeom prst="rect">
            <a:avLst/>
          </a:prstGeom>
          <a:noFill/>
        </p:spPr>
        <p:txBody>
          <a:bodyPr wrap="square" rtlCol="0">
            <a:spAutoFit/>
          </a:bodyPr>
          <a:lstStyle/>
          <a:p>
            <a:pPr algn="just"/>
            <a:r>
              <a:rPr lang="pt-BR" sz="2300" dirty="0">
                <a:latin typeface="Arial Narrow" panose="020B0606020202030204" pitchFamily="34" charset="0"/>
              </a:rPr>
              <a:t>Órfão desde bebê, Tom Sawyer vive com sua tia Polly, seu irmão, Sid, e sua prima, Mary, num vilarejo às margens do rio Mississipi, nos Estados Unidos. Menino de bom coração, de bom caráter, Tom é também muito levado e esperto, e vive aprontando, sozinho ou com seu melhor amigo </a:t>
            </a:r>
            <a:r>
              <a:rPr lang="pt-BR" sz="2300" dirty="0" err="1">
                <a:latin typeface="Arial Narrow" panose="020B0606020202030204" pitchFamily="34" charset="0"/>
              </a:rPr>
              <a:t>Huckleberry</a:t>
            </a:r>
            <a:r>
              <a:rPr lang="pt-BR" sz="2300" dirty="0">
                <a:latin typeface="Arial Narrow" panose="020B0606020202030204" pitchFamily="34" charset="0"/>
              </a:rPr>
              <a:t> Finn, um garoto que mora nas ruas, dorme em barris vazios e come o que lhe dão. O tempo todo, os dois vivem aventuras emocionantes, na maioria das vezes, imaginárias. Frequentam cavernas, cemitérios, casas mal-assombradas e ilhas desertas. Brincam de pirata, de pele-vermelha, de Robin Hood,</a:t>
            </a:r>
          </a:p>
        </p:txBody>
      </p:sp>
      <p:sp>
        <p:nvSpPr>
          <p:cNvPr id="6" name="CaixaDeTexto 5">
            <a:extLst>
              <a:ext uri="{FF2B5EF4-FFF2-40B4-BE49-F238E27FC236}">
                <a16:creationId xmlns:a16="http://schemas.microsoft.com/office/drawing/2014/main" id="{F4E40D8E-A966-B199-5FA5-046096FB35C5}"/>
              </a:ext>
            </a:extLst>
          </p:cNvPr>
          <p:cNvSpPr txBox="1"/>
          <p:nvPr/>
        </p:nvSpPr>
        <p:spPr>
          <a:xfrm>
            <a:off x="206189" y="4483486"/>
            <a:ext cx="11698940" cy="2077492"/>
          </a:xfrm>
          <a:prstGeom prst="rect">
            <a:avLst/>
          </a:prstGeom>
          <a:noFill/>
        </p:spPr>
        <p:txBody>
          <a:bodyPr wrap="square" rtlCol="0">
            <a:spAutoFit/>
          </a:bodyPr>
          <a:lstStyle/>
          <a:p>
            <a:pPr algn="just"/>
            <a:r>
              <a:rPr lang="pt-BR" sz="2300" dirty="0">
                <a:latin typeface="Arial Narrow" panose="020B0606020202030204" pitchFamily="34" charset="0"/>
              </a:rPr>
              <a:t>caçam tesouros, planejam formar uma gangue de ladrões e ficar ricos. E é numa dessas brincadeiras que suas aventuras se tornam bem reais e assustadoras...</a:t>
            </a:r>
          </a:p>
          <a:p>
            <a:pPr algn="just"/>
            <a:r>
              <a:rPr lang="pt-BR" sz="2300" dirty="0">
                <a:latin typeface="Arial Narrow" panose="020B0606020202030204" pitchFamily="34" charset="0"/>
              </a:rPr>
              <a:t>Considerado um dos mais importantes clássicos da literatura para crianças e jovens, As aventuras de Tom Sawyer permanece no imaginário de inúmeras gerações, desde a publicação original, em 1876, até os dias de hoje.</a:t>
            </a:r>
          </a:p>
          <a:p>
            <a:pPr algn="r"/>
            <a:r>
              <a:rPr lang="pt-BR" sz="1400" dirty="0">
                <a:latin typeface="Arial Narrow" panose="020B0606020202030204" pitchFamily="34" charset="0"/>
              </a:rPr>
              <a:t>Disponível em: https://www.amazon.com.br/aventuras-Tom-Sawyer-Mark-Twain/</a:t>
            </a:r>
            <a:r>
              <a:rPr lang="pt-BR" sz="1400" dirty="0" err="1">
                <a:latin typeface="Arial Narrow" panose="020B0606020202030204" pitchFamily="34" charset="0"/>
              </a:rPr>
              <a:t>dp</a:t>
            </a:r>
            <a:r>
              <a:rPr lang="pt-BR" sz="1400" dirty="0">
                <a:latin typeface="Arial Narrow" panose="020B0606020202030204" pitchFamily="34" charset="0"/>
              </a:rPr>
              <a:t>/855130285X. Acesso em: 22 dez. 2025.</a:t>
            </a:r>
          </a:p>
        </p:txBody>
      </p:sp>
    </p:spTree>
    <p:extLst>
      <p:ext uri="{BB962C8B-B14F-4D97-AF65-F5344CB8AC3E}">
        <p14:creationId xmlns:p14="http://schemas.microsoft.com/office/powerpoint/2010/main" val="115891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D7823C5-46DA-125D-889B-D55B5FAB6B68}"/>
              </a:ext>
            </a:extLst>
          </p:cNvPr>
          <p:cNvGraphicFramePr>
            <a:graphicFrameLocks noGrp="1"/>
          </p:cNvGraphicFramePr>
          <p:nvPr>
            <p:extLst>
              <p:ext uri="{D42A27DB-BD31-4B8C-83A1-F6EECF244321}">
                <p14:modId xmlns:p14="http://schemas.microsoft.com/office/powerpoint/2010/main" val="3384601272"/>
              </p:ext>
            </p:extLst>
          </p:nvPr>
        </p:nvGraphicFramePr>
        <p:xfrm>
          <a:off x="268941" y="878541"/>
          <a:ext cx="11537578" cy="5625353"/>
        </p:xfrm>
        <a:graphic>
          <a:graphicData uri="http://schemas.openxmlformats.org/drawingml/2006/table">
            <a:tbl>
              <a:tblPr firstRow="1" bandRow="1">
                <a:tableStyleId>{5C22544A-7EE6-4342-B048-85BDC9FD1C3A}</a:tableStyleId>
              </a:tblPr>
              <a:tblGrid>
                <a:gridCol w="5768789">
                  <a:extLst>
                    <a:ext uri="{9D8B030D-6E8A-4147-A177-3AD203B41FA5}">
                      <a16:colId xmlns:a16="http://schemas.microsoft.com/office/drawing/2014/main" val="1798133766"/>
                    </a:ext>
                  </a:extLst>
                </a:gridCol>
                <a:gridCol w="5768789">
                  <a:extLst>
                    <a:ext uri="{9D8B030D-6E8A-4147-A177-3AD203B41FA5}">
                      <a16:colId xmlns:a16="http://schemas.microsoft.com/office/drawing/2014/main" val="2496707132"/>
                    </a:ext>
                  </a:extLst>
                </a:gridCol>
              </a:tblGrid>
              <a:tr h="510988">
                <a:tc gridSpan="2">
                  <a:txBody>
                    <a:bodyPr/>
                    <a:lstStyle/>
                    <a:p>
                      <a:pPr algn="ctr"/>
                      <a:r>
                        <a:rPr lang="pt-BR" sz="2300" dirty="0">
                          <a:solidFill>
                            <a:schemeClr val="tx1"/>
                          </a:solidFill>
                          <a:latin typeface="Arial Narrow" panose="020B0606020202030204" pitchFamily="34" charset="0"/>
                        </a:rPr>
                        <a:t>IMPORTÂNCIA</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60000"/>
                        <a:lumOff val="40000"/>
                      </a:schemeClr>
                    </a:solidFill>
                  </a:tcPr>
                </a:tc>
                <a:tc hMerge="1">
                  <a:txBody>
                    <a:bodyPr/>
                    <a:lstStyle/>
                    <a:p>
                      <a:endParaRPr lang="pt-BR"/>
                    </a:p>
                  </a:txBody>
                  <a:tcPr/>
                </a:tc>
                <a:extLst>
                  <a:ext uri="{0D108BD9-81ED-4DB2-BD59-A6C34878D82A}">
                    <a16:rowId xmlns:a16="http://schemas.microsoft.com/office/drawing/2014/main" val="2239768287"/>
                  </a:ext>
                </a:extLst>
              </a:tr>
              <a:tr h="466165">
                <a:tc>
                  <a:txBody>
                    <a:bodyPr/>
                    <a:lstStyle/>
                    <a:p>
                      <a:pPr algn="ctr">
                        <a:lnSpc>
                          <a:spcPct val="11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DA SINOPSE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DO RESUMO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16462192"/>
                  </a:ext>
                </a:extLst>
              </a:tr>
              <a:tr h="1143385">
                <a:tc>
                  <a:txBody>
                    <a:bodyPr/>
                    <a:lstStyle/>
                    <a:p>
                      <a:pPr algn="just"/>
                      <a:r>
                        <a:rPr lang="pt-BR" sz="2300" b="1" dirty="0">
                          <a:latin typeface="Arial Narrow" panose="020B0606020202030204" pitchFamily="34" charset="0"/>
                        </a:rPr>
                        <a:t>Marketing e Vendas: </a:t>
                      </a:r>
                      <a:r>
                        <a:rPr lang="pt-BR" sz="2300" dirty="0">
                          <a:latin typeface="Arial Narrow" panose="020B0606020202030204" pitchFamily="34" charset="0"/>
                        </a:rPr>
                        <a:t>É a "primeira impressão" na contracapa ou online, vital para convencer o público a ler, assistir ou comprar.</a:t>
                      </a:r>
                    </a:p>
                    <a:p>
                      <a:pPr algn="just"/>
                      <a:r>
                        <a:rPr lang="pt-BR" sz="2300" b="1" dirty="0">
                          <a:latin typeface="Arial Narrow" panose="020B0606020202030204" pitchFamily="34" charset="0"/>
                        </a:rPr>
                        <a:t>Atração e Engajamento: </a:t>
                      </a:r>
                      <a:r>
                        <a:rPr lang="pt-BR" sz="2300" dirty="0">
                          <a:latin typeface="Arial Narrow" panose="020B0606020202030204" pitchFamily="34" charset="0"/>
                        </a:rPr>
                        <a:t>Conecta emocionalmente, apresenta personagens e conflitos, gerando curiosidade sem revelar o final.</a:t>
                      </a:r>
                    </a:p>
                    <a:p>
                      <a:pPr algn="just"/>
                      <a:r>
                        <a:rPr lang="pt-BR" sz="2300" b="1" dirty="0">
                          <a:latin typeface="Arial Narrow" panose="020B0606020202030204" pitchFamily="34" charset="0"/>
                        </a:rPr>
                        <a:t>Orientação: </a:t>
                      </a:r>
                      <a:r>
                        <a:rPr lang="pt-BR" sz="2300" dirty="0">
                          <a:latin typeface="Arial Narrow" panose="020B0606020202030204" pitchFamily="34" charset="0"/>
                        </a:rPr>
                        <a:t>Ajuda o público a identificar se a obra corresponde aos seus interesses, funcionando como um guia de leitura.</a:t>
                      </a:r>
                    </a:p>
                    <a:p>
                      <a:pPr algn="just"/>
                      <a:r>
                        <a:rPr lang="pt-BR" sz="2300" b="1" dirty="0">
                          <a:latin typeface="Arial Narrow" panose="020B0606020202030204" pitchFamily="34" charset="0"/>
                        </a:rPr>
                        <a:t>Contexto: </a:t>
                      </a:r>
                      <a:r>
                        <a:rPr lang="pt-BR" sz="2300" dirty="0">
                          <a:latin typeface="Arial Narrow" panose="020B0606020202030204" pitchFamily="34" charset="0"/>
                        </a:rPr>
                        <a:t>Em projetos acadêmicos, permite que avaliadores entendam a relevância e originalidade do trabalho rapidamente. </a:t>
                      </a:r>
                    </a:p>
                    <a:p>
                      <a:pPr algn="just"/>
                      <a:endParaRPr lang="pt-BR" sz="2300" dirty="0">
                        <a:latin typeface="Arial Narrow" panose="020B0606020202030204" pitchFamily="34" charset="0"/>
                      </a:endParaRP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pPr algn="just"/>
                      <a:r>
                        <a:rPr lang="pt-BR" sz="2300" b="1" dirty="0">
                          <a:latin typeface="Arial Narrow" panose="020B0606020202030204" pitchFamily="34" charset="0"/>
                        </a:rPr>
                        <a:t>Síntese Objetiva: </a:t>
                      </a:r>
                      <a:r>
                        <a:rPr lang="pt-BR" sz="2300" dirty="0">
                          <a:latin typeface="Arial Narrow" panose="020B0606020202030204" pitchFamily="34" charset="0"/>
                        </a:rPr>
                        <a:t>Apresenta de forma concisa e impessoal os </a:t>
                      </a:r>
                      <a:r>
                        <a:rPr lang="pt-BR" sz="2300" dirty="0" err="1">
                          <a:latin typeface="Arial Narrow" panose="020B0606020202030204" pitchFamily="34" charset="0"/>
                        </a:rPr>
                        <a:t>pontos-chave</a:t>
                      </a:r>
                      <a:r>
                        <a:rPr lang="pt-BR" sz="2300" dirty="0">
                          <a:latin typeface="Arial Narrow" panose="020B0606020202030204" pitchFamily="34" charset="0"/>
                        </a:rPr>
                        <a:t> (objetivo, método, resultados, conclusões) de um trabalho.</a:t>
                      </a:r>
                    </a:p>
                    <a:p>
                      <a:pPr algn="just"/>
                      <a:r>
                        <a:rPr lang="pt-BR" sz="2300" b="1" dirty="0">
                          <a:latin typeface="Arial Narrow" panose="020B0606020202030204" pitchFamily="34" charset="0"/>
                        </a:rPr>
                        <a:t>Economia de Tempo: </a:t>
                      </a:r>
                      <a:r>
                        <a:rPr lang="pt-BR" sz="2300" dirty="0">
                          <a:latin typeface="Arial Narrow" panose="020B0606020202030204" pitchFamily="34" charset="0"/>
                        </a:rPr>
                        <a:t>Permite que o leitor tenha uma compreensão geral e decida se vale a pena ler o texto completo.</a:t>
                      </a:r>
                    </a:p>
                    <a:p>
                      <a:pPr algn="just"/>
                      <a:r>
                        <a:rPr lang="pt-BR" sz="2300" b="1" dirty="0">
                          <a:latin typeface="Arial Narrow" panose="020B0606020202030204" pitchFamily="34" charset="0"/>
                        </a:rPr>
                        <a:t>Reforço Cognitivo: </a:t>
                      </a:r>
                      <a:r>
                        <a:rPr lang="pt-BR" sz="2300" dirty="0">
                          <a:latin typeface="Arial Narrow" panose="020B0606020202030204" pitchFamily="34" charset="0"/>
                        </a:rPr>
                        <a:t>Auxilia na fixação do conhecimento estudado, sendo uma ferramenta de estudo poderosa.</a:t>
                      </a:r>
                    </a:p>
                    <a:p>
                      <a:pPr algn="just"/>
                      <a:r>
                        <a:rPr lang="pt-BR" sz="2300" b="1" dirty="0">
                          <a:latin typeface="Arial Narrow" panose="020B0606020202030204" pitchFamily="34" charset="0"/>
                        </a:rPr>
                        <a:t>Ferramenta Acadêmica/Científica: </a:t>
                      </a:r>
                      <a:r>
                        <a:rPr lang="pt-BR" sz="2300" dirty="0">
                          <a:latin typeface="Arial Narrow" panose="020B0606020202030204" pitchFamily="34" charset="0"/>
                        </a:rPr>
                        <a:t>Fundamental para artigos, teses e propostas de pesquisa, agilizando o processo de revisão e avaliação.</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410346953"/>
                  </a:ext>
                </a:extLst>
              </a:tr>
            </a:tbl>
          </a:graphicData>
        </a:graphic>
      </p:graphicFrame>
    </p:spTree>
    <p:extLst>
      <p:ext uri="{BB962C8B-B14F-4D97-AF65-F5344CB8AC3E}">
        <p14:creationId xmlns:p14="http://schemas.microsoft.com/office/powerpoint/2010/main" val="2752523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6D89948-D8A9-028C-6F75-9DB96F410C37}"/>
              </a:ext>
            </a:extLst>
          </p:cNvPr>
          <p:cNvGraphicFramePr>
            <a:graphicFrameLocks noGrp="1"/>
          </p:cNvGraphicFramePr>
          <p:nvPr>
            <p:extLst>
              <p:ext uri="{D42A27DB-BD31-4B8C-83A1-F6EECF244321}">
                <p14:modId xmlns:p14="http://schemas.microsoft.com/office/powerpoint/2010/main" val="2909776834"/>
              </p:ext>
            </p:extLst>
          </p:nvPr>
        </p:nvGraphicFramePr>
        <p:xfrm>
          <a:off x="128494" y="956932"/>
          <a:ext cx="11809506" cy="2057400"/>
        </p:xfrm>
        <a:graphic>
          <a:graphicData uri="http://schemas.openxmlformats.org/drawingml/2006/table">
            <a:tbl>
              <a:tblPr firstRow="1" bandRow="1">
                <a:tableStyleId>{5C22544A-7EE6-4342-B048-85BDC9FD1C3A}</a:tableStyleId>
              </a:tblPr>
              <a:tblGrid>
                <a:gridCol w="11809506">
                  <a:extLst>
                    <a:ext uri="{9D8B030D-6E8A-4147-A177-3AD203B41FA5}">
                      <a16:colId xmlns:a16="http://schemas.microsoft.com/office/drawing/2014/main" val="458974781"/>
                    </a:ext>
                  </a:extLst>
                </a:gridCol>
              </a:tblGrid>
              <a:tr h="0">
                <a:tc>
                  <a:txBody>
                    <a:bodyPr/>
                    <a:lstStyle/>
                    <a:p>
                      <a:pPr algn="ctr"/>
                      <a:r>
                        <a:rPr lang="pt-BR" sz="2300" b="1" dirty="0">
                          <a:solidFill>
                            <a:schemeClr val="tx1"/>
                          </a:solidFill>
                          <a:latin typeface="Arial Narrow" panose="020B0606020202030204" pitchFamily="34" charset="0"/>
                        </a:rPr>
                        <a:t>Diferença Essencial</a:t>
                      </a:r>
                    </a:p>
                    <a:p>
                      <a:pPr algn="just"/>
                      <a:r>
                        <a:rPr lang="pt-BR" sz="2300" b="1" dirty="0">
                          <a:solidFill>
                            <a:schemeClr val="tx1"/>
                          </a:solidFill>
                          <a:latin typeface="Arial Narrow" panose="020B0606020202030204" pitchFamily="34" charset="0"/>
                        </a:rPr>
                        <a:t>Sinopse: </a:t>
                      </a:r>
                      <a:r>
                        <a:rPr lang="pt-BR" sz="2300" b="0" dirty="0">
                          <a:solidFill>
                            <a:schemeClr val="tx1"/>
                          </a:solidFill>
                          <a:latin typeface="Arial Narrow" panose="020B0606020202030204" pitchFamily="34" charset="0"/>
                        </a:rPr>
                        <a:t>Versão mais focada na venda e atração, buscando despertar interesse e emoção, muitas vezes com um toque de mistério.</a:t>
                      </a:r>
                    </a:p>
                    <a:p>
                      <a:pPr algn="just"/>
                      <a:r>
                        <a:rPr lang="pt-BR" sz="2300" b="1" dirty="0">
                          <a:solidFill>
                            <a:schemeClr val="tx1"/>
                          </a:solidFill>
                          <a:latin typeface="Arial Narrow" panose="020B0606020202030204" pitchFamily="34" charset="0"/>
                        </a:rPr>
                        <a:t>Resumo: </a:t>
                      </a:r>
                      <a:r>
                        <a:rPr lang="pt-BR" sz="2300" b="0" dirty="0">
                          <a:solidFill>
                            <a:schemeClr val="tx1"/>
                          </a:solidFill>
                          <a:latin typeface="Arial Narrow" panose="020B0606020202030204" pitchFamily="34" charset="0"/>
                        </a:rPr>
                        <a:t>Versão mais objetiva e informativa, focada na apresentação factual do conteúdo, comum em textos científicos e acadêmicos para informar o leitor sobre a estrutura da obra. </a:t>
                      </a:r>
                    </a:p>
                    <a:p>
                      <a:pPr algn="r"/>
                      <a:r>
                        <a:rPr lang="pt-BR" sz="1400" b="0" dirty="0">
                          <a:solidFill>
                            <a:schemeClr val="tx1"/>
                          </a:solidFill>
                          <a:latin typeface="Arial Narrow" panose="020B0606020202030204" pitchFamily="34" charset="0"/>
                        </a:rPr>
                        <a:t>Disponível em: https://www.monitorias.com.br/post/sinopse-conceito-e-importancia Acesso em: 23 dez. 2025.</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211231855"/>
                  </a:ext>
                </a:extLst>
              </a:tr>
            </a:tbl>
          </a:graphicData>
        </a:graphic>
      </p:graphicFrame>
      <p:sp>
        <p:nvSpPr>
          <p:cNvPr id="4" name="CaixaDeTexto 3">
            <a:extLst>
              <a:ext uri="{FF2B5EF4-FFF2-40B4-BE49-F238E27FC236}">
                <a16:creationId xmlns:a16="http://schemas.microsoft.com/office/drawing/2014/main" id="{8F7B6FA3-8FE2-3845-6C2A-BFC03E83FE50}"/>
              </a:ext>
            </a:extLst>
          </p:cNvPr>
          <p:cNvSpPr txBox="1"/>
          <p:nvPr/>
        </p:nvSpPr>
        <p:spPr>
          <a:xfrm>
            <a:off x="128494" y="3164558"/>
            <a:ext cx="6096000" cy="1508105"/>
          </a:xfrm>
          <a:prstGeom prst="rect">
            <a:avLst/>
          </a:prstGeom>
          <a:noFill/>
        </p:spPr>
        <p:txBody>
          <a:bodyPr wrap="square">
            <a:spAutoFit/>
          </a:bodyPr>
          <a:lstStyle/>
          <a:p>
            <a:r>
              <a:rPr lang="pt-BR" sz="2300" dirty="0">
                <a:latin typeface="Arial Narrow" panose="020B0606020202030204" pitchFamily="34" charset="0"/>
              </a:rPr>
              <a:t>Leia os textos. </a:t>
            </a:r>
          </a:p>
          <a:p>
            <a:endParaRPr lang="pt-BR" sz="2300" dirty="0">
              <a:latin typeface="Arial Narrow" panose="020B0606020202030204" pitchFamily="34" charset="0"/>
            </a:endParaRPr>
          </a:p>
          <a:p>
            <a:endParaRPr lang="pt-BR" sz="2300" dirty="0">
              <a:latin typeface="Arial Narrow" panose="020B0606020202030204" pitchFamily="34" charset="0"/>
            </a:endParaRPr>
          </a:p>
          <a:p>
            <a:r>
              <a:rPr lang="pt-BR" sz="2300" b="1" dirty="0">
                <a:latin typeface="Arial Narrow" panose="020B0606020202030204" pitchFamily="34" charset="0"/>
              </a:rPr>
              <a:t>Texto I </a:t>
            </a:r>
          </a:p>
        </p:txBody>
      </p:sp>
    </p:spTree>
    <p:extLst>
      <p:ext uri="{BB962C8B-B14F-4D97-AF65-F5344CB8AC3E}">
        <p14:creationId xmlns:p14="http://schemas.microsoft.com/office/powerpoint/2010/main" val="2525278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81C3509-86B9-B664-1622-17C0EE8DDB81}"/>
              </a:ext>
            </a:extLst>
          </p:cNvPr>
          <p:cNvPicPr>
            <a:picLocks noChangeAspect="1"/>
          </p:cNvPicPr>
          <p:nvPr/>
        </p:nvPicPr>
        <p:blipFill>
          <a:blip r:embed="rId2"/>
          <a:stretch>
            <a:fillRect/>
          </a:stretch>
        </p:blipFill>
        <p:spPr>
          <a:xfrm>
            <a:off x="134470" y="788328"/>
            <a:ext cx="3048413" cy="3551549"/>
          </a:xfrm>
          <a:prstGeom prst="rect">
            <a:avLst/>
          </a:prstGeom>
        </p:spPr>
      </p:pic>
      <p:sp>
        <p:nvSpPr>
          <p:cNvPr id="4" name="CaixaDeTexto 3">
            <a:extLst>
              <a:ext uri="{FF2B5EF4-FFF2-40B4-BE49-F238E27FC236}">
                <a16:creationId xmlns:a16="http://schemas.microsoft.com/office/drawing/2014/main" id="{291F859B-7A0E-C38B-5EFD-CBEF383E7029}"/>
              </a:ext>
            </a:extLst>
          </p:cNvPr>
          <p:cNvSpPr txBox="1"/>
          <p:nvPr/>
        </p:nvSpPr>
        <p:spPr>
          <a:xfrm>
            <a:off x="3182883" y="719916"/>
            <a:ext cx="6096000" cy="3631763"/>
          </a:xfrm>
          <a:prstGeom prst="rect">
            <a:avLst/>
          </a:prstGeom>
          <a:noFill/>
        </p:spPr>
        <p:txBody>
          <a:bodyPr wrap="square">
            <a:spAutoFit/>
          </a:bodyPr>
          <a:lstStyle/>
          <a:p>
            <a:r>
              <a:rPr lang="pt-BR" sz="2300" b="1" dirty="0">
                <a:latin typeface="Arial Narrow" panose="020B0606020202030204" pitchFamily="34" charset="0"/>
              </a:rPr>
              <a:t>Título Original - </a:t>
            </a:r>
            <a:r>
              <a:rPr lang="pt-BR" sz="2300" dirty="0">
                <a:latin typeface="Arial Narrow" panose="020B0606020202030204" pitchFamily="34" charset="0"/>
              </a:rPr>
              <a:t>The </a:t>
            </a:r>
            <a:r>
              <a:rPr lang="pt-BR" sz="2300" dirty="0" err="1">
                <a:latin typeface="Arial Narrow" panose="020B0606020202030204" pitchFamily="34" charset="0"/>
              </a:rPr>
              <a:t>Adventures</a:t>
            </a:r>
            <a:r>
              <a:rPr lang="pt-BR" sz="2300" dirty="0">
                <a:latin typeface="Arial Narrow" panose="020B0606020202030204" pitchFamily="34" charset="0"/>
              </a:rPr>
              <a:t> </a:t>
            </a:r>
            <a:r>
              <a:rPr lang="pt-BR" sz="2300" dirty="0" err="1">
                <a:latin typeface="Arial Narrow" panose="020B0606020202030204" pitchFamily="34" charset="0"/>
              </a:rPr>
              <a:t>of</a:t>
            </a:r>
            <a:r>
              <a:rPr lang="pt-BR" sz="2300" dirty="0">
                <a:latin typeface="Arial Narrow" panose="020B0606020202030204" pitchFamily="34" charset="0"/>
              </a:rPr>
              <a:t> Tom Sawyer</a:t>
            </a:r>
          </a:p>
          <a:p>
            <a:r>
              <a:rPr lang="pt-BR" sz="2300" b="1" dirty="0">
                <a:latin typeface="Arial Narrow" panose="020B0606020202030204" pitchFamily="34" charset="0"/>
              </a:rPr>
              <a:t>Autor - </a:t>
            </a:r>
            <a:r>
              <a:rPr lang="pt-BR" sz="2300" dirty="0">
                <a:latin typeface="Arial Narrow" panose="020B0606020202030204" pitchFamily="34" charset="0"/>
              </a:rPr>
              <a:t>Mark Twain</a:t>
            </a:r>
          </a:p>
          <a:p>
            <a:r>
              <a:rPr lang="pt-BR" sz="2300" b="1" dirty="0">
                <a:latin typeface="Arial Narrow" panose="020B0606020202030204" pitchFamily="34" charset="0"/>
              </a:rPr>
              <a:t>Nacionalidade - </a:t>
            </a:r>
            <a:r>
              <a:rPr lang="pt-BR" sz="2300" dirty="0">
                <a:latin typeface="Arial Narrow" panose="020B0606020202030204" pitchFamily="34" charset="0"/>
              </a:rPr>
              <a:t>Norte Americano</a:t>
            </a:r>
          </a:p>
          <a:p>
            <a:r>
              <a:rPr lang="pt-BR" sz="2300" b="1" dirty="0">
                <a:latin typeface="Arial Narrow" panose="020B0606020202030204" pitchFamily="34" charset="0"/>
              </a:rPr>
              <a:t>Tradução - </a:t>
            </a:r>
            <a:r>
              <a:rPr lang="pt-BR" sz="2300" dirty="0">
                <a:latin typeface="Arial Narrow" panose="020B0606020202030204" pitchFamily="34" charset="0"/>
              </a:rPr>
              <a:t>José Roberto </a:t>
            </a:r>
            <a:r>
              <a:rPr lang="pt-BR" sz="2300" dirty="0" err="1">
                <a:latin typeface="Arial Narrow" panose="020B0606020202030204" pitchFamily="34" charset="0"/>
              </a:rPr>
              <a:t>O'Shea</a:t>
            </a:r>
            <a:endParaRPr lang="pt-BR" sz="2300" dirty="0">
              <a:latin typeface="Arial Narrow" panose="020B0606020202030204" pitchFamily="34" charset="0"/>
            </a:endParaRPr>
          </a:p>
          <a:p>
            <a:r>
              <a:rPr lang="pt-BR" sz="2300" b="1" dirty="0" err="1">
                <a:latin typeface="Arial Narrow" panose="020B0606020202030204" pitchFamily="34" charset="0"/>
              </a:rPr>
              <a:t>Ilustruções</a:t>
            </a:r>
            <a:r>
              <a:rPr lang="pt-BR" sz="2300" b="1" dirty="0">
                <a:latin typeface="Arial Narrow" panose="020B0606020202030204" pitchFamily="34" charset="0"/>
              </a:rPr>
              <a:t> - </a:t>
            </a:r>
            <a:r>
              <a:rPr lang="pt-BR" sz="2300" dirty="0" err="1">
                <a:latin typeface="Arial Narrow" panose="020B0606020202030204" pitchFamily="34" charset="0"/>
              </a:rPr>
              <a:t>True</a:t>
            </a:r>
            <a:r>
              <a:rPr lang="pt-BR" sz="2300" dirty="0">
                <a:latin typeface="Arial Narrow" panose="020B0606020202030204" pitchFamily="34" charset="0"/>
              </a:rPr>
              <a:t> Williams</a:t>
            </a:r>
          </a:p>
          <a:p>
            <a:r>
              <a:rPr lang="pt-BR" sz="2300" b="1" dirty="0">
                <a:latin typeface="Arial Narrow" panose="020B0606020202030204" pitchFamily="34" charset="0"/>
              </a:rPr>
              <a:t>Editora - </a:t>
            </a:r>
            <a:r>
              <a:rPr lang="pt-BR" sz="2300" dirty="0">
                <a:latin typeface="Arial Narrow" panose="020B0606020202030204" pitchFamily="34" charset="0"/>
              </a:rPr>
              <a:t>Zahar</a:t>
            </a:r>
          </a:p>
          <a:p>
            <a:r>
              <a:rPr lang="pt-BR" sz="2300" b="1" dirty="0">
                <a:latin typeface="Arial Narrow" panose="020B0606020202030204" pitchFamily="34" charset="0"/>
              </a:rPr>
              <a:t>Gênero - </a:t>
            </a:r>
            <a:r>
              <a:rPr lang="pt-BR" sz="2300" dirty="0">
                <a:latin typeface="Arial Narrow" panose="020B0606020202030204" pitchFamily="34" charset="0"/>
              </a:rPr>
              <a:t>Infantojuvenil</a:t>
            </a:r>
          </a:p>
          <a:p>
            <a:r>
              <a:rPr lang="pt-BR" sz="2300" b="1" dirty="0">
                <a:latin typeface="Arial Narrow" panose="020B0606020202030204" pitchFamily="34" charset="0"/>
              </a:rPr>
              <a:t>Páginas - </a:t>
            </a:r>
            <a:r>
              <a:rPr lang="pt-BR" sz="2300" dirty="0">
                <a:latin typeface="Arial Narrow" panose="020B0606020202030204" pitchFamily="34" charset="0"/>
              </a:rPr>
              <a:t>280</a:t>
            </a:r>
          </a:p>
          <a:p>
            <a:r>
              <a:rPr lang="pt-BR" sz="2300" b="1" dirty="0">
                <a:latin typeface="Arial Narrow" panose="020B0606020202030204" pitchFamily="34" charset="0"/>
              </a:rPr>
              <a:t>Ano – </a:t>
            </a:r>
            <a:r>
              <a:rPr lang="pt-BR" sz="2300" dirty="0">
                <a:latin typeface="Arial Narrow" panose="020B0606020202030204" pitchFamily="34" charset="0"/>
              </a:rPr>
              <a:t>2023</a:t>
            </a:r>
          </a:p>
          <a:p>
            <a:r>
              <a:rPr lang="pt-BR" sz="2300" b="1" dirty="0">
                <a:latin typeface="Arial Narrow" panose="020B0606020202030204" pitchFamily="34" charset="0"/>
              </a:rPr>
              <a:t>ISBN - 9786584952034</a:t>
            </a:r>
          </a:p>
        </p:txBody>
      </p:sp>
      <p:sp>
        <p:nvSpPr>
          <p:cNvPr id="6" name="CaixaDeTexto 5">
            <a:extLst>
              <a:ext uri="{FF2B5EF4-FFF2-40B4-BE49-F238E27FC236}">
                <a16:creationId xmlns:a16="http://schemas.microsoft.com/office/drawing/2014/main" id="{E8294DD4-A1B2-5040-F3D2-F3DAA0D885D3}"/>
              </a:ext>
            </a:extLst>
          </p:cNvPr>
          <p:cNvSpPr txBox="1"/>
          <p:nvPr/>
        </p:nvSpPr>
        <p:spPr>
          <a:xfrm>
            <a:off x="134469" y="4420091"/>
            <a:ext cx="11869271" cy="2215991"/>
          </a:xfrm>
          <a:prstGeom prst="rect">
            <a:avLst/>
          </a:prstGeom>
          <a:noFill/>
        </p:spPr>
        <p:txBody>
          <a:bodyPr wrap="square">
            <a:spAutoFit/>
          </a:bodyPr>
          <a:lstStyle/>
          <a:p>
            <a:pPr algn="just"/>
            <a:r>
              <a:rPr lang="pt-BR" sz="2300" b="1" dirty="0">
                <a:latin typeface="Arial Narrow" panose="020B0606020202030204" pitchFamily="34" charset="0"/>
              </a:rPr>
              <a:t>Classificação - ⭐⭐⭐⭐</a:t>
            </a:r>
          </a:p>
          <a:p>
            <a:pPr algn="just"/>
            <a:r>
              <a:rPr lang="pt-BR" sz="2300" dirty="0">
                <a:latin typeface="Arial Narrow" panose="020B0606020202030204" pitchFamily="34" charset="0"/>
              </a:rPr>
              <a:t>As aventuras de Tom Sawyer é um clássico norte-americano. O romance de Mark Twain apresenta personagens icônicos, como Huck, Jim e o próprio Tom, que elevaram o autor ao status de gênio. Revolucionário ao trazer para a literatura a voz das comunidades sulistas dos Estados Unidos, o livro é despretensioso em sua proposta: divertir o leitor com as artimanhas de um garoto que só quer gazetear, fugir do trabalho e ser, um dia, um grande pirata. Tom Sawyer é, até hoje, um símbolo da esperteza, da </a:t>
            </a:r>
          </a:p>
        </p:txBody>
      </p:sp>
    </p:spTree>
    <p:extLst>
      <p:ext uri="{BB962C8B-B14F-4D97-AF65-F5344CB8AC3E}">
        <p14:creationId xmlns:p14="http://schemas.microsoft.com/office/powerpoint/2010/main" val="681578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AF44CC7-A1E5-975D-5E0B-BC24C5024D94}"/>
              </a:ext>
            </a:extLst>
          </p:cNvPr>
          <p:cNvSpPr txBox="1"/>
          <p:nvPr/>
        </p:nvSpPr>
        <p:spPr>
          <a:xfrm>
            <a:off x="71718" y="1225568"/>
            <a:ext cx="11833412" cy="3462486"/>
          </a:xfrm>
          <a:prstGeom prst="rect">
            <a:avLst/>
          </a:prstGeom>
          <a:noFill/>
        </p:spPr>
        <p:txBody>
          <a:bodyPr wrap="square">
            <a:spAutoFit/>
          </a:bodyPr>
          <a:lstStyle/>
          <a:p>
            <a:pPr algn="just"/>
            <a:r>
              <a:rPr lang="pt-BR" sz="2300" dirty="0">
                <a:latin typeface="Arial Narrow" panose="020B0606020202030204" pitchFamily="34" charset="0"/>
              </a:rPr>
              <a:t>malandragem e do encantamento das crianças com o mundo. De início, castigado pela tia, que o obriga a caiar a cerca, para escapar à tarefa Tom convence os colegas de quão divertido é cobrir a madeira com a tinta. De quebra, recebe das outras crianças todos os seus pertences em troca da oportunidade de "brincar". Com Huck, ele parte em busca de aventuras e tesouros, até presenciarem um assassinato, o que causará uma reviravolta em suas vidas e trará grande fama para a dupla no vilarejo. Uma história divertida sobre as aventuras de um garoto problema; uma sátira da realidade da sociedade escravocrata às margens do Mississippi. Ao mesmo tempo simples e complexo, As aventuras de Tom Sawyer desperta, há gerações, o universo infantil adormecido em todos nós. Esta edição traz a tradução do texto integral da obra e as ilustrações de </a:t>
            </a:r>
            <a:r>
              <a:rPr lang="pt-BR" sz="2300" dirty="0" err="1">
                <a:latin typeface="Arial Narrow" panose="020B0606020202030204" pitchFamily="34" charset="0"/>
              </a:rPr>
              <a:t>True</a:t>
            </a:r>
            <a:r>
              <a:rPr lang="pt-BR" sz="2300" dirty="0">
                <a:latin typeface="Arial Narrow" panose="020B0606020202030204" pitchFamily="34" charset="0"/>
              </a:rPr>
              <a:t> Williams produzidas para a edição original. </a:t>
            </a:r>
          </a:p>
          <a:p>
            <a:pPr algn="r"/>
            <a:r>
              <a:rPr lang="pt-BR" sz="1400" dirty="0">
                <a:latin typeface="Arial Narrow" panose="020B0606020202030204" pitchFamily="34" charset="0"/>
              </a:rPr>
              <a:t>Disponível em: https://videeditorial.com.br/as-aventuras-de-tom-</a:t>
            </a:r>
            <a:r>
              <a:rPr lang="pt-BR" sz="1400" dirty="0" err="1">
                <a:latin typeface="Arial Narrow" panose="020B0606020202030204" pitchFamily="34" charset="0"/>
              </a:rPr>
              <a:t>sawyer</a:t>
            </a:r>
            <a:r>
              <a:rPr lang="pt-BR" sz="1400" dirty="0">
                <a:latin typeface="Arial Narrow" panose="020B0606020202030204" pitchFamily="34" charset="0"/>
              </a:rPr>
              <a:t>-via-leitura. Acesso em: 23 dez. 2025. </a:t>
            </a:r>
          </a:p>
        </p:txBody>
      </p:sp>
    </p:spTree>
    <p:extLst>
      <p:ext uri="{BB962C8B-B14F-4D97-AF65-F5344CB8AC3E}">
        <p14:creationId xmlns:p14="http://schemas.microsoft.com/office/powerpoint/2010/main" val="3910785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372B974-60F6-5CBB-D190-2AF7B9E243F1}"/>
              </a:ext>
            </a:extLst>
          </p:cNvPr>
          <p:cNvSpPr txBox="1"/>
          <p:nvPr/>
        </p:nvSpPr>
        <p:spPr>
          <a:xfrm>
            <a:off x="170328" y="600653"/>
            <a:ext cx="11914095" cy="6001643"/>
          </a:xfrm>
          <a:prstGeom prst="rect">
            <a:avLst/>
          </a:prstGeom>
          <a:noFill/>
        </p:spPr>
        <p:txBody>
          <a:bodyPr wrap="square">
            <a:spAutoFit/>
          </a:bodyPr>
          <a:lstStyle/>
          <a:p>
            <a:r>
              <a:rPr lang="pt-BR" sz="2400" b="1" dirty="0">
                <a:latin typeface="Arial Narrow" panose="020B0606020202030204" pitchFamily="34" charset="0"/>
              </a:rPr>
              <a:t>Texto II</a:t>
            </a:r>
          </a:p>
          <a:p>
            <a:endParaRPr lang="pt-BR" sz="2400" b="1" dirty="0">
              <a:latin typeface="Arial Narrow" panose="020B0606020202030204" pitchFamily="34" charset="0"/>
            </a:endParaRPr>
          </a:p>
          <a:p>
            <a:pPr indent="268288" algn="just"/>
            <a:r>
              <a:rPr lang="pt-BR" sz="2400" dirty="0">
                <a:latin typeface="Arial Narrow" panose="020B0606020202030204" pitchFamily="34" charset="0"/>
              </a:rPr>
              <a:t>Órfão, Tom Sawyer vive com sua família. A tia Polly e seu meio-irmão, Sid, moram em São Petersburgo, Missouri, às margens do rio Mississippi; a cidade fictícia é baseada em Hannibal, Missouri, onde Twain cresceu. Os primeiros capítulos destacam a propensão de Tom para problemas. Primeiro, ele irrita sua tia comendo geleia, depois se mete em uma briga com outro menino. Como punição por suas várias travessuras, a tia Polly o obriga a pintar a cerca de branco. No entanto, Tom consegue convencer outras crianças de que pintar a cerca é divertido, e elas acabam lhe dando vários objetos em troca de uma vez para pintar a cerca. Mais tarde no livro, Tom vai ao cemitério com </a:t>
            </a:r>
            <a:r>
              <a:rPr lang="pt-BR" sz="2400" dirty="0" err="1">
                <a:latin typeface="Arial Narrow" panose="020B0606020202030204" pitchFamily="34" charset="0"/>
              </a:rPr>
              <a:t>Huckleberry</a:t>
            </a:r>
            <a:r>
              <a:rPr lang="pt-BR" sz="2400" dirty="0">
                <a:latin typeface="Arial Narrow" panose="020B0606020202030204" pitchFamily="34" charset="0"/>
              </a:rPr>
              <a:t> Finn, um vagabundo cujo pai é um alcoólatra inveterado, encontra três ladrões de túmulos, incluindo </a:t>
            </a:r>
            <a:r>
              <a:rPr lang="pt-BR" sz="2400" dirty="0" err="1">
                <a:latin typeface="Arial Narrow" panose="020B0606020202030204" pitchFamily="34" charset="0"/>
              </a:rPr>
              <a:t>Injun</a:t>
            </a:r>
            <a:r>
              <a:rPr lang="pt-BR" sz="2400" dirty="0">
                <a:latin typeface="Arial Narrow" panose="020B0606020202030204" pitchFamily="34" charset="0"/>
              </a:rPr>
              <a:t> Joe e o Dr. Robinson. Os dois homens brigam e </a:t>
            </a:r>
            <a:r>
              <a:rPr lang="pt-BR" sz="2400" dirty="0" err="1">
                <a:latin typeface="Arial Narrow" panose="020B0606020202030204" pitchFamily="34" charset="0"/>
              </a:rPr>
              <a:t>Injun</a:t>
            </a:r>
            <a:r>
              <a:rPr lang="pt-BR" sz="2400" dirty="0">
                <a:latin typeface="Arial Narrow" panose="020B0606020202030204" pitchFamily="34" charset="0"/>
              </a:rPr>
              <a:t> Joe assassina o doutor. Embora Tom e </a:t>
            </a:r>
            <a:r>
              <a:rPr lang="pt-BR" sz="2400" dirty="0" err="1">
                <a:latin typeface="Arial Narrow" panose="020B0606020202030204" pitchFamily="34" charset="0"/>
              </a:rPr>
              <a:t>Huckleberry</a:t>
            </a:r>
            <a:r>
              <a:rPr lang="pt-BR" sz="2400" dirty="0">
                <a:latin typeface="Arial Narrow" panose="020B0606020202030204" pitchFamily="34" charset="0"/>
              </a:rPr>
              <a:t> prometam nunca contar a ninguém o que viram, Tom acaba testemunhando contra </a:t>
            </a:r>
            <a:r>
              <a:rPr lang="pt-BR" sz="2400" dirty="0" err="1">
                <a:latin typeface="Arial Narrow" panose="020B0606020202030204" pitchFamily="34" charset="0"/>
              </a:rPr>
              <a:t>Injun</a:t>
            </a:r>
            <a:r>
              <a:rPr lang="pt-BR" sz="2400" dirty="0">
                <a:latin typeface="Arial Narrow" panose="020B0606020202030204" pitchFamily="34" charset="0"/>
              </a:rPr>
              <a:t> Joe, que foge.</a:t>
            </a:r>
          </a:p>
          <a:p>
            <a:pPr indent="268288" algn="just"/>
            <a:r>
              <a:rPr lang="pt-BR" sz="2400" dirty="0">
                <a:latin typeface="Arial Narrow" panose="020B0606020202030204" pitchFamily="34" charset="0"/>
              </a:rPr>
              <a:t>Em certo momento, Tom, </a:t>
            </a:r>
            <a:r>
              <a:rPr lang="pt-BR" sz="2400" dirty="0" err="1">
                <a:latin typeface="Arial Narrow" panose="020B0606020202030204" pitchFamily="34" charset="0"/>
              </a:rPr>
              <a:t>Huckleberry</a:t>
            </a:r>
            <a:r>
              <a:rPr lang="pt-BR" sz="2400" dirty="0">
                <a:latin typeface="Arial Narrow" panose="020B0606020202030204" pitchFamily="34" charset="0"/>
              </a:rPr>
              <a:t> e um terceiro garoto decidem fugir de casa e se tornar piratas. Enquanto estão em uma ilha no rio Mississippi, descobrem que as pessoas pensam que eles morreram. Os três reaparecem dramaticamente durante seus funerais. Tom e </a:t>
            </a:r>
            <a:r>
              <a:rPr lang="pt-BR" sz="2400" dirty="0" err="1">
                <a:latin typeface="Arial Narrow" panose="020B0606020202030204" pitchFamily="34" charset="0"/>
              </a:rPr>
              <a:t>Huckleberry</a:t>
            </a:r>
            <a:r>
              <a:rPr lang="pt-BR" sz="2400" dirty="0">
                <a:latin typeface="Arial Narrow" panose="020B0606020202030204" pitchFamily="34" charset="0"/>
              </a:rPr>
              <a:t> decidem então procurar um tesouro enterrado em uma casa abandonada. Os garotos são forçados a se esconder quando </a:t>
            </a:r>
          </a:p>
        </p:txBody>
      </p:sp>
    </p:spTree>
    <p:extLst>
      <p:ext uri="{BB962C8B-B14F-4D97-AF65-F5344CB8AC3E}">
        <p14:creationId xmlns:p14="http://schemas.microsoft.com/office/powerpoint/2010/main" val="1450150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22233F6-7FC3-3AD8-CD40-A6ACBC474B3F}"/>
              </a:ext>
            </a:extLst>
          </p:cNvPr>
          <p:cNvSpPr txBox="1"/>
          <p:nvPr/>
        </p:nvSpPr>
        <p:spPr>
          <a:xfrm>
            <a:off x="98612" y="956119"/>
            <a:ext cx="11994776" cy="4555093"/>
          </a:xfrm>
          <a:prstGeom prst="rect">
            <a:avLst/>
          </a:prstGeom>
          <a:noFill/>
        </p:spPr>
        <p:txBody>
          <a:bodyPr wrap="square">
            <a:spAutoFit/>
          </a:bodyPr>
          <a:lstStyle/>
          <a:p>
            <a:pPr algn="just"/>
            <a:r>
              <a:rPr lang="pt-BR" sz="2300" dirty="0" err="1">
                <a:latin typeface="Arial Narrow" panose="020B0606020202030204" pitchFamily="34" charset="0"/>
              </a:rPr>
              <a:t>Injun</a:t>
            </a:r>
            <a:r>
              <a:rPr lang="pt-BR" sz="2300" dirty="0">
                <a:latin typeface="Arial Narrow" panose="020B0606020202030204" pitchFamily="34" charset="0"/>
              </a:rPr>
              <a:t> Joe e um parceiro chegam para enterrar seu próprio tesouro lá. No entanto, os dois homens encontram um esconderijo de ouro na casa e decidem escondê-lo em outro lugar. Uma noite, Huck os segue, na esperança de encontrar o ouro. Quando ele ouve o plano deles de atacar a Viúva Douglas, Huck pede ajuda e o crime é impedido.</a:t>
            </a:r>
          </a:p>
          <a:p>
            <a:pPr indent="268288" algn="just"/>
            <a:r>
              <a:rPr lang="pt-BR" sz="2300" dirty="0">
                <a:latin typeface="Arial Narrow" panose="020B0606020202030204" pitchFamily="34" charset="0"/>
              </a:rPr>
              <a:t>Mais tarde, Tom vai a um piquenique com seus colegas de classe, incluindo Becky, uma garota com quem ele havia sido "noivo". Enquanto exploravam uma caverna, eles se perdem. Conforme a saúde de Becky piora, Tom tenta freneticamente encontrar uma saída. Em certo momento, ele avista </a:t>
            </a:r>
            <a:r>
              <a:rPr lang="pt-BR" sz="2300" dirty="0" err="1">
                <a:latin typeface="Arial Narrow" panose="020B0606020202030204" pitchFamily="34" charset="0"/>
              </a:rPr>
              <a:t>Injun</a:t>
            </a:r>
            <a:r>
              <a:rPr lang="pt-BR" sz="2300" dirty="0">
                <a:latin typeface="Arial Narrow" panose="020B0606020202030204" pitchFamily="34" charset="0"/>
              </a:rPr>
              <a:t> Joe nos túneis da caverna. Tom finalmente leva Becky para um lugar seguro. A caverna é então fechada com uma porta de ferro e, quando Tom descobre isso, teme que </a:t>
            </a:r>
            <a:r>
              <a:rPr lang="pt-BR" sz="2300" dirty="0" err="1">
                <a:latin typeface="Arial Narrow" panose="020B0606020202030204" pitchFamily="34" charset="0"/>
              </a:rPr>
              <a:t>Injun</a:t>
            </a:r>
            <a:r>
              <a:rPr lang="pt-BR" sz="2300" dirty="0">
                <a:latin typeface="Arial Narrow" panose="020B0606020202030204" pitchFamily="34" charset="0"/>
              </a:rPr>
              <a:t> Joe esteja preso lá dentro. Um grupo retorna à caverna, onde encontram </a:t>
            </a:r>
            <a:r>
              <a:rPr lang="pt-BR" sz="2300" dirty="0" err="1">
                <a:latin typeface="Arial Narrow" panose="020B0606020202030204" pitchFamily="34" charset="0"/>
              </a:rPr>
              <a:t>Injun</a:t>
            </a:r>
            <a:r>
              <a:rPr lang="pt-BR" sz="2300" dirty="0">
                <a:latin typeface="Arial Narrow" panose="020B0606020202030204" pitchFamily="34" charset="0"/>
              </a:rPr>
              <a:t> Joe morto perto da porta. Mais tarde, Tom percebe que o ouro provavelmente ainda está na caverna, e ele e </a:t>
            </a:r>
            <a:r>
              <a:rPr lang="pt-BR" sz="2300" dirty="0" err="1">
                <a:latin typeface="Arial Narrow" panose="020B0606020202030204" pitchFamily="34" charset="0"/>
              </a:rPr>
              <a:t>Huckleberry</a:t>
            </a:r>
            <a:r>
              <a:rPr lang="pt-BR" sz="2300" dirty="0">
                <a:latin typeface="Arial Narrow" panose="020B0606020202030204" pitchFamily="34" charset="0"/>
              </a:rPr>
              <a:t> retornam e o encontram. </a:t>
            </a:r>
            <a:r>
              <a:rPr lang="pt-BR" sz="2300" dirty="0" err="1">
                <a:latin typeface="Arial Narrow" panose="020B0606020202030204" pitchFamily="34" charset="0"/>
              </a:rPr>
              <a:t>Huckleberry</a:t>
            </a:r>
            <a:r>
              <a:rPr lang="pt-BR" sz="2300" dirty="0">
                <a:latin typeface="Arial Narrow" panose="020B0606020202030204" pitchFamily="34" charset="0"/>
              </a:rPr>
              <a:t> é acolhido pela Viúva Douglas. O garoto se ressente das regras dela e decide voltar à sua vida de vagabundo. No entanto, Tom o convence a ficar.</a:t>
            </a:r>
          </a:p>
          <a:p>
            <a:pPr indent="268288" algn="r"/>
            <a:r>
              <a:rPr lang="pt-BR" sz="1400" dirty="0">
                <a:latin typeface="Arial Narrow" panose="020B0606020202030204" pitchFamily="34" charset="0"/>
              </a:rPr>
              <a:t>Disponível em: https://www.britannica.com/</a:t>
            </a:r>
            <a:r>
              <a:rPr lang="pt-BR" sz="1400" dirty="0" err="1">
                <a:latin typeface="Arial Narrow" panose="020B0606020202030204" pitchFamily="34" charset="0"/>
              </a:rPr>
              <a:t>topic</a:t>
            </a:r>
            <a:r>
              <a:rPr lang="pt-BR" sz="1400" dirty="0">
                <a:latin typeface="Arial Narrow" panose="020B0606020202030204" pitchFamily="34" charset="0"/>
              </a:rPr>
              <a:t>/The-</a:t>
            </a:r>
            <a:r>
              <a:rPr lang="pt-BR" sz="1400" dirty="0" err="1">
                <a:latin typeface="Arial Narrow" panose="020B0606020202030204" pitchFamily="34" charset="0"/>
              </a:rPr>
              <a:t>Adventures</a:t>
            </a:r>
            <a:r>
              <a:rPr lang="pt-BR" sz="1400" dirty="0">
                <a:latin typeface="Arial Narrow" panose="020B0606020202030204" pitchFamily="34" charset="0"/>
              </a:rPr>
              <a:t>-</a:t>
            </a:r>
            <a:r>
              <a:rPr lang="pt-BR" sz="1400" dirty="0" err="1">
                <a:latin typeface="Arial Narrow" panose="020B0606020202030204" pitchFamily="34" charset="0"/>
              </a:rPr>
              <a:t>of</a:t>
            </a:r>
            <a:r>
              <a:rPr lang="pt-BR" sz="1400" dirty="0">
                <a:latin typeface="Arial Narrow" panose="020B0606020202030204" pitchFamily="34" charset="0"/>
              </a:rPr>
              <a:t>-Tom-Sawyer-novel-</a:t>
            </a:r>
            <a:r>
              <a:rPr lang="pt-BR" sz="1400" dirty="0" err="1">
                <a:latin typeface="Arial Narrow" panose="020B0606020202030204" pitchFamily="34" charset="0"/>
              </a:rPr>
              <a:t>by</a:t>
            </a:r>
            <a:r>
              <a:rPr lang="pt-BR" sz="1400" dirty="0">
                <a:latin typeface="Arial Narrow" panose="020B0606020202030204" pitchFamily="34" charset="0"/>
              </a:rPr>
              <a:t>-Twain. Acesso em: 23 dez. 2025. </a:t>
            </a:r>
          </a:p>
        </p:txBody>
      </p:sp>
    </p:spTree>
    <p:extLst>
      <p:ext uri="{BB962C8B-B14F-4D97-AF65-F5344CB8AC3E}">
        <p14:creationId xmlns:p14="http://schemas.microsoft.com/office/powerpoint/2010/main" val="259463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8E6AAD6-F150-4988-B0DD-1CB60D0F96D5}"/>
              </a:ext>
            </a:extLst>
          </p:cNvPr>
          <p:cNvSpPr txBox="1"/>
          <p:nvPr/>
        </p:nvSpPr>
        <p:spPr>
          <a:xfrm>
            <a:off x="179293" y="763832"/>
            <a:ext cx="11555506" cy="5401479"/>
          </a:xfrm>
          <a:prstGeom prst="rect">
            <a:avLst/>
          </a:prstGeom>
          <a:noFill/>
        </p:spPr>
        <p:txBody>
          <a:bodyPr wrap="square">
            <a:spAutoFit/>
          </a:bodyPr>
          <a:lstStyle/>
          <a:p>
            <a:pPr indent="268288" algn="just"/>
            <a:r>
              <a:rPr lang="pt-BR" sz="2300" b="1" dirty="0">
                <a:latin typeface="Arial Narrow" panose="020B0606020202030204" pitchFamily="34" charset="0"/>
              </a:rPr>
              <a:t>Estudante, agora que você já leu a sinopse e o resumo do romance “As aventuras de Tom Sawyer”, que tal ler um capítulo em que o assunto é a busca por um tesouro em envolve Tom e Huck descobrindo pistas para um tesouro enterrado, o que os leva a uma casa mal-assombrada e, ...  transformando-os em heróis locais ricos e corajosos. Vamos em buca também desse tesouro???? Conto com você!!!</a:t>
            </a:r>
          </a:p>
          <a:p>
            <a:pPr indent="268288" algn="just"/>
            <a:endParaRPr lang="pt-BR" sz="2300" b="1" dirty="0">
              <a:latin typeface="Arial Narrow" panose="020B0606020202030204" pitchFamily="34" charset="0"/>
            </a:endParaRPr>
          </a:p>
          <a:p>
            <a:pPr algn="just"/>
            <a:r>
              <a:rPr lang="pt-BR" sz="2300" dirty="0">
                <a:latin typeface="Arial Narrow" panose="020B0606020202030204" pitchFamily="34" charset="0"/>
              </a:rPr>
              <a:t>Leia 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Texto III </a:t>
            </a:r>
          </a:p>
          <a:p>
            <a:pPr algn="just"/>
            <a:endParaRPr lang="pt-BR" sz="2300" b="1" dirty="0">
              <a:latin typeface="Arial Narrow" panose="020B0606020202030204" pitchFamily="34" charset="0"/>
            </a:endParaRPr>
          </a:p>
          <a:p>
            <a:pPr algn="ctr"/>
            <a:r>
              <a:rPr lang="pt-BR" sz="2300" b="1" dirty="0">
                <a:latin typeface="Arial Narrow" panose="020B0606020202030204" pitchFamily="34" charset="0"/>
              </a:rPr>
              <a:t>As Aventuras de Tom Sawyer </a:t>
            </a:r>
          </a:p>
          <a:p>
            <a:pPr algn="r"/>
            <a:r>
              <a:rPr lang="pt-BR" sz="2300" dirty="0">
                <a:latin typeface="Arial Narrow" panose="020B0606020202030204" pitchFamily="34" charset="0"/>
              </a:rPr>
              <a:t>Mark Twain </a:t>
            </a:r>
          </a:p>
          <a:p>
            <a:pPr indent="268288" algn="just"/>
            <a:r>
              <a:rPr lang="pt-BR" sz="2300" dirty="0">
                <a:latin typeface="Arial Narrow" panose="020B0606020202030204" pitchFamily="34" charset="0"/>
              </a:rPr>
              <a:t>[...] </a:t>
            </a:r>
          </a:p>
          <a:p>
            <a:pPr algn="ctr"/>
            <a:r>
              <a:rPr lang="pt-BR" sz="2300" dirty="0">
                <a:latin typeface="Arial Narrow" panose="020B0606020202030204" pitchFamily="34" charset="0"/>
              </a:rPr>
              <a:t>Capítulo 9</a:t>
            </a:r>
          </a:p>
          <a:p>
            <a:pPr algn="ctr"/>
            <a:r>
              <a:rPr lang="pt-BR" sz="2300" b="1" dirty="0">
                <a:latin typeface="Arial Narrow" panose="020B0606020202030204" pitchFamily="34" charset="0"/>
              </a:rPr>
              <a:t>EM BUSCA DE UM TESOURO</a:t>
            </a:r>
          </a:p>
        </p:txBody>
      </p:sp>
    </p:spTree>
    <p:extLst>
      <p:ext uri="{BB962C8B-B14F-4D97-AF65-F5344CB8AC3E}">
        <p14:creationId xmlns:p14="http://schemas.microsoft.com/office/powerpoint/2010/main" val="2092194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0E39F6C-2F23-814A-F743-2C7FC197730A}"/>
              </a:ext>
            </a:extLst>
          </p:cNvPr>
          <p:cNvSpPr txBox="1"/>
          <p:nvPr/>
        </p:nvSpPr>
        <p:spPr>
          <a:xfrm>
            <a:off x="197223" y="824771"/>
            <a:ext cx="11698941" cy="5755422"/>
          </a:xfrm>
          <a:prstGeom prst="rect">
            <a:avLst/>
          </a:prstGeom>
          <a:noFill/>
        </p:spPr>
        <p:txBody>
          <a:bodyPr wrap="square">
            <a:spAutoFit/>
          </a:bodyPr>
          <a:lstStyle/>
          <a:p>
            <a:pPr indent="268288" algn="just"/>
            <a:r>
              <a:rPr lang="pt-BR" sz="2300" dirty="0">
                <a:latin typeface="Arial Narrow" panose="020B0606020202030204" pitchFamily="34" charset="0"/>
              </a:rPr>
              <a:t>Durante a infância a maioria dos meninos tem um desejo incontrolável de encontrar um tesouro. Tom não escapou dessa </a:t>
            </a:r>
            <a:r>
              <a:rPr lang="pt-BR" sz="2300" b="1" dirty="0">
                <a:latin typeface="Arial Narrow" panose="020B0606020202030204" pitchFamily="34" charset="0"/>
              </a:rPr>
              <a:t>SINA</a:t>
            </a:r>
            <a:r>
              <a:rPr lang="pt-BR" sz="2300" dirty="0">
                <a:latin typeface="Arial Narrow" panose="020B0606020202030204" pitchFamily="34" charset="0"/>
              </a:rPr>
              <a:t>. Assim que foi mordido por essa ideia o jovem procurou por Joe Harper, mas não o encontrou. Em seguida foi à casa de Ben Rogers, mas este tinha ido pescar. Estava desanimado, voltando para casa quando encontrou </a:t>
            </a:r>
            <a:r>
              <a:rPr lang="pt-BR" sz="2300" dirty="0" err="1">
                <a:latin typeface="Arial Narrow" panose="020B0606020202030204" pitchFamily="34" charset="0"/>
              </a:rPr>
              <a:t>Huckleberry</a:t>
            </a:r>
            <a:r>
              <a:rPr lang="pt-BR" sz="2300" dirty="0">
                <a:latin typeface="Arial Narrow" panose="020B0606020202030204" pitchFamily="34" charset="0"/>
              </a:rPr>
              <a:t> Finn. Huck aceitou na hora a ideia de procurar um tesouro.</a:t>
            </a:r>
          </a:p>
          <a:p>
            <a:pPr indent="268288" algn="just"/>
            <a:r>
              <a:rPr lang="pt-BR" sz="2300" dirty="0">
                <a:latin typeface="Arial Narrow" panose="020B0606020202030204" pitchFamily="34" charset="0"/>
              </a:rPr>
              <a:t>— Onde vamos achar um tesouro, Tom?</a:t>
            </a:r>
          </a:p>
          <a:p>
            <a:pPr indent="268288" algn="just"/>
            <a:r>
              <a:rPr lang="pt-BR" sz="2300" dirty="0">
                <a:latin typeface="Arial Narrow" panose="020B0606020202030204" pitchFamily="34" charset="0"/>
              </a:rPr>
              <a:t>— Em qualquer lugar.</a:t>
            </a:r>
          </a:p>
          <a:p>
            <a:pPr indent="268288" algn="just"/>
            <a:r>
              <a:rPr lang="pt-BR" sz="2300" dirty="0">
                <a:latin typeface="Arial Narrow" panose="020B0606020202030204" pitchFamily="34" charset="0"/>
              </a:rPr>
              <a:t>— Ah, sim. Vai dizer agora que em todo lugar tem um tesouro escondido?</a:t>
            </a:r>
          </a:p>
          <a:p>
            <a:pPr indent="268288" algn="just"/>
            <a:r>
              <a:rPr lang="pt-BR" sz="2300" dirty="0">
                <a:latin typeface="Arial Narrow" panose="020B0606020202030204" pitchFamily="34" charset="0"/>
              </a:rPr>
              <a:t>— Não, não é isso. Existem alguns lugares mais evidentes.</a:t>
            </a:r>
          </a:p>
          <a:p>
            <a:pPr indent="268288" algn="just"/>
            <a:r>
              <a:rPr lang="pt-BR" sz="2300" dirty="0">
                <a:latin typeface="Arial Narrow" panose="020B0606020202030204" pitchFamily="34" charset="0"/>
              </a:rPr>
              <a:t>— Por exemplo?</a:t>
            </a:r>
          </a:p>
          <a:p>
            <a:pPr indent="268288" algn="just"/>
            <a:r>
              <a:rPr lang="pt-BR" sz="2300" dirty="0">
                <a:latin typeface="Arial Narrow" panose="020B0606020202030204" pitchFamily="34" charset="0"/>
              </a:rPr>
              <a:t>— Pequenas ilhas, embaixo da raiz de velhas árvores onde bate a sombra dela à meia-noite e, principalmente, no </a:t>
            </a:r>
            <a:r>
              <a:rPr lang="pt-BR" sz="2300" b="1" dirty="0">
                <a:latin typeface="Arial Narrow" panose="020B0606020202030204" pitchFamily="34" charset="0"/>
              </a:rPr>
              <a:t>ASSOALHO</a:t>
            </a:r>
            <a:r>
              <a:rPr lang="pt-BR" sz="2300" dirty="0">
                <a:latin typeface="Arial Narrow" panose="020B0606020202030204" pitchFamily="34" charset="0"/>
              </a:rPr>
              <a:t> de casas </a:t>
            </a:r>
            <a:r>
              <a:rPr lang="pt-BR" sz="2300" b="1" dirty="0">
                <a:latin typeface="Arial Narrow" panose="020B0606020202030204" pitchFamily="34" charset="0"/>
              </a:rPr>
              <a:t>MAL-ASSOMBRADAS</a:t>
            </a:r>
            <a:r>
              <a:rPr lang="pt-BR" sz="2300" dirty="0">
                <a:latin typeface="Arial Narrow" panose="020B0606020202030204" pitchFamily="34" charset="0"/>
              </a:rPr>
              <a:t>.</a:t>
            </a:r>
          </a:p>
          <a:p>
            <a:pPr indent="268288" algn="just"/>
            <a:r>
              <a:rPr lang="pt-BR" sz="2300" dirty="0">
                <a:latin typeface="Arial Narrow" panose="020B0606020202030204" pitchFamily="34" charset="0"/>
              </a:rPr>
              <a:t>— E quem esconde os tesouros?</a:t>
            </a:r>
          </a:p>
          <a:p>
            <a:pPr indent="268288" algn="just"/>
            <a:r>
              <a:rPr lang="pt-BR" sz="2300" dirty="0">
                <a:latin typeface="Arial Narrow" panose="020B0606020202030204" pitchFamily="34" charset="0"/>
              </a:rPr>
              <a:t>— Ora quem, Huck. Você se faz de burro! Os ladrões escondem o tesouro por motivos diversos, como fugir da polícia sem ter que carregar o peso de um baú cheio de ouro. Ou, quem sabe, para não repartir o roubo com os outros ladrões, voltando ao esconderijo depois para pegar toda a grana.</a:t>
            </a:r>
          </a:p>
          <a:p>
            <a:pPr indent="268288" algn="just"/>
            <a:r>
              <a:rPr lang="pt-BR" sz="2300" dirty="0">
                <a:latin typeface="Arial Narrow" panose="020B0606020202030204" pitchFamily="34" charset="0"/>
              </a:rPr>
              <a:t>— E por que essas casas são mal-assombradas?</a:t>
            </a:r>
          </a:p>
        </p:txBody>
      </p:sp>
    </p:spTree>
    <p:extLst>
      <p:ext uri="{BB962C8B-B14F-4D97-AF65-F5344CB8AC3E}">
        <p14:creationId xmlns:p14="http://schemas.microsoft.com/office/powerpoint/2010/main" val="2593093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3B2DEF9-A004-A558-84E6-3EA5AF20BBE9}"/>
              </a:ext>
            </a:extLst>
          </p:cNvPr>
          <p:cNvSpPr txBox="1"/>
          <p:nvPr/>
        </p:nvSpPr>
        <p:spPr>
          <a:xfrm>
            <a:off x="215153" y="671691"/>
            <a:ext cx="11815482" cy="5755422"/>
          </a:xfrm>
          <a:prstGeom prst="rect">
            <a:avLst/>
          </a:prstGeom>
          <a:noFill/>
        </p:spPr>
        <p:txBody>
          <a:bodyPr wrap="square">
            <a:spAutoFit/>
          </a:bodyPr>
          <a:lstStyle/>
          <a:p>
            <a:pPr indent="268288" algn="just"/>
            <a:r>
              <a:rPr lang="pt-BR" sz="2300" dirty="0">
                <a:latin typeface="Arial Narrow" panose="020B0606020202030204" pitchFamily="34" charset="0"/>
              </a:rPr>
              <a:t>— Porque muitas vezes os ladrões matam a pessoa que enterrou o tesouro (pode ser até um escravo) e a alma dele fica cuidando do local.</a:t>
            </a:r>
          </a:p>
          <a:p>
            <a:pPr indent="268288" algn="just"/>
            <a:r>
              <a:rPr lang="pt-BR" sz="2300" dirty="0">
                <a:latin typeface="Arial Narrow" panose="020B0606020202030204" pitchFamily="34" charset="0"/>
              </a:rPr>
              <a:t>— Tom, pelo que eu saiba a gente precisa de um mapa se quiser achar um tesouro. Você tem um mapa?</a:t>
            </a:r>
          </a:p>
          <a:p>
            <a:pPr indent="268288" algn="just"/>
            <a:r>
              <a:rPr lang="pt-BR" sz="2300" dirty="0">
                <a:latin typeface="Arial Narrow" panose="020B0606020202030204" pitchFamily="34" charset="0"/>
              </a:rPr>
              <a:t>— Não. Mas tenho certeza de que existem vários tesouros na nossa região. Muitos ladrões e piratas navegavam por este rio Mississippi. Eles com certeza deixaram algo escondido aqui em São Petersburgo. É só procurarmos em todos os pontos suspeitos.</a:t>
            </a:r>
          </a:p>
          <a:p>
            <a:pPr indent="268288" algn="just"/>
            <a:r>
              <a:rPr lang="pt-BR" sz="2300" dirty="0">
                <a:latin typeface="Arial Narrow" panose="020B0606020202030204" pitchFamily="34" charset="0"/>
              </a:rPr>
              <a:t>— Em todas as árvores velhas, ilhas e casas abandonadas da região?</a:t>
            </a:r>
          </a:p>
          <a:p>
            <a:pPr indent="268288" algn="just"/>
            <a:r>
              <a:rPr lang="pt-BR" sz="2300" dirty="0">
                <a:latin typeface="Arial Narrow" panose="020B0606020202030204" pitchFamily="34" charset="0"/>
              </a:rPr>
              <a:t>— Isso mesmo.</a:t>
            </a:r>
          </a:p>
          <a:p>
            <a:pPr indent="268288" algn="just"/>
            <a:r>
              <a:rPr lang="pt-BR" sz="2300" dirty="0">
                <a:latin typeface="Arial Narrow" panose="020B0606020202030204" pitchFamily="34" charset="0"/>
              </a:rPr>
              <a:t>— Mas assim vamos levar o verão inteiro, cara!</a:t>
            </a:r>
          </a:p>
          <a:p>
            <a:pPr indent="268288" algn="just"/>
            <a:r>
              <a:rPr lang="pt-BR" sz="2300" dirty="0">
                <a:latin typeface="Arial Narrow" panose="020B0606020202030204" pitchFamily="34" charset="0"/>
              </a:rPr>
              <a:t>— Huck, qual é o seu problema? Achei que quisesse se divertir. Além disso, podemos ficar ricos, meu. Ricos!</a:t>
            </a:r>
          </a:p>
          <a:p>
            <a:pPr indent="268288" algn="just"/>
            <a:r>
              <a:rPr lang="pt-BR" sz="2300" dirty="0">
                <a:latin typeface="Arial Narrow" panose="020B0606020202030204" pitchFamily="34" charset="0"/>
              </a:rPr>
              <a:t>— É verdade. Estou nessa.</a:t>
            </a:r>
          </a:p>
          <a:p>
            <a:pPr indent="268288" algn="just"/>
            <a:r>
              <a:rPr lang="pt-BR" sz="2300" dirty="0">
                <a:latin typeface="Arial Narrow" panose="020B0606020202030204" pitchFamily="34" charset="0"/>
              </a:rPr>
              <a:t>Os olhos de Huck brilhavam. Seria um verão de aventuras, trabalho e esperança. No mesmo dia conseguiram uma picareta velha e uma pá enferrujada e caminharam cinco quilômetros até uma grande árvore seca que havia na estrada para Still </a:t>
            </a:r>
            <a:r>
              <a:rPr lang="pt-BR" sz="2300" dirty="0" err="1">
                <a:latin typeface="Arial Narrow" panose="020B0606020202030204" pitchFamily="34" charset="0"/>
              </a:rPr>
              <a:t>House</a:t>
            </a:r>
            <a:r>
              <a:rPr lang="pt-BR" sz="2300" dirty="0">
                <a:latin typeface="Arial Narrow" panose="020B0606020202030204" pitchFamily="34" charset="0"/>
              </a:rPr>
              <a:t>. Conversavam enquanto cavavam.</a:t>
            </a:r>
          </a:p>
          <a:p>
            <a:pPr indent="268288" algn="just"/>
            <a:r>
              <a:rPr lang="pt-BR" sz="2300" dirty="0">
                <a:latin typeface="Arial Narrow" panose="020B0606020202030204" pitchFamily="34" charset="0"/>
              </a:rPr>
              <a:t>— Se a gente achar o dinheiro, o que você vai fazer com ele, Huck?</a:t>
            </a:r>
          </a:p>
        </p:txBody>
      </p:sp>
    </p:spTree>
    <p:extLst>
      <p:ext uri="{BB962C8B-B14F-4D97-AF65-F5344CB8AC3E}">
        <p14:creationId xmlns:p14="http://schemas.microsoft.com/office/powerpoint/2010/main" val="840483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1B25487-2832-F74F-66C4-D982F5152A28}"/>
              </a:ext>
            </a:extLst>
          </p:cNvPr>
          <p:cNvSpPr txBox="1"/>
          <p:nvPr/>
        </p:nvSpPr>
        <p:spPr>
          <a:xfrm>
            <a:off x="224118" y="664820"/>
            <a:ext cx="11761694" cy="5755422"/>
          </a:xfrm>
          <a:prstGeom prst="rect">
            <a:avLst/>
          </a:prstGeom>
          <a:noFill/>
        </p:spPr>
        <p:txBody>
          <a:bodyPr wrap="square">
            <a:spAutoFit/>
          </a:bodyPr>
          <a:lstStyle/>
          <a:p>
            <a:pPr indent="268288" algn="just"/>
            <a:r>
              <a:rPr lang="pt-BR" sz="2300" dirty="0">
                <a:latin typeface="Arial Narrow" panose="020B0606020202030204" pitchFamily="34" charset="0"/>
              </a:rPr>
              <a:t>— Ah, eu vou comer bolo de chocolate com soda todo dia. E irei a todos os circos que aparecerem na região, sem precisar entrar por baixo da lona.</a:t>
            </a:r>
          </a:p>
          <a:p>
            <a:pPr indent="268288" algn="just"/>
            <a:r>
              <a:rPr lang="pt-BR" sz="2300" dirty="0">
                <a:latin typeface="Arial Narrow" panose="020B0606020202030204" pitchFamily="34" charset="0"/>
              </a:rPr>
              <a:t>— E você, Tom, o que vai fazer?</a:t>
            </a:r>
          </a:p>
          <a:p>
            <a:pPr indent="268288" algn="just"/>
            <a:r>
              <a:rPr lang="pt-BR" sz="2300" dirty="0">
                <a:latin typeface="Arial Narrow" panose="020B0606020202030204" pitchFamily="34" charset="0"/>
              </a:rPr>
              <a:t>— Vou comprar um tambor novo, uma gravata, um cachorro e uma espada de verdade. Depois vou me casar.</a:t>
            </a:r>
          </a:p>
          <a:p>
            <a:pPr indent="268288" algn="just"/>
            <a:r>
              <a:rPr lang="pt-BR" sz="2300" dirty="0">
                <a:latin typeface="Arial Narrow" panose="020B0606020202030204" pitchFamily="34" charset="0"/>
              </a:rPr>
              <a:t>— Casar?! </a:t>
            </a:r>
            <a:r>
              <a:rPr lang="pt-BR" sz="2300" dirty="0" err="1">
                <a:latin typeface="Arial Narrow" panose="020B0606020202030204" pitchFamily="34" charset="0"/>
              </a:rPr>
              <a:t>Ahahahahahaha</a:t>
            </a:r>
            <a:r>
              <a:rPr lang="pt-BR" sz="2300" dirty="0">
                <a:latin typeface="Arial Narrow" panose="020B0606020202030204" pitchFamily="34" charset="0"/>
              </a:rPr>
              <a:t>. Você está doente? Acho que o sol fez mal para você. Essa é boa.</a:t>
            </a:r>
          </a:p>
          <a:p>
            <a:pPr indent="268288" algn="just"/>
            <a:r>
              <a:rPr lang="pt-BR" sz="2300" dirty="0">
                <a:latin typeface="Arial Narrow" panose="020B0606020202030204" pitchFamily="34" charset="0"/>
              </a:rPr>
              <a:t>— Você vai ver, Huck. Pode esperar. Quando ficar rico eu caso.</a:t>
            </a:r>
          </a:p>
          <a:p>
            <a:pPr indent="268288" algn="just"/>
            <a:r>
              <a:rPr lang="pt-BR" sz="2300" dirty="0">
                <a:latin typeface="Arial Narrow" panose="020B0606020202030204" pitchFamily="34" charset="0"/>
              </a:rPr>
              <a:t>— Tudo bem. Só queria dizer que isso é uma loucura. Eu me lembro muito bem do meu pai e da minha mãe. Quando ela era viva eles viviam brigando. Pense bem antes de entrar num barco furado como o casamento.</a:t>
            </a:r>
          </a:p>
          <a:p>
            <a:pPr indent="268288" algn="just"/>
            <a:r>
              <a:rPr lang="pt-BR" sz="2300" dirty="0">
                <a:latin typeface="Arial Narrow" panose="020B0606020202030204" pitchFamily="34" charset="0"/>
              </a:rPr>
              <a:t>— Eu entendo sua preocupação, Huck, mas as pessoas são diferentes e a menina de quem eu gosto não é de briga.</a:t>
            </a:r>
          </a:p>
          <a:p>
            <a:pPr indent="268288" algn="just"/>
            <a:r>
              <a:rPr lang="pt-BR" sz="2300" dirty="0">
                <a:latin typeface="Arial Narrow" panose="020B0606020202030204" pitchFamily="34" charset="0"/>
              </a:rPr>
              <a:t>— Será que eu posso saber quem é ela?</a:t>
            </a:r>
          </a:p>
          <a:p>
            <a:pPr indent="268288" algn="just"/>
            <a:r>
              <a:rPr lang="pt-BR" sz="2300" dirty="0">
                <a:latin typeface="Arial Narrow" panose="020B0606020202030204" pitchFamily="34" charset="0"/>
              </a:rPr>
              <a:t>— Olha, um dia eu te conto. Por enquanto quero que isso seja uma coisa só minha, tá legal?</a:t>
            </a:r>
          </a:p>
          <a:p>
            <a:pPr indent="268288" algn="just"/>
            <a:r>
              <a:rPr lang="pt-BR" sz="2300" dirty="0">
                <a:latin typeface="Arial Narrow" panose="020B0606020202030204" pitchFamily="34" charset="0"/>
              </a:rPr>
              <a:t>— Certo. Que tal se a gente conversar menos e cavar mais, hein?</a:t>
            </a:r>
          </a:p>
          <a:p>
            <a:pPr indent="268288" algn="just"/>
            <a:r>
              <a:rPr lang="pt-BR" sz="2300" dirty="0">
                <a:latin typeface="Arial Narrow" panose="020B0606020202030204" pitchFamily="34" charset="0"/>
              </a:rPr>
              <a:t>— De acordo.</a:t>
            </a:r>
          </a:p>
        </p:txBody>
      </p:sp>
    </p:spTree>
    <p:extLst>
      <p:ext uri="{BB962C8B-B14F-4D97-AF65-F5344CB8AC3E}">
        <p14:creationId xmlns:p14="http://schemas.microsoft.com/office/powerpoint/2010/main" val="641407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A767EEF-BF1B-D19D-E1C8-73E857FFEF08}"/>
              </a:ext>
            </a:extLst>
          </p:cNvPr>
          <p:cNvSpPr txBox="1"/>
          <p:nvPr/>
        </p:nvSpPr>
        <p:spPr>
          <a:xfrm>
            <a:off x="143434" y="690405"/>
            <a:ext cx="11842377" cy="5755422"/>
          </a:xfrm>
          <a:prstGeom prst="rect">
            <a:avLst/>
          </a:prstGeom>
          <a:noFill/>
        </p:spPr>
        <p:txBody>
          <a:bodyPr wrap="square">
            <a:spAutoFit/>
          </a:bodyPr>
          <a:lstStyle/>
          <a:p>
            <a:pPr indent="268288" algn="just"/>
            <a:r>
              <a:rPr lang="pt-BR" sz="2300" dirty="0">
                <a:latin typeface="Arial Narrow" panose="020B0606020202030204" pitchFamily="34" charset="0"/>
              </a:rPr>
              <a:t>Assim Tom e Huck cavaram todo o solo em volta daquela grande árvore seca, mas não encontraram nada além de terra e raízes. No fim do dia estavam suados, cansados e famintos. Por fim Huck disse:</a:t>
            </a:r>
          </a:p>
          <a:p>
            <a:pPr indent="268288" algn="just"/>
            <a:r>
              <a:rPr lang="pt-BR" sz="2300" dirty="0">
                <a:latin typeface="Arial Narrow" panose="020B0606020202030204" pitchFamily="34" charset="0"/>
              </a:rPr>
              <a:t>— É claro que não vamos achar nada. Tínhamos que primeiro ver a sombra da árvore à meia-noite, para depois começar a cavar em cima.</a:t>
            </a:r>
          </a:p>
          <a:p>
            <a:pPr indent="268288" algn="just"/>
            <a:r>
              <a:rPr lang="pt-BR" sz="2300" dirty="0">
                <a:latin typeface="Arial Narrow" panose="020B0606020202030204" pitchFamily="34" charset="0"/>
              </a:rPr>
              <a:t>— É mesmo. Na pressa de ficar rico, a gente esqueceu esse detalhe. </a:t>
            </a:r>
          </a:p>
          <a:p>
            <a:pPr indent="268288" algn="just"/>
            <a:r>
              <a:rPr lang="pt-BR" sz="2300" dirty="0">
                <a:latin typeface="Arial Narrow" panose="020B0606020202030204" pitchFamily="34" charset="0"/>
              </a:rPr>
              <a:t>Desse modo os garotos voltaram lá no horário marcado, pegaram as ferramentas que haviam escondido em alguns arbustos e começaram a cavar com animação. Em minutos a cova ia ganhando tamanho, profundidade e os jovens corações deles pulavam cada vez mais rápido. Huck quase infartava a cada vez que a pá batia em algo mais duro, mas eram sempre pedras dando alarme falso. Quando a picareta bateu numa pedra pela sétima vez, Tom não aguentou:</a:t>
            </a:r>
          </a:p>
          <a:p>
            <a:pPr indent="268288" algn="just"/>
            <a:r>
              <a:rPr lang="pt-BR" sz="2300" dirty="0">
                <a:latin typeface="Arial Narrow" panose="020B0606020202030204" pitchFamily="34" charset="0"/>
              </a:rPr>
              <a:t>— Vamos embora desse local maldito. Estou com medo. Parece que os mortos estão me vigiando. Não consigo cavar em paz.</a:t>
            </a:r>
          </a:p>
          <a:p>
            <a:pPr indent="268288" algn="just"/>
            <a:r>
              <a:rPr lang="pt-BR" sz="2300" dirty="0">
                <a:latin typeface="Arial Narrow" panose="020B0606020202030204" pitchFamily="34" charset="0"/>
              </a:rPr>
              <a:t>— Eu também não, Tom. Toda hora que me viro, parece que tem um escravo atrás de mim querendo me matar. Estou cansado. Vamos embora. Vamos deixar essa árvore e procurar em outro lugar.</a:t>
            </a:r>
          </a:p>
          <a:p>
            <a:pPr indent="268288" algn="just"/>
            <a:r>
              <a:rPr lang="pt-BR" sz="2300" dirty="0">
                <a:latin typeface="Arial Narrow" panose="020B0606020202030204" pitchFamily="34" charset="0"/>
              </a:rPr>
              <a:t>— Boa ideia. Mas onde?</a:t>
            </a:r>
          </a:p>
          <a:p>
            <a:pPr indent="268288" algn="just"/>
            <a:r>
              <a:rPr lang="pt-BR" sz="2300" dirty="0">
                <a:latin typeface="Arial Narrow" panose="020B0606020202030204" pitchFamily="34" charset="0"/>
              </a:rPr>
              <a:t>— Não sei, pense você. Aliás, Tom, tudo isso foi ideia sua.</a:t>
            </a:r>
          </a:p>
        </p:txBody>
      </p:sp>
    </p:spTree>
    <p:extLst>
      <p:ext uri="{BB962C8B-B14F-4D97-AF65-F5344CB8AC3E}">
        <p14:creationId xmlns:p14="http://schemas.microsoft.com/office/powerpoint/2010/main" val="1086330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123890-EB75-DAE8-FA26-A6541EBB7BF2}"/>
              </a:ext>
            </a:extLst>
          </p:cNvPr>
          <p:cNvSpPr txBox="1"/>
          <p:nvPr/>
        </p:nvSpPr>
        <p:spPr>
          <a:xfrm>
            <a:off x="197222" y="707828"/>
            <a:ext cx="11743765" cy="2785378"/>
          </a:xfrm>
          <a:prstGeom prst="rect">
            <a:avLst/>
          </a:prstGeom>
          <a:noFill/>
        </p:spPr>
        <p:txBody>
          <a:bodyPr wrap="square">
            <a:spAutoFit/>
          </a:bodyPr>
          <a:lstStyle/>
          <a:p>
            <a:pPr indent="268288" algn="just"/>
            <a:r>
              <a:rPr lang="pt-BR" sz="2300" dirty="0">
                <a:latin typeface="Arial Narrow" panose="020B0606020202030204" pitchFamily="34" charset="0"/>
              </a:rPr>
              <a:t>— Já sei. Vamos à casa mal-assombrada.</a:t>
            </a:r>
          </a:p>
          <a:p>
            <a:pPr indent="268288" algn="just"/>
            <a:r>
              <a:rPr lang="pt-BR" sz="2300" dirty="0">
                <a:latin typeface="Arial Narrow" panose="020B0606020202030204" pitchFamily="34" charset="0"/>
              </a:rPr>
              <a:t>— Nem morto. Eu estou morrendo de medo e você vem com essa?</a:t>
            </a:r>
          </a:p>
          <a:p>
            <a:pPr indent="268288" algn="just"/>
            <a:r>
              <a:rPr lang="pt-BR" sz="2300" dirty="0">
                <a:latin typeface="Arial Narrow" panose="020B0606020202030204" pitchFamily="34" charset="0"/>
              </a:rPr>
              <a:t>Imagina...</a:t>
            </a:r>
          </a:p>
          <a:p>
            <a:pPr indent="268288" algn="just"/>
            <a:r>
              <a:rPr lang="pt-BR" sz="2300" dirty="0">
                <a:latin typeface="Arial Narrow" panose="020B0606020202030204" pitchFamily="34" charset="0"/>
              </a:rPr>
              <a:t>— Vamos para casa dormir e amanhã, durante o dia, a gente vai na casa mal-assombrada. As bruxas dormem de dia, lembra, Huck?</a:t>
            </a:r>
          </a:p>
          <a:p>
            <a:pPr indent="268288" algn="just"/>
            <a:r>
              <a:rPr lang="pt-BR" sz="2300" dirty="0">
                <a:latin typeface="Arial Narrow" panose="020B0606020202030204" pitchFamily="34" charset="0"/>
              </a:rPr>
              <a:t>— Lembro, mas mesmo assim acho ARRISCADO.</a:t>
            </a:r>
          </a:p>
          <a:p>
            <a:pPr indent="268288" algn="just"/>
            <a:r>
              <a:rPr lang="pt-BR" sz="2300" dirty="0">
                <a:latin typeface="Arial Narrow" panose="020B0606020202030204" pitchFamily="34" charset="0"/>
              </a:rPr>
              <a:t>[...]</a:t>
            </a:r>
          </a:p>
          <a:p>
            <a:pPr algn="r"/>
            <a:r>
              <a:rPr lang="pt-BR" sz="1400" dirty="0">
                <a:latin typeface="Arial Narrow" panose="020B0606020202030204" pitchFamily="34" charset="0"/>
              </a:rPr>
              <a:t>TWAIN Mark. As aventuras de Tom Sawyer. Adaptação de Rodrigo Espinosa Cabral. Coleção Aventuras Grandiosas.3ª edição.   </a:t>
            </a:r>
          </a:p>
        </p:txBody>
      </p:sp>
      <p:graphicFrame>
        <p:nvGraphicFramePr>
          <p:cNvPr id="5" name="Tabela 4">
            <a:extLst>
              <a:ext uri="{FF2B5EF4-FFF2-40B4-BE49-F238E27FC236}">
                <a16:creationId xmlns:a16="http://schemas.microsoft.com/office/drawing/2014/main" id="{E9E4CB96-D5AE-EF76-E2FA-E4C5946F66B1}"/>
              </a:ext>
            </a:extLst>
          </p:cNvPr>
          <p:cNvGraphicFramePr>
            <a:graphicFrameLocks noGrp="1"/>
          </p:cNvGraphicFramePr>
          <p:nvPr>
            <p:extLst>
              <p:ext uri="{D42A27DB-BD31-4B8C-83A1-F6EECF244321}">
                <p14:modId xmlns:p14="http://schemas.microsoft.com/office/powerpoint/2010/main" val="3672907624"/>
              </p:ext>
            </p:extLst>
          </p:nvPr>
        </p:nvGraphicFramePr>
        <p:xfrm>
          <a:off x="197222" y="3686984"/>
          <a:ext cx="11743764" cy="1376744"/>
        </p:xfrm>
        <a:graphic>
          <a:graphicData uri="http://schemas.openxmlformats.org/drawingml/2006/table">
            <a:tbl>
              <a:tblPr firstRow="1" bandRow="1">
                <a:tableStyleId>{5C22544A-7EE6-4342-B048-85BDC9FD1C3A}</a:tableStyleId>
              </a:tblPr>
              <a:tblGrid>
                <a:gridCol w="5871882">
                  <a:extLst>
                    <a:ext uri="{9D8B030D-6E8A-4147-A177-3AD203B41FA5}">
                      <a16:colId xmlns:a16="http://schemas.microsoft.com/office/drawing/2014/main" val="2206194750"/>
                    </a:ext>
                  </a:extLst>
                </a:gridCol>
                <a:gridCol w="5871882">
                  <a:extLst>
                    <a:ext uri="{9D8B030D-6E8A-4147-A177-3AD203B41FA5}">
                      <a16:colId xmlns:a16="http://schemas.microsoft.com/office/drawing/2014/main" val="2970409673"/>
                    </a:ext>
                  </a:extLst>
                </a:gridCol>
              </a:tblGrid>
              <a:tr h="370840">
                <a:tc>
                  <a:txBody>
                    <a:bodyPr/>
                    <a:lstStyle/>
                    <a:p>
                      <a:pPr algn="just">
                        <a:lnSpc>
                          <a:spcPct val="11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Vocabulário </a:t>
                      </a: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ENVEREDOU: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rumou, encaminhou. </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SEDENTO: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desejoso. </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4">
                          <a:lumMod val="40000"/>
                          <a:lumOff val="60000"/>
                        </a:schemeClr>
                      </a:solidFill>
                      <a:prstDash val="solid"/>
                      <a:round/>
                      <a:headEnd type="none" w="med" len="med"/>
                      <a:tailEnd type="none" w="med" len="med"/>
                    </a:lnL>
                    <a:lnR w="28575" cap="flat" cmpd="sng" algn="ctr">
                      <a:solidFill>
                        <a:schemeClr val="accent4">
                          <a:lumMod val="40000"/>
                          <a:lumOff val="60000"/>
                        </a:schemeClr>
                      </a:solidFill>
                      <a:prstDash val="solid"/>
                      <a:round/>
                      <a:headEnd type="none" w="med" len="med"/>
                      <a:tailEnd type="none" w="med" len="med"/>
                    </a:lnR>
                    <a:lnT w="28575" cap="flat" cmpd="sng" algn="ctr">
                      <a:solidFill>
                        <a:schemeClr val="accent4">
                          <a:lumMod val="40000"/>
                          <a:lumOff val="60000"/>
                        </a:schemeClr>
                      </a:solidFill>
                      <a:prstDash val="solid"/>
                      <a:round/>
                      <a:headEnd type="none" w="med" len="med"/>
                      <a:tailEnd type="none" w="med" len="med"/>
                    </a:lnT>
                    <a:lnB w="28575" cap="flat" cmpd="sng" algn="ctr">
                      <a:solidFill>
                        <a:schemeClr val="accent4">
                          <a:lumMod val="40000"/>
                          <a:lumOff val="60000"/>
                        </a:schemeClr>
                      </a:solidFill>
                      <a:prstDash val="solid"/>
                      <a:round/>
                      <a:headEnd type="none" w="med" len="med"/>
                      <a:tailEnd type="none" w="med" len="med"/>
                    </a:lnB>
                    <a:solidFill>
                      <a:schemeClr val="accent4">
                        <a:lumMod val="20000"/>
                        <a:lumOff val="80000"/>
                      </a:schemeClr>
                    </a:solidFill>
                  </a:tcPr>
                </a:tc>
                <a:tc>
                  <a:txBody>
                    <a:bodyPr/>
                    <a:lstStyle/>
                    <a:p>
                      <a:pPr algn="just">
                        <a:lnSpc>
                          <a:spcPct val="11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SINA: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destino, fortuna. </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ASSOALHO: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a:t>
                      </a:r>
                      <a:r>
                        <a:rPr lang="pt-BR" sz="2300" b="0" kern="100"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ã</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de uma casa. </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MAL-ASSOMBRADA: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onde aparecem fantasmas.</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4">
                          <a:lumMod val="40000"/>
                          <a:lumOff val="60000"/>
                        </a:schemeClr>
                      </a:solidFill>
                      <a:prstDash val="solid"/>
                      <a:round/>
                      <a:headEnd type="none" w="med" len="med"/>
                      <a:tailEnd type="none" w="med" len="med"/>
                    </a:lnL>
                    <a:lnR w="28575" cap="flat" cmpd="sng" algn="ctr">
                      <a:solidFill>
                        <a:schemeClr val="accent4">
                          <a:lumMod val="40000"/>
                          <a:lumOff val="60000"/>
                        </a:schemeClr>
                      </a:solidFill>
                      <a:prstDash val="solid"/>
                      <a:round/>
                      <a:headEnd type="none" w="med" len="med"/>
                      <a:tailEnd type="none" w="med" len="med"/>
                    </a:lnR>
                    <a:lnT w="28575" cap="flat" cmpd="sng" algn="ctr">
                      <a:solidFill>
                        <a:schemeClr val="accent4">
                          <a:lumMod val="40000"/>
                          <a:lumOff val="60000"/>
                        </a:schemeClr>
                      </a:solidFill>
                      <a:prstDash val="solid"/>
                      <a:round/>
                      <a:headEnd type="none" w="med" len="med"/>
                      <a:tailEnd type="none" w="med" len="med"/>
                    </a:lnT>
                    <a:lnB w="28575" cap="flat" cmpd="sng" algn="ctr">
                      <a:solidFill>
                        <a:schemeClr val="accent4">
                          <a:lumMod val="40000"/>
                          <a:lumOff val="6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375679232"/>
                  </a:ext>
                </a:extLst>
              </a:tr>
            </a:tbl>
          </a:graphicData>
        </a:graphic>
      </p:graphicFrame>
    </p:spTree>
    <p:extLst>
      <p:ext uri="{BB962C8B-B14F-4D97-AF65-F5344CB8AC3E}">
        <p14:creationId xmlns:p14="http://schemas.microsoft.com/office/powerpoint/2010/main" val="3763125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63410B99-DBF9-7113-B5C3-6B3458B81F01}"/>
              </a:ext>
            </a:extLst>
          </p:cNvPr>
          <p:cNvSpPr txBox="1"/>
          <p:nvPr/>
        </p:nvSpPr>
        <p:spPr>
          <a:xfrm>
            <a:off x="161364" y="1082203"/>
            <a:ext cx="11869271" cy="5755422"/>
          </a:xfrm>
          <a:prstGeom prst="rect">
            <a:avLst/>
          </a:prstGeom>
          <a:noFill/>
        </p:spPr>
        <p:txBody>
          <a:bodyPr wrap="square">
            <a:spAutoFit/>
          </a:bodyPr>
          <a:lstStyle/>
          <a:p>
            <a:pPr algn="just"/>
            <a:r>
              <a:rPr lang="pt-BR" sz="2300" b="1" dirty="0">
                <a:latin typeface="Arial Narrow" panose="020B0606020202030204" pitchFamily="34" charset="0"/>
              </a:rPr>
              <a:t>2. </a:t>
            </a:r>
            <a:r>
              <a:rPr lang="pt-BR" sz="2300" dirty="0">
                <a:latin typeface="Arial Narrow" panose="020B0606020202030204" pitchFamily="34" charset="0"/>
              </a:rPr>
              <a:t>Ao narrar as incríveis peripécias de Tom Sawyer e seu "bando de ladrões", tendo como pano de fundo o cotidiano complexo do Sul dos Estados Unidos do século XIX, Mark Twain criou um dos livros mais amados da literatura universal e um marco do romance norte-americano moderno.</a:t>
            </a:r>
          </a:p>
          <a:p>
            <a:pPr algn="just"/>
            <a:r>
              <a:rPr lang="pt-BR" sz="2300" dirty="0">
                <a:latin typeface="Arial Narrow" panose="020B0606020202030204" pitchFamily="34" charset="0"/>
              </a:rPr>
              <a:t>a) Qual é o autor do romance “As Aventuras de Tom Sawyer”?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3. </a:t>
            </a:r>
            <a:r>
              <a:rPr lang="pt-BR" sz="2300" dirty="0">
                <a:latin typeface="Arial Narrow" panose="020B0606020202030204" pitchFamily="34" charset="0"/>
              </a:rPr>
              <a:t>O romance de aventura é um gênero que tem como objetivo narrar uma história que </a:t>
            </a:r>
          </a:p>
          <a:p>
            <a:pPr algn="just"/>
            <a:r>
              <a:rPr lang="pt-BR" sz="2300" dirty="0">
                <a:latin typeface="Arial Narrow" panose="020B0606020202030204" pitchFamily="34" charset="0"/>
              </a:rPr>
              <a:t>(     ) tem como tema o dia a dia.   </a:t>
            </a:r>
          </a:p>
          <a:p>
            <a:pPr algn="just"/>
            <a:r>
              <a:rPr lang="pt-BR" sz="2300" dirty="0">
                <a:latin typeface="Arial Narrow" panose="020B0606020202030204" pitchFamily="34" charset="0"/>
              </a:rPr>
              <a:t>(     ) transmite uma mensagem moralista.   </a:t>
            </a:r>
          </a:p>
          <a:p>
            <a:pPr algn="just"/>
            <a:r>
              <a:rPr lang="pt-BR" sz="2300" dirty="0">
                <a:latin typeface="Arial Narrow" panose="020B0606020202030204" pitchFamily="34" charset="0"/>
              </a:rPr>
              <a:t>(     ) desenvolve-se em torno de um acontecimento real.  </a:t>
            </a:r>
          </a:p>
          <a:p>
            <a:pPr algn="just"/>
            <a:r>
              <a:rPr lang="pt-BR" sz="2300" dirty="0">
                <a:latin typeface="Arial Narrow" panose="020B0606020202030204" pitchFamily="34" charset="0"/>
              </a:rPr>
              <a:t>(     ) envolve os leitores em acontecimentos inesperados.</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4. </a:t>
            </a:r>
            <a:r>
              <a:rPr lang="pt-BR" sz="2300" dirty="0">
                <a:latin typeface="Arial Narrow" panose="020B0606020202030204" pitchFamily="34" charset="0"/>
              </a:rPr>
              <a:t>As narrativas de aventura são histórias de ação e de suspense que se acontecem em locais/ lugares desafiadores para as personagens. Surgem de uma situação-problema, têm ações movimentadas entre outros aspectos. Identifique, nesse capítulo da narrativa “As aventuras de Tom Sawyer”, os seguintes elementos de uma narração:</a:t>
            </a:r>
          </a:p>
          <a:p>
            <a:pPr algn="just"/>
            <a:r>
              <a:rPr lang="pt-BR" sz="2300" dirty="0">
                <a:latin typeface="Arial Narrow" panose="020B0606020202030204" pitchFamily="34" charset="0"/>
              </a:rPr>
              <a:t>a) Tempo em que acontecem os fatos.</a:t>
            </a:r>
          </a:p>
        </p:txBody>
      </p:sp>
    </p:spTree>
    <p:extLst>
      <p:ext uri="{BB962C8B-B14F-4D97-AF65-F5344CB8AC3E}">
        <p14:creationId xmlns:p14="http://schemas.microsoft.com/office/powerpoint/2010/main" val="534176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C373DD0-4FE1-B2A5-C088-EFFED0425B1F}"/>
              </a:ext>
            </a:extLst>
          </p:cNvPr>
          <p:cNvSpPr txBox="1"/>
          <p:nvPr/>
        </p:nvSpPr>
        <p:spPr>
          <a:xfrm>
            <a:off x="152400" y="740966"/>
            <a:ext cx="11833412" cy="5755422"/>
          </a:xfrm>
          <a:prstGeom prst="rect">
            <a:avLst/>
          </a:prstGeom>
          <a:noFill/>
        </p:spPr>
        <p:txBody>
          <a:bodyPr wrap="square">
            <a:spAutoFit/>
          </a:bodyPr>
          <a:lstStyle/>
          <a:p>
            <a:pPr algn="just"/>
            <a:r>
              <a:rPr lang="pt-BR" sz="2300" dirty="0">
                <a:latin typeface="Arial Narrow" panose="020B0606020202030204" pitchFamily="34" charset="0"/>
              </a:rPr>
              <a:t>b) Espaço em que as ações acontecem.</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 c) Personagens da narrativa.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5. </a:t>
            </a:r>
            <a:r>
              <a:rPr lang="pt-BR" sz="2300" dirty="0">
                <a:latin typeface="Arial Narrow" panose="020B0606020202030204" pitchFamily="34" charset="0"/>
              </a:rPr>
              <a:t>“Em Busca De Um Tesouro” se inicia como se fosse uma aventura típica de meninos, impulsionada pela imaginação de Tom Sawyer e </a:t>
            </a:r>
            <a:r>
              <a:rPr lang="pt-BR" sz="2300" dirty="0" err="1">
                <a:latin typeface="Arial Narrow" panose="020B0606020202030204" pitchFamily="34" charset="0"/>
              </a:rPr>
              <a:t>Huckleberry</a:t>
            </a:r>
            <a:r>
              <a:rPr lang="pt-BR" sz="2300" dirty="0">
                <a:latin typeface="Arial Narrow" panose="020B0606020202030204" pitchFamily="34" charset="0"/>
              </a:rPr>
              <a:t> Finn. Nesse contexto infere-se que ambos </a:t>
            </a:r>
          </a:p>
          <a:p>
            <a:pPr algn="just"/>
            <a:r>
              <a:rPr lang="pt-BR" sz="2300" dirty="0">
                <a:latin typeface="Arial Narrow" panose="020B0606020202030204" pitchFamily="34" charset="0"/>
              </a:rPr>
              <a:t>(    ) brincam de piratas e caçadores de tesouro.</a:t>
            </a:r>
          </a:p>
          <a:p>
            <a:pPr algn="just"/>
            <a:r>
              <a:rPr lang="pt-BR" sz="2300" dirty="0">
                <a:latin typeface="Arial Narrow" panose="020B0606020202030204" pitchFamily="34" charset="0"/>
              </a:rPr>
              <a:t>(    ) vivenciam a infância, mas não amadureceram.</a:t>
            </a:r>
          </a:p>
          <a:p>
            <a:pPr algn="just"/>
            <a:r>
              <a:rPr lang="pt-BR" sz="2300" dirty="0">
                <a:latin typeface="Arial Narrow" panose="020B0606020202030204" pitchFamily="34" charset="0"/>
              </a:rPr>
              <a:t>(    ) sentem um desejo incontrolável de viver a infância.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6. </a:t>
            </a:r>
            <a:r>
              <a:rPr lang="pt-BR" sz="2300" dirty="0">
                <a:latin typeface="Arial Narrow" panose="020B0606020202030204" pitchFamily="34" charset="0"/>
              </a:rPr>
              <a:t>Retire do texto o que se pede.</a:t>
            </a:r>
          </a:p>
          <a:p>
            <a:pPr algn="just"/>
            <a:r>
              <a:rPr lang="pt-BR" sz="2300" dirty="0">
                <a:latin typeface="Arial Narrow" panose="020B0606020202030204" pitchFamily="34" charset="0"/>
              </a:rPr>
              <a:t>a) Um trecho que mostra o elemento lugar/espaço.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Um trecho que mostra o elemento tempo cronológico.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O nome da personagem principal, ou seja, a protagonista dessa narrativa de aventura?</a:t>
            </a:r>
          </a:p>
        </p:txBody>
      </p:sp>
    </p:spTree>
    <p:extLst>
      <p:ext uri="{BB962C8B-B14F-4D97-AF65-F5344CB8AC3E}">
        <p14:creationId xmlns:p14="http://schemas.microsoft.com/office/powerpoint/2010/main" val="1605435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D31BF9A-C4AA-4F80-263D-679A750736F4}"/>
              </a:ext>
            </a:extLst>
          </p:cNvPr>
          <p:cNvSpPr txBox="1"/>
          <p:nvPr/>
        </p:nvSpPr>
        <p:spPr>
          <a:xfrm>
            <a:off x="131482" y="733815"/>
            <a:ext cx="11764681" cy="3631763"/>
          </a:xfrm>
          <a:prstGeom prst="rect">
            <a:avLst/>
          </a:prstGeom>
          <a:noFill/>
        </p:spPr>
        <p:txBody>
          <a:bodyPr wrap="square">
            <a:spAutoFit/>
          </a:bodyPr>
          <a:lstStyle/>
          <a:p>
            <a:pPr algn="just"/>
            <a:r>
              <a:rPr lang="pt-BR" sz="2300" b="1" dirty="0">
                <a:latin typeface="Arial Narrow" panose="020B0606020202030204" pitchFamily="34" charset="0"/>
              </a:rPr>
              <a:t>7. </a:t>
            </a:r>
            <a:r>
              <a:rPr lang="pt-BR" sz="2300" dirty="0">
                <a:latin typeface="Arial Narrow" panose="020B0606020202030204" pitchFamily="34" charset="0"/>
              </a:rPr>
              <a:t>O texto lido apresenta características</a:t>
            </a:r>
          </a:p>
          <a:p>
            <a:pPr algn="just"/>
            <a:r>
              <a:rPr lang="pt-BR" sz="2300" dirty="0">
                <a:latin typeface="Arial Narrow" panose="020B0606020202030204" pitchFamily="34" charset="0"/>
              </a:rPr>
              <a:t>a) (    ) narrativas.</a:t>
            </a:r>
          </a:p>
          <a:p>
            <a:pPr algn="just"/>
            <a:r>
              <a:rPr lang="pt-BR" sz="2300" dirty="0">
                <a:latin typeface="Arial Narrow" panose="020B0606020202030204" pitchFamily="34" charset="0"/>
              </a:rPr>
              <a:t>b) (    ) instrucionais.</a:t>
            </a:r>
          </a:p>
          <a:p>
            <a:pPr algn="just"/>
            <a:r>
              <a:rPr lang="pt-BR" sz="2300" dirty="0">
                <a:latin typeface="Arial Narrow" panose="020B0606020202030204" pitchFamily="34" charset="0"/>
              </a:rPr>
              <a:t>c) (    ) argumentativas.</a:t>
            </a:r>
          </a:p>
          <a:p>
            <a:pPr algn="just"/>
            <a:r>
              <a:rPr lang="pt-BR" sz="2300" dirty="0">
                <a:latin typeface="Arial Narrow" panose="020B0606020202030204" pitchFamily="34" charset="0"/>
              </a:rPr>
              <a:t>d) (    ) descritivas.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8. </a:t>
            </a:r>
            <a:r>
              <a:rPr lang="pt-BR" sz="2300" dirty="0">
                <a:latin typeface="Arial Narrow" panose="020B0606020202030204" pitchFamily="34" charset="0"/>
              </a:rPr>
              <a:t>Releia o capítulo 9 e responda. </a:t>
            </a:r>
          </a:p>
          <a:p>
            <a:pPr algn="just"/>
            <a:r>
              <a:rPr lang="pt-BR" sz="2300" dirty="0">
                <a:latin typeface="Arial Narrow" panose="020B0606020202030204" pitchFamily="34" charset="0"/>
              </a:rPr>
              <a:t>a) Qual era o desejo incontrolável que durante a infância a maioria dos meninos tinha?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Por onde os meninos Tom e Huck começaram a procurar um tesouro escondido? </a:t>
            </a:r>
          </a:p>
        </p:txBody>
      </p:sp>
    </p:spTree>
    <p:extLst>
      <p:ext uri="{BB962C8B-B14F-4D97-AF65-F5344CB8AC3E}">
        <p14:creationId xmlns:p14="http://schemas.microsoft.com/office/powerpoint/2010/main" val="2003538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61F615C-BF42-3C11-451A-591C94AB9DBE}"/>
              </a:ext>
            </a:extLst>
          </p:cNvPr>
          <p:cNvPicPr>
            <a:picLocks noChangeAspect="1"/>
          </p:cNvPicPr>
          <p:nvPr/>
        </p:nvPicPr>
        <p:blipFill>
          <a:blip r:embed="rId2"/>
          <a:stretch>
            <a:fillRect/>
          </a:stretch>
        </p:blipFill>
        <p:spPr>
          <a:xfrm>
            <a:off x="3894021" y="703176"/>
            <a:ext cx="4403957" cy="605672"/>
          </a:xfrm>
          <a:prstGeom prst="rect">
            <a:avLst/>
          </a:prstGeom>
        </p:spPr>
      </p:pic>
      <p:pic>
        <p:nvPicPr>
          <p:cNvPr id="3" name="Imagem 2">
            <a:extLst>
              <a:ext uri="{FF2B5EF4-FFF2-40B4-BE49-F238E27FC236}">
                <a16:creationId xmlns:a16="http://schemas.microsoft.com/office/drawing/2014/main" id="{3A43B879-FF5E-FDB4-78FF-20076B0CD93F}"/>
              </a:ext>
            </a:extLst>
          </p:cNvPr>
          <p:cNvPicPr>
            <a:picLocks noChangeAspect="1"/>
          </p:cNvPicPr>
          <p:nvPr/>
        </p:nvPicPr>
        <p:blipFill>
          <a:blip r:embed="rId3"/>
          <a:stretch>
            <a:fillRect/>
          </a:stretch>
        </p:blipFill>
        <p:spPr>
          <a:xfrm>
            <a:off x="175047" y="1308848"/>
            <a:ext cx="4307306" cy="889552"/>
          </a:xfrm>
          <a:prstGeom prst="rect">
            <a:avLst/>
          </a:prstGeom>
        </p:spPr>
      </p:pic>
      <p:graphicFrame>
        <p:nvGraphicFramePr>
          <p:cNvPr id="4" name="Tabela 3">
            <a:extLst>
              <a:ext uri="{FF2B5EF4-FFF2-40B4-BE49-F238E27FC236}">
                <a16:creationId xmlns:a16="http://schemas.microsoft.com/office/drawing/2014/main" id="{4E871735-5E71-3A2C-C905-D702E5C05294}"/>
              </a:ext>
            </a:extLst>
          </p:cNvPr>
          <p:cNvGraphicFramePr>
            <a:graphicFrameLocks noGrp="1"/>
          </p:cNvGraphicFramePr>
          <p:nvPr>
            <p:extLst>
              <p:ext uri="{D42A27DB-BD31-4B8C-83A1-F6EECF244321}">
                <p14:modId xmlns:p14="http://schemas.microsoft.com/office/powerpoint/2010/main" val="1936316719"/>
              </p:ext>
            </p:extLst>
          </p:nvPr>
        </p:nvGraphicFramePr>
        <p:xfrm>
          <a:off x="175047" y="2279081"/>
          <a:ext cx="11855588" cy="3332825"/>
        </p:xfrm>
        <a:graphic>
          <a:graphicData uri="http://schemas.openxmlformats.org/drawingml/2006/table">
            <a:tbl>
              <a:tblPr firstRow="1" bandRow="1">
                <a:tableStyleId>{5C22544A-7EE6-4342-B048-85BDC9FD1C3A}</a:tableStyleId>
              </a:tblPr>
              <a:tblGrid>
                <a:gridCol w="11855588">
                  <a:extLst>
                    <a:ext uri="{9D8B030D-6E8A-4147-A177-3AD203B41FA5}">
                      <a16:colId xmlns:a16="http://schemas.microsoft.com/office/drawing/2014/main" val="1877455647"/>
                    </a:ext>
                  </a:extLst>
                </a:gridCol>
              </a:tblGrid>
              <a:tr h="3332825">
                <a:tc>
                  <a:txBody>
                    <a:bodyPr/>
                    <a:lstStyle/>
                    <a:p>
                      <a:r>
                        <a:rPr lang="pt-BR" sz="2300" dirty="0">
                          <a:solidFill>
                            <a:schemeClr val="tx1"/>
                          </a:solidFill>
                          <a:latin typeface="Arial Narrow" panose="020B0606020202030204" pitchFamily="34" charset="0"/>
                        </a:rPr>
                        <a:t>Etapa 2 </a:t>
                      </a:r>
                    </a:p>
                    <a:p>
                      <a:r>
                        <a:rPr lang="pt-BR" sz="2300" b="0" dirty="0">
                          <a:solidFill>
                            <a:schemeClr val="tx1"/>
                          </a:solidFill>
                          <a:latin typeface="Arial Narrow" panose="020B0606020202030204" pitchFamily="34" charset="0"/>
                        </a:rPr>
                        <a:t>                                </a:t>
                      </a:r>
                    </a:p>
                    <a:p>
                      <a:r>
                        <a:rPr lang="pt-BR" sz="2300" b="0" dirty="0">
                          <a:solidFill>
                            <a:schemeClr val="tx1"/>
                          </a:solidFill>
                          <a:latin typeface="Arial Narrow" panose="020B0606020202030204" pitchFamily="34" charset="0"/>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87285529"/>
                  </a:ext>
                </a:extLst>
              </a:tr>
            </a:tbl>
          </a:graphicData>
        </a:graphic>
      </p:graphicFrame>
      <p:pic>
        <p:nvPicPr>
          <p:cNvPr id="6" name="Imagem 5">
            <a:extLst>
              <a:ext uri="{FF2B5EF4-FFF2-40B4-BE49-F238E27FC236}">
                <a16:creationId xmlns:a16="http://schemas.microsoft.com/office/drawing/2014/main" id="{1FDB0978-D615-E30D-DC84-0C75B16FAAC1}"/>
              </a:ext>
            </a:extLst>
          </p:cNvPr>
          <p:cNvPicPr>
            <a:picLocks noChangeAspect="1"/>
          </p:cNvPicPr>
          <p:nvPr/>
        </p:nvPicPr>
        <p:blipFill>
          <a:blip r:embed="rId4"/>
          <a:stretch>
            <a:fillRect/>
          </a:stretch>
        </p:blipFill>
        <p:spPr>
          <a:xfrm>
            <a:off x="8577687" y="2735321"/>
            <a:ext cx="3256678" cy="1618927"/>
          </a:xfrm>
          <a:prstGeom prst="rect">
            <a:avLst/>
          </a:prstGeom>
        </p:spPr>
      </p:pic>
      <p:sp>
        <p:nvSpPr>
          <p:cNvPr id="7" name="CaixaDeTexto 6">
            <a:extLst>
              <a:ext uri="{FF2B5EF4-FFF2-40B4-BE49-F238E27FC236}">
                <a16:creationId xmlns:a16="http://schemas.microsoft.com/office/drawing/2014/main" id="{3069DDEB-70CA-5B5E-AF6C-4E616EF42989}"/>
              </a:ext>
            </a:extLst>
          </p:cNvPr>
          <p:cNvSpPr txBox="1"/>
          <p:nvPr/>
        </p:nvSpPr>
        <p:spPr>
          <a:xfrm>
            <a:off x="8726906" y="4585817"/>
            <a:ext cx="3290047" cy="738664"/>
          </a:xfrm>
          <a:prstGeom prst="rect">
            <a:avLst/>
          </a:prstGeom>
          <a:noFill/>
        </p:spPr>
        <p:txBody>
          <a:bodyPr wrap="square" rtlCol="0">
            <a:spAutoFit/>
          </a:bodyPr>
          <a:lstStyle/>
          <a:p>
            <a:pPr algn="ctr"/>
            <a:r>
              <a:rPr lang="pt-BR" sz="1400" dirty="0">
                <a:latin typeface="Arial Narrow" panose="020B0606020202030204" pitchFamily="34" charset="0"/>
              </a:rPr>
              <a:t>Disponível </a:t>
            </a:r>
            <a:r>
              <a:rPr lang="pt-BR" sz="1400" dirty="0" err="1">
                <a:latin typeface="Arial Narrow" panose="020B0606020202030204" pitchFamily="34" charset="0"/>
              </a:rPr>
              <a:t>em:https</a:t>
            </a:r>
            <a:r>
              <a:rPr lang="pt-BR" sz="1400" dirty="0">
                <a:latin typeface="Arial Narrow" panose="020B0606020202030204" pitchFamily="34" charset="0"/>
              </a:rPr>
              <a:t>://br.freepik.com/fotos-vetores-</a:t>
            </a:r>
            <a:r>
              <a:rPr lang="pt-BR" sz="1400" dirty="0" err="1">
                <a:latin typeface="Arial Narrow" panose="020B0606020202030204" pitchFamily="34" charset="0"/>
              </a:rPr>
              <a:t>gratis</a:t>
            </a:r>
            <a:r>
              <a:rPr lang="pt-BR" sz="1400" dirty="0">
                <a:latin typeface="Arial Narrow" panose="020B0606020202030204" pitchFamily="34" charset="0"/>
              </a:rPr>
              <a:t>/</a:t>
            </a:r>
            <a:r>
              <a:rPr lang="pt-BR" sz="1400" dirty="0" err="1">
                <a:latin typeface="Arial Narrow" panose="020B0606020202030204" pitchFamily="34" charset="0"/>
              </a:rPr>
              <a:t>criancas</a:t>
            </a:r>
            <a:r>
              <a:rPr lang="pt-BR" sz="1400" dirty="0">
                <a:latin typeface="Arial Narrow" panose="020B0606020202030204" pitchFamily="34" charset="0"/>
              </a:rPr>
              <a:t>-estudando-desenho. Acesso em 18 nov. </a:t>
            </a:r>
          </a:p>
        </p:txBody>
      </p:sp>
      <p:sp>
        <p:nvSpPr>
          <p:cNvPr id="8" name="CaixaDeTexto 7">
            <a:extLst>
              <a:ext uri="{FF2B5EF4-FFF2-40B4-BE49-F238E27FC236}">
                <a16:creationId xmlns:a16="http://schemas.microsoft.com/office/drawing/2014/main" id="{05391500-5421-CB05-AE55-2CAC5A557B1B}"/>
              </a:ext>
            </a:extLst>
          </p:cNvPr>
          <p:cNvSpPr txBox="1"/>
          <p:nvPr/>
        </p:nvSpPr>
        <p:spPr>
          <a:xfrm>
            <a:off x="175047" y="2625275"/>
            <a:ext cx="8206370" cy="2923877"/>
          </a:xfrm>
          <a:prstGeom prst="rect">
            <a:avLst/>
          </a:prstGeom>
          <a:noFill/>
        </p:spPr>
        <p:txBody>
          <a:bodyPr wrap="square" rtlCol="0">
            <a:spAutoFit/>
          </a:bodyPr>
          <a:lstStyle/>
          <a:p>
            <a:pPr algn="just"/>
            <a:r>
              <a:rPr lang="pt-BR" sz="2300" b="1" dirty="0">
                <a:latin typeface="Arial Narrow" panose="020B0606020202030204" pitchFamily="34" charset="0"/>
              </a:rPr>
              <a:t>1. </a:t>
            </a:r>
            <a:r>
              <a:rPr lang="pt-BR" sz="2300" dirty="0">
                <a:latin typeface="Arial Narrow" panose="020B0606020202030204" pitchFamily="34" charset="0"/>
              </a:rPr>
              <a:t>Vamos continuar conversando?</a:t>
            </a:r>
          </a:p>
          <a:p>
            <a:pPr algn="just"/>
            <a:r>
              <a:rPr lang="pt-BR" sz="2300" dirty="0">
                <a:latin typeface="Arial Narrow" panose="020B0606020202030204" pitchFamily="34" charset="0"/>
              </a:rPr>
              <a:t>- Quais são os elementos da narrativa que precisam fazer parte do gênero “narrativa de aventura”?</a:t>
            </a:r>
          </a:p>
          <a:p>
            <a:pPr algn="just"/>
            <a:r>
              <a:rPr lang="pt-BR" sz="2300" dirty="0">
                <a:latin typeface="Arial Narrow" panose="020B0606020202030204" pitchFamily="34" charset="0"/>
              </a:rPr>
              <a:t>- Você sabia que o elemento “desfecho” (resolução do conflito) nem sempre aparece no final (conclusão) do texto?</a:t>
            </a:r>
          </a:p>
          <a:p>
            <a:pPr algn="just"/>
            <a:r>
              <a:rPr lang="pt-BR" sz="2300" dirty="0">
                <a:latin typeface="Arial Narrow" panose="020B0606020202030204" pitchFamily="34" charset="0"/>
              </a:rPr>
              <a:t>- Você sabia que na narrativa de aventura pode aparecer algum tipo de discurso?</a:t>
            </a:r>
          </a:p>
          <a:p>
            <a:pPr algn="just"/>
            <a:r>
              <a:rPr lang="pt-BR" sz="2300" dirty="0">
                <a:latin typeface="Arial Narrow" panose="020B0606020202030204" pitchFamily="34" charset="0"/>
              </a:rPr>
              <a:t>- Você sabe quais são os tipos de discursos?</a:t>
            </a:r>
          </a:p>
        </p:txBody>
      </p:sp>
    </p:spTree>
    <p:extLst>
      <p:ext uri="{BB962C8B-B14F-4D97-AF65-F5344CB8AC3E}">
        <p14:creationId xmlns:p14="http://schemas.microsoft.com/office/powerpoint/2010/main" val="2088336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524C162-B5F3-5B33-3D7B-B2D9DDE5DF99}"/>
              </a:ext>
            </a:extLst>
          </p:cNvPr>
          <p:cNvPicPr>
            <a:picLocks noChangeAspect="1"/>
          </p:cNvPicPr>
          <p:nvPr/>
        </p:nvPicPr>
        <p:blipFill>
          <a:blip r:embed="rId2"/>
          <a:stretch>
            <a:fillRect/>
          </a:stretch>
        </p:blipFill>
        <p:spPr>
          <a:xfrm>
            <a:off x="107575" y="675108"/>
            <a:ext cx="2410007" cy="929574"/>
          </a:xfrm>
          <a:prstGeom prst="rect">
            <a:avLst/>
          </a:prstGeom>
        </p:spPr>
      </p:pic>
      <p:graphicFrame>
        <p:nvGraphicFramePr>
          <p:cNvPr id="5" name="Tabela 4">
            <a:extLst>
              <a:ext uri="{FF2B5EF4-FFF2-40B4-BE49-F238E27FC236}">
                <a16:creationId xmlns:a16="http://schemas.microsoft.com/office/drawing/2014/main" id="{9B3807AB-5166-AE62-687D-28B322BA9CC4}"/>
              </a:ext>
            </a:extLst>
          </p:cNvPr>
          <p:cNvGraphicFramePr>
            <a:graphicFrameLocks noGrp="1"/>
          </p:cNvGraphicFramePr>
          <p:nvPr>
            <p:extLst>
              <p:ext uri="{D42A27DB-BD31-4B8C-83A1-F6EECF244321}">
                <p14:modId xmlns:p14="http://schemas.microsoft.com/office/powerpoint/2010/main" val="2109033745"/>
              </p:ext>
            </p:extLst>
          </p:nvPr>
        </p:nvGraphicFramePr>
        <p:xfrm>
          <a:off x="97110" y="1694329"/>
          <a:ext cx="11878235" cy="4297680"/>
        </p:xfrm>
        <a:graphic>
          <a:graphicData uri="http://schemas.openxmlformats.org/drawingml/2006/table">
            <a:tbl>
              <a:tblPr firstRow="1" bandRow="1">
                <a:tableStyleId>{5C22544A-7EE6-4342-B048-85BDC9FD1C3A}</a:tableStyleId>
              </a:tblPr>
              <a:tblGrid>
                <a:gridCol w="11878235">
                  <a:extLst>
                    <a:ext uri="{9D8B030D-6E8A-4147-A177-3AD203B41FA5}">
                      <a16:colId xmlns:a16="http://schemas.microsoft.com/office/drawing/2014/main" val="3197864373"/>
                    </a:ext>
                  </a:extLst>
                </a:gridCol>
              </a:tblGrid>
              <a:tr h="185071">
                <a:tc>
                  <a:txBody>
                    <a:bodyPr/>
                    <a:lstStyle/>
                    <a:p>
                      <a:pPr algn="ctr"/>
                      <a:r>
                        <a:rPr lang="pt-BR" sz="2300" b="1" dirty="0">
                          <a:solidFill>
                            <a:schemeClr val="tx1"/>
                          </a:solidFill>
                          <a:latin typeface="Arial Narrow" panose="020B0606020202030204" pitchFamily="34" charset="0"/>
                        </a:rPr>
                        <a:t>Para compreender melhor o gênero textual “Narrativa de Aventura/Romance de Aventura”</a:t>
                      </a:r>
                    </a:p>
                    <a:p>
                      <a:pPr algn="just"/>
                      <a:r>
                        <a:rPr lang="pt-BR" sz="2300" b="0" dirty="0">
                          <a:solidFill>
                            <a:schemeClr val="tx1"/>
                          </a:solidFill>
                          <a:latin typeface="Arial Narrow" panose="020B0606020202030204" pitchFamily="34" charset="0"/>
                        </a:rPr>
                        <a:t>      A narrativa se desenvolve em torno de um enredo, nome que se dá à sequência dos fatos. A partir do enredo, chega-se ao </a:t>
                      </a:r>
                      <a:r>
                        <a:rPr lang="pt-BR" sz="2300" b="1" dirty="0">
                          <a:solidFill>
                            <a:schemeClr val="tx1"/>
                          </a:solidFill>
                          <a:latin typeface="Arial Narrow" panose="020B0606020202030204" pitchFamily="34" charset="0"/>
                        </a:rPr>
                        <a:t>tema/assunto</a:t>
                      </a:r>
                      <a:r>
                        <a:rPr lang="pt-BR" sz="2300" b="0" dirty="0">
                          <a:solidFill>
                            <a:schemeClr val="tx1"/>
                          </a:solidFill>
                          <a:latin typeface="Arial Narrow" panose="020B0606020202030204" pitchFamily="34" charset="0"/>
                        </a:rPr>
                        <a:t> do texto. </a:t>
                      </a:r>
                    </a:p>
                    <a:p>
                      <a:pPr algn="just"/>
                      <a:r>
                        <a:rPr lang="pt-BR" sz="2300" b="1" dirty="0">
                          <a:solidFill>
                            <a:schemeClr val="tx1"/>
                          </a:solidFill>
                          <a:latin typeface="Arial Narrow" panose="020B0606020202030204" pitchFamily="34" charset="0"/>
                        </a:rPr>
                        <a:t>Principais características:</a:t>
                      </a:r>
                    </a:p>
                    <a:p>
                      <a:pPr algn="just"/>
                      <a:r>
                        <a:rPr lang="pt-BR" sz="2300" b="1" dirty="0">
                          <a:solidFill>
                            <a:schemeClr val="tx1"/>
                          </a:solidFill>
                          <a:latin typeface="Arial Narrow" panose="020B0606020202030204" pitchFamily="34" charset="0"/>
                        </a:rPr>
                        <a:t>- Personagem protagonista (principal): </a:t>
                      </a:r>
                      <a:r>
                        <a:rPr lang="pt-BR" sz="2300" b="0" dirty="0">
                          <a:solidFill>
                            <a:schemeClr val="tx1"/>
                          </a:solidFill>
                          <a:latin typeface="Arial Narrow" panose="020B0606020202030204" pitchFamily="34" charset="0"/>
                        </a:rPr>
                        <a:t>ocupa o lugar principal da história, aquela que lidera as ações principais.</a:t>
                      </a:r>
                    </a:p>
                    <a:p>
                      <a:pPr algn="just"/>
                      <a:r>
                        <a:rPr lang="pt-BR" sz="2300" b="1" dirty="0">
                          <a:solidFill>
                            <a:schemeClr val="tx1"/>
                          </a:solidFill>
                          <a:latin typeface="Arial Narrow" panose="020B0606020202030204" pitchFamily="34" charset="0"/>
                        </a:rPr>
                        <a:t>- Personagens antagonistas: </a:t>
                      </a:r>
                      <a:r>
                        <a:rPr lang="pt-BR" sz="2300" b="0" dirty="0">
                          <a:solidFill>
                            <a:schemeClr val="tx1"/>
                          </a:solidFill>
                          <a:latin typeface="Arial Narrow" panose="020B0606020202030204" pitchFamily="34" charset="0"/>
                        </a:rPr>
                        <a:t>são adversários dos protagonistas, aquelas que criam ou alimentam o “conflito” (o problema).</a:t>
                      </a:r>
                    </a:p>
                    <a:p>
                      <a:pPr algn="just"/>
                      <a:r>
                        <a:rPr lang="pt-BR" sz="2300" b="1" dirty="0">
                          <a:solidFill>
                            <a:schemeClr val="tx1"/>
                          </a:solidFill>
                          <a:latin typeface="Arial Narrow" panose="020B0606020202030204" pitchFamily="34" charset="0"/>
                        </a:rPr>
                        <a:t>- Tempo: </a:t>
                      </a:r>
                      <a:r>
                        <a:rPr lang="pt-BR" sz="2300" b="0" dirty="0">
                          <a:solidFill>
                            <a:schemeClr val="tx1"/>
                          </a:solidFill>
                          <a:latin typeface="Arial Narrow" panose="020B0606020202030204" pitchFamily="34" charset="0"/>
                        </a:rPr>
                        <a:t>momento em que ocorre as ações narradas. O “</a:t>
                      </a:r>
                      <a:r>
                        <a:rPr lang="pt-BR" sz="2300" b="1" dirty="0">
                          <a:solidFill>
                            <a:schemeClr val="tx1"/>
                          </a:solidFill>
                          <a:latin typeface="Arial Narrow" panose="020B0606020202030204" pitchFamily="34" charset="0"/>
                        </a:rPr>
                        <a:t>Tempo</a:t>
                      </a:r>
                      <a:r>
                        <a:rPr lang="pt-BR" sz="2300" b="0" dirty="0">
                          <a:solidFill>
                            <a:schemeClr val="tx1"/>
                          </a:solidFill>
                          <a:latin typeface="Arial Narrow" panose="020B0606020202030204" pitchFamily="34" charset="0"/>
                        </a:rPr>
                        <a:t>” pode ser “</a:t>
                      </a:r>
                      <a:r>
                        <a:rPr lang="pt-BR" sz="2300" b="1" dirty="0">
                          <a:solidFill>
                            <a:schemeClr val="tx1"/>
                          </a:solidFill>
                          <a:latin typeface="Arial Narrow" panose="020B0606020202030204" pitchFamily="34" charset="0"/>
                        </a:rPr>
                        <a:t>cronológico</a:t>
                      </a:r>
                      <a:r>
                        <a:rPr lang="pt-BR" sz="2300" b="0" dirty="0">
                          <a:solidFill>
                            <a:schemeClr val="tx1"/>
                          </a:solidFill>
                          <a:latin typeface="Arial Narrow" panose="020B0606020202030204" pitchFamily="34" charset="0"/>
                        </a:rPr>
                        <a:t>”, isto é, um tempo que é marcado (hora, dia, mês, ano), por exemplo. O “</a:t>
                      </a:r>
                      <a:r>
                        <a:rPr lang="pt-BR" sz="2300" b="1" dirty="0">
                          <a:solidFill>
                            <a:schemeClr val="tx1"/>
                          </a:solidFill>
                          <a:latin typeface="Arial Narrow" panose="020B0606020202030204" pitchFamily="34" charset="0"/>
                        </a:rPr>
                        <a:t>Tempo</a:t>
                      </a:r>
                      <a:r>
                        <a:rPr lang="pt-BR" sz="2300" b="0" dirty="0">
                          <a:solidFill>
                            <a:schemeClr val="tx1"/>
                          </a:solidFill>
                          <a:latin typeface="Arial Narrow" panose="020B0606020202030204" pitchFamily="34" charset="0"/>
                        </a:rPr>
                        <a:t>” também pode ser “</a:t>
                      </a:r>
                      <a:r>
                        <a:rPr lang="pt-BR" sz="2300" b="1" dirty="0">
                          <a:solidFill>
                            <a:schemeClr val="tx1"/>
                          </a:solidFill>
                          <a:latin typeface="Arial Narrow" panose="020B0606020202030204" pitchFamily="34" charset="0"/>
                        </a:rPr>
                        <a:t>psicológico</a:t>
                      </a:r>
                      <a:r>
                        <a:rPr lang="pt-BR" sz="2300" b="0" dirty="0">
                          <a:solidFill>
                            <a:schemeClr val="tx1"/>
                          </a:solidFill>
                          <a:latin typeface="Arial Narrow" panose="020B0606020202030204" pitchFamily="34" charset="0"/>
                        </a:rPr>
                        <a:t>”, isto é, mostra lembranças e vivências das personagens (sem marcar esse tempo). </a:t>
                      </a:r>
                    </a:p>
                    <a:p>
                      <a:pPr algn="just"/>
                      <a:r>
                        <a:rPr lang="pt-BR" sz="2300" b="1" dirty="0">
                          <a:solidFill>
                            <a:schemeClr val="tx1"/>
                          </a:solidFill>
                          <a:latin typeface="Arial Narrow" panose="020B0606020202030204" pitchFamily="34" charset="0"/>
                        </a:rPr>
                        <a:t>- Ambiente/Espaço: </a:t>
                      </a:r>
                      <a:r>
                        <a:rPr lang="pt-BR" sz="2300" b="0" dirty="0">
                          <a:solidFill>
                            <a:schemeClr val="tx1"/>
                          </a:solidFill>
                          <a:latin typeface="Arial Narrow" panose="020B0606020202030204" pitchFamily="34" charset="0"/>
                        </a:rPr>
                        <a:t>lugar onde acontecem os fatos, as ações narradas.</a:t>
                      </a: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738366410"/>
                  </a:ext>
                </a:extLst>
              </a:tr>
            </a:tbl>
          </a:graphicData>
        </a:graphic>
      </p:graphicFrame>
    </p:spTree>
    <p:extLst>
      <p:ext uri="{BB962C8B-B14F-4D97-AF65-F5344CB8AC3E}">
        <p14:creationId xmlns:p14="http://schemas.microsoft.com/office/powerpoint/2010/main" val="1336316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B1850DE-9821-91D3-5BCF-0A5B4B0A2C4F}"/>
              </a:ext>
            </a:extLst>
          </p:cNvPr>
          <p:cNvSpPr txBox="1"/>
          <p:nvPr/>
        </p:nvSpPr>
        <p:spPr>
          <a:xfrm>
            <a:off x="125505" y="783174"/>
            <a:ext cx="11878235" cy="4693593"/>
          </a:xfrm>
          <a:prstGeom prst="rect">
            <a:avLst/>
          </a:prstGeom>
          <a:solidFill>
            <a:schemeClr val="accent2">
              <a:lumMod val="20000"/>
              <a:lumOff val="80000"/>
            </a:schemeClr>
          </a:solidFill>
          <a:ln>
            <a:solidFill>
              <a:schemeClr val="accent2">
                <a:lumMod val="40000"/>
                <a:lumOff val="60000"/>
              </a:schemeClr>
            </a:solidFill>
          </a:ln>
        </p:spPr>
        <p:txBody>
          <a:bodyPr wrap="square">
            <a:spAutoFit/>
          </a:bodyPr>
          <a:lstStyle/>
          <a:p>
            <a:pPr algn="just"/>
            <a:r>
              <a:rPr lang="pt-BR" sz="2300" b="1" dirty="0">
                <a:latin typeface="Arial Narrow" panose="020B0606020202030204" pitchFamily="34" charset="0"/>
              </a:rPr>
              <a:t>- Narrador: </a:t>
            </a:r>
            <a:r>
              <a:rPr lang="pt-BR" sz="2300" dirty="0">
                <a:latin typeface="Arial Narrow" panose="020B0606020202030204" pitchFamily="34" charset="0"/>
              </a:rPr>
              <a:t>é a “</a:t>
            </a:r>
            <a:r>
              <a:rPr lang="pt-BR" sz="2300" b="1" dirty="0">
                <a:latin typeface="Arial Narrow" panose="020B0606020202030204" pitchFamily="34" charset="0"/>
              </a:rPr>
              <a:t>voz que conta a história</a:t>
            </a:r>
            <a:r>
              <a:rPr lang="pt-BR" sz="2300" dirty="0">
                <a:latin typeface="Arial Narrow" panose="020B0606020202030204" pitchFamily="34" charset="0"/>
              </a:rPr>
              <a:t>”. O narrador pode estar em </a:t>
            </a:r>
            <a:r>
              <a:rPr lang="pt-BR" sz="2300" b="1" dirty="0">
                <a:latin typeface="Arial Narrow" panose="020B0606020202030204" pitchFamily="34" charset="0"/>
              </a:rPr>
              <a:t>1ª pessoa</a:t>
            </a:r>
            <a:r>
              <a:rPr lang="pt-BR" sz="2300" dirty="0">
                <a:latin typeface="Arial Narrow" panose="020B0606020202030204" pitchFamily="34" charset="0"/>
              </a:rPr>
              <a:t>, quando ele conta e participa da história (</a:t>
            </a:r>
            <a:r>
              <a:rPr lang="pt-BR" sz="2300" b="1" dirty="0">
                <a:latin typeface="Arial Narrow" panose="020B0606020202030204" pitchFamily="34" charset="0"/>
              </a:rPr>
              <a:t>narrador-personagem</a:t>
            </a:r>
            <a:r>
              <a:rPr lang="pt-BR" sz="2300" dirty="0">
                <a:latin typeface="Arial Narrow" panose="020B0606020202030204" pitchFamily="34" charset="0"/>
              </a:rPr>
              <a:t>). O narrador também pode estar em </a:t>
            </a:r>
            <a:r>
              <a:rPr lang="pt-BR" sz="2300" b="1" dirty="0">
                <a:latin typeface="Arial Narrow" panose="020B0606020202030204" pitchFamily="34" charset="0"/>
              </a:rPr>
              <a:t>3ª pessoa</a:t>
            </a:r>
            <a:r>
              <a:rPr lang="pt-BR" sz="2300" dirty="0">
                <a:latin typeface="Arial Narrow" panose="020B0606020202030204" pitchFamily="34" charset="0"/>
              </a:rPr>
              <a:t>, quando esse narrador não participa da história, apenas conta o que vê (</a:t>
            </a:r>
            <a:r>
              <a:rPr lang="pt-BR" sz="2300" b="1" dirty="0">
                <a:latin typeface="Arial Narrow" panose="020B0606020202030204" pitchFamily="34" charset="0"/>
              </a:rPr>
              <a:t>narrador-observador</a:t>
            </a:r>
            <a:r>
              <a:rPr lang="pt-BR" sz="2300" dirty="0">
                <a:latin typeface="Arial Narrow" panose="020B0606020202030204" pitchFamily="34" charset="0"/>
              </a:rPr>
              <a:t>).</a:t>
            </a:r>
          </a:p>
          <a:p>
            <a:pPr algn="just"/>
            <a:r>
              <a:rPr lang="pt-BR" sz="2300" b="1" dirty="0">
                <a:solidFill>
                  <a:srgbClr val="FF0000"/>
                </a:solidFill>
                <a:latin typeface="Arial Narrow" panose="020B0606020202030204" pitchFamily="34" charset="0"/>
              </a:rPr>
              <a:t>Atenção! </a:t>
            </a:r>
            <a:r>
              <a:rPr lang="pt-BR" sz="2300" dirty="0">
                <a:latin typeface="Arial Narrow" panose="020B0606020202030204" pitchFamily="34" charset="0"/>
              </a:rPr>
              <a:t>O narrador em </a:t>
            </a:r>
            <a:r>
              <a:rPr lang="pt-BR" sz="2300" b="1" dirty="0">
                <a:latin typeface="Arial Narrow" panose="020B0606020202030204" pitchFamily="34" charset="0"/>
              </a:rPr>
              <a:t>3ª pessoa também </a:t>
            </a:r>
            <a:r>
              <a:rPr lang="pt-BR" sz="2300" dirty="0">
                <a:latin typeface="Arial Narrow" panose="020B0606020202030204" pitchFamily="34" charset="0"/>
              </a:rPr>
              <a:t>pode ser: “</a:t>
            </a:r>
            <a:r>
              <a:rPr lang="pt-BR" sz="2300" b="1" dirty="0">
                <a:latin typeface="Arial Narrow" panose="020B0606020202030204" pitchFamily="34" charset="0"/>
              </a:rPr>
              <a:t>narrador onisciente</a:t>
            </a:r>
            <a:r>
              <a:rPr lang="pt-BR" sz="2300" dirty="0">
                <a:latin typeface="Arial Narrow" panose="020B0606020202030204" pitchFamily="34" charset="0"/>
              </a:rPr>
              <a:t>”, ele não participa da história, mas conta a história mostrando o que vê, inclusive conta sobre os “sentimentos e pensamentos” das personagens. </a:t>
            </a:r>
          </a:p>
          <a:p>
            <a:pPr algn="just"/>
            <a:r>
              <a:rPr lang="pt-BR" sz="2300" b="1" dirty="0">
                <a:latin typeface="Arial Narrow" panose="020B0606020202030204" pitchFamily="34" charset="0"/>
              </a:rPr>
              <a:t>Quanto à estrutura, geralmente, apresenta:</a:t>
            </a:r>
          </a:p>
          <a:p>
            <a:pPr algn="just"/>
            <a:r>
              <a:rPr lang="pt-BR" sz="2300" b="1" dirty="0">
                <a:latin typeface="Arial Narrow" panose="020B0606020202030204" pitchFamily="34" charset="0"/>
              </a:rPr>
              <a:t>- Introdução: </a:t>
            </a:r>
            <a:r>
              <a:rPr lang="pt-BR" sz="2300" dirty="0">
                <a:latin typeface="Arial Narrow" panose="020B0606020202030204" pitchFamily="34" charset="0"/>
              </a:rPr>
              <a:t>são apresentadas as personagens e a contextualização para dar início ao conflito (problema).</a:t>
            </a:r>
          </a:p>
          <a:p>
            <a:pPr algn="just"/>
            <a:r>
              <a:rPr lang="pt-BR" sz="2300" b="1" dirty="0">
                <a:latin typeface="Arial Narrow" panose="020B0606020202030204" pitchFamily="34" charset="0"/>
              </a:rPr>
              <a:t>- Conflito: </a:t>
            </a:r>
            <a:r>
              <a:rPr lang="pt-BR" sz="2300" dirty="0">
                <a:latin typeface="Arial Narrow" panose="020B0606020202030204" pitchFamily="34" charset="0"/>
              </a:rPr>
              <a:t>é a situação-problema central que move a história, gerando interesse e tensões no desenvolvimento das ações. Geralmente, a narrativa de aventura apresenta um conflito central, mas pode ter outros conflitos que giram em torno desse conflito central.</a:t>
            </a:r>
          </a:p>
          <a:p>
            <a:pPr algn="just"/>
            <a:r>
              <a:rPr lang="pt-BR" sz="2300" b="1" dirty="0">
                <a:latin typeface="Arial Narrow" panose="020B0606020202030204" pitchFamily="34" charset="0"/>
              </a:rPr>
              <a:t>- Clímax: </a:t>
            </a:r>
            <a:r>
              <a:rPr lang="pt-BR" sz="2300" dirty="0">
                <a:latin typeface="Arial Narrow" panose="020B0606020202030204" pitchFamily="34" charset="0"/>
              </a:rPr>
              <a:t>é o ponto máximo da narrativa, ou seja, o momento, a ação que mais chama a atenção no texto. </a:t>
            </a:r>
          </a:p>
          <a:p>
            <a:pPr algn="just"/>
            <a:r>
              <a:rPr lang="pt-BR" sz="2300" b="1" dirty="0">
                <a:latin typeface="Arial Narrow" panose="020B0606020202030204" pitchFamily="34" charset="0"/>
              </a:rPr>
              <a:t>- Desfecho: </a:t>
            </a:r>
            <a:r>
              <a:rPr lang="pt-BR" sz="2300" dirty="0">
                <a:latin typeface="Arial Narrow" panose="020B0606020202030204" pitchFamily="34" charset="0"/>
              </a:rPr>
              <a:t>é a resolução do conflito (da situação - problema).</a:t>
            </a:r>
          </a:p>
        </p:txBody>
      </p:sp>
    </p:spTree>
    <p:extLst>
      <p:ext uri="{BB962C8B-B14F-4D97-AF65-F5344CB8AC3E}">
        <p14:creationId xmlns:p14="http://schemas.microsoft.com/office/powerpoint/2010/main" val="1430798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DA02597-C3C8-F031-05DC-569D672C9C1E}"/>
              </a:ext>
            </a:extLst>
          </p:cNvPr>
          <p:cNvSpPr txBox="1"/>
          <p:nvPr/>
        </p:nvSpPr>
        <p:spPr>
          <a:xfrm>
            <a:off x="62753" y="662098"/>
            <a:ext cx="11940988" cy="4693593"/>
          </a:xfrm>
          <a:prstGeom prst="rect">
            <a:avLst/>
          </a:prstGeom>
          <a:noFill/>
        </p:spPr>
        <p:txBody>
          <a:bodyPr wrap="square">
            <a:spAutoFit/>
          </a:bodyPr>
          <a:lstStyle/>
          <a:p>
            <a:pPr algn="just"/>
            <a:r>
              <a:rPr lang="pt-BR" sz="2300" b="1" dirty="0">
                <a:latin typeface="Arial Narrow" panose="020B0606020202030204" pitchFamily="34" charset="0"/>
              </a:rPr>
              <a:t>2. </a:t>
            </a:r>
            <a:r>
              <a:rPr lang="pt-BR" sz="2300" dirty="0">
                <a:latin typeface="Arial Narrow" panose="020B0606020202030204" pitchFamily="34" charset="0"/>
              </a:rPr>
              <a:t>O narrador é a “voz que conta a história” (foco narrativo). O narrador pode estar em 1ª pessoa, quando ele conta e participa da história (narrador-personagem). O narrador também pode estar em 3ª pessoa, quando ele não participa da história, apenas conta o que vê.  O narrador em 3ª pessoa pode ser “observador” (quando apenas conta e não detalha nem sentimentos e nem pensamentos das personagens). O narrador em 3ª pessoa também pode ser “onisciente”, quando apenas conta a história, mas detalha tudo o que vê, inclusive com os sentimentos e pensamentos das personagens. </a:t>
            </a:r>
          </a:p>
          <a:p>
            <a:pPr algn="just"/>
            <a:r>
              <a:rPr lang="pt-BR" sz="2300" dirty="0">
                <a:latin typeface="Arial Narrow" panose="020B0606020202030204" pitchFamily="34" charset="0"/>
              </a:rPr>
              <a:t>a)  Nesse capítulo, há a presença de um narrador </a:t>
            </a:r>
          </a:p>
          <a:p>
            <a:pPr algn="just"/>
            <a:r>
              <a:rPr lang="pt-BR" sz="2300" dirty="0">
                <a:latin typeface="Arial Narrow" panose="020B0606020202030204" pitchFamily="34" charset="0"/>
              </a:rPr>
              <a:t>(A) personagem, porque o Huck narra sua vida.</a:t>
            </a:r>
          </a:p>
          <a:p>
            <a:pPr algn="just"/>
            <a:r>
              <a:rPr lang="pt-BR" sz="2300" dirty="0">
                <a:latin typeface="Arial Narrow" panose="020B0606020202030204" pitchFamily="34" charset="0"/>
              </a:rPr>
              <a:t>(B) personagem, pois o Tom conta sua própria história. </a:t>
            </a:r>
          </a:p>
          <a:p>
            <a:pPr algn="just"/>
            <a:r>
              <a:rPr lang="pt-BR" sz="2300" dirty="0">
                <a:latin typeface="Arial Narrow" panose="020B0606020202030204" pitchFamily="34" charset="0"/>
              </a:rPr>
              <a:t>(C) observador, porque conta a história e ainda faz parte dela. </a:t>
            </a:r>
          </a:p>
          <a:p>
            <a:pPr algn="just"/>
            <a:r>
              <a:rPr lang="pt-BR" sz="2300" dirty="0">
                <a:latin typeface="Arial Narrow" panose="020B0606020202030204" pitchFamily="34" charset="0"/>
              </a:rPr>
              <a:t>(D) observador, pois ele apenas narra os fatos sem participar da história.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Retire do texto um exemplo que justifique sua resposta.</a:t>
            </a:r>
          </a:p>
        </p:txBody>
      </p:sp>
    </p:spTree>
    <p:extLst>
      <p:ext uri="{BB962C8B-B14F-4D97-AF65-F5344CB8AC3E}">
        <p14:creationId xmlns:p14="http://schemas.microsoft.com/office/powerpoint/2010/main" val="4091355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663F48A-5A5D-E811-A0F8-61DDE8516413}"/>
              </a:ext>
            </a:extLst>
          </p:cNvPr>
          <p:cNvSpPr txBox="1"/>
          <p:nvPr/>
        </p:nvSpPr>
        <p:spPr>
          <a:xfrm>
            <a:off x="233082" y="681335"/>
            <a:ext cx="11860306" cy="3631763"/>
          </a:xfrm>
          <a:prstGeom prst="rect">
            <a:avLst/>
          </a:prstGeom>
          <a:noFill/>
        </p:spPr>
        <p:txBody>
          <a:bodyPr wrap="square">
            <a:spAutoFit/>
          </a:bodyPr>
          <a:lstStyle/>
          <a:p>
            <a:pPr algn="just"/>
            <a:r>
              <a:rPr lang="pt-BR" sz="2300" b="1" dirty="0">
                <a:latin typeface="Arial Narrow" panose="020B0606020202030204" pitchFamily="34" charset="0"/>
              </a:rPr>
              <a:t>3. </a:t>
            </a:r>
            <a:r>
              <a:rPr lang="pt-BR" sz="2300" dirty="0">
                <a:latin typeface="Arial Narrow" panose="020B0606020202030204" pitchFamily="34" charset="0"/>
              </a:rPr>
              <a:t>Na composição do texto literário, narrativa de aventura, o “conflito”, à medida que vai sendo desenvolvido caminha para um momento tenso que balança a narrativa e chama a atenção do leitor. Esse ponto máximo na narrativa é o “clímax” da história. Considerando o texto em estudo e os elementos que o compõe, responda. </a:t>
            </a:r>
          </a:p>
          <a:p>
            <a:pPr algn="just"/>
            <a:r>
              <a:rPr lang="pt-BR" sz="2300" dirty="0">
                <a:latin typeface="Arial Narrow" panose="020B0606020202030204" pitchFamily="34" charset="0"/>
              </a:rPr>
              <a:t>a) Quando começa o conflito da narrativa de aventura em estudo?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Qual é o clímax do texto?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O “desfecho” é a resolução do conflito (da situação - problema). Explique qual é o desfecho (solução) do conflito no texto em estudo. </a:t>
            </a:r>
          </a:p>
        </p:txBody>
      </p:sp>
    </p:spTree>
    <p:extLst>
      <p:ext uri="{BB962C8B-B14F-4D97-AF65-F5344CB8AC3E}">
        <p14:creationId xmlns:p14="http://schemas.microsoft.com/office/powerpoint/2010/main" val="1470567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587C639-9999-08BB-EAF5-AF51B85EC64C}"/>
              </a:ext>
            </a:extLst>
          </p:cNvPr>
          <p:cNvPicPr>
            <a:picLocks noChangeAspect="1"/>
          </p:cNvPicPr>
          <p:nvPr/>
        </p:nvPicPr>
        <p:blipFill>
          <a:blip r:embed="rId2"/>
          <a:stretch>
            <a:fillRect/>
          </a:stretch>
        </p:blipFill>
        <p:spPr>
          <a:xfrm>
            <a:off x="124894" y="690283"/>
            <a:ext cx="2309263" cy="891294"/>
          </a:xfrm>
          <a:prstGeom prst="rect">
            <a:avLst/>
          </a:prstGeom>
        </p:spPr>
      </p:pic>
      <p:graphicFrame>
        <p:nvGraphicFramePr>
          <p:cNvPr id="4" name="Tabela 3">
            <a:extLst>
              <a:ext uri="{FF2B5EF4-FFF2-40B4-BE49-F238E27FC236}">
                <a16:creationId xmlns:a16="http://schemas.microsoft.com/office/drawing/2014/main" id="{043B65AE-3428-C768-16EB-1824E2B45705}"/>
              </a:ext>
            </a:extLst>
          </p:cNvPr>
          <p:cNvGraphicFramePr>
            <a:graphicFrameLocks noGrp="1"/>
          </p:cNvGraphicFramePr>
          <p:nvPr>
            <p:extLst>
              <p:ext uri="{D42A27DB-BD31-4B8C-83A1-F6EECF244321}">
                <p14:modId xmlns:p14="http://schemas.microsoft.com/office/powerpoint/2010/main" val="3158230509"/>
              </p:ext>
            </p:extLst>
          </p:nvPr>
        </p:nvGraphicFramePr>
        <p:xfrm>
          <a:off x="124894" y="1581577"/>
          <a:ext cx="11942212" cy="2895600"/>
        </p:xfrm>
        <a:graphic>
          <a:graphicData uri="http://schemas.openxmlformats.org/drawingml/2006/table">
            <a:tbl>
              <a:tblPr firstRow="1" bandRow="1">
                <a:tableStyleId>{5C22544A-7EE6-4342-B048-85BDC9FD1C3A}</a:tableStyleId>
              </a:tblPr>
              <a:tblGrid>
                <a:gridCol w="11942212">
                  <a:extLst>
                    <a:ext uri="{9D8B030D-6E8A-4147-A177-3AD203B41FA5}">
                      <a16:colId xmlns:a16="http://schemas.microsoft.com/office/drawing/2014/main" val="2335162925"/>
                    </a:ext>
                  </a:extLst>
                </a:gridCol>
              </a:tblGrid>
              <a:tr h="370840">
                <a:tc>
                  <a:txBody>
                    <a:bodyPr/>
                    <a:lstStyle/>
                    <a:p>
                      <a:pPr algn="ctr"/>
                      <a:r>
                        <a:rPr lang="pt-BR" sz="2300" b="1" dirty="0">
                          <a:solidFill>
                            <a:schemeClr val="tx1"/>
                          </a:solidFill>
                          <a:latin typeface="Arial Narrow" panose="020B0606020202030204" pitchFamily="34" charset="0"/>
                        </a:rPr>
                        <a:t>Tipos de discurso</a:t>
                      </a:r>
                    </a:p>
                    <a:p>
                      <a:pPr algn="just"/>
                      <a:r>
                        <a:rPr lang="pt-BR" sz="2300" b="1" dirty="0">
                          <a:solidFill>
                            <a:schemeClr val="tx1"/>
                          </a:solidFill>
                          <a:latin typeface="Arial Narrow" panose="020B0606020202030204" pitchFamily="34" charset="0"/>
                        </a:rPr>
                        <a:t>Discurso direto </a:t>
                      </a:r>
                      <a:r>
                        <a:rPr lang="pt-BR" sz="2300" b="0" dirty="0">
                          <a:solidFill>
                            <a:schemeClr val="tx1"/>
                          </a:solidFill>
                          <a:latin typeface="Arial Narrow" panose="020B0606020202030204" pitchFamily="34" charset="0"/>
                        </a:rPr>
                        <a:t>reproduz a fala fielmente das personagens (com travessão/aspas). </a:t>
                      </a:r>
                    </a:p>
                    <a:p>
                      <a:pPr algn="just"/>
                      <a:r>
                        <a:rPr lang="pt-BR" sz="2300" b="1" dirty="0">
                          <a:solidFill>
                            <a:schemeClr val="tx1"/>
                          </a:solidFill>
                          <a:latin typeface="Arial Narrow" panose="020B0606020202030204" pitchFamily="34" charset="0"/>
                        </a:rPr>
                        <a:t>Discurso indireto </a:t>
                      </a:r>
                      <a:r>
                        <a:rPr lang="pt-BR" sz="2300" b="0" dirty="0">
                          <a:solidFill>
                            <a:schemeClr val="tx1"/>
                          </a:solidFill>
                          <a:latin typeface="Arial Narrow" panose="020B0606020202030204" pitchFamily="34" charset="0"/>
                        </a:rPr>
                        <a:t>o narrador reproduz as falas das personagens com suas próprias palavras, sem usar aspas ou travessões.</a:t>
                      </a:r>
                    </a:p>
                    <a:p>
                      <a:pPr algn="just"/>
                      <a:r>
                        <a:rPr lang="pt-BR" sz="2300" b="1" dirty="0">
                          <a:solidFill>
                            <a:schemeClr val="tx1"/>
                          </a:solidFill>
                          <a:latin typeface="Arial Narrow" panose="020B0606020202030204" pitchFamily="34" charset="0"/>
                        </a:rPr>
                        <a:t>Indireto livre </a:t>
                      </a:r>
                      <a:r>
                        <a:rPr lang="pt-BR" sz="2300" b="0" dirty="0">
                          <a:solidFill>
                            <a:schemeClr val="tx1"/>
                          </a:solidFill>
                          <a:latin typeface="Arial Narrow" panose="020B0606020202030204" pitchFamily="34" charset="0"/>
                        </a:rPr>
                        <a:t>mistura os dois discursos (direto/indireto), fundindo a voz do narrador e do personagem na mesma frase, sem marcas claras, criando uma fusão entre os pensamentos do personagem e a narração. </a:t>
                      </a:r>
                    </a:p>
                    <a:p>
                      <a:pPr algn="just"/>
                      <a:r>
                        <a:rPr lang="pt-BR" sz="2300" b="1" dirty="0">
                          <a:solidFill>
                            <a:schemeClr val="tx1"/>
                          </a:solidFill>
                          <a:latin typeface="Arial Narrow" panose="020B0606020202030204" pitchFamily="34" charset="0"/>
                        </a:rPr>
                        <a:t>Uso do travessão (—) </a:t>
                      </a:r>
                    </a:p>
                    <a:p>
                      <a:pPr algn="just"/>
                      <a:r>
                        <a:rPr lang="pt-BR" sz="2300" b="0" dirty="0">
                          <a:solidFill>
                            <a:schemeClr val="tx1"/>
                          </a:solidFill>
                          <a:latin typeface="Arial Narrow" panose="020B0606020202030204" pitchFamily="34" charset="0"/>
                        </a:rPr>
                        <a:t>O Travessão (—) é um sinal de pontuação usado especialmente no início de cada fala no discurso direto.</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981418376"/>
                  </a:ext>
                </a:extLst>
              </a:tr>
            </a:tbl>
          </a:graphicData>
        </a:graphic>
      </p:graphicFrame>
      <p:sp>
        <p:nvSpPr>
          <p:cNvPr id="6" name="CaixaDeTexto 5">
            <a:extLst>
              <a:ext uri="{FF2B5EF4-FFF2-40B4-BE49-F238E27FC236}">
                <a16:creationId xmlns:a16="http://schemas.microsoft.com/office/drawing/2014/main" id="{1830F442-F652-8D73-CD35-A8FA89F3C297}"/>
              </a:ext>
            </a:extLst>
          </p:cNvPr>
          <p:cNvSpPr txBox="1"/>
          <p:nvPr/>
        </p:nvSpPr>
        <p:spPr>
          <a:xfrm>
            <a:off x="124894" y="4399260"/>
            <a:ext cx="11942212" cy="2215991"/>
          </a:xfrm>
          <a:prstGeom prst="rect">
            <a:avLst/>
          </a:prstGeom>
          <a:noFill/>
        </p:spPr>
        <p:txBody>
          <a:bodyPr wrap="square">
            <a:spAutoFit/>
          </a:bodyPr>
          <a:lstStyle/>
          <a:p>
            <a:pPr algn="just"/>
            <a:endParaRPr lang="pt-BR" sz="2300" b="1" dirty="0">
              <a:latin typeface="Arial Narrow" panose="020B0606020202030204" pitchFamily="34" charset="0"/>
            </a:endParaRPr>
          </a:p>
          <a:p>
            <a:pPr algn="just"/>
            <a:r>
              <a:rPr lang="pt-BR" sz="2300" b="1" dirty="0">
                <a:latin typeface="Arial Narrow" panose="020B0606020202030204" pitchFamily="34" charset="0"/>
              </a:rPr>
              <a:t>4. </a:t>
            </a:r>
            <a:r>
              <a:rPr lang="pt-BR" sz="2300" dirty="0">
                <a:latin typeface="Arial Narrow" panose="020B0606020202030204" pitchFamily="34" charset="0"/>
              </a:rPr>
              <a:t>Marque a alternativa que justifica o uso do travessão no texto lido.</a:t>
            </a:r>
          </a:p>
          <a:p>
            <a:pPr algn="just"/>
            <a:r>
              <a:rPr lang="pt-BR" sz="2300" dirty="0">
                <a:latin typeface="Arial Narrow" panose="020B0606020202030204" pitchFamily="34" charset="0"/>
              </a:rPr>
              <a:t>(    ) Utilização de termos em língua estrangeira.</a:t>
            </a:r>
          </a:p>
          <a:p>
            <a:pPr algn="just"/>
            <a:r>
              <a:rPr lang="pt-BR" sz="2300" dirty="0">
                <a:latin typeface="Arial Narrow" panose="020B0606020202030204" pitchFamily="34" charset="0"/>
              </a:rPr>
              <a:t>(    ) A fala dos personagens.</a:t>
            </a:r>
          </a:p>
          <a:p>
            <a:pPr algn="just"/>
            <a:r>
              <a:rPr lang="pt-BR" sz="2300" dirty="0">
                <a:latin typeface="Arial Narrow" panose="020B0606020202030204" pitchFamily="34" charset="0"/>
              </a:rPr>
              <a:t>(    ) Indicação do pensamento das personagens.</a:t>
            </a:r>
          </a:p>
          <a:p>
            <a:pPr algn="just"/>
            <a:r>
              <a:rPr lang="pt-BR" sz="2300" dirty="0">
                <a:latin typeface="Arial Narrow" panose="020B0606020202030204" pitchFamily="34" charset="0"/>
              </a:rPr>
              <a:t>(    ) Descrição do ambiente.</a:t>
            </a:r>
          </a:p>
        </p:txBody>
      </p:sp>
    </p:spTree>
    <p:extLst>
      <p:ext uri="{BB962C8B-B14F-4D97-AF65-F5344CB8AC3E}">
        <p14:creationId xmlns:p14="http://schemas.microsoft.com/office/powerpoint/2010/main" val="15552868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E35FC40-7E84-D936-9A24-C32D298BFEE2}"/>
              </a:ext>
            </a:extLst>
          </p:cNvPr>
          <p:cNvSpPr txBox="1"/>
          <p:nvPr/>
        </p:nvSpPr>
        <p:spPr>
          <a:xfrm>
            <a:off x="98612" y="735123"/>
            <a:ext cx="11869270" cy="4693593"/>
          </a:xfrm>
          <a:prstGeom prst="rect">
            <a:avLst/>
          </a:prstGeom>
          <a:noFill/>
        </p:spPr>
        <p:txBody>
          <a:bodyPr wrap="square">
            <a:spAutoFit/>
          </a:bodyPr>
          <a:lstStyle/>
          <a:p>
            <a:pPr algn="just"/>
            <a:r>
              <a:rPr lang="pt-BR" sz="2300" b="1" dirty="0">
                <a:latin typeface="Arial Narrow" panose="020B0606020202030204" pitchFamily="34" charset="0"/>
              </a:rPr>
              <a:t>5. </a:t>
            </a:r>
            <a:r>
              <a:rPr lang="pt-BR" sz="2300" dirty="0">
                <a:latin typeface="Arial Narrow" panose="020B0606020202030204" pitchFamily="34" charset="0"/>
              </a:rPr>
              <a:t>Na narrativa de aventura “Em Busca De Um Tesouro”, qual é o discurso predominante? Retire um exemplo do texto que confirme a sua resposta. </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6. </a:t>
            </a:r>
            <a:r>
              <a:rPr lang="pt-BR" sz="2300" dirty="0">
                <a:latin typeface="Arial Narrow" panose="020B0606020202030204" pitchFamily="34" charset="0"/>
              </a:rPr>
              <a:t>No trecho “— Pequenas ilhas, embaixo da raiz de velhas árvores onde bate a sombra dela à meia-noite e, principalmente, no </a:t>
            </a:r>
            <a:r>
              <a:rPr lang="pt-BR" sz="2300" b="1" dirty="0">
                <a:latin typeface="Arial Narrow" panose="020B0606020202030204" pitchFamily="34" charset="0"/>
              </a:rPr>
              <a:t>ASSOALHO</a:t>
            </a:r>
            <a:r>
              <a:rPr lang="pt-BR" sz="2300" dirty="0">
                <a:latin typeface="Arial Narrow" panose="020B0606020202030204" pitchFamily="34" charset="0"/>
              </a:rPr>
              <a:t> de casas </a:t>
            </a:r>
            <a:r>
              <a:rPr lang="pt-BR" sz="2300" b="1" dirty="0">
                <a:latin typeface="Arial Narrow" panose="020B0606020202030204" pitchFamily="34" charset="0"/>
              </a:rPr>
              <a:t>MAL-ASSOMBRADAS</a:t>
            </a:r>
            <a:r>
              <a:rPr lang="pt-BR" sz="2300" dirty="0">
                <a:latin typeface="Arial Narrow" panose="020B0606020202030204" pitchFamily="34" charset="0"/>
              </a:rPr>
              <a:t>.”, as palavras destacadas e em caixa alta foram utilizadas com a intenção de </a:t>
            </a:r>
          </a:p>
          <a:p>
            <a:pPr algn="just"/>
            <a:r>
              <a:rPr lang="pt-BR" sz="2300" dirty="0">
                <a:latin typeface="Arial Narrow" panose="020B0606020202030204" pitchFamily="34" charset="0"/>
              </a:rPr>
              <a:t>(A) atenuar o medo de as pessoas entrarem em casas antigas e mal-assombradas. </a:t>
            </a:r>
          </a:p>
          <a:p>
            <a:pPr algn="just"/>
            <a:r>
              <a:rPr lang="pt-BR" sz="2300" dirty="0">
                <a:latin typeface="Arial Narrow" panose="020B0606020202030204" pitchFamily="34" charset="0"/>
              </a:rPr>
              <a:t>(B) indicar que em casas mal-assombradas, os pisos de assoalhos podem se tornar  esconderijos. </a:t>
            </a:r>
          </a:p>
          <a:p>
            <a:pPr algn="just"/>
            <a:r>
              <a:rPr lang="pt-BR" sz="2300" dirty="0">
                <a:latin typeface="Arial Narrow" panose="020B0606020202030204" pitchFamily="34" charset="0"/>
              </a:rPr>
              <a:t>(C) descrever uma parte comum às casas mal-assombradas onde poderiam esconder algum tesouro.</a:t>
            </a:r>
          </a:p>
          <a:p>
            <a:pPr algn="just"/>
            <a:r>
              <a:rPr lang="pt-BR" sz="2300" dirty="0">
                <a:latin typeface="Arial Narrow" panose="020B0606020202030204" pitchFamily="34" charset="0"/>
              </a:rPr>
              <a:t>(D) ressaltar a ideia de que algo acontecia num determinado lugar de casas que eram mal-assombradas.</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2801177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3FA75E4-A0B9-5EF8-530F-F2B4F6A3CE34}"/>
              </a:ext>
            </a:extLst>
          </p:cNvPr>
          <p:cNvSpPr txBox="1"/>
          <p:nvPr/>
        </p:nvSpPr>
        <p:spPr>
          <a:xfrm>
            <a:off x="152399" y="655348"/>
            <a:ext cx="11923059" cy="5755422"/>
          </a:xfrm>
          <a:prstGeom prst="rect">
            <a:avLst/>
          </a:prstGeom>
          <a:noFill/>
        </p:spPr>
        <p:txBody>
          <a:bodyPr wrap="square">
            <a:spAutoFit/>
          </a:bodyPr>
          <a:lstStyle/>
          <a:p>
            <a:pPr algn="just"/>
            <a:r>
              <a:rPr lang="pt-BR" sz="2300" b="1" dirty="0">
                <a:latin typeface="Arial Narrow" panose="020B0606020202030204" pitchFamily="34" charset="0"/>
              </a:rPr>
              <a:t>7. </a:t>
            </a:r>
            <a:r>
              <a:rPr lang="pt-BR" sz="2300" dirty="0">
                <a:latin typeface="Arial Narrow" panose="020B0606020202030204" pitchFamily="34" charset="0"/>
              </a:rPr>
              <a:t>Nos textos a coesão (articulação/ligação) e a coerência (sentido/significado) são muito importantes para a compreensão das ideias, da mensagem do texto. Nos textos, temos palavras/termos responsáveis por estabelecer “relações”, ou seja, as palavras/ideias adquirem sentido quando são conectadas umas as outras. Por exemplo, existem relações de “explicação” (palavras que explicam), “finalidade” (palavras que mostram “para que”), “oposição” (palavras que mostram um sentido contrário), “conclusão” (palavras que concluem ideias), “condição” (palavras que sugerem condição, suposição para que algo aconteça), entre outras.  Leia os trechos a seguir para responder ao que se pede.</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a) No trecho “Em seguida foi à casa de Ben Rogers, </a:t>
            </a:r>
            <a:r>
              <a:rPr lang="pt-BR" sz="2300" b="1" u="sng" dirty="0">
                <a:latin typeface="Arial Narrow" panose="020B0606020202030204" pitchFamily="34" charset="0"/>
              </a:rPr>
              <a:t>mas</a:t>
            </a:r>
            <a:r>
              <a:rPr lang="pt-BR" sz="2300" dirty="0">
                <a:latin typeface="Arial Narrow" panose="020B0606020202030204" pitchFamily="34" charset="0"/>
              </a:rPr>
              <a:t> este tinha ido pescar.”, a palavra destacada estabelece uma relação de </a:t>
            </a:r>
          </a:p>
          <a:p>
            <a:pPr algn="just"/>
            <a:r>
              <a:rPr lang="pt-BR" sz="2300" dirty="0">
                <a:latin typeface="Arial Narrow" panose="020B0606020202030204" pitchFamily="34" charset="0"/>
              </a:rPr>
              <a:t>(      ) conclusão.                                             (      ) finalidade.                                                  (       ) oposição.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No trecho “Em todas as árvores velhas, ilhas </a:t>
            </a:r>
            <a:r>
              <a:rPr lang="pt-BR" sz="2300" b="1" u="sng" dirty="0">
                <a:latin typeface="Arial Narrow" panose="020B0606020202030204" pitchFamily="34" charset="0"/>
              </a:rPr>
              <a:t>e</a:t>
            </a:r>
            <a:r>
              <a:rPr lang="pt-BR" sz="2300" dirty="0">
                <a:latin typeface="Arial Narrow" panose="020B0606020202030204" pitchFamily="34" charset="0"/>
              </a:rPr>
              <a:t> casas abandonadas da região?”, o termo destacado estabelece uma relação de </a:t>
            </a:r>
          </a:p>
          <a:p>
            <a:pPr algn="just"/>
            <a:r>
              <a:rPr lang="pt-BR" sz="2300" dirty="0">
                <a:latin typeface="Arial Narrow" panose="020B0606020202030204" pitchFamily="34" charset="0"/>
              </a:rPr>
              <a:t>(    ) adição.                                                (      ) explicação.                                                      (       ) condição.</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2498533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0BFFF0-A1F0-D91A-0FC3-3474D97F2D17}"/>
              </a:ext>
            </a:extLst>
          </p:cNvPr>
          <p:cNvSpPr txBox="1"/>
          <p:nvPr/>
        </p:nvSpPr>
        <p:spPr>
          <a:xfrm>
            <a:off x="143434" y="807748"/>
            <a:ext cx="11842377" cy="5047536"/>
          </a:xfrm>
          <a:prstGeom prst="rect">
            <a:avLst/>
          </a:prstGeom>
          <a:noFill/>
        </p:spPr>
        <p:txBody>
          <a:bodyPr wrap="square">
            <a:spAutoFit/>
          </a:bodyPr>
          <a:lstStyle/>
          <a:p>
            <a:pPr algn="just"/>
            <a:r>
              <a:rPr lang="pt-BR" sz="2300" dirty="0">
                <a:latin typeface="Arial Narrow" panose="020B0606020202030204" pitchFamily="34" charset="0"/>
              </a:rPr>
              <a:t>c) No trecho “</a:t>
            </a:r>
            <a:r>
              <a:rPr lang="pt-BR" sz="2300" b="1" u="sng" dirty="0">
                <a:latin typeface="Arial Narrow" panose="020B0606020202030204" pitchFamily="34" charset="0"/>
              </a:rPr>
              <a:t>Quando</a:t>
            </a:r>
            <a:r>
              <a:rPr lang="pt-BR" sz="2300" dirty="0">
                <a:latin typeface="Arial Narrow" panose="020B0606020202030204" pitchFamily="34" charset="0"/>
              </a:rPr>
              <a:t> a picareta bateu numa pedra pela sétima vez, Tom não aguentou:...”, a palavra destacada estabelece uma relação de </a:t>
            </a:r>
          </a:p>
          <a:p>
            <a:pPr algn="just"/>
            <a:r>
              <a:rPr lang="pt-BR" sz="2300" dirty="0">
                <a:latin typeface="Arial Narrow" panose="020B0606020202030204" pitchFamily="34" charset="0"/>
              </a:rPr>
              <a:t>(      ) tempo.                                   (       ) conclusão.                                                             (      ) oposição.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8. </a:t>
            </a:r>
            <a:r>
              <a:rPr lang="pt-BR" sz="2300" dirty="0">
                <a:latin typeface="Arial Narrow" panose="020B0606020202030204" pitchFamily="34" charset="0"/>
              </a:rPr>
              <a:t>Variação linguística é uma expressão empregada para denominar como os indivíduos que compartilham a mesma língua têm diferentes formas de utilizá-la. Isto é, é uma expressão que está relacionada às formas diferentes de se falar uma língua. Assim, a variação linguística é importante para valorizar a diversidade de escrita e fala que decorre de fatores geográficos, socioculturais, temporais e contextuais, e pode ser justificada pelo funcionamento cerebral dos usuários do idioma bem como pelas interações entre eles. A importância das variações reside no fato de que elas são elementos históricos, formadores de identidades e capazes de manter estruturas de poder. Por exemplo, a “linguagem formal”- segue as normas gramaticais e é usada em contextos mais sérios, como em reuniões, palestras etc. A “linguagem informal” – é mais flexível e descontraída, usada em conversas do dia a dia, entre amigos ou familiares etc. Considerando esse aspecto, responda ao que se pede. </a:t>
            </a:r>
          </a:p>
        </p:txBody>
      </p:sp>
    </p:spTree>
    <p:extLst>
      <p:ext uri="{BB962C8B-B14F-4D97-AF65-F5344CB8AC3E}">
        <p14:creationId xmlns:p14="http://schemas.microsoft.com/office/powerpoint/2010/main" val="1043599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E1EA8C8-AC83-8A22-88A1-6B410A6076EA}"/>
              </a:ext>
            </a:extLst>
          </p:cNvPr>
          <p:cNvSpPr txBox="1"/>
          <p:nvPr/>
        </p:nvSpPr>
        <p:spPr>
          <a:xfrm>
            <a:off x="71717" y="661191"/>
            <a:ext cx="11905130" cy="4339650"/>
          </a:xfrm>
          <a:prstGeom prst="rect">
            <a:avLst/>
          </a:prstGeom>
          <a:noFill/>
        </p:spPr>
        <p:txBody>
          <a:bodyPr wrap="square">
            <a:spAutoFit/>
          </a:bodyPr>
          <a:lstStyle/>
          <a:p>
            <a:pPr algn="just"/>
            <a:r>
              <a:rPr lang="pt-BR" sz="2300" dirty="0">
                <a:latin typeface="Arial Narrow" panose="020B0606020202030204" pitchFamily="34" charset="0"/>
              </a:rPr>
              <a:t>a) No trecho “Huck, qual é o seu problema? Achei que quisesse se divertir. Além disso, podemos ficar ricos, </a:t>
            </a:r>
            <a:r>
              <a:rPr lang="pt-BR" sz="2300" b="1" u="sng" dirty="0">
                <a:latin typeface="Arial Narrow" panose="020B0606020202030204" pitchFamily="34" charset="0"/>
              </a:rPr>
              <a:t>meu</a:t>
            </a:r>
            <a:r>
              <a:rPr lang="pt-BR" sz="2300" dirty="0">
                <a:latin typeface="Arial Narrow" panose="020B0606020202030204" pitchFamily="34" charset="0"/>
              </a:rPr>
              <a:t>. Ricos!”, a palavra destacada é um exemplo de </a:t>
            </a:r>
          </a:p>
          <a:p>
            <a:pPr algn="just"/>
            <a:r>
              <a:rPr lang="pt-BR" sz="2300" dirty="0">
                <a:latin typeface="Arial Narrow" panose="020B0606020202030204" pitchFamily="34" charset="0"/>
              </a:rPr>
              <a:t>(     ) gíria.                                            (     ) dito popular.                                                   (     ) termo técnico.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No trecho “— Mas assim vamos levar o verão inteiro, </a:t>
            </a:r>
            <a:r>
              <a:rPr lang="pt-BR" sz="2300" b="1" u="sng" dirty="0">
                <a:latin typeface="Arial Narrow" panose="020B0606020202030204" pitchFamily="34" charset="0"/>
              </a:rPr>
              <a:t>cara</a:t>
            </a:r>
            <a:r>
              <a:rPr lang="pt-BR" sz="2300" dirty="0">
                <a:latin typeface="Arial Narrow" panose="020B0606020202030204" pitchFamily="34" charset="0"/>
              </a:rPr>
              <a:t>!”, a palavra destacada é um exemplo de quê?</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9. </a:t>
            </a:r>
            <a:r>
              <a:rPr lang="pt-BR" sz="2300" dirty="0">
                <a:latin typeface="Arial Narrow" panose="020B0606020202030204" pitchFamily="34" charset="0"/>
              </a:rPr>
              <a:t>O gênero textual narrativa de aventura apresenta predominantemente, </a:t>
            </a:r>
          </a:p>
          <a:p>
            <a:pPr algn="just"/>
            <a:r>
              <a:rPr lang="pt-BR" sz="2300" dirty="0">
                <a:latin typeface="Arial Narrow" panose="020B0606020202030204" pitchFamily="34" charset="0"/>
              </a:rPr>
              <a:t>(A) uma moral ao final da história.</a:t>
            </a:r>
          </a:p>
          <a:p>
            <a:pPr algn="just"/>
            <a:r>
              <a:rPr lang="pt-BR" sz="2300" dirty="0">
                <a:latin typeface="Arial Narrow" panose="020B0606020202030204" pitchFamily="34" charset="0"/>
              </a:rPr>
              <a:t>(B) uma informação concreta e real de interesse social.</a:t>
            </a:r>
          </a:p>
          <a:p>
            <a:pPr algn="just"/>
            <a:r>
              <a:rPr lang="pt-BR" sz="2300" dirty="0">
                <a:latin typeface="Arial Narrow" panose="020B0606020202030204" pitchFamily="34" charset="0"/>
              </a:rPr>
              <a:t>(C) personagem principal, um herói, que enfrenta diversos desafios. </a:t>
            </a:r>
          </a:p>
          <a:p>
            <a:pPr algn="just"/>
            <a:r>
              <a:rPr lang="pt-BR" sz="2300" dirty="0">
                <a:latin typeface="Arial Narrow" panose="020B0606020202030204" pitchFamily="34" charset="0"/>
              </a:rPr>
              <a:t>(D) fatos do cotidiano e o emprego de uma linguagem objetiva e acessível ao leitor. </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522461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22A9272-1696-2303-48FA-6C4B36C3BEED}"/>
              </a:ext>
            </a:extLst>
          </p:cNvPr>
          <p:cNvPicPr>
            <a:picLocks noChangeAspect="1"/>
          </p:cNvPicPr>
          <p:nvPr/>
        </p:nvPicPr>
        <p:blipFill>
          <a:blip r:embed="rId2"/>
          <a:stretch>
            <a:fillRect/>
          </a:stretch>
        </p:blipFill>
        <p:spPr>
          <a:xfrm>
            <a:off x="171726" y="708212"/>
            <a:ext cx="2652158" cy="1028855"/>
          </a:xfrm>
          <a:prstGeom prst="rect">
            <a:avLst/>
          </a:prstGeom>
        </p:spPr>
      </p:pic>
      <p:graphicFrame>
        <p:nvGraphicFramePr>
          <p:cNvPr id="3" name="Tabela 2">
            <a:extLst>
              <a:ext uri="{FF2B5EF4-FFF2-40B4-BE49-F238E27FC236}">
                <a16:creationId xmlns:a16="http://schemas.microsoft.com/office/drawing/2014/main" id="{A0B340B4-BB60-7269-6A6C-5AFCDC5305A7}"/>
              </a:ext>
            </a:extLst>
          </p:cNvPr>
          <p:cNvGraphicFramePr>
            <a:graphicFrameLocks noGrp="1"/>
          </p:cNvGraphicFramePr>
          <p:nvPr>
            <p:extLst>
              <p:ext uri="{D42A27DB-BD31-4B8C-83A1-F6EECF244321}">
                <p14:modId xmlns:p14="http://schemas.microsoft.com/office/powerpoint/2010/main" val="3964231415"/>
              </p:ext>
            </p:extLst>
          </p:nvPr>
        </p:nvGraphicFramePr>
        <p:xfrm>
          <a:off x="171726" y="1737067"/>
          <a:ext cx="11848548" cy="4648200"/>
        </p:xfrm>
        <a:graphic>
          <a:graphicData uri="http://schemas.openxmlformats.org/drawingml/2006/table">
            <a:tbl>
              <a:tblPr firstRow="1" bandRow="1">
                <a:tableStyleId>{5C22544A-7EE6-4342-B048-85BDC9FD1C3A}</a:tableStyleId>
              </a:tblPr>
              <a:tblGrid>
                <a:gridCol w="11848548">
                  <a:extLst>
                    <a:ext uri="{9D8B030D-6E8A-4147-A177-3AD203B41FA5}">
                      <a16:colId xmlns:a16="http://schemas.microsoft.com/office/drawing/2014/main" val="1540122098"/>
                    </a:ext>
                  </a:extLst>
                </a:gridCol>
              </a:tblGrid>
              <a:tr h="370840">
                <a:tc>
                  <a:txBody>
                    <a:bodyPr/>
                    <a:lstStyle/>
                    <a:p>
                      <a:pPr algn="ctr"/>
                      <a:r>
                        <a:rPr lang="pt-BR" sz="2300" b="1" dirty="0">
                          <a:solidFill>
                            <a:schemeClr val="tx1"/>
                          </a:solidFill>
                          <a:latin typeface="Arial Narrow" panose="020B0606020202030204" pitchFamily="34" charset="0"/>
                        </a:rPr>
                        <a:t>Figuras de linguagem</a:t>
                      </a:r>
                    </a:p>
                    <a:p>
                      <a:pPr algn="just"/>
                      <a:r>
                        <a:rPr lang="pt-BR" sz="2300" b="1" dirty="0">
                          <a:solidFill>
                            <a:schemeClr val="tx1"/>
                          </a:solidFill>
                          <a:latin typeface="Arial Narrow" panose="020B0606020202030204" pitchFamily="34" charset="0"/>
                        </a:rPr>
                        <a:t>Figuras de linguagem </a:t>
                      </a:r>
                      <a:r>
                        <a:rPr lang="pt-BR" sz="2300" b="0" dirty="0">
                          <a:solidFill>
                            <a:schemeClr val="tx1"/>
                          </a:solidFill>
                          <a:latin typeface="Arial Narrow" panose="020B0606020202030204" pitchFamily="34" charset="0"/>
                        </a:rPr>
                        <a:t>são palavras ou expressões com sentido figurado, conotativo que tornam a comunicação, o texto mais expressivo, mais interessante e criativo. Por exemplo, podemos dizer que o Henrique é um doce! Nesse caso, não estamos querendo dizer que ele tem açúcar, mas queremos dizer (de modo figurado, criativo) que o Henrique é bondoso, legal! Assim, ‘Henrique é um doce!’, é uma figura de linguagem.</a:t>
                      </a:r>
                    </a:p>
                    <a:p>
                      <a:pPr algn="just"/>
                      <a:r>
                        <a:rPr lang="pt-BR" sz="2300" b="1" dirty="0">
                          <a:solidFill>
                            <a:schemeClr val="tx1"/>
                          </a:solidFill>
                          <a:latin typeface="Arial Narrow" panose="020B0606020202030204" pitchFamily="34" charset="0"/>
                        </a:rPr>
                        <a:t>Alguns exemplos de Figura de Linguagem</a:t>
                      </a:r>
                    </a:p>
                    <a:p>
                      <a:pPr algn="just"/>
                      <a:r>
                        <a:rPr lang="pt-BR" sz="2300" b="1" dirty="0">
                          <a:solidFill>
                            <a:schemeClr val="tx1"/>
                          </a:solidFill>
                          <a:latin typeface="Arial Narrow" panose="020B0606020202030204" pitchFamily="34" charset="0"/>
                        </a:rPr>
                        <a:t>- Metáfora: </a:t>
                      </a:r>
                      <a:r>
                        <a:rPr lang="pt-BR" sz="2300" b="0" dirty="0">
                          <a:solidFill>
                            <a:schemeClr val="tx1"/>
                          </a:solidFill>
                          <a:latin typeface="Arial Narrow" panose="020B0606020202030204" pitchFamily="34" charset="0"/>
                        </a:rPr>
                        <a:t>é uma afirmação, expressão figurada, conotativa que faz uma comparação de maneira subentendida. Exemplo: ‘Henrique é um doce!’</a:t>
                      </a:r>
                    </a:p>
                    <a:p>
                      <a:pPr algn="just"/>
                      <a:r>
                        <a:rPr lang="pt-BR" sz="2300" b="1" dirty="0">
                          <a:solidFill>
                            <a:schemeClr val="tx1"/>
                          </a:solidFill>
                          <a:latin typeface="Arial Narrow" panose="020B0606020202030204" pitchFamily="34" charset="0"/>
                        </a:rPr>
                        <a:t>- Antítese: </a:t>
                      </a:r>
                      <a:r>
                        <a:rPr lang="pt-BR" sz="2300" b="0" dirty="0">
                          <a:solidFill>
                            <a:schemeClr val="tx1"/>
                          </a:solidFill>
                          <a:latin typeface="Arial Narrow" panose="020B0606020202030204" pitchFamily="34" charset="0"/>
                        </a:rPr>
                        <a:t>é a expressão figurada, conotativa que mostra a oposição, o sentido contrário de ideias. Exemplo: “A vida é um mar de alegrias e tristezas".</a:t>
                      </a:r>
                    </a:p>
                    <a:p>
                      <a:pPr algn="just"/>
                      <a:r>
                        <a:rPr lang="pt-BR" sz="2300" b="1" dirty="0">
                          <a:solidFill>
                            <a:schemeClr val="tx1"/>
                          </a:solidFill>
                          <a:latin typeface="Arial Narrow" panose="020B0606020202030204" pitchFamily="34" charset="0"/>
                        </a:rPr>
                        <a:t>- Personificação: </a:t>
                      </a:r>
                      <a:r>
                        <a:rPr lang="pt-BR" sz="2300" b="0" dirty="0">
                          <a:solidFill>
                            <a:schemeClr val="tx1"/>
                          </a:solidFill>
                          <a:latin typeface="Arial Narrow" panose="020B0606020202030204" pitchFamily="34" charset="0"/>
                        </a:rPr>
                        <a:t>é a expressão figurada, conotativa que dá característica, qualidade de seres humanos para seres não humanos. Exemplo: A casa sorria para aqueles que chegavam.</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99324615"/>
                  </a:ext>
                </a:extLst>
              </a:tr>
            </a:tbl>
          </a:graphicData>
        </a:graphic>
      </p:graphicFrame>
    </p:spTree>
    <p:extLst>
      <p:ext uri="{BB962C8B-B14F-4D97-AF65-F5344CB8AC3E}">
        <p14:creationId xmlns:p14="http://schemas.microsoft.com/office/powerpoint/2010/main" val="3983119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ADC505D-7844-A1D0-2939-879127A9730C}"/>
              </a:ext>
            </a:extLst>
          </p:cNvPr>
          <p:cNvGraphicFramePr>
            <a:graphicFrameLocks noGrp="1"/>
          </p:cNvGraphicFramePr>
          <p:nvPr>
            <p:extLst>
              <p:ext uri="{D42A27DB-BD31-4B8C-83A1-F6EECF244321}">
                <p14:modId xmlns:p14="http://schemas.microsoft.com/office/powerpoint/2010/main" val="1453004382"/>
              </p:ext>
            </p:extLst>
          </p:nvPr>
        </p:nvGraphicFramePr>
        <p:xfrm>
          <a:off x="203199" y="809313"/>
          <a:ext cx="11845365" cy="792480"/>
        </p:xfrm>
        <a:graphic>
          <a:graphicData uri="http://schemas.openxmlformats.org/drawingml/2006/table">
            <a:tbl>
              <a:tblPr firstRow="1" bandRow="1">
                <a:tableStyleId>{5C22544A-7EE6-4342-B048-85BDC9FD1C3A}</a:tableStyleId>
              </a:tblPr>
              <a:tblGrid>
                <a:gridCol w="11845365">
                  <a:extLst>
                    <a:ext uri="{9D8B030D-6E8A-4147-A177-3AD203B41FA5}">
                      <a16:colId xmlns:a16="http://schemas.microsoft.com/office/drawing/2014/main" val="1483147677"/>
                    </a:ext>
                  </a:extLst>
                </a:gridCol>
              </a:tblGrid>
              <a:tr h="370840">
                <a:tc>
                  <a:txBody>
                    <a:bodyPr/>
                    <a:lstStyle/>
                    <a:p>
                      <a:pPr algn="just"/>
                      <a:r>
                        <a:rPr lang="pt-BR" sz="2300" b="1" dirty="0">
                          <a:solidFill>
                            <a:schemeClr val="tx1"/>
                          </a:solidFill>
                          <a:latin typeface="Arial Narrow" panose="020B0606020202030204" pitchFamily="34" charset="0"/>
                        </a:rPr>
                        <a:t>- Gradação: </a:t>
                      </a:r>
                      <a:r>
                        <a:rPr lang="pt-BR" sz="2300" b="0" dirty="0">
                          <a:solidFill>
                            <a:schemeClr val="tx1"/>
                          </a:solidFill>
                          <a:latin typeface="Arial Narrow" panose="020B0606020202030204" pitchFamily="34" charset="0"/>
                        </a:rPr>
                        <a:t>é a expressão figurada, conotativa que aumenta ou diminui gradativamente (passo a passo) uma ideia. Exemplo: Estava frio, congelando, uma temperatura insuportável naquela noite!</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951603471"/>
                  </a:ext>
                </a:extLst>
              </a:tr>
            </a:tbl>
          </a:graphicData>
        </a:graphic>
      </p:graphicFrame>
      <p:sp>
        <p:nvSpPr>
          <p:cNvPr id="4" name="CaixaDeTexto 3">
            <a:extLst>
              <a:ext uri="{FF2B5EF4-FFF2-40B4-BE49-F238E27FC236}">
                <a16:creationId xmlns:a16="http://schemas.microsoft.com/office/drawing/2014/main" id="{33199F61-7FAA-A5A5-9028-9339ED3C705E}"/>
              </a:ext>
            </a:extLst>
          </p:cNvPr>
          <p:cNvSpPr txBox="1"/>
          <p:nvPr/>
        </p:nvSpPr>
        <p:spPr>
          <a:xfrm>
            <a:off x="203199" y="1754885"/>
            <a:ext cx="11845364" cy="5047536"/>
          </a:xfrm>
          <a:prstGeom prst="rect">
            <a:avLst/>
          </a:prstGeom>
          <a:noFill/>
        </p:spPr>
        <p:txBody>
          <a:bodyPr wrap="square">
            <a:spAutoFit/>
          </a:bodyPr>
          <a:lstStyle/>
          <a:p>
            <a:pPr algn="just"/>
            <a:r>
              <a:rPr lang="pt-BR" sz="2300" b="1" dirty="0">
                <a:latin typeface="Arial Narrow" panose="020B0606020202030204" pitchFamily="34" charset="0"/>
              </a:rPr>
              <a:t>10. </a:t>
            </a:r>
            <a:r>
              <a:rPr lang="pt-BR" sz="2300" dirty="0">
                <a:latin typeface="Arial Narrow" panose="020B0606020202030204" pitchFamily="34" charset="0"/>
              </a:rPr>
              <a:t>No trecho “Tom não escapou dessa </a:t>
            </a:r>
            <a:r>
              <a:rPr lang="pt-BR" sz="2300" b="1" dirty="0">
                <a:latin typeface="Arial Narrow" panose="020B0606020202030204" pitchFamily="34" charset="0"/>
              </a:rPr>
              <a:t>SINA</a:t>
            </a:r>
            <a:r>
              <a:rPr lang="pt-BR" sz="2300" dirty="0">
                <a:latin typeface="Arial Narrow" panose="020B0606020202030204" pitchFamily="34" charset="0"/>
              </a:rPr>
              <a:t>. Assim que foi mordido por essa ideia o jovem procurou por Joe Harper, mas não o encontrou.”, em ‘...</a:t>
            </a:r>
            <a:r>
              <a:rPr lang="pt-BR" sz="2300" b="1" u="sng" dirty="0">
                <a:latin typeface="Arial Narrow" panose="020B0606020202030204" pitchFamily="34" charset="0"/>
              </a:rPr>
              <a:t>foi mordido por essa ideia</a:t>
            </a:r>
            <a:r>
              <a:rPr lang="pt-BR" sz="2300" dirty="0">
                <a:latin typeface="Arial Narrow" panose="020B0606020202030204" pitchFamily="34" charset="0"/>
              </a:rPr>
              <a:t>...’ predomina qual figura de linguagem? </a:t>
            </a:r>
          </a:p>
          <a:p>
            <a:pPr algn="just"/>
            <a:r>
              <a:rPr lang="pt-BR" sz="2300" dirty="0">
                <a:latin typeface="Arial Narrow" panose="020B0606020202030204" pitchFamily="34" charset="0"/>
              </a:rPr>
              <a:t>(A) Antítese.</a:t>
            </a:r>
          </a:p>
          <a:p>
            <a:pPr algn="just"/>
            <a:r>
              <a:rPr lang="pt-BR" sz="2300" dirty="0">
                <a:latin typeface="Arial Narrow" panose="020B0606020202030204" pitchFamily="34" charset="0"/>
              </a:rPr>
              <a:t>(B) Hipérbole.</a:t>
            </a:r>
          </a:p>
          <a:p>
            <a:pPr algn="just"/>
            <a:r>
              <a:rPr lang="pt-BR" sz="2300" dirty="0">
                <a:latin typeface="Arial Narrow" panose="020B0606020202030204" pitchFamily="34" charset="0"/>
              </a:rPr>
              <a:t>(C) Gradação.</a:t>
            </a:r>
          </a:p>
          <a:p>
            <a:pPr algn="just"/>
            <a:r>
              <a:rPr lang="pt-BR" sz="2300" dirty="0">
                <a:latin typeface="Arial Narrow" panose="020B0606020202030204" pitchFamily="34" charset="0"/>
              </a:rPr>
              <a:t>(D) Personificação.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11. </a:t>
            </a:r>
            <a:r>
              <a:rPr lang="pt-BR" sz="2300" dirty="0">
                <a:latin typeface="Arial Narrow" panose="020B0606020202030204" pitchFamily="34" charset="0"/>
              </a:rPr>
              <a:t>Em qual trecho predomina uma personificação?</a:t>
            </a:r>
          </a:p>
          <a:p>
            <a:pPr algn="just"/>
            <a:r>
              <a:rPr lang="pt-BR" sz="2300" dirty="0">
                <a:latin typeface="Arial Narrow" panose="020B0606020202030204" pitchFamily="34" charset="0"/>
              </a:rPr>
              <a:t>(A) “E irei a todos os circos que aparecerem na região, sem precisar entrar por baixo da lona.”</a:t>
            </a:r>
          </a:p>
          <a:p>
            <a:pPr algn="just"/>
            <a:r>
              <a:rPr lang="pt-BR" sz="2300" dirty="0">
                <a:latin typeface="Arial Narrow" panose="020B0606020202030204" pitchFamily="34" charset="0"/>
              </a:rPr>
              <a:t>(B) “Durante a infância a maioria dos meninos tem um desejo incontrolável de encontrar um tesouro.”</a:t>
            </a:r>
          </a:p>
          <a:p>
            <a:pPr algn="just"/>
            <a:r>
              <a:rPr lang="pt-BR" sz="2300" dirty="0">
                <a:latin typeface="Arial Narrow" panose="020B0606020202030204" pitchFamily="34" charset="0"/>
              </a:rPr>
              <a:t>(C) “Desse modo os garotos voltaram lá no horário marcado, pegaram as ferramentas que haviam escondido em alguns arbustos e começaram a cavar com animação.”</a:t>
            </a:r>
          </a:p>
          <a:p>
            <a:pPr algn="just"/>
            <a:r>
              <a:rPr lang="pt-BR" sz="2300" dirty="0">
                <a:latin typeface="Arial Narrow" panose="020B0606020202030204" pitchFamily="34" charset="0"/>
              </a:rPr>
              <a:t>(D) “Porque muitas vezes os ladrões matam a pessoa que enterrou o tesouro (pode ser até um escravo) e a alma dele fica cuidando do local.” </a:t>
            </a:r>
          </a:p>
        </p:txBody>
      </p:sp>
    </p:spTree>
    <p:extLst>
      <p:ext uri="{BB962C8B-B14F-4D97-AF65-F5344CB8AC3E}">
        <p14:creationId xmlns:p14="http://schemas.microsoft.com/office/powerpoint/2010/main" val="2826706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1F16E25-1428-6150-7ABF-D2CBD958CA95}"/>
              </a:ext>
            </a:extLst>
          </p:cNvPr>
          <p:cNvSpPr txBox="1"/>
          <p:nvPr/>
        </p:nvSpPr>
        <p:spPr>
          <a:xfrm>
            <a:off x="98611" y="708229"/>
            <a:ext cx="11932023" cy="800219"/>
          </a:xfrm>
          <a:prstGeom prst="rect">
            <a:avLst/>
          </a:prstGeom>
          <a:noFill/>
        </p:spPr>
        <p:txBody>
          <a:bodyPr wrap="square">
            <a:spAutoFit/>
          </a:bodyPr>
          <a:lstStyle/>
          <a:p>
            <a:pPr algn="just"/>
            <a:r>
              <a:rPr lang="pt-BR" sz="2300" b="1" dirty="0">
                <a:latin typeface="Arial Narrow" panose="020B0606020202030204" pitchFamily="34" charset="0"/>
              </a:rPr>
              <a:t>12. </a:t>
            </a:r>
            <a:r>
              <a:rPr lang="pt-BR" sz="2300" dirty="0">
                <a:latin typeface="Arial Narrow" panose="020B0606020202030204" pitchFamily="34" charset="0"/>
              </a:rPr>
              <a:t>As aventuras de Tom Sawyer é um romance de aventura. O que diferencia um romance de aventura de outras narrativas em geral? Justifique sua resposta, com elementos do texto. </a:t>
            </a:r>
          </a:p>
        </p:txBody>
      </p:sp>
    </p:spTree>
    <p:extLst>
      <p:ext uri="{BB962C8B-B14F-4D97-AF65-F5344CB8AC3E}">
        <p14:creationId xmlns:p14="http://schemas.microsoft.com/office/powerpoint/2010/main" val="2965606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2B3EFE7-8D1C-1E34-72D5-3F3814147CF1}"/>
              </a:ext>
            </a:extLst>
          </p:cNvPr>
          <p:cNvPicPr>
            <a:picLocks noChangeAspect="1"/>
          </p:cNvPicPr>
          <p:nvPr/>
        </p:nvPicPr>
        <p:blipFill>
          <a:blip r:embed="rId2"/>
          <a:stretch>
            <a:fillRect/>
          </a:stretch>
        </p:blipFill>
        <p:spPr>
          <a:xfrm>
            <a:off x="3749490" y="672353"/>
            <a:ext cx="4693020" cy="687067"/>
          </a:xfrm>
          <a:prstGeom prst="rect">
            <a:avLst/>
          </a:prstGeom>
        </p:spPr>
      </p:pic>
      <p:pic>
        <p:nvPicPr>
          <p:cNvPr id="3" name="Imagem 2">
            <a:extLst>
              <a:ext uri="{FF2B5EF4-FFF2-40B4-BE49-F238E27FC236}">
                <a16:creationId xmlns:a16="http://schemas.microsoft.com/office/drawing/2014/main" id="{4D45CAC9-7767-0C7F-0D79-71A8FEB2E5F0}"/>
              </a:ext>
            </a:extLst>
          </p:cNvPr>
          <p:cNvPicPr>
            <a:picLocks noChangeAspect="1"/>
          </p:cNvPicPr>
          <p:nvPr/>
        </p:nvPicPr>
        <p:blipFill>
          <a:blip r:embed="rId3"/>
          <a:stretch>
            <a:fillRect/>
          </a:stretch>
        </p:blipFill>
        <p:spPr>
          <a:xfrm>
            <a:off x="78585" y="1359420"/>
            <a:ext cx="4335037" cy="909584"/>
          </a:xfrm>
          <a:prstGeom prst="rect">
            <a:avLst/>
          </a:prstGeom>
        </p:spPr>
      </p:pic>
      <p:graphicFrame>
        <p:nvGraphicFramePr>
          <p:cNvPr id="4" name="Tabela 3">
            <a:extLst>
              <a:ext uri="{FF2B5EF4-FFF2-40B4-BE49-F238E27FC236}">
                <a16:creationId xmlns:a16="http://schemas.microsoft.com/office/drawing/2014/main" id="{838FF7A4-44AC-EEAD-B07E-3B854CC82805}"/>
              </a:ext>
            </a:extLst>
          </p:cNvPr>
          <p:cNvGraphicFramePr>
            <a:graphicFrameLocks noGrp="1"/>
          </p:cNvGraphicFramePr>
          <p:nvPr>
            <p:extLst>
              <p:ext uri="{D42A27DB-BD31-4B8C-83A1-F6EECF244321}">
                <p14:modId xmlns:p14="http://schemas.microsoft.com/office/powerpoint/2010/main" val="3625446237"/>
              </p:ext>
            </p:extLst>
          </p:nvPr>
        </p:nvGraphicFramePr>
        <p:xfrm>
          <a:off x="78585" y="2269004"/>
          <a:ext cx="11880333" cy="3624391"/>
        </p:xfrm>
        <a:graphic>
          <a:graphicData uri="http://schemas.openxmlformats.org/drawingml/2006/table">
            <a:tbl>
              <a:tblPr firstRow="1" bandRow="1">
                <a:tableStyleId>{5C22544A-7EE6-4342-B048-85BDC9FD1C3A}</a:tableStyleId>
              </a:tblPr>
              <a:tblGrid>
                <a:gridCol w="11880333">
                  <a:extLst>
                    <a:ext uri="{9D8B030D-6E8A-4147-A177-3AD203B41FA5}">
                      <a16:colId xmlns:a16="http://schemas.microsoft.com/office/drawing/2014/main" val="409976547"/>
                    </a:ext>
                  </a:extLst>
                </a:gridCol>
              </a:tblGrid>
              <a:tr h="3624391">
                <a:tc>
                  <a:txBody>
                    <a:bodyPr/>
                    <a:lstStyle/>
                    <a:p>
                      <a:r>
                        <a:rPr lang="pt-BR" sz="2300" dirty="0">
                          <a:solidFill>
                            <a:schemeClr val="tx1"/>
                          </a:solidFill>
                          <a:latin typeface="Arial Narrow" panose="020B0606020202030204" pitchFamily="34" charset="0"/>
                        </a:rPr>
                        <a:t>Etapa 3</a:t>
                      </a:r>
                    </a:p>
                    <a:p>
                      <a:r>
                        <a:rPr lang="pt-BR" sz="2300" b="1" dirty="0">
                          <a:solidFill>
                            <a:schemeClr val="tx1"/>
                          </a:solidFill>
                          <a:latin typeface="Arial Narrow" panose="020B0606020202030204" pitchFamily="34" charset="0"/>
                        </a:rPr>
                        <a:t>1. </a:t>
                      </a:r>
                      <a:r>
                        <a:rPr lang="pt-BR" sz="2300" b="0" dirty="0">
                          <a:solidFill>
                            <a:schemeClr val="tx1"/>
                          </a:solidFill>
                          <a:latin typeface="Arial Narrow" panose="020B0606020202030204" pitchFamily="34" charset="0"/>
                        </a:rPr>
                        <a:t>Vamos conversar?</a:t>
                      </a:r>
                    </a:p>
                    <a:p>
                      <a:r>
                        <a:rPr lang="pt-BR" sz="2300" b="0" dirty="0">
                          <a:solidFill>
                            <a:schemeClr val="tx1"/>
                          </a:solidFill>
                          <a:latin typeface="Arial Narrow" panose="020B0606020202030204" pitchFamily="34" charset="0"/>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6719112"/>
                  </a:ext>
                </a:extLst>
              </a:tr>
            </a:tbl>
          </a:graphicData>
        </a:graphic>
      </p:graphicFrame>
      <p:sp>
        <p:nvSpPr>
          <p:cNvPr id="6" name="CaixaDeTexto 5">
            <a:extLst>
              <a:ext uri="{FF2B5EF4-FFF2-40B4-BE49-F238E27FC236}">
                <a16:creationId xmlns:a16="http://schemas.microsoft.com/office/drawing/2014/main" id="{A90F635F-8251-53DA-6C5A-E3FE3450CE3C}"/>
              </a:ext>
            </a:extLst>
          </p:cNvPr>
          <p:cNvSpPr txBox="1"/>
          <p:nvPr/>
        </p:nvSpPr>
        <p:spPr>
          <a:xfrm>
            <a:off x="78585" y="2969518"/>
            <a:ext cx="9621227" cy="2923877"/>
          </a:xfrm>
          <a:prstGeom prst="rect">
            <a:avLst/>
          </a:prstGeom>
          <a:noFill/>
        </p:spPr>
        <p:txBody>
          <a:bodyPr wrap="square" rtlCol="0">
            <a:spAutoFit/>
          </a:bodyPr>
          <a:lstStyle/>
          <a:p>
            <a:pPr algn="just"/>
            <a:r>
              <a:rPr lang="pt-BR" sz="2300" dirty="0">
                <a:latin typeface="Arial Narrow" panose="020B0606020202030204" pitchFamily="34" charset="0"/>
              </a:rPr>
              <a:t>- O que você aprendeu sobre o gênero textual “narrativa de aventura”?   </a:t>
            </a:r>
          </a:p>
          <a:p>
            <a:pPr algn="just"/>
            <a:r>
              <a:rPr lang="pt-BR" sz="2300" dirty="0">
                <a:latin typeface="Arial Narrow" panose="020B0606020202030204" pitchFamily="34" charset="0"/>
              </a:rPr>
              <a:t>- Explique sobre os tipos de “narrador”.</a:t>
            </a:r>
          </a:p>
          <a:p>
            <a:pPr algn="just"/>
            <a:r>
              <a:rPr lang="pt-BR" sz="2300" dirty="0">
                <a:latin typeface="Arial Narrow" panose="020B0606020202030204" pitchFamily="34" charset="0"/>
              </a:rPr>
              <a:t>- Explique sobre os discursos: Direto / Indireto / Indireto Livre. </a:t>
            </a:r>
          </a:p>
          <a:p>
            <a:pPr algn="just"/>
            <a:r>
              <a:rPr lang="pt-BR" sz="2300" dirty="0">
                <a:latin typeface="Arial Narrow" panose="020B0606020202030204" pitchFamily="34" charset="0"/>
              </a:rPr>
              <a:t>- Você sabe que a palavra “conflito” no dicionário significa: “profunda falta de entendimento entre duas ou mais partes.” / “choque, enfrentamento.”? </a:t>
            </a:r>
          </a:p>
          <a:p>
            <a:pPr algn="just"/>
            <a:r>
              <a:rPr lang="pt-BR" sz="2300" dirty="0">
                <a:latin typeface="Arial Narrow" panose="020B0606020202030204" pitchFamily="34" charset="0"/>
              </a:rPr>
              <a:t>- No gênero textual, narrativa de aventura, ficou claro para você o que é o ‘conflito’? </a:t>
            </a:r>
          </a:p>
          <a:p>
            <a:pPr algn="just"/>
            <a:r>
              <a:rPr lang="pt-BR" sz="2300" dirty="0">
                <a:latin typeface="Arial Narrow" panose="020B0606020202030204" pitchFamily="34" charset="0"/>
              </a:rPr>
              <a:t>- Você concorda que enquanto elemento da narrativa o ‘conflito’ nem sempre precisa ser “briga” / confusão”? </a:t>
            </a:r>
          </a:p>
        </p:txBody>
      </p:sp>
      <p:pic>
        <p:nvPicPr>
          <p:cNvPr id="10" name="Imagem 9">
            <a:extLst>
              <a:ext uri="{FF2B5EF4-FFF2-40B4-BE49-F238E27FC236}">
                <a16:creationId xmlns:a16="http://schemas.microsoft.com/office/drawing/2014/main" id="{A592B9F1-4626-A8E6-F0A3-528453B0BC5B}"/>
              </a:ext>
            </a:extLst>
          </p:cNvPr>
          <p:cNvPicPr>
            <a:picLocks noChangeAspect="1"/>
          </p:cNvPicPr>
          <p:nvPr/>
        </p:nvPicPr>
        <p:blipFill>
          <a:blip r:embed="rId4"/>
          <a:stretch>
            <a:fillRect/>
          </a:stretch>
        </p:blipFill>
        <p:spPr>
          <a:xfrm>
            <a:off x="9699812" y="2534083"/>
            <a:ext cx="2069471" cy="2042001"/>
          </a:xfrm>
          <a:prstGeom prst="rect">
            <a:avLst/>
          </a:prstGeom>
        </p:spPr>
      </p:pic>
      <p:sp>
        <p:nvSpPr>
          <p:cNvPr id="11" name="CaixaDeTexto 10">
            <a:extLst>
              <a:ext uri="{FF2B5EF4-FFF2-40B4-BE49-F238E27FC236}">
                <a16:creationId xmlns:a16="http://schemas.microsoft.com/office/drawing/2014/main" id="{4B13B0DA-C755-DA98-B508-CDE955445948}"/>
              </a:ext>
            </a:extLst>
          </p:cNvPr>
          <p:cNvSpPr txBox="1"/>
          <p:nvPr/>
        </p:nvSpPr>
        <p:spPr>
          <a:xfrm>
            <a:off x="9699811" y="4537934"/>
            <a:ext cx="2413603" cy="1169551"/>
          </a:xfrm>
          <a:prstGeom prst="rect">
            <a:avLst/>
          </a:prstGeom>
          <a:noFill/>
        </p:spPr>
        <p:txBody>
          <a:bodyPr wrap="square" rtlCol="0">
            <a:spAutoFit/>
          </a:bodyPr>
          <a:lstStyle/>
          <a:p>
            <a:pPr algn="ctr"/>
            <a:r>
              <a:rPr lang="pt-BR" sz="1400" dirty="0">
                <a:latin typeface="Arial Narrow" panose="020B0606020202030204" pitchFamily="34" charset="0"/>
              </a:rPr>
              <a:t>Disponível em https://pt.vecteezy.com/arte-vetorial/15016689-menino-bonitinho-segurando-um-lapis. Acesso em: 11 dez. 2025.</a:t>
            </a:r>
          </a:p>
        </p:txBody>
      </p:sp>
    </p:spTree>
    <p:extLst>
      <p:ext uri="{BB962C8B-B14F-4D97-AF65-F5344CB8AC3E}">
        <p14:creationId xmlns:p14="http://schemas.microsoft.com/office/powerpoint/2010/main" val="3156283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9001A68-2B53-3C46-EDE4-E9D0219B2D8E}"/>
              </a:ext>
            </a:extLst>
          </p:cNvPr>
          <p:cNvSpPr txBox="1"/>
          <p:nvPr/>
        </p:nvSpPr>
        <p:spPr>
          <a:xfrm>
            <a:off x="71718" y="644674"/>
            <a:ext cx="11994776" cy="5755422"/>
          </a:xfrm>
          <a:prstGeom prst="rect">
            <a:avLst/>
          </a:prstGeom>
          <a:noFill/>
        </p:spPr>
        <p:txBody>
          <a:bodyPr wrap="square">
            <a:spAutoFit/>
          </a:bodyPr>
          <a:lstStyle/>
          <a:p>
            <a:pPr indent="268288" algn="just"/>
            <a:r>
              <a:rPr lang="pt-BR" sz="2300" b="1" dirty="0">
                <a:latin typeface="Arial Narrow" panose="020B0606020202030204" pitchFamily="34" charset="0"/>
              </a:rPr>
              <a:t>Caro(a) estudante, chegou o grande momento, agora você vai produzir a sua narrativa de aventura.  Para isso, leia e interprete a proposta de escrita, os textos motivadores, retome e reflita sobre as características e a estrutura do gênero textual em estudo. Relembre as explicações realizadas pelo(a) professor(a) durante as aulas sobre o gênero textual “narrativa de aventura”. </a:t>
            </a:r>
          </a:p>
          <a:p>
            <a:pPr indent="268288" algn="just"/>
            <a:endParaRPr lang="pt-BR" sz="2300" dirty="0">
              <a:latin typeface="Arial Narrow" panose="020B0606020202030204" pitchFamily="34" charset="0"/>
            </a:endParaRPr>
          </a:p>
          <a:p>
            <a:pPr algn="just"/>
            <a:r>
              <a:rPr lang="pt-BR" sz="2300" b="1" dirty="0">
                <a:latin typeface="Arial Narrow" panose="020B0606020202030204" pitchFamily="34" charset="0"/>
              </a:rPr>
              <a:t>Produção do gênero textual narrativa de aventura: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O gênero textual “</a:t>
            </a:r>
            <a:r>
              <a:rPr lang="pt-BR" sz="2300" b="1" dirty="0">
                <a:latin typeface="Arial Narrow" panose="020B0606020202030204" pitchFamily="34" charset="0"/>
              </a:rPr>
              <a:t>Narrativa de Aventura</a:t>
            </a:r>
            <a:r>
              <a:rPr lang="pt-BR" sz="2300" dirty="0">
                <a:latin typeface="Arial Narrow" panose="020B0606020202030204" pitchFamily="34" charset="0"/>
              </a:rPr>
              <a:t>” é um gênero literário em que acontecimentos dinâmicos, explorações e desafios são enfrentados por personagens fictícias. Por isso, ela apresenta ações extraordinárias que envolvem as personagens em grandes perigos. Essas ações nem sempre são possíveis em nossa realidade, mas dialogam com o desejo dos leitores de superar limites frente aos seus desafios, que são reais. Desse modo, esse tipo de narrativa busca envolver o leitor em situações de perigo, emoção e superação, promovendo uma experiência e cheia de reviravoltas. Geralmente, as narrativas de aventura se passam em diferentes lugares, até mesmo desconhecidos e os eventos ocorrem de forma muito rápida o que pode manter o leitor ainda mais atento. É comum encontrarmos nas narrativas de aventura temas como a busca por tesouros, locais misteriosos, conhecimentos secretos e a necessidade pessoal do(a) personagem</a:t>
            </a:r>
          </a:p>
        </p:txBody>
      </p:sp>
    </p:spTree>
    <p:extLst>
      <p:ext uri="{BB962C8B-B14F-4D97-AF65-F5344CB8AC3E}">
        <p14:creationId xmlns:p14="http://schemas.microsoft.com/office/powerpoint/2010/main" val="4285501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C1E0417-710D-2D1D-5B01-C89694859137}"/>
              </a:ext>
            </a:extLst>
          </p:cNvPr>
          <p:cNvSpPr txBox="1"/>
          <p:nvPr/>
        </p:nvSpPr>
        <p:spPr>
          <a:xfrm>
            <a:off x="188259" y="713165"/>
            <a:ext cx="11833412" cy="5755422"/>
          </a:xfrm>
          <a:prstGeom prst="rect">
            <a:avLst/>
          </a:prstGeom>
          <a:noFill/>
        </p:spPr>
        <p:txBody>
          <a:bodyPr wrap="square">
            <a:spAutoFit/>
          </a:bodyPr>
          <a:lstStyle/>
          <a:p>
            <a:pPr algn="just"/>
            <a:r>
              <a:rPr lang="pt-BR" sz="2300" dirty="0">
                <a:latin typeface="Arial Narrow" panose="020B0606020202030204" pitchFamily="34" charset="0"/>
              </a:rPr>
              <a:t>principal (protagonista) de viver uma aventura. O(A) protagonista costuma ser corajoso(a) e enfrenta obstáculos, perigos  que podem ser físicos, psicológicos ou morais, sempre com muita determinação. Como há muitos acontecimentos e desdobramentos neste gênero, geralmente há várias personagens desempenhando papéis de grandezas diferentes. A palavra aventura refere-se a uma ação em que se corre perigo. Um herói aventureiro passa por situações em que sua vida passa por riscos, andando sempre ao lado da morte. Dessa forma, a personagem de uma narrativa de aventura passa por diversas atividades, viagens, desafios excitantes e difíceis. Nesses casos, a aventura está intimamente relacionada com o ato de explorar ou descobrir.</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 </a:t>
            </a:r>
            <a:r>
              <a:rPr lang="pt-BR" sz="2300" dirty="0">
                <a:latin typeface="Arial Narrow" panose="020B0606020202030204" pitchFamily="34" charset="0"/>
              </a:rPr>
              <a:t>Com base nos conhecimentos que você já tem sobre o gênero estudado, escreva uma “</a:t>
            </a:r>
            <a:r>
              <a:rPr lang="pt-BR" sz="2300" b="1" dirty="0">
                <a:latin typeface="Arial Narrow" panose="020B0606020202030204" pitchFamily="34" charset="0"/>
              </a:rPr>
              <a:t>Narrativa de Aventura</a:t>
            </a:r>
            <a:r>
              <a:rPr lang="pt-BR" sz="2300" dirty="0">
                <a:latin typeface="Arial Narrow" panose="020B0606020202030204" pitchFamily="34" charset="0"/>
              </a:rPr>
              <a:t>” ... Inspire na leitura do Texto I e nos Texto II e III (imagens) e crie o seu texto. Imagine que você tenha feito uma viagem de férias com seus amigos. Nessa viagem você e outras pessoas vão se envolver em uma aventura interessante, porém muito perigosa...Você deverá criar uma situação envolvente na qual vai haver episódios de aventura. Lembre-se de que você e seus amigos deverão vivenciar essas situações/ações e, mais do que isso, deverão se sobressaírem nesses acontecimentos. Estruture a narrativa, crie personagens com nome e características físicas/psicológicas marcantes entre outros aspectos. Você </a:t>
            </a:r>
          </a:p>
        </p:txBody>
      </p:sp>
    </p:spTree>
    <p:extLst>
      <p:ext uri="{BB962C8B-B14F-4D97-AF65-F5344CB8AC3E}">
        <p14:creationId xmlns:p14="http://schemas.microsoft.com/office/powerpoint/2010/main" val="24378199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EC63980-1841-366A-EE98-DE7A9C62B7E1}"/>
              </a:ext>
            </a:extLst>
          </p:cNvPr>
          <p:cNvSpPr txBox="1"/>
          <p:nvPr/>
        </p:nvSpPr>
        <p:spPr>
          <a:xfrm>
            <a:off x="164353" y="688290"/>
            <a:ext cx="11863294" cy="5755422"/>
          </a:xfrm>
          <a:prstGeom prst="rect">
            <a:avLst/>
          </a:prstGeom>
          <a:noFill/>
        </p:spPr>
        <p:txBody>
          <a:bodyPr wrap="square">
            <a:spAutoFit/>
          </a:bodyPr>
          <a:lstStyle/>
          <a:p>
            <a:pPr algn="just"/>
            <a:r>
              <a:rPr lang="pt-BR" sz="2300" dirty="0">
                <a:latin typeface="Arial Narrow" panose="020B0606020202030204" pitchFamily="34" charset="0"/>
              </a:rPr>
              <a:t>será a(o) personagem principal, então crie outras(os) personagens secundárias(os). Crie cenários perigosos, por onde a(o) personagem principal vai se aventurar. Descreva em detalhes como são esses lugares e por que eles realmente são perigosos. Crie um problema para resolver...E boa escrita!!!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3. </a:t>
            </a:r>
            <a:r>
              <a:rPr lang="pt-BR" sz="2300" dirty="0">
                <a:latin typeface="Arial Narrow" panose="020B0606020202030204" pitchFamily="34" charset="0"/>
              </a:rPr>
              <a:t>Leia os textos motivadores.</a:t>
            </a:r>
          </a:p>
          <a:p>
            <a:pPr algn="r"/>
            <a:endParaRPr lang="pt-BR" sz="2300" dirty="0">
              <a:latin typeface="Arial Narrow" panose="020B0606020202030204" pitchFamily="34" charset="0"/>
            </a:endParaRPr>
          </a:p>
          <a:p>
            <a:pPr algn="just"/>
            <a:r>
              <a:rPr lang="pt-BR" sz="2300" b="1" dirty="0">
                <a:latin typeface="Arial Narrow" panose="020B0606020202030204" pitchFamily="34" charset="0"/>
              </a:rPr>
              <a:t>Texto I</a:t>
            </a:r>
          </a:p>
          <a:p>
            <a:pPr algn="ctr"/>
            <a:r>
              <a:rPr lang="pt-BR" sz="2300" b="1" dirty="0">
                <a:latin typeface="Arial Narrow" panose="020B0606020202030204" pitchFamily="34" charset="0"/>
              </a:rPr>
              <a:t>Capítulo 10</a:t>
            </a:r>
          </a:p>
          <a:p>
            <a:pPr algn="ctr"/>
            <a:r>
              <a:rPr lang="pt-BR" sz="2300" b="1" dirty="0">
                <a:latin typeface="Arial Narrow" panose="020B0606020202030204" pitchFamily="34" charset="0"/>
              </a:rPr>
              <a:t>NA CASA MAL-ASSOMBRADA</a:t>
            </a:r>
          </a:p>
          <a:p>
            <a:pPr algn="just"/>
            <a:r>
              <a:rPr lang="pt-BR" sz="2300" dirty="0">
                <a:latin typeface="Arial Narrow" panose="020B0606020202030204" pitchFamily="34" charset="0"/>
              </a:rPr>
              <a:t>No dia seguinte os garotos seguiram para Colina Cardiff, onde ficava uma casa abandonada há muito tempo. Com mais ambição do que medo os meninos entraram na casa e VASCULHARAM seus quartos, banheiros e cozinha. Não havia nada aproveitável. Nem tesouro nem espíritos. Então os meninos removeram algumas tábuas do assoalho para ver se havia sinal de tesouro, mas não acharam nada. Já estavam desanimados, examinando o piso do segundo andar do sobrado,</a:t>
            </a:r>
          </a:p>
          <a:p>
            <a:pPr algn="just"/>
            <a:r>
              <a:rPr lang="pt-BR" sz="2300" dirty="0">
                <a:latin typeface="Arial Narrow" panose="020B0606020202030204" pitchFamily="34" charset="0"/>
              </a:rPr>
              <a:t>quando ouviram vozes:</a:t>
            </a:r>
          </a:p>
          <a:p>
            <a:pPr algn="just"/>
            <a:r>
              <a:rPr lang="pt-BR" sz="2300" dirty="0">
                <a:latin typeface="Arial Narrow" panose="020B0606020202030204" pitchFamily="34" charset="0"/>
              </a:rPr>
              <a:t>— Escutou isso, Huck?</a:t>
            </a:r>
          </a:p>
        </p:txBody>
      </p:sp>
    </p:spTree>
    <p:extLst>
      <p:ext uri="{BB962C8B-B14F-4D97-AF65-F5344CB8AC3E}">
        <p14:creationId xmlns:p14="http://schemas.microsoft.com/office/powerpoint/2010/main" val="11667828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793B51-2664-B64A-8484-54610E99DA49}"/>
              </a:ext>
            </a:extLst>
          </p:cNvPr>
          <p:cNvSpPr txBox="1"/>
          <p:nvPr/>
        </p:nvSpPr>
        <p:spPr>
          <a:xfrm>
            <a:off x="161363" y="662498"/>
            <a:ext cx="11842377" cy="6109365"/>
          </a:xfrm>
          <a:prstGeom prst="rect">
            <a:avLst/>
          </a:prstGeom>
          <a:noFill/>
        </p:spPr>
        <p:txBody>
          <a:bodyPr wrap="square">
            <a:spAutoFit/>
          </a:bodyPr>
          <a:lstStyle/>
          <a:p>
            <a:r>
              <a:rPr lang="pt-BR" sz="2300" dirty="0">
                <a:latin typeface="Arial Narrow" panose="020B0606020202030204" pitchFamily="34" charset="0"/>
              </a:rPr>
              <a:t>— Eu, eu... escutei.</a:t>
            </a:r>
          </a:p>
          <a:p>
            <a:r>
              <a:rPr lang="pt-BR" sz="2300" dirty="0">
                <a:latin typeface="Arial Narrow" panose="020B0606020202030204" pitchFamily="34" charset="0"/>
              </a:rPr>
              <a:t>— O que é isso?</a:t>
            </a:r>
          </a:p>
          <a:p>
            <a:r>
              <a:rPr lang="pt-BR" sz="2300" dirty="0">
                <a:latin typeface="Arial Narrow" panose="020B0606020202030204" pitchFamily="34" charset="0"/>
              </a:rPr>
              <a:t>— </a:t>
            </a:r>
            <a:r>
              <a:rPr lang="pt-BR" sz="2300" dirty="0" err="1">
                <a:latin typeface="Arial Narrow" panose="020B0606020202030204" pitchFamily="34" charset="0"/>
              </a:rPr>
              <a:t>Shhhhh</a:t>
            </a:r>
            <a:r>
              <a:rPr lang="pt-BR" sz="2300" dirty="0">
                <a:latin typeface="Arial Narrow" panose="020B0606020202030204" pitchFamily="34" charset="0"/>
              </a:rPr>
              <a:t>. Eu acho que são os fantasmas.</a:t>
            </a:r>
          </a:p>
          <a:p>
            <a:r>
              <a:rPr lang="pt-BR" sz="2300" dirty="0">
                <a:latin typeface="Arial Narrow" panose="020B0606020202030204" pitchFamily="34" charset="0"/>
              </a:rPr>
              <a:t>O barulho vinha do andar de baixo. Pelas frestas no chão os garotos conseguiram ver quem os produzia.</a:t>
            </a:r>
          </a:p>
          <a:p>
            <a:r>
              <a:rPr lang="pt-BR" sz="2300" dirty="0">
                <a:latin typeface="Arial Narrow" panose="020B0606020202030204" pitchFamily="34" charset="0"/>
              </a:rPr>
              <a:t>— Não são fantasmas, Huck. Aquele ali é o velho espanhol que se mudou há pouco para a cidade. O outro eu não consigo ver bem daqui.</a:t>
            </a:r>
          </a:p>
          <a:p>
            <a:r>
              <a:rPr lang="pt-BR" sz="2300" dirty="0">
                <a:latin typeface="Arial Narrow" panose="020B0606020202030204" pitchFamily="34" charset="0"/>
              </a:rPr>
              <a:t>O espanhol usava um chapéu verde e tinha cabelos brancos. Carregava um grande saco, que colocou em cima da mesa, dizendo “Que calor!”. Em seguida os garotos viram o espanhol tirar seu chapéu e seu cabelo branco (na verdade uma peruca). Um CALAFRIO percorreu a coluna de Tom. O espanhol era </a:t>
            </a:r>
            <a:r>
              <a:rPr lang="pt-BR" sz="2300" dirty="0" err="1">
                <a:latin typeface="Arial Narrow" panose="020B0606020202030204" pitchFamily="34" charset="0"/>
              </a:rPr>
              <a:t>Injun</a:t>
            </a:r>
            <a:r>
              <a:rPr lang="pt-BR" sz="2300" dirty="0">
                <a:latin typeface="Arial Narrow" panose="020B0606020202030204" pitchFamily="34" charset="0"/>
              </a:rPr>
              <a:t> Joe disfarçado. O medo dos garotos aumentou quando o outro homem disse:</a:t>
            </a:r>
          </a:p>
          <a:p>
            <a:r>
              <a:rPr lang="pt-BR" sz="2300" dirty="0">
                <a:latin typeface="Arial Narrow" panose="020B0606020202030204" pitchFamily="34" charset="0"/>
              </a:rPr>
              <a:t>— Está muito quente mesmo. Mas não podemos reclamar. Ganhamos 650 dólares em moedas de prata no último roubo. Vou pegar 50 e deixar os outros 600 escondidos aqui. É muito peso para carregar por aí. Além disso, pode ser útil no futuro. O que você acha, </a:t>
            </a:r>
            <a:r>
              <a:rPr lang="pt-BR" sz="2300" dirty="0" err="1">
                <a:latin typeface="Arial Narrow" panose="020B0606020202030204" pitchFamily="34" charset="0"/>
              </a:rPr>
              <a:t>Injun</a:t>
            </a:r>
            <a:r>
              <a:rPr lang="pt-BR" sz="2300" dirty="0">
                <a:latin typeface="Arial Narrow" panose="020B0606020202030204" pitchFamily="34" charset="0"/>
              </a:rPr>
              <a:t>?</a:t>
            </a:r>
          </a:p>
          <a:p>
            <a:r>
              <a:rPr lang="pt-BR" sz="2300" dirty="0">
                <a:latin typeface="Arial Narrow" panose="020B0606020202030204" pitchFamily="34" charset="0"/>
              </a:rPr>
              <a:t>— Boa ideia. Vou esconder a grana embaixo do piso da lareira.</a:t>
            </a:r>
          </a:p>
          <a:p>
            <a:r>
              <a:rPr lang="pt-BR" sz="2300" dirty="0" err="1">
                <a:latin typeface="Arial Narrow" panose="020B0606020202030204" pitchFamily="34" charset="0"/>
              </a:rPr>
              <a:t>Injun</a:t>
            </a:r>
            <a:r>
              <a:rPr lang="pt-BR" sz="2300" dirty="0">
                <a:latin typeface="Arial Narrow" panose="020B0606020202030204" pitchFamily="34" charset="0"/>
              </a:rPr>
              <a:t> pegou uma faca e removeu dois tijolos da lareira. No andar de cima Tom e Huck tinham corações acelerados e olhos grandes, acompanhando todo o movimento dos ladrões. De repente </a:t>
            </a:r>
            <a:r>
              <a:rPr lang="pt-BR" sz="2300" dirty="0" err="1">
                <a:latin typeface="Arial Narrow" panose="020B0606020202030204" pitchFamily="34" charset="0"/>
              </a:rPr>
              <a:t>Injun</a:t>
            </a:r>
            <a:r>
              <a:rPr lang="pt-BR" sz="2300" dirty="0">
                <a:latin typeface="Arial Narrow" panose="020B0606020202030204" pitchFamily="34" charset="0"/>
              </a:rPr>
              <a:t> disse:</a:t>
            </a:r>
          </a:p>
          <a:p>
            <a:r>
              <a:rPr lang="pt-BR" sz="2300" dirty="0">
                <a:latin typeface="Arial Narrow" panose="020B0606020202030204" pitchFamily="34" charset="0"/>
              </a:rPr>
              <a:t>— Ei, o que é isso! Achei alguma coisa aqui. Minha nossa... é uma caixa antiga, me ajude a tirá-la deste</a:t>
            </a:r>
          </a:p>
        </p:txBody>
      </p:sp>
    </p:spTree>
    <p:extLst>
      <p:ext uri="{BB962C8B-B14F-4D97-AF65-F5344CB8AC3E}">
        <p14:creationId xmlns:p14="http://schemas.microsoft.com/office/powerpoint/2010/main" val="2875441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0F6363A-62A7-82CC-0601-7A1DE2E18633}"/>
              </a:ext>
            </a:extLst>
          </p:cNvPr>
          <p:cNvSpPr txBox="1"/>
          <p:nvPr/>
        </p:nvSpPr>
        <p:spPr>
          <a:xfrm>
            <a:off x="107577" y="638086"/>
            <a:ext cx="11800541" cy="5678478"/>
          </a:xfrm>
          <a:prstGeom prst="rect">
            <a:avLst/>
          </a:prstGeom>
          <a:noFill/>
        </p:spPr>
        <p:txBody>
          <a:bodyPr wrap="square">
            <a:spAutoFit/>
          </a:bodyPr>
          <a:lstStyle/>
          <a:p>
            <a:pPr algn="just"/>
            <a:r>
              <a:rPr lang="pt-BR" sz="2300" dirty="0">
                <a:latin typeface="Arial Narrow" panose="020B0606020202030204" pitchFamily="34" charset="0"/>
              </a:rPr>
              <a:t>lugar.</a:t>
            </a:r>
          </a:p>
          <a:p>
            <a:pPr algn="just"/>
            <a:r>
              <a:rPr lang="pt-BR" sz="2300" dirty="0">
                <a:latin typeface="Arial Narrow" panose="020B0606020202030204" pitchFamily="34" charset="0"/>
              </a:rPr>
              <a:t>Os dois homens ergueram a caixa e a levaram para fora da lareira. </a:t>
            </a:r>
            <a:r>
              <a:rPr lang="pt-BR" sz="2300" dirty="0" err="1">
                <a:latin typeface="Arial Narrow" panose="020B0606020202030204" pitchFamily="34" charset="0"/>
              </a:rPr>
              <a:t>Injun</a:t>
            </a:r>
            <a:r>
              <a:rPr lang="pt-BR" sz="2300" dirty="0">
                <a:latin typeface="Arial Narrow" panose="020B0606020202030204" pitchFamily="34" charset="0"/>
              </a:rPr>
              <a:t> a abriu com a faca.</a:t>
            </a:r>
          </a:p>
          <a:p>
            <a:pPr algn="just"/>
            <a:r>
              <a:rPr lang="pt-BR" sz="2300" dirty="0">
                <a:latin typeface="Arial Narrow" panose="020B0606020202030204" pitchFamily="34" charset="0"/>
              </a:rPr>
              <a:t>— Estamos ricos, meu camarada. Ricos! Tem milhares de dólares aqui! Isso é uma maravilha! Bem que eu sabia que a quadrilha do </a:t>
            </a:r>
            <a:r>
              <a:rPr lang="pt-BR" sz="2300" dirty="0" err="1">
                <a:latin typeface="Arial Narrow" panose="020B0606020202030204" pitchFamily="34" charset="0"/>
              </a:rPr>
              <a:t>Murrel</a:t>
            </a:r>
            <a:r>
              <a:rPr lang="pt-BR" sz="2300" dirty="0">
                <a:latin typeface="Arial Narrow" panose="020B0606020202030204" pitchFamily="34" charset="0"/>
              </a:rPr>
              <a:t> se escondeu aqui anos atrás. O filho da mãe deve ter enterrado este ouro aqui. Pra nossa sorte ele morreu antes de voltar para buscá-lo. Agora o ouro é nosso!</a:t>
            </a:r>
          </a:p>
          <a:p>
            <a:pPr algn="just"/>
            <a:r>
              <a:rPr lang="pt-BR" sz="2300" dirty="0">
                <a:latin typeface="Arial Narrow" panose="020B0606020202030204" pitchFamily="34" charset="0"/>
              </a:rPr>
              <a:t>Os dois se abraçaram e decidiram levar a caixa com eles. Era muito dinheiro para deixar numa casa abandonada. Por isso os bandidos esperaram anoitecer e decidiram enterrar o dinheiro “no esconderijo número dois, embaixo da cruz”, onde ninguém o acharia. Tom e Huck ficaram calados e escondidos no segundo andar, até que os bandidos fossem embora. Por medo de </a:t>
            </a:r>
            <a:r>
              <a:rPr lang="pt-BR" sz="2300" dirty="0" err="1">
                <a:latin typeface="Arial Narrow" panose="020B0606020202030204" pitchFamily="34" charset="0"/>
              </a:rPr>
              <a:t>Injun</a:t>
            </a:r>
            <a:r>
              <a:rPr lang="pt-BR" sz="2300" dirty="0">
                <a:latin typeface="Arial Narrow" panose="020B0606020202030204" pitchFamily="34" charset="0"/>
              </a:rPr>
              <a:t> eles resolveram não seguir os dois. Mas quebraram a cabeça tentando DECIFRAR que cruz seria aquela na qual os bandidos iriam esconder o tesouro.</a:t>
            </a:r>
          </a:p>
          <a:p>
            <a:pPr algn="just"/>
            <a:r>
              <a:rPr lang="pt-BR" sz="2400" dirty="0">
                <a:latin typeface="Arial Narrow" panose="020B0606020202030204" pitchFamily="34" charset="0"/>
              </a:rPr>
              <a:t>— Isso não fica assim — disse Huck. — Aquele tesouro é nosso. Eles encontraram por acaso. Nós é que estávamos procurando por ele.</a:t>
            </a:r>
          </a:p>
          <a:p>
            <a:pPr algn="just"/>
            <a:r>
              <a:rPr lang="pt-BR" sz="2400" dirty="0">
                <a:latin typeface="Arial Narrow" panose="020B0606020202030204" pitchFamily="34" charset="0"/>
              </a:rPr>
              <a:t>— Temos que achar uma forma de recuperá-lo — retrucou Tom, enquanto voltavam para casa com as mãos vazias.</a:t>
            </a:r>
          </a:p>
          <a:p>
            <a:pPr algn="r"/>
            <a:r>
              <a:rPr lang="pt-BR" sz="1400" dirty="0">
                <a:latin typeface="Arial Narrow" panose="020B0606020202030204" pitchFamily="34" charset="0"/>
              </a:rPr>
              <a:t>TWAIN Mark. As aventuras de Tom Sawyer. Adaptação de Rodrigo Espinosa Cabral. Coleção Aventuras Grandiosas. 3ª edição </a:t>
            </a:r>
          </a:p>
        </p:txBody>
      </p:sp>
    </p:spTree>
    <p:extLst>
      <p:ext uri="{BB962C8B-B14F-4D97-AF65-F5344CB8AC3E}">
        <p14:creationId xmlns:p14="http://schemas.microsoft.com/office/powerpoint/2010/main" val="23219562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A5B95DF-8766-50E9-310A-48DDDC22A805}"/>
              </a:ext>
            </a:extLst>
          </p:cNvPr>
          <p:cNvGraphicFramePr>
            <a:graphicFrameLocks noGrp="1"/>
          </p:cNvGraphicFramePr>
          <p:nvPr>
            <p:extLst>
              <p:ext uri="{D42A27DB-BD31-4B8C-83A1-F6EECF244321}">
                <p14:modId xmlns:p14="http://schemas.microsoft.com/office/powerpoint/2010/main" val="2303684683"/>
              </p:ext>
            </p:extLst>
          </p:nvPr>
        </p:nvGraphicFramePr>
        <p:xfrm>
          <a:off x="313765" y="719666"/>
          <a:ext cx="11591364" cy="1835275"/>
        </p:xfrm>
        <a:graphic>
          <a:graphicData uri="http://schemas.openxmlformats.org/drawingml/2006/table">
            <a:tbl>
              <a:tblPr firstRow="1" bandRow="1">
                <a:tableStyleId>{5C22544A-7EE6-4342-B048-85BDC9FD1C3A}</a:tableStyleId>
              </a:tblPr>
              <a:tblGrid>
                <a:gridCol w="5795682">
                  <a:extLst>
                    <a:ext uri="{9D8B030D-6E8A-4147-A177-3AD203B41FA5}">
                      <a16:colId xmlns:a16="http://schemas.microsoft.com/office/drawing/2014/main" val="4246892002"/>
                    </a:ext>
                  </a:extLst>
                </a:gridCol>
                <a:gridCol w="5795682">
                  <a:extLst>
                    <a:ext uri="{9D8B030D-6E8A-4147-A177-3AD203B41FA5}">
                      <a16:colId xmlns:a16="http://schemas.microsoft.com/office/drawing/2014/main" val="2597356913"/>
                    </a:ext>
                  </a:extLst>
                </a:gridCol>
              </a:tblGrid>
              <a:tr h="1835275">
                <a:tc>
                  <a:txBody>
                    <a:bodyPr/>
                    <a:lstStyle/>
                    <a:p>
                      <a:pPr>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Vocabulário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ARRISCADO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ousado, perigoso.</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p>
                      <a:pPr>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VASCULHARAM:</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esquadrinharam, pesquisaram minuciosamente.</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tc>
                  <a:txBody>
                    <a:bodyPr/>
                    <a:lstStyle/>
                    <a:p>
                      <a:pPr>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CALAFRIO: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arrepio causado pelo medo.</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DECIFRAR</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decodificar, traduzir.</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78833865"/>
                  </a:ext>
                </a:extLst>
              </a:tr>
            </a:tbl>
          </a:graphicData>
        </a:graphic>
      </p:graphicFrame>
      <p:sp>
        <p:nvSpPr>
          <p:cNvPr id="4" name="CaixaDeTexto 3">
            <a:extLst>
              <a:ext uri="{FF2B5EF4-FFF2-40B4-BE49-F238E27FC236}">
                <a16:creationId xmlns:a16="http://schemas.microsoft.com/office/drawing/2014/main" id="{B795F23E-E0FF-9DB8-5DE3-DB8D4AAF0E4F}"/>
              </a:ext>
            </a:extLst>
          </p:cNvPr>
          <p:cNvSpPr txBox="1"/>
          <p:nvPr/>
        </p:nvSpPr>
        <p:spPr>
          <a:xfrm>
            <a:off x="1631577" y="2894710"/>
            <a:ext cx="1416424" cy="446276"/>
          </a:xfrm>
          <a:prstGeom prst="rect">
            <a:avLst/>
          </a:prstGeom>
          <a:noFill/>
        </p:spPr>
        <p:txBody>
          <a:bodyPr wrap="square">
            <a:spAutoFit/>
          </a:bodyPr>
          <a:lstStyle/>
          <a:p>
            <a:pPr algn="ctr"/>
            <a:r>
              <a:rPr lang="pt-BR" sz="2300" b="1" dirty="0">
                <a:latin typeface="Arial Narrow" panose="020B0606020202030204" pitchFamily="34" charset="0"/>
              </a:rPr>
              <a:t>Texto II </a:t>
            </a:r>
          </a:p>
        </p:txBody>
      </p:sp>
      <p:sp>
        <p:nvSpPr>
          <p:cNvPr id="6" name="CaixaDeTexto 5">
            <a:extLst>
              <a:ext uri="{FF2B5EF4-FFF2-40B4-BE49-F238E27FC236}">
                <a16:creationId xmlns:a16="http://schemas.microsoft.com/office/drawing/2014/main" id="{D511A597-D652-7B3E-33B2-0B735048FF69}"/>
              </a:ext>
            </a:extLst>
          </p:cNvPr>
          <p:cNvSpPr txBox="1"/>
          <p:nvPr/>
        </p:nvSpPr>
        <p:spPr>
          <a:xfrm>
            <a:off x="9143999" y="2894710"/>
            <a:ext cx="1416424" cy="446276"/>
          </a:xfrm>
          <a:prstGeom prst="rect">
            <a:avLst/>
          </a:prstGeom>
          <a:noFill/>
        </p:spPr>
        <p:txBody>
          <a:bodyPr wrap="square">
            <a:spAutoFit/>
          </a:bodyPr>
          <a:lstStyle/>
          <a:p>
            <a:pPr algn="ctr"/>
            <a:r>
              <a:rPr lang="pt-BR" sz="2300" b="1" dirty="0">
                <a:latin typeface="Arial Narrow" panose="020B0606020202030204" pitchFamily="34" charset="0"/>
              </a:rPr>
              <a:t>Texto III</a:t>
            </a:r>
          </a:p>
        </p:txBody>
      </p:sp>
      <p:pic>
        <p:nvPicPr>
          <p:cNvPr id="7" name="Imagem 6">
            <a:extLst>
              <a:ext uri="{FF2B5EF4-FFF2-40B4-BE49-F238E27FC236}">
                <a16:creationId xmlns:a16="http://schemas.microsoft.com/office/drawing/2014/main" id="{591D05AB-C694-C488-3948-02616ADA44D8}"/>
              </a:ext>
            </a:extLst>
          </p:cNvPr>
          <p:cNvPicPr>
            <a:picLocks noChangeAspect="1"/>
          </p:cNvPicPr>
          <p:nvPr/>
        </p:nvPicPr>
        <p:blipFill>
          <a:blip r:embed="rId2"/>
          <a:stretch>
            <a:fillRect/>
          </a:stretch>
        </p:blipFill>
        <p:spPr>
          <a:xfrm>
            <a:off x="684850" y="3340986"/>
            <a:ext cx="3220228" cy="2456915"/>
          </a:xfrm>
          <a:prstGeom prst="rect">
            <a:avLst/>
          </a:prstGeom>
        </p:spPr>
      </p:pic>
      <p:pic>
        <p:nvPicPr>
          <p:cNvPr id="8" name="Imagem 7">
            <a:extLst>
              <a:ext uri="{FF2B5EF4-FFF2-40B4-BE49-F238E27FC236}">
                <a16:creationId xmlns:a16="http://schemas.microsoft.com/office/drawing/2014/main" id="{B84C076C-7C96-0C37-067F-D64C29B9CE92}"/>
              </a:ext>
            </a:extLst>
          </p:cNvPr>
          <p:cNvPicPr>
            <a:picLocks noChangeAspect="1"/>
          </p:cNvPicPr>
          <p:nvPr/>
        </p:nvPicPr>
        <p:blipFill>
          <a:blip r:embed="rId3"/>
          <a:stretch>
            <a:fillRect/>
          </a:stretch>
        </p:blipFill>
        <p:spPr>
          <a:xfrm>
            <a:off x="7933802" y="3429000"/>
            <a:ext cx="3244112" cy="2368901"/>
          </a:xfrm>
          <a:prstGeom prst="rect">
            <a:avLst/>
          </a:prstGeom>
        </p:spPr>
      </p:pic>
      <p:sp>
        <p:nvSpPr>
          <p:cNvPr id="10" name="CaixaDeTexto 9">
            <a:extLst>
              <a:ext uri="{FF2B5EF4-FFF2-40B4-BE49-F238E27FC236}">
                <a16:creationId xmlns:a16="http://schemas.microsoft.com/office/drawing/2014/main" id="{768A6259-4919-9663-9502-39BC5600CA9C}"/>
              </a:ext>
            </a:extLst>
          </p:cNvPr>
          <p:cNvSpPr txBox="1"/>
          <p:nvPr/>
        </p:nvSpPr>
        <p:spPr>
          <a:xfrm>
            <a:off x="313765" y="5845282"/>
            <a:ext cx="3591313" cy="738664"/>
          </a:xfrm>
          <a:prstGeom prst="rect">
            <a:avLst/>
          </a:prstGeom>
          <a:noFill/>
        </p:spPr>
        <p:txBody>
          <a:bodyPr wrap="square">
            <a:spAutoFit/>
          </a:bodyPr>
          <a:lstStyle/>
          <a:p>
            <a:pPr algn="ctr"/>
            <a:r>
              <a:rPr lang="pt-BR" sz="1400" dirty="0">
                <a:latin typeface="Arial Narrow" panose="020B0606020202030204" pitchFamily="34" charset="0"/>
              </a:rPr>
              <a:t>Disponível em https://br.pinterest.com/</a:t>
            </a:r>
            <a:r>
              <a:rPr lang="pt-BR" sz="1400" dirty="0" err="1">
                <a:latin typeface="Arial Narrow" panose="020B0606020202030204" pitchFamily="34" charset="0"/>
              </a:rPr>
              <a:t>ecernev</a:t>
            </a:r>
            <a:r>
              <a:rPr lang="pt-BR" sz="1400" dirty="0">
                <a:latin typeface="Arial Narrow" panose="020B0606020202030204" pitchFamily="34" charset="0"/>
              </a:rPr>
              <a:t>/mans%C3%A3o-assombrada/. Acesso em 11 de dez. 2025.</a:t>
            </a:r>
          </a:p>
        </p:txBody>
      </p:sp>
      <p:sp>
        <p:nvSpPr>
          <p:cNvPr id="12" name="CaixaDeTexto 11">
            <a:extLst>
              <a:ext uri="{FF2B5EF4-FFF2-40B4-BE49-F238E27FC236}">
                <a16:creationId xmlns:a16="http://schemas.microsoft.com/office/drawing/2014/main" id="{6B810E20-6841-54E2-3355-9C225CD6500B}"/>
              </a:ext>
            </a:extLst>
          </p:cNvPr>
          <p:cNvSpPr txBox="1"/>
          <p:nvPr/>
        </p:nvSpPr>
        <p:spPr>
          <a:xfrm>
            <a:off x="7933802" y="5885915"/>
            <a:ext cx="3244113" cy="738664"/>
          </a:xfrm>
          <a:prstGeom prst="rect">
            <a:avLst/>
          </a:prstGeom>
          <a:noFill/>
        </p:spPr>
        <p:txBody>
          <a:bodyPr wrap="square">
            <a:spAutoFit/>
          </a:bodyPr>
          <a:lstStyle/>
          <a:p>
            <a:pPr algn="ctr"/>
            <a:r>
              <a:rPr lang="pt-BR" sz="1400" dirty="0">
                <a:latin typeface="Arial Narrow" panose="020B0606020202030204" pitchFamily="34" charset="0"/>
              </a:rPr>
              <a:t>Disponível em https://br.pinterest.com/pin/24488391720142400/. Acesso em 11 de dez. 2025.</a:t>
            </a:r>
          </a:p>
        </p:txBody>
      </p:sp>
    </p:spTree>
    <p:extLst>
      <p:ext uri="{BB962C8B-B14F-4D97-AF65-F5344CB8AC3E}">
        <p14:creationId xmlns:p14="http://schemas.microsoft.com/office/powerpoint/2010/main" val="753672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47CD34D-14B8-51F9-0308-563124A4EAC9}"/>
              </a:ext>
            </a:extLst>
          </p:cNvPr>
          <p:cNvSpPr txBox="1"/>
          <p:nvPr/>
        </p:nvSpPr>
        <p:spPr>
          <a:xfrm>
            <a:off x="121024" y="1646002"/>
            <a:ext cx="11949952" cy="2569934"/>
          </a:xfrm>
          <a:prstGeom prst="rect">
            <a:avLst/>
          </a:prstGeom>
          <a:noFill/>
        </p:spPr>
        <p:txBody>
          <a:bodyPr wrap="square">
            <a:spAutoFit/>
          </a:bodyPr>
          <a:lstStyle/>
          <a:p>
            <a:pPr indent="268288" algn="just"/>
            <a:r>
              <a:rPr lang="pt-BR" sz="2300" b="1" dirty="0">
                <a:latin typeface="Arial Narrow" panose="020B0606020202030204" pitchFamily="34" charset="0"/>
              </a:rPr>
              <a:t>Estudante, você participará junto com seu(sua) professor(a) e seus colegas de uma correção/avaliação coletiva. Esse é um momento muito rico e de muita aprendizagem no qual juntos(as) vocês farão o aprimoramento da escrita de uma narrativa de aventura. Aproveite e acompanhe estes e outros questionamentos que serão feitos pelo seu(sua) professor(a): O título está adequado para  o texto? Por quê? Esse título é criativo e prende a atenção do leitor? Os elementos da narrativa estão claros e bem definidos no texto? São utilizados elementos articuladores? Há presença da linguagem literária (sentido conotativo)? </a:t>
            </a:r>
          </a:p>
        </p:txBody>
      </p:sp>
    </p:spTree>
    <p:extLst>
      <p:ext uri="{BB962C8B-B14F-4D97-AF65-F5344CB8AC3E}">
        <p14:creationId xmlns:p14="http://schemas.microsoft.com/office/powerpoint/2010/main" val="2710676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DAA805-EBB5-A42F-B9CC-D946C474F9C9}"/>
              </a:ext>
            </a:extLst>
          </p:cNvPr>
          <p:cNvSpPr txBox="1"/>
          <p:nvPr/>
        </p:nvSpPr>
        <p:spPr>
          <a:xfrm>
            <a:off x="80682" y="825678"/>
            <a:ext cx="11905130" cy="1862048"/>
          </a:xfrm>
          <a:prstGeom prst="rect">
            <a:avLst/>
          </a:prstGeom>
          <a:noFill/>
        </p:spPr>
        <p:txBody>
          <a:bodyPr wrap="square">
            <a:spAutoFit/>
          </a:bodyPr>
          <a:lstStyle/>
          <a:p>
            <a:pPr indent="268288" algn="just"/>
            <a:r>
              <a:rPr lang="pt-BR" sz="2300" b="1" dirty="0">
                <a:latin typeface="Arial Narrow" panose="020B0606020202030204" pitchFamily="34" charset="0"/>
              </a:rPr>
              <a:t>Estudante, após a escrita do seu texto, com a orientação do seu(sua) professor(a) faça a reescrita. Esse momento é fundamental no </a:t>
            </a:r>
            <a:r>
              <a:rPr lang="pt-BR" sz="2300" b="1" dirty="0" err="1">
                <a:latin typeface="Arial Narrow" panose="020B0606020202030204" pitchFamily="34" charset="0"/>
              </a:rPr>
              <a:t>deseenvolvimento</a:t>
            </a:r>
            <a:r>
              <a:rPr lang="pt-BR" sz="2300" b="1" dirty="0">
                <a:latin typeface="Arial Narrow" panose="020B0606020202030204" pitchFamily="34" charset="0"/>
              </a:rPr>
              <a:t> do processo da produção textual. Siga as orientações: leia o seu texto com muita atenção e vá procurando dentro dele, os elementos apontados nas orientações, a seguir, à medida que for necessário, vá reescrevendo e aprimorando o seu texto (narrativa de aventura). </a:t>
            </a:r>
          </a:p>
        </p:txBody>
      </p:sp>
      <p:graphicFrame>
        <p:nvGraphicFramePr>
          <p:cNvPr id="4" name="Tabela 3">
            <a:extLst>
              <a:ext uri="{FF2B5EF4-FFF2-40B4-BE49-F238E27FC236}">
                <a16:creationId xmlns:a16="http://schemas.microsoft.com/office/drawing/2014/main" id="{84594991-B1B8-D456-C4D0-3C41DD2D70C7}"/>
              </a:ext>
            </a:extLst>
          </p:cNvPr>
          <p:cNvGraphicFramePr>
            <a:graphicFrameLocks noGrp="1"/>
          </p:cNvGraphicFramePr>
          <p:nvPr>
            <p:extLst>
              <p:ext uri="{D42A27DB-BD31-4B8C-83A1-F6EECF244321}">
                <p14:modId xmlns:p14="http://schemas.microsoft.com/office/powerpoint/2010/main" val="2609752236"/>
              </p:ext>
            </p:extLst>
          </p:nvPr>
        </p:nvGraphicFramePr>
        <p:xfrm>
          <a:off x="147917" y="2951878"/>
          <a:ext cx="11770659" cy="3596640"/>
        </p:xfrm>
        <a:graphic>
          <a:graphicData uri="http://schemas.openxmlformats.org/drawingml/2006/table">
            <a:tbl>
              <a:tblPr firstRow="1" bandRow="1">
                <a:tableStyleId>{5C22544A-7EE6-4342-B048-85BDC9FD1C3A}</a:tableStyleId>
              </a:tblPr>
              <a:tblGrid>
                <a:gridCol w="11770659">
                  <a:extLst>
                    <a:ext uri="{9D8B030D-6E8A-4147-A177-3AD203B41FA5}">
                      <a16:colId xmlns:a16="http://schemas.microsoft.com/office/drawing/2014/main" val="3860037376"/>
                    </a:ext>
                  </a:extLst>
                </a:gridCol>
              </a:tblGrid>
              <a:tr h="2911040">
                <a:tc>
                  <a:txBody>
                    <a:bodyPr/>
                    <a:lstStyle/>
                    <a:p>
                      <a:pPr algn="ctr"/>
                      <a:r>
                        <a:rPr lang="pt-BR" sz="2300" b="1" dirty="0">
                          <a:solidFill>
                            <a:schemeClr val="tx1"/>
                          </a:solidFill>
                          <a:latin typeface="Arial Narrow" panose="020B0606020202030204" pitchFamily="34" charset="0"/>
                        </a:rPr>
                        <a:t>Orientações para a reescrita</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Ao redigir o seu texto, você se lembrou das características do gênero textual “Narrativa de Aventura/Romance de Aventura”?</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Fez um projeto de texto antes de iniciar a escrita, leu e interpretou os textos motivadores, marcou palavras/expressões/trechos-chave? (Organizar é o primeiro passo para elaborar o seu texto).</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Refletiu sobre o que foi pedido na proposta de escrita e relacionou aos textos motivadores que você leu?</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Sua escrita está fluida, criativa e pode despertar a atenção do leitor? </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Considerou os elementos da narrativa (conflito, personagem, tempo, lugar/espaço, narrador) entre outros?</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O lugar/espaço onde acontece as ações na narrativa está claro, bem-marcado com descrições no texto?</a:t>
                      </a: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15873786"/>
                  </a:ext>
                </a:extLst>
              </a:tr>
            </a:tbl>
          </a:graphicData>
        </a:graphic>
      </p:graphicFrame>
    </p:spTree>
    <p:extLst>
      <p:ext uri="{BB962C8B-B14F-4D97-AF65-F5344CB8AC3E}">
        <p14:creationId xmlns:p14="http://schemas.microsoft.com/office/powerpoint/2010/main" val="579981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107BA6E-288C-324B-8879-B89AD0C3CBC6}"/>
              </a:ext>
            </a:extLst>
          </p:cNvPr>
          <p:cNvGraphicFramePr>
            <a:graphicFrameLocks noGrp="1"/>
          </p:cNvGraphicFramePr>
          <p:nvPr>
            <p:extLst>
              <p:ext uri="{D42A27DB-BD31-4B8C-83A1-F6EECF244321}">
                <p14:modId xmlns:p14="http://schemas.microsoft.com/office/powerpoint/2010/main" val="1150367662"/>
              </p:ext>
            </p:extLst>
          </p:nvPr>
        </p:nvGraphicFramePr>
        <p:xfrm>
          <a:off x="185271" y="785407"/>
          <a:ext cx="11863294" cy="1844040"/>
        </p:xfrm>
        <a:graphic>
          <a:graphicData uri="http://schemas.openxmlformats.org/drawingml/2006/table">
            <a:tbl>
              <a:tblPr firstRow="1" bandRow="1">
                <a:tableStyleId>{5C22544A-7EE6-4342-B048-85BDC9FD1C3A}</a:tableStyleId>
              </a:tblPr>
              <a:tblGrid>
                <a:gridCol w="11863294">
                  <a:extLst>
                    <a:ext uri="{9D8B030D-6E8A-4147-A177-3AD203B41FA5}">
                      <a16:colId xmlns:a16="http://schemas.microsoft.com/office/drawing/2014/main" val="1910056212"/>
                    </a:ext>
                  </a:extLst>
                </a:gridCol>
              </a:tblGrid>
              <a:tr h="0">
                <a:tc>
                  <a:txBody>
                    <a:bodyPr/>
                    <a:lstStyle/>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Quem é a personagem principal? Ela é corajosa? Você a descreveu (características físicas e psicológicas) no texto? </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E as outras personagens estão bem descritas no texto?</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Escolheu o foco narrativo (1ª) pessoa?</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Lembrou de atribuir um título criativo para o seu texto?</a:t>
                      </a: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611184048"/>
                  </a:ext>
                </a:extLst>
              </a:tr>
            </a:tbl>
          </a:graphicData>
        </a:graphic>
      </p:graphicFrame>
    </p:spTree>
    <p:extLst>
      <p:ext uri="{BB962C8B-B14F-4D97-AF65-F5344CB8AC3E}">
        <p14:creationId xmlns:p14="http://schemas.microsoft.com/office/powerpoint/2010/main" val="41102409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850A42A-BCA3-3B30-F7C2-54740D509448}"/>
              </a:ext>
            </a:extLst>
          </p:cNvPr>
          <p:cNvPicPr>
            <a:picLocks noChangeAspect="1"/>
          </p:cNvPicPr>
          <p:nvPr/>
        </p:nvPicPr>
        <p:blipFill>
          <a:blip r:embed="rId2"/>
          <a:stretch>
            <a:fillRect/>
          </a:stretch>
        </p:blipFill>
        <p:spPr>
          <a:xfrm>
            <a:off x="3852508" y="636495"/>
            <a:ext cx="4486984" cy="673618"/>
          </a:xfrm>
          <a:prstGeom prst="rect">
            <a:avLst/>
          </a:prstGeom>
        </p:spPr>
      </p:pic>
      <p:pic>
        <p:nvPicPr>
          <p:cNvPr id="3" name="Imagem 2">
            <a:extLst>
              <a:ext uri="{FF2B5EF4-FFF2-40B4-BE49-F238E27FC236}">
                <a16:creationId xmlns:a16="http://schemas.microsoft.com/office/drawing/2014/main" id="{7BFEDD01-6B9B-2B06-026A-33F74555A60F}"/>
              </a:ext>
            </a:extLst>
          </p:cNvPr>
          <p:cNvPicPr>
            <a:picLocks noChangeAspect="1"/>
          </p:cNvPicPr>
          <p:nvPr/>
        </p:nvPicPr>
        <p:blipFill>
          <a:blip r:embed="rId3"/>
          <a:stretch>
            <a:fillRect/>
          </a:stretch>
        </p:blipFill>
        <p:spPr>
          <a:xfrm>
            <a:off x="102019" y="1120588"/>
            <a:ext cx="4630037" cy="972697"/>
          </a:xfrm>
          <a:prstGeom prst="rect">
            <a:avLst/>
          </a:prstGeom>
        </p:spPr>
      </p:pic>
      <p:sp>
        <p:nvSpPr>
          <p:cNvPr id="5" name="CaixaDeTexto 4">
            <a:extLst>
              <a:ext uri="{FF2B5EF4-FFF2-40B4-BE49-F238E27FC236}">
                <a16:creationId xmlns:a16="http://schemas.microsoft.com/office/drawing/2014/main" id="{B434C943-39EE-BA85-2C72-6B39A3F4AA90}"/>
              </a:ext>
            </a:extLst>
          </p:cNvPr>
          <p:cNvSpPr txBox="1"/>
          <p:nvPr/>
        </p:nvSpPr>
        <p:spPr>
          <a:xfrm>
            <a:off x="102019" y="2093285"/>
            <a:ext cx="11901722" cy="1508105"/>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você já percebeu como estamos sempre lendo ou ouvindo explicações sobre acontecimentos no mundo? Pois é! Muitas dessas informações chegam até nós por meio da Reportagem, um gênero textual jornalístico que aprofunda os fatos, investiga detalhes e apresenta diferentes pontos de vista. Vamos lá?!</a:t>
            </a:r>
          </a:p>
        </p:txBody>
      </p:sp>
    </p:spTree>
    <p:extLst>
      <p:ext uri="{BB962C8B-B14F-4D97-AF65-F5344CB8AC3E}">
        <p14:creationId xmlns:p14="http://schemas.microsoft.com/office/powerpoint/2010/main" val="23625865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DCBF332-FB8F-3E5A-1E75-3555F72659D3}"/>
              </a:ext>
            </a:extLst>
          </p:cNvPr>
          <p:cNvSpPr txBox="1"/>
          <p:nvPr/>
        </p:nvSpPr>
        <p:spPr>
          <a:xfrm>
            <a:off x="116541" y="726159"/>
            <a:ext cx="11887199" cy="446276"/>
          </a:xfrm>
          <a:prstGeom prst="rect">
            <a:avLst/>
          </a:prstGeom>
          <a:noFill/>
        </p:spPr>
        <p:txBody>
          <a:bodyPr wrap="square">
            <a:spAutoFit/>
          </a:bodyPr>
          <a:lstStyle/>
          <a:p>
            <a:r>
              <a:rPr lang="pt-BR" sz="2300" b="1" dirty="0">
                <a:latin typeface="Arial Narrow" panose="020B0606020202030204" pitchFamily="34" charset="0"/>
              </a:rPr>
              <a:t>1. </a:t>
            </a:r>
            <a:r>
              <a:rPr lang="pt-BR" sz="2300" dirty="0">
                <a:latin typeface="Arial Narrow" panose="020B0606020202030204" pitchFamily="34" charset="0"/>
              </a:rPr>
              <a:t>Antes de ler os textos, vamos conversar? Observe o texto 1 e a imagem 2.</a:t>
            </a:r>
            <a:endParaRPr lang="pt-BR" dirty="0"/>
          </a:p>
        </p:txBody>
      </p:sp>
      <p:sp>
        <p:nvSpPr>
          <p:cNvPr id="5" name="CaixaDeTexto 4">
            <a:extLst>
              <a:ext uri="{FF2B5EF4-FFF2-40B4-BE49-F238E27FC236}">
                <a16:creationId xmlns:a16="http://schemas.microsoft.com/office/drawing/2014/main" id="{F9E98C6F-6C5C-A214-6FEC-FC49EC6179C3}"/>
              </a:ext>
            </a:extLst>
          </p:cNvPr>
          <p:cNvSpPr txBox="1"/>
          <p:nvPr/>
        </p:nvSpPr>
        <p:spPr>
          <a:xfrm>
            <a:off x="1863800" y="1704664"/>
            <a:ext cx="1550894" cy="461665"/>
          </a:xfrm>
          <a:prstGeom prst="rect">
            <a:avLst/>
          </a:prstGeom>
          <a:noFill/>
        </p:spPr>
        <p:txBody>
          <a:bodyPr wrap="square">
            <a:spAutoFit/>
          </a:bodyPr>
          <a:lstStyle/>
          <a:p>
            <a:pPr algn="ctr"/>
            <a:r>
              <a:rPr lang="pt-BR" sz="2400" b="1" dirty="0">
                <a:latin typeface="Arial Narrow" panose="020B0606020202030204" pitchFamily="34" charset="0"/>
              </a:rPr>
              <a:t>Texto 1</a:t>
            </a:r>
          </a:p>
        </p:txBody>
      </p:sp>
      <p:sp>
        <p:nvSpPr>
          <p:cNvPr id="7" name="CaixaDeTexto 6">
            <a:extLst>
              <a:ext uri="{FF2B5EF4-FFF2-40B4-BE49-F238E27FC236}">
                <a16:creationId xmlns:a16="http://schemas.microsoft.com/office/drawing/2014/main" id="{63720A1F-6FD0-BC9F-9A74-6CAC124AF2ED}"/>
              </a:ext>
            </a:extLst>
          </p:cNvPr>
          <p:cNvSpPr txBox="1"/>
          <p:nvPr/>
        </p:nvSpPr>
        <p:spPr>
          <a:xfrm>
            <a:off x="7822567" y="1790460"/>
            <a:ext cx="1470212" cy="446276"/>
          </a:xfrm>
          <a:prstGeom prst="rect">
            <a:avLst/>
          </a:prstGeom>
          <a:noFill/>
        </p:spPr>
        <p:txBody>
          <a:bodyPr wrap="square">
            <a:spAutoFit/>
          </a:bodyPr>
          <a:lstStyle/>
          <a:p>
            <a:pPr algn="ctr"/>
            <a:r>
              <a:rPr lang="pt-BR" sz="2300" b="1" dirty="0">
                <a:latin typeface="Arial Narrow" panose="020B0606020202030204" pitchFamily="34" charset="0"/>
              </a:rPr>
              <a:t>Texto 2</a:t>
            </a:r>
          </a:p>
        </p:txBody>
      </p:sp>
      <p:sp>
        <p:nvSpPr>
          <p:cNvPr id="14" name="CaixaDeTexto 13">
            <a:extLst>
              <a:ext uri="{FF2B5EF4-FFF2-40B4-BE49-F238E27FC236}">
                <a16:creationId xmlns:a16="http://schemas.microsoft.com/office/drawing/2014/main" id="{1C8EA5EE-1502-331C-DC0B-8D25E5C0FEBC}"/>
              </a:ext>
            </a:extLst>
          </p:cNvPr>
          <p:cNvSpPr txBox="1"/>
          <p:nvPr/>
        </p:nvSpPr>
        <p:spPr>
          <a:xfrm>
            <a:off x="923322" y="4648158"/>
            <a:ext cx="3431850" cy="954107"/>
          </a:xfrm>
          <a:prstGeom prst="rect">
            <a:avLst/>
          </a:prstGeom>
          <a:noFill/>
        </p:spPr>
        <p:txBody>
          <a:bodyPr wrap="square">
            <a:spAutoFit/>
          </a:bodyPr>
          <a:lstStyle/>
          <a:p>
            <a:pPr algn="ctr"/>
            <a:r>
              <a:rPr lang="pt-BR" sz="1400" dirty="0">
                <a:latin typeface="Arial Narrow" panose="020B0606020202030204" pitchFamily="34" charset="0"/>
              </a:rPr>
              <a:t>Disponível em: https://encrypted-tbn0.gstatic.com/</a:t>
            </a:r>
            <a:r>
              <a:rPr lang="pt-BR" sz="1400" dirty="0" err="1">
                <a:latin typeface="Arial Narrow" panose="020B0606020202030204" pitchFamily="34" charset="0"/>
              </a:rPr>
              <a:t>images?q</a:t>
            </a:r>
            <a:r>
              <a:rPr lang="pt-BR" sz="1400" dirty="0">
                <a:latin typeface="Arial Narrow" panose="020B0606020202030204" pitchFamily="34" charset="0"/>
              </a:rPr>
              <a:t>=tbn:ANd9GcRHMZGcANnqaTmGX_lEKksIw-dWyM1OzyIgAg&amp;s. Acesso em: 3 nov. 2025.</a:t>
            </a:r>
          </a:p>
        </p:txBody>
      </p:sp>
      <p:sp>
        <p:nvSpPr>
          <p:cNvPr id="16" name="CaixaDeTexto 15">
            <a:extLst>
              <a:ext uri="{FF2B5EF4-FFF2-40B4-BE49-F238E27FC236}">
                <a16:creationId xmlns:a16="http://schemas.microsoft.com/office/drawing/2014/main" id="{929DCE0A-6D41-D5C1-A265-3E48753F5B99}"/>
              </a:ext>
            </a:extLst>
          </p:cNvPr>
          <p:cNvSpPr txBox="1"/>
          <p:nvPr/>
        </p:nvSpPr>
        <p:spPr>
          <a:xfrm>
            <a:off x="7497230" y="4787153"/>
            <a:ext cx="2291212" cy="307777"/>
          </a:xfrm>
          <a:prstGeom prst="rect">
            <a:avLst/>
          </a:prstGeom>
          <a:noFill/>
        </p:spPr>
        <p:txBody>
          <a:bodyPr wrap="square">
            <a:spAutoFit/>
          </a:bodyPr>
          <a:lstStyle/>
          <a:p>
            <a:pPr algn="ctr"/>
            <a:r>
              <a:rPr lang="pt-BR" sz="1400" dirty="0">
                <a:latin typeface="Arial Narrow" panose="020B0606020202030204" pitchFamily="34" charset="0"/>
              </a:rPr>
              <a:t>Criando por IA.</a:t>
            </a:r>
          </a:p>
        </p:txBody>
      </p:sp>
      <p:pic>
        <p:nvPicPr>
          <p:cNvPr id="2" name="Imagem 1">
            <a:extLst>
              <a:ext uri="{FF2B5EF4-FFF2-40B4-BE49-F238E27FC236}">
                <a16:creationId xmlns:a16="http://schemas.microsoft.com/office/drawing/2014/main" id="{10F8FE85-8442-57F0-8924-0A3E9613536D}"/>
              </a:ext>
            </a:extLst>
          </p:cNvPr>
          <p:cNvPicPr>
            <a:picLocks noChangeAspect="1"/>
          </p:cNvPicPr>
          <p:nvPr/>
        </p:nvPicPr>
        <p:blipFill>
          <a:blip r:embed="rId2"/>
          <a:stretch>
            <a:fillRect/>
          </a:stretch>
        </p:blipFill>
        <p:spPr>
          <a:xfrm>
            <a:off x="982452" y="2236736"/>
            <a:ext cx="3431850" cy="2384528"/>
          </a:xfrm>
          <a:prstGeom prst="rect">
            <a:avLst/>
          </a:prstGeom>
        </p:spPr>
      </p:pic>
      <p:pic>
        <p:nvPicPr>
          <p:cNvPr id="15" name="Imagem 14">
            <a:extLst>
              <a:ext uri="{FF2B5EF4-FFF2-40B4-BE49-F238E27FC236}">
                <a16:creationId xmlns:a16="http://schemas.microsoft.com/office/drawing/2014/main" id="{B1DD57A1-89E3-D6CF-C883-C99A895EEB07}"/>
              </a:ext>
            </a:extLst>
          </p:cNvPr>
          <p:cNvPicPr>
            <a:picLocks noChangeAspect="1"/>
          </p:cNvPicPr>
          <p:nvPr/>
        </p:nvPicPr>
        <p:blipFill>
          <a:blip r:embed="rId3"/>
          <a:stretch>
            <a:fillRect/>
          </a:stretch>
        </p:blipFill>
        <p:spPr>
          <a:xfrm>
            <a:off x="7370709" y="2242898"/>
            <a:ext cx="2544255" cy="2544255"/>
          </a:xfrm>
          <a:prstGeom prst="rect">
            <a:avLst/>
          </a:prstGeom>
        </p:spPr>
      </p:pic>
    </p:spTree>
    <p:extLst>
      <p:ext uri="{BB962C8B-B14F-4D97-AF65-F5344CB8AC3E}">
        <p14:creationId xmlns:p14="http://schemas.microsoft.com/office/powerpoint/2010/main" val="1802230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DA4DC7E-784E-9983-7FB9-4667069DD6DF}"/>
              </a:ext>
            </a:extLst>
          </p:cNvPr>
          <p:cNvSpPr txBox="1"/>
          <p:nvPr/>
        </p:nvSpPr>
        <p:spPr>
          <a:xfrm>
            <a:off x="89646" y="1739676"/>
            <a:ext cx="11824447" cy="2569934"/>
          </a:xfrm>
          <a:prstGeom prst="rect">
            <a:avLst/>
          </a:prstGeom>
          <a:noFill/>
        </p:spPr>
        <p:txBody>
          <a:bodyPr wrap="square">
            <a:spAutoFit/>
          </a:bodyPr>
          <a:lstStyle/>
          <a:p>
            <a:pPr algn="just"/>
            <a:r>
              <a:rPr lang="pt-BR" sz="2300" dirty="0">
                <a:latin typeface="Arial Narrow" panose="020B0606020202030204" pitchFamily="34" charset="0"/>
              </a:rPr>
              <a:t>- Você já ouviu falar sobre animais em extinção? Qual é a sua opinião sobre isso?</a:t>
            </a:r>
          </a:p>
          <a:p>
            <a:pPr algn="just"/>
            <a:r>
              <a:rPr lang="pt-BR" sz="2300" dirty="0">
                <a:latin typeface="Arial Narrow" panose="020B0606020202030204" pitchFamily="34" charset="0"/>
              </a:rPr>
              <a:t>- Você sabia que em nosso país existem animais que correm o risco de extinção?  </a:t>
            </a:r>
          </a:p>
          <a:p>
            <a:pPr algn="just"/>
            <a:r>
              <a:rPr lang="pt-BR" sz="2300" dirty="0">
                <a:latin typeface="Arial Narrow" panose="020B0606020202030204" pitchFamily="34" charset="0"/>
              </a:rPr>
              <a:t>- Essas informações sobre esse assunto chegam até nós de que forma? Por meio de notícias? Reportagens? </a:t>
            </a:r>
          </a:p>
          <a:p>
            <a:pPr algn="just"/>
            <a:r>
              <a:rPr lang="pt-BR" sz="2300" dirty="0">
                <a:latin typeface="Arial Narrow" panose="020B0606020202030204" pitchFamily="34" charset="0"/>
              </a:rPr>
              <a:t>- Você sabia que além do gênero textual “Notícia”, existe o gênero textual “Reportagem” que se preocupa com as informações?</a:t>
            </a:r>
          </a:p>
          <a:p>
            <a:pPr algn="just"/>
            <a:r>
              <a:rPr lang="pt-BR" sz="2300" dirty="0">
                <a:latin typeface="Arial Narrow" panose="020B0606020202030204" pitchFamily="34" charset="0"/>
              </a:rPr>
              <a:t>- Você considera que informações sobre a extinção dos animais são relevantes para a população? Por quê? </a:t>
            </a:r>
          </a:p>
        </p:txBody>
      </p:sp>
    </p:spTree>
    <p:extLst>
      <p:ext uri="{BB962C8B-B14F-4D97-AF65-F5344CB8AC3E}">
        <p14:creationId xmlns:p14="http://schemas.microsoft.com/office/powerpoint/2010/main" val="5480082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118A386E-CAC2-A95A-8623-51564F5EA5CE}"/>
              </a:ext>
            </a:extLst>
          </p:cNvPr>
          <p:cNvSpPr txBox="1"/>
          <p:nvPr/>
        </p:nvSpPr>
        <p:spPr>
          <a:xfrm>
            <a:off x="98612" y="639480"/>
            <a:ext cx="6096000" cy="451534"/>
          </a:xfrm>
          <a:prstGeom prst="rect">
            <a:avLst/>
          </a:prstGeom>
          <a:noFill/>
        </p:spPr>
        <p:txBody>
          <a:bodyPr wrap="square">
            <a:spAutoFit/>
          </a:bodyPr>
          <a:lstStyle/>
          <a:p>
            <a:pPr algn="just">
              <a:lnSpc>
                <a:spcPct val="107000"/>
              </a:lnSpc>
              <a:spcAft>
                <a:spcPts val="800"/>
              </a:spcAft>
              <a:buNone/>
            </a:pPr>
            <a:r>
              <a:rPr lang="pt-BR" sz="2300" b="1" kern="100" dirty="0">
                <a:solidFill>
                  <a:srgbClr val="F4860C"/>
                </a:solidFill>
                <a:effectLst/>
                <a:latin typeface="Arial Narrow" panose="020B0606020202030204" pitchFamily="34" charset="0"/>
                <a:ea typeface="Yu Gothic UI Semilight" panose="020B0400000000000000" pitchFamily="34" charset="-128"/>
                <a:cs typeface="Cambria Math" panose="02040503050406030204" pitchFamily="18" charset="0"/>
              </a:rPr>
              <a:t>▶</a:t>
            </a:r>
            <a:r>
              <a:rPr lang="pt-BR" sz="2300" b="1" kern="100" dirty="0">
                <a:solidFill>
                  <a:srgbClr val="F4860C"/>
                </a:solidFill>
                <a:effectLst/>
                <a:latin typeface="Arial Narrow" panose="020B0606020202030204" pitchFamily="34" charset="0"/>
                <a:ea typeface="STZhongsong" panose="020B0503020204020204" pitchFamily="2" charset="-122"/>
                <a:cs typeface="Arial" panose="020B0604020202020204" pitchFamily="34" charset="0"/>
              </a:rPr>
              <a:t> </a:t>
            </a:r>
            <a:r>
              <a:rPr lang="pt-BR" sz="23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7D9EA439-0BD0-447D-6C75-D5C86D47272F}"/>
              </a:ext>
            </a:extLst>
          </p:cNvPr>
          <p:cNvGraphicFramePr>
            <a:graphicFrameLocks noGrp="1"/>
          </p:cNvGraphicFramePr>
          <p:nvPr>
            <p:extLst>
              <p:ext uri="{D42A27DB-BD31-4B8C-83A1-F6EECF244321}">
                <p14:modId xmlns:p14="http://schemas.microsoft.com/office/powerpoint/2010/main" val="2578843405"/>
              </p:ext>
            </p:extLst>
          </p:nvPr>
        </p:nvGraphicFramePr>
        <p:xfrm>
          <a:off x="98612" y="1091014"/>
          <a:ext cx="11914094" cy="5425440"/>
        </p:xfrm>
        <a:graphic>
          <a:graphicData uri="http://schemas.openxmlformats.org/drawingml/2006/table">
            <a:tbl>
              <a:tblPr firstRow="1" bandRow="1">
                <a:tableStyleId>{5C22544A-7EE6-4342-B048-85BDC9FD1C3A}</a:tableStyleId>
              </a:tblPr>
              <a:tblGrid>
                <a:gridCol w="11914094">
                  <a:extLst>
                    <a:ext uri="{9D8B030D-6E8A-4147-A177-3AD203B41FA5}">
                      <a16:colId xmlns:a16="http://schemas.microsoft.com/office/drawing/2014/main" val="2185479037"/>
                    </a:ext>
                  </a:extLst>
                </a:gridCol>
              </a:tblGrid>
              <a:tr h="370840">
                <a:tc>
                  <a:txBody>
                    <a:bodyPr/>
                    <a:lstStyle/>
                    <a:p>
                      <a:pPr algn="ctr"/>
                      <a:r>
                        <a:rPr lang="pt-BR" sz="2300" b="1" dirty="0">
                          <a:solidFill>
                            <a:schemeClr val="tx1"/>
                          </a:solidFill>
                          <a:latin typeface="Arial Narrow" panose="020B0606020202030204" pitchFamily="34" charset="0"/>
                        </a:rPr>
                        <a:t>Reportagem</a:t>
                      </a:r>
                    </a:p>
                    <a:p>
                      <a:pPr marL="0" indent="268288" algn="just"/>
                      <a:r>
                        <a:rPr lang="pt-BR" sz="2300" b="0" dirty="0">
                          <a:solidFill>
                            <a:schemeClr val="tx1"/>
                          </a:solidFill>
                          <a:latin typeface="Arial Narrow" panose="020B0606020202030204" pitchFamily="34" charset="0"/>
                        </a:rPr>
                        <a:t>A </a:t>
                      </a:r>
                      <a:r>
                        <a:rPr lang="pt-BR" sz="2300" b="1" dirty="0">
                          <a:solidFill>
                            <a:schemeClr val="tx1"/>
                          </a:solidFill>
                          <a:latin typeface="Arial Narrow" panose="020B0606020202030204" pitchFamily="34" charset="0"/>
                        </a:rPr>
                        <a:t>Reportagem </a:t>
                      </a:r>
                      <a:r>
                        <a:rPr lang="pt-BR" sz="2300" b="0" dirty="0">
                          <a:solidFill>
                            <a:schemeClr val="tx1"/>
                          </a:solidFill>
                          <a:latin typeface="Arial Narrow" panose="020B0606020202030204" pitchFamily="34" charset="0"/>
                        </a:rPr>
                        <a:t>é um texto pertencente ao gênero jornalístico que tem como principal função informar, expor, opinar ou interpretar informações do cotidiano. Além de informar o leitor, a reportagem fornece dados pesquisados e depoimentos de especialistas a respeito de um fato/acontecimento. </a:t>
                      </a:r>
                    </a:p>
                    <a:p>
                      <a:pPr marL="0" indent="268288" algn="just"/>
                      <a:r>
                        <a:rPr lang="pt-BR" sz="2300" b="0" dirty="0">
                          <a:solidFill>
                            <a:schemeClr val="tx1"/>
                          </a:solidFill>
                          <a:latin typeface="Arial Narrow" panose="020B0606020202030204" pitchFamily="34" charset="0"/>
                        </a:rPr>
                        <a:t>A reportagem apresenta, geralmente, </a:t>
                      </a:r>
                      <a:r>
                        <a:rPr lang="pt-BR" sz="2300" b="1" dirty="0">
                          <a:solidFill>
                            <a:schemeClr val="tx1"/>
                          </a:solidFill>
                          <a:latin typeface="Arial Narrow" panose="020B0606020202030204" pitchFamily="34" charset="0"/>
                        </a:rPr>
                        <a:t>manchete</a:t>
                      </a:r>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linha fina </a:t>
                      </a:r>
                      <a:r>
                        <a:rPr lang="pt-BR" sz="2300" b="0" dirty="0">
                          <a:solidFill>
                            <a:schemeClr val="tx1"/>
                          </a:solidFill>
                          <a:latin typeface="Arial Narrow" panose="020B0606020202030204" pitchFamily="34" charset="0"/>
                        </a:rPr>
                        <a:t>(subtítulo), </a:t>
                      </a:r>
                      <a:r>
                        <a:rPr lang="pt-BR" sz="2300" b="1" dirty="0">
                          <a:solidFill>
                            <a:schemeClr val="tx1"/>
                          </a:solidFill>
                          <a:latin typeface="Arial Narrow" panose="020B0606020202030204" pitchFamily="34" charset="0"/>
                        </a:rPr>
                        <a:t>lide</a:t>
                      </a:r>
                      <a:r>
                        <a:rPr lang="pt-BR" sz="2300" b="0" dirty="0">
                          <a:solidFill>
                            <a:schemeClr val="tx1"/>
                          </a:solidFill>
                          <a:latin typeface="Arial Narrow" panose="020B0606020202030204" pitchFamily="34" charset="0"/>
                        </a:rPr>
                        <a:t> (resumo das principais informações da reportagem) e </a:t>
                      </a:r>
                      <a:r>
                        <a:rPr lang="pt-BR" sz="2300" b="1" dirty="0">
                          <a:solidFill>
                            <a:schemeClr val="tx1"/>
                          </a:solidFill>
                          <a:latin typeface="Arial Narrow" panose="020B0606020202030204" pitchFamily="34" charset="0"/>
                        </a:rPr>
                        <a:t>corpo do texto </a:t>
                      </a:r>
                      <a:r>
                        <a:rPr lang="pt-BR" sz="2300" b="0" dirty="0">
                          <a:solidFill>
                            <a:schemeClr val="tx1"/>
                          </a:solidFill>
                          <a:latin typeface="Arial Narrow" panose="020B0606020202030204" pitchFamily="34" charset="0"/>
                        </a:rPr>
                        <a:t>(parte em que se apresenta a informação propriamente dita).</a:t>
                      </a:r>
                    </a:p>
                    <a:p>
                      <a:pPr algn="just"/>
                      <a:r>
                        <a:rPr lang="pt-BR" sz="2300" b="1" dirty="0">
                          <a:solidFill>
                            <a:schemeClr val="tx1"/>
                          </a:solidFill>
                          <a:latin typeface="Arial Narrow" panose="020B0606020202030204" pitchFamily="34" charset="0"/>
                        </a:rPr>
                        <a:t>Características do gênero textual Reportagem</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Textos escritos em primeira e terceira pessoa;</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Presença de títulos;</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Foco em temas sociais, políticos, econômicos;</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Linguagem formal, clara, objetiva e direta;	</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Discurso direto e indireto;</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Objetividade e subjetividade;</a:t>
                      </a:r>
                    </a:p>
                    <a:p>
                      <a:pPr marL="342900" indent="-342900" algn="just">
                        <a:buFont typeface="Wingdings" panose="05000000000000000000" pitchFamily="2" charset="2"/>
                        <a:buChar char="Ø"/>
                      </a:pPr>
                      <a:r>
                        <a:rPr lang="pt-BR" sz="2300" b="0" dirty="0">
                          <a:solidFill>
                            <a:schemeClr val="tx1"/>
                          </a:solidFill>
                          <a:latin typeface="Arial Narrow" panose="020B0606020202030204" pitchFamily="34" charset="0"/>
                        </a:rPr>
                        <a:t>Textos assinados pelo autor.</a:t>
                      </a:r>
                    </a:p>
                    <a:p>
                      <a:pPr algn="r"/>
                      <a:r>
                        <a:rPr lang="pt-BR" sz="1400" b="0" dirty="0">
                          <a:solidFill>
                            <a:schemeClr val="tx1"/>
                          </a:solidFill>
                          <a:latin typeface="Arial Narrow" panose="020B0606020202030204" pitchFamily="34" charset="0"/>
                        </a:rPr>
                        <a:t>Disponível em: https://observatorio.movimentopelabase.org.br/</a:t>
                      </a:r>
                      <a:r>
                        <a:rPr lang="pt-BR" sz="1400" b="0" dirty="0" err="1">
                          <a:solidFill>
                            <a:schemeClr val="tx1"/>
                          </a:solidFill>
                          <a:latin typeface="Arial Narrow" panose="020B0606020202030204" pitchFamily="34" charset="0"/>
                        </a:rPr>
                        <a:t>wp-content</a:t>
                      </a:r>
                      <a:r>
                        <a:rPr lang="pt-BR" sz="1400" b="0" dirty="0">
                          <a:solidFill>
                            <a:schemeClr val="tx1"/>
                          </a:solidFill>
                          <a:latin typeface="Arial Narrow" panose="020B0606020202030204" pitchFamily="34" charset="0"/>
                        </a:rPr>
                        <a:t>/uploads/2022/10/anexo-1-ficha-lp-8o-ano-fundamental-sequexxxencia-de-atividade-gexxxenero-reportagem-2022-10-v01-1.pdf. Acesso em: 10 nov. 2025. (Adaptado).</a:t>
                      </a:r>
                    </a:p>
                  </a:txBody>
                  <a:tcP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42746458"/>
                  </a:ext>
                </a:extLst>
              </a:tr>
            </a:tbl>
          </a:graphicData>
        </a:graphic>
      </p:graphicFrame>
    </p:spTree>
    <p:extLst>
      <p:ext uri="{BB962C8B-B14F-4D97-AF65-F5344CB8AC3E}">
        <p14:creationId xmlns:p14="http://schemas.microsoft.com/office/powerpoint/2010/main" val="33488822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D6C463-592F-2920-5808-E54E0C506FD7}"/>
              </a:ext>
            </a:extLst>
          </p:cNvPr>
          <p:cNvSpPr txBox="1"/>
          <p:nvPr/>
        </p:nvSpPr>
        <p:spPr>
          <a:xfrm>
            <a:off x="170329" y="701079"/>
            <a:ext cx="11887199" cy="3985706"/>
          </a:xfrm>
          <a:prstGeom prst="rect">
            <a:avLst/>
          </a:prstGeom>
          <a:noFill/>
        </p:spPr>
        <p:txBody>
          <a:bodyPr wrap="square">
            <a:spAutoFit/>
          </a:bodyPr>
          <a:lstStyle/>
          <a:p>
            <a:r>
              <a:rPr lang="pt-BR" sz="2300" b="1" dirty="0">
                <a:latin typeface="Arial Narrow" panose="020B0606020202030204" pitchFamily="34" charset="0"/>
              </a:rPr>
              <a:t> Querido(a) estudante, vamos juntos aprender mais sobre o mundo das reportagens e entender como elas nos mantêm informados sobre tudo o que acontece! Vamos lá?!</a:t>
            </a:r>
          </a:p>
          <a:p>
            <a:endParaRPr lang="pt-BR" sz="2300" dirty="0">
              <a:latin typeface="Arial Narrow" panose="020B0606020202030204" pitchFamily="34" charset="0"/>
            </a:endParaRPr>
          </a:p>
          <a:p>
            <a:r>
              <a:rPr lang="pt-BR" sz="2300" dirty="0">
                <a:latin typeface="Arial Narrow" panose="020B0606020202030204" pitchFamily="34" charset="0"/>
              </a:rPr>
              <a:t>Leia o texto.</a:t>
            </a:r>
          </a:p>
          <a:p>
            <a:endParaRPr lang="pt-BR" sz="2300" dirty="0">
              <a:latin typeface="Arial Narrow" panose="020B0606020202030204" pitchFamily="34" charset="0"/>
            </a:endParaRPr>
          </a:p>
          <a:p>
            <a:r>
              <a:rPr lang="pt-BR" sz="2300" b="1" dirty="0">
                <a:latin typeface="Arial Narrow" panose="020B0606020202030204" pitchFamily="34" charset="0"/>
              </a:rPr>
              <a:t>Texto I</a:t>
            </a:r>
          </a:p>
          <a:p>
            <a:endParaRPr lang="pt-BR" sz="2300" b="1" dirty="0">
              <a:latin typeface="Arial Narrow" panose="020B0606020202030204" pitchFamily="34" charset="0"/>
            </a:endParaRPr>
          </a:p>
          <a:p>
            <a:pPr algn="ctr"/>
            <a:r>
              <a:rPr lang="pt-BR" sz="2300" b="1" dirty="0">
                <a:latin typeface="Arial Narrow" panose="020B0606020202030204" pitchFamily="34" charset="0"/>
              </a:rPr>
              <a:t>Quantas espécies estão ameaçadas de extinção no Brasil?</a:t>
            </a:r>
          </a:p>
          <a:p>
            <a:pPr algn="ctr"/>
            <a:r>
              <a:rPr lang="pt-BR" sz="2300" i="1" dirty="0">
                <a:latin typeface="Arial Narrow" panose="020B0606020202030204" pitchFamily="34" charset="0"/>
              </a:rPr>
              <a:t>De todos os biomas brasileiros, os animais e as plantas de um bioma são os que mais sofrem risco de extinção. Saiba qual.</a:t>
            </a:r>
          </a:p>
          <a:p>
            <a:endParaRPr lang="pt-BR" sz="2300" b="1" dirty="0">
              <a:latin typeface="Arial Narrow" panose="020B0606020202030204" pitchFamily="34" charset="0"/>
            </a:endParaRPr>
          </a:p>
        </p:txBody>
      </p:sp>
    </p:spTree>
    <p:extLst>
      <p:ext uri="{BB962C8B-B14F-4D97-AF65-F5344CB8AC3E}">
        <p14:creationId xmlns:p14="http://schemas.microsoft.com/office/powerpoint/2010/main" val="145685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66275CC-7EB4-B32D-E366-43FA44381BBC}"/>
              </a:ext>
            </a:extLst>
          </p:cNvPr>
          <p:cNvSpPr txBox="1"/>
          <p:nvPr/>
        </p:nvSpPr>
        <p:spPr>
          <a:xfrm>
            <a:off x="3357280" y="1021192"/>
            <a:ext cx="8650943" cy="2569934"/>
          </a:xfrm>
          <a:prstGeom prst="rect">
            <a:avLst/>
          </a:prstGeom>
          <a:noFill/>
        </p:spPr>
        <p:txBody>
          <a:bodyPr wrap="square">
            <a:spAutoFit/>
          </a:bodyPr>
          <a:lstStyle/>
          <a:p>
            <a:pPr indent="268288" algn="just"/>
            <a:r>
              <a:rPr lang="pt-BR" sz="2300" dirty="0">
                <a:latin typeface="Arial Narrow" panose="020B0606020202030204" pitchFamily="34" charset="0"/>
              </a:rPr>
              <a:t>O Brasil está no topo entre os países considerados </a:t>
            </a:r>
            <a:r>
              <a:rPr lang="pt-BR" sz="2300" dirty="0" err="1">
                <a:latin typeface="Arial Narrow" panose="020B0606020202030204" pitchFamily="34" charset="0"/>
              </a:rPr>
              <a:t>megadiversos</a:t>
            </a:r>
            <a:r>
              <a:rPr lang="pt-BR" sz="2300" dirty="0">
                <a:latin typeface="Arial Narrow" panose="020B0606020202030204" pitchFamily="34" charset="0"/>
              </a:rPr>
              <a:t>, segundo o Programa das Nações Unidas para o Meio Ambiente (Pnuma), abrigando entre 15% a 20% da diversidade biológica do mundo. </a:t>
            </a:r>
          </a:p>
          <a:p>
            <a:pPr indent="268288" algn="just"/>
            <a:r>
              <a:rPr lang="pt-BR" sz="2300" dirty="0">
                <a:latin typeface="Arial Narrow" panose="020B0606020202030204" pitchFamily="34" charset="0"/>
              </a:rPr>
              <a:t>Uma onça-pintada no Pantanal do Mato Grosso do Sul, no Brasil. Foto de Steve </a:t>
            </a:r>
            <a:r>
              <a:rPr lang="pt-BR" sz="2300" dirty="0" err="1">
                <a:latin typeface="Arial Narrow" panose="020B0606020202030204" pitchFamily="34" charset="0"/>
              </a:rPr>
              <a:t>Winter</a:t>
            </a:r>
            <a:endParaRPr lang="pt-BR" sz="2300" dirty="0">
              <a:latin typeface="Arial Narrow" panose="020B0606020202030204" pitchFamily="34" charset="0"/>
            </a:endParaRPr>
          </a:p>
          <a:p>
            <a:pPr indent="268288" algn="just"/>
            <a:r>
              <a:rPr lang="pt-BR" sz="2300" dirty="0">
                <a:latin typeface="Arial Narrow" panose="020B0606020202030204" pitchFamily="34" charset="0"/>
              </a:rPr>
              <a:t>Um relatório recente do Instituto Brasileiro de Geografia e Estatística (IBGE) lista 50 313 espécies de plantas e 125 251 espécies de animais reconhecidos</a:t>
            </a:r>
          </a:p>
        </p:txBody>
      </p:sp>
      <p:pic>
        <p:nvPicPr>
          <p:cNvPr id="2" name="Imagem 1">
            <a:extLst>
              <a:ext uri="{FF2B5EF4-FFF2-40B4-BE49-F238E27FC236}">
                <a16:creationId xmlns:a16="http://schemas.microsoft.com/office/drawing/2014/main" id="{57C4EAE9-91C5-6CCF-78D4-90D0C7172CF6}"/>
              </a:ext>
            </a:extLst>
          </p:cNvPr>
          <p:cNvPicPr>
            <a:picLocks noChangeAspect="1"/>
          </p:cNvPicPr>
          <p:nvPr/>
        </p:nvPicPr>
        <p:blipFill>
          <a:blip r:embed="rId2"/>
          <a:stretch>
            <a:fillRect/>
          </a:stretch>
        </p:blipFill>
        <p:spPr>
          <a:xfrm>
            <a:off x="183777" y="1021192"/>
            <a:ext cx="3133164" cy="1758670"/>
          </a:xfrm>
          <a:prstGeom prst="rect">
            <a:avLst/>
          </a:prstGeom>
        </p:spPr>
      </p:pic>
      <p:sp>
        <p:nvSpPr>
          <p:cNvPr id="4" name="CaixaDeTexto 3">
            <a:extLst>
              <a:ext uri="{FF2B5EF4-FFF2-40B4-BE49-F238E27FC236}">
                <a16:creationId xmlns:a16="http://schemas.microsoft.com/office/drawing/2014/main" id="{C11B05BB-2C8E-00FC-241C-A80ADF68716D}"/>
              </a:ext>
            </a:extLst>
          </p:cNvPr>
          <p:cNvSpPr txBox="1"/>
          <p:nvPr/>
        </p:nvSpPr>
        <p:spPr>
          <a:xfrm>
            <a:off x="224117" y="2779862"/>
            <a:ext cx="3092823" cy="738664"/>
          </a:xfrm>
          <a:prstGeom prst="rect">
            <a:avLst/>
          </a:prstGeom>
          <a:noFill/>
        </p:spPr>
        <p:txBody>
          <a:bodyPr wrap="square" rtlCol="0">
            <a:spAutoFit/>
          </a:bodyPr>
          <a:lstStyle/>
          <a:p>
            <a:r>
              <a:rPr lang="pt-BR" sz="1400" dirty="0">
                <a:latin typeface="Arial Narrow" panose="020B0606020202030204" pitchFamily="34" charset="0"/>
              </a:rPr>
              <a:t>Uma onça-pintada no Pantanal do Mato Grosso do Sul, no Brasil. Foto de Steve </a:t>
            </a:r>
            <a:r>
              <a:rPr lang="pt-BR" sz="1400" dirty="0" err="1">
                <a:latin typeface="Arial Narrow" panose="020B0606020202030204" pitchFamily="34" charset="0"/>
              </a:rPr>
              <a:t>Winter</a:t>
            </a:r>
            <a:endParaRPr lang="pt-BR" sz="1400" dirty="0">
              <a:latin typeface="Arial Narrow" panose="020B0606020202030204" pitchFamily="34" charset="0"/>
            </a:endParaRPr>
          </a:p>
        </p:txBody>
      </p:sp>
      <p:sp>
        <p:nvSpPr>
          <p:cNvPr id="5" name="CaixaDeTexto 4">
            <a:extLst>
              <a:ext uri="{FF2B5EF4-FFF2-40B4-BE49-F238E27FC236}">
                <a16:creationId xmlns:a16="http://schemas.microsoft.com/office/drawing/2014/main" id="{A2F4083B-3461-0EBB-00A8-ADCEAE2C2161}"/>
              </a:ext>
            </a:extLst>
          </p:cNvPr>
          <p:cNvSpPr txBox="1"/>
          <p:nvPr/>
        </p:nvSpPr>
        <p:spPr>
          <a:xfrm>
            <a:off x="183777" y="3518526"/>
            <a:ext cx="11784106" cy="2923877"/>
          </a:xfrm>
          <a:prstGeom prst="rect">
            <a:avLst/>
          </a:prstGeom>
          <a:noFill/>
        </p:spPr>
        <p:txBody>
          <a:bodyPr wrap="square" rtlCol="0">
            <a:spAutoFit/>
          </a:bodyPr>
          <a:lstStyle/>
          <a:p>
            <a:pPr algn="just"/>
            <a:r>
              <a:rPr lang="pt-BR" sz="2300" dirty="0">
                <a:latin typeface="Arial Narrow" panose="020B0606020202030204" pitchFamily="34" charset="0"/>
              </a:rPr>
              <a:t>no Brasil. Entretanto, segundo o Pnuma, uma média de 700 novas espécies são descobertas por ano em território brasileiro. </a:t>
            </a:r>
          </a:p>
          <a:p>
            <a:pPr indent="268288" algn="just"/>
            <a:r>
              <a:rPr lang="pt-BR" sz="2300" dirty="0">
                <a:latin typeface="Arial Narrow" panose="020B0606020202030204" pitchFamily="34" charset="0"/>
              </a:rPr>
              <a:t>Mas, também segundo o IBGE, cerca de 3% do total de espécies estão ameaçadas de extinção no Brasil. A constatação é do relatório “Contas de ecossistemas: espécies ameaçadas de extinção no Brasil”, divulgado em maio de 2023 e que considera dados até o fim de 2022. </a:t>
            </a:r>
          </a:p>
          <a:p>
            <a:pPr indent="268288" algn="just"/>
            <a:r>
              <a:rPr lang="pt-BR" sz="2300" dirty="0">
                <a:latin typeface="Arial Narrow" panose="020B0606020202030204" pitchFamily="34" charset="0"/>
              </a:rPr>
              <a:t>No total, 5501 espécies de plantas e animais foram classificadas como “vulnerável”, “em perigo” e “criticamente em perigo”, seguindo o critério de classificação de espécies em extinção da Lista Vermelha de Espécies Ameaçadas, da União Internacional para a Conservação da Natureza e dos Recursos Naturais</a:t>
            </a:r>
          </a:p>
        </p:txBody>
      </p:sp>
    </p:spTree>
    <p:extLst>
      <p:ext uri="{BB962C8B-B14F-4D97-AF65-F5344CB8AC3E}">
        <p14:creationId xmlns:p14="http://schemas.microsoft.com/office/powerpoint/2010/main" val="2302540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47AC6AC-5141-8FFC-0ADD-E2C0112112E7}"/>
              </a:ext>
            </a:extLst>
          </p:cNvPr>
          <p:cNvSpPr txBox="1"/>
          <p:nvPr/>
        </p:nvSpPr>
        <p:spPr>
          <a:xfrm>
            <a:off x="89647" y="638832"/>
            <a:ext cx="11887200" cy="5124480"/>
          </a:xfrm>
          <a:prstGeom prst="rect">
            <a:avLst/>
          </a:prstGeom>
          <a:noFill/>
        </p:spPr>
        <p:txBody>
          <a:bodyPr wrap="square">
            <a:spAutoFit/>
          </a:bodyPr>
          <a:lstStyle/>
          <a:p>
            <a:pPr indent="268288" algn="just"/>
            <a:r>
              <a:rPr lang="pt-BR" sz="2300" dirty="0">
                <a:latin typeface="Arial Narrow" panose="020B0606020202030204" pitchFamily="34" charset="0"/>
              </a:rPr>
              <a:t>(IUCN, na sigla em inglês).  As espécies classificadas como “criticamente em perigo” somam pouco mais de 20% de todas as ameaçadas, totalizando 1125 animais e plantas.</a:t>
            </a:r>
          </a:p>
          <a:p>
            <a:pPr indent="268288" algn="just"/>
            <a:r>
              <a:rPr lang="pt-BR" sz="2300" b="1" dirty="0">
                <a:latin typeface="Arial Narrow" panose="020B0606020202030204" pitchFamily="34" charset="0"/>
              </a:rPr>
              <a:t>Onde estão as espécies ameaçadas no Brasil?</a:t>
            </a:r>
          </a:p>
          <a:p>
            <a:pPr indent="268288" algn="just"/>
            <a:r>
              <a:rPr lang="pt-BR" sz="2300" dirty="0">
                <a:latin typeface="Arial Narrow" panose="020B0606020202030204" pitchFamily="34" charset="0"/>
              </a:rPr>
              <a:t>O relatório do IBGE também mapeou onde estão as espécies ameaçadas de extinção no Brasil. A Mata Atlântica abriga a maior quantidade de espécies em perigo, contabilizando 2845 animais e plantas ameaçados.</a:t>
            </a:r>
          </a:p>
          <a:p>
            <a:pPr indent="268288" algn="just"/>
            <a:r>
              <a:rPr lang="pt-BR" sz="2300" dirty="0">
                <a:latin typeface="Arial Narrow" panose="020B0606020202030204" pitchFamily="34" charset="0"/>
              </a:rPr>
              <a:t>Segundo o instituto, perdas importantes da cobertura vegetal natural ao longo dos séculos justificam o nível da ameaça às espécies da Mata Atlântica. O impacto principal é a maior presença de ambientes antropizados, ou seja, onde houve ação humana, por conta do histórico de ocupação e urbanização na formação do território brasileiro. </a:t>
            </a:r>
          </a:p>
          <a:p>
            <a:pPr indent="268288" algn="just"/>
            <a:r>
              <a:rPr lang="pt-BR" sz="2300" dirty="0">
                <a:latin typeface="Arial Narrow" panose="020B0606020202030204" pitchFamily="34" charset="0"/>
              </a:rPr>
              <a:t>O Cerrado é o bioma que ocupa o segundo lugar em número de espécies ameaçadas; são 1199 animais e plantas em risco. Em seguida, a Caatinga (481), a Amazônia (503), o Pampa (229), o Sistema Costeiro-Marinho (170) e, por fim, o Pantanal (74) com o menor número absoluto de espécies ameaçadas.</a:t>
            </a:r>
          </a:p>
          <a:p>
            <a:pPr indent="268288" algn="r"/>
            <a:r>
              <a:rPr lang="pt-BR" sz="1400" dirty="0">
                <a:latin typeface="Arial Narrow" panose="020B0606020202030204" pitchFamily="34" charset="0"/>
              </a:rPr>
              <a:t>Disponível em: https://www.nationalgeographicbrasil.com/meio-ambiente/2023/06/quantas-especies-estao-ameacadas-de-extincao-no-brasil?utm_source=chatgpt.com. Acesso em: 3 nov. 2025.</a:t>
            </a:r>
          </a:p>
        </p:txBody>
      </p:sp>
    </p:spTree>
    <p:extLst>
      <p:ext uri="{BB962C8B-B14F-4D97-AF65-F5344CB8AC3E}">
        <p14:creationId xmlns:p14="http://schemas.microsoft.com/office/powerpoint/2010/main" val="13230636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25A511-5AD7-EA00-7A26-526303B46C46}"/>
              </a:ext>
            </a:extLst>
          </p:cNvPr>
          <p:cNvSpPr txBox="1"/>
          <p:nvPr/>
        </p:nvSpPr>
        <p:spPr>
          <a:xfrm>
            <a:off x="152399" y="772396"/>
            <a:ext cx="11869271" cy="5047536"/>
          </a:xfrm>
          <a:prstGeom prst="rect">
            <a:avLst/>
          </a:prstGeom>
          <a:noFill/>
        </p:spPr>
        <p:txBody>
          <a:bodyPr wrap="square">
            <a:spAutoFit/>
          </a:bodyPr>
          <a:lstStyle/>
          <a:p>
            <a:pPr algn="just"/>
            <a:r>
              <a:rPr lang="pt-BR" sz="2300" b="1" dirty="0">
                <a:latin typeface="Arial Narrow" panose="020B0606020202030204" pitchFamily="34" charset="0"/>
              </a:rPr>
              <a:t>2. </a:t>
            </a:r>
            <a:r>
              <a:rPr lang="pt-BR" sz="2300" dirty="0">
                <a:latin typeface="Arial Narrow" panose="020B0606020202030204" pitchFamily="34" charset="0"/>
              </a:rPr>
              <a:t>Em uma reportagem, geralmente, a linha fina é a frase que aparece logo abaixo do título/manchete do texto e tem a função de complementar ou reforçar as informações apresentadas no “título”, ou seja, na “manchete”, ajudando o leitor a compreender melhor o tema/assunto do texto. </a:t>
            </a:r>
          </a:p>
          <a:p>
            <a:pPr algn="just"/>
            <a:r>
              <a:rPr lang="pt-BR" sz="2300" dirty="0">
                <a:latin typeface="Arial Narrow" panose="020B0606020202030204" pitchFamily="34" charset="0"/>
              </a:rPr>
              <a:t>a) Qual é o título (manchete) dessa reportagem?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Retire dessa reportagem a “linha fina”, isto é, a frase que apresenta a função de reforçar o assunto.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3. </a:t>
            </a:r>
            <a:r>
              <a:rPr lang="pt-BR" sz="2300" dirty="0">
                <a:latin typeface="Arial Narrow" panose="020B0606020202030204" pitchFamily="34" charset="0"/>
              </a:rPr>
              <a:t>Todo texto é construído a partir de um tema, ou seja, de um assunto. É importante observar que o tema/assunto do texto está presente no início, no meio e no fim. Tudo o que é apresentado/escrito em um texto se volta para o tema/assunto que é o ponto de partida desse texto, independente do gênero textual. </a:t>
            </a:r>
          </a:p>
          <a:p>
            <a:pPr algn="just"/>
            <a:r>
              <a:rPr lang="pt-BR" sz="2300" dirty="0">
                <a:latin typeface="Arial Narrow" panose="020B0606020202030204" pitchFamily="34" charset="0"/>
              </a:rPr>
              <a:t>a) Considerando a leitura do texto “Quantas espécies estão ameaçadas de extinção no Brasil?”, qual é o tema desse texto/reportagem?</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Retire do texto palavras/expressões-chave que comprovam o tema/assunto do texto.</a:t>
            </a:r>
          </a:p>
        </p:txBody>
      </p:sp>
    </p:spTree>
    <p:extLst>
      <p:ext uri="{BB962C8B-B14F-4D97-AF65-F5344CB8AC3E}">
        <p14:creationId xmlns:p14="http://schemas.microsoft.com/office/powerpoint/2010/main" val="26456006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09BF406-FCE1-4EC9-1492-C4187340EA94}"/>
              </a:ext>
            </a:extLst>
          </p:cNvPr>
          <p:cNvSpPr txBox="1"/>
          <p:nvPr/>
        </p:nvSpPr>
        <p:spPr>
          <a:xfrm>
            <a:off x="215152" y="674185"/>
            <a:ext cx="11743765" cy="5755422"/>
          </a:xfrm>
          <a:prstGeom prst="rect">
            <a:avLst/>
          </a:prstGeom>
          <a:noFill/>
        </p:spPr>
        <p:txBody>
          <a:bodyPr wrap="square">
            <a:spAutoFit/>
          </a:bodyPr>
          <a:lstStyle/>
          <a:p>
            <a:pPr algn="just"/>
            <a:r>
              <a:rPr lang="pt-BR" sz="2300" b="1" dirty="0">
                <a:latin typeface="Arial Narrow" panose="020B0606020202030204" pitchFamily="34" charset="0"/>
              </a:rPr>
              <a:t>4. </a:t>
            </a:r>
            <a:r>
              <a:rPr lang="pt-BR" sz="2300" dirty="0">
                <a:latin typeface="Arial Narrow" panose="020B0606020202030204" pitchFamily="34" charset="0"/>
              </a:rPr>
              <a:t>Todo texto tem uma função social, ou seja, uma finalidade que orienta sua produção — pode ser informar, narrar, opinar, advertir, convencer, entre outras. Com base na leitura da reportagem “Quantas espécies estão ameaçadas de extinção no Brasil?”, responda:</a:t>
            </a:r>
          </a:p>
          <a:p>
            <a:pPr algn="just"/>
            <a:r>
              <a:rPr lang="pt-BR" sz="2300" dirty="0">
                <a:latin typeface="Arial Narrow" panose="020B0606020202030204" pitchFamily="34" charset="0"/>
              </a:rPr>
              <a:t>a) Qual é a finalidade do gênero textual Reportagem?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Qual é a finalidade específica dessa reportagem? Justifique.</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5. </a:t>
            </a:r>
            <a:r>
              <a:rPr lang="pt-BR" sz="2300" dirty="0">
                <a:latin typeface="Arial Narrow" panose="020B0606020202030204" pitchFamily="34" charset="0"/>
              </a:rPr>
              <a:t>De acordo com o texto, o que torna o Brasil um dos países mais ricos em biodiversidade do mundo?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6. </a:t>
            </a:r>
            <a:r>
              <a:rPr lang="pt-BR" sz="2300" dirty="0">
                <a:latin typeface="Arial Narrow" panose="020B0606020202030204" pitchFamily="34" charset="0"/>
              </a:rPr>
              <a:t>Quantas espécies estão ameaçadas de extinção no país, segundo o relatório do IBGE?</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7. </a:t>
            </a:r>
            <a:r>
              <a:rPr lang="pt-BR" sz="2300" dirty="0">
                <a:latin typeface="Arial Narrow" panose="020B0606020202030204" pitchFamily="34" charset="0"/>
              </a:rPr>
              <a:t>Releia o trecho “O impacto principal é a maior presença de ambientes antropizados, ou seja, onde houve ação humana, por conta do histórico de ocupação e urbanização na formação do território brasileiro.”, agora responda.</a:t>
            </a:r>
          </a:p>
          <a:p>
            <a:pPr algn="just"/>
            <a:r>
              <a:rPr lang="pt-BR" sz="2300" dirty="0">
                <a:latin typeface="Arial Narrow" panose="020B0606020202030204" pitchFamily="34" charset="0"/>
              </a:rPr>
              <a:t>a)  Pesquise o significado da palavra ‘antropizados’.</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0286109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BF7E2C2-CC8A-43A5-B4A0-87100EC2BAE8}"/>
              </a:ext>
            </a:extLst>
          </p:cNvPr>
          <p:cNvSpPr txBox="1"/>
          <p:nvPr/>
        </p:nvSpPr>
        <p:spPr>
          <a:xfrm>
            <a:off x="89647" y="712258"/>
            <a:ext cx="11860306" cy="446276"/>
          </a:xfrm>
          <a:prstGeom prst="rect">
            <a:avLst/>
          </a:prstGeom>
          <a:noFill/>
        </p:spPr>
        <p:txBody>
          <a:bodyPr wrap="square">
            <a:spAutoFit/>
          </a:bodyPr>
          <a:lstStyle/>
          <a:p>
            <a:r>
              <a:rPr lang="pt-BR" sz="2300" dirty="0">
                <a:latin typeface="Arial Narrow" panose="020B0606020202030204" pitchFamily="34" charset="0"/>
              </a:rPr>
              <a:t>b) De acordo com o contexto do texto, o que significa dizer que um ambiente foi ‘antropizado’?</a:t>
            </a:r>
          </a:p>
        </p:txBody>
      </p:sp>
    </p:spTree>
    <p:extLst>
      <p:ext uri="{BB962C8B-B14F-4D97-AF65-F5344CB8AC3E}">
        <p14:creationId xmlns:p14="http://schemas.microsoft.com/office/powerpoint/2010/main" val="39189280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ED618BF-33C4-9097-8A81-C3AF1823087A}"/>
              </a:ext>
            </a:extLst>
          </p:cNvPr>
          <p:cNvPicPr>
            <a:picLocks noChangeAspect="1"/>
          </p:cNvPicPr>
          <p:nvPr/>
        </p:nvPicPr>
        <p:blipFill>
          <a:blip r:embed="rId2"/>
          <a:stretch>
            <a:fillRect/>
          </a:stretch>
        </p:blipFill>
        <p:spPr>
          <a:xfrm>
            <a:off x="4009020" y="654424"/>
            <a:ext cx="4173959" cy="587741"/>
          </a:xfrm>
          <a:prstGeom prst="rect">
            <a:avLst/>
          </a:prstGeom>
        </p:spPr>
      </p:pic>
      <p:pic>
        <p:nvPicPr>
          <p:cNvPr id="3" name="Imagem 2">
            <a:extLst>
              <a:ext uri="{FF2B5EF4-FFF2-40B4-BE49-F238E27FC236}">
                <a16:creationId xmlns:a16="http://schemas.microsoft.com/office/drawing/2014/main" id="{06A21D7D-0BC5-DDFD-9F7B-F284197A8625}"/>
              </a:ext>
            </a:extLst>
          </p:cNvPr>
          <p:cNvPicPr>
            <a:picLocks noChangeAspect="1"/>
          </p:cNvPicPr>
          <p:nvPr/>
        </p:nvPicPr>
        <p:blipFill>
          <a:blip r:embed="rId3"/>
          <a:stretch>
            <a:fillRect/>
          </a:stretch>
        </p:blipFill>
        <p:spPr>
          <a:xfrm>
            <a:off x="149323" y="1242165"/>
            <a:ext cx="4749474" cy="978433"/>
          </a:xfrm>
          <a:prstGeom prst="rect">
            <a:avLst/>
          </a:prstGeom>
        </p:spPr>
      </p:pic>
      <p:sp>
        <p:nvSpPr>
          <p:cNvPr id="5" name="CaixaDeTexto 4">
            <a:extLst>
              <a:ext uri="{FF2B5EF4-FFF2-40B4-BE49-F238E27FC236}">
                <a16:creationId xmlns:a16="http://schemas.microsoft.com/office/drawing/2014/main" id="{52D18456-EC60-A446-5B67-0D720C4F1800}"/>
              </a:ext>
            </a:extLst>
          </p:cNvPr>
          <p:cNvSpPr txBox="1"/>
          <p:nvPr/>
        </p:nvSpPr>
        <p:spPr>
          <a:xfrm>
            <a:off x="149323" y="2329079"/>
            <a:ext cx="11854418" cy="2569934"/>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vamos seguir avançando em nossa jornada de aprendizagem sobre o gênero textual Reportagem. Você já percebeu que esse tipo de texto aprofunda informações e nos ajuda a compreender melhor os acontecimentos no mundo. Agora, vamos dar mais um passo! Nesta etapa, você vai observar como as reportagens são estruturadas, quais elementos são essenciais e de que forma o(a) repórter investiga, organiza e apresenta os fatos para deixar o conteúdo claro, completo e interessante. Prepare-se para continuar explorando o universo da reportagem e desenvolver suas habilidades como leitor e produtor de textos mais aprofundados e informativos.</a:t>
            </a:r>
          </a:p>
        </p:txBody>
      </p:sp>
    </p:spTree>
    <p:extLst>
      <p:ext uri="{BB962C8B-B14F-4D97-AF65-F5344CB8AC3E}">
        <p14:creationId xmlns:p14="http://schemas.microsoft.com/office/powerpoint/2010/main" val="3802281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469C35E-E4E1-EF49-963B-F49C29BBDE5A}"/>
              </a:ext>
            </a:extLst>
          </p:cNvPr>
          <p:cNvSpPr txBox="1"/>
          <p:nvPr/>
        </p:nvSpPr>
        <p:spPr>
          <a:xfrm>
            <a:off x="206188" y="725252"/>
            <a:ext cx="11788588" cy="2569934"/>
          </a:xfrm>
          <a:prstGeom prst="rect">
            <a:avLst/>
          </a:prstGeom>
          <a:noFill/>
        </p:spPr>
        <p:txBody>
          <a:bodyPr wrap="square">
            <a:spAutoFit/>
          </a:bodyPr>
          <a:lstStyle/>
          <a:p>
            <a:pPr algn="just"/>
            <a:r>
              <a:rPr lang="pt-BR" sz="2300" dirty="0">
                <a:latin typeface="Arial Narrow" panose="020B0606020202030204" pitchFamily="34" charset="0"/>
              </a:rPr>
              <a:t>Leia o texto.</a:t>
            </a:r>
          </a:p>
          <a:p>
            <a:pPr algn="just"/>
            <a:endParaRPr lang="pt-BR" sz="2300" b="1" dirty="0">
              <a:latin typeface="Arial Narrow" panose="020B0606020202030204" pitchFamily="34" charset="0"/>
            </a:endParaRPr>
          </a:p>
          <a:p>
            <a:pPr algn="just"/>
            <a:r>
              <a:rPr lang="pt-BR" sz="2300" b="1" dirty="0">
                <a:latin typeface="Arial Narrow" panose="020B0606020202030204" pitchFamily="34" charset="0"/>
              </a:rPr>
              <a:t>Texto II</a:t>
            </a:r>
          </a:p>
          <a:p>
            <a:pPr algn="ctr"/>
            <a:r>
              <a:rPr lang="pt-BR" sz="2300" b="1" dirty="0">
                <a:latin typeface="Arial Narrow" panose="020B0606020202030204" pitchFamily="34" charset="0"/>
              </a:rPr>
              <a:t>Perereca-pintada, sapo-chifrudo: 40% dos anfíbios podem ser extintos</a:t>
            </a:r>
          </a:p>
          <a:p>
            <a:pPr algn="r"/>
            <a:r>
              <a:rPr lang="pt-BR" sz="2000" dirty="0">
                <a:latin typeface="Arial Narrow" panose="020B0606020202030204" pitchFamily="34" charset="0"/>
              </a:rPr>
              <a:t>Suzana Camargo - De </a:t>
            </a:r>
            <a:r>
              <a:rPr lang="pt-BR" sz="2000" dirty="0" err="1">
                <a:latin typeface="Arial Narrow" panose="020B0606020202030204" pitchFamily="34" charset="0"/>
              </a:rPr>
              <a:t>Mongabay</a:t>
            </a:r>
            <a:r>
              <a:rPr lang="pt-BR" sz="2000" dirty="0">
                <a:latin typeface="Arial Narrow" panose="020B0606020202030204" pitchFamily="34" charset="0"/>
              </a:rPr>
              <a:t> Brasil</a:t>
            </a:r>
          </a:p>
          <a:p>
            <a:pPr indent="268288" algn="just"/>
            <a:r>
              <a:rPr lang="pt-BR" sz="2300" dirty="0">
                <a:latin typeface="Arial Narrow" panose="020B0606020202030204" pitchFamily="34" charset="0"/>
              </a:rPr>
              <a:t>A rãzinha-do-</a:t>
            </a:r>
            <a:r>
              <a:rPr lang="pt-BR" sz="2300" dirty="0" err="1">
                <a:latin typeface="Arial Narrow" panose="020B0606020202030204" pitchFamily="34" charset="0"/>
              </a:rPr>
              <a:t>tepequém</a:t>
            </a:r>
            <a:r>
              <a:rPr lang="pt-BR" sz="2300" dirty="0">
                <a:latin typeface="Arial Narrow" panose="020B0606020202030204" pitchFamily="34" charset="0"/>
              </a:rPr>
              <a:t> (</a:t>
            </a:r>
            <a:r>
              <a:rPr lang="pt-BR" sz="2300" dirty="0" err="1">
                <a:latin typeface="Arial Narrow" panose="020B0606020202030204" pitchFamily="34" charset="0"/>
              </a:rPr>
              <a:t>Anomaloglossus</a:t>
            </a:r>
            <a:r>
              <a:rPr lang="pt-BR" sz="2300" dirty="0">
                <a:latin typeface="Arial Narrow" panose="020B0606020202030204" pitchFamily="34" charset="0"/>
              </a:rPr>
              <a:t> </a:t>
            </a:r>
            <a:r>
              <a:rPr lang="pt-BR" sz="2300" dirty="0" err="1">
                <a:latin typeface="Arial Narrow" panose="020B0606020202030204" pitchFamily="34" charset="0"/>
              </a:rPr>
              <a:t>tepequem</a:t>
            </a:r>
            <a:r>
              <a:rPr lang="pt-BR" sz="2300" dirty="0">
                <a:latin typeface="Arial Narrow" panose="020B0606020202030204" pitchFamily="34" charset="0"/>
              </a:rPr>
              <a:t>) costumava ser observada em abundância em riachos da Serra do </a:t>
            </a:r>
            <a:r>
              <a:rPr lang="pt-BR" sz="2300" dirty="0" err="1">
                <a:latin typeface="Arial Narrow" panose="020B0606020202030204" pitchFamily="34" charset="0"/>
              </a:rPr>
              <a:t>Tepequém</a:t>
            </a:r>
            <a:r>
              <a:rPr lang="pt-BR" sz="2300" dirty="0">
                <a:latin typeface="Arial Narrow" panose="020B0606020202030204" pitchFamily="34" charset="0"/>
              </a:rPr>
              <a:t>, no estado de Roraima.</a:t>
            </a:r>
          </a:p>
        </p:txBody>
      </p:sp>
      <p:pic>
        <p:nvPicPr>
          <p:cNvPr id="2" name="Imagem 1">
            <a:extLst>
              <a:ext uri="{FF2B5EF4-FFF2-40B4-BE49-F238E27FC236}">
                <a16:creationId xmlns:a16="http://schemas.microsoft.com/office/drawing/2014/main" id="{C4812792-826A-C249-53E1-EFDC9CC72149}"/>
              </a:ext>
            </a:extLst>
          </p:cNvPr>
          <p:cNvPicPr>
            <a:picLocks noChangeAspect="1"/>
          </p:cNvPicPr>
          <p:nvPr/>
        </p:nvPicPr>
        <p:blipFill>
          <a:blip r:embed="rId2"/>
          <a:stretch>
            <a:fillRect/>
          </a:stretch>
        </p:blipFill>
        <p:spPr>
          <a:xfrm>
            <a:off x="206188" y="3178645"/>
            <a:ext cx="2779511" cy="1561524"/>
          </a:xfrm>
          <a:prstGeom prst="rect">
            <a:avLst/>
          </a:prstGeom>
        </p:spPr>
      </p:pic>
      <p:sp>
        <p:nvSpPr>
          <p:cNvPr id="5" name="CaixaDeTexto 4">
            <a:extLst>
              <a:ext uri="{FF2B5EF4-FFF2-40B4-BE49-F238E27FC236}">
                <a16:creationId xmlns:a16="http://schemas.microsoft.com/office/drawing/2014/main" id="{52C529F5-05E0-500D-ABCE-FCF6B2E4489E}"/>
              </a:ext>
            </a:extLst>
          </p:cNvPr>
          <p:cNvSpPr txBox="1"/>
          <p:nvPr/>
        </p:nvSpPr>
        <p:spPr>
          <a:xfrm>
            <a:off x="206188" y="4740169"/>
            <a:ext cx="2779511" cy="523220"/>
          </a:xfrm>
          <a:prstGeom prst="rect">
            <a:avLst/>
          </a:prstGeom>
          <a:noFill/>
        </p:spPr>
        <p:txBody>
          <a:bodyPr wrap="square" rtlCol="0">
            <a:spAutoFit/>
          </a:bodyPr>
          <a:lstStyle/>
          <a:p>
            <a:pPr algn="just"/>
            <a:r>
              <a:rPr lang="pt-BR" sz="1400" dirty="0" err="1">
                <a:latin typeface="Arial Narrow" panose="020B0606020202030204" pitchFamily="34" charset="0"/>
              </a:rPr>
              <a:t>Boophis</a:t>
            </a:r>
            <a:r>
              <a:rPr lang="pt-BR" sz="1400" dirty="0">
                <a:latin typeface="Arial Narrow" panose="020B0606020202030204" pitchFamily="34" charset="0"/>
              </a:rPr>
              <a:t> </a:t>
            </a:r>
            <a:r>
              <a:rPr lang="pt-BR" sz="1400" dirty="0" err="1">
                <a:latin typeface="Arial Narrow" panose="020B0606020202030204" pitchFamily="34" charset="0"/>
              </a:rPr>
              <a:t>blommersae</a:t>
            </a:r>
            <a:r>
              <a:rPr lang="pt-BR" sz="1400" dirty="0">
                <a:latin typeface="Arial Narrow" panose="020B0606020202030204" pitchFamily="34" charset="0"/>
              </a:rPr>
              <a:t>, espécie endémica de Madagáscar. </a:t>
            </a:r>
          </a:p>
        </p:txBody>
      </p:sp>
      <p:sp>
        <p:nvSpPr>
          <p:cNvPr id="7" name="CaixaDeTexto 6">
            <a:extLst>
              <a:ext uri="{FF2B5EF4-FFF2-40B4-BE49-F238E27FC236}">
                <a16:creationId xmlns:a16="http://schemas.microsoft.com/office/drawing/2014/main" id="{CED906FB-79CD-4CDB-8602-9A6FBAFB6ADF}"/>
              </a:ext>
            </a:extLst>
          </p:cNvPr>
          <p:cNvSpPr txBox="1"/>
          <p:nvPr/>
        </p:nvSpPr>
        <p:spPr>
          <a:xfrm>
            <a:off x="2985698" y="3178645"/>
            <a:ext cx="9009077" cy="2215991"/>
          </a:xfrm>
          <a:prstGeom prst="rect">
            <a:avLst/>
          </a:prstGeom>
          <a:noFill/>
        </p:spPr>
        <p:txBody>
          <a:bodyPr wrap="square">
            <a:spAutoFit/>
          </a:bodyPr>
          <a:lstStyle/>
          <a:p>
            <a:pPr indent="268288" algn="just"/>
            <a:r>
              <a:rPr lang="pt-BR" sz="2300" dirty="0">
                <a:latin typeface="Arial Narrow" panose="020B0606020202030204" pitchFamily="34" charset="0"/>
              </a:rPr>
              <a:t>Endêmica do Brasil e dessa localidade em específico, ou seja, só encontrada ali e em nenhum outro lugar do planeta, acredita-se que ela tenha desaparecido da natureza. Desde a década de 1990, nunca mais essa espécie amazônica foi vista.</a:t>
            </a:r>
          </a:p>
          <a:p>
            <a:pPr indent="268288" algn="just"/>
            <a:r>
              <a:rPr lang="pt-BR" sz="2300" dirty="0">
                <a:latin typeface="Arial Narrow" panose="020B0606020202030204" pitchFamily="34" charset="0"/>
              </a:rPr>
              <a:t>Essa rã é um das 26 classificadas como possivelmente extintas no país, segundo o mais novo levantamento global de anfíbios feito pela União Internacional para a Conservação das Espécies da Natureza (IUCN).  E os </a:t>
            </a:r>
          </a:p>
        </p:txBody>
      </p:sp>
      <p:sp>
        <p:nvSpPr>
          <p:cNvPr id="9" name="CaixaDeTexto 8">
            <a:extLst>
              <a:ext uri="{FF2B5EF4-FFF2-40B4-BE49-F238E27FC236}">
                <a16:creationId xmlns:a16="http://schemas.microsoft.com/office/drawing/2014/main" id="{F3AB9C52-839F-CDD8-1B80-9DCA840F16AE}"/>
              </a:ext>
            </a:extLst>
          </p:cNvPr>
          <p:cNvSpPr txBox="1"/>
          <p:nvPr/>
        </p:nvSpPr>
        <p:spPr>
          <a:xfrm>
            <a:off x="197225" y="5263389"/>
            <a:ext cx="11788587" cy="1508105"/>
          </a:xfrm>
          <a:prstGeom prst="rect">
            <a:avLst/>
          </a:prstGeom>
          <a:noFill/>
        </p:spPr>
        <p:txBody>
          <a:bodyPr wrap="square">
            <a:spAutoFit/>
          </a:bodyPr>
          <a:lstStyle/>
          <a:p>
            <a:pPr algn="just"/>
            <a:r>
              <a:rPr lang="pt-BR" sz="2300" dirty="0">
                <a:latin typeface="Arial Narrow" panose="020B0606020202030204" pitchFamily="34" charset="0"/>
              </a:rPr>
              <a:t>números são assustadores. Dois em cada cinco deles estão ameaçados.</a:t>
            </a:r>
          </a:p>
          <a:p>
            <a:pPr indent="268288" algn="just"/>
            <a:r>
              <a:rPr lang="pt-BR" sz="2300" dirty="0">
                <a:latin typeface="Arial Narrow" panose="020B0606020202030204" pitchFamily="34" charset="0"/>
              </a:rPr>
              <a:t>O estudo teve a participação de mais de mil especialistas ao redor do mundo. Foram analisadas 8 mil espécies de anfíbios — entre sapos, rãs, salamandras, cobras-cegas e outros —, quase 3 mil a mais do que na última análise, realizada em 2004.</a:t>
            </a:r>
          </a:p>
        </p:txBody>
      </p:sp>
    </p:spTree>
    <p:extLst>
      <p:ext uri="{BB962C8B-B14F-4D97-AF65-F5344CB8AC3E}">
        <p14:creationId xmlns:p14="http://schemas.microsoft.com/office/powerpoint/2010/main" val="22164620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1287EC8-F372-8897-E483-83A2B41AA6DE}"/>
              </a:ext>
            </a:extLst>
          </p:cNvPr>
          <p:cNvSpPr txBox="1"/>
          <p:nvPr/>
        </p:nvSpPr>
        <p:spPr>
          <a:xfrm>
            <a:off x="134471" y="688085"/>
            <a:ext cx="7879976" cy="2569934"/>
          </a:xfrm>
          <a:prstGeom prst="rect">
            <a:avLst/>
          </a:prstGeom>
          <a:noFill/>
        </p:spPr>
        <p:txBody>
          <a:bodyPr wrap="square">
            <a:spAutoFit/>
          </a:bodyPr>
          <a:lstStyle/>
          <a:p>
            <a:pPr indent="268288" algn="just"/>
            <a:r>
              <a:rPr lang="pt-BR" sz="2300" dirty="0">
                <a:latin typeface="Arial Narrow" panose="020B0606020202030204" pitchFamily="34" charset="0"/>
              </a:rPr>
              <a:t>A rã-galática (</a:t>
            </a:r>
            <a:r>
              <a:rPr lang="pt-BR" sz="2300" dirty="0" err="1">
                <a:latin typeface="Arial Narrow" panose="020B0606020202030204" pitchFamily="34" charset="0"/>
              </a:rPr>
              <a:t>Melanobatrachus</a:t>
            </a:r>
            <a:r>
              <a:rPr lang="pt-BR" sz="2300" dirty="0">
                <a:latin typeface="Arial Narrow" panose="020B0606020202030204" pitchFamily="34" charset="0"/>
              </a:rPr>
              <a:t> </a:t>
            </a:r>
            <a:r>
              <a:rPr lang="pt-BR" sz="2300" dirty="0" err="1">
                <a:latin typeface="Arial Narrow" panose="020B0606020202030204" pitchFamily="34" charset="0"/>
              </a:rPr>
              <a:t>indicus</a:t>
            </a:r>
            <a:r>
              <a:rPr lang="pt-BR" sz="2300" dirty="0">
                <a:latin typeface="Arial Narrow" panose="020B0606020202030204" pitchFamily="34" charset="0"/>
              </a:rPr>
              <a:t>), à esquerda, é uma das espécies mais raras da Índia, redescoberta apenas em 1997. Foto: </a:t>
            </a:r>
            <a:r>
              <a:rPr lang="pt-BR" sz="2300" dirty="0" err="1">
                <a:latin typeface="Arial Narrow" panose="020B0606020202030204" pitchFamily="34" charset="0"/>
              </a:rPr>
              <a:t>Sandeep</a:t>
            </a:r>
            <a:r>
              <a:rPr lang="pt-BR" sz="2300" dirty="0">
                <a:latin typeface="Arial Narrow" panose="020B0606020202030204" pitchFamily="34" charset="0"/>
              </a:rPr>
              <a:t> Das. À direita, a também indiana </a:t>
            </a:r>
            <a:r>
              <a:rPr lang="pt-BR" sz="2300" dirty="0" err="1">
                <a:latin typeface="Arial Narrow" panose="020B0606020202030204" pitchFamily="34" charset="0"/>
              </a:rPr>
              <a:t>Ghatixalus</a:t>
            </a:r>
            <a:r>
              <a:rPr lang="pt-BR" sz="2300" dirty="0">
                <a:latin typeface="Arial Narrow" panose="020B0606020202030204" pitchFamily="34" charset="0"/>
              </a:rPr>
              <a:t> </a:t>
            </a:r>
            <a:r>
              <a:rPr lang="pt-BR" sz="2300" dirty="0" err="1">
                <a:latin typeface="Arial Narrow" panose="020B0606020202030204" pitchFamily="34" charset="0"/>
              </a:rPr>
              <a:t>asterops</a:t>
            </a:r>
            <a:r>
              <a:rPr lang="pt-BR" sz="2300" dirty="0">
                <a:latin typeface="Arial Narrow" panose="020B0606020202030204" pitchFamily="34" charset="0"/>
              </a:rPr>
              <a:t>, considerada em perigo.</a:t>
            </a:r>
          </a:p>
          <a:p>
            <a:pPr indent="268288" algn="just"/>
            <a:r>
              <a:rPr lang="pt-BR" sz="2300" dirty="0">
                <a:latin typeface="Arial Narrow" panose="020B0606020202030204" pitchFamily="34" charset="0"/>
              </a:rPr>
              <a:t>O grande destaque desta vez é o papel cada vez maior das alterações climáticas para o declínio global de anfíbios, considerados os mais ameaçados entre a classe dos animais vertebrados. Nada mais do</a:t>
            </a:r>
          </a:p>
        </p:txBody>
      </p:sp>
      <p:pic>
        <p:nvPicPr>
          <p:cNvPr id="2" name="Imagem 1">
            <a:extLst>
              <a:ext uri="{FF2B5EF4-FFF2-40B4-BE49-F238E27FC236}">
                <a16:creationId xmlns:a16="http://schemas.microsoft.com/office/drawing/2014/main" id="{EF6233E7-E211-9A2B-6288-6C1BFCCB0B3F}"/>
              </a:ext>
            </a:extLst>
          </p:cNvPr>
          <p:cNvPicPr>
            <a:picLocks noChangeAspect="1"/>
          </p:cNvPicPr>
          <p:nvPr/>
        </p:nvPicPr>
        <p:blipFill>
          <a:blip r:embed="rId2"/>
          <a:stretch>
            <a:fillRect/>
          </a:stretch>
        </p:blipFill>
        <p:spPr>
          <a:xfrm>
            <a:off x="8014447" y="836003"/>
            <a:ext cx="4114443" cy="2315091"/>
          </a:xfrm>
          <a:prstGeom prst="rect">
            <a:avLst/>
          </a:prstGeom>
        </p:spPr>
      </p:pic>
      <p:sp>
        <p:nvSpPr>
          <p:cNvPr id="5" name="CaixaDeTexto 4">
            <a:extLst>
              <a:ext uri="{FF2B5EF4-FFF2-40B4-BE49-F238E27FC236}">
                <a16:creationId xmlns:a16="http://schemas.microsoft.com/office/drawing/2014/main" id="{47CF3622-1F1C-0E13-C96E-F3BABA14FB0A}"/>
              </a:ext>
            </a:extLst>
          </p:cNvPr>
          <p:cNvSpPr txBox="1"/>
          <p:nvPr/>
        </p:nvSpPr>
        <p:spPr>
          <a:xfrm>
            <a:off x="134471" y="3151094"/>
            <a:ext cx="11923058" cy="3631763"/>
          </a:xfrm>
          <a:prstGeom prst="rect">
            <a:avLst/>
          </a:prstGeom>
          <a:noFill/>
        </p:spPr>
        <p:txBody>
          <a:bodyPr wrap="square">
            <a:spAutoFit/>
          </a:bodyPr>
          <a:lstStyle/>
          <a:p>
            <a:pPr algn="just"/>
            <a:r>
              <a:rPr lang="pt-BR" sz="2300" dirty="0">
                <a:latin typeface="Arial Narrow" panose="020B0606020202030204" pitchFamily="34" charset="0"/>
              </a:rPr>
              <a:t>que 40% de suas espécies estão com algum risco de extinção.</a:t>
            </a:r>
          </a:p>
          <a:p>
            <a:pPr indent="268288" algn="just"/>
            <a:r>
              <a:rPr lang="pt-BR" sz="2300" dirty="0">
                <a:latin typeface="Arial Narrow" panose="020B0606020202030204" pitchFamily="34" charset="0"/>
              </a:rPr>
              <a:t>Desmatamento, perda de habitat e a ocorrência de doenças, como a quitridiomicose, que tem devastado populações inteiras, já eram fatores mais amplamente documentados como ameaças, mas agora os biólogos alertam que o aumento da temperatura, a baixa umidade e a seca, consequências das mudanças no clima, estão aumentando ainda mais a pressão sobre muitas espécies de anfíbios.</a:t>
            </a:r>
          </a:p>
          <a:p>
            <a:pPr indent="268288" algn="just"/>
            <a:r>
              <a:rPr lang="pt-BR" sz="2300" dirty="0">
                <a:latin typeface="Arial Narrow" panose="020B0606020202030204" pitchFamily="34" charset="0"/>
              </a:rPr>
              <a:t>De acordo com o estudo, de 2004 a 2022, mais de 300 espécies foram levadas bem próximas à extinção e 30% desses casos foram provocados, principalmente, pela crise climática.</a:t>
            </a:r>
          </a:p>
          <a:p>
            <a:pPr indent="268288" algn="just"/>
            <a:r>
              <a:rPr lang="pt-BR" sz="2300" dirty="0">
                <a:latin typeface="Arial Narrow" panose="020B0606020202030204" pitchFamily="34" charset="0"/>
              </a:rPr>
              <a:t>"A água é essencial para a reprodução dos anfíbios. É nela que eles se reproduzem e os girinos nascem", explica o biólogo Iberê Farina Machado, coordenador da Avaliação de Anfíbios no Brasil da Comissão de Sobrevivência das Espécies da IUCN e um dos coautores do artigo.</a:t>
            </a:r>
          </a:p>
        </p:txBody>
      </p:sp>
    </p:spTree>
    <p:extLst>
      <p:ext uri="{BB962C8B-B14F-4D97-AF65-F5344CB8AC3E}">
        <p14:creationId xmlns:p14="http://schemas.microsoft.com/office/powerpoint/2010/main" val="3841281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1E45488-22BB-ABA8-8425-98DEF8E02481}"/>
              </a:ext>
            </a:extLst>
          </p:cNvPr>
          <p:cNvSpPr txBox="1"/>
          <p:nvPr/>
        </p:nvSpPr>
        <p:spPr>
          <a:xfrm>
            <a:off x="152399" y="662098"/>
            <a:ext cx="11869271" cy="3631763"/>
          </a:xfrm>
          <a:prstGeom prst="rect">
            <a:avLst/>
          </a:prstGeom>
          <a:noFill/>
        </p:spPr>
        <p:txBody>
          <a:bodyPr wrap="square">
            <a:spAutoFit/>
          </a:bodyPr>
          <a:lstStyle/>
          <a:p>
            <a:pPr indent="268288" algn="just"/>
            <a:r>
              <a:rPr lang="pt-BR" sz="2300" dirty="0">
                <a:latin typeface="Arial Narrow" panose="020B0606020202030204" pitchFamily="34" charset="0"/>
              </a:rPr>
              <a:t>Além disso, alterações na temperatura e na umidade impactam a saúde e colocam em risco a sobrevivência desses bichos.</a:t>
            </a:r>
          </a:p>
          <a:p>
            <a:pPr indent="268288" algn="just"/>
            <a:r>
              <a:rPr lang="pt-BR" sz="2300" dirty="0">
                <a:latin typeface="Arial Narrow" panose="020B0606020202030204" pitchFamily="34" charset="0"/>
              </a:rPr>
              <a:t>“Os anfíbios possuem a pele úmida e é através dela que respiram. Algumas espécies usam uma certa porcentagem maior do pulmão e outra da pele para a troca gasosa ou vice-versa. Se o clima está seco demais, isso afeta a respiração deles.”, Iberê Farina Machado.</a:t>
            </a:r>
          </a:p>
          <a:p>
            <a:pPr algn="just"/>
            <a:r>
              <a:rPr lang="pt-BR" sz="2300" b="1" dirty="0">
                <a:latin typeface="Arial Narrow" panose="020B0606020202030204" pitchFamily="34" charset="0"/>
              </a:rPr>
              <a:t>26 espécies possivelmente extintas no Brasil</a:t>
            </a:r>
          </a:p>
          <a:p>
            <a:pPr indent="268288" algn="just"/>
            <a:r>
              <a:rPr lang="pt-BR" sz="2300" dirty="0">
                <a:latin typeface="Arial Narrow" panose="020B0606020202030204" pitchFamily="34" charset="0"/>
              </a:rPr>
              <a:t>O Brasil é o país com maior diversidade mundial em anfíbios, abrigando cerca de 1.200 espécies. Quase um terço delas foram avaliadas pela primeira vez nesse novo relatório.</a:t>
            </a:r>
          </a:p>
          <a:p>
            <a:pPr indent="268288" algn="just"/>
            <a:r>
              <a:rPr lang="pt-BR" sz="2300" dirty="0">
                <a:latin typeface="Arial Narrow" panose="020B0606020202030204" pitchFamily="34" charset="0"/>
              </a:rPr>
              <a:t>A avaliação apontou que 189 espécies estão atualmente classificadas como criticamente ameaçadas, em perigo ou vulneráveis à extinção no Brasil. E o que preocupa mais é que a grande maioria delas é endêmica.</a:t>
            </a:r>
          </a:p>
        </p:txBody>
      </p:sp>
      <p:pic>
        <p:nvPicPr>
          <p:cNvPr id="2" name="Imagem 1">
            <a:extLst>
              <a:ext uri="{FF2B5EF4-FFF2-40B4-BE49-F238E27FC236}">
                <a16:creationId xmlns:a16="http://schemas.microsoft.com/office/drawing/2014/main" id="{1DE7C345-F526-D5FF-BFA2-CC10D9833AE3}"/>
              </a:ext>
            </a:extLst>
          </p:cNvPr>
          <p:cNvPicPr>
            <a:picLocks noChangeAspect="1"/>
          </p:cNvPicPr>
          <p:nvPr/>
        </p:nvPicPr>
        <p:blipFill>
          <a:blip r:embed="rId2"/>
          <a:stretch>
            <a:fillRect/>
          </a:stretch>
        </p:blipFill>
        <p:spPr>
          <a:xfrm>
            <a:off x="9995646" y="4293861"/>
            <a:ext cx="2026023" cy="1346877"/>
          </a:xfrm>
          <a:prstGeom prst="rect">
            <a:avLst/>
          </a:prstGeom>
        </p:spPr>
      </p:pic>
      <p:sp>
        <p:nvSpPr>
          <p:cNvPr id="5" name="CaixaDeTexto 4">
            <a:extLst>
              <a:ext uri="{FF2B5EF4-FFF2-40B4-BE49-F238E27FC236}">
                <a16:creationId xmlns:a16="http://schemas.microsoft.com/office/drawing/2014/main" id="{08F00720-A2FB-060C-A343-E6F4F305E251}"/>
              </a:ext>
            </a:extLst>
          </p:cNvPr>
          <p:cNvSpPr txBox="1"/>
          <p:nvPr/>
        </p:nvSpPr>
        <p:spPr>
          <a:xfrm>
            <a:off x="9693442" y="5640738"/>
            <a:ext cx="2498558" cy="1169551"/>
          </a:xfrm>
          <a:prstGeom prst="rect">
            <a:avLst/>
          </a:prstGeom>
          <a:noFill/>
        </p:spPr>
        <p:txBody>
          <a:bodyPr wrap="square">
            <a:spAutoFit/>
          </a:bodyPr>
          <a:lstStyle/>
          <a:p>
            <a:pPr algn="ctr"/>
            <a:r>
              <a:rPr lang="pt-BR" sz="1400" dirty="0">
                <a:latin typeface="Arial Narrow" panose="020B0606020202030204" pitchFamily="34" charset="0"/>
              </a:rPr>
              <a:t>Perereca-pintada-do-rio-pomba (</a:t>
            </a:r>
            <a:r>
              <a:rPr lang="pt-BR" sz="1400" dirty="0" err="1">
                <a:latin typeface="Arial Narrow" panose="020B0606020202030204" pitchFamily="34" charset="0"/>
              </a:rPr>
              <a:t>Nyctimantis</a:t>
            </a:r>
            <a:r>
              <a:rPr lang="pt-BR" sz="1400" dirty="0">
                <a:latin typeface="Arial Narrow" panose="020B0606020202030204" pitchFamily="34" charset="0"/>
              </a:rPr>
              <a:t> pomba), espécie criticamente ameaçada de extinção, endêmica de uma única região na zona da mata mineira.</a:t>
            </a:r>
          </a:p>
        </p:txBody>
      </p:sp>
      <p:sp>
        <p:nvSpPr>
          <p:cNvPr id="7" name="CaixaDeTexto 6">
            <a:extLst>
              <a:ext uri="{FF2B5EF4-FFF2-40B4-BE49-F238E27FC236}">
                <a16:creationId xmlns:a16="http://schemas.microsoft.com/office/drawing/2014/main" id="{D6228A1B-D318-E2AB-655E-FF39701C1F48}"/>
              </a:ext>
            </a:extLst>
          </p:cNvPr>
          <p:cNvSpPr txBox="1"/>
          <p:nvPr/>
        </p:nvSpPr>
        <p:spPr>
          <a:xfrm>
            <a:off x="152399" y="4178024"/>
            <a:ext cx="9672916" cy="2215991"/>
          </a:xfrm>
          <a:prstGeom prst="rect">
            <a:avLst/>
          </a:prstGeom>
          <a:noFill/>
        </p:spPr>
        <p:txBody>
          <a:bodyPr wrap="square">
            <a:spAutoFit/>
          </a:bodyPr>
          <a:lstStyle/>
          <a:p>
            <a:pPr indent="358775" algn="just"/>
            <a:r>
              <a:rPr lang="pt-BR" sz="2300" dirty="0">
                <a:latin typeface="Arial Narrow" panose="020B0606020202030204" pitchFamily="34" charset="0"/>
              </a:rPr>
              <a:t>“O cenário é ainda mais sombrio quando temos em conta as 26 espécies classificadas como possivelmente extintas, não tendo sido avistadas em ambientes naturais desde a década de 1980 ou antes.”, Iberê Farina Machado.</a:t>
            </a:r>
          </a:p>
          <a:p>
            <a:pPr indent="358775" algn="just"/>
            <a:r>
              <a:rPr lang="pt-BR" sz="2300" dirty="0">
                <a:latin typeface="Arial Narrow" panose="020B0606020202030204" pitchFamily="34" charset="0"/>
              </a:rPr>
              <a:t>É o caso da rãzinha-verrugosa-do-</a:t>
            </a:r>
            <a:r>
              <a:rPr lang="pt-BR" sz="2300" dirty="0" err="1">
                <a:latin typeface="Arial Narrow" panose="020B0606020202030204" pitchFamily="34" charset="0"/>
              </a:rPr>
              <a:t>itatiaia</a:t>
            </a:r>
            <a:r>
              <a:rPr lang="pt-BR" sz="2300" dirty="0">
                <a:latin typeface="Arial Narrow" panose="020B0606020202030204" pitchFamily="34" charset="0"/>
              </a:rPr>
              <a:t> (</a:t>
            </a:r>
            <a:r>
              <a:rPr lang="pt-BR" sz="2300" dirty="0" err="1">
                <a:latin typeface="Arial Narrow" panose="020B0606020202030204" pitchFamily="34" charset="0"/>
              </a:rPr>
              <a:t>Holoaden</a:t>
            </a:r>
            <a:r>
              <a:rPr lang="pt-BR" sz="2300" dirty="0">
                <a:latin typeface="Arial Narrow" panose="020B0606020202030204" pitchFamily="34" charset="0"/>
              </a:rPr>
              <a:t> bradei) e a rã-das-pedras-de-</a:t>
            </a:r>
            <a:r>
              <a:rPr lang="pt-BR" sz="2300" dirty="0" err="1">
                <a:latin typeface="Arial Narrow" panose="020B0606020202030204" pitchFamily="34" charset="0"/>
              </a:rPr>
              <a:t>petrópolis</a:t>
            </a:r>
            <a:r>
              <a:rPr lang="pt-BR" sz="2300" dirty="0">
                <a:latin typeface="Arial Narrow" panose="020B0606020202030204" pitchFamily="34" charset="0"/>
              </a:rPr>
              <a:t> (</a:t>
            </a:r>
            <a:r>
              <a:rPr lang="pt-BR" sz="2300" dirty="0" err="1">
                <a:latin typeface="Arial Narrow" panose="020B0606020202030204" pitchFamily="34" charset="0"/>
              </a:rPr>
              <a:t>Thoropa</a:t>
            </a:r>
            <a:r>
              <a:rPr lang="pt-BR" sz="2300" dirty="0">
                <a:latin typeface="Arial Narrow" panose="020B0606020202030204" pitchFamily="34" charset="0"/>
              </a:rPr>
              <a:t> petropolitana), ambas encontradas no século passado na Mata Atlântica.</a:t>
            </a:r>
          </a:p>
        </p:txBody>
      </p:sp>
    </p:spTree>
    <p:extLst>
      <p:ext uri="{BB962C8B-B14F-4D97-AF65-F5344CB8AC3E}">
        <p14:creationId xmlns:p14="http://schemas.microsoft.com/office/powerpoint/2010/main" val="26022743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D908118-FF42-C338-38AD-EDB685120494}"/>
              </a:ext>
            </a:extLst>
          </p:cNvPr>
          <p:cNvSpPr txBox="1"/>
          <p:nvPr/>
        </p:nvSpPr>
        <p:spPr>
          <a:xfrm>
            <a:off x="123434" y="723543"/>
            <a:ext cx="11783768" cy="5755422"/>
          </a:xfrm>
          <a:prstGeom prst="rect">
            <a:avLst/>
          </a:prstGeom>
          <a:noFill/>
        </p:spPr>
        <p:txBody>
          <a:bodyPr wrap="square">
            <a:spAutoFit/>
          </a:bodyPr>
          <a:lstStyle/>
          <a:p>
            <a:pPr indent="268288"/>
            <a:r>
              <a:rPr lang="pt-BR" sz="2300" dirty="0">
                <a:latin typeface="Arial Narrow" panose="020B0606020202030204" pitchFamily="34" charset="0"/>
              </a:rPr>
              <a:t>Entretanto, a última vez que a petropolitana foi avistada nos riachos da serra fluminense foi em 1982.</a:t>
            </a:r>
          </a:p>
          <a:p>
            <a:pPr indent="268288"/>
            <a:r>
              <a:rPr lang="pt-BR" sz="2300" dirty="0">
                <a:latin typeface="Arial Narrow" panose="020B0606020202030204" pitchFamily="34" charset="0"/>
              </a:rPr>
              <a:t>Perereca-pintada-do-rio-pomba (</a:t>
            </a:r>
            <a:r>
              <a:rPr lang="pt-BR" sz="2300" dirty="0" err="1">
                <a:latin typeface="Arial Narrow" panose="020B0606020202030204" pitchFamily="34" charset="0"/>
              </a:rPr>
              <a:t>Nyctimantis</a:t>
            </a:r>
            <a:r>
              <a:rPr lang="pt-BR" sz="2300" dirty="0">
                <a:latin typeface="Arial Narrow" panose="020B0606020202030204" pitchFamily="34" charset="0"/>
              </a:rPr>
              <a:t> pomba), espécie criticamente ameaçada de extinção, endêmica de uma única região na zona da mata mineira.</a:t>
            </a:r>
          </a:p>
          <a:p>
            <a:pPr indent="268288"/>
            <a:r>
              <a:rPr lang="pt-BR" sz="2300" dirty="0">
                <a:latin typeface="Arial Narrow" panose="020B0606020202030204" pitchFamily="34" charset="0"/>
              </a:rPr>
              <a:t>O biólogo esclarece que, no Brasil, o desmatamento e a expansão agropecuária e urbana continuam sendo os principais responsáveis pela extinção de anfíbios. Todavia, as alterações climáticas estão cada vez mais presentes.</a:t>
            </a:r>
          </a:p>
          <a:p>
            <a:pPr indent="268288"/>
            <a:r>
              <a:rPr lang="pt-BR" sz="2300" dirty="0">
                <a:latin typeface="Arial Narrow" panose="020B0606020202030204" pitchFamily="34" charset="0"/>
              </a:rPr>
              <a:t>O biólogo esclarece que, no Brasil, o desmatamento e a expansão agropecuária e urbana continuam sendo os principais responsáveis pela extinção de anfíbios. Todavia, as alterações climáticas estão cada vez mais presentes.</a:t>
            </a:r>
          </a:p>
          <a:p>
            <a:pPr indent="268288"/>
            <a:r>
              <a:rPr lang="pt-BR" sz="2300" dirty="0">
                <a:latin typeface="Arial Narrow" panose="020B0606020202030204" pitchFamily="34" charset="0"/>
              </a:rPr>
              <a:t>Estima-se que nos últimos 40 anos, por exemplo, a Amazônia tenha ficado 1 ºC mais quente e apresentado uma taxa de redução de chuvas de até 36% em algumas áreas.</a:t>
            </a:r>
          </a:p>
          <a:p>
            <a:pPr indent="268288"/>
            <a:r>
              <a:rPr lang="pt-BR" sz="2300" dirty="0">
                <a:latin typeface="Arial Narrow" panose="020B0606020202030204" pitchFamily="34" charset="0"/>
              </a:rPr>
              <a:t>As secas extremas no bioma são cada vez mais recorrentes.</a:t>
            </a:r>
          </a:p>
          <a:p>
            <a:pPr indent="268288"/>
            <a:r>
              <a:rPr lang="pt-BR" sz="2300" dirty="0">
                <a:latin typeface="Arial Narrow" panose="020B0606020202030204" pitchFamily="34" charset="0"/>
              </a:rPr>
              <a:t>Neste exato momento, os estados amazônicos vivem uma das piores estiagens de sua história. Rios secaram e a navegação foi interrompida, deixando populações ribeirinhas sem acesso a alimentos e água potável. Mais de cem botos foram encontrados mortos no Lago de Tefé.</a:t>
            </a:r>
          </a:p>
          <a:p>
            <a:pPr indent="268288"/>
            <a:endParaRPr lang="pt-BR" sz="2300" dirty="0">
              <a:latin typeface="Arial Narrow" panose="020B0606020202030204" pitchFamily="34" charset="0"/>
            </a:endParaRPr>
          </a:p>
        </p:txBody>
      </p:sp>
    </p:spTree>
    <p:extLst>
      <p:ext uri="{BB962C8B-B14F-4D97-AF65-F5344CB8AC3E}">
        <p14:creationId xmlns:p14="http://schemas.microsoft.com/office/powerpoint/2010/main" val="42919757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C6E69A-5B00-981C-90AA-43A327677029}"/>
              </a:ext>
            </a:extLst>
          </p:cNvPr>
          <p:cNvSpPr txBox="1"/>
          <p:nvPr/>
        </p:nvSpPr>
        <p:spPr>
          <a:xfrm>
            <a:off x="183776" y="712328"/>
            <a:ext cx="11824447" cy="5832366"/>
          </a:xfrm>
          <a:prstGeom prst="rect">
            <a:avLst/>
          </a:prstGeom>
          <a:noFill/>
        </p:spPr>
        <p:txBody>
          <a:bodyPr wrap="square">
            <a:spAutoFit/>
          </a:bodyPr>
          <a:lstStyle/>
          <a:p>
            <a:pPr indent="268288" algn="just"/>
            <a:r>
              <a:rPr lang="pt-BR" sz="2300" dirty="0">
                <a:latin typeface="Arial Narrow" panose="020B0606020202030204" pitchFamily="34" charset="0"/>
              </a:rPr>
              <a:t>“À medida que os humanos provocam mudanças no clima e nos habitats, os anfíbios são incapazes de se deslocar muito longe para escapar do aumento da frequência e da intensidade do calor extremo, dos incêndios florestais, da seca e dos furacões acarretados pelas alterações climáticas.”, Jennifer </a:t>
            </a:r>
            <a:r>
              <a:rPr lang="pt-BR" sz="2300" dirty="0" err="1">
                <a:latin typeface="Arial Narrow" panose="020B0606020202030204" pitchFamily="34" charset="0"/>
              </a:rPr>
              <a:t>Luedtke</a:t>
            </a:r>
            <a:r>
              <a:rPr lang="pt-BR" sz="2300" dirty="0">
                <a:latin typeface="Arial Narrow" panose="020B0606020202030204" pitchFamily="34" charset="0"/>
              </a:rPr>
              <a:t> </a:t>
            </a:r>
            <a:r>
              <a:rPr lang="pt-BR" sz="2300" dirty="0" err="1">
                <a:latin typeface="Arial Narrow" panose="020B0606020202030204" pitchFamily="34" charset="0"/>
              </a:rPr>
              <a:t>Swandby</a:t>
            </a:r>
            <a:r>
              <a:rPr lang="pt-BR" sz="2300" dirty="0">
                <a:latin typeface="Arial Narrow" panose="020B0606020202030204" pitchFamily="34" charset="0"/>
              </a:rPr>
              <a:t>, coordenadora da Autoridade da Lista Vermelha do Grupo de Especialistas em Anfíbios da IUCN e uma das envolvidas no estudo.</a:t>
            </a:r>
          </a:p>
          <a:p>
            <a:pPr indent="268288" algn="just"/>
            <a:r>
              <a:rPr lang="pt-BR" sz="2300" dirty="0">
                <a:latin typeface="Arial Narrow" panose="020B0606020202030204" pitchFamily="34" charset="0"/>
              </a:rPr>
              <a:t>[...]</a:t>
            </a:r>
          </a:p>
          <a:p>
            <a:pPr indent="268288" algn="r"/>
            <a:r>
              <a:rPr lang="pt-BR" sz="1400" dirty="0">
                <a:latin typeface="Arial Narrow" panose="020B0606020202030204" pitchFamily="34" charset="0"/>
              </a:rPr>
              <a:t>Disponível em: https://www.uol.com.br/ecoa/colunas/noticias-da-floresta/2023/11/07/perereca-pintada-sapo-chifrudo-40-dos-anfibios-podem-ser-extintos.htm?utm_source=chatgpt.com. Acesso em: 3 nov. 2025.</a:t>
            </a:r>
          </a:p>
          <a:p>
            <a:pPr algn="just"/>
            <a:r>
              <a:rPr lang="pt-BR" sz="2300" b="1" dirty="0">
                <a:latin typeface="Arial Narrow" panose="020B0606020202030204" pitchFamily="34" charset="0"/>
              </a:rPr>
              <a:t>8. </a:t>
            </a:r>
            <a:r>
              <a:rPr lang="pt-BR" sz="2300" dirty="0">
                <a:latin typeface="Arial Narrow" panose="020B0606020202030204" pitchFamily="34" charset="0"/>
              </a:rPr>
              <a:t>As reportagens sempre trazem informações importantes, como o nome de quem a escreveu, o local em que foi publicada e a data em que foi divulgada. Essas informações ajudam o leitor a reconhecer a autoria e a confiabilidade da reportagem. Com base na reportagem “Perereca-pintada, sapo-chifrudo: 40% dos anfíbios podem ser extintos”, responda:</a:t>
            </a:r>
          </a:p>
          <a:p>
            <a:pPr algn="just"/>
            <a:r>
              <a:rPr lang="pt-BR" sz="2300" dirty="0">
                <a:latin typeface="Arial Narrow" panose="020B0606020202030204" pitchFamily="34" charset="0"/>
              </a:rPr>
              <a:t>a) Quem é o autor responsável pela produção da reportagem?</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Onde essa reportagem foi publicada?</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7448718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E719617-3C50-510C-532C-7E5257192DEA}"/>
              </a:ext>
            </a:extLst>
          </p:cNvPr>
          <p:cNvSpPr txBox="1"/>
          <p:nvPr/>
        </p:nvSpPr>
        <p:spPr>
          <a:xfrm>
            <a:off x="89645" y="1021593"/>
            <a:ext cx="11833413" cy="5401479"/>
          </a:xfrm>
          <a:prstGeom prst="rect">
            <a:avLst/>
          </a:prstGeom>
          <a:noFill/>
        </p:spPr>
        <p:txBody>
          <a:bodyPr wrap="square">
            <a:spAutoFit/>
          </a:bodyPr>
          <a:lstStyle/>
          <a:p>
            <a:pPr algn="just"/>
            <a:r>
              <a:rPr lang="pt-BR" sz="2300" b="1" dirty="0">
                <a:latin typeface="Arial Narrow" panose="020B0606020202030204" pitchFamily="34" charset="0"/>
              </a:rPr>
              <a:t>9. </a:t>
            </a:r>
            <a:r>
              <a:rPr lang="pt-BR" sz="2300" dirty="0">
                <a:latin typeface="Arial Narrow" panose="020B0606020202030204" pitchFamily="34" charset="0"/>
              </a:rPr>
              <a:t>Segundo o biólogo Iberê Farina Machado, quais fatores estão provocando o aumento do risco de extinção dos anfíbios?</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10. </a:t>
            </a:r>
            <a:r>
              <a:rPr lang="pt-BR" sz="2300" dirty="0">
                <a:latin typeface="Arial Narrow" panose="020B0606020202030204" pitchFamily="34" charset="0"/>
              </a:rPr>
              <a:t>Qual é o tema/assunto dessa reportagem?</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11. </a:t>
            </a:r>
            <a:r>
              <a:rPr lang="pt-BR" sz="2300" dirty="0">
                <a:latin typeface="Arial Narrow" panose="020B0606020202030204" pitchFamily="34" charset="0"/>
              </a:rPr>
              <a:t>Retire do texto expressões/palavras-chave que reforçam o tema.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12. </a:t>
            </a:r>
            <a:r>
              <a:rPr lang="pt-BR" sz="2300" dirty="0">
                <a:latin typeface="Arial Narrow" panose="020B0606020202030204" pitchFamily="34" charset="0"/>
              </a:rPr>
              <a:t>No trecho “</a:t>
            </a:r>
            <a:r>
              <a:rPr lang="pt-BR" sz="2300" b="1" dirty="0">
                <a:latin typeface="Arial Narrow" panose="020B0606020202030204" pitchFamily="34" charset="0"/>
              </a:rPr>
              <a:t>Endêmica</a:t>
            </a:r>
            <a:r>
              <a:rPr lang="pt-BR" sz="2300" dirty="0">
                <a:latin typeface="Arial Narrow" panose="020B0606020202030204" pitchFamily="34" charset="0"/>
              </a:rPr>
              <a:t> do Brasil e dessa localidade em específico, ou seja, só encontrada ali e em nenhum outro lugar do planeta, acredita-se que ela tenha desaparecido da natureza.”, observe a palavra em destaque e responda.</a:t>
            </a:r>
          </a:p>
          <a:p>
            <a:pPr algn="just"/>
            <a:r>
              <a:rPr lang="pt-BR" sz="2300" dirty="0">
                <a:latin typeface="Arial Narrow" panose="020B0606020202030204" pitchFamily="34" charset="0"/>
              </a:rPr>
              <a:t>a) Pesquise o significado da palavra ‘endêmica’.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O que significa dizer que uma espécie é endêmica de uma região?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Com base no texto, o que isso representa para a conservação dos anfíbios.</a:t>
            </a:r>
          </a:p>
        </p:txBody>
      </p:sp>
    </p:spTree>
    <p:extLst>
      <p:ext uri="{BB962C8B-B14F-4D97-AF65-F5344CB8AC3E}">
        <p14:creationId xmlns:p14="http://schemas.microsoft.com/office/powerpoint/2010/main" val="12828294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77C9E7F-77D7-A1FA-EA9D-266564CD1EBB}"/>
              </a:ext>
            </a:extLst>
          </p:cNvPr>
          <p:cNvPicPr>
            <a:picLocks noChangeAspect="1"/>
          </p:cNvPicPr>
          <p:nvPr/>
        </p:nvPicPr>
        <p:blipFill>
          <a:blip r:embed="rId2"/>
          <a:stretch>
            <a:fillRect/>
          </a:stretch>
        </p:blipFill>
        <p:spPr>
          <a:xfrm>
            <a:off x="167933" y="672353"/>
            <a:ext cx="1961064" cy="759691"/>
          </a:xfrm>
          <a:prstGeom prst="rect">
            <a:avLst/>
          </a:prstGeom>
        </p:spPr>
      </p:pic>
      <p:graphicFrame>
        <p:nvGraphicFramePr>
          <p:cNvPr id="3" name="Tabela 2">
            <a:extLst>
              <a:ext uri="{FF2B5EF4-FFF2-40B4-BE49-F238E27FC236}">
                <a16:creationId xmlns:a16="http://schemas.microsoft.com/office/drawing/2014/main" id="{5B8B75E4-4B4E-4E8F-6B4D-20B32FBB0927}"/>
              </a:ext>
            </a:extLst>
          </p:cNvPr>
          <p:cNvGraphicFramePr>
            <a:graphicFrameLocks noGrp="1"/>
          </p:cNvGraphicFramePr>
          <p:nvPr>
            <p:extLst>
              <p:ext uri="{D42A27DB-BD31-4B8C-83A1-F6EECF244321}">
                <p14:modId xmlns:p14="http://schemas.microsoft.com/office/powerpoint/2010/main" val="383815648"/>
              </p:ext>
            </p:extLst>
          </p:nvPr>
        </p:nvGraphicFramePr>
        <p:xfrm>
          <a:off x="167933" y="1432044"/>
          <a:ext cx="11856134" cy="1143000"/>
        </p:xfrm>
        <a:graphic>
          <a:graphicData uri="http://schemas.openxmlformats.org/drawingml/2006/table">
            <a:tbl>
              <a:tblPr firstRow="1" bandRow="1">
                <a:tableStyleId>{5C22544A-7EE6-4342-B048-85BDC9FD1C3A}</a:tableStyleId>
              </a:tblPr>
              <a:tblGrid>
                <a:gridCol w="11856134">
                  <a:extLst>
                    <a:ext uri="{9D8B030D-6E8A-4147-A177-3AD203B41FA5}">
                      <a16:colId xmlns:a16="http://schemas.microsoft.com/office/drawing/2014/main" val="1178307515"/>
                    </a:ext>
                  </a:extLst>
                </a:gridCol>
              </a:tblGrid>
              <a:tr h="370840">
                <a:tc>
                  <a:txBody>
                    <a:bodyPr/>
                    <a:lstStyle/>
                    <a:p>
                      <a:pPr algn="ctr"/>
                      <a:r>
                        <a:rPr lang="pt-BR" sz="2300" b="1" dirty="0">
                          <a:solidFill>
                            <a:schemeClr val="tx1"/>
                          </a:solidFill>
                          <a:latin typeface="Arial Narrow" panose="020B0606020202030204" pitchFamily="34" charset="0"/>
                        </a:rPr>
                        <a:t>Fato e Opinião</a:t>
                      </a:r>
                    </a:p>
                    <a:p>
                      <a:pPr algn="just"/>
                      <a:r>
                        <a:rPr lang="pt-BR" sz="2300" b="1" dirty="0">
                          <a:solidFill>
                            <a:schemeClr val="tx1"/>
                          </a:solidFill>
                          <a:latin typeface="Arial Narrow" panose="020B0606020202030204" pitchFamily="34" charset="0"/>
                        </a:rPr>
                        <a:t>Fato: </a:t>
                      </a:r>
                      <a:r>
                        <a:rPr lang="pt-BR" sz="2300" b="0" dirty="0">
                          <a:solidFill>
                            <a:schemeClr val="tx1"/>
                          </a:solidFill>
                          <a:latin typeface="Arial Narrow" panose="020B0606020202030204" pitchFamily="34" charset="0"/>
                        </a:rPr>
                        <a:t>é um acontecimento verdadeiro, real e comprovado. </a:t>
                      </a:r>
                    </a:p>
                    <a:p>
                      <a:pPr algn="just"/>
                      <a:r>
                        <a:rPr lang="pt-BR" sz="2300" b="1" dirty="0">
                          <a:solidFill>
                            <a:schemeClr val="tx1"/>
                          </a:solidFill>
                          <a:latin typeface="Arial Narrow" panose="020B0606020202030204" pitchFamily="34" charset="0"/>
                        </a:rPr>
                        <a:t>Opinião:</a:t>
                      </a:r>
                      <a:r>
                        <a:rPr lang="pt-BR" sz="2300" b="0" dirty="0">
                          <a:solidFill>
                            <a:schemeClr val="tx1"/>
                          </a:solidFill>
                          <a:latin typeface="Arial Narrow" panose="020B0606020202030204" pitchFamily="34" charset="0"/>
                        </a:rPr>
                        <a:t> é um ponto de vista, um julgamento a respeito de um determinado fato/acontecimento.</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60528830"/>
                  </a:ext>
                </a:extLst>
              </a:tr>
            </a:tbl>
          </a:graphicData>
        </a:graphic>
      </p:graphicFrame>
      <p:sp>
        <p:nvSpPr>
          <p:cNvPr id="5" name="CaixaDeTexto 4">
            <a:extLst>
              <a:ext uri="{FF2B5EF4-FFF2-40B4-BE49-F238E27FC236}">
                <a16:creationId xmlns:a16="http://schemas.microsoft.com/office/drawing/2014/main" id="{89FFA7F6-51CA-37F6-7F2F-28EC7429C5E4}"/>
              </a:ext>
            </a:extLst>
          </p:cNvPr>
          <p:cNvSpPr txBox="1"/>
          <p:nvPr/>
        </p:nvSpPr>
        <p:spPr>
          <a:xfrm>
            <a:off x="167933" y="2757623"/>
            <a:ext cx="11856134" cy="2569934"/>
          </a:xfrm>
          <a:prstGeom prst="rect">
            <a:avLst/>
          </a:prstGeom>
          <a:noFill/>
        </p:spPr>
        <p:txBody>
          <a:bodyPr wrap="square">
            <a:spAutoFit/>
          </a:bodyPr>
          <a:lstStyle/>
          <a:p>
            <a:r>
              <a:rPr lang="pt-BR" sz="2300" b="1" dirty="0">
                <a:latin typeface="Arial Narrow" panose="020B0606020202030204" pitchFamily="34" charset="0"/>
              </a:rPr>
              <a:t>13. </a:t>
            </a:r>
            <a:r>
              <a:rPr lang="pt-BR" sz="2300" dirty="0">
                <a:latin typeface="Arial Narrow" panose="020B0606020202030204" pitchFamily="34" charset="0"/>
              </a:rPr>
              <a:t>Leia os trechos retirados da reportagem e marque com (F) para Fato ou (O) para Opinião.</a:t>
            </a:r>
          </a:p>
          <a:p>
            <a:r>
              <a:rPr lang="pt-BR" sz="2300" dirty="0">
                <a:latin typeface="Arial Narrow" panose="020B0606020202030204" pitchFamily="34" charset="0"/>
              </a:rPr>
              <a:t>(  ) “Desde a década de 1990, nunca mais essa espécie amazônica foi vista.”</a:t>
            </a:r>
          </a:p>
          <a:p>
            <a:r>
              <a:rPr lang="pt-BR" sz="2300" dirty="0">
                <a:latin typeface="Arial Narrow" panose="020B0606020202030204" pitchFamily="34" charset="0"/>
              </a:rPr>
              <a:t>(  ) “O cenário é ainda mais sombrio quando temos em conta as 26 espécies classificadas como possivelmente extintas.”</a:t>
            </a:r>
          </a:p>
          <a:p>
            <a:r>
              <a:rPr lang="pt-BR" sz="2300" dirty="0">
                <a:latin typeface="Arial Narrow" panose="020B0606020202030204" pitchFamily="34" charset="0"/>
              </a:rPr>
              <a:t>(  ) “O estudo teve a participação de mais de mil especialistas ao redor do mundo.”</a:t>
            </a:r>
          </a:p>
          <a:p>
            <a:r>
              <a:rPr lang="pt-BR" sz="2300" dirty="0">
                <a:latin typeface="Arial Narrow" panose="020B0606020202030204" pitchFamily="34" charset="0"/>
              </a:rPr>
              <a:t>(  ) “As alterações climáticas estão cada vez mais presentes.”</a:t>
            </a:r>
          </a:p>
          <a:p>
            <a:r>
              <a:rPr lang="pt-BR" sz="2300" dirty="0">
                <a:latin typeface="Arial Narrow" panose="020B0606020202030204" pitchFamily="34" charset="0"/>
              </a:rPr>
              <a:t>(  ) “Nada mais do que 40% de suas espécies estão com algum risco de extinção.”</a:t>
            </a:r>
          </a:p>
        </p:txBody>
      </p:sp>
    </p:spTree>
    <p:extLst>
      <p:ext uri="{BB962C8B-B14F-4D97-AF65-F5344CB8AC3E}">
        <p14:creationId xmlns:p14="http://schemas.microsoft.com/office/powerpoint/2010/main" val="31877155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13E625A-5C66-D015-4C5A-728FD995ED10}"/>
              </a:ext>
            </a:extLst>
          </p:cNvPr>
          <p:cNvPicPr>
            <a:picLocks noChangeAspect="1"/>
          </p:cNvPicPr>
          <p:nvPr/>
        </p:nvPicPr>
        <p:blipFill>
          <a:blip r:embed="rId2"/>
          <a:stretch>
            <a:fillRect/>
          </a:stretch>
        </p:blipFill>
        <p:spPr>
          <a:xfrm>
            <a:off x="170486" y="627530"/>
            <a:ext cx="2301323" cy="887505"/>
          </a:xfrm>
          <a:prstGeom prst="rect">
            <a:avLst/>
          </a:prstGeom>
        </p:spPr>
      </p:pic>
      <p:graphicFrame>
        <p:nvGraphicFramePr>
          <p:cNvPr id="3" name="Tabela 2">
            <a:extLst>
              <a:ext uri="{FF2B5EF4-FFF2-40B4-BE49-F238E27FC236}">
                <a16:creationId xmlns:a16="http://schemas.microsoft.com/office/drawing/2014/main" id="{82C698AA-AEB6-D07A-BCA7-E1ABA60A9579}"/>
              </a:ext>
            </a:extLst>
          </p:cNvPr>
          <p:cNvGraphicFramePr>
            <a:graphicFrameLocks noGrp="1"/>
          </p:cNvGraphicFramePr>
          <p:nvPr>
            <p:extLst>
              <p:ext uri="{D42A27DB-BD31-4B8C-83A1-F6EECF244321}">
                <p14:modId xmlns:p14="http://schemas.microsoft.com/office/powerpoint/2010/main" val="3998822331"/>
              </p:ext>
            </p:extLst>
          </p:nvPr>
        </p:nvGraphicFramePr>
        <p:xfrm>
          <a:off x="170486" y="1515035"/>
          <a:ext cx="11851028" cy="3108960"/>
        </p:xfrm>
        <a:graphic>
          <a:graphicData uri="http://schemas.openxmlformats.org/drawingml/2006/table">
            <a:tbl>
              <a:tblPr firstRow="1" bandRow="1">
                <a:tableStyleId>{5C22544A-7EE6-4342-B048-85BDC9FD1C3A}</a:tableStyleId>
              </a:tblPr>
              <a:tblGrid>
                <a:gridCol w="11851028">
                  <a:extLst>
                    <a:ext uri="{9D8B030D-6E8A-4147-A177-3AD203B41FA5}">
                      <a16:colId xmlns:a16="http://schemas.microsoft.com/office/drawing/2014/main" val="2723589088"/>
                    </a:ext>
                  </a:extLst>
                </a:gridCol>
              </a:tblGrid>
              <a:tr h="0">
                <a:tc>
                  <a:txBody>
                    <a:bodyPr/>
                    <a:lstStyle/>
                    <a:p>
                      <a:pPr algn="ctr"/>
                      <a:r>
                        <a:rPr lang="pt-BR" sz="2300" b="1" dirty="0">
                          <a:solidFill>
                            <a:schemeClr val="tx1"/>
                          </a:solidFill>
                          <a:latin typeface="Arial Narrow" panose="020B0606020202030204" pitchFamily="34" charset="0"/>
                        </a:rPr>
                        <a:t>Uso das Aspas</a:t>
                      </a:r>
                    </a:p>
                    <a:p>
                      <a:pPr algn="just"/>
                      <a:r>
                        <a:rPr lang="pt-BR" sz="2300" b="0" dirty="0">
                          <a:solidFill>
                            <a:schemeClr val="tx1"/>
                          </a:solidFill>
                          <a:latin typeface="Arial Narrow" panose="020B0606020202030204" pitchFamily="34" charset="0"/>
                        </a:rPr>
                        <a:t>As </a:t>
                      </a:r>
                      <a:r>
                        <a:rPr lang="pt-BR" sz="2300" b="1" dirty="0">
                          <a:solidFill>
                            <a:schemeClr val="tx1"/>
                          </a:solidFill>
                          <a:latin typeface="Arial Narrow" panose="020B0606020202030204" pitchFamily="34" charset="0"/>
                        </a:rPr>
                        <a:t>aspas</a:t>
                      </a:r>
                      <a:r>
                        <a:rPr lang="pt-BR" sz="2300" b="0" dirty="0">
                          <a:solidFill>
                            <a:schemeClr val="tx1"/>
                          </a:solidFill>
                          <a:latin typeface="Arial Narrow" panose="020B0606020202030204" pitchFamily="34" charset="0"/>
                        </a:rPr>
                        <a:t> (“”) nas reportagens são utilizadas para </a:t>
                      </a:r>
                      <a:r>
                        <a:rPr lang="pt-BR" sz="2300" b="1" dirty="0">
                          <a:solidFill>
                            <a:schemeClr val="tx1"/>
                          </a:solidFill>
                          <a:latin typeface="Arial Narrow" panose="020B0606020202030204" pitchFamily="34" charset="0"/>
                        </a:rPr>
                        <a:t>destacar falas de pessoas</a:t>
                      </a:r>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citações diretas de fontes e trechos de discursos</a:t>
                      </a:r>
                      <a:r>
                        <a:rPr lang="pt-BR" sz="2300" b="0" dirty="0">
                          <a:solidFill>
                            <a:schemeClr val="tx1"/>
                          </a:solidFill>
                          <a:latin typeface="Arial Narrow" panose="020B0606020202030204" pitchFamily="34" charset="0"/>
                        </a:rPr>
                        <a:t>. Esse recurso é essencial para dar </a:t>
                      </a:r>
                      <a:r>
                        <a:rPr lang="pt-BR" sz="2300" b="1" dirty="0">
                          <a:solidFill>
                            <a:schemeClr val="tx1"/>
                          </a:solidFill>
                          <a:latin typeface="Arial Narrow" panose="020B0606020202030204" pitchFamily="34" charset="0"/>
                        </a:rPr>
                        <a:t>credibilidade à informação</a:t>
                      </a:r>
                      <a:r>
                        <a:rPr lang="pt-BR" sz="2300" b="0" dirty="0">
                          <a:solidFill>
                            <a:schemeClr val="tx1"/>
                          </a:solidFill>
                          <a:latin typeface="Arial Narrow" panose="020B0606020202030204" pitchFamily="34" charset="0"/>
                        </a:rPr>
                        <a:t>, mostrando ao leitor exatamente o que foi dito e por quem. Além disso, as aspas podem ser empregadas para marcar </a:t>
                      </a:r>
                      <a:r>
                        <a:rPr lang="pt-BR" sz="2300" b="1" i="0" dirty="0">
                          <a:solidFill>
                            <a:schemeClr val="tx1"/>
                          </a:solidFill>
                          <a:latin typeface="Arial Narrow" panose="020B0606020202030204" pitchFamily="34" charset="0"/>
                        </a:rPr>
                        <a:t>expressões irônicas, gírias, termos técnicos</a:t>
                      </a:r>
                      <a:r>
                        <a:rPr lang="pt-BR" sz="2300" b="0" dirty="0">
                          <a:solidFill>
                            <a:schemeClr val="tx1"/>
                          </a:solidFill>
                          <a:latin typeface="Arial Narrow" panose="020B0606020202030204" pitchFamily="34" charset="0"/>
                        </a:rPr>
                        <a:t> ou palavras usadas com </a:t>
                      </a:r>
                      <a:r>
                        <a:rPr lang="pt-BR" sz="2300" b="1" dirty="0">
                          <a:solidFill>
                            <a:schemeClr val="tx1"/>
                          </a:solidFill>
                          <a:latin typeface="Arial Narrow" panose="020B0606020202030204" pitchFamily="34" charset="0"/>
                        </a:rPr>
                        <a:t>sentido figurado</a:t>
                      </a:r>
                      <a:r>
                        <a:rPr lang="pt-BR" sz="2300" b="0" dirty="0">
                          <a:solidFill>
                            <a:schemeClr val="tx1"/>
                          </a:solidFill>
                          <a:latin typeface="Arial Narrow" panose="020B0606020202030204" pitchFamily="34" charset="0"/>
                        </a:rPr>
                        <a:t>. </a:t>
                      </a:r>
                    </a:p>
                    <a:p>
                      <a:pPr algn="r"/>
                      <a:r>
                        <a:rPr lang="pt-BR" sz="1400" b="0" dirty="0">
                          <a:solidFill>
                            <a:schemeClr val="tx1"/>
                          </a:solidFill>
                          <a:latin typeface="Arial Narrow" panose="020B0606020202030204" pitchFamily="34" charset="0"/>
                        </a:rPr>
                        <a:t>Disponível em: https://brasilescola.uol.com.br/gramatica/aspas.htm. Acesso em: 11 out. 2025. (Adaptado).</a:t>
                      </a:r>
                      <a:endParaRPr lang="pt-BR" sz="2300" b="0" dirty="0">
                        <a:solidFill>
                          <a:schemeClr val="tx1"/>
                        </a:solidFill>
                        <a:latin typeface="Arial Narrow" panose="020B0606020202030204" pitchFamily="34" charset="0"/>
                      </a:endParaRPr>
                    </a:p>
                    <a:p>
                      <a:r>
                        <a:rPr lang="pt-BR" sz="2300" b="1" dirty="0">
                          <a:solidFill>
                            <a:srgbClr val="FF0000"/>
                          </a:solidFill>
                          <a:latin typeface="Arial Narrow" panose="020B0606020202030204" pitchFamily="34" charset="0"/>
                        </a:rPr>
                        <a:t>Atenção! </a:t>
                      </a:r>
                    </a:p>
                    <a:p>
                      <a:r>
                        <a:rPr lang="pt-BR" sz="2300" b="0" dirty="0">
                          <a:solidFill>
                            <a:schemeClr val="tx1"/>
                          </a:solidFill>
                          <a:latin typeface="Arial Narrow" panose="020B0606020202030204" pitchFamily="34" charset="0"/>
                        </a:rPr>
                        <a:t>As aspas marcam o discurso direto. </a:t>
                      </a:r>
                      <a:r>
                        <a:rPr lang="pt-BR" sz="2300" b="1" dirty="0">
                          <a:solidFill>
                            <a:schemeClr val="tx1"/>
                          </a:solidFill>
                          <a:latin typeface="Arial Narrow" panose="020B0606020202030204" pitchFamily="34" charset="0"/>
                        </a:rPr>
                        <a:t>Discurso direto </a:t>
                      </a:r>
                      <a:r>
                        <a:rPr lang="pt-BR" sz="2300" b="0" dirty="0">
                          <a:solidFill>
                            <a:schemeClr val="tx1"/>
                          </a:solidFill>
                          <a:latin typeface="Arial Narrow" panose="020B0606020202030204" pitchFamily="34" charset="0"/>
                        </a:rPr>
                        <a:t>reproduz a fala de alguém (geralmente é marcado por travessão, aspas...). </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557666903"/>
                  </a:ext>
                </a:extLst>
              </a:tr>
            </a:tbl>
          </a:graphicData>
        </a:graphic>
      </p:graphicFrame>
      <p:sp>
        <p:nvSpPr>
          <p:cNvPr id="5" name="CaixaDeTexto 4">
            <a:extLst>
              <a:ext uri="{FF2B5EF4-FFF2-40B4-BE49-F238E27FC236}">
                <a16:creationId xmlns:a16="http://schemas.microsoft.com/office/drawing/2014/main" id="{B8F5CBEC-2192-C87C-C132-85E8E1206288}"/>
              </a:ext>
            </a:extLst>
          </p:cNvPr>
          <p:cNvSpPr txBox="1"/>
          <p:nvPr/>
        </p:nvSpPr>
        <p:spPr>
          <a:xfrm>
            <a:off x="107576" y="4836930"/>
            <a:ext cx="11913938" cy="1154162"/>
          </a:xfrm>
          <a:prstGeom prst="rect">
            <a:avLst/>
          </a:prstGeom>
          <a:noFill/>
        </p:spPr>
        <p:txBody>
          <a:bodyPr wrap="square">
            <a:spAutoFit/>
          </a:bodyPr>
          <a:lstStyle/>
          <a:p>
            <a:pPr algn="just"/>
            <a:r>
              <a:rPr lang="pt-BR" sz="2300" b="1" dirty="0">
                <a:latin typeface="Arial Narrow" panose="020B0606020202030204" pitchFamily="34" charset="0"/>
              </a:rPr>
              <a:t>14. </a:t>
            </a:r>
            <a:r>
              <a:rPr lang="pt-BR" sz="2300" dirty="0">
                <a:latin typeface="Arial Narrow" panose="020B0606020202030204" pitchFamily="34" charset="0"/>
              </a:rPr>
              <a:t>Com a ajuda do seu(sua) professor(a), considere o trecho “A água é essencial para a reprodução dos anfíbios. É nela que eles se reproduzem e os girinos nascem”, e agora responda:</a:t>
            </a:r>
          </a:p>
          <a:p>
            <a:pPr algn="just"/>
            <a:r>
              <a:rPr lang="pt-BR" sz="2300" dirty="0">
                <a:latin typeface="Arial Narrow" panose="020B0606020202030204" pitchFamily="34" charset="0"/>
              </a:rPr>
              <a:t>a) Qual é o tipo de discurso que as “aspas” indicam? </a:t>
            </a:r>
          </a:p>
        </p:txBody>
      </p:sp>
    </p:spTree>
    <p:extLst>
      <p:ext uri="{BB962C8B-B14F-4D97-AF65-F5344CB8AC3E}">
        <p14:creationId xmlns:p14="http://schemas.microsoft.com/office/powerpoint/2010/main" val="6421978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60D588-ED63-25C0-604C-18F5AEC3117A}"/>
              </a:ext>
            </a:extLst>
          </p:cNvPr>
          <p:cNvSpPr txBox="1"/>
          <p:nvPr/>
        </p:nvSpPr>
        <p:spPr>
          <a:xfrm>
            <a:off x="134470" y="680428"/>
            <a:ext cx="11905130" cy="446276"/>
          </a:xfrm>
          <a:prstGeom prst="rect">
            <a:avLst/>
          </a:prstGeom>
          <a:noFill/>
        </p:spPr>
        <p:txBody>
          <a:bodyPr wrap="square">
            <a:spAutoFit/>
          </a:bodyPr>
          <a:lstStyle/>
          <a:p>
            <a:pPr algn="just"/>
            <a:r>
              <a:rPr lang="pt-BR" sz="2300" dirty="0">
                <a:latin typeface="Arial Narrow" panose="020B0606020202030204" pitchFamily="34" charset="0"/>
              </a:rPr>
              <a:t>b) Por que o repórter escolheu marcar o discurso do biólogo com aspas? </a:t>
            </a:r>
          </a:p>
        </p:txBody>
      </p:sp>
      <p:pic>
        <p:nvPicPr>
          <p:cNvPr id="2" name="Imagem 1">
            <a:extLst>
              <a:ext uri="{FF2B5EF4-FFF2-40B4-BE49-F238E27FC236}">
                <a16:creationId xmlns:a16="http://schemas.microsoft.com/office/drawing/2014/main" id="{DE8F4D8A-FF5F-7FF7-9D42-EDB427E4F9D1}"/>
              </a:ext>
            </a:extLst>
          </p:cNvPr>
          <p:cNvPicPr>
            <a:picLocks noChangeAspect="1"/>
          </p:cNvPicPr>
          <p:nvPr/>
        </p:nvPicPr>
        <p:blipFill>
          <a:blip r:embed="rId2"/>
          <a:stretch>
            <a:fillRect/>
          </a:stretch>
        </p:blipFill>
        <p:spPr>
          <a:xfrm>
            <a:off x="134470" y="1126704"/>
            <a:ext cx="2155865" cy="831409"/>
          </a:xfrm>
          <a:prstGeom prst="rect">
            <a:avLst/>
          </a:prstGeom>
        </p:spPr>
      </p:pic>
      <p:graphicFrame>
        <p:nvGraphicFramePr>
          <p:cNvPr id="4" name="Tabela 3">
            <a:extLst>
              <a:ext uri="{FF2B5EF4-FFF2-40B4-BE49-F238E27FC236}">
                <a16:creationId xmlns:a16="http://schemas.microsoft.com/office/drawing/2014/main" id="{E6F21940-6BA0-5471-9496-7203A4F6CCB4}"/>
              </a:ext>
            </a:extLst>
          </p:cNvPr>
          <p:cNvGraphicFramePr>
            <a:graphicFrameLocks noGrp="1"/>
          </p:cNvGraphicFramePr>
          <p:nvPr>
            <p:extLst>
              <p:ext uri="{D42A27DB-BD31-4B8C-83A1-F6EECF244321}">
                <p14:modId xmlns:p14="http://schemas.microsoft.com/office/powerpoint/2010/main" val="637477718"/>
              </p:ext>
            </p:extLst>
          </p:nvPr>
        </p:nvGraphicFramePr>
        <p:xfrm>
          <a:off x="134469" y="1987836"/>
          <a:ext cx="11815483" cy="4221480"/>
        </p:xfrm>
        <a:graphic>
          <a:graphicData uri="http://schemas.openxmlformats.org/drawingml/2006/table">
            <a:tbl>
              <a:tblPr firstRow="1" bandRow="1">
                <a:tableStyleId>{5C22544A-7EE6-4342-B048-85BDC9FD1C3A}</a:tableStyleId>
              </a:tblPr>
              <a:tblGrid>
                <a:gridCol w="11815483">
                  <a:extLst>
                    <a:ext uri="{9D8B030D-6E8A-4147-A177-3AD203B41FA5}">
                      <a16:colId xmlns:a16="http://schemas.microsoft.com/office/drawing/2014/main" val="3968072510"/>
                    </a:ext>
                  </a:extLst>
                </a:gridCol>
              </a:tblGrid>
              <a:tr h="370840">
                <a:tc>
                  <a:txBody>
                    <a:bodyPr/>
                    <a:lstStyle/>
                    <a:p>
                      <a:pPr algn="ctr"/>
                      <a:r>
                        <a:rPr lang="pt-BR" sz="2300" b="1" dirty="0">
                          <a:solidFill>
                            <a:schemeClr val="tx1"/>
                          </a:solidFill>
                          <a:latin typeface="Arial Narrow" panose="020B0606020202030204" pitchFamily="34" charset="0"/>
                        </a:rPr>
                        <a:t>Conjunções</a:t>
                      </a:r>
                    </a:p>
                    <a:p>
                      <a:pPr algn="just"/>
                      <a:r>
                        <a:rPr lang="pt-BR" sz="2300" b="0" dirty="0">
                          <a:solidFill>
                            <a:schemeClr val="tx1"/>
                          </a:solidFill>
                          <a:latin typeface="Arial Narrow" panose="020B0606020202030204" pitchFamily="34" charset="0"/>
                        </a:rPr>
                        <a:t>A </a:t>
                      </a:r>
                      <a:r>
                        <a:rPr lang="pt-BR" sz="2300" b="1" dirty="0">
                          <a:solidFill>
                            <a:schemeClr val="tx1"/>
                          </a:solidFill>
                          <a:latin typeface="Arial Narrow" panose="020B0606020202030204" pitchFamily="34" charset="0"/>
                        </a:rPr>
                        <a:t>Conjunção</a:t>
                      </a:r>
                      <a:r>
                        <a:rPr lang="pt-BR" sz="2300" b="0" dirty="0">
                          <a:solidFill>
                            <a:schemeClr val="tx1"/>
                          </a:solidFill>
                          <a:latin typeface="Arial Narrow" panose="020B0606020202030204" pitchFamily="34" charset="0"/>
                        </a:rPr>
                        <a:t> é a palavra que liga palavras ou frases, mostrando a relação de sentido entre elas. As conjunções podem ser classificadas em: adição, oposição, alternância, entre outras.</a:t>
                      </a:r>
                    </a:p>
                    <a:p>
                      <a:pPr algn="just"/>
                      <a:r>
                        <a:rPr lang="pt-BR" sz="2300" b="1" dirty="0">
                          <a:solidFill>
                            <a:schemeClr val="tx1"/>
                          </a:solidFill>
                          <a:latin typeface="Arial Narrow" panose="020B0606020202030204" pitchFamily="34" charset="0"/>
                        </a:rPr>
                        <a:t>- Adição: </a:t>
                      </a:r>
                      <a:r>
                        <a:rPr lang="pt-BR" sz="2300" b="0" dirty="0">
                          <a:solidFill>
                            <a:schemeClr val="tx1"/>
                          </a:solidFill>
                          <a:latin typeface="Arial Narrow" panose="020B0606020202030204" pitchFamily="34" charset="0"/>
                        </a:rPr>
                        <a:t>Indica acréscimo de ideias. Exemplo: Ele estudou e passou na prova.</a:t>
                      </a:r>
                    </a:p>
                    <a:p>
                      <a:pPr algn="just"/>
                      <a:r>
                        <a:rPr lang="pt-BR" sz="2300" b="1" dirty="0">
                          <a:solidFill>
                            <a:schemeClr val="tx1"/>
                          </a:solidFill>
                          <a:latin typeface="Arial Narrow" panose="020B0606020202030204" pitchFamily="34" charset="0"/>
                        </a:rPr>
                        <a:t>- Oposição: </a:t>
                      </a:r>
                      <a:r>
                        <a:rPr lang="pt-BR" sz="2300" b="0" dirty="0">
                          <a:solidFill>
                            <a:schemeClr val="tx1"/>
                          </a:solidFill>
                          <a:latin typeface="Arial Narrow" panose="020B0606020202030204" pitchFamily="34" charset="0"/>
                        </a:rPr>
                        <a:t>Indica ideia contrária. Exemplo: Queria sair, mas estava chovendo.</a:t>
                      </a:r>
                    </a:p>
                    <a:p>
                      <a:pPr algn="just"/>
                      <a:r>
                        <a:rPr lang="pt-BR" sz="2300" b="1" dirty="0">
                          <a:solidFill>
                            <a:schemeClr val="tx1"/>
                          </a:solidFill>
                          <a:latin typeface="Arial Narrow" panose="020B0606020202030204" pitchFamily="34" charset="0"/>
                        </a:rPr>
                        <a:t>- Alternância: </a:t>
                      </a:r>
                      <a:r>
                        <a:rPr lang="pt-BR" sz="2300" b="0" dirty="0">
                          <a:solidFill>
                            <a:schemeClr val="tx1"/>
                          </a:solidFill>
                          <a:latin typeface="Arial Narrow" panose="020B0606020202030204" pitchFamily="34" charset="0"/>
                        </a:rPr>
                        <a:t>Indica escolha ou possibilidade. Exemplo: Ou você estuda, ou não passa.</a:t>
                      </a:r>
                    </a:p>
                    <a:p>
                      <a:r>
                        <a:rPr lang="pt-BR" dirty="0">
                          <a:solidFill>
                            <a:schemeClr val="accent6">
                              <a:lumMod val="40000"/>
                              <a:lumOff val="60000"/>
                            </a:schemeClr>
                          </a:solidFill>
                        </a:rPr>
                        <a:t>_____________________________________________________________________________________________________</a:t>
                      </a:r>
                    </a:p>
                    <a:p>
                      <a:pPr algn="ctr"/>
                      <a:r>
                        <a:rPr lang="pt-BR" sz="2300" dirty="0">
                          <a:solidFill>
                            <a:schemeClr val="tx1"/>
                          </a:solidFill>
                          <a:latin typeface="Arial Narrow" panose="020B0606020202030204" pitchFamily="34" charset="0"/>
                        </a:rPr>
                        <a:t>Advérbio</a:t>
                      </a:r>
                    </a:p>
                    <a:p>
                      <a:r>
                        <a:rPr lang="pt-BR" sz="2300" b="0" dirty="0">
                          <a:solidFill>
                            <a:schemeClr val="tx1"/>
                          </a:solidFill>
                          <a:latin typeface="Arial Narrow" panose="020B0606020202030204" pitchFamily="34" charset="0"/>
                        </a:rPr>
                        <a:t>O</a:t>
                      </a:r>
                      <a:r>
                        <a:rPr lang="pt-BR" sz="2300" dirty="0">
                          <a:solidFill>
                            <a:schemeClr val="tx1"/>
                          </a:solidFill>
                          <a:latin typeface="Arial Narrow" panose="020B0606020202030204" pitchFamily="34" charset="0"/>
                        </a:rPr>
                        <a:t> advérbio </a:t>
                      </a:r>
                      <a:r>
                        <a:rPr lang="pt-BR" sz="2300" b="0" dirty="0">
                          <a:solidFill>
                            <a:schemeClr val="tx1"/>
                          </a:solidFill>
                          <a:latin typeface="Arial Narrow" panose="020B0606020202030204" pitchFamily="34" charset="0"/>
                        </a:rPr>
                        <a:t>é a palavra que indica circunstâncias da ação</a:t>
                      </a:r>
                      <a:r>
                        <a:rPr lang="pt-BR" sz="2300" dirty="0">
                          <a:solidFill>
                            <a:schemeClr val="tx1"/>
                          </a:solidFill>
                          <a:latin typeface="Arial Narrow" panose="020B0606020202030204" pitchFamily="34" charset="0"/>
                        </a:rPr>
                        <a:t>, </a:t>
                      </a:r>
                      <a:r>
                        <a:rPr lang="pt-BR" sz="2300" b="0" dirty="0">
                          <a:solidFill>
                            <a:schemeClr val="tx1"/>
                          </a:solidFill>
                          <a:latin typeface="Arial Narrow" panose="020B0606020202030204" pitchFamily="34" charset="0"/>
                        </a:rPr>
                        <a:t>como</a:t>
                      </a:r>
                      <a:r>
                        <a:rPr lang="pt-BR" sz="2300" dirty="0">
                          <a:solidFill>
                            <a:schemeClr val="tx1"/>
                          </a:solidFill>
                          <a:latin typeface="Arial Narrow" panose="020B0606020202030204" pitchFamily="34" charset="0"/>
                        </a:rPr>
                        <a:t> tempo</a:t>
                      </a:r>
                      <a:r>
                        <a:rPr lang="pt-BR" sz="2300" b="0" dirty="0">
                          <a:solidFill>
                            <a:schemeClr val="tx1"/>
                          </a:solidFill>
                          <a:latin typeface="Arial Narrow" panose="020B0606020202030204" pitchFamily="34" charset="0"/>
                        </a:rPr>
                        <a:t>,</a:t>
                      </a:r>
                      <a:r>
                        <a:rPr lang="pt-BR" sz="2300" dirty="0">
                          <a:solidFill>
                            <a:schemeClr val="tx1"/>
                          </a:solidFill>
                          <a:latin typeface="Arial Narrow" panose="020B0606020202030204" pitchFamily="34" charset="0"/>
                        </a:rPr>
                        <a:t> modo</a:t>
                      </a:r>
                      <a:r>
                        <a:rPr lang="pt-BR" sz="2300" b="0" dirty="0">
                          <a:solidFill>
                            <a:schemeClr val="tx1"/>
                          </a:solidFill>
                          <a:latin typeface="Arial Narrow" panose="020B0606020202030204" pitchFamily="34" charset="0"/>
                        </a:rPr>
                        <a:t>,</a:t>
                      </a:r>
                      <a:r>
                        <a:rPr lang="pt-BR" sz="2300" dirty="0">
                          <a:solidFill>
                            <a:schemeClr val="tx1"/>
                          </a:solidFill>
                          <a:latin typeface="Arial Narrow" panose="020B0606020202030204" pitchFamily="34" charset="0"/>
                        </a:rPr>
                        <a:t> lugar </a:t>
                      </a:r>
                      <a:r>
                        <a:rPr lang="pt-BR" sz="2300" b="0" dirty="0">
                          <a:solidFill>
                            <a:schemeClr val="tx1"/>
                          </a:solidFill>
                          <a:latin typeface="Arial Narrow" panose="020B0606020202030204" pitchFamily="34" charset="0"/>
                        </a:rPr>
                        <a:t>entre outros.</a:t>
                      </a:r>
                    </a:p>
                    <a:p>
                      <a:r>
                        <a:rPr lang="pt-BR" sz="2300" dirty="0">
                          <a:solidFill>
                            <a:schemeClr val="tx1"/>
                          </a:solidFill>
                          <a:latin typeface="Arial Narrow" panose="020B0606020202030204" pitchFamily="34" charset="0"/>
                        </a:rPr>
                        <a:t>- Advérbio de tempo: </a:t>
                      </a:r>
                      <a:r>
                        <a:rPr lang="pt-BR" sz="2300" b="0" dirty="0">
                          <a:solidFill>
                            <a:schemeClr val="tx1"/>
                          </a:solidFill>
                          <a:latin typeface="Arial Narrow" panose="020B0606020202030204" pitchFamily="34" charset="0"/>
                        </a:rPr>
                        <a:t>Indica quando algo acontece. Exemplo: Ele chegou ontem.</a:t>
                      </a:r>
                    </a:p>
                    <a:p>
                      <a:r>
                        <a:rPr lang="pt-BR" sz="2300" dirty="0">
                          <a:solidFill>
                            <a:schemeClr val="tx1"/>
                          </a:solidFill>
                          <a:latin typeface="Arial Narrow" panose="020B0606020202030204" pitchFamily="34" charset="0"/>
                        </a:rPr>
                        <a:t>- Advérbio de modo: </a:t>
                      </a:r>
                      <a:r>
                        <a:rPr lang="pt-BR" sz="2300" b="0" dirty="0">
                          <a:solidFill>
                            <a:schemeClr val="tx1"/>
                          </a:solidFill>
                          <a:latin typeface="Arial Narrow" panose="020B0606020202030204" pitchFamily="34" charset="0"/>
                        </a:rPr>
                        <a:t>Indica como algo acontece. Exemplo: Ela falou devagar.</a:t>
                      </a:r>
                    </a:p>
                    <a:p>
                      <a:r>
                        <a:rPr lang="pt-BR" sz="2300" dirty="0">
                          <a:solidFill>
                            <a:schemeClr val="tx1"/>
                          </a:solidFill>
                          <a:latin typeface="Arial Narrow" panose="020B0606020202030204" pitchFamily="34" charset="0"/>
                        </a:rPr>
                        <a:t>- Advérbio de lugar: </a:t>
                      </a:r>
                      <a:r>
                        <a:rPr lang="pt-BR" sz="2300" b="0" dirty="0">
                          <a:solidFill>
                            <a:schemeClr val="tx1"/>
                          </a:solidFill>
                          <a:latin typeface="Arial Narrow" panose="020B0606020202030204" pitchFamily="34" charset="0"/>
                        </a:rPr>
                        <a:t>Indica onde algo acontece. Exemplo: O livro está aqui.</a:t>
                      </a:r>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40194148"/>
                  </a:ext>
                </a:extLst>
              </a:tr>
            </a:tbl>
          </a:graphicData>
        </a:graphic>
      </p:graphicFrame>
    </p:spTree>
    <p:extLst>
      <p:ext uri="{BB962C8B-B14F-4D97-AF65-F5344CB8AC3E}">
        <p14:creationId xmlns:p14="http://schemas.microsoft.com/office/powerpoint/2010/main" val="25039702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2B1593D-40CA-85E1-F88E-18B0F83D6F07}"/>
              </a:ext>
            </a:extLst>
          </p:cNvPr>
          <p:cNvSpPr txBox="1"/>
          <p:nvPr/>
        </p:nvSpPr>
        <p:spPr>
          <a:xfrm>
            <a:off x="170329" y="2002776"/>
            <a:ext cx="11851342" cy="3985706"/>
          </a:xfrm>
          <a:prstGeom prst="rect">
            <a:avLst/>
          </a:prstGeom>
          <a:noFill/>
        </p:spPr>
        <p:txBody>
          <a:bodyPr wrap="square">
            <a:spAutoFit/>
          </a:bodyPr>
          <a:lstStyle/>
          <a:p>
            <a:pPr algn="just"/>
            <a:r>
              <a:rPr lang="pt-BR" sz="2300" b="1" dirty="0">
                <a:latin typeface="Arial Narrow" panose="020B0606020202030204" pitchFamily="34" charset="0"/>
              </a:rPr>
              <a:t>15. </a:t>
            </a:r>
            <a:r>
              <a:rPr lang="pt-BR" sz="2300" dirty="0">
                <a:latin typeface="Arial Narrow" panose="020B0606020202030204" pitchFamily="34" charset="0"/>
              </a:rPr>
              <a:t>Na leitura de uma reportagem, é importante observar como as ideias são organizadas e conectadas. As conjunções e outros articuladores (como “porque”, “porém”, “além disso”, “enquanto”, “portanto”) ajudam o leitor a compreender as relações de causa, consequência, contraste e adição entre as informações apresentadas. Com base na reportagem “Perereca-pintada, sapo-chifrudo: 40% dos anfíbios podem ser extintos” com a ajuda do seu(sua) professor(a), responda.</a:t>
            </a:r>
          </a:p>
          <a:p>
            <a:pPr algn="just"/>
            <a:r>
              <a:rPr lang="pt-BR" sz="2300" dirty="0">
                <a:latin typeface="Arial Narrow" panose="020B0606020202030204" pitchFamily="34" charset="0"/>
              </a:rPr>
              <a:t>a) No trecho “O biólogo esclarece que, no Brasil, o desmatamento e a expansão agropecuária e urbana continuam sendo os principais responsáveis pela extinção de anfíbios. </a:t>
            </a:r>
            <a:r>
              <a:rPr lang="pt-BR" sz="2300" b="1" u="sng" dirty="0">
                <a:latin typeface="Arial Narrow" panose="020B0606020202030204" pitchFamily="34" charset="0"/>
              </a:rPr>
              <a:t>Todavia</a:t>
            </a:r>
            <a:r>
              <a:rPr lang="pt-BR" sz="2300" dirty="0">
                <a:latin typeface="Arial Narrow" panose="020B0606020202030204" pitchFamily="34" charset="0"/>
              </a:rPr>
              <a:t>, as alterações climáticas estão cada vez mais presentes.”, qual relação lógico-discursiva da palavra ‘</a:t>
            </a:r>
            <a:r>
              <a:rPr lang="pt-BR" sz="2300" b="1" u="sng" dirty="0">
                <a:latin typeface="Arial Narrow" panose="020B0606020202030204" pitchFamily="34" charset="0"/>
              </a:rPr>
              <a:t>todavia</a:t>
            </a:r>
            <a:r>
              <a:rPr lang="pt-BR" sz="2300" dirty="0">
                <a:latin typeface="Arial Narrow" panose="020B0606020202030204" pitchFamily="34" charset="0"/>
              </a:rPr>
              <a:t>’?</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Em “Desde a década de 1990, </a:t>
            </a:r>
            <a:r>
              <a:rPr lang="pt-BR" sz="2300" b="1" u="sng" dirty="0">
                <a:latin typeface="Arial Narrow" panose="020B0606020202030204" pitchFamily="34" charset="0"/>
              </a:rPr>
              <a:t>nunca mais</a:t>
            </a:r>
            <a:r>
              <a:rPr lang="pt-BR" sz="2300" dirty="0">
                <a:latin typeface="Arial Narrow" panose="020B0606020202030204" pitchFamily="34" charset="0"/>
              </a:rPr>
              <a:t> essa espécie amazônica foi vista.”, qual a circunstância estabelecida pela locução adverbial ‘</a:t>
            </a:r>
            <a:r>
              <a:rPr lang="pt-BR" sz="2300" b="1" u="sng" dirty="0">
                <a:latin typeface="Arial Narrow" panose="020B0606020202030204" pitchFamily="34" charset="0"/>
              </a:rPr>
              <a:t>nunca mais</a:t>
            </a:r>
            <a:r>
              <a:rPr lang="pt-BR" sz="2300" dirty="0">
                <a:latin typeface="Arial Narrow" panose="020B0606020202030204" pitchFamily="34" charset="0"/>
              </a:rPr>
              <a:t>’?</a:t>
            </a:r>
          </a:p>
        </p:txBody>
      </p:sp>
      <p:graphicFrame>
        <p:nvGraphicFramePr>
          <p:cNvPr id="2" name="Tabela 1">
            <a:extLst>
              <a:ext uri="{FF2B5EF4-FFF2-40B4-BE49-F238E27FC236}">
                <a16:creationId xmlns:a16="http://schemas.microsoft.com/office/drawing/2014/main" id="{743AE7AC-C9FF-5373-937E-6DEDF91DDFDC}"/>
              </a:ext>
            </a:extLst>
          </p:cNvPr>
          <p:cNvGraphicFramePr>
            <a:graphicFrameLocks noGrp="1"/>
          </p:cNvGraphicFramePr>
          <p:nvPr>
            <p:extLst>
              <p:ext uri="{D42A27DB-BD31-4B8C-83A1-F6EECF244321}">
                <p14:modId xmlns:p14="http://schemas.microsoft.com/office/powerpoint/2010/main" val="2087322856"/>
              </p:ext>
            </p:extLst>
          </p:nvPr>
        </p:nvGraphicFramePr>
        <p:xfrm>
          <a:off x="194234" y="737595"/>
          <a:ext cx="11851341" cy="1143000"/>
        </p:xfrm>
        <a:graphic>
          <a:graphicData uri="http://schemas.openxmlformats.org/drawingml/2006/table">
            <a:tbl>
              <a:tblPr firstRow="1" bandRow="1">
                <a:tableStyleId>{5C22544A-7EE6-4342-B048-85BDC9FD1C3A}</a:tableStyleId>
              </a:tblPr>
              <a:tblGrid>
                <a:gridCol w="11851341">
                  <a:extLst>
                    <a:ext uri="{9D8B030D-6E8A-4147-A177-3AD203B41FA5}">
                      <a16:colId xmlns:a16="http://schemas.microsoft.com/office/drawing/2014/main" val="2674057107"/>
                    </a:ext>
                  </a:extLst>
                </a:gridCol>
              </a:tblGrid>
              <a:tr h="370840">
                <a:tc>
                  <a:txBody>
                    <a:bodyPr/>
                    <a:lstStyle/>
                    <a:p>
                      <a:pPr algn="ctr"/>
                      <a:r>
                        <a:rPr lang="pt-BR" sz="2300" b="1" dirty="0">
                          <a:solidFill>
                            <a:schemeClr val="tx1"/>
                          </a:solidFill>
                          <a:latin typeface="Arial Narrow" panose="020B0606020202030204" pitchFamily="34" charset="0"/>
                        </a:rPr>
                        <a:t>Locução Adverbial</a:t>
                      </a:r>
                    </a:p>
                    <a:p>
                      <a:pPr algn="just"/>
                      <a:r>
                        <a:rPr lang="pt-BR" sz="2300" b="0" dirty="0">
                          <a:solidFill>
                            <a:schemeClr val="tx1"/>
                          </a:solidFill>
                          <a:latin typeface="Arial Narrow" panose="020B0606020202030204" pitchFamily="34" charset="0"/>
                        </a:rPr>
                        <a:t>A </a:t>
                      </a:r>
                      <a:r>
                        <a:rPr lang="pt-BR" sz="2300" b="1" dirty="0">
                          <a:solidFill>
                            <a:schemeClr val="tx1"/>
                          </a:solidFill>
                          <a:latin typeface="Arial Narrow" panose="020B0606020202030204" pitchFamily="34" charset="0"/>
                        </a:rPr>
                        <a:t>locução adverbial </a:t>
                      </a:r>
                      <a:r>
                        <a:rPr lang="pt-BR" sz="2300" b="0" dirty="0">
                          <a:solidFill>
                            <a:schemeClr val="tx1"/>
                          </a:solidFill>
                          <a:latin typeface="Arial Narrow" panose="020B0606020202030204" pitchFamily="34" charset="0"/>
                        </a:rPr>
                        <a:t>apresenta </a:t>
                      </a:r>
                      <a:r>
                        <a:rPr lang="pt-BR" sz="2300" b="1" dirty="0">
                          <a:solidFill>
                            <a:schemeClr val="tx1"/>
                          </a:solidFill>
                          <a:latin typeface="Arial Narrow" panose="020B0606020202030204" pitchFamily="34" charset="0"/>
                        </a:rPr>
                        <a:t>duas</a:t>
                      </a:r>
                      <a:r>
                        <a:rPr lang="pt-BR" sz="2300" b="0" dirty="0">
                          <a:solidFill>
                            <a:schemeClr val="tx1"/>
                          </a:solidFill>
                          <a:latin typeface="Arial Narrow" panose="020B0606020202030204" pitchFamily="34" charset="0"/>
                        </a:rPr>
                        <a:t> ou </a:t>
                      </a:r>
                      <a:r>
                        <a:rPr lang="pt-BR" sz="2300" b="1" dirty="0">
                          <a:solidFill>
                            <a:schemeClr val="tx1"/>
                          </a:solidFill>
                          <a:latin typeface="Arial Narrow" panose="020B0606020202030204" pitchFamily="34" charset="0"/>
                        </a:rPr>
                        <a:t>mais palavras </a:t>
                      </a:r>
                      <a:r>
                        <a:rPr lang="pt-BR" sz="2300" b="0" dirty="0">
                          <a:solidFill>
                            <a:schemeClr val="tx1"/>
                          </a:solidFill>
                          <a:latin typeface="Arial Narrow" panose="020B0606020202030204" pitchFamily="34" charset="0"/>
                        </a:rPr>
                        <a:t>que tem o </a:t>
                      </a:r>
                      <a:r>
                        <a:rPr lang="pt-BR" sz="2300" b="1" dirty="0">
                          <a:solidFill>
                            <a:schemeClr val="tx1"/>
                          </a:solidFill>
                          <a:latin typeface="Arial Narrow" panose="020B0606020202030204" pitchFamily="34" charset="0"/>
                        </a:rPr>
                        <a:t>mesmo valor de um advérbio</a:t>
                      </a:r>
                      <a:r>
                        <a:rPr lang="pt-BR" sz="2300" b="0" dirty="0">
                          <a:solidFill>
                            <a:schemeClr val="tx1"/>
                          </a:solidFill>
                          <a:latin typeface="Arial Narrow" panose="020B0606020202030204" pitchFamily="34" charset="0"/>
                        </a:rPr>
                        <a:t>. Exemplos: à noite (tempo), à direita (lugar), em silêncio (modo).</a:t>
                      </a:r>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941197448"/>
                  </a:ext>
                </a:extLst>
              </a:tr>
            </a:tbl>
          </a:graphicData>
        </a:graphic>
      </p:graphicFrame>
    </p:spTree>
    <p:extLst>
      <p:ext uri="{BB962C8B-B14F-4D97-AF65-F5344CB8AC3E}">
        <p14:creationId xmlns:p14="http://schemas.microsoft.com/office/powerpoint/2010/main" val="31264667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1135C16C-DB95-5FFE-0119-335009B33D5B}"/>
              </a:ext>
            </a:extLst>
          </p:cNvPr>
          <p:cNvSpPr txBox="1"/>
          <p:nvPr/>
        </p:nvSpPr>
        <p:spPr>
          <a:xfrm>
            <a:off x="161365" y="696649"/>
            <a:ext cx="11842376" cy="2923877"/>
          </a:xfrm>
          <a:prstGeom prst="rect">
            <a:avLst/>
          </a:prstGeom>
          <a:noFill/>
        </p:spPr>
        <p:txBody>
          <a:bodyPr wrap="square">
            <a:spAutoFit/>
          </a:bodyPr>
          <a:lstStyle/>
          <a:p>
            <a:pPr algn="just"/>
            <a:r>
              <a:rPr lang="pt-BR" sz="2300" dirty="0">
                <a:latin typeface="Arial Narrow" panose="020B0606020202030204" pitchFamily="34" charset="0"/>
              </a:rPr>
              <a:t>c) No trecho “</a:t>
            </a:r>
            <a:r>
              <a:rPr lang="pt-BR" sz="2300" b="1" u="sng" dirty="0">
                <a:latin typeface="Arial Narrow" panose="020B0606020202030204" pitchFamily="34" charset="0"/>
              </a:rPr>
              <a:t>Além disso</a:t>
            </a:r>
            <a:r>
              <a:rPr lang="pt-BR" sz="2300" dirty="0">
                <a:latin typeface="Arial Narrow" panose="020B0606020202030204" pitchFamily="34" charset="0"/>
              </a:rPr>
              <a:t>, alterações na temperatura e na umidade impactam a saúde e colocam em risco a sobrevivência desses bichos”, qual é a relação lógico-discursiva da expressão ‘além disso’?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d) No trecho “A avaliação apontou que 189 espécies estão atualmente classificadas como criticamente ameaçadas, em perigo </a:t>
            </a:r>
            <a:r>
              <a:rPr lang="pt-BR" sz="2300" b="1" u="sng" dirty="0">
                <a:latin typeface="Arial Narrow" panose="020B0606020202030204" pitchFamily="34" charset="0"/>
              </a:rPr>
              <a:t>ou</a:t>
            </a:r>
            <a:r>
              <a:rPr lang="pt-BR" sz="2300" dirty="0">
                <a:latin typeface="Arial Narrow" panose="020B0606020202030204" pitchFamily="34" charset="0"/>
              </a:rPr>
              <a:t> vulneráveis à extinção no Brasil.”, qual a relação estabelecida pelo advérbio ‘ou’?</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e) Em “</a:t>
            </a:r>
            <a:r>
              <a:rPr lang="pt-BR" sz="2300" b="1" u="sng" dirty="0">
                <a:latin typeface="Arial Narrow" panose="020B0606020202030204" pitchFamily="34" charset="0"/>
              </a:rPr>
              <a:t>No Brasil</a:t>
            </a:r>
            <a:r>
              <a:rPr lang="pt-BR" sz="2300" dirty="0">
                <a:latin typeface="Arial Narrow" panose="020B0606020202030204" pitchFamily="34" charset="0"/>
              </a:rPr>
              <a:t>, o desmatamento e a expansão urbana continuam sendo os principais responsáveis pela extinção dos anfíbios.”, qual a circunstância estabelecida pela locução adverbial ‘no Brasil’?</a:t>
            </a:r>
          </a:p>
        </p:txBody>
      </p:sp>
      <p:pic>
        <p:nvPicPr>
          <p:cNvPr id="6" name="Imagem 5">
            <a:extLst>
              <a:ext uri="{FF2B5EF4-FFF2-40B4-BE49-F238E27FC236}">
                <a16:creationId xmlns:a16="http://schemas.microsoft.com/office/drawing/2014/main" id="{42096177-7358-2AC7-B62F-ED1AC4B9687C}"/>
              </a:ext>
            </a:extLst>
          </p:cNvPr>
          <p:cNvPicPr>
            <a:picLocks noChangeAspect="1"/>
          </p:cNvPicPr>
          <p:nvPr/>
        </p:nvPicPr>
        <p:blipFill>
          <a:blip r:embed="rId2"/>
          <a:stretch>
            <a:fillRect/>
          </a:stretch>
        </p:blipFill>
        <p:spPr>
          <a:xfrm>
            <a:off x="161365" y="3741672"/>
            <a:ext cx="2334707" cy="902046"/>
          </a:xfrm>
          <a:prstGeom prst="rect">
            <a:avLst/>
          </a:prstGeom>
        </p:spPr>
      </p:pic>
      <p:graphicFrame>
        <p:nvGraphicFramePr>
          <p:cNvPr id="7" name="Tabela 6">
            <a:extLst>
              <a:ext uri="{FF2B5EF4-FFF2-40B4-BE49-F238E27FC236}">
                <a16:creationId xmlns:a16="http://schemas.microsoft.com/office/drawing/2014/main" id="{D593B873-2D01-995D-47C1-98229A8D0A3D}"/>
              </a:ext>
            </a:extLst>
          </p:cNvPr>
          <p:cNvGraphicFramePr>
            <a:graphicFrameLocks noGrp="1"/>
          </p:cNvGraphicFramePr>
          <p:nvPr>
            <p:extLst>
              <p:ext uri="{D42A27DB-BD31-4B8C-83A1-F6EECF244321}">
                <p14:modId xmlns:p14="http://schemas.microsoft.com/office/powerpoint/2010/main" val="897766716"/>
              </p:ext>
            </p:extLst>
          </p:nvPr>
        </p:nvGraphicFramePr>
        <p:xfrm>
          <a:off x="161364" y="4764864"/>
          <a:ext cx="11842375" cy="1493520"/>
        </p:xfrm>
        <a:graphic>
          <a:graphicData uri="http://schemas.openxmlformats.org/drawingml/2006/table">
            <a:tbl>
              <a:tblPr firstRow="1" bandRow="1">
                <a:tableStyleId>{5C22544A-7EE6-4342-B048-85BDC9FD1C3A}</a:tableStyleId>
              </a:tblPr>
              <a:tblGrid>
                <a:gridCol w="11842375">
                  <a:extLst>
                    <a:ext uri="{9D8B030D-6E8A-4147-A177-3AD203B41FA5}">
                      <a16:colId xmlns:a16="http://schemas.microsoft.com/office/drawing/2014/main" val="1911632125"/>
                    </a:ext>
                  </a:extLst>
                </a:gridCol>
              </a:tblGrid>
              <a:tr h="370840">
                <a:tc>
                  <a:txBody>
                    <a:bodyPr/>
                    <a:lstStyle/>
                    <a:p>
                      <a:pPr algn="ctr"/>
                      <a:r>
                        <a:rPr lang="pt-BR" sz="2300" b="1" dirty="0">
                          <a:solidFill>
                            <a:schemeClr val="tx1"/>
                          </a:solidFill>
                          <a:latin typeface="Arial Narrow" panose="020B0606020202030204" pitchFamily="34" charset="0"/>
                        </a:rPr>
                        <a:t>Tipos de Argumentação na Reportagem</a:t>
                      </a:r>
                    </a:p>
                    <a:p>
                      <a:pPr algn="just"/>
                      <a:r>
                        <a:rPr lang="pt-BR" sz="2300" b="1" dirty="0">
                          <a:solidFill>
                            <a:schemeClr val="tx1"/>
                          </a:solidFill>
                          <a:latin typeface="Arial Narrow" panose="020B0606020202030204" pitchFamily="34" charset="0"/>
                        </a:rPr>
                        <a:t>- Argumento por Exemplificação: </a:t>
                      </a:r>
                      <a:r>
                        <a:rPr lang="pt-BR" sz="2300" b="0" dirty="0">
                          <a:solidFill>
                            <a:schemeClr val="tx1"/>
                          </a:solidFill>
                          <a:latin typeface="Arial Narrow" panose="020B0606020202030204" pitchFamily="34" charset="0"/>
                        </a:rPr>
                        <a:t>Usa exemplos reais para explicar ou provar uma ideia. Ex.: “Muitos animais sofrem com o lixo. </a:t>
                      </a:r>
                      <a:r>
                        <a:rPr lang="pt-BR" sz="2300" b="1" dirty="0">
                          <a:solidFill>
                            <a:schemeClr val="tx1"/>
                          </a:solidFill>
                          <a:latin typeface="Arial Narrow" panose="020B0606020202030204" pitchFamily="34" charset="0"/>
                        </a:rPr>
                        <a:t>Por exemplo: tartarugas </a:t>
                      </a:r>
                      <a:r>
                        <a:rPr lang="pt-BR" sz="2300" b="0" dirty="0">
                          <a:solidFill>
                            <a:schemeClr val="tx1"/>
                          </a:solidFill>
                          <a:latin typeface="Arial Narrow" panose="020B0606020202030204" pitchFamily="34" charset="0"/>
                        </a:rPr>
                        <a:t>engolem sacolas plásticas achando que são água-viva.” / “Muitos animais sofrem com o lixo: tartarugas ingerem sacolas plásticas achando que são alimento.”</a:t>
                      </a:r>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389521715"/>
                  </a:ext>
                </a:extLst>
              </a:tr>
            </a:tbl>
          </a:graphicData>
        </a:graphic>
      </p:graphicFrame>
    </p:spTree>
    <p:extLst>
      <p:ext uri="{BB962C8B-B14F-4D97-AF65-F5344CB8AC3E}">
        <p14:creationId xmlns:p14="http://schemas.microsoft.com/office/powerpoint/2010/main" val="27900353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79424D4-7B69-EED4-B691-BD6FD2B987CE}"/>
              </a:ext>
            </a:extLst>
          </p:cNvPr>
          <p:cNvGraphicFramePr>
            <a:graphicFrameLocks noGrp="1"/>
          </p:cNvGraphicFramePr>
          <p:nvPr>
            <p:extLst>
              <p:ext uri="{D42A27DB-BD31-4B8C-83A1-F6EECF244321}">
                <p14:modId xmlns:p14="http://schemas.microsoft.com/office/powerpoint/2010/main" val="2721018158"/>
              </p:ext>
            </p:extLst>
          </p:nvPr>
        </p:nvGraphicFramePr>
        <p:xfrm>
          <a:off x="164352" y="1176866"/>
          <a:ext cx="11863295" cy="4221480"/>
        </p:xfrm>
        <a:graphic>
          <a:graphicData uri="http://schemas.openxmlformats.org/drawingml/2006/table">
            <a:tbl>
              <a:tblPr firstRow="1" bandRow="1">
                <a:tableStyleId>{5C22544A-7EE6-4342-B048-85BDC9FD1C3A}</a:tableStyleId>
              </a:tblPr>
              <a:tblGrid>
                <a:gridCol w="11863295">
                  <a:extLst>
                    <a:ext uri="{9D8B030D-6E8A-4147-A177-3AD203B41FA5}">
                      <a16:colId xmlns:a16="http://schemas.microsoft.com/office/drawing/2014/main" val="2452898075"/>
                    </a:ext>
                  </a:extLst>
                </a:gridCol>
              </a:tblGrid>
              <a:tr h="370840">
                <a:tc>
                  <a:txBody>
                    <a:bodyPr/>
                    <a:lstStyle/>
                    <a:p>
                      <a:pPr algn="just"/>
                      <a:r>
                        <a:rPr lang="pt-BR" sz="2300" b="1" dirty="0">
                          <a:solidFill>
                            <a:schemeClr val="tx1"/>
                          </a:solidFill>
                          <a:latin typeface="Arial Narrow" panose="020B0606020202030204" pitchFamily="34" charset="0"/>
                        </a:rPr>
                        <a:t>- Argumento por Dados e Fatos: </a:t>
                      </a:r>
                      <a:r>
                        <a:rPr lang="pt-BR" sz="2300" b="0" dirty="0">
                          <a:solidFill>
                            <a:schemeClr val="tx1"/>
                          </a:solidFill>
                          <a:latin typeface="Arial Narrow" panose="020B0606020202030204" pitchFamily="34" charset="0"/>
                        </a:rPr>
                        <a:t>Usa informações comprovadas, números, pesquisas ou estatísticas. Ex.: “Segundo o IBGE, mais de </a:t>
                      </a:r>
                      <a:r>
                        <a:rPr lang="pt-BR" sz="2300" b="1" dirty="0">
                          <a:solidFill>
                            <a:schemeClr val="tx1"/>
                          </a:solidFill>
                          <a:latin typeface="Arial Narrow" panose="020B0606020202030204" pitchFamily="34" charset="0"/>
                        </a:rPr>
                        <a:t>30% dos jovens </a:t>
                      </a:r>
                      <a:r>
                        <a:rPr lang="pt-BR" sz="2300" b="0" dirty="0">
                          <a:solidFill>
                            <a:schemeClr val="tx1"/>
                          </a:solidFill>
                          <a:latin typeface="Arial Narrow" panose="020B0606020202030204" pitchFamily="34" charset="0"/>
                        </a:rPr>
                        <a:t>brasileiros leem livros fora da escola.”.</a:t>
                      </a:r>
                    </a:p>
                    <a:p>
                      <a:pPr algn="just"/>
                      <a:r>
                        <a:rPr lang="pt-BR" sz="2300" b="1" dirty="0">
                          <a:solidFill>
                            <a:schemeClr val="tx1"/>
                          </a:solidFill>
                          <a:latin typeface="Arial Narrow" panose="020B0606020202030204" pitchFamily="34" charset="0"/>
                        </a:rPr>
                        <a:t>- Argumento de Autoridade: </a:t>
                      </a:r>
                      <a:r>
                        <a:rPr lang="pt-BR" sz="2300" b="0" dirty="0">
                          <a:solidFill>
                            <a:schemeClr val="tx1"/>
                          </a:solidFill>
                          <a:latin typeface="Arial Narrow" panose="020B0606020202030204" pitchFamily="34" charset="0"/>
                        </a:rPr>
                        <a:t>Cita a opinião de especialistas, profissionais ou estudiosos para dar credibilidade. Ex.: “De acordo com a </a:t>
                      </a:r>
                      <a:r>
                        <a:rPr lang="pt-BR" sz="2300" b="1" dirty="0">
                          <a:solidFill>
                            <a:schemeClr val="tx1"/>
                          </a:solidFill>
                          <a:latin typeface="Arial Narrow" panose="020B0606020202030204" pitchFamily="34" charset="0"/>
                        </a:rPr>
                        <a:t>bióloga Ana Carvalho</a:t>
                      </a:r>
                      <a:r>
                        <a:rPr lang="pt-BR" sz="2300" b="0" dirty="0">
                          <a:solidFill>
                            <a:schemeClr val="tx1"/>
                          </a:solidFill>
                          <a:latin typeface="Arial Narrow" panose="020B0606020202030204" pitchFamily="34" charset="0"/>
                        </a:rPr>
                        <a:t>, a poluição dos rios afeta toda a cadeia alimentar.”.</a:t>
                      </a:r>
                    </a:p>
                    <a:p>
                      <a:pPr algn="just"/>
                      <a:r>
                        <a:rPr lang="pt-BR" sz="2300" b="1" dirty="0">
                          <a:solidFill>
                            <a:schemeClr val="tx1"/>
                          </a:solidFill>
                          <a:latin typeface="Arial Narrow" panose="020B0606020202030204" pitchFamily="34" charset="0"/>
                        </a:rPr>
                        <a:t>- Argumento por Causa e Consequência: </a:t>
                      </a:r>
                      <a:r>
                        <a:rPr lang="pt-BR" sz="2300" b="0" dirty="0">
                          <a:solidFill>
                            <a:schemeClr val="tx1"/>
                          </a:solidFill>
                          <a:latin typeface="Arial Narrow" panose="020B0606020202030204" pitchFamily="34" charset="0"/>
                        </a:rPr>
                        <a:t>Mostra o que </a:t>
                      </a:r>
                      <a:r>
                        <a:rPr lang="pt-BR" sz="2300" b="1" dirty="0">
                          <a:solidFill>
                            <a:schemeClr val="tx1"/>
                          </a:solidFill>
                          <a:latin typeface="Arial Narrow" panose="020B0606020202030204" pitchFamily="34" charset="0"/>
                        </a:rPr>
                        <a:t>causa</a:t>
                      </a:r>
                      <a:r>
                        <a:rPr lang="pt-BR" sz="2300" b="0" dirty="0">
                          <a:solidFill>
                            <a:schemeClr val="tx1"/>
                          </a:solidFill>
                          <a:latin typeface="Arial Narrow" panose="020B0606020202030204" pitchFamily="34" charset="0"/>
                        </a:rPr>
                        <a:t> um problema e qual é a sua </a:t>
                      </a:r>
                      <a:r>
                        <a:rPr lang="pt-BR" sz="2300" b="1" dirty="0">
                          <a:solidFill>
                            <a:schemeClr val="tx1"/>
                          </a:solidFill>
                          <a:latin typeface="Arial Narrow" panose="020B0606020202030204" pitchFamily="34" charset="0"/>
                        </a:rPr>
                        <a:t>consequência</a:t>
                      </a:r>
                      <a:r>
                        <a:rPr lang="pt-BR" sz="2300" b="0" dirty="0">
                          <a:solidFill>
                            <a:schemeClr val="tx1"/>
                          </a:solidFill>
                          <a:latin typeface="Arial Narrow" panose="020B0606020202030204" pitchFamily="34" charset="0"/>
                        </a:rPr>
                        <a:t>. Ex.: “(Causa) Quando o estudante não organiza o tempo, (consequência) ele acaba atrasando tarefas.”.</a:t>
                      </a:r>
                    </a:p>
                    <a:p>
                      <a:pPr algn="just"/>
                      <a:r>
                        <a:rPr lang="pt-BR" sz="2300" b="1" dirty="0">
                          <a:solidFill>
                            <a:schemeClr val="tx1"/>
                          </a:solidFill>
                          <a:latin typeface="Arial Narrow" panose="020B0606020202030204" pitchFamily="34" charset="0"/>
                        </a:rPr>
                        <a:t>- Argumento de comparação: </a:t>
                      </a:r>
                      <a:r>
                        <a:rPr lang="pt-BR" sz="2300" b="0" dirty="0">
                          <a:solidFill>
                            <a:schemeClr val="tx1"/>
                          </a:solidFill>
                          <a:latin typeface="Arial Narrow" panose="020B0606020202030204" pitchFamily="34" charset="0"/>
                        </a:rPr>
                        <a:t>Compara dois fatos, lugares ou situações para destacar semelhanças ou diferenças. Ex.: “Diferente da </a:t>
                      </a:r>
                      <a:r>
                        <a:rPr lang="pt-BR" sz="2300" b="1" dirty="0">
                          <a:solidFill>
                            <a:schemeClr val="tx1"/>
                          </a:solidFill>
                          <a:latin typeface="Arial Narrow" panose="020B0606020202030204" pitchFamily="34" charset="0"/>
                        </a:rPr>
                        <a:t>Amazônia</a:t>
                      </a:r>
                      <a:r>
                        <a:rPr lang="pt-BR" sz="2300" b="0" dirty="0">
                          <a:solidFill>
                            <a:schemeClr val="tx1"/>
                          </a:solidFill>
                          <a:latin typeface="Arial Narrow" panose="020B0606020202030204" pitchFamily="34" charset="0"/>
                        </a:rPr>
                        <a:t>, o </a:t>
                      </a:r>
                      <a:r>
                        <a:rPr lang="pt-BR" sz="2300" b="1" dirty="0">
                          <a:solidFill>
                            <a:schemeClr val="tx1"/>
                          </a:solidFill>
                          <a:latin typeface="Arial Narrow" panose="020B0606020202030204" pitchFamily="34" charset="0"/>
                        </a:rPr>
                        <a:t>Cerrado</a:t>
                      </a:r>
                      <a:r>
                        <a:rPr lang="pt-BR" sz="2300" b="0" dirty="0">
                          <a:solidFill>
                            <a:schemeClr val="tx1"/>
                          </a:solidFill>
                          <a:latin typeface="Arial Narrow" panose="020B0606020202030204" pitchFamily="34" charset="0"/>
                        </a:rPr>
                        <a:t> perde vegetação de forma mais rápida.”.</a:t>
                      </a:r>
                    </a:p>
                    <a:p>
                      <a:pPr algn="just"/>
                      <a:r>
                        <a:rPr lang="pt-BR" sz="2300" b="1" dirty="0">
                          <a:solidFill>
                            <a:schemeClr val="tx1"/>
                          </a:solidFill>
                          <a:latin typeface="Arial Narrow" panose="020B0606020202030204" pitchFamily="34" charset="0"/>
                        </a:rPr>
                        <a:t>Atenção! </a:t>
                      </a:r>
                      <a:r>
                        <a:rPr lang="pt-BR" sz="2300" b="0" dirty="0">
                          <a:solidFill>
                            <a:schemeClr val="tx1"/>
                          </a:solidFill>
                          <a:latin typeface="Arial Narrow" panose="020B0606020202030204" pitchFamily="34" charset="0"/>
                        </a:rPr>
                        <a:t>O argumento por exemplificação nem sempre aparece com a expressão “por exemplo”; muitas vezes, o texto apresenta casos ou situações que cumprem essa função sem indicar isso de modo claro.</a:t>
                      </a:r>
                    </a:p>
                    <a:p>
                      <a:endParaRPr lang="pt-BR" dirty="0"/>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57541500"/>
                  </a:ext>
                </a:extLst>
              </a:tr>
            </a:tbl>
          </a:graphicData>
        </a:graphic>
      </p:graphicFrame>
    </p:spTree>
    <p:extLst>
      <p:ext uri="{BB962C8B-B14F-4D97-AF65-F5344CB8AC3E}">
        <p14:creationId xmlns:p14="http://schemas.microsoft.com/office/powerpoint/2010/main" val="16965757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98B22D2-FB0B-C5D6-F3BF-16429D71C5F3}"/>
              </a:ext>
            </a:extLst>
          </p:cNvPr>
          <p:cNvSpPr txBox="1"/>
          <p:nvPr/>
        </p:nvSpPr>
        <p:spPr>
          <a:xfrm>
            <a:off x="98612" y="710044"/>
            <a:ext cx="11860306" cy="4339650"/>
          </a:xfrm>
          <a:prstGeom prst="rect">
            <a:avLst/>
          </a:prstGeom>
          <a:noFill/>
        </p:spPr>
        <p:txBody>
          <a:bodyPr wrap="square">
            <a:spAutoFit/>
          </a:bodyPr>
          <a:lstStyle/>
          <a:p>
            <a:pPr algn="just"/>
            <a:r>
              <a:rPr lang="pt-BR" sz="2300" b="1" dirty="0">
                <a:latin typeface="Arial Narrow" panose="020B0606020202030204" pitchFamily="34" charset="0"/>
              </a:rPr>
              <a:t>16. </a:t>
            </a:r>
            <a:r>
              <a:rPr lang="pt-BR" sz="2300" dirty="0">
                <a:latin typeface="Arial Narrow" panose="020B0606020202030204" pitchFamily="34" charset="0"/>
              </a:rPr>
              <a:t>No trecho “O biólogo Iberê Farina Machado, coordenador da Avaliação de Anfíbios no Brasil da IUCN, explica que ‘a água é essencial para a reprodução dos anfíbios’.”, o repórter utiliza informações fornecidas por um especialista reconhecido para reforçar a credibilidade das informações apresentadas. Sendo assim, responda.</a:t>
            </a:r>
          </a:p>
          <a:p>
            <a:pPr algn="just"/>
            <a:r>
              <a:rPr lang="pt-BR" sz="2300" dirty="0">
                <a:latin typeface="Arial Narrow" panose="020B0606020202030204" pitchFamily="34" charset="0"/>
              </a:rPr>
              <a:t>a) Qual foi o especialista que disse essa informação?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Esse recurso caracteriza um argumento de</a:t>
            </a:r>
          </a:p>
          <a:p>
            <a:pPr algn="just"/>
            <a:r>
              <a:rPr lang="pt-BR" sz="2300" dirty="0">
                <a:latin typeface="Arial Narrow" panose="020B0606020202030204" pitchFamily="34" charset="0"/>
              </a:rPr>
              <a:t>(A) autoridade.</a:t>
            </a:r>
          </a:p>
          <a:p>
            <a:pPr algn="just"/>
            <a:r>
              <a:rPr lang="pt-BR" sz="2300" dirty="0">
                <a:latin typeface="Arial Narrow" panose="020B0606020202030204" pitchFamily="34" charset="0"/>
              </a:rPr>
              <a:t>(B) comparação.</a:t>
            </a:r>
          </a:p>
          <a:p>
            <a:pPr algn="just"/>
            <a:r>
              <a:rPr lang="pt-BR" sz="2300" dirty="0">
                <a:latin typeface="Arial Narrow" panose="020B0606020202030204" pitchFamily="34" charset="0"/>
              </a:rPr>
              <a:t>(C) exemplificação.</a:t>
            </a:r>
          </a:p>
          <a:p>
            <a:pPr algn="just"/>
            <a:r>
              <a:rPr lang="pt-BR" sz="2300" dirty="0">
                <a:latin typeface="Arial Narrow" panose="020B0606020202030204" pitchFamily="34" charset="0"/>
              </a:rPr>
              <a:t>(D) causa e consequência.</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21269758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CA1BDF3-63CD-BE27-1A19-9DA78E1F2B2C}"/>
              </a:ext>
            </a:extLst>
          </p:cNvPr>
          <p:cNvPicPr>
            <a:picLocks noChangeAspect="1"/>
          </p:cNvPicPr>
          <p:nvPr/>
        </p:nvPicPr>
        <p:blipFill>
          <a:blip r:embed="rId2"/>
          <a:stretch>
            <a:fillRect/>
          </a:stretch>
        </p:blipFill>
        <p:spPr>
          <a:xfrm>
            <a:off x="4142865" y="762001"/>
            <a:ext cx="3906269" cy="524988"/>
          </a:xfrm>
          <a:prstGeom prst="rect">
            <a:avLst/>
          </a:prstGeom>
        </p:spPr>
      </p:pic>
      <p:pic>
        <p:nvPicPr>
          <p:cNvPr id="3" name="Imagem 2">
            <a:extLst>
              <a:ext uri="{FF2B5EF4-FFF2-40B4-BE49-F238E27FC236}">
                <a16:creationId xmlns:a16="http://schemas.microsoft.com/office/drawing/2014/main" id="{7C5E4D39-C1AA-BE6C-A49C-67BD3191B92F}"/>
              </a:ext>
            </a:extLst>
          </p:cNvPr>
          <p:cNvPicPr>
            <a:picLocks noChangeAspect="1"/>
          </p:cNvPicPr>
          <p:nvPr/>
        </p:nvPicPr>
        <p:blipFill>
          <a:blip r:embed="rId3"/>
          <a:stretch>
            <a:fillRect/>
          </a:stretch>
        </p:blipFill>
        <p:spPr>
          <a:xfrm>
            <a:off x="106331" y="1286989"/>
            <a:ext cx="4304964" cy="909763"/>
          </a:xfrm>
          <a:prstGeom prst="rect">
            <a:avLst/>
          </a:prstGeom>
        </p:spPr>
      </p:pic>
      <p:sp>
        <p:nvSpPr>
          <p:cNvPr id="5" name="CaixaDeTexto 4">
            <a:extLst>
              <a:ext uri="{FF2B5EF4-FFF2-40B4-BE49-F238E27FC236}">
                <a16:creationId xmlns:a16="http://schemas.microsoft.com/office/drawing/2014/main" id="{A0918353-EF7B-3393-9C60-027369BD27CC}"/>
              </a:ext>
            </a:extLst>
          </p:cNvPr>
          <p:cNvSpPr txBox="1"/>
          <p:nvPr/>
        </p:nvSpPr>
        <p:spPr>
          <a:xfrm>
            <a:off x="233081" y="2196752"/>
            <a:ext cx="11716871" cy="1862048"/>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nesta etapa, você vai descobrir como o(a) repórter usa tempos verbais para contar o que aconteceu, o que está acontecendo e o que foi investigado. Também vai observar os verbos de elocução, que são muito usados para apresentar falas de especialistas e fontes confiáveis, deixando a reportagem mais clara e verdadeira. Prepare-se para entender como esses recursos tornam a reportagem mais completa e interessante! Vamos lá?!</a:t>
            </a:r>
          </a:p>
        </p:txBody>
      </p:sp>
    </p:spTree>
    <p:extLst>
      <p:ext uri="{BB962C8B-B14F-4D97-AF65-F5344CB8AC3E}">
        <p14:creationId xmlns:p14="http://schemas.microsoft.com/office/powerpoint/2010/main" val="38100280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4EE39E2-4157-2A25-027E-E6D0D8398238}"/>
              </a:ext>
            </a:extLst>
          </p:cNvPr>
          <p:cNvSpPr txBox="1"/>
          <p:nvPr/>
        </p:nvSpPr>
        <p:spPr>
          <a:xfrm>
            <a:off x="197223" y="701080"/>
            <a:ext cx="11833412" cy="1862048"/>
          </a:xfrm>
          <a:prstGeom prst="rect">
            <a:avLst/>
          </a:prstGeom>
          <a:noFill/>
        </p:spPr>
        <p:txBody>
          <a:bodyPr wrap="square">
            <a:spAutoFit/>
          </a:bodyPr>
          <a:lstStyle/>
          <a:p>
            <a:r>
              <a:rPr lang="pt-BR" sz="2300" dirty="0">
                <a:latin typeface="Arial Narrow" panose="020B0606020202030204" pitchFamily="34" charset="0"/>
              </a:rPr>
              <a:t>Leia o texto.</a:t>
            </a:r>
          </a:p>
          <a:p>
            <a:endParaRPr lang="pt-BR" sz="2300" b="1" dirty="0">
              <a:latin typeface="Arial Narrow" panose="020B0606020202030204" pitchFamily="34" charset="0"/>
            </a:endParaRPr>
          </a:p>
          <a:p>
            <a:pPr algn="ctr"/>
            <a:r>
              <a:rPr lang="pt-BR" sz="2300" b="1" dirty="0">
                <a:latin typeface="Arial Narrow" panose="020B0606020202030204" pitchFamily="34" charset="0"/>
              </a:rPr>
              <a:t>Espécies ameaçadas na Amazônia aumentaram em mais de 65% nos últimos 10 anos</a:t>
            </a:r>
          </a:p>
          <a:p>
            <a:pPr algn="ctr"/>
            <a:r>
              <a:rPr lang="pt-BR" sz="2300" i="1" dirty="0">
                <a:latin typeface="Arial Narrow" panose="020B0606020202030204" pitchFamily="34" charset="0"/>
              </a:rPr>
              <a:t>Estudo do IBGE aponta que 5501 espécies estão ameaçadas de extinção no Brasil. Dessas, 503 estão na Amazônia. A Mata Atlântica, porém, é o bioma mais vulnerável, com mais de 2800 espécies </a:t>
            </a:r>
            <a:r>
              <a:rPr lang="pt-BR" sz="2300" b="1" dirty="0">
                <a:latin typeface="Arial Narrow" panose="020B0606020202030204" pitchFamily="34" charset="0"/>
              </a:rPr>
              <a:t>ameaçadas.</a:t>
            </a:r>
          </a:p>
        </p:txBody>
      </p:sp>
      <p:sp>
        <p:nvSpPr>
          <p:cNvPr id="5" name="CaixaDeTexto 4">
            <a:extLst>
              <a:ext uri="{FF2B5EF4-FFF2-40B4-BE49-F238E27FC236}">
                <a16:creationId xmlns:a16="http://schemas.microsoft.com/office/drawing/2014/main" id="{DBEA19AE-7348-23D3-17CC-F0B975715B72}"/>
              </a:ext>
            </a:extLst>
          </p:cNvPr>
          <p:cNvSpPr txBox="1"/>
          <p:nvPr/>
        </p:nvSpPr>
        <p:spPr>
          <a:xfrm>
            <a:off x="161366" y="2678284"/>
            <a:ext cx="8364072" cy="2215991"/>
          </a:xfrm>
          <a:prstGeom prst="rect">
            <a:avLst/>
          </a:prstGeom>
          <a:noFill/>
        </p:spPr>
        <p:txBody>
          <a:bodyPr wrap="square">
            <a:spAutoFit/>
          </a:bodyPr>
          <a:lstStyle/>
          <a:p>
            <a:pPr indent="268288" algn="just"/>
            <a:r>
              <a:rPr lang="pt-BR" sz="2300" dirty="0">
                <a:latin typeface="Arial Narrow" panose="020B0606020202030204" pitchFamily="34" charset="0"/>
              </a:rPr>
              <a:t>Nos últimos 10 anos, o número de espécies encontradas na Amazônia que estão ameaçadas de extinção aumentou em mais de 65%. A informação faz parte da pesquisa “Espécies Ameaçadas de Extinção no Brasil 2022”, do Instituto Brasileiro de Geografia e Estatística (IBGE), divulgada nesta quarta-feira (24/05).</a:t>
            </a:r>
          </a:p>
          <a:p>
            <a:pPr indent="268288" algn="just"/>
            <a:r>
              <a:rPr lang="pt-BR" sz="2300" dirty="0">
                <a:latin typeface="Arial Narrow" panose="020B0606020202030204" pitchFamily="34" charset="0"/>
              </a:rPr>
              <a:t>O levantamento identificou que, de 8345 espécies de plantas e animais</a:t>
            </a:r>
          </a:p>
        </p:txBody>
      </p:sp>
      <p:pic>
        <p:nvPicPr>
          <p:cNvPr id="6" name="Imagem 5">
            <a:extLst>
              <a:ext uri="{FF2B5EF4-FFF2-40B4-BE49-F238E27FC236}">
                <a16:creationId xmlns:a16="http://schemas.microsoft.com/office/drawing/2014/main" id="{14A6B720-787E-5CF9-D700-E2CD01B6F8EC}"/>
              </a:ext>
            </a:extLst>
          </p:cNvPr>
          <p:cNvPicPr>
            <a:picLocks noChangeAspect="1"/>
          </p:cNvPicPr>
          <p:nvPr/>
        </p:nvPicPr>
        <p:blipFill>
          <a:blip r:embed="rId2"/>
          <a:stretch>
            <a:fillRect/>
          </a:stretch>
        </p:blipFill>
        <p:spPr>
          <a:xfrm>
            <a:off x="8525438" y="2730551"/>
            <a:ext cx="3173506" cy="2111455"/>
          </a:xfrm>
          <a:prstGeom prst="rect">
            <a:avLst/>
          </a:prstGeom>
        </p:spPr>
      </p:pic>
      <p:sp>
        <p:nvSpPr>
          <p:cNvPr id="8" name="CaixaDeTexto 7">
            <a:extLst>
              <a:ext uri="{FF2B5EF4-FFF2-40B4-BE49-F238E27FC236}">
                <a16:creationId xmlns:a16="http://schemas.microsoft.com/office/drawing/2014/main" id="{3F1E5ACA-09E2-62A8-C47A-ED352D50AF63}"/>
              </a:ext>
            </a:extLst>
          </p:cNvPr>
          <p:cNvSpPr txBox="1"/>
          <p:nvPr/>
        </p:nvSpPr>
        <p:spPr>
          <a:xfrm>
            <a:off x="161366" y="4894273"/>
            <a:ext cx="11833412" cy="1508105"/>
          </a:xfrm>
          <a:prstGeom prst="rect">
            <a:avLst/>
          </a:prstGeom>
          <a:noFill/>
        </p:spPr>
        <p:txBody>
          <a:bodyPr wrap="square">
            <a:spAutoFit/>
          </a:bodyPr>
          <a:lstStyle/>
          <a:p>
            <a:pPr algn="just"/>
            <a:r>
              <a:rPr lang="pt-BR" sz="2300" dirty="0">
                <a:latin typeface="Arial Narrow" panose="020B0606020202030204" pitchFamily="34" charset="0"/>
              </a:rPr>
              <a:t>espécies de plantas e animais da Amazônia, 503 são classificadas como vulnerável (VU), em perigo (EM) e criticamente em perigo (CR), seguindo o critério de classificação de espécies em extinção da Lista Vermelha de Espécies Ameaçadas da União Internacional para a Conservação da Natureza e dos Recursos Naturais (IUCN, na sigla em inglês).</a:t>
            </a:r>
          </a:p>
        </p:txBody>
      </p:sp>
    </p:spTree>
    <p:extLst>
      <p:ext uri="{BB962C8B-B14F-4D97-AF65-F5344CB8AC3E}">
        <p14:creationId xmlns:p14="http://schemas.microsoft.com/office/powerpoint/2010/main" val="15482660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57EBD43-FB70-B435-1E39-D1F003089B8C}"/>
              </a:ext>
            </a:extLst>
          </p:cNvPr>
          <p:cNvSpPr txBox="1"/>
          <p:nvPr/>
        </p:nvSpPr>
        <p:spPr>
          <a:xfrm>
            <a:off x="89646" y="633896"/>
            <a:ext cx="11878235" cy="6109365"/>
          </a:xfrm>
          <a:prstGeom prst="rect">
            <a:avLst/>
          </a:prstGeom>
          <a:noFill/>
        </p:spPr>
        <p:txBody>
          <a:bodyPr wrap="square">
            <a:spAutoFit/>
          </a:bodyPr>
          <a:lstStyle/>
          <a:p>
            <a:pPr indent="268288" algn="just"/>
            <a:r>
              <a:rPr lang="pt-BR" sz="2300" dirty="0">
                <a:latin typeface="Arial Narrow" panose="020B0606020202030204" pitchFamily="34" charset="0"/>
              </a:rPr>
              <a:t>O número representa um aumento de 65,46% na comparação com o último relatório de Contas de Ecossistemas do IBGE, lançado em 2014. O estudo anterior identificava 304 espécies amazônicas como ameaçadas. </a:t>
            </a:r>
          </a:p>
          <a:p>
            <a:pPr algn="just"/>
            <a:r>
              <a:rPr lang="pt-BR" sz="2300" b="1" dirty="0">
                <a:latin typeface="Arial Narrow" panose="020B0606020202030204" pitchFamily="34" charset="0"/>
              </a:rPr>
              <a:t>Metade das espécies ameaçadas de extinção estão na Mata Atlântica</a:t>
            </a:r>
          </a:p>
          <a:p>
            <a:pPr indent="268288" algn="just"/>
            <a:r>
              <a:rPr lang="pt-BR" sz="2300" dirty="0">
                <a:latin typeface="Arial Narrow" panose="020B0606020202030204" pitchFamily="34" charset="0"/>
              </a:rPr>
              <a:t>O relatório aponta a Mata Atlântica como o bioma brasileiro com maior número de espécies de plantas e animais ameaçadas de extinção no país.</a:t>
            </a:r>
          </a:p>
          <a:p>
            <a:pPr indent="268288" algn="just"/>
            <a:r>
              <a:rPr lang="pt-BR" sz="2300" dirty="0">
                <a:latin typeface="Arial Narrow" panose="020B0606020202030204" pitchFamily="34" charset="0"/>
              </a:rPr>
              <a:t>Com base nas listas de fauna e da flora, produzidas pelo Instituto Chico Mendes de Conservação da Biodiversidade (</a:t>
            </a:r>
            <a:r>
              <a:rPr lang="pt-BR" sz="2300" dirty="0" err="1">
                <a:latin typeface="Arial Narrow" panose="020B0606020202030204" pitchFamily="34" charset="0"/>
              </a:rPr>
              <a:t>ICMBio</a:t>
            </a:r>
            <a:r>
              <a:rPr lang="pt-BR" sz="2300" dirty="0">
                <a:latin typeface="Arial Narrow" panose="020B0606020202030204" pitchFamily="34" charset="0"/>
              </a:rPr>
              <a:t>) e pelo Jardim Botânico do Rio de Janeiro (JBRJ), respectivamente, o estudo do IBGE afirma que existem 5501 espécies em risco de extinção no Brasil. Mais da metade delas (2845) está na Mata Atlântica. </a:t>
            </a:r>
          </a:p>
          <a:p>
            <a:pPr indent="268288" algn="just"/>
            <a:r>
              <a:rPr lang="pt-BR" sz="2300" dirty="0">
                <a:latin typeface="Arial Narrow" panose="020B0606020202030204" pitchFamily="34" charset="0"/>
              </a:rPr>
              <a:t>Entre as causas, a pesquisa aponta: </a:t>
            </a:r>
          </a:p>
          <a:p>
            <a:pPr algn="just"/>
            <a:r>
              <a:rPr lang="pt-BR" sz="2300" dirty="0">
                <a:latin typeface="Arial Narrow" panose="020B0606020202030204" pitchFamily="34" charset="0"/>
              </a:rPr>
              <a:t>•	A alta taxa de endemismo e distribuição restrita entre as espécies do bioma</a:t>
            </a:r>
          </a:p>
          <a:p>
            <a:pPr algn="just"/>
            <a:r>
              <a:rPr lang="pt-BR" sz="2300" dirty="0">
                <a:latin typeface="Arial Narrow" panose="020B0606020202030204" pitchFamily="34" charset="0"/>
              </a:rPr>
              <a:t>•	O histórico de ocupação da Mata Atlântica. Ele é o bioma com maior histórico de ocupação e maior perda de área nativa</a:t>
            </a:r>
          </a:p>
          <a:p>
            <a:pPr indent="268288" algn="just"/>
            <a:r>
              <a:rPr lang="pt-BR" sz="2300" dirty="0">
                <a:latin typeface="Arial Narrow" panose="020B0606020202030204" pitchFamily="34" charset="0"/>
              </a:rPr>
              <a:t>As instituições avaliaram 21 456 espécies de animais e plantas em todos os biomas do país – cerca de 12% de toda a biodiversidade brasileira. A Mata Atlântica também é o bioma com maior número de espécies avaliadas pelo levantamento: 11 811. </a:t>
            </a:r>
          </a:p>
        </p:txBody>
      </p:sp>
    </p:spTree>
    <p:extLst>
      <p:ext uri="{BB962C8B-B14F-4D97-AF65-F5344CB8AC3E}">
        <p14:creationId xmlns:p14="http://schemas.microsoft.com/office/powerpoint/2010/main" val="32866273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4C9901-029E-BFD3-6030-122810D25820}"/>
              </a:ext>
            </a:extLst>
          </p:cNvPr>
          <p:cNvSpPr txBox="1"/>
          <p:nvPr/>
        </p:nvSpPr>
        <p:spPr>
          <a:xfrm>
            <a:off x="98611" y="696649"/>
            <a:ext cx="11958918" cy="2292935"/>
          </a:xfrm>
          <a:prstGeom prst="rect">
            <a:avLst/>
          </a:prstGeom>
          <a:noFill/>
        </p:spPr>
        <p:txBody>
          <a:bodyPr wrap="square">
            <a:spAutoFit/>
          </a:bodyPr>
          <a:lstStyle/>
          <a:p>
            <a:pPr indent="268288" algn="just"/>
            <a:r>
              <a:rPr lang="pt-BR" sz="2300" dirty="0">
                <a:latin typeface="Arial Narrow" panose="020B0606020202030204" pitchFamily="34" charset="0"/>
              </a:rPr>
              <a:t>Segundo o IBGE, o bioma é também o com mais espécies declaradas extintas: oito, sendo a mais recente a perereca-gladiadora-de-sino (Boana </a:t>
            </a:r>
            <a:r>
              <a:rPr lang="pt-BR" sz="2300" dirty="0" err="1">
                <a:latin typeface="Arial Narrow" panose="020B0606020202030204" pitchFamily="34" charset="0"/>
              </a:rPr>
              <a:t>cymbalum</a:t>
            </a:r>
            <a:r>
              <a:rPr lang="pt-BR" sz="2300" dirty="0">
                <a:latin typeface="Arial Narrow" panose="020B0606020202030204" pitchFamily="34" charset="0"/>
              </a:rPr>
              <a:t>). </a:t>
            </a:r>
          </a:p>
          <a:p>
            <a:pPr indent="268288" algn="just"/>
            <a:r>
              <a:rPr lang="pt-BR" sz="2300" dirty="0">
                <a:latin typeface="Arial Narrow" panose="020B0606020202030204" pitchFamily="34" charset="0"/>
              </a:rPr>
              <a:t>O relatório aponta que Cerrado teve 1199 espécies consideradas em risco (segundo lugar – 16,2% do total), seguido pela Caatinga (481 ou 14,9%) e pelos Pampas (229 ou 13,7%). Os biomas com menor número de espécies ameaçadas entre as avaliadas são a Amazônia (503 ou 6%) e o Pantanal (74 ou 4%). </a:t>
            </a:r>
          </a:p>
          <a:p>
            <a:pPr algn="r"/>
            <a:r>
              <a:rPr lang="pt-BR" sz="1400" dirty="0">
                <a:latin typeface="Arial Narrow" panose="020B0606020202030204" pitchFamily="34" charset="0"/>
              </a:rPr>
              <a:t>Disponível em: https://www.nationalgeographicbrasil.com/meio-ambiente/2023/05/especies-ameacadas-na-amazonia-aumentaram-em-mais-de-65-nos-ultimos-10-anos?utm_source=chatgpt.com.  Acesso em: 3 nov. 2025.</a:t>
            </a:r>
          </a:p>
        </p:txBody>
      </p:sp>
      <p:pic>
        <p:nvPicPr>
          <p:cNvPr id="2" name="Imagem 1">
            <a:extLst>
              <a:ext uri="{FF2B5EF4-FFF2-40B4-BE49-F238E27FC236}">
                <a16:creationId xmlns:a16="http://schemas.microsoft.com/office/drawing/2014/main" id="{DE4383AF-9122-1A3E-1032-865A8B92F701}"/>
              </a:ext>
            </a:extLst>
          </p:cNvPr>
          <p:cNvPicPr>
            <a:picLocks noChangeAspect="1"/>
          </p:cNvPicPr>
          <p:nvPr/>
        </p:nvPicPr>
        <p:blipFill>
          <a:blip r:embed="rId2"/>
          <a:stretch>
            <a:fillRect/>
          </a:stretch>
        </p:blipFill>
        <p:spPr>
          <a:xfrm>
            <a:off x="349624" y="2989584"/>
            <a:ext cx="2041857" cy="791935"/>
          </a:xfrm>
          <a:prstGeom prst="rect">
            <a:avLst/>
          </a:prstGeom>
        </p:spPr>
      </p:pic>
      <p:graphicFrame>
        <p:nvGraphicFramePr>
          <p:cNvPr id="4" name="Tabela 3">
            <a:extLst>
              <a:ext uri="{FF2B5EF4-FFF2-40B4-BE49-F238E27FC236}">
                <a16:creationId xmlns:a16="http://schemas.microsoft.com/office/drawing/2014/main" id="{D2E7E54C-B777-0BA1-D549-89C5C2570E5A}"/>
              </a:ext>
            </a:extLst>
          </p:cNvPr>
          <p:cNvGraphicFramePr>
            <a:graphicFrameLocks noGrp="1"/>
          </p:cNvGraphicFramePr>
          <p:nvPr>
            <p:extLst>
              <p:ext uri="{D42A27DB-BD31-4B8C-83A1-F6EECF244321}">
                <p14:modId xmlns:p14="http://schemas.microsoft.com/office/powerpoint/2010/main" val="3271019101"/>
              </p:ext>
            </p:extLst>
          </p:nvPr>
        </p:nvGraphicFramePr>
        <p:xfrm>
          <a:off x="98611" y="3781519"/>
          <a:ext cx="11958918" cy="2758440"/>
        </p:xfrm>
        <a:graphic>
          <a:graphicData uri="http://schemas.openxmlformats.org/drawingml/2006/table">
            <a:tbl>
              <a:tblPr firstRow="1" bandRow="1">
                <a:tableStyleId>{5C22544A-7EE6-4342-B048-85BDC9FD1C3A}</a:tableStyleId>
              </a:tblPr>
              <a:tblGrid>
                <a:gridCol w="11958918">
                  <a:extLst>
                    <a:ext uri="{9D8B030D-6E8A-4147-A177-3AD203B41FA5}">
                      <a16:colId xmlns:a16="http://schemas.microsoft.com/office/drawing/2014/main" val="252564551"/>
                    </a:ext>
                  </a:extLst>
                </a:gridCol>
              </a:tblGrid>
              <a:tr h="370840">
                <a:tc>
                  <a:txBody>
                    <a:bodyPr/>
                    <a:lstStyle/>
                    <a:p>
                      <a:pPr algn="ctr"/>
                      <a:r>
                        <a:rPr lang="pt-BR" sz="2300" b="1" dirty="0">
                          <a:solidFill>
                            <a:schemeClr val="tx1"/>
                          </a:solidFill>
                          <a:latin typeface="Arial Narrow" panose="020B0606020202030204" pitchFamily="34" charset="0"/>
                        </a:rPr>
                        <a:t>Verbo</a:t>
                      </a:r>
                    </a:p>
                    <a:p>
                      <a:pPr marL="0" indent="268288" algn="just"/>
                      <a:r>
                        <a:rPr lang="pt-BR" sz="2300" b="0" dirty="0">
                          <a:solidFill>
                            <a:schemeClr val="tx1"/>
                          </a:solidFill>
                          <a:latin typeface="Arial Narrow" panose="020B0606020202030204" pitchFamily="34" charset="0"/>
                        </a:rPr>
                        <a:t>Os </a:t>
                      </a:r>
                      <a:r>
                        <a:rPr lang="pt-BR" sz="2300" b="1" dirty="0">
                          <a:solidFill>
                            <a:schemeClr val="tx1"/>
                          </a:solidFill>
                          <a:latin typeface="Arial Narrow" panose="020B0606020202030204" pitchFamily="34" charset="0"/>
                        </a:rPr>
                        <a:t>verbos</a:t>
                      </a:r>
                      <a:r>
                        <a:rPr lang="pt-BR" sz="2300" b="0" dirty="0">
                          <a:solidFill>
                            <a:schemeClr val="tx1"/>
                          </a:solidFill>
                          <a:latin typeface="Arial Narrow" panose="020B0606020202030204" pitchFamily="34" charset="0"/>
                        </a:rPr>
                        <a:t> são palavras que indicam uma </a:t>
                      </a:r>
                      <a:r>
                        <a:rPr lang="pt-BR" sz="2300" b="1" dirty="0">
                          <a:solidFill>
                            <a:schemeClr val="tx1"/>
                          </a:solidFill>
                          <a:latin typeface="Arial Narrow" panose="020B0606020202030204" pitchFamily="34" charset="0"/>
                        </a:rPr>
                        <a:t>ação</a:t>
                      </a:r>
                      <a:r>
                        <a:rPr lang="pt-BR" sz="2300" b="0" dirty="0">
                          <a:solidFill>
                            <a:schemeClr val="tx1"/>
                          </a:solidFill>
                          <a:latin typeface="Arial Narrow" panose="020B0606020202030204" pitchFamily="34" charset="0"/>
                        </a:rPr>
                        <a:t>, um </a:t>
                      </a:r>
                      <a:r>
                        <a:rPr lang="pt-BR" sz="2300" b="1" dirty="0">
                          <a:solidFill>
                            <a:schemeClr val="tx1"/>
                          </a:solidFill>
                          <a:latin typeface="Arial Narrow" panose="020B0606020202030204" pitchFamily="34" charset="0"/>
                        </a:rPr>
                        <a:t>estado</a:t>
                      </a:r>
                      <a:r>
                        <a:rPr lang="pt-BR" sz="2300" b="0" dirty="0">
                          <a:solidFill>
                            <a:schemeClr val="tx1"/>
                          </a:solidFill>
                          <a:latin typeface="Arial Narrow" panose="020B0606020202030204" pitchFamily="34" charset="0"/>
                        </a:rPr>
                        <a:t> ou um </a:t>
                      </a:r>
                      <a:r>
                        <a:rPr lang="pt-BR" sz="2300" b="1" dirty="0">
                          <a:solidFill>
                            <a:schemeClr val="tx1"/>
                          </a:solidFill>
                          <a:latin typeface="Arial Narrow" panose="020B0606020202030204" pitchFamily="34" charset="0"/>
                        </a:rPr>
                        <a:t>fenômeno da natureza</a:t>
                      </a:r>
                      <a:r>
                        <a:rPr lang="pt-BR" sz="2300" b="0" dirty="0">
                          <a:solidFill>
                            <a:schemeClr val="tx1"/>
                          </a:solidFill>
                          <a:latin typeface="Arial Narrow" panose="020B0606020202030204" pitchFamily="34" charset="0"/>
                        </a:rPr>
                        <a:t>. Eles ajudam a organizar as informações no texto, situando o leitor no tempo e permitindo compreender a sequência dos acontecimentos. Os verbos apresentam três modos: </a:t>
                      </a:r>
                      <a:r>
                        <a:rPr lang="pt-BR" sz="2300" b="1" dirty="0">
                          <a:solidFill>
                            <a:schemeClr val="tx1"/>
                          </a:solidFill>
                          <a:latin typeface="Arial Narrow" panose="020B0606020202030204" pitchFamily="34" charset="0"/>
                        </a:rPr>
                        <a:t>modo indicativo</a:t>
                      </a:r>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modo imperativo </a:t>
                      </a:r>
                      <a:r>
                        <a:rPr lang="pt-BR" sz="2300" b="0" dirty="0">
                          <a:solidFill>
                            <a:schemeClr val="tx1"/>
                          </a:solidFill>
                          <a:latin typeface="Arial Narrow" panose="020B0606020202030204" pitchFamily="34" charset="0"/>
                        </a:rPr>
                        <a:t>e o </a:t>
                      </a:r>
                      <a:r>
                        <a:rPr lang="pt-BR" sz="2300" b="1" dirty="0">
                          <a:solidFill>
                            <a:schemeClr val="tx1"/>
                          </a:solidFill>
                          <a:latin typeface="Arial Narrow" panose="020B0606020202030204" pitchFamily="34" charset="0"/>
                        </a:rPr>
                        <a:t>modo subjuntivo</a:t>
                      </a:r>
                      <a:r>
                        <a:rPr lang="pt-BR" sz="2300" b="0" dirty="0">
                          <a:solidFill>
                            <a:schemeClr val="tx1"/>
                          </a:solidFill>
                          <a:latin typeface="Arial Narrow" panose="020B0606020202030204" pitchFamily="34" charset="0"/>
                        </a:rPr>
                        <a:t>. </a:t>
                      </a:r>
                    </a:p>
                    <a:p>
                      <a:pPr marL="0" indent="268288" algn="just"/>
                      <a:r>
                        <a:rPr lang="pt-BR" sz="2300" b="0" dirty="0">
                          <a:solidFill>
                            <a:schemeClr val="tx1"/>
                          </a:solidFill>
                          <a:latin typeface="Arial Narrow" panose="020B0606020202030204" pitchFamily="34" charset="0"/>
                        </a:rPr>
                        <a:t>No gênero reportagem, os verbos aparecem em diferentes tempos: o </a:t>
                      </a:r>
                      <a:r>
                        <a:rPr lang="pt-BR" sz="2300" b="1" dirty="0">
                          <a:solidFill>
                            <a:schemeClr val="tx1"/>
                          </a:solidFill>
                          <a:latin typeface="Arial Narrow" panose="020B0606020202030204" pitchFamily="34" charset="0"/>
                        </a:rPr>
                        <a:t>presente</a:t>
                      </a:r>
                      <a:r>
                        <a:rPr lang="pt-BR" sz="2300" b="0" dirty="0">
                          <a:solidFill>
                            <a:schemeClr val="tx1"/>
                          </a:solidFill>
                          <a:latin typeface="Arial Narrow" panose="020B0606020202030204" pitchFamily="34" charset="0"/>
                        </a:rPr>
                        <a:t> indica fatos atuais e reforça a importância do que está sendo noticiado; o </a:t>
                      </a:r>
                      <a:r>
                        <a:rPr lang="pt-BR" sz="2300" b="1" dirty="0">
                          <a:solidFill>
                            <a:schemeClr val="tx1"/>
                          </a:solidFill>
                          <a:latin typeface="Arial Narrow" panose="020B0606020202030204" pitchFamily="34" charset="0"/>
                        </a:rPr>
                        <a:t>pretérito perfeito </a:t>
                      </a:r>
                      <a:r>
                        <a:rPr lang="pt-BR" sz="2300" b="0" dirty="0">
                          <a:solidFill>
                            <a:schemeClr val="tx1"/>
                          </a:solidFill>
                          <a:latin typeface="Arial Narrow" panose="020B0606020202030204" pitchFamily="34" charset="0"/>
                        </a:rPr>
                        <a:t>mostra algo que já aconteceu.</a:t>
                      </a:r>
                    </a:p>
                    <a:p>
                      <a:pPr algn="r"/>
                      <a:r>
                        <a:rPr lang="pt-BR" sz="1400" b="0" dirty="0">
                          <a:solidFill>
                            <a:schemeClr val="tx1"/>
                          </a:solidFill>
                          <a:latin typeface="Arial Narrow" panose="020B0606020202030204" pitchFamily="34" charset="0"/>
                        </a:rPr>
                        <a:t>Disponível em: https://brasilescola.uol.com.br/gramatica/classes-palavras.htm. Acesso em: 18 jun. 2025. (Adaptado).</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727960705"/>
                  </a:ext>
                </a:extLst>
              </a:tr>
            </a:tbl>
          </a:graphicData>
        </a:graphic>
      </p:graphicFrame>
    </p:spTree>
    <p:extLst>
      <p:ext uri="{BB962C8B-B14F-4D97-AF65-F5344CB8AC3E}">
        <p14:creationId xmlns:p14="http://schemas.microsoft.com/office/powerpoint/2010/main" val="9631217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1453A6-389C-B7AC-28E6-B3677E8D4A32}"/>
              </a:ext>
            </a:extLst>
          </p:cNvPr>
          <p:cNvSpPr txBox="1"/>
          <p:nvPr/>
        </p:nvSpPr>
        <p:spPr>
          <a:xfrm>
            <a:off x="80681" y="739152"/>
            <a:ext cx="11949953" cy="5401479"/>
          </a:xfrm>
          <a:prstGeom prst="rect">
            <a:avLst/>
          </a:prstGeom>
          <a:noFill/>
        </p:spPr>
        <p:txBody>
          <a:bodyPr wrap="square">
            <a:spAutoFit/>
          </a:bodyPr>
          <a:lstStyle/>
          <a:p>
            <a:pPr algn="just"/>
            <a:r>
              <a:rPr lang="pt-BR" sz="2300" b="1" dirty="0">
                <a:latin typeface="Arial Narrow" panose="020B0606020202030204" pitchFamily="34" charset="0"/>
              </a:rPr>
              <a:t>17. </a:t>
            </a:r>
            <a:r>
              <a:rPr lang="pt-BR" sz="2300" dirty="0">
                <a:latin typeface="Arial Narrow" panose="020B0606020202030204" pitchFamily="34" charset="0"/>
              </a:rPr>
              <a:t>O uso e escolha dos verbos em reportagens são ferramentas importantes para dar forma à consciência (percepção) do leitor sobre a atualidade para que ele compreenda a relevância/importância de um acontecimento, usando o tempo verbal certo para cada objetivo. Os verbos têm muita utilidade nos textos, em especial, nas reportagens. Eles são responsáveis pela organização das informações em um texto. Alguns verbos indicam ação, algo que acontece, aconteceu ou acontecerá, ou ainda alguma ação mental. Há também verbos que indicam estado (como as pessoas e os objetos são) e mudanças de estado. Os verbos têm a função de descrever situações e ideias ou mudanças. Faça o que se pede.</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a) Retire os verbos do trecho a seguir, “O número representa um aumento de 65,46% na comparação com o último relatório de Contas de Ecossistemas do IBGE... O estudo anterior identificava 304 espécies amazônicas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Qual é o tempo e o modo desses verbos?</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14674958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209892-FA01-4745-BA11-9EA210AC31BC}"/>
              </a:ext>
            </a:extLst>
          </p:cNvPr>
          <p:cNvSpPr txBox="1"/>
          <p:nvPr/>
        </p:nvSpPr>
        <p:spPr>
          <a:xfrm>
            <a:off x="89646" y="623118"/>
            <a:ext cx="11896165" cy="4693593"/>
          </a:xfrm>
          <a:prstGeom prst="rect">
            <a:avLst/>
          </a:prstGeom>
          <a:noFill/>
        </p:spPr>
        <p:txBody>
          <a:bodyPr wrap="square">
            <a:spAutoFit/>
          </a:bodyPr>
          <a:lstStyle/>
          <a:p>
            <a:pPr algn="just"/>
            <a:r>
              <a:rPr lang="pt-BR" sz="2300" dirty="0">
                <a:latin typeface="Arial Narrow" panose="020B0606020202030204" pitchFamily="34" charset="0"/>
              </a:rPr>
              <a:t>c) No trecho “As instituições avaliaram 21 456 espécies de animais e plantas em todos os biomas do país...”, o verbo destacado foi utilizado para</a:t>
            </a:r>
          </a:p>
          <a:p>
            <a:pPr algn="just"/>
            <a:r>
              <a:rPr lang="pt-BR" sz="2300" dirty="0">
                <a:latin typeface="Arial Narrow" panose="020B0606020202030204" pitchFamily="34" charset="0"/>
              </a:rPr>
              <a:t>(   ) uma ação passada.</a:t>
            </a:r>
          </a:p>
          <a:p>
            <a:pPr algn="just"/>
            <a:r>
              <a:rPr lang="pt-BR" sz="2300" dirty="0">
                <a:latin typeface="Arial Narrow" panose="020B0606020202030204" pitchFamily="34" charset="0"/>
              </a:rPr>
              <a:t>(    ) uma ação que está acontecendo no momento da fala.</a:t>
            </a:r>
          </a:p>
          <a:p>
            <a:pPr algn="just"/>
            <a:r>
              <a:rPr lang="pt-BR" sz="2300" dirty="0">
                <a:latin typeface="Arial Narrow" panose="020B0606020202030204" pitchFamily="34" charset="0"/>
              </a:rPr>
              <a:t>(    ) uma ação que ainda vai acontecer.</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18. </a:t>
            </a:r>
            <a:r>
              <a:rPr lang="pt-BR" sz="2300" dirty="0">
                <a:latin typeface="Arial Narrow" panose="020B0606020202030204" pitchFamily="34" charset="0"/>
              </a:rPr>
              <a:t>Qual é o tema/assunto dessa reportagem?</a:t>
            </a:r>
          </a:p>
          <a:p>
            <a:pPr algn="just"/>
            <a:r>
              <a:rPr lang="pt-BR" sz="2300" dirty="0">
                <a:latin typeface="Arial Narrow" panose="020B0606020202030204" pitchFamily="34" charset="0"/>
              </a:rPr>
              <a:t>(A) O aumento do número de espécies ameaçadas de extinção no Brasil, especialmente na Amazônia.</a:t>
            </a:r>
          </a:p>
          <a:p>
            <a:pPr algn="just"/>
            <a:r>
              <a:rPr lang="pt-BR" sz="2300" dirty="0">
                <a:latin typeface="Arial Narrow" panose="020B0606020202030204" pitchFamily="34" charset="0"/>
              </a:rPr>
              <a:t>(B) O levantamento que identificou e classificou espécies e plantas da Amazônia.</a:t>
            </a:r>
          </a:p>
          <a:p>
            <a:pPr algn="just"/>
            <a:r>
              <a:rPr lang="pt-BR" sz="2300" dirty="0">
                <a:latin typeface="Arial Narrow" panose="020B0606020202030204" pitchFamily="34" charset="0"/>
              </a:rPr>
              <a:t>(C) A história de ocupação e da maior perda nativa da Amazônia. </a:t>
            </a:r>
          </a:p>
          <a:p>
            <a:pPr algn="just"/>
            <a:r>
              <a:rPr lang="pt-BR" sz="2300" dirty="0">
                <a:latin typeface="Arial Narrow" panose="020B0606020202030204" pitchFamily="34" charset="0"/>
              </a:rPr>
              <a:t>(D) A preocupação com a vulnerabilidade da Amazônia.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19. </a:t>
            </a:r>
            <a:r>
              <a:rPr lang="pt-BR" sz="2300" dirty="0">
                <a:latin typeface="Arial Narrow" panose="020B0606020202030204" pitchFamily="34" charset="0"/>
              </a:rPr>
              <a:t>Retire do texto palavras/expressões-chave que reforçam o tema/assunto do texto.</a:t>
            </a:r>
          </a:p>
        </p:txBody>
      </p:sp>
    </p:spTree>
    <p:extLst>
      <p:ext uri="{BB962C8B-B14F-4D97-AF65-F5344CB8AC3E}">
        <p14:creationId xmlns:p14="http://schemas.microsoft.com/office/powerpoint/2010/main" val="18273230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6CCC3C-AA01-AD83-70D2-B4C1A7A98280}"/>
              </a:ext>
            </a:extLst>
          </p:cNvPr>
          <p:cNvSpPr txBox="1"/>
          <p:nvPr/>
        </p:nvSpPr>
        <p:spPr>
          <a:xfrm>
            <a:off x="143434" y="701079"/>
            <a:ext cx="11815483" cy="5755422"/>
          </a:xfrm>
          <a:prstGeom prst="rect">
            <a:avLst/>
          </a:prstGeom>
          <a:noFill/>
        </p:spPr>
        <p:txBody>
          <a:bodyPr wrap="square">
            <a:spAutoFit/>
          </a:bodyPr>
          <a:lstStyle/>
          <a:p>
            <a:pPr algn="just"/>
            <a:r>
              <a:rPr lang="pt-BR" sz="2300" b="1" dirty="0">
                <a:latin typeface="Arial Narrow" panose="020B0606020202030204" pitchFamily="34" charset="0"/>
              </a:rPr>
              <a:t>20. </a:t>
            </a:r>
            <a:r>
              <a:rPr lang="pt-BR" sz="2300" dirty="0">
                <a:latin typeface="Arial Narrow" panose="020B0606020202030204" pitchFamily="34" charset="0"/>
              </a:rPr>
              <a:t>A finalidade do texto é</a:t>
            </a:r>
          </a:p>
          <a:p>
            <a:pPr algn="just"/>
            <a:r>
              <a:rPr lang="pt-BR" sz="2300" dirty="0">
                <a:latin typeface="Arial Narrow" panose="020B0606020202030204" pitchFamily="34" charset="0"/>
              </a:rPr>
              <a:t>(A) descrever características gerais dos biomas brasileiros.</a:t>
            </a:r>
          </a:p>
          <a:p>
            <a:pPr algn="just"/>
            <a:r>
              <a:rPr lang="pt-BR" sz="2300" dirty="0">
                <a:latin typeface="Arial Narrow" panose="020B0606020202030204" pitchFamily="34" charset="0"/>
              </a:rPr>
              <a:t>(B) criticar políticas públicas de conservação da biodiversidade.</a:t>
            </a:r>
          </a:p>
          <a:p>
            <a:pPr algn="just"/>
            <a:r>
              <a:rPr lang="pt-BR" sz="2300" dirty="0">
                <a:latin typeface="Arial Narrow" panose="020B0606020202030204" pitchFamily="34" charset="0"/>
              </a:rPr>
              <a:t>(C) defender a preservação ambiental por meio de opiniões pessoais.</a:t>
            </a:r>
          </a:p>
          <a:p>
            <a:pPr algn="just"/>
            <a:r>
              <a:rPr lang="pt-BR" sz="2300" dirty="0">
                <a:latin typeface="Arial Narrow" panose="020B0606020202030204" pitchFamily="34" charset="0"/>
              </a:rPr>
              <a:t>(D) informar sobre o aumento do número de espécies ameaçadas de extinção no Brasil, especialmente na Amazônia.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21. </a:t>
            </a:r>
            <a:r>
              <a:rPr lang="pt-BR" sz="2300" dirty="0">
                <a:latin typeface="Arial Narrow" panose="020B0606020202030204" pitchFamily="34" charset="0"/>
              </a:rPr>
              <a:t>Identificar as marcas linguísticas em um texto, que mostram o locutor e o interlocutor é muito importante. Essas marcas linguísticas são fundamentais, pois elas revelam quem fala, para quem fala, onde, quando e com qual intenção servindo como pistas para interpretar contextos, gêneros textuais e intenções do autor, além disso, essas marcas podem evidenciar/mostrar variações sociais, regionais e históricas que formam identidade e influenciam a comunicação, desde o sotaque até o uso de termos técnicos, ou gírias, sendo essenciais para a compreensão e adequação da linguagem ao público. Com a ajuda do seu(sua) professor(a) responda. </a:t>
            </a:r>
          </a:p>
          <a:p>
            <a:pPr algn="just"/>
            <a:r>
              <a:rPr lang="pt-BR" sz="2300" dirty="0">
                <a:latin typeface="Arial Narrow" panose="020B0606020202030204" pitchFamily="34" charset="0"/>
              </a:rPr>
              <a:t>No trecho “Nos últimos 10 anos, o número de espécies encontradas na Amazônia que estão ameaçadas de extinção aumentou em mais de 65%. A informação faz parte da pesquisa “Espécies</a:t>
            </a:r>
          </a:p>
        </p:txBody>
      </p:sp>
    </p:spTree>
    <p:extLst>
      <p:ext uri="{BB962C8B-B14F-4D97-AF65-F5344CB8AC3E}">
        <p14:creationId xmlns:p14="http://schemas.microsoft.com/office/powerpoint/2010/main" val="11347675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E62BB81-EE10-141A-2A5B-1EB21A9D3DCB}"/>
              </a:ext>
            </a:extLst>
          </p:cNvPr>
          <p:cNvSpPr txBox="1"/>
          <p:nvPr/>
        </p:nvSpPr>
        <p:spPr>
          <a:xfrm>
            <a:off x="215152" y="692115"/>
            <a:ext cx="11743766" cy="5755422"/>
          </a:xfrm>
          <a:prstGeom prst="rect">
            <a:avLst/>
          </a:prstGeom>
          <a:noFill/>
        </p:spPr>
        <p:txBody>
          <a:bodyPr wrap="square">
            <a:spAutoFit/>
          </a:bodyPr>
          <a:lstStyle/>
          <a:p>
            <a:r>
              <a:rPr lang="pt-BR" sz="2300" dirty="0">
                <a:latin typeface="Arial Narrow" panose="020B0606020202030204" pitchFamily="34" charset="0"/>
              </a:rPr>
              <a:t>Ameaçadas de Extinção no Brasil 2022”, do Instituto Brasileiro de Geografia e Estatística (IBGE), divulgada nesta quarta-feira (24/05).”, predomina a linguagem </a:t>
            </a:r>
          </a:p>
          <a:p>
            <a:r>
              <a:rPr lang="pt-BR" sz="2300" dirty="0">
                <a:latin typeface="Arial Narrow" panose="020B0606020202030204" pitchFamily="34" charset="0"/>
              </a:rPr>
              <a:t>(A) informal.</a:t>
            </a:r>
          </a:p>
          <a:p>
            <a:r>
              <a:rPr lang="pt-BR" sz="2300" dirty="0">
                <a:latin typeface="Arial Narrow" panose="020B0606020202030204" pitchFamily="34" charset="0"/>
              </a:rPr>
              <a:t>(B) regional.</a:t>
            </a:r>
          </a:p>
          <a:p>
            <a:r>
              <a:rPr lang="pt-BR" sz="2300" dirty="0">
                <a:latin typeface="Arial Narrow" panose="020B0606020202030204" pitchFamily="34" charset="0"/>
              </a:rPr>
              <a:t>(C) literária.</a:t>
            </a:r>
          </a:p>
          <a:p>
            <a:r>
              <a:rPr lang="pt-BR" sz="2300" dirty="0">
                <a:latin typeface="Arial Narrow" panose="020B0606020202030204" pitchFamily="34" charset="0"/>
              </a:rPr>
              <a:t>(D) jornalística.</a:t>
            </a:r>
          </a:p>
          <a:p>
            <a:endParaRPr lang="pt-BR" sz="2300" dirty="0">
              <a:latin typeface="Arial Narrow" panose="020B0606020202030204" pitchFamily="34" charset="0"/>
            </a:endParaRPr>
          </a:p>
          <a:p>
            <a:r>
              <a:rPr lang="pt-BR" sz="2300" b="1" dirty="0">
                <a:latin typeface="Arial Narrow" panose="020B0606020202030204" pitchFamily="34" charset="0"/>
              </a:rPr>
              <a:t>22. </a:t>
            </a:r>
            <a:r>
              <a:rPr lang="pt-BR" sz="2300" dirty="0">
                <a:latin typeface="Arial Narrow" panose="020B0606020202030204" pitchFamily="34" charset="0"/>
              </a:rPr>
              <a:t>São características predominantes na reportagem.</a:t>
            </a:r>
          </a:p>
          <a:p>
            <a:r>
              <a:rPr lang="pt-BR" sz="2300" dirty="0">
                <a:latin typeface="Arial Narrow" panose="020B0606020202030204" pitchFamily="34" charset="0"/>
              </a:rPr>
              <a:t>(   ) Pode conter argumentos de autoridade, como um especialista no assunto que está sendo tratado ou mesmo de um órgão ou entidade especializada.</a:t>
            </a:r>
          </a:p>
          <a:p>
            <a:r>
              <a:rPr lang="pt-BR" sz="2300" dirty="0">
                <a:latin typeface="Arial Narrow" panose="020B0606020202030204" pitchFamily="34" charset="0"/>
              </a:rPr>
              <a:t>(   ) Ter a finalidade de expor, opinar ou interpretar um tema/assunto de interesse geral ou destinado a um público específico.</a:t>
            </a:r>
          </a:p>
          <a:p>
            <a:r>
              <a:rPr lang="pt-BR" sz="2300" dirty="0">
                <a:latin typeface="Arial Narrow" panose="020B0606020202030204" pitchFamily="34" charset="0"/>
              </a:rPr>
              <a:t>(   ) O uso de linguagem clara, objetiva e atendimento à norma padrão da língua  </a:t>
            </a:r>
          </a:p>
          <a:p>
            <a:r>
              <a:rPr lang="pt-BR" sz="2300" dirty="0">
                <a:latin typeface="Arial Narrow" panose="020B0606020202030204" pitchFamily="34" charset="0"/>
              </a:rPr>
              <a:t>(   ) O(A) autor(a) pode expressar sua opinião sobre o assunto/tema. </a:t>
            </a:r>
          </a:p>
          <a:p>
            <a:r>
              <a:rPr lang="pt-BR" sz="2300" dirty="0">
                <a:latin typeface="Arial Narrow" panose="020B0606020202030204" pitchFamily="34" charset="0"/>
              </a:rPr>
              <a:t>(   ) Não deve ser assinado pelo(a) autor(a).</a:t>
            </a:r>
          </a:p>
          <a:p>
            <a:endParaRPr lang="pt-BR" sz="2300" dirty="0">
              <a:latin typeface="Arial Narrow" panose="020B0606020202030204" pitchFamily="34" charset="0"/>
            </a:endParaRPr>
          </a:p>
        </p:txBody>
      </p:sp>
    </p:spTree>
    <p:extLst>
      <p:ext uri="{BB962C8B-B14F-4D97-AF65-F5344CB8AC3E}">
        <p14:creationId xmlns:p14="http://schemas.microsoft.com/office/powerpoint/2010/main" val="28651277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4118272-D842-B281-21DE-88C7B0F804CB}"/>
              </a:ext>
            </a:extLst>
          </p:cNvPr>
          <p:cNvPicPr>
            <a:picLocks noChangeAspect="1"/>
          </p:cNvPicPr>
          <p:nvPr/>
        </p:nvPicPr>
        <p:blipFill>
          <a:blip r:embed="rId2"/>
          <a:stretch>
            <a:fillRect/>
          </a:stretch>
        </p:blipFill>
        <p:spPr>
          <a:xfrm>
            <a:off x="3760543" y="591671"/>
            <a:ext cx="4670913" cy="566764"/>
          </a:xfrm>
          <a:prstGeom prst="rect">
            <a:avLst/>
          </a:prstGeom>
        </p:spPr>
      </p:pic>
      <p:pic>
        <p:nvPicPr>
          <p:cNvPr id="3" name="Imagem 2">
            <a:extLst>
              <a:ext uri="{FF2B5EF4-FFF2-40B4-BE49-F238E27FC236}">
                <a16:creationId xmlns:a16="http://schemas.microsoft.com/office/drawing/2014/main" id="{1C5E8D39-6D65-B391-ED54-5AAC7370AF2C}"/>
              </a:ext>
            </a:extLst>
          </p:cNvPr>
          <p:cNvPicPr>
            <a:picLocks noChangeAspect="1"/>
          </p:cNvPicPr>
          <p:nvPr/>
        </p:nvPicPr>
        <p:blipFill>
          <a:blip r:embed="rId3"/>
          <a:stretch>
            <a:fillRect/>
          </a:stretch>
        </p:blipFill>
        <p:spPr>
          <a:xfrm>
            <a:off x="112567" y="1013012"/>
            <a:ext cx="4388208" cy="919269"/>
          </a:xfrm>
          <a:prstGeom prst="rect">
            <a:avLst/>
          </a:prstGeom>
        </p:spPr>
      </p:pic>
      <p:sp>
        <p:nvSpPr>
          <p:cNvPr id="5" name="CaixaDeTexto 4">
            <a:extLst>
              <a:ext uri="{FF2B5EF4-FFF2-40B4-BE49-F238E27FC236}">
                <a16:creationId xmlns:a16="http://schemas.microsoft.com/office/drawing/2014/main" id="{49448D29-A041-AEE5-E8E0-7200E10B1EC5}"/>
              </a:ext>
            </a:extLst>
          </p:cNvPr>
          <p:cNvSpPr txBox="1"/>
          <p:nvPr/>
        </p:nvSpPr>
        <p:spPr>
          <a:xfrm>
            <a:off x="112567" y="1984290"/>
            <a:ext cx="11935998" cy="446276"/>
          </a:xfrm>
          <a:prstGeom prst="rect">
            <a:avLst/>
          </a:prstGeom>
          <a:noFill/>
        </p:spPr>
        <p:txBody>
          <a:bodyPr wrap="square">
            <a:spAutoFit/>
          </a:bodyPr>
          <a:lstStyle/>
          <a:p>
            <a:pPr algn="just"/>
            <a:r>
              <a:rPr lang="pt-BR" sz="2300" b="1" dirty="0">
                <a:latin typeface="Arial Narrow" panose="020B0606020202030204" pitchFamily="34" charset="0"/>
              </a:rPr>
              <a:t>1. </a:t>
            </a:r>
            <a:r>
              <a:rPr lang="pt-BR" sz="2300" dirty="0">
                <a:latin typeface="Arial Narrow" panose="020B0606020202030204" pitchFamily="34" charset="0"/>
              </a:rPr>
              <a:t>Antes de ler os textos, vamos conversar? Observe a imagem.</a:t>
            </a:r>
          </a:p>
        </p:txBody>
      </p:sp>
      <p:sp>
        <p:nvSpPr>
          <p:cNvPr id="10" name="CaixaDeTexto 9">
            <a:extLst>
              <a:ext uri="{FF2B5EF4-FFF2-40B4-BE49-F238E27FC236}">
                <a16:creationId xmlns:a16="http://schemas.microsoft.com/office/drawing/2014/main" id="{2EE21E16-BCB5-7C25-EF59-E1703B4D5490}"/>
              </a:ext>
            </a:extLst>
          </p:cNvPr>
          <p:cNvSpPr txBox="1"/>
          <p:nvPr/>
        </p:nvSpPr>
        <p:spPr>
          <a:xfrm>
            <a:off x="3110754" y="5896997"/>
            <a:ext cx="6096000" cy="738664"/>
          </a:xfrm>
          <a:prstGeom prst="rect">
            <a:avLst/>
          </a:prstGeom>
          <a:noFill/>
        </p:spPr>
        <p:txBody>
          <a:bodyPr wrap="square">
            <a:spAutoFit/>
          </a:bodyPr>
          <a:lstStyle/>
          <a:p>
            <a:pPr algn="ctr"/>
            <a:r>
              <a:rPr lang="pt-BR" sz="1400" dirty="0">
                <a:latin typeface="Arial Narrow" panose="020B0606020202030204" pitchFamily="34" charset="0"/>
              </a:rPr>
              <a:t>Disponível em: https://www.facebook.com/</a:t>
            </a:r>
            <a:r>
              <a:rPr lang="pt-BR" sz="1400" dirty="0" err="1">
                <a:latin typeface="Arial Narrow" panose="020B0606020202030204" pitchFamily="34" charset="0"/>
              </a:rPr>
              <a:t>tirinhasinteligentess</a:t>
            </a:r>
            <a:r>
              <a:rPr lang="pt-BR" sz="1400" dirty="0">
                <a:latin typeface="Arial Narrow" panose="020B0606020202030204" pitchFamily="34" charset="0"/>
              </a:rPr>
              <a:t>/posts/hahahabidu-mauriciodesousa-tirinhas-quadrinhos-humorinteligente-tirinhasintelige/3421771057892255/. Acesso em: 22 dez. 2025.</a:t>
            </a:r>
          </a:p>
        </p:txBody>
      </p:sp>
      <p:pic>
        <p:nvPicPr>
          <p:cNvPr id="4" name="Imagem 3">
            <a:extLst>
              <a:ext uri="{FF2B5EF4-FFF2-40B4-BE49-F238E27FC236}">
                <a16:creationId xmlns:a16="http://schemas.microsoft.com/office/drawing/2014/main" id="{6282AC34-58E2-E45B-8487-0E9F275169E0}"/>
              </a:ext>
            </a:extLst>
          </p:cNvPr>
          <p:cNvPicPr>
            <a:picLocks noChangeAspect="1"/>
          </p:cNvPicPr>
          <p:nvPr/>
        </p:nvPicPr>
        <p:blipFill>
          <a:blip r:embed="rId4"/>
          <a:stretch>
            <a:fillRect/>
          </a:stretch>
        </p:blipFill>
        <p:spPr>
          <a:xfrm>
            <a:off x="4373355" y="2482575"/>
            <a:ext cx="3414422" cy="3414422"/>
          </a:xfrm>
          <a:prstGeom prst="rect">
            <a:avLst/>
          </a:prstGeom>
        </p:spPr>
      </p:pic>
    </p:spTree>
    <p:extLst>
      <p:ext uri="{BB962C8B-B14F-4D97-AF65-F5344CB8AC3E}">
        <p14:creationId xmlns:p14="http://schemas.microsoft.com/office/powerpoint/2010/main" val="3706665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C245835-8536-A945-5C11-805E30E698BD}"/>
              </a:ext>
            </a:extLst>
          </p:cNvPr>
          <p:cNvSpPr txBox="1"/>
          <p:nvPr/>
        </p:nvSpPr>
        <p:spPr>
          <a:xfrm>
            <a:off x="152401" y="1259175"/>
            <a:ext cx="11698942" cy="3985706"/>
          </a:xfrm>
          <a:prstGeom prst="rect">
            <a:avLst/>
          </a:prstGeom>
          <a:noFill/>
        </p:spPr>
        <p:txBody>
          <a:bodyPr wrap="square">
            <a:spAutoFit/>
          </a:bodyPr>
          <a:lstStyle/>
          <a:p>
            <a:pPr algn="just"/>
            <a:r>
              <a:rPr lang="pt-BR" sz="2300" dirty="0">
                <a:latin typeface="Arial Narrow" panose="020B0606020202030204" pitchFamily="34" charset="0"/>
              </a:rPr>
              <a:t>- O que você vê na imagem? </a:t>
            </a:r>
          </a:p>
          <a:p>
            <a:pPr algn="just"/>
            <a:r>
              <a:rPr lang="pt-BR" sz="2300" dirty="0">
                <a:latin typeface="Arial Narrow" panose="020B0606020202030204" pitchFamily="34" charset="0"/>
              </a:rPr>
              <a:t>- Você sabe onde encontramos essa personagem?</a:t>
            </a:r>
          </a:p>
          <a:p>
            <a:pPr algn="just"/>
            <a:r>
              <a:rPr lang="pt-BR" sz="2300" dirty="0">
                <a:latin typeface="Arial Narrow" panose="020B0606020202030204" pitchFamily="34" charset="0"/>
              </a:rPr>
              <a:t>- Você sabe o que é uma tirinha? Como você descreveria esse tipo de texto?</a:t>
            </a:r>
          </a:p>
          <a:p>
            <a:pPr algn="just"/>
            <a:r>
              <a:rPr lang="pt-BR" sz="2300" dirty="0">
                <a:latin typeface="Arial Narrow" panose="020B0606020202030204" pitchFamily="34" charset="0"/>
              </a:rPr>
              <a:t>- Você acha que uma tirinha precisa ter palavras escritas para fazer sentido? Ou basta apenas as imagens? Por quê?</a:t>
            </a:r>
          </a:p>
          <a:p>
            <a:pPr algn="just"/>
            <a:r>
              <a:rPr lang="pt-BR" sz="2300" dirty="0">
                <a:latin typeface="Arial Narrow" panose="020B0606020202030204" pitchFamily="34" charset="0"/>
              </a:rPr>
              <a:t>- Que partes chamam mais sua atenção em uma tirinha: os balões, a expressão das personagens ou o cenário?</a:t>
            </a:r>
          </a:p>
          <a:p>
            <a:pPr algn="just"/>
            <a:r>
              <a:rPr lang="pt-BR" sz="2300" dirty="0">
                <a:latin typeface="Arial Narrow" panose="020B0606020202030204" pitchFamily="34" charset="0"/>
              </a:rPr>
              <a:t>- Você já leu alguma tirinha de jornal, revista ou internet que tenha feito você rir ou pensar? Qual era a situação?</a:t>
            </a:r>
          </a:p>
          <a:p>
            <a:pPr algn="just"/>
            <a:r>
              <a:rPr lang="pt-BR" sz="2300" dirty="0">
                <a:latin typeface="Arial Narrow" panose="020B0606020202030204" pitchFamily="34" charset="0"/>
              </a:rPr>
              <a:t>- Você acha que uma tirinha pode trazer críticas sobre o mundo, ironia e humor? </a:t>
            </a:r>
          </a:p>
          <a:p>
            <a:pPr algn="just"/>
            <a:r>
              <a:rPr lang="pt-BR" sz="2300" dirty="0">
                <a:latin typeface="Arial Narrow" panose="020B0606020202030204" pitchFamily="34" charset="0"/>
              </a:rPr>
              <a:t>- Se você fosse criar uma tirinha, qual personagem inventaria e sobre qual situação falaria?</a:t>
            </a:r>
          </a:p>
        </p:txBody>
      </p:sp>
    </p:spTree>
    <p:extLst>
      <p:ext uri="{BB962C8B-B14F-4D97-AF65-F5344CB8AC3E}">
        <p14:creationId xmlns:p14="http://schemas.microsoft.com/office/powerpoint/2010/main" val="21926274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E3DC39-FB2E-6E43-F4B6-998FFE97AA22}"/>
              </a:ext>
            </a:extLst>
          </p:cNvPr>
          <p:cNvSpPr txBox="1"/>
          <p:nvPr/>
        </p:nvSpPr>
        <p:spPr>
          <a:xfrm>
            <a:off x="134470" y="618565"/>
            <a:ext cx="11923059" cy="3277820"/>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me conta uma coisa: você já reparou que algumas histórias conseguem nos fazer rir, pensar e entender tudo rapidinho… às vezes em apenas três ou quatro quadrinhos? Pois é! Hoje nós vamos mergulhar no mundo das tirinhas, esses textos </a:t>
            </a:r>
            <a:r>
              <a:rPr lang="pt-BR" sz="2300" b="1" dirty="0" err="1">
                <a:latin typeface="Arial Narrow" panose="020B0606020202030204" pitchFamily="34" charset="0"/>
              </a:rPr>
              <a:t>supercurtos</a:t>
            </a:r>
            <a:r>
              <a:rPr lang="pt-BR" sz="2300" b="1" dirty="0">
                <a:latin typeface="Arial Narrow" panose="020B0606020202030204" pitchFamily="34" charset="0"/>
              </a:rPr>
              <a:t> que misturam palavras, imagens, caretas, balões e até sons escritos, como: “PLOFT!”, “ZIP!”, “GRR!”, para contar uma história bem rapidinha, mas cheia de significado. Então, prepare seu olhar atento e sua imaginação! Vamos descobrir como um desenho, um gesto ou até um silêncio dentro de um quadrinho pode mudar tudo. A partir de agora, você é um(a) investigador(a) de tirinhas: alguém que observa detalhes, interpreta pistas e entende mensagens escondidas. Pronto(a) para começar? Então venha comigo, porque nas tirinhas, cada quadrinho é uma aventura! </a:t>
            </a:r>
          </a:p>
        </p:txBody>
      </p:sp>
      <p:sp>
        <p:nvSpPr>
          <p:cNvPr id="5" name="CaixaDeTexto 4">
            <a:extLst>
              <a:ext uri="{FF2B5EF4-FFF2-40B4-BE49-F238E27FC236}">
                <a16:creationId xmlns:a16="http://schemas.microsoft.com/office/drawing/2014/main" id="{A9E45621-F7E9-900A-11C6-E2C644A9E865}"/>
              </a:ext>
            </a:extLst>
          </p:cNvPr>
          <p:cNvSpPr txBox="1"/>
          <p:nvPr/>
        </p:nvSpPr>
        <p:spPr>
          <a:xfrm>
            <a:off x="134470" y="3984673"/>
            <a:ext cx="6096000" cy="451534"/>
          </a:xfrm>
          <a:prstGeom prst="rect">
            <a:avLst/>
          </a:prstGeom>
          <a:noFill/>
        </p:spPr>
        <p:txBody>
          <a:bodyPr wrap="square">
            <a:spAutoFit/>
          </a:bodyPr>
          <a:lstStyle/>
          <a:p>
            <a:pPr algn="just">
              <a:lnSpc>
                <a:spcPct val="107000"/>
              </a:lnSpc>
              <a:spcAft>
                <a:spcPts val="800"/>
              </a:spcAft>
              <a:buNone/>
            </a:pPr>
            <a:r>
              <a:rPr lang="pt-BR" sz="2300" b="1" kern="100" dirty="0">
                <a:solidFill>
                  <a:srgbClr val="F4860C"/>
                </a:solidFill>
                <a:effectLst/>
                <a:latin typeface="Arial Narrow" panose="020B0606020202030204" pitchFamily="34" charset="0"/>
                <a:ea typeface="Yu Gothic UI Semilight" panose="020B0400000000000000" pitchFamily="34" charset="-128"/>
                <a:cs typeface="Cambria Math" panose="02040503050406030204" pitchFamily="18" charset="0"/>
              </a:rPr>
              <a:t>▶</a:t>
            </a:r>
            <a:r>
              <a:rPr lang="pt-BR" sz="23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 Conhecendo o gênero textual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E83F73D5-4DEA-7405-9000-7C965A016096}"/>
              </a:ext>
            </a:extLst>
          </p:cNvPr>
          <p:cNvGraphicFramePr>
            <a:graphicFrameLocks noGrp="1"/>
          </p:cNvGraphicFramePr>
          <p:nvPr>
            <p:extLst>
              <p:ext uri="{D42A27DB-BD31-4B8C-83A1-F6EECF244321}">
                <p14:modId xmlns:p14="http://schemas.microsoft.com/office/powerpoint/2010/main" val="914320778"/>
              </p:ext>
            </p:extLst>
          </p:nvPr>
        </p:nvGraphicFramePr>
        <p:xfrm>
          <a:off x="134470" y="4436207"/>
          <a:ext cx="11923058" cy="1844040"/>
        </p:xfrm>
        <a:graphic>
          <a:graphicData uri="http://schemas.openxmlformats.org/drawingml/2006/table">
            <a:tbl>
              <a:tblPr firstRow="1" bandRow="1">
                <a:tableStyleId>{5C22544A-7EE6-4342-B048-85BDC9FD1C3A}</a:tableStyleId>
              </a:tblPr>
              <a:tblGrid>
                <a:gridCol w="11923058">
                  <a:extLst>
                    <a:ext uri="{9D8B030D-6E8A-4147-A177-3AD203B41FA5}">
                      <a16:colId xmlns:a16="http://schemas.microsoft.com/office/drawing/2014/main" val="4230850594"/>
                    </a:ext>
                  </a:extLst>
                </a:gridCol>
              </a:tblGrid>
              <a:tr h="370840">
                <a:tc>
                  <a:txBody>
                    <a:bodyPr/>
                    <a:lstStyle/>
                    <a:p>
                      <a:pPr marL="0" indent="0" algn="just"/>
                      <a:r>
                        <a:rPr lang="pt-BR" sz="2300" b="0" dirty="0">
                          <a:solidFill>
                            <a:schemeClr val="tx1"/>
                          </a:solidFill>
                          <a:latin typeface="Arial Narrow" panose="020B0606020202030204" pitchFamily="34" charset="0"/>
                        </a:rPr>
                        <a:t>A </a:t>
                      </a:r>
                      <a:r>
                        <a:rPr lang="pt-BR" sz="2300" b="1" dirty="0">
                          <a:solidFill>
                            <a:schemeClr val="tx1"/>
                          </a:solidFill>
                          <a:latin typeface="Arial Narrow" panose="020B0606020202030204" pitchFamily="34" charset="0"/>
                        </a:rPr>
                        <a:t>Tirinha</a:t>
                      </a:r>
                      <a:r>
                        <a:rPr lang="pt-BR" sz="2300" b="0" dirty="0">
                          <a:solidFill>
                            <a:schemeClr val="tx1"/>
                          </a:solidFill>
                          <a:latin typeface="Arial Narrow" panose="020B0606020202030204" pitchFamily="34" charset="0"/>
                        </a:rPr>
                        <a:t> é um gênero textual narrativo curto, derivado das histórias em quadrinhos, que usa uma sequência de poucos quadros (geralmente de três a quatro) para contar uma história com tom humorístico e, frequentemente, com crítica social. Elas combinam elementos verbais (textos curtos em balões de fala ou pensamento) e não verbais (desenhos, expressões faciais, onomatopeias) para criar o efeito cômico (divertido), muitas vezes pela quebra de expectativa do leitor.</a:t>
                      </a:r>
                      <a:endParaRPr lang="pt-BR" sz="2300" b="0" dirty="0">
                        <a:solidFill>
                          <a:schemeClr val="accent4">
                            <a:lumMod val="75000"/>
                          </a:schemeClr>
                        </a:solidFill>
                        <a:latin typeface="Arial Narrow" panose="020B0606020202030204" pitchFamily="34" charset="0"/>
                      </a:endParaRP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044676771"/>
                  </a:ext>
                </a:extLst>
              </a:tr>
            </a:tbl>
          </a:graphicData>
        </a:graphic>
      </p:graphicFrame>
    </p:spTree>
    <p:extLst>
      <p:ext uri="{BB962C8B-B14F-4D97-AF65-F5344CB8AC3E}">
        <p14:creationId xmlns:p14="http://schemas.microsoft.com/office/powerpoint/2010/main" val="39515883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24D5C70-5DF0-433B-6E34-1A668DD819A5}"/>
              </a:ext>
            </a:extLst>
          </p:cNvPr>
          <p:cNvPicPr>
            <a:picLocks noChangeAspect="1"/>
          </p:cNvPicPr>
          <p:nvPr/>
        </p:nvPicPr>
        <p:blipFill>
          <a:blip r:embed="rId2"/>
          <a:stretch>
            <a:fillRect/>
          </a:stretch>
        </p:blipFill>
        <p:spPr>
          <a:xfrm>
            <a:off x="149411" y="765016"/>
            <a:ext cx="1990061" cy="767949"/>
          </a:xfrm>
          <a:prstGeom prst="rect">
            <a:avLst/>
          </a:prstGeom>
        </p:spPr>
      </p:pic>
      <p:graphicFrame>
        <p:nvGraphicFramePr>
          <p:cNvPr id="4" name="Tabela 3">
            <a:extLst>
              <a:ext uri="{FF2B5EF4-FFF2-40B4-BE49-F238E27FC236}">
                <a16:creationId xmlns:a16="http://schemas.microsoft.com/office/drawing/2014/main" id="{F2F8BFCB-3B17-1D94-BB51-0176DED07251}"/>
              </a:ext>
            </a:extLst>
          </p:cNvPr>
          <p:cNvGraphicFramePr>
            <a:graphicFrameLocks noGrp="1"/>
          </p:cNvGraphicFramePr>
          <p:nvPr>
            <p:extLst>
              <p:ext uri="{D42A27DB-BD31-4B8C-83A1-F6EECF244321}">
                <p14:modId xmlns:p14="http://schemas.microsoft.com/office/powerpoint/2010/main" val="3535145577"/>
              </p:ext>
            </p:extLst>
          </p:nvPr>
        </p:nvGraphicFramePr>
        <p:xfrm>
          <a:off x="149411" y="1532965"/>
          <a:ext cx="11917082" cy="3947160"/>
        </p:xfrm>
        <a:graphic>
          <a:graphicData uri="http://schemas.openxmlformats.org/drawingml/2006/table">
            <a:tbl>
              <a:tblPr firstRow="1" bandRow="1">
                <a:tableStyleId>{5C22544A-7EE6-4342-B048-85BDC9FD1C3A}</a:tableStyleId>
              </a:tblPr>
              <a:tblGrid>
                <a:gridCol w="11917082">
                  <a:extLst>
                    <a:ext uri="{9D8B030D-6E8A-4147-A177-3AD203B41FA5}">
                      <a16:colId xmlns:a16="http://schemas.microsoft.com/office/drawing/2014/main" val="3002009982"/>
                    </a:ext>
                  </a:extLst>
                </a:gridCol>
              </a:tblGrid>
              <a:tr h="1101226">
                <a:tc>
                  <a:txBody>
                    <a:bodyPr/>
                    <a:lstStyle/>
                    <a:p>
                      <a:pPr algn="ctr"/>
                      <a:r>
                        <a:rPr lang="pt-BR" sz="2300" b="1" dirty="0">
                          <a:solidFill>
                            <a:schemeClr val="tx1"/>
                          </a:solidFill>
                          <a:latin typeface="Arial Narrow" panose="020B0606020202030204" pitchFamily="34" charset="0"/>
                        </a:rPr>
                        <a:t>Principais características do gênero Tirinha</a:t>
                      </a:r>
                    </a:p>
                    <a:p>
                      <a:pPr algn="just"/>
                      <a:r>
                        <a:rPr lang="pt-BR" sz="2300" b="1" dirty="0">
                          <a:solidFill>
                            <a:schemeClr val="tx1"/>
                          </a:solidFill>
                          <a:latin typeface="Arial Narrow" panose="020B0606020202030204" pitchFamily="34" charset="0"/>
                        </a:rPr>
                        <a:t>- Narrativa Curta e Sequencial: </a:t>
                      </a:r>
                      <a:r>
                        <a:rPr lang="pt-BR" sz="2300" b="0" dirty="0">
                          <a:solidFill>
                            <a:schemeClr val="tx1"/>
                          </a:solidFill>
                          <a:latin typeface="Arial Narrow" panose="020B0606020202030204" pitchFamily="34" charset="0"/>
                        </a:rPr>
                        <a:t>Uma tirinha conta uma pequena história com início, meio (geralmente criando uma expectativa ou tensão) e fim (desfecho) em poucos quadros, geralmente três ou quatro.</a:t>
                      </a:r>
                    </a:p>
                    <a:p>
                      <a:pPr algn="just"/>
                      <a:r>
                        <a:rPr lang="pt-BR" sz="2300" b="1" dirty="0">
                          <a:solidFill>
                            <a:schemeClr val="tx1"/>
                          </a:solidFill>
                          <a:latin typeface="Arial Narrow" panose="020B0606020202030204" pitchFamily="34" charset="0"/>
                        </a:rPr>
                        <a:t>- Personagens: </a:t>
                      </a:r>
                      <a:r>
                        <a:rPr lang="pt-BR" sz="2300" b="0" dirty="0">
                          <a:solidFill>
                            <a:schemeClr val="tx1"/>
                          </a:solidFill>
                          <a:latin typeface="Arial Narrow" panose="020B0606020202030204" pitchFamily="34" charset="0"/>
                        </a:rPr>
                        <a:t>Figuras (desenhos) que atuam na narrativa, podendo ser pessoas, animais ou objetos.</a:t>
                      </a:r>
                    </a:p>
                    <a:p>
                      <a:pPr algn="just"/>
                      <a:r>
                        <a:rPr lang="pt-BR" sz="2300" b="0" dirty="0">
                          <a:solidFill>
                            <a:schemeClr val="tx1"/>
                          </a:solidFill>
                          <a:latin typeface="Arial Narrow" panose="020B0606020202030204" pitchFamily="34" charset="0"/>
                        </a:rPr>
                        <a:t>- Contexto e Cenário: Elementos visuais que situam o leitor sobre onde e quando a história acontece (tempo e lugar).</a:t>
                      </a:r>
                    </a:p>
                    <a:p>
                      <a:pPr algn="just"/>
                      <a:r>
                        <a:rPr lang="pt-BR" sz="2300" b="1" dirty="0">
                          <a:solidFill>
                            <a:schemeClr val="tx1"/>
                          </a:solidFill>
                          <a:latin typeface="Arial Narrow" panose="020B0606020202030204" pitchFamily="34" charset="0"/>
                        </a:rPr>
                        <a:t>- Humor ou Crítica: </a:t>
                      </a:r>
                      <a:r>
                        <a:rPr lang="pt-BR" sz="2300" b="0" dirty="0">
                          <a:solidFill>
                            <a:schemeClr val="tx1"/>
                          </a:solidFill>
                          <a:latin typeface="Arial Narrow" panose="020B0606020202030204" pitchFamily="34" charset="0"/>
                        </a:rPr>
                        <a:t>Embora nem todas sejam humorísticas, a maioria das tirinhas busca provocar riso, reflexão ou uma crítica social, frequentemente por meio de uma quebra de expectativa no último quadro.</a:t>
                      </a:r>
                    </a:p>
                    <a:p>
                      <a:pPr algn="just"/>
                      <a:r>
                        <a:rPr lang="pt-BR" sz="2300" b="1" dirty="0">
                          <a:solidFill>
                            <a:schemeClr val="tx1"/>
                          </a:solidFill>
                          <a:latin typeface="Arial Narrow" panose="020B0606020202030204" pitchFamily="34" charset="0"/>
                        </a:rPr>
                        <a:t>- Elementos Gráficos: </a:t>
                      </a:r>
                      <a:r>
                        <a:rPr lang="pt-BR" sz="2300" b="0" dirty="0">
                          <a:solidFill>
                            <a:schemeClr val="tx1"/>
                          </a:solidFill>
                          <a:latin typeface="Arial Narrow" panose="020B0606020202030204" pitchFamily="34" charset="0"/>
                        </a:rPr>
                        <a:t>Itens específicos como balões (de fala, pensamento, grito), onomatopeias (representação de sons, </a:t>
                      </a:r>
                      <a:r>
                        <a:rPr lang="pt-BR" sz="2300" b="0" dirty="0" err="1">
                          <a:solidFill>
                            <a:schemeClr val="tx1"/>
                          </a:solidFill>
                          <a:latin typeface="Arial Narrow" panose="020B0606020202030204" pitchFamily="34" charset="0"/>
                        </a:rPr>
                        <a:t>ex</a:t>
                      </a:r>
                      <a:r>
                        <a:rPr lang="pt-BR" sz="2300" b="0" dirty="0">
                          <a:solidFill>
                            <a:schemeClr val="tx1"/>
                          </a:solidFill>
                          <a:latin typeface="Arial Narrow" panose="020B0606020202030204" pitchFamily="34" charset="0"/>
                        </a:rPr>
                        <a:t>: "POW", "TOC </a:t>
                      </a:r>
                      <a:r>
                        <a:rPr lang="pt-BR" sz="2300" b="0" dirty="0" err="1">
                          <a:solidFill>
                            <a:schemeClr val="tx1"/>
                          </a:solidFill>
                          <a:latin typeface="Arial Narrow" panose="020B0606020202030204" pitchFamily="34" charset="0"/>
                        </a:rPr>
                        <a:t>TOC</a:t>
                      </a:r>
                      <a:r>
                        <a:rPr lang="pt-BR" sz="2300" b="0" dirty="0">
                          <a:solidFill>
                            <a:schemeClr val="tx1"/>
                          </a:solidFill>
                          <a:latin typeface="Arial Narrow" panose="020B0606020202030204" pitchFamily="34" charset="0"/>
                        </a:rPr>
                        <a:t>") e linhas cinéticas (que indicam movimento ou velocidade).</a:t>
                      </a:r>
                    </a:p>
                    <a:p>
                      <a:pPr algn="just"/>
                      <a:r>
                        <a:rPr lang="pt-BR" sz="2300" b="1" dirty="0">
                          <a:solidFill>
                            <a:schemeClr val="tx1"/>
                          </a:solidFill>
                          <a:latin typeface="Arial Narrow" panose="020B0606020202030204" pitchFamily="34" charset="0"/>
                        </a:rPr>
                        <a:t>- Linhas Cinéticas: </a:t>
                      </a:r>
                      <a:r>
                        <a:rPr lang="pt-BR" sz="2300" b="0" dirty="0">
                          <a:solidFill>
                            <a:schemeClr val="tx1"/>
                          </a:solidFill>
                          <a:latin typeface="Arial Narrow" panose="020B0606020202030204" pitchFamily="34" charset="0"/>
                        </a:rPr>
                        <a:t>riscos que indicam movimento/ação das personagens.</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520065531"/>
                  </a:ext>
                </a:extLst>
              </a:tr>
            </a:tbl>
          </a:graphicData>
        </a:graphic>
      </p:graphicFrame>
    </p:spTree>
    <p:extLst>
      <p:ext uri="{BB962C8B-B14F-4D97-AF65-F5344CB8AC3E}">
        <p14:creationId xmlns:p14="http://schemas.microsoft.com/office/powerpoint/2010/main" val="935673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C42C230-AADE-1E8C-A2A3-E3910FC2107E}"/>
              </a:ext>
            </a:extLst>
          </p:cNvPr>
          <p:cNvPicPr>
            <a:picLocks noChangeAspect="1"/>
          </p:cNvPicPr>
          <p:nvPr/>
        </p:nvPicPr>
        <p:blipFill>
          <a:blip r:embed="rId2"/>
          <a:stretch>
            <a:fillRect/>
          </a:stretch>
        </p:blipFill>
        <p:spPr>
          <a:xfrm>
            <a:off x="179295" y="633165"/>
            <a:ext cx="1882588" cy="880743"/>
          </a:xfrm>
          <a:prstGeom prst="rect">
            <a:avLst/>
          </a:prstGeom>
        </p:spPr>
      </p:pic>
      <p:graphicFrame>
        <p:nvGraphicFramePr>
          <p:cNvPr id="4" name="Tabela 3">
            <a:extLst>
              <a:ext uri="{FF2B5EF4-FFF2-40B4-BE49-F238E27FC236}">
                <a16:creationId xmlns:a16="http://schemas.microsoft.com/office/drawing/2014/main" id="{4F2DFF75-3829-F106-D0DF-7DBE5455E83F}"/>
              </a:ext>
            </a:extLst>
          </p:cNvPr>
          <p:cNvGraphicFramePr>
            <a:graphicFrameLocks noGrp="1"/>
          </p:cNvGraphicFramePr>
          <p:nvPr>
            <p:extLst>
              <p:ext uri="{D42A27DB-BD31-4B8C-83A1-F6EECF244321}">
                <p14:modId xmlns:p14="http://schemas.microsoft.com/office/powerpoint/2010/main" val="3560022078"/>
              </p:ext>
            </p:extLst>
          </p:nvPr>
        </p:nvGraphicFramePr>
        <p:xfrm>
          <a:off x="179294" y="1513908"/>
          <a:ext cx="11752729" cy="4447621"/>
        </p:xfrm>
        <a:graphic>
          <a:graphicData uri="http://schemas.openxmlformats.org/drawingml/2006/table">
            <a:tbl>
              <a:tblPr firstRow="1" bandRow="1">
                <a:tableStyleId>{5C22544A-7EE6-4342-B048-85BDC9FD1C3A}</a:tableStyleId>
              </a:tblPr>
              <a:tblGrid>
                <a:gridCol w="11752729">
                  <a:extLst>
                    <a:ext uri="{9D8B030D-6E8A-4147-A177-3AD203B41FA5}">
                      <a16:colId xmlns:a16="http://schemas.microsoft.com/office/drawing/2014/main" val="2129336392"/>
                    </a:ext>
                  </a:extLst>
                </a:gridCol>
              </a:tblGrid>
              <a:tr h="4447621">
                <a:tc>
                  <a:txBody>
                    <a:bodyPr/>
                    <a:lstStyle/>
                    <a:p>
                      <a:endParaRPr lang="pt-BR" dirty="0"/>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996989753"/>
                  </a:ext>
                </a:extLst>
              </a:tr>
            </a:tbl>
          </a:graphicData>
        </a:graphic>
      </p:graphicFrame>
      <p:pic>
        <p:nvPicPr>
          <p:cNvPr id="5" name="Imagem 4">
            <a:extLst>
              <a:ext uri="{FF2B5EF4-FFF2-40B4-BE49-F238E27FC236}">
                <a16:creationId xmlns:a16="http://schemas.microsoft.com/office/drawing/2014/main" id="{092F31E3-5F08-20C9-32E2-73D95D850949}"/>
              </a:ext>
            </a:extLst>
          </p:cNvPr>
          <p:cNvPicPr>
            <a:picLocks noChangeAspect="1"/>
          </p:cNvPicPr>
          <p:nvPr/>
        </p:nvPicPr>
        <p:blipFill>
          <a:blip r:embed="rId3"/>
          <a:stretch>
            <a:fillRect/>
          </a:stretch>
        </p:blipFill>
        <p:spPr>
          <a:xfrm>
            <a:off x="3479308" y="1649507"/>
            <a:ext cx="5233384" cy="2312426"/>
          </a:xfrm>
          <a:prstGeom prst="rect">
            <a:avLst/>
          </a:prstGeom>
        </p:spPr>
      </p:pic>
      <p:sp>
        <p:nvSpPr>
          <p:cNvPr id="6" name="CaixaDeTexto 5">
            <a:extLst>
              <a:ext uri="{FF2B5EF4-FFF2-40B4-BE49-F238E27FC236}">
                <a16:creationId xmlns:a16="http://schemas.microsoft.com/office/drawing/2014/main" id="{EA93482D-BDA6-B3AD-EF8E-2D14E8CE1B36}"/>
              </a:ext>
            </a:extLst>
          </p:cNvPr>
          <p:cNvSpPr txBox="1"/>
          <p:nvPr/>
        </p:nvSpPr>
        <p:spPr>
          <a:xfrm>
            <a:off x="259977" y="3951403"/>
            <a:ext cx="11600329" cy="1938992"/>
          </a:xfrm>
          <a:prstGeom prst="rect">
            <a:avLst/>
          </a:prstGeom>
          <a:noFill/>
        </p:spPr>
        <p:txBody>
          <a:bodyPr wrap="square" rtlCol="0">
            <a:spAutoFit/>
          </a:bodyPr>
          <a:lstStyle/>
          <a:p>
            <a:pPr algn="ctr"/>
            <a:r>
              <a:rPr lang="pt-BR" sz="1400" dirty="0">
                <a:latin typeface="Arial Narrow" panose="020B0606020202030204" pitchFamily="34" charset="0"/>
              </a:rPr>
              <a:t>Evolução do Bidu</a:t>
            </a:r>
          </a:p>
          <a:p>
            <a:pPr algn="just"/>
            <a:r>
              <a:rPr lang="pt-BR" sz="2300" dirty="0">
                <a:latin typeface="Arial Narrow" panose="020B0606020202030204" pitchFamily="34" charset="0"/>
              </a:rPr>
              <a:t>Mauricio de Sousa se inspirou no cachorrinho que ele tinha na infância, o Cuíca. A origem de seu nome provém de uma gíria usada nos anos 1960, significando esperteza. Bidu foi dublado pelo próprio Maurício de Sousa no filme. Originalmente foi o protagonista junto com Franjinha das histórias antes do surgimento de Cebolinha.</a:t>
            </a:r>
          </a:p>
          <a:p>
            <a:pPr algn="r"/>
            <a:r>
              <a:rPr lang="pt-BR" sz="1400" dirty="0">
                <a:latin typeface="Arial Narrow" panose="020B0606020202030204" pitchFamily="34" charset="0"/>
              </a:rPr>
              <a:t>Disponível em: https://aminoapps.com/c/</a:t>
            </a:r>
            <a:r>
              <a:rPr lang="pt-BR" sz="1400" dirty="0" err="1">
                <a:latin typeface="Arial Narrow" panose="020B0606020202030204" pitchFamily="34" charset="0"/>
              </a:rPr>
              <a:t>cartoonnetwork_amino</a:t>
            </a:r>
            <a:r>
              <a:rPr lang="pt-BR" sz="1400" dirty="0">
                <a:latin typeface="Arial Narrow" panose="020B0606020202030204" pitchFamily="34" charset="0"/>
              </a:rPr>
              <a:t>/</a:t>
            </a:r>
            <a:r>
              <a:rPr lang="pt-BR" sz="1400" dirty="0" err="1">
                <a:latin typeface="Arial Narrow" panose="020B0606020202030204" pitchFamily="34" charset="0"/>
              </a:rPr>
              <a:t>page</a:t>
            </a:r>
            <a:r>
              <a:rPr lang="pt-BR" sz="1400" dirty="0">
                <a:latin typeface="Arial Narrow" panose="020B0606020202030204" pitchFamily="34" charset="0"/>
              </a:rPr>
              <a:t>/item/</a:t>
            </a:r>
            <a:r>
              <a:rPr lang="pt-BR" sz="1400" dirty="0" err="1">
                <a:latin typeface="Arial Narrow" panose="020B0606020202030204" pitchFamily="34" charset="0"/>
              </a:rPr>
              <a:t>bidu</a:t>
            </a:r>
            <a:r>
              <a:rPr lang="pt-BR" sz="1400" dirty="0">
                <a:latin typeface="Arial Narrow" panose="020B0606020202030204" pitchFamily="34" charset="0"/>
              </a:rPr>
              <a:t>/zql4_n8SwIlekG6MprWaMMaNX8rrRdmPm. Acesso em: 1º dez. 2025.</a:t>
            </a:r>
          </a:p>
        </p:txBody>
      </p:sp>
    </p:spTree>
    <p:extLst>
      <p:ext uri="{BB962C8B-B14F-4D97-AF65-F5344CB8AC3E}">
        <p14:creationId xmlns:p14="http://schemas.microsoft.com/office/powerpoint/2010/main" val="17747093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F58582-FE69-4A3B-A1A5-33C226A893E8}"/>
              </a:ext>
            </a:extLst>
          </p:cNvPr>
          <p:cNvSpPr txBox="1"/>
          <p:nvPr/>
        </p:nvSpPr>
        <p:spPr>
          <a:xfrm>
            <a:off x="242047" y="752506"/>
            <a:ext cx="11949953" cy="1154162"/>
          </a:xfrm>
          <a:prstGeom prst="rect">
            <a:avLst/>
          </a:prstGeom>
          <a:noFill/>
        </p:spPr>
        <p:txBody>
          <a:bodyPr wrap="square">
            <a:spAutoFit/>
          </a:bodyPr>
          <a:lstStyle/>
          <a:p>
            <a:pPr algn="just"/>
            <a:r>
              <a:rPr lang="pt-BR" sz="2300" dirty="0">
                <a:latin typeface="Arial Narrow" panose="020B0606020202030204" pitchFamily="34" charset="0"/>
              </a:rPr>
              <a:t>Leia 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Texto I</a:t>
            </a:r>
          </a:p>
        </p:txBody>
      </p:sp>
      <p:pic>
        <p:nvPicPr>
          <p:cNvPr id="2" name="Imagem 1">
            <a:extLst>
              <a:ext uri="{FF2B5EF4-FFF2-40B4-BE49-F238E27FC236}">
                <a16:creationId xmlns:a16="http://schemas.microsoft.com/office/drawing/2014/main" id="{10DA3B98-E9AF-141E-A788-3E901D3A4466}"/>
              </a:ext>
            </a:extLst>
          </p:cNvPr>
          <p:cNvPicPr>
            <a:picLocks noChangeAspect="1"/>
          </p:cNvPicPr>
          <p:nvPr/>
        </p:nvPicPr>
        <p:blipFill>
          <a:blip r:embed="rId2"/>
          <a:stretch>
            <a:fillRect/>
          </a:stretch>
        </p:blipFill>
        <p:spPr>
          <a:xfrm>
            <a:off x="2370795" y="2553800"/>
            <a:ext cx="7450409" cy="2263061"/>
          </a:xfrm>
          <a:prstGeom prst="rect">
            <a:avLst/>
          </a:prstGeom>
        </p:spPr>
      </p:pic>
      <p:sp>
        <p:nvSpPr>
          <p:cNvPr id="5" name="CaixaDeTexto 4">
            <a:extLst>
              <a:ext uri="{FF2B5EF4-FFF2-40B4-BE49-F238E27FC236}">
                <a16:creationId xmlns:a16="http://schemas.microsoft.com/office/drawing/2014/main" id="{E10D5B42-FD94-12BC-06C6-D22BD1FDC31A}"/>
              </a:ext>
            </a:extLst>
          </p:cNvPr>
          <p:cNvSpPr txBox="1"/>
          <p:nvPr/>
        </p:nvSpPr>
        <p:spPr>
          <a:xfrm>
            <a:off x="242047" y="4816861"/>
            <a:ext cx="11878235" cy="307777"/>
          </a:xfrm>
          <a:prstGeom prst="rect">
            <a:avLst/>
          </a:prstGeom>
          <a:noFill/>
        </p:spPr>
        <p:txBody>
          <a:bodyPr wrap="square">
            <a:spAutoFit/>
          </a:bodyPr>
          <a:lstStyle/>
          <a:p>
            <a:pPr algn="r"/>
            <a:r>
              <a:rPr lang="pt-BR" sz="1400" dirty="0">
                <a:latin typeface="Arial Narrow" panose="020B0606020202030204" pitchFamily="34" charset="0"/>
              </a:rPr>
              <a:t>Disponível em: https://cronicasdeprofessor.blogspot.com/2013/03/genero-textual-tirinha.html. Acesso em: 26 nov. 2025.</a:t>
            </a:r>
          </a:p>
        </p:txBody>
      </p:sp>
    </p:spTree>
    <p:extLst>
      <p:ext uri="{BB962C8B-B14F-4D97-AF65-F5344CB8AC3E}">
        <p14:creationId xmlns:p14="http://schemas.microsoft.com/office/powerpoint/2010/main" val="26243628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833A23-B412-34E0-FE8C-7F5CAE270B28}"/>
              </a:ext>
            </a:extLst>
          </p:cNvPr>
          <p:cNvSpPr txBox="1"/>
          <p:nvPr/>
        </p:nvSpPr>
        <p:spPr>
          <a:xfrm>
            <a:off x="165847" y="1439412"/>
            <a:ext cx="11860306" cy="4339650"/>
          </a:xfrm>
          <a:prstGeom prst="rect">
            <a:avLst/>
          </a:prstGeom>
          <a:noFill/>
        </p:spPr>
        <p:txBody>
          <a:bodyPr wrap="square">
            <a:spAutoFit/>
          </a:bodyPr>
          <a:lstStyle/>
          <a:p>
            <a:pPr algn="just"/>
            <a:r>
              <a:rPr lang="pt-BR" sz="2300" b="1" dirty="0">
                <a:latin typeface="Arial Narrow" panose="020B0606020202030204" pitchFamily="34" charset="0"/>
              </a:rPr>
              <a:t>2. </a:t>
            </a:r>
            <a:r>
              <a:rPr lang="pt-BR" sz="2300" dirty="0">
                <a:latin typeface="Arial Narrow" panose="020B0606020202030204" pitchFamily="34" charset="0"/>
              </a:rPr>
              <a:t>Como Bidu interpretou a pergunta do cachorro?</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3. </a:t>
            </a:r>
            <a:r>
              <a:rPr lang="pt-BR" sz="2300" dirty="0">
                <a:latin typeface="Arial Narrow" panose="020B0606020202030204" pitchFamily="34" charset="0"/>
              </a:rPr>
              <a:t>Esse gênero textual utiliza uma série de imagens organizadas em sequência, acompanhadas de balões de fala para mostrar o diálogo entre as personagens. Isso mostra que esse texto é um/uma</a:t>
            </a:r>
          </a:p>
          <a:p>
            <a:pPr algn="just"/>
            <a:r>
              <a:rPr lang="pt-BR" sz="2300" dirty="0">
                <a:latin typeface="Arial Narrow" panose="020B0606020202030204" pitchFamily="34" charset="0"/>
              </a:rPr>
              <a:t>(A) carta do leitor.</a:t>
            </a:r>
          </a:p>
          <a:p>
            <a:pPr algn="just"/>
            <a:r>
              <a:rPr lang="pt-BR" sz="2300" dirty="0">
                <a:latin typeface="Arial Narrow" panose="020B0606020202030204" pitchFamily="34" charset="0"/>
              </a:rPr>
              <a:t>(B) tirinha.</a:t>
            </a:r>
          </a:p>
          <a:p>
            <a:pPr algn="just"/>
            <a:r>
              <a:rPr lang="pt-BR" sz="2300" dirty="0">
                <a:latin typeface="Arial Narrow" panose="020B0606020202030204" pitchFamily="34" charset="0"/>
              </a:rPr>
              <a:t>(C) poema.  </a:t>
            </a:r>
          </a:p>
          <a:p>
            <a:pPr algn="just"/>
            <a:r>
              <a:rPr lang="pt-BR" sz="2300" dirty="0">
                <a:latin typeface="Arial Narrow" panose="020B0606020202030204" pitchFamily="34" charset="0"/>
              </a:rPr>
              <a:t>(D) crônica.</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4. </a:t>
            </a:r>
            <a:r>
              <a:rPr lang="pt-BR" sz="2300" dirty="0">
                <a:latin typeface="Arial Narrow" panose="020B0606020202030204" pitchFamily="34" charset="0"/>
              </a:rPr>
              <a:t>Qual a finalidade dessa tirinha?</a:t>
            </a:r>
          </a:p>
        </p:txBody>
      </p:sp>
    </p:spTree>
    <p:extLst>
      <p:ext uri="{BB962C8B-B14F-4D97-AF65-F5344CB8AC3E}">
        <p14:creationId xmlns:p14="http://schemas.microsoft.com/office/powerpoint/2010/main" val="40198075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13BDCFA-70A0-B431-7B4C-3E85D84E9425}"/>
              </a:ext>
            </a:extLst>
          </p:cNvPr>
          <p:cNvPicPr>
            <a:picLocks noChangeAspect="1"/>
          </p:cNvPicPr>
          <p:nvPr/>
        </p:nvPicPr>
        <p:blipFill>
          <a:blip r:embed="rId2"/>
          <a:stretch>
            <a:fillRect/>
          </a:stretch>
        </p:blipFill>
        <p:spPr>
          <a:xfrm>
            <a:off x="151609" y="744071"/>
            <a:ext cx="1993709" cy="781209"/>
          </a:xfrm>
          <a:prstGeom prst="rect">
            <a:avLst/>
          </a:prstGeom>
        </p:spPr>
      </p:pic>
      <p:graphicFrame>
        <p:nvGraphicFramePr>
          <p:cNvPr id="4" name="Tabela 3">
            <a:extLst>
              <a:ext uri="{FF2B5EF4-FFF2-40B4-BE49-F238E27FC236}">
                <a16:creationId xmlns:a16="http://schemas.microsoft.com/office/drawing/2014/main" id="{C2CB4AB6-0514-DECF-F997-5EBE53174177}"/>
              </a:ext>
            </a:extLst>
          </p:cNvPr>
          <p:cNvGraphicFramePr>
            <a:graphicFrameLocks noGrp="1"/>
          </p:cNvGraphicFramePr>
          <p:nvPr>
            <p:extLst>
              <p:ext uri="{D42A27DB-BD31-4B8C-83A1-F6EECF244321}">
                <p14:modId xmlns:p14="http://schemas.microsoft.com/office/powerpoint/2010/main" val="369636995"/>
              </p:ext>
            </p:extLst>
          </p:nvPr>
        </p:nvGraphicFramePr>
        <p:xfrm>
          <a:off x="151609" y="1525280"/>
          <a:ext cx="11852132" cy="1844040"/>
        </p:xfrm>
        <a:graphic>
          <a:graphicData uri="http://schemas.openxmlformats.org/drawingml/2006/table">
            <a:tbl>
              <a:tblPr firstRow="1" bandRow="1">
                <a:tableStyleId>{5C22544A-7EE6-4342-B048-85BDC9FD1C3A}</a:tableStyleId>
              </a:tblPr>
              <a:tblGrid>
                <a:gridCol w="11852132">
                  <a:extLst>
                    <a:ext uri="{9D8B030D-6E8A-4147-A177-3AD203B41FA5}">
                      <a16:colId xmlns:a16="http://schemas.microsoft.com/office/drawing/2014/main" val="1116263909"/>
                    </a:ext>
                  </a:extLst>
                </a:gridCol>
              </a:tblGrid>
              <a:tr h="370840">
                <a:tc>
                  <a:txBody>
                    <a:bodyPr/>
                    <a:lstStyle/>
                    <a:p>
                      <a:pPr algn="just"/>
                      <a:r>
                        <a:rPr lang="pt-BR" sz="2300" b="1" dirty="0">
                          <a:solidFill>
                            <a:schemeClr val="tx1"/>
                          </a:solidFill>
                          <a:latin typeface="Arial Narrow" panose="020B0606020202030204" pitchFamily="34" charset="0"/>
                        </a:rPr>
                        <a:t>Linguagem Verbal:  </a:t>
                      </a:r>
                      <a:r>
                        <a:rPr lang="pt-BR" sz="2300" b="0" dirty="0">
                          <a:solidFill>
                            <a:schemeClr val="tx1"/>
                          </a:solidFill>
                          <a:latin typeface="Arial Narrow" panose="020B0606020202030204" pitchFamily="34" charset="0"/>
                        </a:rPr>
                        <a:t>usa palavras faladas ou escritas, para transmitir informações (a mensagem).</a:t>
                      </a:r>
                    </a:p>
                    <a:p>
                      <a:pPr algn="just"/>
                      <a:r>
                        <a:rPr lang="pt-BR" sz="2300" b="1" dirty="0">
                          <a:solidFill>
                            <a:schemeClr val="tx1"/>
                          </a:solidFill>
                          <a:latin typeface="Arial Narrow" panose="020B0606020202030204" pitchFamily="34" charset="0"/>
                        </a:rPr>
                        <a:t>Linguagem não verbal: </a:t>
                      </a:r>
                      <a:r>
                        <a:rPr lang="pt-BR" sz="2300" b="0" dirty="0">
                          <a:solidFill>
                            <a:schemeClr val="tx1"/>
                          </a:solidFill>
                          <a:latin typeface="Arial Narrow" panose="020B0606020202030204" pitchFamily="34" charset="0"/>
                        </a:rPr>
                        <a:t>se comunica por meio de gestos, imagens, expressões faciais, postura e sons, símbolos.</a:t>
                      </a:r>
                    </a:p>
                    <a:p>
                      <a:pPr algn="just"/>
                      <a:r>
                        <a:rPr lang="pt-BR" sz="2300" b="1" dirty="0">
                          <a:solidFill>
                            <a:schemeClr val="tx1"/>
                          </a:solidFill>
                          <a:latin typeface="Arial Narrow" panose="020B0606020202030204" pitchFamily="34" charset="0"/>
                        </a:rPr>
                        <a:t>Atenção! </a:t>
                      </a:r>
                      <a:r>
                        <a:rPr lang="pt-BR" sz="2300" b="0" dirty="0">
                          <a:solidFill>
                            <a:schemeClr val="tx1"/>
                          </a:solidFill>
                          <a:latin typeface="Arial Narrow" panose="020B0606020202030204" pitchFamily="34" charset="0"/>
                        </a:rPr>
                        <a:t>Essas “duas linguagens” podem andar juntas (linguagem mista) e são formas de “expressão” que reforçam e facilitam o entendimento da mensagem.</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38154838"/>
                  </a:ext>
                </a:extLst>
              </a:tr>
            </a:tbl>
          </a:graphicData>
        </a:graphic>
      </p:graphicFrame>
      <p:sp>
        <p:nvSpPr>
          <p:cNvPr id="6" name="CaixaDeTexto 5">
            <a:extLst>
              <a:ext uri="{FF2B5EF4-FFF2-40B4-BE49-F238E27FC236}">
                <a16:creationId xmlns:a16="http://schemas.microsoft.com/office/drawing/2014/main" id="{1A13BE75-986F-C401-D5B7-F0E15D02C815}"/>
              </a:ext>
            </a:extLst>
          </p:cNvPr>
          <p:cNvSpPr txBox="1"/>
          <p:nvPr/>
        </p:nvSpPr>
        <p:spPr>
          <a:xfrm>
            <a:off x="151609" y="3598894"/>
            <a:ext cx="11852132" cy="2923877"/>
          </a:xfrm>
          <a:prstGeom prst="rect">
            <a:avLst/>
          </a:prstGeom>
          <a:noFill/>
        </p:spPr>
        <p:txBody>
          <a:bodyPr wrap="square">
            <a:spAutoFit/>
          </a:bodyPr>
          <a:lstStyle/>
          <a:p>
            <a:pPr algn="just"/>
            <a:r>
              <a:rPr lang="pt-BR" sz="2300" b="1" dirty="0">
                <a:latin typeface="Arial Narrow" panose="020B0606020202030204" pitchFamily="34" charset="0"/>
              </a:rPr>
              <a:t>5. </a:t>
            </a:r>
            <a:r>
              <a:rPr lang="pt-BR" sz="2300" dirty="0">
                <a:latin typeface="Arial Narrow" panose="020B0606020202030204" pitchFamily="34" charset="0"/>
              </a:rPr>
              <a:t>Observe o texto: quais são as duas linguagens que aparecem no texto? Justifique.</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6. </a:t>
            </a:r>
            <a:r>
              <a:rPr lang="pt-BR" sz="2300" dirty="0">
                <a:latin typeface="Arial Narrow" panose="020B0606020202030204" pitchFamily="34" charset="0"/>
              </a:rPr>
              <a:t>Descreva o que pode ser visto nessa tirinha. Justifique considerando as imagens, as expressões fisionômicas, gestos e o que está escrito nos balões.</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7. </a:t>
            </a:r>
            <a:r>
              <a:rPr lang="pt-BR" sz="2300" dirty="0">
                <a:latin typeface="Arial Narrow" panose="020B0606020202030204" pitchFamily="34" charset="0"/>
              </a:rPr>
              <a:t>Você conhece as personagens que aparecem </a:t>
            </a:r>
            <a:r>
              <a:rPr lang="pt-BR" sz="2300" dirty="0" err="1">
                <a:latin typeface="Arial Narrow" panose="020B0606020202030204" pitchFamily="34" charset="0"/>
              </a:rPr>
              <a:t>besse</a:t>
            </a:r>
            <a:r>
              <a:rPr lang="pt-BR" sz="2300" dirty="0">
                <a:latin typeface="Arial Narrow" panose="020B0606020202030204" pitchFamily="34" charset="0"/>
              </a:rPr>
              <a:t> texto? Escreva os nomes daquelas que você conhece.</a:t>
            </a:r>
          </a:p>
        </p:txBody>
      </p:sp>
    </p:spTree>
    <p:extLst>
      <p:ext uri="{BB962C8B-B14F-4D97-AF65-F5344CB8AC3E}">
        <p14:creationId xmlns:p14="http://schemas.microsoft.com/office/powerpoint/2010/main" val="22842378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6E48BF-A6EA-1BE0-BD87-17CC37241074}"/>
              </a:ext>
            </a:extLst>
          </p:cNvPr>
          <p:cNvSpPr txBox="1"/>
          <p:nvPr/>
        </p:nvSpPr>
        <p:spPr>
          <a:xfrm>
            <a:off x="134470" y="663406"/>
            <a:ext cx="11905129" cy="5755422"/>
          </a:xfrm>
          <a:prstGeom prst="rect">
            <a:avLst/>
          </a:prstGeom>
          <a:noFill/>
        </p:spPr>
        <p:txBody>
          <a:bodyPr wrap="square">
            <a:spAutoFit/>
          </a:bodyPr>
          <a:lstStyle/>
          <a:p>
            <a:r>
              <a:rPr lang="pt-BR" sz="2300" b="1" dirty="0">
                <a:latin typeface="Arial Narrow" panose="020B0606020202030204" pitchFamily="34" charset="0"/>
              </a:rPr>
              <a:t>8. </a:t>
            </a:r>
            <a:r>
              <a:rPr lang="pt-BR" sz="2300" dirty="0">
                <a:latin typeface="Arial Narrow" panose="020B0606020202030204" pitchFamily="34" charset="0"/>
              </a:rPr>
              <a:t>No primeiro quadrinho o Bidu parece estar </a:t>
            </a:r>
          </a:p>
          <a:p>
            <a:r>
              <a:rPr lang="pt-BR" sz="2300" dirty="0">
                <a:latin typeface="Arial Narrow" panose="020B0606020202030204" pitchFamily="34" charset="0"/>
              </a:rPr>
              <a:t>(A) calmo.</a:t>
            </a:r>
          </a:p>
          <a:p>
            <a:r>
              <a:rPr lang="pt-BR" sz="2300" dirty="0">
                <a:latin typeface="Arial Narrow" panose="020B0606020202030204" pitchFamily="34" charset="0"/>
              </a:rPr>
              <a:t>(B) exaltado.</a:t>
            </a:r>
          </a:p>
          <a:p>
            <a:r>
              <a:rPr lang="pt-BR" sz="2300" dirty="0">
                <a:latin typeface="Arial Narrow" panose="020B0606020202030204" pitchFamily="34" charset="0"/>
              </a:rPr>
              <a:t>(C) chateado.</a:t>
            </a:r>
          </a:p>
          <a:p>
            <a:r>
              <a:rPr lang="pt-BR" sz="2300" dirty="0">
                <a:latin typeface="Arial Narrow" panose="020B0606020202030204" pitchFamily="34" charset="0"/>
              </a:rPr>
              <a:t>(D) entusiasmado.</a:t>
            </a:r>
          </a:p>
          <a:p>
            <a:endParaRPr lang="pt-BR" sz="2300" dirty="0">
              <a:latin typeface="Arial Narrow" panose="020B0606020202030204" pitchFamily="34" charset="0"/>
            </a:endParaRPr>
          </a:p>
          <a:p>
            <a:r>
              <a:rPr lang="pt-BR" sz="2300" b="1" dirty="0">
                <a:latin typeface="Arial Narrow" panose="020B0606020202030204" pitchFamily="34" charset="0"/>
              </a:rPr>
              <a:t>9. </a:t>
            </a:r>
            <a:r>
              <a:rPr lang="pt-BR" sz="2300" dirty="0">
                <a:latin typeface="Arial Narrow" panose="020B0606020202030204" pitchFamily="34" charset="0"/>
              </a:rPr>
              <a:t>Nas tirinhas, é comum que os autores usem a criatividade não só nas imagens, mas também nas palavras. Às vezes, as personagens inventam termos novos para expressar emoções, exageros ou situações engraçadas. Esses termos criados são chamados de </a:t>
            </a:r>
            <a:r>
              <a:rPr lang="pt-BR" sz="2300" b="1" dirty="0">
                <a:latin typeface="Arial Narrow" panose="020B0606020202030204" pitchFamily="34" charset="0"/>
              </a:rPr>
              <a:t>neologismos</a:t>
            </a:r>
            <a:r>
              <a:rPr lang="pt-BR" sz="2300" dirty="0">
                <a:latin typeface="Arial Narrow" panose="020B0606020202030204" pitchFamily="34" charset="0"/>
              </a:rPr>
              <a:t> — palavras novas que surgem para dar conta de ideias que ainda não têm um nome preciso na língua. Na tirinha do Bidu, isso acontece quando ele tenta explicar o que o Franjinha fez. Agora responda.</a:t>
            </a:r>
          </a:p>
          <a:p>
            <a:r>
              <a:rPr lang="pt-BR" sz="2300" dirty="0">
                <a:latin typeface="Arial Narrow" panose="020B0606020202030204" pitchFamily="34" charset="0"/>
              </a:rPr>
              <a:t>a) Qual é o neologismo, ou seja, a palavra criada(o), inventada(o) pela personagem Bidu?</a:t>
            </a:r>
          </a:p>
          <a:p>
            <a:endParaRPr lang="pt-BR" sz="2300" dirty="0">
              <a:latin typeface="Arial Narrow" panose="020B0606020202030204" pitchFamily="34" charset="0"/>
            </a:endParaRPr>
          </a:p>
          <a:p>
            <a:r>
              <a:rPr lang="pt-BR" sz="2300" dirty="0">
                <a:latin typeface="Arial Narrow" panose="020B0606020202030204" pitchFamily="34" charset="0"/>
              </a:rPr>
              <a:t>b) Considere agora a intenção da personagem. Como Bidu é um cachorro e está reclamando de algo que uma pessoa (Franjinha) fez, ele escolhe uma palavra que não existe para reforçar sua chateação e criar humor. Por que Bidu utilizou a palavra “</a:t>
            </a:r>
            <a:r>
              <a:rPr lang="pt-BR" sz="2300" dirty="0" err="1">
                <a:latin typeface="Arial Narrow" panose="020B0606020202030204" pitchFamily="34" charset="0"/>
              </a:rPr>
              <a:t>gentada</a:t>
            </a:r>
            <a:r>
              <a:rPr lang="pt-BR" sz="2300" dirty="0">
                <a:latin typeface="Arial Narrow" panose="020B0606020202030204" pitchFamily="34" charset="0"/>
              </a:rPr>
              <a:t>” na tirinha?</a:t>
            </a:r>
          </a:p>
        </p:txBody>
      </p:sp>
    </p:spTree>
    <p:extLst>
      <p:ext uri="{BB962C8B-B14F-4D97-AF65-F5344CB8AC3E}">
        <p14:creationId xmlns:p14="http://schemas.microsoft.com/office/powerpoint/2010/main" val="1220742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7E53C0-B34E-AE98-B8CC-F4954298C40D}"/>
              </a:ext>
            </a:extLst>
          </p:cNvPr>
          <p:cNvSpPr txBox="1"/>
          <p:nvPr/>
        </p:nvSpPr>
        <p:spPr>
          <a:xfrm>
            <a:off x="89647" y="660284"/>
            <a:ext cx="11940988" cy="5755422"/>
          </a:xfrm>
          <a:prstGeom prst="rect">
            <a:avLst/>
          </a:prstGeom>
          <a:noFill/>
        </p:spPr>
        <p:txBody>
          <a:bodyPr wrap="square">
            <a:spAutoFit/>
          </a:bodyPr>
          <a:lstStyle/>
          <a:p>
            <a:pPr algn="just"/>
            <a:r>
              <a:rPr lang="pt-BR" sz="2300" dirty="0">
                <a:latin typeface="Arial Narrow" panose="020B0606020202030204" pitchFamily="34" charset="0"/>
              </a:rPr>
              <a:t>c) Na tirinha Bidu diz que o Franjinha fez uma “</a:t>
            </a:r>
            <a:r>
              <a:rPr lang="pt-BR" sz="2300" dirty="0" err="1">
                <a:latin typeface="Arial Narrow" panose="020B0606020202030204" pitchFamily="34" charset="0"/>
              </a:rPr>
              <a:t>gentada</a:t>
            </a:r>
            <a:r>
              <a:rPr lang="pt-BR" sz="2300" dirty="0">
                <a:latin typeface="Arial Narrow" panose="020B0606020202030204" pitchFamily="34" charset="0"/>
              </a:rPr>
              <a:t>” com ele. Considerando que Franjinha é humano e que “</a:t>
            </a:r>
            <a:r>
              <a:rPr lang="pt-BR" sz="2300" dirty="0" err="1">
                <a:latin typeface="Arial Narrow" panose="020B0606020202030204" pitchFamily="34" charset="0"/>
              </a:rPr>
              <a:t>gentada</a:t>
            </a:r>
            <a:r>
              <a:rPr lang="pt-BR" sz="2300" dirty="0">
                <a:latin typeface="Arial Narrow" panose="020B0606020202030204" pitchFamily="34" charset="0"/>
              </a:rPr>
              <a:t>” não existe na língua portuguesa, explique por que o autor criou essa palavra.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10. </a:t>
            </a:r>
            <a:r>
              <a:rPr lang="pt-BR" sz="2300" dirty="0">
                <a:latin typeface="Arial Narrow" panose="020B0606020202030204" pitchFamily="34" charset="0"/>
              </a:rPr>
              <a:t>Repare que, em algumas cenas da tirinha, aparecem linhas rápidas, curvas e tremidas ao redor das personagens ou dos objetos. Essas linhas são chamadas de </a:t>
            </a:r>
            <a:r>
              <a:rPr lang="pt-BR" sz="2300" b="1" dirty="0">
                <a:latin typeface="Arial Narrow" panose="020B0606020202030204" pitchFamily="34" charset="0"/>
              </a:rPr>
              <a:t>linhas cinéticas</a:t>
            </a:r>
            <a:r>
              <a:rPr lang="pt-BR" sz="2300" dirty="0">
                <a:latin typeface="Arial Narrow" panose="020B0606020202030204" pitchFamily="34" charset="0"/>
              </a:rPr>
              <a:t>. Elas são usadas para indicar movimento e ajudam o leitor a entender que a ação está acontecendo, como correr, mastigar, virar o rosto, bater uma porta, entre outras. Observe as linhas cinéticas no segundo quadrinho e responda.</a:t>
            </a:r>
          </a:p>
          <a:p>
            <a:pPr algn="just"/>
            <a:r>
              <a:rPr lang="pt-BR" sz="2300" dirty="0">
                <a:latin typeface="Arial Narrow" panose="020B0606020202030204" pitchFamily="34" charset="0"/>
              </a:rPr>
              <a:t>a) O que as linhas cinéticas estão representando nessa cena?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Essas linhas ajudam o leitor a entender melhor a ação representada na tirinha, pois</a:t>
            </a:r>
          </a:p>
          <a:p>
            <a:pPr algn="just"/>
            <a:r>
              <a:rPr lang="pt-BR" sz="2300" dirty="0">
                <a:latin typeface="Arial Narrow" panose="020B0606020202030204" pitchFamily="34" charset="0"/>
              </a:rPr>
              <a:t>(  ) dá sensação de movimento a cena.</a:t>
            </a:r>
          </a:p>
          <a:p>
            <a:pPr algn="just"/>
            <a:r>
              <a:rPr lang="pt-BR" sz="2300" dirty="0">
                <a:latin typeface="Arial Narrow" panose="020B0606020202030204" pitchFamily="34" charset="0"/>
              </a:rPr>
              <a:t>(  ) indicam a direção e a velocidade do movimento.</a:t>
            </a:r>
          </a:p>
          <a:p>
            <a:pPr algn="just"/>
            <a:r>
              <a:rPr lang="pt-BR" sz="2300" dirty="0">
                <a:latin typeface="Arial Narrow" panose="020B0606020202030204" pitchFamily="34" charset="0"/>
              </a:rPr>
              <a:t>(  ) servem apenas como decoração, sem influenciar na compreensão da ação.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11. </a:t>
            </a:r>
            <a:r>
              <a:rPr lang="pt-BR" sz="2300" dirty="0">
                <a:latin typeface="Arial Narrow" panose="020B0606020202030204" pitchFamily="34" charset="0"/>
              </a:rPr>
              <a:t>No último quadrinho o Bidu diz: “Que ele fez </a:t>
            </a:r>
            <a:r>
              <a:rPr lang="pt-BR" sz="2300" b="1" u="sng" dirty="0">
                <a:latin typeface="Arial Narrow" panose="020B0606020202030204" pitchFamily="34" charset="0"/>
              </a:rPr>
              <a:t>uma cachorrada comigo</a:t>
            </a:r>
            <a:r>
              <a:rPr lang="pt-BR" sz="2300" dirty="0">
                <a:latin typeface="Arial Narrow" panose="020B0606020202030204" pitchFamily="34" charset="0"/>
              </a:rPr>
              <a:t>?”. Explique o sentido dessa expressão.</a:t>
            </a:r>
          </a:p>
        </p:txBody>
      </p:sp>
    </p:spTree>
    <p:extLst>
      <p:ext uri="{BB962C8B-B14F-4D97-AF65-F5344CB8AC3E}">
        <p14:creationId xmlns:p14="http://schemas.microsoft.com/office/powerpoint/2010/main" val="4227181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57C625F-EC4F-3D5C-90C3-4D0CB5193030}"/>
              </a:ext>
            </a:extLst>
          </p:cNvPr>
          <p:cNvSpPr txBox="1"/>
          <p:nvPr/>
        </p:nvSpPr>
        <p:spPr>
          <a:xfrm>
            <a:off x="143435" y="739152"/>
            <a:ext cx="11905130" cy="2923877"/>
          </a:xfrm>
          <a:prstGeom prst="rect">
            <a:avLst/>
          </a:prstGeom>
          <a:noFill/>
        </p:spPr>
        <p:txBody>
          <a:bodyPr wrap="square">
            <a:spAutoFit/>
          </a:bodyPr>
          <a:lstStyle/>
          <a:p>
            <a:pPr algn="just"/>
            <a:r>
              <a:rPr lang="pt-BR" sz="2300" b="1" dirty="0">
                <a:latin typeface="Arial Narrow" panose="020B0606020202030204" pitchFamily="34" charset="0"/>
              </a:rPr>
              <a:t>12. </a:t>
            </a:r>
            <a:r>
              <a:rPr lang="pt-BR" sz="2300" dirty="0">
                <a:latin typeface="Arial Narrow" panose="020B0606020202030204" pitchFamily="34" charset="0"/>
              </a:rPr>
              <a:t>Em textos como as tirinhas, imagem e texto verbal são combinados para criar piadas rápidas, muitas vezes com crítica social ou reflexões existenciais, por meio do exagero, jogo de palavras e elementos visuais que surpreendem o leitor. Sendo assim, responda:</a:t>
            </a:r>
          </a:p>
          <a:p>
            <a:pPr algn="just"/>
            <a:r>
              <a:rPr lang="pt-BR" sz="2300" dirty="0">
                <a:latin typeface="Arial Narrow" panose="020B0606020202030204" pitchFamily="34" charset="0"/>
              </a:rPr>
              <a:t>Qual é o efeito de humor provocado pela tirinha?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Qual o recurso utilizado pelo autor para produzir esse humor?</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p:txBody>
      </p:sp>
      <p:pic>
        <p:nvPicPr>
          <p:cNvPr id="4" name="Imagem 3">
            <a:extLst>
              <a:ext uri="{FF2B5EF4-FFF2-40B4-BE49-F238E27FC236}">
                <a16:creationId xmlns:a16="http://schemas.microsoft.com/office/drawing/2014/main" id="{6AFDEF88-929B-07D7-9525-B9E273F5DED6}"/>
              </a:ext>
            </a:extLst>
          </p:cNvPr>
          <p:cNvPicPr>
            <a:picLocks noChangeAspect="1"/>
          </p:cNvPicPr>
          <p:nvPr/>
        </p:nvPicPr>
        <p:blipFill>
          <a:blip r:embed="rId2"/>
          <a:stretch>
            <a:fillRect/>
          </a:stretch>
        </p:blipFill>
        <p:spPr>
          <a:xfrm>
            <a:off x="215153" y="3173625"/>
            <a:ext cx="1993565" cy="780356"/>
          </a:xfrm>
          <a:prstGeom prst="rect">
            <a:avLst/>
          </a:prstGeom>
        </p:spPr>
      </p:pic>
      <p:graphicFrame>
        <p:nvGraphicFramePr>
          <p:cNvPr id="5" name="Tabela 4">
            <a:extLst>
              <a:ext uri="{FF2B5EF4-FFF2-40B4-BE49-F238E27FC236}">
                <a16:creationId xmlns:a16="http://schemas.microsoft.com/office/drawing/2014/main" id="{30E759C7-6F4C-B1AA-F0FB-311433C42C5D}"/>
              </a:ext>
            </a:extLst>
          </p:cNvPr>
          <p:cNvGraphicFramePr>
            <a:graphicFrameLocks noGrp="1"/>
          </p:cNvGraphicFramePr>
          <p:nvPr>
            <p:extLst>
              <p:ext uri="{D42A27DB-BD31-4B8C-83A1-F6EECF244321}">
                <p14:modId xmlns:p14="http://schemas.microsoft.com/office/powerpoint/2010/main" val="2863136133"/>
              </p:ext>
            </p:extLst>
          </p:nvPr>
        </p:nvGraphicFramePr>
        <p:xfrm>
          <a:off x="143435" y="3953981"/>
          <a:ext cx="11833412" cy="1493520"/>
        </p:xfrm>
        <a:graphic>
          <a:graphicData uri="http://schemas.openxmlformats.org/drawingml/2006/table">
            <a:tbl>
              <a:tblPr firstRow="1" bandRow="1">
                <a:tableStyleId>{5C22544A-7EE6-4342-B048-85BDC9FD1C3A}</a:tableStyleId>
              </a:tblPr>
              <a:tblGrid>
                <a:gridCol w="11833412">
                  <a:extLst>
                    <a:ext uri="{9D8B030D-6E8A-4147-A177-3AD203B41FA5}">
                      <a16:colId xmlns:a16="http://schemas.microsoft.com/office/drawing/2014/main" val="3829052042"/>
                    </a:ext>
                  </a:extLst>
                </a:gridCol>
              </a:tblGrid>
              <a:tr h="370840">
                <a:tc>
                  <a:txBody>
                    <a:bodyPr/>
                    <a:lstStyle/>
                    <a:p>
                      <a:pPr algn="ctr"/>
                      <a:r>
                        <a:rPr lang="pt-BR" sz="2300" b="1" dirty="0">
                          <a:solidFill>
                            <a:schemeClr val="tx1"/>
                          </a:solidFill>
                          <a:latin typeface="Arial Narrow" panose="020B0606020202030204" pitchFamily="34" charset="0"/>
                        </a:rPr>
                        <a:t>Elementos da Narrativa (Estrutura)</a:t>
                      </a:r>
                    </a:p>
                    <a:p>
                      <a:pPr algn="just"/>
                      <a:r>
                        <a:rPr lang="pt-BR" sz="2300" b="1" dirty="0">
                          <a:solidFill>
                            <a:schemeClr val="tx1"/>
                          </a:solidFill>
                          <a:latin typeface="Arial Narrow" panose="020B0606020202030204" pitchFamily="34" charset="0"/>
                        </a:rPr>
                        <a:t>Personagens: </a:t>
                      </a:r>
                      <a:r>
                        <a:rPr lang="pt-BR" sz="2300" b="0" dirty="0">
                          <a:solidFill>
                            <a:schemeClr val="tx1"/>
                          </a:solidFill>
                          <a:latin typeface="Arial Narrow" panose="020B0606020202030204" pitchFamily="34" charset="0"/>
                        </a:rPr>
                        <a:t>Quem participa da história (podem ser fixos ou não).</a:t>
                      </a:r>
                    </a:p>
                    <a:p>
                      <a:pPr algn="just"/>
                      <a:r>
                        <a:rPr lang="pt-BR" sz="2300" b="1" dirty="0">
                          <a:solidFill>
                            <a:schemeClr val="tx1"/>
                          </a:solidFill>
                          <a:latin typeface="Arial Narrow" panose="020B0606020202030204" pitchFamily="34" charset="0"/>
                        </a:rPr>
                        <a:t>Enredo: </a:t>
                      </a:r>
                      <a:r>
                        <a:rPr lang="pt-BR" sz="2300" b="0" dirty="0">
                          <a:solidFill>
                            <a:schemeClr val="tx1"/>
                          </a:solidFill>
                          <a:latin typeface="Arial Narrow" panose="020B0606020202030204" pitchFamily="34" charset="0"/>
                        </a:rPr>
                        <a:t>A sequência de eventos (introdução, desenvolvimento, desfecho/piada).</a:t>
                      </a:r>
                    </a:p>
                    <a:p>
                      <a:pPr algn="just"/>
                      <a:r>
                        <a:rPr lang="pt-BR" sz="2300" b="1" dirty="0">
                          <a:solidFill>
                            <a:schemeClr val="tx1"/>
                          </a:solidFill>
                          <a:latin typeface="Arial Narrow" panose="020B0606020202030204" pitchFamily="34" charset="0"/>
                        </a:rPr>
                        <a:t>Tempo e Espaço: </a:t>
                      </a:r>
                      <a:r>
                        <a:rPr lang="pt-BR" sz="2300" b="0" dirty="0">
                          <a:solidFill>
                            <a:schemeClr val="tx1"/>
                          </a:solidFill>
                          <a:latin typeface="Arial Narrow" panose="020B0606020202030204" pitchFamily="34" charset="0"/>
                        </a:rPr>
                        <a:t>Onde e quando a história acontece (muitas vezes implícitos).</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832771520"/>
                  </a:ext>
                </a:extLst>
              </a:tr>
            </a:tbl>
          </a:graphicData>
        </a:graphic>
      </p:graphicFrame>
      <p:sp>
        <p:nvSpPr>
          <p:cNvPr id="7" name="CaixaDeTexto 6">
            <a:extLst>
              <a:ext uri="{FF2B5EF4-FFF2-40B4-BE49-F238E27FC236}">
                <a16:creationId xmlns:a16="http://schemas.microsoft.com/office/drawing/2014/main" id="{8583C251-81EC-FF5A-632B-1683EE5414CB}"/>
              </a:ext>
            </a:extLst>
          </p:cNvPr>
          <p:cNvSpPr txBox="1"/>
          <p:nvPr/>
        </p:nvSpPr>
        <p:spPr>
          <a:xfrm>
            <a:off x="143435" y="5541767"/>
            <a:ext cx="11833412" cy="800219"/>
          </a:xfrm>
          <a:prstGeom prst="rect">
            <a:avLst/>
          </a:prstGeom>
          <a:noFill/>
        </p:spPr>
        <p:txBody>
          <a:bodyPr wrap="square">
            <a:spAutoFit/>
          </a:bodyPr>
          <a:lstStyle/>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13. </a:t>
            </a:r>
            <a:r>
              <a:rPr lang="pt-BR" sz="2300" dirty="0">
                <a:latin typeface="Arial Narrow" panose="020B0606020202030204" pitchFamily="34" charset="0"/>
              </a:rPr>
              <a:t>Você esperava esse final na tirinha? Comente.</a:t>
            </a:r>
          </a:p>
        </p:txBody>
      </p:sp>
    </p:spTree>
    <p:extLst>
      <p:ext uri="{BB962C8B-B14F-4D97-AF65-F5344CB8AC3E}">
        <p14:creationId xmlns:p14="http://schemas.microsoft.com/office/powerpoint/2010/main" val="20461205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0412B40-C452-23CA-9BC6-B5E146C4C8F4}"/>
              </a:ext>
            </a:extLst>
          </p:cNvPr>
          <p:cNvPicPr>
            <a:picLocks noChangeAspect="1"/>
          </p:cNvPicPr>
          <p:nvPr/>
        </p:nvPicPr>
        <p:blipFill>
          <a:blip r:embed="rId2"/>
          <a:stretch>
            <a:fillRect/>
          </a:stretch>
        </p:blipFill>
        <p:spPr>
          <a:xfrm>
            <a:off x="3578058" y="663389"/>
            <a:ext cx="5035884" cy="621584"/>
          </a:xfrm>
          <a:prstGeom prst="rect">
            <a:avLst/>
          </a:prstGeom>
        </p:spPr>
      </p:pic>
      <p:pic>
        <p:nvPicPr>
          <p:cNvPr id="3" name="Imagem 2">
            <a:extLst>
              <a:ext uri="{FF2B5EF4-FFF2-40B4-BE49-F238E27FC236}">
                <a16:creationId xmlns:a16="http://schemas.microsoft.com/office/drawing/2014/main" id="{B1638615-03DC-A0DC-4702-03836D435D80}"/>
              </a:ext>
            </a:extLst>
          </p:cNvPr>
          <p:cNvPicPr>
            <a:picLocks noChangeAspect="1"/>
          </p:cNvPicPr>
          <p:nvPr/>
        </p:nvPicPr>
        <p:blipFill>
          <a:blip r:embed="rId3"/>
          <a:stretch>
            <a:fillRect/>
          </a:stretch>
        </p:blipFill>
        <p:spPr>
          <a:xfrm>
            <a:off x="126958" y="1284973"/>
            <a:ext cx="4804121" cy="996902"/>
          </a:xfrm>
          <a:prstGeom prst="rect">
            <a:avLst/>
          </a:prstGeom>
        </p:spPr>
      </p:pic>
      <p:sp>
        <p:nvSpPr>
          <p:cNvPr id="5" name="CaixaDeTexto 4">
            <a:extLst>
              <a:ext uri="{FF2B5EF4-FFF2-40B4-BE49-F238E27FC236}">
                <a16:creationId xmlns:a16="http://schemas.microsoft.com/office/drawing/2014/main" id="{025DA38A-C87A-AA7C-1D68-A716B1A22581}"/>
              </a:ext>
            </a:extLst>
          </p:cNvPr>
          <p:cNvSpPr txBox="1"/>
          <p:nvPr/>
        </p:nvSpPr>
        <p:spPr>
          <a:xfrm>
            <a:off x="126958" y="2313968"/>
            <a:ext cx="11885748" cy="3277820"/>
          </a:xfrm>
          <a:prstGeom prst="rect">
            <a:avLst/>
          </a:prstGeom>
          <a:noFill/>
        </p:spPr>
        <p:txBody>
          <a:bodyPr wrap="square">
            <a:spAutoFit/>
          </a:bodyPr>
          <a:lstStyle/>
          <a:p>
            <a:pPr algn="just"/>
            <a:r>
              <a:rPr lang="pt-BR" sz="2300" b="1" dirty="0">
                <a:latin typeface="Arial Narrow" panose="020B0606020202030204" pitchFamily="34" charset="0"/>
              </a:rPr>
              <a:t>Querido(a) estudante, vamos continuar trabalhando com as tirinhas, textos curtos que usam imagens e palavras para contar uma ideia de forma rápida e divertida. Ao ler, preste atenção no que as personagens dizem, mas também no que aparece nos desenhos, expressões, gestos e detalhes que ajudam a entender a mensagem. Vamos observar juntos como cada parte da tirinha contribui para criar humor, crítica ou uma situação do dia a dia? Vamos lá!</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Leia 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Texto II</a:t>
            </a:r>
          </a:p>
        </p:txBody>
      </p:sp>
    </p:spTree>
    <p:extLst>
      <p:ext uri="{BB962C8B-B14F-4D97-AF65-F5344CB8AC3E}">
        <p14:creationId xmlns:p14="http://schemas.microsoft.com/office/powerpoint/2010/main" val="20873722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E042C1-0827-B999-EFCC-1F399612689A}"/>
              </a:ext>
            </a:extLst>
          </p:cNvPr>
          <p:cNvSpPr txBox="1"/>
          <p:nvPr/>
        </p:nvSpPr>
        <p:spPr>
          <a:xfrm>
            <a:off x="255493" y="2860978"/>
            <a:ext cx="11842376" cy="3493264"/>
          </a:xfrm>
          <a:prstGeom prst="rect">
            <a:avLst/>
          </a:prstGeom>
          <a:noFill/>
        </p:spPr>
        <p:txBody>
          <a:bodyPr wrap="square">
            <a:spAutoFit/>
          </a:bodyPr>
          <a:lstStyle/>
          <a:p>
            <a:pPr algn="r"/>
            <a:r>
              <a:rPr lang="pt-BR" sz="1400" dirty="0">
                <a:latin typeface="Arial Narrow" panose="020B0606020202030204" pitchFamily="34" charset="0"/>
              </a:rPr>
              <a:t>Imagem disponível em: https://tirasarmandinho.tumblr.com/. Acesso em: 2 dez. 2025.</a:t>
            </a:r>
          </a:p>
          <a:p>
            <a:pPr algn="just"/>
            <a:r>
              <a:rPr lang="pt-BR" sz="2300" b="1" dirty="0">
                <a:latin typeface="Arial Narrow" panose="020B0606020202030204" pitchFamily="34" charset="0"/>
              </a:rPr>
              <a:t>14. </a:t>
            </a:r>
            <a:r>
              <a:rPr lang="pt-BR" sz="2300" dirty="0">
                <a:latin typeface="Arial Narrow" panose="020B0606020202030204" pitchFamily="34" charset="0"/>
              </a:rPr>
              <a:t>Descreva o que você vê na imagem da tirinha.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15. </a:t>
            </a:r>
            <a:r>
              <a:rPr lang="pt-BR" sz="2300" dirty="0">
                <a:latin typeface="Arial Narrow" panose="020B0606020202030204" pitchFamily="34" charset="0"/>
              </a:rPr>
              <a:t>Considerando que Armandinho chega animado e sugere uma brincadeira tradicional, o que ele convida os amigos a fazer antes mesmo de perceber como eles vão reagir?</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16. </a:t>
            </a:r>
            <a:r>
              <a:rPr lang="pt-BR" sz="2300" dirty="0">
                <a:latin typeface="Arial Narrow" panose="020B0606020202030204" pitchFamily="34" charset="0"/>
              </a:rPr>
              <a:t>No primeiro quadrinho, os amigos demonstram aceitação imediata ao convite. Sendo assim, responda.</a:t>
            </a:r>
          </a:p>
          <a:p>
            <a:pPr algn="just"/>
            <a:r>
              <a:rPr lang="pt-BR" sz="2300" dirty="0">
                <a:latin typeface="Arial Narrow" panose="020B0606020202030204" pitchFamily="34" charset="0"/>
              </a:rPr>
              <a:t>a) Como cada um deles responde?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O que isso revela sobre a expectativa deles?</a:t>
            </a:r>
          </a:p>
        </p:txBody>
      </p:sp>
      <p:pic>
        <p:nvPicPr>
          <p:cNvPr id="2" name="Imagem 1">
            <a:extLst>
              <a:ext uri="{FF2B5EF4-FFF2-40B4-BE49-F238E27FC236}">
                <a16:creationId xmlns:a16="http://schemas.microsoft.com/office/drawing/2014/main" id="{69EF6E53-5AE4-41AE-115B-F5AAAFF6653A}"/>
              </a:ext>
            </a:extLst>
          </p:cNvPr>
          <p:cNvPicPr>
            <a:picLocks noChangeAspect="1"/>
          </p:cNvPicPr>
          <p:nvPr/>
        </p:nvPicPr>
        <p:blipFill>
          <a:blip r:embed="rId2"/>
          <a:stretch>
            <a:fillRect/>
          </a:stretch>
        </p:blipFill>
        <p:spPr>
          <a:xfrm>
            <a:off x="2316961" y="675511"/>
            <a:ext cx="7558077" cy="2185467"/>
          </a:xfrm>
          <a:prstGeom prst="rect">
            <a:avLst/>
          </a:prstGeom>
        </p:spPr>
      </p:pic>
    </p:spTree>
    <p:extLst>
      <p:ext uri="{BB962C8B-B14F-4D97-AF65-F5344CB8AC3E}">
        <p14:creationId xmlns:p14="http://schemas.microsoft.com/office/powerpoint/2010/main" val="19293932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48C4D2-B385-BE4F-634F-41CA1ACE0074}"/>
              </a:ext>
            </a:extLst>
          </p:cNvPr>
          <p:cNvSpPr txBox="1"/>
          <p:nvPr/>
        </p:nvSpPr>
        <p:spPr>
          <a:xfrm>
            <a:off x="147917" y="927917"/>
            <a:ext cx="11896165" cy="5401479"/>
          </a:xfrm>
          <a:prstGeom prst="rect">
            <a:avLst/>
          </a:prstGeom>
          <a:noFill/>
        </p:spPr>
        <p:txBody>
          <a:bodyPr wrap="square">
            <a:spAutoFit/>
          </a:bodyPr>
          <a:lstStyle/>
          <a:p>
            <a:pPr algn="just"/>
            <a:r>
              <a:rPr lang="pt-BR" sz="2300" dirty="0">
                <a:latin typeface="Arial Narrow" panose="020B0606020202030204" pitchFamily="34" charset="0"/>
              </a:rPr>
              <a:t>c) Apesar de todos aceitarem brincar, o que as personagens fazem no segundo quadrinho?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d) O que contraria completamente a brincadeira proposta por Armandinho?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e) O que a quebra de expectativa da tirinha provoca no leitor?</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f) Que reflexão a tirinha traz?</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17. </a:t>
            </a:r>
            <a:r>
              <a:rPr lang="pt-BR" sz="2300" dirty="0">
                <a:latin typeface="Arial Narrow" panose="020B0606020202030204" pitchFamily="34" charset="0"/>
              </a:rPr>
              <a:t>Na tirinha, as expressões faciais das personagens ajudam a compreender o humor ou a crítica da história. No último quadrinho, a expressão de Armandinho revela que ele está</a:t>
            </a:r>
          </a:p>
          <a:p>
            <a:pPr algn="just"/>
            <a:r>
              <a:rPr lang="pt-BR" sz="2300" dirty="0">
                <a:latin typeface="Arial Narrow" panose="020B0606020202030204" pitchFamily="34" charset="0"/>
              </a:rPr>
              <a:t>(A) sorrindo e animado.</a:t>
            </a:r>
          </a:p>
          <a:p>
            <a:pPr algn="just"/>
            <a:r>
              <a:rPr lang="pt-BR" sz="2300" dirty="0">
                <a:latin typeface="Arial Narrow" panose="020B0606020202030204" pitchFamily="34" charset="0"/>
              </a:rPr>
              <a:t>(B) chorando e muito triste.</a:t>
            </a:r>
          </a:p>
          <a:p>
            <a:pPr algn="just"/>
            <a:r>
              <a:rPr lang="pt-BR" sz="2300" dirty="0">
                <a:latin typeface="Arial Narrow" panose="020B0606020202030204" pitchFamily="34" charset="0"/>
              </a:rPr>
              <a:t>(C) bravo e gritando com os colegas.</a:t>
            </a:r>
          </a:p>
          <a:p>
            <a:pPr algn="just"/>
            <a:r>
              <a:rPr lang="pt-BR" sz="2300" dirty="0">
                <a:latin typeface="Arial Narrow" panose="020B0606020202030204" pitchFamily="34" charset="0"/>
              </a:rPr>
              <a:t>(D) confuso e decepcionado, com expressão de desânimo.</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0295181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7C4043-5D39-6B41-E191-955DD16AEA1A}"/>
              </a:ext>
            </a:extLst>
          </p:cNvPr>
          <p:cNvSpPr txBox="1"/>
          <p:nvPr/>
        </p:nvSpPr>
        <p:spPr>
          <a:xfrm>
            <a:off x="170328" y="687685"/>
            <a:ext cx="11815483" cy="4693593"/>
          </a:xfrm>
          <a:prstGeom prst="rect">
            <a:avLst/>
          </a:prstGeom>
          <a:noFill/>
        </p:spPr>
        <p:txBody>
          <a:bodyPr wrap="square">
            <a:spAutoFit/>
          </a:bodyPr>
          <a:lstStyle/>
          <a:p>
            <a:pPr algn="just"/>
            <a:r>
              <a:rPr lang="pt-BR" sz="2300" b="1" dirty="0">
                <a:latin typeface="Arial Narrow" panose="020B0606020202030204" pitchFamily="34" charset="0"/>
              </a:rPr>
              <a:t>18. </a:t>
            </a:r>
            <a:r>
              <a:rPr lang="pt-BR" sz="2300" dirty="0">
                <a:latin typeface="Arial Narrow" panose="020B0606020202030204" pitchFamily="34" charset="0"/>
              </a:rPr>
              <a:t>Retire da tirinha uma palavra/expressão que é exemplo de linguagem informal.</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19. </a:t>
            </a:r>
            <a:r>
              <a:rPr lang="pt-BR" sz="2300" dirty="0">
                <a:latin typeface="Arial Narrow" panose="020B0606020202030204" pitchFamily="34" charset="0"/>
              </a:rPr>
              <a:t>Em tirinhas, recursos visuais são todos os elementos gráficos que ajudam a contar a história, complementar a narrativa ou transmitir emoções e ações sem depender apenas das palavras. Isso inclui expressões faciais, gestos, objetos, onomatopeias, cores, traços e símbolos que representam sentimentos ou ações. Eles são fundamentais para que o leitor compreenda o que está acontecendo e como os personagens se sentem. Quais são os recursos visuais presentes nessa tirinha?</a:t>
            </a:r>
          </a:p>
          <a:p>
            <a:pPr algn="just"/>
            <a:r>
              <a:rPr lang="pt-BR" sz="2300" dirty="0">
                <a:latin typeface="Arial Narrow" panose="020B0606020202030204" pitchFamily="34" charset="0"/>
              </a:rPr>
              <a:t>(    ) cores.</a:t>
            </a:r>
          </a:p>
          <a:p>
            <a:pPr algn="just"/>
            <a:r>
              <a:rPr lang="pt-BR" sz="2300" dirty="0">
                <a:latin typeface="Arial Narrow" panose="020B0606020202030204" pitchFamily="34" charset="0"/>
              </a:rPr>
              <a:t>(    ) gráficos.</a:t>
            </a:r>
          </a:p>
          <a:p>
            <a:pPr algn="just"/>
            <a:r>
              <a:rPr lang="pt-BR" sz="2300" dirty="0">
                <a:latin typeface="Arial Narrow" panose="020B0606020202030204" pitchFamily="34" charset="0"/>
              </a:rPr>
              <a:t>(    ) onomatopeias.</a:t>
            </a:r>
          </a:p>
          <a:p>
            <a:pPr algn="just"/>
            <a:r>
              <a:rPr lang="pt-BR" sz="2300" dirty="0">
                <a:latin typeface="Arial Narrow" panose="020B0606020202030204" pitchFamily="34" charset="0"/>
              </a:rPr>
              <a:t>(    ) expressões faciais.</a:t>
            </a:r>
          </a:p>
          <a:p>
            <a:pPr algn="just"/>
            <a:r>
              <a:rPr lang="pt-BR" sz="2300" dirty="0">
                <a:latin typeface="Arial Narrow" panose="020B0606020202030204" pitchFamily="34" charset="0"/>
              </a:rPr>
              <a:t>(    ) traços e símbolos que expressam sentimentos e/ou ações.</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11847835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9F09C47-F888-7555-77F7-1035C2AAB008}"/>
              </a:ext>
            </a:extLst>
          </p:cNvPr>
          <p:cNvPicPr>
            <a:picLocks noChangeAspect="1"/>
          </p:cNvPicPr>
          <p:nvPr/>
        </p:nvPicPr>
        <p:blipFill>
          <a:blip r:embed="rId2"/>
          <a:stretch>
            <a:fillRect/>
          </a:stretch>
        </p:blipFill>
        <p:spPr>
          <a:xfrm>
            <a:off x="3663663" y="663389"/>
            <a:ext cx="4864673" cy="596706"/>
          </a:xfrm>
          <a:prstGeom prst="rect">
            <a:avLst/>
          </a:prstGeom>
        </p:spPr>
      </p:pic>
      <p:pic>
        <p:nvPicPr>
          <p:cNvPr id="3" name="Imagem 2">
            <a:extLst>
              <a:ext uri="{FF2B5EF4-FFF2-40B4-BE49-F238E27FC236}">
                <a16:creationId xmlns:a16="http://schemas.microsoft.com/office/drawing/2014/main" id="{2B307642-17BC-1894-5E18-1D5B0DF81F62}"/>
              </a:ext>
            </a:extLst>
          </p:cNvPr>
          <p:cNvPicPr>
            <a:picLocks noChangeAspect="1"/>
          </p:cNvPicPr>
          <p:nvPr/>
        </p:nvPicPr>
        <p:blipFill>
          <a:blip r:embed="rId3"/>
          <a:stretch>
            <a:fillRect/>
          </a:stretch>
        </p:blipFill>
        <p:spPr>
          <a:xfrm>
            <a:off x="170243" y="1260095"/>
            <a:ext cx="4863745" cy="1017520"/>
          </a:xfrm>
          <a:prstGeom prst="rect">
            <a:avLst/>
          </a:prstGeom>
        </p:spPr>
      </p:pic>
      <p:sp>
        <p:nvSpPr>
          <p:cNvPr id="5" name="CaixaDeTexto 4">
            <a:extLst>
              <a:ext uri="{FF2B5EF4-FFF2-40B4-BE49-F238E27FC236}">
                <a16:creationId xmlns:a16="http://schemas.microsoft.com/office/drawing/2014/main" id="{622AC361-850A-D333-E5DB-E3C08C9F621B}"/>
              </a:ext>
            </a:extLst>
          </p:cNvPr>
          <p:cNvSpPr txBox="1"/>
          <p:nvPr/>
        </p:nvSpPr>
        <p:spPr>
          <a:xfrm>
            <a:off x="170243" y="2223828"/>
            <a:ext cx="11851514" cy="3277820"/>
          </a:xfrm>
          <a:prstGeom prst="rect">
            <a:avLst/>
          </a:prstGeom>
          <a:noFill/>
        </p:spPr>
        <p:txBody>
          <a:bodyPr wrap="square">
            <a:spAutoFit/>
          </a:bodyPr>
          <a:lstStyle/>
          <a:p>
            <a:pPr algn="just"/>
            <a:r>
              <a:rPr lang="pt-BR" sz="2300" b="1" dirty="0">
                <a:latin typeface="Arial Narrow" panose="020B0606020202030204" pitchFamily="34" charset="0"/>
              </a:rPr>
              <a:t>Querido(a) estudante, agora vamos observar como as tirinhas podem trazer frases, ideias ou versos que você talvez já tenha visto em outros textos, como poemas ou músicas vistos por vocês. Isso acontece porque as tirinhas gostam de brincar com aquilo que já faz parte do nosso repertório, criando novos sentidos a partir dessas referências. Vamos lá?!</a:t>
            </a:r>
          </a:p>
          <a:p>
            <a:pPr algn="just"/>
            <a:endParaRPr lang="pt-BR" sz="2300" b="1" dirty="0">
              <a:latin typeface="Arial Narrow" panose="020B0606020202030204" pitchFamily="34" charset="0"/>
            </a:endParaRPr>
          </a:p>
          <a:p>
            <a:r>
              <a:rPr lang="pt-BR" sz="2300" dirty="0">
                <a:latin typeface="Arial Narrow" panose="020B0606020202030204" pitchFamily="34" charset="0"/>
              </a:rPr>
              <a:t>Leia os textos.</a:t>
            </a:r>
          </a:p>
          <a:p>
            <a:r>
              <a:rPr lang="pt-BR" sz="2300" dirty="0">
                <a:latin typeface="Arial Narrow" panose="020B0606020202030204" pitchFamily="34" charset="0"/>
              </a:rPr>
              <a:t> </a:t>
            </a:r>
          </a:p>
          <a:p>
            <a:r>
              <a:rPr lang="pt-BR" sz="2300" b="1" dirty="0">
                <a:latin typeface="Arial Narrow" panose="020B0606020202030204" pitchFamily="34" charset="0"/>
              </a:rPr>
              <a:t>Texto III</a:t>
            </a:r>
            <a:endParaRPr lang="pt-BR" sz="2300" dirty="0">
              <a:latin typeface="Arial Narrow" panose="020B0606020202030204" pitchFamily="34" charset="0"/>
            </a:endParaRP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27783308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EA9A4FE-1A3F-A4A4-932D-CCDCDDEFCD30}"/>
              </a:ext>
            </a:extLst>
          </p:cNvPr>
          <p:cNvSpPr txBox="1"/>
          <p:nvPr/>
        </p:nvSpPr>
        <p:spPr>
          <a:xfrm>
            <a:off x="219634" y="3957971"/>
            <a:ext cx="11752729" cy="1938992"/>
          </a:xfrm>
          <a:prstGeom prst="rect">
            <a:avLst/>
          </a:prstGeom>
          <a:noFill/>
        </p:spPr>
        <p:txBody>
          <a:bodyPr wrap="square">
            <a:spAutoFit/>
          </a:bodyPr>
          <a:lstStyle/>
          <a:p>
            <a:pPr algn="r"/>
            <a:r>
              <a:rPr lang="pt-BR" sz="1400" dirty="0">
                <a:latin typeface="Arial Narrow" panose="020B0606020202030204" pitchFamily="34" charset="0"/>
              </a:rPr>
              <a:t>Imagem disponível em: https://www.institutoclaro.org.br/</a:t>
            </a:r>
            <a:r>
              <a:rPr lang="pt-BR" sz="1400" dirty="0" err="1">
                <a:latin typeface="Arial Narrow" panose="020B0606020202030204" pitchFamily="34" charset="0"/>
              </a:rPr>
              <a:t>educacao</a:t>
            </a:r>
            <a:r>
              <a:rPr lang="pt-BR" sz="1400" dirty="0">
                <a:latin typeface="Arial Narrow" panose="020B0606020202030204" pitchFamily="34" charset="0"/>
              </a:rPr>
              <a:t>/</a:t>
            </a:r>
            <a:r>
              <a:rPr lang="pt-BR" sz="1400" dirty="0" err="1">
                <a:latin typeface="Arial Narrow" panose="020B0606020202030204" pitchFamily="34" charset="0"/>
              </a:rPr>
              <a:t>para-aprender</a:t>
            </a:r>
            <a:r>
              <a:rPr lang="pt-BR" sz="1400" dirty="0">
                <a:latin typeface="Arial Narrow" panose="020B0606020202030204" pitchFamily="34" charset="0"/>
              </a:rPr>
              <a:t>/roteiros-de-estudo/estudar-em-casa-substantivos-em-</a:t>
            </a:r>
            <a:r>
              <a:rPr lang="pt-BR" sz="1400" dirty="0" err="1">
                <a:latin typeface="Arial Narrow" panose="020B0606020202030204" pitchFamily="34" charset="0"/>
              </a:rPr>
              <a:t>lingua</a:t>
            </a:r>
            <a:r>
              <a:rPr lang="pt-BR" sz="1400" dirty="0">
                <a:latin typeface="Arial Narrow" panose="020B0606020202030204" pitchFamily="34" charset="0"/>
              </a:rPr>
              <a:t>-portuguesa/. Acesso em: 26 nov. 2025.</a:t>
            </a:r>
          </a:p>
          <a:p>
            <a:pPr algn="just"/>
            <a:r>
              <a:rPr lang="pt-BR" sz="2300" b="1" dirty="0">
                <a:latin typeface="Arial Narrow" panose="020B0606020202030204" pitchFamily="34" charset="0"/>
              </a:rPr>
              <a:t>Texto IV</a:t>
            </a:r>
          </a:p>
          <a:p>
            <a:pPr algn="just"/>
            <a:endParaRPr lang="pt-BR" sz="2300" b="1" dirty="0">
              <a:latin typeface="Arial Narrow" panose="020B0606020202030204" pitchFamily="34" charset="0"/>
            </a:endParaRPr>
          </a:p>
          <a:p>
            <a:pPr algn="just"/>
            <a:r>
              <a:rPr lang="pt-BR" sz="2300" b="1" dirty="0">
                <a:latin typeface="Arial Narrow" panose="020B0606020202030204" pitchFamily="34" charset="0"/>
              </a:rPr>
              <a:t>Canção do Exílio</a:t>
            </a:r>
          </a:p>
          <a:p>
            <a:pPr algn="just"/>
            <a:endParaRPr lang="pt-BR" sz="2300" dirty="0">
              <a:latin typeface="Arial Narrow" panose="020B0606020202030204" pitchFamily="34" charset="0"/>
            </a:endParaRPr>
          </a:p>
        </p:txBody>
      </p:sp>
      <p:pic>
        <p:nvPicPr>
          <p:cNvPr id="2" name="Imagem 1">
            <a:extLst>
              <a:ext uri="{FF2B5EF4-FFF2-40B4-BE49-F238E27FC236}">
                <a16:creationId xmlns:a16="http://schemas.microsoft.com/office/drawing/2014/main" id="{EF9DC7DB-476A-8C8D-8ADA-3496B304BF3D}"/>
              </a:ext>
            </a:extLst>
          </p:cNvPr>
          <p:cNvPicPr>
            <a:picLocks noChangeAspect="1"/>
          </p:cNvPicPr>
          <p:nvPr/>
        </p:nvPicPr>
        <p:blipFill>
          <a:blip r:embed="rId2"/>
          <a:stretch>
            <a:fillRect/>
          </a:stretch>
        </p:blipFill>
        <p:spPr>
          <a:xfrm>
            <a:off x="1070420" y="1326777"/>
            <a:ext cx="10051159" cy="2631194"/>
          </a:xfrm>
          <a:prstGeom prst="rect">
            <a:avLst/>
          </a:prstGeom>
        </p:spPr>
      </p:pic>
    </p:spTree>
    <p:extLst>
      <p:ext uri="{BB962C8B-B14F-4D97-AF65-F5344CB8AC3E}">
        <p14:creationId xmlns:p14="http://schemas.microsoft.com/office/powerpoint/2010/main" val="33602159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B07C5D-1F12-C9AD-EDDD-C092A70869C1}"/>
              </a:ext>
            </a:extLst>
          </p:cNvPr>
          <p:cNvSpPr txBox="1"/>
          <p:nvPr/>
        </p:nvSpPr>
        <p:spPr>
          <a:xfrm>
            <a:off x="161364" y="667035"/>
            <a:ext cx="11851342" cy="4555093"/>
          </a:xfrm>
          <a:prstGeom prst="rect">
            <a:avLst/>
          </a:prstGeom>
          <a:noFill/>
        </p:spPr>
        <p:txBody>
          <a:bodyPr wrap="square">
            <a:spAutoFit/>
          </a:bodyPr>
          <a:lstStyle/>
          <a:p>
            <a:r>
              <a:rPr lang="pt-BR" sz="2300" dirty="0">
                <a:latin typeface="Arial Narrow" panose="020B0606020202030204" pitchFamily="34" charset="0"/>
              </a:rPr>
              <a:t>Minha terra tem palmeiras,</a:t>
            </a:r>
          </a:p>
          <a:p>
            <a:r>
              <a:rPr lang="pt-BR" sz="2300" dirty="0">
                <a:latin typeface="Arial Narrow" panose="020B0606020202030204" pitchFamily="34" charset="0"/>
              </a:rPr>
              <a:t>Onde canta o Sabiá;</a:t>
            </a:r>
          </a:p>
          <a:p>
            <a:r>
              <a:rPr lang="pt-BR" sz="2300" dirty="0">
                <a:latin typeface="Arial Narrow" panose="020B0606020202030204" pitchFamily="34" charset="0"/>
              </a:rPr>
              <a:t>As aves, que aqui gorjeiam,</a:t>
            </a:r>
          </a:p>
          <a:p>
            <a:r>
              <a:rPr lang="pt-BR" sz="2300" dirty="0">
                <a:latin typeface="Arial Narrow" panose="020B0606020202030204" pitchFamily="34" charset="0"/>
              </a:rPr>
              <a:t>Não gorjeiam como lá.</a:t>
            </a:r>
          </a:p>
          <a:p>
            <a:endParaRPr lang="pt-BR" sz="2300" dirty="0">
              <a:latin typeface="Arial Narrow" panose="020B0606020202030204" pitchFamily="34" charset="0"/>
            </a:endParaRPr>
          </a:p>
          <a:p>
            <a:r>
              <a:rPr lang="pt-BR" sz="2300" dirty="0">
                <a:latin typeface="Arial Narrow" panose="020B0606020202030204" pitchFamily="34" charset="0"/>
              </a:rPr>
              <a:t>Nosso céu tem mais estrelas,</a:t>
            </a:r>
          </a:p>
          <a:p>
            <a:r>
              <a:rPr lang="pt-BR" sz="2300" dirty="0">
                <a:latin typeface="Arial Narrow" panose="020B0606020202030204" pitchFamily="34" charset="0"/>
              </a:rPr>
              <a:t>Nossas várzeas têm mais flores,</a:t>
            </a:r>
          </a:p>
          <a:p>
            <a:r>
              <a:rPr lang="pt-BR" sz="2300" dirty="0">
                <a:latin typeface="Arial Narrow" panose="020B0606020202030204" pitchFamily="34" charset="0"/>
              </a:rPr>
              <a:t>Nossos bosques têm mais vida,</a:t>
            </a:r>
          </a:p>
          <a:p>
            <a:r>
              <a:rPr lang="pt-BR" sz="2300" dirty="0">
                <a:latin typeface="Arial Narrow" panose="020B0606020202030204" pitchFamily="34" charset="0"/>
              </a:rPr>
              <a:t>Nossa vida mais amores.</a:t>
            </a:r>
          </a:p>
          <a:p>
            <a:r>
              <a:rPr lang="pt-BR" sz="2300" dirty="0">
                <a:latin typeface="Arial Narrow" panose="020B0606020202030204" pitchFamily="34" charset="0"/>
              </a:rPr>
              <a:t>[...]</a:t>
            </a:r>
          </a:p>
          <a:p>
            <a:pPr algn="r"/>
            <a:r>
              <a:rPr lang="pt-BR" sz="2300" dirty="0">
                <a:latin typeface="Arial Narrow" panose="020B0606020202030204" pitchFamily="34" charset="0"/>
              </a:rPr>
              <a:t>Antônio Gonçalves Dias</a:t>
            </a:r>
          </a:p>
          <a:p>
            <a:pPr algn="r"/>
            <a:r>
              <a:rPr lang="pt-BR" sz="1400" dirty="0">
                <a:latin typeface="Arial Narrow" panose="020B0606020202030204" pitchFamily="34" charset="0"/>
              </a:rPr>
              <a:t>Disponível em: https://literaturaonline.com.br/poema-</a:t>
            </a:r>
            <a:r>
              <a:rPr lang="pt-BR" sz="1400" dirty="0" err="1">
                <a:latin typeface="Arial Narrow" panose="020B0606020202030204" pitchFamily="34" charset="0"/>
              </a:rPr>
              <a:t>cancao</a:t>
            </a:r>
            <a:r>
              <a:rPr lang="pt-BR" sz="1400" dirty="0">
                <a:latin typeface="Arial Narrow" panose="020B0606020202030204" pitchFamily="34" charset="0"/>
              </a:rPr>
              <a:t>-do-exilio-de-</a:t>
            </a:r>
            <a:r>
              <a:rPr lang="pt-BR" sz="1400" dirty="0" err="1">
                <a:latin typeface="Arial Narrow" panose="020B0606020202030204" pitchFamily="34" charset="0"/>
              </a:rPr>
              <a:t>goncalves</a:t>
            </a:r>
            <a:r>
              <a:rPr lang="pt-BR" sz="1400" dirty="0">
                <a:latin typeface="Arial Narrow" panose="020B0606020202030204" pitchFamily="34" charset="0"/>
              </a:rPr>
              <a:t>-dias/. Acesso em: 2 dez. 2025. Adaptado.</a:t>
            </a:r>
          </a:p>
          <a:p>
            <a:r>
              <a:rPr lang="pt-BR" sz="2300" b="1" dirty="0">
                <a:latin typeface="Arial Narrow" panose="020B0606020202030204" pitchFamily="34" charset="0"/>
              </a:rPr>
              <a:t>20. </a:t>
            </a:r>
            <a:r>
              <a:rPr lang="pt-BR" sz="2300" dirty="0">
                <a:latin typeface="Arial Narrow" panose="020B0606020202030204" pitchFamily="34" charset="0"/>
              </a:rPr>
              <a:t>Qual a finalidade da tirinha (Texto III)?</a:t>
            </a:r>
          </a:p>
        </p:txBody>
      </p:sp>
    </p:spTree>
    <p:extLst>
      <p:ext uri="{BB962C8B-B14F-4D97-AF65-F5344CB8AC3E}">
        <p14:creationId xmlns:p14="http://schemas.microsoft.com/office/powerpoint/2010/main" val="28914425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B1F5D3-BBCA-F41A-2E50-7CCFC596AAD3}"/>
              </a:ext>
            </a:extLst>
          </p:cNvPr>
          <p:cNvSpPr txBox="1"/>
          <p:nvPr/>
        </p:nvSpPr>
        <p:spPr>
          <a:xfrm>
            <a:off x="251009" y="6326082"/>
            <a:ext cx="11869271" cy="307777"/>
          </a:xfrm>
          <a:prstGeom prst="rect">
            <a:avLst/>
          </a:prstGeom>
          <a:noFill/>
        </p:spPr>
        <p:txBody>
          <a:bodyPr wrap="square">
            <a:spAutoFit/>
          </a:bodyPr>
          <a:lstStyle/>
          <a:p>
            <a:pPr algn="r"/>
            <a:r>
              <a:rPr lang="pt-BR" sz="1400" dirty="0">
                <a:latin typeface="Arial Narrow" panose="020B0606020202030204" pitchFamily="34" charset="0"/>
              </a:rPr>
              <a:t>Disponível em: https://br.pinterest.com/pin/624593042041970519/. Acesso em: 23 dez. 2025.</a:t>
            </a:r>
          </a:p>
        </p:txBody>
      </p:sp>
      <p:pic>
        <p:nvPicPr>
          <p:cNvPr id="2" name="Imagem 1">
            <a:extLst>
              <a:ext uri="{FF2B5EF4-FFF2-40B4-BE49-F238E27FC236}">
                <a16:creationId xmlns:a16="http://schemas.microsoft.com/office/drawing/2014/main" id="{5439C1B7-7078-CB74-C587-C64B985714CA}"/>
              </a:ext>
            </a:extLst>
          </p:cNvPr>
          <p:cNvPicPr>
            <a:picLocks noChangeAspect="1"/>
          </p:cNvPicPr>
          <p:nvPr/>
        </p:nvPicPr>
        <p:blipFill>
          <a:blip r:embed="rId2"/>
          <a:stretch>
            <a:fillRect/>
          </a:stretch>
        </p:blipFill>
        <p:spPr>
          <a:xfrm>
            <a:off x="3805179" y="635315"/>
            <a:ext cx="4581641" cy="5587369"/>
          </a:xfrm>
          <a:prstGeom prst="rect">
            <a:avLst/>
          </a:prstGeom>
        </p:spPr>
      </p:pic>
    </p:spTree>
    <p:extLst>
      <p:ext uri="{BB962C8B-B14F-4D97-AF65-F5344CB8AC3E}">
        <p14:creationId xmlns:p14="http://schemas.microsoft.com/office/powerpoint/2010/main" val="20055755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272C4F0-3F6C-D849-249C-A0F9468582D6}"/>
              </a:ext>
            </a:extLst>
          </p:cNvPr>
          <p:cNvSpPr txBox="1"/>
          <p:nvPr/>
        </p:nvSpPr>
        <p:spPr>
          <a:xfrm>
            <a:off x="152400" y="1196352"/>
            <a:ext cx="11887200" cy="4339650"/>
          </a:xfrm>
          <a:prstGeom prst="rect">
            <a:avLst/>
          </a:prstGeom>
          <a:noFill/>
        </p:spPr>
        <p:txBody>
          <a:bodyPr wrap="square">
            <a:spAutoFit/>
          </a:bodyPr>
          <a:lstStyle/>
          <a:p>
            <a:pPr algn="just"/>
            <a:r>
              <a:rPr lang="pt-BR" sz="2300" b="1" dirty="0">
                <a:latin typeface="Arial Narrow" panose="020B0606020202030204" pitchFamily="34" charset="0"/>
              </a:rPr>
              <a:t>21. </a:t>
            </a:r>
            <a:r>
              <a:rPr lang="pt-BR" sz="2300" dirty="0">
                <a:latin typeface="Arial Narrow" panose="020B0606020202030204" pitchFamily="34" charset="0"/>
              </a:rPr>
              <a:t>Que recursos foram utilizados na tirinha para apresentar os discursos diretos (falas) das personagens?</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22. </a:t>
            </a:r>
            <a:r>
              <a:rPr lang="pt-BR" sz="2300" dirty="0">
                <a:latin typeface="Arial Narrow" panose="020B0606020202030204" pitchFamily="34" charset="0"/>
              </a:rPr>
              <a:t>Na fala “Minha terra tem </a:t>
            </a:r>
            <a:r>
              <a:rPr lang="pt-BR" sz="2300" b="1" dirty="0">
                <a:latin typeface="Arial Narrow" panose="020B0606020202030204" pitchFamily="34" charset="0"/>
              </a:rPr>
              <a:t>palmeiras</a:t>
            </a:r>
            <a:r>
              <a:rPr lang="pt-BR" sz="2300" dirty="0">
                <a:latin typeface="Arial Narrow" panose="020B0606020202030204" pitchFamily="34" charset="0"/>
              </a:rPr>
              <a:t>…”, qual é o sentido da palavra ‘palmeiras’ empregado na tirinha?</a:t>
            </a:r>
          </a:p>
          <a:p>
            <a:pPr algn="just"/>
            <a:r>
              <a:rPr lang="pt-BR" sz="2300" dirty="0">
                <a:latin typeface="Arial Narrow" panose="020B0606020202030204" pitchFamily="34" charset="0"/>
              </a:rPr>
              <a:t>(  ) Uma árvore.                   (   ) Um time de futebol.                  (   ) Um tipo de alimento.</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23. </a:t>
            </a:r>
            <a:r>
              <a:rPr lang="pt-BR" sz="2300" dirty="0">
                <a:latin typeface="Arial Narrow" panose="020B0606020202030204" pitchFamily="34" charset="0"/>
              </a:rPr>
              <a:t>Em “Minha terra tem Palmeiras onde canta o sabiá”, a palavra destacada estabelece circunstância de</a:t>
            </a:r>
          </a:p>
          <a:p>
            <a:pPr algn="just"/>
            <a:r>
              <a:rPr lang="pt-BR" sz="2300" dirty="0">
                <a:latin typeface="Arial Narrow" panose="020B0606020202030204" pitchFamily="34" charset="0"/>
              </a:rPr>
              <a:t>(A) lugar.</a:t>
            </a:r>
          </a:p>
          <a:p>
            <a:pPr algn="just"/>
            <a:r>
              <a:rPr lang="pt-BR" sz="2300" dirty="0">
                <a:latin typeface="Arial Narrow" panose="020B0606020202030204" pitchFamily="34" charset="0"/>
              </a:rPr>
              <a:t>(B) modo.</a:t>
            </a:r>
          </a:p>
          <a:p>
            <a:pPr algn="just"/>
            <a:r>
              <a:rPr lang="pt-BR" sz="2300" dirty="0">
                <a:latin typeface="Arial Narrow" panose="020B0606020202030204" pitchFamily="34" charset="0"/>
              </a:rPr>
              <a:t>(C) tempo.</a:t>
            </a:r>
          </a:p>
          <a:p>
            <a:pPr algn="just"/>
            <a:r>
              <a:rPr lang="pt-BR" sz="2300" dirty="0">
                <a:latin typeface="Arial Narrow" panose="020B0606020202030204" pitchFamily="34" charset="0"/>
              </a:rPr>
              <a:t>(D) intensidade.</a:t>
            </a:r>
          </a:p>
        </p:txBody>
      </p:sp>
    </p:spTree>
    <p:extLst>
      <p:ext uri="{BB962C8B-B14F-4D97-AF65-F5344CB8AC3E}">
        <p14:creationId xmlns:p14="http://schemas.microsoft.com/office/powerpoint/2010/main" val="1396236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88C6CDF-CEF1-F68F-9421-26D63AB25D16}"/>
              </a:ext>
            </a:extLst>
          </p:cNvPr>
          <p:cNvSpPr txBox="1"/>
          <p:nvPr/>
        </p:nvSpPr>
        <p:spPr>
          <a:xfrm>
            <a:off x="233082" y="1470736"/>
            <a:ext cx="11725836" cy="3416320"/>
          </a:xfrm>
          <a:prstGeom prst="rect">
            <a:avLst/>
          </a:prstGeom>
          <a:noFill/>
        </p:spPr>
        <p:txBody>
          <a:bodyPr wrap="square">
            <a:spAutoFit/>
          </a:bodyPr>
          <a:lstStyle/>
          <a:p>
            <a:pPr indent="268288" algn="just"/>
            <a:r>
              <a:rPr lang="pt-BR" sz="2400" b="1" dirty="0">
                <a:latin typeface="Arial Narrow" panose="020B0606020202030204" pitchFamily="34" charset="0"/>
              </a:rPr>
              <a:t>Querido(a), estudante, quando falamos de intertextualidade, estamos falando das conexões que um texto faz com outros textos que você já conhece. Isso pode acontecer quando uma tirinha usa uma frase famosa de um poema, quando um meme brinca com uma música conhecida ou quando uma propaganda imita o estilo de um filme. Essas referências não aparecem por acaso: elas ajudam a criar humor, crítica, comparação ou a reforçar uma ideia. Por isso, é muito importante que você perceba essas relações. Quando você reconhece a frase, a obra ou a música mencionada, entende melhor o que o autor quis dizer. A leitura fica mais rica e você consegue interpretar o texto de forma mais completa. Quanto mais você lê, assiste e conhece, mais fácil fica identificar essas conexões. Vamos lá identificar essas conexões?</a:t>
            </a:r>
          </a:p>
        </p:txBody>
      </p:sp>
    </p:spTree>
    <p:extLst>
      <p:ext uri="{BB962C8B-B14F-4D97-AF65-F5344CB8AC3E}">
        <p14:creationId xmlns:p14="http://schemas.microsoft.com/office/powerpoint/2010/main" val="37934825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22A578-26D9-5DC1-CD21-2E03BF5676B7}"/>
              </a:ext>
            </a:extLst>
          </p:cNvPr>
          <p:cNvPicPr>
            <a:picLocks noChangeAspect="1"/>
          </p:cNvPicPr>
          <p:nvPr/>
        </p:nvPicPr>
        <p:blipFill>
          <a:blip r:embed="rId2"/>
          <a:stretch>
            <a:fillRect/>
          </a:stretch>
        </p:blipFill>
        <p:spPr>
          <a:xfrm>
            <a:off x="200782" y="744072"/>
            <a:ext cx="1935571" cy="766328"/>
          </a:xfrm>
          <a:prstGeom prst="rect">
            <a:avLst/>
          </a:prstGeom>
        </p:spPr>
      </p:pic>
      <p:graphicFrame>
        <p:nvGraphicFramePr>
          <p:cNvPr id="3" name="Tabela 2">
            <a:extLst>
              <a:ext uri="{FF2B5EF4-FFF2-40B4-BE49-F238E27FC236}">
                <a16:creationId xmlns:a16="http://schemas.microsoft.com/office/drawing/2014/main" id="{43656065-712B-C346-6A2A-F17EB538954E}"/>
              </a:ext>
            </a:extLst>
          </p:cNvPr>
          <p:cNvGraphicFramePr>
            <a:graphicFrameLocks noGrp="1"/>
          </p:cNvGraphicFramePr>
          <p:nvPr>
            <p:extLst>
              <p:ext uri="{D42A27DB-BD31-4B8C-83A1-F6EECF244321}">
                <p14:modId xmlns:p14="http://schemas.microsoft.com/office/powerpoint/2010/main" val="3395569969"/>
              </p:ext>
            </p:extLst>
          </p:nvPr>
        </p:nvGraphicFramePr>
        <p:xfrm>
          <a:off x="200781" y="1634066"/>
          <a:ext cx="11829853" cy="4389120"/>
        </p:xfrm>
        <a:graphic>
          <a:graphicData uri="http://schemas.openxmlformats.org/drawingml/2006/table">
            <a:tbl>
              <a:tblPr firstRow="1" bandRow="1">
                <a:tableStyleId>{5C22544A-7EE6-4342-B048-85BDC9FD1C3A}</a:tableStyleId>
              </a:tblPr>
              <a:tblGrid>
                <a:gridCol w="11829853">
                  <a:extLst>
                    <a:ext uri="{9D8B030D-6E8A-4147-A177-3AD203B41FA5}">
                      <a16:colId xmlns:a16="http://schemas.microsoft.com/office/drawing/2014/main" val="925916637"/>
                    </a:ext>
                  </a:extLst>
                </a:gridCol>
              </a:tblGrid>
              <a:tr h="370840">
                <a:tc>
                  <a:txBody>
                    <a:bodyPr/>
                    <a:lstStyle/>
                    <a:p>
                      <a:pPr algn="ctr"/>
                      <a:r>
                        <a:rPr lang="pt-BR" sz="2300" b="1" dirty="0">
                          <a:solidFill>
                            <a:schemeClr val="tx1"/>
                          </a:solidFill>
                          <a:latin typeface="Arial Narrow" panose="020B0606020202030204" pitchFamily="34" charset="0"/>
                        </a:rPr>
                        <a:t>Intertextualidade</a:t>
                      </a:r>
                    </a:p>
                    <a:p>
                      <a:r>
                        <a:rPr lang="pt-BR" sz="2300" b="0" dirty="0">
                          <a:solidFill>
                            <a:schemeClr val="tx1"/>
                          </a:solidFill>
                          <a:latin typeface="Arial Narrow" panose="020B0606020202030204" pitchFamily="34" charset="0"/>
                        </a:rPr>
                        <a:t>A </a:t>
                      </a:r>
                      <a:r>
                        <a:rPr lang="pt-BR" sz="2300" b="1" dirty="0">
                          <a:solidFill>
                            <a:schemeClr val="tx1"/>
                          </a:solidFill>
                          <a:latin typeface="Arial Narrow" panose="020B0606020202030204" pitchFamily="34" charset="0"/>
                        </a:rPr>
                        <a:t>intertextualidade</a:t>
                      </a:r>
                      <a:r>
                        <a:rPr lang="pt-BR" sz="2300" b="0" dirty="0">
                          <a:solidFill>
                            <a:schemeClr val="tx1"/>
                          </a:solidFill>
                          <a:latin typeface="Arial Narrow" panose="020B0606020202030204" pitchFamily="34" charset="0"/>
                        </a:rPr>
                        <a:t> é quando </a:t>
                      </a:r>
                      <a:r>
                        <a:rPr lang="pt-BR" sz="2300" b="1" dirty="0">
                          <a:solidFill>
                            <a:schemeClr val="tx1"/>
                          </a:solidFill>
                          <a:latin typeface="Arial Narrow" panose="020B0606020202030204" pitchFamily="34" charset="0"/>
                        </a:rPr>
                        <a:t>um texto faz referência a outro texto </a:t>
                      </a:r>
                      <a:r>
                        <a:rPr lang="pt-BR" sz="2300" b="0" dirty="0">
                          <a:solidFill>
                            <a:schemeClr val="tx1"/>
                          </a:solidFill>
                          <a:latin typeface="Arial Narrow" panose="020B0606020202030204" pitchFamily="34" charset="0"/>
                        </a:rPr>
                        <a:t>que já existe. Isso acontece quando um autor usa uma ideia, uma frase, uma história ou uma personagem conhecida para ajudar o leitor a entender melhor o texto ou para criar </a:t>
                      </a:r>
                      <a:r>
                        <a:rPr lang="pt-BR" sz="2300" b="1" dirty="0">
                          <a:solidFill>
                            <a:schemeClr val="tx1"/>
                          </a:solidFill>
                          <a:latin typeface="Arial Narrow" panose="020B0606020202030204" pitchFamily="34" charset="0"/>
                        </a:rPr>
                        <a:t>humor</a:t>
                      </a:r>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crítica</a:t>
                      </a:r>
                      <a:r>
                        <a:rPr lang="pt-BR" sz="2300" b="0" dirty="0">
                          <a:solidFill>
                            <a:schemeClr val="tx1"/>
                          </a:solidFill>
                          <a:latin typeface="Arial Narrow" panose="020B0606020202030204" pitchFamily="34" charset="0"/>
                        </a:rPr>
                        <a:t> ou </a:t>
                      </a:r>
                      <a:r>
                        <a:rPr lang="pt-BR" sz="2300" b="1" dirty="0">
                          <a:solidFill>
                            <a:schemeClr val="tx1"/>
                          </a:solidFill>
                          <a:latin typeface="Arial Narrow" panose="020B0606020202030204" pitchFamily="34" charset="0"/>
                        </a:rPr>
                        <a:t>comparação</a:t>
                      </a:r>
                      <a:r>
                        <a:rPr lang="pt-BR" sz="2300" b="0" dirty="0">
                          <a:solidFill>
                            <a:schemeClr val="tx1"/>
                          </a:solidFill>
                          <a:latin typeface="Arial Narrow" panose="020B0606020202030204" pitchFamily="34" charset="0"/>
                        </a:rPr>
                        <a:t>.</a:t>
                      </a:r>
                    </a:p>
                    <a:p>
                      <a:r>
                        <a:rPr lang="pt-BR" sz="2300" b="0" dirty="0">
                          <a:solidFill>
                            <a:schemeClr val="tx1"/>
                          </a:solidFill>
                          <a:latin typeface="Arial Narrow" panose="020B0606020202030204" pitchFamily="34" charset="0"/>
                        </a:rPr>
                        <a:t>(</a:t>
                      </a:r>
                      <a:r>
                        <a:rPr lang="pt-BR" sz="2300" b="0" dirty="0" err="1">
                          <a:solidFill>
                            <a:schemeClr val="tx1"/>
                          </a:solidFill>
                          <a:latin typeface="Arial Narrow" panose="020B0606020202030204" pitchFamily="34" charset="0"/>
                        </a:rPr>
                        <a:t>inter</a:t>
                      </a:r>
                      <a:r>
                        <a:rPr lang="pt-BR" sz="2300" b="0" dirty="0">
                          <a:solidFill>
                            <a:schemeClr val="tx1"/>
                          </a:solidFill>
                          <a:latin typeface="Arial Narrow" panose="020B0606020202030204" pitchFamily="34" charset="0"/>
                        </a:rPr>
                        <a:t> = dentro) – (textualidade = texto) portanto, um texto dentro de outro texto – (intertextualidade).</a:t>
                      </a:r>
                    </a:p>
                    <a:p>
                      <a:r>
                        <a:rPr lang="pt-BR" sz="2300" b="0" dirty="0">
                          <a:solidFill>
                            <a:srgbClr val="FF79FF"/>
                          </a:solidFill>
                          <a:latin typeface="Arial Narrow" panose="020B0606020202030204" pitchFamily="34" charset="0"/>
                        </a:rPr>
                        <a:t>_______________________________________________________________________________________</a:t>
                      </a:r>
                    </a:p>
                    <a:p>
                      <a:pPr algn="ctr"/>
                      <a:r>
                        <a:rPr lang="pt-BR" sz="2400" b="1" dirty="0">
                          <a:solidFill>
                            <a:schemeClr val="tx1"/>
                          </a:solidFill>
                          <a:latin typeface="Arial Narrow" panose="020B0606020202030204" pitchFamily="34" charset="0"/>
                        </a:rPr>
                        <a:t>Tipos de Intertextualidade</a:t>
                      </a:r>
                    </a:p>
                    <a:p>
                      <a:r>
                        <a:rPr lang="pt-BR" sz="2400" b="0" dirty="0">
                          <a:solidFill>
                            <a:schemeClr val="tx1"/>
                          </a:solidFill>
                          <a:latin typeface="Arial Narrow" panose="020B0606020202030204" pitchFamily="34" charset="0"/>
                        </a:rPr>
                        <a:t>Existem vários tipos de intertextualidade, dentre eles temos:</a:t>
                      </a:r>
                    </a:p>
                    <a:p>
                      <a:r>
                        <a:rPr lang="pt-BR" sz="2400" b="1" dirty="0">
                          <a:solidFill>
                            <a:schemeClr val="tx1"/>
                          </a:solidFill>
                          <a:latin typeface="Arial Narrow" panose="020B0606020202030204" pitchFamily="34" charset="0"/>
                        </a:rPr>
                        <a:t>- Paráfrase: </a:t>
                      </a:r>
                      <a:r>
                        <a:rPr lang="pt-BR" sz="2400" b="0" dirty="0">
                          <a:solidFill>
                            <a:schemeClr val="tx1"/>
                          </a:solidFill>
                          <a:latin typeface="Arial Narrow" panose="020B0606020202030204" pitchFamily="34" charset="0"/>
                        </a:rPr>
                        <a:t>quando o texto possui as mesmas ideias centrais do texto original, mas redigidas com outras palavras.</a:t>
                      </a:r>
                    </a:p>
                    <a:p>
                      <a:r>
                        <a:rPr lang="pt-BR" sz="2400" b="1" dirty="0">
                          <a:solidFill>
                            <a:schemeClr val="tx1"/>
                          </a:solidFill>
                          <a:latin typeface="Arial Narrow" panose="020B0606020202030204" pitchFamily="34" charset="0"/>
                        </a:rPr>
                        <a:t>- Apropriação: </a:t>
                      </a:r>
                      <a:r>
                        <a:rPr lang="pt-BR" sz="2400" b="0" dirty="0">
                          <a:solidFill>
                            <a:schemeClr val="tx1"/>
                          </a:solidFill>
                          <a:latin typeface="Arial Narrow" panose="020B0606020202030204" pitchFamily="34" charset="0"/>
                        </a:rPr>
                        <a:t>quando o texto é reescrito com as mesmas palavras. (quando utilizado de forma irresponsável, caracteriza o plágio).</a:t>
                      </a: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842680427"/>
                  </a:ext>
                </a:extLst>
              </a:tr>
            </a:tbl>
          </a:graphicData>
        </a:graphic>
      </p:graphicFrame>
    </p:spTree>
    <p:extLst>
      <p:ext uri="{BB962C8B-B14F-4D97-AF65-F5344CB8AC3E}">
        <p14:creationId xmlns:p14="http://schemas.microsoft.com/office/powerpoint/2010/main" val="8039226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7DE2FF1-E9F6-3FFA-594D-784465C99B55}"/>
              </a:ext>
            </a:extLst>
          </p:cNvPr>
          <p:cNvGraphicFramePr>
            <a:graphicFrameLocks noGrp="1"/>
          </p:cNvGraphicFramePr>
          <p:nvPr>
            <p:extLst>
              <p:ext uri="{D42A27DB-BD31-4B8C-83A1-F6EECF244321}">
                <p14:modId xmlns:p14="http://schemas.microsoft.com/office/powerpoint/2010/main" val="2040872265"/>
              </p:ext>
            </p:extLst>
          </p:nvPr>
        </p:nvGraphicFramePr>
        <p:xfrm>
          <a:off x="206189" y="719666"/>
          <a:ext cx="11815482" cy="3017520"/>
        </p:xfrm>
        <a:graphic>
          <a:graphicData uri="http://schemas.openxmlformats.org/drawingml/2006/table">
            <a:tbl>
              <a:tblPr firstRow="1" bandRow="1">
                <a:tableStyleId>{5C22544A-7EE6-4342-B048-85BDC9FD1C3A}</a:tableStyleId>
              </a:tblPr>
              <a:tblGrid>
                <a:gridCol w="11815482">
                  <a:extLst>
                    <a:ext uri="{9D8B030D-6E8A-4147-A177-3AD203B41FA5}">
                      <a16:colId xmlns:a16="http://schemas.microsoft.com/office/drawing/2014/main" val="1608101737"/>
                    </a:ext>
                  </a:extLst>
                </a:gridCol>
              </a:tblGrid>
              <a:tr h="370840">
                <a:tc>
                  <a:txBody>
                    <a:bodyPr/>
                    <a:lstStyle/>
                    <a:p>
                      <a:pPr algn="just"/>
                      <a:r>
                        <a:rPr lang="pt-BR" sz="2400" b="1" dirty="0">
                          <a:solidFill>
                            <a:schemeClr val="tx1"/>
                          </a:solidFill>
                          <a:latin typeface="Arial Narrow" panose="020B0606020202030204" pitchFamily="34" charset="0"/>
                        </a:rPr>
                        <a:t>- Paródia: </a:t>
                      </a:r>
                      <a:r>
                        <a:rPr lang="pt-BR" sz="2400" b="0" dirty="0">
                          <a:solidFill>
                            <a:schemeClr val="tx1"/>
                          </a:solidFill>
                          <a:latin typeface="Arial Narrow" panose="020B0606020202030204" pitchFamily="34" charset="0"/>
                        </a:rPr>
                        <a:t>quando o texto possui ideias contrárias às ideias centrais do texto original, uma releitura cômica, que frequentemente utiliza ironia e deboche.</a:t>
                      </a:r>
                    </a:p>
                    <a:p>
                      <a:pPr algn="just"/>
                      <a:r>
                        <a:rPr lang="pt-BR" sz="2400" b="1" dirty="0">
                          <a:solidFill>
                            <a:schemeClr val="tx1"/>
                          </a:solidFill>
                          <a:latin typeface="Arial Narrow" panose="020B0606020202030204" pitchFamily="34" charset="0"/>
                        </a:rPr>
                        <a:t>- Alusão: </a:t>
                      </a:r>
                      <a:r>
                        <a:rPr lang="pt-BR" sz="2400" b="0" dirty="0">
                          <a:solidFill>
                            <a:schemeClr val="tx1"/>
                          </a:solidFill>
                          <a:latin typeface="Arial Narrow" panose="020B0606020202030204" pitchFamily="34" charset="0"/>
                        </a:rPr>
                        <a:t>quando o texto faz referência explícita ou implícita de um texto original. É uma comunicação sutil entre os textos, em que se nota apenas uma leve menção de outro texto.</a:t>
                      </a:r>
                    </a:p>
                    <a:p>
                      <a:pPr algn="just"/>
                      <a:r>
                        <a:rPr lang="pt-BR" sz="2400" b="1" dirty="0">
                          <a:solidFill>
                            <a:schemeClr val="tx1"/>
                          </a:solidFill>
                          <a:latin typeface="Arial Narrow" panose="020B0606020202030204" pitchFamily="34" charset="0"/>
                        </a:rPr>
                        <a:t>- Epígrafe: </a:t>
                      </a:r>
                      <a:r>
                        <a:rPr lang="pt-BR" sz="2400" b="0" dirty="0">
                          <a:solidFill>
                            <a:schemeClr val="tx1"/>
                          </a:solidFill>
                          <a:latin typeface="Arial Narrow" panose="020B0606020202030204" pitchFamily="34" charset="0"/>
                        </a:rPr>
                        <a:t>quando um trecho de outra obra é usado para introduzir um outro texto, realizando uma breve relação entre ambos.</a:t>
                      </a:r>
                    </a:p>
                    <a:p>
                      <a:pPr algn="just"/>
                      <a:r>
                        <a:rPr lang="pt-BR" sz="2400" b="1" dirty="0">
                          <a:solidFill>
                            <a:schemeClr val="tx1"/>
                          </a:solidFill>
                          <a:latin typeface="Arial Narrow" panose="020B0606020202030204" pitchFamily="34" charset="0"/>
                        </a:rPr>
                        <a:t>- Citação: </a:t>
                      </a:r>
                      <a:r>
                        <a:rPr lang="pt-BR" sz="2400" b="0" dirty="0">
                          <a:solidFill>
                            <a:schemeClr val="tx1"/>
                          </a:solidFill>
                          <a:latin typeface="Arial Narrow" panose="020B0606020202030204" pitchFamily="34" charset="0"/>
                        </a:rPr>
                        <a:t>quando trecho e/ou frase produzidos por outro autor em outro texto é inserido dentro de um texto</a:t>
                      </a: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2487463697"/>
                  </a:ext>
                </a:extLst>
              </a:tr>
            </a:tbl>
          </a:graphicData>
        </a:graphic>
      </p:graphicFrame>
      <p:sp>
        <p:nvSpPr>
          <p:cNvPr id="4" name="CaixaDeTexto 3">
            <a:extLst>
              <a:ext uri="{FF2B5EF4-FFF2-40B4-BE49-F238E27FC236}">
                <a16:creationId xmlns:a16="http://schemas.microsoft.com/office/drawing/2014/main" id="{CF716D15-C322-F8D3-20A4-5F759AB605CC}"/>
              </a:ext>
            </a:extLst>
          </p:cNvPr>
          <p:cNvSpPr txBox="1"/>
          <p:nvPr/>
        </p:nvSpPr>
        <p:spPr>
          <a:xfrm>
            <a:off x="206188" y="3847691"/>
            <a:ext cx="11815481" cy="2215991"/>
          </a:xfrm>
          <a:prstGeom prst="rect">
            <a:avLst/>
          </a:prstGeom>
          <a:noFill/>
        </p:spPr>
        <p:txBody>
          <a:bodyPr wrap="square">
            <a:spAutoFit/>
          </a:bodyPr>
          <a:lstStyle/>
          <a:p>
            <a:pPr algn="just"/>
            <a:r>
              <a:rPr lang="pt-BR" sz="2300" b="1" dirty="0">
                <a:latin typeface="Arial Narrow" panose="020B0606020202030204" pitchFamily="34" charset="0"/>
              </a:rPr>
              <a:t>24. </a:t>
            </a:r>
            <a:r>
              <a:rPr lang="pt-BR" sz="2300" dirty="0">
                <a:latin typeface="Arial Narrow" panose="020B0606020202030204" pitchFamily="34" charset="0"/>
              </a:rPr>
              <a:t>As tirinhas costumam utilizar humor e referências a outros textos para transmitir uma mensagem de forma crítica ou divertida. Na tirinha do Bidu (Texto III), o autor faz referência a um poema bastante conhecido “Canção do Exílio” (Texto IV). Releia a tirinha e o poema e responda às questões.</a:t>
            </a:r>
          </a:p>
          <a:p>
            <a:pPr algn="just"/>
            <a:r>
              <a:rPr lang="pt-BR" sz="2300" dirty="0">
                <a:latin typeface="Arial Narrow" panose="020B0606020202030204" pitchFamily="34" charset="0"/>
              </a:rPr>
              <a:t>a) Identifique qual verso do poema “Canção do Exilio” foi retomado na tirinha.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Como o verso do poema “Minha terra tem palmeiras...” foi escrito na tirinha?</a:t>
            </a:r>
          </a:p>
        </p:txBody>
      </p:sp>
    </p:spTree>
    <p:extLst>
      <p:ext uri="{BB962C8B-B14F-4D97-AF65-F5344CB8AC3E}">
        <p14:creationId xmlns:p14="http://schemas.microsoft.com/office/powerpoint/2010/main" val="33880268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A433352-82F6-18E0-0704-DEDADC80AE17}"/>
              </a:ext>
            </a:extLst>
          </p:cNvPr>
          <p:cNvSpPr txBox="1"/>
          <p:nvPr/>
        </p:nvSpPr>
        <p:spPr>
          <a:xfrm>
            <a:off x="98612" y="699264"/>
            <a:ext cx="11967882" cy="5755422"/>
          </a:xfrm>
          <a:prstGeom prst="rect">
            <a:avLst/>
          </a:prstGeom>
          <a:noFill/>
        </p:spPr>
        <p:txBody>
          <a:bodyPr wrap="square">
            <a:spAutoFit/>
          </a:bodyPr>
          <a:lstStyle/>
          <a:p>
            <a:pPr algn="just"/>
            <a:r>
              <a:rPr lang="pt-BR" sz="2300" dirty="0">
                <a:latin typeface="Arial Narrow" panose="020B0606020202030204" pitchFamily="34" charset="0"/>
              </a:rPr>
              <a:t>c) O sentido da palavra ‘palmeiras’ é o mesmo no poema e na tirinha? Justifique.</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25. </a:t>
            </a:r>
            <a:r>
              <a:rPr lang="pt-BR" sz="2300" dirty="0">
                <a:latin typeface="Arial Narrow" panose="020B0606020202030204" pitchFamily="34" charset="0"/>
              </a:rPr>
              <a:t>Quando um texto faz referência a outro já conhecido, estabelecendo um diálogo entre eles, ocorre o que chamamos de intertextualidade. Por que a tirinha do Bidu pode ser considerada um exemplo de intertextualidade em relação ao poema “Canção do Exílio”?</a:t>
            </a:r>
          </a:p>
          <a:p>
            <a:pPr algn="just"/>
            <a:r>
              <a:rPr lang="pt-BR" sz="2300" dirty="0">
                <a:latin typeface="Arial Narrow" panose="020B0606020202030204" pitchFamily="34" charset="0"/>
              </a:rPr>
              <a:t>(   ) Porque a tirinha retoma um verso conhecido do poema Canção do Exílio e muda seu sentido, usando-o em outro contexto.</a:t>
            </a:r>
          </a:p>
          <a:p>
            <a:pPr algn="just"/>
            <a:r>
              <a:rPr lang="pt-BR" sz="2300" dirty="0">
                <a:latin typeface="Arial Narrow" panose="020B0606020202030204" pitchFamily="34" charset="0"/>
              </a:rPr>
              <a:t>(    ) Porque a tirinha copia todo o poema e o apresenta exatamente como foi escrito.</a:t>
            </a:r>
          </a:p>
          <a:p>
            <a:pPr algn="just"/>
            <a:r>
              <a:rPr lang="pt-BR" sz="2300" dirty="0">
                <a:latin typeface="Arial Narrow" panose="020B0606020202030204" pitchFamily="34" charset="0"/>
              </a:rPr>
              <a:t>(    ) Porque a tirinha fala apenas de futebol, sem relação com nenhum outro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26. </a:t>
            </a:r>
            <a:r>
              <a:rPr lang="pt-BR" sz="2300" dirty="0">
                <a:latin typeface="Arial Narrow" panose="020B0606020202030204" pitchFamily="34" charset="0"/>
              </a:rPr>
              <a:t>Por que a intertextualidade nessa tirinha provoca humor?</a:t>
            </a:r>
          </a:p>
          <a:p>
            <a:pPr algn="just"/>
            <a:r>
              <a:rPr lang="pt-BR" sz="2300" dirty="0">
                <a:latin typeface="Arial Narrow" panose="020B0606020202030204" pitchFamily="34" charset="0"/>
              </a:rPr>
              <a:t>(A) Porque Bidu acha que cada um torce para o time que quiser.</a:t>
            </a:r>
          </a:p>
          <a:p>
            <a:pPr algn="just"/>
            <a:r>
              <a:rPr lang="pt-BR" sz="2300" dirty="0">
                <a:latin typeface="Arial Narrow" panose="020B0606020202030204" pitchFamily="34" charset="0"/>
              </a:rPr>
              <a:t>(B) Porque o outro cão corrigiu, sorridente, o Bidu.</a:t>
            </a:r>
          </a:p>
          <a:p>
            <a:pPr algn="just"/>
            <a:r>
              <a:rPr lang="pt-BR" sz="2300" dirty="0">
                <a:latin typeface="Arial Narrow" panose="020B0606020202030204" pitchFamily="34" charset="0"/>
              </a:rPr>
              <a:t>(C) Porque Bidu não conhece o poema original.</a:t>
            </a:r>
          </a:p>
          <a:p>
            <a:pPr algn="just"/>
            <a:r>
              <a:rPr lang="pt-BR" sz="2300" dirty="0">
                <a:latin typeface="Arial Narrow" panose="020B0606020202030204" pitchFamily="34" charset="0"/>
              </a:rPr>
              <a:t>(D) Porque Bidu modificou o poema original.</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364941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E60F4EE-2B23-C529-AC12-20F4A47C7F34}"/>
              </a:ext>
            </a:extLst>
          </p:cNvPr>
          <p:cNvPicPr>
            <a:picLocks noChangeAspect="1"/>
          </p:cNvPicPr>
          <p:nvPr/>
        </p:nvPicPr>
        <p:blipFill>
          <a:blip r:embed="rId2"/>
          <a:stretch>
            <a:fillRect/>
          </a:stretch>
        </p:blipFill>
        <p:spPr>
          <a:xfrm>
            <a:off x="172217" y="678236"/>
            <a:ext cx="1932599" cy="768163"/>
          </a:xfrm>
          <a:prstGeom prst="rect">
            <a:avLst/>
          </a:prstGeom>
        </p:spPr>
      </p:pic>
      <p:graphicFrame>
        <p:nvGraphicFramePr>
          <p:cNvPr id="3" name="Tabela 2">
            <a:extLst>
              <a:ext uri="{FF2B5EF4-FFF2-40B4-BE49-F238E27FC236}">
                <a16:creationId xmlns:a16="http://schemas.microsoft.com/office/drawing/2014/main" id="{55835A60-6965-9AFC-0F9C-A2CD0507F0F6}"/>
              </a:ext>
            </a:extLst>
          </p:cNvPr>
          <p:cNvGraphicFramePr>
            <a:graphicFrameLocks noGrp="1"/>
          </p:cNvGraphicFramePr>
          <p:nvPr>
            <p:extLst>
              <p:ext uri="{D42A27DB-BD31-4B8C-83A1-F6EECF244321}">
                <p14:modId xmlns:p14="http://schemas.microsoft.com/office/powerpoint/2010/main" val="226987590"/>
              </p:ext>
            </p:extLst>
          </p:nvPr>
        </p:nvGraphicFramePr>
        <p:xfrm>
          <a:off x="242048" y="1446399"/>
          <a:ext cx="11777736" cy="2057400"/>
        </p:xfrm>
        <a:graphic>
          <a:graphicData uri="http://schemas.openxmlformats.org/drawingml/2006/table">
            <a:tbl>
              <a:tblPr firstRow="1" bandRow="1">
                <a:tableStyleId>{5C22544A-7EE6-4342-B048-85BDC9FD1C3A}</a:tableStyleId>
              </a:tblPr>
              <a:tblGrid>
                <a:gridCol w="11777736">
                  <a:extLst>
                    <a:ext uri="{9D8B030D-6E8A-4147-A177-3AD203B41FA5}">
                      <a16:colId xmlns:a16="http://schemas.microsoft.com/office/drawing/2014/main" val="2790521830"/>
                    </a:ext>
                  </a:extLst>
                </a:gridCol>
              </a:tblGrid>
              <a:tr h="370840">
                <a:tc>
                  <a:txBody>
                    <a:bodyPr/>
                    <a:lstStyle/>
                    <a:p>
                      <a:pPr algn="ctr" fontAlgn="base"/>
                      <a:r>
                        <a:rPr lang="pt-BR" sz="2300" b="1" kern="1200" dirty="0">
                          <a:solidFill>
                            <a:schemeClr val="tx1"/>
                          </a:solidFill>
                          <a:effectLst/>
                          <a:latin typeface="Arial Narrow" panose="020B0606020202030204" pitchFamily="34" charset="0"/>
                          <a:ea typeface="+mn-ea"/>
                          <a:cs typeface="+mn-cs"/>
                        </a:rPr>
                        <a:t>Uso das aspas nas Tirinhas</a:t>
                      </a:r>
                    </a:p>
                    <a:p>
                      <a:pPr algn="just" fontAlgn="base"/>
                      <a:r>
                        <a:rPr lang="pt-BR" sz="2300" b="0" kern="1200" dirty="0">
                          <a:solidFill>
                            <a:schemeClr val="tx1"/>
                          </a:solidFill>
                          <a:effectLst/>
                          <a:latin typeface="Arial Narrow" panose="020B0606020202030204" pitchFamily="34" charset="0"/>
                          <a:ea typeface="+mn-ea"/>
                          <a:cs typeface="+mn-cs"/>
                        </a:rPr>
                        <a:t>As </a:t>
                      </a:r>
                      <a:r>
                        <a:rPr lang="pt-BR" sz="2300" b="1" kern="1200" dirty="0">
                          <a:solidFill>
                            <a:schemeClr val="tx1"/>
                          </a:solidFill>
                          <a:effectLst/>
                          <a:latin typeface="Arial Narrow" panose="020B0606020202030204" pitchFamily="34" charset="0"/>
                          <a:ea typeface="+mn-ea"/>
                          <a:cs typeface="+mn-cs"/>
                        </a:rPr>
                        <a:t>aspas</a:t>
                      </a:r>
                      <a:r>
                        <a:rPr lang="pt-BR" sz="2300" b="0" kern="1200" dirty="0">
                          <a:solidFill>
                            <a:schemeClr val="tx1"/>
                          </a:solidFill>
                          <a:effectLst/>
                          <a:latin typeface="Arial Narrow" panose="020B0606020202030204" pitchFamily="34" charset="0"/>
                          <a:ea typeface="+mn-ea"/>
                          <a:cs typeface="+mn-cs"/>
                        </a:rPr>
                        <a:t> (“”) são sinais de pontuação usados para </a:t>
                      </a:r>
                      <a:r>
                        <a:rPr lang="pt-BR" sz="2300" b="1" kern="1200" dirty="0">
                          <a:solidFill>
                            <a:schemeClr val="tx1"/>
                          </a:solidFill>
                          <a:effectLst/>
                          <a:latin typeface="Arial Narrow" panose="020B0606020202030204" pitchFamily="34" charset="0"/>
                          <a:ea typeface="+mn-ea"/>
                          <a:cs typeface="+mn-cs"/>
                        </a:rPr>
                        <a:t>destacar citações</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estrangeirismos</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neologismos</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gírias</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ironias</a:t>
                      </a:r>
                      <a:r>
                        <a:rPr lang="pt-BR" sz="2300" b="0" kern="1200" dirty="0">
                          <a:solidFill>
                            <a:schemeClr val="tx1"/>
                          </a:solidFill>
                          <a:effectLst/>
                          <a:latin typeface="Arial Narrow" panose="020B0606020202030204" pitchFamily="34" charset="0"/>
                          <a:ea typeface="+mn-ea"/>
                          <a:cs typeface="+mn-cs"/>
                        </a:rPr>
                        <a:t> e </a:t>
                      </a:r>
                      <a:r>
                        <a:rPr lang="pt-BR" sz="2300" b="1" kern="1200" dirty="0">
                          <a:solidFill>
                            <a:schemeClr val="tx1"/>
                          </a:solidFill>
                          <a:effectLst/>
                          <a:latin typeface="Arial Narrow" panose="020B0606020202030204" pitchFamily="34" charset="0"/>
                          <a:ea typeface="+mn-ea"/>
                          <a:cs typeface="+mn-cs"/>
                        </a:rPr>
                        <a:t>outras expressões</a:t>
                      </a:r>
                      <a:r>
                        <a:rPr lang="pt-BR" sz="2300" b="0" kern="1200" dirty="0">
                          <a:solidFill>
                            <a:schemeClr val="tx1"/>
                          </a:solidFill>
                          <a:effectLst/>
                          <a:latin typeface="Arial Narrow" panose="020B0606020202030204" pitchFamily="34" charset="0"/>
                          <a:ea typeface="+mn-ea"/>
                          <a:cs typeface="+mn-cs"/>
                        </a:rPr>
                        <a:t>. Na tirinha, por exemplo, as aspas podem aparecer para mostrar que uma personagem está usando uma </a:t>
                      </a:r>
                      <a:r>
                        <a:rPr lang="pt-BR" sz="2300" b="1" kern="1200" dirty="0">
                          <a:solidFill>
                            <a:schemeClr val="tx1"/>
                          </a:solidFill>
                          <a:effectLst/>
                          <a:latin typeface="Arial Narrow" panose="020B0606020202030204" pitchFamily="34" charset="0"/>
                          <a:ea typeface="+mn-ea"/>
                          <a:cs typeface="+mn-cs"/>
                        </a:rPr>
                        <a:t>expressão popular, uma fala de outra pessoa, ou ainda uma palavra com sentido diferente do comum etc. </a:t>
                      </a:r>
                    </a:p>
                    <a:p>
                      <a:pPr algn="r"/>
                      <a:r>
                        <a:rPr lang="pt-BR" sz="1400" b="0" kern="1200" dirty="0">
                          <a:solidFill>
                            <a:schemeClr val="tx1"/>
                          </a:solidFill>
                          <a:effectLst/>
                          <a:latin typeface="Arial Narrow" panose="020B0606020202030204" pitchFamily="34" charset="0"/>
                          <a:ea typeface="+mn-ea"/>
                          <a:cs typeface="+mn-cs"/>
                        </a:rPr>
                        <a:t>Disponível em: https://brasilescola.uol.com.br/gramatica/aspas.htm. Acesso em: 5 ago. 2025. (Adaptado).</a:t>
                      </a:r>
                      <a:endParaRPr lang="pt-BR" sz="1400" b="0" dirty="0">
                        <a:solidFill>
                          <a:schemeClr val="tx1"/>
                        </a:solidFill>
                        <a:latin typeface="Arial Narrow" panose="020B0606020202030204" pitchFamily="34" charset="0"/>
                      </a:endParaRP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4034775121"/>
                  </a:ext>
                </a:extLst>
              </a:tr>
            </a:tbl>
          </a:graphicData>
        </a:graphic>
      </p:graphicFrame>
      <p:sp>
        <p:nvSpPr>
          <p:cNvPr id="5" name="CaixaDeTexto 4">
            <a:extLst>
              <a:ext uri="{FF2B5EF4-FFF2-40B4-BE49-F238E27FC236}">
                <a16:creationId xmlns:a16="http://schemas.microsoft.com/office/drawing/2014/main" id="{6FE1F6B1-246D-9F39-697D-E4149A856B40}"/>
              </a:ext>
            </a:extLst>
          </p:cNvPr>
          <p:cNvSpPr txBox="1"/>
          <p:nvPr/>
        </p:nvSpPr>
        <p:spPr>
          <a:xfrm>
            <a:off x="172216" y="3723092"/>
            <a:ext cx="11847567" cy="2215991"/>
          </a:xfrm>
          <a:prstGeom prst="rect">
            <a:avLst/>
          </a:prstGeom>
          <a:noFill/>
        </p:spPr>
        <p:txBody>
          <a:bodyPr wrap="square">
            <a:spAutoFit/>
          </a:bodyPr>
          <a:lstStyle/>
          <a:p>
            <a:pPr algn="just"/>
            <a:r>
              <a:rPr lang="pt-BR" sz="2300" b="1" dirty="0">
                <a:latin typeface="Arial Narrow" panose="020B0606020202030204" pitchFamily="34" charset="0"/>
              </a:rPr>
              <a:t>27. </a:t>
            </a:r>
            <a:r>
              <a:rPr lang="pt-BR" sz="2300" dirty="0">
                <a:latin typeface="Arial Narrow" panose="020B0606020202030204" pitchFamily="34" charset="0"/>
              </a:rPr>
              <a:t>Na tirinha, a expressão “Minha terra tem palmeiras” está entre aspas (“”). O uso intencional dessas aspas foi utilizado para</a:t>
            </a:r>
          </a:p>
          <a:p>
            <a:pPr algn="just"/>
            <a:r>
              <a:rPr lang="pt-BR" sz="2300" dirty="0">
                <a:latin typeface="Arial Narrow" panose="020B0606020202030204" pitchFamily="34" charset="0"/>
              </a:rPr>
              <a:t>(A) destacar uma fala irônica da personagem.</a:t>
            </a:r>
          </a:p>
          <a:p>
            <a:pPr algn="just"/>
            <a:r>
              <a:rPr lang="pt-BR" sz="2300" dirty="0">
                <a:latin typeface="Arial Narrow" panose="020B0606020202030204" pitchFamily="34" charset="0"/>
              </a:rPr>
              <a:t>(B) marcar uma citação retirada de outro texto conhecido.</a:t>
            </a:r>
          </a:p>
          <a:p>
            <a:pPr algn="just"/>
            <a:r>
              <a:rPr lang="pt-BR" sz="2300" dirty="0">
                <a:latin typeface="Arial Narrow" panose="020B0606020202030204" pitchFamily="34" charset="0"/>
              </a:rPr>
              <a:t>(C) indicar que a personagem está lembrando de algo que ouviu.</a:t>
            </a:r>
          </a:p>
          <a:p>
            <a:pPr algn="just"/>
            <a:r>
              <a:rPr lang="pt-BR" sz="2300" dirty="0">
                <a:latin typeface="Arial Narrow" panose="020B0606020202030204" pitchFamily="34" charset="0"/>
              </a:rPr>
              <a:t>(D) mostrar que a personagem está falando de maneira exagerada.</a:t>
            </a:r>
          </a:p>
        </p:txBody>
      </p:sp>
    </p:spTree>
    <p:extLst>
      <p:ext uri="{BB962C8B-B14F-4D97-AF65-F5344CB8AC3E}">
        <p14:creationId xmlns:p14="http://schemas.microsoft.com/office/powerpoint/2010/main" val="3620972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C1D89FA-3CDC-8885-240E-B69045805BC5}"/>
              </a:ext>
            </a:extLst>
          </p:cNvPr>
          <p:cNvSpPr txBox="1"/>
          <p:nvPr/>
        </p:nvSpPr>
        <p:spPr>
          <a:xfrm>
            <a:off x="170329" y="699265"/>
            <a:ext cx="11734799" cy="4339650"/>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agora é a sua vez de ser o(a) autor(a) de uma tirinha. Observe atentamente as imagens da tirinha e use sua imaginação para criar as falas das personagens. </a:t>
            </a:r>
          </a:p>
          <a:p>
            <a:pPr indent="268288" algn="just"/>
            <a:endParaRPr lang="pt-BR" sz="2300" b="1" dirty="0">
              <a:latin typeface="Arial Narrow" panose="020B0606020202030204" pitchFamily="34" charset="0"/>
            </a:endParaRPr>
          </a:p>
          <a:p>
            <a:pPr algn="just"/>
            <a:r>
              <a:rPr lang="pt-BR" sz="2300" b="1" dirty="0">
                <a:latin typeface="Arial Narrow" panose="020B0606020202030204" pitchFamily="34" charset="0"/>
              </a:rPr>
              <a:t>28. </a:t>
            </a:r>
            <a:r>
              <a:rPr lang="pt-BR" sz="2300" dirty="0">
                <a:latin typeface="Arial Narrow" panose="020B0606020202030204" pitchFamily="34" charset="0"/>
              </a:rPr>
              <a:t>Agora é a sua vez de ser o(a) autor(a) de uma tirinha. Observe atentamente as imagens da tirinha e use sua imaginação para criar as falas das personagens. Pense nas falas que combinem com as expressões das personagens e com as ações de cada cena. Escolha palavras que expressem os sentimentos, emoções ou intenções das personagens e utilize a pontuação adequada, como pontos de exclamação, interrogações e reticências, para mostrar surpresa, dúvida, alegria ou suspense. Certifique-se de que as falas estejam coerentes com a ação e o contexto visual das imagens, mas não tenha medo de deixar a criatividade fluir, criando diálogos que tornem a história divertida, interessante ou emocionante. Cada palavra escrita ajuda o leitor a imaginar melhor a história e a se conectar com as personagens, então capriche nas falas e divirta-se criando sua tirinha!</a:t>
            </a:r>
          </a:p>
        </p:txBody>
      </p:sp>
    </p:spTree>
    <p:extLst>
      <p:ext uri="{BB962C8B-B14F-4D97-AF65-F5344CB8AC3E}">
        <p14:creationId xmlns:p14="http://schemas.microsoft.com/office/powerpoint/2010/main" val="26633572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3ADBBE0-E9C5-7CD7-2D3E-5681B04724EB}"/>
              </a:ext>
            </a:extLst>
          </p:cNvPr>
          <p:cNvPicPr>
            <a:picLocks noChangeAspect="1"/>
          </p:cNvPicPr>
          <p:nvPr/>
        </p:nvPicPr>
        <p:blipFill>
          <a:blip r:embed="rId2"/>
          <a:stretch>
            <a:fillRect/>
          </a:stretch>
        </p:blipFill>
        <p:spPr>
          <a:xfrm>
            <a:off x="1649506" y="644280"/>
            <a:ext cx="8516470" cy="5827058"/>
          </a:xfrm>
          <a:prstGeom prst="rect">
            <a:avLst/>
          </a:prstGeom>
        </p:spPr>
      </p:pic>
    </p:spTree>
    <p:extLst>
      <p:ext uri="{BB962C8B-B14F-4D97-AF65-F5344CB8AC3E}">
        <p14:creationId xmlns:p14="http://schemas.microsoft.com/office/powerpoint/2010/main" val="31800909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DF54E26-2519-F5B8-5D82-EB92A84F4829}"/>
              </a:ext>
            </a:extLst>
          </p:cNvPr>
          <p:cNvPicPr>
            <a:picLocks noChangeAspect="1"/>
          </p:cNvPicPr>
          <p:nvPr/>
        </p:nvPicPr>
        <p:blipFill>
          <a:blip r:embed="rId2"/>
          <a:stretch>
            <a:fillRect/>
          </a:stretch>
        </p:blipFill>
        <p:spPr>
          <a:xfrm>
            <a:off x="280501" y="666582"/>
            <a:ext cx="2673370" cy="911205"/>
          </a:xfrm>
          <a:prstGeom prst="rect">
            <a:avLst/>
          </a:prstGeom>
        </p:spPr>
      </p:pic>
      <p:sp>
        <p:nvSpPr>
          <p:cNvPr id="4" name="CaixaDeTexto 3">
            <a:extLst>
              <a:ext uri="{FF2B5EF4-FFF2-40B4-BE49-F238E27FC236}">
                <a16:creationId xmlns:a16="http://schemas.microsoft.com/office/drawing/2014/main" id="{FFAF2F85-C7A1-508D-EB22-AC545BFE39A3}"/>
              </a:ext>
            </a:extLst>
          </p:cNvPr>
          <p:cNvSpPr txBox="1"/>
          <p:nvPr/>
        </p:nvSpPr>
        <p:spPr>
          <a:xfrm>
            <a:off x="280500" y="1679645"/>
            <a:ext cx="11759099" cy="4693593"/>
          </a:xfrm>
          <a:prstGeom prst="rect">
            <a:avLst/>
          </a:prstGeom>
          <a:noFill/>
        </p:spPr>
        <p:txBody>
          <a:bodyPr wrap="square">
            <a:spAutoFit/>
          </a:bodyPr>
          <a:lstStyle/>
          <a:p>
            <a:r>
              <a:rPr lang="pt-BR" sz="2300" dirty="0">
                <a:latin typeface="Arial Narrow" panose="020B0606020202030204" pitchFamily="34" charset="0"/>
              </a:rPr>
              <a:t>Leia o texto.</a:t>
            </a:r>
          </a:p>
          <a:p>
            <a:endParaRPr lang="pt-BR" sz="2300" dirty="0">
              <a:latin typeface="Arial Narrow" panose="020B0606020202030204" pitchFamily="34" charset="0"/>
            </a:endParaRPr>
          </a:p>
          <a:p>
            <a:pPr indent="268288" algn="ctr"/>
            <a:r>
              <a:rPr lang="pt-BR" sz="2300" b="1" dirty="0">
                <a:latin typeface="Arial Narrow" panose="020B0606020202030204" pitchFamily="34" charset="0"/>
              </a:rPr>
              <a:t>As aventuras de Robinson Crusoé</a:t>
            </a:r>
          </a:p>
          <a:p>
            <a:pPr indent="268288" algn="ctr"/>
            <a:r>
              <a:rPr lang="pt-BR" sz="2300" b="1" dirty="0">
                <a:latin typeface="Arial Narrow" panose="020B0606020202030204" pitchFamily="34" charset="0"/>
              </a:rPr>
              <a:t>Capítulo 3</a:t>
            </a:r>
          </a:p>
          <a:p>
            <a:pPr indent="268288" algn="ctr"/>
            <a:r>
              <a:rPr lang="pt-BR" sz="2300" b="1" dirty="0">
                <a:latin typeface="Arial Narrow" panose="020B0606020202030204" pitchFamily="34" charset="0"/>
              </a:rPr>
              <a:t>Escravidão</a:t>
            </a:r>
          </a:p>
          <a:p>
            <a:pPr indent="268288" algn="just"/>
            <a:r>
              <a:rPr lang="pt-BR" sz="2300" dirty="0">
                <a:latin typeface="Arial Narrow" panose="020B0606020202030204" pitchFamily="34" charset="0"/>
              </a:rPr>
              <a:t>[...] </a:t>
            </a:r>
          </a:p>
          <a:p>
            <a:pPr indent="268288" algn="just"/>
            <a:r>
              <a:rPr lang="pt-BR" sz="2300" dirty="0" err="1">
                <a:latin typeface="Arial Narrow" panose="020B0606020202030204" pitchFamily="34" charset="0"/>
              </a:rPr>
              <a:t>Xury</a:t>
            </a:r>
            <a:r>
              <a:rPr lang="pt-BR" sz="2300" dirty="0">
                <a:latin typeface="Arial Narrow" panose="020B0606020202030204" pitchFamily="34" charset="0"/>
              </a:rPr>
              <a:t> decidiu ficar do meu lado e não causou problemas, tornando-se um aliado, uma vez que lutávamos juntos pela sobrevivência.</a:t>
            </a:r>
          </a:p>
          <a:p>
            <a:pPr indent="268288" algn="just"/>
            <a:r>
              <a:rPr lang="pt-BR" sz="2300" dirty="0">
                <a:latin typeface="Arial Narrow" panose="020B0606020202030204" pitchFamily="34" charset="0"/>
              </a:rPr>
              <a:t>Seguimos uma corrente rumo ao sul. Meu plano era atingir, dentro de alguns dias, o rio Gâmbia, ou o Senegal. Tinha a esperança de ser resgatado por algum barco europeu que comercializava escravos negros naquela região.</a:t>
            </a:r>
          </a:p>
          <a:p>
            <a:pPr indent="268288" algn="just"/>
            <a:r>
              <a:rPr lang="pt-BR" sz="2300" dirty="0">
                <a:latin typeface="Arial Narrow" panose="020B0606020202030204" pitchFamily="34" charset="0"/>
              </a:rPr>
              <a:t>Alguns dias se passaram. Dias de aventuras, em que tivemos que navegar muito, caçar, fugir de nativos e coletar água em regiões perigosas. Nossa angústia só terminou quando, avistei um navio no horizonte. </a:t>
            </a:r>
          </a:p>
        </p:txBody>
      </p:sp>
    </p:spTree>
    <p:extLst>
      <p:ext uri="{BB962C8B-B14F-4D97-AF65-F5344CB8AC3E}">
        <p14:creationId xmlns:p14="http://schemas.microsoft.com/office/powerpoint/2010/main" val="29213030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B951784-A901-2606-3C93-F000D7700505}"/>
              </a:ext>
            </a:extLst>
          </p:cNvPr>
          <p:cNvSpPr txBox="1"/>
          <p:nvPr/>
        </p:nvSpPr>
        <p:spPr>
          <a:xfrm>
            <a:off x="215152" y="688085"/>
            <a:ext cx="11752729" cy="5755422"/>
          </a:xfrm>
          <a:prstGeom prst="rect">
            <a:avLst/>
          </a:prstGeom>
          <a:noFill/>
        </p:spPr>
        <p:txBody>
          <a:bodyPr wrap="square">
            <a:spAutoFit/>
          </a:bodyPr>
          <a:lstStyle/>
          <a:p>
            <a:pPr algn="just"/>
            <a:r>
              <a:rPr lang="pt-BR" sz="2300" dirty="0">
                <a:latin typeface="Arial Narrow" panose="020B0606020202030204" pitchFamily="34" charset="0"/>
              </a:rPr>
              <a:t>Disparei ao céu algumas vezes e, para nossa alegria, eles dispararam de volta. Navegamos até eles e, algum tempo depois, descobrimos que era um navio negreiro de bandeira portuguesa. Eles ouviram um tiro e resolveram parar para nos socorrer.</a:t>
            </a:r>
          </a:p>
          <a:p>
            <a:pPr algn="ctr"/>
            <a:r>
              <a:rPr lang="pt-BR" sz="2300" b="1" dirty="0">
                <a:latin typeface="Arial Narrow" panose="020B0606020202030204" pitchFamily="34" charset="0"/>
              </a:rPr>
              <a:t>Capítulo 4</a:t>
            </a:r>
          </a:p>
          <a:p>
            <a:pPr algn="ctr"/>
            <a:r>
              <a:rPr lang="pt-BR" sz="2300" b="1" dirty="0">
                <a:latin typeface="Arial Narrow" panose="020B0606020202030204" pitchFamily="34" charset="0"/>
              </a:rPr>
              <a:t>Crusoé no brasil</a:t>
            </a:r>
          </a:p>
          <a:p>
            <a:pPr indent="268288" algn="just"/>
            <a:r>
              <a:rPr lang="pt-BR" sz="2300" dirty="0">
                <a:latin typeface="Arial Narrow" panose="020B0606020202030204" pitchFamily="34" charset="0"/>
              </a:rPr>
              <a:t>O capitão do barco nos acolheu bem. Ficou impressionado com minha história e, para ajudar, comprou meu bote e seus acessórios, e </a:t>
            </a:r>
            <a:r>
              <a:rPr lang="pt-BR" sz="2300" dirty="0" err="1">
                <a:latin typeface="Arial Narrow" panose="020B0606020202030204" pitchFamily="34" charset="0"/>
              </a:rPr>
              <a:t>Xury</a:t>
            </a:r>
            <a:r>
              <a:rPr lang="pt-BR" sz="2300" dirty="0">
                <a:latin typeface="Arial Narrow" panose="020B0606020202030204" pitchFamily="34" charset="0"/>
              </a:rPr>
              <a:t>.</a:t>
            </a:r>
          </a:p>
          <a:p>
            <a:pPr indent="268288" algn="just"/>
            <a:r>
              <a:rPr lang="pt-BR" sz="2300" dirty="0">
                <a:latin typeface="Arial Narrow" panose="020B0606020202030204" pitchFamily="34" charset="0"/>
              </a:rPr>
              <a:t>Concordei imediatamente com sua oferta. Na época, via </a:t>
            </a:r>
            <a:r>
              <a:rPr lang="pt-BR" sz="2300" dirty="0" err="1">
                <a:latin typeface="Arial Narrow" panose="020B0606020202030204" pitchFamily="34" charset="0"/>
              </a:rPr>
              <a:t>Xury</a:t>
            </a:r>
            <a:r>
              <a:rPr lang="pt-BR" sz="2300" dirty="0">
                <a:latin typeface="Arial Narrow" panose="020B0606020202030204" pitchFamily="34" charset="0"/>
              </a:rPr>
              <a:t> como uma mercadoria e, além disso, eu havia sofrido dois anos como escravo de seu povo. Por isso o vendi ao português. Chegando ao Brasil, o capitão me apresentou a alguns amigos e, por intermédio deles, obtive autorização da Coroa Portuguesa para morar na sua maior colônia. Com o dinheiro obtido junto ao capitão, tornei-me sócio de uma plantação de cana-de-açúcar. Comprei um escravo e contratei dois ajudantes.</a:t>
            </a:r>
          </a:p>
          <a:p>
            <a:pPr indent="268288" algn="just"/>
            <a:r>
              <a:rPr lang="pt-BR" sz="2300" dirty="0">
                <a:latin typeface="Arial Narrow" panose="020B0606020202030204" pitchFamily="34" charset="0"/>
              </a:rPr>
              <a:t>Como as finanças iam bem, fui ficando no Brasil. Minha fazenda crescia, tinha vários escravos, uma casa confortável e uma vida estável. Ao todo, fiquei quatro anos no litoral do Nordeste brasileiro. Mas alguma coisa sempre me incomodava. Toda vez que saía da plantação e ia à cidade, olhava o mar e sentia um grande desejo de voltar a navegar. Em certas noites de lua cheia, chegava a fazer planos de montar uma</a:t>
            </a:r>
          </a:p>
        </p:txBody>
      </p:sp>
    </p:spTree>
    <p:extLst>
      <p:ext uri="{BB962C8B-B14F-4D97-AF65-F5344CB8AC3E}">
        <p14:creationId xmlns:p14="http://schemas.microsoft.com/office/powerpoint/2010/main" val="231195654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F90738A-AD5A-28F1-E565-CD53F44455A2}"/>
              </a:ext>
            </a:extLst>
          </p:cNvPr>
          <p:cNvSpPr txBox="1"/>
          <p:nvPr/>
        </p:nvSpPr>
        <p:spPr>
          <a:xfrm>
            <a:off x="179294" y="635606"/>
            <a:ext cx="11887200" cy="4555093"/>
          </a:xfrm>
          <a:prstGeom prst="rect">
            <a:avLst/>
          </a:prstGeom>
          <a:noFill/>
        </p:spPr>
        <p:txBody>
          <a:bodyPr wrap="square">
            <a:spAutoFit/>
          </a:bodyPr>
          <a:lstStyle/>
          <a:p>
            <a:r>
              <a:rPr lang="pt-BR" sz="2300" dirty="0">
                <a:latin typeface="Arial Narrow" panose="020B0606020202030204" pitchFamily="34" charset="0"/>
              </a:rPr>
              <a:t>tripulação, de comprar um navio, mas, durante o dia, na lida agrária, esses sonhos se evaporavam sob o forte sol nordestino.</a:t>
            </a:r>
          </a:p>
          <a:p>
            <a:pPr indent="268288"/>
            <a:r>
              <a:rPr lang="pt-BR" sz="2300" dirty="0">
                <a:latin typeface="Arial Narrow" panose="020B0606020202030204" pitchFamily="34" charset="0"/>
              </a:rPr>
              <a:t>Meu tormento chegou ao fim quando três agricultores me procuraram. Tinham uma proposta: eles montariam um navio negreiro com toda a infraestrutura necessária para caçar negros na África. Eu, por ser marinheiro e conhecer a costa africana, teria direito a uma parte igual dos lucros sem precisar investir nenhum dinheiro. Entraria no consórcio apenas prestando meus serviços de marinheiro e aplicando meus conhecimentos de náufrago na costa africana.</a:t>
            </a:r>
          </a:p>
          <a:p>
            <a:pPr indent="268288"/>
            <a:r>
              <a:rPr lang="pt-BR" sz="2300" dirty="0">
                <a:latin typeface="Arial Narrow" panose="020B0606020202030204" pitchFamily="34" charset="0"/>
              </a:rPr>
              <a:t>Refleti durante uma semana e, incentivado por meus sócios da fazenda, decidi juntar-me a eles. Meu plano era fazer aquela viagem, matar a saudade do mar e ganhar um bom dinheiro, já que a escravidão era uma das atividades mais rentáveis nas terras brasileiras. Antes de partir, fiz meu testamento e nomeei meu herdeiro o capitão português que me salvara quatro anos antes. Parecia-me justo que o sujeito que havia salvado minha vida ficasse com meus lucros após meu possível falecimento.</a:t>
            </a:r>
          </a:p>
          <a:p>
            <a:pPr algn="r"/>
            <a:r>
              <a:rPr lang="pt-BR" sz="1400" dirty="0">
                <a:latin typeface="Arial Narrow" panose="020B0606020202030204" pitchFamily="34" charset="0"/>
              </a:rPr>
              <a:t>Disponível em: https://gataborralheira34.wordpress.com/</a:t>
            </a:r>
            <a:r>
              <a:rPr lang="pt-BR" sz="1400" dirty="0" err="1">
                <a:latin typeface="Arial Narrow" panose="020B0606020202030204" pitchFamily="34" charset="0"/>
              </a:rPr>
              <a:t>wp-content</a:t>
            </a:r>
            <a:r>
              <a:rPr lang="pt-BR" sz="1400" dirty="0">
                <a:latin typeface="Arial Narrow" panose="020B0606020202030204" pitchFamily="34" charset="0"/>
              </a:rPr>
              <a:t>/uploads/2016/03/as-aventuras-de-robinson-crusoc3a9.pdf. Acesso em: 26 nov. 2025. Adaptado. </a:t>
            </a:r>
          </a:p>
        </p:txBody>
      </p:sp>
    </p:spTree>
    <p:extLst>
      <p:ext uri="{BB962C8B-B14F-4D97-AF65-F5344CB8AC3E}">
        <p14:creationId xmlns:p14="http://schemas.microsoft.com/office/powerpoint/2010/main" val="38258896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AAAEBF-4945-86B2-C2E8-227A652B96CF}"/>
              </a:ext>
            </a:extLst>
          </p:cNvPr>
          <p:cNvSpPr txBox="1"/>
          <p:nvPr/>
        </p:nvSpPr>
        <p:spPr>
          <a:xfrm>
            <a:off x="89646" y="662098"/>
            <a:ext cx="11949953" cy="5047536"/>
          </a:xfrm>
          <a:prstGeom prst="rect">
            <a:avLst/>
          </a:prstGeom>
          <a:noFill/>
        </p:spPr>
        <p:txBody>
          <a:bodyPr wrap="square">
            <a:spAutoFit/>
          </a:bodyPr>
          <a:lstStyle/>
          <a:p>
            <a:pPr algn="just"/>
            <a:r>
              <a:rPr lang="pt-BR" sz="2300" b="1" dirty="0">
                <a:latin typeface="Arial Narrow" panose="020B0606020202030204" pitchFamily="34" charset="0"/>
              </a:rPr>
              <a:t>Item 1. </a:t>
            </a:r>
            <a:r>
              <a:rPr lang="pt-BR" sz="2300" dirty="0">
                <a:latin typeface="Arial Narrow" panose="020B0606020202030204" pitchFamily="34" charset="0"/>
              </a:rPr>
              <a:t>No trecho “Chegando ao Brasil, o capitão me apresentou a alguns amigos e, por intermédio deles, obtive autorização da Coroa Portuguesa para morar na sua maior colônia.” A palavra “deles” retoma  </a:t>
            </a:r>
          </a:p>
          <a:p>
            <a:pPr algn="just"/>
            <a:r>
              <a:rPr lang="pt-BR" sz="2300" dirty="0">
                <a:latin typeface="Arial Narrow" panose="020B0606020202030204" pitchFamily="34" charset="0"/>
              </a:rPr>
              <a:t>(A) amigos. </a:t>
            </a:r>
          </a:p>
          <a:p>
            <a:pPr algn="just"/>
            <a:r>
              <a:rPr lang="pt-BR" sz="2300" dirty="0">
                <a:latin typeface="Arial Narrow" panose="020B0606020202030204" pitchFamily="34" charset="0"/>
              </a:rPr>
              <a:t>(B) escravos. </a:t>
            </a:r>
          </a:p>
          <a:p>
            <a:pPr algn="just"/>
            <a:r>
              <a:rPr lang="pt-BR" sz="2300" dirty="0">
                <a:latin typeface="Arial Narrow" panose="020B0606020202030204" pitchFamily="34" charset="0"/>
              </a:rPr>
              <a:t>(C) ajudantes. </a:t>
            </a:r>
          </a:p>
          <a:p>
            <a:pPr algn="just"/>
            <a:r>
              <a:rPr lang="pt-BR" sz="2300" dirty="0">
                <a:latin typeface="Arial Narrow" panose="020B0606020202030204" pitchFamily="34" charset="0"/>
              </a:rPr>
              <a:t>(D) agricultores.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Item 2. </a:t>
            </a:r>
            <a:r>
              <a:rPr lang="pt-BR" sz="2300" dirty="0">
                <a:latin typeface="Arial Narrow" panose="020B0606020202030204" pitchFamily="34" charset="0"/>
              </a:rPr>
              <a:t>O texto é narrado em que pessoa? </a:t>
            </a:r>
          </a:p>
          <a:p>
            <a:pPr algn="just"/>
            <a:r>
              <a:rPr lang="pt-BR" sz="2300" dirty="0">
                <a:latin typeface="Arial Narrow" panose="020B0606020202030204" pitchFamily="34" charset="0"/>
              </a:rPr>
              <a:t>(A) Primeira pessoa, pois o narrador é observador. </a:t>
            </a:r>
          </a:p>
          <a:p>
            <a:pPr algn="just"/>
            <a:r>
              <a:rPr lang="pt-BR" sz="2300" dirty="0">
                <a:latin typeface="Arial Narrow" panose="020B0606020202030204" pitchFamily="34" charset="0"/>
              </a:rPr>
              <a:t>(B) Terceira pessoa, porque o narrador faz o relato daquilo que observa.</a:t>
            </a:r>
          </a:p>
          <a:p>
            <a:pPr algn="just"/>
            <a:r>
              <a:rPr lang="pt-BR" sz="2300" dirty="0">
                <a:latin typeface="Arial Narrow" panose="020B0606020202030204" pitchFamily="34" charset="0"/>
              </a:rPr>
              <a:t>(C) Primeira pessoa, porque o narrador é uma das personagens da história.</a:t>
            </a:r>
          </a:p>
          <a:p>
            <a:pPr algn="just"/>
            <a:r>
              <a:rPr lang="pt-BR" sz="2300" dirty="0">
                <a:latin typeface="Arial Narrow" panose="020B0606020202030204" pitchFamily="34" charset="0"/>
              </a:rPr>
              <a:t>(D) Terceira pessoa, pois o narrador é onisciente e sabe tudo sobre a história.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Leia o texto. </a:t>
            </a:r>
          </a:p>
        </p:txBody>
      </p:sp>
    </p:spTree>
    <p:extLst>
      <p:ext uri="{BB962C8B-B14F-4D97-AF65-F5344CB8AC3E}">
        <p14:creationId xmlns:p14="http://schemas.microsoft.com/office/powerpoint/2010/main" val="19830087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B503EBD-64D2-D20D-D83D-5AAECFD31031}"/>
              </a:ext>
            </a:extLst>
          </p:cNvPr>
          <p:cNvPicPr>
            <a:picLocks noChangeAspect="1"/>
          </p:cNvPicPr>
          <p:nvPr/>
        </p:nvPicPr>
        <p:blipFill>
          <a:blip r:embed="rId2"/>
          <a:stretch>
            <a:fillRect/>
          </a:stretch>
        </p:blipFill>
        <p:spPr>
          <a:xfrm>
            <a:off x="1277757" y="809078"/>
            <a:ext cx="9636485" cy="2803698"/>
          </a:xfrm>
          <a:prstGeom prst="rect">
            <a:avLst/>
          </a:prstGeom>
        </p:spPr>
      </p:pic>
      <p:sp>
        <p:nvSpPr>
          <p:cNvPr id="4" name="CaixaDeTexto 3">
            <a:extLst>
              <a:ext uri="{FF2B5EF4-FFF2-40B4-BE49-F238E27FC236}">
                <a16:creationId xmlns:a16="http://schemas.microsoft.com/office/drawing/2014/main" id="{8CA4D608-1C67-B336-F6D3-2B89DD427D70}"/>
              </a:ext>
            </a:extLst>
          </p:cNvPr>
          <p:cNvSpPr txBox="1"/>
          <p:nvPr/>
        </p:nvSpPr>
        <p:spPr>
          <a:xfrm>
            <a:off x="152399" y="3612776"/>
            <a:ext cx="11851341" cy="2431435"/>
          </a:xfrm>
          <a:prstGeom prst="rect">
            <a:avLst/>
          </a:prstGeom>
          <a:noFill/>
        </p:spPr>
        <p:txBody>
          <a:bodyPr wrap="square">
            <a:spAutoFit/>
          </a:bodyPr>
          <a:lstStyle/>
          <a:p>
            <a:pPr algn="r"/>
            <a:r>
              <a:rPr lang="pt-BR" sz="1400" dirty="0">
                <a:latin typeface="Arial Narrow" panose="020B0606020202030204" pitchFamily="34" charset="0"/>
              </a:rPr>
              <a:t>Imagem disponível em: https://www.tumblr.com/</a:t>
            </a:r>
            <a:r>
              <a:rPr lang="pt-BR" sz="1400" dirty="0" err="1">
                <a:latin typeface="Arial Narrow" panose="020B0606020202030204" pitchFamily="34" charset="0"/>
              </a:rPr>
              <a:t>tirasarmandinho</a:t>
            </a:r>
            <a:r>
              <a:rPr lang="pt-BR" sz="1400" dirty="0">
                <a:latin typeface="Arial Narrow" panose="020B0606020202030204" pitchFamily="34" charset="0"/>
              </a:rPr>
              <a:t>/</a:t>
            </a:r>
            <a:r>
              <a:rPr lang="pt-BR" sz="1400" dirty="0" err="1">
                <a:latin typeface="Arial Narrow" panose="020B0606020202030204" pitchFamily="34" charset="0"/>
              </a:rPr>
              <a:t>tagged</a:t>
            </a:r>
            <a:r>
              <a:rPr lang="pt-BR" sz="1400" dirty="0">
                <a:latin typeface="Arial Narrow" panose="020B0606020202030204" pitchFamily="34" charset="0"/>
              </a:rPr>
              <a:t>/</a:t>
            </a:r>
            <a:r>
              <a:rPr lang="pt-BR" sz="1400" dirty="0" err="1">
                <a:latin typeface="Arial Narrow" panose="020B0606020202030204" pitchFamily="34" charset="0"/>
              </a:rPr>
              <a:t>atravessar?utm_source</a:t>
            </a:r>
            <a:r>
              <a:rPr lang="pt-BR" sz="1400" dirty="0">
                <a:latin typeface="Arial Narrow" panose="020B0606020202030204" pitchFamily="34" charset="0"/>
              </a:rPr>
              <a:t>=chatgpt.com. Acesso em: 4 dez. 2025.</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Item 4. </a:t>
            </a:r>
            <a:r>
              <a:rPr lang="pt-BR" sz="2300" dirty="0">
                <a:latin typeface="Arial Narrow" panose="020B0606020202030204" pitchFamily="34" charset="0"/>
              </a:rPr>
              <a:t>O humor da tirinha ocorre quando o filho (Armandinho) </a:t>
            </a:r>
          </a:p>
          <a:p>
            <a:pPr algn="just"/>
            <a:r>
              <a:rPr lang="pt-BR" sz="2300" dirty="0">
                <a:latin typeface="Arial Narrow" panose="020B0606020202030204" pitchFamily="34" charset="0"/>
              </a:rPr>
              <a:t>(A) compreende que não deve atravessar a rua sozinho. </a:t>
            </a:r>
          </a:p>
          <a:p>
            <a:pPr algn="just"/>
            <a:r>
              <a:rPr lang="pt-BR" sz="2300" dirty="0">
                <a:latin typeface="Arial Narrow" panose="020B0606020202030204" pitchFamily="34" charset="0"/>
              </a:rPr>
              <a:t>(B) revela que o pai não considera o sapo como companhia. </a:t>
            </a:r>
          </a:p>
          <a:p>
            <a:pPr algn="just"/>
            <a:r>
              <a:rPr lang="pt-BR" sz="2300" dirty="0">
                <a:latin typeface="Arial Narrow" panose="020B0606020202030204" pitchFamily="34" charset="0"/>
              </a:rPr>
              <a:t>(C) resolve questionar o pai sobre o fato de ter que atravessar a rua com alguém mais velho. </a:t>
            </a:r>
          </a:p>
          <a:p>
            <a:pPr algn="just"/>
            <a:r>
              <a:rPr lang="pt-BR" sz="2300" dirty="0">
                <a:latin typeface="Arial Narrow" panose="020B0606020202030204" pitchFamily="34" charset="0"/>
              </a:rPr>
              <a:t>(D) apresenta ao seu pai o fato de que o sapo não é fofoqueiro, por não entender a  fala “o sapo não conta”. </a:t>
            </a:r>
          </a:p>
        </p:txBody>
      </p:sp>
    </p:spTree>
    <p:extLst>
      <p:ext uri="{BB962C8B-B14F-4D97-AF65-F5344CB8AC3E}">
        <p14:creationId xmlns:p14="http://schemas.microsoft.com/office/powerpoint/2010/main" val="26775528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DC64DA1-281D-B964-841A-A05530431314}"/>
              </a:ext>
            </a:extLst>
          </p:cNvPr>
          <p:cNvSpPr txBox="1"/>
          <p:nvPr/>
        </p:nvSpPr>
        <p:spPr>
          <a:xfrm>
            <a:off x="179294" y="633896"/>
            <a:ext cx="11833412" cy="6109365"/>
          </a:xfrm>
          <a:prstGeom prst="rect">
            <a:avLst/>
          </a:prstGeom>
          <a:noFill/>
        </p:spPr>
        <p:txBody>
          <a:bodyPr wrap="square">
            <a:spAutoFit/>
          </a:bodyPr>
          <a:lstStyle/>
          <a:p>
            <a:pPr algn="just"/>
            <a:r>
              <a:rPr lang="pt-BR" sz="2300" dirty="0">
                <a:latin typeface="Arial Narrow" panose="020B0606020202030204" pitchFamily="34" charset="0"/>
              </a:rPr>
              <a:t>Leia o texto. </a:t>
            </a:r>
          </a:p>
          <a:p>
            <a:pPr algn="just"/>
            <a:endParaRPr lang="pt-BR" sz="2300" dirty="0">
              <a:latin typeface="Arial Narrow" panose="020B0606020202030204" pitchFamily="34" charset="0"/>
            </a:endParaRPr>
          </a:p>
          <a:p>
            <a:pPr algn="ctr"/>
            <a:r>
              <a:rPr lang="pt-BR" sz="2300" b="1" dirty="0">
                <a:latin typeface="Arial Narrow" panose="020B0606020202030204" pitchFamily="34" charset="0"/>
              </a:rPr>
              <a:t>Como a IA tem mudado o cérebro dos adolescentes, segundo Oxford</a:t>
            </a:r>
          </a:p>
          <a:p>
            <a:pPr algn="ctr"/>
            <a:r>
              <a:rPr lang="pt-BR" sz="2300" i="1" dirty="0">
                <a:latin typeface="Arial Narrow" panose="020B0606020202030204" pitchFamily="34" charset="0"/>
              </a:rPr>
              <a:t>Pesquisa com adolescentes do Reino Unido mostra que o uso de ferramentas de inteligência artificial na escola aumenta a velocidade, mas compromete a profundidade e a capacidade de pensar criticamente</a:t>
            </a:r>
          </a:p>
          <a:p>
            <a:pPr algn="just"/>
            <a:endParaRPr lang="pt-BR" sz="2300" dirty="0">
              <a:latin typeface="Arial Narrow" panose="020B0606020202030204" pitchFamily="34" charset="0"/>
            </a:endParaRPr>
          </a:p>
          <a:p>
            <a:pPr indent="268288" algn="just"/>
            <a:r>
              <a:rPr lang="pt-BR" sz="2300" dirty="0">
                <a:latin typeface="Arial Narrow" panose="020B0606020202030204" pitchFamily="34" charset="0"/>
              </a:rPr>
              <a:t>A inteligência artificial (IA) está mudando não só a forma como uma geração aprende, mas também como pensa. Uma nova pesquisa da Oxford </a:t>
            </a:r>
            <a:r>
              <a:rPr lang="pt-BR" sz="2300" dirty="0" err="1">
                <a:latin typeface="Arial Narrow" panose="020B0606020202030204" pitchFamily="34" charset="0"/>
              </a:rPr>
              <a:t>University</a:t>
            </a:r>
            <a:r>
              <a:rPr lang="pt-BR" sz="2300" dirty="0">
                <a:latin typeface="Arial Narrow" panose="020B0606020202030204" pitchFamily="34" charset="0"/>
              </a:rPr>
              <a:t> Press com 2.000 estudantes britânicos (entre 13 e 18) revela que 8 em cada 10 adolescentes usam ferramentas de IA nos trabalhos escolares e de casa.</a:t>
            </a:r>
          </a:p>
          <a:p>
            <a:pPr indent="268288" algn="just"/>
            <a:r>
              <a:rPr lang="pt-BR" sz="2300" dirty="0">
                <a:latin typeface="Arial Narrow" panose="020B0606020202030204" pitchFamily="34" charset="0"/>
              </a:rPr>
              <a:t>Muitos alunos disseram que a tecnologia ajuda a "pensar mais rápido" e "resolver questões difíceis". Contudo, especialistas alertam que essa fluência traz um custo.</a:t>
            </a:r>
          </a:p>
          <a:p>
            <a:pPr indent="268288" algn="just"/>
            <a:r>
              <a:rPr lang="pt-BR" sz="2300" dirty="0">
                <a:latin typeface="Arial Narrow" panose="020B0606020202030204" pitchFamily="34" charset="0"/>
              </a:rPr>
              <a:t>"Os estudantes de hoje começam a pensar junto com as máquinas, ganhando fluência e velocidade no processamento de ideias, mas, às vezes, perdem a profundidade que vem de pausar, questionar e pensar de forma independente," afirmou Erika Galea, diretora do </a:t>
            </a:r>
            <a:r>
              <a:rPr lang="pt-BR" sz="2300" dirty="0" err="1">
                <a:latin typeface="Arial Narrow" panose="020B0606020202030204" pitchFamily="34" charset="0"/>
              </a:rPr>
              <a:t>Educational</a:t>
            </a:r>
            <a:r>
              <a:rPr lang="pt-BR" sz="2300" dirty="0">
                <a:latin typeface="Arial Narrow" panose="020B0606020202030204" pitchFamily="34" charset="0"/>
              </a:rPr>
              <a:t> </a:t>
            </a:r>
            <a:r>
              <a:rPr lang="pt-BR" sz="2300" dirty="0" err="1">
                <a:latin typeface="Arial Narrow" panose="020B0606020202030204" pitchFamily="34" charset="0"/>
              </a:rPr>
              <a:t>Neuroscience</a:t>
            </a:r>
            <a:r>
              <a:rPr lang="pt-BR" sz="2300" dirty="0">
                <a:latin typeface="Arial Narrow" panose="020B0606020202030204" pitchFamily="34" charset="0"/>
              </a:rPr>
              <a:t> Hub </a:t>
            </a:r>
            <a:r>
              <a:rPr lang="pt-BR" sz="2300" dirty="0" err="1">
                <a:latin typeface="Arial Narrow" panose="020B0606020202030204" pitchFamily="34" charset="0"/>
              </a:rPr>
              <a:t>Europe</a:t>
            </a:r>
            <a:r>
              <a:rPr lang="pt-BR" sz="2300" dirty="0">
                <a:latin typeface="Arial Narrow" panose="020B0606020202030204" pitchFamily="34" charset="0"/>
              </a:rPr>
              <a:t> e coautora do relatório.</a:t>
            </a:r>
          </a:p>
          <a:p>
            <a:pPr indent="268288" algn="just"/>
            <a:r>
              <a:rPr lang="pt-BR" sz="2300" dirty="0">
                <a:latin typeface="Arial Narrow" panose="020B0606020202030204" pitchFamily="34" charset="0"/>
              </a:rPr>
              <a:t>Galea define esse fenômeno como "cognição sintética," um novo tipo de pensamento que emerge na chamada "geração nativa da IA."</a:t>
            </a:r>
          </a:p>
        </p:txBody>
      </p:sp>
    </p:spTree>
    <p:extLst>
      <p:ext uri="{BB962C8B-B14F-4D97-AF65-F5344CB8AC3E}">
        <p14:creationId xmlns:p14="http://schemas.microsoft.com/office/powerpoint/2010/main" val="10646980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144A3B-AE6D-85D3-9581-0558477A7818}"/>
              </a:ext>
            </a:extLst>
          </p:cNvPr>
          <p:cNvSpPr txBox="1"/>
          <p:nvPr/>
        </p:nvSpPr>
        <p:spPr>
          <a:xfrm>
            <a:off x="179294" y="650011"/>
            <a:ext cx="11761694" cy="5616922"/>
          </a:xfrm>
          <a:prstGeom prst="rect">
            <a:avLst/>
          </a:prstGeom>
          <a:noFill/>
        </p:spPr>
        <p:txBody>
          <a:bodyPr wrap="square">
            <a:spAutoFit/>
          </a:bodyPr>
          <a:lstStyle/>
          <a:p>
            <a:pPr algn="just"/>
            <a:r>
              <a:rPr lang="pt-BR" sz="2300" b="1" dirty="0">
                <a:latin typeface="Arial Narrow" panose="020B0606020202030204" pitchFamily="34" charset="0"/>
              </a:rPr>
              <a:t>Dependência e perda de habilidades</a:t>
            </a:r>
          </a:p>
          <a:p>
            <a:pPr indent="268288" algn="just"/>
            <a:r>
              <a:rPr lang="pt-BR" sz="2300" dirty="0">
                <a:latin typeface="Arial Narrow" panose="020B0606020202030204" pitchFamily="34" charset="0"/>
              </a:rPr>
              <a:t>Embora mais de 90% dos estudantes afirmem que a IA ajudou a desenvolver pelo menos uma habilidade acadêmica, uma parcela significativa percebe um dano colateral: 6 em cada 10 dizem que a IA prejudica outras habilidades; Um quarto dos entrevistados afirma que a ferramenta tornou o aprendizado "fácil demais"; 1 em cada 10 relata que a tecnologia limitou sua criatividade e reduziu a necessidade de pensamento crítico; Um adolescente de 13 anos chegou a dizer que se tornou "dependente" da ferramenta.</a:t>
            </a:r>
          </a:p>
          <a:p>
            <a:pPr indent="268288" algn="just"/>
            <a:r>
              <a:rPr lang="pt-BR" sz="2300" dirty="0">
                <a:latin typeface="Arial Narrow" panose="020B0606020202030204" pitchFamily="34" charset="0"/>
              </a:rPr>
              <a:t>Os pesquisadores de Oxford defendem que o sistema educacional deve evoluir para ensinar com a IA sem deixar os alunos pensarem como ela.</a:t>
            </a:r>
          </a:p>
          <a:p>
            <a:pPr indent="268288" algn="just"/>
            <a:r>
              <a:rPr lang="pt-BR" sz="2300" dirty="0">
                <a:latin typeface="Arial Narrow" panose="020B0606020202030204" pitchFamily="34" charset="0"/>
              </a:rPr>
              <a:t>"A IA mudou o como aprendemos, mas não o porquê," disse Olga Sayer, professora e coautora do relatório. "O objetivo final da educação permanece o mesmo: pensar de forma independente e criativa, e crescer como pessoa.”</a:t>
            </a:r>
          </a:p>
          <a:p>
            <a:pPr indent="268288" algn="just"/>
            <a:r>
              <a:rPr lang="pt-BR" sz="2300" dirty="0">
                <a:latin typeface="Arial Narrow" panose="020B0606020202030204" pitchFamily="34" charset="0"/>
              </a:rPr>
              <a:t>O estudo conclui que, sem uma orientação cuidadosa, a próxima geração de alunos, fluente em IA, corre o risco de se tornar pensadores "sintéticos": rápidos, eficientes e capazes, mas sem a profundidade que o aprendizado verdadeiro exige. </a:t>
            </a:r>
          </a:p>
          <a:p>
            <a:pPr indent="268288" algn="just"/>
            <a:r>
              <a:rPr lang="pt-BR" sz="2300" dirty="0">
                <a:latin typeface="Arial Narrow" panose="020B0606020202030204" pitchFamily="34" charset="0"/>
              </a:rPr>
              <a:t>[...] </a:t>
            </a:r>
          </a:p>
          <a:p>
            <a:pPr indent="268288" algn="r"/>
            <a:r>
              <a:rPr lang="pt-BR" sz="1400" dirty="0">
                <a:latin typeface="Arial Narrow" panose="020B0606020202030204" pitchFamily="34" charset="0"/>
              </a:rPr>
              <a:t>Disponível em https://exame.com/</a:t>
            </a:r>
            <a:r>
              <a:rPr lang="pt-BR" sz="1400" dirty="0" err="1">
                <a:latin typeface="Arial Narrow" panose="020B0606020202030204" pitchFamily="34" charset="0"/>
              </a:rPr>
              <a:t>inteligencia</a:t>
            </a:r>
            <a:r>
              <a:rPr lang="pt-BR" sz="1400" dirty="0">
                <a:latin typeface="Arial Narrow" panose="020B0606020202030204" pitchFamily="34" charset="0"/>
              </a:rPr>
              <a:t>-artificial/como-a-ia-tem-mudado-o-</a:t>
            </a:r>
            <a:r>
              <a:rPr lang="pt-BR" sz="1400" dirty="0" err="1">
                <a:latin typeface="Arial Narrow" panose="020B0606020202030204" pitchFamily="34" charset="0"/>
              </a:rPr>
              <a:t>cerebro</a:t>
            </a:r>
            <a:r>
              <a:rPr lang="pt-BR" sz="1400" dirty="0">
                <a:latin typeface="Arial Narrow" panose="020B0606020202030204" pitchFamily="34" charset="0"/>
              </a:rPr>
              <a:t>-dos-adolescentes-segundo-</a:t>
            </a:r>
            <a:r>
              <a:rPr lang="pt-BR" sz="1400" dirty="0" err="1">
                <a:latin typeface="Arial Narrow" panose="020B0606020202030204" pitchFamily="34" charset="0"/>
              </a:rPr>
              <a:t>oxford</a:t>
            </a:r>
            <a:r>
              <a:rPr lang="pt-BR" sz="1400" dirty="0">
                <a:latin typeface="Arial Narrow" panose="020B0606020202030204" pitchFamily="34" charset="0"/>
              </a:rPr>
              <a:t>/. Acesso em: 26 nov. 2025. </a:t>
            </a:r>
          </a:p>
        </p:txBody>
      </p:sp>
    </p:spTree>
    <p:extLst>
      <p:ext uri="{BB962C8B-B14F-4D97-AF65-F5344CB8AC3E}">
        <p14:creationId xmlns:p14="http://schemas.microsoft.com/office/powerpoint/2010/main" val="7003709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A0D0F57-F1CC-5A4B-EB67-53E7B9EC9CB4}"/>
              </a:ext>
            </a:extLst>
          </p:cNvPr>
          <p:cNvSpPr txBox="1"/>
          <p:nvPr/>
        </p:nvSpPr>
        <p:spPr>
          <a:xfrm>
            <a:off x="129988" y="750838"/>
            <a:ext cx="11932024" cy="5401479"/>
          </a:xfrm>
          <a:prstGeom prst="rect">
            <a:avLst/>
          </a:prstGeom>
          <a:noFill/>
        </p:spPr>
        <p:txBody>
          <a:bodyPr wrap="square">
            <a:spAutoFit/>
          </a:bodyPr>
          <a:lstStyle/>
          <a:p>
            <a:pPr algn="just"/>
            <a:r>
              <a:rPr lang="pt-BR" sz="2300" b="1" dirty="0">
                <a:latin typeface="Arial Narrow" panose="020B0606020202030204" pitchFamily="34" charset="0"/>
              </a:rPr>
              <a:t>Item 5. </a:t>
            </a:r>
            <a:r>
              <a:rPr lang="pt-BR" sz="2300" dirty="0">
                <a:latin typeface="Arial Narrow" panose="020B0606020202030204" pitchFamily="34" charset="0"/>
              </a:rPr>
              <a:t>O tema dessa reportagem é </a:t>
            </a:r>
          </a:p>
          <a:p>
            <a:pPr algn="just"/>
            <a:r>
              <a:rPr lang="pt-BR" sz="2300" dirty="0">
                <a:latin typeface="Arial Narrow" panose="020B0606020202030204" pitchFamily="34" charset="0"/>
              </a:rPr>
              <a:t>(A) A importância da IA para o ensino nas escolas. </a:t>
            </a:r>
          </a:p>
          <a:p>
            <a:pPr algn="just"/>
            <a:r>
              <a:rPr lang="pt-BR" sz="2300" dirty="0">
                <a:latin typeface="Arial Narrow" panose="020B0606020202030204" pitchFamily="34" charset="0"/>
              </a:rPr>
              <a:t>(B) A mudança no cérebro dos adolescente causada pela IA. </a:t>
            </a:r>
          </a:p>
          <a:p>
            <a:pPr algn="just"/>
            <a:r>
              <a:rPr lang="pt-BR" sz="2300" dirty="0">
                <a:latin typeface="Arial Narrow" panose="020B0606020202030204" pitchFamily="34" charset="0"/>
              </a:rPr>
              <a:t>(C) O alerta dos especialistas sobre os danos causados pela fluência da IA nos adolescentes. </a:t>
            </a:r>
          </a:p>
          <a:p>
            <a:pPr algn="just"/>
            <a:r>
              <a:rPr lang="pt-BR" sz="2300" dirty="0">
                <a:latin typeface="Arial Narrow" panose="020B0606020202030204" pitchFamily="34" charset="0"/>
              </a:rPr>
              <a:t>(D) O comprometimento da capacidade de pausar, questionar e pensar de forma independente dos adolescentes.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Item 6. </a:t>
            </a:r>
            <a:r>
              <a:rPr lang="pt-BR" sz="2300" dirty="0">
                <a:latin typeface="Arial Narrow" panose="020B0606020202030204" pitchFamily="34" charset="0"/>
              </a:rPr>
              <a:t>Há uma opinião predominante em</a:t>
            </a:r>
          </a:p>
          <a:p>
            <a:pPr algn="just"/>
            <a:r>
              <a:rPr lang="pt-BR" sz="2300" dirty="0">
                <a:latin typeface="Arial Narrow" panose="020B0606020202030204" pitchFamily="34" charset="0"/>
              </a:rPr>
              <a:t>(A) “... Um quarto dos entrevistados afirma que a ferramenta tornou o aprendizado "fácil demais";</a:t>
            </a:r>
          </a:p>
          <a:p>
            <a:pPr algn="just"/>
            <a:r>
              <a:rPr lang="pt-BR" sz="2300" dirty="0">
                <a:latin typeface="Arial Narrow" panose="020B0606020202030204" pitchFamily="34" charset="0"/>
              </a:rPr>
              <a:t>(B) “Os pesquisadores de Oxford defendem que o sistema educacional deve evoluir para ensinar com a IA...”</a:t>
            </a:r>
          </a:p>
          <a:p>
            <a:pPr algn="just"/>
            <a:r>
              <a:rPr lang="pt-BR" sz="2300" dirty="0">
                <a:latin typeface="Arial Narrow" panose="020B0606020202030204" pitchFamily="34" charset="0"/>
              </a:rPr>
              <a:t>(C) “Uma nova pesquisa da Oxford </a:t>
            </a:r>
            <a:r>
              <a:rPr lang="pt-BR" sz="2300" dirty="0" err="1">
                <a:latin typeface="Arial Narrow" panose="020B0606020202030204" pitchFamily="34" charset="0"/>
              </a:rPr>
              <a:t>University</a:t>
            </a:r>
            <a:r>
              <a:rPr lang="pt-BR" sz="2300" dirty="0">
                <a:latin typeface="Arial Narrow" panose="020B0606020202030204" pitchFamily="34" charset="0"/>
              </a:rPr>
              <a:t> Press com 2.000 estudantes britânicos (entre 13 e 18) revela que 8 em cada 10 adolescentes usam ferramentas de IA...” </a:t>
            </a:r>
          </a:p>
          <a:p>
            <a:pPr algn="just"/>
            <a:r>
              <a:rPr lang="pt-BR" sz="2300" dirty="0">
                <a:latin typeface="Arial Narrow" panose="020B0606020202030204" pitchFamily="34" charset="0"/>
              </a:rPr>
              <a:t>(D) “Os estudantes de hoje começam a pensar junto com as máquinas, ganhando fluência e velocidade no processamento de ideias, mas, às vezes, perdem a profundidade que vem de pausar, questionar e pensar de forma independente,“.</a:t>
            </a:r>
          </a:p>
        </p:txBody>
      </p:sp>
    </p:spTree>
    <p:extLst>
      <p:ext uri="{BB962C8B-B14F-4D97-AF65-F5344CB8AC3E}">
        <p14:creationId xmlns:p14="http://schemas.microsoft.com/office/powerpoint/2010/main" val="7825093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0B8A332-37EF-8E68-BAB4-C02B382D3AAA}"/>
              </a:ext>
            </a:extLst>
          </p:cNvPr>
          <p:cNvSpPr txBox="1"/>
          <p:nvPr/>
        </p:nvSpPr>
        <p:spPr>
          <a:xfrm>
            <a:off x="197222" y="741873"/>
            <a:ext cx="11815483" cy="5047536"/>
          </a:xfrm>
          <a:prstGeom prst="rect">
            <a:avLst/>
          </a:prstGeom>
          <a:noFill/>
        </p:spPr>
        <p:txBody>
          <a:bodyPr wrap="square">
            <a:spAutoFit/>
          </a:bodyPr>
          <a:lstStyle/>
          <a:p>
            <a:pPr algn="just"/>
            <a:r>
              <a:rPr lang="pt-BR" sz="2300" b="1" dirty="0">
                <a:latin typeface="Arial Narrow" panose="020B0606020202030204" pitchFamily="34" charset="0"/>
              </a:rPr>
              <a:t>Item 7. </a:t>
            </a:r>
            <a:r>
              <a:rPr lang="pt-BR" sz="2300" dirty="0">
                <a:latin typeface="Arial Narrow" panose="020B0606020202030204" pitchFamily="34" charset="0"/>
              </a:rPr>
              <a:t>No trecho “Muitos alunos disseram que a tecnologia ajuda a "pensar mais rápido" e "resolver questões difíceis". Contudo, especialistas alertam que essa fluência traz um custo.” A palavra destacada estabelece uma relação de </a:t>
            </a:r>
          </a:p>
          <a:p>
            <a:pPr algn="just"/>
            <a:r>
              <a:rPr lang="pt-BR" sz="2300" dirty="0">
                <a:latin typeface="Arial Narrow" panose="020B0606020202030204" pitchFamily="34" charset="0"/>
              </a:rPr>
              <a:t>(A) adição. </a:t>
            </a:r>
          </a:p>
          <a:p>
            <a:pPr algn="just"/>
            <a:r>
              <a:rPr lang="pt-BR" sz="2300" dirty="0">
                <a:latin typeface="Arial Narrow" panose="020B0606020202030204" pitchFamily="34" charset="0"/>
              </a:rPr>
              <a:t>(B) explicação. </a:t>
            </a:r>
          </a:p>
          <a:p>
            <a:pPr algn="just"/>
            <a:r>
              <a:rPr lang="pt-BR" sz="2300" dirty="0">
                <a:latin typeface="Arial Narrow" panose="020B0606020202030204" pitchFamily="34" charset="0"/>
              </a:rPr>
              <a:t>(C) alternância. </a:t>
            </a:r>
          </a:p>
          <a:p>
            <a:pPr algn="just"/>
            <a:r>
              <a:rPr lang="pt-BR" sz="2300" dirty="0">
                <a:latin typeface="Arial Narrow" panose="020B0606020202030204" pitchFamily="34" charset="0"/>
              </a:rPr>
              <a:t>(D) adversidade.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Item 8. </a:t>
            </a:r>
            <a:r>
              <a:rPr lang="pt-BR" sz="2300" dirty="0">
                <a:latin typeface="Arial Narrow" panose="020B0606020202030204" pitchFamily="34" charset="0"/>
              </a:rPr>
              <a:t>A finalidade desse texto é </a:t>
            </a:r>
          </a:p>
          <a:p>
            <a:pPr algn="just"/>
            <a:r>
              <a:rPr lang="pt-BR" sz="2300" dirty="0">
                <a:latin typeface="Arial Narrow" panose="020B0606020202030204" pitchFamily="34" charset="0"/>
              </a:rPr>
              <a:t>(A) descrever a pesquisa feita pela diretora do </a:t>
            </a:r>
            <a:r>
              <a:rPr lang="pt-BR" sz="2300" dirty="0" err="1">
                <a:latin typeface="Arial Narrow" panose="020B0606020202030204" pitchFamily="34" charset="0"/>
              </a:rPr>
              <a:t>Educational</a:t>
            </a:r>
            <a:r>
              <a:rPr lang="pt-BR" sz="2300" dirty="0">
                <a:latin typeface="Arial Narrow" panose="020B0606020202030204" pitchFamily="34" charset="0"/>
              </a:rPr>
              <a:t> </a:t>
            </a:r>
            <a:r>
              <a:rPr lang="pt-BR" sz="2300" dirty="0" err="1">
                <a:latin typeface="Arial Narrow" panose="020B0606020202030204" pitchFamily="34" charset="0"/>
              </a:rPr>
              <a:t>Neuroscience</a:t>
            </a:r>
            <a:r>
              <a:rPr lang="pt-BR" sz="2300" dirty="0">
                <a:latin typeface="Arial Narrow" panose="020B0606020202030204" pitchFamily="34" charset="0"/>
              </a:rPr>
              <a:t> Hub </a:t>
            </a:r>
            <a:r>
              <a:rPr lang="pt-BR" sz="2300" dirty="0" err="1">
                <a:latin typeface="Arial Narrow" panose="020B0606020202030204" pitchFamily="34" charset="0"/>
              </a:rPr>
              <a:t>Europe</a:t>
            </a:r>
            <a:r>
              <a:rPr lang="pt-BR" sz="2300" dirty="0">
                <a:latin typeface="Arial Narrow" panose="020B0606020202030204" pitchFamily="34" charset="0"/>
              </a:rPr>
              <a:t>. </a:t>
            </a:r>
          </a:p>
          <a:p>
            <a:pPr algn="just"/>
            <a:r>
              <a:rPr lang="pt-BR" sz="2300" dirty="0">
                <a:latin typeface="Arial Narrow" panose="020B0606020202030204" pitchFamily="34" charset="0"/>
              </a:rPr>
              <a:t>(B) anunciar como os alunos da próxima geração, fluente em IA, se tornaram pensadores sintéticos. </a:t>
            </a:r>
          </a:p>
          <a:p>
            <a:pPr algn="just"/>
            <a:r>
              <a:rPr lang="pt-BR" sz="2300" dirty="0">
                <a:latin typeface="Arial Narrow" panose="020B0606020202030204" pitchFamily="34" charset="0"/>
              </a:rPr>
              <a:t>(C) informar, analisar e explicar sobre a mudança no cérebro dos adolescentes provocadas pelo uso da IA.  </a:t>
            </a:r>
          </a:p>
          <a:p>
            <a:pPr algn="just"/>
            <a:r>
              <a:rPr lang="pt-BR" sz="2300" dirty="0">
                <a:latin typeface="Arial Narrow" panose="020B0606020202030204" pitchFamily="34" charset="0"/>
              </a:rPr>
              <a:t>(D) criticar a dependência que a IA cria nos estudantes, tornando-os rápidos, eficientes e capazes, mas sem a profundidade que o aprendizado verdadeiro exige. </a:t>
            </a:r>
          </a:p>
        </p:txBody>
      </p:sp>
    </p:spTree>
    <p:extLst>
      <p:ext uri="{BB962C8B-B14F-4D97-AF65-F5344CB8AC3E}">
        <p14:creationId xmlns:p14="http://schemas.microsoft.com/office/powerpoint/2010/main" val="19249501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2E4CE9B-F86C-A317-47F0-40CFBC38E2C2}"/>
              </a:ext>
            </a:extLst>
          </p:cNvPr>
          <p:cNvSpPr txBox="1"/>
          <p:nvPr/>
        </p:nvSpPr>
        <p:spPr>
          <a:xfrm>
            <a:off x="170329" y="654947"/>
            <a:ext cx="11806517" cy="3631763"/>
          </a:xfrm>
          <a:prstGeom prst="rect">
            <a:avLst/>
          </a:prstGeom>
          <a:noFill/>
        </p:spPr>
        <p:txBody>
          <a:bodyPr wrap="square">
            <a:spAutoFit/>
          </a:bodyPr>
          <a:lstStyle/>
          <a:p>
            <a:pPr algn="just"/>
            <a:r>
              <a:rPr lang="pt-BR" sz="2300" b="1" dirty="0">
                <a:latin typeface="Arial Narrow" panose="020B0606020202030204" pitchFamily="34" charset="0"/>
              </a:rPr>
              <a:t>Item 9. </a:t>
            </a:r>
            <a:r>
              <a:rPr lang="pt-BR" sz="2300" dirty="0">
                <a:latin typeface="Arial Narrow" panose="020B0606020202030204" pitchFamily="34" charset="0"/>
              </a:rPr>
              <a:t>Qual trecho é um exemplo de argumento de autoridade? </a:t>
            </a:r>
          </a:p>
          <a:p>
            <a:pPr algn="just"/>
            <a:r>
              <a:rPr lang="pt-BR" sz="2300" dirty="0">
                <a:latin typeface="Arial Narrow" panose="020B0606020202030204" pitchFamily="34" charset="0"/>
              </a:rPr>
              <a:t>(A) “A inteligência artificial (IA) está mudando não só a forma como uma geração aprende, mas também como pensa.” </a:t>
            </a:r>
          </a:p>
          <a:p>
            <a:pPr algn="just"/>
            <a:r>
              <a:rPr lang="pt-BR" sz="2300" dirty="0">
                <a:latin typeface="Arial Narrow" panose="020B0606020202030204" pitchFamily="34" charset="0"/>
              </a:rPr>
              <a:t>(B) “Os pesquisadores de Oxford defendem que o sistema educacional deve evoluir para ensinar com a IA sem deixar os alunos pensarem como ela.” </a:t>
            </a:r>
          </a:p>
          <a:p>
            <a:pPr algn="just"/>
            <a:r>
              <a:rPr lang="pt-BR" sz="2300" dirty="0">
                <a:latin typeface="Arial Narrow" panose="020B0606020202030204" pitchFamily="34" charset="0"/>
              </a:rPr>
              <a:t>(C) “Embora mais de 90% dos estudantes afirmem que a IA ajudou a desenvolver pelo menos uma habilidade acadêmica, uma parcela significativa percebe um dano colateral: ...” </a:t>
            </a:r>
          </a:p>
          <a:p>
            <a:pPr algn="just"/>
            <a:r>
              <a:rPr lang="pt-BR" sz="2300" dirty="0">
                <a:latin typeface="Arial Narrow" panose="020B0606020202030204" pitchFamily="34" charset="0"/>
              </a:rPr>
              <a:t>(D) “Os estudantes de hoje começam a pensar junto com as máquinas, ganhando fluência e velocidade no processamento de ideias, mas, às vezes, perdem a profundidade que vem de pausar, questionar e pensar de forma independente.”</a:t>
            </a:r>
          </a:p>
        </p:txBody>
      </p:sp>
    </p:spTree>
    <p:extLst>
      <p:ext uri="{BB962C8B-B14F-4D97-AF65-F5344CB8AC3E}">
        <p14:creationId xmlns:p14="http://schemas.microsoft.com/office/powerpoint/2010/main" val="38598532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E2A4616-BF4F-5E09-73A9-A531D7B30D45}"/>
              </a:ext>
            </a:extLst>
          </p:cNvPr>
          <p:cNvPicPr>
            <a:picLocks noChangeAspect="1"/>
          </p:cNvPicPr>
          <p:nvPr/>
        </p:nvPicPr>
        <p:blipFill>
          <a:blip r:embed="rId2"/>
          <a:stretch>
            <a:fillRect/>
          </a:stretch>
        </p:blipFill>
        <p:spPr>
          <a:xfrm>
            <a:off x="117917" y="759381"/>
            <a:ext cx="2302554" cy="1508104"/>
          </a:xfrm>
          <a:prstGeom prst="rect">
            <a:avLst/>
          </a:prstGeom>
        </p:spPr>
      </p:pic>
      <p:sp>
        <p:nvSpPr>
          <p:cNvPr id="6" name="CaixaDeTexto 5">
            <a:extLst>
              <a:ext uri="{FF2B5EF4-FFF2-40B4-BE49-F238E27FC236}">
                <a16:creationId xmlns:a16="http://schemas.microsoft.com/office/drawing/2014/main" id="{32CC78D1-3DCC-88EB-0C82-4318E6635EE1}"/>
              </a:ext>
            </a:extLst>
          </p:cNvPr>
          <p:cNvSpPr txBox="1"/>
          <p:nvPr/>
        </p:nvSpPr>
        <p:spPr>
          <a:xfrm>
            <a:off x="2420471" y="759381"/>
            <a:ext cx="9547410" cy="1508105"/>
          </a:xfrm>
          <a:prstGeom prst="rect">
            <a:avLst/>
          </a:prstGeom>
          <a:solidFill>
            <a:schemeClr val="accent2">
              <a:lumMod val="20000"/>
              <a:lumOff val="80000"/>
            </a:schemeClr>
          </a:solidFill>
        </p:spPr>
        <p:txBody>
          <a:bodyPr wrap="square">
            <a:spAutoFit/>
          </a:bodyPr>
          <a:lstStyle/>
          <a:p>
            <a:pPr algn="just"/>
            <a:r>
              <a:rPr lang="pt-BR" sz="2300" dirty="0">
                <a:latin typeface="Arial Narrow" panose="020B0606020202030204" pitchFamily="34" charset="0"/>
              </a:rPr>
              <a:t>Colaboração    </a:t>
            </a:r>
          </a:p>
          <a:p>
            <a:pPr algn="just"/>
            <a:r>
              <a:rPr lang="pt-BR" sz="2300" dirty="0">
                <a:latin typeface="Arial Narrow" panose="020B0606020202030204" pitchFamily="34" charset="0"/>
              </a:rPr>
              <a:t>Prof.ª: Fernanda dos Passos Capparelli</a:t>
            </a:r>
          </a:p>
          <a:p>
            <a:pPr algn="just"/>
            <a:r>
              <a:rPr lang="pt-BR" sz="2300" dirty="0">
                <a:latin typeface="Arial Narrow" panose="020B0606020202030204" pitchFamily="34" charset="0"/>
              </a:rPr>
              <a:t>Colégio Estadual da Polícia Militar – Benedito Pinheiro de Abreu</a:t>
            </a:r>
          </a:p>
          <a:p>
            <a:pPr algn="just"/>
            <a:r>
              <a:rPr lang="pt-BR" sz="2300" dirty="0">
                <a:latin typeface="Arial Narrow" panose="020B0606020202030204" pitchFamily="34" charset="0"/>
              </a:rPr>
              <a:t>CRE - Itaberaí</a:t>
            </a:r>
          </a:p>
        </p:txBody>
      </p:sp>
      <p:sp>
        <p:nvSpPr>
          <p:cNvPr id="8" name="CaixaDeTexto 7">
            <a:extLst>
              <a:ext uri="{FF2B5EF4-FFF2-40B4-BE49-F238E27FC236}">
                <a16:creationId xmlns:a16="http://schemas.microsoft.com/office/drawing/2014/main" id="{F906582B-85CD-E314-50F2-33BCAA5BD533}"/>
              </a:ext>
            </a:extLst>
          </p:cNvPr>
          <p:cNvSpPr txBox="1"/>
          <p:nvPr/>
        </p:nvSpPr>
        <p:spPr>
          <a:xfrm>
            <a:off x="117917" y="2267485"/>
            <a:ext cx="11849964" cy="3139321"/>
          </a:xfrm>
          <a:prstGeom prst="rect">
            <a:avLst/>
          </a:prstGeom>
          <a:solidFill>
            <a:schemeClr val="accent2">
              <a:lumMod val="20000"/>
              <a:lumOff val="80000"/>
            </a:schemeClr>
          </a:solidFill>
        </p:spPr>
        <p:txBody>
          <a:bodyPr wrap="square">
            <a:spAutoFit/>
          </a:bodyPr>
          <a:lstStyle/>
          <a:p>
            <a:endParaRPr lang="pt-BR" sz="2300" dirty="0">
              <a:latin typeface="Arial Narrow" panose="020B0606020202030204" pitchFamily="34" charset="0"/>
            </a:endParaRPr>
          </a:p>
          <a:p>
            <a:r>
              <a:rPr lang="pt-BR" sz="2300" dirty="0">
                <a:latin typeface="Arial Narrow" panose="020B0606020202030204" pitchFamily="34" charset="0"/>
              </a:rPr>
              <a:t>Leia o texto.</a:t>
            </a:r>
          </a:p>
          <a:p>
            <a:endParaRPr lang="pt-BR" sz="2300" dirty="0">
              <a:latin typeface="Arial Narrow" panose="020B0606020202030204" pitchFamily="34" charset="0"/>
            </a:endParaRPr>
          </a:p>
          <a:p>
            <a:endParaRPr lang="pt-BR" sz="2300" dirty="0">
              <a:latin typeface="Arial Narrow" panose="020B0606020202030204" pitchFamily="34" charset="0"/>
            </a:endParaRPr>
          </a:p>
          <a:p>
            <a:endParaRPr lang="pt-BR" sz="2300" dirty="0">
              <a:latin typeface="Arial Narrow" panose="020B0606020202030204" pitchFamily="34" charset="0"/>
            </a:endParaRPr>
          </a:p>
          <a:p>
            <a:endParaRPr lang="pt-BR" sz="2300" dirty="0">
              <a:latin typeface="Arial Narrow" panose="020B0606020202030204" pitchFamily="34" charset="0"/>
            </a:endParaRPr>
          </a:p>
          <a:p>
            <a:pPr algn="r"/>
            <a:endParaRPr lang="pt-BR" sz="2300" dirty="0">
              <a:latin typeface="Arial Narrow" panose="020B0606020202030204" pitchFamily="34" charset="0"/>
            </a:endParaRPr>
          </a:p>
          <a:p>
            <a:pPr algn="r"/>
            <a:r>
              <a:rPr lang="pt-BR" sz="1400" dirty="0">
                <a:latin typeface="Arial Narrow" panose="020B0606020202030204" pitchFamily="34" charset="0"/>
              </a:rPr>
              <a:t>GALVÃO, Jean. </a:t>
            </a:r>
            <a:r>
              <a:rPr lang="pt-BR" sz="1400" dirty="0" err="1">
                <a:latin typeface="Arial Narrow" panose="020B0606020202030204" pitchFamily="34" charset="0"/>
              </a:rPr>
              <a:t>Tiroletas</a:t>
            </a:r>
            <a:r>
              <a:rPr lang="pt-BR" sz="1400" dirty="0">
                <a:latin typeface="Arial Narrow" panose="020B0606020202030204" pitchFamily="34" charset="0"/>
              </a:rPr>
              <a:t>.</a:t>
            </a:r>
          </a:p>
          <a:p>
            <a:pPr algn="r"/>
            <a:r>
              <a:rPr lang="pt-BR" sz="1400" dirty="0">
                <a:latin typeface="Arial Narrow" panose="020B0606020202030204" pitchFamily="34" charset="0"/>
              </a:rPr>
              <a:t>Disponível em: &lt;https://tiroletas.wordpress.com/2014/01/20/3/&gt;. Acesso em: 14 nov. 2025.</a:t>
            </a:r>
            <a:r>
              <a:rPr lang="pt-BR" sz="2300" dirty="0">
                <a:latin typeface="Arial Narrow" panose="020B0606020202030204" pitchFamily="34" charset="0"/>
              </a:rPr>
              <a:t> </a:t>
            </a:r>
          </a:p>
        </p:txBody>
      </p:sp>
      <p:pic>
        <p:nvPicPr>
          <p:cNvPr id="2" name="Imagem 1">
            <a:extLst>
              <a:ext uri="{FF2B5EF4-FFF2-40B4-BE49-F238E27FC236}">
                <a16:creationId xmlns:a16="http://schemas.microsoft.com/office/drawing/2014/main" id="{1F57BC8A-D1CC-2D30-A221-11ED50312202}"/>
              </a:ext>
            </a:extLst>
          </p:cNvPr>
          <p:cNvPicPr>
            <a:picLocks noChangeAspect="1"/>
          </p:cNvPicPr>
          <p:nvPr/>
        </p:nvPicPr>
        <p:blipFill>
          <a:blip r:embed="rId3"/>
          <a:stretch>
            <a:fillRect/>
          </a:stretch>
        </p:blipFill>
        <p:spPr>
          <a:xfrm>
            <a:off x="2746378" y="2825443"/>
            <a:ext cx="5090181" cy="1765072"/>
          </a:xfrm>
          <a:prstGeom prst="rect">
            <a:avLst/>
          </a:prstGeom>
        </p:spPr>
      </p:pic>
    </p:spTree>
    <p:extLst>
      <p:ext uri="{BB962C8B-B14F-4D97-AF65-F5344CB8AC3E}">
        <p14:creationId xmlns:p14="http://schemas.microsoft.com/office/powerpoint/2010/main" val="40250752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25BB87-FEDA-9ED3-A9B8-1A39FA418B9A}"/>
              </a:ext>
            </a:extLst>
          </p:cNvPr>
          <p:cNvSpPr txBox="1"/>
          <p:nvPr/>
        </p:nvSpPr>
        <p:spPr>
          <a:xfrm>
            <a:off x="183776" y="825277"/>
            <a:ext cx="11824447" cy="1862048"/>
          </a:xfrm>
          <a:prstGeom prst="rect">
            <a:avLst/>
          </a:prstGeom>
          <a:solidFill>
            <a:schemeClr val="accent2">
              <a:lumMod val="20000"/>
              <a:lumOff val="80000"/>
            </a:schemeClr>
          </a:solidFill>
        </p:spPr>
        <p:txBody>
          <a:bodyPr wrap="square">
            <a:spAutoFit/>
          </a:bodyPr>
          <a:lstStyle/>
          <a:p>
            <a:pPr algn="just"/>
            <a:r>
              <a:rPr lang="pt-BR" sz="2300" b="1" dirty="0">
                <a:latin typeface="Arial Narrow" panose="020B0606020202030204" pitchFamily="34" charset="0"/>
              </a:rPr>
              <a:t>Item 10. </a:t>
            </a:r>
            <a:r>
              <a:rPr lang="pt-BR" sz="2300" dirty="0">
                <a:latin typeface="Arial Narrow" panose="020B0606020202030204" pitchFamily="34" charset="0"/>
              </a:rPr>
              <a:t>No segundo quadrinho, a linguagem não verbal mostra que </a:t>
            </a:r>
          </a:p>
          <a:p>
            <a:pPr algn="just"/>
            <a:r>
              <a:rPr lang="pt-BR" sz="2300" dirty="0">
                <a:latin typeface="Arial Narrow" panose="020B0606020202030204" pitchFamily="34" charset="0"/>
              </a:rPr>
              <a:t>(A) o diário estava incompleto e precisava ser refeito.</a:t>
            </a:r>
          </a:p>
          <a:p>
            <a:pPr algn="just"/>
            <a:r>
              <a:rPr lang="pt-BR" sz="2300" dirty="0">
                <a:latin typeface="Arial Narrow" panose="020B0606020202030204" pitchFamily="34" charset="0"/>
              </a:rPr>
              <a:t>(B) o diário escrito pelo menino na areia foi apagado pela água do mar.</a:t>
            </a:r>
          </a:p>
          <a:p>
            <a:pPr algn="just"/>
            <a:r>
              <a:rPr lang="pt-BR" sz="2300" dirty="0">
                <a:latin typeface="Arial Narrow" panose="020B0606020202030204" pitchFamily="34" charset="0"/>
              </a:rPr>
              <a:t>(C) o menino e a menina desistiram de escrever o diário e foram brincar.</a:t>
            </a:r>
          </a:p>
          <a:p>
            <a:pPr algn="just"/>
            <a:r>
              <a:rPr lang="pt-BR" sz="2300" dirty="0">
                <a:latin typeface="Arial Narrow" panose="020B0606020202030204" pitchFamily="34" charset="0"/>
              </a:rPr>
              <a:t>(D) o menino ficou assustado ao ver o que a imagem que a onda fez na areia. </a:t>
            </a:r>
          </a:p>
        </p:txBody>
      </p:sp>
    </p:spTree>
    <p:extLst>
      <p:ext uri="{BB962C8B-B14F-4D97-AF65-F5344CB8AC3E}">
        <p14:creationId xmlns:p14="http://schemas.microsoft.com/office/powerpoint/2010/main" val="33057370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descr="Logotipo, nome da empresa&#10;&#10;O conteúdo gerado por IA pode estar incorreto.">
            <a:extLst>
              <a:ext uri="{FF2B5EF4-FFF2-40B4-BE49-F238E27FC236}">
                <a16:creationId xmlns:a16="http://schemas.microsoft.com/office/drawing/2014/main" id="{6B51CBC5-71D7-E436-6F05-1C520C167E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84" y="-10550"/>
            <a:ext cx="12205813" cy="686855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1494</TotalTime>
  <Words>17992</Words>
  <Application>Microsoft Office PowerPoint</Application>
  <PresentationFormat>Widescreen</PresentationFormat>
  <Paragraphs>859</Paragraphs>
  <Slides>118</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118</vt:i4>
      </vt:variant>
    </vt:vector>
  </HeadingPairs>
  <TitlesOfParts>
    <vt:vector size="125" baseType="lpstr">
      <vt:lpstr>Arial</vt:lpstr>
      <vt:lpstr>Arial Narrow</vt:lpstr>
      <vt:lpstr>Calibri</vt:lpstr>
      <vt:lpstr>Calibri Light</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Wagner Correa Viana</cp:lastModifiedBy>
  <cp:revision>66</cp:revision>
  <dcterms:created xsi:type="dcterms:W3CDTF">2024-02-02T11:27:21Z</dcterms:created>
  <dcterms:modified xsi:type="dcterms:W3CDTF">2026-02-04T18:31:26Z</dcterms:modified>
</cp:coreProperties>
</file>