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3" r:id="rId2"/>
    <p:sldId id="257" r:id="rId3"/>
    <p:sldId id="714" r:id="rId4"/>
    <p:sldId id="715" r:id="rId5"/>
    <p:sldId id="716" r:id="rId6"/>
    <p:sldId id="717" r:id="rId7"/>
    <p:sldId id="718" r:id="rId8"/>
    <p:sldId id="719" r:id="rId9"/>
    <p:sldId id="720" r:id="rId10"/>
    <p:sldId id="721" r:id="rId11"/>
    <p:sldId id="722" r:id="rId12"/>
    <p:sldId id="723" r:id="rId13"/>
    <p:sldId id="724" r:id="rId14"/>
    <p:sldId id="781" r:id="rId15"/>
    <p:sldId id="725" r:id="rId16"/>
    <p:sldId id="726" r:id="rId17"/>
    <p:sldId id="727" r:id="rId18"/>
    <p:sldId id="728" r:id="rId19"/>
    <p:sldId id="729" r:id="rId20"/>
    <p:sldId id="730" r:id="rId21"/>
    <p:sldId id="731" r:id="rId22"/>
    <p:sldId id="732" r:id="rId23"/>
    <p:sldId id="733" r:id="rId24"/>
    <p:sldId id="734" r:id="rId25"/>
    <p:sldId id="735" r:id="rId26"/>
    <p:sldId id="736" r:id="rId27"/>
    <p:sldId id="737" r:id="rId28"/>
    <p:sldId id="738" r:id="rId29"/>
    <p:sldId id="739" r:id="rId30"/>
    <p:sldId id="740" r:id="rId31"/>
    <p:sldId id="741" r:id="rId32"/>
    <p:sldId id="742" r:id="rId33"/>
    <p:sldId id="743" r:id="rId34"/>
    <p:sldId id="744" r:id="rId35"/>
    <p:sldId id="745" r:id="rId36"/>
    <p:sldId id="746" r:id="rId37"/>
    <p:sldId id="747" r:id="rId38"/>
    <p:sldId id="748" r:id="rId39"/>
    <p:sldId id="749" r:id="rId40"/>
    <p:sldId id="750" r:id="rId41"/>
    <p:sldId id="751" r:id="rId42"/>
    <p:sldId id="752" r:id="rId43"/>
    <p:sldId id="753" r:id="rId44"/>
    <p:sldId id="754" r:id="rId45"/>
    <p:sldId id="755" r:id="rId46"/>
    <p:sldId id="756" r:id="rId47"/>
    <p:sldId id="757" r:id="rId48"/>
    <p:sldId id="782" r:id="rId49"/>
    <p:sldId id="758" r:id="rId50"/>
    <p:sldId id="759" r:id="rId51"/>
    <p:sldId id="760" r:id="rId52"/>
    <p:sldId id="761" r:id="rId53"/>
    <p:sldId id="762" r:id="rId54"/>
    <p:sldId id="763" r:id="rId55"/>
    <p:sldId id="764" r:id="rId56"/>
    <p:sldId id="765" r:id="rId57"/>
    <p:sldId id="766" r:id="rId58"/>
    <p:sldId id="767" r:id="rId59"/>
    <p:sldId id="768" r:id="rId60"/>
    <p:sldId id="769" r:id="rId61"/>
    <p:sldId id="783" r:id="rId62"/>
    <p:sldId id="770" r:id="rId63"/>
    <p:sldId id="784" r:id="rId64"/>
    <p:sldId id="771" r:id="rId65"/>
    <p:sldId id="772" r:id="rId66"/>
    <p:sldId id="773" r:id="rId67"/>
    <p:sldId id="774" r:id="rId68"/>
    <p:sldId id="775" r:id="rId69"/>
    <p:sldId id="785" r:id="rId70"/>
    <p:sldId id="777" r:id="rId71"/>
    <p:sldId id="778" r:id="rId72"/>
    <p:sldId id="779" r:id="rId73"/>
    <p:sldId id="780" r:id="rId74"/>
    <p:sldId id="786" r:id="rId75"/>
    <p:sldId id="787" r:id="rId76"/>
    <p:sldId id="788" r:id="rId77"/>
    <p:sldId id="789" r:id="rId78"/>
    <p:sldId id="790" r:id="rId79"/>
    <p:sldId id="791" r:id="rId80"/>
    <p:sldId id="792" r:id="rId81"/>
    <p:sldId id="793" r:id="rId82"/>
    <p:sldId id="794" r:id="rId83"/>
    <p:sldId id="795" r:id="rId84"/>
    <p:sldId id="796" r:id="rId85"/>
    <p:sldId id="797" r:id="rId86"/>
    <p:sldId id="798" r:id="rId87"/>
    <p:sldId id="799" r:id="rId88"/>
    <p:sldId id="800" r:id="rId89"/>
    <p:sldId id="801" r:id="rId90"/>
    <p:sldId id="802" r:id="rId91"/>
    <p:sldId id="803" r:id="rId92"/>
    <p:sldId id="804" r:id="rId93"/>
    <p:sldId id="805" r:id="rId94"/>
    <p:sldId id="806" r:id="rId95"/>
    <p:sldId id="807" r:id="rId96"/>
    <p:sldId id="808" r:id="rId97"/>
    <p:sldId id="809" r:id="rId98"/>
    <p:sldId id="812" r:id="rId99"/>
    <p:sldId id="813" r:id="rId100"/>
    <p:sldId id="814" r:id="rId101"/>
    <p:sldId id="815" r:id="rId102"/>
    <p:sldId id="816" r:id="rId103"/>
    <p:sldId id="817" r:id="rId104"/>
    <p:sldId id="818" r:id="rId105"/>
    <p:sldId id="819" r:id="rId106"/>
    <p:sldId id="820" r:id="rId107"/>
    <p:sldId id="821" r:id="rId108"/>
    <p:sldId id="810" r:id="rId109"/>
    <p:sldId id="811" r:id="rId110"/>
    <p:sldId id="822" r:id="rId111"/>
    <p:sldId id="823" r:id="rId112"/>
    <p:sldId id="824" r:id="rId113"/>
    <p:sldId id="825" r:id="rId114"/>
    <p:sldId id="826" r:id="rId115"/>
    <p:sldId id="827" r:id="rId116"/>
    <p:sldId id="828" r:id="rId117"/>
    <p:sldId id="829" r:id="rId118"/>
    <p:sldId id="839" r:id="rId119"/>
    <p:sldId id="831" r:id="rId120"/>
    <p:sldId id="837" r:id="rId121"/>
    <p:sldId id="840" r:id="rId122"/>
    <p:sldId id="832" r:id="rId123"/>
    <p:sldId id="833" r:id="rId124"/>
    <p:sldId id="834" r:id="rId125"/>
    <p:sldId id="835" r:id="rId126"/>
    <p:sldId id="836" r:id="rId127"/>
    <p:sldId id="838" r:id="rId128"/>
    <p:sldId id="332" r:id="rId1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D60093"/>
    <a:srgbClr val="800080"/>
    <a:srgbClr val="66FFFF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4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7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72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32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04/02/2026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17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78BA821-B3E0-4352-9B1A-AFEE116914C7}"/>
              </a:ext>
            </a:extLst>
          </p:cNvPr>
          <p:cNvSpPr/>
          <p:nvPr userDrawn="1"/>
        </p:nvSpPr>
        <p:spPr>
          <a:xfrm>
            <a:off x="162410" y="330200"/>
            <a:ext cx="11839089" cy="63119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0DA5AEB-E4F8-4CEF-9CE8-3B261EF82C3A}"/>
              </a:ext>
            </a:extLst>
          </p:cNvPr>
          <p:cNvSpPr/>
          <p:nvPr userDrawn="1"/>
        </p:nvSpPr>
        <p:spPr>
          <a:xfrm>
            <a:off x="3987800" y="101518"/>
            <a:ext cx="4305300" cy="622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6FBA71B-1815-4E70-BBC9-93DD687E8F3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72162" y="145044"/>
            <a:ext cx="2309308" cy="44015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D093ECF-BC52-4844-A3A4-4CFB9369DA3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06240" y="101518"/>
            <a:ext cx="867784" cy="4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3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microsoft.com/office/2007/relationships/hdphoto" Target="../media/hdphoto5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46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1.png"/><Relationship Id="rId7" Type="http://schemas.openxmlformats.org/officeDocument/2006/relationships/image" Target="../media/image11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9" Type="http://schemas.microsoft.com/office/2007/relationships/hdphoto" Target="../media/hdphoto8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8.jpeg"/><Relationship Id="rId4" Type="http://schemas.openxmlformats.org/officeDocument/2006/relationships/image" Target="../media/image158.png"/></Relationships>
</file>

<file path=ppt/slides/_rels/slide9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5" Type="http://schemas.openxmlformats.org/officeDocument/2006/relationships/image" Target="../media/image160.png"/><Relationship Id="rId4" Type="http://schemas.openxmlformats.org/officeDocument/2006/relationships/image" Target="../media/image161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0.png"/><Relationship Id="rId4" Type="http://schemas.openxmlformats.org/officeDocument/2006/relationships/image" Target="../media/image160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7" Type="http://schemas.openxmlformats.org/officeDocument/2006/relationships/image" Target="../media/image176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5" Type="http://schemas.openxmlformats.org/officeDocument/2006/relationships/image" Target="../media/image174.png"/><Relationship Id="rId4" Type="http://schemas.openxmlformats.org/officeDocument/2006/relationships/image" Target="../media/image175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7" Type="http://schemas.microsoft.com/office/2007/relationships/hdphoto" Target="../media/hdphoto15.wdp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6.wdp"/></Relationships>
</file>

<file path=ppt/slides/_rels/slide10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7.jpeg"/><Relationship Id="rId4" Type="http://schemas.openxmlformats.org/officeDocument/2006/relationships/image" Target="../media/image144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4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0.wdp"/><Relationship Id="rId4" Type="http://schemas.openxmlformats.org/officeDocument/2006/relationships/image" Target="../media/image197.png"/></Relationships>
</file>

<file path=ppt/slides/_rels/slide116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119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5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8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1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5" Type="http://schemas.openxmlformats.org/officeDocument/2006/relationships/image" Target="../media/image214.png"/><Relationship Id="rId4" Type="http://schemas.openxmlformats.org/officeDocument/2006/relationships/image" Target="../media/image72.pn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png"/><Relationship Id="rId5" Type="http://schemas.openxmlformats.org/officeDocument/2006/relationships/image" Target="../media/image215.png"/><Relationship Id="rId4" Type="http://schemas.openxmlformats.org/officeDocument/2006/relationships/image" Target="../media/image219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agem digital fictícia de personagem de desenho animado com mensagem de texto no celular&#10;&#10;Descrição gerada automaticamente com confiança baixa">
            <a:extLst>
              <a:ext uri="{FF2B5EF4-FFF2-40B4-BE49-F238E27FC236}">
                <a16:creationId xmlns:a16="http://schemas.microsoft.com/office/drawing/2014/main" id="{E14AB4DE-01DE-A422-FB55-3EB66970C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532737" y="3269330"/>
            <a:ext cx="367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7º ANO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0DC3341-933F-EA83-55CF-8E255C20D521}"/>
              </a:ext>
            </a:extLst>
          </p:cNvPr>
          <p:cNvSpPr txBox="1"/>
          <p:nvPr/>
        </p:nvSpPr>
        <p:spPr>
          <a:xfrm>
            <a:off x="532737" y="5422790"/>
            <a:ext cx="3005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2"/>
                </a:solidFill>
              </a:rPr>
              <a:t>1º Bimestre - 2026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1B72A1-903F-5D7B-B52C-806C212F5183}"/>
              </a:ext>
            </a:extLst>
          </p:cNvPr>
          <p:cNvSpPr txBox="1"/>
          <p:nvPr/>
        </p:nvSpPr>
        <p:spPr>
          <a:xfrm>
            <a:off x="532736" y="4218412"/>
            <a:ext cx="4206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MATEMÁTICA</a:t>
            </a:r>
          </a:p>
        </p:txBody>
      </p:sp>
    </p:spTree>
    <p:extLst>
      <p:ext uri="{BB962C8B-B14F-4D97-AF65-F5344CB8AC3E}">
        <p14:creationId xmlns:p14="http://schemas.microsoft.com/office/powerpoint/2010/main" val="1169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C3DB1A9-4621-9165-E8F0-30EDC3098520}"/>
              </a:ext>
            </a:extLst>
          </p:cNvPr>
          <p:cNvCxnSpPr>
            <a:cxnSpLocks/>
          </p:cNvCxnSpPr>
          <p:nvPr/>
        </p:nvCxnSpPr>
        <p:spPr>
          <a:xfrm>
            <a:off x="6293150" y="762000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DFD9D1D5-9427-9CCB-1167-B01AEDB6F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60" y="708210"/>
            <a:ext cx="5269828" cy="64899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7BF15DD-D385-8BE6-E8A0-D44FBF1A5CAA}"/>
              </a:ext>
            </a:extLst>
          </p:cNvPr>
          <p:cNvSpPr txBox="1"/>
          <p:nvPr/>
        </p:nvSpPr>
        <p:spPr>
          <a:xfrm>
            <a:off x="286874" y="2148789"/>
            <a:ext cx="5809124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Arial Narrow" panose="020B0606020202030204" pitchFamily="34" charset="0"/>
              </a:rPr>
              <a:t>MÚLTIPLO E DIVISOR DE UM NÚMERO NATURAL</a:t>
            </a:r>
          </a:p>
          <a:p>
            <a:pPr algn="ctr"/>
            <a:endParaRPr lang="pt-BR" sz="10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	Na Matemática, compreender como os números se relacionam entre si é essencial para o desenvolvimento do raciocínio lógico e para a resolução de diversos problemas do cotidiano. Entre essas relações fundamentais estão os conceitos de </a:t>
            </a:r>
            <a:r>
              <a:rPr lang="pt-BR" sz="2400" b="1" dirty="0">
                <a:latin typeface="Arial Narrow" panose="020B0606020202030204" pitchFamily="34" charset="0"/>
              </a:rPr>
              <a:t>múltiplo</a:t>
            </a:r>
            <a:r>
              <a:rPr lang="pt-BR" sz="2400" dirty="0">
                <a:latin typeface="Arial Narrow" panose="020B0606020202030204" pitchFamily="34" charset="0"/>
              </a:rPr>
              <a:t> e </a:t>
            </a:r>
            <a:r>
              <a:rPr lang="pt-BR" sz="2400" b="1" dirty="0">
                <a:latin typeface="Arial Narrow" panose="020B0606020202030204" pitchFamily="34" charset="0"/>
              </a:rPr>
              <a:t>divisor</a:t>
            </a:r>
            <a:r>
              <a:rPr lang="pt-BR" sz="2400" dirty="0">
                <a:latin typeface="Arial Narrow" panose="020B0606020202030204" pitchFamily="34" charset="0"/>
              </a:rPr>
              <a:t>, que aparecem com frequência em situações como organização de quantidades, repartições, cálculos de tempo, medidas e padrões numéricos.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339F559-7347-EF4B-74D4-71D4B4C413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r="3034"/>
          <a:stretch>
            <a:fillRect/>
          </a:stretch>
        </p:blipFill>
        <p:spPr bwMode="auto">
          <a:xfrm>
            <a:off x="1292574" y="1359473"/>
            <a:ext cx="3600000" cy="7893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0519407D-7859-64EE-77BF-BC80162A0BBE}"/>
                  </a:ext>
                </a:extLst>
              </p:cNvPr>
              <p:cNvSpPr txBox="1"/>
              <p:nvPr/>
            </p:nvSpPr>
            <p:spPr>
              <a:xfrm>
                <a:off x="6490303" y="1012954"/>
                <a:ext cx="5244032" cy="48320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dirty="0">
                    <a:latin typeface="Arial Narrow" panose="020B0606020202030204" pitchFamily="34" charset="0"/>
                  </a:rPr>
                  <a:t>	Esses conceitos estão diretamente ligados ao </a:t>
                </a:r>
                <a:r>
                  <a:rPr lang="pt-BR" sz="2400" b="1" dirty="0">
                    <a:latin typeface="Arial Narrow" panose="020B0606020202030204" pitchFamily="34" charset="0"/>
                  </a:rPr>
                  <a:t>conjunto dos números naturais</a:t>
                </a:r>
                <a:r>
                  <a:rPr lang="pt-BR" sz="2400" dirty="0">
                    <a:latin typeface="Arial Narrow" panose="020B0606020202030204" pitchFamily="34" charset="0"/>
                  </a:rPr>
                  <a:t>, formado por todos os números inteiros não negativos:</a:t>
                </a:r>
              </a:p>
              <a:p>
                <a:pPr algn="just"/>
                <a:br>
                  <a:rPr lang="pt-BR" sz="2400" dirty="0">
                    <a:latin typeface="Arial Narrow" panose="020B060602020203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400" i="1">
                          <a:latin typeface="Cambria Math" panose="02040503050406030204" pitchFamily="18" charset="0"/>
                        </a:rPr>
                        <m:t>ℕ</m:t>
                      </m:r>
                      <m:r>
                        <a:rPr lang="pt-BR" sz="4400" i="1">
                          <a:latin typeface="Cambria Math" panose="02040503050406030204" pitchFamily="18" charset="0"/>
                        </a:rPr>
                        <m:t>={0,1,2,3,4,5,…}</m:t>
                      </m:r>
                    </m:oMath>
                  </m:oMathPara>
                </a14:m>
                <a:endParaRPr lang="pt-BR" sz="44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4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400" dirty="0">
                    <a:latin typeface="Arial Narrow" panose="020B0606020202030204" pitchFamily="34" charset="0"/>
                  </a:rPr>
                  <a:t>	Nesse conjunto, a multiplicação e a divisão permitem identificar quando um número pode ser obtido a partir de outro e quando um número “</a:t>
                </a:r>
                <a:r>
                  <a:rPr lang="pt-BR" sz="2400" i="1" dirty="0">
                    <a:latin typeface="Arial Narrow" panose="020B0606020202030204" pitchFamily="34" charset="0"/>
                  </a:rPr>
                  <a:t>cabe exatamente</a:t>
                </a:r>
                <a:r>
                  <a:rPr lang="pt-BR" sz="2400" dirty="0">
                    <a:latin typeface="Arial Narrow" panose="020B0606020202030204" pitchFamily="34" charset="0"/>
                  </a:rPr>
                  <a:t>” dentro de outro, sem deixar resto.</a:t>
                </a: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0519407D-7859-64EE-77BF-BC80162A0B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303" y="1012954"/>
                <a:ext cx="5244032" cy="4832092"/>
              </a:xfrm>
              <a:prstGeom prst="rect">
                <a:avLst/>
              </a:prstGeom>
              <a:blipFill>
                <a:blip r:embed="rId4"/>
                <a:stretch>
                  <a:fillRect l="-1860" t="-883" r="-1744" b="-20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5256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4734-CB7B-E524-1F0F-9DB8F45C7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04A3B56-B5C8-6284-799C-DC5D760FC5A4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C6DBC0E-11A6-4FCC-AFAE-93B3FA3703FF}"/>
                  </a:ext>
                </a:extLst>
              </p:cNvPr>
              <p:cNvSpPr txBox="1"/>
              <p:nvPr/>
            </p:nvSpPr>
            <p:spPr>
              <a:xfrm>
                <a:off x="331694" y="841939"/>
                <a:ext cx="5764303" cy="4505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MÚLTIPLO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Múltiplo de um número natural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o </a:t>
                </a:r>
                <a:r>
                  <a:rPr lang="pt-BR" sz="2400" b="1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produto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desse número por um número natural qualquer.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12×3=36</m:t>
                    </m:r>
                  </m:oMath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dizemos que 36 é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múltiplo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12 e de 3.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2)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Os múltiplos de 7 são 0, 7, 14, 21, 28, 35, 42, 49, ..., pois, 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C6DBC0E-11A6-4FCC-AFAE-93B3FA370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94" y="841939"/>
                <a:ext cx="5764303" cy="4505849"/>
              </a:xfrm>
              <a:prstGeom prst="rect">
                <a:avLst/>
              </a:prstGeom>
              <a:blipFill>
                <a:blip r:embed="rId2"/>
                <a:stretch>
                  <a:fillRect l="-1586" t="-677" r="-1586" b="-20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820F1934-3446-E550-9EC5-FB24F1C615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4103996"/>
                  </p:ext>
                </p:extLst>
              </p:nvPr>
            </p:nvGraphicFramePr>
            <p:xfrm>
              <a:off x="7647742" y="727295"/>
              <a:ext cx="3164538" cy="403920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582269">
                      <a:extLst>
                        <a:ext uri="{9D8B030D-6E8A-4147-A177-3AD203B41FA5}">
                          <a16:colId xmlns:a16="http://schemas.microsoft.com/office/drawing/2014/main" val="979280789"/>
                        </a:ext>
                      </a:extLst>
                    </a:gridCol>
                    <a:gridCol w="1582269">
                      <a:extLst>
                        <a:ext uri="{9D8B030D-6E8A-4147-A177-3AD203B41FA5}">
                          <a16:colId xmlns:a16="http://schemas.microsoft.com/office/drawing/2014/main" val="449381547"/>
                        </a:ext>
                      </a:extLst>
                    </a:gridCol>
                  </a:tblGrid>
                  <a:tr h="4833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Multiplicações</a:t>
                          </a:r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Múltiplo</a:t>
                          </a:r>
                          <a:endParaRPr lang="pt-BR" sz="18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C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9561494"/>
                      </a:ext>
                    </a:extLst>
                  </a:tr>
                  <a:tr h="3855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7∙0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2104055"/>
                      </a:ext>
                    </a:extLst>
                  </a:tr>
                  <a:tr h="3855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7∙1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19267188"/>
                      </a:ext>
                    </a:extLst>
                  </a:tr>
                  <a:tr h="3855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7∙2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1102559"/>
                      </a:ext>
                    </a:extLst>
                  </a:tr>
                  <a:tr h="3855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7∙3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5261698"/>
                      </a:ext>
                    </a:extLst>
                  </a:tr>
                  <a:tr h="3855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7∙4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7304574"/>
                      </a:ext>
                    </a:extLst>
                  </a:tr>
                  <a:tr h="3855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7∙5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pt-BR" sz="18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36704"/>
                      </a:ext>
                    </a:extLst>
                  </a:tr>
                  <a:tr h="3855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7∙6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42</m:t>
                                </m:r>
                              </m:oMath>
                            </m:oMathPara>
                          </a14:m>
                          <a:endParaRPr lang="pt-BR" sz="18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8290798"/>
                      </a:ext>
                    </a:extLst>
                  </a:tr>
                  <a:tr h="3855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7∙7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49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5004580"/>
                      </a:ext>
                    </a:extLst>
                  </a:tr>
                  <a:tr h="3855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pt-BR" sz="18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642948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820F1934-3446-E550-9EC5-FB24F1C615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4103996"/>
                  </p:ext>
                </p:extLst>
              </p:nvPr>
            </p:nvGraphicFramePr>
            <p:xfrm>
              <a:off x="7647742" y="727295"/>
              <a:ext cx="3164538" cy="403920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582269">
                      <a:extLst>
                        <a:ext uri="{9D8B030D-6E8A-4147-A177-3AD203B41FA5}">
                          <a16:colId xmlns:a16="http://schemas.microsoft.com/office/drawing/2014/main" val="979280789"/>
                        </a:ext>
                      </a:extLst>
                    </a:gridCol>
                    <a:gridCol w="1582269">
                      <a:extLst>
                        <a:ext uri="{9D8B030D-6E8A-4147-A177-3AD203B41FA5}">
                          <a16:colId xmlns:a16="http://schemas.microsoft.com/office/drawing/2014/main" val="449381547"/>
                        </a:ext>
                      </a:extLst>
                    </a:gridCol>
                  </a:tblGrid>
                  <a:tr h="4833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Multiplicações</a:t>
                          </a:r>
                          <a:endParaRPr lang="pt-BR" sz="18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8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Múltiplo</a:t>
                          </a:r>
                          <a:endParaRPr lang="pt-BR" sz="18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C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9561494"/>
                      </a:ext>
                    </a:extLst>
                  </a:tr>
                  <a:tr h="39509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85" t="-123077" r="-101538" b="-8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100385" t="-123077" r="-1538" b="-8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2104055"/>
                      </a:ext>
                    </a:extLst>
                  </a:tr>
                  <a:tr h="39509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85" t="-223077" r="-101538" b="-7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100385" t="-223077" r="-1538" b="-7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19267188"/>
                      </a:ext>
                    </a:extLst>
                  </a:tr>
                  <a:tr h="39509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85" t="-323077" r="-101538" b="-6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100385" t="-323077" r="-1538" b="-6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1102559"/>
                      </a:ext>
                    </a:extLst>
                  </a:tr>
                  <a:tr h="39509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85" t="-423077" r="-101538" b="-5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100385" t="-423077" r="-1538" b="-5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5261698"/>
                      </a:ext>
                    </a:extLst>
                  </a:tr>
                  <a:tr h="39509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85" t="-523077" r="-101538" b="-4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100385" t="-523077" r="-1538" b="-40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7304574"/>
                      </a:ext>
                    </a:extLst>
                  </a:tr>
                  <a:tr h="39509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85" t="-632813" r="-101538" b="-30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100385" t="-632813" r="-1538" b="-3078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36704"/>
                      </a:ext>
                    </a:extLst>
                  </a:tr>
                  <a:tr h="39509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85" t="-721538" r="-101538" b="-2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100385" t="-721538" r="-1538" b="-2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8290798"/>
                      </a:ext>
                    </a:extLst>
                  </a:tr>
                  <a:tr h="39509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85" t="-821538" r="-101538" b="-1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100385" t="-821538" r="-1538" b="-1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5004580"/>
                      </a:ext>
                    </a:extLst>
                  </a:tr>
                  <a:tr h="39509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85" t="-921538" r="-101538" b="-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100385" t="-921538" r="-1538" b="-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6429480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24781CB-7CC8-61BF-A65B-8C90DB1BAD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15826"/>
              </p:ext>
            </p:extLst>
          </p:nvPr>
        </p:nvGraphicFramePr>
        <p:xfrm>
          <a:off x="6420427" y="5002308"/>
          <a:ext cx="5439879" cy="13095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1371">
                  <a:extLst>
                    <a:ext uri="{9D8B030D-6E8A-4147-A177-3AD203B41FA5}">
                      <a16:colId xmlns:a16="http://schemas.microsoft.com/office/drawing/2014/main" val="4181970292"/>
                    </a:ext>
                  </a:extLst>
                </a:gridCol>
                <a:gridCol w="4358508">
                  <a:extLst>
                    <a:ext uri="{9D8B030D-6E8A-4147-A177-3AD203B41FA5}">
                      <a16:colId xmlns:a16="http://schemas.microsoft.com/office/drawing/2014/main" val="2103133644"/>
                    </a:ext>
                  </a:extLst>
                </a:gridCol>
              </a:tblGrid>
              <a:tr h="1309526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t-BR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kern="100" dirty="0">
                          <a:solidFill>
                            <a:schemeClr val="tx1"/>
                          </a:solidFill>
                          <a:effectLst/>
                        </a:rPr>
                        <a:t>          A tabuada de multiplicação organiza os produtos, que são múltiplos, dos números naturais envolvidos nessas multiplicações.</a:t>
                      </a:r>
                      <a:endParaRPr lang="pt-BR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099175"/>
                  </a:ext>
                </a:extLst>
              </a:tr>
            </a:tbl>
          </a:graphicData>
        </a:graphic>
      </p:graphicFrame>
      <p:pic>
        <p:nvPicPr>
          <p:cNvPr id="1027" name="Imagem 1" descr="Ilustração Vetorial De Um ícone De Lâmpada Em Um Estilo De Linha Com Um  Fundo Branco Vetor PNG , Lâmpada, Idéia, Imagem Imagem PNG e Vetor Para  Download Gratuito">
            <a:extLst>
              <a:ext uri="{FF2B5EF4-FFF2-40B4-BE49-F238E27FC236}">
                <a16:creationId xmlns:a16="http://schemas.microsoft.com/office/drawing/2014/main" id="{EA4EB62C-0625-98A5-64A8-29D041C8B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t="14108" r="19113" b="14816"/>
          <a:stretch>
            <a:fillRect/>
          </a:stretch>
        </p:blipFill>
        <p:spPr bwMode="auto">
          <a:xfrm>
            <a:off x="6420427" y="5002308"/>
            <a:ext cx="1092443" cy="130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80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F7D13-7394-E291-0A62-56F58DFFA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1AB3341-0E9C-827E-BD74-23A30D28737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0A01B53-F6E8-2266-3F07-1A2411F4A153}"/>
                  </a:ext>
                </a:extLst>
              </p:cNvPr>
              <p:cNvSpPr txBox="1"/>
              <p:nvPr/>
            </p:nvSpPr>
            <p:spPr>
              <a:xfrm>
                <a:off x="304799" y="727295"/>
                <a:ext cx="5791197" cy="58695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  <a:tabLst>
                    <a:tab pos="1533525" algn="l"/>
                  </a:tabLst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DIVISOR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  <a:tabLst>
                    <a:tab pos="1533525" algn="l"/>
                  </a:tabLs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Divisor de um número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aquele que divide este número, resultando em uma divisão exata.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Exemplos: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24÷12=2</m:t>
                    </m:r>
                  </m:oMath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Como o quociente é um número natural e a divisão é exata (sem resto), podemos afirmar que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 é divisor de 24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Observe também que: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>
                          <a:latin typeface="Cambria Math" panose="02040503050406030204" pitchFamily="18" charset="0"/>
                        </a:rPr>
                        <m:t>24÷2=12</m:t>
                      </m:r>
                    </m:oMath>
                  </m:oMathPara>
                </a14:m>
                <a:endParaRPr lang="pt-BR" sz="24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dirty="0">
                    <a:latin typeface="Arial Narrow" panose="020B0606020202030204" pitchFamily="34" charset="0"/>
                  </a:rPr>
                  <a:t>Nesse caso, a divisão também é exata; portanto, </a:t>
                </a:r>
                <a:r>
                  <a:rPr lang="pt-BR" sz="2400" b="1" dirty="0">
                    <a:latin typeface="Arial Narrow" panose="020B0606020202030204" pitchFamily="34" charset="0"/>
                  </a:rPr>
                  <a:t>2 é divisor de 24</a:t>
                </a:r>
                <a:r>
                  <a:rPr lang="pt-BR" sz="2400" dirty="0">
                    <a:latin typeface="Arial Narrow" panose="020B0606020202030204" pitchFamily="34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0A01B53-F6E8-2266-3F07-1A2411F4A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9" y="727295"/>
                <a:ext cx="5791197" cy="5869556"/>
              </a:xfrm>
              <a:prstGeom prst="rect">
                <a:avLst/>
              </a:prstGeom>
              <a:blipFill>
                <a:blip r:embed="rId2"/>
                <a:stretch>
                  <a:fillRect l="-1579" t="-519" r="-1579" b="-145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C8FD1CEC-64B6-4DEC-4B5B-B3CBDDFECB56}"/>
                  </a:ext>
                </a:extLst>
              </p:cNvPr>
              <p:cNvSpPr txBox="1"/>
              <p:nvPr/>
            </p:nvSpPr>
            <p:spPr>
              <a:xfrm>
                <a:off x="6445623" y="793562"/>
                <a:ext cx="5441574" cy="27565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Seguindo esse mesmo raciocínio, ao verificarmos todos os números naturais que dividem 24 sem deixar resto, obtemos o conjunto de seus divisores: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{1, 2, 3, 4, 6, 8, 12 </m:t>
                      </m:r>
                      <m:r>
                        <m:rPr>
                          <m:sty m:val="p"/>
                        </m:rPr>
                        <a:rPr lang="pt-BR" sz="24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e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24}</m:t>
                      </m:r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C8FD1CEC-64B6-4DEC-4B5B-B3CBDDFEC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623" y="793562"/>
                <a:ext cx="5441574" cy="2756524"/>
              </a:xfrm>
              <a:prstGeom prst="rect">
                <a:avLst/>
              </a:prstGeom>
              <a:blipFill>
                <a:blip r:embed="rId3"/>
                <a:stretch>
                  <a:fillRect l="-1680" t="-885" r="-1792" b="-44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254F5E6E-E84C-03A3-71FE-0A2C0C0B561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3285"/>
                  </p:ext>
                </p:extLst>
              </p:nvPr>
            </p:nvGraphicFramePr>
            <p:xfrm>
              <a:off x="6445624" y="3774090"/>
              <a:ext cx="5441569" cy="19364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03596">
                      <a:extLst>
                        <a:ext uri="{9D8B030D-6E8A-4147-A177-3AD203B41FA5}">
                          <a16:colId xmlns:a16="http://schemas.microsoft.com/office/drawing/2014/main" val="3021201646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1615297671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2520210622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581016769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827158019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815155234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3771147524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2582281894"/>
                        </a:ext>
                      </a:extLst>
                    </a:gridCol>
                    <a:gridCol w="603596">
                      <a:extLst>
                        <a:ext uri="{9D8B030D-6E8A-4147-A177-3AD203B41FA5}">
                          <a16:colId xmlns:a16="http://schemas.microsoft.com/office/drawing/2014/main" val="2567261413"/>
                        </a:ext>
                      </a:extLst>
                    </a:gridCol>
                  </a:tblGrid>
                  <a:tr h="96821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÷</m:t>
                                </m:r>
                              </m:oMath>
                            </m:oMathPara>
                          </a14:m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772074"/>
                      </a:ext>
                    </a:extLst>
                  </a:tr>
                  <a:tr h="96821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24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18497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254F5E6E-E84C-03A3-71FE-0A2C0C0B561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3285"/>
                  </p:ext>
                </p:extLst>
              </p:nvPr>
            </p:nvGraphicFramePr>
            <p:xfrm>
              <a:off x="6445624" y="3774090"/>
              <a:ext cx="5441569" cy="19364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03596">
                      <a:extLst>
                        <a:ext uri="{9D8B030D-6E8A-4147-A177-3AD203B41FA5}">
                          <a16:colId xmlns:a16="http://schemas.microsoft.com/office/drawing/2014/main" val="3021201646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1615297671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2520210622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581016769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827158019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815155234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3771147524"/>
                        </a:ext>
                      </a:extLst>
                    </a:gridCol>
                    <a:gridCol w="604911">
                      <a:extLst>
                        <a:ext uri="{9D8B030D-6E8A-4147-A177-3AD203B41FA5}">
                          <a16:colId xmlns:a16="http://schemas.microsoft.com/office/drawing/2014/main" val="2582281894"/>
                        </a:ext>
                      </a:extLst>
                    </a:gridCol>
                    <a:gridCol w="603596">
                      <a:extLst>
                        <a:ext uri="{9D8B030D-6E8A-4147-A177-3AD203B41FA5}">
                          <a16:colId xmlns:a16="http://schemas.microsoft.com/office/drawing/2014/main" val="2567261413"/>
                        </a:ext>
                      </a:extLst>
                    </a:gridCol>
                  </a:tblGrid>
                  <a:tr h="968214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1010" t="-629" r="-807071" b="-10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101010" t="-629" r="-707071" b="-10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199000" t="-629" r="-600000" b="-10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302020" t="-629" r="-506061" b="-10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402020" t="-629" r="-406061" b="-10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502020" t="-629" r="-306061" b="-10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596000" t="-629" r="-203000" b="-10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703030" t="-629" r="-105051" b="-10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803030" t="-629" r="-5051" b="-1012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772074"/>
                      </a:ext>
                    </a:extLst>
                  </a:tr>
                  <a:tr h="96821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24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101010" t="-100629" r="-707071" b="-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199000" t="-100629" r="-600000" b="-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302020" t="-100629" r="-506061" b="-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402020" t="-100629" r="-406061" b="-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502020" t="-100629" r="-306061" b="-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596000" t="-100629" r="-203000" b="-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703030" t="-100629" r="-105051" b="-1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803030" t="-100629" r="-5051" b="-12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184975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59376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69E87-CADC-2337-7D45-285FFDEAA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4447868-D382-EFB7-D367-C4B03AB0076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20C48CE-FC11-F0DA-290B-7531C28FE3F8}"/>
                  </a:ext>
                </a:extLst>
              </p:cNvPr>
              <p:cNvSpPr txBox="1"/>
              <p:nvPr/>
            </p:nvSpPr>
            <p:spPr>
              <a:xfrm>
                <a:off x="340659" y="805880"/>
                <a:ext cx="5755339" cy="54448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45÷5=9</m:t>
                    </m:r>
                  </m:oMath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Como a divisão é exata e o quociente é um número natural, podemos afirmar que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 é divisor de 45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Da mesma forma, observe que: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i="1" kern="10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45÷9=5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Nesse caso, a divisão também é exata; portanto,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 é divisor de 45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20C48CE-FC11-F0DA-290B-7531C28FE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59" y="805880"/>
                <a:ext cx="5755339" cy="5444824"/>
              </a:xfrm>
              <a:prstGeom prst="rect">
                <a:avLst/>
              </a:prstGeom>
              <a:blipFill>
                <a:blip r:embed="rId2"/>
                <a:stretch>
                  <a:fillRect l="-1695" t="-560" r="-1589" b="-16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8C4E7A4-2703-D9F3-901D-20270ADBC5B9}"/>
                  </a:ext>
                </a:extLst>
              </p:cNvPr>
              <p:cNvSpPr txBox="1"/>
              <p:nvPr/>
            </p:nvSpPr>
            <p:spPr>
              <a:xfrm>
                <a:off x="6510071" y="1029104"/>
                <a:ext cx="5341269" cy="27862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Aplicando esse raciocínio a todos os números naturais que dividem 45 exatamente, obtemos o conjunto de seus divisores: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1, 3, 5, 9, 15 </m:t>
                          </m:r>
                          <m:r>
                            <m:rPr>
                              <m:sty m:val="p"/>
                            </m:rP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e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45</m:t>
                          </m:r>
                        </m:e>
                      </m:d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Logo: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8C4E7A4-2703-D9F3-901D-20270ADBC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071" y="1029104"/>
                <a:ext cx="5341269" cy="2786212"/>
              </a:xfrm>
              <a:prstGeom prst="rect">
                <a:avLst/>
              </a:prstGeom>
              <a:blipFill>
                <a:blip r:embed="rId3"/>
                <a:stretch>
                  <a:fillRect l="-1826" t="-875" r="-1712" b="-415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3D380A75-9EE7-4A5E-14EC-B4772D5B8E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3195704"/>
                  </p:ext>
                </p:extLst>
              </p:nvPr>
            </p:nvGraphicFramePr>
            <p:xfrm>
              <a:off x="6580939" y="4044872"/>
              <a:ext cx="5199531" cy="178402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41405">
                      <a:extLst>
                        <a:ext uri="{9D8B030D-6E8A-4147-A177-3AD203B41FA5}">
                          <a16:colId xmlns:a16="http://schemas.microsoft.com/office/drawing/2014/main" val="720915638"/>
                        </a:ext>
                      </a:extLst>
                    </a:gridCol>
                    <a:gridCol w="743021">
                      <a:extLst>
                        <a:ext uri="{9D8B030D-6E8A-4147-A177-3AD203B41FA5}">
                          <a16:colId xmlns:a16="http://schemas.microsoft.com/office/drawing/2014/main" val="3874161082"/>
                        </a:ext>
                      </a:extLst>
                    </a:gridCol>
                    <a:gridCol w="743021">
                      <a:extLst>
                        <a:ext uri="{9D8B030D-6E8A-4147-A177-3AD203B41FA5}">
                          <a16:colId xmlns:a16="http://schemas.microsoft.com/office/drawing/2014/main" val="1266292044"/>
                        </a:ext>
                      </a:extLst>
                    </a:gridCol>
                    <a:gridCol w="743021">
                      <a:extLst>
                        <a:ext uri="{9D8B030D-6E8A-4147-A177-3AD203B41FA5}">
                          <a16:colId xmlns:a16="http://schemas.microsoft.com/office/drawing/2014/main" val="3742807324"/>
                        </a:ext>
                      </a:extLst>
                    </a:gridCol>
                    <a:gridCol w="743021">
                      <a:extLst>
                        <a:ext uri="{9D8B030D-6E8A-4147-A177-3AD203B41FA5}">
                          <a16:colId xmlns:a16="http://schemas.microsoft.com/office/drawing/2014/main" val="4278846364"/>
                        </a:ext>
                      </a:extLst>
                    </a:gridCol>
                    <a:gridCol w="743021">
                      <a:extLst>
                        <a:ext uri="{9D8B030D-6E8A-4147-A177-3AD203B41FA5}">
                          <a16:colId xmlns:a16="http://schemas.microsoft.com/office/drawing/2014/main" val="1344996272"/>
                        </a:ext>
                      </a:extLst>
                    </a:gridCol>
                    <a:gridCol w="743021">
                      <a:extLst>
                        <a:ext uri="{9D8B030D-6E8A-4147-A177-3AD203B41FA5}">
                          <a16:colId xmlns:a16="http://schemas.microsoft.com/office/drawing/2014/main" val="2343295749"/>
                        </a:ext>
                      </a:extLst>
                    </a:gridCol>
                  </a:tblGrid>
                  <a:tr h="89201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÷</m:t>
                                </m:r>
                              </m:oMath>
                            </m:oMathPara>
                          </a14:m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1005833"/>
                      </a:ext>
                    </a:extLst>
                  </a:tr>
                  <a:tr h="89201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45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45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78275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3D380A75-9EE7-4A5E-14EC-B4772D5B8E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3195704"/>
                  </p:ext>
                </p:extLst>
              </p:nvPr>
            </p:nvGraphicFramePr>
            <p:xfrm>
              <a:off x="6580939" y="4044872"/>
              <a:ext cx="5199531" cy="178402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41405">
                      <a:extLst>
                        <a:ext uri="{9D8B030D-6E8A-4147-A177-3AD203B41FA5}">
                          <a16:colId xmlns:a16="http://schemas.microsoft.com/office/drawing/2014/main" val="720915638"/>
                        </a:ext>
                      </a:extLst>
                    </a:gridCol>
                    <a:gridCol w="743021">
                      <a:extLst>
                        <a:ext uri="{9D8B030D-6E8A-4147-A177-3AD203B41FA5}">
                          <a16:colId xmlns:a16="http://schemas.microsoft.com/office/drawing/2014/main" val="3874161082"/>
                        </a:ext>
                      </a:extLst>
                    </a:gridCol>
                    <a:gridCol w="743021">
                      <a:extLst>
                        <a:ext uri="{9D8B030D-6E8A-4147-A177-3AD203B41FA5}">
                          <a16:colId xmlns:a16="http://schemas.microsoft.com/office/drawing/2014/main" val="1266292044"/>
                        </a:ext>
                      </a:extLst>
                    </a:gridCol>
                    <a:gridCol w="743021">
                      <a:extLst>
                        <a:ext uri="{9D8B030D-6E8A-4147-A177-3AD203B41FA5}">
                          <a16:colId xmlns:a16="http://schemas.microsoft.com/office/drawing/2014/main" val="3742807324"/>
                        </a:ext>
                      </a:extLst>
                    </a:gridCol>
                    <a:gridCol w="743021">
                      <a:extLst>
                        <a:ext uri="{9D8B030D-6E8A-4147-A177-3AD203B41FA5}">
                          <a16:colId xmlns:a16="http://schemas.microsoft.com/office/drawing/2014/main" val="4278846364"/>
                        </a:ext>
                      </a:extLst>
                    </a:gridCol>
                    <a:gridCol w="743021">
                      <a:extLst>
                        <a:ext uri="{9D8B030D-6E8A-4147-A177-3AD203B41FA5}">
                          <a16:colId xmlns:a16="http://schemas.microsoft.com/office/drawing/2014/main" val="1344996272"/>
                        </a:ext>
                      </a:extLst>
                    </a:gridCol>
                    <a:gridCol w="743021">
                      <a:extLst>
                        <a:ext uri="{9D8B030D-6E8A-4147-A177-3AD203B41FA5}">
                          <a16:colId xmlns:a16="http://schemas.microsoft.com/office/drawing/2014/main" val="2343295749"/>
                        </a:ext>
                      </a:extLst>
                    </a:gridCol>
                  </a:tblGrid>
                  <a:tr h="89201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820" t="-680" r="-603279" b="-101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100820" t="-680" r="-503279" b="-101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200820" t="-680" r="-403279" b="-101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300820" t="-680" r="-303279" b="-101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400820" t="-680" r="-203279" b="-101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500820" t="-680" r="-103279" b="-101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600820" t="-680" r="-3279" b="-1013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1005833"/>
                      </a:ext>
                    </a:extLst>
                  </a:tr>
                  <a:tr h="89201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45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100820" t="-100680" r="-503279" b="-1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200820" t="-100680" r="-403279" b="-1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300820" t="-100680" r="-303279" b="-1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400820" t="-100680" r="-203279" b="-1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500820" t="-100680" r="-103279" b="-1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600820" t="-100680" r="-3279" b="-13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782754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2460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5A7AF-5D23-79FC-C623-ED13D20D3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5C8E28E-ADA3-1972-EA03-074264D89A0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FB6E160B-A519-48D7-B9E4-FCE97324939B}"/>
                  </a:ext>
                </a:extLst>
              </p:cNvPr>
              <p:cNvSpPr txBox="1"/>
              <p:nvPr/>
            </p:nvSpPr>
            <p:spPr>
              <a:xfrm>
                <a:off x="424735" y="727295"/>
                <a:ext cx="5585009" cy="5319854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			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Se um número natural é 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múltiplo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outro, então o segundo número é 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divisor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do primeiro. Essa relação decorre diretamente das operações de 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multiplicação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divisão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que são operações com relações inversas.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Observe: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1" i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pt-BR" sz="2400" b="1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pt-BR" sz="2400" b="1" i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pt-BR" sz="2400" b="1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400" b="1" i="0">
                          <a:latin typeface="Cambria Math" panose="02040503050406030204" pitchFamily="18" charset="0"/>
                        </a:rPr>
                        <m:t>𝟐𝟕</m:t>
                      </m:r>
                      <m:r>
                        <a:rPr lang="pt-BR" sz="2400" b="1" i="0">
                          <a:latin typeface="Cambria Math" panose="02040503050406030204" pitchFamily="18" charset="0"/>
                        </a:rPr>
                        <m:t>⟹</m:t>
                      </m:r>
                      <m:d>
                        <m:dPr>
                          <m:begChr m:val="{"/>
                          <m:endChr m:val=""/>
                          <m:ctrlPr>
                            <a:rPr lang="pt-BR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BR" sz="24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BR" sz="2400" b="1" i="0">
                                  <a:latin typeface="Cambria Math" panose="02040503050406030204" pitchFamily="18" charset="0"/>
                                </a:rPr>
                                <m:t>𝟐𝟕</m:t>
                              </m:r>
                              <m:r>
                                <a:rPr lang="pt-BR" sz="2400" b="1" i="0">
                                  <a:latin typeface="Cambria Math" panose="02040503050406030204" pitchFamily="18" charset="0"/>
                                </a:rPr>
                                <m:t>÷</m:t>
                              </m:r>
                              <m:r>
                                <a:rPr lang="pt-BR" sz="2400" b="1" i="0"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r>
                                <a:rPr lang="pt-BR" sz="2400" b="1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pt-BR" sz="2400" b="1" i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  <m:e>
                              <m:r>
                                <a:rPr lang="pt-BR" sz="2400" b="1" i="0">
                                  <a:latin typeface="Cambria Math" panose="02040503050406030204" pitchFamily="18" charset="0"/>
                                </a:rPr>
                                <m:t>𝟐𝟕</m:t>
                              </m:r>
                              <m:r>
                                <a:rPr lang="pt-BR" sz="2400" b="1" i="0">
                                  <a:latin typeface="Cambria Math" panose="02040503050406030204" pitchFamily="18" charset="0"/>
                                </a:rPr>
                                <m:t>÷</m:t>
                              </m:r>
                              <m:r>
                                <a:rPr lang="pt-BR" sz="2400" b="1" i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pt-BR" sz="2400" b="1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pt-BR" sz="2400" b="1" i="0"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400" dirty="0">
                    <a:latin typeface="Arial Narrow" panose="020B0606020202030204" pitchFamily="34" charset="0"/>
                  </a:rPr>
                  <a:t>	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FB6E160B-A519-48D7-B9E4-FCE973249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35" y="727295"/>
                <a:ext cx="5585009" cy="5319854"/>
              </a:xfrm>
              <a:prstGeom prst="rect">
                <a:avLst/>
              </a:prstGeom>
              <a:blipFill>
                <a:blip r:embed="rId2"/>
                <a:stretch>
                  <a:fillRect l="-1634" r="-15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18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DAD04652-848F-D4B8-50F9-10F62403B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8463" r="1472" b="10509"/>
          <a:stretch>
            <a:fillRect/>
          </a:stretch>
        </p:blipFill>
        <p:spPr bwMode="auto">
          <a:xfrm>
            <a:off x="537884" y="889290"/>
            <a:ext cx="2469304" cy="94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DF80957-DD7C-B4FB-01BE-0A69B6E79E65}"/>
              </a:ext>
            </a:extLst>
          </p:cNvPr>
          <p:cNvSpPr txBox="1"/>
          <p:nvPr/>
        </p:nvSpPr>
        <p:spPr>
          <a:xfrm>
            <a:off x="6596324" y="727295"/>
            <a:ext cx="5170941" cy="27056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pt-BR" sz="2400" dirty="0">
                <a:latin typeface="Arial Narrow" panose="020B0606020202030204" pitchFamily="34" charset="0"/>
              </a:rPr>
              <a:t>Como 27 pode ser obtido pelo produto de 3 por um  número natural, dizemos que </a:t>
            </a:r>
            <a:r>
              <a:rPr lang="pt-BR" sz="2400" b="1" dirty="0">
                <a:latin typeface="Arial Narrow" panose="020B0606020202030204" pitchFamily="34" charset="0"/>
              </a:rPr>
              <a:t>27 é múltiplo de 3</a:t>
            </a:r>
            <a:r>
              <a:rPr lang="pt-BR" sz="2400" dirty="0">
                <a:latin typeface="Arial Narrow" panose="020B0606020202030204" pitchFamily="34" charset="0"/>
              </a:rPr>
              <a:t>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dirty="0">
                <a:latin typeface="Arial Narrow" panose="020B0606020202030204" pitchFamily="34" charset="0"/>
              </a:rPr>
              <a:t>Consequentemente, ao verificarmos que a divisão de 27 por 3 é exata, concluímos que </a:t>
            </a:r>
            <a:r>
              <a:rPr lang="pt-BR" sz="2400" b="1" dirty="0">
                <a:latin typeface="Arial Narrow" panose="020B0606020202030204" pitchFamily="34" charset="0"/>
              </a:rPr>
              <a:t>3 é divisor de 27</a:t>
            </a:r>
            <a:r>
              <a:rPr lang="pt-BR" sz="2400" dirty="0">
                <a:latin typeface="Arial Narrow" panose="020B0606020202030204" pitchFamily="34" charset="0"/>
              </a:rPr>
              <a:t>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099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82004-7E8B-5454-3414-602FD1B49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FD3A826-0673-9E8C-29B1-39DF7619DA2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9D55CB3E-B660-D1C7-EAB6-740C4D7FAE0F}"/>
              </a:ext>
            </a:extLst>
          </p:cNvPr>
          <p:cNvSpPr txBox="1"/>
          <p:nvPr/>
        </p:nvSpPr>
        <p:spPr>
          <a:xfrm>
            <a:off x="207033" y="727295"/>
            <a:ext cx="5808284" cy="4424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DE DIVISIBILIDADE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Os critérios de divisibilidade nos permite verificar se um número natural é divisível por um outro.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Ser divisível significa que, ao dividirmos esses números, o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quociente é um número natural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o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resto é zero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Observe os critérios de divisibilidade de alguns números: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a 5">
                <a:extLst>
                  <a:ext uri="{FF2B5EF4-FFF2-40B4-BE49-F238E27FC236}">
                    <a16:creationId xmlns:a16="http://schemas.microsoft.com/office/drawing/2014/main" id="{0FA19849-EFA0-7F2B-8B23-EA46A9EE5EE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8933081"/>
                  </p:ext>
                </p:extLst>
              </p:nvPr>
            </p:nvGraphicFramePr>
            <p:xfrm>
              <a:off x="6492240" y="703805"/>
              <a:ext cx="5394959" cy="51590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6464">
                      <a:extLst>
                        <a:ext uri="{9D8B030D-6E8A-4147-A177-3AD203B41FA5}">
                          <a16:colId xmlns:a16="http://schemas.microsoft.com/office/drawing/2014/main" val="3703956392"/>
                        </a:ext>
                      </a:extLst>
                    </a:gridCol>
                    <a:gridCol w="1841925">
                      <a:extLst>
                        <a:ext uri="{9D8B030D-6E8A-4147-A177-3AD203B41FA5}">
                          <a16:colId xmlns:a16="http://schemas.microsoft.com/office/drawing/2014/main" val="2522398747"/>
                        </a:ext>
                      </a:extLst>
                    </a:gridCol>
                    <a:gridCol w="2126570">
                      <a:extLst>
                        <a:ext uri="{9D8B030D-6E8A-4147-A177-3AD203B41FA5}">
                          <a16:colId xmlns:a16="http://schemas.microsoft.com/office/drawing/2014/main" val="1834475313"/>
                        </a:ext>
                      </a:extLst>
                    </a:gridCol>
                  </a:tblGrid>
                  <a:tr h="8082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</a:rPr>
                            <a:t>Um número </a:t>
                          </a:r>
                        </a:p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</a:rPr>
                            <a:t>é divisível por:</a:t>
                          </a:r>
                        </a:p>
                      </a:txBody>
                      <a:tcPr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Quando </a:t>
                          </a:r>
                        </a:p>
                      </a:txBody>
                      <a:tcPr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Exemplos </a:t>
                          </a:r>
                        </a:p>
                      </a:txBody>
                      <a:tcPr>
                        <a:solidFill>
                          <a:schemeClr val="accent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2783703"/>
                      </a:ext>
                    </a:extLst>
                  </a:tr>
                  <a:tr h="1050762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latin typeface="Arial Narrow" panose="020B0606020202030204" pitchFamily="34" charset="0"/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/>
                          <a:r>
                            <a:rPr lang="pt-BR" sz="1600" dirty="0">
                              <a:latin typeface="Arial Narrow" panose="020B0606020202030204" pitchFamily="34" charset="0"/>
                            </a:rPr>
                            <a:t>Quando o último algarismo é par, ou seja, terminam em </a:t>
                          </a:r>
                        </a:p>
                        <a:p>
                          <a:pPr algn="ctr"/>
                          <a:r>
                            <a:rPr lang="pt-BR" sz="1600" b="1" dirty="0">
                              <a:solidFill>
                                <a:srgbClr val="00B0F0"/>
                              </a:solidFill>
                              <a:latin typeface="Arial Narrow" panose="020B0606020202030204" pitchFamily="34" charset="0"/>
                            </a:rPr>
                            <a:t>0, 2, 4, 6, 8</a:t>
                          </a:r>
                          <a:r>
                            <a:rPr lang="pt-BR" sz="1600" dirty="0">
                              <a:solidFill>
                                <a:srgbClr val="00B0F0"/>
                              </a:solidFill>
                              <a:latin typeface="Arial Narrow" panose="020B0606020202030204" pitchFamily="34" charset="0"/>
                            </a:rPr>
                            <a:t>.</a:t>
                          </a: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pt-BR" sz="16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𝟏𝟎𝟏𝟒</m:t>
                              </m:r>
                            </m:oMath>
                          </a14:m>
                          <a:r>
                            <a:rPr lang="pt-BR" sz="16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é divisível por </a:t>
                          </a:r>
                          <a:r>
                            <a:rPr lang="pt-BR" sz="16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</a:t>
                          </a:r>
                          <a:r>
                            <a:rPr lang="pt-BR" sz="16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pois </a:t>
                          </a:r>
                          <a14:m>
                            <m:oMath xmlns:m="http://schemas.openxmlformats.org/officeDocument/2006/math">
                              <m:r>
                                <a:rPr lang="pt-BR" sz="16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𝟏𝟎𝟏</m:t>
                              </m:r>
                              <m:r>
                                <a:rPr lang="pt-BR" sz="1600" b="1" i="1" kern="1200" smtClean="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𝟒</m:t>
                              </m:r>
                            </m:oMath>
                          </a14:m>
                          <a:r>
                            <a:rPr lang="pt-BR" sz="16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termina em</a:t>
                          </a:r>
                          <a:r>
                            <a:rPr lang="pt-BR" sz="16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pt-BR" sz="1600" b="1" i="1" kern="1200" smtClean="0">
                                  <a:solidFill>
                                    <a:srgbClr val="00B0F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𝟒</m:t>
                              </m:r>
                            </m:oMath>
                          </a14:m>
                          <a:r>
                            <a:rPr lang="pt-BR" sz="16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2636862"/>
                      </a:ext>
                    </a:extLst>
                  </a:tr>
                  <a:tr h="1394169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latin typeface="Arial Narrow" panose="020B0606020202030204" pitchFamily="34" charset="0"/>
                            </a:rPr>
                            <a:t>3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/>
                          <a:endParaRPr lang="pt-BR" sz="1600" dirty="0">
                            <a:latin typeface="Arial Narrow" panose="020B0606020202030204" pitchFamily="34" charset="0"/>
                          </a:endParaRPr>
                        </a:p>
                        <a:p>
                          <a:pPr algn="just"/>
                          <a:r>
                            <a:rPr lang="pt-BR" sz="1600" dirty="0">
                              <a:latin typeface="Arial Narrow" panose="020B0606020202030204" pitchFamily="34" charset="0"/>
                            </a:rPr>
                            <a:t>Quando a soma dos algarismos é </a:t>
                          </a:r>
                          <a:r>
                            <a:rPr lang="pt-BR" sz="1600" b="1" dirty="0">
                              <a:solidFill>
                                <a:srgbClr val="D60093"/>
                              </a:solidFill>
                              <a:latin typeface="Arial Narrow" panose="020B0606020202030204" pitchFamily="34" charset="0"/>
                            </a:rPr>
                            <a:t>múltiplo de 3</a:t>
                          </a:r>
                          <a:r>
                            <a:rPr lang="pt-BR" sz="1600" b="1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.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pt-BR" sz="16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𝟏𝟎𝟏</m:t>
                              </m:r>
                              <m:r>
                                <a:rPr lang="pt-BR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</m:oMath>
                          </a14:m>
                          <a:r>
                            <a:rPr lang="pt-BR" sz="1600" kern="100" dirty="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 é divisível por </a:t>
                          </a:r>
                          <a:r>
                            <a:rPr lang="pt-BR" sz="1600" b="1" kern="100" dirty="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pt-BR" sz="1600" kern="100" dirty="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, pois </a:t>
                          </a:r>
                          <a:endParaRPr lang="pt-BR" sz="16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6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1+0+1+4=</m:t>
                                </m:r>
                                <m:r>
                                  <a:rPr lang="pt-BR" sz="1600" b="1" i="1" kern="100">
                                    <a:solidFill>
                                      <a:srgbClr val="4EA72E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pt-BR" sz="16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600" kern="100" dirty="0">
                              <a:effectLst/>
                              <a:latin typeface="Aptos" panose="020B000402020202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E 6 é</a:t>
                          </a:r>
                          <a:r>
                            <a:rPr lang="pt-BR" sz="1600" b="1" kern="10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effectLst/>
                              <a:latin typeface="Aptos" panose="020B000402020202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pt-BR" sz="1600" b="1" kern="100" dirty="0">
                              <a:solidFill>
                                <a:srgbClr val="D60093"/>
                              </a:solidFill>
                              <a:effectLst/>
                              <a:latin typeface="Aptos" panose="020B000402020202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múltiplo de 3</a:t>
                          </a:r>
                          <a:r>
                            <a:rPr lang="pt-BR" sz="1600" kern="100" dirty="0">
                              <a:effectLst/>
                              <a:latin typeface="Aptos" panose="020B000402020202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</a:txBody>
                      <a:tcPr marL="89535" marR="89535" marT="0" marB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9811838"/>
                      </a:ext>
                    </a:extLst>
                  </a:tr>
                  <a:tr h="1050762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latin typeface="Arial Narrow" panose="020B0606020202030204" pitchFamily="34" charset="0"/>
                            </a:rPr>
                            <a:t>4</a:t>
                          </a: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kern="1200" dirty="0">
                              <a:solidFill>
                                <a:schemeClr val="dk1"/>
                              </a:solidFill>
                              <a:effectLst/>
                              <a:latin typeface="Arial Narrow" panose="020B0606020202030204" pitchFamily="34" charset="0"/>
                              <a:ea typeface="+mn-ea"/>
                              <a:cs typeface="+mn-cs"/>
                            </a:rPr>
                            <a:t>Quando o número formado pelos 2 últimos algarismos é</a:t>
                          </a:r>
                          <a:r>
                            <a:rPr lang="pt-BR" sz="1600" b="1" kern="1200" dirty="0">
                              <a:solidFill>
                                <a:schemeClr val="dk1"/>
                              </a:solidFill>
                              <a:effectLst/>
                              <a:latin typeface="Arial Narrow" panose="020B0606020202030204" pitchFamily="34" charset="0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pt-BR" sz="1600" b="1" kern="1200" dirty="0">
                              <a:solidFill>
                                <a:srgbClr val="800080"/>
                              </a:solidFill>
                              <a:effectLst/>
                              <a:latin typeface="Arial Narrow" panose="020B0606020202030204" pitchFamily="34" charset="0"/>
                              <a:ea typeface="+mn-ea"/>
                              <a:cs typeface="+mn-cs"/>
                            </a:rPr>
                            <a:t>múltiplo de 4</a:t>
                          </a:r>
                          <a:r>
                            <a:rPr lang="pt-BR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pt-BR" sz="16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𝟗</m:t>
                              </m:r>
                              <m:r>
                                <a:rPr lang="pt-BR" sz="16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𝟏𝟔</m:t>
                              </m:r>
                            </m:oMath>
                          </a14:m>
                          <a:r>
                            <a:rPr lang="pt-BR" sz="16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é divisível por 4, pois </a:t>
                          </a:r>
                          <a:r>
                            <a:rPr lang="pt-BR" sz="1600" b="1" kern="1200" dirty="0">
                              <a:solidFill>
                                <a:srgbClr val="80008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16</a:t>
                          </a:r>
                          <a:r>
                            <a:rPr lang="pt-BR" sz="16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é</a:t>
                          </a:r>
                          <a:r>
                            <a:rPr lang="pt-BR" sz="16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múltiplo por </a:t>
                          </a:r>
                          <a:r>
                            <a:rPr lang="pt-BR" sz="1600" b="1" kern="1200" dirty="0">
                              <a:solidFill>
                                <a:srgbClr val="80008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4</a:t>
                          </a:r>
                          <a:r>
                            <a:rPr lang="pt-BR" sz="16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dirty="0"/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8796690"/>
                      </a:ext>
                    </a:extLst>
                  </a:tr>
                  <a:tr h="727451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latin typeface="Arial Narrow" panose="020B0606020202030204" pitchFamily="34" charset="0"/>
                            </a:rPr>
                            <a:t>5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kern="1200" dirty="0">
                              <a:solidFill>
                                <a:schemeClr val="dk1"/>
                              </a:solidFill>
                              <a:effectLst/>
                              <a:latin typeface="Arial Narrow" panose="020B0606020202030204" pitchFamily="34" charset="0"/>
                              <a:ea typeface="+mn-ea"/>
                              <a:cs typeface="+mn-cs"/>
                            </a:rPr>
                            <a:t>Quando o último algarismo é </a:t>
                          </a:r>
                          <a:endParaRPr lang="pt-BR" sz="1600" b="1" i="1" kern="1200" dirty="0">
                            <a:solidFill>
                              <a:srgbClr val="7030A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14:m>
                            <m:oMath xmlns:m="http://schemas.openxmlformats.org/officeDocument/2006/math">
                              <m:r>
                                <a:rPr lang="pt-BR" sz="1600" b="1" i="1" kern="1200" smtClean="0">
                                  <a:solidFill>
                                    <a:srgbClr val="7030A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𝟓</m:t>
                              </m:r>
                            </m:oMath>
                          </a14:m>
                          <a:r>
                            <a:rPr lang="pt-BR" sz="1600" b="1" kern="1200" dirty="0">
                              <a:solidFill>
                                <a:srgbClr val="7030A0"/>
                              </a:solidFill>
                              <a:effectLst/>
                              <a:latin typeface="Arial Narrow" panose="020B0606020202030204" pitchFamily="34" charset="0"/>
                              <a:ea typeface="+mn-ea"/>
                              <a:cs typeface="+mn-cs"/>
                            </a:rPr>
                            <a:t> ou </a:t>
                          </a:r>
                          <a14:m>
                            <m:oMath xmlns:m="http://schemas.openxmlformats.org/officeDocument/2006/math">
                              <m:r>
                                <a:rPr lang="pt-BR" sz="1600" b="1" i="1" kern="1200">
                                  <a:solidFill>
                                    <a:srgbClr val="7030A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</m:oMath>
                          </a14:m>
                          <a:r>
                            <a:rPr lang="pt-BR" sz="1600" b="1" kern="1200" dirty="0">
                              <a:solidFill>
                                <a:schemeClr val="dk1"/>
                              </a:solidFill>
                              <a:effectLst/>
                              <a:latin typeface="Arial Narrow" panose="020B0606020202030204" pitchFamily="34" charset="0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dirty="0">
                            <a:latin typeface="Arial Narrow" panose="020B0606020202030204" pitchFamily="34" charset="0"/>
                          </a:endParaRP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pt-BR" sz="16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𝟐𝟎𝟎</m:t>
                              </m:r>
                              <m:r>
                                <a:rPr lang="pt-BR" sz="1600" b="1" i="1" kern="1200" smtClean="0">
                                  <a:solidFill>
                                    <a:srgbClr val="7030A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</m:oMath>
                          </a14:m>
                          <a:r>
                            <a:rPr lang="pt-BR" sz="16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é divisível por </a:t>
                          </a:r>
                          <a:r>
                            <a:rPr lang="pt-BR" sz="16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  <a:r>
                            <a:rPr lang="pt-BR" sz="16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pois termina em </a:t>
                          </a:r>
                          <a14:m>
                            <m:oMath xmlns:m="http://schemas.openxmlformats.org/officeDocument/2006/math">
                              <m:r>
                                <a:rPr lang="pt-BR" sz="1600" b="1" i="1" kern="1200" smtClean="0">
                                  <a:solidFill>
                                    <a:srgbClr val="7030A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</m:oMath>
                          </a14:m>
                          <a:r>
                            <a:rPr lang="pt-BR" sz="16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dirty="0"/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57448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a 5">
                <a:extLst>
                  <a:ext uri="{FF2B5EF4-FFF2-40B4-BE49-F238E27FC236}">
                    <a16:creationId xmlns:a16="http://schemas.microsoft.com/office/drawing/2014/main" id="{0FA19849-EFA0-7F2B-8B23-EA46A9EE5EE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8933081"/>
                  </p:ext>
                </p:extLst>
              </p:nvPr>
            </p:nvGraphicFramePr>
            <p:xfrm>
              <a:off x="6492240" y="703805"/>
              <a:ext cx="5394959" cy="51590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6464">
                      <a:extLst>
                        <a:ext uri="{9D8B030D-6E8A-4147-A177-3AD203B41FA5}">
                          <a16:colId xmlns:a16="http://schemas.microsoft.com/office/drawing/2014/main" val="3703956392"/>
                        </a:ext>
                      </a:extLst>
                    </a:gridCol>
                    <a:gridCol w="1841925">
                      <a:extLst>
                        <a:ext uri="{9D8B030D-6E8A-4147-A177-3AD203B41FA5}">
                          <a16:colId xmlns:a16="http://schemas.microsoft.com/office/drawing/2014/main" val="2522398747"/>
                        </a:ext>
                      </a:extLst>
                    </a:gridCol>
                    <a:gridCol w="2126570">
                      <a:extLst>
                        <a:ext uri="{9D8B030D-6E8A-4147-A177-3AD203B41FA5}">
                          <a16:colId xmlns:a16="http://schemas.microsoft.com/office/drawing/2014/main" val="1834475313"/>
                        </a:ext>
                      </a:extLst>
                    </a:gridCol>
                  </a:tblGrid>
                  <a:tr h="8082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</a:rPr>
                            <a:t>Um número </a:t>
                          </a:r>
                        </a:p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</a:rPr>
                            <a:t>é divisível por:</a:t>
                          </a:r>
                        </a:p>
                      </a:txBody>
                      <a:tcPr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Quando </a:t>
                          </a:r>
                        </a:p>
                      </a:txBody>
                      <a:tcPr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Exemplos </a:t>
                          </a:r>
                        </a:p>
                      </a:txBody>
                      <a:tcPr>
                        <a:solidFill>
                          <a:schemeClr val="accent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2783703"/>
                      </a:ext>
                    </a:extLst>
                  </a:tr>
                  <a:tr h="1066800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latin typeface="Arial Narrow" panose="020B0606020202030204" pitchFamily="34" charset="0"/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/>
                          <a:r>
                            <a:rPr lang="pt-BR" sz="1600" dirty="0">
                              <a:latin typeface="Arial Narrow" panose="020B0606020202030204" pitchFamily="34" charset="0"/>
                            </a:rPr>
                            <a:t>Quando o último algarismo é par, ou seja, terminam em </a:t>
                          </a:r>
                        </a:p>
                        <a:p>
                          <a:pPr algn="ctr"/>
                          <a:r>
                            <a:rPr lang="pt-BR" sz="1600" b="1" dirty="0">
                              <a:solidFill>
                                <a:srgbClr val="00B0F0"/>
                              </a:solidFill>
                              <a:latin typeface="Arial Narrow" panose="020B0606020202030204" pitchFamily="34" charset="0"/>
                            </a:rPr>
                            <a:t>0, 2, 4, 6, 8</a:t>
                          </a:r>
                          <a:r>
                            <a:rPr lang="pt-BR" sz="1600" dirty="0">
                              <a:solidFill>
                                <a:srgbClr val="00B0F0"/>
                              </a:solidFill>
                              <a:latin typeface="Arial Narrow" panose="020B0606020202030204" pitchFamily="34" charset="0"/>
                            </a:rPr>
                            <a:t>.</a:t>
                          </a: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>
                        <a:blipFill>
                          <a:blip r:embed="rId2"/>
                          <a:stretch>
                            <a:fillRect l="-154155" t="-77714" r="-1433" b="-315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2636862"/>
                      </a:ext>
                    </a:extLst>
                  </a:tr>
                  <a:tr h="1394169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latin typeface="Arial Narrow" panose="020B0606020202030204" pitchFamily="34" charset="0"/>
                            </a:rPr>
                            <a:t>3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/>
                          <a:endParaRPr lang="pt-BR" sz="1600" dirty="0">
                            <a:latin typeface="Arial Narrow" panose="020B0606020202030204" pitchFamily="34" charset="0"/>
                          </a:endParaRPr>
                        </a:p>
                        <a:p>
                          <a:pPr algn="just"/>
                          <a:r>
                            <a:rPr lang="pt-BR" sz="1600" dirty="0">
                              <a:latin typeface="Arial Narrow" panose="020B0606020202030204" pitchFamily="34" charset="0"/>
                            </a:rPr>
                            <a:t>Quando a soma dos algarismos é </a:t>
                          </a:r>
                          <a:r>
                            <a:rPr lang="pt-BR" sz="1600" b="1" dirty="0">
                              <a:solidFill>
                                <a:srgbClr val="D60093"/>
                              </a:solidFill>
                              <a:latin typeface="Arial Narrow" panose="020B0606020202030204" pitchFamily="34" charset="0"/>
                            </a:rPr>
                            <a:t>múltiplo de 3</a:t>
                          </a:r>
                          <a:r>
                            <a:rPr lang="pt-BR" sz="1600" b="1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.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89535" marR="89535" marT="0" marB="0">
                        <a:blipFill>
                          <a:blip r:embed="rId2"/>
                          <a:stretch>
                            <a:fillRect l="-154155" t="-135808" r="-1433" b="-1410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9811838"/>
                      </a:ext>
                    </a:extLst>
                  </a:tr>
                  <a:tr h="1066800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latin typeface="Arial Narrow" panose="020B0606020202030204" pitchFamily="34" charset="0"/>
                            </a:rPr>
                            <a:t>4</a:t>
                          </a: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kern="1200" dirty="0">
                              <a:solidFill>
                                <a:schemeClr val="dk1"/>
                              </a:solidFill>
                              <a:effectLst/>
                              <a:latin typeface="Arial Narrow" panose="020B0606020202030204" pitchFamily="34" charset="0"/>
                              <a:ea typeface="+mn-ea"/>
                              <a:cs typeface="+mn-cs"/>
                            </a:rPr>
                            <a:t>Quando o número formado pelos 2 últimos algarismos é</a:t>
                          </a:r>
                          <a:r>
                            <a:rPr lang="pt-BR" sz="1600" b="1" kern="1200" dirty="0">
                              <a:solidFill>
                                <a:schemeClr val="dk1"/>
                              </a:solidFill>
                              <a:effectLst/>
                              <a:latin typeface="Arial Narrow" panose="020B0606020202030204" pitchFamily="34" charset="0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pt-BR" sz="1600" b="1" kern="1200" dirty="0">
                              <a:solidFill>
                                <a:srgbClr val="800080"/>
                              </a:solidFill>
                              <a:effectLst/>
                              <a:latin typeface="Arial Narrow" panose="020B0606020202030204" pitchFamily="34" charset="0"/>
                              <a:ea typeface="+mn-ea"/>
                              <a:cs typeface="+mn-cs"/>
                            </a:rPr>
                            <a:t>múltiplo de 4</a:t>
                          </a:r>
                          <a:r>
                            <a:rPr lang="pt-BR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>
                        <a:blipFill>
                          <a:blip r:embed="rId2"/>
                          <a:stretch>
                            <a:fillRect l="-154155" t="-308571" r="-1433" b="-84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879669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latin typeface="Arial Narrow" panose="020B0606020202030204" pitchFamily="34" charset="0"/>
                            </a:rPr>
                            <a:t>5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>
                        <a:blipFill>
                          <a:blip r:embed="rId2"/>
                          <a:stretch>
                            <a:fillRect l="-78146" t="-529630" r="-117219" b="-96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>
                        <a:blipFill>
                          <a:blip r:embed="rId2"/>
                          <a:stretch>
                            <a:fillRect l="-154155" t="-529630" r="-1433" b="-96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574487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46697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BCFBE-AEE9-A41A-A16C-34D2E507B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94A5BA8-A285-8720-6D8A-F787FBC54CE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a 2">
                <a:extLst>
                  <a:ext uri="{FF2B5EF4-FFF2-40B4-BE49-F238E27FC236}">
                    <a16:creationId xmlns:a16="http://schemas.microsoft.com/office/drawing/2014/main" id="{7C02349E-74A7-C300-8F8C-CB00AD077C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0923217"/>
                  </p:ext>
                </p:extLst>
              </p:nvPr>
            </p:nvGraphicFramePr>
            <p:xfrm>
              <a:off x="494008" y="687301"/>
              <a:ext cx="5394959" cy="5789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6464">
                      <a:extLst>
                        <a:ext uri="{9D8B030D-6E8A-4147-A177-3AD203B41FA5}">
                          <a16:colId xmlns:a16="http://schemas.microsoft.com/office/drawing/2014/main" val="3703956392"/>
                        </a:ext>
                      </a:extLst>
                    </a:gridCol>
                    <a:gridCol w="1841925">
                      <a:extLst>
                        <a:ext uri="{9D8B030D-6E8A-4147-A177-3AD203B41FA5}">
                          <a16:colId xmlns:a16="http://schemas.microsoft.com/office/drawing/2014/main" val="2522398747"/>
                        </a:ext>
                      </a:extLst>
                    </a:gridCol>
                    <a:gridCol w="2126570">
                      <a:extLst>
                        <a:ext uri="{9D8B030D-6E8A-4147-A177-3AD203B41FA5}">
                          <a16:colId xmlns:a16="http://schemas.microsoft.com/office/drawing/2014/main" val="1834475313"/>
                        </a:ext>
                      </a:extLst>
                    </a:gridCol>
                  </a:tblGrid>
                  <a:tr h="1050762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6</a:t>
                          </a: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/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Quando o número é múltiplo por </a:t>
                          </a:r>
                          <a:r>
                            <a:rPr lang="pt-BR" sz="1600" b="1" kern="100" dirty="0">
                              <a:solidFill>
                                <a:srgbClr val="00B0F0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pt-BR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</a:t>
                          </a:r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pt-BR" sz="1600" b="1" kern="100" dirty="0">
                              <a:solidFill>
                                <a:srgbClr val="D60093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pt-BR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ao</a:t>
                          </a:r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pt-BR" sz="1600" b="1" kern="100" dirty="0">
                              <a:solidFill>
                                <a:srgbClr val="D60093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mesmo tempo</a:t>
                          </a:r>
                          <a:r>
                            <a:rPr lang="pt-BR" sz="1600" b="1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.</a:t>
                          </a:r>
                          <a:endParaRPr lang="pt-BR" sz="16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/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600" b="1" i="1" kern="100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pt-BR" sz="1600" b="1" i="1" kern="1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𝟑𝟎𝟐</m:t>
                              </m:r>
                              <m:r>
                                <a:rPr lang="pt-BR" sz="1600" b="1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</m:oMath>
                          </a14:m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pt-BR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é divisível por </a:t>
                          </a:r>
                          <a:r>
                            <a:rPr lang="pt-BR" sz="1600" b="1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, </a:t>
                          </a:r>
                          <a:r>
                            <a:rPr lang="pt-BR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pois ele é um número </a:t>
                          </a:r>
                          <a:r>
                            <a:rPr lang="pt-BR" sz="1600" b="1" kern="100" dirty="0">
                              <a:solidFill>
                                <a:srgbClr val="D60093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par</a:t>
                          </a:r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pt-BR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e </a:t>
                          </a:r>
                          <a:endParaRPr lang="pt-BR" sz="1600" b="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600" i="1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3+0+2+4=</m:t>
                                </m:r>
                                <m:r>
                                  <a:rPr lang="pt-BR" sz="1600" b="1" i="1" kern="100" smtClean="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pt-BR" sz="16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89535" marR="89535" marT="0" marB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2636862"/>
                      </a:ext>
                    </a:extLst>
                  </a:tr>
                  <a:tr h="1394169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8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/>
                          <a:endParaRPr lang="pt-BR" sz="16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just"/>
                          <a:r>
                            <a:rPr lang="pt-BR" sz="16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Quando o número formado pelos 3 últimos algarismos é </a:t>
                          </a:r>
                          <a:r>
                            <a:rPr lang="pt-BR" sz="1600" b="1" kern="1200" dirty="0">
                              <a:solidFill>
                                <a:srgbClr val="C0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múltiplo de 8</a:t>
                          </a:r>
                          <a:r>
                            <a:rPr lang="pt-BR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600" b="1" i="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pt-BR" sz="1600" b="1" i="0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𝟑𝟎𝟐</m:t>
                              </m:r>
                              <m:r>
                                <a:rPr lang="pt-BR" sz="1600" b="1" i="0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𝟒</m:t>
                              </m:r>
                            </m:oMath>
                          </a14:m>
                          <a:r>
                            <a:rPr lang="pt-BR" sz="1600" i="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é divisível por </a:t>
                          </a:r>
                          <a:r>
                            <a:rPr lang="pt-BR" sz="1600" b="1" i="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8</a:t>
                          </a:r>
                          <a:r>
                            <a:rPr lang="pt-BR" sz="1600" i="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pois</a:t>
                          </a:r>
                          <a:r>
                            <a:rPr lang="pt-BR" sz="1600" b="1" i="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pt-BR" sz="1600" b="1" i="0" kern="1200" dirty="0">
                              <a:solidFill>
                                <a:srgbClr val="C0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024 </a:t>
                          </a:r>
                          <a:r>
                            <a:rPr lang="pt-BR" sz="1600" b="1" i="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é </a:t>
                          </a:r>
                          <a:r>
                            <a:rPr lang="pt-BR" sz="1600" b="1" i="0" kern="1200" dirty="0">
                              <a:solidFill>
                                <a:srgbClr val="C0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múltiplo</a:t>
                          </a:r>
                          <a:r>
                            <a:rPr lang="pt-BR" sz="1600" b="1" i="0" kern="1200" baseline="0" dirty="0">
                              <a:solidFill>
                                <a:srgbClr val="C0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de 8</a:t>
                          </a:r>
                          <a:r>
                            <a:rPr lang="pt-BR" sz="1600" b="1" i="0" kern="1200" baseline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i="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89535" marR="89535" marT="0" marB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9811838"/>
                      </a:ext>
                    </a:extLst>
                  </a:tr>
                  <a:tr h="1050762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9</a:t>
                          </a: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 sz="16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pt-BR" sz="16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Quando a soma dos algarismos é </a:t>
                          </a:r>
                          <a:r>
                            <a:rPr lang="pt-BR" sz="1600" b="1" kern="120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múltiplo de 9</a:t>
                          </a:r>
                          <a:r>
                            <a:rPr lang="pt-BR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600" b="1" i="1" kern="100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pt-BR" sz="1600" b="1" i="1" kern="1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𝟓𝟕𝟒𝟐</m:t>
                              </m:r>
                            </m:oMath>
                          </a14:m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 é divisível por </a:t>
                          </a:r>
                          <a:r>
                            <a:rPr lang="pt-BR" sz="1600" b="1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, pois </a:t>
                          </a:r>
                          <a:endParaRPr lang="pt-BR" sz="16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600" i="1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5+7+4+2=</m:t>
                                </m:r>
                                <m:r>
                                  <a:rPr lang="pt-BR" sz="1600" b="1" i="0" kern="100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𝟏𝟖</m:t>
                                </m:r>
                              </m:oMath>
                            </m:oMathPara>
                          </a14:m>
                          <a:endParaRPr lang="pt-BR" sz="1600" i="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E 18 é </a:t>
                          </a:r>
                          <a:r>
                            <a:rPr lang="pt-BR" sz="1600" b="1" kern="10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múltiplo de 9</a:t>
                          </a:r>
                          <a:r>
                            <a:rPr lang="pt-BR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.</a:t>
                          </a:r>
                        </a:p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pt-BR" sz="1600" b="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8796690"/>
                      </a:ext>
                    </a:extLst>
                  </a:tr>
                  <a:tr h="727451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10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 sz="16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pt-BR" sz="16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Quando o último algarismo é</a:t>
                          </a:r>
                          <a:r>
                            <a:rPr lang="pt-BR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pt-BR" sz="1600" b="1" i="1" kern="1200" smtClean="0">
                                  <a:solidFill>
                                    <a:srgbClr val="D60093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</m:oMath>
                          </a14:m>
                          <a:r>
                            <a:rPr lang="pt-BR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 sz="1600" b="1" i="1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14:m>
                            <m:oMath xmlns:m="http://schemas.openxmlformats.org/officeDocument/2006/math">
                              <m:r>
                                <a:rPr lang="pt-BR" sz="1600" b="1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𝟐𝟎𝟎</m:t>
                              </m:r>
                              <m:r>
                                <a:rPr lang="pt-BR" sz="1600" b="1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</m:oMath>
                          </a14:m>
                          <a:r>
                            <a:rPr lang="pt-BR" sz="16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é divisível por </a:t>
                          </a:r>
                          <a:r>
                            <a:rPr lang="pt-BR" sz="1600" b="1" kern="1200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10</a:t>
                          </a:r>
                          <a:r>
                            <a:rPr lang="pt-BR" sz="16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, pois termina em </a:t>
                          </a:r>
                          <a14:m>
                            <m:oMath xmlns:m="http://schemas.openxmlformats.org/officeDocument/2006/math">
                              <m:r>
                                <a:rPr lang="pt-BR" sz="1600" b="1" i="1" kern="1200" smtClean="0">
                                  <a:solidFill>
                                    <a:srgbClr val="D60093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</m:oMath>
                          </a14:m>
                          <a:r>
                            <a:rPr lang="pt-BR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57448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a 2">
                <a:extLst>
                  <a:ext uri="{FF2B5EF4-FFF2-40B4-BE49-F238E27FC236}">
                    <a16:creationId xmlns:a16="http://schemas.microsoft.com/office/drawing/2014/main" id="{7C02349E-74A7-C300-8F8C-CB00AD077C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0923217"/>
                  </p:ext>
                </p:extLst>
              </p:nvPr>
            </p:nvGraphicFramePr>
            <p:xfrm>
              <a:off x="494008" y="687301"/>
              <a:ext cx="5394959" cy="5789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6464">
                      <a:extLst>
                        <a:ext uri="{9D8B030D-6E8A-4147-A177-3AD203B41FA5}">
                          <a16:colId xmlns:a16="http://schemas.microsoft.com/office/drawing/2014/main" val="3703956392"/>
                        </a:ext>
                      </a:extLst>
                    </a:gridCol>
                    <a:gridCol w="1841925">
                      <a:extLst>
                        <a:ext uri="{9D8B030D-6E8A-4147-A177-3AD203B41FA5}">
                          <a16:colId xmlns:a16="http://schemas.microsoft.com/office/drawing/2014/main" val="2522398747"/>
                        </a:ext>
                      </a:extLst>
                    </a:gridCol>
                    <a:gridCol w="2126570">
                      <a:extLst>
                        <a:ext uri="{9D8B030D-6E8A-4147-A177-3AD203B41FA5}">
                          <a16:colId xmlns:a16="http://schemas.microsoft.com/office/drawing/2014/main" val="1834475313"/>
                        </a:ext>
                      </a:extLst>
                    </a:gridCol>
                  </a:tblGrid>
                  <a:tr h="1609408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6</a:t>
                          </a: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/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Quando o número é múltiplo por </a:t>
                          </a:r>
                          <a:r>
                            <a:rPr lang="pt-BR" sz="1600" b="1" kern="100" dirty="0">
                              <a:solidFill>
                                <a:srgbClr val="00B0F0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pt-BR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</a:t>
                          </a:r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pt-BR" sz="1600" b="1" kern="100" dirty="0">
                              <a:solidFill>
                                <a:srgbClr val="D60093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pt-BR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ao</a:t>
                          </a:r>
                          <a:r>
                            <a:rPr lang="pt-BR" sz="16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pt-BR" sz="1600" b="1" kern="100" dirty="0">
                              <a:solidFill>
                                <a:srgbClr val="D60093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mesmo tempo</a:t>
                          </a:r>
                          <a:r>
                            <a:rPr lang="pt-BR" sz="1600" b="1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.</a:t>
                          </a:r>
                          <a:endParaRPr lang="pt-BR" sz="16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/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89535" marR="89535" marT="0" marB="0">
                        <a:blipFill>
                          <a:blip r:embed="rId2"/>
                          <a:stretch>
                            <a:fillRect l="-154441" t="-379" r="-1146" b="-2651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2636862"/>
                      </a:ext>
                    </a:extLst>
                  </a:tr>
                  <a:tr h="1394169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8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/>
                          <a:endParaRPr lang="pt-BR" sz="16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just"/>
                          <a:r>
                            <a:rPr lang="pt-BR" sz="16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Quando o número formado pelos 3 últimos algarismos é </a:t>
                          </a:r>
                          <a:r>
                            <a:rPr lang="pt-BR" sz="1600" b="1" kern="1200" dirty="0">
                              <a:solidFill>
                                <a:srgbClr val="C0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múltiplo de 8</a:t>
                          </a:r>
                          <a:r>
                            <a:rPr lang="pt-BR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89535" marR="89535" marT="0" marB="0">
                        <a:blipFill>
                          <a:blip r:embed="rId2"/>
                          <a:stretch>
                            <a:fillRect l="-154441" t="-115721" r="-1146" b="-205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9811838"/>
                      </a:ext>
                    </a:extLst>
                  </a:tr>
                  <a:tr h="1963039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9</a:t>
                          </a: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 sz="16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pt-BR" sz="16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Quando a soma dos algarismos é </a:t>
                          </a:r>
                          <a:r>
                            <a:rPr lang="pt-BR" sz="1600" b="1" kern="1200" dirty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múltiplo de 9</a:t>
                          </a:r>
                          <a:r>
                            <a:rPr lang="pt-BR" sz="16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endParaRPr lang="pt-BR" sz="1600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</a:txBody>
                      <a:tcP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54441" t="-152941" r="-1146" b="-4582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879669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algn="ctr"/>
                          <a:endParaRPr lang="pt-BR" sz="1600" b="1" dirty="0">
                            <a:solidFill>
                              <a:schemeClr val="tx1"/>
                            </a:solidFill>
                            <a:latin typeface="Arial Narrow" panose="020B0606020202030204" pitchFamily="34" charset="0"/>
                          </a:endParaRPr>
                        </a:p>
                        <a:p>
                          <a:pPr algn="ctr"/>
                          <a:r>
                            <a:rPr lang="pt-BR" sz="1600" b="1" dirty="0">
                              <a:solidFill>
                                <a:schemeClr val="tx1"/>
                              </a:solidFill>
                              <a:latin typeface="Arial Narrow" panose="020B0606020202030204" pitchFamily="34" charset="0"/>
                            </a:rPr>
                            <a:t>10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>
                        <a:blipFill>
                          <a:blip r:embed="rId2"/>
                          <a:stretch>
                            <a:fillRect l="-77888" t="-605185" r="-116502" b="-96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>
                        <a:blipFill>
                          <a:blip r:embed="rId2"/>
                          <a:stretch>
                            <a:fillRect l="-154441" t="-605185" r="-1146" b="-96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574487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0289E6D-AC6D-B2A7-4027-5A4C27C8E857}"/>
                  </a:ext>
                </a:extLst>
              </p:cNvPr>
              <p:cNvSpPr txBox="1"/>
              <p:nvPr/>
            </p:nvSpPr>
            <p:spPr>
              <a:xfrm>
                <a:off x="6418729" y="804661"/>
                <a:ext cx="5172635" cy="19506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Outros exemplos: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indent="-342900" algn="just">
                  <a:lnSpc>
                    <a:spcPct val="107000"/>
                  </a:lnSpc>
                  <a:spcAft>
                    <a:spcPts val="800"/>
                  </a:spcAft>
                  <a:buAutoNum type="arabicParenR"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2028 é divisível por 2 (pois é par) e por 3 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(pois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2+0+2+8=12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). 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também é divisível por 6.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0289E6D-AC6D-B2A7-4027-5A4C27C8E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8729" y="804661"/>
                <a:ext cx="5172635" cy="1950662"/>
              </a:xfrm>
              <a:prstGeom prst="rect">
                <a:avLst/>
              </a:prstGeom>
              <a:blipFill>
                <a:blip r:embed="rId3"/>
                <a:stretch>
                  <a:fillRect l="-1887" t="-2813" r="-118" b="-65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Gráfico&#10;&#10;O conteúdo gerado por IA pode estar incorreto.">
            <a:extLst>
              <a:ext uri="{FF2B5EF4-FFF2-40B4-BE49-F238E27FC236}">
                <a16:creationId xmlns:a16="http://schemas.microsoft.com/office/drawing/2014/main" id="{43ABFF23-D1ED-7B56-192D-18249C662D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70170" b="19264"/>
          <a:stretch>
            <a:fillRect/>
          </a:stretch>
        </p:blipFill>
        <p:spPr bwMode="auto">
          <a:xfrm>
            <a:off x="7551830" y="2893340"/>
            <a:ext cx="2906431" cy="32705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30926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376F0-6923-76CF-796E-177FD29C1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3E15149-6C04-4A1E-754E-24B7B469683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93AD63FA-418C-0E68-F730-2FC0272923C2}"/>
              </a:ext>
            </a:extLst>
          </p:cNvPr>
          <p:cNvSpPr txBox="1"/>
          <p:nvPr/>
        </p:nvSpPr>
        <p:spPr>
          <a:xfrm>
            <a:off x="295835" y="851737"/>
            <a:ext cx="5800164" cy="865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2) 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112 é divisível por 4 (12 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múltiplo de 4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), mas não é divisível por 5 (por não terminar em 0 ou 5).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Tabela&#10;&#10;O conteúdo gerado por IA pode estar incorreto.">
            <a:extLst>
              <a:ext uri="{FF2B5EF4-FFF2-40B4-BE49-F238E27FC236}">
                <a16:creationId xmlns:a16="http://schemas.microsoft.com/office/drawing/2014/main" id="{C2A03179-3BAB-3A0D-7C72-B3E229A23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18" y="1990992"/>
            <a:ext cx="4164198" cy="159109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E8B72C7-2FF5-CA92-5531-BD5737ED5531}"/>
              </a:ext>
            </a:extLst>
          </p:cNvPr>
          <p:cNvSpPr txBox="1"/>
          <p:nvPr/>
        </p:nvSpPr>
        <p:spPr>
          <a:xfrm>
            <a:off x="295835" y="3852058"/>
            <a:ext cx="5800161" cy="470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3) 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 é divisível por 3, mas 2026 não é.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Tabela&#10;&#10;O conteúdo gerado por IA pode estar incorreto.">
            <a:extLst>
              <a:ext uri="{FF2B5EF4-FFF2-40B4-BE49-F238E27FC236}">
                <a16:creationId xmlns:a16="http://schemas.microsoft.com/office/drawing/2014/main" id="{E6CA198B-521D-1E3F-F5F7-992C4540E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90" y="4338125"/>
            <a:ext cx="4363249" cy="223549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175DB1A-ECAE-BA84-B512-E1F6970162E2}"/>
              </a:ext>
            </a:extLst>
          </p:cNvPr>
          <p:cNvSpPr txBox="1"/>
          <p:nvPr/>
        </p:nvSpPr>
        <p:spPr>
          <a:xfrm>
            <a:off x="6445624" y="908739"/>
            <a:ext cx="5450539" cy="865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4) 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3050 é divisível por 5 e por 10, pois, termina em 0.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 descr="Tabela&#10;&#10;Descrição gerada automaticamente">
            <a:extLst>
              <a:ext uri="{FF2B5EF4-FFF2-40B4-BE49-F238E27FC236}">
                <a16:creationId xmlns:a16="http://schemas.microsoft.com/office/drawing/2014/main" id="{99EBC7D2-E769-B796-44FD-FAF09F153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5005" y="2152455"/>
            <a:ext cx="5167038" cy="285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047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DBC1D-8914-38AF-A94A-103119A89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DD00FA1-0F5C-9425-8AE9-86DE6365F38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Forma&#10;&#10;O conteúdo gerado por IA pode estar incorreto.">
            <a:extLst>
              <a:ext uri="{FF2B5EF4-FFF2-40B4-BE49-F238E27FC236}">
                <a16:creationId xmlns:a16="http://schemas.microsoft.com/office/drawing/2014/main" id="{0AA70EBC-A252-06FF-D759-F57F8372F2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358834" y="421117"/>
            <a:ext cx="2999704" cy="7070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283526E-E17B-7C88-B8C3-EF0BFCFBB9C1}"/>
              </a:ext>
            </a:extLst>
          </p:cNvPr>
          <p:cNvSpPr txBox="1"/>
          <p:nvPr/>
        </p:nvSpPr>
        <p:spPr>
          <a:xfrm>
            <a:off x="278752" y="1128175"/>
            <a:ext cx="5888966" cy="1642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Dentre os números, a seguir, </a:t>
            </a:r>
            <a:r>
              <a:rPr lang="pt-BR" sz="24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circule de alaranjado</a:t>
            </a:r>
            <a:r>
              <a:rPr lang="pt-BR" sz="2400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múltiplos de </a:t>
            </a:r>
            <a:r>
              <a:rPr lang="pt-BR" sz="24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faça um </a:t>
            </a:r>
            <a:r>
              <a:rPr lang="pt-BR" sz="2400" b="1" kern="1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 em azul</a:t>
            </a:r>
            <a:r>
              <a:rPr lang="pt-BR" sz="2400" kern="1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nos   múltiplos de </a:t>
            </a:r>
            <a:r>
              <a:rPr lang="pt-BR" sz="2400" b="1" kern="1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e, </a:t>
            </a:r>
            <a:r>
              <a:rPr lang="pt-BR" sz="2400" b="1" kern="100" dirty="0">
                <a:solidFill>
                  <a:srgbClr val="3A7C22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pinte de verde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múltiplos de </a:t>
            </a:r>
            <a:r>
              <a:rPr lang="pt-BR" sz="2400" b="1" kern="100" dirty="0">
                <a:solidFill>
                  <a:srgbClr val="3A7C22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 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8D98A29B-F033-E79B-A6CC-56FF54A6F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232668"/>
              </p:ext>
            </p:extLst>
          </p:nvPr>
        </p:nvGraphicFramePr>
        <p:xfrm>
          <a:off x="528918" y="2770932"/>
          <a:ext cx="5360050" cy="3576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9788">
                  <a:extLst>
                    <a:ext uri="{9D8B030D-6E8A-4147-A177-3AD203B41FA5}">
                      <a16:colId xmlns:a16="http://schemas.microsoft.com/office/drawing/2014/main" val="3569238229"/>
                    </a:ext>
                  </a:extLst>
                </a:gridCol>
                <a:gridCol w="612222">
                  <a:extLst>
                    <a:ext uri="{9D8B030D-6E8A-4147-A177-3AD203B41FA5}">
                      <a16:colId xmlns:a16="http://schemas.microsoft.com/office/drawing/2014/main" val="2780217021"/>
                    </a:ext>
                  </a:extLst>
                </a:gridCol>
                <a:gridCol w="536005">
                  <a:extLst>
                    <a:ext uri="{9D8B030D-6E8A-4147-A177-3AD203B41FA5}">
                      <a16:colId xmlns:a16="http://schemas.microsoft.com/office/drawing/2014/main" val="2926792099"/>
                    </a:ext>
                  </a:extLst>
                </a:gridCol>
                <a:gridCol w="536005">
                  <a:extLst>
                    <a:ext uri="{9D8B030D-6E8A-4147-A177-3AD203B41FA5}">
                      <a16:colId xmlns:a16="http://schemas.microsoft.com/office/drawing/2014/main" val="2688990307"/>
                    </a:ext>
                  </a:extLst>
                </a:gridCol>
                <a:gridCol w="536005">
                  <a:extLst>
                    <a:ext uri="{9D8B030D-6E8A-4147-A177-3AD203B41FA5}">
                      <a16:colId xmlns:a16="http://schemas.microsoft.com/office/drawing/2014/main" val="3789023862"/>
                    </a:ext>
                  </a:extLst>
                </a:gridCol>
                <a:gridCol w="536005">
                  <a:extLst>
                    <a:ext uri="{9D8B030D-6E8A-4147-A177-3AD203B41FA5}">
                      <a16:colId xmlns:a16="http://schemas.microsoft.com/office/drawing/2014/main" val="195670889"/>
                    </a:ext>
                  </a:extLst>
                </a:gridCol>
                <a:gridCol w="536005">
                  <a:extLst>
                    <a:ext uri="{9D8B030D-6E8A-4147-A177-3AD203B41FA5}">
                      <a16:colId xmlns:a16="http://schemas.microsoft.com/office/drawing/2014/main" val="2370585037"/>
                    </a:ext>
                  </a:extLst>
                </a:gridCol>
                <a:gridCol w="536005">
                  <a:extLst>
                    <a:ext uri="{9D8B030D-6E8A-4147-A177-3AD203B41FA5}">
                      <a16:colId xmlns:a16="http://schemas.microsoft.com/office/drawing/2014/main" val="1956769668"/>
                    </a:ext>
                  </a:extLst>
                </a:gridCol>
                <a:gridCol w="536005">
                  <a:extLst>
                    <a:ext uri="{9D8B030D-6E8A-4147-A177-3AD203B41FA5}">
                      <a16:colId xmlns:a16="http://schemas.microsoft.com/office/drawing/2014/main" val="1753799839"/>
                    </a:ext>
                  </a:extLst>
                </a:gridCol>
                <a:gridCol w="536005">
                  <a:extLst>
                    <a:ext uri="{9D8B030D-6E8A-4147-A177-3AD203B41FA5}">
                      <a16:colId xmlns:a16="http://schemas.microsoft.com/office/drawing/2014/main" val="1250118515"/>
                    </a:ext>
                  </a:extLst>
                </a:gridCol>
              </a:tblGrid>
              <a:tr h="1305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467908"/>
                  </a:ext>
                </a:extLst>
              </a:tr>
              <a:tr h="4541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366745"/>
                  </a:ext>
                </a:extLst>
              </a:tr>
              <a:tr h="4541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26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752033"/>
                  </a:ext>
                </a:extLst>
              </a:tr>
              <a:tr h="4541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31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32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35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38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20312"/>
                  </a:ext>
                </a:extLst>
              </a:tr>
              <a:tr h="4541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41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42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43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44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46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47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48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49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908739"/>
                  </a:ext>
                </a:extLst>
              </a:tr>
              <a:tr h="4541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51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52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53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54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55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57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>
                          <a:solidFill>
                            <a:schemeClr val="tx1"/>
                          </a:solidFill>
                          <a:effectLst/>
                        </a:rPr>
                        <a:t>59</a:t>
                      </a:r>
                      <a:endParaRPr lang="pt-BR" sz="2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kern="0" dirty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pt-BR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562231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DCB1576C-E18A-A6F2-00AC-EB06B321A0F1}"/>
              </a:ext>
            </a:extLst>
          </p:cNvPr>
          <p:cNvSpPr txBox="1"/>
          <p:nvPr/>
        </p:nvSpPr>
        <p:spPr>
          <a:xfrm>
            <a:off x="6303034" y="774646"/>
            <a:ext cx="5673811" cy="470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Complete o quadro com os múltiplos de 4 e 5.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ela 8">
                <a:extLst>
                  <a:ext uri="{FF2B5EF4-FFF2-40B4-BE49-F238E27FC236}">
                    <a16:creationId xmlns:a16="http://schemas.microsoft.com/office/drawing/2014/main" id="{FA93089B-8485-CB63-9FD0-2468AB579E1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804416"/>
                  </p:ext>
                </p:extLst>
              </p:nvPr>
            </p:nvGraphicFramePr>
            <p:xfrm>
              <a:off x="6429386" y="1574052"/>
              <a:ext cx="5421108" cy="146498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51759">
                      <a:extLst>
                        <a:ext uri="{9D8B030D-6E8A-4147-A177-3AD203B41FA5}">
                          <a16:colId xmlns:a16="http://schemas.microsoft.com/office/drawing/2014/main" val="30153222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49494650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2947805354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772085199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481512579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2557561845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1167962075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4094852529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1944488086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3759377725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3769746406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784144540"/>
                        </a:ext>
                      </a:extLst>
                    </a:gridCol>
                  </a:tblGrid>
                  <a:tr h="65815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</m:oMath>
                            </m:oMathPara>
                          </a14:m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3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4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6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7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8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9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9260632"/>
                      </a:ext>
                    </a:extLst>
                  </a:tr>
                  <a:tr h="40341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4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876372529"/>
                      </a:ext>
                    </a:extLst>
                  </a:tr>
                  <a:tr h="40341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8924338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ela 8">
                <a:extLst>
                  <a:ext uri="{FF2B5EF4-FFF2-40B4-BE49-F238E27FC236}">
                    <a16:creationId xmlns:a16="http://schemas.microsoft.com/office/drawing/2014/main" id="{FA93089B-8485-CB63-9FD0-2468AB579E1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804416"/>
                  </p:ext>
                </p:extLst>
              </p:nvPr>
            </p:nvGraphicFramePr>
            <p:xfrm>
              <a:off x="6429386" y="1574052"/>
              <a:ext cx="5421108" cy="146498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51759">
                      <a:extLst>
                        <a:ext uri="{9D8B030D-6E8A-4147-A177-3AD203B41FA5}">
                          <a16:colId xmlns:a16="http://schemas.microsoft.com/office/drawing/2014/main" val="30153222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49494650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2947805354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772085199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481512579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2557561845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1167962075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4094852529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1944488086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3759377725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3769746406"/>
                        </a:ext>
                      </a:extLst>
                    </a:gridCol>
                    <a:gridCol w="451759">
                      <a:extLst>
                        <a:ext uri="{9D8B030D-6E8A-4147-A177-3AD203B41FA5}">
                          <a16:colId xmlns:a16="http://schemas.microsoft.com/office/drawing/2014/main" val="784144540"/>
                        </a:ext>
                      </a:extLst>
                    </a:gridCol>
                  </a:tblGrid>
                  <a:tr h="65815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1351" t="-926" r="-1109459" b="-1481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3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4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6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7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8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9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9260632"/>
                      </a:ext>
                    </a:extLst>
                  </a:tr>
                  <a:tr h="40341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4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876372529"/>
                      </a:ext>
                    </a:extLst>
                  </a:tr>
                  <a:tr h="40341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8924338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7E3C2F4E-9697-D30E-2812-3E828FE9AA6E}"/>
              </a:ext>
            </a:extLst>
          </p:cNvPr>
          <p:cNvSpPr txBox="1"/>
          <p:nvPr/>
        </p:nvSpPr>
        <p:spPr>
          <a:xfrm>
            <a:off x="6429387" y="3246035"/>
            <a:ext cx="5547456" cy="865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Existe(m) múltiplo(s) comuns entre estes números? Se sim, pinte-os de </a:t>
            </a:r>
            <a:r>
              <a:rPr lang="pt-BR" sz="2400" b="1" kern="100" dirty="0">
                <a:solidFill>
                  <a:srgbClr val="0F9ED5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azul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317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101E5-5FA3-1F1A-DB65-22108FB69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DB1862C-C262-2565-1D6F-FF81E8D2F2B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1BAFE03A-F306-D929-DE7B-0F3BD28CC6B9}"/>
              </a:ext>
            </a:extLst>
          </p:cNvPr>
          <p:cNvSpPr txBox="1"/>
          <p:nvPr/>
        </p:nvSpPr>
        <p:spPr>
          <a:xfrm>
            <a:off x="207034" y="860702"/>
            <a:ext cx="5888965" cy="865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Complete os quadros com os divisores de cada número e depois responda.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ela 9">
                <a:extLst>
                  <a:ext uri="{FF2B5EF4-FFF2-40B4-BE49-F238E27FC236}">
                    <a16:creationId xmlns:a16="http://schemas.microsoft.com/office/drawing/2014/main" id="{17CCF965-6140-0FED-1474-DA08D7ABDFA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15231829"/>
                  </p:ext>
                </p:extLst>
              </p:nvPr>
            </p:nvGraphicFramePr>
            <p:xfrm>
              <a:off x="562296" y="1889312"/>
              <a:ext cx="4626573" cy="94923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60939">
                      <a:extLst>
                        <a:ext uri="{9D8B030D-6E8A-4147-A177-3AD203B41FA5}">
                          <a16:colId xmlns:a16="http://schemas.microsoft.com/office/drawing/2014/main" val="746264343"/>
                        </a:ext>
                      </a:extLst>
                    </a:gridCol>
                    <a:gridCol w="660939">
                      <a:extLst>
                        <a:ext uri="{9D8B030D-6E8A-4147-A177-3AD203B41FA5}">
                          <a16:colId xmlns:a16="http://schemas.microsoft.com/office/drawing/2014/main" val="2009835085"/>
                        </a:ext>
                      </a:extLst>
                    </a:gridCol>
                    <a:gridCol w="660939">
                      <a:extLst>
                        <a:ext uri="{9D8B030D-6E8A-4147-A177-3AD203B41FA5}">
                          <a16:colId xmlns:a16="http://schemas.microsoft.com/office/drawing/2014/main" val="4234844218"/>
                        </a:ext>
                      </a:extLst>
                    </a:gridCol>
                    <a:gridCol w="660939">
                      <a:extLst>
                        <a:ext uri="{9D8B030D-6E8A-4147-A177-3AD203B41FA5}">
                          <a16:colId xmlns:a16="http://schemas.microsoft.com/office/drawing/2014/main" val="511004610"/>
                        </a:ext>
                      </a:extLst>
                    </a:gridCol>
                    <a:gridCol w="660939">
                      <a:extLst>
                        <a:ext uri="{9D8B030D-6E8A-4147-A177-3AD203B41FA5}">
                          <a16:colId xmlns:a16="http://schemas.microsoft.com/office/drawing/2014/main" val="2097091616"/>
                        </a:ext>
                      </a:extLst>
                    </a:gridCol>
                    <a:gridCol w="660939">
                      <a:extLst>
                        <a:ext uri="{9D8B030D-6E8A-4147-A177-3AD203B41FA5}">
                          <a16:colId xmlns:a16="http://schemas.microsoft.com/office/drawing/2014/main" val="1265766711"/>
                        </a:ext>
                      </a:extLst>
                    </a:gridCol>
                    <a:gridCol w="660939">
                      <a:extLst>
                        <a:ext uri="{9D8B030D-6E8A-4147-A177-3AD203B41FA5}">
                          <a16:colId xmlns:a16="http://schemas.microsoft.com/office/drawing/2014/main" val="1869687429"/>
                        </a:ext>
                      </a:extLst>
                    </a:gridCol>
                  </a:tblGrid>
                  <a:tr h="36398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b="1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÷</m:t>
                                </m:r>
                              </m:oMath>
                            </m:oMathPara>
                          </a14:m>
                          <a:endParaRPr lang="pt-BR" sz="2400" b="1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4547529"/>
                      </a:ext>
                    </a:extLst>
                  </a:tr>
                  <a:tr h="45628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12</a:t>
                          </a:r>
                          <a:endParaRPr lang="pt-BR" sz="2400" b="1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47465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ela 9">
                <a:extLst>
                  <a:ext uri="{FF2B5EF4-FFF2-40B4-BE49-F238E27FC236}">
                    <a16:creationId xmlns:a16="http://schemas.microsoft.com/office/drawing/2014/main" id="{17CCF965-6140-0FED-1474-DA08D7ABDFA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15231829"/>
                  </p:ext>
                </p:extLst>
              </p:nvPr>
            </p:nvGraphicFramePr>
            <p:xfrm>
              <a:off x="562296" y="1889312"/>
              <a:ext cx="4626573" cy="94923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60939">
                      <a:extLst>
                        <a:ext uri="{9D8B030D-6E8A-4147-A177-3AD203B41FA5}">
                          <a16:colId xmlns:a16="http://schemas.microsoft.com/office/drawing/2014/main" val="746264343"/>
                        </a:ext>
                      </a:extLst>
                    </a:gridCol>
                    <a:gridCol w="660939">
                      <a:extLst>
                        <a:ext uri="{9D8B030D-6E8A-4147-A177-3AD203B41FA5}">
                          <a16:colId xmlns:a16="http://schemas.microsoft.com/office/drawing/2014/main" val="2009835085"/>
                        </a:ext>
                      </a:extLst>
                    </a:gridCol>
                    <a:gridCol w="660939">
                      <a:extLst>
                        <a:ext uri="{9D8B030D-6E8A-4147-A177-3AD203B41FA5}">
                          <a16:colId xmlns:a16="http://schemas.microsoft.com/office/drawing/2014/main" val="4234844218"/>
                        </a:ext>
                      </a:extLst>
                    </a:gridCol>
                    <a:gridCol w="660939">
                      <a:extLst>
                        <a:ext uri="{9D8B030D-6E8A-4147-A177-3AD203B41FA5}">
                          <a16:colId xmlns:a16="http://schemas.microsoft.com/office/drawing/2014/main" val="511004610"/>
                        </a:ext>
                      </a:extLst>
                    </a:gridCol>
                    <a:gridCol w="660939">
                      <a:extLst>
                        <a:ext uri="{9D8B030D-6E8A-4147-A177-3AD203B41FA5}">
                          <a16:colId xmlns:a16="http://schemas.microsoft.com/office/drawing/2014/main" val="2097091616"/>
                        </a:ext>
                      </a:extLst>
                    </a:gridCol>
                    <a:gridCol w="660939">
                      <a:extLst>
                        <a:ext uri="{9D8B030D-6E8A-4147-A177-3AD203B41FA5}">
                          <a16:colId xmlns:a16="http://schemas.microsoft.com/office/drawing/2014/main" val="1265766711"/>
                        </a:ext>
                      </a:extLst>
                    </a:gridCol>
                    <a:gridCol w="660939">
                      <a:extLst>
                        <a:ext uri="{9D8B030D-6E8A-4147-A177-3AD203B41FA5}">
                          <a16:colId xmlns:a16="http://schemas.microsoft.com/office/drawing/2014/main" val="1869687429"/>
                        </a:ext>
                      </a:extLst>
                    </a:gridCol>
                  </a:tblGrid>
                  <a:tr h="492951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b">
                        <a:blipFill>
                          <a:blip r:embed="rId2"/>
                          <a:stretch>
                            <a:fillRect l="-917" t="-1220" r="-600917" b="-1268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4547529"/>
                      </a:ext>
                    </a:extLst>
                  </a:tr>
                  <a:tr h="45628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12</a:t>
                          </a:r>
                          <a:endParaRPr lang="pt-BR" sz="2400" b="1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b="1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b="1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474656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ela 10">
                <a:extLst>
                  <a:ext uri="{FF2B5EF4-FFF2-40B4-BE49-F238E27FC236}">
                    <a16:creationId xmlns:a16="http://schemas.microsoft.com/office/drawing/2014/main" id="{3054E454-BA5C-C3AE-FCF5-20A4C4DF1F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233123"/>
                  </p:ext>
                </p:extLst>
              </p:nvPr>
            </p:nvGraphicFramePr>
            <p:xfrm>
              <a:off x="562310" y="2925654"/>
              <a:ext cx="4626559" cy="94923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60937">
                      <a:extLst>
                        <a:ext uri="{9D8B030D-6E8A-4147-A177-3AD203B41FA5}">
                          <a16:colId xmlns:a16="http://schemas.microsoft.com/office/drawing/2014/main" val="3592318666"/>
                        </a:ext>
                      </a:extLst>
                    </a:gridCol>
                    <a:gridCol w="660937">
                      <a:extLst>
                        <a:ext uri="{9D8B030D-6E8A-4147-A177-3AD203B41FA5}">
                          <a16:colId xmlns:a16="http://schemas.microsoft.com/office/drawing/2014/main" val="1238873635"/>
                        </a:ext>
                      </a:extLst>
                    </a:gridCol>
                    <a:gridCol w="660937">
                      <a:extLst>
                        <a:ext uri="{9D8B030D-6E8A-4147-A177-3AD203B41FA5}">
                          <a16:colId xmlns:a16="http://schemas.microsoft.com/office/drawing/2014/main" val="3126885557"/>
                        </a:ext>
                      </a:extLst>
                    </a:gridCol>
                    <a:gridCol w="660937">
                      <a:extLst>
                        <a:ext uri="{9D8B030D-6E8A-4147-A177-3AD203B41FA5}">
                          <a16:colId xmlns:a16="http://schemas.microsoft.com/office/drawing/2014/main" val="3013221266"/>
                        </a:ext>
                      </a:extLst>
                    </a:gridCol>
                    <a:gridCol w="660937">
                      <a:extLst>
                        <a:ext uri="{9D8B030D-6E8A-4147-A177-3AD203B41FA5}">
                          <a16:colId xmlns:a16="http://schemas.microsoft.com/office/drawing/2014/main" val="3487048689"/>
                        </a:ext>
                      </a:extLst>
                    </a:gridCol>
                    <a:gridCol w="660937">
                      <a:extLst>
                        <a:ext uri="{9D8B030D-6E8A-4147-A177-3AD203B41FA5}">
                          <a16:colId xmlns:a16="http://schemas.microsoft.com/office/drawing/2014/main" val="3993994865"/>
                        </a:ext>
                      </a:extLst>
                    </a:gridCol>
                    <a:gridCol w="660937">
                      <a:extLst>
                        <a:ext uri="{9D8B030D-6E8A-4147-A177-3AD203B41FA5}">
                          <a16:colId xmlns:a16="http://schemas.microsoft.com/office/drawing/2014/main" val="2482927281"/>
                        </a:ext>
                      </a:extLst>
                    </a:gridCol>
                  </a:tblGrid>
                  <a:tr h="32497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÷</m:t>
                                </m:r>
                              </m:oMath>
                            </m:oMathPara>
                          </a14:m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275892"/>
                      </a:ext>
                    </a:extLst>
                  </a:tr>
                  <a:tr h="45628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18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720154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ela 10">
                <a:extLst>
                  <a:ext uri="{FF2B5EF4-FFF2-40B4-BE49-F238E27FC236}">
                    <a16:creationId xmlns:a16="http://schemas.microsoft.com/office/drawing/2014/main" id="{3054E454-BA5C-C3AE-FCF5-20A4C4DF1F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233123"/>
                  </p:ext>
                </p:extLst>
              </p:nvPr>
            </p:nvGraphicFramePr>
            <p:xfrm>
              <a:off x="562310" y="2925654"/>
              <a:ext cx="4626559" cy="94923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60937">
                      <a:extLst>
                        <a:ext uri="{9D8B030D-6E8A-4147-A177-3AD203B41FA5}">
                          <a16:colId xmlns:a16="http://schemas.microsoft.com/office/drawing/2014/main" val="3592318666"/>
                        </a:ext>
                      </a:extLst>
                    </a:gridCol>
                    <a:gridCol w="660937">
                      <a:extLst>
                        <a:ext uri="{9D8B030D-6E8A-4147-A177-3AD203B41FA5}">
                          <a16:colId xmlns:a16="http://schemas.microsoft.com/office/drawing/2014/main" val="1238873635"/>
                        </a:ext>
                      </a:extLst>
                    </a:gridCol>
                    <a:gridCol w="660937">
                      <a:extLst>
                        <a:ext uri="{9D8B030D-6E8A-4147-A177-3AD203B41FA5}">
                          <a16:colId xmlns:a16="http://schemas.microsoft.com/office/drawing/2014/main" val="3126885557"/>
                        </a:ext>
                      </a:extLst>
                    </a:gridCol>
                    <a:gridCol w="660937">
                      <a:extLst>
                        <a:ext uri="{9D8B030D-6E8A-4147-A177-3AD203B41FA5}">
                          <a16:colId xmlns:a16="http://schemas.microsoft.com/office/drawing/2014/main" val="3013221266"/>
                        </a:ext>
                      </a:extLst>
                    </a:gridCol>
                    <a:gridCol w="660937">
                      <a:extLst>
                        <a:ext uri="{9D8B030D-6E8A-4147-A177-3AD203B41FA5}">
                          <a16:colId xmlns:a16="http://schemas.microsoft.com/office/drawing/2014/main" val="3487048689"/>
                        </a:ext>
                      </a:extLst>
                    </a:gridCol>
                    <a:gridCol w="660937">
                      <a:extLst>
                        <a:ext uri="{9D8B030D-6E8A-4147-A177-3AD203B41FA5}">
                          <a16:colId xmlns:a16="http://schemas.microsoft.com/office/drawing/2014/main" val="3993994865"/>
                        </a:ext>
                      </a:extLst>
                    </a:gridCol>
                    <a:gridCol w="660937">
                      <a:extLst>
                        <a:ext uri="{9D8B030D-6E8A-4147-A177-3AD203B41FA5}">
                          <a16:colId xmlns:a16="http://schemas.microsoft.com/office/drawing/2014/main" val="2482927281"/>
                        </a:ext>
                      </a:extLst>
                    </a:gridCol>
                  </a:tblGrid>
                  <a:tr h="492951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b">
                        <a:blipFill>
                          <a:blip r:embed="rId3"/>
                          <a:stretch>
                            <a:fillRect l="-917" t="-1220" r="-600917" b="-1268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275892"/>
                      </a:ext>
                    </a:extLst>
                  </a:tr>
                  <a:tr h="45628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18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7201548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ela 11">
                <a:extLst>
                  <a:ext uri="{FF2B5EF4-FFF2-40B4-BE49-F238E27FC236}">
                    <a16:creationId xmlns:a16="http://schemas.microsoft.com/office/drawing/2014/main" id="{BBFEF941-611F-598D-6F4E-223553D754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4730158"/>
                  </p:ext>
                </p:extLst>
              </p:nvPr>
            </p:nvGraphicFramePr>
            <p:xfrm>
              <a:off x="562303" y="3922977"/>
              <a:ext cx="4626566" cy="90917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60938">
                      <a:extLst>
                        <a:ext uri="{9D8B030D-6E8A-4147-A177-3AD203B41FA5}">
                          <a16:colId xmlns:a16="http://schemas.microsoft.com/office/drawing/2014/main" val="4030912033"/>
                        </a:ext>
                      </a:extLst>
                    </a:gridCol>
                    <a:gridCol w="660938">
                      <a:extLst>
                        <a:ext uri="{9D8B030D-6E8A-4147-A177-3AD203B41FA5}">
                          <a16:colId xmlns:a16="http://schemas.microsoft.com/office/drawing/2014/main" val="280398099"/>
                        </a:ext>
                      </a:extLst>
                    </a:gridCol>
                    <a:gridCol w="660938">
                      <a:extLst>
                        <a:ext uri="{9D8B030D-6E8A-4147-A177-3AD203B41FA5}">
                          <a16:colId xmlns:a16="http://schemas.microsoft.com/office/drawing/2014/main" val="3444299171"/>
                        </a:ext>
                      </a:extLst>
                    </a:gridCol>
                    <a:gridCol w="660938">
                      <a:extLst>
                        <a:ext uri="{9D8B030D-6E8A-4147-A177-3AD203B41FA5}">
                          <a16:colId xmlns:a16="http://schemas.microsoft.com/office/drawing/2014/main" val="4018039015"/>
                        </a:ext>
                      </a:extLst>
                    </a:gridCol>
                    <a:gridCol w="660938">
                      <a:extLst>
                        <a:ext uri="{9D8B030D-6E8A-4147-A177-3AD203B41FA5}">
                          <a16:colId xmlns:a16="http://schemas.microsoft.com/office/drawing/2014/main" val="3124322629"/>
                        </a:ext>
                      </a:extLst>
                    </a:gridCol>
                    <a:gridCol w="660938">
                      <a:extLst>
                        <a:ext uri="{9D8B030D-6E8A-4147-A177-3AD203B41FA5}">
                          <a16:colId xmlns:a16="http://schemas.microsoft.com/office/drawing/2014/main" val="2567747994"/>
                        </a:ext>
                      </a:extLst>
                    </a:gridCol>
                    <a:gridCol w="660938">
                      <a:extLst>
                        <a:ext uri="{9D8B030D-6E8A-4147-A177-3AD203B41FA5}">
                          <a16:colId xmlns:a16="http://schemas.microsoft.com/office/drawing/2014/main" val="19447002"/>
                        </a:ext>
                      </a:extLst>
                    </a:gridCol>
                  </a:tblGrid>
                  <a:tr h="38405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÷</m:t>
                                </m:r>
                              </m:oMath>
                            </m:oMathPara>
                          </a14:m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8773676"/>
                      </a:ext>
                    </a:extLst>
                  </a:tr>
                  <a:tr h="48143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28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1893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ela 11">
                <a:extLst>
                  <a:ext uri="{FF2B5EF4-FFF2-40B4-BE49-F238E27FC236}">
                    <a16:creationId xmlns:a16="http://schemas.microsoft.com/office/drawing/2014/main" id="{BBFEF941-611F-598D-6F4E-223553D754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4730158"/>
                  </p:ext>
                </p:extLst>
              </p:nvPr>
            </p:nvGraphicFramePr>
            <p:xfrm>
              <a:off x="562303" y="3922977"/>
              <a:ext cx="4626566" cy="90917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60938">
                      <a:extLst>
                        <a:ext uri="{9D8B030D-6E8A-4147-A177-3AD203B41FA5}">
                          <a16:colId xmlns:a16="http://schemas.microsoft.com/office/drawing/2014/main" val="4030912033"/>
                        </a:ext>
                      </a:extLst>
                    </a:gridCol>
                    <a:gridCol w="660938">
                      <a:extLst>
                        <a:ext uri="{9D8B030D-6E8A-4147-A177-3AD203B41FA5}">
                          <a16:colId xmlns:a16="http://schemas.microsoft.com/office/drawing/2014/main" val="280398099"/>
                        </a:ext>
                      </a:extLst>
                    </a:gridCol>
                    <a:gridCol w="660938">
                      <a:extLst>
                        <a:ext uri="{9D8B030D-6E8A-4147-A177-3AD203B41FA5}">
                          <a16:colId xmlns:a16="http://schemas.microsoft.com/office/drawing/2014/main" val="3444299171"/>
                        </a:ext>
                      </a:extLst>
                    </a:gridCol>
                    <a:gridCol w="660938">
                      <a:extLst>
                        <a:ext uri="{9D8B030D-6E8A-4147-A177-3AD203B41FA5}">
                          <a16:colId xmlns:a16="http://schemas.microsoft.com/office/drawing/2014/main" val="4018039015"/>
                        </a:ext>
                      </a:extLst>
                    </a:gridCol>
                    <a:gridCol w="660938">
                      <a:extLst>
                        <a:ext uri="{9D8B030D-6E8A-4147-A177-3AD203B41FA5}">
                          <a16:colId xmlns:a16="http://schemas.microsoft.com/office/drawing/2014/main" val="3124322629"/>
                        </a:ext>
                      </a:extLst>
                    </a:gridCol>
                    <a:gridCol w="660938">
                      <a:extLst>
                        <a:ext uri="{9D8B030D-6E8A-4147-A177-3AD203B41FA5}">
                          <a16:colId xmlns:a16="http://schemas.microsoft.com/office/drawing/2014/main" val="2567747994"/>
                        </a:ext>
                      </a:extLst>
                    </a:gridCol>
                    <a:gridCol w="660938">
                      <a:extLst>
                        <a:ext uri="{9D8B030D-6E8A-4147-A177-3AD203B41FA5}">
                          <a16:colId xmlns:a16="http://schemas.microsoft.com/office/drawing/2014/main" val="19447002"/>
                        </a:ext>
                      </a:extLst>
                    </a:gridCol>
                  </a:tblGrid>
                  <a:tr h="42773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b">
                        <a:blipFill>
                          <a:blip r:embed="rId4"/>
                          <a:stretch>
                            <a:fillRect l="-917" t="-1408" r="-600917" b="-146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8773676"/>
                      </a:ext>
                    </a:extLst>
                  </a:tr>
                  <a:tr h="48143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28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1893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ela 12">
                <a:extLst>
                  <a:ext uri="{FF2B5EF4-FFF2-40B4-BE49-F238E27FC236}">
                    <a16:creationId xmlns:a16="http://schemas.microsoft.com/office/drawing/2014/main" id="{EE3A70C5-07BD-EB16-59C9-FB70AE8E78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6377"/>
                  </p:ext>
                </p:extLst>
              </p:nvPr>
            </p:nvGraphicFramePr>
            <p:xfrm>
              <a:off x="562299" y="5004542"/>
              <a:ext cx="5326668" cy="97438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91852">
                      <a:extLst>
                        <a:ext uri="{9D8B030D-6E8A-4147-A177-3AD203B41FA5}">
                          <a16:colId xmlns:a16="http://schemas.microsoft.com/office/drawing/2014/main" val="1342309113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112398426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2555912166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2989781213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3644256518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2644776951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3186456219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3081950596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60854996"/>
                        </a:ext>
                      </a:extLst>
                    </a:gridCol>
                  </a:tblGrid>
                  <a:tr h="38405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÷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05178238"/>
                      </a:ext>
                    </a:extLst>
                  </a:tr>
                  <a:tr h="48143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762583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ela 12">
                <a:extLst>
                  <a:ext uri="{FF2B5EF4-FFF2-40B4-BE49-F238E27FC236}">
                    <a16:creationId xmlns:a16="http://schemas.microsoft.com/office/drawing/2014/main" id="{EE3A70C5-07BD-EB16-59C9-FB70AE8E78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6377"/>
                  </p:ext>
                </p:extLst>
              </p:nvPr>
            </p:nvGraphicFramePr>
            <p:xfrm>
              <a:off x="562299" y="5004542"/>
              <a:ext cx="5326668" cy="97438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91852">
                      <a:extLst>
                        <a:ext uri="{9D8B030D-6E8A-4147-A177-3AD203B41FA5}">
                          <a16:colId xmlns:a16="http://schemas.microsoft.com/office/drawing/2014/main" val="1342309113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112398426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2555912166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2989781213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3644256518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2644776951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3186456219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3081950596"/>
                        </a:ext>
                      </a:extLst>
                    </a:gridCol>
                    <a:gridCol w="591852">
                      <a:extLst>
                        <a:ext uri="{9D8B030D-6E8A-4147-A177-3AD203B41FA5}">
                          <a16:colId xmlns:a16="http://schemas.microsoft.com/office/drawing/2014/main" val="60854996"/>
                        </a:ext>
                      </a:extLst>
                    </a:gridCol>
                  </a:tblGrid>
                  <a:tr h="492951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b">
                        <a:blipFill>
                          <a:blip r:embed="rId5"/>
                          <a:stretch>
                            <a:fillRect l="-1031" t="-1235" r="-806186" b="-1345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05178238"/>
                      </a:ext>
                    </a:extLst>
                  </a:tr>
                  <a:tr h="48143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7625835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5" name="CaixaDeTexto 14">
            <a:extLst>
              <a:ext uri="{FF2B5EF4-FFF2-40B4-BE49-F238E27FC236}">
                <a16:creationId xmlns:a16="http://schemas.microsoft.com/office/drawing/2014/main" id="{9D8294B0-222C-78BC-5908-5855C99853A5}"/>
              </a:ext>
            </a:extLst>
          </p:cNvPr>
          <p:cNvSpPr txBox="1"/>
          <p:nvPr/>
        </p:nvSpPr>
        <p:spPr>
          <a:xfrm>
            <a:off x="6436659" y="954285"/>
            <a:ext cx="5548307" cy="5024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AutoNum type="alphaLcParenR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Existe(m) divisor(es) comuns entre os números 12 e 18? Se sim, qual(</a:t>
            </a:r>
            <a:r>
              <a:rPr lang="pt-BR" sz="24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Existe(m) divisor(es) comuns entre os números 12 e 28? Se sim, qual(</a:t>
            </a:r>
            <a:r>
              <a:rPr lang="pt-BR" sz="24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Existe(m) divisor(es) comuns entre os números 18 e 30? Se sim, qual(</a:t>
            </a:r>
            <a:r>
              <a:rPr lang="pt-BR" sz="24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Existe(m) divisor(es) comuns entre os números 28 e 30? Se sim, qual(</a:t>
            </a:r>
            <a:r>
              <a:rPr lang="pt-BR" sz="24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)?</a:t>
            </a:r>
          </a:p>
        </p:txBody>
      </p:sp>
    </p:spTree>
    <p:extLst>
      <p:ext uri="{BB962C8B-B14F-4D97-AF65-F5344CB8AC3E}">
        <p14:creationId xmlns:p14="http://schemas.microsoft.com/office/powerpoint/2010/main" val="3106633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D4B8B-C292-657B-F667-8F0396EBF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C7036F9-CE4A-5EFC-9013-DAE7D43B4C4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DEBDDB0-DFA1-0102-1057-8AAD90EA05BC}"/>
              </a:ext>
            </a:extLst>
          </p:cNvPr>
          <p:cNvSpPr txBox="1"/>
          <p:nvPr/>
        </p:nvSpPr>
        <p:spPr>
          <a:xfrm>
            <a:off x="304801" y="884440"/>
            <a:ext cx="5656724" cy="3013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Liste cinco números que são múltiplos, ao mesmo tempo, de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2 e 7.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4 e 6.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5 e 8.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6 e 12.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C2DF0F6-E848-AFC3-0280-768C64855288}"/>
              </a:ext>
            </a:extLst>
          </p:cNvPr>
          <p:cNvSpPr txBox="1"/>
          <p:nvPr/>
        </p:nvSpPr>
        <p:spPr>
          <a:xfrm>
            <a:off x="304801" y="4507871"/>
            <a:ext cx="5656724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Quais números de dois algarismos são divisíveis por 2 e por 5 ao mesmo tempo?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0963CC3-560E-1A0F-17DD-43B33F4C88E3}"/>
                  </a:ext>
                </a:extLst>
              </p:cNvPr>
              <p:cNvSpPr txBox="1"/>
              <p:nvPr/>
            </p:nvSpPr>
            <p:spPr>
              <a:xfrm>
                <a:off x="6519034" y="884440"/>
                <a:ext cx="5242657" cy="47253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6.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a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lacuna na ordem das unidades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do número a seguir: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864 32__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lnSpc>
                    <a:spcPct val="115000"/>
                  </a:lnSpc>
                  <a:spcAft>
                    <a:spcPts val="800"/>
                  </a:spcAft>
                  <a:buAutoNum type="alphaLcParenR"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Quais são os únicos algarismos que podem completar a lacuna de modo que o número obtido seja divisível por 5?</a:t>
                </a:r>
              </a:p>
              <a:p>
                <a:pPr marL="457200" indent="-457200" algn="just">
                  <a:lnSpc>
                    <a:spcPct val="115000"/>
                  </a:lnSpc>
                  <a:spcAft>
                    <a:spcPts val="800"/>
                  </a:spcAft>
                  <a:buAutoNum type="alphaLcParenR"/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Determine o algarismo que deve ocupar a lacuna para que o número seja divisível, simultaneamente, por 3 e por 4.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0963CC3-560E-1A0F-17DD-43B33F4C8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034" y="884440"/>
                <a:ext cx="5242657" cy="4725396"/>
              </a:xfrm>
              <a:prstGeom prst="rect">
                <a:avLst/>
              </a:prstGeom>
              <a:blipFill>
                <a:blip r:embed="rId2"/>
                <a:stretch>
                  <a:fillRect l="-1744" t="-645" r="-1860" b="-18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6598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AEFC7-8F56-FE81-2BBB-09B1C7D34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45D2D39-186F-E6A3-BFBD-F6486420E56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5F36D274-84FD-57BE-2671-F6F24C2E124C}"/>
              </a:ext>
            </a:extLst>
          </p:cNvPr>
          <p:cNvSpPr txBox="1"/>
          <p:nvPr/>
        </p:nvSpPr>
        <p:spPr>
          <a:xfrm>
            <a:off x="224117" y="1021976"/>
            <a:ext cx="595722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18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Caro(a) estudante, neste momento vamos exercitar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habilidade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resolver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problemas que envolvam as ideias de múltiplo ou divisor. Fique atento à sua resolução, marque apenas uma alternativa e verifique a solução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dirty="0"/>
          </a:p>
        </p:txBody>
      </p:sp>
      <p:pic>
        <p:nvPicPr>
          <p:cNvPr id="7" name="Imagem 6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48447254-23B7-AA65-40E3-105B1970B1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6" t="6818" b="21364"/>
          <a:stretch>
            <a:fillRect/>
          </a:stretch>
        </p:blipFill>
        <p:spPr bwMode="auto">
          <a:xfrm>
            <a:off x="290870" y="386636"/>
            <a:ext cx="1920420" cy="6353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2736923-20C5-0329-22A9-F257CBF69AE6}"/>
              </a:ext>
            </a:extLst>
          </p:cNvPr>
          <p:cNvSpPr txBox="1"/>
          <p:nvPr/>
        </p:nvSpPr>
        <p:spPr>
          <a:xfrm>
            <a:off x="290870" y="3330444"/>
            <a:ext cx="5890470" cy="2603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Dentre as afirmações, identifique com (V) para verdadeira e (F) para falsa.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romanUcPeriod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O zero é múltiplo de todos os números. 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romanUcPeriod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O 1 é múltiplo de todos os números.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romanUcPeriod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O 135 é múltiplo 5.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romanUcPeriod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) O 56 é múltiplo de 6.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00F1952-0DC0-A04A-D415-02FC8099AB90}"/>
              </a:ext>
            </a:extLst>
          </p:cNvPr>
          <p:cNvSpPr txBox="1"/>
          <p:nvPr/>
        </p:nvSpPr>
        <p:spPr>
          <a:xfrm>
            <a:off x="6510069" y="727295"/>
            <a:ext cx="5264585" cy="2603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Podemos afirmar que a sequência identificada corretamente é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V – F – V – V.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F – F – V – V.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V – F – V – F.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V – V – V – F.</a:t>
            </a:r>
          </a:p>
        </p:txBody>
      </p:sp>
    </p:spTree>
    <p:extLst>
      <p:ext uri="{BB962C8B-B14F-4D97-AF65-F5344CB8AC3E}">
        <p14:creationId xmlns:p14="http://schemas.microsoft.com/office/powerpoint/2010/main" val="1508513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22586-6ECA-E933-79B9-E6608289B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617E9CF-6CC8-74D9-9544-AA569392321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BFAADF50-816A-5D8B-2A54-599452D86BBB}"/>
                  </a:ext>
                </a:extLst>
              </p:cNvPr>
              <p:cNvSpPr txBox="1"/>
              <p:nvPr/>
            </p:nvSpPr>
            <p:spPr>
              <a:xfrm>
                <a:off x="208674" y="727295"/>
                <a:ext cx="6094360" cy="48186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2.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Considere o seguinte número: </a:t>
                </a:r>
              </a:p>
              <a:p>
                <a:pPr marL="4572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5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5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𝟒𝟖</m:t>
                      </m:r>
                    </m:oMath>
                  </m:oMathPara>
                </a14:m>
                <a:endParaRPr lang="pt-BR" sz="5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Assinale a alternativa em que apresenta todos os divisores naturais de 48.</a:t>
                </a: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b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</a:b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1,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3, 6, 12, 24 e 48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1,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2, 4, 6, 8, 12, 24 e 48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1,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3, 4, 6, 12, 16, 24 e 48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1,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2, 3, 4, 6, 8, 12, 16, 24 e 48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BFAADF50-816A-5D8B-2A54-599452D86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74" y="727295"/>
                <a:ext cx="6094360" cy="4818627"/>
              </a:xfrm>
              <a:prstGeom prst="rect">
                <a:avLst/>
              </a:prstGeom>
              <a:blipFill>
                <a:blip r:embed="rId2"/>
                <a:stretch>
                  <a:fillRect t="-632" r="-1600" b="-202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4600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CC7F1-54C4-AD7B-1A81-558155E99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E2B023D-BD08-5E41-64C0-CA428AA255A4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0ED3F047-4C09-5B4B-7D3D-768D32F77E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2939" b="4321"/>
          <a:stretch>
            <a:fillRect/>
          </a:stretch>
        </p:blipFill>
        <p:spPr bwMode="auto">
          <a:xfrm>
            <a:off x="273126" y="363503"/>
            <a:ext cx="3490996" cy="7275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490BC59-7D22-37F2-0B4C-F481C120CAE7}"/>
              </a:ext>
            </a:extLst>
          </p:cNvPr>
          <p:cNvSpPr txBox="1"/>
          <p:nvPr/>
        </p:nvSpPr>
        <p:spPr>
          <a:xfrm>
            <a:off x="207034" y="1091087"/>
            <a:ext cx="5888965" cy="3198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MÍNIMO MÚLTIPLO COMUM DE UM NÚMERO NATURAL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0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Como já vimos, o múltiplo de um número é o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produto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dele por um número natural qualquer. Além disso, ao determinar os múltiplos de dois, ou mais números, é possível notar que eles possuem múltiplos em comum.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F1D1337-3D43-E30D-1F80-CA5169A33442}"/>
                  </a:ext>
                </a:extLst>
              </p:cNvPr>
              <p:cNvSpPr txBox="1"/>
              <p:nvPr/>
            </p:nvSpPr>
            <p:spPr>
              <a:xfrm>
                <a:off x="500902" y="4438832"/>
                <a:ext cx="5508264" cy="212365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pt-BR" sz="2400" b="1" dirty="0">
                    <a:solidFill>
                      <a:srgbClr val="196B24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Mínimo Múltiplo Comum</a:t>
                </a:r>
                <a:r>
                  <a:rPr lang="pt-BR" sz="2400" dirty="0">
                    <a:solidFill>
                      <a:srgbClr val="196B24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b="1" dirty="0">
                    <a:solidFill>
                      <a:srgbClr val="196B24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(MMC)</a:t>
                </a:r>
                <a:r>
                  <a:rPr lang="pt-BR" sz="2400" dirty="0">
                    <a:solidFill>
                      <a:srgbClr val="4EA72E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o </a:t>
                </a:r>
                <a:r>
                  <a:rPr lang="pt-BR" sz="2400" b="1" u="sng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menor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múltiplo comum</a:t>
                </a:r>
                <a:r>
                  <a:rPr lang="pt-BR" sz="2400" b="1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entre dois, ou mais números naturais, sendo </a:t>
                </a:r>
                <a:r>
                  <a:rPr lang="pt-BR" sz="2400" dirty="0" err="1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est</a:t>
                </a:r>
                <a:r>
                  <a:rPr lang="pt-BR" b="1" dirty="0" err="1"/>
                  <a:t>Exemplos</a:t>
                </a:r>
                <a:r>
                  <a:rPr lang="pt-BR" b="1" dirty="0"/>
                  <a:t>:</a:t>
                </a:r>
                <a:endParaRPr lang="pt-BR" dirty="0"/>
              </a:p>
              <a:p>
                <a:r>
                  <a:rPr lang="pt-BR" b="1" dirty="0"/>
                  <a:t>1)</a:t>
                </a:r>
                <a:r>
                  <a:rPr lang="pt-BR" dirty="0"/>
                  <a:t> Listando os primeiros múltiplos dos números 4 e 5, diferente de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pt-BR" dirty="0"/>
                  <a:t>, temos:</a:t>
                </a:r>
              </a:p>
              <a:p>
                <a:pPr algn="just"/>
                <a:r>
                  <a:rPr lang="pt-BR" sz="24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um número diferente de zero.</a:t>
                </a:r>
                <a:endParaRPr lang="pt-BR" sz="2400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8F1D1337-3D43-E30D-1F80-CA5169A33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902" y="4438832"/>
                <a:ext cx="5508264" cy="2123658"/>
              </a:xfrm>
              <a:prstGeom prst="rect">
                <a:avLst/>
              </a:prstGeom>
              <a:blipFill>
                <a:blip r:embed="rId3"/>
                <a:stretch>
                  <a:fillRect l="-1545" t="-1994" b="-48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932844B-8B9B-D985-8E2D-D65EBF16D40B}"/>
                  </a:ext>
                </a:extLst>
              </p:cNvPr>
              <p:cNvSpPr txBox="1"/>
              <p:nvPr/>
            </p:nvSpPr>
            <p:spPr>
              <a:xfrm>
                <a:off x="6389867" y="617541"/>
                <a:ext cx="5362859" cy="13632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1)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Listando os primeiros múltiplos dos números 4 e 5, diferente de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temos: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932844B-8B9B-D985-8E2D-D65EBF16D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867" y="617541"/>
                <a:ext cx="5362859" cy="1363258"/>
              </a:xfrm>
              <a:prstGeom prst="rect">
                <a:avLst/>
              </a:prstGeom>
              <a:blipFill>
                <a:blip r:embed="rId4"/>
                <a:stretch>
                  <a:fillRect l="-1705" t="-4018" r="-1705" b="-84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ela 9">
                <a:extLst>
                  <a:ext uri="{FF2B5EF4-FFF2-40B4-BE49-F238E27FC236}">
                    <a16:creationId xmlns:a16="http://schemas.microsoft.com/office/drawing/2014/main" id="{BB093894-1725-57B7-3BF2-91668D55BA4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0312570"/>
                  </p:ext>
                </p:extLst>
              </p:nvPr>
            </p:nvGraphicFramePr>
            <p:xfrm>
              <a:off x="6510070" y="1980799"/>
              <a:ext cx="5329488" cy="246230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44124">
                      <a:extLst>
                        <a:ext uri="{9D8B030D-6E8A-4147-A177-3AD203B41FA5}">
                          <a16:colId xmlns:a16="http://schemas.microsoft.com/office/drawing/2014/main" val="3823706686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2039358180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568509206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3617822795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2426483404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3589908827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125258286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3317355753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689384102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658873538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2409307792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2268474607"/>
                        </a:ext>
                      </a:extLst>
                    </a:gridCol>
                  </a:tblGrid>
                  <a:tr h="82030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3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6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7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8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9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94992570"/>
                      </a:ext>
                    </a:extLst>
                  </a:tr>
                  <a:tr h="821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8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12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16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24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28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32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36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809629104"/>
                      </a:ext>
                    </a:extLst>
                  </a:tr>
                  <a:tr h="821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30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35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50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4191080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ela 9">
                <a:extLst>
                  <a:ext uri="{FF2B5EF4-FFF2-40B4-BE49-F238E27FC236}">
                    <a16:creationId xmlns:a16="http://schemas.microsoft.com/office/drawing/2014/main" id="{BB093894-1725-57B7-3BF2-91668D55BA4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0312570"/>
                  </p:ext>
                </p:extLst>
              </p:nvPr>
            </p:nvGraphicFramePr>
            <p:xfrm>
              <a:off x="6510070" y="1980799"/>
              <a:ext cx="5329488" cy="246230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44124">
                      <a:extLst>
                        <a:ext uri="{9D8B030D-6E8A-4147-A177-3AD203B41FA5}">
                          <a16:colId xmlns:a16="http://schemas.microsoft.com/office/drawing/2014/main" val="3823706686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2039358180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568509206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3617822795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2426483404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3589908827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125258286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3317355753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689384102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658873538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2409307792"/>
                        </a:ext>
                      </a:extLst>
                    </a:gridCol>
                    <a:gridCol w="444124">
                      <a:extLst>
                        <a:ext uri="{9D8B030D-6E8A-4147-A177-3AD203B41FA5}">
                          <a16:colId xmlns:a16="http://schemas.microsoft.com/office/drawing/2014/main" val="2268474607"/>
                        </a:ext>
                      </a:extLst>
                    </a:gridCol>
                  </a:tblGrid>
                  <a:tr h="82030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l="-1370" t="-741" r="-1105479" b="-2014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3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6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7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8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9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l="-1101370" t="-741" r="-5479" b="-2014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94992570"/>
                      </a:ext>
                    </a:extLst>
                  </a:tr>
                  <a:tr h="821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8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12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16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24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28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32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36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l="-1101370" t="-100741" r="-5479" b="-1014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09629104"/>
                      </a:ext>
                    </a:extLst>
                  </a:tr>
                  <a:tr h="821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30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35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50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l="-1101370" t="-200741" r="-5479" b="-14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910808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A9B1F0CB-8426-4F02-ED26-F564049512FE}"/>
                  </a:ext>
                </a:extLst>
              </p:cNvPr>
              <p:cNvSpPr txBox="1"/>
              <p:nvPr/>
            </p:nvSpPr>
            <p:spPr>
              <a:xfrm>
                <a:off x="6510066" y="4581691"/>
                <a:ext cx="5329488" cy="19807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Observe que, o menor múltiplo comum entre 4 e 5 é o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20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Denotamos o MMC da seguinte forma: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i="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MMC</m:t>
                      </m:r>
                      <m:r>
                        <a:rPr lang="pt-BR" sz="2400" i="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4;5</m:t>
                          </m:r>
                        </m:e>
                      </m:d>
                      <m:r>
                        <a:rPr lang="pt-BR" sz="2400" i="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=20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A9B1F0CB-8426-4F02-ED26-F56404951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066" y="4581691"/>
                <a:ext cx="5329488" cy="1980799"/>
              </a:xfrm>
              <a:prstGeom prst="rect">
                <a:avLst/>
              </a:prstGeom>
              <a:blipFill>
                <a:blip r:embed="rId6"/>
                <a:stretch>
                  <a:fillRect l="-1831" t="-2462" r="-17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6752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6DEA9-A0F6-2E0D-665F-11FC182A8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A8CD186-BB9B-7BB6-432E-C8DB40660FD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1A097D12-64EC-8D92-809E-6B526356DF67}"/>
              </a:ext>
            </a:extLst>
          </p:cNvPr>
          <p:cNvSpPr txBox="1"/>
          <p:nvPr/>
        </p:nvSpPr>
        <p:spPr>
          <a:xfrm>
            <a:off x="288565" y="598605"/>
            <a:ext cx="6014469" cy="865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2)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a tabuada dos números 2, 3 e 6, a seguir: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C41CA388-0965-9DE8-FC1F-85B50468656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83172582"/>
                  </p:ext>
                </p:extLst>
              </p:nvPr>
            </p:nvGraphicFramePr>
            <p:xfrm>
              <a:off x="925422" y="1375697"/>
              <a:ext cx="4963545" cy="395681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654515">
                      <a:extLst>
                        <a:ext uri="{9D8B030D-6E8A-4147-A177-3AD203B41FA5}">
                          <a16:colId xmlns:a16="http://schemas.microsoft.com/office/drawing/2014/main" val="2245987115"/>
                        </a:ext>
                      </a:extLst>
                    </a:gridCol>
                    <a:gridCol w="1654515">
                      <a:extLst>
                        <a:ext uri="{9D8B030D-6E8A-4147-A177-3AD203B41FA5}">
                          <a16:colId xmlns:a16="http://schemas.microsoft.com/office/drawing/2014/main" val="3993676300"/>
                        </a:ext>
                      </a:extLst>
                    </a:gridCol>
                    <a:gridCol w="1654515">
                      <a:extLst>
                        <a:ext uri="{9D8B030D-6E8A-4147-A177-3AD203B41FA5}">
                          <a16:colId xmlns:a16="http://schemas.microsoft.com/office/drawing/2014/main" val="2193129097"/>
                        </a:ext>
                      </a:extLst>
                    </a:gridCol>
                  </a:tblGrid>
                  <a:tr h="53492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Tabuada do 2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Tabuada do 3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Tabuada do 6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886282"/>
                      </a:ext>
                    </a:extLst>
                  </a:tr>
                  <a:tr h="40476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2×0=0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3×0=0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6×0=0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2888721"/>
                      </a:ext>
                    </a:extLst>
                  </a:tr>
                  <a:tr h="40476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2×1=2</m:t>
                                </m:r>
                              </m:oMath>
                            </m:oMathPara>
                          </a14:m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3×1=3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6×1=6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98458341"/>
                      </a:ext>
                    </a:extLst>
                  </a:tr>
                  <a:tr h="40476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2×2=4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3×2=6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6×2=12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3120264"/>
                      </a:ext>
                    </a:extLst>
                  </a:tr>
                  <a:tr h="40476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2×3=6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3×3=9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6×3=18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108543"/>
                      </a:ext>
                    </a:extLst>
                  </a:tr>
                  <a:tr h="40476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2×4=8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3×4=12</m:t>
                                </m:r>
                              </m:oMath>
                            </m:oMathPara>
                          </a14:m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6×4=24</m:t>
                                </m:r>
                              </m:oMath>
                            </m:oMathPara>
                          </a14:m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4539909"/>
                      </a:ext>
                    </a:extLst>
                  </a:tr>
                  <a:tr h="40476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2×5=10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3×5=15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6×5=30</m:t>
                                </m:r>
                              </m:oMath>
                            </m:oMathPara>
                          </a14:m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7660861"/>
                      </a:ext>
                    </a:extLst>
                  </a:tr>
                  <a:tr h="40476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2×6=12</m:t>
                                </m:r>
                              </m:oMath>
                            </m:oMathPara>
                          </a14:m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3×6=18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6×6=36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74827881"/>
                      </a:ext>
                    </a:extLst>
                  </a:tr>
                  <a:tr h="40476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pt-BR" sz="20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199756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C41CA388-0965-9DE8-FC1F-85B50468656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83172582"/>
                  </p:ext>
                </p:extLst>
              </p:nvPr>
            </p:nvGraphicFramePr>
            <p:xfrm>
              <a:off x="925422" y="1375697"/>
              <a:ext cx="4963545" cy="395681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654515">
                      <a:extLst>
                        <a:ext uri="{9D8B030D-6E8A-4147-A177-3AD203B41FA5}">
                          <a16:colId xmlns:a16="http://schemas.microsoft.com/office/drawing/2014/main" val="2245987115"/>
                        </a:ext>
                      </a:extLst>
                    </a:gridCol>
                    <a:gridCol w="1654515">
                      <a:extLst>
                        <a:ext uri="{9D8B030D-6E8A-4147-A177-3AD203B41FA5}">
                          <a16:colId xmlns:a16="http://schemas.microsoft.com/office/drawing/2014/main" val="3993676300"/>
                        </a:ext>
                      </a:extLst>
                    </a:gridCol>
                    <a:gridCol w="1654515">
                      <a:extLst>
                        <a:ext uri="{9D8B030D-6E8A-4147-A177-3AD203B41FA5}">
                          <a16:colId xmlns:a16="http://schemas.microsoft.com/office/drawing/2014/main" val="2193129097"/>
                        </a:ext>
                      </a:extLst>
                    </a:gridCol>
                  </a:tblGrid>
                  <a:tr h="53492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Tabuada do 2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Tabuada do 3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Tabuada do 6</a:t>
                          </a:r>
                          <a:endParaRPr lang="pt-BR" sz="20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886282"/>
                      </a:ext>
                    </a:extLst>
                  </a:tr>
                  <a:tr h="42773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368" t="-127143" r="-201471" b="-70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0368" t="-127143" r="-101471" b="-70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00368" t="-127143" r="-1471" b="-7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2888721"/>
                      </a:ext>
                    </a:extLst>
                  </a:tr>
                  <a:tr h="42773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368" t="-227143" r="-201471" b="-60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0368" t="-227143" r="-101471" b="-60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00368" t="-227143" r="-1471" b="-605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98458341"/>
                      </a:ext>
                    </a:extLst>
                  </a:tr>
                  <a:tr h="42773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368" t="-322535" r="-201471" b="-4971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0368" t="-322535" r="-101471" b="-4971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00368" t="-322535" r="-1471" b="-4971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3120264"/>
                      </a:ext>
                    </a:extLst>
                  </a:tr>
                  <a:tr h="42773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368" t="-428571" r="-201471" b="-40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0368" t="-428571" r="-101471" b="-40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00368" t="-428571" r="-1471" b="-40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108543"/>
                      </a:ext>
                    </a:extLst>
                  </a:tr>
                  <a:tr h="42773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368" t="-528571" r="-201471" b="-30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0368" t="-528571" r="-101471" b="-30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00368" t="-528571" r="-1471" b="-30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4539909"/>
                      </a:ext>
                    </a:extLst>
                  </a:tr>
                  <a:tr h="42773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368" t="-628571" r="-201471" b="-20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0368" t="-628571" r="-101471" b="-20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00368" t="-628571" r="-1471" b="-20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7660861"/>
                      </a:ext>
                    </a:extLst>
                  </a:tr>
                  <a:tr h="42773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368" t="-718310" r="-201471" b="-1014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0368" t="-718310" r="-101471" b="-1014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00368" t="-718310" r="-1471" b="-10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74827881"/>
                      </a:ext>
                    </a:extLst>
                  </a:tr>
                  <a:tr h="42773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368" t="-830000" r="-201471" b="-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00368" t="-830000" r="-101471" b="-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00368" t="-830000" r="-1471" b="-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199756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F4118FB7-33ED-6731-C082-EA9E131490E9}"/>
                  </a:ext>
                </a:extLst>
              </p:cNvPr>
              <p:cNvSpPr txBox="1"/>
              <p:nvPr/>
            </p:nvSpPr>
            <p:spPr>
              <a:xfrm>
                <a:off x="288564" y="5244108"/>
                <a:ext cx="6014469" cy="1413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O menor múltiplo comum, diferente de 0, entre 2, 3 e 6 é o próprio 6. Assim, denotamos: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𝑀𝑀𝐶</m:t>
                      </m:r>
                      <m:r>
                        <a:rPr lang="pt-BR" sz="24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2; 3; 6</m:t>
                          </m:r>
                        </m:e>
                      </m:d>
                      <m:r>
                        <a:rPr lang="pt-BR" sz="24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=6</m:t>
                      </m:r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F4118FB7-33ED-6731-C082-EA9E13149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564" y="5244108"/>
                <a:ext cx="6014469" cy="1413720"/>
              </a:xfrm>
              <a:prstGeom prst="rect">
                <a:avLst/>
              </a:prstGeom>
              <a:blipFill>
                <a:blip r:embed="rId3"/>
                <a:stretch>
                  <a:fillRect l="-1520" t="-1724" r="-16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30946876-9805-347B-5384-0FB5D05A6290}"/>
              </a:ext>
            </a:extLst>
          </p:cNvPr>
          <p:cNvSpPr txBox="1"/>
          <p:nvPr/>
        </p:nvSpPr>
        <p:spPr>
          <a:xfrm>
            <a:off x="6408919" y="675741"/>
            <a:ext cx="5494516" cy="5356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Decomposição em Fatores Primos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  <a:tabLst>
                <a:tab pos="1533525" algn="l"/>
              </a:tabLs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pt-BR" sz="1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outra forma de calcular o Mínimo Múltiplo Comum de dois, ou mais números, é usando  a decomposição em fatores primos. Para isso, iremos diferenciar o que são números primos e números compostos.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1533525" algn="l"/>
              </a:tabLs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Números Primos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 aqueles que possuem </a:t>
            </a:r>
            <a:r>
              <a:rPr lang="pt-BR" sz="24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apenas dois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divisores naturais: o 1 e ele mesmo.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1533525" algn="l"/>
              </a:tabLs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Números Compostos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 aqueles que possuem </a:t>
            </a:r>
            <a:r>
              <a:rPr lang="pt-BR" sz="24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três ou mais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divisores. </a:t>
            </a:r>
          </a:p>
        </p:txBody>
      </p:sp>
    </p:spTree>
    <p:extLst>
      <p:ext uri="{BB962C8B-B14F-4D97-AF65-F5344CB8AC3E}">
        <p14:creationId xmlns:p14="http://schemas.microsoft.com/office/powerpoint/2010/main" val="1462970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28701-06C8-14DD-C89B-A4FA42621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FCB416E-C424-90C8-9EE0-D71F8F9E17D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883A166-DC52-B8A0-6331-E1A06306B270}"/>
                  </a:ext>
                </a:extLst>
              </p:cNvPr>
              <p:cNvSpPr txBox="1"/>
              <p:nvPr/>
            </p:nvSpPr>
            <p:spPr>
              <a:xfrm>
                <a:off x="367552" y="727295"/>
                <a:ext cx="5791200" cy="5830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Observe a sequência dos números naturais, a seguir:</a:t>
                </a: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0, 1, 2, 3, 4, 5, 6, 7, 8, 9, 10, 11, 12, 13, 14, 15, 16, 17, 18, 19, 20,…</m:t>
                      </m:r>
                    </m:oMath>
                  </m:oMathPara>
                </a14:m>
                <a:endParaRPr lang="pt-BR" sz="16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classificá-los em:</a:t>
                </a:r>
              </a:p>
              <a:p>
                <a:pPr marL="342900" lvl="0" indent="-342900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Números Primos: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2, 3, 5, 7, 11, 13, 17, 19, …</m:t>
                    </m:r>
                  </m:oMath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Números Compostos: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4, 6, 8, 9, 10, 12, 14, 15, 16, 18, 20, …</m:t>
                    </m:r>
                  </m:oMath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:endParaRPr lang="pt-BR" sz="24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Pois, 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883A166-DC52-B8A0-6331-E1A06306B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552" y="727295"/>
                <a:ext cx="5791200" cy="5830699"/>
              </a:xfrm>
              <a:prstGeom prst="rect">
                <a:avLst/>
              </a:prstGeom>
              <a:blipFill>
                <a:blip r:embed="rId2"/>
                <a:stretch>
                  <a:fillRect l="-1684" t="-522" b="-14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CA37AA95-0E2A-01FB-0165-BEE8362F6F5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3826875"/>
                  </p:ext>
                </p:extLst>
              </p:nvPr>
            </p:nvGraphicFramePr>
            <p:xfrm>
              <a:off x="6714566" y="727295"/>
              <a:ext cx="5038164" cy="466494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62974">
                      <a:extLst>
                        <a:ext uri="{9D8B030D-6E8A-4147-A177-3AD203B41FA5}">
                          <a16:colId xmlns:a16="http://schemas.microsoft.com/office/drawing/2014/main" val="2747042680"/>
                        </a:ext>
                      </a:extLst>
                    </a:gridCol>
                    <a:gridCol w="3675190">
                      <a:extLst>
                        <a:ext uri="{9D8B030D-6E8A-4147-A177-3AD203B41FA5}">
                          <a16:colId xmlns:a16="http://schemas.microsoft.com/office/drawing/2014/main" val="2079081518"/>
                        </a:ext>
                      </a:extLst>
                    </a:gridCol>
                  </a:tblGrid>
                  <a:tr h="58229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NÚMERO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DIVISORES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0998221"/>
                      </a:ext>
                    </a:extLst>
                  </a:tr>
                  <a:tr h="3833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 e 2 →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5906654"/>
                      </a:ext>
                    </a:extLst>
                  </a:tr>
                  <a:tr h="3833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3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 e 3 →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3846584"/>
                      </a:ext>
                    </a:extLst>
                  </a:tr>
                  <a:tr h="3833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1, 2 e 4 → não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11381638"/>
                      </a:ext>
                    </a:extLst>
                  </a:tr>
                  <a:tr h="3833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 e 5 →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15284753"/>
                      </a:ext>
                    </a:extLst>
                  </a:tr>
                  <a:tr h="58261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6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1, 2, 3 e 6 → não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5885550"/>
                      </a:ext>
                    </a:extLst>
                  </a:tr>
                  <a:tr h="3833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7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 e 7 →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0045028"/>
                      </a:ext>
                    </a:extLst>
                  </a:tr>
                  <a:tr h="58261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8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1, 2, 4 e 8 → não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3723378"/>
                      </a:ext>
                    </a:extLst>
                  </a:tr>
                  <a:tr h="50776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9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1, 3 e 9 → não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8382266"/>
                      </a:ext>
                    </a:extLst>
                  </a:tr>
                  <a:tr h="4376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16364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CA37AA95-0E2A-01FB-0165-BEE8362F6F5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3826875"/>
                  </p:ext>
                </p:extLst>
              </p:nvPr>
            </p:nvGraphicFramePr>
            <p:xfrm>
              <a:off x="6714566" y="727295"/>
              <a:ext cx="5038164" cy="466494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62974">
                      <a:extLst>
                        <a:ext uri="{9D8B030D-6E8A-4147-A177-3AD203B41FA5}">
                          <a16:colId xmlns:a16="http://schemas.microsoft.com/office/drawing/2014/main" val="2747042680"/>
                        </a:ext>
                      </a:extLst>
                    </a:gridCol>
                    <a:gridCol w="3675190">
                      <a:extLst>
                        <a:ext uri="{9D8B030D-6E8A-4147-A177-3AD203B41FA5}">
                          <a16:colId xmlns:a16="http://schemas.microsoft.com/office/drawing/2014/main" val="2079081518"/>
                        </a:ext>
                      </a:extLst>
                    </a:gridCol>
                  </a:tblGrid>
                  <a:tr h="58229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NÚMERO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DIVISORES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0998221"/>
                      </a:ext>
                    </a:extLst>
                  </a:tr>
                  <a:tr h="3833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2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 e 2 →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5906654"/>
                      </a:ext>
                    </a:extLst>
                  </a:tr>
                  <a:tr h="3833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3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 e 3 →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3846584"/>
                      </a:ext>
                    </a:extLst>
                  </a:tr>
                  <a:tr h="3833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4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1, 2 e 4 → não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11381638"/>
                      </a:ext>
                    </a:extLst>
                  </a:tr>
                  <a:tr h="3833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 e 5 →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15284753"/>
                      </a:ext>
                    </a:extLst>
                  </a:tr>
                  <a:tr h="58261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6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1, 2, 3 e 6 → não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5885550"/>
                      </a:ext>
                    </a:extLst>
                  </a:tr>
                  <a:tr h="3833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7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 e 7 →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0045028"/>
                      </a:ext>
                    </a:extLst>
                  </a:tr>
                  <a:tr h="58261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8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1, 2, 4 e 8 → não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3723378"/>
                      </a:ext>
                    </a:extLst>
                  </a:tr>
                  <a:tr h="50776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9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1, 3 e 9 → não é primo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8382266"/>
                      </a:ext>
                    </a:extLst>
                  </a:tr>
                  <a:tr h="492951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446" t="-846914" r="-271429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7313" t="-846914" r="-829" b="-24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16364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1C2B19AF-EBEE-BF59-044B-3AE69747C410}"/>
              </a:ext>
            </a:extLst>
          </p:cNvPr>
          <p:cNvSpPr txBox="1"/>
          <p:nvPr/>
        </p:nvSpPr>
        <p:spPr>
          <a:xfrm>
            <a:off x="7726731" y="5565856"/>
            <a:ext cx="402599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</a:t>
            </a:r>
            <a:r>
              <a:rPr lang="pt-BR" sz="24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 2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único número natural </a:t>
            </a:r>
            <a:r>
              <a:rPr lang="pt-BR" sz="24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também é </a:t>
            </a:r>
            <a:r>
              <a:rPr lang="pt-BR" sz="24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primo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dirty="0"/>
          </a:p>
        </p:txBody>
      </p:sp>
      <p:pic>
        <p:nvPicPr>
          <p:cNvPr id="8" name="Imagem 7" descr="Logotipo, nome da empresa&#10;&#10;Descrição gerada automaticamente">
            <a:extLst>
              <a:ext uri="{FF2B5EF4-FFF2-40B4-BE49-F238E27FC236}">
                <a16:creationId xmlns:a16="http://schemas.microsoft.com/office/drawing/2014/main" id="{9C764F12-FA2A-F73F-38E8-D210B085BC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77" t="9806"/>
          <a:stretch/>
        </p:blipFill>
        <p:spPr bwMode="auto">
          <a:xfrm>
            <a:off x="6520586" y="5726181"/>
            <a:ext cx="1206145" cy="6706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85922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3B9AD-E768-0664-AD6C-536EAEB26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949DD9E-90B0-C3CE-8FEA-E56011F9B9C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EA0EBBA-4C1F-4514-84E7-A51BE5D31E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7" r="1840" b="8347"/>
          <a:stretch>
            <a:fillRect/>
          </a:stretch>
        </p:blipFill>
        <p:spPr bwMode="auto">
          <a:xfrm>
            <a:off x="266345" y="439234"/>
            <a:ext cx="1976532" cy="8247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2173CE5E-CA94-234D-3D12-A2F00FBDD91B}"/>
                  </a:ext>
                </a:extLst>
              </p:cNvPr>
              <p:cNvSpPr txBox="1"/>
              <p:nvPr/>
            </p:nvSpPr>
            <p:spPr>
              <a:xfrm>
                <a:off x="207034" y="1147996"/>
                <a:ext cx="5888964" cy="45072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Para calcular o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𝑀𝑀𝐶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d>
                      <m:d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2;3;6</m:t>
                        </m:r>
                      </m:e>
                    </m:d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 meio da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decomposição em fatores primos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realizamos a divisão simultânea desses números por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números primos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até que todos sejam reduzidos a 1.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Em seguida, multiplicamos os fatores primos obtidos, considerando cada um deles o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maior número de vezes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que aparece na decomposição.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Observe: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2173CE5E-CA94-234D-3D12-A2F00FBDD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34" y="1147996"/>
                <a:ext cx="5888964" cy="4507260"/>
              </a:xfrm>
              <a:prstGeom prst="rect">
                <a:avLst/>
              </a:prstGeom>
              <a:blipFill>
                <a:blip r:embed="rId3"/>
                <a:stretch>
                  <a:fillRect l="-1656" t="-541" r="-1553" b="-216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Uma imagem contendo Calendário&#10;&#10;O conteúdo gerado por IA pode estar incorreto.">
            <a:extLst>
              <a:ext uri="{FF2B5EF4-FFF2-40B4-BE49-F238E27FC236}">
                <a16:creationId xmlns:a16="http://schemas.microsoft.com/office/drawing/2014/main" id="{FE07CC6E-BEF4-BDB4-965B-8C4EE986B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196" y="851629"/>
            <a:ext cx="3012754" cy="22053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ela 11">
                <a:extLst>
                  <a:ext uri="{FF2B5EF4-FFF2-40B4-BE49-F238E27FC236}">
                    <a16:creationId xmlns:a16="http://schemas.microsoft.com/office/drawing/2014/main" id="{29B89234-4E82-84B6-80D8-3F92A55003A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4394051"/>
                  </p:ext>
                </p:extLst>
              </p:nvPr>
            </p:nvGraphicFramePr>
            <p:xfrm>
              <a:off x="9287437" y="664540"/>
              <a:ext cx="2616840" cy="376275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616840">
                      <a:extLst>
                        <a:ext uri="{9D8B030D-6E8A-4147-A177-3AD203B41FA5}">
                          <a16:colId xmlns:a16="http://schemas.microsoft.com/office/drawing/2014/main" val="2005364388"/>
                        </a:ext>
                      </a:extLst>
                    </a:gridCol>
                  </a:tblGrid>
                  <a:tr h="288290">
                    <a:tc>
                      <a:txBody>
                        <a:bodyPr/>
                        <a:lstStyle/>
                        <a:p>
                          <a:pPr marL="190500" indent="-179705"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pt-BR" sz="2000" b="0" kern="1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← </m:t>
                              </m:r>
                            </m:oMath>
                          </a14:m>
                          <a:r>
                            <a:rPr lang="pt-BR" sz="2000" b="0" kern="10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Como há números pares, iniciamos a divisão por 2;</a:t>
                          </a:r>
                          <a:endParaRPr lang="pt-BR" sz="2000" b="0" kern="10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6784846"/>
                      </a:ext>
                    </a:extLst>
                  </a:tr>
                  <a:tr h="361315">
                    <a:tc>
                      <a:txBody>
                        <a:bodyPr/>
                        <a:lstStyle/>
                        <a:p>
                          <a:pPr marL="190500" indent="-179705"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pt-BR" sz="2000" b="0" kern="1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← </m:t>
                              </m:r>
                            </m:oMath>
                          </a14:m>
                          <a:r>
                            <a:rPr lang="pt-BR" sz="2000" b="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Agora o próximo primo possível para a divisão é o 3;</a:t>
                          </a:r>
                          <a:endParaRPr lang="pt-BR" sz="2000" b="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981401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190500" indent="-190500"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pt-BR" sz="2000" b="0" kern="1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← </m:t>
                              </m:r>
                            </m:oMath>
                          </a14:m>
                          <a:r>
                            <a:rPr lang="pt-BR" sz="2000" b="0" kern="100" dirty="0">
                              <a:solidFill>
                                <a:schemeClr val="tx1"/>
                              </a:solidFill>
                              <a:effectLst/>
                              <a:latin typeface="Arial Narrow" panose="020B0606020202030204" pitchFamily="34" charset="0"/>
                            </a:rPr>
                            <a:t>Quando todas as divisões resultarem em 1, calculamos o MMC pela multiplicação dos fatores primos.</a:t>
                          </a:r>
                          <a:endParaRPr lang="pt-BR" sz="2000" b="0" kern="100" dirty="0">
                            <a:solidFill>
                              <a:schemeClr val="tx1"/>
                            </a:solidFill>
                            <a:effectLst/>
                            <a:latin typeface="Arial Narrow" panose="020B060602020203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02053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ela 11">
                <a:extLst>
                  <a:ext uri="{FF2B5EF4-FFF2-40B4-BE49-F238E27FC236}">
                    <a16:creationId xmlns:a16="http://schemas.microsoft.com/office/drawing/2014/main" id="{29B89234-4E82-84B6-80D8-3F92A55003A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4394051"/>
                  </p:ext>
                </p:extLst>
              </p:nvPr>
            </p:nvGraphicFramePr>
            <p:xfrm>
              <a:off x="9287437" y="664540"/>
              <a:ext cx="2616840" cy="376275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616840">
                      <a:extLst>
                        <a:ext uri="{9D8B030D-6E8A-4147-A177-3AD203B41FA5}">
                          <a16:colId xmlns:a16="http://schemas.microsoft.com/office/drawing/2014/main" val="2005364388"/>
                        </a:ext>
                      </a:extLst>
                    </a:gridCol>
                  </a:tblGrid>
                  <a:tr h="102057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l="-233" t="-6548" r="-930" b="-282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6784846"/>
                      </a:ext>
                    </a:extLst>
                  </a:tr>
                  <a:tr h="102057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l="-233" t="-107186" r="-930" b="-1838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9814015"/>
                      </a:ext>
                    </a:extLst>
                  </a:tr>
                  <a:tr h="172161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l="-233" t="-122261" r="-930" b="-84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020537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323F22D7-4671-DD71-8125-1E57EF0680BF}"/>
                  </a:ext>
                </a:extLst>
              </p:cNvPr>
              <p:cNvSpPr txBox="1"/>
              <p:nvPr/>
            </p:nvSpPr>
            <p:spPr>
              <a:xfrm>
                <a:off x="6303034" y="3234962"/>
                <a:ext cx="3012753" cy="9042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i="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MMC</m:t>
                    </m:r>
                    <m:r>
                      <a:rPr lang="pt-BR" sz="2400" i="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d>
                      <m:d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400" i="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2; 3; 6</m:t>
                        </m:r>
                      </m:e>
                    </m:d>
                    <m:r>
                      <a:rPr lang="pt-BR" sz="2400" i="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=6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323F22D7-4671-DD71-8125-1E57EF0680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3234962"/>
                <a:ext cx="3012753" cy="904222"/>
              </a:xfrm>
              <a:prstGeom prst="rect">
                <a:avLst/>
              </a:prstGeom>
              <a:blipFill>
                <a:blip r:embed="rId6"/>
                <a:stretch>
                  <a:fillRect l="-3239" t="-2703" b="-155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>
            <a:extLst>
              <a:ext uri="{FF2B5EF4-FFF2-40B4-BE49-F238E27FC236}">
                <a16:creationId xmlns:a16="http://schemas.microsoft.com/office/drawing/2014/main" id="{AFAB8A5B-B6BC-B5C9-C0A4-7D9BBE21EFB1}"/>
              </a:ext>
            </a:extLst>
          </p:cNvPr>
          <p:cNvSpPr txBox="1"/>
          <p:nvPr/>
        </p:nvSpPr>
        <p:spPr>
          <a:xfrm>
            <a:off x="6435197" y="4953661"/>
            <a:ext cx="3793532" cy="16214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Quer mais sobre números primos?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Acesse o QR </a:t>
            </a:r>
            <a:r>
              <a:rPr lang="pt-BR" sz="180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Code</a:t>
            </a:r>
            <a:r>
              <a:rPr lang="pt-BR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assista o vídeo do Youtube: Crivo de Eratóstenes – Como encontrar números primos</a:t>
            </a:r>
            <a:r>
              <a:rPr lang="pt-BR" sz="18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pt-BR" sz="180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Reducática</a:t>
            </a:r>
            <a:endParaRPr lang="pt-BR" dirty="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F363CE0-18C9-90E0-3675-1D43078935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3192" y="5011305"/>
            <a:ext cx="1527160" cy="150668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3E3B72BB-8898-4F6E-5179-5DE0EBD198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7"/>
          <a:stretch>
            <a:fillRect/>
          </a:stretch>
        </p:blipFill>
        <p:spPr bwMode="auto">
          <a:xfrm>
            <a:off x="6435196" y="4292821"/>
            <a:ext cx="2539473" cy="618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3487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5E1F6-5B0E-338D-3371-9706F8EFE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FBA4B98-722E-991C-3DE0-7596A1E35977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89D52958-2B43-DF4A-0128-0407526421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391122" y="498694"/>
            <a:ext cx="2518414" cy="6398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35B7CCE-EF2C-1C33-7934-9F5FBC6045F8}"/>
              </a:ext>
            </a:extLst>
          </p:cNvPr>
          <p:cNvSpPr txBox="1"/>
          <p:nvPr/>
        </p:nvSpPr>
        <p:spPr>
          <a:xfrm>
            <a:off x="295835" y="1138517"/>
            <a:ext cx="5800163" cy="3553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Calcule o MMC dos números, a seguir, por meio da decomposição em fatores primos: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25 e 30.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16 e 50.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40 e 75.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12, 18 e 30.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e) 15, 21 e 28.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7B7B73D-85AF-0A75-0BD0-79E349AAFBBD}"/>
              </a:ext>
            </a:extLst>
          </p:cNvPr>
          <p:cNvSpPr txBox="1"/>
          <p:nvPr/>
        </p:nvSpPr>
        <p:spPr>
          <a:xfrm>
            <a:off x="6536783" y="1138517"/>
            <a:ext cx="5359382" cy="3465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empresa deseja distribuir folhetos publicitários em uma cidade. O folheto A deve ser distribuído a cada 4 dias, enquanto o folheto B deve ser distribuído a cada 6 dias. Se os dois folhetos foram distribuídos em uma 2ª feira, em quantos dias eles serão distribuídos juntos novamente e, qual será o dia da semana?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900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4207C-B97A-356C-7A69-05DEF364F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7C4DE71-731B-E134-2DEF-EF5A7EF9F43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DF8823C-B571-BEDA-2FE1-B25B05D878C5}"/>
              </a:ext>
            </a:extLst>
          </p:cNvPr>
          <p:cNvSpPr txBox="1"/>
          <p:nvPr/>
        </p:nvSpPr>
        <p:spPr>
          <a:xfrm>
            <a:off x="207034" y="727295"/>
            <a:ext cx="5960681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Três engrenagens estão interligadas. A primeira tem 5 dentes, a segunda tem 6 dentes e a terceira tem 8 dentes, conforme indica a figura.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11.png" descr="Uma imagem contendo transporte, pequeno, aberto, em pé&#10;&#10;Descrição gerada automaticamente">
            <a:extLst>
              <a:ext uri="{FF2B5EF4-FFF2-40B4-BE49-F238E27FC236}">
                <a16:creationId xmlns:a16="http://schemas.microsoft.com/office/drawing/2014/main" id="{CEA8850F-141A-EE6D-3598-7AE252D61F7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8056" y="2260654"/>
            <a:ext cx="2357753" cy="2132052"/>
          </a:xfrm>
          <a:prstGeom prst="rect">
            <a:avLst/>
          </a:prstGeom>
          <a:ln/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A387BCE-3EE6-CB42-FF13-3EF824CDB25C}"/>
              </a:ext>
            </a:extLst>
          </p:cNvPr>
          <p:cNvSpPr txBox="1"/>
          <p:nvPr/>
        </p:nvSpPr>
        <p:spPr>
          <a:xfrm>
            <a:off x="207034" y="4584159"/>
            <a:ext cx="58889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Essas engrenagens são utilizadas em um motor. Quando elas iniciam o movimento, estão em uma posição determinada. Quantas voltas cada uma terá de dar para que voltem à posição inicial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277906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662C1-3C6E-31DD-D3CE-6BCD10A0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5C27A91-5710-D718-CD09-78540E385A2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284D99E-589C-5F01-1B12-DB795DFCACC4}"/>
              </a:ext>
            </a:extLst>
          </p:cNvPr>
          <p:cNvSpPr txBox="1"/>
          <p:nvPr/>
        </p:nvSpPr>
        <p:spPr>
          <a:xfrm>
            <a:off x="207034" y="645972"/>
            <a:ext cx="5960681" cy="3568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Uma papelaria comercializa cadernos em pacotes com 10 unidades e canetas em pacotes com 6 unidades. Deseja-se adquirir pacotes desses dois produtos de modo que a quantidade total de cadernos seja igual à quantidade total de canetas.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o menor número de pacotes de cada produto que deve ser comprado para que essa condição seja atendida?</a:t>
            </a:r>
          </a:p>
        </p:txBody>
      </p:sp>
    </p:spTree>
    <p:extLst>
      <p:ext uri="{BB962C8B-B14F-4D97-AF65-F5344CB8AC3E}">
        <p14:creationId xmlns:p14="http://schemas.microsoft.com/office/powerpoint/2010/main" val="1925562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9BEC4-A686-6498-95B1-C48A0C61D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603D54C-8A4E-0412-1761-2E6101E98454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E4D24FB-F48C-FC22-676C-9A0B5F739F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6" t="6818" b="21364"/>
          <a:stretch>
            <a:fillRect/>
          </a:stretch>
        </p:blipFill>
        <p:spPr bwMode="auto">
          <a:xfrm>
            <a:off x="340660" y="347240"/>
            <a:ext cx="2297560" cy="7601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F8A15BD-FDF8-AD40-2C05-60AAE59031E7}"/>
              </a:ext>
            </a:extLst>
          </p:cNvPr>
          <p:cNvSpPr txBox="1"/>
          <p:nvPr/>
        </p:nvSpPr>
        <p:spPr>
          <a:xfrm>
            <a:off x="273847" y="1152654"/>
            <a:ext cx="5888961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Caro(a) estudante, neste momento vamos exercitar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habilidade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resolver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problemas que envolvam as ideias de mínimo múltiplo comum. Fique atento à sua resolução, marque apenas uma alternativa e verifique a solução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F9CE3D6-A7A7-9B7A-83F6-C3197D315A5C}"/>
              </a:ext>
            </a:extLst>
          </p:cNvPr>
          <p:cNvSpPr txBox="1"/>
          <p:nvPr/>
        </p:nvSpPr>
        <p:spPr>
          <a:xfrm>
            <a:off x="207034" y="3324728"/>
            <a:ext cx="5888963" cy="2603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João está doente, e seu médico lhe prescreveu o remédio A </a:t>
            </a:r>
            <a:r>
              <a:rPr lang="pt-BR" sz="24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cada 4 horas, o remédio B a cada 5 horas e o remédio C a cada 6 horas, durante uma semana. Na quarta-feira, às 10 horas da manhã, João tomou os três remédios ao mesmo tempo.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FDA9EBD-19E2-244C-4552-E04EFC05A1BC}"/>
              </a:ext>
            </a:extLst>
          </p:cNvPr>
          <p:cNvSpPr txBox="1"/>
          <p:nvPr/>
        </p:nvSpPr>
        <p:spPr>
          <a:xfrm>
            <a:off x="6510069" y="727295"/>
            <a:ext cx="5341269" cy="3013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 tomará novamente os três remédios, no mesmo horário, no dia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quarta-feira, às 22 horas.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sexta-feira, às 22 horas.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sábado, às 10 horas.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segunda, às 10 horas.</a:t>
            </a:r>
          </a:p>
        </p:txBody>
      </p:sp>
    </p:spTree>
    <p:extLst>
      <p:ext uri="{BB962C8B-B14F-4D97-AF65-F5344CB8AC3E}">
        <p14:creationId xmlns:p14="http://schemas.microsoft.com/office/powerpoint/2010/main" val="3407599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4FA30-85FF-5253-5E3F-6542E62B9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20559DF-9879-6A5D-C296-6FCC4C8D06C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A842546D-ED70-B377-63D3-D3E1DC57E530}"/>
              </a:ext>
            </a:extLst>
          </p:cNvPr>
          <p:cNvSpPr txBox="1"/>
          <p:nvPr/>
        </p:nvSpPr>
        <p:spPr>
          <a:xfrm>
            <a:off x="207035" y="642192"/>
            <a:ext cx="5817247" cy="5239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2.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No país </a:t>
            </a:r>
            <a:r>
              <a:rPr lang="pt-BR" sz="24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Cossenus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acontece um super evento esportivo nacional a cada 3 anos, um festival cultural a cada 2 anos e eleições a cada 5 anos. Estes eventos aconteceram simultaneamente em 2000.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ano estes eventos acontecerão juntos novamente?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2010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2020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2030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2040</a:t>
            </a:r>
          </a:p>
        </p:txBody>
      </p:sp>
    </p:spTree>
    <p:extLst>
      <p:ext uri="{BB962C8B-B14F-4D97-AF65-F5344CB8AC3E}">
        <p14:creationId xmlns:p14="http://schemas.microsoft.com/office/powerpoint/2010/main" val="1562610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37B1C-63A5-B6D9-65E7-A3A7DAAE0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E030461-63AC-985A-8594-3AB1D741D13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F6F5CDD7-5121-9622-2BF2-23CAF0C881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213554" y="444013"/>
            <a:ext cx="3977745" cy="8200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A0D8D1D-E194-F033-6DE2-7BCD42130182}"/>
              </a:ext>
            </a:extLst>
          </p:cNvPr>
          <p:cNvSpPr txBox="1"/>
          <p:nvPr/>
        </p:nvSpPr>
        <p:spPr>
          <a:xfrm>
            <a:off x="403412" y="1264022"/>
            <a:ext cx="5584165" cy="4300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MÁXIMO DIVISOR COMUM DE UM NÚMERO NATURAL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Máximo Divisor Comum (MDC) é o maior número natural que </a:t>
            </a:r>
            <a:r>
              <a:rPr lang="pt-BR" sz="24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divide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dois, ou mais números, sem deixar restos.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os divisores dos números 15 e 20: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a 5">
                <a:extLst>
                  <a:ext uri="{FF2B5EF4-FFF2-40B4-BE49-F238E27FC236}">
                    <a16:creationId xmlns:a16="http://schemas.microsoft.com/office/drawing/2014/main" id="{0BFD3FB3-03D4-C86A-DD6A-3EE586FDE0F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1538250"/>
                  </p:ext>
                </p:extLst>
              </p:nvPr>
            </p:nvGraphicFramePr>
            <p:xfrm>
              <a:off x="7792297" y="727295"/>
              <a:ext cx="3089060" cy="89813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17812">
                      <a:extLst>
                        <a:ext uri="{9D8B030D-6E8A-4147-A177-3AD203B41FA5}">
                          <a16:colId xmlns:a16="http://schemas.microsoft.com/office/drawing/2014/main" val="3195496866"/>
                        </a:ext>
                      </a:extLst>
                    </a:gridCol>
                    <a:gridCol w="617812">
                      <a:extLst>
                        <a:ext uri="{9D8B030D-6E8A-4147-A177-3AD203B41FA5}">
                          <a16:colId xmlns:a16="http://schemas.microsoft.com/office/drawing/2014/main" val="2513081144"/>
                        </a:ext>
                      </a:extLst>
                    </a:gridCol>
                    <a:gridCol w="617812">
                      <a:extLst>
                        <a:ext uri="{9D8B030D-6E8A-4147-A177-3AD203B41FA5}">
                          <a16:colId xmlns:a16="http://schemas.microsoft.com/office/drawing/2014/main" val="766727228"/>
                        </a:ext>
                      </a:extLst>
                    </a:gridCol>
                    <a:gridCol w="617812">
                      <a:extLst>
                        <a:ext uri="{9D8B030D-6E8A-4147-A177-3AD203B41FA5}">
                          <a16:colId xmlns:a16="http://schemas.microsoft.com/office/drawing/2014/main" val="558476953"/>
                        </a:ext>
                      </a:extLst>
                    </a:gridCol>
                    <a:gridCol w="617812">
                      <a:extLst>
                        <a:ext uri="{9D8B030D-6E8A-4147-A177-3AD203B41FA5}">
                          <a16:colId xmlns:a16="http://schemas.microsoft.com/office/drawing/2014/main" val="724610563"/>
                        </a:ext>
                      </a:extLst>
                    </a:gridCol>
                  </a:tblGrid>
                  <a:tr h="4051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÷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28170363"/>
                      </a:ext>
                    </a:extLst>
                  </a:tr>
                  <a:tr h="4051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326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a 5">
                <a:extLst>
                  <a:ext uri="{FF2B5EF4-FFF2-40B4-BE49-F238E27FC236}">
                    <a16:creationId xmlns:a16="http://schemas.microsoft.com/office/drawing/2014/main" id="{0BFD3FB3-03D4-C86A-DD6A-3EE586FDE0F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1538250"/>
                  </p:ext>
                </p:extLst>
              </p:nvPr>
            </p:nvGraphicFramePr>
            <p:xfrm>
              <a:off x="7792297" y="727295"/>
              <a:ext cx="3089060" cy="89813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17812">
                      <a:extLst>
                        <a:ext uri="{9D8B030D-6E8A-4147-A177-3AD203B41FA5}">
                          <a16:colId xmlns:a16="http://schemas.microsoft.com/office/drawing/2014/main" val="3195496866"/>
                        </a:ext>
                      </a:extLst>
                    </a:gridCol>
                    <a:gridCol w="617812">
                      <a:extLst>
                        <a:ext uri="{9D8B030D-6E8A-4147-A177-3AD203B41FA5}">
                          <a16:colId xmlns:a16="http://schemas.microsoft.com/office/drawing/2014/main" val="2513081144"/>
                        </a:ext>
                      </a:extLst>
                    </a:gridCol>
                    <a:gridCol w="617812">
                      <a:extLst>
                        <a:ext uri="{9D8B030D-6E8A-4147-A177-3AD203B41FA5}">
                          <a16:colId xmlns:a16="http://schemas.microsoft.com/office/drawing/2014/main" val="766727228"/>
                        </a:ext>
                      </a:extLst>
                    </a:gridCol>
                    <a:gridCol w="617812">
                      <a:extLst>
                        <a:ext uri="{9D8B030D-6E8A-4147-A177-3AD203B41FA5}">
                          <a16:colId xmlns:a16="http://schemas.microsoft.com/office/drawing/2014/main" val="558476953"/>
                        </a:ext>
                      </a:extLst>
                    </a:gridCol>
                    <a:gridCol w="617812">
                      <a:extLst>
                        <a:ext uri="{9D8B030D-6E8A-4147-A177-3AD203B41FA5}">
                          <a16:colId xmlns:a16="http://schemas.microsoft.com/office/drawing/2014/main" val="724610563"/>
                        </a:ext>
                      </a:extLst>
                    </a:gridCol>
                  </a:tblGrid>
                  <a:tr h="492951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990" t="-6173" r="-406931" b="-1160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28170363"/>
                      </a:ext>
                    </a:extLst>
                  </a:tr>
                  <a:tr h="4051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3267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AABAAAF8-11E1-83FF-DE13-F4064399E4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1602731"/>
                  </p:ext>
                </p:extLst>
              </p:nvPr>
            </p:nvGraphicFramePr>
            <p:xfrm>
              <a:off x="7512042" y="1821710"/>
              <a:ext cx="3649569" cy="96420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67462">
                      <a:extLst>
                        <a:ext uri="{9D8B030D-6E8A-4147-A177-3AD203B41FA5}">
                          <a16:colId xmlns:a16="http://schemas.microsoft.com/office/drawing/2014/main" val="441241519"/>
                        </a:ext>
                      </a:extLst>
                    </a:gridCol>
                    <a:gridCol w="575272">
                      <a:extLst>
                        <a:ext uri="{9D8B030D-6E8A-4147-A177-3AD203B41FA5}">
                          <a16:colId xmlns:a16="http://schemas.microsoft.com/office/drawing/2014/main" val="2362759987"/>
                        </a:ext>
                      </a:extLst>
                    </a:gridCol>
                    <a:gridCol w="521367">
                      <a:extLst>
                        <a:ext uri="{9D8B030D-6E8A-4147-A177-3AD203B41FA5}">
                          <a16:colId xmlns:a16="http://schemas.microsoft.com/office/drawing/2014/main" val="1392873267"/>
                        </a:ext>
                      </a:extLst>
                    </a:gridCol>
                    <a:gridCol w="521367">
                      <a:extLst>
                        <a:ext uri="{9D8B030D-6E8A-4147-A177-3AD203B41FA5}">
                          <a16:colId xmlns:a16="http://schemas.microsoft.com/office/drawing/2014/main" val="949826578"/>
                        </a:ext>
                      </a:extLst>
                    </a:gridCol>
                    <a:gridCol w="521367">
                      <a:extLst>
                        <a:ext uri="{9D8B030D-6E8A-4147-A177-3AD203B41FA5}">
                          <a16:colId xmlns:a16="http://schemas.microsoft.com/office/drawing/2014/main" val="3887621211"/>
                        </a:ext>
                      </a:extLst>
                    </a:gridCol>
                    <a:gridCol w="521367">
                      <a:extLst>
                        <a:ext uri="{9D8B030D-6E8A-4147-A177-3AD203B41FA5}">
                          <a16:colId xmlns:a16="http://schemas.microsoft.com/office/drawing/2014/main" val="2395641628"/>
                        </a:ext>
                      </a:extLst>
                    </a:gridCol>
                    <a:gridCol w="521367">
                      <a:extLst>
                        <a:ext uri="{9D8B030D-6E8A-4147-A177-3AD203B41FA5}">
                          <a16:colId xmlns:a16="http://schemas.microsoft.com/office/drawing/2014/main" val="986385787"/>
                        </a:ext>
                      </a:extLst>
                    </a:gridCol>
                  </a:tblGrid>
                  <a:tr h="47125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÷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4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1998840"/>
                      </a:ext>
                    </a:extLst>
                  </a:tr>
                  <a:tr h="47125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2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4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10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55838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AABAAAF8-11E1-83FF-DE13-F4064399E4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1602731"/>
                  </p:ext>
                </p:extLst>
              </p:nvPr>
            </p:nvGraphicFramePr>
            <p:xfrm>
              <a:off x="7512042" y="1821710"/>
              <a:ext cx="3649569" cy="96420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67462">
                      <a:extLst>
                        <a:ext uri="{9D8B030D-6E8A-4147-A177-3AD203B41FA5}">
                          <a16:colId xmlns:a16="http://schemas.microsoft.com/office/drawing/2014/main" val="441241519"/>
                        </a:ext>
                      </a:extLst>
                    </a:gridCol>
                    <a:gridCol w="575272">
                      <a:extLst>
                        <a:ext uri="{9D8B030D-6E8A-4147-A177-3AD203B41FA5}">
                          <a16:colId xmlns:a16="http://schemas.microsoft.com/office/drawing/2014/main" val="2362759987"/>
                        </a:ext>
                      </a:extLst>
                    </a:gridCol>
                    <a:gridCol w="521367">
                      <a:extLst>
                        <a:ext uri="{9D8B030D-6E8A-4147-A177-3AD203B41FA5}">
                          <a16:colId xmlns:a16="http://schemas.microsoft.com/office/drawing/2014/main" val="1392873267"/>
                        </a:ext>
                      </a:extLst>
                    </a:gridCol>
                    <a:gridCol w="521367">
                      <a:extLst>
                        <a:ext uri="{9D8B030D-6E8A-4147-A177-3AD203B41FA5}">
                          <a16:colId xmlns:a16="http://schemas.microsoft.com/office/drawing/2014/main" val="949826578"/>
                        </a:ext>
                      </a:extLst>
                    </a:gridCol>
                    <a:gridCol w="521367">
                      <a:extLst>
                        <a:ext uri="{9D8B030D-6E8A-4147-A177-3AD203B41FA5}">
                          <a16:colId xmlns:a16="http://schemas.microsoft.com/office/drawing/2014/main" val="3887621211"/>
                        </a:ext>
                      </a:extLst>
                    </a:gridCol>
                    <a:gridCol w="521367">
                      <a:extLst>
                        <a:ext uri="{9D8B030D-6E8A-4147-A177-3AD203B41FA5}">
                          <a16:colId xmlns:a16="http://schemas.microsoft.com/office/drawing/2014/main" val="2395641628"/>
                        </a:ext>
                      </a:extLst>
                    </a:gridCol>
                    <a:gridCol w="521367">
                      <a:extLst>
                        <a:ext uri="{9D8B030D-6E8A-4147-A177-3AD203B41FA5}">
                          <a16:colId xmlns:a16="http://schemas.microsoft.com/office/drawing/2014/main" val="986385787"/>
                        </a:ext>
                      </a:extLst>
                    </a:gridCol>
                  </a:tblGrid>
                  <a:tr h="492951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1299" t="-4878" r="-684416" b="-1207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4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1998840"/>
                      </a:ext>
                    </a:extLst>
                  </a:tr>
                  <a:tr h="47125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2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4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rgbClr val="FF66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>
                              <a:solidFill>
                                <a:schemeClr val="tx1"/>
                              </a:solidFill>
                              <a:effectLst/>
                            </a:rPr>
                            <a:t>10</a:t>
                          </a:r>
                          <a:endParaRPr lang="pt-BR" sz="24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pt-BR" sz="24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20</a:t>
                          </a:r>
                          <a:endParaRPr lang="pt-BR" sz="2400" kern="100" dirty="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558382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586C5D3-CC14-F408-0117-D64190A4807D}"/>
                  </a:ext>
                </a:extLst>
              </p:cNvPr>
              <p:cNvSpPr txBox="1"/>
              <p:nvPr/>
            </p:nvSpPr>
            <p:spPr>
              <a:xfrm>
                <a:off x="6502679" y="2982195"/>
                <a:ext cx="5285905" cy="33355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Note que, o maior divisor comum entre 15 e 20 é o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5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e o denotamos da seguinte forma:</a:t>
                </a: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i="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MDC</m:t>
                      </m:r>
                      <m:r>
                        <a:rPr lang="pt-BR" sz="2400" i="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15; 20</m:t>
                          </m:r>
                        </m:e>
                      </m:d>
                      <m:r>
                        <a:rPr lang="pt-BR" sz="2400" i="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=5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Para determinar o MDC de dois, ou mais números, podemos: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Comparar os conjuntos dos divisores de cada número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586C5D3-CC14-F408-0117-D64190A48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679" y="2982195"/>
                <a:ext cx="5285905" cy="3335528"/>
              </a:xfrm>
              <a:prstGeom prst="rect">
                <a:avLst/>
              </a:prstGeom>
              <a:blipFill>
                <a:blip r:embed="rId5"/>
                <a:stretch>
                  <a:fillRect l="-1845" t="-731" r="-1730" b="-32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2666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C9D65-D870-F160-5C5A-C79531F76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AF5A52C-0A6C-DDE9-7AB6-325FC8AD157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440D2C8-737E-0A5D-6984-566B9AA9F810}"/>
              </a:ext>
            </a:extLst>
          </p:cNvPr>
          <p:cNvSpPr txBox="1"/>
          <p:nvPr/>
        </p:nvSpPr>
        <p:spPr>
          <a:xfrm>
            <a:off x="225210" y="811165"/>
            <a:ext cx="5934453" cy="5679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Para determinar o MDC de dois, ou mais números, podemos: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Comparar os conjuntos dos divisores de cada número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Exemplo: </a:t>
            </a:r>
          </a:p>
          <a:p>
            <a:pPr marL="457200" algn="just">
              <a:lnSpc>
                <a:spcPct val="115000"/>
              </a:lnSpc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Determinando o MDC entre 18 e 12.</a:t>
            </a:r>
          </a:p>
          <a:p>
            <a:pPr marL="457200" algn="just">
              <a:lnSpc>
                <a:spcPct val="115000"/>
              </a:lnSpc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i="1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</a:t>
            </a:r>
            <a:r>
              <a:rPr lang="pt-BR" sz="24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457200" algn="just">
              <a:lnSpc>
                <a:spcPct val="115000"/>
              </a:lnSpc>
              <a:buNone/>
            </a:pPr>
            <a:endParaRPr lang="pt-BR" sz="2400" i="1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pt-BR" sz="2400" i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Listando todos os divisores de 18 e de 12, obtemos: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E035206-8062-CDAA-BAC4-7D36DE7AA816}"/>
                  </a:ext>
                </a:extLst>
              </p:cNvPr>
              <p:cNvSpPr txBox="1"/>
              <p:nvPr/>
            </p:nvSpPr>
            <p:spPr>
              <a:xfrm>
                <a:off x="6446406" y="727295"/>
                <a:ext cx="5358498" cy="45448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buNone/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18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1, 2, 3, 6, 9, 18</m:t>
                          </m:r>
                        </m:e>
                      </m:d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1, 2, 3, 4, 6, 12</m:t>
                          </m:r>
                        </m:e>
                      </m:d>
                    </m:oMath>
                  </m:oMathPara>
                </a14:m>
                <a:endParaRPr lang="pt-BR" sz="2400" i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endParaRPr lang="pt-BR" sz="2400" i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</a:t>
                </a: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Note que, existem divisores em comum, que são os números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1, 2, 3, 6</m:t>
                    </m:r>
                  </m:oMath>
                </a14:m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</a:p>
              <a:p>
                <a:pPr marL="457200" algn="just">
                  <a:lnSpc>
                    <a:spcPct val="115000"/>
                  </a:lnSpc>
                  <a:buNone/>
                </a:pPr>
                <a:endParaRPr lang="pt-BR" sz="2400" i="1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O MDC é o maior deles, assim: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i="1" kern="100" dirty="0"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𝑀𝐷𝐶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12; 18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=6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E035206-8062-CDAA-BAC4-7D36DE7AA8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6406" y="727295"/>
                <a:ext cx="5358498" cy="4544834"/>
              </a:xfrm>
              <a:prstGeom prst="rect">
                <a:avLst/>
              </a:prstGeom>
              <a:blipFill>
                <a:blip r:embed="rId2"/>
                <a:stretch>
                  <a:fillRect r="-17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74800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27DD-8D6D-72A4-E1D4-40C4435FD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DCEC802-5BCF-CABC-AA6D-3FABAF3EE2C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60872-CEB3-2964-35BB-C32F3FD1335D}"/>
              </a:ext>
            </a:extLst>
          </p:cNvPr>
          <p:cNvSpPr txBox="1"/>
          <p:nvPr/>
        </p:nvSpPr>
        <p:spPr>
          <a:xfrm>
            <a:off x="208558" y="612906"/>
            <a:ext cx="5887440" cy="3040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Utilizar a decomposição em fatores primos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1.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Determinando o MDC entre 24 e 36. 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i="1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</a:t>
            </a:r>
            <a:r>
              <a:rPr lang="pt-BR" sz="24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Vamos decompor os números em fatores primos e comparar os resultados.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Gráfico, Histograma, Gráfico de dispersão&#10;&#10;Descrição gerada automaticamente com confiança média">
            <a:extLst>
              <a:ext uri="{FF2B5EF4-FFF2-40B4-BE49-F238E27FC236}">
                <a16:creationId xmlns:a16="http://schemas.microsoft.com/office/drawing/2014/main" id="{B62F5DEE-5679-8331-5352-C461C72A8C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b="25371"/>
          <a:stretch>
            <a:fillRect/>
          </a:stretch>
        </p:blipFill>
        <p:spPr bwMode="auto">
          <a:xfrm>
            <a:off x="541284" y="3880866"/>
            <a:ext cx="5221987" cy="21084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FAA76DBA-5297-F678-EE59-2D8B8DEE468C}"/>
                  </a:ext>
                </a:extLst>
              </p:cNvPr>
              <p:cNvSpPr txBox="1"/>
              <p:nvPr/>
            </p:nvSpPr>
            <p:spPr>
              <a:xfrm>
                <a:off x="6382512" y="664234"/>
                <a:ext cx="5504685" cy="24955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Comparando as decomposições, notamos que o produto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pt-BR" sz="24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pt-BR" sz="24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divide ambos os números.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</a:t>
                </a:r>
              </a:p>
              <a:p>
                <a:pPr marL="457200" algn="just">
                  <a:lnSpc>
                    <a:spcPct val="115000"/>
                  </a:lnSpc>
                  <a:buNone/>
                </a:pPr>
                <a:endParaRPr lang="pt-BR" sz="1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𝑴𝑫𝑪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𝟏𝟐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; 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𝟑𝟔</m:t>
                          </m:r>
                        </m:e>
                      </m:d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b="1" i="1" kern="100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pt-BR" sz="2400" b="1" i="1" kern="100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pt-BR" sz="2400" b="1" i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𝟏𝟐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FAA76DBA-5297-F678-EE59-2D8B8DEE46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512" y="664234"/>
                <a:ext cx="5504685" cy="2495555"/>
              </a:xfrm>
              <a:prstGeom prst="rect">
                <a:avLst/>
              </a:prstGeom>
              <a:blipFill>
                <a:blip r:embed="rId4"/>
                <a:stretch>
                  <a:fillRect t="-978" r="-16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D554045-3528-B3BC-42EA-9F5225C4D19C}"/>
                  </a:ext>
                </a:extLst>
              </p:cNvPr>
              <p:cNvSpPr txBox="1"/>
              <p:nvPr/>
            </p:nvSpPr>
            <p:spPr>
              <a:xfrm>
                <a:off x="6382512" y="4205321"/>
                <a:ext cx="5503157" cy="227151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Pode-se dizer também, que o </a:t>
                </a:r>
                <a:r>
                  <a:rPr lang="pt-BR" sz="2400" b="1" kern="100" dirty="0">
                    <a:solidFill>
                      <a:srgbClr val="15608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MDC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entre dois ou mais números pode ser obtido pelo produto dos fatores comuns, elevados às menores potências, ou seja, </a:t>
                </a:r>
              </a:p>
              <a:p>
                <a:pPr algn="just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0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𝑀𝐷𝐶</m:t>
                      </m:r>
                      <m:r>
                        <a:rPr lang="pt-BR" sz="20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0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0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12; 36</m:t>
                          </m:r>
                        </m:e>
                      </m:d>
                      <m:r>
                        <a:rPr lang="pt-BR" sz="20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000" b="1" i="1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pt-BR" sz="20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pt-BR" sz="2000" b="1" i="1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pt-BR" sz="20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pt-BR" sz="20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0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000" b="1" i="1">
                              <a:solidFill>
                                <a:srgbClr val="A02B93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b="1" i="1">
                              <a:solidFill>
                                <a:srgbClr val="A02B93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pt-BR" sz="2000" b="1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0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pt-BR" sz="2000" b="1" i="1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0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=12</m:t>
                      </m:r>
                    </m:oMath>
                  </m:oMathPara>
                </a14:m>
                <a:endParaRPr lang="pt-BR" sz="20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D554045-3528-B3BC-42EA-9F5225C4D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512" y="4205321"/>
                <a:ext cx="5503157" cy="2271519"/>
              </a:xfrm>
              <a:prstGeom prst="rect">
                <a:avLst/>
              </a:prstGeom>
              <a:blipFill>
                <a:blip r:embed="rId5"/>
                <a:stretch>
                  <a:fillRect t="-1070" r="-15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>
            <a:extLst>
              <a:ext uri="{FF2B5EF4-FFF2-40B4-BE49-F238E27FC236}">
                <a16:creationId xmlns:a16="http://schemas.microsoft.com/office/drawing/2014/main" id="{88335590-4FE6-8917-2FEE-413ED953F17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9" b="3905"/>
          <a:stretch/>
        </p:blipFill>
        <p:spPr bwMode="auto">
          <a:xfrm>
            <a:off x="6382512" y="3215028"/>
            <a:ext cx="1612676" cy="8775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218631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C9623-BC56-24CF-7EC3-09F9BE874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C751882-034B-EEE0-3F26-36FDBD74144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AE93DCB2-B898-8816-FC6B-A1743C035595}"/>
              </a:ext>
            </a:extLst>
          </p:cNvPr>
          <p:cNvSpPr txBox="1"/>
          <p:nvPr/>
        </p:nvSpPr>
        <p:spPr>
          <a:xfrm>
            <a:off x="207034" y="727295"/>
            <a:ext cx="5681933" cy="2577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2. 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Determinando o MDC entre 40 e 48. 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i="1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</a:t>
            </a:r>
            <a:r>
              <a:rPr lang="pt-BR" sz="24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400" i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Vamos decompor os números em fatores primos e comparar os resultados</a:t>
            </a:r>
            <a:r>
              <a:rPr lang="pt-BR" sz="2400" dirty="0">
                <a:effectLst/>
                <a:latin typeface="Arial Narrow" panose="020B0606020202030204" pitchFamily="34" charset="0"/>
              </a:rPr>
              <a:t> </a:t>
            </a:r>
          </a:p>
          <a:p>
            <a:pPr algn="just"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8" name="Imagem 7" descr="Gráfico&#10;&#10;O conteúdo gerado por IA pode estar incorreto.">
            <a:extLst>
              <a:ext uri="{FF2B5EF4-FFF2-40B4-BE49-F238E27FC236}">
                <a16:creationId xmlns:a16="http://schemas.microsoft.com/office/drawing/2014/main" id="{0606A766-2844-EC8B-C4C0-CE9BFB16F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23" y="3221827"/>
            <a:ext cx="5706777" cy="26679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F54AE269-F475-9FA7-3230-C684B46B7339}"/>
                  </a:ext>
                </a:extLst>
              </p:cNvPr>
              <p:cNvSpPr txBox="1"/>
              <p:nvPr/>
            </p:nvSpPr>
            <p:spPr>
              <a:xfrm>
                <a:off x="6327879" y="727295"/>
                <a:ext cx="5474898" cy="31511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Comparando as decomposições, notamos que o produto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pt-BR" sz="2400" b="1" i="1" kern="1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pt-BR" sz="2400" b="1" i="1" kern="1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400" b="1" i="1" kern="1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400" b="1" i="1" kern="10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b="1" i="1" kern="10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  <m:sup>
                        <m:r>
                          <a:rPr lang="pt-BR" sz="24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divide ambos os números.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15000"/>
                  </a:lnSpc>
                  <a:buNone/>
                </a:pPr>
                <a:endParaRPr lang="pt-BR" sz="2400" i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</a:t>
                </a:r>
              </a:p>
              <a:p>
                <a:pPr marL="457200">
                  <a:lnSpc>
                    <a:spcPct val="115000"/>
                  </a:lnSpc>
                  <a:buNone/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𝑴𝑫𝑪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𝟒𝟎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; 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𝟒𝟖</m:t>
                          </m:r>
                        </m:e>
                      </m:d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pt-BR" sz="22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pt-BR" sz="22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b="1" i="1" kern="10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b="1" i="1" kern="10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𝟖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F54AE269-F475-9FA7-3230-C684B46B73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7879" y="727295"/>
                <a:ext cx="5474898" cy="3151119"/>
              </a:xfrm>
              <a:prstGeom prst="rect">
                <a:avLst/>
              </a:prstGeom>
              <a:blipFill>
                <a:blip r:embed="rId3"/>
                <a:stretch>
                  <a:fillRect t="-774" r="-17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3992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33398-933A-9ABD-7DCF-BFB73C998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F67C7B8-A9E2-149D-0284-377AAC6A4E9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1AD46EE0-9D7D-3002-1F41-15A8D11B4E9B}"/>
              </a:ext>
            </a:extLst>
          </p:cNvPr>
          <p:cNvSpPr txBox="1"/>
          <p:nvPr/>
        </p:nvSpPr>
        <p:spPr>
          <a:xfrm>
            <a:off x="233082" y="605562"/>
            <a:ext cx="5764305" cy="2616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3.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Determinando o MDC entre 45, 60 e 75.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i="1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</a:t>
            </a:r>
            <a:r>
              <a:rPr lang="pt-BR" sz="24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Vamos decompor os números 45, 60 e 75 em fatores primos e </a:t>
            </a:r>
            <a:r>
              <a:rPr lang="pt-BR" sz="2400" b="1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destacar</a:t>
            </a:r>
            <a:r>
              <a:rPr lang="pt-BR" sz="24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quando houver divisões simultâneas entre os números.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Forma, Tabela&#10;&#10;O conteúdo gerado por IA pode estar incorreto.">
            <a:extLst>
              <a:ext uri="{FF2B5EF4-FFF2-40B4-BE49-F238E27FC236}">
                <a16:creationId xmlns:a16="http://schemas.microsoft.com/office/drawing/2014/main" id="{D03F821F-4625-33A3-C857-7CF3E46E9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697" y="3227510"/>
            <a:ext cx="5116513" cy="30249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B569BDF-5934-0153-592C-FDF9C8F03923}"/>
                  </a:ext>
                </a:extLst>
              </p:cNvPr>
              <p:cNvSpPr txBox="1"/>
              <p:nvPr/>
            </p:nvSpPr>
            <p:spPr>
              <a:xfrm>
                <a:off x="6303034" y="827369"/>
                <a:ext cx="5601032" cy="27433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Nesse caso, os únicos fatores comuns foram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196B2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𝟓</m:t>
                    </m:r>
                  </m:oMath>
                </a14:m>
                <a:r>
                  <a:rPr lang="pt-BR" sz="2400" b="1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endParaRPr lang="pt-BR" sz="2400" i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</a:t>
                </a:r>
              </a:p>
              <a:p>
                <a:pPr marL="457200" algn="just">
                  <a:lnSpc>
                    <a:spcPct val="115000"/>
                  </a:lnSpc>
                  <a:buNone/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𝑴𝑫𝑪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𝟒𝟓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; 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𝟔𝟎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; 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𝟕𝟓</m:t>
                          </m:r>
                        </m:e>
                      </m:d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r>
                        <a:rPr lang="pt-BR" sz="2400" b="1" i="1" kern="100">
                          <a:solidFill>
                            <a:srgbClr val="A02B93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pt-BR" sz="24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pt-BR" sz="24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𝟏𝟓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B569BDF-5934-0153-592C-FDF9C8F03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4" y="827369"/>
                <a:ext cx="5601032" cy="2743315"/>
              </a:xfrm>
              <a:prstGeom prst="rect">
                <a:avLst/>
              </a:prstGeom>
              <a:blipFill>
                <a:blip r:embed="rId3"/>
                <a:stretch>
                  <a:fillRect t="-889" r="-1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15666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FAAF6-E026-A836-BED1-9F1D4CFED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37F97DB-6F65-2066-DCC5-96604F058D4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1545BC8-BABF-2DA7-DED4-731BB0094356}"/>
              </a:ext>
            </a:extLst>
          </p:cNvPr>
          <p:cNvSpPr txBox="1"/>
          <p:nvPr/>
        </p:nvSpPr>
        <p:spPr>
          <a:xfrm>
            <a:off x="340658" y="837438"/>
            <a:ext cx="5755341" cy="5576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DIFERENÇA ENTRE MDC E MMC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O </a:t>
            </a:r>
            <a:r>
              <a:rPr lang="pt-BR" sz="24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Máximo Divisor Comum (MDC)</a:t>
            </a:r>
            <a:r>
              <a:rPr lang="pt-BR" sz="2400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dois ou mais números é o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maior número natural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</a:t>
            </a:r>
            <a:r>
              <a:rPr lang="pt-BR" sz="24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divide todos eles ao mesmo tempo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ou seja, que é </a:t>
            </a:r>
            <a:r>
              <a:rPr lang="pt-BR" sz="24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divisor comum</a:t>
            </a:r>
            <a:r>
              <a:rPr lang="pt-BR" sz="2400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desses números. </a:t>
            </a:r>
          </a:p>
          <a:p>
            <a:pPr marL="457200" algn="just">
              <a:lnSpc>
                <a:spcPct val="115000"/>
              </a:lnSpc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Já o </a:t>
            </a:r>
            <a:r>
              <a:rPr lang="pt-BR" sz="2400" b="1" kern="100" dirty="0">
                <a:solidFill>
                  <a:srgbClr val="196B2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Mínimo Múltiplo Comum (MMC)</a:t>
            </a:r>
            <a:r>
              <a:rPr lang="pt-BR" sz="2400" kern="100" dirty="0">
                <a:solidFill>
                  <a:srgbClr val="FFC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 o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menor número natural diferente de zero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é </a:t>
            </a:r>
            <a:r>
              <a:rPr lang="pt-BR" sz="24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múltiplo de todos eles ao mesmo tempo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isto é, um </a:t>
            </a:r>
            <a:r>
              <a:rPr lang="pt-BR" sz="2400" b="1" kern="100" dirty="0">
                <a:solidFill>
                  <a:srgbClr val="196B2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múltiplo comum</a:t>
            </a:r>
            <a:r>
              <a:rPr lang="pt-BR" sz="2400" kern="100" dirty="0">
                <a:solidFill>
                  <a:srgbClr val="196B2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aos números considerados.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5FDB75F-7745-04D6-B896-1960E926426D}"/>
              </a:ext>
            </a:extLst>
          </p:cNvPr>
          <p:cNvSpPr txBox="1"/>
          <p:nvPr/>
        </p:nvSpPr>
        <p:spPr>
          <a:xfrm>
            <a:off x="6580093" y="837438"/>
            <a:ext cx="5127813" cy="3245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Assim, quando calculamos o </a:t>
            </a:r>
            <a:r>
              <a:rPr lang="pt-BR" sz="24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MDC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estamos procurando entre os </a:t>
            </a:r>
            <a:r>
              <a:rPr lang="pt-BR" sz="24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divisores comuns</a:t>
            </a:r>
            <a:r>
              <a:rPr lang="pt-BR" sz="2400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aquele que tem </a:t>
            </a:r>
            <a:r>
              <a:rPr lang="pt-BR" sz="24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maior valor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Quando calculamos o </a:t>
            </a:r>
            <a:r>
              <a:rPr lang="pt-BR" sz="2400" b="1" kern="100" dirty="0">
                <a:solidFill>
                  <a:srgbClr val="196B2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MMC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estamos procurando entre os </a:t>
            </a:r>
            <a:r>
              <a:rPr lang="pt-BR" sz="2400" b="1" kern="100" dirty="0">
                <a:solidFill>
                  <a:srgbClr val="196B2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múltiplos comuns</a:t>
            </a:r>
            <a:r>
              <a:rPr lang="pt-BR" sz="2400" kern="100" dirty="0">
                <a:solidFill>
                  <a:srgbClr val="196B2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aquele que tem </a:t>
            </a:r>
            <a:r>
              <a:rPr lang="pt-BR" sz="2400" b="1" kern="100" dirty="0">
                <a:solidFill>
                  <a:srgbClr val="196B2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menor valor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ED3973C-2D3D-F97F-DF74-5475E4F4E9D0}"/>
              </a:ext>
            </a:extLst>
          </p:cNvPr>
          <p:cNvSpPr/>
          <p:nvPr/>
        </p:nvSpPr>
        <p:spPr>
          <a:xfrm>
            <a:off x="6889470" y="4177571"/>
            <a:ext cx="496187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8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Exemplos:</a:t>
            </a:r>
          </a:p>
        </p:txBody>
      </p:sp>
    </p:spTree>
    <p:extLst>
      <p:ext uri="{BB962C8B-B14F-4D97-AF65-F5344CB8AC3E}">
        <p14:creationId xmlns:p14="http://schemas.microsoft.com/office/powerpoint/2010/main" val="4179847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51DF4-44FC-A7DC-814C-08466A709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78E9546-F2F6-1DBE-CBCE-EB1756CDA9B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15D4404-CFFD-C858-4A67-F336F90F652A}"/>
                  </a:ext>
                </a:extLst>
              </p:cNvPr>
              <p:cNvSpPr txBox="1"/>
              <p:nvPr/>
            </p:nvSpPr>
            <p:spPr>
              <a:xfrm>
                <a:off x="-80682" y="600111"/>
                <a:ext cx="6096000" cy="51645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1.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Encontre o MMC e o MDC entre os números 16 e 12.</a:t>
                </a: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Listando alguns dos múltiplos de 16 e de 12 até encontrar um que seja comum aos dois.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𝑀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0, 16, 32, 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𝟒𝟖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, …</m:t>
                          </m:r>
                        </m:e>
                      </m:d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𝑀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0, 12, 24, 36, 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𝟒𝟖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, …</m:t>
                          </m:r>
                        </m:e>
                      </m:d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𝑴𝑴𝑪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𝟏𝟔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; 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𝟏𝟐</m:t>
                          </m:r>
                        </m:e>
                      </m:d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𝟒𝟖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Isso significa que, 48 é o menor número que é múltiplo de 16 e 12, ao mesmo tempo.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15D4404-CFFD-C858-4A67-F336F90F6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0682" y="600111"/>
                <a:ext cx="6096000" cy="5164555"/>
              </a:xfrm>
              <a:prstGeom prst="rect">
                <a:avLst/>
              </a:prstGeom>
              <a:blipFill>
                <a:blip r:embed="rId2"/>
                <a:stretch>
                  <a:fillRect t="-590" r="-1500" b="-15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EA2DA09-2F8E-C66A-21A4-FCA7BAD97E0A}"/>
                  </a:ext>
                </a:extLst>
              </p:cNvPr>
              <p:cNvSpPr txBox="1"/>
              <p:nvPr/>
            </p:nvSpPr>
            <p:spPr>
              <a:xfrm>
                <a:off x="6373906" y="892734"/>
                <a:ext cx="5360891" cy="47500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Agora, listando todos os divisores de 16 e de 12, temos: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=1, 2, 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, 8, 16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=1, 2, 3, 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, 6, 12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endParaRPr lang="pt-BR" sz="2400" i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maior número que divide ambos os números, ao mesmo tempo, é o 4, ou seja,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b="1" i="1" kern="100" dirty="0"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𝑴𝑫𝑪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𝟏𝟔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; 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𝟏𝟐</m:t>
                          </m:r>
                        </m:e>
                      </m:d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EA2DA09-2F8E-C66A-21A4-FCA7BAD97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906" y="892734"/>
                <a:ext cx="5360891" cy="4750018"/>
              </a:xfrm>
              <a:prstGeom prst="rect">
                <a:avLst/>
              </a:prstGeom>
              <a:blipFill>
                <a:blip r:embed="rId3"/>
                <a:stretch>
                  <a:fillRect t="-513" r="-17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3249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7BBC0-ED29-8D5D-9A67-1B202BF44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FA3DB82-834F-187F-AA68-33BFABE50B8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1793246-2A04-52AD-E08A-92C5DAB44518}"/>
              </a:ext>
            </a:extLst>
          </p:cNvPr>
          <p:cNvSpPr txBox="1"/>
          <p:nvPr/>
        </p:nvSpPr>
        <p:spPr>
          <a:xfrm>
            <a:off x="0" y="854420"/>
            <a:ext cx="6096000" cy="2178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2.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Determine o MMC e o MDC entre 30 e 36.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i="1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</a:t>
            </a:r>
            <a:r>
              <a:rPr lang="pt-BR" sz="24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Decompondo os números 30 e 36, em fatores primos, obtemos: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Histograma&#10;&#10;O conteúdo gerado por IA pode estar incorreto.">
            <a:extLst>
              <a:ext uri="{FF2B5EF4-FFF2-40B4-BE49-F238E27FC236}">
                <a16:creationId xmlns:a16="http://schemas.microsoft.com/office/drawing/2014/main" id="{34E2C97F-6073-3E56-CE8F-ECAD9C04E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994" y="3336991"/>
            <a:ext cx="4585081" cy="29589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121317B6-676F-ACB8-73E4-442D9A45CF23}"/>
                  </a:ext>
                </a:extLst>
              </p:cNvPr>
              <p:cNvSpPr txBox="1"/>
              <p:nvPr/>
            </p:nvSpPr>
            <p:spPr>
              <a:xfrm>
                <a:off x="6338894" y="1008911"/>
                <a:ext cx="5620025" cy="39449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endParaRPr lang="pt-BR" sz="2400" i="1" kern="100" dirty="0"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𝑀𝑀𝐶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30; 36</m:t>
                          </m:r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=2×2×3×3×5=180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endParaRPr lang="pt-BR" sz="2200" i="1" kern="100" dirty="0"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𝑀𝐷𝐶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30; 36</m:t>
                          </m:r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=6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i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180 é o menor múltiplo comum entre 30 e 36, enquanto 6 é o maior divisor em comum de ambos.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121317B6-676F-ACB8-73E4-442D9A45C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894" y="1008911"/>
                <a:ext cx="5620025" cy="3944926"/>
              </a:xfrm>
              <a:prstGeom prst="rect">
                <a:avLst/>
              </a:prstGeom>
              <a:blipFill>
                <a:blip r:embed="rId3"/>
                <a:stretch>
                  <a:fillRect t="-618" r="-1627" b="-92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1771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22DA0-0985-7658-0C11-ACE97F2BD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5D8D923-7EEC-7299-09DD-C3186D7D269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33C5AA5D-CCCF-0083-F36A-8504835CE6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315599" y="405041"/>
            <a:ext cx="2547466" cy="6445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529F5F1-EAB8-69D1-C0E0-0D6A2EF64EFF}"/>
              </a:ext>
            </a:extLst>
          </p:cNvPr>
          <p:cNvSpPr txBox="1"/>
          <p:nvPr/>
        </p:nvSpPr>
        <p:spPr>
          <a:xfrm>
            <a:off x="207034" y="1049548"/>
            <a:ext cx="6096000" cy="1971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Com base no método da fatoração em primos, calcule: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MDC entre os números 96 e 168.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MDC entre os números 180 e 324.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DA6296-1015-89C7-92FF-BE62ACE64993}"/>
              </a:ext>
            </a:extLst>
          </p:cNvPr>
          <p:cNvSpPr txBox="1"/>
          <p:nvPr/>
        </p:nvSpPr>
        <p:spPr>
          <a:xfrm>
            <a:off x="6411599" y="1049548"/>
            <a:ext cx="4374773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Complete o seguinte quadro.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 descr="Tabela&#10;&#10;O conteúdo gerado por IA pode estar incorreto.">
            <a:extLst>
              <a:ext uri="{FF2B5EF4-FFF2-40B4-BE49-F238E27FC236}">
                <a16:creationId xmlns:a16="http://schemas.microsoft.com/office/drawing/2014/main" id="{6EA3586F-639B-F64E-7C52-13067784F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354" y="1778185"/>
            <a:ext cx="5648491" cy="213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3222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4C8A0-C8D3-E894-E333-F1B7671C2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E8B9BD7-6E8F-B4C7-D32B-F86606DA977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C912494-D6B4-C055-DD85-D861FEB72DB8}"/>
              </a:ext>
            </a:extLst>
          </p:cNvPr>
          <p:cNvSpPr txBox="1"/>
          <p:nvPr/>
        </p:nvSpPr>
        <p:spPr>
          <a:xfrm>
            <a:off x="313764" y="727295"/>
            <a:ext cx="5844985" cy="5576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Dentre as afirmações, identifique com (V) para verdadeira e (F) para falsa, as sentenças a seguir:</a:t>
            </a:r>
          </a:p>
          <a:p>
            <a:pPr marL="457200" algn="just">
              <a:lnSpc>
                <a:spcPct val="115000"/>
              </a:lnSpc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 ) O MDC entre dois números é sempre o menor deles.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 ) O MMC entre dois números é sempre menor que o MDC entre eles.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 ) O quociente de 300 pelo MDC (300; 600) é 1.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 ) A metade do MMC (30; 50) é 75.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    ) O MMC entre dois números é sempre o produto entre eles.</a:t>
            </a:r>
          </a:p>
        </p:txBody>
      </p:sp>
    </p:spTree>
    <p:extLst>
      <p:ext uri="{BB962C8B-B14F-4D97-AF65-F5344CB8AC3E}">
        <p14:creationId xmlns:p14="http://schemas.microsoft.com/office/powerpoint/2010/main" val="23603632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1F751-D282-D250-7AE0-10887CAE9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2C3DBF1-B2D7-DD6E-AFB6-95AE74897DA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AEC1803-5A04-B617-0F54-866415D5FB40}"/>
                  </a:ext>
                </a:extLst>
              </p:cNvPr>
              <p:cNvSpPr txBox="1"/>
              <p:nvPr/>
            </p:nvSpPr>
            <p:spPr>
              <a:xfrm>
                <a:off x="215153" y="727295"/>
                <a:ext cx="5737411" cy="52541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14.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Responda:</a:t>
                </a:r>
              </a:p>
              <a:p>
                <a:pPr marL="457200" algn="just">
                  <a:lnSpc>
                    <a:spcPct val="115000"/>
                  </a:lnSpc>
                  <a:buNone/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914400" indent="-457200" algn="just">
                  <a:lnSpc>
                    <a:spcPct val="115000"/>
                  </a:lnSpc>
                  <a:buAutoNum type="alphaLcParenR"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 o menor número que dividido por 4 e 5, que deixa o mesmo resto 3? </a:t>
                </a:r>
              </a:p>
              <a:p>
                <a:pPr marL="457200" algn="just">
                  <a:lnSpc>
                    <a:spcPct val="115000"/>
                  </a:lnSpc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Qual o menor número que dividido por 3, 6 e 5, que deixa o mesmo resto 2?</a:t>
                </a:r>
              </a:p>
              <a:p>
                <a:pPr marL="457200" algn="just">
                  <a:lnSpc>
                    <a:spcPct val="115000"/>
                  </a:lnSpc>
                  <a:buNone/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Qual o MDC entre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400" i="1" kern="100" baseline="300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×3×</m:t>
                    </m:r>
                    <m:sSup>
                      <m:sSup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r>
                          <a:rPr lang="pt-BR" sz="2400" i="1" kern="100" baseline="300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2×</m:t>
                    </m:r>
                    <m:sSup>
                      <m:sSup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r>
                          <a:rPr lang="pt-BR" sz="2400" i="1" kern="100" baseline="300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? </a:t>
                </a:r>
              </a:p>
              <a:p>
                <a:pPr marL="457200" algn="just">
                  <a:lnSpc>
                    <a:spcPct val="115000"/>
                  </a:lnSpc>
                  <a:buNone/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d) Qual o MDC entre </a:t>
                </a:r>
                <a:endParaRPr lang="pt-BR" sz="2400" i="1" kern="100" dirty="0"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3×</m:t>
                    </m:r>
                    <m:sSup>
                      <m:sSup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r>
                          <a:rPr lang="pt-BR" sz="2400" i="1" kern="100" baseline="300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×7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  <m:sup>
                        <m:r>
                          <a:rPr lang="pt-BR" sz="2400" i="1" kern="100" baseline="300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×</m:t>
                    </m:r>
                    <m:sSup>
                      <m:sSup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r>
                          <a:rPr lang="pt-BR" sz="2400" i="1" kern="100" baseline="300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×11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? 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AEC1803-5A04-B617-0F54-866415D5F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153" y="727295"/>
                <a:ext cx="5737411" cy="5254131"/>
              </a:xfrm>
              <a:prstGeom prst="rect">
                <a:avLst/>
              </a:prstGeom>
              <a:blipFill>
                <a:blip r:embed="rId2"/>
                <a:stretch>
                  <a:fillRect t="-580" r="-1700" b="-17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66211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59789-78EA-86E1-84A9-A807D77EE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9D05314-C2A9-CDF9-173A-000C948C5A1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E675D0-00A5-163E-BC72-86B8C5020142}"/>
              </a:ext>
            </a:extLst>
          </p:cNvPr>
          <p:cNvSpPr txBox="1"/>
          <p:nvPr/>
        </p:nvSpPr>
        <p:spPr>
          <a:xfrm>
            <a:off x="295835" y="727295"/>
            <a:ext cx="5800162" cy="304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15.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Regina possui 3 pedaços de fita, conforme ilustrado, a seguir, que serão utilizados na confecção de alguns enfeites. Ela pretende cortá-los em pedaços do maior tamanho possível, de forma que não haja sobras e que estes pedaços tenham o mesmo tamanho.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C52AE67F-AC44-BA36-AB56-C83E43146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64" y="3891903"/>
            <a:ext cx="4786603" cy="184138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2782322-882A-0EB1-AE95-439474014998}"/>
              </a:ext>
            </a:extLst>
          </p:cNvPr>
          <p:cNvSpPr txBox="1"/>
          <p:nvPr/>
        </p:nvSpPr>
        <p:spPr>
          <a:xfrm>
            <a:off x="6382870" y="727295"/>
            <a:ext cx="5423645" cy="4302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Responda:</a:t>
            </a:r>
          </a:p>
          <a:p>
            <a:pPr marL="914400" indent="-457200" algn="just">
              <a:lnSpc>
                <a:spcPct val="115000"/>
              </a:lnSpc>
              <a:buAutoNum type="alphaLcParenR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será o tamanho de cada pedaço de fita após o corte?    </a:t>
            </a:r>
          </a:p>
          <a:p>
            <a:pPr marL="914400" indent="-457200" algn="just">
              <a:lnSpc>
                <a:spcPct val="115000"/>
              </a:lnSpc>
              <a:buAutoNum type="alphaLcParenR"/>
            </a:pPr>
            <a:endParaRPr lang="pt-BR" sz="24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14400" indent="-457200" algn="just">
              <a:lnSpc>
                <a:spcPct val="115000"/>
              </a:lnSpc>
              <a:buAutoNum type="alphaLcParenR"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14400" indent="-457200" algn="just">
              <a:lnSpc>
                <a:spcPct val="115000"/>
              </a:lnSpc>
              <a:buAutoNum type="alphaLcParenR"/>
            </a:pPr>
            <a:endParaRPr lang="pt-BR" sz="24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Quantos pedaços de fita serão obtidos ao todo?</a:t>
            </a:r>
          </a:p>
        </p:txBody>
      </p:sp>
    </p:spTree>
    <p:extLst>
      <p:ext uri="{BB962C8B-B14F-4D97-AF65-F5344CB8AC3E}">
        <p14:creationId xmlns:p14="http://schemas.microsoft.com/office/powerpoint/2010/main" val="203653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75A9E-4053-E14F-2BB5-FB401998C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4C68DD8-F0E7-8D80-2183-107465EE2C5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95DCF3F8-974B-DD55-4159-4015D2B6A2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6" t="6818" b="21364"/>
          <a:stretch>
            <a:fillRect/>
          </a:stretch>
        </p:blipFill>
        <p:spPr bwMode="auto">
          <a:xfrm>
            <a:off x="431054" y="492497"/>
            <a:ext cx="2413354" cy="7984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CF2FAB2-61BB-90F6-6719-44E8EF6A15FD}"/>
              </a:ext>
            </a:extLst>
          </p:cNvPr>
          <p:cNvSpPr txBox="1"/>
          <p:nvPr/>
        </p:nvSpPr>
        <p:spPr>
          <a:xfrm>
            <a:off x="358589" y="1273765"/>
            <a:ext cx="573741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Caro(a) estudante, neste momento vamos exercitar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habilidade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resolver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problemas que envolvam as ideias de máximo divisor comum. Fique atento à sua resolução, marque apenas uma alternativa e verifique a solução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068C762-227F-3937-5A59-DDF48E596484}"/>
              </a:ext>
            </a:extLst>
          </p:cNvPr>
          <p:cNvSpPr txBox="1"/>
          <p:nvPr/>
        </p:nvSpPr>
        <p:spPr>
          <a:xfrm>
            <a:off x="62753" y="4049147"/>
            <a:ext cx="6222351" cy="479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Leia a situação para responder aos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itens 1 e 2: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FF83CF9-7A9C-B6F1-1622-306114F3EE38}"/>
              </a:ext>
            </a:extLst>
          </p:cNvPr>
          <p:cNvSpPr txBox="1"/>
          <p:nvPr/>
        </p:nvSpPr>
        <p:spPr>
          <a:xfrm>
            <a:off x="6357569" y="727295"/>
            <a:ext cx="5341272" cy="4404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Camila vai montar kits para presentear todas  as mulheres de sua família. 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Ela tem 40 sabonetes e 24 hidratantes e deseja organizar esses produtos em kits iguais, de modo que cada kit tenha a mesma quantidade de sabonetes e de hidratantes, sem sobrar nenhum item, utilizando o maior número possível de kits.</a:t>
            </a:r>
          </a:p>
        </p:txBody>
      </p:sp>
    </p:spTree>
    <p:extLst>
      <p:ext uri="{BB962C8B-B14F-4D97-AF65-F5344CB8AC3E}">
        <p14:creationId xmlns:p14="http://schemas.microsoft.com/office/powerpoint/2010/main" val="6596950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53EDF-FD97-1FF6-B0DD-C16554C51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D1B8104-B4F6-C789-9C9C-BDC85FF091F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6BA1A0D4-B1C5-8CCC-84B0-151869B22820}"/>
              </a:ext>
            </a:extLst>
          </p:cNvPr>
          <p:cNvSpPr txBox="1"/>
          <p:nvPr/>
        </p:nvSpPr>
        <p:spPr>
          <a:xfrm>
            <a:off x="224117" y="556608"/>
            <a:ext cx="5782235" cy="3337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</a:t>
            </a:r>
            <a:r>
              <a:rPr lang="pt-BR" sz="2400" kern="0" dirty="0">
                <a:solidFill>
                  <a:srgbClr val="000000"/>
                </a:solidFill>
                <a:effectLst/>
                <a:latin typeface="system-ui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Como Camila presenteará todas as mulheres da família, quantos kits ela montará? 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12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10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8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6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pt-BR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336053-D6EA-40A1-F35E-CE59DAE2C91F}"/>
              </a:ext>
            </a:extLst>
          </p:cNvPr>
          <p:cNvSpPr txBox="1"/>
          <p:nvPr/>
        </p:nvSpPr>
        <p:spPr>
          <a:xfrm>
            <a:off x="6535271" y="619361"/>
            <a:ext cx="5253315" cy="302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2.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Quantos sabonetes e quantos hidratantes haverá, respectivamente, em cada kit?</a:t>
            </a:r>
          </a:p>
          <a:p>
            <a:pPr marL="457200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7 e 4.</a:t>
            </a:r>
          </a:p>
          <a:p>
            <a:pPr marL="457200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5 e 3.</a:t>
            </a:r>
          </a:p>
          <a:p>
            <a:pPr marL="457200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4 e 2.</a:t>
            </a: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3 e 2.</a:t>
            </a:r>
          </a:p>
        </p:txBody>
      </p:sp>
    </p:spTree>
    <p:extLst>
      <p:ext uri="{BB962C8B-B14F-4D97-AF65-F5344CB8AC3E}">
        <p14:creationId xmlns:p14="http://schemas.microsoft.com/office/powerpoint/2010/main" val="32071664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965E2-884F-67AE-74EA-1101DB655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CA86610-BFE6-968A-B50F-C3EAA70C6CF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17D5A56-1A0E-70CE-5990-E5F1150941FA}"/>
              </a:ext>
            </a:extLst>
          </p:cNvPr>
          <p:cNvSpPr txBox="1"/>
          <p:nvPr/>
        </p:nvSpPr>
        <p:spPr>
          <a:xfrm>
            <a:off x="215152" y="727295"/>
            <a:ext cx="5755341" cy="5151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3.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biblioteca de uma escola, há 60 livros de língua portuguesa, 90 livros de geografia e 120 livros de ciências. Os livros devem ser divididos em prateleiras de modo que cada prateleira contenha o mesmo número de livros de apenas uma matéria. 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o maior número de livros que podem ser colocados em cada prateleira?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20 livros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30 livros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40 livros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60 livros</a:t>
            </a:r>
          </a:p>
        </p:txBody>
      </p:sp>
    </p:spTree>
    <p:extLst>
      <p:ext uri="{BB962C8B-B14F-4D97-AF65-F5344CB8AC3E}">
        <p14:creationId xmlns:p14="http://schemas.microsoft.com/office/powerpoint/2010/main" val="33565256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B87B6-AE06-FA52-0DB4-266A3B483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7AFEB65-3C88-5B9A-27C9-72028D048A4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38BE10AD-37BB-E8F0-F4AE-C337F8B19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83" y="727295"/>
            <a:ext cx="5507584" cy="671597"/>
          </a:xfrm>
          <a:prstGeom prst="rect">
            <a:avLst/>
          </a:prstGeom>
        </p:spPr>
      </p:pic>
      <p:pic>
        <p:nvPicPr>
          <p:cNvPr id="4" name="Imagem 3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33DD930-33AB-91C8-5705-7BE45C55CA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r="3034"/>
          <a:stretch>
            <a:fillRect/>
          </a:stretch>
        </p:blipFill>
        <p:spPr bwMode="auto">
          <a:xfrm>
            <a:off x="434390" y="1512234"/>
            <a:ext cx="3774407" cy="8275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134C257-2CB1-C68F-602D-0F1950252354}"/>
                  </a:ext>
                </a:extLst>
              </p:cNvPr>
              <p:cNvSpPr txBox="1"/>
              <p:nvPr/>
            </p:nvSpPr>
            <p:spPr>
              <a:xfrm>
                <a:off x="524039" y="2142565"/>
                <a:ext cx="5571962" cy="4279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PORCENTAGEM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A origem da </a:t>
                </a:r>
                <a:r>
                  <a:rPr lang="pt-BR" sz="2400" b="1" kern="100" dirty="0">
                    <a:solidFill>
                      <a:srgbClr val="BF8F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porcentagem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remonta ao latim "</a:t>
                </a: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per </a:t>
                </a:r>
                <a:r>
                  <a:rPr lang="pt-BR" sz="2400" i="1" kern="100" dirty="0" err="1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centum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", que significa "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por cento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". Essa razão possui um denominador fixo, o 100, ou seja, a porcentagem ela pode ser representada em uma </a:t>
                </a:r>
                <a:r>
                  <a:rPr lang="pt-BR" sz="2400" b="1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fração centesimal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 porcentagem também pode ser representada utilizando o símbolo 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%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Por exemplo,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𝟐𝟎</m:t>
                        </m:r>
                      </m:num>
                      <m:den>
                        <m:r>
                          <a:rPr lang="pt-BR" sz="24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pode ser reescrita como </a:t>
                </a:r>
                <a:r>
                  <a:rPr lang="pt-BR" sz="2400" b="1" kern="100" dirty="0">
                    <a:solidFill>
                      <a:srgbClr val="BF8F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20%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134C257-2CB1-C68F-602D-0F1950252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39" y="2142565"/>
                <a:ext cx="5571962" cy="4279313"/>
              </a:xfrm>
              <a:prstGeom prst="rect">
                <a:avLst/>
              </a:prstGeom>
              <a:blipFill>
                <a:blip r:embed="rId4"/>
                <a:stretch>
                  <a:fillRect l="-1751" t="-1282" r="-1641" b="-42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50C84B5B-AA46-C31A-7481-50C797BB6578}"/>
              </a:ext>
            </a:extLst>
          </p:cNvPr>
          <p:cNvSpPr txBox="1"/>
          <p:nvPr/>
        </p:nvSpPr>
        <p:spPr>
          <a:xfrm>
            <a:off x="6584877" y="727295"/>
            <a:ext cx="5161979" cy="1766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Mas, a porcentagem não se limita a essa representação, ela também pode se apresentar como uma </a:t>
            </a:r>
            <a:r>
              <a:rPr lang="pt-BR" sz="2400" b="1" kern="100" dirty="0">
                <a:solidFill>
                  <a:srgbClr val="4EA72E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fração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 até mesmo como um </a:t>
            </a:r>
            <a:r>
              <a:rPr lang="pt-BR" sz="2400" b="1" kern="100" dirty="0">
                <a:solidFill>
                  <a:srgbClr val="7030A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número decimal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 descr="Tabela&#10;&#10;O conteúdo gerado por IA pode estar incorreto.">
            <a:extLst>
              <a:ext uri="{FF2B5EF4-FFF2-40B4-BE49-F238E27FC236}">
                <a16:creationId xmlns:a16="http://schemas.microsoft.com/office/drawing/2014/main" id="{8FFD46D0-DFA6-3BA7-32D8-2EE055CC0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417" y="2443183"/>
            <a:ext cx="5490897" cy="264142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66C24FC3-13E0-9715-9623-851E9DDE09D2}"/>
              </a:ext>
            </a:extLst>
          </p:cNvPr>
          <p:cNvSpPr txBox="1"/>
          <p:nvPr/>
        </p:nvSpPr>
        <p:spPr>
          <a:xfrm>
            <a:off x="6510068" y="5285049"/>
            <a:ext cx="4830284" cy="865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Isso acontece pela equivalência de frações. Observe: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8931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79E1E-8019-6C18-7298-0C90B34ED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321D4C2-1784-1806-0A5B-95F26302BC2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Imagem 5" descr="Uma imagem contendo Calendário&#10;&#10;O conteúdo gerado por IA pode estar incorreto.">
            <a:extLst>
              <a:ext uri="{FF2B5EF4-FFF2-40B4-BE49-F238E27FC236}">
                <a16:creationId xmlns:a16="http://schemas.microsoft.com/office/drawing/2014/main" id="{0B810DC7-4EC8-C5A5-B8F5-C4EB7BA31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158" y="625069"/>
            <a:ext cx="4688139" cy="284268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EEF6A22-BD2F-A772-354A-A1A55D7AB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7"/>
          <a:stretch>
            <a:fillRect/>
          </a:stretch>
        </p:blipFill>
        <p:spPr bwMode="auto">
          <a:xfrm>
            <a:off x="217421" y="3290922"/>
            <a:ext cx="2605402" cy="632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m 14" descr="Código QR&#10;&#10;Descrição gerada automaticamente">
            <a:extLst>
              <a:ext uri="{FF2B5EF4-FFF2-40B4-BE49-F238E27FC236}">
                <a16:creationId xmlns:a16="http://schemas.microsoft.com/office/drawing/2014/main" id="{AF724BF9-4D7F-B148-DF72-EDF7A566BE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412" y="5285270"/>
            <a:ext cx="1304363" cy="130436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D00B7B1C-8314-DEDC-FDBE-6D49C5776BF5}"/>
              </a:ext>
            </a:extLst>
          </p:cNvPr>
          <p:cNvSpPr txBox="1"/>
          <p:nvPr/>
        </p:nvSpPr>
        <p:spPr>
          <a:xfrm>
            <a:off x="407097" y="3923780"/>
            <a:ext cx="5468296" cy="1444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exemplos de equivalência de frações.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Acesse o QR </a:t>
            </a:r>
            <a:r>
              <a:rPr lang="pt-BR" sz="2400" kern="1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Code</a:t>
            </a:r>
            <a:r>
              <a:rPr lang="pt-BR" sz="24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assista ao vídeo do Youtube: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Matemática | Goiás T</a:t>
            </a:r>
            <a:r>
              <a:rPr lang="pt-BR" sz="24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 | SEDUC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F6AAD21-AEB3-4AB1-9E06-1307F6E0455E}"/>
              </a:ext>
            </a:extLst>
          </p:cNvPr>
          <p:cNvSpPr txBox="1"/>
          <p:nvPr/>
        </p:nvSpPr>
        <p:spPr>
          <a:xfrm>
            <a:off x="6575055" y="750532"/>
            <a:ext cx="5209848" cy="5150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Vamos analisar algumas representações da porcentagem.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Porcentagem representada na forma fracionária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palavra fração vem do latim </a:t>
            </a:r>
            <a:r>
              <a:rPr lang="pt-BR" sz="2400" i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BR" sz="2400" b="1" i="1" kern="1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fractione</a:t>
            </a:r>
            <a:r>
              <a:rPr lang="pt-BR" sz="2400" i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significa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dividir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Em outras palavras, pode-se dizer que a fração é uma representação de “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partes”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um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“todo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que foi dividido.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624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A689D-7BFD-FF20-1946-BE80C9903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AD74FF7-A775-4C1D-3C9C-7C6B8FD732E7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2E4433E4-9B26-8A6C-9001-0FC0687CF87D}"/>
              </a:ext>
            </a:extLst>
          </p:cNvPr>
          <p:cNvSpPr txBox="1"/>
          <p:nvPr/>
        </p:nvSpPr>
        <p:spPr>
          <a:xfrm>
            <a:off x="277906" y="727295"/>
            <a:ext cx="5683621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Observe a figura que foi repartida em partes iguais: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 descr="Janela de vidro&#10;&#10;O conteúdo gerado por IA pode estar incorreto.">
            <a:extLst>
              <a:ext uri="{FF2B5EF4-FFF2-40B4-BE49-F238E27FC236}">
                <a16:creationId xmlns:a16="http://schemas.microsoft.com/office/drawing/2014/main" id="{7B0F3B42-7478-D36D-A37C-E8DC71D94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744" y="1711705"/>
            <a:ext cx="3687944" cy="22058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9EF1CF10-222A-3705-C6B1-26577ACDD2EE}"/>
                  </a:ext>
                </a:extLst>
              </p:cNvPr>
              <p:cNvSpPr txBox="1"/>
              <p:nvPr/>
            </p:nvSpPr>
            <p:spPr>
              <a:xfrm>
                <a:off x="277906" y="4200981"/>
                <a:ext cx="5818089" cy="24745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Representando por fração a área colorida em relação ao todo, temos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4000" b="1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4000" b="1" i="1" kern="100" smtClean="0">
                              <a:solidFill>
                                <a:srgbClr val="FF66CC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pt-BR" sz="4000" b="1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pt-BR" sz="4000" b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9EF1CF10-222A-3705-C6B1-26577ACDD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906" y="4200981"/>
                <a:ext cx="5818089" cy="2474588"/>
              </a:xfrm>
              <a:prstGeom prst="rect">
                <a:avLst/>
              </a:prstGeom>
              <a:blipFill>
                <a:blip r:embed="rId3"/>
                <a:stretch>
                  <a:fillRect l="-1677" t="-985" r="-15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7DA9E9-F272-91E8-AA05-46120D51DCF3}"/>
              </a:ext>
            </a:extLst>
          </p:cNvPr>
          <p:cNvSpPr txBox="1"/>
          <p:nvPr/>
        </p:nvSpPr>
        <p:spPr>
          <a:xfrm>
            <a:off x="6508380" y="628684"/>
            <a:ext cx="5199526" cy="5668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FF66CC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Numerador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indica quantas dessas partes foram consideradas (partes hachuradas).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b="1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Denominador</a:t>
            </a:r>
            <a:r>
              <a:rPr lang="pt-BR" sz="2400" kern="1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indica o número de partes iguais, em que o inteiro (todo) foi dividido.</a:t>
            </a:r>
            <a:r>
              <a:rPr lang="pt-BR" sz="2400" dirty="0">
                <a:latin typeface="Arial Narrow" panose="020B0606020202030204" pitchFamily="34" charset="0"/>
              </a:rPr>
              <a:t> 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	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A porcentagem pode ser vista como um caso particular da fração, que representa uma quantidade de partes de um todo composto por 100 partes iguais.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Assim,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2550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AB96B-C5F1-5764-9053-0017B924A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3A1BB1F-BB04-BA43-9A7B-3220C208E18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abela&#10;&#10;O conteúdo gerado por IA pode estar incorreto.">
            <a:extLst>
              <a:ext uri="{FF2B5EF4-FFF2-40B4-BE49-F238E27FC236}">
                <a16:creationId xmlns:a16="http://schemas.microsoft.com/office/drawing/2014/main" id="{E52E32A6-F88F-AC3D-F6DD-DAC62686B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78" y="887642"/>
            <a:ext cx="5828422" cy="46515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D91FC63D-4444-3066-CB92-B468BD160A3A}"/>
                  </a:ext>
                </a:extLst>
              </p:cNvPr>
              <p:cNvSpPr txBox="1"/>
              <p:nvPr/>
            </p:nvSpPr>
            <p:spPr>
              <a:xfrm>
                <a:off x="6510069" y="1604501"/>
                <a:ext cx="5254679" cy="3464923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solidFill>
                      <a:srgbClr val="BF4E14"/>
                    </a:solidFill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	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solidFill>
                      <a:srgbClr val="BF4E14"/>
                    </a:solidFill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Atenção!</a:t>
                </a:r>
                <a:endParaRPr lang="pt-BR" sz="2400" b="1" kern="100" dirty="0">
                  <a:solidFill>
                    <a:srgbClr val="BF4E14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𝒏</m:t>
                    </m:r>
                  </m:oMath>
                </a14:m>
                <a:r>
                  <a:rPr lang="pt-BR" sz="24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é representa qualquer número natural.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Podemos ter 230% de algo, por exemplo, pois é possível representá-lo por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230</m:t>
                        </m:r>
                      </m:num>
                      <m:den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</m:den>
                    </m:f>
                    <m:r>
                      <a:rPr lang="pt-B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400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D91FC63D-4444-3066-CB92-B468BD160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069" y="1604501"/>
                <a:ext cx="5254679" cy="3464923"/>
              </a:xfrm>
              <a:prstGeom prst="rect">
                <a:avLst/>
              </a:prstGeom>
              <a:blipFill>
                <a:blip r:embed="rId3"/>
                <a:stretch>
                  <a:fillRect l="-1736" r="-162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Desenho de um círculo&#10;&#10;Descrição gerada automaticamente com confiança média">
            <a:extLst>
              <a:ext uri="{FF2B5EF4-FFF2-40B4-BE49-F238E27FC236}">
                <a16:creationId xmlns:a16="http://schemas.microsoft.com/office/drawing/2014/main" id="{DF7BDDB9-1A67-C74D-5546-BB89516692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069" y="1582550"/>
            <a:ext cx="1681947" cy="17544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90436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E8EAD-72EE-79AA-B819-FD2BD301B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B860E47-BAEF-7B93-6DE7-D34705DEE00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293933D7-3771-3BFC-559E-C7122CE15BA5}"/>
              </a:ext>
            </a:extLst>
          </p:cNvPr>
          <p:cNvSpPr txBox="1"/>
          <p:nvPr/>
        </p:nvSpPr>
        <p:spPr>
          <a:xfrm>
            <a:off x="322729" y="812152"/>
            <a:ext cx="5566237" cy="2808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Fração representada na forma percentual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representarmos uma </a:t>
            </a:r>
            <a:r>
              <a:rPr lang="pt-BR" sz="2400" b="1" kern="1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fração centesimal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na forma de porcentagem, reescrevemos o numerador acompanhado do símbolo </a:t>
            </a: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5AB94AAC-AE11-8196-AF67-5647A4DE43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87"/>
          <a:stretch/>
        </p:blipFill>
        <p:spPr bwMode="auto">
          <a:xfrm>
            <a:off x="709331" y="3936401"/>
            <a:ext cx="4939910" cy="19122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 descr="Uma imagem contendo Texto&#10;&#10;Descrição gerada automaticamente">
            <a:extLst>
              <a:ext uri="{FF2B5EF4-FFF2-40B4-BE49-F238E27FC236}">
                <a16:creationId xmlns:a16="http://schemas.microsoft.com/office/drawing/2014/main" id="{7C7D5F3C-2553-9BB2-0C61-231CE96FEB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34" t="8132" r="867" b="4507"/>
          <a:stretch/>
        </p:blipFill>
        <p:spPr bwMode="auto">
          <a:xfrm>
            <a:off x="7059795" y="1033558"/>
            <a:ext cx="4425070" cy="19029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8A9BCD1-1FD9-3B44-8B4A-2AE97227C0FF}"/>
              </a:ext>
            </a:extLst>
          </p:cNvPr>
          <p:cNvSpPr txBox="1"/>
          <p:nvPr/>
        </p:nvSpPr>
        <p:spPr>
          <a:xfrm>
            <a:off x="6542759" y="3429000"/>
            <a:ext cx="5138252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Caso o denominador seja diferente de 100, podemos proceder das seguintes formas.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8753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5B022-D969-15BD-E085-87D8529A6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F5A46AC-F51F-FB18-EB96-2B624B54107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62FE444-C486-12F2-2A25-0A2EFCE903AF}"/>
                  </a:ext>
                </a:extLst>
              </p:cNvPr>
              <p:cNvSpPr txBox="1"/>
              <p:nvPr/>
            </p:nvSpPr>
            <p:spPr>
              <a:xfrm>
                <a:off x="349624" y="549320"/>
                <a:ext cx="5539343" cy="19900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1: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Escrever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3 </m:t>
                        </m:r>
                      </m:num>
                      <m:den>
                        <m:r>
                          <a:rPr lang="pt-BR" sz="24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na forma percentual.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1000" i="1" u="sng" kern="100" dirty="0">
                  <a:solidFill>
                    <a:srgbClr val="00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4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62FE444-C486-12F2-2A25-0A2EFCE903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24" y="549320"/>
                <a:ext cx="5539343" cy="1990032"/>
              </a:xfrm>
              <a:prstGeom prst="rect">
                <a:avLst/>
              </a:prstGeom>
              <a:blipFill>
                <a:blip r:embed="rId2"/>
                <a:stretch>
                  <a:fillRect l="-1650" t="-1529" b="-61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5AE028B-2FAC-DCC5-67BF-4F978A0F0922}"/>
                  </a:ext>
                </a:extLst>
              </p:cNvPr>
              <p:cNvSpPr txBox="1"/>
              <p:nvPr/>
            </p:nvSpPr>
            <p:spPr>
              <a:xfrm>
                <a:off x="349624" y="2794292"/>
                <a:ext cx="5611060" cy="26782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1ª Forma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escrever uma fração centesimal equivalente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representá-la na forma percentual.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4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  ×</m:t>
                              </m:r>
                              <m:r>
                                <a:rPr lang="pt-BR" sz="24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25</m:t>
                              </m:r>
                            </m:sup>
                          </m:sSup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pt-BR" sz="24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4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pt-BR" sz="24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  ×25</m:t>
                              </m:r>
                            </m:sub>
                          </m:sSub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4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75</m:t>
                          </m:r>
                        </m:num>
                        <m:den>
                          <m:r>
                            <a:rPr lang="pt-BR" sz="2400" kern="100">
                              <a:solidFill>
                                <a:srgbClr val="4472C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100 </m:t>
                          </m:r>
                        </m:den>
                      </m:f>
                      <m:r>
                        <a:rPr lang="pt-BR" sz="24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=75</m:t>
                      </m:r>
                      <m:r>
                        <a:rPr lang="pt-BR" sz="2400" b="1" kern="100">
                          <a:solidFill>
                            <a:srgbClr val="4472C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%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5AE028B-2FAC-DCC5-67BF-4F978A0F09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24" y="2794292"/>
                <a:ext cx="5611060" cy="2678297"/>
              </a:xfrm>
              <a:prstGeom prst="rect">
                <a:avLst/>
              </a:prstGeom>
              <a:blipFill>
                <a:blip r:embed="rId3"/>
                <a:stretch>
                  <a:fillRect l="-1629" t="-1136" r="-16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25114A5-2805-E4DF-F8AA-F583D45C3AC7}"/>
                  </a:ext>
                </a:extLst>
              </p:cNvPr>
              <p:cNvSpPr txBox="1"/>
              <p:nvPr/>
            </p:nvSpPr>
            <p:spPr>
              <a:xfrm>
                <a:off x="6645385" y="549320"/>
                <a:ext cx="5180755" cy="21181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2ª Forma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representar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3 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na forma decimal, dividindo o numerador pelo denominador.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3 </m:t>
                          </m:r>
                        </m:num>
                        <m:den>
                          <m:r>
                            <a:rPr lang="pt-BR" sz="24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4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=3÷4=0,75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25114A5-2805-E4DF-F8AA-F583D45C3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385" y="549320"/>
                <a:ext cx="5180755" cy="2118144"/>
              </a:xfrm>
              <a:prstGeom prst="rect">
                <a:avLst/>
              </a:prstGeom>
              <a:blipFill>
                <a:blip r:embed="rId4"/>
                <a:stretch>
                  <a:fillRect l="-1765" r="-18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C25F80D-7FFA-6CB1-9609-D056C161184D}"/>
                  </a:ext>
                </a:extLst>
              </p:cNvPr>
              <p:cNvSpPr txBox="1"/>
              <p:nvPr/>
            </p:nvSpPr>
            <p:spPr>
              <a:xfrm>
                <a:off x="6645385" y="2667464"/>
                <a:ext cx="5196991" cy="23444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E, por fim, multiplicar o decimal pela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100 </m:t>
                        </m:r>
                      </m:den>
                    </m:f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,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obtermos a forma percentual.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1000" kern="1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0,75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0,75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75</m:t>
                          </m:r>
                        </m:num>
                        <m:den>
                          <m:r>
                            <a:rPr lang="pt-BR" sz="2200" kern="100">
                              <a:solidFill>
                                <a:srgbClr val="4472C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100 </m:t>
                          </m:r>
                        </m:den>
                      </m:f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=75</m:t>
                      </m:r>
                      <m:r>
                        <a:rPr lang="pt-BR" sz="2200" kern="100">
                          <a:solidFill>
                            <a:srgbClr val="4472C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%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C25F80D-7FFA-6CB1-9609-D056C16118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385" y="2667464"/>
                <a:ext cx="5196991" cy="2344424"/>
              </a:xfrm>
              <a:prstGeom prst="rect">
                <a:avLst/>
              </a:prstGeom>
              <a:blipFill>
                <a:blip r:embed="rId5"/>
                <a:stretch>
                  <a:fillRect l="-1758" t="-1042" r="-175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m 12" descr="Texto, Tabela&#10;&#10;O conteúdo gerado por IA pode estar incorreto.">
            <a:extLst>
              <a:ext uri="{FF2B5EF4-FFF2-40B4-BE49-F238E27FC236}">
                <a16:creationId xmlns:a16="http://schemas.microsoft.com/office/drawing/2014/main" id="{E5477676-3CBD-9E72-996C-3084E56A4E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5564" y="5084476"/>
            <a:ext cx="3880395" cy="148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809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E0462-00DB-3719-7D4B-D5520B0EA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8B81506-4F27-729F-6EAC-759914D8BC7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527ED9A-867A-1F22-3C24-C5283B527BBF}"/>
                  </a:ext>
                </a:extLst>
              </p:cNvPr>
              <p:cNvSpPr txBox="1"/>
              <p:nvPr/>
            </p:nvSpPr>
            <p:spPr>
              <a:xfrm>
                <a:off x="403411" y="727295"/>
                <a:ext cx="5692589" cy="30989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2: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Represente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em sua forma decimal e percentual.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u="sng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Efetuando a divisão do numerador pelo denominador, obtemos: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527ED9A-867A-1F22-3C24-C5283B527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11" y="727295"/>
                <a:ext cx="5692589" cy="3098990"/>
              </a:xfrm>
              <a:prstGeom prst="rect">
                <a:avLst/>
              </a:prstGeom>
              <a:blipFill>
                <a:blip r:embed="rId2"/>
                <a:stretch>
                  <a:fillRect l="-1606" t="-982" r="-1713" b="-31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62A6E54B-2995-4F99-849F-BB85E77D7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127" y="4145074"/>
            <a:ext cx="4847155" cy="23722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25DC74D-3CF8-A472-C26C-5CF49C4A196B}"/>
                  </a:ext>
                </a:extLst>
              </p:cNvPr>
              <p:cNvSpPr txBox="1"/>
              <p:nvPr/>
            </p:nvSpPr>
            <p:spPr>
              <a:xfrm>
                <a:off x="6510070" y="905869"/>
                <a:ext cx="5395060" cy="50361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Para representarmos, na forma percentual, multiplicamos este resultado por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100 </m:t>
                        </m:r>
                      </m:den>
                    </m:f>
                  </m:oMath>
                </a14:m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Após isso, reescrevemos a fração encontrada na forma percentual: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0,25∙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0,25∙100</m:t>
                          </m:r>
                        </m:num>
                        <m:den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100 </m:t>
                          </m:r>
                        </m:den>
                      </m:f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=25</m:t>
                      </m:r>
                      <m:r>
                        <a:rPr lang="pt-BR" sz="2400" i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%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i="1" kern="1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Dessa forma, 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equivale a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0,25</m:t>
                    </m:r>
                  </m:oMath>
                </a14:m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(decimal) ou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25%</m:t>
                    </m:r>
                  </m:oMath>
                </a14:m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(percentual).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25DC74D-3CF8-A472-C26C-5CF49C4A1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070" y="905869"/>
                <a:ext cx="5395060" cy="5036187"/>
              </a:xfrm>
              <a:prstGeom prst="rect">
                <a:avLst/>
              </a:prstGeom>
              <a:blipFill>
                <a:blip r:embed="rId5"/>
                <a:stretch>
                  <a:fillRect l="-1808" t="-484" r="-1695" b="-16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0416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1207B-8E32-BC98-56BC-3A087ACAA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C6834BE-1B22-AC68-D466-E837F69E8CB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847148-DCFD-95FB-A9EA-DE1ED243993F}"/>
              </a:ext>
            </a:extLst>
          </p:cNvPr>
          <p:cNvSpPr txBox="1"/>
          <p:nvPr/>
        </p:nvSpPr>
        <p:spPr>
          <a:xfrm>
            <a:off x="207034" y="1020599"/>
            <a:ext cx="5681932" cy="5150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Porcentagem representada na forma decimal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Para representarmos um número percentual, na forma decimal, o representamos em sua forma fracionária e dividimos o numerador pelo denominador.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Por exemplo, para representarmos 20% em sua forma decimal, devemos d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ividir 20 por 100: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39E36642-F8CC-CF35-EF96-11418F2AC9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5" t="4641" r="8585" b="9225"/>
          <a:stretch/>
        </p:blipFill>
        <p:spPr bwMode="auto">
          <a:xfrm>
            <a:off x="7878836" y="727295"/>
            <a:ext cx="2376786" cy="19551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F10A86D-6F70-3B37-0495-C3C4630B49D0}"/>
              </a:ext>
            </a:extLst>
          </p:cNvPr>
          <p:cNvSpPr txBox="1"/>
          <p:nvPr/>
        </p:nvSpPr>
        <p:spPr>
          <a:xfrm>
            <a:off x="6579523" y="2838345"/>
            <a:ext cx="497541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Assim, 20% é equivalente a 0,2.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 descr="Texto&#10;&#10;O conteúdo gerado por IA pode estar incorreto.">
            <a:extLst>
              <a:ext uri="{FF2B5EF4-FFF2-40B4-BE49-F238E27FC236}">
                <a16:creationId xmlns:a16="http://schemas.microsoft.com/office/drawing/2014/main" id="{903EE855-1031-5527-4235-84E8CF008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461" y="3979711"/>
            <a:ext cx="5637505" cy="194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464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531F5-2679-8A4F-C698-13C7F7320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EB02DE5-A140-5795-E0AE-2F99849C949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F243453-4BD4-BAA7-832D-330B6599794C}"/>
                  </a:ext>
                </a:extLst>
              </p:cNvPr>
              <p:cNvSpPr txBox="1"/>
              <p:nvPr/>
            </p:nvSpPr>
            <p:spPr>
              <a:xfrm>
                <a:off x="367553" y="727295"/>
                <a:ext cx="5728448" cy="44662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Decimal representado na forma percentual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Para representar um número decimal, na forma percentual, multiplicamos o número decimal por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100 </m:t>
                        </m:r>
                      </m:den>
                    </m:f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e, reescrevemos o numerador acompanhado do símbolo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%.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Exemplo: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Represente </a:t>
                </a:r>
                <a14:m>
                  <m:oMath xmlns:m="http://schemas.openxmlformats.org/officeDocument/2006/math">
                    <m:r>
                      <a:rPr lang="pt-BR" sz="24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2,23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em sua forma percentual.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F243453-4BD4-BAA7-832D-330B65997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553" y="727295"/>
                <a:ext cx="5728448" cy="4466287"/>
              </a:xfrm>
              <a:prstGeom prst="rect">
                <a:avLst/>
              </a:prstGeom>
              <a:blipFill>
                <a:blip r:embed="rId2"/>
                <a:stretch>
                  <a:fillRect l="-1596" t="-682" r="-1702" b="-21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1981C11B-2E58-A7C4-6698-410A74D0C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40" y="5335070"/>
            <a:ext cx="6013978" cy="98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605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B8FD9-EE86-3812-6FFF-5B6C52900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AEED8A4-1C33-6320-56F1-072653CFA44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5674CCAE-E7FB-D99D-E76B-57301B32453D}"/>
              </a:ext>
            </a:extLst>
          </p:cNvPr>
          <p:cNvSpPr txBox="1"/>
          <p:nvPr/>
        </p:nvSpPr>
        <p:spPr>
          <a:xfrm>
            <a:off x="349626" y="1287090"/>
            <a:ext cx="5813426" cy="1341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Carol trabalha vendendo chocolates que ela mesma produz. Observe a forma que ela despejou o chocolate derretido para resfriá-lo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 descr="Forma, Polígono&#10;&#10;O conteúdo gerado por IA pode estar incorreto.">
            <a:extLst>
              <a:ext uri="{FF2B5EF4-FFF2-40B4-BE49-F238E27FC236}">
                <a16:creationId xmlns:a16="http://schemas.microsoft.com/office/drawing/2014/main" id="{B923C11D-49CB-670E-A3F6-66DF9C287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6619" y="2713429"/>
            <a:ext cx="3531839" cy="1842247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0BF035A-F1D5-5524-21B8-37CC8791FA95}"/>
              </a:ext>
            </a:extLst>
          </p:cNvPr>
          <p:cNvSpPr txBox="1"/>
          <p:nvPr/>
        </p:nvSpPr>
        <p:spPr>
          <a:xfrm>
            <a:off x="242034" y="4640237"/>
            <a:ext cx="5921011" cy="1869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Qual fração representa a quantidade de chocolate, em marrom, contida na forma?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Qual porcentagem representa a fração obtida no item a)?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F6710CA-966C-D84C-631D-1C34E7E505B8}"/>
                  </a:ext>
                </a:extLst>
              </p:cNvPr>
              <p:cNvSpPr txBox="1"/>
              <p:nvPr/>
            </p:nvSpPr>
            <p:spPr>
              <a:xfrm>
                <a:off x="6572825" y="794553"/>
                <a:ext cx="5269549" cy="29999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u="sng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Observe que foram preenchidos 18 quadradinhos do total de 30, logo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18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30</m:t>
                        </m:r>
                      </m:den>
                    </m:f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</a:t>
                </a:r>
                <a:r>
                  <a:rPr lang="pt-BR" sz="24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Neste caso, podemos calcular a porcentagem por meio de frações equivalentes. Assim: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F6710CA-966C-D84C-631D-1C34E7E50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825" y="794553"/>
                <a:ext cx="5269549" cy="2999924"/>
              </a:xfrm>
              <a:prstGeom prst="rect">
                <a:avLst/>
              </a:prstGeom>
              <a:blipFill>
                <a:blip r:embed="rId4"/>
                <a:stretch>
                  <a:fillRect l="-1734" t="-813" r="-1734" b="-3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7890BF4A-61C9-D545-1E20-3D31C54B2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1667" y="4331264"/>
            <a:ext cx="4811863" cy="7410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0912A806-FAB1-574B-F997-97DABAAD2316}"/>
                  </a:ext>
                </a:extLst>
              </p:cNvPr>
              <p:cNvSpPr txBox="1"/>
              <p:nvPr/>
            </p:nvSpPr>
            <p:spPr>
              <a:xfrm>
                <a:off x="6572825" y="5484349"/>
                <a:ext cx="4715434" cy="695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Portanto,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18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30</m:t>
                        </m:r>
                      </m:den>
                    </m:f>
                  </m:oMath>
                </a14:m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equivale a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60%</m:t>
                    </m:r>
                  </m:oMath>
                </a14:m>
                <a:r>
                  <a:rPr lang="pt-BR" sz="24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0912A806-FAB1-574B-F997-97DABAAD2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825" y="5484349"/>
                <a:ext cx="4715434" cy="695640"/>
              </a:xfrm>
              <a:prstGeom prst="rect">
                <a:avLst/>
              </a:prstGeom>
              <a:blipFill>
                <a:blip r:embed="rId6"/>
                <a:stretch>
                  <a:fillRect l="-1938" b="-70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8E2E5963-8BC7-001C-E1B0-B8FE1972CBB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7" r="1840" b="8347"/>
          <a:stretch>
            <a:fillRect/>
          </a:stretch>
        </p:blipFill>
        <p:spPr bwMode="auto">
          <a:xfrm>
            <a:off x="242034" y="336733"/>
            <a:ext cx="2552003" cy="10649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48366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9D959-08A3-9628-3492-20C386BE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B4C0659-28AF-3615-DB93-315DC654EFB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Forma&#10;&#10;O conteúdo gerado por IA pode estar incorreto.">
            <a:extLst>
              <a:ext uri="{FF2B5EF4-FFF2-40B4-BE49-F238E27FC236}">
                <a16:creationId xmlns:a16="http://schemas.microsoft.com/office/drawing/2014/main" id="{11DD1F07-3BDE-1B0A-637C-1FFECDFDD3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390060" y="390409"/>
            <a:ext cx="2858488" cy="6737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67C3A84-89AA-396E-A17E-FD12A62826CB}"/>
                  </a:ext>
                </a:extLst>
              </p:cNvPr>
              <p:cNvSpPr txBox="1"/>
              <p:nvPr/>
            </p:nvSpPr>
            <p:spPr>
              <a:xfrm>
                <a:off x="246955" y="1064181"/>
                <a:ext cx="6096000" cy="6958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1. </a:t>
                </a:r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porcentagem corresponde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3 </m:t>
                        </m:r>
                      </m:num>
                      <m:den>
                        <m:r>
                          <a:rPr lang="pt-BR" sz="2400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?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67C3A84-89AA-396E-A17E-FD12A62826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55" y="1064181"/>
                <a:ext cx="6096000" cy="695896"/>
              </a:xfrm>
              <a:prstGeom prst="rect">
                <a:avLst/>
              </a:prstGeom>
              <a:blipFill>
                <a:blip r:embed="rId3"/>
                <a:stretch>
                  <a:fillRect l="-1600" b="-78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2E35E05C-B426-FEA0-61C7-18A71B3E3CB2}"/>
                  </a:ext>
                </a:extLst>
              </p:cNvPr>
              <p:cNvSpPr txBox="1"/>
              <p:nvPr/>
            </p:nvSpPr>
            <p:spPr>
              <a:xfrm>
                <a:off x="6382875" y="839846"/>
                <a:ext cx="5419060" cy="46464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2. </a:t>
                </a:r>
                <a:r>
                  <a:rPr lang="pt-BR" sz="24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Obtenha frações irredutíveis de cada fração, a seguir, e expresse-as na forma percentual.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400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10 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a:rPr lang="pt-BR" sz="2400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20 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pt-BR" sz="2400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15 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400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a:rPr lang="pt-BR" sz="2400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35 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2E35E05C-B426-FEA0-61C7-18A71B3E3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875" y="839846"/>
                <a:ext cx="5419060" cy="4646400"/>
              </a:xfrm>
              <a:prstGeom prst="rect">
                <a:avLst/>
              </a:prstGeom>
              <a:blipFill>
                <a:blip r:embed="rId4"/>
                <a:stretch>
                  <a:fillRect l="-1687" t="-656" r="-18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07103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57405-9735-CEB3-56FC-BB5F6CA4D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4C5B881-4BA5-47FA-82C0-58B438E7B6F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2DE8946-A078-BEA7-74DD-9AC349B37597}"/>
              </a:ext>
            </a:extLst>
          </p:cNvPr>
          <p:cNvSpPr txBox="1"/>
          <p:nvPr/>
        </p:nvSpPr>
        <p:spPr>
          <a:xfrm>
            <a:off x="232243" y="478996"/>
            <a:ext cx="5935471" cy="4404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Estudos realizados pelo Instituto de Análises Comportamentais Ligadas à Tecnologia (IACLT) buscam compreender o quanto o celular está presente em nossas vidas. Durante esses estudos, foi constatado que 80% das pessoas têm o hábito de checar se há mensagens no celular imediatamente após acordar.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Qual fração, irredutível, representa a porcentagem de pessoas que checam o celular imediatamente após acordar?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B60AD7A-74E1-640F-6940-013F03C4537C}"/>
              </a:ext>
            </a:extLst>
          </p:cNvPr>
          <p:cNvSpPr txBox="1"/>
          <p:nvPr/>
        </p:nvSpPr>
        <p:spPr>
          <a:xfrm>
            <a:off x="6392684" y="541751"/>
            <a:ext cx="5521413" cy="1753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Represente cada fração, a seguir, na forma percentual e indique qual delas representa a quantidade de pessoas que não têm o hábito de checar o celular, imediatamente, ao acordar.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162A982-4EB5-5CDB-4685-271C5A4779CD}"/>
                  </a:ext>
                </a:extLst>
              </p:cNvPr>
              <p:cNvSpPr txBox="1"/>
              <p:nvPr/>
            </p:nvSpPr>
            <p:spPr>
              <a:xfrm>
                <a:off x="6438355" y="2370218"/>
                <a:ext cx="4310326" cy="38211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4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40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I</m:t>
                          </m:r>
                        </m:e>
                      </m:d>
                      <m:f>
                        <m:fPr>
                          <m:ctrlP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25</m:t>
                          </m:r>
                        </m:den>
                      </m:f>
                      <m:r>
                        <a:rPr lang="pt-BR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pt-BR" sz="24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4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400" dirty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II</m:t>
                    </m:r>
                    <m:r>
                      <a:rPr lang="pt-BR" sz="2400">
                        <a:latin typeface="Cambria Math" panose="02040503050406030204" pitchFamily="18" charset="0"/>
                      </a:rPr>
                      <m:t>)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BR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:endParaRPr lang="pt-BR" sz="24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pt-BR" sz="2400">
                          <a:latin typeface="Cambria Math" panose="02040503050406030204" pitchFamily="18" charset="0"/>
                        </a:rPr>
                        <m:t>III</m:t>
                      </m:r>
                      <m:r>
                        <a:rPr lang="pt-BR" sz="240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 2 </m:t>
                          </m:r>
                        </m:num>
                        <m:den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sz="24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400" dirty="0"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pt-BR" sz="2400">
                          <a:latin typeface="Cambria Math" panose="02040503050406030204" pitchFamily="18" charset="0"/>
                        </a:rPr>
                        <m:t>IV</m:t>
                      </m:r>
                      <m:r>
                        <a:rPr lang="pt-BR" sz="240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 16 </m:t>
                          </m:r>
                        </m:num>
                        <m:den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pt-BR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sz="24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162A982-4EB5-5CDB-4685-271C5A477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8355" y="2370218"/>
                <a:ext cx="4310326" cy="38211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9759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BBD13-6CB6-0527-EB90-8EF969E07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24B7E19-B4E8-FC97-AE4F-CE8BC0CAF3C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D16D683-2A17-27C3-12EF-81274B2DBB2E}"/>
              </a:ext>
            </a:extLst>
          </p:cNvPr>
          <p:cNvSpPr txBox="1"/>
          <p:nvPr/>
        </p:nvSpPr>
        <p:spPr>
          <a:xfrm>
            <a:off x="349625" y="581329"/>
            <a:ext cx="5746375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Complete adequadamente o quadro, a seguir, com as diferentes representações de um número racional.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E9FFE1BC-0575-1CBC-983B-225319221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381" y="1923235"/>
            <a:ext cx="5096586" cy="440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749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B750B-F5CA-1A6D-3DE2-EB9A3CA1A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32C5D01-BD28-E641-47B7-0563C8A7E8B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903AD7ED-E25F-CC33-D781-FE3270DB5E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6" t="6818" b="21364"/>
          <a:stretch>
            <a:fillRect/>
          </a:stretch>
        </p:blipFill>
        <p:spPr bwMode="auto">
          <a:xfrm>
            <a:off x="275310" y="489169"/>
            <a:ext cx="2016956" cy="6672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D4468DD-3C35-95F9-3368-013194AF3480}"/>
              </a:ext>
            </a:extLst>
          </p:cNvPr>
          <p:cNvSpPr txBox="1"/>
          <p:nvPr/>
        </p:nvSpPr>
        <p:spPr>
          <a:xfrm>
            <a:off x="445640" y="1211310"/>
            <a:ext cx="5506923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Caro(a) estudante, neste momento vamos exercitar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habilidade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identificar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fração como representação de porcentagens. Fique atento à sua resolução, marque apenas uma alternativa e verifique a solução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78A9187-B6DB-4BA9-C6BF-A1E52C9FB0F6}"/>
              </a:ext>
            </a:extLst>
          </p:cNvPr>
          <p:cNvSpPr txBox="1"/>
          <p:nvPr/>
        </p:nvSpPr>
        <p:spPr>
          <a:xfrm>
            <a:off x="275310" y="3370211"/>
            <a:ext cx="5820690" cy="917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Leia a informação, a seguir, para responder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aos itens 1 e 2: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D26C39D-4FBF-3EE3-EF9B-DB317EFFB431}"/>
              </a:ext>
            </a:extLst>
          </p:cNvPr>
          <p:cNvSpPr txBox="1"/>
          <p:nvPr/>
        </p:nvSpPr>
        <p:spPr>
          <a:xfrm>
            <a:off x="825373" y="4475064"/>
            <a:ext cx="496904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10% dos funcionários de uma fábrica trabalham no período da noite e, o restante, trabalha durante o dia.</a:t>
            </a:r>
            <a:endParaRPr lang="pt-BR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C9758F1C-A086-395C-5C91-766BC70B9FC6}"/>
                  </a:ext>
                </a:extLst>
              </p:cNvPr>
              <p:cNvSpPr txBox="1"/>
              <p:nvPr/>
            </p:nvSpPr>
            <p:spPr>
              <a:xfrm>
                <a:off x="6446469" y="740175"/>
                <a:ext cx="5470209" cy="5632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MT"/>
                  </a:rPr>
                  <a:t>Item 1.</a:t>
                </a:r>
                <a:r>
                  <a:rPr lang="pt-BR" sz="24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MT"/>
                  </a:rPr>
                  <a:t> Qual é a fração que representa o percentual de funcionários, dessa fábrica, que trabalham no período noturno?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A</m:t>
                          </m:r>
                        </m:e>
                      </m:d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</m:d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C</m:t>
                          </m:r>
                        </m:e>
                      </m:d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50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D</m:t>
                          </m:r>
                        </m:e>
                      </m:d>
                      <m:r>
                        <a:rPr lang="pt-BR" sz="24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1 </m:t>
                          </m:r>
                        </m:num>
                        <m:den>
                          <m:r>
                            <a:rPr lang="pt-BR" sz="24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C9758F1C-A086-395C-5C91-766BC70B9F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6469" y="740175"/>
                <a:ext cx="5470209" cy="5632311"/>
              </a:xfrm>
              <a:prstGeom prst="rect">
                <a:avLst/>
              </a:prstGeom>
              <a:blipFill>
                <a:blip r:embed="rId4"/>
                <a:stretch>
                  <a:fillRect t="-541" r="-16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24384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0FBFC-44F6-B569-F4BD-024F12569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751E604-36B4-1320-4929-002A66540A3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A09242EC-431C-1DDC-7B0F-12D899B219E3}"/>
              </a:ext>
            </a:extLst>
          </p:cNvPr>
          <p:cNvSpPr txBox="1"/>
          <p:nvPr/>
        </p:nvSpPr>
        <p:spPr>
          <a:xfrm>
            <a:off x="295834" y="727295"/>
            <a:ext cx="5800165" cy="302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MT"/>
              </a:rPr>
              <a:t>Item 2.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MT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o número decimal que representa o percentual de funcionários, dessa fábrica, que trabalham durante o dia?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0,1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0,9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9,0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10,0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C3FDAEF-F27B-1A6A-8CD6-60D499198287}"/>
              </a:ext>
            </a:extLst>
          </p:cNvPr>
          <p:cNvSpPr txBox="1"/>
          <p:nvPr/>
        </p:nvSpPr>
        <p:spPr>
          <a:xfrm>
            <a:off x="6095999" y="727295"/>
            <a:ext cx="5719483" cy="516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MT"/>
              </a:rPr>
              <a:t>Item 3.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MT"/>
              </a:rPr>
              <a:t> Os irmãos Henrique e Mônica comeram, juntos, 12 pedaços de uma torta de frango que sua mãe fez no domingo. Sabemos que essa torta foi repartida em 20 pedaços idênticos.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MT"/>
              </a:rPr>
              <a:t>	Qual é a porcentagem que representa a quantidade de pedaços de torta consumidos por esses irmãos?</a:t>
            </a:r>
          </a:p>
          <a:p>
            <a:pPr marL="457200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12%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32%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40%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60%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753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DFE50-5361-A064-4C09-3FCE25C40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249867D-A4B9-BDB8-80CE-E0D1BC0789E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3F1C29C-152C-254B-D423-F32653D36EEE}"/>
              </a:ext>
            </a:extLst>
          </p:cNvPr>
          <p:cNvSpPr txBox="1"/>
          <p:nvPr/>
        </p:nvSpPr>
        <p:spPr>
          <a:xfrm>
            <a:off x="358589" y="584908"/>
            <a:ext cx="573740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 Narrow" panose="020B0606020202030204" pitchFamily="34" charset="0"/>
              </a:rPr>
              <a:t>Item 4.</a:t>
            </a:r>
            <a:r>
              <a:rPr lang="pt-BR" sz="2400" dirty="0">
                <a:latin typeface="Arial Narrow" panose="020B0606020202030204" pitchFamily="34" charset="0"/>
              </a:rPr>
              <a:t> Carol está guardando dinheiro para comprar um smartphone que custa R$ 2400,00. Ela já conseguiu guardar, até agora, R$ 1500,00.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Qual porcentagem representa o valor guardado por Carol para comprar este smartphone?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(A) 25,7%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(B) 40,6%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(C) 62,5%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(D) 75,4%</a:t>
            </a:r>
          </a:p>
        </p:txBody>
      </p:sp>
    </p:spTree>
    <p:extLst>
      <p:ext uri="{BB962C8B-B14F-4D97-AF65-F5344CB8AC3E}">
        <p14:creationId xmlns:p14="http://schemas.microsoft.com/office/powerpoint/2010/main" val="31424952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57B2E-0410-043A-C8EC-65B6350F7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6D3764E-267F-6AA8-128D-99F734FF445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9080CDC9-E8B4-F798-7FC2-284A325563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210372" y="466627"/>
            <a:ext cx="3853924" cy="7973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3D4472A-199E-C517-EEC5-8DAD064A1E73}"/>
              </a:ext>
            </a:extLst>
          </p:cNvPr>
          <p:cNvSpPr txBox="1"/>
          <p:nvPr/>
        </p:nvSpPr>
        <p:spPr>
          <a:xfrm>
            <a:off x="685800" y="1264024"/>
            <a:ext cx="5024687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CÁLCULO PERCENTUAL DE UM VALOR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A1D42C3-0DB1-76D1-A143-66B8B423876C}"/>
              </a:ext>
            </a:extLst>
          </p:cNvPr>
          <p:cNvSpPr txBox="1"/>
          <p:nvPr/>
        </p:nvSpPr>
        <p:spPr>
          <a:xfrm>
            <a:off x="328165" y="1839503"/>
            <a:ext cx="5678595" cy="4288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Para calcularmos a porcentagem referente a um determinado valor, 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multiplicamos esse valor pela porcentagem desejada em sua forma fracionária ou decimal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Exemplo: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Calcule 7% de 220.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i="1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Resolução: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i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Reescrevendo 7% em sua forma </a:t>
            </a:r>
            <a:r>
              <a:rPr lang="pt-BR" sz="2400" b="1" i="1" kern="100" dirty="0">
                <a:solidFill>
                  <a:srgbClr val="4EA72E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fracionária</a:t>
            </a:r>
            <a:r>
              <a:rPr lang="pt-BR" sz="2400" i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ou </a:t>
            </a:r>
            <a:r>
              <a:rPr lang="pt-BR" sz="2400" b="1" i="1" kern="100" dirty="0">
                <a:solidFill>
                  <a:srgbClr val="77206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decimal</a:t>
            </a:r>
            <a:r>
              <a:rPr lang="pt-BR" sz="2400" i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 o multiplicando com 220, temos: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1C7C8BE-19DC-8474-EB35-EE1D000698D0}"/>
                  </a:ext>
                </a:extLst>
              </p:cNvPr>
              <p:cNvSpPr txBox="1"/>
              <p:nvPr/>
            </p:nvSpPr>
            <p:spPr>
              <a:xfrm>
                <a:off x="6482187" y="672741"/>
                <a:ext cx="5499437" cy="55163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i="1" kern="100" dirty="0">
                    <a:solidFill>
                      <a:srgbClr val="4EA72E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Forma fracionária: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1" i="1" kern="100">
                          <a:solidFill>
                            <a:srgbClr val="4EA72E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𝟕</m:t>
                      </m:r>
                      <m:r>
                        <a:rPr lang="pt-BR" sz="2400" b="1" i="1" kern="100">
                          <a:solidFill>
                            <a:srgbClr val="4EA72E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%</m:t>
                      </m:r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∙220=</m:t>
                      </m:r>
                      <m:f>
                        <m:fPr>
                          <m:ctrlPr>
                            <a:rPr lang="pt-BR" sz="2400" b="1" i="1" kern="100">
                              <a:solidFill>
                                <a:srgbClr val="4EA72E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b="1" i="1" kern="100">
                              <a:solidFill>
                                <a:srgbClr val="4EA72E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pt-BR" sz="2400" b="1" i="1" kern="100">
                              <a:solidFill>
                                <a:srgbClr val="4EA72E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∙220</m:t>
                      </m:r>
                    </m:oMath>
                  </m:oMathPara>
                </a14:m>
                <a:endParaRPr lang="pt-BR" sz="2400" i="1" kern="1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4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7∙220</m:t>
                              </m:r>
                            </m:e>
                            <m:sup>
                              <m:r>
                                <a:rPr lang="pt-BR" sz="24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 ÷10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sz="24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100</m:t>
                              </m:r>
                            </m:e>
                            <m:sup>
                              <m:r>
                                <a:rPr lang="pt-BR" sz="24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 ÷10</m:t>
                              </m:r>
                            </m:sup>
                          </m:sSup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7∙22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154</m:t>
                          </m:r>
                        </m:num>
                        <m:den>
                          <m:r>
                            <a:rPr lang="pt-BR" sz="24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=15,4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1000" b="1" i="1" kern="100" dirty="0">
                  <a:solidFill>
                    <a:srgbClr val="77206D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i="1" kern="100" dirty="0">
                    <a:solidFill>
                      <a:srgbClr val="77206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Forma decimal: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1" i="1" kern="100">
                          <a:solidFill>
                            <a:srgbClr val="77206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𝟕</m:t>
                      </m:r>
                      <m:r>
                        <a:rPr lang="pt-BR" sz="2400" b="1" i="1" kern="100">
                          <a:solidFill>
                            <a:srgbClr val="77206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%</m:t>
                      </m:r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∙ 220</m:t>
                      </m:r>
                    </m:oMath>
                  </m:oMathPara>
                </a14:m>
                <a:endParaRPr lang="pt-BR" sz="2400" i="1" kern="1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b="1" i="1" kern="100">
                              <a:solidFill>
                                <a:srgbClr val="77206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b="1" i="1" kern="100">
                              <a:solidFill>
                                <a:srgbClr val="77206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pt-BR" sz="2400" b="1" i="1" kern="100">
                              <a:solidFill>
                                <a:srgbClr val="77206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∙220=</m:t>
                      </m:r>
                      <m:r>
                        <a:rPr lang="pt-BR" sz="2400" b="1" i="1" kern="100">
                          <a:solidFill>
                            <a:srgbClr val="77206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lang="pt-BR" sz="2400" b="1" i="1" kern="100">
                          <a:solidFill>
                            <a:srgbClr val="77206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400" b="1" i="1" kern="100">
                          <a:solidFill>
                            <a:srgbClr val="77206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𝟎𝟕</m:t>
                      </m:r>
                      <m:r>
                        <a:rPr lang="pt-BR" sz="24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∙220= 15,4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Em ambos os casos obtemos o mesmo resultado.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1C7C8BE-19DC-8474-EB35-EE1D00069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187" y="672741"/>
                <a:ext cx="5499437" cy="5516382"/>
              </a:xfrm>
              <a:prstGeom prst="rect">
                <a:avLst/>
              </a:prstGeom>
              <a:blipFill>
                <a:blip r:embed="rId3"/>
                <a:stretch>
                  <a:fillRect l="-1663" t="-552" r="-1774" b="-16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22534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FF6AE-144C-7FBE-A51A-8193C9F7A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453C16E-3304-956A-4137-9D1234E52B4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41F78423-1515-7485-7C0F-AC51D61AA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95" y="617566"/>
            <a:ext cx="5561067" cy="17232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4873C05-A3CE-2831-9259-046CB17D5293}"/>
                  </a:ext>
                </a:extLst>
              </p:cNvPr>
              <p:cNvSpPr txBox="1"/>
              <p:nvPr/>
            </p:nvSpPr>
            <p:spPr>
              <a:xfrm>
                <a:off x="208558" y="2648376"/>
                <a:ext cx="6018502" cy="1727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Para calcular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𝟐𝟎</m:t>
                    </m:r>
                    <m:r>
                      <a:rPr lang="pt-BR" sz="2400" b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% </m:t>
                    </m:r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𝐝𝐞</m:t>
                    </m:r>
                    <m:r>
                      <a:rPr lang="pt-BR" sz="2400" b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𝟗𝟎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Pedro e </a:t>
                </a:r>
                <a:r>
                  <a:rPr lang="pt-BR" sz="2400" dirty="0" err="1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Nayra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fizeram representações pictóricas diferentes e, consequentemente, calcularam de diferentes formas.</a:t>
                </a:r>
                <a:endParaRPr lang="pt-BR" sz="2400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4873C05-A3CE-2831-9259-046CB17D5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558" y="2648376"/>
                <a:ext cx="6018502" cy="1727652"/>
              </a:xfrm>
              <a:prstGeom prst="rect">
                <a:avLst/>
              </a:prstGeom>
              <a:blipFill>
                <a:blip r:embed="rId3"/>
                <a:stretch>
                  <a:fillRect l="-1520" t="-1761" r="-1621" b="-66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Interface gráfica do usuário, Aplicativo, Tabela&#10;&#10;Descrição gerada automaticamente">
            <a:extLst>
              <a:ext uri="{FF2B5EF4-FFF2-40B4-BE49-F238E27FC236}">
                <a16:creationId xmlns:a16="http://schemas.microsoft.com/office/drawing/2014/main" id="{27413C2A-1A0A-AA6E-0AA3-DDCAF6249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35" y="4376028"/>
            <a:ext cx="4530985" cy="2171076"/>
          </a:xfrm>
          <a:prstGeom prst="rect">
            <a:avLst/>
          </a:prstGeom>
        </p:spPr>
      </p:pic>
      <p:pic>
        <p:nvPicPr>
          <p:cNvPr id="8" name="Imagem 7" descr="Interface gráfica do usuário, Diagrama&#10;&#10;Descrição gerada automaticamente com confiança média">
            <a:extLst>
              <a:ext uri="{FF2B5EF4-FFF2-40B4-BE49-F238E27FC236}">
                <a16:creationId xmlns:a16="http://schemas.microsoft.com/office/drawing/2014/main" id="{97DE7C1F-1C12-92C6-EFA5-43F4210C6E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26" t="26911" b="3689"/>
          <a:stretch/>
        </p:blipFill>
        <p:spPr bwMode="auto">
          <a:xfrm>
            <a:off x="6818076" y="727295"/>
            <a:ext cx="4530985" cy="21710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D8BEB22-3187-7F4D-EB21-1E0A1597E96B}"/>
                  </a:ext>
                </a:extLst>
              </p:cNvPr>
              <p:cNvSpPr txBox="1"/>
              <p:nvPr/>
            </p:nvSpPr>
            <p:spPr>
              <a:xfrm>
                <a:off x="6324254" y="3050560"/>
                <a:ext cx="5518628" cy="1444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Para calcular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𝟕𝟓</m:t>
                    </m:r>
                    <m:r>
                      <a:rPr lang="pt-BR" sz="2400" b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% </m:t>
                    </m:r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𝐝𝐞</m:t>
                    </m:r>
                    <m:r>
                      <a:rPr lang="pt-BR" sz="2400" b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𝟖𝟎</m:t>
                    </m:r>
                  </m:oMath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Renato utilizou um raciocínio diferente de Pedro e </a:t>
                </a:r>
                <a:r>
                  <a:rPr lang="pt-BR" sz="2400" kern="100" dirty="0" err="1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Nayra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D8BEB22-3187-7F4D-EB21-1E0A1597E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254" y="3050560"/>
                <a:ext cx="5518628" cy="1444498"/>
              </a:xfrm>
              <a:prstGeom prst="rect">
                <a:avLst/>
              </a:prstGeom>
              <a:blipFill>
                <a:blip r:embed="rId7"/>
                <a:stretch>
                  <a:fillRect l="-1656" t="-2110" r="-1656" b="-80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8C80E612-186C-5FE6-1E84-73401B3C3FE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71" r="1659"/>
          <a:stretch/>
        </p:blipFill>
        <p:spPr bwMode="auto">
          <a:xfrm>
            <a:off x="6609106" y="4647246"/>
            <a:ext cx="5150412" cy="18998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264816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F8AAA-297A-117F-4CFD-D97121B45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9496100-266E-EF1B-8AF7-7A618DB5FBB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3D9BBE5-B881-D128-A430-9C921DB3583D}"/>
                  </a:ext>
                </a:extLst>
              </p:cNvPr>
              <p:cNvSpPr txBox="1"/>
              <p:nvPr/>
            </p:nvSpPr>
            <p:spPr>
              <a:xfrm>
                <a:off x="450342" y="445231"/>
                <a:ext cx="4862320" cy="10197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Para calcular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𝟓</m:t>
                    </m:r>
                    <m:r>
                      <a:rPr lang="pt-BR" sz="2400" b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% </m:t>
                    </m:r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𝐝𝐞</m:t>
                    </m:r>
                    <m:r>
                      <a:rPr lang="pt-BR" sz="2400" b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𝟔𝟎</m:t>
                    </m:r>
                  </m:oMath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Karen utilizou a proporção.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3D9BBE5-B881-D128-A430-9C921DB35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342" y="445231"/>
                <a:ext cx="4862320" cy="1019766"/>
              </a:xfrm>
              <a:prstGeom prst="rect">
                <a:avLst/>
              </a:prstGeom>
              <a:blipFill>
                <a:blip r:embed="rId2"/>
                <a:stretch>
                  <a:fillRect l="-2008" t="-2994" b="-119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Diagrama, Texto, Aplicativo&#10;&#10;Descrição gerada automaticamente">
            <a:extLst>
              <a:ext uri="{FF2B5EF4-FFF2-40B4-BE49-F238E27FC236}">
                <a16:creationId xmlns:a16="http://schemas.microsoft.com/office/drawing/2014/main" id="{4E1FF925-76B9-6AE8-19DB-A9BBB6342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878" y="1570555"/>
            <a:ext cx="5486089" cy="338480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5ADD647-2D19-11C7-99D0-14EA0AB802BD}"/>
              </a:ext>
            </a:extLst>
          </p:cNvPr>
          <p:cNvSpPr txBox="1"/>
          <p:nvPr/>
        </p:nvSpPr>
        <p:spPr>
          <a:xfrm>
            <a:off x="208562" y="5094977"/>
            <a:ext cx="5887438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Podemos calcular </a:t>
            </a:r>
            <a:r>
              <a:rPr lang="pt-BR" sz="2400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valor percentual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um número, também, por meio da </a:t>
            </a:r>
            <a:r>
              <a:rPr lang="pt-BR" sz="2400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somatória de outros valores percentuais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579A235-6AF0-15B2-BA69-EF38137537DD}"/>
                  </a:ext>
                </a:extLst>
              </p:cNvPr>
              <p:cNvSpPr txBox="1"/>
              <p:nvPr/>
            </p:nvSpPr>
            <p:spPr>
              <a:xfrm>
                <a:off x="6303033" y="515898"/>
                <a:ext cx="5611595" cy="62271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Exemplo: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Na fazenda Barreiro, durante o período de reprodução, 15% das vacas tiveram bezerros. Sabendo que a fazenda possui 460 vacas, qual foi a quantidade de bezerros que nasceram?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u="sng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Resolução: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15%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equivale a soma de 1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0%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𝑚𝑎𝑖𝑠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5%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Logo: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15%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𝑑𝑒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460=10% </m:t>
                      </m:r>
                      <m:r>
                        <a:rPr lang="pt-BR" sz="2200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𝑑𝑒</m:t>
                      </m:r>
                      <m:r>
                        <a:rPr lang="pt-BR" sz="2200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460+5% </m:t>
                      </m:r>
                      <m:r>
                        <a:rPr lang="pt-BR" sz="22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𝑑𝑒</m:t>
                      </m:r>
                      <m:r>
                        <a:rPr lang="pt-BR" sz="22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460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Calculando o valor correspondente 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10% </m:t>
                    </m:r>
                    <m:r>
                      <a:rPr lang="pt-BR" sz="2200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𝑑𝑒</m:t>
                    </m:r>
                    <m:r>
                      <a:rPr lang="pt-BR" sz="2200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460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obtemos:</a:t>
                </a:r>
                <a14:m>
                  <m:oMath xmlns:m="http://schemas.openxmlformats.org/officeDocument/2006/math">
                    <m:r>
                      <a:rPr lang="pt-BR" sz="2200" b="0" i="1" kern="100" smtClean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          </m:t>
                    </m:r>
                    <m:r>
                      <a:rPr lang="pt-BR" sz="2200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10%∙460=46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C4591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5% </m:t>
                    </m:r>
                    <m:r>
                      <a:rPr lang="pt-BR" sz="2200" i="1" kern="100">
                        <a:solidFill>
                          <a:srgbClr val="C4591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𝑑𝑒</m:t>
                    </m:r>
                    <m:r>
                      <a:rPr lang="pt-BR" sz="2200" i="1" kern="100">
                        <a:solidFill>
                          <a:srgbClr val="C4591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460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corresponde à metade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46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ou seja,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C4591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23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Dessa forma:</a:t>
                </a:r>
                <a14:m>
                  <m:oMath xmlns:m="http://schemas.openxmlformats.org/officeDocument/2006/math">
                    <m:r>
                      <a:rPr lang="pt-BR" sz="22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15%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460=46+23=69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Portanto, n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asceram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69 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bezerros na fazenda Barreiro.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579A235-6AF0-15B2-BA69-EF3813753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3" y="515898"/>
                <a:ext cx="5611595" cy="6227154"/>
              </a:xfrm>
              <a:prstGeom prst="rect">
                <a:avLst/>
              </a:prstGeom>
              <a:blipFill>
                <a:blip r:embed="rId4"/>
                <a:stretch>
                  <a:fillRect l="-1413" t="-490" r="-1413" b="-107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72632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09917-D5E2-C07A-4E12-3140E45D6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DFED380-193F-DEF2-3260-EDCA6654ACA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Forma&#10;&#10;O conteúdo gerado por IA pode estar incorreto.">
            <a:extLst>
              <a:ext uri="{FF2B5EF4-FFF2-40B4-BE49-F238E27FC236}">
                <a16:creationId xmlns:a16="http://schemas.microsoft.com/office/drawing/2014/main" id="{06EA2F48-90E7-CEBB-969D-E03DE03FBD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 b="9091"/>
          <a:stretch>
            <a:fillRect/>
          </a:stretch>
        </p:blipFill>
        <p:spPr bwMode="auto">
          <a:xfrm>
            <a:off x="441960" y="519650"/>
            <a:ext cx="3728774" cy="8610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D80F31D-95E5-531E-3348-B1E2BC100CAF}"/>
              </a:ext>
            </a:extLst>
          </p:cNvPr>
          <p:cNvSpPr txBox="1"/>
          <p:nvPr/>
        </p:nvSpPr>
        <p:spPr>
          <a:xfrm>
            <a:off x="304038" y="1476503"/>
            <a:ext cx="5502399" cy="3129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Calcule os valores a seguir.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6% de 100.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70% de 100.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30% de 50.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20 % de 60.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25% de 200.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46D8B6C-A630-EA54-F3C1-4259726065C5}"/>
              </a:ext>
            </a:extLst>
          </p:cNvPr>
          <p:cNvSpPr txBox="1"/>
          <p:nvPr/>
        </p:nvSpPr>
        <p:spPr>
          <a:xfrm>
            <a:off x="6549390" y="727295"/>
            <a:ext cx="4990338" cy="2074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Calcule os valores a seguir.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75% de 400.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42% de 300.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10% de 62,5.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3900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EE2D3-A4EE-C11E-C277-382805071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C3AC17E-97FA-91D8-0098-1BA65128344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A2F30E9-A8FF-7BA4-89EC-D894B6F6F157}"/>
                  </a:ext>
                </a:extLst>
              </p:cNvPr>
              <p:cNvSpPr txBox="1"/>
              <p:nvPr/>
            </p:nvSpPr>
            <p:spPr>
              <a:xfrm>
                <a:off x="415591" y="727295"/>
                <a:ext cx="5680409" cy="917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7.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Rodrigo tem 120 livros em sua casa e já leu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65%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deles. Quantos livros Rodrigo já leu?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A2F30E9-A8FF-7BA4-89EC-D894B6F6F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91" y="727295"/>
                <a:ext cx="5680409" cy="917174"/>
              </a:xfrm>
              <a:prstGeom prst="rect">
                <a:avLst/>
              </a:prstGeom>
              <a:blipFill>
                <a:blip r:embed="rId2"/>
                <a:stretch>
                  <a:fillRect l="-1609" t="-3311" r="-1717" b="-132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9EB19131-0DBA-0099-DFFE-24D0C828E17F}"/>
              </a:ext>
            </a:extLst>
          </p:cNvPr>
          <p:cNvSpPr txBox="1"/>
          <p:nvPr/>
        </p:nvSpPr>
        <p:spPr>
          <a:xfrm>
            <a:off x="6510069" y="727295"/>
            <a:ext cx="5266340" cy="5677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seu aniversário, Miguel ganhou uma caixa de chocolates de sua esposa. Dos 30 chocolates da caixa, ele consumiu 12 e deu 6 a sua filha.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Considerando o total de chocolates da caixa, qual a porcentagem que representa a quantidade de chocolates consumidos por Miguel e sua filha?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13%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20%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33%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(D) 67%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0887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6E158-A18B-564F-3936-807F23BA4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3EFFB7F-350A-54A1-F073-E65F3108165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D9FA1526-E2C8-D315-9496-9899D36796B1}"/>
              </a:ext>
            </a:extLst>
          </p:cNvPr>
          <p:cNvSpPr txBox="1"/>
          <p:nvPr/>
        </p:nvSpPr>
        <p:spPr>
          <a:xfrm>
            <a:off x="365000" y="727295"/>
            <a:ext cx="5731000" cy="2718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9.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O salário de um corretor de imóveis é composto de uma parte fixa no valor de R$ 1100,00, mais uma parte variável de 12% sobre o valor de suas vendas do mês.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Considerando que ele vendeu R$ 450 000,00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no mês de julho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, calcule o valor de seu salário.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2143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82410-2E79-4D7C-3E8A-BAC364BDA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5854226-27E1-37AF-A2D5-39E95BF2663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C6F1BB83-6C58-A6C4-9F04-B8C726DDDFAB}"/>
                  </a:ext>
                </a:extLst>
              </p:cNvPr>
              <p:cNvSpPr txBox="1"/>
              <p:nvPr/>
            </p:nvSpPr>
            <p:spPr>
              <a:xfrm>
                <a:off x="365000" y="609480"/>
                <a:ext cx="5730989" cy="38424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10.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Daltonismo é um distúrbio visual em que a pessoa tem dificuldade para reconhecer e diferenciar algumas cores. Estima-se que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da população mundial tenha esse distúrbio visual.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Responda: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Escreva a fração correspondente à população mundial que possui esse distúrbio visual, na forma percentual.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C6F1BB83-6C58-A6C4-9F04-B8C726DDD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000" y="609480"/>
                <a:ext cx="5730989" cy="3842462"/>
              </a:xfrm>
              <a:prstGeom prst="rect">
                <a:avLst/>
              </a:prstGeom>
              <a:blipFill>
                <a:blip r:embed="rId2"/>
                <a:stretch>
                  <a:fillRect l="-1702" t="-794" r="-1596" b="-28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>
            <a:extLst>
              <a:ext uri="{FF2B5EF4-FFF2-40B4-BE49-F238E27FC236}">
                <a16:creationId xmlns:a16="http://schemas.microsoft.com/office/drawing/2014/main" id="{AEDC078B-A293-DCC1-6869-250F7C8D0A3C}"/>
              </a:ext>
            </a:extLst>
          </p:cNvPr>
          <p:cNvSpPr txBox="1"/>
          <p:nvPr/>
        </p:nvSpPr>
        <p:spPr>
          <a:xfrm>
            <a:off x="6510080" y="609480"/>
            <a:ext cx="5316920" cy="5561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Considere uma cidade com 25 000 habitantes. Segundo a estimativa, qual é a quantidade de daltônicos nessa cidade?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Sabe-se que 10% da população, de uma outra cidade, equivale a 3500 pessoas. Como podemos obter a quantidade estimada de daltônicos, desta cidade, utilizando a informação fornecida, por meio de cálculo mental?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6633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FD73-DB22-64EB-9425-AFF8B33FE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B447A97-C649-FF37-1800-EF2AC3B9EFA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4265E9F7-6048-F3D4-E0C2-505570A4AD1C}"/>
              </a:ext>
            </a:extLst>
          </p:cNvPr>
          <p:cNvSpPr txBox="1"/>
          <p:nvPr/>
        </p:nvSpPr>
        <p:spPr>
          <a:xfrm>
            <a:off x="358900" y="704151"/>
            <a:ext cx="5621271" cy="4404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município de Mineiros (GO), foi feita uma pesquisa sobre qual era o meio de transporte utilizado pelos estudantes para irem à escola. Dos 3000 estudantes que participaram da pesquisa, 50% responderam que utilizam carro particular, 25% responderam que vão a pé, 10% responderam que utilizam bicicleta e o restante dos estudantes usam ônibus.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Calcule a quantidade de estudantes usuários de cada meio de transporte.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0493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EEE48-7FA5-0518-56A7-14C7BB019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27D216D-3C4D-EEDD-EC9D-036492B915D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B73A404C-D08C-AA97-8DC9-6B14A5B05700}"/>
              </a:ext>
            </a:extLst>
          </p:cNvPr>
          <p:cNvSpPr txBox="1"/>
          <p:nvPr/>
        </p:nvSpPr>
        <p:spPr>
          <a:xfrm>
            <a:off x="365762" y="827952"/>
            <a:ext cx="5276841" cy="3643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pt-BR" sz="24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é 5% de quanto?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solidFill>
                <a:srgbClr val="0D0D0D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solidFill>
                <a:srgbClr val="0D0D0D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solidFill>
                <a:srgbClr val="0D0D0D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solidFill>
                <a:srgbClr val="0D0D0D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solidFill>
                <a:srgbClr val="0D0D0D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solidFill>
                <a:srgbClr val="0D0D0D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32061C5-2209-8BEE-1A54-4ADD73449241}"/>
              </a:ext>
            </a:extLst>
          </p:cNvPr>
          <p:cNvSpPr txBox="1"/>
          <p:nvPr/>
        </p:nvSpPr>
        <p:spPr>
          <a:xfrm>
            <a:off x="6635498" y="827952"/>
            <a:ext cx="52768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atin typeface="Arial Narrow" panose="020B0606020202030204" pitchFamily="34" charset="0"/>
              </a:rPr>
              <a:t>13. </a:t>
            </a:r>
            <a:r>
              <a:rPr lang="pt-BR" sz="2400" dirty="0">
                <a:latin typeface="Arial Narrow" panose="020B0606020202030204" pitchFamily="34" charset="0"/>
              </a:rPr>
              <a:t>70 representa qual porcentagem de 500?</a:t>
            </a:r>
          </a:p>
        </p:txBody>
      </p:sp>
    </p:spTree>
    <p:extLst>
      <p:ext uri="{BB962C8B-B14F-4D97-AF65-F5344CB8AC3E}">
        <p14:creationId xmlns:p14="http://schemas.microsoft.com/office/powerpoint/2010/main" val="4996829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BA1A6-6244-084F-E8D7-7F4D42F22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D3A58CF-E3B3-8337-A4D1-5BF1DEAE3BB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347CBD9C-3F5C-691D-3B98-3FFB70BAFC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6" t="6818" b="21364"/>
          <a:stretch>
            <a:fillRect/>
          </a:stretch>
        </p:blipFill>
        <p:spPr bwMode="auto">
          <a:xfrm>
            <a:off x="337883" y="394636"/>
            <a:ext cx="2446178" cy="8092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407B2FF-A98F-1A86-D631-2CE5C9CC0B6C}"/>
              </a:ext>
            </a:extLst>
          </p:cNvPr>
          <p:cNvSpPr txBox="1"/>
          <p:nvPr/>
        </p:nvSpPr>
        <p:spPr>
          <a:xfrm>
            <a:off x="261324" y="1346961"/>
            <a:ext cx="5938193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Caro(a) estudante, neste momento vamos exercitar a habilidade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resolver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problema que envolva porcentagem. Fique atento à sua resolução, marque apenas uma alternativa e verifique a solução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D9EC2B1-273D-A58C-3B8F-3371BEEFF4EE}"/>
                  </a:ext>
                </a:extLst>
              </p:cNvPr>
              <p:cNvSpPr txBox="1"/>
              <p:nvPr/>
            </p:nvSpPr>
            <p:spPr>
              <a:xfrm>
                <a:off x="261324" y="3429000"/>
                <a:ext cx="5938191" cy="28212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Item 1. </a:t>
                </a:r>
                <a:r>
                  <a:rPr lang="pt-BR" sz="24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Para ser aprovado u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 estudante precisa obter, na última prova, uma nota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33%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maior do que a média de aprovação que é 6.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Qual é a nota mínima que o estudante precisa obter na última prova para ser aprovado?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(A) 1,98      (B) 6,67      (C) 7,98      (D) 9,33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D9EC2B1-273D-A58C-3B8F-3371BEEFF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24" y="3429000"/>
                <a:ext cx="5938191" cy="2821285"/>
              </a:xfrm>
              <a:prstGeom prst="rect">
                <a:avLst/>
              </a:prstGeom>
              <a:blipFill>
                <a:blip r:embed="rId4"/>
                <a:stretch>
                  <a:fillRect l="-1643" t="-1082" r="-1540" b="-36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90084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62065-2BAB-E0B7-B207-4027E6CA2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E941A7D1-532B-B53A-0372-5ABDD2D67FD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C4B382E4-42A9-9321-5855-D58F088732C9}"/>
              </a:ext>
            </a:extLst>
          </p:cNvPr>
          <p:cNvSpPr txBox="1"/>
          <p:nvPr/>
        </p:nvSpPr>
        <p:spPr>
          <a:xfrm>
            <a:off x="208557" y="727295"/>
            <a:ext cx="5887437" cy="4827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2. 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Carlos treina todos os dias e, sua meta diária, é correr 15 km. Certo dia, após o início do treino, verificou que já havia corrido 60% da meta diária.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Quantos quilômetros faltam para Carlos terminar o treino?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5 km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6 km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8 km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(D) 9 km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1719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6D801-1169-C453-33EB-8E5A76756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7396360-2D63-A416-9605-B1FDE2A298E8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5260269-B91D-9594-270A-DE3C1CCD73D5}"/>
              </a:ext>
            </a:extLst>
          </p:cNvPr>
          <p:cNvSpPr txBox="1"/>
          <p:nvPr/>
        </p:nvSpPr>
        <p:spPr>
          <a:xfrm>
            <a:off x="208558" y="727295"/>
            <a:ext cx="6018503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3. 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empresa fez uma pesquisa de opinião com 750 de seus clientes. Após a apuração dos resultados, foi obtido os seguintes resultados: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10B057F-CBD0-AADD-DDED-843D2894E646}"/>
              </a:ext>
            </a:extLst>
          </p:cNvPr>
          <p:cNvSpPr txBox="1"/>
          <p:nvPr/>
        </p:nvSpPr>
        <p:spPr>
          <a:xfrm>
            <a:off x="6379008" y="850492"/>
            <a:ext cx="5535622" cy="3438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Quantos clientes avaliaram o serviço prestado por essa empresa como bom ou excelente, na pesquisa?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90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180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270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(D) 480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93D33AA3-9B76-B1AD-DF85-9782CA5E4C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449632"/>
              </p:ext>
            </p:extLst>
          </p:nvPr>
        </p:nvGraphicFramePr>
        <p:xfrm>
          <a:off x="493913" y="2420801"/>
          <a:ext cx="544779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3896">
                  <a:extLst>
                    <a:ext uri="{9D8B030D-6E8A-4147-A177-3AD203B41FA5}">
                      <a16:colId xmlns:a16="http://schemas.microsoft.com/office/drawing/2014/main" val="2249358679"/>
                    </a:ext>
                  </a:extLst>
                </a:gridCol>
                <a:gridCol w="2723896">
                  <a:extLst>
                    <a:ext uri="{9D8B030D-6E8A-4147-A177-3AD203B41FA5}">
                      <a16:colId xmlns:a16="http://schemas.microsoft.com/office/drawing/2014/main" val="2950209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Nível de Satisfação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Percentual 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6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Excelente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99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Bom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72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Regular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74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Ruim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44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Péssimo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599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7708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CE171-6E84-6926-4DCD-2894D573E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C5CC136-8E06-E083-A2C2-464E9AB104F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DAE0162F-7DBD-0C9C-C3E3-1D0271A4F8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273304" y="535813"/>
            <a:ext cx="3876862" cy="7992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E0635A1-B486-9785-8560-29C79A455611}"/>
              </a:ext>
            </a:extLst>
          </p:cNvPr>
          <p:cNvSpPr txBox="1"/>
          <p:nvPr/>
        </p:nvSpPr>
        <p:spPr>
          <a:xfrm>
            <a:off x="578363" y="1508761"/>
            <a:ext cx="5517637" cy="4507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highlight>
                  <a:srgbClr val="FFFFFF"/>
                </a:highligh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AUMENTO E DESCONTO PERCENTUAL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Seja para realizar transações na bolsa de valores ou calcular o preço de um alimento em um mercado, a </a:t>
            </a:r>
            <a:r>
              <a:rPr lang="pt-BR" sz="2400" b="1" kern="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aplicação de aumentos e descontos</a:t>
            </a:r>
            <a:r>
              <a:rPr lang="pt-BR" sz="2400" kern="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é um conhecimento fundamental para a matemática financeira, utilizada na economia pessoal e na economia de um país.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Observe alguns anúncios de descontos informando que os produtos sofreram um determinado decréscimo percentual.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D0D59F5-30C4-43F5-407A-60E5A2C5C70C}"/>
              </a:ext>
            </a:extLst>
          </p:cNvPr>
          <p:cNvSpPr txBox="1"/>
          <p:nvPr/>
        </p:nvSpPr>
        <p:spPr>
          <a:xfrm>
            <a:off x="6510069" y="2655834"/>
            <a:ext cx="5312819" cy="2612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Frequentemente, os </a:t>
            </a:r>
            <a:r>
              <a:rPr lang="pt-BR" sz="24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acréscimos</a:t>
            </a:r>
            <a:r>
              <a:rPr lang="pt-BR" sz="24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 </a:t>
            </a:r>
            <a:r>
              <a:rPr lang="pt-BR" sz="2400" b="1" kern="1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descontos</a:t>
            </a:r>
            <a:r>
              <a:rPr lang="pt-BR" sz="24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aplicados em algumas situações, são baseados em porcentagem. Veja de forma prática, como se calcular os valores obtidos em cada situação.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Imagem 15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02E4CC3A-5F45-D1B0-1564-88C4B95D1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491" y="818735"/>
            <a:ext cx="4965973" cy="208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676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BC20F-D42C-91D5-04F1-661E1EDB3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ADBC70E-F222-0FEA-DDDE-A25372C1EBE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5F507AA-98BC-6786-41E6-1ADD83E48F5F}"/>
              </a:ext>
            </a:extLst>
          </p:cNvPr>
          <p:cNvSpPr txBox="1"/>
          <p:nvPr/>
        </p:nvSpPr>
        <p:spPr>
          <a:xfrm>
            <a:off x="219461" y="627210"/>
            <a:ext cx="6007604" cy="588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Fator multiplicativo: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endParaRPr lang="pt-BR" sz="1000" b="1" i="1" kern="100" dirty="0">
              <a:solidFill>
                <a:srgbClr val="7030A0"/>
              </a:solidFill>
              <a:effectLst/>
              <a:latin typeface="Cambria Math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2400" b="1" kern="100" dirty="0">
                <a:solidFill>
                  <a:srgbClr val="7030A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inicial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pt-BR" sz="2400" b="1" kern="10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fator multiplicativo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pt-BR" sz="2400" b="1" kern="100" dirty="0">
                <a:solidFill>
                  <a:srgbClr val="00B05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final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endParaRPr lang="pt-BR" sz="1000" b="1" kern="100" dirty="0">
              <a:solidFill>
                <a:srgbClr val="00B050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Ao multiplicar este fator pelo valor inicial, obtemos o valor final da aplicação. Este fator pode ser de acréscimo ou de desconto, observe: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4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Acréscimos</a:t>
            </a:r>
            <a:r>
              <a:rPr lang="pt-BR" sz="24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pt-BR" sz="24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Valor multiplicado pela soma de 1 mais a porcentagem (na forma decimal).</a:t>
            </a:r>
          </a:p>
          <a:p>
            <a:pPr lvl="0" algn="just"/>
            <a:r>
              <a:rPr lang="pt-BR" sz="2400" b="1" dirty="0">
                <a:latin typeface="Arial Narrow" panose="020B0606020202030204" pitchFamily="34" charset="0"/>
              </a:rPr>
              <a:t>Acréscimos: </a:t>
            </a:r>
            <a:r>
              <a:rPr lang="pt-BR" sz="2400" dirty="0">
                <a:latin typeface="Arial Narrow" panose="020B0606020202030204" pitchFamily="34" charset="0"/>
              </a:rPr>
              <a:t>Valor multiplicado pela soma de 1 mais a porcentagem (na forma decimal).</a:t>
            </a:r>
          </a:p>
          <a:p>
            <a:pPr lvl="0" algn="just"/>
            <a:endParaRPr lang="pt-BR" sz="2400" dirty="0">
              <a:latin typeface="Arial Narrow" panose="020B0606020202030204" pitchFamily="34" charset="0"/>
            </a:endParaRPr>
          </a:p>
          <a:p>
            <a:pPr lvl="0" algn="just"/>
            <a:r>
              <a:rPr lang="pt-BR" sz="2400" b="1" dirty="0">
                <a:latin typeface="Arial Narrow" panose="020B0606020202030204" pitchFamily="34" charset="0"/>
              </a:rPr>
              <a:t>Desconto: </a:t>
            </a:r>
            <a:r>
              <a:rPr lang="pt-BR" sz="2400" dirty="0">
                <a:latin typeface="Arial Narrow" panose="020B0606020202030204" pitchFamily="34" charset="0"/>
              </a:rPr>
              <a:t>Valor multiplicado pela subtração de 1 menos a porcentagem (na forma decimal).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A10F782-B9D1-EF4A-D3F8-8EFDCC176286}"/>
              </a:ext>
            </a:extLst>
          </p:cNvPr>
          <p:cNvSpPr txBox="1"/>
          <p:nvPr/>
        </p:nvSpPr>
        <p:spPr>
          <a:xfrm>
            <a:off x="6379004" y="627210"/>
            <a:ext cx="5416755" cy="917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cálculo de alguns fatores multiplicativos para o </a:t>
            </a:r>
            <a:r>
              <a:rPr lang="pt-BR" sz="24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aumento percentual</a:t>
            </a:r>
            <a:r>
              <a:rPr lang="pt-BR" sz="24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Imagem 16" descr="Tabela&#10;&#10;O conteúdo gerado por IA pode estar incorreto.">
            <a:extLst>
              <a:ext uri="{FF2B5EF4-FFF2-40B4-BE49-F238E27FC236}">
                <a16:creationId xmlns:a16="http://schemas.microsoft.com/office/drawing/2014/main" id="{7810D2CB-DC3D-1759-5AC9-B22BA7DFC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004" y="1947672"/>
            <a:ext cx="5595402" cy="354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420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25D4A-18D5-395A-C468-AD0094B93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EE4F9BD-C7C3-6EFB-4567-E31C0312484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BCA7F272-9D76-D15B-EB7D-22990E86B038}"/>
                  </a:ext>
                </a:extLst>
              </p:cNvPr>
              <p:cNvSpPr txBox="1"/>
              <p:nvPr/>
            </p:nvSpPr>
            <p:spPr>
              <a:xfrm>
                <a:off x="340614" y="265960"/>
                <a:ext cx="5822435" cy="60663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3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Exemplo: </a:t>
                </a:r>
                <a:endParaRPr lang="pt-BR" sz="23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3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Osvaldo mora de aluguel, cujo valor é R$ 1200,00 mensais. Neste mês ele terá um acréscimo de 8% no aluguel, pois atrasou o pagamento. Qual valor Osvaldo pagará de aluguel neste mês?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300" i="1" u="sng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3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3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3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S</a:t>
                </a:r>
                <a:r>
                  <a:rPr lang="pt-BR" sz="23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ubstituindo os valores apresentados na equação:</a:t>
                </a:r>
                <a:endParaRPr lang="pt-BR" sz="23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BR" sz="2300" b="1" kern="1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valor</m:t>
                      </m:r>
                      <m:r>
                        <m:rPr>
                          <m:nor/>
                        </m:rPr>
                        <a:rPr lang="pt-BR" sz="2300" b="1" kern="1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sz="2300" b="1" kern="1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inicial</m:t>
                      </m:r>
                      <m:r>
                        <m:rPr>
                          <m:nor/>
                        </m:rPr>
                        <a:rPr lang="pt-BR" sz="2300" b="1" kern="1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sz="2300" b="1" kern="100" dirty="0"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t-BR" sz="2300" b="1" kern="100" dirty="0"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sz="2300" b="1" kern="10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fator</m:t>
                      </m:r>
                      <m:r>
                        <m:rPr>
                          <m:nor/>
                        </m:rPr>
                        <a:rPr lang="pt-BR" sz="2300" b="1" kern="10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sz="2300" b="1" kern="10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multiplicativo</m:t>
                      </m:r>
                      <m:r>
                        <m:rPr>
                          <m:nor/>
                        </m:rPr>
                        <a:rPr lang="pt-BR" sz="2300" b="1" kern="10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pt-BR" sz="2300" b="1" kern="100" dirty="0">
                          <a:solidFill>
                            <a:srgbClr val="00B05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valor</m:t>
                      </m:r>
                      <m:r>
                        <m:rPr>
                          <m:nor/>
                        </m:rPr>
                        <a:rPr lang="pt-BR" sz="2300" b="1" kern="100" dirty="0">
                          <a:solidFill>
                            <a:srgbClr val="00B05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sz="2300" b="1" kern="100" dirty="0">
                          <a:solidFill>
                            <a:srgbClr val="00B05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final</m:t>
                      </m:r>
                    </m:oMath>
                  </m:oMathPara>
                </a14:m>
                <a:endParaRPr lang="pt-BR" sz="2300" b="1" i="1" kern="100" dirty="0">
                  <a:solidFill>
                    <a:srgbClr val="00B05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3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Temos,</a:t>
                </a:r>
                <a:endParaRPr lang="pt-BR" sz="23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3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𝟏𝟐𝟎𝟎</m:t>
                      </m:r>
                      <m:r>
                        <a:rPr lang="pt-BR" sz="2300" b="1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2300" b="1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300" b="1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</m:t>
                          </m:r>
                          <m:r>
                            <a:rPr lang="pt-BR" sz="2300" b="1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pt-BR" sz="2300" b="1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𝟎</m:t>
                          </m:r>
                          <m:r>
                            <a:rPr lang="pt-BR" sz="2300" b="1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300" b="1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𝟎𝟖</m:t>
                          </m:r>
                        </m:e>
                      </m:d>
                      <m:r>
                        <a:rPr lang="pt-BR" sz="2300" b="1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3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𝟏𝟐𝟎𝟎</m:t>
                      </m:r>
                      <m:r>
                        <a:rPr lang="pt-BR" sz="2300" b="1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300" b="1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pt-BR" sz="2300" b="1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300" b="1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𝟎𝟖</m:t>
                      </m:r>
                      <m:r>
                        <a:rPr lang="pt-BR" sz="2300" b="1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3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𝟏𝟐𝟗𝟔</m:t>
                      </m:r>
                    </m:oMath>
                  </m:oMathPara>
                </a14:m>
                <a:endParaRPr lang="pt-BR" sz="23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3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Portanto, Osvaldo pagará R$ 1296,00 de aluguel, neste mês, devido ao atraso.</a:t>
                </a:r>
                <a:endParaRPr lang="pt-BR" sz="23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BCA7F272-9D76-D15B-EB7D-22990E86B0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14" y="265960"/>
                <a:ext cx="5822435" cy="6066341"/>
              </a:xfrm>
              <a:prstGeom prst="rect">
                <a:avLst/>
              </a:prstGeom>
              <a:blipFill>
                <a:blip r:embed="rId2"/>
                <a:stretch>
                  <a:fillRect l="-1571" t="-503" r="-1466" b="-13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5E8C659A-AE15-F9FA-791F-516373D74F7F}"/>
              </a:ext>
            </a:extLst>
          </p:cNvPr>
          <p:cNvSpPr txBox="1"/>
          <p:nvPr/>
        </p:nvSpPr>
        <p:spPr>
          <a:xfrm>
            <a:off x="6443020" y="727295"/>
            <a:ext cx="54083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Agora, observe os cálculos de alguns fatores multiplicativos para </a:t>
            </a:r>
            <a:r>
              <a:rPr lang="pt-BR" sz="2400" b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desconto percentual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pt-BR" sz="2400" dirty="0"/>
          </a:p>
        </p:txBody>
      </p:sp>
      <p:pic>
        <p:nvPicPr>
          <p:cNvPr id="14" name="Imagem 13" descr="Tabela&#10;&#10;O conteúdo gerado por IA pode estar incorreto.">
            <a:extLst>
              <a:ext uri="{FF2B5EF4-FFF2-40B4-BE49-F238E27FC236}">
                <a16:creationId xmlns:a16="http://schemas.microsoft.com/office/drawing/2014/main" id="{7FB9AE24-3279-29EE-491D-EF71BEF69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300" y="2233749"/>
            <a:ext cx="5473645" cy="345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3426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BC001-8230-B7C6-E3BC-C13F6B6B2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5DD1247-B3A1-E545-117E-5C2FE70F35E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BF0002D1-5F7C-5CF7-BEF3-355198867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03" y="727295"/>
            <a:ext cx="5691797" cy="143055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6AEF2EB-A223-3B72-949C-E39EA84A3385}"/>
              </a:ext>
            </a:extLst>
          </p:cNvPr>
          <p:cNvSpPr txBox="1"/>
          <p:nvPr/>
        </p:nvSpPr>
        <p:spPr>
          <a:xfrm>
            <a:off x="404203" y="2523613"/>
            <a:ext cx="5691793" cy="3246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Exemplo:</a:t>
            </a:r>
            <a:r>
              <a:rPr lang="pt-BR" sz="24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outro mês Osvaldo pagou o aluguel antecipadamente e, por isso, recebeu um desconto de 6% sobre o valor do aluguel, de R$ 1200,00.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D0D0D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24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Nessa situação, qual foi o valor pago por Osvaldo?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93F5864-27E4-171D-6E65-9D1AEC34BD1F}"/>
                  </a:ext>
                </a:extLst>
              </p:cNvPr>
              <p:cNvSpPr txBox="1"/>
              <p:nvPr/>
            </p:nvSpPr>
            <p:spPr>
              <a:xfrm>
                <a:off x="6303035" y="727295"/>
                <a:ext cx="5620742" cy="56631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u="sng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4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Substituindo os valores fornecidos na equação: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400" b="1" kern="100" dirty="0">
                  <a:solidFill>
                    <a:srgbClr val="7030A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BR" sz="2400" b="1" kern="1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valor</m:t>
                      </m:r>
                      <m:r>
                        <m:rPr>
                          <m:nor/>
                        </m:rPr>
                        <a:rPr lang="pt-BR" sz="2400" b="1" kern="1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sz="2400" b="1" kern="1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inicial</m:t>
                      </m:r>
                      <m:r>
                        <m:rPr>
                          <m:nor/>
                        </m:rPr>
                        <a:rPr lang="pt-BR" sz="2400" b="1" kern="100" dirty="0">
                          <a:solidFill>
                            <a:srgbClr val="7030A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sz="2400" b="1" kern="100" dirty="0"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t-BR" sz="2400" b="1" kern="100" dirty="0"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sz="2400" b="1" kern="10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fator</m:t>
                      </m:r>
                      <m:r>
                        <m:rPr>
                          <m:nor/>
                        </m:rPr>
                        <a:rPr lang="pt-BR" sz="2400" b="1" kern="10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sz="2400" b="1" kern="10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multiplicativo</m:t>
                      </m:r>
                      <m:r>
                        <m:rPr>
                          <m:nor/>
                        </m:rPr>
                        <a:rPr lang="pt-BR" sz="2400" b="1" kern="10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pt-BR" sz="2400" b="1" kern="100" dirty="0">
                          <a:solidFill>
                            <a:srgbClr val="00B05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valor</m:t>
                      </m:r>
                      <m:r>
                        <m:rPr>
                          <m:nor/>
                        </m:rPr>
                        <a:rPr lang="pt-BR" sz="2400" b="1" kern="100" dirty="0">
                          <a:solidFill>
                            <a:srgbClr val="00B05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sz="2400" b="1" kern="100" dirty="0">
                          <a:solidFill>
                            <a:srgbClr val="00B050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final</m:t>
                      </m:r>
                    </m:oMath>
                  </m:oMathPara>
                </a14:m>
                <a:endParaRPr lang="pt-BR" sz="2400" b="1" i="1" kern="100" dirty="0">
                  <a:solidFill>
                    <a:srgbClr val="00B05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Temos,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𝟏𝟐𝟎𝟎</m:t>
                      </m:r>
                      <m:r>
                        <a:rPr lang="pt-BR" sz="2400" b="1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2400" b="1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</m:t>
                          </m:r>
                          <m:r>
                            <a:rPr lang="pt-BR" sz="24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4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𝟎</m:t>
                          </m:r>
                          <m:r>
                            <a:rPr lang="pt-BR" sz="24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4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𝟎𝟔</m:t>
                          </m:r>
                        </m:e>
                      </m:d>
                    </m:oMath>
                  </m:oMathPara>
                </a14:m>
                <a:endParaRPr lang="pt-BR" sz="2400" b="1" i="1" kern="10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400" b="1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𝟏𝟐𝟎𝟎</m:t>
                      </m:r>
                      <m:r>
                        <a:rPr lang="pt-BR" sz="2400" b="1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400" b="1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lang="pt-BR" sz="2400" b="1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400" b="1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𝟗𝟒</m:t>
                      </m:r>
                      <m:r>
                        <a:rPr lang="pt-BR" sz="2400" b="1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4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𝟏𝟏𝟐𝟖</m:t>
                      </m:r>
                      <m:r>
                        <a:rPr lang="pt-BR" sz="24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4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𝟎𝟎</m:t>
                      </m:r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i="1" kern="100" dirty="0">
                    <a:solidFill>
                      <a:srgbClr val="0D0D0D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</a:t>
                </a:r>
                <a:r>
                  <a:rPr lang="pt-BR" sz="24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Portanto, Osvaldo pagou R$ 1128,00, devido a antecipação do pagamento.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93F5864-27E4-171D-6E65-9D1AEC34B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5" y="727295"/>
                <a:ext cx="5620742" cy="5663153"/>
              </a:xfrm>
              <a:prstGeom prst="rect">
                <a:avLst/>
              </a:prstGeom>
              <a:blipFill>
                <a:blip r:embed="rId3"/>
                <a:stretch>
                  <a:fillRect l="-1735" t="-431" r="-1627" b="-13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70355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C927E-81EB-73A3-3577-C7690F09B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590E12E-31A7-EF5C-537A-6044A4A54A1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B12FB425-EF92-D282-81AD-E176A468A2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432279" y="476440"/>
            <a:ext cx="2815344" cy="7122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4FDC654-EDA6-C708-3E1D-59299E37B6A8}"/>
              </a:ext>
            </a:extLst>
          </p:cNvPr>
          <p:cNvSpPr txBox="1"/>
          <p:nvPr/>
        </p:nvSpPr>
        <p:spPr>
          <a:xfrm>
            <a:off x="340614" y="1493882"/>
            <a:ext cx="5886446" cy="4081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Calcule os aumentos e descontos percentuais a seguir.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 Aumento de 10% sobre R$ 100,00.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 Desconto de 10% sobre R$ 100,00.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 Aumento de 15% sobre R$ 250,00.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d) Desconto de 15% sobre R$ 350,00.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e) Aumento de 20% sobre R$ 90,00.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f) Desconto de 20% sobre R$ 108,00.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1456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E0879-B99A-17DC-7226-79FBEF3BE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DF78A5D-97B1-3D72-6CA8-9128928D247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0B63AC-FF5D-15C4-5DF4-17131F1050CD}"/>
              </a:ext>
            </a:extLst>
          </p:cNvPr>
          <p:cNvSpPr txBox="1"/>
          <p:nvPr/>
        </p:nvSpPr>
        <p:spPr>
          <a:xfrm>
            <a:off x="285750" y="727295"/>
            <a:ext cx="5810246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aplicar um desconto de 15% em uma mercadoria que custa R$ 110,00, quanto a mercadoria custará?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15FB499-9B89-FE18-51A5-9600E41940D9}"/>
              </a:ext>
            </a:extLst>
          </p:cNvPr>
          <p:cNvSpPr txBox="1"/>
          <p:nvPr/>
        </p:nvSpPr>
        <p:spPr>
          <a:xfrm>
            <a:off x="6510073" y="727295"/>
            <a:ext cx="4755333" cy="176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 uma liquidação, um artigo que custa R$ 150,00 é anunciado com 28% de desconto. Qual o valor do artigo, com o desconto?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791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E7468-CCC0-2E8E-F3EB-2D9716541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9C9EFED-6207-C7A6-60AE-D99D46D495A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0E1C54D-84EF-3545-7127-9322AB80FF1C}"/>
              </a:ext>
            </a:extLst>
          </p:cNvPr>
          <p:cNvSpPr txBox="1"/>
          <p:nvPr/>
        </p:nvSpPr>
        <p:spPr>
          <a:xfrm>
            <a:off x="294894" y="828895"/>
            <a:ext cx="5721856" cy="2910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salário de Luciana, inicialmente, era de R$ 2400,00. Após uma promoção, ela recebeu um aumento de 22% sobre o salário.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Responda: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De quanto foi o aumento, em reais?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Qual será o novo salário de Luciana?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3ABBFA4-4FBB-4BA9-515F-63F0E3527CBB}"/>
              </a:ext>
            </a:extLst>
          </p:cNvPr>
          <p:cNvSpPr txBox="1"/>
          <p:nvPr/>
        </p:nvSpPr>
        <p:spPr>
          <a:xfrm>
            <a:off x="6448806" y="828895"/>
            <a:ext cx="5448297" cy="239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18.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Antônio comprou uma calça que custava R$ 190,00, e usou um cupom de desconto de 20%. Sabendo disso, responda: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 De quanto foi o desconto, em reais?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 Quanto ele pagou pela calça?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2931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45426-7D51-B2E3-C197-817AECF75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1B757D7-D2E7-2975-8EAF-3E876DFCFA8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21C0B3DF-85EB-F99A-7DAD-99DC6B42B1B6}"/>
              </a:ext>
            </a:extLst>
          </p:cNvPr>
          <p:cNvSpPr txBox="1"/>
          <p:nvPr/>
        </p:nvSpPr>
        <p:spPr>
          <a:xfrm>
            <a:off x="240030" y="596121"/>
            <a:ext cx="5749520" cy="304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19.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Uma creche municipal tem 10 salas de atendimento, com capacidade de 15 crianças por sala. Houve uma reforma nesta creche que aumento em 30% a quantidade das salas. Sabendo que as novas salas tem a mesma capacidade que as anteriores, quantas crianças serão atendidas, nesta escola após a reforma?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777B41E-E549-33E3-300B-88BC6AB9BAEB}"/>
              </a:ext>
            </a:extLst>
          </p:cNvPr>
          <p:cNvSpPr txBox="1"/>
          <p:nvPr/>
        </p:nvSpPr>
        <p:spPr>
          <a:xfrm>
            <a:off x="6403086" y="596121"/>
            <a:ext cx="5337810" cy="3027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20.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Nilton organiza seus gastos para controlá-los melhor. Ele fez um quadro com os gastos do mês de fevereiro e, como já sabia qual seria o reajuste de cada despesa, registrou uma previsão de gastos para o mês de março. Determine a previsão de gastos de março, de acordo com os reajustes indicados.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Tabela&#10;&#10;O conteúdo gerado por IA pode estar incorreto.">
            <a:extLst>
              <a:ext uri="{FF2B5EF4-FFF2-40B4-BE49-F238E27FC236}">
                <a16:creationId xmlns:a16="http://schemas.microsoft.com/office/drawing/2014/main" id="{6BE749B0-8D56-1E60-3C05-64B4E5CEB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969" y="3624001"/>
            <a:ext cx="5342972" cy="295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676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C3C24-E581-CFB8-1439-0692AC1E4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57AF748-EF32-7875-F92B-121F7C08079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57E17D82-8AC4-E726-8716-2CEFEC87AE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6" t="6818" b="21364"/>
          <a:stretch>
            <a:fillRect/>
          </a:stretch>
        </p:blipFill>
        <p:spPr bwMode="auto">
          <a:xfrm>
            <a:off x="312249" y="401955"/>
            <a:ext cx="1992039" cy="6590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C49F7E5-EAF3-79A1-EC4F-78F35F1BCE37}"/>
              </a:ext>
            </a:extLst>
          </p:cNvPr>
          <p:cNvSpPr txBox="1"/>
          <p:nvPr/>
        </p:nvSpPr>
        <p:spPr>
          <a:xfrm>
            <a:off x="312249" y="1120676"/>
            <a:ext cx="5887437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Caro(a) estudante, neste momento vamos exercitar a habilidade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resolver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problema que envolva porcentagem que lidam com acréscimos e/ou decréscimos simples. Fique atento à sua resolução, marque apenas uma alternativa e verifique a solução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D1AFDF1-81A1-2C0A-86D6-72C6C8292CC2}"/>
              </a:ext>
            </a:extLst>
          </p:cNvPr>
          <p:cNvSpPr txBox="1"/>
          <p:nvPr/>
        </p:nvSpPr>
        <p:spPr>
          <a:xfrm>
            <a:off x="312249" y="3563308"/>
            <a:ext cx="5887435" cy="2765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Item1.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Uma calça jeans que custava R$ 150,00 e sofreu um aumento de 8% devido à inflação.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preço atual dessa calça é de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5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R$ 158,00.		(B) R$ 162,00.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R$ 168,00.		(D) R$ 172,00.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9585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E2499-801B-914A-113D-12136A83A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AFF1259-4EF8-40E0-E66C-4EE5176179F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915C76C-8C58-5883-7510-579B182D1697}"/>
              </a:ext>
            </a:extLst>
          </p:cNvPr>
          <p:cNvSpPr txBox="1"/>
          <p:nvPr/>
        </p:nvSpPr>
        <p:spPr>
          <a:xfrm>
            <a:off x="340614" y="727295"/>
            <a:ext cx="5755385" cy="5677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2.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ano de 2024 um certo município registrou que população era de 36 000 habitantes e em 2025 constatou um aumento de 5% sobre esta quantidade. A prefeitura local, está prevendo que até final de 2026 haverá mais um aumento populacional de 2%, em relação ao ano de 2025.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 esta previsão se concretize, qual será a população desta cidade ao final de 2026?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37 807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38 520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38 556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(D) 39 602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06975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3EC7C-4A67-BF39-EF60-8A6B7B514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7D2CE452-C817-EF95-3EBD-CC45B813719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A2E12A-EEEF-C68D-2EBF-C35EDBAED616}"/>
              </a:ext>
            </a:extLst>
          </p:cNvPr>
          <p:cNvSpPr txBox="1"/>
          <p:nvPr/>
        </p:nvSpPr>
        <p:spPr>
          <a:xfrm>
            <a:off x="208558" y="934021"/>
            <a:ext cx="6094476" cy="4827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3.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Uma loja oferece um desconto progressivo na compra de eletrônicos: 10% no primeiro item, 15% no segundo item e 20% a partir do terceiro item. Um cliente compra três itens de R$ 80,00, R$ 120,00 e R$ 150,00, respectivamente.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valor total da compra após os descontos é igual a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R$ 294,00.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R$ 305,00.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R$ 312,00.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(D) R$ 318,00.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998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D344-E800-F6D3-C161-44FEB3B17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0B0B97A-7EB1-C3ED-73B8-44ACD757A8F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7D9F9E6A-81F2-FE7D-5CFB-5AC38B770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49" y="727295"/>
            <a:ext cx="4820409" cy="586740"/>
          </a:xfrm>
          <a:prstGeom prst="rect">
            <a:avLst/>
          </a:prstGeom>
        </p:spPr>
      </p:pic>
      <p:pic>
        <p:nvPicPr>
          <p:cNvPr id="4" name="Imagem 3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6B2A59A7-26B0-9B66-8F7D-C5C13AAA9E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r="3034"/>
          <a:stretch>
            <a:fillRect/>
          </a:stretch>
        </p:blipFill>
        <p:spPr bwMode="auto">
          <a:xfrm>
            <a:off x="283149" y="1607438"/>
            <a:ext cx="3720438" cy="8157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BB8997F-483F-4D4D-CB61-3B63324419F9}"/>
              </a:ext>
            </a:extLst>
          </p:cNvPr>
          <p:cNvSpPr txBox="1"/>
          <p:nvPr/>
        </p:nvSpPr>
        <p:spPr>
          <a:xfrm>
            <a:off x="283149" y="2548171"/>
            <a:ext cx="5887438" cy="3773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ÂNGULOS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Ângulo</a:t>
            </a:r>
            <a:r>
              <a:rPr lang="pt-BR" sz="2400" kern="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é a região interna formada pelo encontro de duas semirretas de mesma origem. Os ângulos são utilizados para representar giros ou aberturas entre estas semirretas.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semirretas que formam um ângulo são os lados dele e, o ponto de origem, é o vértice.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89263EF-5439-19D4-329E-1682C22C1088}"/>
                  </a:ext>
                </a:extLst>
              </p:cNvPr>
              <p:cNvSpPr txBox="1"/>
              <p:nvPr/>
            </p:nvSpPr>
            <p:spPr>
              <a:xfrm>
                <a:off x="8860927" y="688724"/>
                <a:ext cx="2962655" cy="1621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Ângulo </a:t>
                </a:r>
                <a14:m>
                  <m:oMath xmlns:m="http://schemas.openxmlformats.org/officeDocument/2006/math">
                    <m:r>
                      <a:rPr lang="pt-BR" sz="24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</m:t>
                    </m:r>
                    <m:acc>
                      <m:accPr>
                        <m:chr m:val="̂"/>
                        <m:ctrlP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</m:acc>
                    <m:r>
                      <a:rPr lang="pt-BR" sz="24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𝐵</m:t>
                    </m:r>
                  </m:oMath>
                </a14:m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(ou </a:t>
                </a:r>
                <a14:m>
                  <m:oMath xmlns:m="http://schemas.openxmlformats.org/officeDocument/2006/math">
                    <m:r>
                      <a:rPr lang="pt-BR" sz="24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𝐵</m:t>
                    </m:r>
                    <m:acc>
                      <m:accPr>
                        <m:chr m:val="̂"/>
                        <m:ctrlP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</m:acc>
                    <m:r>
                      <a:rPr lang="pt-BR" sz="24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), no qual as semirretas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𝑂𝐵</m:t>
                        </m:r>
                      </m:e>
                    </m:acc>
                  </m:oMath>
                </a14:m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são os lados e o ponto O é o vértice.</a:t>
                </a:r>
                <a:endParaRPr lang="pt-BR" sz="24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89263EF-5439-19D4-329E-1682C22C1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0927" y="688724"/>
                <a:ext cx="2962655" cy="1621055"/>
              </a:xfrm>
              <a:prstGeom prst="rect">
                <a:avLst/>
              </a:prstGeom>
              <a:blipFill>
                <a:blip r:embed="rId4"/>
                <a:stretch>
                  <a:fillRect l="-3292" t="-1880" r="-3086" b="-86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Diagrama&#10;&#10;Descrição gerada automaticamente">
            <a:extLst>
              <a:ext uri="{FF2B5EF4-FFF2-40B4-BE49-F238E27FC236}">
                <a16:creationId xmlns:a16="http://schemas.microsoft.com/office/drawing/2014/main" id="{8BECB382-02D5-F06B-8F10-49CCAF7E02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232" y="752821"/>
            <a:ext cx="2290695" cy="1492863"/>
          </a:xfrm>
          <a:prstGeom prst="rect">
            <a:avLst/>
          </a:prstGeom>
          <a:noFill/>
          <a:ln w="25400" cmpd="sng">
            <a:solidFill>
              <a:schemeClr val="accent2"/>
            </a:solidFill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32E99F9D-8B69-FA66-3790-7060EBCD49DD}"/>
                  </a:ext>
                </a:extLst>
              </p:cNvPr>
              <p:cNvSpPr txBox="1"/>
              <p:nvPr/>
            </p:nvSpPr>
            <p:spPr>
              <a:xfrm>
                <a:off x="6350213" y="2328624"/>
                <a:ext cx="5473369" cy="39928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Observe que, a notação de um ângulo é feita de maneira que a letra que representa o vértice fica no meio com um acento circunflexo acima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  </m:t>
                        </m:r>
                      </m:e>
                    </m:acc>
                  </m:oMath>
                </a14:m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A medida do ângulo é dada em função da abertura (ou giro) entre seus lados. As duas unidades de medida mais utilizadas são o grau (°) e o radiano (</a:t>
                </a:r>
                <a:r>
                  <a:rPr lang="pt-BR" sz="2400" kern="0" dirty="0" err="1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rad</a:t>
                </a:r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). Nessa aula vamos trabalhar apenas com o grau.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32E99F9D-8B69-FA66-3790-7060EBCD4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213" y="2328624"/>
                <a:ext cx="5473369" cy="3992888"/>
              </a:xfrm>
              <a:prstGeom prst="rect">
                <a:avLst/>
              </a:prstGeom>
              <a:blipFill>
                <a:blip r:embed="rId6"/>
                <a:stretch>
                  <a:fillRect l="-1782" t="-611" r="-1670" b="-22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36000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FE20D-0191-A4A1-A824-CB1F0DF73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2540526-1131-EBDF-85ED-CD36726906B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99EEC3C-8A10-E690-E146-4514DF51D406}"/>
                  </a:ext>
                </a:extLst>
              </p:cNvPr>
              <p:cNvSpPr txBox="1"/>
              <p:nvPr/>
            </p:nvSpPr>
            <p:spPr>
              <a:xfrm>
                <a:off x="340614" y="727295"/>
                <a:ext cx="5755384" cy="21475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Como uma volta completa mede 360 graus (360°), um grau (1°) corresponde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360</m:t>
                        </m:r>
                      </m:den>
                    </m:f>
                    <m:r>
                      <a:rPr lang="pt-BR" sz="24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</m:t>
                    </m:r>
                  </m:oMath>
                </a14:m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 um giro completo, trinta graus (30°) corresponde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30</m:t>
                        </m:r>
                      </m:num>
                      <m:den>
                        <m: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 um giro completo, por exemplo.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99EEC3C-8A10-E690-E146-4514DF51D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14" y="727295"/>
                <a:ext cx="5755384" cy="2147576"/>
              </a:xfrm>
              <a:prstGeom prst="rect">
                <a:avLst/>
              </a:prstGeom>
              <a:blipFill>
                <a:blip r:embed="rId2"/>
                <a:stretch>
                  <a:fillRect l="-1695" t="-1133" r="-1589" b="-14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459188A1-46F6-C876-89EA-07F5FC2B3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284" y="2874871"/>
            <a:ext cx="5004683" cy="340454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7D579C6-0724-B998-CACC-21FE40235222}"/>
              </a:ext>
            </a:extLst>
          </p:cNvPr>
          <p:cNvSpPr txBox="1"/>
          <p:nvPr/>
        </p:nvSpPr>
        <p:spPr>
          <a:xfrm>
            <a:off x="6432635" y="318581"/>
            <a:ext cx="5418748" cy="2776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buNone/>
            </a:pPr>
            <a:r>
              <a:rPr lang="pt-BR" sz="18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TIPOS DE ÂNGULOS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0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Conforme as suas medidas, os ângulos são </a:t>
            </a:r>
            <a:r>
              <a:rPr lang="pt-BR" sz="2400" u="sng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definidos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 inteiros, rasos e retos e, são </a:t>
            </a:r>
            <a:r>
              <a:rPr lang="pt-BR" sz="2400" u="sng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classificados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 agudos, obtusos ou côncavos. Observe: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B55EE97-DA9B-98D9-4CAC-5B5286D55F66}"/>
              </a:ext>
            </a:extLst>
          </p:cNvPr>
          <p:cNvSpPr txBox="1"/>
          <p:nvPr/>
        </p:nvSpPr>
        <p:spPr>
          <a:xfrm>
            <a:off x="6432634" y="3187267"/>
            <a:ext cx="5418745" cy="917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Ângulo giro ou inteiro: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mede o correspondente a </a:t>
            </a:r>
            <a:r>
              <a:rPr lang="pt-BR" sz="2400" b="1" kern="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volta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ou seja, </a:t>
            </a:r>
            <a:r>
              <a:rPr lang="pt-BR" sz="2400" b="1" kern="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360º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m 13" descr="Diagrama&#10;&#10;O conteúdo gerado por IA pode estar incorreto.">
            <a:extLst>
              <a:ext uri="{FF2B5EF4-FFF2-40B4-BE49-F238E27FC236}">
                <a16:creationId xmlns:a16="http://schemas.microsoft.com/office/drawing/2014/main" id="{3C63D7F3-94EA-A2B8-9B56-571409611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3373" y="4104313"/>
            <a:ext cx="3110515" cy="1440439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68C65D0E-24CA-D1EB-20FE-7B8302E54543}"/>
              </a:ext>
            </a:extLst>
          </p:cNvPr>
          <p:cNvSpPr txBox="1"/>
          <p:nvPr/>
        </p:nvSpPr>
        <p:spPr>
          <a:xfrm>
            <a:off x="6432634" y="5449539"/>
            <a:ext cx="5418742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OBS.: Um ângulo é considerado nulo, quando mede o correspondente a 0 voltas, ou seja, 0°.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2907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2B36D-55BB-9DE3-8B0F-890D0BCF0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D6C60CB-49D8-ADC4-66F7-CB2E923B92D7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5CB78B3-E32B-2B95-2DC7-9E63B31A3F1D}"/>
                  </a:ext>
                </a:extLst>
              </p:cNvPr>
              <p:cNvSpPr txBox="1"/>
              <p:nvPr/>
            </p:nvSpPr>
            <p:spPr>
              <a:xfrm>
                <a:off x="304036" y="529421"/>
                <a:ext cx="5791958" cy="11038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"/>
                </a:pPr>
                <a:r>
                  <a:rPr lang="pt-BR" sz="2400" b="1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Ângulo raso:</a:t>
                </a:r>
                <a:r>
                  <a:rPr lang="pt-BR" sz="2400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mede o correspondente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b="1" i="1" ker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b="1" i="1" kern="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pt-BR" sz="2400" b="1" i="1" ker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400" b="1" i="1" kern="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pt-BR" sz="2400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de uma volta, ou seja, </a:t>
                </a:r>
                <a:r>
                  <a:rPr lang="pt-BR" sz="2400" b="1" kern="0" dirty="0">
                    <a:solidFill>
                      <a:srgbClr val="BF4E14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180º</a:t>
                </a:r>
                <a:r>
                  <a:rPr lang="pt-BR" sz="2400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5CB78B3-E32B-2B95-2DC7-9E63B31A3F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36" y="529421"/>
                <a:ext cx="5791958" cy="1103828"/>
              </a:xfrm>
              <a:prstGeom prst="rect">
                <a:avLst/>
              </a:prstGeom>
              <a:blipFill>
                <a:blip r:embed="rId2"/>
                <a:stretch>
                  <a:fillRect l="-1474" r="-1579" b="-110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20FAC189-98EA-99F8-7C7F-9354BD2B0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427" y="1633249"/>
            <a:ext cx="4091175" cy="12887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3E240EF4-D7AA-BA7A-03FB-6C650FBA1CBB}"/>
                  </a:ext>
                </a:extLst>
              </p:cNvPr>
              <p:cNvSpPr txBox="1"/>
              <p:nvPr/>
            </p:nvSpPr>
            <p:spPr>
              <a:xfrm>
                <a:off x="304038" y="3030175"/>
                <a:ext cx="5791956" cy="11038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"/>
                </a:pPr>
                <a:r>
                  <a:rPr lang="pt-BR" sz="2400" b="1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Ângulo reto</a:t>
                </a:r>
                <a:r>
                  <a:rPr lang="pt-BR" sz="2400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mede o correspondente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b="1" i="1" ker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b="1" i="1" kern="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pt-BR" sz="2400" b="1" i="1" ker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400" b="1" i="1" kern="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pt-BR" sz="2400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de uma volta, ou seja, </a:t>
                </a:r>
                <a:r>
                  <a:rPr lang="pt-BR" sz="2400" b="1" kern="0" dirty="0">
                    <a:solidFill>
                      <a:srgbClr val="BF4E14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90º</a:t>
                </a:r>
                <a:r>
                  <a:rPr lang="pt-BR" sz="2400" kern="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3E240EF4-D7AA-BA7A-03FB-6C650FBA1C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38" y="3030175"/>
                <a:ext cx="5791956" cy="1103828"/>
              </a:xfrm>
              <a:prstGeom prst="rect">
                <a:avLst/>
              </a:prstGeom>
              <a:blipFill>
                <a:blip r:embed="rId4"/>
                <a:stretch>
                  <a:fillRect l="-1474" r="-1579" b="-110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Diagrama&#10;&#10;O conteúdo gerado por IA pode estar incorreto.">
            <a:extLst>
              <a:ext uri="{FF2B5EF4-FFF2-40B4-BE49-F238E27FC236}">
                <a16:creationId xmlns:a16="http://schemas.microsoft.com/office/drawing/2014/main" id="{356CB953-8737-FFE4-6070-C560CE0F37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796" y="4176855"/>
            <a:ext cx="2835309" cy="2260028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A30604-4D9C-3758-34FF-EAF4649311EA}"/>
              </a:ext>
            </a:extLst>
          </p:cNvPr>
          <p:cNvSpPr txBox="1"/>
          <p:nvPr/>
        </p:nvSpPr>
        <p:spPr>
          <a:xfrm>
            <a:off x="6373373" y="727295"/>
            <a:ext cx="5367522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Ângulo agudo: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mede mais do que 0° e menos do que 90º.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m 13" descr="Diagrama&#10;&#10;O conteúdo gerado por IA pode estar incorreto.">
            <a:extLst>
              <a:ext uri="{FF2B5EF4-FFF2-40B4-BE49-F238E27FC236}">
                <a16:creationId xmlns:a16="http://schemas.microsoft.com/office/drawing/2014/main" id="{3DC67171-6592-E9AA-21D5-FACAB51504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923" y="1644469"/>
            <a:ext cx="2667372" cy="2172003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58663D99-C907-55FD-A422-8397FDBA53C9}"/>
              </a:ext>
            </a:extLst>
          </p:cNvPr>
          <p:cNvSpPr txBox="1"/>
          <p:nvPr/>
        </p:nvSpPr>
        <p:spPr>
          <a:xfrm>
            <a:off x="6373373" y="3816472"/>
            <a:ext cx="5367521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Ângulo obtuso: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mede mais do que 90º e menos do que 180º.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m 17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52CC98B3-505C-32A0-6042-1B3364641F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0467" y="4712087"/>
            <a:ext cx="3499840" cy="187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2857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13FE6-6148-A5DB-74EE-2692B125F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F427D80-679B-FF38-2F22-9B0EF71C98B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BAA9BA3A-F2CA-0AB7-2F8E-7AD53D8E6729}"/>
              </a:ext>
            </a:extLst>
          </p:cNvPr>
          <p:cNvSpPr txBox="1"/>
          <p:nvPr/>
        </p:nvSpPr>
        <p:spPr>
          <a:xfrm>
            <a:off x="166878" y="827952"/>
            <a:ext cx="5929122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Ângulo côncavos: 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mede mais que 180º e menos que 360º.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6759DFB1-4867-44E9-2466-BCD4FC90D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615" y="1807335"/>
            <a:ext cx="4441769" cy="1709929"/>
          </a:xfrm>
          <a:prstGeom prst="rect">
            <a:avLst/>
          </a:prstGeom>
        </p:spPr>
      </p:pic>
      <p:pic>
        <p:nvPicPr>
          <p:cNvPr id="7" name="Imagem 6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9F5175AD-6394-41BD-1F19-4192EA2E3E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" t="8032" b="8032"/>
          <a:stretch>
            <a:fillRect/>
          </a:stretch>
        </p:blipFill>
        <p:spPr bwMode="auto">
          <a:xfrm>
            <a:off x="283193" y="3815588"/>
            <a:ext cx="2228613" cy="1122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B76CB85-9232-FA16-B92F-4C9DC453C2F7}"/>
              </a:ext>
            </a:extLst>
          </p:cNvPr>
          <p:cNvSpPr txBox="1"/>
          <p:nvPr/>
        </p:nvSpPr>
        <p:spPr>
          <a:xfrm>
            <a:off x="476250" y="4987561"/>
            <a:ext cx="5310377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b="1" kern="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Os ângulos podem ser relacionados com o estudo geográfico dos pontos cardeais e colaterais. </a:t>
            </a:r>
            <a:endParaRPr lang="pt-BR" sz="2400" dirty="0"/>
          </a:p>
        </p:txBody>
      </p:sp>
      <p:pic>
        <p:nvPicPr>
          <p:cNvPr id="10" name="Imagem 9" descr="Diagrama, Esquemático&#10;&#10;Descrição gerada automaticamente">
            <a:extLst>
              <a:ext uri="{FF2B5EF4-FFF2-40B4-BE49-F238E27FC236}">
                <a16:creationId xmlns:a16="http://schemas.microsoft.com/office/drawing/2014/main" id="{EE440E47-DDE9-B6CC-CDE2-0A74032816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" t="3774" r="7744"/>
          <a:stretch/>
        </p:blipFill>
        <p:spPr bwMode="auto">
          <a:xfrm>
            <a:off x="7622023" y="727294"/>
            <a:ext cx="2813209" cy="27899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63644EB-A32F-6B47-17F2-4002B9C3065B}"/>
              </a:ext>
            </a:extLst>
          </p:cNvPr>
          <p:cNvSpPr txBox="1"/>
          <p:nvPr/>
        </p:nvSpPr>
        <p:spPr>
          <a:xfrm>
            <a:off x="6096000" y="3517263"/>
            <a:ext cx="5888967" cy="492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i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Pontos cardeais: Norte, Sul, Leste e Oeste.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E055AE7-EC92-1159-B394-C723EBD96E36}"/>
              </a:ext>
            </a:extLst>
          </p:cNvPr>
          <p:cNvSpPr txBox="1"/>
          <p:nvPr/>
        </p:nvSpPr>
        <p:spPr>
          <a:xfrm>
            <a:off x="6510069" y="4009642"/>
            <a:ext cx="5398737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Considerando o ponto cardeal norte (N) como o ângulo 0°, ao mudarmos a direção em qualquer sentido estamos nos movimentando através de medidas envolvendo a unidade de ângulos denominada grau.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2515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D8915-95DA-FFD6-DD96-31A085B69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4014254F-E723-D447-9E9E-E4BE1B9ECCB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1CA3F78-37DA-770E-9796-0EF24A887F9C}"/>
              </a:ext>
            </a:extLst>
          </p:cNvPr>
          <p:cNvSpPr txBox="1"/>
          <p:nvPr/>
        </p:nvSpPr>
        <p:spPr>
          <a:xfrm>
            <a:off x="249174" y="633562"/>
            <a:ext cx="5776720" cy="2603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" algn="just">
              <a:lnSpc>
                <a:spcPct val="115000"/>
              </a:lnSpc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Observe algumas condições de movimentação, nesta situação:</a:t>
            </a:r>
          </a:p>
          <a:p>
            <a:pPr marL="7620" algn="just">
              <a:lnSpc>
                <a:spcPct val="115000"/>
              </a:lnSpc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620">
              <a:lnSpc>
                <a:spcPct val="115000"/>
              </a:lnSpc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Ângulo entre o norte e leste: 90º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620">
              <a:lnSpc>
                <a:spcPct val="115000"/>
              </a:lnSpc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Ângulo entre norte e sul: 180º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62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Ângulo entre leste e oeste: 180º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A2E0CED-016E-DA76-6DA6-7FD383022B51}"/>
              </a:ext>
            </a:extLst>
          </p:cNvPr>
          <p:cNvSpPr txBox="1"/>
          <p:nvPr/>
        </p:nvSpPr>
        <p:spPr>
          <a:xfrm>
            <a:off x="249174" y="3429000"/>
            <a:ext cx="5776715" cy="176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Além disso, lembre-se que a rosa dos ventos é dividida em quatro ângulos de 90º (ângulos retos) e, em oito ângulos de 45° (considerando os pontos colaterais).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Gráfico, Gráfico de radar&#10;&#10;Descrição gerada automaticamente">
            <a:extLst>
              <a:ext uri="{FF2B5EF4-FFF2-40B4-BE49-F238E27FC236}">
                <a16:creationId xmlns:a16="http://schemas.microsoft.com/office/drawing/2014/main" id="{5718945B-EDCD-4E9C-CEC7-4A4567EF6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485" y="1607887"/>
            <a:ext cx="5447220" cy="3587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9367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26B7D-5F62-E11B-03D4-D046F980E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CC6A7E6-B84A-2B6B-4ECF-81FD9A90977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Forma&#10;&#10;O conteúdo gerado por IA pode estar incorreto.">
            <a:extLst>
              <a:ext uri="{FF2B5EF4-FFF2-40B4-BE49-F238E27FC236}">
                <a16:creationId xmlns:a16="http://schemas.microsoft.com/office/drawing/2014/main" id="{3BE4AB41-8BB9-2745-0500-646736FF16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277870" y="418846"/>
            <a:ext cx="3343789" cy="7881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FE0400F-DDC3-B411-13E4-0E761D7F7140}"/>
              </a:ext>
            </a:extLst>
          </p:cNvPr>
          <p:cNvSpPr txBox="1"/>
          <p:nvPr/>
        </p:nvSpPr>
        <p:spPr>
          <a:xfrm>
            <a:off x="368046" y="1674518"/>
            <a:ext cx="5520921" cy="917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Classifique cada ângulo, a seguir, denotando seu vértice e seus lados.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B07E8714-DC0F-7F22-2528-228C0CCDB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46" y="2848561"/>
            <a:ext cx="5087060" cy="1467055"/>
          </a:xfrm>
          <a:prstGeom prst="rect">
            <a:avLst/>
          </a:prstGeom>
        </p:spPr>
      </p:pic>
      <p:pic>
        <p:nvPicPr>
          <p:cNvPr id="11" name="Imagem 10" descr="Forma&#10;&#10;O conteúdo gerado por IA pode estar incorreto.">
            <a:extLst>
              <a:ext uri="{FF2B5EF4-FFF2-40B4-BE49-F238E27FC236}">
                <a16:creationId xmlns:a16="http://schemas.microsoft.com/office/drawing/2014/main" id="{55F5CB6E-A8A1-0148-4C35-C2273B5B0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6894" y="812927"/>
            <a:ext cx="4437067" cy="281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924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96EEE-7179-2216-98B4-9C3EBA79E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16E737F-FEBB-3831-AC0E-9A1CAED2D62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Imagem 3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1B9E13D8-D434-1F7E-07E4-AF0E74333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079" y="1009822"/>
            <a:ext cx="4554835" cy="3287858"/>
          </a:xfrm>
          <a:prstGeom prst="rect">
            <a:avLst/>
          </a:prstGeom>
        </p:spPr>
      </p:pic>
      <p:pic>
        <p:nvPicPr>
          <p:cNvPr id="6" name="Imagem 5" descr="Gráfico&#10;&#10;O conteúdo gerado por IA pode estar incorreto.">
            <a:extLst>
              <a:ext uri="{FF2B5EF4-FFF2-40B4-BE49-F238E27FC236}">
                <a16:creationId xmlns:a16="http://schemas.microsoft.com/office/drawing/2014/main" id="{F47354D5-EB9E-C9B4-1FA9-DB29FCD67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130" y="1009821"/>
            <a:ext cx="3717822" cy="406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5390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E6221-98D9-A634-C4EA-3CEE9301D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6EDF8FB-99F4-6114-AEC2-AE21BAFEFED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6AC89444-1D35-00EF-40B9-F9BB96586AAF}"/>
              </a:ext>
            </a:extLst>
          </p:cNvPr>
          <p:cNvSpPr txBox="1"/>
          <p:nvPr/>
        </p:nvSpPr>
        <p:spPr>
          <a:xfrm>
            <a:off x="208558" y="861117"/>
            <a:ext cx="5680408" cy="5660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Classifique os ângulos, a seguir, em nulo, agudo, reto, obtuso, raso, côncavo ou giro.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65°.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135°.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0°.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180°.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90°.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215°.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 360°.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h) 95°.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8769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075A2-57AA-1804-0C5E-0CDC3FF70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D990E36-BE06-0004-DFA2-ACDD10D5EE4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7E00033C-4442-D537-9E3D-BD9B81461485}"/>
              </a:ext>
            </a:extLst>
          </p:cNvPr>
          <p:cNvSpPr txBox="1"/>
          <p:nvPr/>
        </p:nvSpPr>
        <p:spPr>
          <a:xfrm>
            <a:off x="208559" y="727295"/>
            <a:ext cx="5887440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Os relógios, a seguir, apresentam o mesmo instante em diferentes cidades, com diferentes fusos horários.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Relógio de ponteiros&#10;&#10;Descrição gerada automaticamente com confiança média">
            <a:extLst>
              <a:ext uri="{FF2B5EF4-FFF2-40B4-BE49-F238E27FC236}">
                <a16:creationId xmlns:a16="http://schemas.microsoft.com/office/drawing/2014/main" id="{83A228D8-D655-C57F-A434-8E4E1C67EF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17" y="2322436"/>
            <a:ext cx="5718082" cy="29579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2CBE2C8-662F-6A90-8B85-DE2CC4AB659D}"/>
              </a:ext>
            </a:extLst>
          </p:cNvPr>
          <p:cNvSpPr txBox="1"/>
          <p:nvPr/>
        </p:nvSpPr>
        <p:spPr>
          <a:xfrm>
            <a:off x="6303033" y="588769"/>
            <a:ext cx="5602453" cy="5986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5000"/>
              </a:lnSpc>
              <a:spcAft>
                <a:spcPts val="800"/>
              </a:spcAft>
              <a:buAutoNum type="alphaLcParenR"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ponteiro das horas e o ponteiro dos minutos formam um ângulo reto, em um desses relógios. Qual é o horário e, em qual das cidades?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O ponteiro das horas e o ponteiro dos minutos, formam um ângulo raso em um desses relógios. Qual é o horário e, em qual das cidades?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O ponteiro das horas e o ponteiro dos minutos, formam um ângulo agudo em um desses relógios? Se sim, em qual(</a:t>
            </a:r>
            <a:r>
              <a:rPr lang="pt-BR" sz="2400" kern="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cidade(s)?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AD413BB-6415-C164-6266-41567CB09BAD}"/>
              </a:ext>
            </a:extLst>
          </p:cNvPr>
          <p:cNvSpPr txBox="1"/>
          <p:nvPr/>
        </p:nvSpPr>
        <p:spPr>
          <a:xfrm>
            <a:off x="368277" y="5533578"/>
            <a:ext cx="5520690" cy="479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Responda: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21351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281C7-C5B9-6E63-94D6-F02F67CA0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1BCA30A-FC50-2782-266B-2D43885168F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C0287569-5664-179E-EA11-B48D81CFFDEE}"/>
              </a:ext>
            </a:extLst>
          </p:cNvPr>
          <p:cNvSpPr txBox="1"/>
          <p:nvPr/>
        </p:nvSpPr>
        <p:spPr>
          <a:xfrm>
            <a:off x="194542" y="814950"/>
            <a:ext cx="5901455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Observe o trajeto que Alex realiza, de bicicleta, para ir de sua casa ao trabalho.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Uma imagem contendo Retângulo&#10;&#10;Descrição gerada automaticamente">
            <a:extLst>
              <a:ext uri="{FF2B5EF4-FFF2-40B4-BE49-F238E27FC236}">
                <a16:creationId xmlns:a16="http://schemas.microsoft.com/office/drawing/2014/main" id="{7E5A2DC4-E557-3EE1-3B38-25E0A48947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16" y="1785595"/>
            <a:ext cx="5140959" cy="359298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666E349-17E2-4610-EF4B-41F6D9E8E6DE}"/>
              </a:ext>
            </a:extLst>
          </p:cNvPr>
          <p:cNvSpPr txBox="1"/>
          <p:nvPr/>
        </p:nvSpPr>
        <p:spPr>
          <a:xfrm>
            <a:off x="6510072" y="658985"/>
            <a:ext cx="5303973" cy="3965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5000"/>
              </a:lnSpc>
              <a:spcAft>
                <a:spcPts val="800"/>
              </a:spcAft>
              <a:buAutoNum type="alphaLcParenR"/>
            </a:pPr>
            <a:r>
              <a:rPr lang="pt-BR" sz="2400" kern="100" dirty="0">
                <a:solidFill>
                  <a:srgbClr val="20212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Quantas vezes Alex precisou mudar de direção?</a:t>
            </a: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AutoNum type="alphaLcParenR"/>
            </a:pPr>
            <a:endParaRPr lang="pt-BR" sz="2400" kern="100" dirty="0">
              <a:solidFill>
                <a:srgbClr val="202124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AutoNum type="alphaLcParenR"/>
            </a:pPr>
            <a:endParaRPr lang="pt-BR" sz="2400" kern="100" dirty="0">
              <a:solidFill>
                <a:srgbClr val="202124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solidFill>
                <a:srgbClr val="202124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solidFill>
                <a:srgbClr val="202124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20212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Qual a medida, em graus, das mudanças de direção que Alex executou em seu trajeto?  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FDE631B-0D5B-50D6-5096-B0CCD4A1B3ED}"/>
              </a:ext>
            </a:extLst>
          </p:cNvPr>
          <p:cNvSpPr txBox="1"/>
          <p:nvPr/>
        </p:nvSpPr>
        <p:spPr>
          <a:xfrm>
            <a:off x="367090" y="5590939"/>
            <a:ext cx="5728905" cy="479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20212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Considerando o trajeto apresentado, responda: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03547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6A00F-2CC6-2BAB-5D6B-066459F07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6BFF756-3708-0B7B-2CAF-3F94AD2C090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2AF2CE84-8AD5-7876-4799-A0F4339BE9D4}"/>
              </a:ext>
            </a:extLst>
          </p:cNvPr>
          <p:cNvSpPr txBox="1"/>
          <p:nvPr/>
        </p:nvSpPr>
        <p:spPr>
          <a:xfrm>
            <a:off x="208559" y="622926"/>
            <a:ext cx="5887438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no mapa, a seguir, o trajeto feito por um avião que decolou no Rio de Janeiro e aterrissou em Manaus.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Mapa&#10;&#10;Descrição gerada automaticamente">
            <a:extLst>
              <a:ext uri="{FF2B5EF4-FFF2-40B4-BE49-F238E27FC236}">
                <a16:creationId xmlns:a16="http://schemas.microsoft.com/office/drawing/2014/main" id="{148E82D4-1182-8D11-F412-0240EE8CDA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75" y="2044029"/>
            <a:ext cx="4466006" cy="446600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4083B87-3560-CF7D-E3F6-0ED5B403D002}"/>
              </a:ext>
            </a:extLst>
          </p:cNvPr>
          <p:cNvSpPr txBox="1"/>
          <p:nvPr/>
        </p:nvSpPr>
        <p:spPr>
          <a:xfrm>
            <a:off x="6303034" y="622926"/>
            <a:ext cx="5520158" cy="176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Durante o trajeto, o piloto mudou de direção duas vezes. Descreva com suas palavras, utilizando seus conhecimentos sobre ângulos, as mudanças de direção feitas pelo piloto. 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2356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03B2C-C368-043A-2CCA-3031CF7D5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AFAE356-8D9D-ED5E-44F5-203E6FEC110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7B248058-DCD6-29F5-2092-C6D209671CAB}"/>
              </a:ext>
            </a:extLst>
          </p:cNvPr>
          <p:cNvSpPr txBox="1"/>
          <p:nvPr/>
        </p:nvSpPr>
        <p:spPr>
          <a:xfrm>
            <a:off x="287807" y="727295"/>
            <a:ext cx="5808193" cy="2191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Bruno é um escoteiro que está procurando o seu acampamento. Para se orientar, ele dispõe apenas de uma bússola. Ao verificá-la, descobre que está caminhando na direção sudeste, porém, seu acampamento está na direção norte.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Diagrama, Esquemático&#10;&#10;Descrição gerada automaticamente">
            <a:extLst>
              <a:ext uri="{FF2B5EF4-FFF2-40B4-BE49-F238E27FC236}">
                <a16:creationId xmlns:a16="http://schemas.microsoft.com/office/drawing/2014/main" id="{2C3D22C8-AC3B-B16C-8C75-B5A56CFCF5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6" t="3774" r="5838"/>
          <a:stretch/>
        </p:blipFill>
        <p:spPr bwMode="auto">
          <a:xfrm>
            <a:off x="1838336" y="3151805"/>
            <a:ext cx="3446895" cy="32850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AC7EE02-443C-F4E2-00FF-BEA3BEEB239A}"/>
              </a:ext>
            </a:extLst>
          </p:cNvPr>
          <p:cNvSpPr txBox="1"/>
          <p:nvPr/>
        </p:nvSpPr>
        <p:spPr>
          <a:xfrm>
            <a:off x="6510068" y="727295"/>
            <a:ext cx="5394122" cy="3023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corrigir a direção do trajeto, qual giro Bruno deve fazer?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Giro de 90° para a esquerda.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Giro de 45° para a direita.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Giro de 135° para a esquerda.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(D) Giro de 180° para a direita.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4220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7331B-F87F-FA81-D118-AC358FEB8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C68C840-0694-12B5-7B24-8B57FF4710E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F3151AF-DC6D-59FD-1507-C98D105CCF89}"/>
              </a:ext>
            </a:extLst>
          </p:cNvPr>
          <p:cNvSpPr txBox="1"/>
          <p:nvPr/>
        </p:nvSpPr>
        <p:spPr>
          <a:xfrm>
            <a:off x="276606" y="727295"/>
            <a:ext cx="58864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7.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Observe o mapa de uma parte da cidade de Matheus.</a:t>
            </a:r>
            <a:endParaRPr lang="pt-BR" sz="2400" dirty="0"/>
          </a:p>
        </p:txBody>
      </p:sp>
      <p:pic>
        <p:nvPicPr>
          <p:cNvPr id="5" name="Imagem 4" descr="Gráfico&#10;&#10;O conteúdo gerado por IA pode estar incorreto.">
            <a:extLst>
              <a:ext uri="{FF2B5EF4-FFF2-40B4-BE49-F238E27FC236}">
                <a16:creationId xmlns:a16="http://schemas.microsoft.com/office/drawing/2014/main" id="{2DE1C90D-435C-9179-7B0D-1D608D7BA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67" y="1779587"/>
            <a:ext cx="5761926" cy="403906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308BC12-A2B2-FEE6-F0EA-8B4D21E8002A}"/>
              </a:ext>
            </a:extLst>
          </p:cNvPr>
          <p:cNvSpPr txBox="1"/>
          <p:nvPr/>
        </p:nvSpPr>
        <p:spPr>
          <a:xfrm>
            <a:off x="6640830" y="815155"/>
            <a:ext cx="5274562" cy="5391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Matheus está estacionado na rua T-4, entre as ruas R-5 e R-6. Ele irá iniciar uma viagem e seu aplicativo informou o seguinte trajeto: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Siga três quadras para o oeste e vire à direita;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Ande três quadras e vire à direita;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Siga por duas quadras e vire à direita;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Ande uma quadra, vire à esquerda e pare.</a:t>
            </a:r>
          </a:p>
          <a:p>
            <a:pPr lvl="0" algn="just">
              <a:lnSpc>
                <a:spcPct val="115000"/>
              </a:lnSpc>
              <a:spcAft>
                <a:spcPts val="800"/>
              </a:spcAft>
              <a:buSzPts val="1000"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Seguindo esses passos, aonde Matheus deve parar?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20870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133DB-500F-B95A-5B4D-9D84A08ED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7109F6C-116D-14BB-74B3-3CB9B6F4983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ECB222FC-5069-7898-29EE-05152DB95B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6" t="6818" b="21364"/>
          <a:stretch>
            <a:fillRect/>
          </a:stretch>
        </p:blipFill>
        <p:spPr bwMode="auto">
          <a:xfrm>
            <a:off x="359445" y="529971"/>
            <a:ext cx="3317866" cy="10976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FC11683-25FB-70C4-AE15-11F24D8D8F8D}"/>
              </a:ext>
            </a:extLst>
          </p:cNvPr>
          <p:cNvSpPr txBox="1"/>
          <p:nvPr/>
        </p:nvSpPr>
        <p:spPr>
          <a:xfrm>
            <a:off x="208558" y="1156823"/>
            <a:ext cx="60944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Caro(a) estudante, neste momento vamos exercitar a habilidade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reconhecer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ângulos como mudança de direção ou giros. Fique atento à sua resolução, marque apenas uma alternativa e verifique a solução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CF653C0-5B20-A0B6-7858-0D08883BAD78}"/>
              </a:ext>
            </a:extLst>
          </p:cNvPr>
          <p:cNvSpPr txBox="1"/>
          <p:nvPr/>
        </p:nvSpPr>
        <p:spPr>
          <a:xfrm>
            <a:off x="208557" y="3051714"/>
            <a:ext cx="5506673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</a:t>
            </a:r>
            <a:r>
              <a:rPr lang="pt-BR" sz="24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Roberta chegou à escola em que trabalha e verificou o horário representado na figura, a seguir.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Diagrama&#10;&#10;Descrição gerada automaticamente">
            <a:extLst>
              <a:ext uri="{FF2B5EF4-FFF2-40B4-BE49-F238E27FC236}">
                <a16:creationId xmlns:a16="http://schemas.microsoft.com/office/drawing/2014/main" id="{AD4CF899-9ED1-2DF0-BE8F-7D278A8BE2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471" y="4393620"/>
            <a:ext cx="3899764" cy="209341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529FD3C-2621-A010-3C15-B66CB3603AE1}"/>
              </a:ext>
            </a:extLst>
          </p:cNvPr>
          <p:cNvSpPr txBox="1"/>
          <p:nvPr/>
        </p:nvSpPr>
        <p:spPr>
          <a:xfrm>
            <a:off x="6453921" y="727295"/>
            <a:ext cx="5355784" cy="3026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menor ângulo formado pelos ponteiros desse relógio é um ângulo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agudo.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obtuso.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raso.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(D) reto.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22075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AA749-5416-6EBE-55A2-0C4F40120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2279A09-3A00-210A-86E5-C901C49B039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0F697A7-186F-04D4-254A-E799AFB4A2D2}"/>
              </a:ext>
            </a:extLst>
          </p:cNvPr>
          <p:cNvSpPr txBox="1"/>
          <p:nvPr/>
        </p:nvSpPr>
        <p:spPr>
          <a:xfrm>
            <a:off x="-205510" y="628244"/>
            <a:ext cx="6368559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2. 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desenho representa o botão de volume de um aparelho de som. Para aumentar o volume, o botão deve ser girado no sentido horário.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Forma&#10;&#10;Descrição gerada automaticamente">
            <a:extLst>
              <a:ext uri="{FF2B5EF4-FFF2-40B4-BE49-F238E27FC236}">
                <a16:creationId xmlns:a16="http://schemas.microsoft.com/office/drawing/2014/main" id="{E43492B3-46B0-FAC2-4228-DB02BDE0D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13" y="2141479"/>
            <a:ext cx="4773512" cy="34546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D50086F-376F-C4A9-526B-10DD5AF9E4A6}"/>
              </a:ext>
            </a:extLst>
          </p:cNvPr>
          <p:cNvSpPr txBox="1"/>
          <p:nvPr/>
        </p:nvSpPr>
        <p:spPr>
          <a:xfrm>
            <a:off x="6494837" y="628244"/>
            <a:ext cx="5355788" cy="3026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Quantos graus esse botão deve ser girado para que se atinja o volume máximo?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90°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180°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270°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(D) 360°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74092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4A660-5178-3F77-EF7C-A55B9B022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2591758-BA06-42C2-8259-4B736447B63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3D51856-4DDF-4D41-39DD-C83A43ECF6CD}"/>
              </a:ext>
            </a:extLst>
          </p:cNvPr>
          <p:cNvSpPr txBox="1"/>
          <p:nvPr/>
        </p:nvSpPr>
        <p:spPr>
          <a:xfrm>
            <a:off x="275385" y="550789"/>
            <a:ext cx="6027649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3. (OBMEP)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chegar na escola, Carlos realiza algumas mudanças de direção como mostra a figura a seguir.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Uma imagem contendo objeto, relógio&#10;&#10;Descrição gerada automaticamente">
            <a:extLst>
              <a:ext uri="{FF2B5EF4-FFF2-40B4-BE49-F238E27FC236}">
                <a16:creationId xmlns:a16="http://schemas.microsoft.com/office/drawing/2014/main" id="{D3242875-2B49-A250-8CA3-44174B622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434" y="2036823"/>
            <a:ext cx="6000285" cy="172136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CC542D4-64F9-D339-873F-78137BD3D882}"/>
              </a:ext>
            </a:extLst>
          </p:cNvPr>
          <p:cNvSpPr txBox="1"/>
          <p:nvPr/>
        </p:nvSpPr>
        <p:spPr>
          <a:xfrm>
            <a:off x="359745" y="4041355"/>
            <a:ext cx="5736253" cy="2079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mudanças de direção que formam ângulos retos estão representadas nos vértices: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AutoNum type="alphaUcParenBoth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 e G. 			(B) D e F. 	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B e </a:t>
            </a:r>
            <a:r>
              <a:rPr lang="pt-BR" sz="24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			(D) E </a:t>
            </a:r>
            <a:r>
              <a:rPr lang="pt-BR" sz="24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G.</a:t>
            </a:r>
          </a:p>
        </p:txBody>
      </p:sp>
    </p:spTree>
    <p:extLst>
      <p:ext uri="{BB962C8B-B14F-4D97-AF65-F5344CB8AC3E}">
        <p14:creationId xmlns:p14="http://schemas.microsoft.com/office/powerpoint/2010/main" val="41553267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9180C-6342-9D83-395E-CD7F963CC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85793A4-11A4-1420-3569-761FFB934C9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8E43A7D1-8D5A-4773-DFE8-4542913FAB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306465" y="727295"/>
            <a:ext cx="4662791" cy="9647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3119105-60F1-26C2-DAD2-DBBFA0A48730}"/>
              </a:ext>
            </a:extLst>
          </p:cNvPr>
          <p:cNvSpPr txBox="1"/>
          <p:nvPr/>
        </p:nvSpPr>
        <p:spPr>
          <a:xfrm>
            <a:off x="306464" y="1610267"/>
            <a:ext cx="5874877" cy="1431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ÂNGULOS CONGRUENTES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Dois ângulos são congruentes quando </a:t>
            </a:r>
            <a:r>
              <a:rPr lang="pt-BR" sz="2400" u="sng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possuem a mesma medida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30A118F-37B0-5A65-3FC0-021BCFC03556}"/>
              </a:ext>
            </a:extLst>
          </p:cNvPr>
          <p:cNvSpPr txBox="1"/>
          <p:nvPr/>
        </p:nvSpPr>
        <p:spPr>
          <a:xfrm>
            <a:off x="1844061" y="3608989"/>
            <a:ext cx="4251939" cy="25217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Essa definição é muito confundida com a ideia de igualdade.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Dois ou mais ângulos são congruentes quando possuem a mesma medida, não quando são iguais!</a:t>
            </a:r>
            <a:endParaRPr lang="pt-BR" sz="2400" dirty="0">
              <a:latin typeface="Arial Narrow" panose="020B0606020202030204" pitchFamily="34" charset="0"/>
            </a:endParaRPr>
          </a:p>
        </p:txBody>
      </p:sp>
      <p:pic>
        <p:nvPicPr>
          <p:cNvPr id="10" name="Imagem 9" descr="Desenho de um círculo&#10;&#10;O conteúdo gerado por IA pode estar incorreto.">
            <a:extLst>
              <a:ext uri="{FF2B5EF4-FFF2-40B4-BE49-F238E27FC236}">
                <a16:creationId xmlns:a16="http://schemas.microsoft.com/office/drawing/2014/main" id="{1BC615C4-2CEF-4B08-AE48-DB687A7E90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9" y="3924785"/>
            <a:ext cx="1630512" cy="169765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D6143DA8-C43A-DE5D-819A-DB7EAC0CAC19}"/>
                  </a:ext>
                </a:extLst>
              </p:cNvPr>
              <p:cNvSpPr txBox="1"/>
              <p:nvPr/>
            </p:nvSpPr>
            <p:spPr>
              <a:xfrm>
                <a:off x="6388375" y="867371"/>
                <a:ext cx="5389318" cy="14586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Os ângulos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acc>
                      <m:accPr>
                        <m:chr m:val="̂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e>
                    </m:acc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acc>
                      <m:accPr>
                        <m:chr m:val="̂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E</m:t>
                        </m:r>
                      </m:e>
                    </m:acc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F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a seguir, são distintos, mas são congruentes.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D6143DA8-C43A-DE5D-819A-DB7EAC0CA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8375" y="867371"/>
                <a:ext cx="5389318" cy="1458669"/>
              </a:xfrm>
              <a:prstGeom prst="rect">
                <a:avLst/>
              </a:prstGeom>
              <a:blipFill>
                <a:blip r:embed="rId4"/>
                <a:stretch>
                  <a:fillRect l="-1810" t="-2083" r="-1697" b="-79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m 12" descr="Ângulos congruentes.">
            <a:extLst>
              <a:ext uri="{FF2B5EF4-FFF2-40B4-BE49-F238E27FC236}">
                <a16:creationId xmlns:a16="http://schemas.microsoft.com/office/drawing/2014/main" id="{BD0E821D-55E1-0355-C07B-15E9C44ED4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888" y="2727266"/>
            <a:ext cx="4862998" cy="2395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852316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7B151-05D4-1DCA-67E5-37CC7950E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54D0F9E-A988-34B4-0893-56A7DB52923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B5096DCF-E777-59E1-4CC5-8E9F94D3D186}"/>
              </a:ext>
            </a:extLst>
          </p:cNvPr>
          <p:cNvSpPr txBox="1"/>
          <p:nvPr/>
        </p:nvSpPr>
        <p:spPr>
          <a:xfrm>
            <a:off x="249173" y="773756"/>
            <a:ext cx="5913881" cy="1856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Ângulos Adjacentes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Ângulos adjacentes são aqueles que possuem um lado em comum, mas as regiões determinadas por eles não possuem pontos em comum. Observe: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Ângulos que possuem lado em comum">
            <a:extLst>
              <a:ext uri="{FF2B5EF4-FFF2-40B4-BE49-F238E27FC236}">
                <a16:creationId xmlns:a16="http://schemas.microsoft.com/office/drawing/2014/main" id="{13F69308-FFCD-93C0-3E52-C7A3BDC3CC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311" y="2630033"/>
            <a:ext cx="3185602" cy="256590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5A923DE-F3BB-1EFF-9FF4-2ED9B8D25322}"/>
                  </a:ext>
                </a:extLst>
              </p:cNvPr>
              <p:cNvSpPr txBox="1"/>
              <p:nvPr/>
            </p:nvSpPr>
            <p:spPr>
              <a:xfrm>
                <a:off x="249176" y="5080806"/>
                <a:ext cx="5913877" cy="1356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Os ângulos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acc>
                      <m:accPr>
                        <m:chr m:val="̂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e>
                    </m:acc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acc>
                      <m:accPr>
                        <m:chr m:val="̂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e>
                    </m:acc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são adjacentes, pois possuem o lado OB em comum, mas suas regiões determinadas não possuem pontos em comum.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5A923DE-F3BB-1EFF-9FF4-2ED9B8D253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176" y="5080806"/>
                <a:ext cx="5913877" cy="1356077"/>
              </a:xfrm>
              <a:prstGeom prst="rect">
                <a:avLst/>
              </a:prstGeom>
              <a:blipFill>
                <a:blip r:embed="rId4"/>
                <a:stretch>
                  <a:fillRect l="-1649" t="-1345" r="-1546" b="-852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85082C42-49EB-8AE4-ADF3-4EC7FEBFA82D}"/>
              </a:ext>
            </a:extLst>
          </p:cNvPr>
          <p:cNvSpPr txBox="1"/>
          <p:nvPr/>
        </p:nvSpPr>
        <p:spPr>
          <a:xfrm>
            <a:off x="6500774" y="610336"/>
            <a:ext cx="5389320" cy="1019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Exemplo: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os ângulos a seguir.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 descr="Gráfico&#10;&#10;O conteúdo gerado por IA pode estar incorreto.">
            <a:extLst>
              <a:ext uri="{FF2B5EF4-FFF2-40B4-BE49-F238E27FC236}">
                <a16:creationId xmlns:a16="http://schemas.microsoft.com/office/drawing/2014/main" id="{354A4954-CC91-D1E7-4CAB-0B8CEA13B2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246" t="19715" r="23511" b="41107"/>
          <a:stretch>
            <a:fillRect/>
          </a:stretch>
        </p:blipFill>
        <p:spPr bwMode="auto">
          <a:xfrm>
            <a:off x="6777446" y="1564734"/>
            <a:ext cx="4835976" cy="26397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DD932B8E-4BFB-855E-E939-A0D9B7B3ADF2}"/>
                  </a:ext>
                </a:extLst>
              </p:cNvPr>
              <p:cNvSpPr txBox="1"/>
              <p:nvPr/>
            </p:nvSpPr>
            <p:spPr>
              <a:xfrm>
                <a:off x="6640826" y="4018092"/>
                <a:ext cx="5109209" cy="19059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Note que, é possível dizer que: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𝐀</m:t>
                    </m:r>
                    <m:r>
                      <a:rPr lang="pt-BR" sz="2400" b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Ô</m:t>
                    </m:r>
                    <m:r>
                      <a:rPr lang="pt-BR" sz="24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𝐁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é adjacente a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𝐁</m:t>
                    </m:r>
                    <m:r>
                      <a:rPr lang="pt-BR" sz="2400" b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Ô</m:t>
                    </m:r>
                    <m:r>
                      <a:rPr lang="pt-BR" sz="24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𝐂</m:t>
                    </m:r>
                  </m:oMath>
                </a14:m>
                <a:r>
                  <a:rPr lang="pt-BR" sz="2400" kern="100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𝐁</m:t>
                    </m:r>
                    <m:r>
                      <a:rPr lang="pt-BR" sz="2400" b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Ô</m:t>
                    </m:r>
                    <m:r>
                      <a:rPr lang="pt-BR" sz="24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𝐂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é adjacente a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196B24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𝐂</m:t>
                    </m:r>
                    <m:r>
                      <a:rPr lang="pt-BR" sz="2400" b="1" kern="100">
                        <a:solidFill>
                          <a:srgbClr val="196B24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Ô</m:t>
                    </m:r>
                    <m:r>
                      <a:rPr lang="pt-BR" sz="2400" b="1" i="1" kern="100">
                        <a:solidFill>
                          <a:srgbClr val="196B24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𝐃</m:t>
                    </m:r>
                  </m:oMath>
                </a14:m>
                <a:r>
                  <a:rPr lang="pt-BR" sz="2400" kern="100" dirty="0">
                    <a:solidFill>
                      <a:srgbClr val="196B24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𝐀</m:t>
                    </m:r>
                    <m:r>
                      <a:rPr lang="pt-BR" sz="2400" b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Ô</m:t>
                    </m:r>
                    <m:r>
                      <a:rPr lang="pt-BR" sz="24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𝐁</m:t>
                    </m:r>
                  </m:oMath>
                </a14:m>
                <a:r>
                  <a:rPr lang="pt-BR" sz="2400" kern="100" dirty="0">
                    <a:solidFill>
                      <a:srgbClr val="FF33CC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não é adjacente a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196B24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𝐂</m:t>
                    </m:r>
                    <m:r>
                      <a:rPr lang="pt-BR" sz="2400" b="1" kern="100">
                        <a:solidFill>
                          <a:srgbClr val="196B24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Ô</m:t>
                    </m:r>
                    <m:r>
                      <a:rPr lang="pt-BR" sz="2400" b="1" i="1" kern="100">
                        <a:solidFill>
                          <a:srgbClr val="196B24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𝐃</m:t>
                    </m:r>
                  </m:oMath>
                </a14:m>
                <a:r>
                  <a:rPr lang="pt-BR" sz="2400" kern="100" dirty="0">
                    <a:solidFill>
                      <a:srgbClr val="196B24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DD932B8E-4BFB-855E-E939-A0D9B7B3A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0826" y="4018092"/>
                <a:ext cx="5109209" cy="1905971"/>
              </a:xfrm>
              <a:prstGeom prst="rect">
                <a:avLst/>
              </a:prstGeom>
              <a:blipFill>
                <a:blip r:embed="rId6"/>
                <a:stretch>
                  <a:fillRect l="-1909" t="-1278" b="-57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>
            <a:extLst>
              <a:ext uri="{FF2B5EF4-FFF2-40B4-BE49-F238E27FC236}">
                <a16:creationId xmlns:a16="http://schemas.microsoft.com/office/drawing/2014/main" id="{723FC716-8F9F-6C39-78EF-2DEFCE0EEC90}"/>
              </a:ext>
            </a:extLst>
          </p:cNvPr>
          <p:cNvSpPr txBox="1"/>
          <p:nvPr/>
        </p:nvSpPr>
        <p:spPr>
          <a:xfrm>
            <a:off x="6443014" y="5832165"/>
            <a:ext cx="54998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Por possuir valores, podemos relacionar e/ou operar os ângulos.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88840339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2630D-8809-7D43-6390-9DE83A562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FAD8344-D02A-6039-E344-7835A2DD4879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167F796-313F-1A96-A1B0-4A9C73A8E1F0}"/>
              </a:ext>
            </a:extLst>
          </p:cNvPr>
          <p:cNvSpPr txBox="1"/>
          <p:nvPr/>
        </p:nvSpPr>
        <p:spPr>
          <a:xfrm>
            <a:off x="368046" y="612748"/>
            <a:ext cx="5795007" cy="2383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Vejamos algumas das relações mais usuais.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Ângulos Complementares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	Quando a soma de dois, ou mais ângulos, resulta em 90°, eles são ditos </a:t>
            </a:r>
            <a:r>
              <a:rPr lang="pt-BR" sz="2400" u="sng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complementares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Uma imagem contendo Gráfico&#10;&#10;O conteúdo gerado por IA pode estar incorreto.">
            <a:extLst>
              <a:ext uri="{FF2B5EF4-FFF2-40B4-BE49-F238E27FC236}">
                <a16:creationId xmlns:a16="http://schemas.microsoft.com/office/drawing/2014/main" id="{03AF53CA-0607-AF4B-B887-18ED88B13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02" y="3291840"/>
            <a:ext cx="5889500" cy="2953411"/>
          </a:xfrm>
          <a:prstGeom prst="rect">
            <a:avLst/>
          </a:prstGeom>
        </p:spPr>
      </p:pic>
      <p:pic>
        <p:nvPicPr>
          <p:cNvPr id="8" name="Imagem 7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08902FC8-224E-31E2-D948-379F6A990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1262" y="950346"/>
            <a:ext cx="4198773" cy="459203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F14598E-6F44-78AA-27EA-EE728A193E39}"/>
              </a:ext>
            </a:extLst>
          </p:cNvPr>
          <p:cNvSpPr txBox="1"/>
          <p:nvPr/>
        </p:nvSpPr>
        <p:spPr>
          <a:xfrm>
            <a:off x="6584061" y="531119"/>
            <a:ext cx="1480947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Exemplos: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94AEADA0-BE22-7C85-1E48-27055D406C56}"/>
                  </a:ext>
                </a:extLst>
              </p:cNvPr>
              <p:cNvSpPr txBox="1"/>
              <p:nvPr/>
            </p:nvSpPr>
            <p:spPr>
              <a:xfrm>
                <a:off x="6315583" y="5469288"/>
                <a:ext cx="5612129" cy="12259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Obs.: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Nomeamos os ângulos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FF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𝜶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𝜷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nesta situação, mas podemos nomeá-los por outras letras se necessário.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94AEADA0-BE22-7C85-1E48-27055D406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583" y="5469288"/>
                <a:ext cx="5612129" cy="1225913"/>
              </a:xfrm>
              <a:prstGeom prst="rect">
                <a:avLst/>
              </a:prstGeom>
              <a:blipFill>
                <a:blip r:embed="rId4"/>
                <a:stretch>
                  <a:fillRect l="-1412" t="-2488" r="-1303" b="-99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449026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EC804-8AEC-BAD9-8C40-71890C569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F0751AF9-C37C-D43C-06B9-A5264D1C862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DCFC406F-D276-5A7C-B6DB-59F61AC2A326}"/>
              </a:ext>
            </a:extLst>
          </p:cNvPr>
          <p:cNvSpPr txBox="1"/>
          <p:nvPr/>
        </p:nvSpPr>
        <p:spPr>
          <a:xfrm>
            <a:off x="208558" y="658985"/>
            <a:ext cx="5887442" cy="1968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Ângulos Suplementares 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	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Quando a soma de dois, ou mais ângulos, resulta em 180°, eles são ditos </a:t>
            </a:r>
            <a:r>
              <a:rPr lang="pt-BR" sz="2400" u="sng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suplementares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129F69CC-37FA-A044-D134-94E5AE2C9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57" y="3045175"/>
            <a:ext cx="5911760" cy="2048033"/>
          </a:xfrm>
          <a:prstGeom prst="rect">
            <a:avLst/>
          </a:prstGeom>
        </p:spPr>
      </p:pic>
      <p:pic>
        <p:nvPicPr>
          <p:cNvPr id="8" name="Imagem 7" descr="Diagrama&#10;&#10;O conteúdo gerado por IA pode estar incorreto.">
            <a:extLst>
              <a:ext uri="{FF2B5EF4-FFF2-40B4-BE49-F238E27FC236}">
                <a16:creationId xmlns:a16="http://schemas.microsoft.com/office/drawing/2014/main" id="{FEFE1772-73D2-3AE5-C675-C49C89AA1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144" y="1199931"/>
            <a:ext cx="5571387" cy="5236952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160F4A7F-A949-7E5A-F3E9-C7C9BE5680D5}"/>
              </a:ext>
            </a:extLst>
          </p:cNvPr>
          <p:cNvSpPr txBox="1"/>
          <p:nvPr/>
        </p:nvSpPr>
        <p:spPr>
          <a:xfrm>
            <a:off x="6332856" y="658985"/>
            <a:ext cx="1634489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Exemplos: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2688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D9DC4-3C4F-09C8-E5D5-DC307CD00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9FB4BCA-9708-186C-3D1A-A6068DCB7B6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3EEA05FD-F519-FBEA-B451-7A7B714CD9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9" t="9235" r="13987" b="9623"/>
          <a:stretch>
            <a:fillRect/>
          </a:stretch>
        </p:blipFill>
        <p:spPr bwMode="auto">
          <a:xfrm>
            <a:off x="296973" y="515937"/>
            <a:ext cx="1922225" cy="10934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AB4D0B4-D38B-FC32-DE7F-AC7980DA81C3}"/>
              </a:ext>
            </a:extLst>
          </p:cNvPr>
          <p:cNvSpPr txBox="1"/>
          <p:nvPr/>
        </p:nvSpPr>
        <p:spPr>
          <a:xfrm>
            <a:off x="296974" y="1454863"/>
            <a:ext cx="58846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Observe os ângulos adjacentes apresentados anteriormente:</a:t>
            </a:r>
            <a:endParaRPr lang="pt-BR" sz="2400" dirty="0"/>
          </a:p>
        </p:txBody>
      </p:sp>
      <p:pic>
        <p:nvPicPr>
          <p:cNvPr id="6" name="Imagem 5" descr="Gráfico&#10;&#10;O conteúdo gerado por IA pode estar incorreto.">
            <a:extLst>
              <a:ext uri="{FF2B5EF4-FFF2-40B4-BE49-F238E27FC236}">
                <a16:creationId xmlns:a16="http://schemas.microsoft.com/office/drawing/2014/main" id="{6BC3E704-E6DA-3B88-3253-F0449B0B8A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246" t="19715" r="23511" b="41107"/>
          <a:stretch>
            <a:fillRect/>
          </a:stretch>
        </p:blipFill>
        <p:spPr bwMode="auto">
          <a:xfrm>
            <a:off x="296973" y="2724633"/>
            <a:ext cx="5625413" cy="30707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89B78AB-FF69-0765-D49A-78902CE1D524}"/>
                  </a:ext>
                </a:extLst>
              </p:cNvPr>
              <p:cNvSpPr txBox="1"/>
              <p:nvPr/>
            </p:nvSpPr>
            <p:spPr>
              <a:xfrm>
                <a:off x="6545856" y="939809"/>
                <a:ext cx="5349164" cy="47166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É possível notar que os ângulos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𝐀</m:t>
                    </m:r>
                    <m:r>
                      <a:rPr lang="pt-BR" sz="2400" b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Ô</m:t>
                    </m:r>
                    <m:r>
                      <a:rPr lang="pt-BR" sz="2400" b="1" i="1" kern="100">
                        <a:solidFill>
                          <a:srgbClr val="FF33CC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𝐁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pt-BR" sz="24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𝐁</m:t>
                    </m:r>
                    <m:r>
                      <a:rPr lang="pt-BR" sz="2400" b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Ô</m:t>
                    </m:r>
                    <m:r>
                      <a:rPr lang="pt-BR" sz="24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𝐂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400" b="1" i="1" kern="100">
                        <a:solidFill>
                          <a:srgbClr val="196B24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𝐂</m:t>
                    </m:r>
                    <m:r>
                      <a:rPr lang="pt-BR" sz="2400" b="1" kern="100">
                        <a:solidFill>
                          <a:srgbClr val="196B24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Ô</m:t>
                    </m:r>
                    <m:r>
                      <a:rPr lang="pt-BR" sz="2400" b="1" i="1" kern="100">
                        <a:solidFill>
                          <a:srgbClr val="196B24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𝐃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são parte do ângulo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𝐀</m:t>
                    </m:r>
                    <m:r>
                      <a:rPr lang="pt-BR" sz="2400" b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Ô</m:t>
                    </m:r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𝐃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Além disso, eles são suplementes, pois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3200" b="1" i="1" kern="100">
                          <a:solidFill>
                            <a:srgbClr val="FF33CC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𝐀</m:t>
                      </m:r>
                      <m:r>
                        <a:rPr lang="pt-BR" sz="3200" b="1" kern="100">
                          <a:solidFill>
                            <a:srgbClr val="FF33CC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Ô</m:t>
                      </m:r>
                      <m:r>
                        <a:rPr lang="pt-BR" sz="3200" b="1" i="1" kern="100">
                          <a:solidFill>
                            <a:srgbClr val="FF33CC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𝐁</m:t>
                      </m:r>
                      <m:r>
                        <a:rPr lang="pt-BR" sz="32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3200" b="1" i="1" kern="100">
                          <a:solidFill>
                            <a:srgbClr val="E97132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𝐁</m:t>
                      </m:r>
                      <m:r>
                        <a:rPr lang="pt-BR" sz="3200" b="1" kern="100">
                          <a:solidFill>
                            <a:srgbClr val="E97132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Ô</m:t>
                      </m:r>
                      <m:r>
                        <a:rPr lang="pt-BR" sz="3200" b="1" i="1" kern="100">
                          <a:solidFill>
                            <a:srgbClr val="E97132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𝐂</m:t>
                      </m:r>
                      <m:r>
                        <a:rPr lang="pt-BR" sz="32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32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𝐂</m:t>
                      </m:r>
                      <m:r>
                        <a:rPr lang="pt-BR" sz="3200" b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Ô</m:t>
                      </m:r>
                      <m:r>
                        <a:rPr lang="pt-BR" sz="32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𝐃</m:t>
                      </m:r>
                    </m:oMath>
                  </m:oMathPara>
                </a14:m>
                <a:endParaRPr lang="pt-BR" sz="3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3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3200" b="1" i="1" kern="100">
                          <a:solidFill>
                            <a:srgbClr val="FF33CC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𝟔𝟑</m:t>
                      </m:r>
                      <m:r>
                        <a:rPr lang="pt-BR" sz="3200" b="1" kern="100">
                          <a:solidFill>
                            <a:srgbClr val="FF33CC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3200" b="1" i="1" kern="100">
                          <a:solidFill>
                            <a:srgbClr val="FF33CC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pt-BR" sz="3200" b="1" kern="100">
                          <a:solidFill>
                            <a:srgbClr val="FF33CC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°</m:t>
                      </m:r>
                      <m:r>
                        <a:rPr lang="pt-BR" sz="3200" b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3200" b="1" i="1" kern="100">
                          <a:solidFill>
                            <a:srgbClr val="E97132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𝟗𝟎</m:t>
                      </m:r>
                      <m:r>
                        <a:rPr lang="pt-BR" sz="3200" b="1" kern="100">
                          <a:solidFill>
                            <a:srgbClr val="E97132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°</m:t>
                      </m:r>
                      <m:r>
                        <a:rPr lang="pt-BR" sz="3200" b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32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𝟐𝟔</m:t>
                      </m:r>
                      <m:r>
                        <a:rPr lang="pt-BR" sz="3200" b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3200" b="1" i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pt-BR" sz="3200" b="1" kern="100">
                          <a:solidFill>
                            <a:srgbClr val="196B24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°</m:t>
                      </m:r>
                    </m:oMath>
                  </m:oMathPara>
                </a14:m>
                <a:endParaRPr lang="pt-BR" sz="3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3200" b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3200" b="1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𝟏𝟖𝟎</m:t>
                      </m:r>
                      <m:r>
                        <a:rPr lang="pt-BR" sz="3200" b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°</m:t>
                      </m:r>
                    </m:oMath>
                  </m:oMathPara>
                </a14:m>
                <a:endParaRPr lang="pt-BR" sz="3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89B78AB-FF69-0765-D49A-78902CE1D5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856" y="939809"/>
                <a:ext cx="5349164" cy="4716612"/>
              </a:xfrm>
              <a:prstGeom prst="rect">
                <a:avLst/>
              </a:prstGeom>
              <a:blipFill>
                <a:blip r:embed="rId5"/>
                <a:stretch>
                  <a:fillRect l="-342" t="-517" r="-17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317391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F45F7-C7F0-ED4E-8A80-A164E9C5F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8EABC77-D84D-9730-D4B5-AC7BB6F5D4E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Forma&#10;&#10;O conteúdo gerado por IA pode estar incorreto.">
            <a:extLst>
              <a:ext uri="{FF2B5EF4-FFF2-40B4-BE49-F238E27FC236}">
                <a16:creationId xmlns:a16="http://schemas.microsoft.com/office/drawing/2014/main" id="{3B0265A9-5EFE-F362-CE58-C1A969D69A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329082" y="484632"/>
            <a:ext cx="2771369" cy="7040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D5A6606-4ACD-3D16-1BE4-C8D5A54DA965}"/>
              </a:ext>
            </a:extLst>
          </p:cNvPr>
          <p:cNvSpPr txBox="1"/>
          <p:nvPr/>
        </p:nvSpPr>
        <p:spPr>
          <a:xfrm>
            <a:off x="329082" y="1417610"/>
            <a:ext cx="5765394" cy="304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Determine a medida do complemento de cada ângulo indicado.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55°.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12°.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27°.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48,9°.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74,6°.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FE99797-F871-6EFB-9C34-158361040181}"/>
              </a:ext>
            </a:extLst>
          </p:cNvPr>
          <p:cNvSpPr txBox="1"/>
          <p:nvPr/>
        </p:nvSpPr>
        <p:spPr>
          <a:xfrm>
            <a:off x="6303034" y="727295"/>
            <a:ext cx="5559884" cy="3037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Determine a medida do suplemento de cada ângulo indicado.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91°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17°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65°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113,6°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125,3°.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0524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91748-2CBA-2B47-5B35-EE7016AB1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2280237-2688-ACC7-CBD3-F591EF03BD8F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4605D179-3497-ADBC-30FA-BAB49B7C273A}"/>
              </a:ext>
            </a:extLst>
          </p:cNvPr>
          <p:cNvSpPr txBox="1"/>
          <p:nvPr/>
        </p:nvSpPr>
        <p:spPr>
          <a:xfrm>
            <a:off x="1524" y="727295"/>
            <a:ext cx="3363466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a imagem.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965C0816-C6D2-CA4D-80B9-CFBEB82AE0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0469" t="42882" r="26450" b="29245"/>
          <a:stretch>
            <a:fillRect/>
          </a:stretch>
        </p:blipFill>
        <p:spPr bwMode="auto">
          <a:xfrm>
            <a:off x="558154" y="1115684"/>
            <a:ext cx="5533547" cy="25602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82EE3C1-2283-C702-84A3-44C37AE6148C}"/>
                  </a:ext>
                </a:extLst>
              </p:cNvPr>
              <p:cNvSpPr txBox="1"/>
              <p:nvPr/>
            </p:nvSpPr>
            <p:spPr>
              <a:xfrm>
                <a:off x="173741" y="3900305"/>
                <a:ext cx="5998449" cy="25588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914400" indent="-457200" algn="just">
                  <a:lnSpc>
                    <a:spcPct val="115000"/>
                  </a:lnSpc>
                  <a:buAutoNum type="alphaLcParenR"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Os ângulos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P</m:t>
                    </m:r>
                    <m:acc>
                      <m:accPr>
                        <m:chr m:val="̂"/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Q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R</m:t>
                    </m:r>
                    <m:acc>
                      <m:accPr>
                        <m:chr m:val="̂"/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Q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são adjacentes? Justifique sua resposta.</a:t>
                </a:r>
              </a:p>
              <a:p>
                <a:pPr marL="914400" indent="-457200" algn="just">
                  <a:lnSpc>
                    <a:spcPct val="115000"/>
                  </a:lnSpc>
                  <a:buAutoNum type="alphaLcParenR"/>
                </a:pPr>
                <a:r>
                  <a:rPr lang="pt-BR" sz="2400" kern="1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Qual </a:t>
                </a:r>
                <a:r>
                  <a:rPr lang="pt-BR" sz="2400" dirty="0">
                    <a:latin typeface="Arial Narrow" panose="020B0606020202030204" pitchFamily="34" charset="0"/>
                  </a:rPr>
                  <a:t>o valor da soma dos ângulos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P</m:t>
                    </m:r>
                    <m:acc>
                      <m:accPr>
                        <m:chr m:val="̂"/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Q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R</m:t>
                    </m:r>
                    <m:acc>
                      <m:accPr>
                        <m:chr m:val="̂"/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Q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? Justifique a sua resposta.</a:t>
                </a:r>
              </a:p>
              <a:p>
                <a:pPr marL="914400" indent="-457200" algn="just">
                  <a:lnSpc>
                    <a:spcPct val="115000"/>
                  </a:lnSpc>
                  <a:buAutoNum type="alphaLcParenR"/>
                </a:pPr>
                <a:r>
                  <a:rPr lang="pt-BR" sz="2400" dirty="0">
                    <a:latin typeface="Arial Narrow" panose="020B0606020202030204" pitchFamily="34" charset="0"/>
                  </a:rPr>
                  <a:t>Determine a medida do ângulo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P</m:t>
                    </m:r>
                    <m:acc>
                      <m:accPr>
                        <m:chr m:val="̂"/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  <m:r>
                      <m:rPr>
                        <m:sty m:val="p"/>
                      </m:rPr>
                      <a:rPr lang="pt-BR" sz="2400">
                        <a:latin typeface="Cambria Math" panose="02040503050406030204" pitchFamily="18" charset="0"/>
                      </a:rPr>
                      <m:t>Q</m:t>
                    </m:r>
                  </m:oMath>
                </a14:m>
                <a:r>
                  <a:rPr lang="pt-BR" sz="2400" dirty="0">
                    <a:latin typeface="Arial Narrow" panose="020B0606020202030204" pitchFamily="34" charset="0"/>
                  </a:rPr>
                  <a:t>.</a:t>
                </a:r>
              </a:p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1800" kern="100" dirty="0">
                    <a:effectLst/>
                    <a:latin typeface="Cambria Math" panose="0204050305040603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82EE3C1-2283-C702-84A3-44C37AE61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41" y="3900305"/>
                <a:ext cx="5998449" cy="2558842"/>
              </a:xfrm>
              <a:prstGeom prst="rect">
                <a:avLst/>
              </a:prstGeom>
              <a:blipFill>
                <a:blip r:embed="rId4"/>
                <a:stretch>
                  <a:fillRect t="-714" r="-162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925927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C09C5-0CFB-4B69-5908-19B541BF5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40D6CDC-E33F-A404-4B79-28807AC515B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4260C9E-BA57-DA58-7ED1-E1B8B8F94D4C}"/>
                  </a:ext>
                </a:extLst>
              </p:cNvPr>
              <p:cNvSpPr txBox="1"/>
              <p:nvPr/>
            </p:nvSpPr>
            <p:spPr>
              <a:xfrm>
                <a:off x="-205509" y="615028"/>
                <a:ext cx="6094476" cy="17773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11.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Cada uma das imagens, a seguir, representam ângulos retos e rasos. Sabendo disso, determine: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a medida do ângulo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acc>
                      <m:accPr>
                        <m:chr m:val="̂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e>
                    </m:acc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4260C9E-BA57-DA58-7ED1-E1B8B8F94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5509" y="615028"/>
                <a:ext cx="6094476" cy="1777346"/>
              </a:xfrm>
              <a:prstGeom prst="rect">
                <a:avLst/>
              </a:prstGeom>
              <a:blipFill>
                <a:blip r:embed="rId2"/>
                <a:stretch>
                  <a:fillRect t="-1718" r="-1600" b="-65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6075F9F8-95E7-950C-A367-CD712A921B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64" t="32492" r="39378" b="27623"/>
          <a:stretch>
            <a:fillRect/>
          </a:stretch>
        </p:blipFill>
        <p:spPr bwMode="auto">
          <a:xfrm>
            <a:off x="1006613" y="2546836"/>
            <a:ext cx="3670232" cy="36961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19456D8-3AA4-A22F-83A4-6128E217A0A9}"/>
                  </a:ext>
                </a:extLst>
              </p:cNvPr>
              <p:cNvSpPr txBox="1"/>
              <p:nvPr/>
            </p:nvSpPr>
            <p:spPr>
              <a:xfrm>
                <a:off x="5996940" y="796417"/>
                <a:ext cx="6195060" cy="5031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a medida do ângulo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acc>
                      <m:accPr>
                        <m:chr m:val="̂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e>
                    </m:acc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19456D8-3AA4-A22F-83A4-6128E217A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940" y="796417"/>
                <a:ext cx="6195060" cy="503151"/>
              </a:xfrm>
              <a:prstGeom prst="rect">
                <a:avLst/>
              </a:prstGeom>
              <a:blipFill>
                <a:blip r:embed="rId4"/>
                <a:stretch>
                  <a:fillRect t="-3659" b="-256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DB481418-8D15-DC6E-2083-41DCB3DA88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750" t="30514" r="35189" b="27947"/>
          <a:stretch>
            <a:fillRect/>
          </a:stretch>
        </p:blipFill>
        <p:spPr bwMode="auto">
          <a:xfrm>
            <a:off x="6515799" y="1438751"/>
            <a:ext cx="4182680" cy="2216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B4075697-BCE8-29F6-BE20-7A657C820ABB}"/>
                  </a:ext>
                </a:extLst>
              </p:cNvPr>
              <p:cNvSpPr txBox="1"/>
              <p:nvPr/>
            </p:nvSpPr>
            <p:spPr>
              <a:xfrm>
                <a:off x="5996940" y="3654920"/>
                <a:ext cx="4701539" cy="5031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a medida do ângulo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acc>
                      <m:accPr>
                        <m:chr m:val="̂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e>
                    </m:acc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B4075697-BCE8-29F6-BE20-7A657C820A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940" y="3654920"/>
                <a:ext cx="4701539" cy="503151"/>
              </a:xfrm>
              <a:prstGeom prst="rect">
                <a:avLst/>
              </a:prstGeom>
              <a:blipFill>
                <a:blip r:embed="rId6"/>
                <a:stretch>
                  <a:fillRect t="-3659" b="-256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Gráfico&#10;&#10;O conteúdo gerado por IA pode estar incorreto.">
            <a:extLst>
              <a:ext uri="{FF2B5EF4-FFF2-40B4-BE49-F238E27FC236}">
                <a16:creationId xmlns:a16="http://schemas.microsoft.com/office/drawing/2014/main" id="{B9131FA0-CA0A-063C-D70B-EB86B06DF17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221" t="32299" r="39471" b="27947"/>
          <a:stretch>
            <a:fillRect/>
          </a:stretch>
        </p:blipFill>
        <p:spPr bwMode="auto">
          <a:xfrm>
            <a:off x="6789737" y="4075218"/>
            <a:ext cx="2445691" cy="25061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1237794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DD0B-CA00-DB8B-5D5E-FA3994F84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B2E61BC-8AA6-0821-ADA2-66A51804166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A6F3EF60-F5F5-12C9-AA5B-B3B334B68062}"/>
              </a:ext>
            </a:extLst>
          </p:cNvPr>
          <p:cNvSpPr txBox="1"/>
          <p:nvPr/>
        </p:nvSpPr>
        <p:spPr>
          <a:xfrm>
            <a:off x="-205510" y="727295"/>
            <a:ext cx="6368563" cy="176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Dois ângulos são adjacentes e complementares. Sabendo que a medida de um ângulo é de 35,4°, qual é a medida do outro ângulo?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09700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168B3-A2E9-B0B1-E55B-9BFE2F554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5813B2B-766E-FD1E-9231-AB4225C94CD4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2C0273BA-67E5-97F1-54E7-E3F6C712F4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2939" b="4321"/>
          <a:stretch>
            <a:fillRect/>
          </a:stretch>
        </p:blipFill>
        <p:spPr bwMode="auto">
          <a:xfrm>
            <a:off x="424086" y="624395"/>
            <a:ext cx="3804506" cy="7929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20B400D-40B0-BF3F-E72B-E28947CA1169}"/>
              </a:ext>
            </a:extLst>
          </p:cNvPr>
          <p:cNvSpPr txBox="1"/>
          <p:nvPr/>
        </p:nvSpPr>
        <p:spPr>
          <a:xfrm>
            <a:off x="217055" y="1540825"/>
            <a:ext cx="5878945" cy="4507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TRANSFORMAÇÕES GEOMÉTRICAS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Quando se realiza alguma transformação geométrica podem ocorrer duas situações: 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figura obtida mantém o formato da original, porém é maior ou menor;</a:t>
            </a:r>
          </a:p>
          <a:p>
            <a:pPr lvl="0" algn="just">
              <a:lnSpc>
                <a:spcPct val="115000"/>
              </a:lnSpc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figura obtida é congruente à figura original.</a:t>
            </a:r>
          </a:p>
          <a:p>
            <a:pPr algn="just">
              <a:lnSpc>
                <a:spcPct val="115000"/>
              </a:lnSpc>
              <a:buNone/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Assim, os dois tipos de transformações são: homotéticas e isométricas.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E80DCF2-587F-9B01-7136-AA467D43392C}"/>
              </a:ext>
            </a:extLst>
          </p:cNvPr>
          <p:cNvSpPr txBox="1"/>
          <p:nvPr/>
        </p:nvSpPr>
        <p:spPr>
          <a:xfrm>
            <a:off x="6518562" y="865632"/>
            <a:ext cx="5359492" cy="2178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As transformações de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homotetia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são aquelas em que a forma é mantida, mas as medidas dos lados são ampliadas ou reduzidas. Assim, a figura transformada é semelhante à original.</a:t>
            </a:r>
          </a:p>
        </p:txBody>
      </p:sp>
      <p:pic>
        <p:nvPicPr>
          <p:cNvPr id="7" name="Imagem 6" descr="Forma, Polígono&#10;&#10;Descrição gerada automaticamente">
            <a:extLst>
              <a:ext uri="{FF2B5EF4-FFF2-40B4-BE49-F238E27FC236}">
                <a16:creationId xmlns:a16="http://schemas.microsoft.com/office/drawing/2014/main" id="{1013379C-562A-8FA4-904C-74E8811D50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48" t="50337"/>
          <a:stretch/>
        </p:blipFill>
        <p:spPr bwMode="auto">
          <a:xfrm>
            <a:off x="6583681" y="3635672"/>
            <a:ext cx="5294374" cy="20425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0625363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0FCD0-3FB0-D99E-C29A-028C6807E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BC1C3BA-A5D1-1ED2-AC40-F34A1FDC856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7D071A-1868-A898-2292-1FD9FDD2A124}"/>
              </a:ext>
            </a:extLst>
          </p:cNvPr>
          <p:cNvSpPr txBox="1"/>
          <p:nvPr/>
        </p:nvSpPr>
        <p:spPr>
          <a:xfrm>
            <a:off x="208558" y="553559"/>
            <a:ext cx="5887442" cy="1756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As transformações de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isometria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são aquelas nas quais a forma e as medidas não são alteradas. Assim, a figura transformada é congruente à original.</a:t>
            </a:r>
            <a:endParaRPr lang="pt-BR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Imagem 4" descr="Forma, Polígono&#10;&#10;Descrição gerada automaticamente">
            <a:extLst>
              <a:ext uri="{FF2B5EF4-FFF2-40B4-BE49-F238E27FC236}">
                <a16:creationId xmlns:a16="http://schemas.microsoft.com/office/drawing/2014/main" id="{256B8CD0-FBD0-04BC-5BEA-CD4321FC59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65" b="66678"/>
          <a:stretch/>
        </p:blipFill>
        <p:spPr bwMode="auto">
          <a:xfrm>
            <a:off x="898980" y="2555698"/>
            <a:ext cx="4989987" cy="16218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6FFBDC0-FBCA-AF56-5B01-14C7AA3E4EDD}"/>
              </a:ext>
            </a:extLst>
          </p:cNvPr>
          <p:cNvSpPr txBox="1"/>
          <p:nvPr/>
        </p:nvSpPr>
        <p:spPr>
          <a:xfrm>
            <a:off x="208558" y="4423187"/>
            <a:ext cx="5887441" cy="2191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As </a:t>
            </a: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isometrias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(ou </a:t>
            </a: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simetrias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modificam a posição de uma figura no plano/croqui, mas produzem sempre figuras que têm a mesma forma e as mesmas medidas, ou seja, produzem </a:t>
            </a: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figuras congruentes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à original.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5B70F44-A832-9E2E-B100-013C016A7B09}"/>
              </a:ext>
            </a:extLst>
          </p:cNvPr>
          <p:cNvSpPr txBox="1"/>
          <p:nvPr/>
        </p:nvSpPr>
        <p:spPr>
          <a:xfrm>
            <a:off x="6441102" y="764898"/>
            <a:ext cx="5197237" cy="56963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São elas: </a:t>
            </a:r>
            <a:r>
              <a:rPr lang="pt-BR" sz="2400" b="1" kern="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translação, reflexão</a:t>
            </a:r>
            <a:r>
              <a:rPr lang="pt-BR" sz="2400" kern="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400" b="1" kern="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rotação.</a:t>
            </a: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b="1" i="1" kern="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i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Vamos falar mais sobre essas isometrias.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TRANSLAÇÃO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400" u="sng" kern="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translação é a </a:t>
            </a:r>
            <a:r>
              <a:rPr lang="pt-BR" sz="2400" b="1" u="sng" kern="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isometria</a:t>
            </a:r>
            <a:r>
              <a:rPr lang="pt-BR" sz="2400" kern="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pela qual a figura é deslocada em determinada direção e/ou sentido, mantendo uma mesma distância entre cada um dos pontos da figura original e o correspondente da figura obtida.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21423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A41B8-75A3-BF03-D2C1-529857BFA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A1E862A-F9FF-C204-99DB-701921EFDDD6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05F9B974-FF30-343D-4D12-C4C23C7E46C9}"/>
              </a:ext>
            </a:extLst>
          </p:cNvPr>
          <p:cNvSpPr txBox="1"/>
          <p:nvPr/>
        </p:nvSpPr>
        <p:spPr>
          <a:xfrm>
            <a:off x="286078" y="330259"/>
            <a:ext cx="5876977" cy="1431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Na imagem, a seguir, o triângulo DEF é congruente ao triângulo ABC.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Gráfico, Gráfico de linhas&#10;&#10;Descrição gerada automaticamente">
            <a:extLst>
              <a:ext uri="{FF2B5EF4-FFF2-40B4-BE49-F238E27FC236}">
                <a16:creationId xmlns:a16="http://schemas.microsoft.com/office/drawing/2014/main" id="{B8FDE72B-4613-96BE-28D8-DF36ED26C0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4866" b="35605"/>
          <a:stretch/>
        </p:blipFill>
        <p:spPr bwMode="auto">
          <a:xfrm>
            <a:off x="547850" y="1761805"/>
            <a:ext cx="5341111" cy="36321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E6BA0A4-432D-81D7-10D4-FDC62EDE81F7}"/>
              </a:ext>
            </a:extLst>
          </p:cNvPr>
          <p:cNvSpPr txBox="1"/>
          <p:nvPr/>
        </p:nvSpPr>
        <p:spPr>
          <a:xfrm>
            <a:off x="286076" y="5324179"/>
            <a:ext cx="5876977" cy="134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i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Podemos dizer que o triângulo DEF é a figura obtida a partir da movimentação do triângulo ABC, ou vice-versa.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12F5191-84A2-29E6-9A37-D5E271544A9D}"/>
              </a:ext>
            </a:extLst>
          </p:cNvPr>
          <p:cNvSpPr txBox="1"/>
          <p:nvPr/>
        </p:nvSpPr>
        <p:spPr>
          <a:xfrm>
            <a:off x="6443014" y="727295"/>
            <a:ext cx="5544767" cy="5420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REFLEXÃO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Uma figura pode ser refletida, em um plano, de dois modos: em relação a </a:t>
            </a:r>
            <a:r>
              <a:rPr lang="pt-BR" sz="2400" u="sng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uma reta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ou em relação a </a:t>
            </a:r>
            <a:r>
              <a:rPr lang="pt-BR" sz="2400" u="sng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ponto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pt-BR" sz="2400" b="1" kern="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Vejamos alguns exemplos de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reflexão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38744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88D3E-700C-BAAF-9267-9B8C4BEF7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D201F41-083F-19E1-1E5F-C057920E43D2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Gráfico, Gráfico de linhas&#10;&#10;Descrição gerada automaticamente">
            <a:extLst>
              <a:ext uri="{FF2B5EF4-FFF2-40B4-BE49-F238E27FC236}">
                <a16:creationId xmlns:a16="http://schemas.microsoft.com/office/drawing/2014/main" id="{A1C987CD-434A-4EF4-893F-1B39716120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0329" t="1404" b="28253"/>
          <a:stretch/>
        </p:blipFill>
        <p:spPr bwMode="auto">
          <a:xfrm>
            <a:off x="1216177" y="1657354"/>
            <a:ext cx="3803879" cy="3124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3F3B62A-4F30-240F-CEFB-ED7422470B68}"/>
                  </a:ext>
                </a:extLst>
              </p:cNvPr>
              <p:cNvSpPr txBox="1"/>
              <p:nvPr/>
            </p:nvSpPr>
            <p:spPr>
              <a:xfrm>
                <a:off x="304037" y="4781558"/>
                <a:ext cx="5791959" cy="19440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0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reta </a:t>
                </a:r>
                <a14:m>
                  <m:oMath xmlns:m="http://schemas.openxmlformats.org/officeDocument/2006/math">
                    <m:r>
                      <a:rPr lang="pt-BR" sz="2000" b="1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𝐫</m:t>
                    </m:r>
                  </m:oMath>
                </a14:m>
                <a:r>
                  <a:rPr lang="pt-BR" sz="20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chamada </a:t>
                </a:r>
                <a:r>
                  <a:rPr lang="pt-BR" sz="2000" u="sng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eixo de reflexão ou eixo de simetria</a:t>
                </a:r>
                <a:r>
                  <a:rPr lang="pt-BR" sz="20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0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Dizemos que, esses dois triângulos são simétricos em relação à reta </a:t>
                </a:r>
                <a14:m>
                  <m:oMath xmlns:m="http://schemas.openxmlformats.org/officeDocument/2006/math">
                    <m:r>
                      <a:rPr lang="pt-BR" sz="2000" b="1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𝐫</m:t>
                    </m:r>
                  </m:oMath>
                </a14:m>
                <a:r>
                  <a:rPr lang="pt-BR" sz="20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que o triângulo DEF é a imagem do triângulo ABC. Além disso, a simetria em relação a uma reta é chamada de </a:t>
                </a:r>
                <a:r>
                  <a:rPr lang="pt-BR" sz="20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simetria axial.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3F3B62A-4F30-240F-CEFB-ED7422470B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37" y="4781558"/>
                <a:ext cx="5791959" cy="1944058"/>
              </a:xfrm>
              <a:prstGeom prst="rect">
                <a:avLst/>
              </a:prstGeom>
              <a:blipFill>
                <a:blip r:embed="rId4"/>
                <a:stretch>
                  <a:fillRect l="-1158" t="-940" r="-1053" b="-40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601D65C-6C98-2A97-87EE-E66D42526A2C}"/>
                  </a:ext>
                </a:extLst>
              </p:cNvPr>
              <p:cNvSpPr txBox="1"/>
              <p:nvPr/>
            </p:nvSpPr>
            <p:spPr>
              <a:xfrm>
                <a:off x="208558" y="421117"/>
                <a:ext cx="6094476" cy="12362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000" b="1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 1: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0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Na imagem, a seguir, o triângulo DEF foi obtido a partir da reflexão do triângulo ABC, em relação à reta </a:t>
                </a:r>
                <a14:m>
                  <m:oMath xmlns:m="http://schemas.openxmlformats.org/officeDocument/2006/math">
                    <m:r>
                      <a:rPr lang="pt-BR" sz="2000" b="1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𝐫</m:t>
                    </m:r>
                  </m:oMath>
                </a14:m>
                <a:r>
                  <a:rPr lang="pt-BR" sz="20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indicada.</a:t>
                </a:r>
                <a:endParaRPr lang="pt-BR" sz="2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601D65C-6C98-2A97-87EE-E66D42526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558" y="421117"/>
                <a:ext cx="6094476" cy="1236236"/>
              </a:xfrm>
              <a:prstGeom prst="rect">
                <a:avLst/>
              </a:prstGeom>
              <a:blipFill>
                <a:blip r:embed="rId5"/>
                <a:stretch>
                  <a:fillRect l="-1000" t="-1478" r="-1100" b="-68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F345D748-0AE0-23E7-156A-913A5C055F43}"/>
              </a:ext>
            </a:extLst>
          </p:cNvPr>
          <p:cNvSpPr txBox="1"/>
          <p:nvPr/>
        </p:nvSpPr>
        <p:spPr>
          <a:xfrm>
            <a:off x="6510072" y="525312"/>
            <a:ext cx="5386271" cy="1579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2:</a:t>
            </a:r>
            <a:endParaRPr lang="pt-BR" sz="20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imagem, a seguir, o triângulo DEF foi obtido a partir da reflexão do triângulo ABC, em relação ao ponto </a:t>
            </a:r>
            <a:r>
              <a:rPr lang="pt-BR" sz="2000" b="1" kern="0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sz="20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indicado.</a:t>
            </a:r>
            <a:endParaRPr lang="pt-BR" sz="20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 descr="Gráfico, Gráfico de linhas&#10;&#10;Descrição gerada automaticamente">
            <a:extLst>
              <a:ext uri="{FF2B5EF4-FFF2-40B4-BE49-F238E27FC236}">
                <a16:creationId xmlns:a16="http://schemas.microsoft.com/office/drawing/2014/main" id="{75D7911F-ABCF-045D-87FA-76419DB428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47289" r="870" b="13453"/>
          <a:stretch/>
        </p:blipFill>
        <p:spPr bwMode="auto">
          <a:xfrm>
            <a:off x="7488813" y="1930248"/>
            <a:ext cx="3412028" cy="33036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1E2B993-D427-1689-0066-9B2365DD759D}"/>
              </a:ext>
            </a:extLst>
          </p:cNvPr>
          <p:cNvSpPr txBox="1"/>
          <p:nvPr/>
        </p:nvSpPr>
        <p:spPr>
          <a:xfrm>
            <a:off x="6501692" y="5303303"/>
            <a:ext cx="5386271" cy="113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Dizemos que esses dois triângulos são simétricos em relação ao ponto </a:t>
            </a:r>
            <a:r>
              <a:rPr lang="pt-BR" sz="2000" b="1" kern="0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sz="20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 que a simetria em relação a um ponto é chamada de </a:t>
            </a:r>
            <a:r>
              <a:rPr lang="pt-BR" sz="20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simetria central.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94739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B204D-77ED-BE14-D337-5EE7267A6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65933A7-9176-8E56-D36B-4342D9EC8DA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7178DE74-CEF6-8995-C21C-6C9BFE54FD07}"/>
              </a:ext>
            </a:extLst>
          </p:cNvPr>
          <p:cNvSpPr txBox="1"/>
          <p:nvPr/>
        </p:nvSpPr>
        <p:spPr>
          <a:xfrm>
            <a:off x="265177" y="1273765"/>
            <a:ext cx="5907023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simetria central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 distância entre os pontos da figura original ao ponto </a:t>
            </a:r>
            <a:r>
              <a:rPr lang="pt-BR" sz="2200" b="1" kern="0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a distância entre os pontos da imagem ao ponto </a:t>
            </a:r>
            <a:r>
              <a:rPr lang="pt-BR" sz="2200" b="1" kern="0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são as </a:t>
            </a: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mesmas.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 outras palavras, a distância entre os pontos A e P é a mesma que a distância entre F e P.</a:t>
            </a:r>
            <a:endParaRPr lang="pt-BR" sz="2200" dirty="0"/>
          </a:p>
        </p:txBody>
      </p:sp>
      <p:pic>
        <p:nvPicPr>
          <p:cNvPr id="6" name="Imagem 5" descr="Desenho de pessoa e texto branco&#10;&#10;Descrição gerada automaticamente com confiança média">
            <a:extLst>
              <a:ext uri="{FF2B5EF4-FFF2-40B4-BE49-F238E27FC236}">
                <a16:creationId xmlns:a16="http://schemas.microsoft.com/office/drawing/2014/main" id="{A9D8328B-7719-CCB4-FD66-8F5238576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77" y="466019"/>
            <a:ext cx="2367531" cy="80774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6E8635F-4AED-3C2B-CF77-A073B7ADAD8E}"/>
              </a:ext>
            </a:extLst>
          </p:cNvPr>
          <p:cNvSpPr txBox="1"/>
          <p:nvPr/>
        </p:nvSpPr>
        <p:spPr>
          <a:xfrm>
            <a:off x="265182" y="3289481"/>
            <a:ext cx="5907018" cy="3413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ROTAÇÃO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u="none" strike="noStrike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	</a:t>
            </a:r>
            <a:r>
              <a:rPr lang="pt-BR" sz="2200" u="dbl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rotação é a </a:t>
            </a:r>
            <a:r>
              <a:rPr lang="pt-BR" sz="2200" b="1" u="dbl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isometria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pela qual uma nova figura é obtida a partir de um giro da figura original ao redor de um único ponto fixo. Esse ponto é chamado de centro de rotação.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Em uma rotação, o giro pode ser feito no sentido horário ou no sentido anti-horário, segundo certo ângulo.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 descr="Gráfico, Gráfico de linhas&#10;&#10;Descrição gerada automaticamente">
            <a:extLst>
              <a:ext uri="{FF2B5EF4-FFF2-40B4-BE49-F238E27FC236}">
                <a16:creationId xmlns:a16="http://schemas.microsoft.com/office/drawing/2014/main" id="{0DCB1DF9-F6BA-4FBF-3C52-5C891B28CE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5521" t="12843" r="27633" b="13617"/>
          <a:stretch/>
        </p:blipFill>
        <p:spPr bwMode="auto">
          <a:xfrm>
            <a:off x="7032092" y="2595678"/>
            <a:ext cx="4361149" cy="29090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3692212-5BF4-37F2-A575-473CC11C10C5}"/>
              </a:ext>
            </a:extLst>
          </p:cNvPr>
          <p:cNvSpPr txBox="1"/>
          <p:nvPr/>
        </p:nvSpPr>
        <p:spPr>
          <a:xfrm>
            <a:off x="6385608" y="531564"/>
            <a:ext cx="5541215" cy="2118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1: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Na imagem, a seguir, o triângulo </a:t>
            </a: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A’B’C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foi obtido a partir da rotação do triângulo </a:t>
            </a: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em relação ao ponto </a:t>
            </a: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indicado. A rotação foi de </a:t>
            </a:r>
            <a:r>
              <a:rPr lang="pt-BR" sz="2200" b="1" kern="0" dirty="0">
                <a:solidFill>
                  <a:srgbClr val="4EA72E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90° no</a:t>
            </a:r>
            <a:r>
              <a:rPr lang="pt-BR" sz="2200" kern="0" dirty="0">
                <a:solidFill>
                  <a:srgbClr val="4EA72E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b="1" kern="0" dirty="0">
                <a:solidFill>
                  <a:srgbClr val="4EA72E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sentido horário</a:t>
            </a: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3299371-3D9F-AC70-C673-923D45244A15}"/>
              </a:ext>
            </a:extLst>
          </p:cNvPr>
          <p:cNvSpPr txBox="1"/>
          <p:nvPr/>
        </p:nvSpPr>
        <p:spPr>
          <a:xfrm>
            <a:off x="6433866" y="5375262"/>
            <a:ext cx="5421829" cy="1273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rotação pode ser também no sentido anti-horário e, também, em torno de um ponto que não pertença a figura.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86023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08048-5B59-5062-BA76-88EFB97E5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2BED3C70-9F29-F1DD-9041-BE1D4849731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8179552E-A384-F46E-FEC1-35151F1F75F0}"/>
              </a:ext>
            </a:extLst>
          </p:cNvPr>
          <p:cNvSpPr txBox="1"/>
          <p:nvPr/>
        </p:nvSpPr>
        <p:spPr>
          <a:xfrm>
            <a:off x="208558" y="421117"/>
            <a:ext cx="5887442" cy="2107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2: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Na imagem, a seguir, o triângulo </a:t>
            </a: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A’B’C’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foi obtido a partir de uma rotação de </a:t>
            </a:r>
            <a:r>
              <a:rPr lang="pt-BR" sz="2200" b="1" kern="0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90° 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2200" b="1" kern="0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sentido anti-horário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do triângulo </a:t>
            </a: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em relação ao ponto </a:t>
            </a: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indicado.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Gráfico, Gráfico de linhas, Gráfico de dispersão&#10;&#10;Descrição gerada automaticamente">
            <a:extLst>
              <a:ext uri="{FF2B5EF4-FFF2-40B4-BE49-F238E27FC236}">
                <a16:creationId xmlns:a16="http://schemas.microsoft.com/office/drawing/2014/main" id="{E81F47A9-46D0-82AE-5A7E-659F45E24E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6792" t="2585" r="18049" b="14774"/>
          <a:stretch>
            <a:fillRect/>
          </a:stretch>
        </p:blipFill>
        <p:spPr bwMode="auto">
          <a:xfrm>
            <a:off x="1435372" y="2104032"/>
            <a:ext cx="3983508" cy="44281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50D262A6-9169-BECE-894E-1FB86CD15C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" t="8032" b="8032"/>
          <a:stretch>
            <a:fillRect/>
          </a:stretch>
        </p:blipFill>
        <p:spPr bwMode="auto">
          <a:xfrm>
            <a:off x="6436917" y="555378"/>
            <a:ext cx="2012125" cy="10127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6DE69AB-2BFB-D7A2-F3EC-5616FBEB8A9F}"/>
              </a:ext>
            </a:extLst>
          </p:cNvPr>
          <p:cNvSpPr txBox="1"/>
          <p:nvPr/>
        </p:nvSpPr>
        <p:spPr>
          <a:xfrm>
            <a:off x="6303034" y="764997"/>
            <a:ext cx="5465291" cy="1273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Um dos usos da isometria é a sua aplicação em arquiteturas como o Calçadão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Ipanema: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 descr="desenho calçadão de ipanema">
            <a:extLst>
              <a:ext uri="{FF2B5EF4-FFF2-40B4-BE49-F238E27FC236}">
                <a16:creationId xmlns:a16="http://schemas.microsoft.com/office/drawing/2014/main" id="{431ED8BF-5515-3657-CA04-4BA11E1A5C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184" y="2038102"/>
            <a:ext cx="4194731" cy="23602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1DD7198-D7B3-8B4A-BC5C-7E249B2883F6}"/>
              </a:ext>
            </a:extLst>
          </p:cNvPr>
          <p:cNvSpPr txBox="1"/>
          <p:nvPr/>
        </p:nvSpPr>
        <p:spPr>
          <a:xfrm>
            <a:off x="6436916" y="4398400"/>
            <a:ext cx="5491465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em: https://invexo.com.br/blog/</a:t>
            </a:r>
            <a:r>
              <a:rPr lang="pt-BR" sz="1200" kern="1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calcadao</a:t>
            </a:r>
            <a:r>
              <a:rPr lang="pt-BR" sz="1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-de-</a:t>
            </a:r>
            <a:r>
              <a:rPr lang="pt-BR" sz="1200" kern="1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ipanema</a:t>
            </a:r>
            <a:r>
              <a:rPr lang="pt-BR" sz="1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/. Acesso em 23 de dez. 2025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calçadão como o conhecemos foi construído na década de 60, pelo arquiteto e paisagista Renato Primavera Marinho (1924-2021), que criou esse belo projeto em comemoração ao quarto centenário da cidade do Rio de Janeiro.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43211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AC567-46F4-4404-FA9D-FA7E191E9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E97C0B2-F9E6-EB5A-2A44-DD852D58F767}"/>
              </a:ext>
            </a:extLst>
          </p:cNvPr>
          <p:cNvCxnSpPr>
            <a:cxnSpLocks/>
          </p:cNvCxnSpPr>
          <p:nvPr/>
        </p:nvCxnSpPr>
        <p:spPr>
          <a:xfrm>
            <a:off x="6275602" y="754727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1A8D379A-E993-98D2-3A50-35B0B0127E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349123" y="438912"/>
            <a:ext cx="2879344" cy="731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71485C5-34C3-606A-D44A-14E5257F9A43}"/>
              </a:ext>
            </a:extLst>
          </p:cNvPr>
          <p:cNvSpPr txBox="1"/>
          <p:nvPr/>
        </p:nvSpPr>
        <p:spPr>
          <a:xfrm>
            <a:off x="276608" y="1085444"/>
            <a:ext cx="5819392" cy="176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 figura a seguir, o triângulo DEF é imagem do triângulo ABC. Qual foi a transformação geométrica utilizada no triângulo ABC para se obter o triângulo DEF?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Gráfico, Gráfico de linhas&#10;&#10;Descrição gerada automaticamente">
            <a:extLst>
              <a:ext uri="{FF2B5EF4-FFF2-40B4-BE49-F238E27FC236}">
                <a16:creationId xmlns:a16="http://schemas.microsoft.com/office/drawing/2014/main" id="{C9153CE9-F3FA-111C-96DB-2FDCF3E8E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991" y="2951888"/>
            <a:ext cx="4234952" cy="3313893"/>
          </a:xfrm>
          <a:prstGeom prst="rect">
            <a:avLst/>
          </a:prstGeom>
          <a:noFill/>
          <a:ln w="25400" cmpd="sng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8703043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1D498-FCD7-E3EC-8703-F10868532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1DE536D-92DA-ECA7-715E-E3C9C68C205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412AC9F0-7A0B-2E83-1CFA-32A2F06F64A3}"/>
              </a:ext>
            </a:extLst>
          </p:cNvPr>
          <p:cNvSpPr txBox="1"/>
          <p:nvPr/>
        </p:nvSpPr>
        <p:spPr>
          <a:xfrm>
            <a:off x="340846" y="727295"/>
            <a:ext cx="5831352" cy="1448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Responda qual é o tipo de transformação que cada imagem representa.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Gráfico, Gráfico de linhas&#10;&#10;Descrição gerada automaticamente">
            <a:extLst>
              <a:ext uri="{FF2B5EF4-FFF2-40B4-BE49-F238E27FC236}">
                <a16:creationId xmlns:a16="http://schemas.microsoft.com/office/drawing/2014/main" id="{08560D1D-7B06-F74E-101D-CB00597C26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46" y="1977403"/>
            <a:ext cx="4645151" cy="3632094"/>
          </a:xfrm>
          <a:prstGeom prst="rect">
            <a:avLst/>
          </a:prstGeom>
          <a:noFill/>
          <a:ln w="25400" cmpd="sng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0859972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B253C-880A-D0A7-4476-2407FCBD2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CB188E26-A6BD-BDE0-AC38-5DBBD4F3127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Gráfico, Gráfico de linhas&#10;&#10;Descrição gerada automaticamente">
            <a:extLst>
              <a:ext uri="{FF2B5EF4-FFF2-40B4-BE49-F238E27FC236}">
                <a16:creationId xmlns:a16="http://schemas.microsoft.com/office/drawing/2014/main" id="{445FD277-B322-81CF-A6AA-472F2A2A90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62" y="973516"/>
            <a:ext cx="4714119" cy="4094946"/>
          </a:xfrm>
          <a:prstGeom prst="rect">
            <a:avLst/>
          </a:prstGeom>
          <a:noFill/>
          <a:ln w="25400" cmpd="sng">
            <a:noFill/>
            <a:miter lim="800000"/>
            <a:headEnd/>
            <a:tailEnd/>
          </a:ln>
          <a:effectLst/>
        </p:spPr>
      </p:pic>
      <p:pic>
        <p:nvPicPr>
          <p:cNvPr id="4" name="Imagem 3" descr="Gráfico, Gráfico de linhas&#10;&#10;Descrição gerada automaticamente">
            <a:extLst>
              <a:ext uri="{FF2B5EF4-FFF2-40B4-BE49-F238E27FC236}">
                <a16:creationId xmlns:a16="http://schemas.microsoft.com/office/drawing/2014/main" id="{716C3E76-49F9-AE07-B580-E0C4B24B61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3" t="2769" r="2838" b="2674"/>
          <a:stretch>
            <a:fillRect/>
          </a:stretch>
        </p:blipFill>
        <p:spPr bwMode="auto">
          <a:xfrm>
            <a:off x="7287117" y="1181680"/>
            <a:ext cx="4124860" cy="36786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AD7B722-01BD-C7BF-C864-1C9CE5822452}"/>
              </a:ext>
            </a:extLst>
          </p:cNvPr>
          <p:cNvSpPr txBox="1"/>
          <p:nvPr/>
        </p:nvSpPr>
        <p:spPr>
          <a:xfrm>
            <a:off x="340846" y="727295"/>
            <a:ext cx="583135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D3A5F5F-5C52-DBD2-4FA2-01EA8E3D2270}"/>
              </a:ext>
            </a:extLst>
          </p:cNvPr>
          <p:cNvSpPr txBox="1"/>
          <p:nvPr/>
        </p:nvSpPr>
        <p:spPr>
          <a:xfrm>
            <a:off x="6433871" y="617567"/>
            <a:ext cx="583135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19803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93FA3-622D-26EA-E014-86D5D147F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EC80ACA-90E6-1ECE-224E-551490A2E3D4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A5C076A-65A7-048C-74F0-8A2C1BAD6D65}"/>
              </a:ext>
            </a:extLst>
          </p:cNvPr>
          <p:cNvSpPr txBox="1"/>
          <p:nvPr/>
        </p:nvSpPr>
        <p:spPr>
          <a:xfrm>
            <a:off x="294895" y="727295"/>
            <a:ext cx="5886449" cy="1444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Aplique a isometria de reflexão, em cada caso seguir, de acordo com o que se pede.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Reflexão em relação à reta </a:t>
            </a: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Gráfico&#10;&#10;O conteúdo gerado por IA pode estar incorreto.">
            <a:extLst>
              <a:ext uri="{FF2B5EF4-FFF2-40B4-BE49-F238E27FC236}">
                <a16:creationId xmlns:a16="http://schemas.microsoft.com/office/drawing/2014/main" id="{E591A503-5FAF-26E0-CBBA-D4CB7BCFF8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1828" t="-1" r="29309" b="46408"/>
          <a:stretch>
            <a:fillRect/>
          </a:stretch>
        </p:blipFill>
        <p:spPr bwMode="auto">
          <a:xfrm>
            <a:off x="294896" y="2616771"/>
            <a:ext cx="5886448" cy="29841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471418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2E941-3708-29BF-FE6B-5D73349EB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50C9408-00A6-1543-CB3E-946325E3948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FF5C02F-87D8-725F-1EE6-36AC31E31D66}"/>
              </a:ext>
            </a:extLst>
          </p:cNvPr>
          <p:cNvSpPr txBox="1"/>
          <p:nvPr/>
        </p:nvSpPr>
        <p:spPr>
          <a:xfrm>
            <a:off x="208558" y="481138"/>
            <a:ext cx="6094476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Reflexão em relação à reta </a:t>
            </a: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Interface gráfica do usuário, Gráfico&#10;&#10;O conteúdo gerado por IA pode estar incorreto.">
            <a:extLst>
              <a:ext uri="{FF2B5EF4-FFF2-40B4-BE49-F238E27FC236}">
                <a16:creationId xmlns:a16="http://schemas.microsoft.com/office/drawing/2014/main" id="{58A32009-3E29-A038-DD92-4A6BD5EF03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3640" b="24058"/>
          <a:stretch>
            <a:fillRect/>
          </a:stretch>
        </p:blipFill>
        <p:spPr bwMode="auto">
          <a:xfrm>
            <a:off x="730020" y="1277827"/>
            <a:ext cx="5051552" cy="46085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8D09F01-2F5C-A477-3D57-E7FE0FBEC23A}"/>
              </a:ext>
            </a:extLst>
          </p:cNvPr>
          <p:cNvSpPr txBox="1"/>
          <p:nvPr/>
        </p:nvSpPr>
        <p:spPr>
          <a:xfrm>
            <a:off x="6393942" y="581100"/>
            <a:ext cx="6094476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Reflexão em relação ao ponto </a:t>
            </a: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98AA10A7-9EA9-A36E-7C61-4FA1F04C3A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789" t="3847" r="23586" b="27620"/>
          <a:stretch>
            <a:fillRect/>
          </a:stretch>
        </p:blipFill>
        <p:spPr bwMode="auto">
          <a:xfrm>
            <a:off x="6416065" y="1277827"/>
            <a:ext cx="5459983" cy="41156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9366336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482A0-D012-A8D9-E6DF-984D5F29B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3757683-815B-5835-0F50-C8BF7EEC5083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1EB8BA98-7747-8069-4361-B45E36B031DE}"/>
              </a:ext>
            </a:extLst>
          </p:cNvPr>
          <p:cNvSpPr txBox="1"/>
          <p:nvPr/>
        </p:nvSpPr>
        <p:spPr>
          <a:xfrm>
            <a:off x="208559" y="823869"/>
            <a:ext cx="5887440" cy="1856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16.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Aplique a isometria de rotação, em cada caso seguir, de acordo com o que se pede.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Rotação de 90°, no sentido horário, em relação ao ponto </a:t>
            </a: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Gráfico&#10;&#10;O conteúdo gerado por IA pode estar incorreto.">
            <a:extLst>
              <a:ext uri="{FF2B5EF4-FFF2-40B4-BE49-F238E27FC236}">
                <a16:creationId xmlns:a16="http://schemas.microsoft.com/office/drawing/2014/main" id="{D741B9C1-2F3B-1EEF-C54C-872FDC7A67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689" t="1" r="4768" b="40006"/>
          <a:stretch>
            <a:fillRect/>
          </a:stretch>
        </p:blipFill>
        <p:spPr bwMode="auto">
          <a:xfrm>
            <a:off x="522319" y="2757640"/>
            <a:ext cx="5366647" cy="37707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C21A0EE-C5B9-0BBA-562C-C7869684E084}"/>
              </a:ext>
            </a:extLst>
          </p:cNvPr>
          <p:cNvSpPr txBox="1"/>
          <p:nvPr/>
        </p:nvSpPr>
        <p:spPr>
          <a:xfrm>
            <a:off x="6303034" y="823869"/>
            <a:ext cx="5602451" cy="917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Rotação de 270°, no sentido horário, em relação ao ponto </a:t>
            </a:r>
            <a:r>
              <a:rPr lang="pt-BR" sz="24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Gráfico&#10;&#10;O conteúdo gerado por IA pode estar incorreto.">
            <a:extLst>
              <a:ext uri="{FF2B5EF4-FFF2-40B4-BE49-F238E27FC236}">
                <a16:creationId xmlns:a16="http://schemas.microsoft.com/office/drawing/2014/main" id="{1AE197D6-6C1E-5007-0DF0-786776B3E2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09" r="-1" b="48280"/>
          <a:stretch>
            <a:fillRect/>
          </a:stretch>
        </p:blipFill>
        <p:spPr bwMode="auto">
          <a:xfrm>
            <a:off x="6510067" y="2147762"/>
            <a:ext cx="5402236" cy="29693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8960669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A9432-AC2C-0787-D89A-9414CED00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04AC5A9E-E8AC-321C-5C77-157879ED68C0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22BD0B3E-963F-0C6F-F3E4-1BE34FF846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6" t="6818" b="21364"/>
          <a:stretch>
            <a:fillRect/>
          </a:stretch>
        </p:blipFill>
        <p:spPr bwMode="auto">
          <a:xfrm>
            <a:off x="261142" y="386791"/>
            <a:ext cx="2683226" cy="8877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EA77BF2-B25E-A6EB-7DEF-54A837C3894D}"/>
              </a:ext>
            </a:extLst>
          </p:cNvPr>
          <p:cNvSpPr txBox="1"/>
          <p:nvPr/>
        </p:nvSpPr>
        <p:spPr>
          <a:xfrm>
            <a:off x="424479" y="1363153"/>
            <a:ext cx="5727945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Caro(a) estudante, neste momento vamos exercitar a habilidade 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identificar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figuras obtidas por uma ou mais transformações geométricas (reflexão, translação, rotação). Fique atento à sua resolução, marque apenas uma alternativa e verifique a solução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41D1AE2-0184-D1FD-893B-0CC6F2CAEE0A}"/>
              </a:ext>
            </a:extLst>
          </p:cNvPr>
          <p:cNvSpPr txBox="1"/>
          <p:nvPr/>
        </p:nvSpPr>
        <p:spPr>
          <a:xfrm>
            <a:off x="435110" y="3760137"/>
            <a:ext cx="4767826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Observe a figura, a seguir.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Gráfico, Gráfico de linhas&#10;&#10;Descrição gerada automaticamente">
            <a:extLst>
              <a:ext uri="{FF2B5EF4-FFF2-40B4-BE49-F238E27FC236}">
                <a16:creationId xmlns:a16="http://schemas.microsoft.com/office/drawing/2014/main" id="{8EC11090-A277-2911-8E34-11755BCC93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667" y="4211349"/>
            <a:ext cx="4427668" cy="2308323"/>
          </a:xfrm>
          <a:prstGeom prst="rect">
            <a:avLst/>
          </a:prstGeom>
          <a:noFill/>
          <a:ln w="25400" cmpd="sng">
            <a:noFill/>
            <a:miter lim="800000"/>
            <a:headEnd/>
            <a:tailEnd/>
          </a:ln>
          <a:effectLst/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C389A8C-D701-AEE9-0906-E732D05ECB00}"/>
              </a:ext>
            </a:extLst>
          </p:cNvPr>
          <p:cNvSpPr txBox="1"/>
          <p:nvPr/>
        </p:nvSpPr>
        <p:spPr>
          <a:xfrm>
            <a:off x="6604254" y="882586"/>
            <a:ext cx="5045198" cy="3438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Pode-se afirmar que uma das figuras foi obtida a partir da outra através de uma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ampliação.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reflexão.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rotação.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translação.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7679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43356-770B-22D7-7A36-B99CC7EF2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A6DA843-B249-5026-5C85-6DDDEB70056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C1E94768-1072-0D19-23EC-13B0632660F2}"/>
              </a:ext>
            </a:extLst>
          </p:cNvPr>
          <p:cNvSpPr txBox="1"/>
          <p:nvPr/>
        </p:nvSpPr>
        <p:spPr>
          <a:xfrm>
            <a:off x="0" y="727295"/>
            <a:ext cx="6094476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2.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o giro da imagem, a seguir.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Diagrama&#10;&#10;Descrição gerada automaticamente com confiança baixa">
            <a:extLst>
              <a:ext uri="{FF2B5EF4-FFF2-40B4-BE49-F238E27FC236}">
                <a16:creationId xmlns:a16="http://schemas.microsoft.com/office/drawing/2014/main" id="{C525773F-B2B0-250B-E3E9-F2D7DBAFF5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891" t="1644" r="3395" b="-1"/>
          <a:stretch/>
        </p:blipFill>
        <p:spPr bwMode="auto">
          <a:xfrm>
            <a:off x="1066007" y="1272962"/>
            <a:ext cx="3962462" cy="51639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3262B89-15EC-1D23-520A-AB541F111961}"/>
              </a:ext>
            </a:extLst>
          </p:cNvPr>
          <p:cNvSpPr txBox="1"/>
          <p:nvPr/>
        </p:nvSpPr>
        <p:spPr>
          <a:xfrm>
            <a:off x="6373369" y="727295"/>
            <a:ext cx="5440678" cy="2603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quantos graus essa imagem foi rotacionada?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90º no sentido horário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135º no sentido anti-horário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180º no sentido anti-horário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(D) 270º no sentido horário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7639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1E585-A46B-E854-65B1-C8457C736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DCEABCC-3DA1-D31E-3023-15674F034CE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F5E892F-9027-0708-0F62-B116A6C738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291595" y="600220"/>
            <a:ext cx="5361107" cy="11051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051601C-784C-8D9A-AEC3-56687490EA5C}"/>
              </a:ext>
            </a:extLst>
          </p:cNvPr>
          <p:cNvSpPr txBox="1"/>
          <p:nvPr/>
        </p:nvSpPr>
        <p:spPr>
          <a:xfrm>
            <a:off x="291595" y="1705408"/>
            <a:ext cx="5597372" cy="4712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CIRCUNFERÊNCIA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circunferência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o lugar geométrico em que todos os pontos se encontram à mesma distância de um determinado ponto, que é chamado de </a:t>
            </a:r>
            <a:r>
              <a:rPr lang="pt-BR" sz="2400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centro da circunferência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geralmente representado pela letra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a circunferência e alguns de seus elementos:</a:t>
            </a:r>
          </a:p>
        </p:txBody>
      </p:sp>
      <p:pic>
        <p:nvPicPr>
          <p:cNvPr id="6" name="Imagem 5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CAD4F96A-A268-6834-D0A0-D7448811ED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226" t="23672" r="33937" b="25557"/>
          <a:stretch>
            <a:fillRect/>
          </a:stretch>
        </p:blipFill>
        <p:spPr bwMode="auto">
          <a:xfrm>
            <a:off x="6785117" y="1226278"/>
            <a:ext cx="4977720" cy="50465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1405107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ECE15-072A-6952-C354-D9D1AA5B2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8308F1D-1CC1-A454-752A-44AD69367945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Imagem 5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17431F90-3CA4-01CD-B17E-C8EFA5A5C0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226" t="23672" r="33937" b="25557"/>
          <a:stretch>
            <a:fillRect/>
          </a:stretch>
        </p:blipFill>
        <p:spPr bwMode="auto">
          <a:xfrm>
            <a:off x="283465" y="501371"/>
            <a:ext cx="3200400" cy="32446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59DF7CD-28BB-429B-6E7A-360C555B2FF9}"/>
              </a:ext>
            </a:extLst>
          </p:cNvPr>
          <p:cNvSpPr txBox="1"/>
          <p:nvPr/>
        </p:nvSpPr>
        <p:spPr>
          <a:xfrm>
            <a:off x="3075328" y="2123684"/>
            <a:ext cx="2937909" cy="1615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Os pontos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A,B,C,D,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pertencem a circunferência cujo origem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 o ponto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F15246C2-819F-BFF6-3822-743DC99B98EF}"/>
                  </a:ext>
                </a:extLst>
              </p:cNvPr>
              <p:cNvSpPr txBox="1"/>
              <p:nvPr/>
            </p:nvSpPr>
            <p:spPr>
              <a:xfrm>
                <a:off x="6428235" y="587768"/>
                <a:ext cx="5399016" cy="16367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O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arco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 subconjunto de pontos da circunferência, determinado por dois de seus pontos.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Nesta circunferência, temos os arcos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𝐀𝐁</m:t>
                        </m:r>
                      </m:e>
                    </m:acc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ou</m:t>
                    </m:r>
                    <m:r>
                      <a:rPr lang="pt-BR" sz="2200" b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𝐁𝐂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por exemplo.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F15246C2-819F-BFF6-3822-743DC99B9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235" y="587768"/>
                <a:ext cx="5399016" cy="1636795"/>
              </a:xfrm>
              <a:prstGeom prst="rect">
                <a:avLst/>
              </a:prstGeom>
              <a:blipFill>
                <a:blip r:embed="rId3"/>
                <a:stretch>
                  <a:fillRect l="-1469" t="-1487" r="-1356" b="-632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7121848-1319-E10B-CB62-ECAD92EA94AD}"/>
                  </a:ext>
                </a:extLst>
              </p:cNvPr>
              <p:cNvSpPr txBox="1"/>
              <p:nvPr/>
            </p:nvSpPr>
            <p:spPr>
              <a:xfrm>
                <a:off x="6422697" y="2182360"/>
                <a:ext cx="5399014" cy="40538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A </a:t>
                </a:r>
                <a:r>
                  <a:rPr lang="pt-BR" sz="2200" b="1" kern="100" dirty="0">
                    <a:solidFill>
                      <a:srgbClr val="EE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flecha</a:t>
                </a:r>
                <a:r>
                  <a:rPr lang="pt-BR" sz="2200" kern="100" dirty="0">
                    <a:solidFill>
                      <a:srgbClr val="EE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o segmento de reta que une o ponto médio de uma corda ao ponto médio de um arco. Nesta circunferência,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temos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solidFill>
                              <a:srgbClr val="EE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𝐅𝐌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uma flecha.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O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diâmetro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𝒅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qualquer segmento que une dois pontos distintos da circunferência, passando pelo centro. Ou seja, o diâmetro mede o dobro do raio ou pode ser definido como a maior corda da circunferência. Nesta circunferência,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𝐀𝐃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 diâmetro. Em outras palavras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7121848-1319-E10B-CB62-ECAD92EA9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2697" y="2182360"/>
                <a:ext cx="5399014" cy="4053867"/>
              </a:xfrm>
              <a:prstGeom prst="rect">
                <a:avLst/>
              </a:prstGeom>
              <a:blipFill>
                <a:blip r:embed="rId4"/>
                <a:stretch>
                  <a:fillRect l="-1469" t="-752" r="-1469" b="-21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DAC0877-FACD-405C-D670-1F9FE1F9AA0D}"/>
                  </a:ext>
                </a:extLst>
              </p:cNvPr>
              <p:cNvSpPr txBox="1"/>
              <p:nvPr/>
            </p:nvSpPr>
            <p:spPr>
              <a:xfrm>
                <a:off x="489951" y="3859214"/>
                <a:ext cx="5399016" cy="24974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O </a:t>
                </a:r>
                <a:r>
                  <a:rPr lang="pt-BR" sz="22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raio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b="1" i="1" kern="10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𝒓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 segmento que une o centro a qualquer ponto da circunferência. Nesta circunferência,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temos os raios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𝐎𝐂</m:t>
                        </m:r>
                      </m:e>
                    </m:acc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𝐎𝐀</m:t>
                        </m:r>
                      </m:e>
                    </m:acc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𝐎𝐃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A </a:t>
                </a:r>
                <a:r>
                  <a:rPr lang="pt-BR" sz="2200" b="1" kern="100" dirty="0">
                    <a:solidFill>
                      <a:srgbClr val="196B24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corda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qualquer segmento de reta que une dois pontos da circunferência. Nesta circunferência,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solidFill>
                              <a:srgbClr val="196B24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𝑨𝑩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uma corda.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DAC0877-FACD-405C-D670-1F9FE1F9A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51" y="3859214"/>
                <a:ext cx="5399016" cy="2497415"/>
              </a:xfrm>
              <a:prstGeom prst="rect">
                <a:avLst/>
              </a:prstGeom>
              <a:blipFill>
                <a:blip r:embed="rId5"/>
                <a:stretch>
                  <a:fillRect l="-1467" t="-1220" r="-1354" b="-43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Ícone&#10;&#10;O conteúdo gerado por IA pode estar incorreto.">
            <a:extLst>
              <a:ext uri="{FF2B5EF4-FFF2-40B4-BE49-F238E27FC236}">
                <a16:creationId xmlns:a16="http://schemas.microsoft.com/office/drawing/2014/main" id="{B6748A16-6CA9-6F2C-175F-F08DFF1F4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2795" y="5937905"/>
            <a:ext cx="1798579" cy="59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9812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621E2-57B5-F283-B4C5-8DE37D498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C9632B7-2EFD-56C0-2801-C3086B61699C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A5ECDD-D33C-1580-8A51-1E8901D21018}"/>
              </a:ext>
            </a:extLst>
          </p:cNvPr>
          <p:cNvSpPr txBox="1"/>
          <p:nvPr/>
        </p:nvSpPr>
        <p:spPr>
          <a:xfrm>
            <a:off x="319280" y="727295"/>
            <a:ext cx="5776720" cy="4609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Desenhando Circunferências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	Para desenhar circunferências, você precisará: papel/cartolina, compasso, lápis e borracha. Siga os passos, a seguir: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1ª)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Marque o ponto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“O”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que será a origem da circunferência, e um ponto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“A”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uma certa distância da origem. Esta distância será o raio;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2ª)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Utilizando o compasso, coloque seus dois suportes sobre os pontos marcados. Fixe essa distância no compasso;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EF1EC0D-62C1-724D-7B85-8C0A7182F90C}"/>
              </a:ext>
            </a:extLst>
          </p:cNvPr>
          <p:cNvSpPr txBox="1"/>
          <p:nvPr/>
        </p:nvSpPr>
        <p:spPr>
          <a:xfrm>
            <a:off x="6494829" y="727295"/>
            <a:ext cx="5282642" cy="1753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3ª)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Agora com um dos suportes fixado na origem, faça o movimento de giro completo e trace a circunferência até chegar novamente ao ponto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“A”.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 descr="Ícone&#10;&#10;O conteúdo gerado por IA pode estar incorreto.">
            <a:extLst>
              <a:ext uri="{FF2B5EF4-FFF2-40B4-BE49-F238E27FC236}">
                <a16:creationId xmlns:a16="http://schemas.microsoft.com/office/drawing/2014/main" id="{81DED4FF-5E82-52EC-1615-DEC4FBB1F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16271" y="4935133"/>
            <a:ext cx="934470" cy="1608450"/>
          </a:xfrm>
          <a:prstGeom prst="rect">
            <a:avLst/>
          </a:prstGeom>
        </p:spPr>
      </p:pic>
      <p:pic>
        <p:nvPicPr>
          <p:cNvPr id="13" name="Imagem 12" descr="Ícone&#10;&#10;O conteúdo gerado por IA pode estar incorreto.">
            <a:extLst>
              <a:ext uri="{FF2B5EF4-FFF2-40B4-BE49-F238E27FC236}">
                <a16:creationId xmlns:a16="http://schemas.microsoft.com/office/drawing/2014/main" id="{DF98704A-49B7-6A97-64AA-5A19B4F778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184"/>
          <a:stretch>
            <a:fillRect/>
          </a:stretch>
        </p:blipFill>
        <p:spPr bwMode="auto">
          <a:xfrm>
            <a:off x="8275730" y="2315146"/>
            <a:ext cx="2331309" cy="41644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6927528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25FB8-E0D4-04E0-779A-F6AB58053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766845A-D915-FC34-F76A-4E8C2F10D3A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1991F080-9E34-813D-CBDB-23227960E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7"/>
          <a:stretch>
            <a:fillRect/>
          </a:stretch>
        </p:blipFill>
        <p:spPr bwMode="auto">
          <a:xfrm>
            <a:off x="207918" y="379984"/>
            <a:ext cx="3211938" cy="7820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74E7C2A-ADAF-83F1-D9B3-7DEACDF14A26}"/>
              </a:ext>
            </a:extLst>
          </p:cNvPr>
          <p:cNvSpPr txBox="1"/>
          <p:nvPr/>
        </p:nvSpPr>
        <p:spPr>
          <a:xfrm>
            <a:off x="318286" y="1302869"/>
            <a:ext cx="5863052" cy="2096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Quer desenhar circunferências de outra forma?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4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Acesse o QR </a:t>
            </a:r>
            <a:r>
              <a:rPr lang="pt-BR" sz="240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Code</a:t>
            </a:r>
            <a:r>
              <a:rPr lang="pt-BR" sz="24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assista o vídeo do Youtube: Faça círculos perfeitos usando um lápis, um prego e um pedaço de arame | JUNTOS NA OBRA</a:t>
            </a:r>
            <a:endParaRPr lang="pt-BR" sz="2400" dirty="0">
              <a:latin typeface="Arial Narrow" panose="020B0606020202030204" pitchFamily="34" charset="0"/>
            </a:endParaRPr>
          </a:p>
        </p:txBody>
      </p:sp>
      <p:pic>
        <p:nvPicPr>
          <p:cNvPr id="6" name="Imagem 5" descr="Código QR&#10;&#10;O conteúdo gerado por IA pode estar incorreto.">
            <a:extLst>
              <a:ext uri="{FF2B5EF4-FFF2-40B4-BE49-F238E27FC236}">
                <a16:creationId xmlns:a16="http://schemas.microsoft.com/office/drawing/2014/main" id="{EC30A761-2176-427B-6F97-762FD6832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141" y="3540701"/>
            <a:ext cx="2925429" cy="29254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8FC3C1E-4A42-674F-F09C-8BBF8F35F65A}"/>
                  </a:ext>
                </a:extLst>
              </p:cNvPr>
              <p:cNvSpPr txBox="1"/>
              <p:nvPr/>
            </p:nvSpPr>
            <p:spPr>
              <a:xfrm>
                <a:off x="6597204" y="727295"/>
                <a:ext cx="5178018" cy="56362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número </a:t>
                </a:r>
                <a:r>
                  <a:rPr lang="pt-BR" sz="2400" b="1" kern="100" dirty="0" err="1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Pí</a:t>
                </a: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1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O número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(</a:t>
                </a:r>
                <a:r>
                  <a:rPr lang="pt-BR" sz="2400" kern="100" dirty="0" err="1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pí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é uma constante matemática que representa a relação entre a circunferência de um círculo e seu diâmetro. Sua história é longa e fascinante, remontando às antigas civilizações.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Os primeiros registros de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vêm de civilizações antigas como os egípcios e os babilônios, cerca de 4000 anos atrás. Eles usavam aproximações em cálculos, como 3,16 (egípcios) e 3,125 (babilônios), embora não conhecessem o símbolo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8FC3C1E-4A42-674F-F09C-8BBF8F35F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204" y="727295"/>
                <a:ext cx="5178018" cy="5636287"/>
              </a:xfrm>
              <a:prstGeom prst="rect">
                <a:avLst/>
              </a:prstGeom>
              <a:blipFill>
                <a:blip r:embed="rId4"/>
                <a:stretch>
                  <a:fillRect l="-1765" t="-541" r="-1765" b="-16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380871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A6461-2119-A58C-830A-9477372CF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C6A84DD-375C-8365-8C28-F12D1EB3EE7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E183873-3AB2-1DFC-9EA5-5BBBCDC390A3}"/>
                  </a:ext>
                </a:extLst>
              </p:cNvPr>
              <p:cNvSpPr txBox="1"/>
              <p:nvPr/>
            </p:nvSpPr>
            <p:spPr>
              <a:xfrm>
                <a:off x="393192" y="608423"/>
                <a:ext cx="5702803" cy="32044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Na Grécia antiga, o matemático Arquimedes, por volta de 250 a.C., foi um dos primeiros a tentar calcular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com precisão. Ele usou um método geométrico, inscrevendo e circunscrevendo polígonos em círculos, para estimá-lo entre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71</m:t>
                        </m:r>
                      </m:den>
                    </m:f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f>
                      <m:f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(aproximadamente 3,14).</a:t>
                </a: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E183873-3AB2-1DFC-9EA5-5BBBCDC39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" y="608423"/>
                <a:ext cx="5702803" cy="3204467"/>
              </a:xfrm>
              <a:prstGeom prst="rect">
                <a:avLst/>
              </a:prstGeom>
              <a:blipFill>
                <a:blip r:embed="rId2"/>
                <a:stretch>
                  <a:fillRect l="-1711" t="-762" r="-1604" b="-361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DB68DDD-A552-3B3C-9EF1-F0063CB1D5CE}"/>
                  </a:ext>
                </a:extLst>
              </p:cNvPr>
              <p:cNvSpPr txBox="1"/>
              <p:nvPr/>
            </p:nvSpPr>
            <p:spPr>
              <a:xfrm>
                <a:off x="393192" y="3812890"/>
                <a:ext cx="5702803" cy="26161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O símbolo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foi introduzido pelo matemático galês William Jones em 1706, mas foi popularizado por </a:t>
                </a:r>
                <a:r>
                  <a:rPr lang="pt-BR" sz="2400" kern="100" dirty="0" err="1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Leonhard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Euler em 1737. O símbolo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do alfabeto grego, é a primeira letra da palavra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“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𝜋𝜀𝜌𝛺𝜇𝜀𝜏𝜌𝜊𝜍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”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que significa “perímetro”.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DB68DDD-A552-3B3C-9EF1-F0063CB1D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" y="3812890"/>
                <a:ext cx="5702803" cy="2616101"/>
              </a:xfrm>
              <a:prstGeom prst="rect">
                <a:avLst/>
              </a:prstGeom>
              <a:blipFill>
                <a:blip r:embed="rId3"/>
                <a:stretch>
                  <a:fillRect l="-1711" t="-930" r="-1604" b="-39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E65FB99-ACA3-A915-4468-3A2985D2F1B3}"/>
                  </a:ext>
                </a:extLst>
              </p:cNvPr>
              <p:cNvSpPr txBox="1"/>
              <p:nvPr/>
            </p:nvSpPr>
            <p:spPr>
              <a:xfrm>
                <a:off x="6498865" y="608423"/>
                <a:ext cx="5288734" cy="304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O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fundamental em várias áreas da matemática e da ciência, incluindo geometria, trigonometria, cálculo, física e engenharia. É um número irracional, o que significa que não pode ser representado exatamente como uma fração e suas casas decimais são infinitas e não repetitivas.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E65FB99-ACA3-A915-4468-3A2985D2F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865" y="608423"/>
                <a:ext cx="5288734" cy="3040832"/>
              </a:xfrm>
              <a:prstGeom prst="rect">
                <a:avLst/>
              </a:prstGeom>
              <a:blipFill>
                <a:blip r:embed="rId4"/>
                <a:stretch>
                  <a:fillRect l="-1728" t="-802" r="-1843" b="-34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920D9473-ACEA-1EC5-8D42-1486F4B2BBA0}"/>
              </a:ext>
            </a:extLst>
          </p:cNvPr>
          <p:cNvSpPr txBox="1"/>
          <p:nvPr/>
        </p:nvSpPr>
        <p:spPr>
          <a:xfrm>
            <a:off x="6498865" y="3812890"/>
            <a:ext cx="5288734" cy="2280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Mas qual o valor do </a:t>
            </a:r>
            <a:r>
              <a:rPr lang="pt-BR" sz="2400" b="1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pí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Ao calcular a razão entre as medidas do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comprimento da circunferência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do diâmetro de qualquer circunferência, obtemos o resultado de 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3,14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aproximadamente. </a:t>
            </a:r>
          </a:p>
        </p:txBody>
      </p:sp>
    </p:spTree>
    <p:extLst>
      <p:ext uri="{BB962C8B-B14F-4D97-AF65-F5344CB8AC3E}">
        <p14:creationId xmlns:p14="http://schemas.microsoft.com/office/powerpoint/2010/main" val="93136206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C5B58-C919-FBA5-FD6C-1DF9D15F6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ABF5AEC0-8FFB-98CF-C5B7-5A9A6F629B4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55477E4-5C20-C12B-A2C6-6EB07FAEABD4}"/>
                  </a:ext>
                </a:extLst>
              </p:cNvPr>
              <p:cNvSpPr txBox="1"/>
              <p:nvPr/>
            </p:nvSpPr>
            <p:spPr>
              <a:xfrm>
                <a:off x="380547" y="655035"/>
                <a:ext cx="5715453" cy="2418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Este valor é denominado como </a:t>
                </a:r>
                <a:r>
                  <a:rPr lang="pt-BR" sz="2400" kern="100" dirty="0" err="1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pí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ou seja,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𝝅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𝒄𝒐𝒎𝒑𝒓𝒊𝒎𝒆𝒏𝒕𝒐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(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𝑪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𝒅𝒊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â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𝒎𝒆𝒕𝒓𝒐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(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𝒅</m:t>
                          </m:r>
                          <m:r>
                            <a:rPr lang="pt-BR" sz="24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≅ 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4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𝟏𝟒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algumas situações, o valor do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pode ser aproximado para 3,1 ou 3.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55477E4-5C20-C12B-A2C6-6EB07FAEA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47" y="655035"/>
                <a:ext cx="5715453" cy="2418483"/>
              </a:xfrm>
              <a:prstGeom prst="rect">
                <a:avLst/>
              </a:prstGeom>
              <a:blipFill>
                <a:blip r:embed="rId2"/>
                <a:stretch>
                  <a:fillRect l="-1599" t="-1008" r="-1706" b="-50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179D98B6-EAC7-1660-F34C-1C0F4E1CDBB5}"/>
              </a:ext>
            </a:extLst>
          </p:cNvPr>
          <p:cNvSpPr txBox="1"/>
          <p:nvPr/>
        </p:nvSpPr>
        <p:spPr>
          <a:xfrm>
            <a:off x="552538" y="3221171"/>
            <a:ext cx="5543462" cy="2383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Comprimento da circunferência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A partir da razão, podemos obtém-se a fórmula para o cálculo do comprimento de uma circunferência: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0CE676B4-A7C8-5B75-848A-D0EFA9D5F68B}"/>
                  </a:ext>
                </a:extLst>
              </p:cNvPr>
              <p:cNvSpPr/>
              <p:nvPr/>
            </p:nvSpPr>
            <p:spPr>
              <a:xfrm>
                <a:off x="919514" y="5541265"/>
                <a:ext cx="4809509" cy="104192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𝑪</m:t>
                          </m:r>
                        </m:num>
                        <m:den>
                          <m:r>
                            <a:rPr lang="pt-B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</m:den>
                      </m:f>
                      <m:r>
                        <a:rPr lang="pt-BR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𝑪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𝑪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t-B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pt-BR" sz="2400" b="1" dirty="0"/>
              </a:p>
            </p:txBody>
          </p:sp>
        </mc:Choice>
        <mc:Fallback xmlns=""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0CE676B4-A7C8-5B75-848A-D0EFA9D5F6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514" y="5541265"/>
                <a:ext cx="4809509" cy="10419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id="{9DFD6AF6-20C8-716F-2CB7-C082865AD9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8336660" y="299553"/>
            <a:ext cx="2810142" cy="7109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0BC81C3-5B1A-F990-1135-C178E7EC69F6}"/>
              </a:ext>
            </a:extLst>
          </p:cNvPr>
          <p:cNvSpPr txBox="1"/>
          <p:nvPr/>
        </p:nvSpPr>
        <p:spPr>
          <a:xfrm>
            <a:off x="6303036" y="947102"/>
            <a:ext cx="5508417" cy="91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lang="pt-BR" sz="2400" kern="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Considere a circunferência, a seguir, e alguns de seus elementos destacados.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829AA86A-088E-70C9-71F6-F9DA2624DBF1}"/>
                  </a:ext>
                </a:extLst>
              </p:cNvPr>
              <p:cNvSpPr txBox="1"/>
              <p:nvPr/>
            </p:nvSpPr>
            <p:spPr>
              <a:xfrm>
                <a:off x="6303038" y="1864276"/>
                <a:ext cx="5508407" cy="46358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Escreva o nome de cada um dos elementos destacados: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400" b="1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𝑶</m:t>
                    </m:r>
                    <m:r>
                      <a:rPr lang="pt-BR" sz="2400" b="1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4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𝑶𝑨</m:t>
                        </m:r>
                      </m:e>
                    </m:acc>
                    <m:r>
                      <a:rPr lang="pt-BR" sz="24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</a:t>
                </a:r>
                <a:r>
                  <a:rPr lang="pt-BR" sz="2400" i="1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4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𝑬𝑭</m:t>
                        </m:r>
                      </m:e>
                    </m:acc>
                    <m:r>
                      <a:rPr lang="pt-BR" sz="24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4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𝑪𝑫</m:t>
                        </m:r>
                      </m:e>
                    </m:acc>
                    <m:r>
                      <a:rPr lang="pt-BR" sz="24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4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4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𝑪𝑭</m:t>
                        </m:r>
                        <m:r>
                          <a:rPr lang="pt-BR" sz="24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:</m:t>
                        </m:r>
                      </m:e>
                    </m:acc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4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4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𝑫𝑯</m:t>
                        </m:r>
                        <m:r>
                          <a:rPr lang="pt-BR" sz="24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:</m:t>
                        </m:r>
                      </m:e>
                    </m:acc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g)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4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4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𝑮𝑯</m:t>
                        </m:r>
                      </m:e>
                    </m:acc>
                    <m:r>
                      <a:rPr lang="pt-BR" sz="24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829AA86A-088E-70C9-71F6-F9DA2624DB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8" y="1864276"/>
                <a:ext cx="5508407" cy="4635821"/>
              </a:xfrm>
              <a:prstGeom prst="rect">
                <a:avLst/>
              </a:prstGeom>
              <a:blipFill>
                <a:blip r:embed="rId5"/>
                <a:stretch>
                  <a:fillRect l="-1770" t="-526" r="-1549" b="-19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Imagem 16" descr="Diagrama&#10;&#10;Descrição gerada automaticamente">
            <a:extLst>
              <a:ext uri="{FF2B5EF4-FFF2-40B4-BE49-F238E27FC236}">
                <a16:creationId xmlns:a16="http://schemas.microsoft.com/office/drawing/2014/main" id="{D18AA126-60C9-E300-1E10-2D9CA306FC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6659" y="2718034"/>
            <a:ext cx="3521851" cy="363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9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70B24-67A2-38ED-F05F-74246E3BE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28F4020-E187-4F4C-F7F8-D42448A2B5FA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8C9E627-5373-3BAD-F727-8D36D29B6873}"/>
              </a:ext>
            </a:extLst>
          </p:cNvPr>
          <p:cNvSpPr txBox="1"/>
          <p:nvPr/>
        </p:nvSpPr>
        <p:spPr>
          <a:xfrm>
            <a:off x="377190" y="727295"/>
            <a:ext cx="5718809" cy="4917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18.</a:t>
            </a:r>
            <a:r>
              <a:rPr lang="pt-BR" sz="2400" b="1" kern="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Sabendo das características da circunferência, determine: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AutoNum type="alphaLcParenR"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raio de uma circunferência que possui diâmetro medindo 46 cm.</a:t>
            </a: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AutoNum type="alphaLcParenR"/>
            </a:pPr>
            <a:endParaRPr lang="pt-BR" sz="2400" kern="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o raio de uma circunferência que possui diâmetro medindo 168,5 mm.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6ECB983-0C34-C4C3-6E1A-C5AD6C672351}"/>
              </a:ext>
            </a:extLst>
          </p:cNvPr>
          <p:cNvSpPr txBox="1"/>
          <p:nvPr/>
        </p:nvSpPr>
        <p:spPr>
          <a:xfrm>
            <a:off x="6303034" y="727295"/>
            <a:ext cx="5718809" cy="3965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o diâmetro de uma circunferência que possui raio medindo 23,4 mm.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0" dirty="0">
              <a:solidFill>
                <a:srgbClr val="000000"/>
              </a:solidFill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o diâmetro de uma circunferência que possui raio medindo 97 cm.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49966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B7705-42A4-5260-BFB6-A6DC9A85E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117E35AF-0D72-5697-3C30-C79B0AA12A61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8883AF8-5262-5DBE-F64A-3397B9409FF2}"/>
                  </a:ext>
                </a:extLst>
              </p:cNvPr>
              <p:cNvSpPr txBox="1"/>
              <p:nvPr/>
            </p:nvSpPr>
            <p:spPr>
              <a:xfrm>
                <a:off x="331469" y="747668"/>
                <a:ext cx="5666994" cy="22810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19. </a:t>
                </a:r>
                <a:r>
                  <a:rPr lang="pt-BR" sz="24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Considerando que o valor do </a:t>
                </a:r>
                <a14:m>
                  <m:oMath xmlns:m="http://schemas.openxmlformats.org/officeDocument/2006/math">
                    <m:r>
                      <a:rPr lang="pt-BR" sz="24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4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=3,14</m:t>
                    </m:r>
                  </m:oMath>
                </a14:m>
                <a:r>
                  <a:rPr lang="pt-BR" sz="24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responda: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lnSpc>
                    <a:spcPct val="115000"/>
                  </a:lnSpc>
                  <a:spcAft>
                    <a:spcPts val="800"/>
                  </a:spcAft>
                  <a:buAutoNum type="alphaLcParenR"/>
                </a:pPr>
                <a:r>
                  <a:rPr lang="pt-BR" sz="24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Uma circunferência de raio igual a 10 cm, possui quantos centímetros de comprimento? 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8883AF8-5262-5DBE-F64A-3397B9409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69" y="747668"/>
                <a:ext cx="5666994" cy="2281009"/>
              </a:xfrm>
              <a:prstGeom prst="rect">
                <a:avLst/>
              </a:prstGeom>
              <a:blipFill>
                <a:blip r:embed="rId2"/>
                <a:stretch>
                  <a:fillRect l="-1613" t="-1337" r="-1613" b="-53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9206D72-A3E4-AFFE-694C-95CC48DD2628}"/>
                  </a:ext>
                </a:extLst>
              </p:cNvPr>
              <p:cNvSpPr txBox="1"/>
              <p:nvPr/>
            </p:nvSpPr>
            <p:spPr>
              <a:xfrm>
                <a:off x="6525008" y="747668"/>
                <a:ext cx="5335523" cy="39655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</a:t>
                </a:r>
                <a:r>
                  <a:rPr lang="pt-BR" sz="2400" b="1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Determine o comprimento de uma circunferência que possui diâmetro de</a:t>
                </a:r>
                <a14:m>
                  <m:oMath xmlns:m="http://schemas.openxmlformats.org/officeDocument/2006/math">
                    <m:r>
                      <a:rPr lang="pt-BR" sz="24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4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22 cm.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kern="0" dirty="0"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kern="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A roda de um carro tem 37 cm de raio. Qual é o comprimento externo desta roda?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9206D72-A3E4-AFFE-694C-95CC48DD26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5008" y="747668"/>
                <a:ext cx="5335523" cy="3965573"/>
              </a:xfrm>
              <a:prstGeom prst="rect">
                <a:avLst/>
              </a:prstGeom>
              <a:blipFill>
                <a:blip r:embed="rId3"/>
                <a:stretch>
                  <a:fillRect l="-1712" t="-615" r="-1712" b="-27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024893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F8D99-7DBE-B639-AFD8-3DDDF79E3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BC45E13-38E4-2A03-73B5-DE9A7E90DF3D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6A22D38-85A1-951C-E7A9-40FC028A507C}"/>
              </a:ext>
            </a:extLst>
          </p:cNvPr>
          <p:cNvSpPr txBox="1"/>
          <p:nvPr/>
        </p:nvSpPr>
        <p:spPr>
          <a:xfrm>
            <a:off x="208558" y="727295"/>
            <a:ext cx="6094476" cy="49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20.</a:t>
            </a: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Observe a praça circular de uma certa cidade.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Trem passando em trilho perto de gramado e árvores ao fundo&#10;&#10;O conteúdo gerado por IA pode estar incorreto.">
            <a:extLst>
              <a:ext uri="{FF2B5EF4-FFF2-40B4-BE49-F238E27FC236}">
                <a16:creationId xmlns:a16="http://schemas.microsoft.com/office/drawing/2014/main" id="{217EE2D1-61A8-279D-F61A-D629D350E6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2" b="17121"/>
          <a:stretch>
            <a:fillRect/>
          </a:stretch>
        </p:blipFill>
        <p:spPr bwMode="auto">
          <a:xfrm>
            <a:off x="925716" y="1410038"/>
            <a:ext cx="4660160" cy="24182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BF28D0B-527E-7E0B-7671-3661F1CB02F3}"/>
              </a:ext>
            </a:extLst>
          </p:cNvPr>
          <p:cNvSpPr txBox="1"/>
          <p:nvPr/>
        </p:nvSpPr>
        <p:spPr>
          <a:xfrm>
            <a:off x="208558" y="4000899"/>
            <a:ext cx="5887439" cy="2608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Imagem criada por IA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Sabe-se que a pista de corrida horizontal corta a praça na altura de seu diâmetro e possui 50 metros de comprimento.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Qual é o comprimento da pista de corrida circular desta praça?</a:t>
            </a: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20762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58461-D8A1-1D18-249D-2E2E33620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8FA8253B-D3A2-00F9-7D2D-EBAD3D9902AB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81C1243-E502-F695-68C8-4535639843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6" t="6818" b="21364"/>
          <a:stretch>
            <a:fillRect/>
          </a:stretch>
        </p:blipFill>
        <p:spPr bwMode="auto">
          <a:xfrm>
            <a:off x="259043" y="402492"/>
            <a:ext cx="3482076" cy="11519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40A899B-F258-95E2-4A0F-8A2A23126ABF}"/>
              </a:ext>
            </a:extLst>
          </p:cNvPr>
          <p:cNvSpPr txBox="1"/>
          <p:nvPr/>
        </p:nvSpPr>
        <p:spPr>
          <a:xfrm>
            <a:off x="259043" y="1554480"/>
            <a:ext cx="5904011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Caro(a) estudante, neste momento vamos exercitar a habili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dade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reconhecer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circunferência/círculo como lugares geométricos e seus elementos. Fique atento à sua resolução, marque apenas uma alternativa e verifique a solução</a:t>
            </a:r>
            <a:r>
              <a:rPr lang="pt-BR" sz="24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3866E29-45CD-8203-3BB9-38705055F72D}"/>
                  </a:ext>
                </a:extLst>
              </p:cNvPr>
              <p:cNvSpPr txBox="1"/>
              <p:nvPr/>
            </p:nvSpPr>
            <p:spPr>
              <a:xfrm>
                <a:off x="259043" y="4228610"/>
                <a:ext cx="5904007" cy="18772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1. (CAED 2023)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Observe abaixo a circunferência de centro O e os segmentos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RS</m:t>
                        </m:r>
                      </m:e>
                    </m:ba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TU</m:t>
                        </m:r>
                      </m:e>
                    </m:ba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em que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T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o ponto médio do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RS</m:t>
                        </m:r>
                      </m:e>
                    </m:ba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4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U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o ponto médio do arco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RS</m:t>
                        </m:r>
                      </m:e>
                    </m:acc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3866E29-45CD-8203-3BB9-38705055F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43" y="4228610"/>
                <a:ext cx="5904007" cy="1877245"/>
              </a:xfrm>
              <a:prstGeom prst="rect">
                <a:avLst/>
              </a:prstGeom>
              <a:blipFill>
                <a:blip r:embed="rId4"/>
                <a:stretch>
                  <a:fillRect l="-1548" t="-1623" r="-1548" b="-61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 descr="Diagrama&#10;&#10;O conteúdo gerado por IA pode estar incorreto.">
            <a:extLst>
              <a:ext uri="{FF2B5EF4-FFF2-40B4-BE49-F238E27FC236}">
                <a16:creationId xmlns:a16="http://schemas.microsoft.com/office/drawing/2014/main" id="{EF049CF9-8BBC-A059-C718-A6DBC6F871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676"/>
          <a:stretch>
            <a:fillRect/>
          </a:stretch>
        </p:blipFill>
        <p:spPr bwMode="auto">
          <a:xfrm>
            <a:off x="8010588" y="608420"/>
            <a:ext cx="2998787" cy="29736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F8BAD0C-AA16-BC78-9BB6-7A7A037448F6}"/>
                  </a:ext>
                </a:extLst>
              </p:cNvPr>
              <p:cNvSpPr txBox="1"/>
              <p:nvPr/>
            </p:nvSpPr>
            <p:spPr>
              <a:xfrm>
                <a:off x="6303030" y="3582089"/>
                <a:ext cx="5492724" cy="30737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4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TU</m:t>
                        </m:r>
                      </m:e>
                    </m:ba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corresponde a qual elemento dessa circunferência?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Arco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Corda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Flecha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Raio</a:t>
                </a: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F8BAD0C-AA16-BC78-9BB6-7A7A037448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30" y="3582089"/>
                <a:ext cx="5492724" cy="3073727"/>
              </a:xfrm>
              <a:prstGeom prst="rect">
                <a:avLst/>
              </a:prstGeom>
              <a:blipFill>
                <a:blip r:embed="rId6"/>
                <a:stretch>
                  <a:fillRect l="-1776" r="-1665" b="-33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412657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5E7B6-EEF0-852E-57A7-FF91FDBBF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084CB37-B368-CDB1-188F-784651BBB47E}"/>
              </a:ext>
            </a:extLst>
          </p:cNvPr>
          <p:cNvCxnSpPr>
            <a:cxnSpLocks/>
          </p:cNvCxnSpPr>
          <p:nvPr/>
        </p:nvCxnSpPr>
        <p:spPr>
          <a:xfrm>
            <a:off x="6303034" y="727295"/>
            <a:ext cx="0" cy="5709588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36153246-6764-AD3A-78F7-DE9CD984909D}"/>
              </a:ext>
            </a:extLst>
          </p:cNvPr>
          <p:cNvSpPr txBox="1"/>
          <p:nvPr/>
        </p:nvSpPr>
        <p:spPr>
          <a:xfrm>
            <a:off x="208558" y="727295"/>
            <a:ext cx="6018503" cy="4492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2.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raio das rodas de um caminhão mede 40 cm.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medida do diâmetro da roda do caminhão, em centímetros, é igual a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60.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70.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80.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90.</a:t>
            </a:r>
          </a:p>
        </p:txBody>
      </p:sp>
    </p:spTree>
    <p:extLst>
      <p:ext uri="{BB962C8B-B14F-4D97-AF65-F5344CB8AC3E}">
        <p14:creationId xmlns:p14="http://schemas.microsoft.com/office/powerpoint/2010/main" val="412420464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4" descr="Logotipo, nome da empresa&#10;&#10;Descrição gerada automaticamente">
            <a:extLst>
              <a:ext uri="{FF2B5EF4-FFF2-40B4-BE49-F238E27FC236}">
                <a16:creationId xmlns:a16="http://schemas.microsoft.com/office/drawing/2014/main" id="{84A4BC3C-186B-FB6B-A1FA-E60D51895FDB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043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8467</TotalTime>
  <Words>11097</Words>
  <Application>Microsoft Office PowerPoint</Application>
  <PresentationFormat>Widescreen</PresentationFormat>
  <Paragraphs>1254</Paragraphs>
  <Slides>128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128</vt:i4>
      </vt:variant>
    </vt:vector>
  </HeadingPairs>
  <TitlesOfParts>
    <vt:vector size="139" baseType="lpstr">
      <vt:lpstr>Aptos</vt:lpstr>
      <vt:lpstr>Arial</vt:lpstr>
      <vt:lpstr>Arial Narrow</vt:lpstr>
      <vt:lpstr>Calibri</vt:lpstr>
      <vt:lpstr>Cambria Math</vt:lpstr>
      <vt:lpstr>Symbol</vt:lpstr>
      <vt:lpstr>system-ui</vt:lpstr>
      <vt:lpstr>Times New Roman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Wagner Correa Viana</cp:lastModifiedBy>
  <cp:revision>147</cp:revision>
  <dcterms:created xsi:type="dcterms:W3CDTF">2023-05-30T13:00:46Z</dcterms:created>
  <dcterms:modified xsi:type="dcterms:W3CDTF">2026-02-04T18:11:36Z</dcterms:modified>
</cp:coreProperties>
</file>