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3" r:id="rId6"/>
    <p:sldId id="264" r:id="rId7"/>
    <p:sldId id="266" r:id="rId8"/>
    <p:sldId id="265"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8" r:id="rId90"/>
    <p:sldId id="349" r:id="rId91"/>
    <p:sldId id="350" r:id="rId92"/>
    <p:sldId id="351" r:id="rId93"/>
    <p:sldId id="361" r:id="rId94"/>
    <p:sldId id="362" r:id="rId95"/>
    <p:sldId id="363" r:id="rId96"/>
    <p:sldId id="364" r:id="rId97"/>
    <p:sldId id="365" r:id="rId98"/>
    <p:sldId id="352" r:id="rId99"/>
    <p:sldId id="353" r:id="rId100"/>
    <p:sldId id="354" r:id="rId101"/>
    <p:sldId id="355" r:id="rId102"/>
    <p:sldId id="356" r:id="rId103"/>
    <p:sldId id="357" r:id="rId104"/>
    <p:sldId id="358" r:id="rId105"/>
    <p:sldId id="359" r:id="rId106"/>
    <p:sldId id="360" r:id="rId107"/>
    <p:sldId id="257" r:id="rId10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FFF"/>
    <a:srgbClr val="FF7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04/02/2026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F691A7A7-80EC-C8C2-EE3B-1EAE88A646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637181" y="4095301"/>
            <a:ext cx="3673746" cy="707886"/>
          </a:xfrm>
          <a:prstGeom prst="rect">
            <a:avLst/>
          </a:prstGeom>
          <a:noFill/>
        </p:spPr>
        <p:txBody>
          <a:bodyPr wrap="square" rtlCol="0">
            <a:spAutoFit/>
          </a:bodyPr>
          <a:lstStyle/>
          <a:p>
            <a:r>
              <a:rPr lang="pt-BR" sz="4000" b="1">
                <a:solidFill>
                  <a:schemeClr val="bg1"/>
                </a:solidFill>
                <a:ea typeface="Verdana" panose="020B0604030504040204" pitchFamily="34" charset="0"/>
                <a:cs typeface="ADLaM Display" panose="02010000000000000000" pitchFamily="2" charset="0"/>
              </a:rPr>
              <a:t>6ª ANO</a:t>
            </a:r>
            <a:endParaRPr lang="pt-BR" sz="4000" b="1" dirty="0">
              <a:solidFill>
                <a:schemeClr val="bg1"/>
              </a:solidFill>
              <a:ea typeface="Verdana" panose="020B0604030504040204" pitchFamily="34" charset="0"/>
              <a:cs typeface="ADLaM Display" panose="02010000000000000000" pitchFamily="2" charset="0"/>
            </a:endParaRP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57448" y="49534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B7668A1-598A-A35F-B89C-4ECD18F5CF58}"/>
              </a:ext>
            </a:extLst>
          </p:cNvPr>
          <p:cNvPicPr>
            <a:picLocks noChangeAspect="1"/>
          </p:cNvPicPr>
          <p:nvPr/>
        </p:nvPicPr>
        <p:blipFill>
          <a:blip r:embed="rId2"/>
          <a:stretch>
            <a:fillRect/>
          </a:stretch>
        </p:blipFill>
        <p:spPr>
          <a:xfrm>
            <a:off x="3055236" y="773320"/>
            <a:ext cx="5681014" cy="784964"/>
          </a:xfrm>
          <a:prstGeom prst="rect">
            <a:avLst/>
          </a:prstGeom>
        </p:spPr>
      </p:pic>
      <p:pic>
        <p:nvPicPr>
          <p:cNvPr id="3" name="Imagem 2">
            <a:extLst>
              <a:ext uri="{FF2B5EF4-FFF2-40B4-BE49-F238E27FC236}">
                <a16:creationId xmlns:a16="http://schemas.microsoft.com/office/drawing/2014/main" id="{FFDA7589-1A19-A08B-4BDE-2E9C6DB9E324}"/>
              </a:ext>
            </a:extLst>
          </p:cNvPr>
          <p:cNvPicPr>
            <a:picLocks noChangeAspect="1"/>
          </p:cNvPicPr>
          <p:nvPr/>
        </p:nvPicPr>
        <p:blipFill>
          <a:blip r:embed="rId3"/>
          <a:stretch>
            <a:fillRect/>
          </a:stretch>
        </p:blipFill>
        <p:spPr>
          <a:xfrm>
            <a:off x="119905" y="1457319"/>
            <a:ext cx="4333688" cy="918329"/>
          </a:xfrm>
          <a:prstGeom prst="rect">
            <a:avLst/>
          </a:prstGeom>
        </p:spPr>
      </p:pic>
      <p:sp>
        <p:nvSpPr>
          <p:cNvPr id="5" name="CaixaDeTexto 4">
            <a:extLst>
              <a:ext uri="{FF2B5EF4-FFF2-40B4-BE49-F238E27FC236}">
                <a16:creationId xmlns:a16="http://schemas.microsoft.com/office/drawing/2014/main" id="{41BA1B5E-BB30-DE94-48C7-92BC19F7D50E}"/>
              </a:ext>
            </a:extLst>
          </p:cNvPr>
          <p:cNvSpPr txBox="1"/>
          <p:nvPr/>
        </p:nvSpPr>
        <p:spPr>
          <a:xfrm>
            <a:off x="203388" y="2530908"/>
            <a:ext cx="11785224" cy="3631763"/>
          </a:xfrm>
          <a:prstGeom prst="rect">
            <a:avLst/>
          </a:prstGeom>
          <a:solidFill>
            <a:schemeClr val="accent6">
              <a:lumMod val="20000"/>
              <a:lumOff val="80000"/>
            </a:schemeClr>
          </a:solidFill>
        </p:spPr>
        <p:txBody>
          <a:bodyPr wrap="square">
            <a:spAutoFit/>
          </a:bodyPr>
          <a:lstStyle/>
          <a:p>
            <a:pPr indent="268288" algn="just"/>
            <a:r>
              <a:rPr lang="pt-BR" sz="2300" b="1" dirty="0">
                <a:latin typeface="Arial Narrow" panose="020B0606020202030204" pitchFamily="34" charset="0"/>
              </a:rPr>
              <a:t> Querido(a) estudante, o primeiro gênero que vamos estudar nas próximas atividades é a “Carta de Solicitação”. O trabalho com esse gênero seguirá uma “sequência de atividades” pensadas especialmente para ajudar você a compreender e produzir esse gênero textual com mais segurança e autonomia. A Carta de Solicitação é um gênero usado para pedir algo de forma educada e formal, seja a uma pessoa, instituição ou autoridade. Ao final do estudo, você vai escrever a sua própria carta de solicitação, colocando em prática tudo o que aprendeu. Essa será uma ótima oportunidade para desenvolver sua escrita, sua capacidade de argumentar e sua participação cidadã, aprendendo a expressar suas ideias de forma consciente e respeitosa. Vamos seguir juntos(as) cada etapa dessa sequência, que foi preparada para tornar o aprendizado mais fácil, dinâmico e significativo. Tenho certeza de que você fará um ótimo trabalho! Vamos lá?!</a:t>
            </a: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5CC5179-6A73-955F-D9FF-0DA7C6A3D32C}"/>
              </a:ext>
            </a:extLst>
          </p:cNvPr>
          <p:cNvPicPr>
            <a:picLocks noChangeAspect="1"/>
          </p:cNvPicPr>
          <p:nvPr/>
        </p:nvPicPr>
        <p:blipFill>
          <a:blip r:embed="rId2"/>
          <a:stretch>
            <a:fillRect/>
          </a:stretch>
        </p:blipFill>
        <p:spPr>
          <a:xfrm>
            <a:off x="188259" y="804973"/>
            <a:ext cx="3095773" cy="1192866"/>
          </a:xfrm>
          <a:prstGeom prst="rect">
            <a:avLst/>
          </a:prstGeom>
        </p:spPr>
      </p:pic>
      <p:sp>
        <p:nvSpPr>
          <p:cNvPr id="4" name="CaixaDeTexto 3">
            <a:extLst>
              <a:ext uri="{FF2B5EF4-FFF2-40B4-BE49-F238E27FC236}">
                <a16:creationId xmlns:a16="http://schemas.microsoft.com/office/drawing/2014/main" id="{AD52949A-0A76-7E0A-932C-1A67D5A7BDEE}"/>
              </a:ext>
            </a:extLst>
          </p:cNvPr>
          <p:cNvSpPr txBox="1"/>
          <p:nvPr/>
        </p:nvSpPr>
        <p:spPr>
          <a:xfrm>
            <a:off x="188259" y="1997839"/>
            <a:ext cx="11815482" cy="1723549"/>
          </a:xfrm>
          <a:prstGeom prst="rect">
            <a:avLst/>
          </a:prstGeom>
          <a:solidFill>
            <a:schemeClr val="accent4">
              <a:lumMod val="20000"/>
              <a:lumOff val="80000"/>
            </a:schemeClr>
          </a:solidFill>
          <a:ln w="28575">
            <a:solidFill>
              <a:schemeClr val="accent4">
                <a:lumMod val="40000"/>
                <a:lumOff val="60000"/>
              </a:schemeClr>
            </a:solidFill>
          </a:ln>
        </p:spPr>
        <p:txBody>
          <a:bodyPr wrap="square">
            <a:spAutoFit/>
          </a:bodyPr>
          <a:lstStyle/>
          <a:p>
            <a:pPr algn="just"/>
            <a:r>
              <a:rPr lang="pt-BR" sz="2300" b="1" dirty="0">
                <a:latin typeface="Arial Narrow" panose="020B0606020202030204" pitchFamily="34" charset="0"/>
              </a:rPr>
              <a:t>Sequência didática </a:t>
            </a:r>
            <a:r>
              <a:rPr lang="pt-BR" sz="2300" dirty="0">
                <a:latin typeface="Arial Narrow" panose="020B0606020202030204" pitchFamily="34" charset="0"/>
              </a:rPr>
              <a:t>é um conjunto de atividades desenvolvidas para a produção de gêneros textuais. Essas atividades podem ser guiadas por um tema ou um objetivo. Além disso, ela é dividida em etapas que têm como fechamento a produção final do gênero trabalhado. São elas: </a:t>
            </a:r>
            <a:r>
              <a:rPr lang="pt-BR" sz="2300" b="1" dirty="0">
                <a:latin typeface="Arial Narrow" panose="020B0606020202030204" pitchFamily="34" charset="0"/>
              </a:rPr>
              <a:t>apresentação da situação</a:t>
            </a:r>
            <a:r>
              <a:rPr lang="pt-BR" sz="2300" dirty="0">
                <a:latin typeface="Arial Narrow" panose="020B0606020202030204" pitchFamily="34" charset="0"/>
              </a:rPr>
              <a:t>, </a:t>
            </a:r>
            <a:r>
              <a:rPr lang="pt-BR" sz="2300" b="1" dirty="0">
                <a:latin typeface="Arial Narrow" panose="020B0606020202030204" pitchFamily="34" charset="0"/>
              </a:rPr>
              <a:t>produção inicial</a:t>
            </a:r>
            <a:r>
              <a:rPr lang="pt-BR" sz="2300" dirty="0">
                <a:latin typeface="Arial Narrow" panose="020B0606020202030204" pitchFamily="34" charset="0"/>
              </a:rPr>
              <a:t>, </a:t>
            </a:r>
            <a:r>
              <a:rPr lang="pt-BR" sz="2300" b="1" dirty="0">
                <a:latin typeface="Arial Narrow" panose="020B0606020202030204" pitchFamily="34" charset="0"/>
              </a:rPr>
              <a:t>etapas e produção final</a:t>
            </a:r>
            <a:r>
              <a:rPr lang="pt-BR" sz="2300" dirty="0">
                <a:latin typeface="Arial Narrow" panose="020B0606020202030204" pitchFamily="34" charset="0"/>
              </a:rPr>
              <a:t>.</a:t>
            </a:r>
          </a:p>
          <a:p>
            <a:pPr algn="r"/>
            <a:r>
              <a:rPr lang="pt-BR" sz="1400" dirty="0">
                <a:latin typeface="Arial Narrow" panose="020B0606020202030204" pitchFamily="34" charset="0"/>
              </a:rPr>
              <a:t>Disponível em: https://educador.brasilescola.uol.com.br/ </a:t>
            </a:r>
            <a:r>
              <a:rPr lang="pt-BR" sz="1400" dirty="0" err="1">
                <a:latin typeface="Arial Narrow" panose="020B0606020202030204" pitchFamily="34" charset="0"/>
              </a:rPr>
              <a:t>stratégias</a:t>
            </a:r>
            <a:r>
              <a:rPr lang="pt-BR" sz="1400" dirty="0">
                <a:latin typeface="Arial Narrow" panose="020B0606020202030204" pitchFamily="34" charset="0"/>
              </a:rPr>
              <a:t>-ensino/sequencia-didatica-para-ensino-genero-textual-artigo-opiniao.htm.  Acesso em: 23 set. 2025. (Adaptado).</a:t>
            </a:r>
          </a:p>
        </p:txBody>
      </p:sp>
      <p:sp>
        <p:nvSpPr>
          <p:cNvPr id="7" name="CaixaDeTexto 6">
            <a:extLst>
              <a:ext uri="{FF2B5EF4-FFF2-40B4-BE49-F238E27FC236}">
                <a16:creationId xmlns:a16="http://schemas.microsoft.com/office/drawing/2014/main" id="{C43B3D25-01D0-5AD5-9806-AFF8CCC12510}"/>
              </a:ext>
            </a:extLst>
          </p:cNvPr>
          <p:cNvSpPr txBox="1"/>
          <p:nvPr/>
        </p:nvSpPr>
        <p:spPr>
          <a:xfrm>
            <a:off x="188259" y="3974104"/>
            <a:ext cx="11815482" cy="2215991"/>
          </a:xfrm>
          <a:prstGeom prst="rect">
            <a:avLst/>
          </a:prstGeom>
          <a:solidFill>
            <a:schemeClr val="accent5">
              <a:lumMod val="20000"/>
              <a:lumOff val="80000"/>
            </a:schemeClr>
          </a:solidFill>
          <a:ln w="28575">
            <a:solidFill>
              <a:schemeClr val="accent1">
                <a:lumMod val="40000"/>
                <a:lumOff val="60000"/>
              </a:schemeClr>
            </a:solidFill>
          </a:ln>
        </p:spPr>
        <p:txBody>
          <a:bodyPr wrap="square">
            <a:spAutoFit/>
          </a:bodyPr>
          <a:lstStyle/>
          <a:p>
            <a:pPr algn="just"/>
            <a:r>
              <a:rPr lang="pt-BR" sz="2300" b="1" dirty="0">
                <a:latin typeface="Arial Narrow" panose="020B0606020202030204" pitchFamily="34" charset="0"/>
              </a:rPr>
              <a:t>Prática de Oralidade </a:t>
            </a:r>
          </a:p>
          <a:p>
            <a:pPr algn="just"/>
            <a:r>
              <a:rPr lang="pt-BR" sz="2300" dirty="0">
                <a:latin typeface="Arial Narrow" panose="020B0606020202030204" pitchFamily="34" charset="0"/>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p>
        </p:txBody>
      </p:sp>
    </p:spTree>
    <p:extLst>
      <p:ext uri="{BB962C8B-B14F-4D97-AF65-F5344CB8AC3E}">
        <p14:creationId xmlns:p14="http://schemas.microsoft.com/office/powerpoint/2010/main" val="3231806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76898D5-EF95-D4F2-1D0B-462CD06B33E6}"/>
              </a:ext>
            </a:extLst>
          </p:cNvPr>
          <p:cNvGraphicFramePr>
            <a:graphicFrameLocks noGrp="1"/>
          </p:cNvGraphicFramePr>
          <p:nvPr>
            <p:extLst>
              <p:ext uri="{D42A27DB-BD31-4B8C-83A1-F6EECF244321}">
                <p14:modId xmlns:p14="http://schemas.microsoft.com/office/powerpoint/2010/main" val="4156022604"/>
              </p:ext>
            </p:extLst>
          </p:nvPr>
        </p:nvGraphicFramePr>
        <p:xfrm>
          <a:off x="280894" y="872068"/>
          <a:ext cx="11630211" cy="4865344"/>
        </p:xfrm>
        <a:graphic>
          <a:graphicData uri="http://schemas.openxmlformats.org/drawingml/2006/table">
            <a:tbl>
              <a:tblPr firstRow="1" bandRow="1">
                <a:tableStyleId>{5C22544A-7EE6-4342-B048-85BDC9FD1C3A}</a:tableStyleId>
              </a:tblPr>
              <a:tblGrid>
                <a:gridCol w="11630211">
                  <a:extLst>
                    <a:ext uri="{9D8B030D-6E8A-4147-A177-3AD203B41FA5}">
                      <a16:colId xmlns:a16="http://schemas.microsoft.com/office/drawing/2014/main" val="3132156663"/>
                    </a:ext>
                  </a:extLst>
                </a:gridCol>
              </a:tblGrid>
              <a:tr h="4865344">
                <a:tc>
                  <a:txBody>
                    <a:bodyPr/>
                    <a:lstStyle/>
                    <a:p>
                      <a:r>
                        <a:rPr lang="es-ES" sz="2200" b="1" kern="1200" dirty="0">
                          <a:solidFill>
                            <a:schemeClr val="tx1"/>
                          </a:solidFill>
                          <a:effectLst/>
                          <a:latin typeface="Arial Narrow" panose="020B0606020202030204" pitchFamily="34" charset="0"/>
                          <a:ea typeface="+mn-ea"/>
                          <a:cs typeface="+mn-cs"/>
                        </a:rPr>
                        <a:t>Etapa 1</a:t>
                      </a:r>
                    </a:p>
                    <a:p>
                      <a:pPr marL="0" indent="0">
                        <a:buNone/>
                      </a:pPr>
                      <a:r>
                        <a:rPr lang="es-ES" sz="2200" b="1" kern="1200" dirty="0">
                          <a:solidFill>
                            <a:schemeClr val="tx1"/>
                          </a:solidFill>
                          <a:effectLst/>
                          <a:latin typeface="Arial Narrow" panose="020B0606020202030204" pitchFamily="34" charset="0"/>
                          <a:ea typeface="+mn-ea"/>
                          <a:cs typeface="+mn-cs"/>
                        </a:rPr>
                        <a:t>1. Vamos conversar?</a:t>
                      </a:r>
                    </a:p>
                    <a:p>
                      <a:pPr marL="0" indent="0">
                        <a:buNone/>
                      </a:pPr>
                      <a:endParaRPr lang="es-ES" sz="2200" b="1" kern="1200" dirty="0">
                        <a:solidFill>
                          <a:schemeClr val="tx1"/>
                        </a:solidFill>
                        <a:effectLst/>
                        <a:latin typeface="Arial Narrow" panose="020B0606020202030204" pitchFamily="34" charset="0"/>
                        <a:ea typeface="+mn-ea"/>
                        <a:cs typeface="+mn-cs"/>
                      </a:endParaRPr>
                    </a:p>
                    <a:p>
                      <a:pPr marL="0" indent="0" algn="ctr">
                        <a:buNone/>
                      </a:pPr>
                      <a:r>
                        <a:rPr lang="es-ES" sz="2200" b="1" kern="1200" dirty="0" err="1">
                          <a:solidFill>
                            <a:schemeClr val="tx1"/>
                          </a:solidFill>
                          <a:effectLst/>
                          <a:latin typeface="Arial Narrow" panose="020B0606020202030204" pitchFamily="34" charset="0"/>
                          <a:ea typeface="+mn-ea"/>
                          <a:cs typeface="+mn-cs"/>
                        </a:rPr>
                        <a:t>Imagem</a:t>
                      </a:r>
                      <a:r>
                        <a:rPr lang="es-ES" sz="2200" b="1" kern="1200" dirty="0">
                          <a:solidFill>
                            <a:schemeClr val="tx1"/>
                          </a:solidFill>
                          <a:effectLst/>
                          <a:latin typeface="Arial Narrow" panose="020B0606020202030204" pitchFamily="34" charset="0"/>
                          <a:ea typeface="+mn-ea"/>
                          <a:cs typeface="+mn-cs"/>
                        </a:rPr>
                        <a:t> 1                                                                                                             </a:t>
                      </a:r>
                      <a:r>
                        <a:rPr lang="es-ES" sz="2200" b="1" kern="1200" dirty="0" err="1">
                          <a:solidFill>
                            <a:schemeClr val="tx1"/>
                          </a:solidFill>
                          <a:effectLst/>
                          <a:latin typeface="Arial Narrow" panose="020B0606020202030204" pitchFamily="34" charset="0"/>
                          <a:ea typeface="+mn-ea"/>
                          <a:cs typeface="+mn-cs"/>
                        </a:rPr>
                        <a:t>Imagem</a:t>
                      </a:r>
                      <a:r>
                        <a:rPr lang="es-ES" sz="2200" b="1" kern="1200" dirty="0">
                          <a:solidFill>
                            <a:schemeClr val="tx1"/>
                          </a:solidFill>
                          <a:effectLst/>
                          <a:latin typeface="Arial Narrow" panose="020B0606020202030204" pitchFamily="34" charset="0"/>
                          <a:ea typeface="+mn-ea"/>
                          <a:cs typeface="+mn-cs"/>
                        </a:rPr>
                        <a:t> 2</a:t>
                      </a: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p>
                      <a:endParaRPr lang="pt-BR" sz="1800" b="1" kern="1200" dirty="0">
                        <a:solidFill>
                          <a:schemeClr val="lt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1517683"/>
                  </a:ext>
                </a:extLst>
              </a:tr>
            </a:tbl>
          </a:graphicData>
        </a:graphic>
      </p:graphicFrame>
      <p:pic>
        <p:nvPicPr>
          <p:cNvPr id="5" name="Imagem 4">
            <a:extLst>
              <a:ext uri="{FF2B5EF4-FFF2-40B4-BE49-F238E27FC236}">
                <a16:creationId xmlns:a16="http://schemas.microsoft.com/office/drawing/2014/main" id="{DB4CC32E-E7B5-E8A4-BB28-84A2B88F1586}"/>
              </a:ext>
            </a:extLst>
          </p:cNvPr>
          <p:cNvPicPr>
            <a:picLocks noChangeAspect="1"/>
          </p:cNvPicPr>
          <p:nvPr/>
        </p:nvPicPr>
        <p:blipFill>
          <a:blip r:embed="rId2"/>
          <a:stretch>
            <a:fillRect/>
          </a:stretch>
        </p:blipFill>
        <p:spPr>
          <a:xfrm>
            <a:off x="690756" y="2413898"/>
            <a:ext cx="3092350" cy="2215088"/>
          </a:xfrm>
          <a:prstGeom prst="rect">
            <a:avLst/>
          </a:prstGeom>
        </p:spPr>
      </p:pic>
      <p:pic>
        <p:nvPicPr>
          <p:cNvPr id="6" name="Imagem 5">
            <a:extLst>
              <a:ext uri="{FF2B5EF4-FFF2-40B4-BE49-F238E27FC236}">
                <a16:creationId xmlns:a16="http://schemas.microsoft.com/office/drawing/2014/main" id="{12BB11FF-8ED3-DC49-F7D7-A6FE993DD88C}"/>
              </a:ext>
            </a:extLst>
          </p:cNvPr>
          <p:cNvPicPr>
            <a:picLocks noChangeAspect="1"/>
          </p:cNvPicPr>
          <p:nvPr/>
        </p:nvPicPr>
        <p:blipFill>
          <a:blip r:embed="rId3"/>
          <a:stretch>
            <a:fillRect/>
          </a:stretch>
        </p:blipFill>
        <p:spPr>
          <a:xfrm>
            <a:off x="8197297" y="2413899"/>
            <a:ext cx="3556448" cy="2215088"/>
          </a:xfrm>
          <a:prstGeom prst="rect">
            <a:avLst/>
          </a:prstGeom>
        </p:spPr>
      </p:pic>
      <p:sp>
        <p:nvSpPr>
          <p:cNvPr id="7" name="CaixaDeTexto 6">
            <a:extLst>
              <a:ext uri="{FF2B5EF4-FFF2-40B4-BE49-F238E27FC236}">
                <a16:creationId xmlns:a16="http://schemas.microsoft.com/office/drawing/2014/main" id="{2027584C-C4FE-8425-F5BB-5E2B72DD5BCC}"/>
              </a:ext>
            </a:extLst>
          </p:cNvPr>
          <p:cNvSpPr txBox="1"/>
          <p:nvPr/>
        </p:nvSpPr>
        <p:spPr>
          <a:xfrm>
            <a:off x="690756" y="4628986"/>
            <a:ext cx="3092350" cy="954107"/>
          </a:xfrm>
          <a:prstGeom prst="rect">
            <a:avLst/>
          </a:prstGeom>
          <a:noFill/>
        </p:spPr>
        <p:txBody>
          <a:bodyPr wrap="square" rtlCol="0">
            <a:spAutoFit/>
          </a:bodyPr>
          <a:lstStyle/>
          <a:p>
            <a:pPr algn="ctr"/>
            <a:r>
              <a:rPr lang="pt-BR" sz="1400" dirty="0">
                <a:latin typeface="Arial Narrow" panose="020B0606020202030204" pitchFamily="34" charset="0"/>
              </a:rPr>
              <a:t>Disponível em: https://modelosparacartas.com/carta-personal-como-</a:t>
            </a:r>
            <a:r>
              <a:rPr lang="pt-BR" sz="1400" dirty="0" err="1">
                <a:latin typeface="Arial Narrow" panose="020B0606020202030204" pitchFamily="34" charset="0"/>
              </a:rPr>
              <a:t>hacer</a:t>
            </a:r>
            <a:r>
              <a:rPr lang="pt-BR" sz="1400" dirty="0">
                <a:latin typeface="Arial Narrow" panose="020B0606020202030204" pitchFamily="34" charset="0"/>
              </a:rPr>
              <a:t>-una-y-</a:t>
            </a:r>
            <a:r>
              <a:rPr lang="pt-BR" sz="1400" dirty="0" err="1">
                <a:latin typeface="Arial Narrow" panose="020B0606020202030204" pitchFamily="34" charset="0"/>
              </a:rPr>
              <a:t>ejemplos</a:t>
            </a:r>
            <a:r>
              <a:rPr lang="pt-BR" sz="1400" dirty="0">
                <a:latin typeface="Arial Narrow" panose="020B0606020202030204" pitchFamily="34" charset="0"/>
              </a:rPr>
              <a:t>/. Acesso em: 23 set. 2025.</a:t>
            </a:r>
          </a:p>
        </p:txBody>
      </p:sp>
      <p:sp>
        <p:nvSpPr>
          <p:cNvPr id="8" name="CaixaDeTexto 7">
            <a:extLst>
              <a:ext uri="{FF2B5EF4-FFF2-40B4-BE49-F238E27FC236}">
                <a16:creationId xmlns:a16="http://schemas.microsoft.com/office/drawing/2014/main" id="{FB09234A-35D7-611A-E1D0-1159BD12E22E}"/>
              </a:ext>
            </a:extLst>
          </p:cNvPr>
          <p:cNvSpPr txBox="1"/>
          <p:nvPr/>
        </p:nvSpPr>
        <p:spPr>
          <a:xfrm>
            <a:off x="8197297" y="4705930"/>
            <a:ext cx="3556448" cy="738664"/>
          </a:xfrm>
          <a:prstGeom prst="rect">
            <a:avLst/>
          </a:prstGeom>
          <a:noFill/>
        </p:spPr>
        <p:txBody>
          <a:bodyPr wrap="square" rtlCol="0">
            <a:spAutoFit/>
          </a:bodyPr>
          <a:lstStyle/>
          <a:p>
            <a:pPr algn="ctr"/>
            <a:r>
              <a:rPr lang="pt-BR" sz="1400" dirty="0">
                <a:latin typeface="Arial Narrow" panose="020B0606020202030204" pitchFamily="34" charset="0"/>
              </a:rPr>
              <a:t>Disponível em: https://florcatofres.blogspot.com/2015/08/cartas.html. Acesso em: 23 set. 2025.</a:t>
            </a:r>
          </a:p>
        </p:txBody>
      </p:sp>
    </p:spTree>
    <p:extLst>
      <p:ext uri="{BB962C8B-B14F-4D97-AF65-F5344CB8AC3E}">
        <p14:creationId xmlns:p14="http://schemas.microsoft.com/office/powerpoint/2010/main" val="2041052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EEF31C3-11AC-2320-1F4A-CA6DEB011A6D}"/>
              </a:ext>
            </a:extLst>
          </p:cNvPr>
          <p:cNvGraphicFramePr>
            <a:graphicFrameLocks noGrp="1"/>
          </p:cNvGraphicFramePr>
          <p:nvPr>
            <p:extLst>
              <p:ext uri="{D42A27DB-BD31-4B8C-83A1-F6EECF244321}">
                <p14:modId xmlns:p14="http://schemas.microsoft.com/office/powerpoint/2010/main" val="2779212079"/>
              </p:ext>
            </p:extLst>
          </p:nvPr>
        </p:nvGraphicFramePr>
        <p:xfrm>
          <a:off x="224118" y="1308847"/>
          <a:ext cx="11555506" cy="3388659"/>
        </p:xfrm>
        <a:graphic>
          <a:graphicData uri="http://schemas.openxmlformats.org/drawingml/2006/table">
            <a:tbl>
              <a:tblPr firstRow="1" bandRow="1">
                <a:tableStyleId>{5C22544A-7EE6-4342-B048-85BDC9FD1C3A}</a:tableStyleId>
              </a:tblPr>
              <a:tblGrid>
                <a:gridCol w="11555506">
                  <a:extLst>
                    <a:ext uri="{9D8B030D-6E8A-4147-A177-3AD203B41FA5}">
                      <a16:colId xmlns:a16="http://schemas.microsoft.com/office/drawing/2014/main" val="2520746461"/>
                    </a:ext>
                  </a:extLst>
                </a:gridCol>
              </a:tblGrid>
              <a:tr h="3388659">
                <a:tc>
                  <a:txBody>
                    <a:bodyPr/>
                    <a:lstStyle/>
                    <a:p>
                      <a:r>
                        <a:rPr lang="pt-BR" sz="2300" b="0" dirty="0">
                          <a:solidFill>
                            <a:schemeClr val="tx1"/>
                          </a:solidFill>
                          <a:latin typeface="Arial Narrow" panose="020B0606020202030204" pitchFamily="34" charset="0"/>
                        </a:rPr>
                        <a:t>- Você já leu ou recebeu uma carta parecida com as das imagens?</a:t>
                      </a:r>
                    </a:p>
                    <a:p>
                      <a:r>
                        <a:rPr lang="pt-BR" sz="2300" b="0" dirty="0">
                          <a:solidFill>
                            <a:schemeClr val="tx1"/>
                          </a:solidFill>
                          <a:latin typeface="Arial Narrow" panose="020B0606020202030204" pitchFamily="34" charset="0"/>
                        </a:rPr>
                        <a:t>- Você sabe como essas cartas eram enviadas? (Observe a imagem 2). </a:t>
                      </a:r>
                    </a:p>
                    <a:p>
                      <a:r>
                        <a:rPr lang="pt-BR" sz="2300" b="0" dirty="0">
                          <a:solidFill>
                            <a:schemeClr val="tx1"/>
                          </a:solidFill>
                          <a:latin typeface="Arial Narrow" panose="020B0606020202030204" pitchFamily="34" charset="0"/>
                        </a:rPr>
                        <a:t>- Você sabia que, antes do surgimento dos e-mails e aplicativos de conversa, as cartas eram o principal meio de comunicação entre as pessoas?</a:t>
                      </a:r>
                    </a:p>
                    <a:p>
                      <a:r>
                        <a:rPr lang="pt-BR" sz="2300" b="0" dirty="0">
                          <a:solidFill>
                            <a:schemeClr val="tx1"/>
                          </a:solidFill>
                          <a:latin typeface="Arial Narrow" panose="020B0606020202030204" pitchFamily="34" charset="0"/>
                        </a:rPr>
                        <a:t>- Você já escreveu uma carta para alguém? Para quem foi?</a:t>
                      </a:r>
                    </a:p>
                    <a:p>
                      <a:r>
                        <a:rPr lang="pt-BR" sz="2300" b="0" dirty="0">
                          <a:solidFill>
                            <a:schemeClr val="tx1"/>
                          </a:solidFill>
                          <a:latin typeface="Arial Narrow" panose="020B0606020202030204" pitchFamily="34" charset="0"/>
                        </a:rPr>
                        <a:t>- Como você se sentiria se recebesse uma carta hoje em dia?</a:t>
                      </a:r>
                    </a:p>
                    <a:p>
                      <a:r>
                        <a:rPr lang="pt-BR" sz="2300" b="0" dirty="0">
                          <a:solidFill>
                            <a:schemeClr val="tx1"/>
                          </a:solidFill>
                          <a:latin typeface="Arial Narrow" panose="020B0606020202030204" pitchFamily="34" charset="0"/>
                        </a:rPr>
                        <a:t>- Você sabia que nós podemos escrever uma carta solicitando, isto é, pedindo que resolva algum problema de nossa comunidade, por exemplo?</a:t>
                      </a:r>
                    </a:p>
                    <a:p>
                      <a:r>
                        <a:rPr lang="pt-BR" sz="2300" b="0" dirty="0">
                          <a:solidFill>
                            <a:schemeClr val="tx1"/>
                          </a:solidFill>
                          <a:latin typeface="Arial Narrow" panose="020B0606020202030204" pitchFamily="34" charset="0"/>
                        </a:rPr>
                        <a:t>- Para quem você acha que essa carta deveria ser enviada?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6302028"/>
                  </a:ext>
                </a:extLst>
              </a:tr>
            </a:tbl>
          </a:graphicData>
        </a:graphic>
      </p:graphicFrame>
    </p:spTree>
    <p:extLst>
      <p:ext uri="{BB962C8B-B14F-4D97-AF65-F5344CB8AC3E}">
        <p14:creationId xmlns:p14="http://schemas.microsoft.com/office/powerpoint/2010/main" val="3360875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2A6FF18-722F-76ED-79E6-916834E1267E}"/>
              </a:ext>
            </a:extLst>
          </p:cNvPr>
          <p:cNvSpPr txBox="1"/>
          <p:nvPr/>
        </p:nvSpPr>
        <p:spPr>
          <a:xfrm>
            <a:off x="116542" y="1324498"/>
            <a:ext cx="6096000" cy="472758"/>
          </a:xfrm>
          <a:prstGeom prst="rect">
            <a:avLst/>
          </a:prstGeom>
          <a:noFill/>
        </p:spPr>
        <p:txBody>
          <a:bodyPr wrap="square">
            <a:spAutoFit/>
          </a:bodyPr>
          <a:lstStyle/>
          <a:p>
            <a:pPr algn="just">
              <a:lnSpc>
                <a:spcPct val="115000"/>
              </a:lnSpc>
              <a:spcAft>
                <a:spcPts val="800"/>
              </a:spcAft>
              <a:buNone/>
            </a:pPr>
            <a:r>
              <a:rPr lang="pt-BR" sz="23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764A171C-8597-15FD-642D-497B32A95FE8}"/>
              </a:ext>
            </a:extLst>
          </p:cNvPr>
          <p:cNvGraphicFramePr>
            <a:graphicFrameLocks noGrp="1"/>
          </p:cNvGraphicFramePr>
          <p:nvPr>
            <p:extLst>
              <p:ext uri="{D42A27DB-BD31-4B8C-83A1-F6EECF244321}">
                <p14:modId xmlns:p14="http://schemas.microsoft.com/office/powerpoint/2010/main" val="2129344104"/>
              </p:ext>
            </p:extLst>
          </p:nvPr>
        </p:nvGraphicFramePr>
        <p:xfrm>
          <a:off x="116542" y="1873124"/>
          <a:ext cx="11716870" cy="3520440"/>
        </p:xfrm>
        <a:graphic>
          <a:graphicData uri="http://schemas.openxmlformats.org/drawingml/2006/table">
            <a:tbl>
              <a:tblPr firstRow="1" bandRow="1">
                <a:tableStyleId>{5C22544A-7EE6-4342-B048-85BDC9FD1C3A}</a:tableStyleId>
              </a:tblPr>
              <a:tblGrid>
                <a:gridCol w="11716870">
                  <a:extLst>
                    <a:ext uri="{9D8B030D-6E8A-4147-A177-3AD203B41FA5}">
                      <a16:colId xmlns:a16="http://schemas.microsoft.com/office/drawing/2014/main" val="1964604404"/>
                    </a:ext>
                  </a:extLst>
                </a:gridCol>
              </a:tblGrid>
              <a:tr h="0">
                <a:tc>
                  <a:txBody>
                    <a:bodyPr/>
                    <a:lstStyle/>
                    <a:p>
                      <a:pPr algn="ctr"/>
                      <a:r>
                        <a:rPr lang="pt-BR" sz="2300" b="1" kern="1200" dirty="0">
                          <a:solidFill>
                            <a:schemeClr val="tx1"/>
                          </a:solidFill>
                          <a:effectLst/>
                          <a:latin typeface="Arial Narrow" panose="020B0606020202030204" pitchFamily="34" charset="0"/>
                          <a:ea typeface="+mn-ea"/>
                          <a:cs typeface="+mn-cs"/>
                        </a:rPr>
                        <a:t>Carta </a:t>
                      </a:r>
                    </a:p>
                    <a:p>
                      <a:pPr marL="0" indent="268288" algn="just"/>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Carta</a:t>
                      </a:r>
                      <a:r>
                        <a:rPr lang="pt-BR" sz="2300" b="0" kern="1200" dirty="0">
                          <a:solidFill>
                            <a:schemeClr val="tx1"/>
                          </a:solidFill>
                          <a:effectLst/>
                          <a:latin typeface="Arial Narrow" panose="020B0606020202030204" pitchFamily="34" charset="0"/>
                          <a:ea typeface="+mn-ea"/>
                          <a:cs typeface="+mn-cs"/>
                        </a:rPr>
                        <a:t> é uma mensagem escrita que o remetente (quem manda a carta) envia para o destinatário (quem recebe a carta) com a intenção de comunicar algo. As cartas podem ser escritas em linguagem formal ou informal, dependendo da situação comunicativa.</a:t>
                      </a:r>
                    </a:p>
                    <a:p>
                      <a:pPr algn="ctr"/>
                      <a:r>
                        <a:rPr lang="pt-BR" sz="2300" b="1" kern="1200" dirty="0">
                          <a:solidFill>
                            <a:schemeClr val="tx1"/>
                          </a:solidFill>
                          <a:effectLst/>
                          <a:latin typeface="Arial Narrow" panose="020B0606020202030204" pitchFamily="34" charset="0"/>
                          <a:ea typeface="+mn-ea"/>
                          <a:cs typeface="+mn-cs"/>
                        </a:rPr>
                        <a:t>Carta de Solicitação</a:t>
                      </a:r>
                    </a:p>
                    <a:p>
                      <a:pPr marL="0" indent="268288" algn="just"/>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carta de solicitação </a:t>
                      </a:r>
                      <a:r>
                        <a:rPr lang="pt-BR" sz="2300" b="0" kern="1200" dirty="0">
                          <a:solidFill>
                            <a:schemeClr val="tx1"/>
                          </a:solidFill>
                          <a:effectLst/>
                          <a:latin typeface="Arial Narrow" panose="020B0606020202030204" pitchFamily="34" charset="0"/>
                          <a:ea typeface="+mn-ea"/>
                          <a:cs typeface="+mn-cs"/>
                        </a:rPr>
                        <a:t>é um gênero textual que apresenta </a:t>
                      </a:r>
                      <a:r>
                        <a:rPr lang="pt-BR" sz="2300" b="1" kern="1200" dirty="0">
                          <a:solidFill>
                            <a:schemeClr val="tx1"/>
                          </a:solidFill>
                          <a:effectLst/>
                          <a:latin typeface="Arial Narrow" panose="020B0606020202030204" pitchFamily="34" charset="0"/>
                          <a:ea typeface="+mn-ea"/>
                          <a:cs typeface="+mn-cs"/>
                        </a:rPr>
                        <a:t>uma solicitação</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um pedido</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a alguém </a:t>
                      </a:r>
                      <a:r>
                        <a:rPr lang="pt-BR" sz="2300" b="0" kern="1200" dirty="0">
                          <a:solidFill>
                            <a:schemeClr val="tx1"/>
                          </a:solidFill>
                          <a:effectLst/>
                          <a:latin typeface="Arial Narrow" panose="020B0606020202030204" pitchFamily="34" charset="0"/>
                          <a:ea typeface="+mn-ea"/>
                          <a:cs typeface="+mn-cs"/>
                        </a:rPr>
                        <a:t>ou </a:t>
                      </a:r>
                      <a:r>
                        <a:rPr lang="pt-BR" sz="2300" b="1" kern="1200" dirty="0">
                          <a:solidFill>
                            <a:schemeClr val="tx1"/>
                          </a:solidFill>
                          <a:effectLst/>
                          <a:latin typeface="Arial Narrow" panose="020B0606020202030204" pitchFamily="34" charset="0"/>
                          <a:ea typeface="+mn-ea"/>
                          <a:cs typeface="+mn-cs"/>
                        </a:rPr>
                        <a:t>alguma autoridade capaz de solucionar um problema</a:t>
                      </a:r>
                      <a:r>
                        <a:rPr lang="pt-BR" sz="2300" b="0" kern="1200" dirty="0">
                          <a:solidFill>
                            <a:schemeClr val="tx1"/>
                          </a:solidFill>
                          <a:effectLst/>
                          <a:latin typeface="Arial Narrow" panose="020B0606020202030204" pitchFamily="34" charset="0"/>
                          <a:ea typeface="+mn-ea"/>
                          <a:cs typeface="+mn-cs"/>
                        </a:rPr>
                        <a:t>. Ela </a:t>
                      </a:r>
                      <a:r>
                        <a:rPr lang="pt-BR" sz="2300" b="1" kern="1200" dirty="0">
                          <a:solidFill>
                            <a:schemeClr val="tx1"/>
                          </a:solidFill>
                          <a:effectLst/>
                          <a:latin typeface="Arial Narrow" panose="020B0606020202030204" pitchFamily="34" charset="0"/>
                          <a:ea typeface="+mn-ea"/>
                          <a:cs typeface="+mn-cs"/>
                        </a:rPr>
                        <a:t>possui tom amigável e ameno </a:t>
                      </a:r>
                      <a:r>
                        <a:rPr lang="pt-BR" sz="2300" b="0" kern="1200" dirty="0">
                          <a:solidFill>
                            <a:schemeClr val="tx1"/>
                          </a:solidFill>
                          <a:effectLst/>
                          <a:latin typeface="Arial Narrow" panose="020B0606020202030204" pitchFamily="34" charset="0"/>
                          <a:ea typeface="+mn-ea"/>
                          <a:cs typeface="+mn-cs"/>
                        </a:rPr>
                        <a:t>e tem como base em </a:t>
                      </a:r>
                      <a:r>
                        <a:rPr lang="pt-BR" sz="2300" b="1" kern="1200" dirty="0">
                          <a:solidFill>
                            <a:schemeClr val="tx1"/>
                          </a:solidFill>
                          <a:effectLst/>
                          <a:latin typeface="Arial Narrow" panose="020B0606020202030204" pitchFamily="34" charset="0"/>
                          <a:ea typeface="+mn-ea"/>
                          <a:cs typeface="+mn-cs"/>
                        </a:rPr>
                        <a:t>justificativas</a:t>
                      </a:r>
                      <a:r>
                        <a:rPr lang="pt-BR" sz="2300" b="0" kern="1200" dirty="0">
                          <a:solidFill>
                            <a:schemeClr val="tx1"/>
                          </a:solidFill>
                          <a:effectLst/>
                          <a:latin typeface="Arial Narrow" panose="020B0606020202030204" pitchFamily="34" charset="0"/>
                          <a:ea typeface="+mn-ea"/>
                          <a:cs typeface="+mn-cs"/>
                        </a:rPr>
                        <a:t> a fim de tratar de determinado assunto, buscando convencer o leitor a atender o pedido feito. A linguagem utilizada é a formal, objetiva e clara.</a:t>
                      </a:r>
                    </a:p>
                    <a:p>
                      <a:endParaRPr lang="pt-BR" dirty="0"/>
                    </a:p>
                  </a:txBody>
                  <a:tcPr>
                    <a:lnL w="28575" cap="flat" cmpd="sng" algn="ctr">
                      <a:solidFill>
                        <a:schemeClr val="accent4">
                          <a:lumMod val="40000"/>
                          <a:lumOff val="60000"/>
                        </a:schemeClr>
                      </a:solidFill>
                      <a:prstDash val="solid"/>
                      <a:round/>
                      <a:headEnd type="none" w="med" len="med"/>
                      <a:tailEnd type="none" w="med" len="med"/>
                    </a:lnL>
                    <a:lnR w="28575" cap="flat" cmpd="sng" algn="ctr">
                      <a:solidFill>
                        <a:schemeClr val="accent4">
                          <a:lumMod val="40000"/>
                          <a:lumOff val="60000"/>
                        </a:schemeClr>
                      </a:solidFill>
                      <a:prstDash val="solid"/>
                      <a:round/>
                      <a:headEnd type="none" w="med" len="med"/>
                      <a:tailEnd type="none" w="med" len="med"/>
                    </a:lnR>
                    <a:lnT w="28575" cap="flat" cmpd="sng" algn="ctr">
                      <a:solidFill>
                        <a:schemeClr val="accent4">
                          <a:lumMod val="40000"/>
                          <a:lumOff val="60000"/>
                        </a:schemeClr>
                      </a:solidFill>
                      <a:prstDash val="solid"/>
                      <a:round/>
                      <a:headEnd type="none" w="med" len="med"/>
                      <a:tailEnd type="none" w="med" len="med"/>
                    </a:lnT>
                    <a:lnB w="28575" cap="flat" cmpd="sng" algn="ctr">
                      <a:solidFill>
                        <a:schemeClr val="accent4">
                          <a:lumMod val="40000"/>
                          <a:lumOff val="6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785569521"/>
                  </a:ext>
                </a:extLst>
              </a:tr>
            </a:tbl>
          </a:graphicData>
        </a:graphic>
      </p:graphicFrame>
    </p:spTree>
    <p:extLst>
      <p:ext uri="{BB962C8B-B14F-4D97-AF65-F5344CB8AC3E}">
        <p14:creationId xmlns:p14="http://schemas.microsoft.com/office/powerpoint/2010/main" val="4256523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0281AAD-482F-109D-28C5-1F8B09796C8D}"/>
              </a:ext>
            </a:extLst>
          </p:cNvPr>
          <p:cNvGraphicFramePr>
            <a:graphicFrameLocks noGrp="1"/>
          </p:cNvGraphicFramePr>
          <p:nvPr>
            <p:extLst>
              <p:ext uri="{D42A27DB-BD31-4B8C-83A1-F6EECF244321}">
                <p14:modId xmlns:p14="http://schemas.microsoft.com/office/powerpoint/2010/main" val="3918948518"/>
              </p:ext>
            </p:extLst>
          </p:nvPr>
        </p:nvGraphicFramePr>
        <p:xfrm>
          <a:off x="236070" y="1280160"/>
          <a:ext cx="11719859" cy="4297680"/>
        </p:xfrm>
        <a:graphic>
          <a:graphicData uri="http://schemas.openxmlformats.org/drawingml/2006/table">
            <a:tbl>
              <a:tblPr firstRow="1" bandRow="1">
                <a:tableStyleId>{5C22544A-7EE6-4342-B048-85BDC9FD1C3A}</a:tableStyleId>
              </a:tblPr>
              <a:tblGrid>
                <a:gridCol w="11719859">
                  <a:extLst>
                    <a:ext uri="{9D8B030D-6E8A-4147-A177-3AD203B41FA5}">
                      <a16:colId xmlns:a16="http://schemas.microsoft.com/office/drawing/2014/main" val="3788088339"/>
                    </a:ext>
                  </a:extLst>
                </a:gridCol>
              </a:tblGrid>
              <a:tr h="546847">
                <a:tc>
                  <a:txBody>
                    <a:bodyPr/>
                    <a:lstStyle/>
                    <a:p>
                      <a:pPr algn="just"/>
                      <a:r>
                        <a:rPr lang="pt-BR" sz="2300" b="1" dirty="0">
                          <a:solidFill>
                            <a:schemeClr val="tx1"/>
                          </a:solidFill>
                          <a:latin typeface="Arial Narrow" panose="020B0606020202030204" pitchFamily="34" charset="0"/>
                        </a:rPr>
                        <a:t>Estrutura</a:t>
                      </a:r>
                    </a:p>
                    <a:p>
                      <a:pPr algn="just"/>
                      <a:r>
                        <a:rPr lang="pt-BR" sz="2300" b="1" dirty="0">
                          <a:solidFill>
                            <a:schemeClr val="tx1"/>
                          </a:solidFill>
                          <a:latin typeface="Arial Narrow" panose="020B0606020202030204" pitchFamily="34" charset="0"/>
                        </a:rPr>
                        <a:t>- Cabeçalho: </a:t>
                      </a:r>
                      <a:r>
                        <a:rPr lang="pt-BR" sz="2300" b="0" dirty="0">
                          <a:solidFill>
                            <a:schemeClr val="tx1"/>
                          </a:solidFill>
                          <a:latin typeface="Arial Narrow" panose="020B0606020202030204" pitchFamily="34" charset="0"/>
                        </a:rPr>
                        <a:t>onde deve constar local e data.</a:t>
                      </a:r>
                    </a:p>
                    <a:p>
                      <a:pPr algn="just"/>
                      <a:r>
                        <a:rPr lang="pt-BR" sz="2300" b="1" dirty="0">
                          <a:solidFill>
                            <a:schemeClr val="tx1"/>
                          </a:solidFill>
                          <a:latin typeface="Arial Narrow" panose="020B0606020202030204" pitchFamily="34" charset="0"/>
                        </a:rPr>
                        <a:t>- Vocativo/ destinatário: </a:t>
                      </a:r>
                      <a:r>
                        <a:rPr lang="pt-BR" sz="2300" b="0" dirty="0">
                          <a:solidFill>
                            <a:schemeClr val="tx1"/>
                          </a:solidFill>
                          <a:latin typeface="Arial Narrow" panose="020B0606020202030204" pitchFamily="34" charset="0"/>
                        </a:rPr>
                        <a:t>trata-se do chamamento da autoridade, geralmente acompanhado de seu cargo. Por exemplo, “Prezado diretor”, “Excelentíssimo Senhor prefeito” etc.</a:t>
                      </a:r>
                    </a:p>
                    <a:p>
                      <a:pPr algn="just"/>
                      <a:r>
                        <a:rPr lang="pt-BR" sz="2300" b="1" dirty="0">
                          <a:solidFill>
                            <a:schemeClr val="tx1"/>
                          </a:solidFill>
                          <a:latin typeface="Arial Narrow" panose="020B0606020202030204" pitchFamily="34" charset="0"/>
                        </a:rPr>
                        <a:t>- Introdução: </a:t>
                      </a:r>
                      <a:r>
                        <a:rPr lang="pt-BR" sz="2300" b="0" dirty="0">
                          <a:solidFill>
                            <a:schemeClr val="tx1"/>
                          </a:solidFill>
                          <a:latin typeface="Arial Narrow" panose="020B0606020202030204" pitchFamily="34" charset="0"/>
                        </a:rPr>
                        <a:t>aqui, o remetente (emissor) deve fazer uma breve apresentação de si mesmo ao seu destinatário (receptor, quem recebe).</a:t>
                      </a:r>
                    </a:p>
                    <a:p>
                      <a:pPr algn="just"/>
                      <a:r>
                        <a:rPr lang="pt-BR" sz="2300" b="1" dirty="0">
                          <a:solidFill>
                            <a:schemeClr val="tx1"/>
                          </a:solidFill>
                          <a:latin typeface="Arial Narrow" panose="020B0606020202030204" pitchFamily="34" charset="0"/>
                        </a:rPr>
                        <a:t>- Desenvolvimento: </a:t>
                      </a:r>
                      <a:r>
                        <a:rPr lang="pt-BR" sz="2300" b="0" dirty="0">
                          <a:solidFill>
                            <a:schemeClr val="tx1"/>
                          </a:solidFill>
                          <a:latin typeface="Arial Narrow" panose="020B0606020202030204" pitchFamily="34" charset="0"/>
                        </a:rPr>
                        <a:t>onde são apresentados os motivos da carta, bem como as justificativas fundamentais para persuadir/convencer o leitor.</a:t>
                      </a:r>
                    </a:p>
                    <a:p>
                      <a:pPr algn="just"/>
                      <a:r>
                        <a:rPr lang="pt-BR" sz="2300" b="1" dirty="0">
                          <a:solidFill>
                            <a:schemeClr val="tx1"/>
                          </a:solidFill>
                          <a:latin typeface="Arial Narrow" panose="020B0606020202030204" pitchFamily="34" charset="0"/>
                        </a:rPr>
                        <a:t>- Conclusão: </a:t>
                      </a:r>
                      <a:r>
                        <a:rPr lang="pt-BR" sz="2300" b="0" dirty="0">
                          <a:solidFill>
                            <a:schemeClr val="tx1"/>
                          </a:solidFill>
                          <a:latin typeface="Arial Narrow" panose="020B0606020202030204" pitchFamily="34" charset="0"/>
                        </a:rPr>
                        <a:t>trata-se de um encerramento, reforçando a importância do pedido.</a:t>
                      </a:r>
                    </a:p>
                    <a:p>
                      <a:pPr algn="just"/>
                      <a:r>
                        <a:rPr lang="pt-BR" sz="2300" b="1" dirty="0">
                          <a:solidFill>
                            <a:schemeClr val="tx1"/>
                          </a:solidFill>
                          <a:latin typeface="Arial Narrow" panose="020B0606020202030204" pitchFamily="34" charset="0"/>
                        </a:rPr>
                        <a:t>- Despedida: </a:t>
                      </a:r>
                      <a:r>
                        <a:rPr lang="pt-BR" sz="2300" b="0" dirty="0">
                          <a:solidFill>
                            <a:schemeClr val="tx1"/>
                          </a:solidFill>
                          <a:latin typeface="Arial Narrow" panose="020B0606020202030204" pitchFamily="34" charset="0"/>
                        </a:rPr>
                        <a:t>geralmente, enunciada por “atenciosamente” ou “cordialmente”.</a:t>
                      </a:r>
                    </a:p>
                    <a:p>
                      <a:pPr algn="just"/>
                      <a:r>
                        <a:rPr lang="pt-BR" sz="2300" b="1" dirty="0">
                          <a:solidFill>
                            <a:schemeClr val="tx1"/>
                          </a:solidFill>
                          <a:latin typeface="Arial Narrow" panose="020B0606020202030204" pitchFamily="34" charset="0"/>
                        </a:rPr>
                        <a:t>- Assinatura: </a:t>
                      </a:r>
                      <a:r>
                        <a:rPr lang="pt-BR" sz="2300" b="0" dirty="0">
                          <a:solidFill>
                            <a:schemeClr val="tx1"/>
                          </a:solidFill>
                          <a:latin typeface="Arial Narrow" panose="020B0606020202030204" pitchFamily="34" charset="0"/>
                        </a:rPr>
                        <a:t>identificação do remetente.</a:t>
                      </a:r>
                    </a:p>
                    <a:p>
                      <a:pPr algn="r"/>
                      <a:r>
                        <a:rPr lang="pt-BR" sz="2300" b="0" dirty="0">
                          <a:solidFill>
                            <a:schemeClr val="tx1"/>
                          </a:solidFill>
                          <a:latin typeface="Arial Narrow" panose="020B0606020202030204" pitchFamily="34" charset="0"/>
                        </a:rPr>
                        <a:t> </a:t>
                      </a:r>
                      <a:r>
                        <a:rPr lang="pt-BR" sz="1400" b="0" dirty="0">
                          <a:solidFill>
                            <a:schemeClr val="tx1"/>
                          </a:solidFill>
                          <a:latin typeface="Arial Narrow" panose="020B0606020202030204" pitchFamily="34" charset="0"/>
                        </a:rPr>
                        <a:t>Disponível em: https://mundoeducacao.uol.com.br/</a:t>
                      </a:r>
                      <a:r>
                        <a:rPr lang="pt-BR" sz="1400" b="0" dirty="0" err="1">
                          <a:solidFill>
                            <a:schemeClr val="tx1"/>
                          </a:solidFill>
                          <a:latin typeface="Arial Narrow" panose="020B0606020202030204" pitchFamily="34" charset="0"/>
                        </a:rPr>
                        <a:t>redacao</a:t>
                      </a:r>
                      <a:r>
                        <a:rPr lang="pt-BR" sz="1400" b="0" dirty="0">
                          <a:solidFill>
                            <a:schemeClr val="tx1"/>
                          </a:solidFill>
                          <a:latin typeface="Arial Narrow" panose="020B0606020202030204" pitchFamily="34" charset="0"/>
                        </a:rPr>
                        <a:t>/carta-de-solicitacao.htm. Acesso em: 23 set. 2025. (Adaptado).</a:t>
                      </a:r>
                    </a:p>
                  </a:txBody>
                  <a:tcPr>
                    <a:lnL w="28575" cap="flat" cmpd="sng" algn="ctr">
                      <a:solidFill>
                        <a:schemeClr val="accent4">
                          <a:lumMod val="40000"/>
                          <a:lumOff val="60000"/>
                        </a:schemeClr>
                      </a:solidFill>
                      <a:prstDash val="solid"/>
                      <a:round/>
                      <a:headEnd type="none" w="med" len="med"/>
                      <a:tailEnd type="none" w="med" len="med"/>
                    </a:lnL>
                    <a:lnR w="28575" cap="flat" cmpd="sng" algn="ctr">
                      <a:solidFill>
                        <a:schemeClr val="accent4">
                          <a:lumMod val="40000"/>
                          <a:lumOff val="60000"/>
                        </a:schemeClr>
                      </a:solidFill>
                      <a:prstDash val="solid"/>
                      <a:round/>
                      <a:headEnd type="none" w="med" len="med"/>
                      <a:tailEnd type="none" w="med" len="med"/>
                    </a:lnR>
                    <a:lnT w="28575" cap="flat" cmpd="sng" algn="ctr">
                      <a:solidFill>
                        <a:schemeClr val="accent4">
                          <a:lumMod val="40000"/>
                          <a:lumOff val="60000"/>
                        </a:schemeClr>
                      </a:solidFill>
                      <a:prstDash val="solid"/>
                      <a:round/>
                      <a:headEnd type="none" w="med" len="med"/>
                      <a:tailEnd type="none" w="med" len="med"/>
                    </a:lnT>
                    <a:lnB w="28575" cap="flat" cmpd="sng" algn="ctr">
                      <a:solidFill>
                        <a:schemeClr val="accent4">
                          <a:lumMod val="40000"/>
                          <a:lumOff val="6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614639280"/>
                  </a:ext>
                </a:extLst>
              </a:tr>
            </a:tbl>
          </a:graphicData>
        </a:graphic>
      </p:graphicFrame>
    </p:spTree>
    <p:extLst>
      <p:ext uri="{BB962C8B-B14F-4D97-AF65-F5344CB8AC3E}">
        <p14:creationId xmlns:p14="http://schemas.microsoft.com/office/powerpoint/2010/main" val="3917408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372B974-60F6-5CBB-D190-2AF7B9E243F1}"/>
              </a:ext>
            </a:extLst>
          </p:cNvPr>
          <p:cNvSpPr txBox="1"/>
          <p:nvPr/>
        </p:nvSpPr>
        <p:spPr>
          <a:xfrm>
            <a:off x="170329" y="600653"/>
            <a:ext cx="6096000" cy="1200329"/>
          </a:xfrm>
          <a:prstGeom prst="rect">
            <a:avLst/>
          </a:prstGeom>
          <a:noFill/>
        </p:spPr>
        <p:txBody>
          <a:bodyPr wrap="square">
            <a:spAutoFit/>
          </a:bodyPr>
          <a:lstStyle/>
          <a:p>
            <a:r>
              <a:rPr lang="pt-BR" sz="2400" dirty="0">
                <a:latin typeface="Arial Narrow" panose="020B0606020202030204" pitchFamily="34" charset="0"/>
              </a:rPr>
              <a:t>Leia o texto.</a:t>
            </a:r>
          </a:p>
          <a:p>
            <a:endParaRPr lang="pt-BR" sz="2400" dirty="0">
              <a:latin typeface="Arial Narrow" panose="020B0606020202030204" pitchFamily="34" charset="0"/>
            </a:endParaRPr>
          </a:p>
          <a:p>
            <a:r>
              <a:rPr lang="pt-BR" sz="2400" b="1" dirty="0">
                <a:latin typeface="Arial Narrow" panose="020B0606020202030204" pitchFamily="34" charset="0"/>
              </a:rPr>
              <a:t>Texto I</a:t>
            </a:r>
          </a:p>
        </p:txBody>
      </p:sp>
      <p:graphicFrame>
        <p:nvGraphicFramePr>
          <p:cNvPr id="4" name="Tabela 3">
            <a:extLst>
              <a:ext uri="{FF2B5EF4-FFF2-40B4-BE49-F238E27FC236}">
                <a16:creationId xmlns:a16="http://schemas.microsoft.com/office/drawing/2014/main" id="{BF0D4271-B801-0EDD-5F49-4D38CC86FE75}"/>
              </a:ext>
            </a:extLst>
          </p:cNvPr>
          <p:cNvGraphicFramePr>
            <a:graphicFrameLocks noGrp="1"/>
          </p:cNvGraphicFramePr>
          <p:nvPr>
            <p:extLst>
              <p:ext uri="{D42A27DB-BD31-4B8C-83A1-F6EECF244321}">
                <p14:modId xmlns:p14="http://schemas.microsoft.com/office/powerpoint/2010/main" val="261831119"/>
              </p:ext>
            </p:extLst>
          </p:nvPr>
        </p:nvGraphicFramePr>
        <p:xfrm>
          <a:off x="251012" y="1800982"/>
          <a:ext cx="11546541" cy="4727887"/>
        </p:xfrm>
        <a:graphic>
          <a:graphicData uri="http://schemas.openxmlformats.org/drawingml/2006/table">
            <a:tbl>
              <a:tblPr firstRow="1" bandRow="1">
                <a:tableStyleId>{5C22544A-7EE6-4342-B048-85BDC9FD1C3A}</a:tableStyleId>
              </a:tblPr>
              <a:tblGrid>
                <a:gridCol w="11546541">
                  <a:extLst>
                    <a:ext uri="{9D8B030D-6E8A-4147-A177-3AD203B41FA5}">
                      <a16:colId xmlns:a16="http://schemas.microsoft.com/office/drawing/2014/main" val="2986401268"/>
                    </a:ext>
                  </a:extLst>
                </a:gridCol>
              </a:tblGrid>
              <a:tr h="4727887">
                <a:tc>
                  <a:txBody>
                    <a:bodyPr/>
                    <a:lstStyle/>
                    <a:p>
                      <a:pPr algn="just"/>
                      <a:r>
                        <a:rPr lang="pt-BR" sz="2300" b="0" dirty="0">
                          <a:solidFill>
                            <a:schemeClr val="tx1"/>
                          </a:solidFill>
                          <a:latin typeface="Arial Narrow" panose="020B0606020202030204" pitchFamily="34" charset="0"/>
                        </a:rPr>
                        <a:t>Vinhedo, 5 de maio de 2021</a:t>
                      </a:r>
                    </a:p>
                    <a:p>
                      <a:pPr marL="0" indent="268288" algn="just"/>
                      <a:r>
                        <a:rPr lang="pt-BR" sz="2300" b="0" dirty="0">
                          <a:solidFill>
                            <a:schemeClr val="tx1"/>
                          </a:solidFill>
                          <a:latin typeface="Arial Narrow" panose="020B0606020202030204" pitchFamily="34" charset="0"/>
                        </a:rPr>
                        <a:t>Prezado senhor Secretário de Esportes e Laser,</a:t>
                      </a:r>
                    </a:p>
                    <a:p>
                      <a:pPr marL="0" indent="268288" algn="just"/>
                      <a:r>
                        <a:rPr lang="pt-BR" sz="2300" b="0" dirty="0">
                          <a:solidFill>
                            <a:schemeClr val="tx1"/>
                          </a:solidFill>
                          <a:latin typeface="Arial Narrow" panose="020B0606020202030204" pitchFamily="34" charset="0"/>
                        </a:rPr>
                        <a:t>Sou moradora do bairro Pinheirinho e identifiquei que as praças do bairro não possuem aparelhos de academia ao ar livre instalados.</a:t>
                      </a:r>
                    </a:p>
                    <a:p>
                      <a:pPr marL="0" indent="268288" algn="just"/>
                      <a:r>
                        <a:rPr lang="pt-BR" sz="2300" b="0" dirty="0">
                          <a:solidFill>
                            <a:schemeClr val="tx1"/>
                          </a:solidFill>
                          <a:latin typeface="Arial Narrow" panose="020B0606020202030204" pitchFamily="34" charset="0"/>
                        </a:rPr>
                        <a:t>A prática de exercícios físicos é essencial à manutenção da saúde e é um direito dos moradores possuírem espaços públicos para fazê-la. Além disso, devido ao momento que estamos vivendo, isto é, a pandemia da covid-19, uma alternativa que permita realizar exercícios a céu aberto é mais segura e necessária para conter a disseminação do vírus.</a:t>
                      </a:r>
                    </a:p>
                    <a:p>
                      <a:pPr marL="0" indent="268288" algn="just"/>
                      <a:r>
                        <a:rPr lang="pt-BR" sz="2300" b="0" dirty="0">
                          <a:solidFill>
                            <a:schemeClr val="tx1"/>
                          </a:solidFill>
                          <a:latin typeface="Arial Narrow" panose="020B0606020202030204" pitchFamily="34" charset="0"/>
                        </a:rPr>
                        <a:t>Sei que essa questão envolve a secretaria do senhor e que há a preocupação em fornecer melhor qualidade de vida aos habitantes da nossa cidade. Fiz uma avaliação dos dados presentes no site oficial da Secretaria de Esportes e Lazer e percebi que os bairros mais populosos de Vinhedo já possuem, ao menos, uma academia ao ar livre instalada e, comumente, são bem utilizadas, o que demonstra que o investimento realmente acarreta serventia para o povo.</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7340623"/>
                  </a:ext>
                </a:extLst>
              </a:tr>
            </a:tbl>
          </a:graphicData>
        </a:graphic>
      </p:graphicFrame>
    </p:spTree>
    <p:extLst>
      <p:ext uri="{BB962C8B-B14F-4D97-AF65-F5344CB8AC3E}">
        <p14:creationId xmlns:p14="http://schemas.microsoft.com/office/powerpoint/2010/main" val="1450150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F7AB612-591E-0388-798E-0B4D65951D78}"/>
              </a:ext>
            </a:extLst>
          </p:cNvPr>
          <p:cNvGraphicFramePr>
            <a:graphicFrameLocks noGrp="1"/>
          </p:cNvGraphicFramePr>
          <p:nvPr>
            <p:extLst>
              <p:ext uri="{D42A27DB-BD31-4B8C-83A1-F6EECF244321}">
                <p14:modId xmlns:p14="http://schemas.microsoft.com/office/powerpoint/2010/main" val="2898799062"/>
              </p:ext>
            </p:extLst>
          </p:nvPr>
        </p:nvGraphicFramePr>
        <p:xfrm>
          <a:off x="286871" y="1275478"/>
          <a:ext cx="11555505" cy="2545080"/>
        </p:xfrm>
        <a:graphic>
          <a:graphicData uri="http://schemas.openxmlformats.org/drawingml/2006/table">
            <a:tbl>
              <a:tblPr firstRow="1" bandRow="1">
                <a:tableStyleId>{5C22544A-7EE6-4342-B048-85BDC9FD1C3A}</a:tableStyleId>
              </a:tblPr>
              <a:tblGrid>
                <a:gridCol w="11555505">
                  <a:extLst>
                    <a:ext uri="{9D8B030D-6E8A-4147-A177-3AD203B41FA5}">
                      <a16:colId xmlns:a16="http://schemas.microsoft.com/office/drawing/2014/main" val="1904727415"/>
                    </a:ext>
                  </a:extLst>
                </a:gridCol>
              </a:tblGrid>
              <a:tr h="370840">
                <a:tc>
                  <a:txBody>
                    <a:bodyPr/>
                    <a:lstStyle/>
                    <a:p>
                      <a:pPr marL="0" indent="268288" algn="just"/>
                      <a:r>
                        <a:rPr lang="pt-BR" sz="2300" b="0" dirty="0">
                          <a:solidFill>
                            <a:schemeClr val="tx1"/>
                          </a:solidFill>
                          <a:latin typeface="Arial Narrow" panose="020B0606020202030204" pitchFamily="34" charset="0"/>
                        </a:rPr>
                        <a:t>Contudo, o bairro Pinheirinho ocupa a quinta posição entre os mais populosos da cidade e, mesmo assim, ainda não foi beneficiado com uma opção pública para a prática de atividades físicas.</a:t>
                      </a:r>
                    </a:p>
                    <a:p>
                      <a:pPr marL="0" indent="268288" algn="just"/>
                      <a:r>
                        <a:rPr lang="pt-BR" sz="2300" b="0" dirty="0">
                          <a:solidFill>
                            <a:schemeClr val="tx1"/>
                          </a:solidFill>
                          <a:latin typeface="Arial Narrow" panose="020B0606020202030204" pitchFamily="34" charset="0"/>
                        </a:rPr>
                        <a:t>Dessa forma, solicito a implantação de academias ao ar livre no bairro Pinheirinho, para que nós, moradores da região, possamos usufruir desses benefícios. Todo investimento feito na nossa cidade melhora o bem-estar dos cidadãos e, consequentemente, faz de Vinhedo um lugar melhor.</a:t>
                      </a:r>
                    </a:p>
                    <a:p>
                      <a:pPr marL="0" indent="268288" algn="just"/>
                      <a:r>
                        <a:rPr lang="pt-BR" sz="2300" b="0" dirty="0">
                          <a:solidFill>
                            <a:schemeClr val="tx1"/>
                          </a:solidFill>
                          <a:latin typeface="Arial Narrow" panose="020B0606020202030204" pitchFamily="34" charset="0"/>
                        </a:rPr>
                        <a:t>Desde já agradeço a sua atenção.</a:t>
                      </a:r>
                    </a:p>
                    <a:p>
                      <a:pPr algn="r"/>
                      <a:r>
                        <a:rPr lang="pt-BR" sz="2300" b="0" dirty="0">
                          <a:solidFill>
                            <a:schemeClr val="tx1"/>
                          </a:solidFill>
                          <a:latin typeface="Arial Narrow" panose="020B0606020202030204" pitchFamily="34" charset="0"/>
                        </a:rPr>
                        <a:t>		Jéssica </a:t>
                      </a:r>
                      <a:r>
                        <a:rPr lang="pt-BR" sz="2300" b="0" dirty="0" err="1">
                          <a:solidFill>
                            <a:schemeClr val="tx1"/>
                          </a:solidFill>
                          <a:latin typeface="Arial Narrow" panose="020B0606020202030204" pitchFamily="34" charset="0"/>
                        </a:rPr>
                        <a:t>Ormeneze</a:t>
                      </a:r>
                      <a:r>
                        <a:rPr lang="pt-BR" sz="2300" b="0" dirty="0">
                          <a:solidFill>
                            <a:schemeClr val="tx1"/>
                          </a:solidFill>
                          <a:latin typeface="Arial Narrow" panose="020B0606020202030204" pitchFamily="34" charset="0"/>
                        </a:rPr>
                        <a: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0975885"/>
                  </a:ext>
                </a:extLst>
              </a:tr>
            </a:tbl>
          </a:graphicData>
        </a:graphic>
      </p:graphicFrame>
      <p:sp>
        <p:nvSpPr>
          <p:cNvPr id="4" name="CaixaDeTexto 3">
            <a:extLst>
              <a:ext uri="{FF2B5EF4-FFF2-40B4-BE49-F238E27FC236}">
                <a16:creationId xmlns:a16="http://schemas.microsoft.com/office/drawing/2014/main" id="{B8E6AAD6-F150-4988-B0DD-1CB60D0F96D5}"/>
              </a:ext>
            </a:extLst>
          </p:cNvPr>
          <p:cNvSpPr txBox="1"/>
          <p:nvPr/>
        </p:nvSpPr>
        <p:spPr>
          <a:xfrm>
            <a:off x="286870" y="3919409"/>
            <a:ext cx="11555506" cy="2323713"/>
          </a:xfrm>
          <a:prstGeom prst="rect">
            <a:avLst/>
          </a:prstGeom>
          <a:noFill/>
        </p:spPr>
        <p:txBody>
          <a:bodyPr wrap="square">
            <a:spAutoFit/>
          </a:bodyPr>
          <a:lstStyle/>
          <a:p>
            <a:pPr algn="r"/>
            <a:r>
              <a:rPr lang="pt-BR" sz="1600" dirty="0">
                <a:latin typeface="Arial Narrow" panose="020B0606020202030204" pitchFamily="34" charset="0"/>
              </a:rPr>
              <a:t>Fonte: Maxi: Séries Finais. Caderno 2. Língua Portuguesa – 6º ano. 1.ed. São Paulo: Somos Sistemas de Ensino, 2021. Ensino Fundamental 2. p. 103.</a:t>
            </a:r>
          </a:p>
          <a:p>
            <a:pPr algn="r"/>
            <a:r>
              <a:rPr lang="pt-BR" sz="1400" dirty="0">
                <a:latin typeface="Arial Narrow" panose="020B0606020202030204" pitchFamily="34" charset="0"/>
              </a:rPr>
              <a:t>Disponível em: https://armazemdetexto.blogspot.com/2024/10/carta-de-solicitacao-jessica-ormeneze.html. Acesso em: 24 set. 2025. (Adaptado).</a:t>
            </a:r>
          </a:p>
          <a:p>
            <a:pPr algn="just"/>
            <a:endParaRPr lang="pt-BR" sz="2300" b="1" dirty="0">
              <a:latin typeface="Arial Narrow" panose="020B0606020202030204" pitchFamily="34" charset="0"/>
            </a:endParaRPr>
          </a:p>
          <a:p>
            <a:pPr algn="just"/>
            <a:r>
              <a:rPr lang="pt-BR" sz="2300" b="1" dirty="0">
                <a:latin typeface="Arial Narrow" panose="020B0606020202030204" pitchFamily="34" charset="0"/>
              </a:rPr>
              <a:t>2. </a:t>
            </a:r>
            <a:r>
              <a:rPr lang="pt-BR" sz="2300" dirty="0">
                <a:latin typeface="Arial Narrow" panose="020B0606020202030204" pitchFamily="34" charset="0"/>
              </a:rPr>
              <a:t>A carta de solicitação é um texto utilizado para solicitar, pedir algo para alguém. Agora responda:</a:t>
            </a:r>
          </a:p>
          <a:p>
            <a:pPr algn="just"/>
            <a:r>
              <a:rPr lang="pt-BR" sz="2300" dirty="0">
                <a:latin typeface="Arial Narrow" panose="020B0606020202030204" pitchFamily="34" charset="0"/>
              </a:rPr>
              <a:t>a) Qual a finalidade dessa carta?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Qual o assunto/tema tratado nessa carta?</a:t>
            </a:r>
          </a:p>
        </p:txBody>
      </p:sp>
    </p:spTree>
    <p:extLst>
      <p:ext uri="{BB962C8B-B14F-4D97-AF65-F5344CB8AC3E}">
        <p14:creationId xmlns:p14="http://schemas.microsoft.com/office/powerpoint/2010/main" val="2092194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0E39F6C-2F23-814A-F743-2C7FC197730A}"/>
              </a:ext>
            </a:extLst>
          </p:cNvPr>
          <p:cNvSpPr txBox="1"/>
          <p:nvPr/>
        </p:nvSpPr>
        <p:spPr>
          <a:xfrm>
            <a:off x="197223" y="824771"/>
            <a:ext cx="11698941" cy="3985706"/>
          </a:xfrm>
          <a:prstGeom prst="rect">
            <a:avLst/>
          </a:prstGeom>
          <a:noFill/>
        </p:spPr>
        <p:txBody>
          <a:bodyPr wrap="square">
            <a:spAutoFit/>
          </a:bodyPr>
          <a:lstStyle/>
          <a:p>
            <a:pPr algn="just"/>
            <a:r>
              <a:rPr lang="pt-BR" sz="2300" b="1" dirty="0">
                <a:latin typeface="Arial Narrow" panose="020B0606020202030204" pitchFamily="34" charset="0"/>
              </a:rPr>
              <a:t>3. </a:t>
            </a:r>
            <a:r>
              <a:rPr lang="pt-BR" sz="2300" dirty="0">
                <a:latin typeface="Arial Narrow" panose="020B0606020202030204" pitchFamily="34" charset="0"/>
              </a:rPr>
              <a:t>O texto lido é uma carta de solicitação. Qual foi a solicitação feita?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4. </a:t>
            </a:r>
            <a:r>
              <a:rPr lang="pt-BR" sz="2300" dirty="0">
                <a:latin typeface="Arial Narrow" panose="020B0606020202030204" pitchFamily="34" charset="0"/>
              </a:rPr>
              <a:t>Em qual bairro a moradora identificou a falta de academias ao ar livre?</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5. </a:t>
            </a:r>
            <a:r>
              <a:rPr lang="pt-BR" sz="2300" dirty="0">
                <a:latin typeface="Arial Narrow" panose="020B0606020202030204" pitchFamily="34" charset="0"/>
              </a:rPr>
              <a:t>Relia o texto I e responda:</a:t>
            </a:r>
          </a:p>
          <a:p>
            <a:pPr algn="just"/>
            <a:r>
              <a:rPr lang="pt-BR" sz="2300" dirty="0">
                <a:latin typeface="Arial Narrow" panose="020B0606020202030204" pitchFamily="34" charset="0"/>
              </a:rPr>
              <a:t>a) Quem é o/a remetente da carta, ou seja, quem a escreveu?</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Para quem essa carta foi escrita, ou seja, qual é o seu destinatário?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6. </a:t>
            </a:r>
            <a:r>
              <a:rPr lang="pt-BR" sz="2300" dirty="0">
                <a:latin typeface="Arial Narrow" panose="020B0606020202030204" pitchFamily="34" charset="0"/>
              </a:rPr>
              <a:t>A remetente da carta de solicitação menciona que outros bairros da cidade de Vinhedo já possuem academias ao ar livre, mas o bairro em que ela mora não. O que ela pensa sobre isso?</a:t>
            </a:r>
          </a:p>
        </p:txBody>
      </p:sp>
    </p:spTree>
    <p:extLst>
      <p:ext uri="{BB962C8B-B14F-4D97-AF65-F5344CB8AC3E}">
        <p14:creationId xmlns:p14="http://schemas.microsoft.com/office/powerpoint/2010/main" val="2593093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79D9C60-4AE3-BF48-20FE-3577E95A2F0B}"/>
              </a:ext>
            </a:extLst>
          </p:cNvPr>
          <p:cNvPicPr>
            <a:picLocks noChangeAspect="1"/>
          </p:cNvPicPr>
          <p:nvPr/>
        </p:nvPicPr>
        <p:blipFill>
          <a:blip r:embed="rId2"/>
          <a:stretch>
            <a:fillRect/>
          </a:stretch>
        </p:blipFill>
        <p:spPr>
          <a:xfrm>
            <a:off x="161982" y="824754"/>
            <a:ext cx="1854409" cy="720064"/>
          </a:xfrm>
          <a:prstGeom prst="rect">
            <a:avLst/>
          </a:prstGeom>
        </p:spPr>
      </p:pic>
      <p:graphicFrame>
        <p:nvGraphicFramePr>
          <p:cNvPr id="3" name="Tabela 2">
            <a:extLst>
              <a:ext uri="{FF2B5EF4-FFF2-40B4-BE49-F238E27FC236}">
                <a16:creationId xmlns:a16="http://schemas.microsoft.com/office/drawing/2014/main" id="{B9F3AD76-0019-63D8-D6B2-F909FCA67C35}"/>
              </a:ext>
            </a:extLst>
          </p:cNvPr>
          <p:cNvGraphicFramePr>
            <a:graphicFrameLocks noGrp="1"/>
          </p:cNvGraphicFramePr>
          <p:nvPr>
            <p:extLst>
              <p:ext uri="{D42A27DB-BD31-4B8C-83A1-F6EECF244321}">
                <p14:modId xmlns:p14="http://schemas.microsoft.com/office/powerpoint/2010/main" val="4004630685"/>
              </p:ext>
            </p:extLst>
          </p:nvPr>
        </p:nvGraphicFramePr>
        <p:xfrm>
          <a:off x="161981" y="1544818"/>
          <a:ext cx="11743147" cy="1143000"/>
        </p:xfrm>
        <a:graphic>
          <a:graphicData uri="http://schemas.openxmlformats.org/drawingml/2006/table">
            <a:tbl>
              <a:tblPr firstRow="1" bandRow="1">
                <a:tableStyleId>{5C22544A-7EE6-4342-B048-85BDC9FD1C3A}</a:tableStyleId>
              </a:tblPr>
              <a:tblGrid>
                <a:gridCol w="11743147">
                  <a:extLst>
                    <a:ext uri="{9D8B030D-6E8A-4147-A177-3AD203B41FA5}">
                      <a16:colId xmlns:a16="http://schemas.microsoft.com/office/drawing/2014/main" val="951784902"/>
                    </a:ext>
                  </a:extLst>
                </a:gridCol>
              </a:tblGrid>
              <a:tr h="370840">
                <a:tc>
                  <a:txBody>
                    <a:bodyPr/>
                    <a:lstStyle/>
                    <a:p>
                      <a:r>
                        <a:rPr lang="pt-BR" sz="2300" b="1" dirty="0">
                          <a:solidFill>
                            <a:schemeClr val="tx1"/>
                          </a:solidFill>
                          <a:latin typeface="Arial Narrow" panose="020B0606020202030204" pitchFamily="34" charset="0"/>
                        </a:rPr>
                        <a:t>Justificativas/argumentação </a:t>
                      </a:r>
                      <a:r>
                        <a:rPr lang="pt-BR" sz="2300" b="0" dirty="0">
                          <a:solidFill>
                            <a:schemeClr val="tx1"/>
                          </a:solidFill>
                          <a:latin typeface="Arial Narrow" panose="020B0606020202030204" pitchFamily="34" charset="0"/>
                        </a:rPr>
                        <a:t>em uma carta de solicitação é o uso de </a:t>
                      </a:r>
                      <a:r>
                        <a:rPr lang="pt-BR" sz="2300" b="1" dirty="0">
                          <a:solidFill>
                            <a:schemeClr val="tx1"/>
                          </a:solidFill>
                          <a:latin typeface="Arial Narrow" panose="020B0606020202030204" pitchFamily="34" charset="0"/>
                        </a:rPr>
                        <a:t>razões</a:t>
                      </a:r>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explicações</a:t>
                      </a:r>
                      <a:r>
                        <a:rPr lang="pt-BR" sz="2300" b="0" dirty="0">
                          <a:solidFill>
                            <a:schemeClr val="tx1"/>
                          </a:solidFill>
                          <a:latin typeface="Arial Narrow" panose="020B0606020202030204" pitchFamily="34" charset="0"/>
                        </a:rPr>
                        <a:t> e </a:t>
                      </a:r>
                      <a:r>
                        <a:rPr lang="pt-BR" sz="2300" b="1" dirty="0">
                          <a:solidFill>
                            <a:schemeClr val="tx1"/>
                          </a:solidFill>
                          <a:latin typeface="Arial Narrow" panose="020B0606020202030204" pitchFamily="34" charset="0"/>
                        </a:rPr>
                        <a:t>justificativas </a:t>
                      </a:r>
                      <a:r>
                        <a:rPr lang="pt-BR" sz="2300" b="0" dirty="0">
                          <a:solidFill>
                            <a:schemeClr val="tx1"/>
                          </a:solidFill>
                          <a:latin typeface="Arial Narrow" panose="020B0606020202030204" pitchFamily="34" charset="0"/>
                        </a:rPr>
                        <a:t>para convencer o destinatário a atender ao pedido feito. Ela combina </a:t>
                      </a:r>
                      <a:r>
                        <a:rPr lang="pt-BR" sz="2300" b="1" dirty="0">
                          <a:solidFill>
                            <a:schemeClr val="tx1"/>
                          </a:solidFill>
                          <a:latin typeface="Arial Narrow" panose="020B0606020202030204" pitchFamily="34" charset="0"/>
                        </a:rPr>
                        <a:t>fatos</a:t>
                      </a:r>
                      <a:r>
                        <a:rPr lang="pt-BR" sz="2300" b="0" dirty="0">
                          <a:solidFill>
                            <a:schemeClr val="tx1"/>
                          </a:solidFill>
                          <a:latin typeface="Arial Narrow" panose="020B0606020202030204" pitchFamily="34" charset="0"/>
                        </a:rPr>
                        <a:t> (informações verdadeiras) e </a:t>
                      </a:r>
                      <a:r>
                        <a:rPr lang="pt-BR" sz="2300" b="1" dirty="0">
                          <a:solidFill>
                            <a:schemeClr val="tx1"/>
                          </a:solidFill>
                          <a:latin typeface="Arial Narrow" panose="020B0606020202030204" pitchFamily="34" charset="0"/>
                        </a:rPr>
                        <a:t>opiniões</a:t>
                      </a:r>
                      <a:r>
                        <a:rPr lang="pt-BR" sz="2300" b="0" dirty="0">
                          <a:solidFill>
                            <a:schemeClr val="tx1"/>
                          </a:solidFill>
                          <a:latin typeface="Arial Narrow" panose="020B0606020202030204" pitchFamily="34" charset="0"/>
                        </a:rPr>
                        <a:t> (pontos de vista do autor) para demonstrar por que a solicitação é importante e necessária.</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357348842"/>
                  </a:ext>
                </a:extLst>
              </a:tr>
            </a:tbl>
          </a:graphicData>
        </a:graphic>
      </p:graphicFrame>
      <p:sp>
        <p:nvSpPr>
          <p:cNvPr id="5" name="CaixaDeTexto 4">
            <a:extLst>
              <a:ext uri="{FF2B5EF4-FFF2-40B4-BE49-F238E27FC236}">
                <a16:creationId xmlns:a16="http://schemas.microsoft.com/office/drawing/2014/main" id="{A287E94B-5E08-5D12-657C-59274CACE80C}"/>
              </a:ext>
            </a:extLst>
          </p:cNvPr>
          <p:cNvSpPr txBox="1"/>
          <p:nvPr/>
        </p:nvSpPr>
        <p:spPr>
          <a:xfrm>
            <a:off x="161981" y="2926541"/>
            <a:ext cx="11743147" cy="446276"/>
          </a:xfrm>
          <a:prstGeom prst="rect">
            <a:avLst/>
          </a:prstGeom>
          <a:noFill/>
        </p:spPr>
        <p:txBody>
          <a:bodyPr wrap="square">
            <a:spAutoFit/>
          </a:bodyPr>
          <a:lstStyle/>
          <a:p>
            <a:r>
              <a:rPr lang="pt-BR" sz="2300" b="1" dirty="0">
                <a:latin typeface="Arial Narrow" panose="020B0606020202030204" pitchFamily="34" charset="0"/>
              </a:rPr>
              <a:t>7. </a:t>
            </a:r>
            <a:r>
              <a:rPr lang="pt-BR" sz="2300" dirty="0">
                <a:latin typeface="Arial Narrow" panose="020B0606020202030204" pitchFamily="34" charset="0"/>
              </a:rPr>
              <a:t>Retire da carta de solicitação as justificativas que a autora utiliza para realizar o seu pedido.</a:t>
            </a:r>
          </a:p>
        </p:txBody>
      </p:sp>
      <p:pic>
        <p:nvPicPr>
          <p:cNvPr id="6" name="Imagem 5">
            <a:extLst>
              <a:ext uri="{FF2B5EF4-FFF2-40B4-BE49-F238E27FC236}">
                <a16:creationId xmlns:a16="http://schemas.microsoft.com/office/drawing/2014/main" id="{DE8A0EEC-6F57-ACA6-9C75-18A9343DFDA3}"/>
              </a:ext>
            </a:extLst>
          </p:cNvPr>
          <p:cNvPicPr>
            <a:picLocks noChangeAspect="1"/>
          </p:cNvPicPr>
          <p:nvPr/>
        </p:nvPicPr>
        <p:blipFill>
          <a:blip r:embed="rId2"/>
          <a:stretch>
            <a:fillRect/>
          </a:stretch>
        </p:blipFill>
        <p:spPr>
          <a:xfrm>
            <a:off x="161982" y="3699535"/>
            <a:ext cx="1854410" cy="720064"/>
          </a:xfrm>
          <a:prstGeom prst="rect">
            <a:avLst/>
          </a:prstGeom>
        </p:spPr>
      </p:pic>
      <p:graphicFrame>
        <p:nvGraphicFramePr>
          <p:cNvPr id="7" name="Tabela 6">
            <a:extLst>
              <a:ext uri="{FF2B5EF4-FFF2-40B4-BE49-F238E27FC236}">
                <a16:creationId xmlns:a16="http://schemas.microsoft.com/office/drawing/2014/main" id="{7800B23D-2282-B752-5EBD-4ECCEE3472AB}"/>
              </a:ext>
            </a:extLst>
          </p:cNvPr>
          <p:cNvGraphicFramePr>
            <a:graphicFrameLocks noGrp="1"/>
          </p:cNvGraphicFramePr>
          <p:nvPr>
            <p:extLst>
              <p:ext uri="{D42A27DB-BD31-4B8C-83A1-F6EECF244321}">
                <p14:modId xmlns:p14="http://schemas.microsoft.com/office/powerpoint/2010/main" val="1538850732"/>
              </p:ext>
            </p:extLst>
          </p:nvPr>
        </p:nvGraphicFramePr>
        <p:xfrm>
          <a:off x="161981" y="4419599"/>
          <a:ext cx="11743146" cy="2194560"/>
        </p:xfrm>
        <a:graphic>
          <a:graphicData uri="http://schemas.openxmlformats.org/drawingml/2006/table">
            <a:tbl>
              <a:tblPr firstRow="1" bandRow="1">
                <a:tableStyleId>{5C22544A-7EE6-4342-B048-85BDC9FD1C3A}</a:tableStyleId>
              </a:tblPr>
              <a:tblGrid>
                <a:gridCol w="11743146">
                  <a:extLst>
                    <a:ext uri="{9D8B030D-6E8A-4147-A177-3AD203B41FA5}">
                      <a16:colId xmlns:a16="http://schemas.microsoft.com/office/drawing/2014/main" val="999454429"/>
                    </a:ext>
                  </a:extLst>
                </a:gridCol>
              </a:tblGrid>
              <a:tr h="370840">
                <a:tc>
                  <a:txBody>
                    <a:bodyPr/>
                    <a:lstStyle/>
                    <a:p>
                      <a:pPr algn="ctr"/>
                      <a:r>
                        <a:rPr lang="pt-BR" sz="2300" b="1" dirty="0">
                          <a:solidFill>
                            <a:schemeClr val="tx1"/>
                          </a:solidFill>
                          <a:latin typeface="Arial Narrow" panose="020B0606020202030204" pitchFamily="34" charset="0"/>
                        </a:rPr>
                        <a:t>Vocativo</a:t>
                      </a:r>
                    </a:p>
                    <a:p>
                      <a:pPr marL="0" indent="268288" algn="just"/>
                      <a:r>
                        <a:rPr lang="pt-BR" sz="2300" b="0" dirty="0">
                          <a:solidFill>
                            <a:schemeClr val="tx1"/>
                          </a:solidFill>
                          <a:latin typeface="Arial Narrow" panose="020B0606020202030204" pitchFamily="34" charset="0"/>
                        </a:rPr>
                        <a:t>O </a:t>
                      </a:r>
                      <a:r>
                        <a:rPr lang="pt-BR" sz="2300" b="1" dirty="0">
                          <a:solidFill>
                            <a:schemeClr val="tx1"/>
                          </a:solidFill>
                          <a:latin typeface="Arial Narrow" panose="020B0606020202030204" pitchFamily="34" charset="0"/>
                        </a:rPr>
                        <a:t>vocativo</a:t>
                      </a:r>
                      <a:r>
                        <a:rPr lang="pt-BR" sz="2300" b="0" dirty="0">
                          <a:solidFill>
                            <a:schemeClr val="tx1"/>
                          </a:solidFill>
                          <a:latin typeface="Arial Narrow" panose="020B0606020202030204" pitchFamily="34" charset="0"/>
                        </a:rPr>
                        <a:t> é uma palavra ou expressão de </a:t>
                      </a:r>
                      <a:r>
                        <a:rPr lang="pt-BR" sz="2300" b="1" dirty="0">
                          <a:solidFill>
                            <a:schemeClr val="tx1"/>
                          </a:solidFill>
                          <a:latin typeface="Arial Narrow" panose="020B0606020202030204" pitchFamily="34" charset="0"/>
                        </a:rPr>
                        <a:t>chamamento</a:t>
                      </a:r>
                      <a:r>
                        <a:rPr lang="pt-BR" sz="2300" b="0" dirty="0">
                          <a:solidFill>
                            <a:schemeClr val="tx1"/>
                          </a:solidFill>
                          <a:latin typeface="Arial Narrow" panose="020B0606020202030204" pitchFamily="34" charset="0"/>
                        </a:rPr>
                        <a:t>, ou seja, é um termo usado para chamar, invocar e se dirigir a alguém, como por exemplo: “</a:t>
                      </a:r>
                      <a:r>
                        <a:rPr lang="pt-BR" sz="2300" b="1" dirty="0">
                          <a:solidFill>
                            <a:schemeClr val="tx1"/>
                          </a:solidFill>
                          <a:latin typeface="Arial Narrow" panose="020B0606020202030204" pitchFamily="34" charset="0"/>
                        </a:rPr>
                        <a:t>Maria</a:t>
                      </a:r>
                      <a:r>
                        <a:rPr lang="pt-BR" sz="2300" b="0" dirty="0">
                          <a:solidFill>
                            <a:schemeClr val="tx1"/>
                          </a:solidFill>
                          <a:latin typeface="Arial Narrow" panose="020B0606020202030204" pitchFamily="34" charset="0"/>
                        </a:rPr>
                        <a:t>, venha aqui!”, (</a:t>
                      </a:r>
                      <a:r>
                        <a:rPr lang="pt-BR" sz="2300" b="1" dirty="0">
                          <a:solidFill>
                            <a:schemeClr val="tx1"/>
                          </a:solidFill>
                          <a:latin typeface="Arial Narrow" panose="020B0606020202030204" pitchFamily="34" charset="0"/>
                        </a:rPr>
                        <a:t>Maria</a:t>
                      </a:r>
                      <a:r>
                        <a:rPr lang="pt-BR" sz="2300" b="0" dirty="0">
                          <a:solidFill>
                            <a:schemeClr val="tx1"/>
                          </a:solidFill>
                          <a:latin typeface="Arial Narrow" panose="020B0606020202030204" pitchFamily="34" charset="0"/>
                        </a:rPr>
                        <a:t> é a palavra/ termo de chamamento). O vocativo, geralmente, vem seguido de uma vírgula como no exemplo: “Maria,”.</a:t>
                      </a:r>
                    </a:p>
                    <a:p>
                      <a:pPr marL="0" indent="268288" algn="just"/>
                      <a:r>
                        <a:rPr lang="pt-BR" sz="2300" b="0" dirty="0">
                          <a:solidFill>
                            <a:schemeClr val="tx1"/>
                          </a:solidFill>
                          <a:latin typeface="Arial Narrow" panose="020B0606020202030204" pitchFamily="34" charset="0"/>
                        </a:rPr>
                        <a:t>Na carta de solicitação, o vocativo aparece logo no início do texto e funciona como uma </a:t>
                      </a:r>
                      <a:r>
                        <a:rPr lang="pt-BR" sz="2300" b="1" dirty="0">
                          <a:solidFill>
                            <a:schemeClr val="tx1"/>
                          </a:solidFill>
                          <a:latin typeface="Arial Narrow" panose="020B0606020202030204" pitchFamily="34" charset="0"/>
                        </a:rPr>
                        <a:t>saudação</a:t>
                      </a:r>
                      <a:r>
                        <a:rPr lang="pt-BR" sz="2300" b="0" dirty="0">
                          <a:solidFill>
                            <a:schemeClr val="tx1"/>
                          </a:solidFill>
                          <a:latin typeface="Arial Narrow" panose="020B0606020202030204" pitchFamily="34" charset="0"/>
                        </a:rPr>
                        <a:t>, mostrando para quem </a:t>
                      </a:r>
                      <a:r>
                        <a:rPr lang="pt-BR" sz="2300" b="1" dirty="0">
                          <a:solidFill>
                            <a:schemeClr val="tx1"/>
                          </a:solidFill>
                          <a:latin typeface="Arial Narrow" panose="020B0606020202030204" pitchFamily="34" charset="0"/>
                        </a:rPr>
                        <a:t>a carta foi escrita</a:t>
                      </a:r>
                      <a:r>
                        <a:rPr lang="pt-BR" sz="2300" b="0" dirty="0">
                          <a:solidFill>
                            <a:schemeClr val="tx1"/>
                          </a:solidFill>
                          <a:latin typeface="Arial Narrow" panose="020B0606020202030204" pitchFamily="34" charset="0"/>
                        </a:rPr>
                        <a:t>. </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542398946"/>
                  </a:ext>
                </a:extLst>
              </a:tr>
            </a:tbl>
          </a:graphicData>
        </a:graphic>
      </p:graphicFrame>
    </p:spTree>
    <p:extLst>
      <p:ext uri="{BB962C8B-B14F-4D97-AF65-F5344CB8AC3E}">
        <p14:creationId xmlns:p14="http://schemas.microsoft.com/office/powerpoint/2010/main" val="3049005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63410B99-DBF9-7113-B5C3-6B3458B81F01}"/>
              </a:ext>
            </a:extLst>
          </p:cNvPr>
          <p:cNvSpPr txBox="1"/>
          <p:nvPr/>
        </p:nvSpPr>
        <p:spPr>
          <a:xfrm>
            <a:off x="161364" y="1082203"/>
            <a:ext cx="11869271" cy="4693593"/>
          </a:xfrm>
          <a:prstGeom prst="rect">
            <a:avLst/>
          </a:prstGeom>
          <a:noFill/>
        </p:spPr>
        <p:txBody>
          <a:bodyPr wrap="square">
            <a:spAutoFit/>
          </a:bodyPr>
          <a:lstStyle/>
          <a:p>
            <a:pPr algn="just"/>
            <a:r>
              <a:rPr lang="pt-BR" sz="2300" b="1" dirty="0">
                <a:latin typeface="Arial Narrow" panose="020B0606020202030204" pitchFamily="34" charset="0"/>
              </a:rPr>
              <a:t>8. </a:t>
            </a:r>
            <a:r>
              <a:rPr lang="pt-BR" sz="2300" dirty="0">
                <a:latin typeface="Arial Narrow" panose="020B0606020202030204" pitchFamily="34" charset="0"/>
              </a:rPr>
              <a:t>Leia novamente a carta de solicitação e depois responda.</a:t>
            </a:r>
          </a:p>
          <a:p>
            <a:pPr marL="457200" indent="-457200" algn="just">
              <a:buAutoNum type="alphaLcParenR"/>
            </a:pPr>
            <a:r>
              <a:rPr lang="pt-BR" sz="2300" dirty="0">
                <a:latin typeface="Arial Narrow" panose="020B0606020202030204" pitchFamily="34" charset="0"/>
              </a:rPr>
              <a:t>Para quem Jéssica </a:t>
            </a:r>
            <a:r>
              <a:rPr lang="pt-BR" sz="2300" dirty="0" err="1">
                <a:latin typeface="Arial Narrow" panose="020B0606020202030204" pitchFamily="34" charset="0"/>
              </a:rPr>
              <a:t>Ormeneze</a:t>
            </a:r>
            <a:r>
              <a:rPr lang="pt-BR" sz="2300" dirty="0">
                <a:latin typeface="Arial Narrow" panose="020B0606020202030204" pitchFamily="34" charset="0"/>
              </a:rPr>
              <a:t> está enviando a carta de solicitação?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Qual foi a expressão usada para se referir com quem Jéssica </a:t>
            </a:r>
            <a:r>
              <a:rPr lang="pt-BR" sz="2300" dirty="0" err="1">
                <a:latin typeface="Arial Narrow" panose="020B0606020202030204" pitchFamily="34" charset="0"/>
              </a:rPr>
              <a:t>Ormeneze</a:t>
            </a:r>
            <a:r>
              <a:rPr lang="pt-BR" sz="2300" dirty="0">
                <a:latin typeface="Arial Narrow" panose="020B0606020202030204" pitchFamily="34" charset="0"/>
              </a:rPr>
              <a:t> dialoga?</a:t>
            </a:r>
          </a:p>
          <a:p>
            <a:pPr marL="457200" indent="-457200" algn="just">
              <a:buAutoNum type="alphaLcParenR"/>
            </a:pPr>
            <a:endParaRPr lang="pt-BR" sz="2300" dirty="0">
              <a:latin typeface="Arial Narrow" panose="020B0606020202030204" pitchFamily="34" charset="0"/>
            </a:endParaRPr>
          </a:p>
          <a:p>
            <a:pPr algn="just"/>
            <a:r>
              <a:rPr lang="pt-BR" sz="2300" b="1" dirty="0">
                <a:latin typeface="Arial Narrow" panose="020B0606020202030204" pitchFamily="34" charset="0"/>
              </a:rPr>
              <a:t>9. </a:t>
            </a:r>
            <a:r>
              <a:rPr lang="pt-BR" sz="2300" dirty="0">
                <a:latin typeface="Arial Narrow" panose="020B0606020202030204" pitchFamily="34" charset="0"/>
              </a:rPr>
              <a:t>No trecho “Prezado senhor Secretário de Esportes e Lazer,”, qual é o sinal de pontuação que foi utilizado pelo remetente (quem escreveu a carta) para atribuir sentido à expressão de chamamento (vocativo)?</a:t>
            </a:r>
          </a:p>
          <a:p>
            <a:pPr algn="just"/>
            <a:r>
              <a:rPr lang="pt-BR" sz="2300" dirty="0">
                <a:latin typeface="Arial Narrow" panose="020B0606020202030204" pitchFamily="34" charset="0"/>
              </a:rPr>
              <a:t>(    ) Vírgula.</a:t>
            </a:r>
          </a:p>
          <a:p>
            <a:pPr algn="just"/>
            <a:r>
              <a:rPr lang="pt-BR" sz="2300" dirty="0">
                <a:latin typeface="Arial Narrow" panose="020B0606020202030204" pitchFamily="34" charset="0"/>
              </a:rPr>
              <a:t>(    ) Ponto final.</a:t>
            </a:r>
          </a:p>
          <a:p>
            <a:pPr algn="just"/>
            <a:r>
              <a:rPr lang="pt-BR" sz="2300" dirty="0">
                <a:latin typeface="Arial Narrow" panose="020B0606020202030204" pitchFamily="34" charset="0"/>
              </a:rPr>
              <a:t>(    ) Ponto exclamação.</a:t>
            </a:r>
          </a:p>
          <a:p>
            <a:pPr algn="just"/>
            <a:r>
              <a:rPr lang="pt-BR" sz="2300" dirty="0">
                <a:latin typeface="Arial Narrow" panose="020B0606020202030204" pitchFamily="34" charset="0"/>
              </a:rPr>
              <a:t>(    ) Ponto de interrogação.</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534176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C373DD0-4FE1-B2A5-C088-EFFED0425B1F}"/>
              </a:ext>
            </a:extLst>
          </p:cNvPr>
          <p:cNvSpPr txBox="1"/>
          <p:nvPr/>
        </p:nvSpPr>
        <p:spPr>
          <a:xfrm>
            <a:off x="152400" y="740966"/>
            <a:ext cx="11833412" cy="4339650"/>
          </a:xfrm>
          <a:prstGeom prst="rect">
            <a:avLst/>
          </a:prstGeom>
          <a:noFill/>
        </p:spPr>
        <p:txBody>
          <a:bodyPr wrap="square">
            <a:spAutoFit/>
          </a:bodyPr>
          <a:lstStyle/>
          <a:p>
            <a:pPr algn="just"/>
            <a:r>
              <a:rPr lang="pt-BR" sz="2300" b="1" dirty="0">
                <a:latin typeface="Arial Narrow" panose="020B0606020202030204" pitchFamily="34" charset="0"/>
              </a:rPr>
              <a:t>10. </a:t>
            </a:r>
            <a:r>
              <a:rPr lang="pt-BR" sz="2300" dirty="0">
                <a:latin typeface="Arial Narrow" panose="020B0606020202030204" pitchFamily="34" charset="0"/>
              </a:rPr>
              <a:t>O vocativo é um termo que aparece isolado por vírgula para contribuir com o sentido de se dirigir a alguém. Sua função é</a:t>
            </a:r>
          </a:p>
          <a:p>
            <a:pPr algn="just"/>
            <a:r>
              <a:rPr lang="pt-BR" sz="2300" dirty="0">
                <a:latin typeface="Arial Narrow" panose="020B0606020202030204" pitchFamily="34" charset="0"/>
              </a:rPr>
              <a:t>(    ) fazer uma explicação.</a:t>
            </a:r>
          </a:p>
          <a:p>
            <a:pPr algn="just"/>
            <a:r>
              <a:rPr lang="pt-BR" sz="2300" dirty="0">
                <a:latin typeface="Arial Narrow" panose="020B0606020202030204" pitchFamily="34" charset="0"/>
              </a:rPr>
              <a:t>(    ) marcar uma indagação.</a:t>
            </a:r>
          </a:p>
          <a:p>
            <a:pPr algn="just"/>
            <a:r>
              <a:rPr lang="pt-BR" sz="2300" dirty="0">
                <a:latin typeface="Arial Narrow" panose="020B0606020202030204" pitchFamily="34" charset="0"/>
              </a:rPr>
              <a:t>(    ) realizar um chamamento.</a:t>
            </a:r>
          </a:p>
          <a:p>
            <a:pPr algn="just"/>
            <a:r>
              <a:rPr lang="pt-BR" sz="2300" dirty="0">
                <a:latin typeface="Arial Narrow" panose="020B0606020202030204" pitchFamily="34" charset="0"/>
              </a:rPr>
              <a:t>(    ) indicar uma circunstância.</a:t>
            </a:r>
          </a:p>
          <a:p>
            <a:pPr algn="just"/>
            <a:endParaRPr lang="pt-BR" sz="2300" dirty="0">
              <a:latin typeface="Arial Narrow" panose="020B0606020202030204" pitchFamily="34" charset="0"/>
            </a:endParaRPr>
          </a:p>
          <a:p>
            <a:pPr indent="268288" algn="just"/>
            <a:r>
              <a:rPr lang="pt-BR" sz="2300" b="1" dirty="0">
                <a:latin typeface="Arial Narrow" panose="020B0606020202030204" pitchFamily="34" charset="0"/>
              </a:rPr>
              <a:t>Querido estudante, a próxima atividade abordaremos os principais elementos da carta de solicitação.</a:t>
            </a:r>
          </a:p>
          <a:p>
            <a:pPr algn="just"/>
            <a:endParaRPr lang="pt-BR" sz="2300" b="1" dirty="0">
              <a:latin typeface="Arial Narrow" panose="020B0606020202030204" pitchFamily="34" charset="0"/>
            </a:endParaRPr>
          </a:p>
          <a:p>
            <a:pPr algn="just"/>
            <a:r>
              <a:rPr lang="pt-BR" sz="2300" b="1" dirty="0">
                <a:latin typeface="Arial Narrow" panose="020B0606020202030204" pitchFamily="34" charset="0"/>
              </a:rPr>
              <a:t>11. </a:t>
            </a:r>
            <a:r>
              <a:rPr lang="pt-BR" sz="2300" dirty="0">
                <a:latin typeface="Arial Narrow" panose="020B0606020202030204" pitchFamily="34" charset="0"/>
              </a:rPr>
              <a:t>Leia novamente a carta de solicitação e identifique seus principais elementos. Em seguida, complete o quadro abaixo com os principais elementos da carta.</a:t>
            </a:r>
          </a:p>
        </p:txBody>
      </p:sp>
    </p:spTree>
    <p:extLst>
      <p:ext uri="{BB962C8B-B14F-4D97-AF65-F5344CB8AC3E}">
        <p14:creationId xmlns:p14="http://schemas.microsoft.com/office/powerpoint/2010/main" val="1605435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8029B0C-9557-D7E6-9C85-429FF77644A7}"/>
              </a:ext>
            </a:extLst>
          </p:cNvPr>
          <p:cNvGraphicFramePr>
            <a:graphicFrameLocks noGrp="1"/>
          </p:cNvGraphicFramePr>
          <p:nvPr>
            <p:extLst>
              <p:ext uri="{D42A27DB-BD31-4B8C-83A1-F6EECF244321}">
                <p14:modId xmlns:p14="http://schemas.microsoft.com/office/powerpoint/2010/main" val="3486498410"/>
              </p:ext>
            </p:extLst>
          </p:nvPr>
        </p:nvGraphicFramePr>
        <p:xfrm>
          <a:off x="274917" y="916889"/>
          <a:ext cx="11728824" cy="2261238"/>
        </p:xfrm>
        <a:graphic>
          <a:graphicData uri="http://schemas.openxmlformats.org/drawingml/2006/table">
            <a:tbl>
              <a:tblPr firstRow="1" bandRow="1">
                <a:tableStyleId>{5C22544A-7EE6-4342-B048-85BDC9FD1C3A}</a:tableStyleId>
              </a:tblPr>
              <a:tblGrid>
                <a:gridCol w="5864412">
                  <a:extLst>
                    <a:ext uri="{9D8B030D-6E8A-4147-A177-3AD203B41FA5}">
                      <a16:colId xmlns:a16="http://schemas.microsoft.com/office/drawing/2014/main" val="102135515"/>
                    </a:ext>
                  </a:extLst>
                </a:gridCol>
                <a:gridCol w="5864412">
                  <a:extLst>
                    <a:ext uri="{9D8B030D-6E8A-4147-A177-3AD203B41FA5}">
                      <a16:colId xmlns:a16="http://schemas.microsoft.com/office/drawing/2014/main" val="646146387"/>
                    </a:ext>
                  </a:extLst>
                </a:gridCol>
              </a:tblGrid>
              <a:tr h="370840">
                <a:tc>
                  <a:txBody>
                    <a:bodyPr/>
                    <a:lstStyle/>
                    <a:p>
                      <a:pPr>
                        <a:lnSpc>
                          <a:spcPct val="115000"/>
                        </a:lnSpc>
                        <a:spcAft>
                          <a:spcPts val="800"/>
                        </a:spcAft>
                        <a:buNone/>
                      </a:pP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Local e data</a:t>
                      </a:r>
                      <a:endParaRPr lang="pt-BR" sz="23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tc>
                  <a:txBody>
                    <a:bodyPr/>
                    <a:lstStyle/>
                    <a:p>
                      <a:endParaRPr lang="pt-B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51116725"/>
                  </a:ext>
                </a:extLst>
              </a:tr>
              <a:tr h="370840">
                <a:tc>
                  <a:txBody>
                    <a:bodyPr/>
                    <a:lstStyle/>
                    <a:p>
                      <a:pPr>
                        <a:lnSpc>
                          <a:spcPct val="115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Vocativo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tc>
                  <a:txBody>
                    <a:bodyPr/>
                    <a:lstStyle/>
                    <a:p>
                      <a:endParaRPr lang="pt-B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11022275"/>
                  </a:ext>
                </a:extLst>
              </a:tr>
              <a:tr h="370840">
                <a:tc>
                  <a:txBody>
                    <a:bodyPr/>
                    <a:lstStyle/>
                    <a:p>
                      <a:pPr>
                        <a:lnSpc>
                          <a:spcPct val="115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Introdução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tc>
                  <a:txBody>
                    <a:bodyPr/>
                    <a:lstStyle/>
                    <a:p>
                      <a:endParaRPr lang="pt-BR" dirty="0"/>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17600883"/>
                  </a:ext>
                </a:extLst>
              </a:tr>
              <a:tr h="370840">
                <a:tc>
                  <a:txBody>
                    <a:bodyPr/>
                    <a:lstStyle/>
                    <a:p>
                      <a:pPr>
                        <a:lnSpc>
                          <a:spcPct val="115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Desenvolvimento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tc>
                  <a:txBody>
                    <a:bodyPr/>
                    <a:lstStyle/>
                    <a:p>
                      <a:endParaRPr lang="pt-BR" dirty="0"/>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53585814"/>
                  </a:ext>
                </a:extLst>
              </a:tr>
              <a:tr h="370840">
                <a:tc>
                  <a:txBody>
                    <a:bodyPr/>
                    <a:lstStyle/>
                    <a:p>
                      <a:pPr>
                        <a:lnSpc>
                          <a:spcPct val="115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Fechamento/agradecimento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tc>
                  <a:txBody>
                    <a:bodyPr/>
                    <a:lstStyle/>
                    <a:p>
                      <a:endParaRPr lang="pt-B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17655512"/>
                  </a:ext>
                </a:extLst>
              </a:tr>
              <a:tr h="370840">
                <a:tc>
                  <a:txBody>
                    <a:bodyPr/>
                    <a:lstStyle/>
                    <a:p>
                      <a:pPr>
                        <a:lnSpc>
                          <a:spcPct val="115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Assinatura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tc>
                  <a:txBody>
                    <a:bodyPr/>
                    <a:lstStyle/>
                    <a:p>
                      <a:endParaRPr lang="pt-BR" dirty="0"/>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68947118"/>
                  </a:ext>
                </a:extLst>
              </a:tr>
            </a:tbl>
          </a:graphicData>
        </a:graphic>
      </p:graphicFrame>
      <p:pic>
        <p:nvPicPr>
          <p:cNvPr id="3" name="Imagem 2">
            <a:extLst>
              <a:ext uri="{FF2B5EF4-FFF2-40B4-BE49-F238E27FC236}">
                <a16:creationId xmlns:a16="http://schemas.microsoft.com/office/drawing/2014/main" id="{B95CAA1B-D51F-39EB-00BC-4D1C51633238}"/>
              </a:ext>
            </a:extLst>
          </p:cNvPr>
          <p:cNvPicPr>
            <a:picLocks noChangeAspect="1"/>
          </p:cNvPicPr>
          <p:nvPr/>
        </p:nvPicPr>
        <p:blipFill>
          <a:blip r:embed="rId2"/>
          <a:stretch>
            <a:fillRect/>
          </a:stretch>
        </p:blipFill>
        <p:spPr>
          <a:xfrm>
            <a:off x="274918" y="3429000"/>
            <a:ext cx="1867648" cy="724369"/>
          </a:xfrm>
          <a:prstGeom prst="rect">
            <a:avLst/>
          </a:prstGeom>
        </p:spPr>
      </p:pic>
      <p:graphicFrame>
        <p:nvGraphicFramePr>
          <p:cNvPr id="4" name="Tabela 3">
            <a:extLst>
              <a:ext uri="{FF2B5EF4-FFF2-40B4-BE49-F238E27FC236}">
                <a16:creationId xmlns:a16="http://schemas.microsoft.com/office/drawing/2014/main" id="{2E97B6BE-BA7D-9F5D-6138-7D81F8D68FE0}"/>
              </a:ext>
            </a:extLst>
          </p:cNvPr>
          <p:cNvGraphicFramePr>
            <a:graphicFrameLocks noGrp="1"/>
          </p:cNvGraphicFramePr>
          <p:nvPr>
            <p:extLst>
              <p:ext uri="{D42A27DB-BD31-4B8C-83A1-F6EECF244321}">
                <p14:modId xmlns:p14="http://schemas.microsoft.com/office/powerpoint/2010/main" val="2337680370"/>
              </p:ext>
            </p:extLst>
          </p:nvPr>
        </p:nvGraphicFramePr>
        <p:xfrm>
          <a:off x="274916" y="4153369"/>
          <a:ext cx="11728823" cy="2194560"/>
        </p:xfrm>
        <a:graphic>
          <a:graphicData uri="http://schemas.openxmlformats.org/drawingml/2006/table">
            <a:tbl>
              <a:tblPr firstRow="1" bandRow="1">
                <a:tableStyleId>{5C22544A-7EE6-4342-B048-85BDC9FD1C3A}</a:tableStyleId>
              </a:tblPr>
              <a:tblGrid>
                <a:gridCol w="11728823">
                  <a:extLst>
                    <a:ext uri="{9D8B030D-6E8A-4147-A177-3AD203B41FA5}">
                      <a16:colId xmlns:a16="http://schemas.microsoft.com/office/drawing/2014/main" val="1783757623"/>
                    </a:ext>
                  </a:extLst>
                </a:gridCol>
              </a:tblGrid>
              <a:tr h="370840">
                <a:tc>
                  <a:txBody>
                    <a:bodyPr/>
                    <a:lstStyle/>
                    <a:p>
                      <a:pPr algn="ctr"/>
                      <a:r>
                        <a:rPr lang="pt-BR" sz="2300" b="1" dirty="0">
                          <a:solidFill>
                            <a:schemeClr val="tx1"/>
                          </a:solidFill>
                          <a:latin typeface="Arial Narrow" panose="020B0606020202030204" pitchFamily="34" charset="0"/>
                        </a:rPr>
                        <a:t>Níveis de Linguagem</a:t>
                      </a:r>
                    </a:p>
                    <a:p>
                      <a:pPr marL="0" indent="268288" algn="just"/>
                      <a:r>
                        <a:rPr lang="pt-BR" sz="2300" b="0" dirty="0">
                          <a:solidFill>
                            <a:schemeClr val="tx1"/>
                          </a:solidFill>
                          <a:latin typeface="Arial Narrow" panose="020B0606020202030204" pitchFamily="34" charset="0"/>
                        </a:rPr>
                        <a:t>O </a:t>
                      </a:r>
                      <a:r>
                        <a:rPr lang="pt-BR" sz="2300" b="1" dirty="0">
                          <a:solidFill>
                            <a:schemeClr val="tx1"/>
                          </a:solidFill>
                          <a:latin typeface="Arial Narrow" panose="020B0606020202030204" pitchFamily="34" charset="0"/>
                        </a:rPr>
                        <a:t>nível de linguagem </a:t>
                      </a:r>
                      <a:r>
                        <a:rPr lang="pt-BR" sz="2300" b="0" dirty="0">
                          <a:solidFill>
                            <a:schemeClr val="tx1"/>
                          </a:solidFill>
                          <a:latin typeface="Arial Narrow" panose="020B0606020202030204" pitchFamily="34" charset="0"/>
                        </a:rPr>
                        <a:t>é a forma como usamos a língua em diferentes situações de comunicação para nos comunicar com alguém. Ele varia de acordo com o contexto, o interlocutor (com quem falamos ou escrevemos) e o objetivo da comunicação. Quanto ao nível de linguagem ela pode ser: </a:t>
                      </a:r>
                      <a:r>
                        <a:rPr lang="pt-BR" sz="2300" b="1" dirty="0">
                          <a:solidFill>
                            <a:schemeClr val="tx1"/>
                          </a:solidFill>
                          <a:latin typeface="Arial Narrow" panose="020B0606020202030204" pitchFamily="34" charset="0"/>
                        </a:rPr>
                        <a:t>formal</a:t>
                      </a:r>
                      <a:r>
                        <a:rPr lang="pt-BR" sz="2300" b="0" dirty="0">
                          <a:solidFill>
                            <a:schemeClr val="tx1"/>
                          </a:solidFill>
                          <a:latin typeface="Arial Narrow" panose="020B0606020202030204" pitchFamily="34" charset="0"/>
                        </a:rPr>
                        <a:t> e </a:t>
                      </a:r>
                      <a:r>
                        <a:rPr lang="pt-BR" sz="2300" b="1" dirty="0">
                          <a:solidFill>
                            <a:schemeClr val="tx1"/>
                          </a:solidFill>
                          <a:latin typeface="Arial Narrow" panose="020B0606020202030204" pitchFamily="34" charset="0"/>
                        </a:rPr>
                        <a:t>informal</a:t>
                      </a:r>
                      <a:r>
                        <a:rPr lang="pt-BR" sz="2300" b="0" dirty="0">
                          <a:solidFill>
                            <a:schemeClr val="tx1"/>
                          </a:solidFill>
                          <a:latin typeface="Arial Narrow" panose="020B0606020202030204" pitchFamily="34" charset="0"/>
                        </a:rPr>
                        <a:t>.</a:t>
                      </a:r>
                    </a:p>
                    <a:p>
                      <a:pPr algn="just"/>
                      <a:r>
                        <a:rPr lang="pt-BR" sz="2300" b="1" dirty="0">
                          <a:solidFill>
                            <a:schemeClr val="tx1"/>
                          </a:solidFill>
                          <a:latin typeface="Arial Narrow" panose="020B0606020202030204" pitchFamily="34" charset="0"/>
                        </a:rPr>
                        <a:t>- Linguagem formal: </a:t>
                      </a:r>
                      <a:r>
                        <a:rPr lang="pt-BR" sz="2300" b="0" dirty="0">
                          <a:solidFill>
                            <a:schemeClr val="tx1"/>
                          </a:solidFill>
                          <a:latin typeface="Arial Narrow" panose="020B0606020202030204" pitchFamily="34" charset="0"/>
                        </a:rPr>
                        <a:t>é aquela que prioriza a gramática normativa da língua. É usada em situações de comunicação como: entrevistas de emprego, cartas oficiais entre outras.</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638601828"/>
                  </a:ext>
                </a:extLst>
              </a:tr>
            </a:tbl>
          </a:graphicData>
        </a:graphic>
      </p:graphicFrame>
    </p:spTree>
    <p:extLst>
      <p:ext uri="{BB962C8B-B14F-4D97-AF65-F5344CB8AC3E}">
        <p14:creationId xmlns:p14="http://schemas.microsoft.com/office/powerpoint/2010/main" val="1238014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29E1660-D454-6E1D-AB2C-300EBEB5E53D}"/>
              </a:ext>
            </a:extLst>
          </p:cNvPr>
          <p:cNvGraphicFramePr>
            <a:graphicFrameLocks noGrp="1"/>
          </p:cNvGraphicFramePr>
          <p:nvPr>
            <p:extLst>
              <p:ext uri="{D42A27DB-BD31-4B8C-83A1-F6EECF244321}">
                <p14:modId xmlns:p14="http://schemas.microsoft.com/office/powerpoint/2010/main" val="1016230810"/>
              </p:ext>
            </p:extLst>
          </p:nvPr>
        </p:nvGraphicFramePr>
        <p:xfrm>
          <a:off x="176306" y="782419"/>
          <a:ext cx="11764682" cy="1356360"/>
        </p:xfrm>
        <a:graphic>
          <a:graphicData uri="http://schemas.openxmlformats.org/drawingml/2006/table">
            <a:tbl>
              <a:tblPr firstRow="1" bandRow="1">
                <a:tableStyleId>{5C22544A-7EE6-4342-B048-85BDC9FD1C3A}</a:tableStyleId>
              </a:tblPr>
              <a:tblGrid>
                <a:gridCol w="11764682">
                  <a:extLst>
                    <a:ext uri="{9D8B030D-6E8A-4147-A177-3AD203B41FA5}">
                      <a16:colId xmlns:a16="http://schemas.microsoft.com/office/drawing/2014/main" val="3705129038"/>
                    </a:ext>
                  </a:extLst>
                </a:gridCol>
              </a:tblGrid>
              <a:tr h="370840">
                <a:tc>
                  <a:txBody>
                    <a:bodyPr/>
                    <a:lstStyle/>
                    <a:p>
                      <a:r>
                        <a:rPr lang="pt-BR" sz="2300" b="1" dirty="0">
                          <a:solidFill>
                            <a:schemeClr val="tx1"/>
                          </a:solidFill>
                          <a:latin typeface="Arial Narrow" panose="020B0606020202030204" pitchFamily="34" charset="0"/>
                        </a:rPr>
                        <a:t>- Linguagem informal ou coloquial: </a:t>
                      </a:r>
                      <a:r>
                        <a:rPr lang="pt-BR" sz="2300" b="0" dirty="0">
                          <a:solidFill>
                            <a:schemeClr val="tx1"/>
                          </a:solidFill>
                          <a:latin typeface="Arial Narrow" panose="020B0606020202030204" pitchFamily="34" charset="0"/>
                        </a:rPr>
                        <a:t>é a forma de falar do dia a dia, em conversas com amigos, familiares ou em situações descontraídas que não exigem formalidade (gramática formativa da língua), como: o uso das gírias entre outras.</a:t>
                      </a:r>
                    </a:p>
                    <a:p>
                      <a:pPr algn="r"/>
                      <a:r>
                        <a:rPr lang="pt-BR" sz="1400" b="0" dirty="0">
                          <a:solidFill>
                            <a:schemeClr val="tx1"/>
                          </a:solidFill>
                          <a:latin typeface="Arial Narrow" panose="020B0606020202030204" pitchFamily="34" charset="0"/>
                        </a:rPr>
                        <a:t>Disponível em: https://lume.ufrgs.br/</a:t>
                      </a:r>
                      <a:r>
                        <a:rPr lang="pt-BR" sz="1400" b="0" dirty="0" err="1">
                          <a:solidFill>
                            <a:schemeClr val="tx1"/>
                          </a:solidFill>
                          <a:latin typeface="Arial Narrow" panose="020B0606020202030204" pitchFamily="34" charset="0"/>
                        </a:rPr>
                        <a:t>bitstream</a:t>
                      </a:r>
                      <a:r>
                        <a:rPr lang="pt-BR" sz="1400" b="0" dirty="0">
                          <a:solidFill>
                            <a:schemeClr val="tx1"/>
                          </a:solidFill>
                          <a:latin typeface="Arial Narrow" panose="020B0606020202030204" pitchFamily="34" charset="0"/>
                        </a:rPr>
                        <a:t>/</a:t>
                      </a:r>
                      <a:r>
                        <a:rPr lang="pt-BR" sz="1400" b="0" dirty="0" err="1">
                          <a:solidFill>
                            <a:schemeClr val="tx1"/>
                          </a:solidFill>
                          <a:latin typeface="Arial Narrow" panose="020B0606020202030204" pitchFamily="34" charset="0"/>
                        </a:rPr>
                        <a:t>handle</a:t>
                      </a:r>
                      <a:r>
                        <a:rPr lang="pt-BR" sz="1400" b="0" dirty="0">
                          <a:solidFill>
                            <a:schemeClr val="tx1"/>
                          </a:solidFill>
                          <a:latin typeface="Arial Narrow" panose="020B0606020202030204" pitchFamily="34" charset="0"/>
                        </a:rPr>
                        <a:t>/10183/275900/001197883.pdf?sequence=1. Acesso em: 24 set. 025. (Adaptado).</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481634553"/>
                  </a:ext>
                </a:extLst>
              </a:tr>
            </a:tbl>
          </a:graphicData>
        </a:graphic>
      </p:graphicFrame>
      <p:sp>
        <p:nvSpPr>
          <p:cNvPr id="4" name="CaixaDeTexto 3">
            <a:extLst>
              <a:ext uri="{FF2B5EF4-FFF2-40B4-BE49-F238E27FC236}">
                <a16:creationId xmlns:a16="http://schemas.microsoft.com/office/drawing/2014/main" id="{2D31BF9A-C4AA-4F80-263D-679A750736F4}"/>
              </a:ext>
            </a:extLst>
          </p:cNvPr>
          <p:cNvSpPr txBox="1"/>
          <p:nvPr/>
        </p:nvSpPr>
        <p:spPr>
          <a:xfrm>
            <a:off x="176305" y="2365392"/>
            <a:ext cx="11764681" cy="2215991"/>
          </a:xfrm>
          <a:prstGeom prst="rect">
            <a:avLst/>
          </a:prstGeom>
          <a:noFill/>
        </p:spPr>
        <p:txBody>
          <a:bodyPr wrap="square">
            <a:spAutoFit/>
          </a:bodyPr>
          <a:lstStyle/>
          <a:p>
            <a:pPr algn="just"/>
            <a:r>
              <a:rPr lang="pt-BR" sz="2300" b="1" dirty="0">
                <a:latin typeface="Arial Narrow" panose="020B0606020202030204" pitchFamily="34" charset="0"/>
              </a:rPr>
              <a:t>12. </a:t>
            </a:r>
            <a:r>
              <a:rPr lang="pt-BR" sz="2300" dirty="0">
                <a:latin typeface="Arial Narrow" panose="020B0606020202030204" pitchFamily="34" charset="0"/>
              </a:rPr>
              <a:t>O nível de linguagem é a forma como usamos a língua para nos comunicarmos com outra pessoa. Essa comunicação pode acontecer em uma linguagem mais formal, ou seja, quando usamos palavras e construções mais adequadas e cuidadosas, geralmente em situações sérias ou oficiais. Também pode acontecer em uma linguagem mais informal, ou seja, quando falamos de maneira mais simples, descontraída e próxima, como em conversas do dia a dia com amigos e familiares. O nível de linguagem utilizada na carta (texto I) é considerada formal ou informal? Exemplifique com um trecho da carta.</a:t>
            </a:r>
          </a:p>
        </p:txBody>
      </p:sp>
    </p:spTree>
    <p:extLst>
      <p:ext uri="{BB962C8B-B14F-4D97-AF65-F5344CB8AC3E}">
        <p14:creationId xmlns:p14="http://schemas.microsoft.com/office/powerpoint/2010/main" val="2003538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61F615C-BF42-3C11-451A-591C94AB9DBE}"/>
              </a:ext>
            </a:extLst>
          </p:cNvPr>
          <p:cNvPicPr>
            <a:picLocks noChangeAspect="1"/>
          </p:cNvPicPr>
          <p:nvPr/>
        </p:nvPicPr>
        <p:blipFill>
          <a:blip r:embed="rId2"/>
          <a:stretch>
            <a:fillRect/>
          </a:stretch>
        </p:blipFill>
        <p:spPr>
          <a:xfrm>
            <a:off x="3894021" y="703176"/>
            <a:ext cx="4403957" cy="605672"/>
          </a:xfrm>
          <a:prstGeom prst="rect">
            <a:avLst/>
          </a:prstGeom>
        </p:spPr>
      </p:pic>
      <p:pic>
        <p:nvPicPr>
          <p:cNvPr id="3" name="Imagem 2">
            <a:extLst>
              <a:ext uri="{FF2B5EF4-FFF2-40B4-BE49-F238E27FC236}">
                <a16:creationId xmlns:a16="http://schemas.microsoft.com/office/drawing/2014/main" id="{3A43B879-FF5E-FDB4-78FF-20076B0CD93F}"/>
              </a:ext>
            </a:extLst>
          </p:cNvPr>
          <p:cNvPicPr>
            <a:picLocks noChangeAspect="1"/>
          </p:cNvPicPr>
          <p:nvPr/>
        </p:nvPicPr>
        <p:blipFill>
          <a:blip r:embed="rId3"/>
          <a:stretch>
            <a:fillRect/>
          </a:stretch>
        </p:blipFill>
        <p:spPr>
          <a:xfrm>
            <a:off x="175047" y="1308848"/>
            <a:ext cx="4307306" cy="889552"/>
          </a:xfrm>
          <a:prstGeom prst="rect">
            <a:avLst/>
          </a:prstGeom>
        </p:spPr>
      </p:pic>
      <p:graphicFrame>
        <p:nvGraphicFramePr>
          <p:cNvPr id="4" name="Tabela 3">
            <a:extLst>
              <a:ext uri="{FF2B5EF4-FFF2-40B4-BE49-F238E27FC236}">
                <a16:creationId xmlns:a16="http://schemas.microsoft.com/office/drawing/2014/main" id="{4E871735-5E71-3A2C-C905-D702E5C05294}"/>
              </a:ext>
            </a:extLst>
          </p:cNvPr>
          <p:cNvGraphicFramePr>
            <a:graphicFrameLocks noGrp="1"/>
          </p:cNvGraphicFramePr>
          <p:nvPr>
            <p:extLst>
              <p:ext uri="{D42A27DB-BD31-4B8C-83A1-F6EECF244321}">
                <p14:modId xmlns:p14="http://schemas.microsoft.com/office/powerpoint/2010/main" val="107607401"/>
              </p:ext>
            </p:extLst>
          </p:nvPr>
        </p:nvGraphicFramePr>
        <p:xfrm>
          <a:off x="175047" y="2279082"/>
          <a:ext cx="11855588" cy="2916128"/>
        </p:xfrm>
        <a:graphic>
          <a:graphicData uri="http://schemas.openxmlformats.org/drawingml/2006/table">
            <a:tbl>
              <a:tblPr firstRow="1" bandRow="1">
                <a:tableStyleId>{5C22544A-7EE6-4342-B048-85BDC9FD1C3A}</a:tableStyleId>
              </a:tblPr>
              <a:tblGrid>
                <a:gridCol w="11855588">
                  <a:extLst>
                    <a:ext uri="{9D8B030D-6E8A-4147-A177-3AD203B41FA5}">
                      <a16:colId xmlns:a16="http://schemas.microsoft.com/office/drawing/2014/main" val="1877455647"/>
                    </a:ext>
                  </a:extLst>
                </a:gridCol>
              </a:tblGrid>
              <a:tr h="2916128">
                <a:tc>
                  <a:txBody>
                    <a:bodyPr/>
                    <a:lstStyle/>
                    <a:p>
                      <a:r>
                        <a:rPr lang="pt-BR" sz="2300" dirty="0">
                          <a:solidFill>
                            <a:schemeClr val="tx1"/>
                          </a:solidFill>
                          <a:latin typeface="Arial Narrow" panose="020B0606020202030204" pitchFamily="34" charset="0"/>
                        </a:rPr>
                        <a:t>Etapa 2 </a:t>
                      </a:r>
                    </a:p>
                    <a:p>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1. </a:t>
                      </a:r>
                      <a:r>
                        <a:rPr lang="pt-BR" sz="2300" b="0" dirty="0">
                          <a:solidFill>
                            <a:schemeClr val="tx1"/>
                          </a:solidFill>
                          <a:latin typeface="Arial Narrow" panose="020B0606020202030204" pitchFamily="34" charset="0"/>
                        </a:rPr>
                        <a:t>Vamos continuar conversando?</a:t>
                      </a:r>
                    </a:p>
                    <a:p>
                      <a:r>
                        <a:rPr lang="pt-BR" sz="2300" b="0" dirty="0">
                          <a:solidFill>
                            <a:schemeClr val="tx1"/>
                          </a:solidFill>
                          <a:latin typeface="Arial Narrow" panose="020B0606020202030204" pitchFamily="34" charset="0"/>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87285529"/>
                  </a:ext>
                </a:extLst>
              </a:tr>
            </a:tbl>
          </a:graphicData>
        </a:graphic>
      </p:graphicFrame>
      <p:pic>
        <p:nvPicPr>
          <p:cNvPr id="5" name="Imagem 4">
            <a:extLst>
              <a:ext uri="{FF2B5EF4-FFF2-40B4-BE49-F238E27FC236}">
                <a16:creationId xmlns:a16="http://schemas.microsoft.com/office/drawing/2014/main" id="{18821C28-C774-7028-01F9-4BC6C2E41199}"/>
              </a:ext>
            </a:extLst>
          </p:cNvPr>
          <p:cNvPicPr>
            <a:picLocks noChangeAspect="1"/>
          </p:cNvPicPr>
          <p:nvPr/>
        </p:nvPicPr>
        <p:blipFill>
          <a:blip r:embed="rId4"/>
          <a:stretch>
            <a:fillRect/>
          </a:stretch>
        </p:blipFill>
        <p:spPr>
          <a:xfrm>
            <a:off x="345377" y="2680733"/>
            <a:ext cx="3383941" cy="2243832"/>
          </a:xfrm>
          <a:prstGeom prst="rect">
            <a:avLst/>
          </a:prstGeom>
        </p:spPr>
      </p:pic>
      <p:sp>
        <p:nvSpPr>
          <p:cNvPr id="6" name="CaixaDeTexto 5">
            <a:extLst>
              <a:ext uri="{FF2B5EF4-FFF2-40B4-BE49-F238E27FC236}">
                <a16:creationId xmlns:a16="http://schemas.microsoft.com/office/drawing/2014/main" id="{4A8FEB41-D467-10CA-58FB-06134F7EA711}"/>
              </a:ext>
            </a:extLst>
          </p:cNvPr>
          <p:cNvSpPr txBox="1"/>
          <p:nvPr/>
        </p:nvSpPr>
        <p:spPr>
          <a:xfrm>
            <a:off x="3792071" y="2979218"/>
            <a:ext cx="8224882" cy="2215991"/>
          </a:xfrm>
          <a:prstGeom prst="rect">
            <a:avLst/>
          </a:prstGeom>
          <a:noFill/>
        </p:spPr>
        <p:txBody>
          <a:bodyPr wrap="square" rtlCol="0">
            <a:spAutoFit/>
          </a:bodyPr>
          <a:lstStyle/>
          <a:p>
            <a:pPr algn="just"/>
            <a:r>
              <a:rPr lang="pt-BR" sz="2300" dirty="0">
                <a:latin typeface="Arial Narrow" panose="020B0606020202030204" pitchFamily="34" charset="0"/>
              </a:rPr>
              <a:t>- Quais temas/assuntos poderiam ser abordados em uma carta de solicitação? Patrulhamento escolar nas imediações da escola? Solicitação de coleta de lixo seletiva? Reivindicação de um espaço recreativo?</a:t>
            </a:r>
          </a:p>
          <a:p>
            <a:pPr algn="just"/>
            <a:r>
              <a:rPr lang="pt-BR" sz="2300" dirty="0">
                <a:latin typeface="Arial Narrow" panose="020B0606020202030204" pitchFamily="34" charset="0"/>
              </a:rPr>
              <a:t>- Quem seria o destinatário de cada solicitação?</a:t>
            </a:r>
          </a:p>
          <a:p>
            <a:pPr algn="just"/>
            <a:r>
              <a:rPr lang="pt-BR" sz="2300" dirty="0">
                <a:latin typeface="Arial Narrow" panose="020B0606020202030204" pitchFamily="34" charset="0"/>
              </a:rPr>
              <a:t>- Que tipo de argumentos/justificativas podem ajudar a convencer o destinatário a atender o pedido?</a:t>
            </a:r>
          </a:p>
        </p:txBody>
      </p:sp>
    </p:spTree>
    <p:extLst>
      <p:ext uri="{BB962C8B-B14F-4D97-AF65-F5344CB8AC3E}">
        <p14:creationId xmlns:p14="http://schemas.microsoft.com/office/powerpoint/2010/main" val="2088336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5CB6A2-2284-3445-6268-DED5BF16DA03}"/>
              </a:ext>
            </a:extLst>
          </p:cNvPr>
          <p:cNvSpPr txBox="1"/>
          <p:nvPr/>
        </p:nvSpPr>
        <p:spPr>
          <a:xfrm>
            <a:off x="188258" y="1049393"/>
            <a:ext cx="11815483" cy="3631763"/>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vamos embarcar em mais uma descoberta juntos? Hoje vamos aprender sobre a Carta de Solicitação, um tipo de texto que nos ajuda a pedir algo de maneira educada e organizada. Você vai descobrir como escrever uma carta que seja clara, interessante e que faça com que o leitor compreenda exatamente o que você deseja. Vamos explorar os elementos importantes que não podem faltar e aprender a escolher as palavras certas para tornar seu pedido convincente. Preparado(a) para colocar a mão na massa e criar sua própria carta de solicitação?</a:t>
            </a:r>
          </a:p>
          <a:p>
            <a:endParaRPr lang="pt-BR" sz="2300" dirty="0">
              <a:latin typeface="Arial Narrow" panose="020B0606020202030204" pitchFamily="34" charset="0"/>
            </a:endParaRPr>
          </a:p>
          <a:p>
            <a:r>
              <a:rPr lang="pt-BR" sz="2300" dirty="0">
                <a:latin typeface="Arial Narrow" panose="020B0606020202030204" pitchFamily="34" charset="0"/>
              </a:rPr>
              <a:t>Leia o texto.</a:t>
            </a:r>
          </a:p>
          <a:p>
            <a:endParaRPr lang="pt-BR" sz="2300" dirty="0">
              <a:latin typeface="Arial Narrow" panose="020B0606020202030204" pitchFamily="34" charset="0"/>
            </a:endParaRPr>
          </a:p>
          <a:p>
            <a:r>
              <a:rPr lang="pt-BR" sz="2300" b="1" dirty="0">
                <a:latin typeface="Arial Narrow" panose="020B0606020202030204" pitchFamily="34" charset="0"/>
              </a:rPr>
              <a:t>Texto II</a:t>
            </a:r>
          </a:p>
        </p:txBody>
      </p:sp>
    </p:spTree>
    <p:extLst>
      <p:ext uri="{BB962C8B-B14F-4D97-AF65-F5344CB8AC3E}">
        <p14:creationId xmlns:p14="http://schemas.microsoft.com/office/powerpoint/2010/main" val="871845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7E0DAC1-D4E5-0D2C-3682-B928DB2B9C32}"/>
              </a:ext>
            </a:extLst>
          </p:cNvPr>
          <p:cNvGraphicFramePr>
            <a:graphicFrameLocks noGrp="1"/>
          </p:cNvGraphicFramePr>
          <p:nvPr>
            <p:extLst>
              <p:ext uri="{D42A27DB-BD31-4B8C-83A1-F6EECF244321}">
                <p14:modId xmlns:p14="http://schemas.microsoft.com/office/powerpoint/2010/main" val="757578695"/>
              </p:ext>
            </p:extLst>
          </p:nvPr>
        </p:nvGraphicFramePr>
        <p:xfrm>
          <a:off x="155388" y="1311337"/>
          <a:ext cx="11881224" cy="4648200"/>
        </p:xfrm>
        <a:graphic>
          <a:graphicData uri="http://schemas.openxmlformats.org/drawingml/2006/table">
            <a:tbl>
              <a:tblPr firstRow="1" bandRow="1">
                <a:tableStyleId>{5C22544A-7EE6-4342-B048-85BDC9FD1C3A}</a:tableStyleId>
              </a:tblPr>
              <a:tblGrid>
                <a:gridCol w="11881224">
                  <a:extLst>
                    <a:ext uri="{9D8B030D-6E8A-4147-A177-3AD203B41FA5}">
                      <a16:colId xmlns:a16="http://schemas.microsoft.com/office/drawing/2014/main" val="3596770074"/>
                    </a:ext>
                  </a:extLst>
                </a:gridCol>
              </a:tblGrid>
              <a:tr h="370840">
                <a:tc>
                  <a:txBody>
                    <a:bodyPr/>
                    <a:lstStyle/>
                    <a:p>
                      <a:pPr algn="just"/>
                      <a:r>
                        <a:rPr lang="pt-BR" sz="2300" b="0" dirty="0">
                          <a:solidFill>
                            <a:schemeClr val="tx1"/>
                          </a:solidFill>
                          <a:latin typeface="Arial Narrow" panose="020B0606020202030204" pitchFamily="34" charset="0"/>
                        </a:rPr>
                        <a:t>Cidade Z, 2 de setembro de 2024.</a:t>
                      </a:r>
                    </a:p>
                    <a:p>
                      <a:pPr marL="0" indent="268288" algn="just"/>
                      <a:r>
                        <a:rPr lang="pt-BR" sz="2300" b="0" dirty="0" err="1">
                          <a:solidFill>
                            <a:schemeClr val="tx1"/>
                          </a:solidFill>
                          <a:latin typeface="Arial Narrow" panose="020B0606020202030204" pitchFamily="34" charset="0"/>
                        </a:rPr>
                        <a:t>Ilm.ºs</a:t>
                      </a:r>
                      <a:r>
                        <a:rPr lang="pt-BR" sz="2300" b="0" dirty="0">
                          <a:solidFill>
                            <a:schemeClr val="tx1"/>
                          </a:solidFill>
                          <a:latin typeface="Arial Narrow" panose="020B0606020202030204" pitchFamily="34" charset="0"/>
                        </a:rPr>
                        <a:t> Senhores Pais e/ou Responsáveis,</a:t>
                      </a:r>
                    </a:p>
                    <a:p>
                      <a:pPr marL="0" indent="268288" algn="just"/>
                      <a:r>
                        <a:rPr lang="pt-BR" sz="2300" b="0" dirty="0">
                          <a:solidFill>
                            <a:schemeClr val="tx1"/>
                          </a:solidFill>
                          <a:latin typeface="Arial Narrow" panose="020B0606020202030204" pitchFamily="34" charset="0"/>
                        </a:rPr>
                        <a:t>Por meio desta carta, o Conselho Diretor do Colégio Moderno, preocupado com o assalto ocorrido nas imediações do Colégio, na manhã desta terça-feira, 07 de junho, vem junto à comunidade Modernista expressar sua solidariedade às famílias de alunos que tiveram seus colaboradores envolvidos nesse lamentável episódio. Externamos, aqui, nossa preocupação com a segurança pública e com as providências a serem tomadas.</a:t>
                      </a:r>
                    </a:p>
                    <a:p>
                      <a:pPr marL="0" indent="268288" algn="just"/>
                      <a:r>
                        <a:rPr lang="pt-BR" sz="2300" b="0" dirty="0">
                          <a:solidFill>
                            <a:schemeClr val="tx1"/>
                          </a:solidFill>
                          <a:latin typeface="Arial Narrow" panose="020B0606020202030204" pitchFamily="34" charset="0"/>
                        </a:rPr>
                        <a:t>Queremos aproveitar essa triste ocorrência para solicitar às autoridades competentes de Segurança Pública do Estado e do Município para disponibilizar patrulhamento policial, principalmente em horário de entrada e saída dos colégios, garantindo assim maior segurança a toda comunidade estudantil. Neste sentido, queremos também ouvir quais são as medidas que serão adotadas por parte da Prefeitura e de suas secretarias, para dar mais segurança aos jovens, aos estudantes e ao povo que paga, regularmente, todos os impostos e cumprem a sua função na sociedade.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4769974"/>
                  </a:ext>
                </a:extLst>
              </a:tr>
            </a:tbl>
          </a:graphicData>
        </a:graphic>
      </p:graphicFrame>
    </p:spTree>
    <p:extLst>
      <p:ext uri="{BB962C8B-B14F-4D97-AF65-F5344CB8AC3E}">
        <p14:creationId xmlns:p14="http://schemas.microsoft.com/office/powerpoint/2010/main" val="2622783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2014BAB-3414-6BB0-156B-6FCCDA869631}"/>
              </a:ext>
            </a:extLst>
          </p:cNvPr>
          <p:cNvGraphicFramePr>
            <a:graphicFrameLocks noGrp="1"/>
          </p:cNvGraphicFramePr>
          <p:nvPr>
            <p:extLst>
              <p:ext uri="{D42A27DB-BD31-4B8C-83A1-F6EECF244321}">
                <p14:modId xmlns:p14="http://schemas.microsoft.com/office/powerpoint/2010/main" val="1325932675"/>
              </p:ext>
            </p:extLst>
          </p:nvPr>
        </p:nvGraphicFramePr>
        <p:xfrm>
          <a:off x="212162" y="662492"/>
          <a:ext cx="11594353" cy="1844040"/>
        </p:xfrm>
        <a:graphic>
          <a:graphicData uri="http://schemas.openxmlformats.org/drawingml/2006/table">
            <a:tbl>
              <a:tblPr firstRow="1" bandRow="1">
                <a:tableStyleId>{5C22544A-7EE6-4342-B048-85BDC9FD1C3A}</a:tableStyleId>
              </a:tblPr>
              <a:tblGrid>
                <a:gridCol w="11594353">
                  <a:extLst>
                    <a:ext uri="{9D8B030D-6E8A-4147-A177-3AD203B41FA5}">
                      <a16:colId xmlns:a16="http://schemas.microsoft.com/office/drawing/2014/main" val="3957770187"/>
                    </a:ext>
                  </a:extLst>
                </a:gridCol>
              </a:tblGrid>
              <a:tr h="479313">
                <a:tc>
                  <a:txBody>
                    <a:bodyPr/>
                    <a:lstStyle/>
                    <a:p>
                      <a:pPr marL="0" indent="268288" algn="just"/>
                      <a:r>
                        <a:rPr lang="pt-BR" sz="2300" b="0" dirty="0">
                          <a:solidFill>
                            <a:schemeClr val="tx1"/>
                          </a:solidFill>
                          <a:latin typeface="Arial Narrow" panose="020B0606020202030204" pitchFamily="34" charset="0"/>
                        </a:rPr>
                        <a:t>Esperamos que, casos como esses, possam ser evitados e que a violência possa ser combatida com ações concretas, sistemáticas, a curto, médio e longo prazo, envolvendo um processo contínuo de diálogo com a sociedade, objetivando o bem-estar da população.</a:t>
                      </a:r>
                    </a:p>
                    <a:p>
                      <a:pPr marL="0" indent="268288" algn="just"/>
                      <a:r>
                        <a:rPr lang="pt-BR" sz="2300" b="0" dirty="0" err="1">
                          <a:solidFill>
                            <a:schemeClr val="tx1"/>
                          </a:solidFill>
                          <a:latin typeface="Arial Narrow" panose="020B0606020202030204" pitchFamily="34" charset="0"/>
                        </a:rPr>
                        <a:t>At.te</a:t>
                      </a:r>
                      <a:r>
                        <a:rPr lang="pt-BR" sz="2300" b="0" dirty="0">
                          <a:solidFill>
                            <a:schemeClr val="tx1"/>
                          </a:solidFill>
                          <a:latin typeface="Arial Narrow" panose="020B0606020202030204" pitchFamily="34" charset="0"/>
                        </a:rPr>
                        <a:t>.</a:t>
                      </a:r>
                    </a:p>
                    <a:p>
                      <a:pPr algn="r"/>
                      <a:r>
                        <a:rPr lang="pt-BR" sz="2300" b="0" dirty="0">
                          <a:solidFill>
                            <a:schemeClr val="tx1"/>
                          </a:solidFill>
                          <a:latin typeface="Arial Narrow" panose="020B0606020202030204" pitchFamily="34" charset="0"/>
                        </a:rPr>
                        <a:t> Colégio Moderno</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803970"/>
                  </a:ext>
                </a:extLst>
              </a:tr>
            </a:tbl>
          </a:graphicData>
        </a:graphic>
      </p:graphicFrame>
      <p:sp>
        <p:nvSpPr>
          <p:cNvPr id="4" name="CaixaDeTexto 3">
            <a:extLst>
              <a:ext uri="{FF2B5EF4-FFF2-40B4-BE49-F238E27FC236}">
                <a16:creationId xmlns:a16="http://schemas.microsoft.com/office/drawing/2014/main" id="{405AD434-707C-992C-8D93-78CAB693D8E0}"/>
              </a:ext>
            </a:extLst>
          </p:cNvPr>
          <p:cNvSpPr txBox="1"/>
          <p:nvPr/>
        </p:nvSpPr>
        <p:spPr>
          <a:xfrm>
            <a:off x="212162" y="2506532"/>
            <a:ext cx="11594353" cy="4201150"/>
          </a:xfrm>
          <a:prstGeom prst="rect">
            <a:avLst/>
          </a:prstGeom>
          <a:noFill/>
        </p:spPr>
        <p:txBody>
          <a:bodyPr wrap="square">
            <a:spAutoFit/>
          </a:bodyPr>
          <a:lstStyle/>
          <a:p>
            <a:pPr algn="r"/>
            <a:r>
              <a:rPr lang="pt-BR" sz="1400" dirty="0">
                <a:latin typeface="Arial Narrow" panose="020B0606020202030204" pitchFamily="34" charset="0"/>
              </a:rPr>
              <a:t>Disponível em: http://colegiomoderno.com.br/carta-aberta-pedindo-mais-</a:t>
            </a:r>
            <a:r>
              <a:rPr lang="pt-BR" sz="1400" dirty="0" err="1">
                <a:latin typeface="Arial Narrow" panose="020B0606020202030204" pitchFamily="34" charset="0"/>
              </a:rPr>
              <a:t>seguranca</a:t>
            </a:r>
            <a:r>
              <a:rPr lang="pt-BR" sz="1400" dirty="0">
                <a:latin typeface="Arial Narrow" panose="020B0606020202030204" pitchFamily="34" charset="0"/>
              </a:rPr>
              <a:t>/. Acesso em: 25 set. 2025. (Adaptado).</a:t>
            </a:r>
            <a:endParaRPr lang="pt-BR" sz="2300" dirty="0">
              <a:latin typeface="Arial Narrow" panose="020B0606020202030204" pitchFamily="34" charset="0"/>
            </a:endParaRPr>
          </a:p>
          <a:p>
            <a:r>
              <a:rPr lang="pt-BR" sz="2300" b="1" dirty="0">
                <a:latin typeface="Arial Narrow" panose="020B0606020202030204" pitchFamily="34" charset="0"/>
              </a:rPr>
              <a:t>2. </a:t>
            </a:r>
            <a:r>
              <a:rPr lang="pt-BR" sz="2300" dirty="0">
                <a:latin typeface="Arial Narrow" panose="020B0606020202030204" pitchFamily="34" charset="0"/>
              </a:rPr>
              <a:t>Quem é o remetente da carta (Texto II) e a quem ela se dirige?</a:t>
            </a:r>
          </a:p>
          <a:p>
            <a:endParaRPr lang="pt-BR" sz="2300" dirty="0">
              <a:latin typeface="Arial Narrow" panose="020B0606020202030204" pitchFamily="34" charset="0"/>
            </a:endParaRPr>
          </a:p>
          <a:p>
            <a:r>
              <a:rPr lang="pt-BR" sz="2300" b="1" dirty="0">
                <a:latin typeface="Arial Narrow" panose="020B0606020202030204" pitchFamily="34" charset="0"/>
              </a:rPr>
              <a:t>3. </a:t>
            </a:r>
            <a:r>
              <a:rPr lang="pt-BR" sz="2300" dirty="0">
                <a:latin typeface="Arial Narrow" panose="020B0606020202030204" pitchFamily="34" charset="0"/>
              </a:rPr>
              <a:t>Qual é o problema relatado nessa carta de solicitação?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4. </a:t>
            </a:r>
            <a:r>
              <a:rPr lang="pt-BR" sz="2300" dirty="0">
                <a:latin typeface="Arial Narrow" panose="020B0606020202030204" pitchFamily="34" charset="0"/>
              </a:rPr>
              <a:t>Na carta enviada pelo Conselho Diretor do Colégio Moderno, é mencionado um assalto ocorrido próximo ao colégio e solicita ações das autoridades competentes para proteger a comunidade escolar. Qual é o tema/assunto dessa carta de solicitação? </a:t>
            </a:r>
          </a:p>
          <a:p>
            <a:r>
              <a:rPr lang="pt-BR" sz="2300" dirty="0">
                <a:latin typeface="Arial Narrow" panose="020B0606020202030204" pitchFamily="34" charset="0"/>
              </a:rPr>
              <a:t>(A) A segurança da comunidade escolar.</a:t>
            </a:r>
          </a:p>
          <a:p>
            <a:r>
              <a:rPr lang="pt-BR" sz="2300" dirty="0">
                <a:latin typeface="Arial Narrow" panose="020B0606020202030204" pitchFamily="34" charset="0"/>
              </a:rPr>
              <a:t>(B) A preocupação com assaltos ocorridos na cidade.</a:t>
            </a:r>
          </a:p>
          <a:p>
            <a:r>
              <a:rPr lang="pt-BR" sz="2300" dirty="0">
                <a:latin typeface="Arial Narrow" panose="020B0606020202030204" pitchFamily="34" charset="0"/>
              </a:rPr>
              <a:t>(C) Os direitos e deveres dos colaboradores da escola </a:t>
            </a:r>
          </a:p>
          <a:p>
            <a:r>
              <a:rPr lang="pt-BR" sz="2300" dirty="0">
                <a:latin typeface="Arial Narrow" panose="020B0606020202030204" pitchFamily="34" charset="0"/>
              </a:rPr>
              <a:t>(D) Os casos de violência que são ignorados pela sociedade.</a:t>
            </a:r>
          </a:p>
        </p:txBody>
      </p:sp>
    </p:spTree>
    <p:extLst>
      <p:ext uri="{BB962C8B-B14F-4D97-AF65-F5344CB8AC3E}">
        <p14:creationId xmlns:p14="http://schemas.microsoft.com/office/powerpoint/2010/main" val="509665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319F09-CD18-DAB5-838D-8A27E279E433}"/>
              </a:ext>
            </a:extLst>
          </p:cNvPr>
          <p:cNvSpPr txBox="1"/>
          <p:nvPr/>
        </p:nvSpPr>
        <p:spPr>
          <a:xfrm>
            <a:off x="80682" y="1114362"/>
            <a:ext cx="11860306" cy="3277820"/>
          </a:xfrm>
          <a:prstGeom prst="rect">
            <a:avLst/>
          </a:prstGeom>
          <a:noFill/>
        </p:spPr>
        <p:txBody>
          <a:bodyPr wrap="square">
            <a:spAutoFit/>
          </a:bodyPr>
          <a:lstStyle/>
          <a:p>
            <a:pPr algn="just"/>
            <a:r>
              <a:rPr lang="pt-BR" sz="2300" b="1" dirty="0">
                <a:latin typeface="Arial Narrow" panose="020B0606020202030204" pitchFamily="34" charset="0"/>
              </a:rPr>
              <a:t>5. </a:t>
            </a:r>
            <a:r>
              <a:rPr lang="pt-BR" sz="2300" dirty="0">
                <a:latin typeface="Arial Narrow" panose="020B0606020202030204" pitchFamily="34" charset="0"/>
              </a:rPr>
              <a:t>Qual é o objetivo da carta escrita pelo Conselho do Colégio Moderno?</a:t>
            </a:r>
          </a:p>
          <a:p>
            <a:pPr algn="just"/>
            <a:r>
              <a:rPr lang="pt-BR" sz="2300" dirty="0">
                <a:latin typeface="Arial Narrow" panose="020B0606020202030204" pitchFamily="34" charset="0"/>
              </a:rPr>
              <a:t>(A) Descrever o assalto ocorrido nas imediações do colégio.</a:t>
            </a:r>
          </a:p>
          <a:p>
            <a:pPr algn="just"/>
            <a:r>
              <a:rPr lang="pt-BR" sz="2300" dirty="0">
                <a:latin typeface="Arial Narrow" panose="020B0606020202030204" pitchFamily="34" charset="0"/>
              </a:rPr>
              <a:t>(B) Apresentar aos alunos a necessidade do patrulhamento policial.</a:t>
            </a:r>
          </a:p>
          <a:p>
            <a:pPr algn="just"/>
            <a:r>
              <a:rPr lang="pt-BR" sz="2300" dirty="0">
                <a:latin typeface="Arial Narrow" panose="020B0606020202030204" pitchFamily="34" charset="0"/>
              </a:rPr>
              <a:t>(C) Solicitar, às autoridades competentes, providências de segurança no colégio.</a:t>
            </a:r>
          </a:p>
          <a:p>
            <a:pPr algn="just"/>
            <a:r>
              <a:rPr lang="pt-BR" sz="2300" dirty="0">
                <a:latin typeface="Arial Narrow" panose="020B0606020202030204" pitchFamily="34" charset="0"/>
              </a:rPr>
              <a:t>(D) Refletir com as famílias sobre a insatisfação da falta de segurança no colégio.</a:t>
            </a:r>
          </a:p>
          <a:p>
            <a:pPr algn="just"/>
            <a:endParaRPr lang="pt-BR" sz="2300" dirty="0">
              <a:latin typeface="Arial Narrow" panose="020B0606020202030204" pitchFamily="34" charset="0"/>
            </a:endParaRPr>
          </a:p>
          <a:p>
            <a:pPr indent="268288" algn="just"/>
            <a:r>
              <a:rPr lang="pt-BR" sz="2300" b="1" dirty="0">
                <a:latin typeface="Arial Narrow" panose="020B0606020202030204" pitchFamily="34" charset="0"/>
              </a:rPr>
              <a:t>Querido(a) estudante, você sabia que, em certas ocasiões, existem formas de “falar” ou “escrever” utilizando pronomes de tratamento, considerando a pessoa (autoridade, por exemplo) e o cargo que ela ocupa?</a:t>
            </a:r>
          </a:p>
        </p:txBody>
      </p:sp>
    </p:spTree>
    <p:extLst>
      <p:ext uri="{BB962C8B-B14F-4D97-AF65-F5344CB8AC3E}">
        <p14:creationId xmlns:p14="http://schemas.microsoft.com/office/powerpoint/2010/main" val="231845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ela 13">
            <a:extLst>
              <a:ext uri="{FF2B5EF4-FFF2-40B4-BE49-F238E27FC236}">
                <a16:creationId xmlns:a16="http://schemas.microsoft.com/office/drawing/2014/main" id="{7D94E9DF-BF50-FF99-D0CF-EA1815C6A37A}"/>
              </a:ext>
            </a:extLst>
          </p:cNvPr>
          <p:cNvGraphicFramePr>
            <a:graphicFrameLocks noGrp="1"/>
          </p:cNvGraphicFramePr>
          <p:nvPr>
            <p:extLst>
              <p:ext uri="{D42A27DB-BD31-4B8C-83A1-F6EECF244321}">
                <p14:modId xmlns:p14="http://schemas.microsoft.com/office/powerpoint/2010/main" val="800873629"/>
              </p:ext>
            </p:extLst>
          </p:nvPr>
        </p:nvGraphicFramePr>
        <p:xfrm>
          <a:off x="149412" y="688091"/>
          <a:ext cx="11701929" cy="5986780"/>
        </p:xfrm>
        <a:graphic>
          <a:graphicData uri="http://schemas.openxmlformats.org/drawingml/2006/table">
            <a:tbl>
              <a:tblPr firstRow="1" bandRow="1">
                <a:tableStyleId>{5C22544A-7EE6-4342-B048-85BDC9FD1C3A}</a:tableStyleId>
              </a:tblPr>
              <a:tblGrid>
                <a:gridCol w="2791012">
                  <a:extLst>
                    <a:ext uri="{9D8B030D-6E8A-4147-A177-3AD203B41FA5}">
                      <a16:colId xmlns:a16="http://schemas.microsoft.com/office/drawing/2014/main" val="3314452241"/>
                    </a:ext>
                  </a:extLst>
                </a:gridCol>
                <a:gridCol w="2312894">
                  <a:extLst>
                    <a:ext uri="{9D8B030D-6E8A-4147-A177-3AD203B41FA5}">
                      <a16:colId xmlns:a16="http://schemas.microsoft.com/office/drawing/2014/main" val="1312036941"/>
                    </a:ext>
                  </a:extLst>
                </a:gridCol>
                <a:gridCol w="2697380">
                  <a:extLst>
                    <a:ext uri="{9D8B030D-6E8A-4147-A177-3AD203B41FA5}">
                      <a16:colId xmlns:a16="http://schemas.microsoft.com/office/drawing/2014/main" val="3218825748"/>
                    </a:ext>
                  </a:extLst>
                </a:gridCol>
                <a:gridCol w="3900643">
                  <a:extLst>
                    <a:ext uri="{9D8B030D-6E8A-4147-A177-3AD203B41FA5}">
                      <a16:colId xmlns:a16="http://schemas.microsoft.com/office/drawing/2014/main" val="4243459605"/>
                    </a:ext>
                  </a:extLst>
                </a:gridCol>
              </a:tblGrid>
              <a:tr h="355700">
                <a:tc>
                  <a:txBody>
                    <a:bodyPr/>
                    <a:lstStyle/>
                    <a:p>
                      <a:pPr algn="ctr"/>
                      <a:r>
                        <a:rPr lang="pt-BR" sz="2300" b="1" dirty="0">
                          <a:solidFill>
                            <a:schemeClr val="tx1"/>
                          </a:solidFill>
                          <a:latin typeface="Arial Narrow" panose="020B0606020202030204" pitchFamily="34" charset="0"/>
                        </a:rPr>
                        <a:t>Pronome de Tratamento</a:t>
                      </a: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gridSpan="2">
                  <a:txBody>
                    <a:bodyPr/>
                    <a:lstStyle/>
                    <a:p>
                      <a:pPr algn="ctr"/>
                      <a:r>
                        <a:rPr lang="pt-BR" sz="2300" b="1" dirty="0">
                          <a:solidFill>
                            <a:schemeClr val="tx1"/>
                          </a:solidFill>
                          <a:latin typeface="Arial Narrow" panose="020B0606020202030204" pitchFamily="34" charset="0"/>
                        </a:rPr>
                        <a:t>Abreviaturas</a:t>
                      </a: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hMerge="1">
                  <a:txBody>
                    <a:bodyPr/>
                    <a:lstStyle/>
                    <a:p>
                      <a:endParaRPr lang="pt-BR"/>
                    </a:p>
                  </a:txBody>
                  <a:tcPr/>
                </a:tc>
                <a:tc>
                  <a:txBody>
                    <a:bodyPr/>
                    <a:lstStyle/>
                    <a:p>
                      <a:pPr algn="ctr"/>
                      <a:r>
                        <a:rPr lang="pt-BR" sz="2300" b="1" dirty="0">
                          <a:solidFill>
                            <a:schemeClr val="tx1"/>
                          </a:solidFill>
                          <a:latin typeface="Arial Narrow" panose="020B0606020202030204" pitchFamily="34" charset="0"/>
                        </a:rPr>
                        <a:t>Utilização</a:t>
                      </a: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070873390"/>
                  </a:ext>
                </a:extLst>
              </a:tr>
              <a:tr h="370840">
                <a:tc>
                  <a:txBody>
                    <a:bodyPr/>
                    <a:lstStyle/>
                    <a:p>
                      <a:pPr algn="just">
                        <a:lnSpc>
                          <a:spcPct val="107000"/>
                        </a:lnSpc>
                        <a:spcAft>
                          <a:spcPts val="800"/>
                        </a:spcAft>
                        <a:buNone/>
                      </a:pP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ctr">
                        <a:lnSpc>
                          <a:spcPct val="107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Singular</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ctr">
                        <a:lnSpc>
                          <a:spcPct val="107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Plural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endParaRPr lang="pt-BR" sz="2300" b="0">
                        <a:solidFill>
                          <a:schemeClr val="tx1"/>
                        </a:solidFill>
                        <a:latin typeface="Arial Narrow" panose="020B0606020202030204" pitchFamily="34" charset="0"/>
                      </a:endParaRP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1002104106"/>
                  </a:ext>
                </a:extLst>
              </a:tr>
              <a:tr h="370840">
                <a:tc>
                  <a:txBody>
                    <a:bodyPr/>
                    <a:lstStyle/>
                    <a:p>
                      <a:pPr algn="just">
                        <a:lnSpc>
                          <a:spcPct val="107000"/>
                        </a:lnSpc>
                        <a:spcAft>
                          <a:spcPts val="800"/>
                        </a:spcAft>
                        <a:buNone/>
                      </a:pPr>
                      <a:r>
                        <a:rPr lang="pt-BR" sz="2300" kern="1200" dirty="0">
                          <a:solidFill>
                            <a:schemeClr val="dk1"/>
                          </a:solidFill>
                          <a:effectLst/>
                          <a:latin typeface="Arial Narrow" panose="020B0606020202030204" pitchFamily="34" charset="0"/>
                          <a:ea typeface="+mn-ea"/>
                          <a:cs typeface="+mn-cs"/>
                        </a:rPr>
                        <a:t>Senhor(es) e Senhora(s)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sr. e sra.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srs. e sras.</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Tratamento formal.</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536035487"/>
                  </a:ext>
                </a:extLst>
              </a:tr>
              <a:tr h="370840">
                <a:tc>
                  <a:txBody>
                    <a:bodyPr/>
                    <a:lstStyle/>
                    <a:p>
                      <a:pPr algn="just">
                        <a:lnSpc>
                          <a:spcPct val="107000"/>
                        </a:lnSpc>
                        <a:spcAft>
                          <a:spcPts val="800"/>
                        </a:spcAft>
                        <a:buNone/>
                      </a:pPr>
                      <a:r>
                        <a:rPr lang="pt-BR" sz="2300" kern="1200" dirty="0">
                          <a:solidFill>
                            <a:schemeClr val="dk1"/>
                          </a:solidFill>
                          <a:effectLst/>
                          <a:latin typeface="Arial Narrow" panose="020B0606020202030204" pitchFamily="34" charset="0"/>
                          <a:ea typeface="+mn-ea"/>
                          <a:cs typeface="+mn-cs"/>
                        </a:rPr>
                        <a:t>Você(s)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Tratamento informal.</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2663951614"/>
                  </a:ext>
                </a:extLst>
              </a:tr>
              <a:tr h="370840">
                <a:tc>
                  <a:txBody>
                    <a:bodyPr/>
                    <a:lstStyle/>
                    <a:p>
                      <a:pPr algn="just">
                        <a:lnSpc>
                          <a:spcPct val="107000"/>
                        </a:lnSpc>
                        <a:spcAft>
                          <a:spcPts val="800"/>
                        </a:spcAft>
                        <a:buNone/>
                      </a:pPr>
                      <a:r>
                        <a:rPr lang="pt-BR" sz="2300" kern="1200" dirty="0">
                          <a:solidFill>
                            <a:schemeClr val="dk1"/>
                          </a:solidFill>
                          <a:effectLst/>
                          <a:latin typeface="Arial Narrow" panose="020B0606020202030204" pitchFamily="34" charset="0"/>
                          <a:ea typeface="+mn-ea"/>
                          <a:cs typeface="+mn-cs"/>
                        </a:rPr>
                        <a:t>Vossa(s) Alteza(s)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VV. AA.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Príncipes e princesas, duques e duquesas.</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639278020"/>
                  </a:ext>
                </a:extLst>
              </a:tr>
              <a:tr h="370840">
                <a:tc>
                  <a:txBody>
                    <a:bodyPr/>
                    <a:lstStyle/>
                    <a:p>
                      <a:pPr algn="just">
                        <a:lnSpc>
                          <a:spcPct val="107000"/>
                        </a:lnSpc>
                        <a:spcAft>
                          <a:spcPts val="800"/>
                        </a:spcAft>
                        <a:buNone/>
                      </a:pPr>
                      <a:r>
                        <a:rPr lang="pt-BR" sz="2300" kern="1200" dirty="0">
                          <a:solidFill>
                            <a:schemeClr val="dk1"/>
                          </a:solidFill>
                          <a:effectLst/>
                          <a:latin typeface="Arial Narrow" panose="020B0606020202030204" pitchFamily="34" charset="0"/>
                          <a:ea typeface="+mn-ea"/>
                          <a:cs typeface="+mn-cs"/>
                        </a:rPr>
                        <a:t>Vossa(s) Eminência(s)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Ema., V. Em.a ou V. Em.a</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Emas., V.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Em.as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ou V.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Em.as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Cardeais.</a:t>
                      </a: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2053001033"/>
                  </a:ext>
                </a:extLst>
              </a:tr>
              <a:tr h="370840">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Vossa(s) Excelência(s)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Ex.a ou V. Ex.a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Ex.as ou V. Ex.as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Altas autoridades: Presidente da República, ministros, deputados, embaixadores.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574875965"/>
                  </a:ext>
                </a:extLst>
              </a:tr>
              <a:tr h="370840">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Vossa Excelentíssima Reverendíssima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Ex.a Rev.ma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Ex.as Rev.mas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Bispos e arcebispos.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857747273"/>
                  </a:ext>
                </a:extLst>
              </a:tr>
              <a:tr h="370840">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Vossa(s) Magnificência(s)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Mag.a. ou V. Mag.a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Mag.as ou V. Mag.as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Reitores de universidades.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820444979"/>
                  </a:ext>
                </a:extLst>
              </a:tr>
            </a:tbl>
          </a:graphicData>
        </a:graphic>
      </p:graphicFrame>
    </p:spTree>
    <p:extLst>
      <p:ext uri="{BB962C8B-B14F-4D97-AF65-F5344CB8AC3E}">
        <p14:creationId xmlns:p14="http://schemas.microsoft.com/office/powerpoint/2010/main" val="1246934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F74A2B4-9CAC-09C7-E432-95B8C28E5C71}"/>
              </a:ext>
            </a:extLst>
          </p:cNvPr>
          <p:cNvGraphicFramePr>
            <a:graphicFrameLocks noGrp="1"/>
          </p:cNvGraphicFramePr>
          <p:nvPr>
            <p:extLst>
              <p:ext uri="{D42A27DB-BD31-4B8C-83A1-F6EECF244321}">
                <p14:modId xmlns:p14="http://schemas.microsoft.com/office/powerpoint/2010/main" val="2302528915"/>
              </p:ext>
            </p:extLst>
          </p:nvPr>
        </p:nvGraphicFramePr>
        <p:xfrm>
          <a:off x="203200" y="737595"/>
          <a:ext cx="11863294" cy="4400296"/>
        </p:xfrm>
        <a:graphic>
          <a:graphicData uri="http://schemas.openxmlformats.org/drawingml/2006/table">
            <a:tbl>
              <a:tblPr firstRow="1" bandRow="1">
                <a:tableStyleId>{5C22544A-7EE6-4342-B048-85BDC9FD1C3A}</a:tableStyleId>
              </a:tblPr>
              <a:tblGrid>
                <a:gridCol w="3954431">
                  <a:extLst>
                    <a:ext uri="{9D8B030D-6E8A-4147-A177-3AD203B41FA5}">
                      <a16:colId xmlns:a16="http://schemas.microsoft.com/office/drawing/2014/main" val="2357457316"/>
                    </a:ext>
                  </a:extLst>
                </a:gridCol>
                <a:gridCol w="1977216">
                  <a:extLst>
                    <a:ext uri="{9D8B030D-6E8A-4147-A177-3AD203B41FA5}">
                      <a16:colId xmlns:a16="http://schemas.microsoft.com/office/drawing/2014/main" val="2960772297"/>
                    </a:ext>
                  </a:extLst>
                </a:gridCol>
                <a:gridCol w="1977216">
                  <a:extLst>
                    <a:ext uri="{9D8B030D-6E8A-4147-A177-3AD203B41FA5}">
                      <a16:colId xmlns:a16="http://schemas.microsoft.com/office/drawing/2014/main" val="2304475971"/>
                    </a:ext>
                  </a:extLst>
                </a:gridCol>
                <a:gridCol w="3954431">
                  <a:extLst>
                    <a:ext uri="{9D8B030D-6E8A-4147-A177-3AD203B41FA5}">
                      <a16:colId xmlns:a16="http://schemas.microsoft.com/office/drawing/2014/main" val="4212356662"/>
                    </a:ext>
                  </a:extLst>
                </a:gridCol>
              </a:tblGrid>
              <a:tr h="370840">
                <a:tc>
                  <a:txBody>
                    <a:bodyPr/>
                    <a:lstStyle/>
                    <a:p>
                      <a:pPr algn="just">
                        <a:lnSpc>
                          <a:spcPct val="107000"/>
                        </a:lnSpc>
                        <a:spcAft>
                          <a:spcPts val="800"/>
                        </a:spcAft>
                        <a:buNone/>
                      </a:pPr>
                      <a:r>
                        <a:rPr lang="pt-BR" sz="2300" b="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Vossa(s) Magnificência(s)</a:t>
                      </a:r>
                      <a:endParaRPr lang="pt-BR" sz="2300" b="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b="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Mag.a. ou V. Mag.a</a:t>
                      </a:r>
                      <a:endParaRPr lang="pt-BR" sz="2300" b="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b="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Mag.as ou V. Mag.as</a:t>
                      </a:r>
                      <a:endParaRPr lang="pt-BR" sz="2300" b="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Reitores de universidades.</a:t>
                      </a:r>
                      <a:endParaRPr lang="pt-BR" sz="23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2782079230"/>
                  </a:ext>
                </a:extLst>
              </a:tr>
              <a:tr h="370840">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Vossa(s)Majestade(s)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M.</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VV. MM.</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Reis e rainhas, imperadores e imperatrizes.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4167325235"/>
                  </a:ext>
                </a:extLst>
              </a:tr>
              <a:tr h="370840">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Vossa Reverência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Rev.a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Rev.as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Sacerdotes e outras autoridades religiosas do mesmo nível.</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913751864"/>
                  </a:ext>
                </a:extLst>
              </a:tr>
              <a:tr h="370840">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Vossa(s) Reverendíssima(s)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Revma., V. Rev.ma ou V. Rev.ma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Revma., V. Rev.mas ou Rev.mas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Sacerdotes e outras autoridades religiosas do mesmo nível.</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094426328"/>
                  </a:ext>
                </a:extLst>
              </a:tr>
              <a:tr h="370840">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Vossa Santidade</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Papa.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605383782"/>
                  </a:ext>
                </a:extLst>
              </a:tr>
              <a:tr h="370840">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Vossa(s) Senhoria(s)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S.a ou V.S.a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 S.as ou V.S.as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tc>
                  <a:txBody>
                    <a:bodyPr/>
                    <a:lstStyle/>
                    <a:p>
                      <a:pPr algn="just">
                        <a:lnSpc>
                          <a:spcPct val="107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Oficiais, funcionários graduados e tratamento comercial.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331042402"/>
                  </a:ext>
                </a:extLst>
              </a:tr>
            </a:tbl>
          </a:graphicData>
        </a:graphic>
      </p:graphicFrame>
    </p:spTree>
    <p:extLst>
      <p:ext uri="{BB962C8B-B14F-4D97-AF65-F5344CB8AC3E}">
        <p14:creationId xmlns:p14="http://schemas.microsoft.com/office/powerpoint/2010/main" val="650465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3862A6-FBF8-AFDA-575C-E30A954DA04E}"/>
              </a:ext>
            </a:extLst>
          </p:cNvPr>
          <p:cNvSpPr txBox="1"/>
          <p:nvPr/>
        </p:nvSpPr>
        <p:spPr>
          <a:xfrm>
            <a:off x="107576" y="753053"/>
            <a:ext cx="11878235" cy="2215991"/>
          </a:xfrm>
          <a:prstGeom prst="rect">
            <a:avLst/>
          </a:prstGeom>
          <a:noFill/>
        </p:spPr>
        <p:txBody>
          <a:bodyPr wrap="square">
            <a:spAutoFit/>
          </a:bodyPr>
          <a:lstStyle/>
          <a:p>
            <a:pPr algn="just"/>
            <a:r>
              <a:rPr lang="pt-BR" sz="2300" b="1" dirty="0">
                <a:latin typeface="Arial Narrow" panose="020B0606020202030204" pitchFamily="34" charset="0"/>
              </a:rPr>
              <a:t>6. </a:t>
            </a:r>
            <a:r>
              <a:rPr lang="pt-BR" sz="2300" dirty="0">
                <a:latin typeface="Arial Narrow" panose="020B0606020202030204" pitchFamily="34" charset="0"/>
              </a:rPr>
              <a:t>Leia o trecho inicial da carta: “</a:t>
            </a:r>
            <a:r>
              <a:rPr lang="pt-BR" sz="2300" dirty="0" err="1">
                <a:latin typeface="Arial Narrow" panose="020B0606020202030204" pitchFamily="34" charset="0"/>
              </a:rPr>
              <a:t>Ilm.ºs</a:t>
            </a:r>
            <a:r>
              <a:rPr lang="pt-BR" sz="2300" dirty="0">
                <a:latin typeface="Arial Narrow" panose="020B0606020202030204" pitchFamily="34" charset="0"/>
              </a:rPr>
              <a:t> Senhores Pais e/ou Responsáveis,”, e responda.</a:t>
            </a:r>
          </a:p>
          <a:p>
            <a:pPr marL="457200" indent="-457200" algn="just">
              <a:buAutoNum type="alphaLcParenR"/>
            </a:pPr>
            <a:r>
              <a:rPr lang="pt-BR" sz="2300" dirty="0">
                <a:latin typeface="Arial Narrow" panose="020B0606020202030204" pitchFamily="34" charset="0"/>
              </a:rPr>
              <a:t>Para quem a carta de solicitação foi enviada?</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Pesquise e escreva o significado da expressão ‘</a:t>
            </a:r>
            <a:r>
              <a:rPr lang="pt-BR" sz="2300" dirty="0" err="1">
                <a:latin typeface="Arial Narrow" panose="020B0606020202030204" pitchFamily="34" charset="0"/>
              </a:rPr>
              <a:t>Ilm.ºs</a:t>
            </a:r>
            <a:r>
              <a:rPr lang="pt-BR" sz="2300" dirty="0">
                <a:latin typeface="Arial Narrow" panose="020B0606020202030204" pitchFamily="34" charset="0"/>
              </a:rPr>
              <a:t>’ presente no trecho.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Qual palavra/expressão do texto é usada para tratar alguém com respeito e cordialidade?</a:t>
            </a:r>
          </a:p>
        </p:txBody>
      </p:sp>
      <p:pic>
        <p:nvPicPr>
          <p:cNvPr id="4" name="Imagem 3">
            <a:extLst>
              <a:ext uri="{FF2B5EF4-FFF2-40B4-BE49-F238E27FC236}">
                <a16:creationId xmlns:a16="http://schemas.microsoft.com/office/drawing/2014/main" id="{2524C162-B5F3-5B33-3D7B-B2D9DDE5DF99}"/>
              </a:ext>
            </a:extLst>
          </p:cNvPr>
          <p:cNvPicPr>
            <a:picLocks noChangeAspect="1"/>
          </p:cNvPicPr>
          <p:nvPr/>
        </p:nvPicPr>
        <p:blipFill>
          <a:blip r:embed="rId2"/>
          <a:stretch>
            <a:fillRect/>
          </a:stretch>
        </p:blipFill>
        <p:spPr>
          <a:xfrm>
            <a:off x="107575" y="3068685"/>
            <a:ext cx="2410007" cy="929574"/>
          </a:xfrm>
          <a:prstGeom prst="rect">
            <a:avLst/>
          </a:prstGeom>
        </p:spPr>
      </p:pic>
      <p:graphicFrame>
        <p:nvGraphicFramePr>
          <p:cNvPr id="5" name="Tabela 4">
            <a:extLst>
              <a:ext uri="{FF2B5EF4-FFF2-40B4-BE49-F238E27FC236}">
                <a16:creationId xmlns:a16="http://schemas.microsoft.com/office/drawing/2014/main" id="{9B3807AB-5166-AE62-687D-28B322BA9CC4}"/>
              </a:ext>
            </a:extLst>
          </p:cNvPr>
          <p:cNvGraphicFramePr>
            <a:graphicFrameLocks noGrp="1"/>
          </p:cNvGraphicFramePr>
          <p:nvPr>
            <p:extLst>
              <p:ext uri="{D42A27DB-BD31-4B8C-83A1-F6EECF244321}">
                <p14:modId xmlns:p14="http://schemas.microsoft.com/office/powerpoint/2010/main" val="100419025"/>
              </p:ext>
            </p:extLst>
          </p:nvPr>
        </p:nvGraphicFramePr>
        <p:xfrm>
          <a:off x="107575" y="3998259"/>
          <a:ext cx="11878235" cy="1143000"/>
        </p:xfrm>
        <a:graphic>
          <a:graphicData uri="http://schemas.openxmlformats.org/drawingml/2006/table">
            <a:tbl>
              <a:tblPr firstRow="1" bandRow="1">
                <a:tableStyleId>{5C22544A-7EE6-4342-B048-85BDC9FD1C3A}</a:tableStyleId>
              </a:tblPr>
              <a:tblGrid>
                <a:gridCol w="11878235">
                  <a:extLst>
                    <a:ext uri="{9D8B030D-6E8A-4147-A177-3AD203B41FA5}">
                      <a16:colId xmlns:a16="http://schemas.microsoft.com/office/drawing/2014/main" val="3197864373"/>
                    </a:ext>
                  </a:extLst>
                </a:gridCol>
              </a:tblGrid>
              <a:tr h="185071">
                <a:tc>
                  <a:txBody>
                    <a:bodyPr/>
                    <a:lstStyle/>
                    <a:p>
                      <a:pPr algn="ctr"/>
                      <a:r>
                        <a:rPr lang="pt-BR" sz="2300" b="1" dirty="0">
                          <a:solidFill>
                            <a:schemeClr val="tx1"/>
                          </a:solidFill>
                          <a:latin typeface="Arial Narrow" panose="020B0606020202030204" pitchFamily="34" charset="0"/>
                        </a:rPr>
                        <a:t>Fato e Opinião</a:t>
                      </a:r>
                    </a:p>
                    <a:p>
                      <a:r>
                        <a:rPr lang="pt-BR" sz="2300" b="1" dirty="0">
                          <a:solidFill>
                            <a:schemeClr val="tx1"/>
                          </a:solidFill>
                          <a:latin typeface="Arial Narrow" panose="020B0606020202030204" pitchFamily="34" charset="0"/>
                        </a:rPr>
                        <a:t>Fato: </a:t>
                      </a:r>
                      <a:r>
                        <a:rPr lang="pt-BR" sz="2300" b="0" dirty="0">
                          <a:solidFill>
                            <a:schemeClr val="tx1"/>
                          </a:solidFill>
                          <a:latin typeface="Arial Narrow" panose="020B0606020202030204" pitchFamily="34" charset="0"/>
                        </a:rPr>
                        <a:t>é um acontecimento verdadeiro, real e comprovado. </a:t>
                      </a:r>
                    </a:p>
                    <a:p>
                      <a:r>
                        <a:rPr lang="pt-BR" sz="2300" b="1" dirty="0">
                          <a:solidFill>
                            <a:schemeClr val="tx1"/>
                          </a:solidFill>
                          <a:latin typeface="Arial Narrow" panose="020B0606020202030204" pitchFamily="34" charset="0"/>
                        </a:rPr>
                        <a:t>Opinião: </a:t>
                      </a:r>
                      <a:r>
                        <a:rPr lang="pt-BR" sz="2300" b="0" dirty="0">
                          <a:solidFill>
                            <a:schemeClr val="tx1"/>
                          </a:solidFill>
                          <a:latin typeface="Arial Narrow" panose="020B0606020202030204" pitchFamily="34" charset="0"/>
                        </a:rPr>
                        <a:t>é um ponto de vista, um julgamento a respeito de um determinado fato/acontecimento.</a:t>
                      </a:r>
                    </a:p>
                  </a:txBody>
                  <a:tcPr>
                    <a:lnL w="28575" cap="flat" cmpd="sng" algn="ctr">
                      <a:solidFill>
                        <a:schemeClr val="accent5">
                          <a:lumMod val="60000"/>
                          <a:lumOff val="40000"/>
                        </a:schemeClr>
                      </a:solidFill>
                      <a:prstDash val="solid"/>
                      <a:round/>
                      <a:headEnd type="none" w="med" len="med"/>
                      <a:tailEnd type="none" w="med" len="med"/>
                    </a:lnL>
                    <a:lnR w="28575" cap="flat" cmpd="sng" algn="ctr">
                      <a:solidFill>
                        <a:schemeClr val="accent5">
                          <a:lumMod val="60000"/>
                          <a:lumOff val="40000"/>
                        </a:schemeClr>
                      </a:solidFill>
                      <a:prstDash val="solid"/>
                      <a:round/>
                      <a:headEnd type="none" w="med" len="med"/>
                      <a:tailEnd type="none" w="med" len="med"/>
                    </a:lnR>
                    <a:lnT w="28575" cap="flat" cmpd="sng" algn="ctr">
                      <a:solidFill>
                        <a:schemeClr val="accent5">
                          <a:lumMod val="60000"/>
                          <a:lumOff val="40000"/>
                        </a:schemeClr>
                      </a:solidFill>
                      <a:prstDash val="solid"/>
                      <a:round/>
                      <a:headEnd type="none" w="med" len="med"/>
                      <a:tailEnd type="none" w="med" len="med"/>
                    </a:lnT>
                    <a:lnB w="28575" cap="flat" cmpd="sng" algn="ctr">
                      <a:solidFill>
                        <a:schemeClr val="accent5">
                          <a:lumMod val="60000"/>
                          <a:lumOff val="40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738366410"/>
                  </a:ext>
                </a:extLst>
              </a:tr>
            </a:tbl>
          </a:graphicData>
        </a:graphic>
      </p:graphicFrame>
    </p:spTree>
    <p:extLst>
      <p:ext uri="{BB962C8B-B14F-4D97-AF65-F5344CB8AC3E}">
        <p14:creationId xmlns:p14="http://schemas.microsoft.com/office/powerpoint/2010/main" val="1336316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DA02597-C3C8-F031-05DC-569D672C9C1E}"/>
              </a:ext>
            </a:extLst>
          </p:cNvPr>
          <p:cNvSpPr txBox="1"/>
          <p:nvPr/>
        </p:nvSpPr>
        <p:spPr>
          <a:xfrm>
            <a:off x="62753" y="662098"/>
            <a:ext cx="11940988" cy="3631763"/>
          </a:xfrm>
          <a:prstGeom prst="rect">
            <a:avLst/>
          </a:prstGeom>
          <a:noFill/>
        </p:spPr>
        <p:txBody>
          <a:bodyPr wrap="square">
            <a:spAutoFit/>
          </a:bodyPr>
          <a:lstStyle/>
          <a:p>
            <a:pPr algn="just"/>
            <a:r>
              <a:rPr lang="pt-BR" sz="2300" b="1" dirty="0">
                <a:latin typeface="Arial Narrow" panose="020B0606020202030204" pitchFamily="34" charset="0"/>
              </a:rPr>
              <a:t>7. </a:t>
            </a:r>
            <a:r>
              <a:rPr lang="pt-BR" sz="2300" dirty="0">
                <a:latin typeface="Arial Narrow" panose="020B0606020202030204" pitchFamily="34" charset="0"/>
              </a:rPr>
              <a:t>Leia os trechos retirados da carta de solicitação e indique a predominância de fatos (F) ou opiniões (O).</a:t>
            </a:r>
          </a:p>
          <a:p>
            <a:pPr algn="just"/>
            <a:r>
              <a:rPr lang="pt-BR" sz="2300" dirty="0">
                <a:latin typeface="Arial Narrow" panose="020B0606020202030204" pitchFamily="34" charset="0"/>
              </a:rPr>
              <a:t>(   ) “...o assalto ocorrido nas imediações do Colégio, na manhã desta terça-feira, 07 de junho...”.</a:t>
            </a:r>
          </a:p>
          <a:p>
            <a:pPr algn="just"/>
            <a:r>
              <a:rPr lang="pt-BR" sz="2300" dirty="0">
                <a:latin typeface="Arial Narrow" panose="020B0606020202030204" pitchFamily="34" charset="0"/>
              </a:rPr>
              <a:t>(   ) “Externamos, aqui, nossa preocupação com segurança pública e com as providências a serem tomadas.”.</a:t>
            </a:r>
          </a:p>
          <a:p>
            <a:pPr algn="just"/>
            <a:r>
              <a:rPr lang="pt-BR" sz="2300" dirty="0">
                <a:latin typeface="Arial Narrow" panose="020B0606020202030204" pitchFamily="34" charset="0"/>
              </a:rPr>
              <a:t>(   ) “...queremos também ouvir quais são as medidas que serão adotadas por parte da Prefeitura e de suas secretarias...”.</a:t>
            </a:r>
          </a:p>
          <a:p>
            <a:pPr algn="just"/>
            <a:r>
              <a:rPr lang="pt-BR" sz="2300" dirty="0">
                <a:latin typeface="Arial Narrow" panose="020B0606020202030204" pitchFamily="34" charset="0"/>
              </a:rPr>
              <a:t>(  ) “Esperamos que, casos como esses, possam ser evitados e que a violência possa ser combatida com ações concretas...”.</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8. </a:t>
            </a:r>
            <a:r>
              <a:rPr lang="pt-BR" sz="2300" dirty="0">
                <a:latin typeface="Arial Narrow" panose="020B0606020202030204" pitchFamily="34" charset="0"/>
              </a:rPr>
              <a:t>Após a leitura da carta de solicitação (Texto II) e com a ajuda do seu(sua) professor(a), retire do texto as partes da estrutura que compõem esse gênero textual.</a:t>
            </a:r>
          </a:p>
        </p:txBody>
      </p:sp>
    </p:spTree>
    <p:extLst>
      <p:ext uri="{BB962C8B-B14F-4D97-AF65-F5344CB8AC3E}">
        <p14:creationId xmlns:p14="http://schemas.microsoft.com/office/powerpoint/2010/main" val="4091355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283952C-2AB3-66B6-6AAE-C06DB88A5F96}"/>
              </a:ext>
            </a:extLst>
          </p:cNvPr>
          <p:cNvGraphicFramePr>
            <a:graphicFrameLocks noGrp="1"/>
          </p:cNvGraphicFramePr>
          <p:nvPr>
            <p:extLst>
              <p:ext uri="{D42A27DB-BD31-4B8C-83A1-F6EECF244321}">
                <p14:modId xmlns:p14="http://schemas.microsoft.com/office/powerpoint/2010/main" val="1273484828"/>
              </p:ext>
            </p:extLst>
          </p:nvPr>
        </p:nvGraphicFramePr>
        <p:xfrm>
          <a:off x="170329" y="681319"/>
          <a:ext cx="11806518" cy="5468470"/>
        </p:xfrm>
        <a:graphic>
          <a:graphicData uri="http://schemas.openxmlformats.org/drawingml/2006/table">
            <a:tbl>
              <a:tblPr firstRow="1" bandRow="1">
                <a:tableStyleId>{5C22544A-7EE6-4342-B048-85BDC9FD1C3A}</a:tableStyleId>
              </a:tblPr>
              <a:tblGrid>
                <a:gridCol w="3935506">
                  <a:extLst>
                    <a:ext uri="{9D8B030D-6E8A-4147-A177-3AD203B41FA5}">
                      <a16:colId xmlns:a16="http://schemas.microsoft.com/office/drawing/2014/main" val="4153922055"/>
                    </a:ext>
                  </a:extLst>
                </a:gridCol>
                <a:gridCol w="3935506">
                  <a:extLst>
                    <a:ext uri="{9D8B030D-6E8A-4147-A177-3AD203B41FA5}">
                      <a16:colId xmlns:a16="http://schemas.microsoft.com/office/drawing/2014/main" val="1650769669"/>
                    </a:ext>
                  </a:extLst>
                </a:gridCol>
                <a:gridCol w="3935506">
                  <a:extLst>
                    <a:ext uri="{9D8B030D-6E8A-4147-A177-3AD203B41FA5}">
                      <a16:colId xmlns:a16="http://schemas.microsoft.com/office/drawing/2014/main" val="2401237256"/>
                    </a:ext>
                  </a:extLst>
                </a:gridCol>
              </a:tblGrid>
              <a:tr h="721373">
                <a:tc>
                  <a:txBody>
                    <a:bodyPr/>
                    <a:lstStyle/>
                    <a:p>
                      <a:pPr algn="ct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Estrutura da carta de solicitação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algn="ct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Trecho retirado do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algn="ct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Função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179844694"/>
                  </a:ext>
                </a:extLst>
              </a:tr>
              <a:tr h="372321">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Local e data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tc>
                  <a:txBody>
                    <a:bodyPr/>
                    <a:lstStyle/>
                    <a:p>
                      <a:endParaRPr lang="pt-B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69542831"/>
                  </a:ext>
                </a:extLst>
              </a:tr>
              <a:tr h="372321">
                <a:tc>
                  <a:txBody>
                    <a:bodyPr/>
                    <a:lstStyle/>
                    <a:p>
                      <a:pP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Vocativo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endParaRPr lang="pt-B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tc>
                  <a:txBody>
                    <a:bodyPr/>
                    <a:lstStyle/>
                    <a:p>
                      <a:endParaRPr lang="pt-B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43647174"/>
                  </a:ext>
                </a:extLst>
              </a:tr>
              <a:tr h="721373">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Apresentação do remetente</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endParaRPr lang="pt-B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tc>
                  <a:txBody>
                    <a:bodyPr/>
                    <a:lstStyle/>
                    <a:p>
                      <a:endParaRPr lang="pt-B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47784016"/>
                  </a:ext>
                </a:extLst>
              </a:tr>
              <a:tr h="721373">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Exposição do problema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tc>
                  <a:txBody>
                    <a:bodyPr/>
                    <a:lstStyle/>
                    <a:p>
                      <a:endParaRPr lang="pt-B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89991369"/>
                  </a:ext>
                </a:extLst>
              </a:tr>
              <a:tr h="721373">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Argumentos/justificativas</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48793001"/>
                  </a:ext>
                </a:extLst>
              </a:tr>
              <a:tr h="372321">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Pedido ou solicitação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23067764"/>
                  </a:ext>
                </a:extLst>
              </a:tr>
              <a:tr h="721373">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Fechamento/agradecimento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29516445"/>
                  </a:ext>
                </a:extLst>
              </a:tr>
              <a:tr h="372321">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Despedida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endParaRPr lang="pt-B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05168207"/>
                  </a:ext>
                </a:extLst>
              </a:tr>
              <a:tr h="372321">
                <a:tc>
                  <a:txBody>
                    <a:bodyPr/>
                    <a:lstStyle/>
                    <a:p>
                      <a:pPr>
                        <a:lnSpc>
                          <a:spcPct val="107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Assinatura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endParaRPr lang="pt-B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tc>
                  <a:txBody>
                    <a:bodyPr/>
                    <a:lstStyle/>
                    <a:p>
                      <a:endParaRPr lang="pt-BR" dirty="0"/>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25745736"/>
                  </a:ext>
                </a:extLst>
              </a:tr>
            </a:tbl>
          </a:graphicData>
        </a:graphic>
      </p:graphicFrame>
    </p:spTree>
    <p:extLst>
      <p:ext uri="{BB962C8B-B14F-4D97-AF65-F5344CB8AC3E}">
        <p14:creationId xmlns:p14="http://schemas.microsoft.com/office/powerpoint/2010/main" val="4084595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663F48A-5A5D-E811-A0F8-61DDE8516413}"/>
              </a:ext>
            </a:extLst>
          </p:cNvPr>
          <p:cNvSpPr txBox="1"/>
          <p:nvPr/>
        </p:nvSpPr>
        <p:spPr>
          <a:xfrm>
            <a:off x="233082" y="681335"/>
            <a:ext cx="11860306" cy="1154162"/>
          </a:xfrm>
          <a:prstGeom prst="rect">
            <a:avLst/>
          </a:prstGeom>
          <a:noFill/>
        </p:spPr>
        <p:txBody>
          <a:bodyPr wrap="square">
            <a:spAutoFit/>
          </a:bodyPr>
          <a:lstStyle/>
          <a:p>
            <a:pPr algn="just"/>
            <a:r>
              <a:rPr lang="pt-BR" sz="2300" dirty="0">
                <a:latin typeface="Arial Narrow" panose="020B0606020202030204" pitchFamily="34" charset="0"/>
              </a:rPr>
              <a:t>Leia 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Texto III</a:t>
            </a:r>
          </a:p>
        </p:txBody>
      </p:sp>
      <p:graphicFrame>
        <p:nvGraphicFramePr>
          <p:cNvPr id="4" name="Tabela 3">
            <a:extLst>
              <a:ext uri="{FF2B5EF4-FFF2-40B4-BE49-F238E27FC236}">
                <a16:creationId xmlns:a16="http://schemas.microsoft.com/office/drawing/2014/main" id="{48BC8AC7-750A-76C8-2568-3047A651C0FE}"/>
              </a:ext>
            </a:extLst>
          </p:cNvPr>
          <p:cNvGraphicFramePr>
            <a:graphicFrameLocks noGrp="1"/>
          </p:cNvGraphicFramePr>
          <p:nvPr>
            <p:extLst>
              <p:ext uri="{D42A27DB-BD31-4B8C-83A1-F6EECF244321}">
                <p14:modId xmlns:p14="http://schemas.microsoft.com/office/powerpoint/2010/main" val="3496423583"/>
              </p:ext>
            </p:extLst>
          </p:nvPr>
        </p:nvGraphicFramePr>
        <p:xfrm>
          <a:off x="233082" y="1835497"/>
          <a:ext cx="11725836" cy="3246120"/>
        </p:xfrm>
        <a:graphic>
          <a:graphicData uri="http://schemas.openxmlformats.org/drawingml/2006/table">
            <a:tbl>
              <a:tblPr firstRow="1" bandRow="1">
                <a:tableStyleId>{5C22544A-7EE6-4342-B048-85BDC9FD1C3A}</a:tableStyleId>
              </a:tblPr>
              <a:tblGrid>
                <a:gridCol w="11725836">
                  <a:extLst>
                    <a:ext uri="{9D8B030D-6E8A-4147-A177-3AD203B41FA5}">
                      <a16:colId xmlns:a16="http://schemas.microsoft.com/office/drawing/2014/main" val="3934613517"/>
                    </a:ext>
                  </a:extLst>
                </a:gridCol>
              </a:tblGrid>
              <a:tr h="370840">
                <a:tc>
                  <a:txBody>
                    <a:bodyPr/>
                    <a:lstStyle/>
                    <a:p>
                      <a:pPr algn="just"/>
                      <a:r>
                        <a:rPr lang="pt-BR" sz="2300" b="0" dirty="0">
                          <a:solidFill>
                            <a:schemeClr val="tx1"/>
                          </a:solidFill>
                          <a:latin typeface="Arial Narrow" panose="020B0606020202030204" pitchFamily="34" charset="0"/>
                        </a:rPr>
                        <a:t>Cidade X, 5 de abril de 2009.</a:t>
                      </a:r>
                    </a:p>
                    <a:p>
                      <a:pPr algn="just"/>
                      <a:r>
                        <a:rPr lang="pt-BR" sz="2300" b="0" dirty="0">
                          <a:solidFill>
                            <a:schemeClr val="tx1"/>
                          </a:solidFill>
                          <a:latin typeface="Arial Narrow" panose="020B0606020202030204" pitchFamily="34" charset="0"/>
                        </a:rPr>
                        <a:t>Assunto: Aquisição de livro</a:t>
                      </a:r>
                    </a:p>
                    <a:p>
                      <a:pPr algn="just"/>
                      <a:r>
                        <a:rPr lang="pt-BR" sz="2300" b="0" dirty="0">
                          <a:solidFill>
                            <a:schemeClr val="tx1"/>
                          </a:solidFill>
                          <a:latin typeface="Arial Narrow" panose="020B0606020202030204" pitchFamily="34" charset="0"/>
                        </a:rPr>
                        <a:t>Srs. pais de alunos dos 6º anos do Ensino fundamental,</a:t>
                      </a:r>
                    </a:p>
                    <a:p>
                      <a:pPr algn="just"/>
                      <a:r>
                        <a:rPr lang="pt-BR" sz="2300" b="0" dirty="0">
                          <a:solidFill>
                            <a:schemeClr val="tx1"/>
                          </a:solidFill>
                          <a:latin typeface="Arial Narrow" panose="020B0606020202030204" pitchFamily="34" charset="0"/>
                        </a:rPr>
                        <a:t>Solicitamos a aquisição do livro que será usado no início do trabalho da área de Língua Portuguesa. O trabalho terá início na sexta-feira 24/4 e é importante que todos os alunos tenham a obra nessa aula. “Histórias à brasileira” Autor: Ana Maria Machado (adaptação). Editora: Companhia das Letrinhas</a:t>
                      </a:r>
                    </a:p>
                    <a:p>
                      <a:pPr algn="just"/>
                      <a:r>
                        <a:rPr lang="pt-BR" sz="2300" b="0" dirty="0">
                          <a:solidFill>
                            <a:schemeClr val="tx1"/>
                          </a:solidFill>
                          <a:latin typeface="Arial Narrow" panose="020B0606020202030204" pitchFamily="34" charset="0"/>
                        </a:rPr>
                        <a:t>Atenciosamente,</a:t>
                      </a:r>
                    </a:p>
                    <a:p>
                      <a:pPr algn="r"/>
                      <a:r>
                        <a:rPr lang="pt-BR" sz="2300" b="0" dirty="0">
                          <a:solidFill>
                            <a:schemeClr val="tx1"/>
                          </a:solidFill>
                          <a:latin typeface="Arial Narrow" panose="020B0606020202030204" pitchFamily="34" charset="0"/>
                        </a:rPr>
                        <a:t>Rosana Seligmann</a:t>
                      </a:r>
                    </a:p>
                    <a:p>
                      <a:pPr algn="r"/>
                      <a:r>
                        <a:rPr lang="pt-BR" sz="2300" b="0" dirty="0">
                          <a:solidFill>
                            <a:schemeClr val="tx1"/>
                          </a:solidFill>
                          <a:latin typeface="Arial Narrow" panose="020B0606020202030204" pitchFamily="34" charset="0"/>
                        </a:rPr>
                        <a:t>Coordenadora Pedagógica</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6281780"/>
                  </a:ext>
                </a:extLst>
              </a:tr>
            </a:tbl>
          </a:graphicData>
        </a:graphic>
      </p:graphicFrame>
      <p:sp>
        <p:nvSpPr>
          <p:cNvPr id="6" name="CaixaDeTexto 5">
            <a:extLst>
              <a:ext uri="{FF2B5EF4-FFF2-40B4-BE49-F238E27FC236}">
                <a16:creationId xmlns:a16="http://schemas.microsoft.com/office/drawing/2014/main" id="{C50BD051-EE1C-5DA5-B8B4-C51127C7F1E1}"/>
              </a:ext>
            </a:extLst>
          </p:cNvPr>
          <p:cNvSpPr txBox="1"/>
          <p:nvPr/>
        </p:nvSpPr>
        <p:spPr>
          <a:xfrm>
            <a:off x="233081" y="5081617"/>
            <a:ext cx="11725836" cy="307777"/>
          </a:xfrm>
          <a:prstGeom prst="rect">
            <a:avLst/>
          </a:prstGeom>
          <a:noFill/>
        </p:spPr>
        <p:txBody>
          <a:bodyPr wrap="square">
            <a:spAutoFit/>
          </a:bodyPr>
          <a:lstStyle/>
          <a:p>
            <a:pPr algn="r"/>
            <a:r>
              <a:rPr lang="pt-BR" sz="1400" dirty="0">
                <a:latin typeface="Arial Narrow" panose="020B0606020202030204" pitchFamily="34" charset="0"/>
              </a:rPr>
              <a:t>Disponível em: https://www.congonhas.mg.gov.br/wp-content/uploads/2020/08/6%C2%BA-ANO.pdf Acesso em: 26 set. 2025. (Adaptado).</a:t>
            </a:r>
          </a:p>
        </p:txBody>
      </p:sp>
    </p:spTree>
    <p:extLst>
      <p:ext uri="{BB962C8B-B14F-4D97-AF65-F5344CB8AC3E}">
        <p14:creationId xmlns:p14="http://schemas.microsoft.com/office/powerpoint/2010/main" val="1470567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28F6F5-BC3F-5861-938E-27DF552379AE}"/>
              </a:ext>
            </a:extLst>
          </p:cNvPr>
          <p:cNvSpPr txBox="1"/>
          <p:nvPr/>
        </p:nvSpPr>
        <p:spPr>
          <a:xfrm>
            <a:off x="161364" y="676906"/>
            <a:ext cx="11905129" cy="5755422"/>
          </a:xfrm>
          <a:prstGeom prst="rect">
            <a:avLst/>
          </a:prstGeom>
          <a:noFill/>
        </p:spPr>
        <p:txBody>
          <a:bodyPr wrap="square">
            <a:spAutoFit/>
          </a:bodyPr>
          <a:lstStyle/>
          <a:p>
            <a:pPr algn="just"/>
            <a:r>
              <a:rPr lang="pt-BR" sz="2300" b="1" dirty="0">
                <a:latin typeface="Arial Narrow" panose="020B0606020202030204" pitchFamily="34" charset="0"/>
              </a:rPr>
              <a:t>9. </a:t>
            </a:r>
            <a:r>
              <a:rPr lang="pt-BR" sz="2300" dirty="0">
                <a:latin typeface="Arial Narrow" panose="020B0606020202030204" pitchFamily="34" charset="0"/>
              </a:rPr>
              <a:t>A carta de solicitação é um gênero textual usado para fazer um pedido a alguém que tem possibilidade de atendê-lo. Ela possui características próprias que a diferenciam de outros textos. Assinale aquelas que representam características da carta de solicitação.</a:t>
            </a:r>
          </a:p>
          <a:p>
            <a:pPr algn="just"/>
            <a:r>
              <a:rPr lang="pt-BR" sz="2300" dirty="0">
                <a:latin typeface="Arial Narrow" panose="020B0606020202030204" pitchFamily="34" charset="0"/>
              </a:rPr>
              <a:t>(    ) Apresenta local e data em que foi escrita.</a:t>
            </a:r>
          </a:p>
          <a:p>
            <a:r>
              <a:rPr lang="pt-BR" sz="2300" dirty="0">
                <a:latin typeface="Arial Narrow" panose="020B0606020202030204" pitchFamily="34" charset="0"/>
              </a:rPr>
              <a:t>(    ) Utiliza linguagem informal e abreviada, como em mensagens de celular.</a:t>
            </a:r>
          </a:p>
          <a:p>
            <a:r>
              <a:rPr lang="pt-BR" sz="2300" dirty="0">
                <a:latin typeface="Arial Narrow" panose="020B0606020202030204" pitchFamily="34" charset="0"/>
              </a:rPr>
              <a:t>(    ) Possui um vocativo, que se dirige ao destinatário.</a:t>
            </a:r>
          </a:p>
          <a:p>
            <a:r>
              <a:rPr lang="pt-BR" sz="2300" dirty="0">
                <a:latin typeface="Arial Narrow" panose="020B0606020202030204" pitchFamily="34" charset="0"/>
              </a:rPr>
              <a:t>(    ) Traz um pedido claro e objetivo.</a:t>
            </a:r>
          </a:p>
          <a:p>
            <a:r>
              <a:rPr lang="pt-BR" sz="2300" dirty="0">
                <a:latin typeface="Arial Narrow" panose="020B0606020202030204" pitchFamily="34" charset="0"/>
              </a:rPr>
              <a:t>(    ) Apresenta argumentos/justificativas para convencer o destinatário.</a:t>
            </a:r>
          </a:p>
          <a:p>
            <a:r>
              <a:rPr lang="pt-BR" sz="2300" dirty="0">
                <a:latin typeface="Arial Narrow" panose="020B0606020202030204" pitchFamily="34" charset="0"/>
              </a:rPr>
              <a:t>(    ) Identifica ou não quem escreveu a carta.</a:t>
            </a:r>
          </a:p>
          <a:p>
            <a:endParaRPr lang="pt-BR" sz="2300" dirty="0">
              <a:latin typeface="Arial Narrow" panose="020B0606020202030204" pitchFamily="34" charset="0"/>
            </a:endParaRPr>
          </a:p>
          <a:p>
            <a:r>
              <a:rPr lang="pt-BR" sz="2300" b="1" dirty="0">
                <a:latin typeface="Arial Narrow" panose="020B0606020202030204" pitchFamily="34" charset="0"/>
              </a:rPr>
              <a:t>10. </a:t>
            </a:r>
            <a:r>
              <a:rPr lang="pt-BR" sz="2300" dirty="0">
                <a:latin typeface="Arial Narrow" panose="020B0606020202030204" pitchFamily="34" charset="0"/>
              </a:rPr>
              <a:t>No Texto III, há um remetente (quem escreve a carta) e um destinatário (quem recebe a carta). Identifique-os.</a:t>
            </a:r>
          </a:p>
          <a:p>
            <a:endParaRPr lang="pt-BR" sz="2300" dirty="0">
              <a:latin typeface="Arial Narrow" panose="020B0606020202030204" pitchFamily="34" charset="0"/>
            </a:endParaRPr>
          </a:p>
          <a:p>
            <a:r>
              <a:rPr lang="pt-BR" sz="2300" b="1" dirty="0">
                <a:latin typeface="Arial Narrow" panose="020B0606020202030204" pitchFamily="34" charset="0"/>
              </a:rPr>
              <a:t>11. </a:t>
            </a:r>
            <a:r>
              <a:rPr lang="pt-BR" sz="2300" dirty="0">
                <a:latin typeface="Arial Narrow" panose="020B0606020202030204" pitchFamily="34" charset="0"/>
              </a:rPr>
              <a:t>Todo texto possui uma finalidade, ou seja, um objetivo. Ao observarmos o Texto III, percebemos que ele foi escrito pela coordenadora pedagógica de uma escola e enviado aos pais dos alunos dos 6º anos. Com qual finalidade/objetivo essa carta de solicitação foi escrita?</a:t>
            </a:r>
          </a:p>
        </p:txBody>
      </p:sp>
    </p:spTree>
    <p:extLst>
      <p:ext uri="{BB962C8B-B14F-4D97-AF65-F5344CB8AC3E}">
        <p14:creationId xmlns:p14="http://schemas.microsoft.com/office/powerpoint/2010/main" val="1555286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E35FC40-7E84-D936-9A24-C32D298BFEE2}"/>
              </a:ext>
            </a:extLst>
          </p:cNvPr>
          <p:cNvSpPr txBox="1"/>
          <p:nvPr/>
        </p:nvSpPr>
        <p:spPr>
          <a:xfrm>
            <a:off x="98612" y="735123"/>
            <a:ext cx="11869270" cy="5755422"/>
          </a:xfrm>
          <a:prstGeom prst="rect">
            <a:avLst/>
          </a:prstGeom>
          <a:noFill/>
        </p:spPr>
        <p:txBody>
          <a:bodyPr wrap="square">
            <a:spAutoFit/>
          </a:bodyPr>
          <a:lstStyle/>
          <a:p>
            <a:pPr algn="just"/>
            <a:r>
              <a:rPr lang="pt-BR" sz="2300" b="1" dirty="0">
                <a:latin typeface="Arial Narrow" panose="020B0606020202030204" pitchFamily="34" charset="0"/>
              </a:rPr>
              <a:t>12. </a:t>
            </a:r>
            <a:r>
              <a:rPr lang="pt-BR" sz="2300" dirty="0">
                <a:latin typeface="Arial Narrow" panose="020B0606020202030204" pitchFamily="34" charset="0"/>
              </a:rPr>
              <a:t>A carta trata de um assunto/tema específico relacionado às aulas de Língua Portuguesa. Qual é o assunto/tema abordado no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13. </a:t>
            </a:r>
            <a:r>
              <a:rPr lang="pt-BR" sz="2300" dirty="0">
                <a:latin typeface="Arial Narrow" panose="020B0606020202030204" pitchFamily="34" charset="0"/>
              </a:rPr>
              <a:t>Para identificar o tema de um texto, é preciso observar as palavras/expressões-chave que se repetem ou que reforçam a ideia central. Quais palavras/expressões-chave da carta de solicitação confirmam o assunto/tema?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14. </a:t>
            </a:r>
            <a:r>
              <a:rPr lang="pt-BR" sz="2300" dirty="0">
                <a:latin typeface="Arial Narrow" panose="020B0606020202030204" pitchFamily="34" charset="0"/>
              </a:rPr>
              <a:t>Na carta enviada aos pais, observamos a expressão “Srs. pais de alunos dos 6ºs anos do Ensino Fundamental”.</a:t>
            </a:r>
          </a:p>
          <a:p>
            <a:pPr algn="just"/>
            <a:r>
              <a:rPr lang="pt-BR" sz="2300" dirty="0">
                <a:latin typeface="Arial Narrow" panose="020B0606020202030204" pitchFamily="34" charset="0"/>
              </a:rPr>
              <a:t>a) Como chamamos essa parte do texto, que é usada para se dirigir ao destinatário da carta?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Explique qual é a função dessa palavra/expressão na carta de solicitação lida.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15. </a:t>
            </a:r>
            <a:r>
              <a:rPr lang="pt-BR" sz="2300" dirty="0">
                <a:latin typeface="Arial Narrow" panose="020B0606020202030204" pitchFamily="34" charset="0"/>
              </a:rPr>
              <a:t>Ao escrever uma carta de solicitação, é importante escolher uma linguagem adequada ao destinatário, pois esse gênero textual exige clareza, respeito e formalidade para que o pedido seja bem compreendido e aceito. Diante disso, qual é a linguagem utilizada nessa carta de solicitação? </a:t>
            </a:r>
          </a:p>
        </p:txBody>
      </p:sp>
    </p:spTree>
    <p:extLst>
      <p:ext uri="{BB962C8B-B14F-4D97-AF65-F5344CB8AC3E}">
        <p14:creationId xmlns:p14="http://schemas.microsoft.com/office/powerpoint/2010/main" val="2801177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3FA75E4-A0B9-5EF8-530F-F2B4F6A3CE34}"/>
              </a:ext>
            </a:extLst>
          </p:cNvPr>
          <p:cNvSpPr txBox="1"/>
          <p:nvPr/>
        </p:nvSpPr>
        <p:spPr>
          <a:xfrm>
            <a:off x="152399" y="655348"/>
            <a:ext cx="11923059" cy="4339650"/>
          </a:xfrm>
          <a:prstGeom prst="rect">
            <a:avLst/>
          </a:prstGeom>
          <a:noFill/>
        </p:spPr>
        <p:txBody>
          <a:bodyPr wrap="square">
            <a:spAutoFit/>
          </a:bodyPr>
          <a:lstStyle/>
          <a:p>
            <a:pPr algn="just"/>
            <a:r>
              <a:rPr lang="pt-BR" sz="2300" b="1" dirty="0">
                <a:latin typeface="Arial Narrow" panose="020B0606020202030204" pitchFamily="34" charset="0"/>
              </a:rPr>
              <a:t>16. </a:t>
            </a:r>
            <a:r>
              <a:rPr lang="pt-BR" sz="2300" dirty="0">
                <a:latin typeface="Arial Narrow" panose="020B0606020202030204" pitchFamily="34" charset="0"/>
              </a:rPr>
              <a:t>Leia o trecho da carta de solicitação “O trabalho terá início na sexta-feira 24/4 e é importante que todos os alunos tenham a obra nessa aula.”. Responda ao que se pede.</a:t>
            </a:r>
          </a:p>
          <a:p>
            <a:pPr marL="457200" indent="-457200" algn="just">
              <a:buAutoNum type="alphaLcParenR"/>
            </a:pPr>
            <a:r>
              <a:rPr lang="pt-BR" sz="2300" dirty="0">
                <a:latin typeface="Arial Narrow" panose="020B0606020202030204" pitchFamily="34" charset="0"/>
              </a:rPr>
              <a:t>Identifique qual parte do trecho apresenta um fato. Justifique porque é um fato.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Identifique qual parte do trecho expressa uma opinião. Justifique porque é uma opinião.</a:t>
            </a:r>
          </a:p>
          <a:p>
            <a:pPr marL="457200" indent="-457200" algn="just">
              <a:buAutoNum type="alphaLcParenR"/>
            </a:pPr>
            <a:endParaRPr lang="pt-BR" sz="2300" dirty="0">
              <a:latin typeface="Arial Narrow" panose="020B0606020202030204" pitchFamily="34" charset="0"/>
            </a:endParaRPr>
          </a:p>
          <a:p>
            <a:pPr algn="just"/>
            <a:r>
              <a:rPr lang="pt-BR" sz="2300" b="1" dirty="0">
                <a:latin typeface="Arial Narrow" panose="020B0606020202030204" pitchFamily="34" charset="0"/>
              </a:rPr>
              <a:t>17. </a:t>
            </a:r>
            <a:r>
              <a:rPr lang="pt-BR" sz="2300" dirty="0">
                <a:latin typeface="Arial Narrow" panose="020B0606020202030204" pitchFamily="34" charset="0"/>
              </a:rPr>
              <a:t>Observe o trecho: “Solicitamos a aquisição do livro que será usado no início do trabalho da área de Língua Portuguesa. É importante que todos os alunos tenham a </a:t>
            </a:r>
            <a:r>
              <a:rPr lang="pt-BR" sz="2300" b="1" u="sng" dirty="0">
                <a:latin typeface="Arial Narrow" panose="020B0606020202030204" pitchFamily="34" charset="0"/>
              </a:rPr>
              <a:t>obra</a:t>
            </a:r>
            <a:r>
              <a:rPr lang="pt-BR" sz="2300" dirty="0">
                <a:latin typeface="Arial Narrow" panose="020B0606020202030204" pitchFamily="34" charset="0"/>
              </a:rPr>
              <a:t> nessa aula.”. Agora responda:</a:t>
            </a:r>
          </a:p>
          <a:p>
            <a:pPr marL="457200" indent="-457200" algn="just">
              <a:buAutoNum type="alphaLcParenR"/>
            </a:pPr>
            <a:r>
              <a:rPr lang="pt-BR" sz="2300" dirty="0">
                <a:latin typeface="Arial Narrow" panose="020B0606020202030204" pitchFamily="34" charset="0"/>
              </a:rPr>
              <a:t>Pesquise os diferentes significados da palavra ‘</a:t>
            </a:r>
            <a:r>
              <a:rPr lang="pt-BR" sz="2300" b="1" u="sng" dirty="0">
                <a:latin typeface="Arial Narrow" panose="020B0606020202030204" pitchFamily="34" charset="0"/>
              </a:rPr>
              <a:t>obra</a:t>
            </a:r>
            <a:r>
              <a:rPr lang="pt-BR" sz="2300" dirty="0">
                <a:latin typeface="Arial Narrow" panose="020B0606020202030204" pitchFamily="34" charset="0"/>
              </a:rPr>
              <a:t>’.</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Com base nos significados pesquisados, qual dos significados se encaixa melhor no contexto da carta de solicitação?</a:t>
            </a:r>
          </a:p>
        </p:txBody>
      </p:sp>
    </p:spTree>
    <p:extLst>
      <p:ext uri="{BB962C8B-B14F-4D97-AF65-F5344CB8AC3E}">
        <p14:creationId xmlns:p14="http://schemas.microsoft.com/office/powerpoint/2010/main" val="2498533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3CF749C-3ACD-948E-9606-BF2B0725A484}"/>
              </a:ext>
            </a:extLst>
          </p:cNvPr>
          <p:cNvPicPr>
            <a:picLocks noChangeAspect="1"/>
          </p:cNvPicPr>
          <p:nvPr/>
        </p:nvPicPr>
        <p:blipFill>
          <a:blip r:embed="rId2"/>
          <a:stretch>
            <a:fillRect/>
          </a:stretch>
        </p:blipFill>
        <p:spPr>
          <a:xfrm>
            <a:off x="89704" y="1291026"/>
            <a:ext cx="2032655" cy="780309"/>
          </a:xfrm>
          <a:prstGeom prst="rect">
            <a:avLst/>
          </a:prstGeom>
        </p:spPr>
      </p:pic>
      <p:graphicFrame>
        <p:nvGraphicFramePr>
          <p:cNvPr id="3" name="Tabela 2">
            <a:extLst>
              <a:ext uri="{FF2B5EF4-FFF2-40B4-BE49-F238E27FC236}">
                <a16:creationId xmlns:a16="http://schemas.microsoft.com/office/drawing/2014/main" id="{BAE8541D-DA07-35D6-BB50-D31B03A09649}"/>
              </a:ext>
            </a:extLst>
          </p:cNvPr>
          <p:cNvGraphicFramePr>
            <a:graphicFrameLocks noGrp="1"/>
          </p:cNvGraphicFramePr>
          <p:nvPr>
            <p:extLst>
              <p:ext uri="{D42A27DB-BD31-4B8C-83A1-F6EECF244321}">
                <p14:modId xmlns:p14="http://schemas.microsoft.com/office/powerpoint/2010/main" val="3724557295"/>
              </p:ext>
            </p:extLst>
          </p:nvPr>
        </p:nvGraphicFramePr>
        <p:xfrm>
          <a:off x="89704" y="2075628"/>
          <a:ext cx="11896109" cy="3459480"/>
        </p:xfrm>
        <a:graphic>
          <a:graphicData uri="http://schemas.openxmlformats.org/drawingml/2006/table">
            <a:tbl>
              <a:tblPr firstRow="1" bandRow="1">
                <a:tableStyleId>{5C22544A-7EE6-4342-B048-85BDC9FD1C3A}</a:tableStyleId>
              </a:tblPr>
              <a:tblGrid>
                <a:gridCol w="11896109">
                  <a:extLst>
                    <a:ext uri="{9D8B030D-6E8A-4147-A177-3AD203B41FA5}">
                      <a16:colId xmlns:a16="http://schemas.microsoft.com/office/drawing/2014/main" val="1608118424"/>
                    </a:ext>
                  </a:extLst>
                </a:gridCol>
              </a:tblGrid>
              <a:tr h="209855">
                <a:tc>
                  <a:txBody>
                    <a:bodyPr/>
                    <a:lstStyle/>
                    <a:p>
                      <a:pPr algn="ctr"/>
                      <a:r>
                        <a:rPr lang="pt-BR" sz="2300" b="1" dirty="0">
                          <a:solidFill>
                            <a:schemeClr val="tx1"/>
                          </a:solidFill>
                          <a:latin typeface="Arial Narrow" panose="020B0606020202030204" pitchFamily="34" charset="0"/>
                        </a:rPr>
                        <a:t>Coesão e Coerência</a:t>
                      </a:r>
                    </a:p>
                    <a:p>
                      <a:pPr marL="0" indent="268288" algn="just"/>
                      <a:r>
                        <a:rPr lang="pt-BR" sz="2300" b="1" dirty="0">
                          <a:solidFill>
                            <a:schemeClr val="tx1"/>
                          </a:solidFill>
                          <a:latin typeface="Arial Narrow" panose="020B0606020202030204" pitchFamily="34" charset="0"/>
                        </a:rPr>
                        <a:t>Coesão e coerência </a:t>
                      </a:r>
                      <a:r>
                        <a:rPr lang="pt-BR" sz="2300" b="0" dirty="0">
                          <a:solidFill>
                            <a:schemeClr val="tx1"/>
                          </a:solidFill>
                          <a:latin typeface="Arial Narrow" panose="020B0606020202030204" pitchFamily="34" charset="0"/>
                        </a:rPr>
                        <a:t>são elementos fundamentais para a construção de um texto claro e eficaz, no qual a coesão se refere à ligação entre palavras e frases, enquanto a coerência diz respeito à lógica e ao sentido das ideias.</a:t>
                      </a:r>
                    </a:p>
                    <a:p>
                      <a:pPr algn="just"/>
                      <a:r>
                        <a:rPr lang="pt-BR" sz="2300" b="1" dirty="0">
                          <a:solidFill>
                            <a:schemeClr val="tx1"/>
                          </a:solidFill>
                          <a:latin typeface="Arial Narrow" panose="020B0606020202030204" pitchFamily="34" charset="0"/>
                        </a:rPr>
                        <a:t>- Coesão: </a:t>
                      </a:r>
                      <a:r>
                        <a:rPr lang="pt-BR" sz="2300" b="0" dirty="0">
                          <a:solidFill>
                            <a:schemeClr val="tx1"/>
                          </a:solidFill>
                          <a:latin typeface="Arial Narrow" panose="020B0606020202030204" pitchFamily="34" charset="0"/>
                        </a:rPr>
                        <a:t>refere-se à função de ligação entre os elementos de um texto. Como por exemplo, o uso de pronomes, advérbios, conjunções, preposições entre outros. </a:t>
                      </a:r>
                    </a:p>
                    <a:p>
                      <a:pPr algn="just"/>
                      <a:r>
                        <a:rPr lang="pt-BR" sz="2300" b="1" dirty="0">
                          <a:solidFill>
                            <a:schemeClr val="tx1"/>
                          </a:solidFill>
                          <a:latin typeface="Arial Narrow" panose="020B0606020202030204" pitchFamily="34" charset="0"/>
                        </a:rPr>
                        <a:t>-</a:t>
                      </a:r>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Coerência: </a:t>
                      </a:r>
                      <a:r>
                        <a:rPr lang="pt-BR" sz="2300" b="0" dirty="0">
                          <a:solidFill>
                            <a:schemeClr val="tx1"/>
                          </a:solidFill>
                          <a:latin typeface="Arial Narrow" panose="020B0606020202030204" pitchFamily="34" charset="0"/>
                        </a:rPr>
                        <a:t>refere-se ao sentido/significado que as palavras, as frases apresentam dentro de um texto. Exemplo: “Joao acordou cedo, tomou café e chegou atrasado na escola.”, esse exemplo tem sentido, pois entendemos o que foi dito/falado.</a:t>
                      </a:r>
                    </a:p>
                    <a:p>
                      <a:pPr algn="r"/>
                      <a:r>
                        <a:rPr lang="pt-BR" sz="1400" b="0" dirty="0">
                          <a:solidFill>
                            <a:schemeClr val="tx1"/>
                          </a:solidFill>
                          <a:latin typeface="Arial Narrow" panose="020B0606020202030204" pitchFamily="34" charset="0"/>
                        </a:rPr>
                        <a:t>Disponível em: https://www.preparaenem.com/</a:t>
                      </a:r>
                      <a:r>
                        <a:rPr lang="pt-BR" sz="1400" b="0" dirty="0" err="1">
                          <a:solidFill>
                            <a:schemeClr val="tx1"/>
                          </a:solidFill>
                          <a:latin typeface="Arial Narrow" panose="020B0606020202030204" pitchFamily="34" charset="0"/>
                        </a:rPr>
                        <a:t>portugues</a:t>
                      </a:r>
                      <a:r>
                        <a:rPr lang="pt-BR" sz="1400" b="0" dirty="0">
                          <a:solidFill>
                            <a:schemeClr val="tx1"/>
                          </a:solidFill>
                          <a:latin typeface="Arial Narrow" panose="020B0606020202030204" pitchFamily="34" charset="0"/>
                        </a:rPr>
                        <a:t>/coesao-e-coerencia.htm. Acesso em: 2 out. 2025. (Adaptado).</a:t>
                      </a: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4000777406"/>
                  </a:ext>
                </a:extLst>
              </a:tr>
            </a:tbl>
          </a:graphicData>
        </a:graphic>
      </p:graphicFrame>
    </p:spTree>
    <p:extLst>
      <p:ext uri="{BB962C8B-B14F-4D97-AF65-F5344CB8AC3E}">
        <p14:creationId xmlns:p14="http://schemas.microsoft.com/office/powerpoint/2010/main" val="2799832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54B1F9A-352D-E132-A982-5D28674D7F37}"/>
              </a:ext>
            </a:extLst>
          </p:cNvPr>
          <p:cNvPicPr>
            <a:picLocks noChangeAspect="1"/>
          </p:cNvPicPr>
          <p:nvPr/>
        </p:nvPicPr>
        <p:blipFill>
          <a:blip r:embed="rId2"/>
          <a:stretch>
            <a:fillRect/>
          </a:stretch>
        </p:blipFill>
        <p:spPr>
          <a:xfrm>
            <a:off x="62754" y="659840"/>
            <a:ext cx="2301654" cy="894481"/>
          </a:xfrm>
          <a:prstGeom prst="rect">
            <a:avLst/>
          </a:prstGeom>
        </p:spPr>
      </p:pic>
      <p:graphicFrame>
        <p:nvGraphicFramePr>
          <p:cNvPr id="3" name="Tabela 2">
            <a:extLst>
              <a:ext uri="{FF2B5EF4-FFF2-40B4-BE49-F238E27FC236}">
                <a16:creationId xmlns:a16="http://schemas.microsoft.com/office/drawing/2014/main" id="{5A9753A3-AFE2-E1EE-A289-EA6B045D5A97}"/>
              </a:ext>
            </a:extLst>
          </p:cNvPr>
          <p:cNvGraphicFramePr>
            <a:graphicFrameLocks noGrp="1"/>
          </p:cNvGraphicFramePr>
          <p:nvPr>
            <p:extLst>
              <p:ext uri="{D42A27DB-BD31-4B8C-83A1-F6EECF244321}">
                <p14:modId xmlns:p14="http://schemas.microsoft.com/office/powerpoint/2010/main" val="2517177874"/>
              </p:ext>
            </p:extLst>
          </p:nvPr>
        </p:nvGraphicFramePr>
        <p:xfrm>
          <a:off x="62754" y="1554321"/>
          <a:ext cx="12066492" cy="4861560"/>
        </p:xfrm>
        <a:graphic>
          <a:graphicData uri="http://schemas.openxmlformats.org/drawingml/2006/table">
            <a:tbl>
              <a:tblPr firstRow="1" bandRow="1">
                <a:tableStyleId>{5C22544A-7EE6-4342-B048-85BDC9FD1C3A}</a:tableStyleId>
              </a:tblPr>
              <a:tblGrid>
                <a:gridCol w="12066492">
                  <a:extLst>
                    <a:ext uri="{9D8B030D-6E8A-4147-A177-3AD203B41FA5}">
                      <a16:colId xmlns:a16="http://schemas.microsoft.com/office/drawing/2014/main" val="884592865"/>
                    </a:ext>
                  </a:extLst>
                </a:gridCol>
              </a:tblGrid>
              <a:tr h="370840">
                <a:tc>
                  <a:txBody>
                    <a:bodyPr/>
                    <a:lstStyle/>
                    <a:p>
                      <a:pPr algn="ctr"/>
                      <a:r>
                        <a:rPr lang="pt-BR" sz="2300" b="1" dirty="0">
                          <a:solidFill>
                            <a:schemeClr val="tx1"/>
                          </a:solidFill>
                          <a:latin typeface="Arial Narrow" panose="020B0606020202030204" pitchFamily="34" charset="0"/>
                        </a:rPr>
                        <a:t>Conjunções</a:t>
                      </a:r>
                      <a:endParaRPr lang="pt-BR" sz="2300" b="0" dirty="0">
                        <a:solidFill>
                          <a:schemeClr val="tx1"/>
                        </a:solidFill>
                        <a:latin typeface="Arial Narrow" panose="020B0606020202030204" pitchFamily="34" charset="0"/>
                      </a:endParaRPr>
                    </a:p>
                    <a:p>
                      <a:pPr marL="0" marR="0" lvl="0" indent="268288" algn="just" defTabSz="914400" rtl="0" eaLnBrk="1" fontAlgn="auto" latinLnBrk="0" hangingPunct="1">
                        <a:lnSpc>
                          <a:spcPct val="100000"/>
                        </a:lnSpc>
                        <a:spcBef>
                          <a:spcPts val="0"/>
                        </a:spcBef>
                        <a:spcAft>
                          <a:spcPts val="0"/>
                        </a:spcAft>
                        <a:buClrTx/>
                        <a:buSzTx/>
                        <a:buFontTx/>
                        <a:buNone/>
                        <a:tabLst/>
                        <a:defRPr/>
                      </a:pPr>
                      <a:r>
                        <a:rPr lang="pt-BR" sz="2300" b="0" kern="1200" dirty="0">
                          <a:solidFill>
                            <a:schemeClr val="tx1"/>
                          </a:solidFill>
                          <a:effectLst/>
                          <a:latin typeface="Arial Narrow" panose="020B0606020202030204" pitchFamily="34" charset="0"/>
                          <a:ea typeface="+mn-ea"/>
                          <a:cs typeface="+mn-cs"/>
                        </a:rPr>
                        <a:t>As</a:t>
                      </a:r>
                      <a:r>
                        <a:rPr lang="pt-BR" sz="2300" b="1" kern="1200" dirty="0">
                          <a:solidFill>
                            <a:schemeClr val="tx1"/>
                          </a:solidFill>
                          <a:effectLst/>
                          <a:latin typeface="Arial Narrow" panose="020B0606020202030204" pitchFamily="34" charset="0"/>
                          <a:ea typeface="+mn-ea"/>
                          <a:cs typeface="+mn-cs"/>
                        </a:rPr>
                        <a:t> Conjunções</a:t>
                      </a:r>
                      <a:r>
                        <a:rPr lang="pt-BR" sz="2300" b="0" kern="1200" dirty="0">
                          <a:solidFill>
                            <a:schemeClr val="tx1"/>
                          </a:solidFill>
                          <a:effectLst/>
                          <a:latin typeface="Arial Narrow" panose="020B0606020202030204" pitchFamily="34" charset="0"/>
                          <a:ea typeface="+mn-ea"/>
                          <a:cs typeface="+mn-cs"/>
                        </a:rPr>
                        <a:t> são palavras que ligam outras palavras ou orações, criando sentido de </a:t>
                      </a:r>
                      <a:r>
                        <a:rPr lang="pt-BR" sz="2300" b="1" kern="1200" dirty="0">
                          <a:solidFill>
                            <a:schemeClr val="tx1"/>
                          </a:solidFill>
                          <a:effectLst/>
                          <a:latin typeface="Arial Narrow" panose="020B0606020202030204" pitchFamily="34" charset="0"/>
                          <a:ea typeface="+mn-ea"/>
                          <a:cs typeface="+mn-cs"/>
                        </a:rPr>
                        <a:t>soma/adição</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contrária/oposição</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escolha/alternância</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explicação</a:t>
                      </a:r>
                      <a:r>
                        <a:rPr lang="pt-BR" sz="2300" b="0" kern="1200" dirty="0">
                          <a:solidFill>
                            <a:schemeClr val="tx1"/>
                          </a:solidFill>
                          <a:effectLst/>
                          <a:latin typeface="Arial Narrow" panose="020B0606020202030204" pitchFamily="34" charset="0"/>
                          <a:ea typeface="+mn-ea"/>
                          <a:cs typeface="+mn-cs"/>
                        </a:rPr>
                        <a:t> e </a:t>
                      </a:r>
                      <a:r>
                        <a:rPr lang="pt-BR" sz="2300" b="1" kern="1200" dirty="0">
                          <a:solidFill>
                            <a:schemeClr val="tx1"/>
                          </a:solidFill>
                          <a:effectLst/>
                          <a:latin typeface="Arial Narrow" panose="020B0606020202030204" pitchFamily="34" charset="0"/>
                          <a:ea typeface="+mn-ea"/>
                          <a:cs typeface="+mn-cs"/>
                        </a:rPr>
                        <a:t>conclusão</a:t>
                      </a:r>
                      <a:r>
                        <a:rPr lang="pt-BR" sz="2300" b="0" kern="1200" dirty="0">
                          <a:solidFill>
                            <a:schemeClr val="tx1"/>
                          </a:solidFill>
                          <a:effectLst/>
                          <a:latin typeface="Arial Narrow" panose="020B0606020202030204" pitchFamily="34" charset="0"/>
                          <a:ea typeface="+mn-ea"/>
                          <a:cs typeface="+mn-cs"/>
                        </a:rPr>
                        <a:t>.</a:t>
                      </a:r>
                    </a:p>
                    <a:p>
                      <a:pPr algn="just"/>
                      <a:r>
                        <a:rPr lang="pt-BR" sz="2300" b="1" dirty="0">
                          <a:solidFill>
                            <a:schemeClr val="tx1"/>
                          </a:solidFill>
                          <a:latin typeface="Arial Narrow" panose="020B0606020202030204" pitchFamily="34" charset="0"/>
                        </a:rPr>
                        <a:t>- Aditivas: </a:t>
                      </a:r>
                      <a:r>
                        <a:rPr lang="pt-BR" sz="2300" b="0" dirty="0">
                          <a:solidFill>
                            <a:schemeClr val="tx1"/>
                          </a:solidFill>
                          <a:latin typeface="Arial Narrow" panose="020B0606020202030204" pitchFamily="34" charset="0"/>
                        </a:rPr>
                        <a:t>exprimem ideia de soma, adição, acréscimo. Exemplos: e, nem, mas também, bem como, como também, etc. Maria estuda e trabalha.</a:t>
                      </a:r>
                    </a:p>
                    <a:p>
                      <a:pPr algn="just"/>
                      <a:r>
                        <a:rPr lang="pt-BR" sz="2300" b="1" dirty="0">
                          <a:solidFill>
                            <a:schemeClr val="tx1"/>
                          </a:solidFill>
                          <a:latin typeface="Arial Narrow" panose="020B0606020202030204" pitchFamily="34" charset="0"/>
                        </a:rPr>
                        <a:t>- Adversativas: </a:t>
                      </a:r>
                      <a:r>
                        <a:rPr lang="pt-BR" sz="2300" b="0" dirty="0">
                          <a:solidFill>
                            <a:schemeClr val="tx1"/>
                          </a:solidFill>
                          <a:latin typeface="Arial Narrow" panose="020B0606020202030204" pitchFamily="34" charset="0"/>
                        </a:rPr>
                        <a:t>exprimem ideia de oposição, adversidade. Exemplos: mas, porém, contudo, entretanto, todavia, no entanto etc. Os alunos queriam brincar, mas precisavam estudar.</a:t>
                      </a:r>
                    </a:p>
                    <a:p>
                      <a:pPr algn="just"/>
                      <a:r>
                        <a:rPr lang="pt-BR" sz="2300" b="1" dirty="0">
                          <a:solidFill>
                            <a:schemeClr val="tx1"/>
                          </a:solidFill>
                          <a:latin typeface="Arial Narrow" panose="020B0606020202030204" pitchFamily="34" charset="0"/>
                        </a:rPr>
                        <a:t>- Alternativas: </a:t>
                      </a:r>
                      <a:r>
                        <a:rPr lang="pt-BR" sz="2300" b="0" dirty="0">
                          <a:solidFill>
                            <a:schemeClr val="tx1"/>
                          </a:solidFill>
                          <a:latin typeface="Arial Narrow" panose="020B0606020202030204" pitchFamily="34" charset="0"/>
                        </a:rPr>
                        <a:t>exprimem ideia de alternância, inclusão, exclusão e escolha. Exemplo: ou, ou...ou, ora...ora, já...já, quer...quer etc. Você pode estudar agora ou descansar um pouco.</a:t>
                      </a:r>
                    </a:p>
                    <a:p>
                      <a:pPr algn="just"/>
                      <a:r>
                        <a:rPr lang="pt-BR" sz="2300" b="1" dirty="0">
                          <a:solidFill>
                            <a:schemeClr val="tx1"/>
                          </a:solidFill>
                          <a:latin typeface="Arial Narrow" panose="020B0606020202030204" pitchFamily="34" charset="0"/>
                        </a:rPr>
                        <a:t>- Conclusivas: </a:t>
                      </a:r>
                      <a:r>
                        <a:rPr lang="pt-BR" sz="2300" b="0" dirty="0">
                          <a:solidFill>
                            <a:schemeClr val="tx1"/>
                          </a:solidFill>
                          <a:latin typeface="Arial Narrow" panose="020B0606020202030204" pitchFamily="34" charset="0"/>
                        </a:rPr>
                        <a:t>exprimem a ideia de conclusão ou consequência. Exemplos: logo, então, assim, por isso etc. A turma se organizou, logo terminaram a atividade rápido.</a:t>
                      </a:r>
                    </a:p>
                    <a:p>
                      <a:pPr algn="just"/>
                      <a:r>
                        <a:rPr lang="pt-BR" sz="2300" b="1" dirty="0">
                          <a:solidFill>
                            <a:schemeClr val="tx1"/>
                          </a:solidFill>
                          <a:latin typeface="Arial Narrow" panose="020B0606020202030204" pitchFamily="34" charset="0"/>
                        </a:rPr>
                        <a:t>- Explicativas: </a:t>
                      </a:r>
                      <a:r>
                        <a:rPr lang="pt-BR" sz="2300" b="0" dirty="0">
                          <a:solidFill>
                            <a:schemeClr val="tx1"/>
                          </a:solidFill>
                          <a:latin typeface="Arial Narrow" panose="020B0606020202030204" pitchFamily="34" charset="0"/>
                        </a:rPr>
                        <a:t>exprimem ideia de explicação, justificativa. Exemplos: que, porque, porquanto etc. Os alunos ficaram felizes, porque passaram na prova.</a:t>
                      </a:r>
                    </a:p>
                    <a:p>
                      <a:pPr algn="r"/>
                      <a:r>
                        <a:rPr lang="pt-BR" sz="1400" b="0" dirty="0">
                          <a:solidFill>
                            <a:schemeClr val="tx1"/>
                          </a:solidFill>
                          <a:latin typeface="Arial Narrow" panose="020B0606020202030204" pitchFamily="34" charset="0"/>
                        </a:rPr>
                        <a:t>Disponível em: https://www.clubedoportugues.com.br/</a:t>
                      </a:r>
                      <a:r>
                        <a:rPr lang="pt-BR" sz="1400" b="0" dirty="0" err="1">
                          <a:solidFill>
                            <a:schemeClr val="tx1"/>
                          </a:solidFill>
                          <a:latin typeface="Arial Narrow" panose="020B0606020202030204" pitchFamily="34" charset="0"/>
                        </a:rPr>
                        <a:t>conjuncao</a:t>
                      </a:r>
                      <a:r>
                        <a:rPr lang="pt-BR" sz="1400" b="0" dirty="0">
                          <a:solidFill>
                            <a:schemeClr val="tx1"/>
                          </a:solidFill>
                          <a:latin typeface="Arial Narrow" panose="020B0606020202030204" pitchFamily="34" charset="0"/>
                        </a:rPr>
                        <a:t>-o-que-e-e-como-utilizar/. Acesso em: 2 out. 2025. (Adaptado).</a:t>
                      </a: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386588979"/>
                  </a:ext>
                </a:extLst>
              </a:tr>
            </a:tbl>
          </a:graphicData>
        </a:graphic>
      </p:graphicFrame>
    </p:spTree>
    <p:extLst>
      <p:ext uri="{BB962C8B-B14F-4D97-AF65-F5344CB8AC3E}">
        <p14:creationId xmlns:p14="http://schemas.microsoft.com/office/powerpoint/2010/main" val="2692500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0BFFF0-A1F0-D91A-0FC3-3474D97F2D17}"/>
              </a:ext>
            </a:extLst>
          </p:cNvPr>
          <p:cNvSpPr txBox="1"/>
          <p:nvPr/>
        </p:nvSpPr>
        <p:spPr>
          <a:xfrm>
            <a:off x="143434" y="807748"/>
            <a:ext cx="11842377" cy="1862048"/>
          </a:xfrm>
          <a:prstGeom prst="rect">
            <a:avLst/>
          </a:prstGeom>
          <a:noFill/>
        </p:spPr>
        <p:txBody>
          <a:bodyPr wrap="square">
            <a:spAutoFit/>
          </a:bodyPr>
          <a:lstStyle/>
          <a:p>
            <a:pPr algn="just"/>
            <a:r>
              <a:rPr lang="pt-BR" sz="2300" b="1" dirty="0">
                <a:latin typeface="Arial Narrow" panose="020B0606020202030204" pitchFamily="34" charset="0"/>
              </a:rPr>
              <a:t>18. </a:t>
            </a:r>
            <a:r>
              <a:rPr lang="pt-BR" sz="2300" dirty="0">
                <a:latin typeface="Arial Narrow" panose="020B0606020202030204" pitchFamily="34" charset="0"/>
              </a:rPr>
              <a:t>Leia o trecho “O trabalho terá início na sexta-feira 24/4 e é importante que todos os alunos tenham a obra nessa aula.”. Agora responda.</a:t>
            </a:r>
          </a:p>
          <a:p>
            <a:pPr marL="457200" indent="-457200" algn="just">
              <a:buAutoNum type="alphaLcParenR"/>
            </a:pPr>
            <a:r>
              <a:rPr lang="pt-BR" sz="2300" dirty="0">
                <a:latin typeface="Arial Narrow" panose="020B0606020202030204" pitchFamily="34" charset="0"/>
              </a:rPr>
              <a:t>Qual a palavra com ideia de soma/adição que aparece no trecho lido?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Reescreva a frase substituindo a conjunção “e” por outra que tenha o mesmo sentido.</a:t>
            </a:r>
          </a:p>
        </p:txBody>
      </p:sp>
    </p:spTree>
    <p:extLst>
      <p:ext uri="{BB962C8B-B14F-4D97-AF65-F5344CB8AC3E}">
        <p14:creationId xmlns:p14="http://schemas.microsoft.com/office/powerpoint/2010/main" val="1043599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2B3EFE7-8D1C-1E34-72D5-3F3814147CF1}"/>
              </a:ext>
            </a:extLst>
          </p:cNvPr>
          <p:cNvPicPr>
            <a:picLocks noChangeAspect="1"/>
          </p:cNvPicPr>
          <p:nvPr/>
        </p:nvPicPr>
        <p:blipFill>
          <a:blip r:embed="rId2"/>
          <a:stretch>
            <a:fillRect/>
          </a:stretch>
        </p:blipFill>
        <p:spPr>
          <a:xfrm>
            <a:off x="3749490" y="672353"/>
            <a:ext cx="4693020" cy="687067"/>
          </a:xfrm>
          <a:prstGeom prst="rect">
            <a:avLst/>
          </a:prstGeom>
        </p:spPr>
      </p:pic>
      <p:pic>
        <p:nvPicPr>
          <p:cNvPr id="3" name="Imagem 2">
            <a:extLst>
              <a:ext uri="{FF2B5EF4-FFF2-40B4-BE49-F238E27FC236}">
                <a16:creationId xmlns:a16="http://schemas.microsoft.com/office/drawing/2014/main" id="{4D45CAC9-7767-0C7F-0D79-71A8FEB2E5F0}"/>
              </a:ext>
            </a:extLst>
          </p:cNvPr>
          <p:cNvPicPr>
            <a:picLocks noChangeAspect="1"/>
          </p:cNvPicPr>
          <p:nvPr/>
        </p:nvPicPr>
        <p:blipFill>
          <a:blip r:embed="rId3"/>
          <a:stretch>
            <a:fillRect/>
          </a:stretch>
        </p:blipFill>
        <p:spPr>
          <a:xfrm>
            <a:off x="78585" y="1359420"/>
            <a:ext cx="4335037" cy="909584"/>
          </a:xfrm>
          <a:prstGeom prst="rect">
            <a:avLst/>
          </a:prstGeom>
        </p:spPr>
      </p:pic>
      <p:graphicFrame>
        <p:nvGraphicFramePr>
          <p:cNvPr id="4" name="Tabela 3">
            <a:extLst>
              <a:ext uri="{FF2B5EF4-FFF2-40B4-BE49-F238E27FC236}">
                <a16:creationId xmlns:a16="http://schemas.microsoft.com/office/drawing/2014/main" id="{838FF7A4-44AC-EEAD-B07E-3B854CC82805}"/>
              </a:ext>
            </a:extLst>
          </p:cNvPr>
          <p:cNvGraphicFramePr>
            <a:graphicFrameLocks noGrp="1"/>
          </p:cNvGraphicFramePr>
          <p:nvPr>
            <p:extLst>
              <p:ext uri="{D42A27DB-BD31-4B8C-83A1-F6EECF244321}">
                <p14:modId xmlns:p14="http://schemas.microsoft.com/office/powerpoint/2010/main" val="3771992064"/>
              </p:ext>
            </p:extLst>
          </p:nvPr>
        </p:nvGraphicFramePr>
        <p:xfrm>
          <a:off x="78585" y="2269004"/>
          <a:ext cx="11961015" cy="4176620"/>
        </p:xfrm>
        <a:graphic>
          <a:graphicData uri="http://schemas.openxmlformats.org/drawingml/2006/table">
            <a:tbl>
              <a:tblPr firstRow="1" bandRow="1">
                <a:tableStyleId>{5C22544A-7EE6-4342-B048-85BDC9FD1C3A}</a:tableStyleId>
              </a:tblPr>
              <a:tblGrid>
                <a:gridCol w="11961015">
                  <a:extLst>
                    <a:ext uri="{9D8B030D-6E8A-4147-A177-3AD203B41FA5}">
                      <a16:colId xmlns:a16="http://schemas.microsoft.com/office/drawing/2014/main" val="409976547"/>
                    </a:ext>
                  </a:extLst>
                </a:gridCol>
              </a:tblGrid>
              <a:tr h="4176620">
                <a:tc>
                  <a:txBody>
                    <a:bodyPr/>
                    <a:lstStyle/>
                    <a:p>
                      <a:r>
                        <a:rPr lang="pt-BR" sz="2300" dirty="0">
                          <a:solidFill>
                            <a:schemeClr val="tx1"/>
                          </a:solidFill>
                          <a:latin typeface="Arial Narrow" panose="020B0606020202030204" pitchFamily="34" charset="0"/>
                        </a:rPr>
                        <a:t>Etapa 3</a:t>
                      </a:r>
                    </a:p>
                    <a:p>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1. </a:t>
                      </a:r>
                      <a:r>
                        <a:rPr lang="pt-BR" sz="2300" b="0" dirty="0">
                          <a:solidFill>
                            <a:schemeClr val="tx1"/>
                          </a:solidFill>
                          <a:latin typeface="Arial Narrow" panose="020B0606020202030204" pitchFamily="34" charset="0"/>
                        </a:rPr>
                        <a:t>Vamos conversar?</a:t>
                      </a:r>
                    </a:p>
                    <a:p>
                      <a:r>
                        <a:rPr lang="pt-BR" sz="2300" b="0" dirty="0">
                          <a:solidFill>
                            <a:schemeClr val="tx1"/>
                          </a:solidFill>
                          <a:latin typeface="Arial Narrow" panose="020B0606020202030204" pitchFamily="34" charset="0"/>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6719112"/>
                  </a:ext>
                </a:extLst>
              </a:tr>
            </a:tbl>
          </a:graphicData>
        </a:graphic>
      </p:graphicFrame>
      <p:pic>
        <p:nvPicPr>
          <p:cNvPr id="5" name="Imagem 4">
            <a:extLst>
              <a:ext uri="{FF2B5EF4-FFF2-40B4-BE49-F238E27FC236}">
                <a16:creationId xmlns:a16="http://schemas.microsoft.com/office/drawing/2014/main" id="{48DDD305-95A2-3161-82EF-C3E3F547AA8F}"/>
              </a:ext>
            </a:extLst>
          </p:cNvPr>
          <p:cNvPicPr>
            <a:picLocks noChangeAspect="1"/>
          </p:cNvPicPr>
          <p:nvPr/>
        </p:nvPicPr>
        <p:blipFill>
          <a:blip r:embed="rId4"/>
          <a:stretch>
            <a:fillRect/>
          </a:stretch>
        </p:blipFill>
        <p:spPr>
          <a:xfrm>
            <a:off x="250432" y="2700465"/>
            <a:ext cx="2008674" cy="3019326"/>
          </a:xfrm>
          <a:prstGeom prst="rect">
            <a:avLst/>
          </a:prstGeom>
        </p:spPr>
      </p:pic>
      <p:sp>
        <p:nvSpPr>
          <p:cNvPr id="6" name="CaixaDeTexto 5">
            <a:extLst>
              <a:ext uri="{FF2B5EF4-FFF2-40B4-BE49-F238E27FC236}">
                <a16:creationId xmlns:a16="http://schemas.microsoft.com/office/drawing/2014/main" id="{01FE12DC-4D9C-FAD7-B3D0-ABE584F6D14F}"/>
              </a:ext>
            </a:extLst>
          </p:cNvPr>
          <p:cNvSpPr txBox="1"/>
          <p:nvPr/>
        </p:nvSpPr>
        <p:spPr>
          <a:xfrm>
            <a:off x="2259106" y="2956071"/>
            <a:ext cx="9682462" cy="3277820"/>
          </a:xfrm>
          <a:prstGeom prst="rect">
            <a:avLst/>
          </a:prstGeom>
          <a:noFill/>
        </p:spPr>
        <p:txBody>
          <a:bodyPr wrap="square" rtlCol="0">
            <a:spAutoFit/>
          </a:bodyPr>
          <a:lstStyle/>
          <a:p>
            <a:r>
              <a:rPr lang="pt-BR" sz="2300" dirty="0">
                <a:latin typeface="Arial Narrow" panose="020B0606020202030204" pitchFamily="34" charset="0"/>
              </a:rPr>
              <a:t>- O que você aprendeu sobre o gênero textual “Carta de Solicitação”?</a:t>
            </a:r>
          </a:p>
          <a:p>
            <a:r>
              <a:rPr lang="pt-BR" sz="2300" dirty="0">
                <a:latin typeface="Arial Narrow" panose="020B0606020202030204" pitchFamily="34" charset="0"/>
              </a:rPr>
              <a:t>- Para que serve esse tipo de carta e em quais situações ela pode ser usada?</a:t>
            </a:r>
          </a:p>
          <a:p>
            <a:r>
              <a:rPr lang="pt-BR" sz="2300" dirty="0">
                <a:latin typeface="Arial Narrow" panose="020B0606020202030204" pitchFamily="34" charset="0"/>
              </a:rPr>
              <a:t>- Quais elementos não podem faltar em uma carta de solicitação (data e local, vocativo, corpo do texto, despedida, assinatura entre outros)?</a:t>
            </a:r>
          </a:p>
          <a:p>
            <a:r>
              <a:rPr lang="pt-BR" sz="2300" dirty="0">
                <a:latin typeface="Arial Narrow" panose="020B0606020202030204" pitchFamily="34" charset="0"/>
              </a:rPr>
              <a:t>- Que linguagem devemos usar: mais formal ou informal? Por quê?</a:t>
            </a:r>
          </a:p>
          <a:p>
            <a:r>
              <a:rPr lang="pt-BR" sz="2300" dirty="0">
                <a:latin typeface="Arial Narrow" panose="020B0606020202030204" pitchFamily="34" charset="0"/>
              </a:rPr>
              <a:t>- Como podemos convencer o leitor sobre a importância do pedido sem perder o respeito e a clareza?</a:t>
            </a:r>
          </a:p>
          <a:p>
            <a:r>
              <a:rPr lang="pt-BR" sz="2300" dirty="0">
                <a:latin typeface="Arial Narrow" panose="020B0606020202030204" pitchFamily="34" charset="0"/>
              </a:rPr>
              <a:t>- Que argumentos podem tornar sua carta mais forte? (apelos à razão, direitos legais, à necessidade coletiva entre outros.).</a:t>
            </a:r>
          </a:p>
        </p:txBody>
      </p:sp>
    </p:spTree>
    <p:extLst>
      <p:ext uri="{BB962C8B-B14F-4D97-AF65-F5344CB8AC3E}">
        <p14:creationId xmlns:p14="http://schemas.microsoft.com/office/powerpoint/2010/main" val="3156283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9001A68-2B53-3C46-EDE4-E9D0219B2D8E}"/>
              </a:ext>
            </a:extLst>
          </p:cNvPr>
          <p:cNvSpPr txBox="1"/>
          <p:nvPr/>
        </p:nvSpPr>
        <p:spPr>
          <a:xfrm>
            <a:off x="71718" y="644674"/>
            <a:ext cx="11994776" cy="5047536"/>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chegou a hora de colocar a mão na massa, ou melhor, no papel! Nesta etapa, você escreverá uma carta de solicitação. Antes de sair pedindo o que quiser por aí, dê uma olhadinha na proposta escrita, leia com atenção os textos motivadores, observe direitinho as características e a estrutura desse gênero e, claro, lembre-se das dicas valiosas do(a) professor(a) que apareceram ao longo das aulas deste material. Assim, sua carta vai ficar bem-organizada, convincente e com aquele toque especial que faz toda a diferença! Vamos lá?!</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Produção do gênero textual carta de solicitação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A </a:t>
            </a:r>
            <a:r>
              <a:rPr lang="pt-BR" sz="2300" b="1" dirty="0">
                <a:latin typeface="Arial Narrow" panose="020B0606020202030204" pitchFamily="34" charset="0"/>
              </a:rPr>
              <a:t>carta de solicitação </a:t>
            </a:r>
            <a:r>
              <a:rPr lang="pt-BR" sz="2300" dirty="0">
                <a:latin typeface="Arial Narrow" panose="020B0606020202030204" pitchFamily="34" charset="0"/>
              </a:rPr>
              <a:t>é um gênero textual utilizado para fazer pedidos ou requerimentos de forma clara, educada e objetiva. Sua finalidade é solicitar algo a uma pessoa, instituição ou autoridade, apresentando motivos que justifiquem o pedido. Nesse tipo de texto, o autor expõe uma necessidade, apresenta justificativas/argumentos que reforçam sua solicitação e mantém um tom respeitoso e formal, buscando convencer o destinatário a atender à solicitação apresentada.</a:t>
            </a:r>
          </a:p>
        </p:txBody>
      </p:sp>
    </p:spTree>
    <p:extLst>
      <p:ext uri="{BB962C8B-B14F-4D97-AF65-F5344CB8AC3E}">
        <p14:creationId xmlns:p14="http://schemas.microsoft.com/office/powerpoint/2010/main" val="4285501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C1E0417-710D-2D1D-5B01-C89694859137}"/>
              </a:ext>
            </a:extLst>
          </p:cNvPr>
          <p:cNvSpPr txBox="1"/>
          <p:nvPr/>
        </p:nvSpPr>
        <p:spPr>
          <a:xfrm>
            <a:off x="188259" y="713165"/>
            <a:ext cx="11833412" cy="1154162"/>
          </a:xfrm>
          <a:prstGeom prst="rect">
            <a:avLst/>
          </a:prstGeom>
          <a:noFill/>
        </p:spPr>
        <p:txBody>
          <a:bodyPr wrap="square">
            <a:spAutoFit/>
          </a:bodyPr>
          <a:lstStyle/>
          <a:p>
            <a:pPr algn="just"/>
            <a:r>
              <a:rPr lang="pt-BR" sz="2300" b="1" dirty="0">
                <a:latin typeface="Arial Narrow" panose="020B0606020202030204" pitchFamily="34" charset="0"/>
              </a:rPr>
              <a:t>2. </a:t>
            </a:r>
            <a:r>
              <a:rPr lang="pt-BR" sz="2300" dirty="0">
                <a:latin typeface="Arial Narrow" panose="020B0606020202030204" pitchFamily="34" charset="0"/>
              </a:rPr>
              <a:t>Com base nos conhecimentos que você já tem sobre o gênero, escreva uma carta de solicitação para ser enviada a uma </a:t>
            </a:r>
            <a:r>
              <a:rPr lang="pt-BR" sz="2300" b="1" dirty="0">
                <a:latin typeface="Arial Narrow" panose="020B0606020202030204" pitchFamily="34" charset="0"/>
              </a:rPr>
              <a:t>ONG de proteção animal </a:t>
            </a:r>
            <a:r>
              <a:rPr lang="pt-BR" sz="2300" dirty="0">
                <a:latin typeface="Arial Narrow" panose="020B0606020202030204" pitchFamily="34" charset="0"/>
              </a:rPr>
              <a:t>ou para a </a:t>
            </a:r>
            <a:r>
              <a:rPr lang="pt-BR" sz="2300" b="1" dirty="0">
                <a:latin typeface="Arial Narrow" panose="020B0606020202030204" pitchFamily="34" charset="0"/>
              </a:rPr>
              <a:t>Prefeitura</a:t>
            </a:r>
            <a:r>
              <a:rPr lang="pt-BR" sz="2300" dirty="0">
                <a:latin typeface="Arial Narrow" panose="020B0606020202030204" pitchFamily="34" charset="0"/>
              </a:rPr>
              <a:t>, pedindo campanhas de adoção e cuidados veterinários.</a:t>
            </a:r>
          </a:p>
        </p:txBody>
      </p:sp>
      <p:graphicFrame>
        <p:nvGraphicFramePr>
          <p:cNvPr id="4" name="Tabela 3">
            <a:extLst>
              <a:ext uri="{FF2B5EF4-FFF2-40B4-BE49-F238E27FC236}">
                <a16:creationId xmlns:a16="http://schemas.microsoft.com/office/drawing/2014/main" id="{5B6965B4-9D47-D3D2-4F37-0C2DEA55D430}"/>
              </a:ext>
            </a:extLst>
          </p:cNvPr>
          <p:cNvGraphicFramePr>
            <a:graphicFrameLocks noGrp="1"/>
          </p:cNvGraphicFramePr>
          <p:nvPr>
            <p:extLst>
              <p:ext uri="{D42A27DB-BD31-4B8C-83A1-F6EECF244321}">
                <p14:modId xmlns:p14="http://schemas.microsoft.com/office/powerpoint/2010/main" val="274442966"/>
              </p:ext>
            </p:extLst>
          </p:nvPr>
        </p:nvGraphicFramePr>
        <p:xfrm>
          <a:off x="188259" y="2279704"/>
          <a:ext cx="11815482" cy="1844040"/>
        </p:xfrm>
        <a:graphic>
          <a:graphicData uri="http://schemas.openxmlformats.org/drawingml/2006/table">
            <a:tbl>
              <a:tblPr firstRow="1" bandRow="1">
                <a:tableStyleId>{5C22544A-7EE6-4342-B048-85BDC9FD1C3A}</a:tableStyleId>
              </a:tblPr>
              <a:tblGrid>
                <a:gridCol w="11815482">
                  <a:extLst>
                    <a:ext uri="{9D8B030D-6E8A-4147-A177-3AD203B41FA5}">
                      <a16:colId xmlns:a16="http://schemas.microsoft.com/office/drawing/2014/main" val="1064817939"/>
                    </a:ext>
                  </a:extLst>
                </a:gridCol>
              </a:tblGrid>
              <a:tr h="370840">
                <a:tc>
                  <a:txBody>
                    <a:bodyPr/>
                    <a:lstStyle/>
                    <a:p>
                      <a:pPr algn="just"/>
                      <a:r>
                        <a:rPr lang="pt-BR" sz="2300" b="1" dirty="0">
                          <a:solidFill>
                            <a:schemeClr val="tx1"/>
                          </a:solidFill>
                          <a:latin typeface="Arial Narrow" panose="020B0606020202030204" pitchFamily="34" charset="0"/>
                        </a:rPr>
                        <a:t>Situação de Produção: </a:t>
                      </a:r>
                      <a:r>
                        <a:rPr lang="pt-BR" sz="2300" b="0" dirty="0">
                          <a:solidFill>
                            <a:schemeClr val="tx1"/>
                          </a:solidFill>
                          <a:latin typeface="Arial Narrow" panose="020B0606020202030204" pitchFamily="34" charset="0"/>
                        </a:rPr>
                        <a:t>Você percebeu que há muitos animais abandonados nas ruas do bairro: cães e gatos que precisam de abrigo, alimentação e cuidados. Essa situação causa preocupação e desperta a vontade de agir. Para tentar mudar essa realidade, você decidiu escrever uma carta de solicitação para uma ONG de proteção animal ou para a Prefeitura Municipal, pedindo a realização de campanhas de adoção e atendimento veterinário gratuito.</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2696665"/>
                  </a:ext>
                </a:extLst>
              </a:tr>
            </a:tbl>
          </a:graphicData>
        </a:graphic>
      </p:graphicFrame>
      <p:sp>
        <p:nvSpPr>
          <p:cNvPr id="6" name="CaixaDeTexto 5">
            <a:extLst>
              <a:ext uri="{FF2B5EF4-FFF2-40B4-BE49-F238E27FC236}">
                <a16:creationId xmlns:a16="http://schemas.microsoft.com/office/drawing/2014/main" id="{D3EBAB11-FE0A-D911-E6C9-63F7CC931A0E}"/>
              </a:ext>
            </a:extLst>
          </p:cNvPr>
          <p:cNvSpPr txBox="1"/>
          <p:nvPr/>
        </p:nvSpPr>
        <p:spPr>
          <a:xfrm>
            <a:off x="188259" y="4536121"/>
            <a:ext cx="6096000" cy="1154162"/>
          </a:xfrm>
          <a:prstGeom prst="rect">
            <a:avLst/>
          </a:prstGeom>
          <a:noFill/>
        </p:spPr>
        <p:txBody>
          <a:bodyPr wrap="square">
            <a:spAutoFit/>
          </a:bodyPr>
          <a:lstStyle/>
          <a:p>
            <a:r>
              <a:rPr lang="pt-BR" sz="2300" b="1" dirty="0">
                <a:latin typeface="Arial Narrow" panose="020B0606020202030204" pitchFamily="34" charset="0"/>
              </a:rPr>
              <a:t>3. </a:t>
            </a:r>
            <a:r>
              <a:rPr lang="pt-BR" sz="2300" dirty="0">
                <a:latin typeface="Arial Narrow" panose="020B0606020202030204" pitchFamily="34" charset="0"/>
              </a:rPr>
              <a:t>Leia os textos motivadores.</a:t>
            </a:r>
          </a:p>
          <a:p>
            <a:endParaRPr lang="pt-BR" sz="2300" dirty="0">
              <a:latin typeface="Arial Narrow" panose="020B0606020202030204" pitchFamily="34" charset="0"/>
            </a:endParaRPr>
          </a:p>
          <a:p>
            <a:r>
              <a:rPr lang="pt-BR" sz="2300" b="1" dirty="0">
                <a:latin typeface="Arial Narrow" panose="020B0606020202030204" pitchFamily="34" charset="0"/>
              </a:rPr>
              <a:t>Texto I</a:t>
            </a:r>
          </a:p>
        </p:txBody>
      </p:sp>
    </p:spTree>
    <p:extLst>
      <p:ext uri="{BB962C8B-B14F-4D97-AF65-F5344CB8AC3E}">
        <p14:creationId xmlns:p14="http://schemas.microsoft.com/office/powerpoint/2010/main" val="2437819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59CD9C9-ADF3-9B0A-8145-73273BC1AFB0}"/>
              </a:ext>
            </a:extLst>
          </p:cNvPr>
          <p:cNvGraphicFramePr>
            <a:graphicFrameLocks noGrp="1"/>
          </p:cNvGraphicFramePr>
          <p:nvPr>
            <p:extLst>
              <p:ext uri="{D42A27DB-BD31-4B8C-83A1-F6EECF244321}">
                <p14:modId xmlns:p14="http://schemas.microsoft.com/office/powerpoint/2010/main" val="3892894297"/>
              </p:ext>
            </p:extLst>
          </p:nvPr>
        </p:nvGraphicFramePr>
        <p:xfrm>
          <a:off x="149412" y="755525"/>
          <a:ext cx="11863294" cy="4648200"/>
        </p:xfrm>
        <a:graphic>
          <a:graphicData uri="http://schemas.openxmlformats.org/drawingml/2006/table">
            <a:tbl>
              <a:tblPr firstRow="1" bandRow="1">
                <a:tableStyleId>{5C22544A-7EE6-4342-B048-85BDC9FD1C3A}</a:tableStyleId>
              </a:tblPr>
              <a:tblGrid>
                <a:gridCol w="11863294">
                  <a:extLst>
                    <a:ext uri="{9D8B030D-6E8A-4147-A177-3AD203B41FA5}">
                      <a16:colId xmlns:a16="http://schemas.microsoft.com/office/drawing/2014/main" val="4137037271"/>
                    </a:ext>
                  </a:extLst>
                </a:gridCol>
              </a:tblGrid>
              <a:tr h="370840">
                <a:tc>
                  <a:txBody>
                    <a:bodyPr/>
                    <a:lstStyle/>
                    <a:p>
                      <a:pPr algn="just"/>
                      <a:r>
                        <a:rPr lang="pt-BR" sz="2300" b="0" dirty="0">
                          <a:solidFill>
                            <a:schemeClr val="tx1"/>
                          </a:solidFill>
                          <a:latin typeface="Arial Narrow" panose="020B0606020202030204" pitchFamily="34" charset="0"/>
                        </a:rPr>
                        <a:t>Pedreira, 10 de janeiro de 2023.</a:t>
                      </a:r>
                    </a:p>
                    <a:p>
                      <a:pPr marL="0" indent="268288" algn="just"/>
                      <a:r>
                        <a:rPr lang="pt-BR" sz="2300" b="0" dirty="0">
                          <a:solidFill>
                            <a:schemeClr val="tx1"/>
                          </a:solidFill>
                          <a:latin typeface="Arial Narrow" panose="020B0606020202030204" pitchFamily="34" charset="0"/>
                        </a:rPr>
                        <a:t>À Prefeitura Municipal de Pedreira</a:t>
                      </a:r>
                    </a:p>
                    <a:p>
                      <a:pPr marL="0" indent="268288" algn="just"/>
                      <a:r>
                        <a:rPr lang="pt-BR" sz="2300" b="0" dirty="0">
                          <a:solidFill>
                            <a:schemeClr val="tx1"/>
                          </a:solidFill>
                          <a:latin typeface="Arial Narrow" panose="020B0606020202030204" pitchFamily="34" charset="0"/>
                        </a:rPr>
                        <a:t>Assunto: Pedido de uso de espaço público.</a:t>
                      </a:r>
                    </a:p>
                    <a:p>
                      <a:pPr marL="0" indent="268288" algn="just"/>
                      <a:r>
                        <a:rPr lang="pt-BR" sz="2300" b="0" dirty="0">
                          <a:solidFill>
                            <a:schemeClr val="tx1"/>
                          </a:solidFill>
                          <a:latin typeface="Arial Narrow" panose="020B0606020202030204" pitchFamily="34" charset="0"/>
                        </a:rPr>
                        <a:t>Venho, cordialmente, solicitar à Prefeitura a utilização da Praça Tomé de Sousa para a realização de um evento destinado às crianças no dia 30 de janeiro, deste ano, de 12h00 às 17h00.</a:t>
                      </a:r>
                    </a:p>
                    <a:p>
                      <a:pPr marL="0" indent="268288" algn="just"/>
                      <a:r>
                        <a:rPr lang="pt-BR" sz="2300" b="0" dirty="0">
                          <a:solidFill>
                            <a:schemeClr val="tx1"/>
                          </a:solidFill>
                          <a:latin typeface="Arial Narrow" panose="020B0606020202030204" pitchFamily="34" charset="0"/>
                        </a:rPr>
                        <a:t>O evento será realizado em prol da comunidade local, com entrada gratuita e sem disponibilização de bebidas alcoólicas. A iniciativa tem como objetivo promover a integração social, o lazer e o bem-estar das crianças e de suas famílias, oferecendo atividades recreativas e educativas em um ambiente seguro e acessível a todos.</a:t>
                      </a:r>
                    </a:p>
                    <a:p>
                      <a:pPr marL="0" indent="268288" algn="just"/>
                      <a:r>
                        <a:rPr lang="pt-BR" sz="2300" b="0" dirty="0">
                          <a:solidFill>
                            <a:schemeClr val="tx1"/>
                          </a:solidFill>
                          <a:latin typeface="Arial Narrow" panose="020B0606020202030204" pitchFamily="34" charset="0"/>
                        </a:rPr>
                        <a:t>Coloco-me à disposição para esclarecimentos adicionais, declarando que as informações aqui apresentadas são verdadeiras e aptas à comprovação, caso necessário.</a:t>
                      </a:r>
                    </a:p>
                    <a:p>
                      <a:pPr algn="r"/>
                      <a:r>
                        <a:rPr lang="pt-BR" sz="2300" b="0" dirty="0">
                          <a:solidFill>
                            <a:schemeClr val="tx1"/>
                          </a:solidFill>
                          <a:latin typeface="Arial Narrow" panose="020B0606020202030204" pitchFamily="34" charset="0"/>
                        </a:rPr>
                        <a:t>Atenciosamente,</a:t>
                      </a:r>
                    </a:p>
                    <a:p>
                      <a:pPr algn="r"/>
                      <a:r>
                        <a:rPr lang="pt-BR" sz="2300" b="0" dirty="0">
                          <a:solidFill>
                            <a:schemeClr val="tx1"/>
                          </a:solidFill>
                          <a:latin typeface="Arial Narrow" panose="020B0606020202030204" pitchFamily="34" charset="0"/>
                        </a:rPr>
                        <a:t>Amanda Araújo</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5328"/>
                  </a:ext>
                </a:extLst>
              </a:tr>
            </a:tbl>
          </a:graphicData>
        </a:graphic>
      </p:graphicFrame>
      <p:sp>
        <p:nvSpPr>
          <p:cNvPr id="4" name="CaixaDeTexto 3">
            <a:extLst>
              <a:ext uri="{FF2B5EF4-FFF2-40B4-BE49-F238E27FC236}">
                <a16:creationId xmlns:a16="http://schemas.microsoft.com/office/drawing/2014/main" id="{EEC63980-1841-366A-EE98-DE7A9C62B7E1}"/>
              </a:ext>
            </a:extLst>
          </p:cNvPr>
          <p:cNvSpPr txBox="1"/>
          <p:nvPr/>
        </p:nvSpPr>
        <p:spPr>
          <a:xfrm>
            <a:off x="149412" y="5403725"/>
            <a:ext cx="11863294" cy="307777"/>
          </a:xfrm>
          <a:prstGeom prst="rect">
            <a:avLst/>
          </a:prstGeom>
          <a:noFill/>
        </p:spPr>
        <p:txBody>
          <a:bodyPr wrap="square">
            <a:spAutoFit/>
          </a:bodyPr>
          <a:lstStyle/>
          <a:p>
            <a:pPr algn="r"/>
            <a:r>
              <a:rPr lang="pt-BR" sz="1400" dirty="0">
                <a:latin typeface="Arial Narrow" panose="020B0606020202030204" pitchFamily="34" charset="0"/>
              </a:rPr>
              <a:t>Disponível em: https://www.tudosaladeaula.com/2023/01/atividade-sobre-carta-de-solicitacao-3o-ano-com-gabarito/. Acesso em: 20 out. 2025.Adaptado. </a:t>
            </a:r>
          </a:p>
        </p:txBody>
      </p:sp>
    </p:spTree>
    <p:extLst>
      <p:ext uri="{BB962C8B-B14F-4D97-AF65-F5344CB8AC3E}">
        <p14:creationId xmlns:p14="http://schemas.microsoft.com/office/powerpoint/2010/main" val="1166782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793B51-2664-B64A-8484-54610E99DA49}"/>
              </a:ext>
            </a:extLst>
          </p:cNvPr>
          <p:cNvSpPr txBox="1"/>
          <p:nvPr/>
        </p:nvSpPr>
        <p:spPr>
          <a:xfrm>
            <a:off x="161364" y="662498"/>
            <a:ext cx="6096000" cy="446276"/>
          </a:xfrm>
          <a:prstGeom prst="rect">
            <a:avLst/>
          </a:prstGeom>
          <a:noFill/>
        </p:spPr>
        <p:txBody>
          <a:bodyPr wrap="square">
            <a:spAutoFit/>
          </a:bodyPr>
          <a:lstStyle/>
          <a:p>
            <a:r>
              <a:rPr lang="pt-BR" sz="2300" b="1" dirty="0">
                <a:latin typeface="Arial Narrow" panose="020B0606020202030204" pitchFamily="34" charset="0"/>
              </a:rPr>
              <a:t>Texto II</a:t>
            </a:r>
          </a:p>
        </p:txBody>
      </p:sp>
      <p:graphicFrame>
        <p:nvGraphicFramePr>
          <p:cNvPr id="6" name="Tabela 5">
            <a:extLst>
              <a:ext uri="{FF2B5EF4-FFF2-40B4-BE49-F238E27FC236}">
                <a16:creationId xmlns:a16="http://schemas.microsoft.com/office/drawing/2014/main" id="{56915A6C-81F1-24D5-726C-F0EF2EB2B364}"/>
              </a:ext>
            </a:extLst>
          </p:cNvPr>
          <p:cNvGraphicFramePr>
            <a:graphicFrameLocks noGrp="1"/>
          </p:cNvGraphicFramePr>
          <p:nvPr>
            <p:extLst>
              <p:ext uri="{D42A27DB-BD31-4B8C-83A1-F6EECF244321}">
                <p14:modId xmlns:p14="http://schemas.microsoft.com/office/powerpoint/2010/main" val="3547934192"/>
              </p:ext>
            </p:extLst>
          </p:nvPr>
        </p:nvGraphicFramePr>
        <p:xfrm>
          <a:off x="161364" y="1108774"/>
          <a:ext cx="11869272" cy="4998720"/>
        </p:xfrm>
        <a:graphic>
          <a:graphicData uri="http://schemas.openxmlformats.org/drawingml/2006/table">
            <a:tbl>
              <a:tblPr firstRow="1" bandRow="1">
                <a:tableStyleId>{5C22544A-7EE6-4342-B048-85BDC9FD1C3A}</a:tableStyleId>
              </a:tblPr>
              <a:tblGrid>
                <a:gridCol w="11869272">
                  <a:extLst>
                    <a:ext uri="{9D8B030D-6E8A-4147-A177-3AD203B41FA5}">
                      <a16:colId xmlns:a16="http://schemas.microsoft.com/office/drawing/2014/main" val="4158870530"/>
                    </a:ext>
                  </a:extLst>
                </a:gridCol>
              </a:tblGrid>
              <a:tr h="370840">
                <a:tc>
                  <a:txBody>
                    <a:bodyPr/>
                    <a:lstStyle/>
                    <a:p>
                      <a:pPr algn="just"/>
                      <a:r>
                        <a:rPr lang="pt-BR" sz="2300" b="0" dirty="0">
                          <a:solidFill>
                            <a:schemeClr val="tx1"/>
                          </a:solidFill>
                          <a:latin typeface="Arial Narrow" panose="020B0606020202030204" pitchFamily="34" charset="0"/>
                        </a:rPr>
                        <a:t>Cidade Z, 20 de novembro de 2021.</a:t>
                      </a:r>
                    </a:p>
                    <a:p>
                      <a:pPr marL="0" indent="268288" algn="just"/>
                      <a:r>
                        <a:rPr lang="pt-BR" sz="2300" b="0" dirty="0">
                          <a:solidFill>
                            <a:schemeClr val="tx1"/>
                          </a:solidFill>
                          <a:latin typeface="Arial Narrow" panose="020B0606020202030204" pitchFamily="34" charset="0"/>
                        </a:rPr>
                        <a:t>Excelentíssimo Senhor Prefeito,</a:t>
                      </a:r>
                    </a:p>
                    <a:p>
                      <a:pPr marL="0" indent="268288" algn="just"/>
                      <a:r>
                        <a:rPr lang="pt-BR" sz="2300" b="0" dirty="0">
                          <a:solidFill>
                            <a:schemeClr val="tx1"/>
                          </a:solidFill>
                          <a:latin typeface="Arial Narrow" panose="020B0606020202030204" pitchFamily="34" charset="0"/>
                        </a:rPr>
                        <a:t>Me chamo Olívio e sou morador do setor X há mais de 40 anos. Não só eu como toda a minha família fomos criados e crescemos no bairro. Sendo assim, posso dizer que conhecemos muito bem a área e vivemos todas as transformações locais possíveis.</a:t>
                      </a:r>
                    </a:p>
                    <a:p>
                      <a:pPr marL="0" indent="268288" algn="just"/>
                      <a:r>
                        <a:rPr lang="pt-BR" sz="2300" b="0" dirty="0">
                          <a:solidFill>
                            <a:schemeClr val="tx1"/>
                          </a:solidFill>
                          <a:latin typeface="Arial Narrow" panose="020B0606020202030204" pitchFamily="34" charset="0"/>
                        </a:rPr>
                        <a:t>No início de 2020, o prefeito anterior havia iniciado uma obra de restauração dos parques e das principais ruas da região. O projeto era promissor e fez com que toda a população daqui, inclusive eu e minha família, comemorasse, pois de fato todos concordamos que a área precisava de reformas. As vias estavam destruídas pela chuva e pelo excesso de veículos pesados que aqui circulavam. Contudo, próximo do término do mandato, ele parou as obras por razões as quais desconheço.</a:t>
                      </a:r>
                    </a:p>
                    <a:p>
                      <a:pPr marL="0" indent="268288" algn="just"/>
                      <a:r>
                        <a:rPr lang="pt-BR" sz="2300" b="0" dirty="0">
                          <a:solidFill>
                            <a:schemeClr val="tx1"/>
                          </a:solidFill>
                          <a:latin typeface="Arial Narrow" panose="020B0606020202030204" pitchFamily="34" charset="0"/>
                        </a:rPr>
                        <a:t>O meu pedido é muito simples: gostaria de solicitar a retomada das obras para que eu, minha família e meus colegas moradores possamos desfrutar de um espaço agradável, como vários outros locais da cidade. Sabemos que sua posse será apenas no ano seguinte e entendemos que há uma série de trabalhos a serem realizados, mas acreditamos que o senhor pode dar continuidade a esse projeto.</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29176483"/>
                  </a:ext>
                </a:extLst>
              </a:tr>
            </a:tbl>
          </a:graphicData>
        </a:graphic>
      </p:graphicFrame>
    </p:spTree>
    <p:extLst>
      <p:ext uri="{BB962C8B-B14F-4D97-AF65-F5344CB8AC3E}">
        <p14:creationId xmlns:p14="http://schemas.microsoft.com/office/powerpoint/2010/main" val="28754416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0FC60CF-7DB1-64D5-BC99-C373E2D61B7C}"/>
              </a:ext>
            </a:extLst>
          </p:cNvPr>
          <p:cNvGraphicFramePr>
            <a:graphicFrameLocks noGrp="1"/>
          </p:cNvGraphicFramePr>
          <p:nvPr>
            <p:extLst>
              <p:ext uri="{D42A27DB-BD31-4B8C-83A1-F6EECF244321}">
                <p14:modId xmlns:p14="http://schemas.microsoft.com/office/powerpoint/2010/main" val="1744870171"/>
              </p:ext>
            </p:extLst>
          </p:nvPr>
        </p:nvGraphicFramePr>
        <p:xfrm>
          <a:off x="161366" y="1311336"/>
          <a:ext cx="11800541" cy="2545080"/>
        </p:xfrm>
        <a:graphic>
          <a:graphicData uri="http://schemas.openxmlformats.org/drawingml/2006/table">
            <a:tbl>
              <a:tblPr firstRow="1" bandRow="1">
                <a:tableStyleId>{5C22544A-7EE6-4342-B048-85BDC9FD1C3A}</a:tableStyleId>
              </a:tblPr>
              <a:tblGrid>
                <a:gridCol w="11800541">
                  <a:extLst>
                    <a:ext uri="{9D8B030D-6E8A-4147-A177-3AD203B41FA5}">
                      <a16:colId xmlns:a16="http://schemas.microsoft.com/office/drawing/2014/main" val="1809582151"/>
                    </a:ext>
                  </a:extLst>
                </a:gridCol>
              </a:tblGrid>
              <a:tr h="969883">
                <a:tc>
                  <a:txBody>
                    <a:bodyPr/>
                    <a:lstStyle/>
                    <a:p>
                      <a:pPr marL="0" indent="268288" algn="just"/>
                      <a:r>
                        <a:rPr lang="pt-BR" sz="2300" b="0" dirty="0">
                          <a:solidFill>
                            <a:schemeClr val="tx1"/>
                          </a:solidFill>
                          <a:latin typeface="Arial Narrow" panose="020B0606020202030204" pitchFamily="34" charset="0"/>
                        </a:rPr>
                        <a:t>Gostaria de encerrar dizendo, mais uma vez, o quanto essa obra é importante. O que pedimos é apenas que seja retomada a proposta inicial. Acredito que com um bom planejamento ela possa ser concluída em poucos meses, visto que muito foi adiantado na gestão anterior. Já vimos os excelentes trabalhos feitos em pouco tempo de mandato e confiamos em sua capacidade. Contamos com o senhor em breve, quem sabe aqui, na inauguração de nosso novo parque.</a:t>
                      </a:r>
                    </a:p>
                    <a:p>
                      <a:pPr marL="0" indent="268288" algn="just"/>
                      <a:r>
                        <a:rPr lang="pt-BR" sz="2300" b="0" dirty="0">
                          <a:solidFill>
                            <a:schemeClr val="tx1"/>
                          </a:solidFill>
                          <a:latin typeface="Arial Narrow" panose="020B0606020202030204" pitchFamily="34" charset="0"/>
                        </a:rPr>
                        <a:t>Atenciosamente,</a:t>
                      </a:r>
                    </a:p>
                    <a:p>
                      <a:pPr algn="r"/>
                      <a:r>
                        <a:rPr lang="pt-BR" sz="2300" b="0" dirty="0">
                          <a:solidFill>
                            <a:schemeClr val="tx1"/>
                          </a:solidFill>
                          <a:latin typeface="Arial Narrow" panose="020B0606020202030204" pitchFamily="34" charset="0"/>
                        </a:rPr>
                        <a:t>Olívio.</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2332109"/>
                  </a:ext>
                </a:extLst>
              </a:tr>
            </a:tbl>
          </a:graphicData>
        </a:graphic>
      </p:graphicFrame>
      <p:sp>
        <p:nvSpPr>
          <p:cNvPr id="4" name="CaixaDeTexto 3">
            <a:extLst>
              <a:ext uri="{FF2B5EF4-FFF2-40B4-BE49-F238E27FC236}">
                <a16:creationId xmlns:a16="http://schemas.microsoft.com/office/drawing/2014/main" id="{D0F6363A-62A7-82CC-0601-7A1DE2E18633}"/>
              </a:ext>
            </a:extLst>
          </p:cNvPr>
          <p:cNvSpPr txBox="1"/>
          <p:nvPr/>
        </p:nvSpPr>
        <p:spPr>
          <a:xfrm>
            <a:off x="161366" y="3856416"/>
            <a:ext cx="11800541" cy="677108"/>
          </a:xfrm>
          <a:prstGeom prst="rect">
            <a:avLst/>
          </a:prstGeom>
          <a:noFill/>
        </p:spPr>
        <p:txBody>
          <a:bodyPr wrap="square">
            <a:spAutoFit/>
          </a:bodyPr>
          <a:lstStyle/>
          <a:p>
            <a:pPr algn="r"/>
            <a:r>
              <a:rPr lang="pt-BR" sz="1400" dirty="0">
                <a:latin typeface="Arial Narrow" panose="020B0606020202030204" pitchFamily="34" charset="0"/>
              </a:rPr>
              <a:t>Disponível em: https://mundoeducacao.uol.com.br/</a:t>
            </a:r>
            <a:r>
              <a:rPr lang="pt-BR" sz="1400" dirty="0" err="1">
                <a:latin typeface="Arial Narrow" panose="020B0606020202030204" pitchFamily="34" charset="0"/>
              </a:rPr>
              <a:t>redacao</a:t>
            </a:r>
            <a:r>
              <a:rPr lang="pt-BR" sz="1400" dirty="0">
                <a:latin typeface="Arial Narrow" panose="020B0606020202030204" pitchFamily="34" charset="0"/>
              </a:rPr>
              <a:t>/carta-de-solicitacao.htm. Acesso em 20 out. 2025.</a:t>
            </a:r>
          </a:p>
          <a:p>
            <a:pPr algn="r"/>
            <a:endParaRPr lang="pt-BR" sz="2400" dirty="0">
              <a:latin typeface="Arial Narrow" panose="020B0606020202030204" pitchFamily="34" charset="0"/>
            </a:endParaRPr>
          </a:p>
        </p:txBody>
      </p:sp>
    </p:spTree>
    <p:extLst>
      <p:ext uri="{BB962C8B-B14F-4D97-AF65-F5344CB8AC3E}">
        <p14:creationId xmlns:p14="http://schemas.microsoft.com/office/powerpoint/2010/main" val="2321956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47CD34D-14B8-51F9-0308-563124A4EAC9}"/>
              </a:ext>
            </a:extLst>
          </p:cNvPr>
          <p:cNvSpPr txBox="1"/>
          <p:nvPr/>
        </p:nvSpPr>
        <p:spPr>
          <a:xfrm>
            <a:off x="121024" y="1646002"/>
            <a:ext cx="11949952" cy="3277820"/>
          </a:xfrm>
          <a:prstGeom prst="rect">
            <a:avLst/>
          </a:prstGeom>
          <a:noFill/>
        </p:spPr>
        <p:txBody>
          <a:bodyPr wrap="square">
            <a:spAutoFit/>
          </a:bodyPr>
          <a:lstStyle/>
          <a:p>
            <a:pPr indent="268288" algn="just"/>
            <a:r>
              <a:rPr lang="pt-BR" sz="2300" b="1" dirty="0">
                <a:latin typeface="Arial Narrow" panose="020B0606020202030204" pitchFamily="34" charset="0"/>
              </a:rPr>
              <a:t>Querido estudante, chegou o momento de participar, junto com seu(sua) professor(a) e seus colegas, de uma correção coletiva da carta de solicitação. Esse é um momento muito importante, pois permite que todos aprendam juntos, observando como pequenas mudanças podem tornar o texto mais claro, convincente e adequado ao gênero. Também será importante identificar se a pessoa ou instituição escolhida como destinatária é realmente a mais indicada para atender à solicitação. Durante a análise, reflitam se o texto explica de maneira objetiva o problema ou a necessidade que motivou o pedido e se os argumentos estão bem estruturados e fundamentados em fatos ou situações reais. Avalie se as(os) justificativas/argumentos são convincentes e respeitosos, de modo a despertar no leitor a vontade de atender à solicitação. Vamos lá?!</a:t>
            </a:r>
          </a:p>
        </p:txBody>
      </p:sp>
    </p:spTree>
    <p:extLst>
      <p:ext uri="{BB962C8B-B14F-4D97-AF65-F5344CB8AC3E}">
        <p14:creationId xmlns:p14="http://schemas.microsoft.com/office/powerpoint/2010/main" val="2710676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DAA805-EBB5-A42F-B9CC-D946C474F9C9}"/>
              </a:ext>
            </a:extLst>
          </p:cNvPr>
          <p:cNvSpPr txBox="1"/>
          <p:nvPr/>
        </p:nvSpPr>
        <p:spPr>
          <a:xfrm>
            <a:off x="80682" y="825678"/>
            <a:ext cx="11905130" cy="1154162"/>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chegou o grande momento, o palco é seu! Agora é hora de dar aquele toque final na sua produção: capriche na reescrita e transforme seu texto em uma versão ainda mais incrível. Revise, melhore, reescreva… e mostre todo o seu talento com as palavras!</a:t>
            </a:r>
          </a:p>
        </p:txBody>
      </p:sp>
      <p:graphicFrame>
        <p:nvGraphicFramePr>
          <p:cNvPr id="4" name="Tabela 3">
            <a:extLst>
              <a:ext uri="{FF2B5EF4-FFF2-40B4-BE49-F238E27FC236}">
                <a16:creationId xmlns:a16="http://schemas.microsoft.com/office/drawing/2014/main" id="{84594991-B1B8-D456-C4D0-3C41DD2D70C7}"/>
              </a:ext>
            </a:extLst>
          </p:cNvPr>
          <p:cNvGraphicFramePr>
            <a:graphicFrameLocks noGrp="1"/>
          </p:cNvGraphicFramePr>
          <p:nvPr>
            <p:extLst>
              <p:ext uri="{D42A27DB-BD31-4B8C-83A1-F6EECF244321}">
                <p14:modId xmlns:p14="http://schemas.microsoft.com/office/powerpoint/2010/main" val="4156394011"/>
              </p:ext>
            </p:extLst>
          </p:nvPr>
        </p:nvGraphicFramePr>
        <p:xfrm>
          <a:off x="215152" y="2091266"/>
          <a:ext cx="11770659" cy="2911040"/>
        </p:xfrm>
        <a:graphic>
          <a:graphicData uri="http://schemas.openxmlformats.org/drawingml/2006/table">
            <a:tbl>
              <a:tblPr firstRow="1" bandRow="1">
                <a:tableStyleId>{5C22544A-7EE6-4342-B048-85BDC9FD1C3A}</a:tableStyleId>
              </a:tblPr>
              <a:tblGrid>
                <a:gridCol w="11770659">
                  <a:extLst>
                    <a:ext uri="{9D8B030D-6E8A-4147-A177-3AD203B41FA5}">
                      <a16:colId xmlns:a16="http://schemas.microsoft.com/office/drawing/2014/main" val="3860037376"/>
                    </a:ext>
                  </a:extLst>
                </a:gridCol>
              </a:tblGrid>
              <a:tr h="2911040">
                <a:tc>
                  <a:txBody>
                    <a:bodyPr/>
                    <a:lstStyle/>
                    <a:p>
                      <a:pPr algn="ctr"/>
                      <a:r>
                        <a:rPr lang="pt-BR" sz="2300" b="1" dirty="0">
                          <a:solidFill>
                            <a:schemeClr val="tx1"/>
                          </a:solidFill>
                          <a:latin typeface="Arial Narrow" panose="020B0606020202030204" pitchFamily="34" charset="0"/>
                        </a:rPr>
                        <a:t>Roteiro para a reescrita</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Quem vai receber a carta? (Ex.: prefeitura, ONG).</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O que você vai solicitar? (Ex.: doação de cães e gatos e cuidados veterinárias).</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O problema ou necessidade está descrito de forma clara e objetiva?</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Por que esse pedido é importante? (Explique os motivos).</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O pedido (solicitação) está bem formulado, com educação e clareza?</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Como você espera que o problema seja resolvido?</a:t>
                      </a:r>
                    </a:p>
                    <a:p>
                      <a:pPr marL="342900" indent="-342900">
                        <a:buFont typeface="Wingdings" panose="05000000000000000000" pitchFamily="2" charset="2"/>
                        <a:buChar char="Ø"/>
                      </a:pPr>
                      <a:r>
                        <a:rPr lang="pt-BR" sz="2300" b="0" dirty="0">
                          <a:solidFill>
                            <a:schemeClr val="tx1"/>
                          </a:solidFill>
                          <a:latin typeface="Arial Narrow" panose="020B0606020202030204" pitchFamily="34" charset="0"/>
                        </a:rPr>
                        <a:t>O texto apresenta local e data no início e despedida e assinatura ao final?</a:t>
                      </a: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15873786"/>
                  </a:ext>
                </a:extLst>
              </a:tr>
            </a:tbl>
          </a:graphicData>
        </a:graphic>
      </p:graphicFrame>
    </p:spTree>
    <p:extLst>
      <p:ext uri="{BB962C8B-B14F-4D97-AF65-F5344CB8AC3E}">
        <p14:creationId xmlns:p14="http://schemas.microsoft.com/office/powerpoint/2010/main" val="579981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850A42A-BCA3-3B30-F7C2-54740D509448}"/>
              </a:ext>
            </a:extLst>
          </p:cNvPr>
          <p:cNvPicPr>
            <a:picLocks noChangeAspect="1"/>
          </p:cNvPicPr>
          <p:nvPr/>
        </p:nvPicPr>
        <p:blipFill>
          <a:blip r:embed="rId2"/>
          <a:stretch>
            <a:fillRect/>
          </a:stretch>
        </p:blipFill>
        <p:spPr>
          <a:xfrm>
            <a:off x="3852508" y="636495"/>
            <a:ext cx="4486984" cy="673618"/>
          </a:xfrm>
          <a:prstGeom prst="rect">
            <a:avLst/>
          </a:prstGeom>
        </p:spPr>
      </p:pic>
      <p:pic>
        <p:nvPicPr>
          <p:cNvPr id="3" name="Imagem 2">
            <a:extLst>
              <a:ext uri="{FF2B5EF4-FFF2-40B4-BE49-F238E27FC236}">
                <a16:creationId xmlns:a16="http://schemas.microsoft.com/office/drawing/2014/main" id="{7BFEDD01-6B9B-2B06-026A-33F74555A60F}"/>
              </a:ext>
            </a:extLst>
          </p:cNvPr>
          <p:cNvPicPr>
            <a:picLocks noChangeAspect="1"/>
          </p:cNvPicPr>
          <p:nvPr/>
        </p:nvPicPr>
        <p:blipFill>
          <a:blip r:embed="rId3"/>
          <a:stretch>
            <a:fillRect/>
          </a:stretch>
        </p:blipFill>
        <p:spPr>
          <a:xfrm>
            <a:off x="102019" y="1120588"/>
            <a:ext cx="4630037" cy="972697"/>
          </a:xfrm>
          <a:prstGeom prst="rect">
            <a:avLst/>
          </a:prstGeom>
        </p:spPr>
      </p:pic>
      <p:sp>
        <p:nvSpPr>
          <p:cNvPr id="5" name="CaixaDeTexto 4">
            <a:extLst>
              <a:ext uri="{FF2B5EF4-FFF2-40B4-BE49-F238E27FC236}">
                <a16:creationId xmlns:a16="http://schemas.microsoft.com/office/drawing/2014/main" id="{B434C943-39EE-BA85-2C72-6B39A3F4AA90}"/>
              </a:ext>
            </a:extLst>
          </p:cNvPr>
          <p:cNvSpPr txBox="1"/>
          <p:nvPr/>
        </p:nvSpPr>
        <p:spPr>
          <a:xfrm>
            <a:off x="102019" y="2093285"/>
            <a:ext cx="11901722" cy="3277820"/>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você já reparou que todos os dias escutamos ou lemos algo novo acontecendo no mundo? Pode ser na TV, no celular, no rádio ou até no jornal impresso. Mas… já pararam para pensar como essas informações chegam até nós? É aí que entra a Notícia!  Ela é um texto feito para informar algo importante que aconteceu de forma clara, rápida e objetiva. Nada de enrolação! O foco é o fato, não a opinião. Sabe aquelas perguntinhas que todo mundo faz quando acontece alguma coisa? Quem? O quê?  Onde? Quando? Como? Por quê? Pois é… o gênero notícia responde todas elas! Então, bora mergulhar nesse gênero que está por todos os lados e descobrir como ele funciona? Tenho certeza de que vocês vão perceber que já convivem com notícias todos os dias, só, talvez, não tenham parado para pensar nisso ainda. Vamos lá?</a:t>
            </a:r>
          </a:p>
        </p:txBody>
      </p:sp>
    </p:spTree>
    <p:extLst>
      <p:ext uri="{BB962C8B-B14F-4D97-AF65-F5344CB8AC3E}">
        <p14:creationId xmlns:p14="http://schemas.microsoft.com/office/powerpoint/2010/main" val="23625865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DCBF332-FB8F-3E5A-1E75-3555F72659D3}"/>
              </a:ext>
            </a:extLst>
          </p:cNvPr>
          <p:cNvSpPr txBox="1"/>
          <p:nvPr/>
        </p:nvSpPr>
        <p:spPr>
          <a:xfrm>
            <a:off x="116542" y="726159"/>
            <a:ext cx="8695764" cy="723275"/>
          </a:xfrm>
          <a:prstGeom prst="rect">
            <a:avLst/>
          </a:prstGeom>
          <a:noFill/>
        </p:spPr>
        <p:txBody>
          <a:bodyPr wrap="square">
            <a:spAutoFit/>
          </a:bodyPr>
          <a:lstStyle/>
          <a:p>
            <a:r>
              <a:rPr lang="pt-BR" sz="2300" b="1" dirty="0">
                <a:latin typeface="Arial Narrow" panose="020B0606020202030204" pitchFamily="34" charset="0"/>
              </a:rPr>
              <a:t>1. </a:t>
            </a:r>
            <a:r>
              <a:rPr lang="pt-BR" sz="2300" dirty="0">
                <a:latin typeface="Arial Narrow" panose="020B0606020202030204" pitchFamily="34" charset="0"/>
              </a:rPr>
              <a:t>Antes de ler os textos, vamos conversar? Observe as imagens.</a:t>
            </a:r>
          </a:p>
          <a:p>
            <a:endParaRPr lang="pt-BR" dirty="0"/>
          </a:p>
        </p:txBody>
      </p:sp>
      <p:sp>
        <p:nvSpPr>
          <p:cNvPr id="5" name="CaixaDeTexto 4">
            <a:extLst>
              <a:ext uri="{FF2B5EF4-FFF2-40B4-BE49-F238E27FC236}">
                <a16:creationId xmlns:a16="http://schemas.microsoft.com/office/drawing/2014/main" id="{F9E98C6F-6C5C-A214-6FEC-FC49EC6179C3}"/>
              </a:ext>
            </a:extLst>
          </p:cNvPr>
          <p:cNvSpPr txBox="1"/>
          <p:nvPr/>
        </p:nvSpPr>
        <p:spPr>
          <a:xfrm>
            <a:off x="519953" y="1935486"/>
            <a:ext cx="1550894" cy="461665"/>
          </a:xfrm>
          <a:prstGeom prst="rect">
            <a:avLst/>
          </a:prstGeom>
          <a:noFill/>
        </p:spPr>
        <p:txBody>
          <a:bodyPr wrap="square">
            <a:spAutoFit/>
          </a:bodyPr>
          <a:lstStyle/>
          <a:p>
            <a:pPr algn="ctr"/>
            <a:r>
              <a:rPr lang="pt-BR" sz="2400" b="1" dirty="0">
                <a:latin typeface="Arial Narrow" panose="020B0606020202030204" pitchFamily="34" charset="0"/>
              </a:rPr>
              <a:t>Imagem 1</a:t>
            </a:r>
          </a:p>
        </p:txBody>
      </p:sp>
      <p:sp>
        <p:nvSpPr>
          <p:cNvPr id="7" name="CaixaDeTexto 6">
            <a:extLst>
              <a:ext uri="{FF2B5EF4-FFF2-40B4-BE49-F238E27FC236}">
                <a16:creationId xmlns:a16="http://schemas.microsoft.com/office/drawing/2014/main" id="{63720A1F-6FD0-BC9F-9A74-6CAC124AF2ED}"/>
              </a:ext>
            </a:extLst>
          </p:cNvPr>
          <p:cNvSpPr txBox="1"/>
          <p:nvPr/>
        </p:nvSpPr>
        <p:spPr>
          <a:xfrm>
            <a:off x="5136777" y="1907701"/>
            <a:ext cx="1470212" cy="446276"/>
          </a:xfrm>
          <a:prstGeom prst="rect">
            <a:avLst/>
          </a:prstGeom>
          <a:noFill/>
        </p:spPr>
        <p:txBody>
          <a:bodyPr wrap="square">
            <a:spAutoFit/>
          </a:bodyPr>
          <a:lstStyle/>
          <a:p>
            <a:pPr algn="ctr"/>
            <a:r>
              <a:rPr lang="pt-BR" sz="2300" b="1" dirty="0">
                <a:latin typeface="Arial Narrow" panose="020B0606020202030204" pitchFamily="34" charset="0"/>
              </a:rPr>
              <a:t>Imagem 2</a:t>
            </a:r>
          </a:p>
        </p:txBody>
      </p:sp>
      <p:sp>
        <p:nvSpPr>
          <p:cNvPr id="9" name="CaixaDeTexto 8">
            <a:extLst>
              <a:ext uri="{FF2B5EF4-FFF2-40B4-BE49-F238E27FC236}">
                <a16:creationId xmlns:a16="http://schemas.microsoft.com/office/drawing/2014/main" id="{4462057D-46C6-459D-1DEE-025A530A25CB}"/>
              </a:ext>
            </a:extLst>
          </p:cNvPr>
          <p:cNvSpPr txBox="1"/>
          <p:nvPr/>
        </p:nvSpPr>
        <p:spPr>
          <a:xfrm>
            <a:off x="9511553" y="1935486"/>
            <a:ext cx="1470212" cy="446276"/>
          </a:xfrm>
          <a:prstGeom prst="rect">
            <a:avLst/>
          </a:prstGeom>
          <a:noFill/>
        </p:spPr>
        <p:txBody>
          <a:bodyPr wrap="square">
            <a:spAutoFit/>
          </a:bodyPr>
          <a:lstStyle/>
          <a:p>
            <a:pPr algn="ctr"/>
            <a:r>
              <a:rPr lang="pt-BR" sz="2300" b="1" dirty="0">
                <a:latin typeface="Arial Narrow" panose="020B0606020202030204" pitchFamily="34" charset="0"/>
              </a:rPr>
              <a:t>Imagem 3</a:t>
            </a:r>
          </a:p>
        </p:txBody>
      </p:sp>
      <p:pic>
        <p:nvPicPr>
          <p:cNvPr id="10" name="Imagem 9">
            <a:extLst>
              <a:ext uri="{FF2B5EF4-FFF2-40B4-BE49-F238E27FC236}">
                <a16:creationId xmlns:a16="http://schemas.microsoft.com/office/drawing/2014/main" id="{B6837853-0637-49DC-11CA-A8919438751D}"/>
              </a:ext>
            </a:extLst>
          </p:cNvPr>
          <p:cNvPicPr>
            <a:picLocks noChangeAspect="1"/>
          </p:cNvPicPr>
          <p:nvPr/>
        </p:nvPicPr>
        <p:blipFill>
          <a:blip r:embed="rId2"/>
          <a:stretch>
            <a:fillRect/>
          </a:stretch>
        </p:blipFill>
        <p:spPr>
          <a:xfrm>
            <a:off x="519953" y="2397151"/>
            <a:ext cx="1702807" cy="2291212"/>
          </a:xfrm>
          <a:prstGeom prst="rect">
            <a:avLst/>
          </a:prstGeom>
        </p:spPr>
      </p:pic>
      <p:pic>
        <p:nvPicPr>
          <p:cNvPr id="11" name="Imagem 10">
            <a:extLst>
              <a:ext uri="{FF2B5EF4-FFF2-40B4-BE49-F238E27FC236}">
                <a16:creationId xmlns:a16="http://schemas.microsoft.com/office/drawing/2014/main" id="{5919EEFC-ACC8-FA33-F141-A5D776198B2D}"/>
              </a:ext>
            </a:extLst>
          </p:cNvPr>
          <p:cNvPicPr>
            <a:picLocks noChangeAspect="1"/>
          </p:cNvPicPr>
          <p:nvPr/>
        </p:nvPicPr>
        <p:blipFill>
          <a:blip r:embed="rId3"/>
          <a:stretch>
            <a:fillRect/>
          </a:stretch>
        </p:blipFill>
        <p:spPr>
          <a:xfrm>
            <a:off x="4624552" y="2385119"/>
            <a:ext cx="2291212" cy="2291212"/>
          </a:xfrm>
          <a:prstGeom prst="rect">
            <a:avLst/>
          </a:prstGeom>
        </p:spPr>
      </p:pic>
      <p:pic>
        <p:nvPicPr>
          <p:cNvPr id="12" name="Imagem 11">
            <a:extLst>
              <a:ext uri="{FF2B5EF4-FFF2-40B4-BE49-F238E27FC236}">
                <a16:creationId xmlns:a16="http://schemas.microsoft.com/office/drawing/2014/main" id="{9080CA66-564D-97EE-C4D2-952A4156F71D}"/>
              </a:ext>
            </a:extLst>
          </p:cNvPr>
          <p:cNvPicPr>
            <a:picLocks noChangeAspect="1"/>
          </p:cNvPicPr>
          <p:nvPr/>
        </p:nvPicPr>
        <p:blipFill>
          <a:blip r:embed="rId4"/>
          <a:stretch>
            <a:fillRect/>
          </a:stretch>
        </p:blipFill>
        <p:spPr>
          <a:xfrm>
            <a:off x="9395020" y="2353977"/>
            <a:ext cx="1703278" cy="2291212"/>
          </a:xfrm>
          <a:prstGeom prst="rect">
            <a:avLst/>
          </a:prstGeom>
        </p:spPr>
      </p:pic>
      <p:sp>
        <p:nvSpPr>
          <p:cNvPr id="14" name="CaixaDeTexto 13">
            <a:extLst>
              <a:ext uri="{FF2B5EF4-FFF2-40B4-BE49-F238E27FC236}">
                <a16:creationId xmlns:a16="http://schemas.microsoft.com/office/drawing/2014/main" id="{1C8EA5EE-1502-331C-DC0B-8D25E5C0FEBC}"/>
              </a:ext>
            </a:extLst>
          </p:cNvPr>
          <p:cNvSpPr txBox="1"/>
          <p:nvPr/>
        </p:nvSpPr>
        <p:spPr>
          <a:xfrm>
            <a:off x="519953" y="4787153"/>
            <a:ext cx="1702808" cy="1169551"/>
          </a:xfrm>
          <a:prstGeom prst="rect">
            <a:avLst/>
          </a:prstGeom>
          <a:noFill/>
        </p:spPr>
        <p:txBody>
          <a:bodyPr wrap="square">
            <a:spAutoFit/>
          </a:bodyPr>
          <a:lstStyle/>
          <a:p>
            <a:pPr algn="ctr"/>
            <a:r>
              <a:rPr lang="pt-BR" sz="1400" dirty="0">
                <a:latin typeface="Arial Narrow" panose="020B0606020202030204" pitchFamily="34" charset="0"/>
              </a:rPr>
              <a:t>Disponível em: https://cienciahoje.org.br/</a:t>
            </a:r>
            <a:r>
              <a:rPr lang="pt-BR" sz="1400" dirty="0" err="1">
                <a:latin typeface="Arial Narrow" panose="020B0606020202030204" pitchFamily="34" charset="0"/>
              </a:rPr>
              <a:t>edicoes</a:t>
            </a:r>
            <a:r>
              <a:rPr lang="pt-BR" sz="1400" dirty="0">
                <a:latin typeface="Arial Narrow" panose="020B0606020202030204" pitchFamily="34" charset="0"/>
              </a:rPr>
              <a:t>/</a:t>
            </a:r>
            <a:r>
              <a:rPr lang="pt-BR" sz="1400" dirty="0" err="1">
                <a:latin typeface="Arial Narrow" panose="020B0606020202030204" pitchFamily="34" charset="0"/>
              </a:rPr>
              <a:t>page</a:t>
            </a:r>
            <a:r>
              <a:rPr lang="pt-BR" sz="1400" dirty="0">
                <a:latin typeface="Arial Narrow" panose="020B0606020202030204" pitchFamily="34" charset="0"/>
              </a:rPr>
              <a:t>/2/. Acesso em: 3 out. 2025.</a:t>
            </a:r>
          </a:p>
        </p:txBody>
      </p:sp>
      <p:sp>
        <p:nvSpPr>
          <p:cNvPr id="16" name="CaixaDeTexto 15">
            <a:extLst>
              <a:ext uri="{FF2B5EF4-FFF2-40B4-BE49-F238E27FC236}">
                <a16:creationId xmlns:a16="http://schemas.microsoft.com/office/drawing/2014/main" id="{929DCE0A-6D41-D5C1-A265-3E48753F5B99}"/>
              </a:ext>
            </a:extLst>
          </p:cNvPr>
          <p:cNvSpPr txBox="1"/>
          <p:nvPr/>
        </p:nvSpPr>
        <p:spPr>
          <a:xfrm>
            <a:off x="4624552" y="4707473"/>
            <a:ext cx="2291212" cy="1384995"/>
          </a:xfrm>
          <a:prstGeom prst="rect">
            <a:avLst/>
          </a:prstGeom>
          <a:noFill/>
        </p:spPr>
        <p:txBody>
          <a:bodyPr wrap="square">
            <a:spAutoFit/>
          </a:bodyPr>
          <a:lstStyle/>
          <a:p>
            <a:pPr algn="ctr"/>
            <a:r>
              <a:rPr lang="pt-BR" sz="1400" dirty="0">
                <a:latin typeface="Arial Narrow" panose="020B0606020202030204" pitchFamily="34" charset="0"/>
              </a:rPr>
              <a:t>Disponível em: https://www.stratesys-ts.com/</a:t>
            </a:r>
            <a:r>
              <a:rPr lang="pt-BR" sz="1400" dirty="0" err="1">
                <a:latin typeface="Arial Narrow" panose="020B0606020202030204" pitchFamily="34" charset="0"/>
              </a:rPr>
              <a:t>pt</a:t>
            </a:r>
            <a:r>
              <a:rPr lang="pt-BR" sz="1400" dirty="0">
                <a:latin typeface="Arial Narrow" panose="020B0606020202030204" pitchFamily="34" charset="0"/>
              </a:rPr>
              <a:t>/impacto-tem-</a:t>
            </a:r>
            <a:r>
              <a:rPr lang="pt-BR" sz="1400" dirty="0" err="1">
                <a:latin typeface="Arial Narrow" panose="020B0606020202030204" pitchFamily="34" charset="0"/>
              </a:rPr>
              <a:t>inteligencia</a:t>
            </a:r>
            <a:r>
              <a:rPr lang="pt-BR" sz="1400" dirty="0">
                <a:latin typeface="Arial Narrow" panose="020B0606020202030204" pitchFamily="34" charset="0"/>
              </a:rPr>
              <a:t>-artificial-no-nosso-dia-dia/. Acesso em: 3 out. 2025.</a:t>
            </a:r>
          </a:p>
        </p:txBody>
      </p:sp>
      <p:sp>
        <p:nvSpPr>
          <p:cNvPr id="18" name="CaixaDeTexto 17">
            <a:extLst>
              <a:ext uri="{FF2B5EF4-FFF2-40B4-BE49-F238E27FC236}">
                <a16:creationId xmlns:a16="http://schemas.microsoft.com/office/drawing/2014/main" id="{5BFD39BD-BC64-51A6-F7D8-5F56192DFA8B}"/>
              </a:ext>
            </a:extLst>
          </p:cNvPr>
          <p:cNvSpPr txBox="1"/>
          <p:nvPr/>
        </p:nvSpPr>
        <p:spPr>
          <a:xfrm>
            <a:off x="9395019" y="4645189"/>
            <a:ext cx="1702807" cy="1169551"/>
          </a:xfrm>
          <a:prstGeom prst="rect">
            <a:avLst/>
          </a:prstGeom>
          <a:noFill/>
        </p:spPr>
        <p:txBody>
          <a:bodyPr wrap="square">
            <a:spAutoFit/>
          </a:bodyPr>
          <a:lstStyle/>
          <a:p>
            <a:pPr algn="ctr"/>
            <a:r>
              <a:rPr lang="pt-BR" sz="1400" dirty="0">
                <a:latin typeface="Arial Narrow" panose="020B0606020202030204" pitchFamily="34" charset="0"/>
              </a:rPr>
              <a:t>Disponível em: https://cienciahoje.org.br/</a:t>
            </a:r>
            <a:r>
              <a:rPr lang="pt-BR" sz="1400" dirty="0" err="1">
                <a:latin typeface="Arial Narrow" panose="020B0606020202030204" pitchFamily="34" charset="0"/>
              </a:rPr>
              <a:t>edicoes</a:t>
            </a:r>
            <a:r>
              <a:rPr lang="pt-BR" sz="1400" dirty="0">
                <a:latin typeface="Arial Narrow" panose="020B0606020202030204" pitchFamily="34" charset="0"/>
              </a:rPr>
              <a:t>/</a:t>
            </a:r>
            <a:r>
              <a:rPr lang="pt-BR" sz="1400" dirty="0" err="1">
                <a:latin typeface="Arial Narrow" panose="020B0606020202030204" pitchFamily="34" charset="0"/>
              </a:rPr>
              <a:t>page</a:t>
            </a:r>
            <a:r>
              <a:rPr lang="pt-BR" sz="1400" dirty="0">
                <a:latin typeface="Arial Narrow" panose="020B0606020202030204" pitchFamily="34" charset="0"/>
              </a:rPr>
              <a:t>/3/. Acesso em: 3 out. 2025.</a:t>
            </a:r>
          </a:p>
        </p:txBody>
      </p:sp>
    </p:spTree>
    <p:extLst>
      <p:ext uri="{BB962C8B-B14F-4D97-AF65-F5344CB8AC3E}">
        <p14:creationId xmlns:p14="http://schemas.microsoft.com/office/powerpoint/2010/main" val="1802230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DA4DC7E-784E-9983-7FB9-4667069DD6DF}"/>
              </a:ext>
            </a:extLst>
          </p:cNvPr>
          <p:cNvSpPr txBox="1"/>
          <p:nvPr/>
        </p:nvSpPr>
        <p:spPr>
          <a:xfrm>
            <a:off x="89646" y="1739676"/>
            <a:ext cx="11824447" cy="2923877"/>
          </a:xfrm>
          <a:prstGeom prst="rect">
            <a:avLst/>
          </a:prstGeom>
          <a:noFill/>
        </p:spPr>
        <p:txBody>
          <a:bodyPr wrap="square">
            <a:spAutoFit/>
          </a:bodyPr>
          <a:lstStyle/>
          <a:p>
            <a:pPr algn="just"/>
            <a:r>
              <a:rPr lang="pt-BR" sz="2300" dirty="0">
                <a:latin typeface="Arial Narrow" panose="020B0606020202030204" pitchFamily="34" charset="0"/>
              </a:rPr>
              <a:t>- Você já ouviu falar no gênero textual notícia? </a:t>
            </a:r>
          </a:p>
          <a:p>
            <a:pPr algn="just"/>
            <a:r>
              <a:rPr lang="pt-BR" sz="2300" dirty="0">
                <a:latin typeface="Arial Narrow" panose="020B0606020202030204" pitchFamily="34" charset="0"/>
              </a:rPr>
              <a:t>- Você sabe qual é a principal função de uma notícia? Informar, opinar ou entreter?</a:t>
            </a:r>
          </a:p>
          <a:p>
            <a:pPr algn="just"/>
            <a:r>
              <a:rPr lang="pt-BR" sz="2300" dirty="0">
                <a:latin typeface="Arial Narrow" panose="020B0606020202030204" pitchFamily="34" charset="0"/>
              </a:rPr>
              <a:t>- Você sabe quem é responsável por produzir as notícias que lemos, ouvimos ou assistimos?</a:t>
            </a:r>
          </a:p>
          <a:p>
            <a:pPr algn="just"/>
            <a:r>
              <a:rPr lang="pt-BR" sz="2300" dirty="0">
                <a:latin typeface="Arial Narrow" panose="020B0606020202030204" pitchFamily="34" charset="0"/>
              </a:rPr>
              <a:t>- Em quais meios de comunicação as notícias costumam ser divulgadas (jornais, revistas, TV, internet, rádio, redes sociais entre outros)?</a:t>
            </a:r>
          </a:p>
          <a:p>
            <a:pPr algn="just"/>
            <a:r>
              <a:rPr lang="pt-BR" sz="2300" dirty="0">
                <a:latin typeface="Arial Narrow" panose="020B0606020202030204" pitchFamily="34" charset="0"/>
              </a:rPr>
              <a:t>- Você já ouviu falar sobre Inteligência Artificial (IA)? O que você entende por esse termo?</a:t>
            </a:r>
          </a:p>
          <a:p>
            <a:pPr algn="just"/>
            <a:r>
              <a:rPr lang="pt-BR" sz="2300" dirty="0">
                <a:latin typeface="Arial Narrow" panose="020B0606020202030204" pitchFamily="34" charset="0"/>
              </a:rPr>
              <a:t>- De que formas a Inteligência Artificial aparece no nosso dia a dia? </a:t>
            </a:r>
          </a:p>
          <a:p>
            <a:pPr algn="just"/>
            <a:r>
              <a:rPr lang="pt-BR" sz="2300" dirty="0">
                <a:latin typeface="Arial Narrow" panose="020B0606020202030204" pitchFamily="34" charset="0"/>
              </a:rPr>
              <a:t>- Você sabe quais podem ser os benefícios e os riscos do uso da Inteligência Artificial para a sociedade?</a:t>
            </a:r>
          </a:p>
        </p:txBody>
      </p:sp>
    </p:spTree>
    <p:extLst>
      <p:ext uri="{BB962C8B-B14F-4D97-AF65-F5344CB8AC3E}">
        <p14:creationId xmlns:p14="http://schemas.microsoft.com/office/powerpoint/2010/main" val="5480082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118A386E-CAC2-A95A-8623-51564F5EA5CE}"/>
              </a:ext>
            </a:extLst>
          </p:cNvPr>
          <p:cNvSpPr txBox="1"/>
          <p:nvPr/>
        </p:nvSpPr>
        <p:spPr>
          <a:xfrm>
            <a:off x="98612" y="639480"/>
            <a:ext cx="6096000" cy="451534"/>
          </a:xfrm>
          <a:prstGeom prst="rect">
            <a:avLst/>
          </a:prstGeom>
          <a:noFill/>
        </p:spPr>
        <p:txBody>
          <a:bodyPr wrap="square">
            <a:spAutoFit/>
          </a:bodyPr>
          <a:lstStyle/>
          <a:p>
            <a:pPr algn="just">
              <a:lnSpc>
                <a:spcPct val="107000"/>
              </a:lnSpc>
              <a:spcAft>
                <a:spcPts val="800"/>
              </a:spcAft>
              <a:buNone/>
            </a:pPr>
            <a:r>
              <a:rPr lang="pt-BR" sz="2300" b="1" kern="100" dirty="0">
                <a:solidFill>
                  <a:srgbClr val="F4860C"/>
                </a:solidFill>
                <a:effectLst/>
                <a:latin typeface="Arial Narrow" panose="020B0606020202030204" pitchFamily="34" charset="0"/>
                <a:ea typeface="Yu Gothic UI Semilight" panose="020B0400000000000000" pitchFamily="34" charset="-128"/>
                <a:cs typeface="Cambria Math" panose="02040503050406030204" pitchFamily="18" charset="0"/>
              </a:rPr>
              <a:t>▶</a:t>
            </a:r>
            <a:r>
              <a:rPr lang="pt-BR" sz="2300" b="1" kern="100" dirty="0">
                <a:solidFill>
                  <a:srgbClr val="F4860C"/>
                </a:solidFill>
                <a:effectLst/>
                <a:latin typeface="Arial Narrow" panose="020B0606020202030204" pitchFamily="34" charset="0"/>
                <a:ea typeface="STZhongsong" panose="020B0503020204020204" pitchFamily="2" charset="-122"/>
                <a:cs typeface="Arial" panose="020B0604020202020204" pitchFamily="34" charset="0"/>
              </a:rPr>
              <a:t> </a:t>
            </a:r>
            <a:r>
              <a:rPr lang="pt-BR" sz="23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7D9EA439-0BD0-447D-6C75-D5C86D47272F}"/>
              </a:ext>
            </a:extLst>
          </p:cNvPr>
          <p:cNvGraphicFramePr>
            <a:graphicFrameLocks noGrp="1"/>
          </p:cNvGraphicFramePr>
          <p:nvPr>
            <p:extLst>
              <p:ext uri="{D42A27DB-BD31-4B8C-83A1-F6EECF244321}">
                <p14:modId xmlns:p14="http://schemas.microsoft.com/office/powerpoint/2010/main" val="1761521116"/>
              </p:ext>
            </p:extLst>
          </p:nvPr>
        </p:nvGraphicFramePr>
        <p:xfrm>
          <a:off x="98612" y="1091014"/>
          <a:ext cx="11914094" cy="2895600"/>
        </p:xfrm>
        <a:graphic>
          <a:graphicData uri="http://schemas.openxmlformats.org/drawingml/2006/table">
            <a:tbl>
              <a:tblPr firstRow="1" bandRow="1">
                <a:tableStyleId>{5C22544A-7EE6-4342-B048-85BDC9FD1C3A}</a:tableStyleId>
              </a:tblPr>
              <a:tblGrid>
                <a:gridCol w="11914094">
                  <a:extLst>
                    <a:ext uri="{9D8B030D-6E8A-4147-A177-3AD203B41FA5}">
                      <a16:colId xmlns:a16="http://schemas.microsoft.com/office/drawing/2014/main" val="2185479037"/>
                    </a:ext>
                  </a:extLst>
                </a:gridCol>
              </a:tblGrid>
              <a:tr h="370840">
                <a:tc>
                  <a:txBody>
                    <a:bodyPr/>
                    <a:lstStyle/>
                    <a:p>
                      <a:pPr algn="ctr"/>
                      <a:r>
                        <a:rPr lang="pt-BR" sz="2300" b="1" dirty="0">
                          <a:solidFill>
                            <a:schemeClr val="tx1"/>
                          </a:solidFill>
                          <a:latin typeface="Arial Narrow" panose="020B0606020202030204" pitchFamily="34" charset="0"/>
                        </a:rPr>
                        <a:t>Notícia</a:t>
                      </a:r>
                    </a:p>
                    <a:p>
                      <a:pPr marL="0" indent="268288" algn="just"/>
                      <a:r>
                        <a:rPr lang="pt-BR" sz="2300" b="0" dirty="0">
                          <a:solidFill>
                            <a:schemeClr val="tx1"/>
                          </a:solidFill>
                          <a:latin typeface="Arial Narrow" panose="020B0606020202030204" pitchFamily="34" charset="0"/>
                        </a:rPr>
                        <a:t>O gênero textual </a:t>
                      </a:r>
                      <a:r>
                        <a:rPr lang="pt-BR" sz="2300" b="1" dirty="0">
                          <a:solidFill>
                            <a:schemeClr val="tx1"/>
                          </a:solidFill>
                          <a:latin typeface="Arial Narrow" panose="020B0606020202030204" pitchFamily="34" charset="0"/>
                        </a:rPr>
                        <a:t>notícia</a:t>
                      </a:r>
                      <a:r>
                        <a:rPr lang="pt-BR" sz="2300" b="0" dirty="0">
                          <a:solidFill>
                            <a:schemeClr val="tx1"/>
                          </a:solidFill>
                          <a:latin typeface="Arial Narrow" panose="020B0606020202030204" pitchFamily="34" charset="0"/>
                        </a:rPr>
                        <a:t> é um texto jornalístico que tem como objetivo </a:t>
                      </a:r>
                      <a:r>
                        <a:rPr lang="pt-BR" sz="2300" b="1" dirty="0">
                          <a:solidFill>
                            <a:schemeClr val="tx1"/>
                          </a:solidFill>
                          <a:latin typeface="Arial Narrow" panose="020B0606020202030204" pitchFamily="34" charset="0"/>
                        </a:rPr>
                        <a:t>informar</a:t>
                      </a:r>
                      <a:r>
                        <a:rPr lang="pt-BR" sz="2300" b="0" dirty="0">
                          <a:solidFill>
                            <a:schemeClr val="tx1"/>
                          </a:solidFill>
                          <a:latin typeface="Arial Narrow" panose="020B0606020202030204" pitchFamily="34" charset="0"/>
                        </a:rPr>
                        <a:t> a população sobre acontecimentos recentes e importantes. Sua linguagem é clara, objetiva, formal e acessível, e geralmente predomina a imparcialidade, ou seja, é quando alguém informa sobre fatos/acontecimentos, sem escolher lados, ou fazer julgamentos, dar opinião sobre esses fatos/acontecimentos. A notícia geralmente começa com um </a:t>
                      </a:r>
                      <a:r>
                        <a:rPr lang="pt-BR" sz="2300" b="1" dirty="0">
                          <a:solidFill>
                            <a:schemeClr val="tx1"/>
                          </a:solidFill>
                          <a:latin typeface="Arial Narrow" panose="020B0606020202030204" pitchFamily="34" charset="0"/>
                        </a:rPr>
                        <a:t>lead (lide)</a:t>
                      </a:r>
                      <a:r>
                        <a:rPr lang="pt-BR" sz="2300" b="0" dirty="0">
                          <a:solidFill>
                            <a:schemeClr val="tx1"/>
                          </a:solidFill>
                          <a:latin typeface="Arial Narrow" panose="020B0606020202030204" pitchFamily="34" charset="0"/>
                        </a:rPr>
                        <a:t>, que apresenta as informações mais relevantes, e depois detalha os fatos em ordem decrescente de importância. Para garantir a veracidade/verdade, utiliza fontes confiáveis e mantém a imparcialidade. As notícias são veiculadas em jornais, rádio, televisão e internet.</a:t>
                      </a:r>
                    </a:p>
                  </a:txBody>
                  <a:tcPr>
                    <a:lnL w="28575" cap="flat" cmpd="sng" algn="ctr">
                      <a:solidFill>
                        <a:schemeClr val="accent4">
                          <a:lumMod val="75000"/>
                        </a:schemeClr>
                      </a:solidFill>
                      <a:prstDash val="solid"/>
                      <a:round/>
                      <a:headEnd type="none" w="med" len="med"/>
                      <a:tailEnd type="none" w="med" len="med"/>
                    </a:lnL>
                    <a:lnR w="28575" cap="flat" cmpd="sng" algn="ctr">
                      <a:solidFill>
                        <a:schemeClr val="accent4">
                          <a:lumMod val="75000"/>
                        </a:schemeClr>
                      </a:solidFill>
                      <a:prstDash val="solid"/>
                      <a:round/>
                      <a:headEnd type="none" w="med" len="med"/>
                      <a:tailEnd type="none" w="med" len="med"/>
                    </a:lnR>
                    <a:lnT w="28575" cap="flat" cmpd="sng" algn="ctr">
                      <a:solidFill>
                        <a:schemeClr val="accent4">
                          <a:lumMod val="75000"/>
                        </a:schemeClr>
                      </a:solidFill>
                      <a:prstDash val="solid"/>
                      <a:round/>
                      <a:headEnd type="none" w="med" len="med"/>
                      <a:tailEnd type="none" w="med" len="med"/>
                    </a:lnT>
                    <a:lnB w="28575" cap="flat" cmpd="sng" algn="ctr">
                      <a:solidFill>
                        <a:schemeClr val="accent4">
                          <a:lumMod val="75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42746458"/>
                  </a:ext>
                </a:extLst>
              </a:tr>
            </a:tbl>
          </a:graphicData>
        </a:graphic>
      </p:graphicFrame>
      <p:sp>
        <p:nvSpPr>
          <p:cNvPr id="10" name="CaixaDeTexto 9">
            <a:extLst>
              <a:ext uri="{FF2B5EF4-FFF2-40B4-BE49-F238E27FC236}">
                <a16:creationId xmlns:a16="http://schemas.microsoft.com/office/drawing/2014/main" id="{BE6CAD19-5DE2-97C0-D9A0-BA3B27FC90CB}"/>
              </a:ext>
            </a:extLst>
          </p:cNvPr>
          <p:cNvSpPr txBox="1"/>
          <p:nvPr/>
        </p:nvSpPr>
        <p:spPr>
          <a:xfrm>
            <a:off x="98611" y="4187442"/>
            <a:ext cx="11914093" cy="1154162"/>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agora que você já conhece o gênero textual Notícia, que tal descobrir como ele é feito e para que serve? Vamos juntos aprender mais sobre o mundo das notícias e entender como elas nos mantêm informados sobre tudo o que acontece! Vamos lá?!</a:t>
            </a:r>
          </a:p>
        </p:txBody>
      </p:sp>
    </p:spTree>
    <p:extLst>
      <p:ext uri="{BB962C8B-B14F-4D97-AF65-F5344CB8AC3E}">
        <p14:creationId xmlns:p14="http://schemas.microsoft.com/office/powerpoint/2010/main" val="33488822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D6C463-592F-2920-5808-E54E0C506FD7}"/>
              </a:ext>
            </a:extLst>
          </p:cNvPr>
          <p:cNvSpPr txBox="1"/>
          <p:nvPr/>
        </p:nvSpPr>
        <p:spPr>
          <a:xfrm>
            <a:off x="170329" y="701079"/>
            <a:ext cx="11887199" cy="4693593"/>
          </a:xfrm>
          <a:prstGeom prst="rect">
            <a:avLst/>
          </a:prstGeom>
          <a:noFill/>
        </p:spPr>
        <p:txBody>
          <a:bodyPr wrap="square">
            <a:spAutoFit/>
          </a:bodyPr>
          <a:lstStyle/>
          <a:p>
            <a:r>
              <a:rPr lang="pt-BR" sz="2300" dirty="0">
                <a:latin typeface="Arial Narrow" panose="020B0606020202030204" pitchFamily="34" charset="0"/>
              </a:rPr>
              <a:t>Leia o texto.</a:t>
            </a:r>
          </a:p>
          <a:p>
            <a:endParaRPr lang="pt-BR" sz="2300" dirty="0">
              <a:latin typeface="Arial Narrow" panose="020B0606020202030204" pitchFamily="34" charset="0"/>
            </a:endParaRPr>
          </a:p>
          <a:p>
            <a:r>
              <a:rPr lang="pt-BR" sz="2300" b="1" dirty="0">
                <a:latin typeface="Arial Narrow" panose="020B0606020202030204" pitchFamily="34" charset="0"/>
              </a:rPr>
              <a:t>Texto I</a:t>
            </a:r>
          </a:p>
          <a:p>
            <a:endParaRPr lang="pt-BR" sz="2300" b="1" dirty="0">
              <a:latin typeface="Arial Narrow" panose="020B0606020202030204" pitchFamily="34" charset="0"/>
            </a:endParaRPr>
          </a:p>
          <a:p>
            <a:pPr algn="ctr"/>
            <a:r>
              <a:rPr lang="pt-BR" sz="2300" b="1" dirty="0" err="1">
                <a:latin typeface="Arial Narrow" panose="020B0606020202030204" pitchFamily="34" charset="0"/>
              </a:rPr>
              <a:t>AfroGames</a:t>
            </a:r>
            <a:r>
              <a:rPr lang="pt-BR" sz="2300" b="1" dirty="0">
                <a:latin typeface="Arial Narrow" panose="020B0606020202030204" pitchFamily="34" charset="0"/>
              </a:rPr>
              <a:t> promove formação inédita em inteligência artificial para criação de jogos</a:t>
            </a:r>
          </a:p>
          <a:p>
            <a:pPr algn="ctr"/>
            <a:r>
              <a:rPr lang="pt-BR" sz="2300" i="1" dirty="0">
                <a:latin typeface="Arial Narrow" panose="020B0606020202030204" pitchFamily="34" charset="0"/>
              </a:rPr>
              <a:t>Iniciativa formou 218 jovens das periferias do Rio de Janeiro; entenda</a:t>
            </a:r>
          </a:p>
          <a:p>
            <a:pPr algn="ctr"/>
            <a:endParaRPr lang="pt-BR" sz="2300" i="1" dirty="0">
              <a:latin typeface="Arial Narrow" panose="020B0606020202030204" pitchFamily="34" charset="0"/>
            </a:endParaRPr>
          </a:p>
          <a:p>
            <a:pPr algn="ctr"/>
            <a:endParaRPr lang="pt-BR" sz="2300" i="1" dirty="0">
              <a:latin typeface="Arial Narrow" panose="020B0606020202030204" pitchFamily="34" charset="0"/>
            </a:endParaRPr>
          </a:p>
          <a:p>
            <a:pPr algn="ctr"/>
            <a:endParaRPr lang="pt-BR" sz="2300" i="1" dirty="0">
              <a:latin typeface="Arial Narrow" panose="020B0606020202030204" pitchFamily="34" charset="0"/>
            </a:endParaRPr>
          </a:p>
          <a:p>
            <a:pPr algn="ctr"/>
            <a:endParaRPr lang="pt-BR" sz="2300" i="1" dirty="0">
              <a:latin typeface="Arial Narrow" panose="020B0606020202030204" pitchFamily="34" charset="0"/>
            </a:endParaRPr>
          </a:p>
          <a:p>
            <a:pPr algn="ctr"/>
            <a:endParaRPr lang="pt-BR" sz="2300" i="1" dirty="0">
              <a:latin typeface="Arial Narrow" panose="020B0606020202030204" pitchFamily="34" charset="0"/>
            </a:endParaRPr>
          </a:p>
          <a:p>
            <a:pPr algn="ctr"/>
            <a:endParaRPr lang="pt-BR" sz="2300" i="1" dirty="0">
              <a:latin typeface="Arial Narrow" panose="020B0606020202030204" pitchFamily="34" charset="0"/>
            </a:endParaRPr>
          </a:p>
          <a:p>
            <a:pPr algn="ctr"/>
            <a:r>
              <a:rPr lang="pt-BR" sz="1400" dirty="0">
                <a:latin typeface="Arial Narrow" panose="020B0606020202030204" pitchFamily="34" charset="0"/>
              </a:rPr>
              <a:t>Jovens em curso do </a:t>
            </a:r>
            <a:r>
              <a:rPr lang="pt-BR" sz="1400" dirty="0" err="1">
                <a:latin typeface="Arial Narrow" panose="020B0606020202030204" pitchFamily="34" charset="0"/>
              </a:rPr>
              <a:t>AfroGames</a:t>
            </a:r>
            <a:r>
              <a:rPr lang="pt-BR" sz="1400" dirty="0">
                <a:latin typeface="Arial Narrow" panose="020B0606020202030204" pitchFamily="34" charset="0"/>
              </a:rPr>
              <a:t>.— Divulgação/</a:t>
            </a:r>
            <a:r>
              <a:rPr lang="pt-BR" sz="1400" dirty="0" err="1">
                <a:latin typeface="Arial Narrow" panose="020B0606020202030204" pitchFamily="34" charset="0"/>
              </a:rPr>
              <a:t>AfroReggae</a:t>
            </a:r>
            <a:endParaRPr lang="pt-BR" sz="1400" dirty="0">
              <a:latin typeface="Arial Narrow" panose="020B0606020202030204" pitchFamily="34" charset="0"/>
            </a:endParaRPr>
          </a:p>
        </p:txBody>
      </p:sp>
      <p:pic>
        <p:nvPicPr>
          <p:cNvPr id="4" name="Imagem 3">
            <a:extLst>
              <a:ext uri="{FF2B5EF4-FFF2-40B4-BE49-F238E27FC236}">
                <a16:creationId xmlns:a16="http://schemas.microsoft.com/office/drawing/2014/main" id="{7491924B-F172-8E3A-EDF3-AC1A6195CC21}"/>
              </a:ext>
            </a:extLst>
          </p:cNvPr>
          <p:cNvPicPr>
            <a:picLocks noChangeAspect="1"/>
          </p:cNvPicPr>
          <p:nvPr/>
        </p:nvPicPr>
        <p:blipFill>
          <a:blip r:embed="rId2"/>
          <a:stretch>
            <a:fillRect/>
          </a:stretch>
        </p:blipFill>
        <p:spPr>
          <a:xfrm>
            <a:off x="4764521" y="2901277"/>
            <a:ext cx="2662957" cy="1992866"/>
          </a:xfrm>
          <a:prstGeom prst="rect">
            <a:avLst/>
          </a:prstGeom>
        </p:spPr>
      </p:pic>
    </p:spTree>
    <p:extLst>
      <p:ext uri="{BB962C8B-B14F-4D97-AF65-F5344CB8AC3E}">
        <p14:creationId xmlns:p14="http://schemas.microsoft.com/office/powerpoint/2010/main" val="145685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66275CC-7EB4-B32D-E366-43FA44381BBC}"/>
              </a:ext>
            </a:extLst>
          </p:cNvPr>
          <p:cNvSpPr txBox="1"/>
          <p:nvPr/>
        </p:nvSpPr>
        <p:spPr>
          <a:xfrm>
            <a:off x="183776" y="1021192"/>
            <a:ext cx="11824447" cy="5047536"/>
          </a:xfrm>
          <a:prstGeom prst="rect">
            <a:avLst/>
          </a:prstGeom>
          <a:noFill/>
        </p:spPr>
        <p:txBody>
          <a:bodyPr wrap="square">
            <a:spAutoFit/>
          </a:bodyPr>
          <a:lstStyle/>
          <a:p>
            <a:pPr indent="268288" algn="just"/>
            <a:r>
              <a:rPr lang="pt-BR" sz="2300" dirty="0">
                <a:latin typeface="Arial Narrow" panose="020B0606020202030204" pitchFamily="34" charset="0"/>
              </a:rPr>
              <a:t>O </a:t>
            </a:r>
            <a:r>
              <a:rPr lang="pt-BR" sz="2300" dirty="0" err="1">
                <a:latin typeface="Arial Narrow" panose="020B0606020202030204" pitchFamily="34" charset="0"/>
              </a:rPr>
              <a:t>AfroGames</a:t>
            </a:r>
            <a:r>
              <a:rPr lang="pt-BR" sz="2300" dirty="0">
                <a:latin typeface="Arial Narrow" panose="020B0606020202030204" pitchFamily="34" charset="0"/>
              </a:rPr>
              <a:t>, programa do Grupo Cultural </a:t>
            </a:r>
            <a:r>
              <a:rPr lang="pt-BR" sz="2300" dirty="0" err="1">
                <a:latin typeface="Arial Narrow" panose="020B0606020202030204" pitchFamily="34" charset="0"/>
              </a:rPr>
              <a:t>AfroReggae</a:t>
            </a:r>
            <a:r>
              <a:rPr lang="pt-BR" sz="2300" dirty="0">
                <a:latin typeface="Arial Narrow" panose="020B0606020202030204" pitchFamily="34" charset="0"/>
              </a:rPr>
              <a:t>, que promove formação em </a:t>
            </a:r>
            <a:r>
              <a:rPr lang="pt-BR" sz="2300" dirty="0" err="1">
                <a:latin typeface="Arial Narrow" panose="020B0606020202030204" pitchFamily="34" charset="0"/>
              </a:rPr>
              <a:t>eSports</a:t>
            </a:r>
            <a:r>
              <a:rPr lang="pt-BR" sz="2300" dirty="0">
                <a:latin typeface="Arial Narrow" panose="020B0606020202030204" pitchFamily="34" charset="0"/>
              </a:rPr>
              <a:t> e desenvolvimento de jogos de videogame dentro das favelas — concluiu uma capacitação inédita em Inteligência Artificial voltada à criação de jogos digitais. Realizada no Centro de Treinamento – CT do Morro do Timbau, no Complexo da Maré, no Rio de Janeiro, a formação foi voltada à equipe técnica e instrutores do projeto.</a:t>
            </a:r>
          </a:p>
          <a:p>
            <a:pPr indent="268288" algn="just"/>
            <a:r>
              <a:rPr lang="pt-BR" sz="2300" dirty="0">
                <a:latin typeface="Arial Narrow" panose="020B0606020202030204" pitchFamily="34" charset="0"/>
              </a:rPr>
              <a:t>Com apoio da IHS </a:t>
            </a:r>
            <a:r>
              <a:rPr lang="pt-BR" sz="2300" dirty="0" err="1">
                <a:latin typeface="Arial Narrow" panose="020B0606020202030204" pitchFamily="34" charset="0"/>
              </a:rPr>
              <a:t>Towers</a:t>
            </a:r>
            <a:r>
              <a:rPr lang="pt-BR" sz="2300" dirty="0">
                <a:latin typeface="Arial Narrow" panose="020B0606020202030204" pitchFamily="34" charset="0"/>
              </a:rPr>
              <a:t>, a capacitação foi ministrada por instrutores internacionais e ofereceu aulas práticas que abordaram desde a construção de narrativas e programação com uso de inteligência artificial até o desenvolvimento visual e sonoro, acessibilidade linguística e produção de conteúdo promocional. Todo o conteúdo foi aplicado com ferramentas amplamente utilizadas no mercado, como Cursos, ChatGPT, </a:t>
            </a:r>
            <a:r>
              <a:rPr lang="pt-BR" sz="2300" dirty="0" err="1">
                <a:latin typeface="Arial Narrow" panose="020B0606020202030204" pitchFamily="34" charset="0"/>
              </a:rPr>
              <a:t>Replit</a:t>
            </a:r>
            <a:r>
              <a:rPr lang="pt-BR" sz="2300" dirty="0">
                <a:latin typeface="Arial Narrow" panose="020B0606020202030204" pitchFamily="34" charset="0"/>
              </a:rPr>
              <a:t>, </a:t>
            </a:r>
            <a:r>
              <a:rPr lang="pt-BR" sz="2300" dirty="0" err="1">
                <a:latin typeface="Arial Narrow" panose="020B0606020202030204" pitchFamily="34" charset="0"/>
              </a:rPr>
              <a:t>Viddo.Ai</a:t>
            </a:r>
            <a:r>
              <a:rPr lang="pt-BR" sz="2300" dirty="0">
                <a:latin typeface="Arial Narrow" panose="020B0606020202030204" pitchFamily="34" charset="0"/>
              </a:rPr>
              <a:t> e </a:t>
            </a:r>
            <a:r>
              <a:rPr lang="pt-BR" sz="2300" dirty="0" err="1">
                <a:latin typeface="Arial Narrow" panose="020B0606020202030204" pitchFamily="34" charset="0"/>
              </a:rPr>
              <a:t>Suno</a:t>
            </a:r>
            <a:r>
              <a:rPr lang="pt-BR" sz="2300" dirty="0">
                <a:latin typeface="Arial Narrow" panose="020B0606020202030204" pitchFamily="34" charset="0"/>
              </a:rPr>
              <a:t>.</a:t>
            </a:r>
          </a:p>
          <a:p>
            <a:pPr indent="268288" algn="just"/>
            <a:r>
              <a:rPr lang="pt-BR" sz="2300" dirty="0">
                <a:latin typeface="Arial Narrow" panose="020B0606020202030204" pitchFamily="34" charset="0"/>
              </a:rPr>
              <a:t>Segundo Luca Alves, coordenador do </a:t>
            </a:r>
            <a:r>
              <a:rPr lang="pt-BR" sz="2300" dirty="0" err="1">
                <a:latin typeface="Arial Narrow" panose="020B0606020202030204" pitchFamily="34" charset="0"/>
              </a:rPr>
              <a:t>AfroGames</a:t>
            </a:r>
            <a:r>
              <a:rPr lang="pt-BR" sz="2300" dirty="0">
                <a:latin typeface="Arial Narrow" panose="020B0606020202030204" pitchFamily="34" charset="0"/>
              </a:rPr>
              <a:t>, a capacitação reforça o compromisso do projeto com inovação e protagonismo das comunidades: “Foi uma formação que conectou nossos educadores com as tecnologias mais atuais do setor. O mais potente é ver como eles reinterpretam essas ferramentas a partir de referências das próprias comunidades.”</a:t>
            </a:r>
          </a:p>
        </p:txBody>
      </p:sp>
    </p:spTree>
    <p:extLst>
      <p:ext uri="{BB962C8B-B14F-4D97-AF65-F5344CB8AC3E}">
        <p14:creationId xmlns:p14="http://schemas.microsoft.com/office/powerpoint/2010/main" val="2302540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47AC6AC-5141-8FFC-0ADD-E2C0112112E7}"/>
              </a:ext>
            </a:extLst>
          </p:cNvPr>
          <p:cNvSpPr txBox="1"/>
          <p:nvPr/>
        </p:nvSpPr>
        <p:spPr>
          <a:xfrm>
            <a:off x="89647" y="638832"/>
            <a:ext cx="11887200" cy="5970865"/>
          </a:xfrm>
          <a:prstGeom prst="rect">
            <a:avLst/>
          </a:prstGeom>
          <a:noFill/>
        </p:spPr>
        <p:txBody>
          <a:bodyPr wrap="square">
            <a:spAutoFit/>
          </a:bodyPr>
          <a:lstStyle/>
          <a:p>
            <a:pPr indent="268288" algn="just"/>
            <a:r>
              <a:rPr lang="pt-BR" sz="2300" dirty="0">
                <a:latin typeface="Arial Narrow" panose="020B0606020202030204" pitchFamily="34" charset="0"/>
              </a:rPr>
              <a:t>Durante a formação, o </a:t>
            </a:r>
            <a:r>
              <a:rPr lang="pt-BR" sz="2300" dirty="0" err="1">
                <a:latin typeface="Arial Narrow" panose="020B0606020202030204" pitchFamily="34" charset="0"/>
              </a:rPr>
              <a:t>AfroReggae</a:t>
            </a:r>
            <a:r>
              <a:rPr lang="pt-BR" sz="2300" dirty="0">
                <a:latin typeface="Arial Narrow" panose="020B0606020202030204" pitchFamily="34" charset="0"/>
              </a:rPr>
              <a:t> recebeu representantes da IHS Tower que acompanharam de perto a vivência do projeto e sua metodologia inovadora. Estiveram presentes Rafael Podestá (diretor comercial da IHS </a:t>
            </a:r>
            <a:r>
              <a:rPr lang="pt-BR" sz="2300" dirty="0" err="1">
                <a:latin typeface="Arial Narrow" panose="020B0606020202030204" pitchFamily="34" charset="0"/>
              </a:rPr>
              <a:t>Towers</a:t>
            </a:r>
            <a:r>
              <a:rPr lang="pt-BR" sz="2300" dirty="0">
                <a:latin typeface="Arial Narrow" panose="020B0606020202030204" pitchFamily="34" charset="0"/>
              </a:rPr>
              <a:t> e da I-Systems), Gabriel </a:t>
            </a:r>
            <a:r>
              <a:rPr lang="pt-BR" sz="2300" dirty="0" err="1">
                <a:latin typeface="Arial Narrow" panose="020B0606020202030204" pitchFamily="34" charset="0"/>
              </a:rPr>
              <a:t>Tartaglia</a:t>
            </a:r>
            <a:r>
              <a:rPr lang="pt-BR" sz="2300" dirty="0">
                <a:latin typeface="Arial Narrow" panose="020B0606020202030204" pitchFamily="34" charset="0"/>
              </a:rPr>
              <a:t> (diretor associado de Marketing e Produtos) e Gabriela </a:t>
            </a:r>
            <a:r>
              <a:rPr lang="pt-BR" sz="2300" dirty="0" err="1">
                <a:latin typeface="Arial Narrow" panose="020B0606020202030204" pitchFamily="34" charset="0"/>
              </a:rPr>
              <a:t>Sakae</a:t>
            </a:r>
            <a:r>
              <a:rPr lang="pt-BR" sz="2300" dirty="0">
                <a:latin typeface="Arial Narrow" panose="020B0606020202030204" pitchFamily="34" charset="0"/>
              </a:rPr>
              <a:t> (gerente de Sustentabilidade e Comunicação).</a:t>
            </a:r>
          </a:p>
          <a:p>
            <a:pPr algn="r"/>
            <a:r>
              <a:rPr lang="pt-BR" sz="1400" dirty="0">
                <a:latin typeface="Arial Narrow" panose="020B0606020202030204" pitchFamily="34" charset="0"/>
              </a:rPr>
              <a:t>Disponível em: https://almapreta.com.br/</a:t>
            </a:r>
            <a:r>
              <a:rPr lang="pt-BR" sz="1400" dirty="0" err="1">
                <a:latin typeface="Arial Narrow" panose="020B0606020202030204" pitchFamily="34" charset="0"/>
              </a:rPr>
              <a:t>sessao</a:t>
            </a:r>
            <a:r>
              <a:rPr lang="pt-BR" sz="1400" dirty="0">
                <a:latin typeface="Arial Narrow" panose="020B0606020202030204" pitchFamily="34" charset="0"/>
              </a:rPr>
              <a:t>/cotidiano/afrogames-promove-formacao-inedita-em-inteligencia-artificial-para-criacao-de-jogos/. Acesso em: 6 out. 2025.</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 </a:t>
            </a:r>
            <a:r>
              <a:rPr lang="pt-BR" sz="2300" dirty="0">
                <a:latin typeface="Arial Narrow" panose="020B0606020202030204" pitchFamily="34" charset="0"/>
              </a:rPr>
              <a:t>A notícia é um gênero jornalístico que apresenta como objetivo principal “informar” sobre fatos/acontecimentos. Trata-se de um texto informativo, geralmente sem teor opinativo. Além disso, apresenta um acontecimento real, cuja linguagem é clara, objetiva e formal. Com base na leitura do texto, qual é o assunto/tema informado nessa notícia?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3. </a:t>
            </a:r>
            <a:r>
              <a:rPr lang="pt-BR" sz="2300" dirty="0">
                <a:latin typeface="Arial Narrow" panose="020B0606020202030204" pitchFamily="34" charset="0"/>
              </a:rPr>
              <a:t>Releia a notícia e responda.</a:t>
            </a:r>
          </a:p>
          <a:p>
            <a:pPr marL="457200" indent="-457200" algn="just">
              <a:buAutoNum type="alphaLcParenR"/>
            </a:pPr>
            <a:r>
              <a:rPr lang="pt-BR" sz="2300" dirty="0">
                <a:latin typeface="Arial Narrow" panose="020B0606020202030204" pitchFamily="34" charset="0"/>
              </a:rPr>
              <a:t>Qual é o objetivo da notícia?</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Onde aconteceu a capacitação?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Quem participou da capacitação?</a:t>
            </a:r>
          </a:p>
        </p:txBody>
      </p:sp>
    </p:spTree>
    <p:extLst>
      <p:ext uri="{BB962C8B-B14F-4D97-AF65-F5344CB8AC3E}">
        <p14:creationId xmlns:p14="http://schemas.microsoft.com/office/powerpoint/2010/main" val="13230636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25A511-5AD7-EA00-7A26-526303B46C46}"/>
              </a:ext>
            </a:extLst>
          </p:cNvPr>
          <p:cNvSpPr txBox="1"/>
          <p:nvPr/>
        </p:nvSpPr>
        <p:spPr>
          <a:xfrm>
            <a:off x="152399" y="772396"/>
            <a:ext cx="11869271" cy="4693593"/>
          </a:xfrm>
          <a:prstGeom prst="rect">
            <a:avLst/>
          </a:prstGeom>
          <a:noFill/>
        </p:spPr>
        <p:txBody>
          <a:bodyPr wrap="square">
            <a:spAutoFit/>
          </a:bodyPr>
          <a:lstStyle/>
          <a:p>
            <a:pPr algn="just"/>
            <a:r>
              <a:rPr lang="pt-BR" sz="2300" dirty="0">
                <a:latin typeface="Arial Narrow" panose="020B0606020202030204" pitchFamily="34" charset="0"/>
              </a:rPr>
              <a:t>d) Identifique os temas (T) e as ferramentas (F) utilizadas durante a formação.</a:t>
            </a:r>
          </a:p>
          <a:p>
            <a:pPr algn="just"/>
            <a:r>
              <a:rPr lang="pt-BR" sz="2300" dirty="0">
                <a:latin typeface="Arial Narrow" panose="020B0606020202030204" pitchFamily="34" charset="0"/>
              </a:rPr>
              <a:t>(   ) construção de narrativas. </a:t>
            </a:r>
          </a:p>
          <a:p>
            <a:pPr algn="just"/>
            <a:r>
              <a:rPr lang="pt-BR" sz="2300" dirty="0">
                <a:latin typeface="Arial Narrow" panose="020B0606020202030204" pitchFamily="34" charset="0"/>
              </a:rPr>
              <a:t>(   ) Cursos. </a:t>
            </a:r>
          </a:p>
          <a:p>
            <a:pPr algn="just"/>
            <a:r>
              <a:rPr lang="pt-BR" sz="2300" dirty="0">
                <a:latin typeface="Arial Narrow" panose="020B0606020202030204" pitchFamily="34" charset="0"/>
              </a:rPr>
              <a:t>(   ) programação com IA.</a:t>
            </a:r>
          </a:p>
          <a:p>
            <a:pPr algn="just"/>
            <a:r>
              <a:rPr lang="pt-BR" sz="2300" dirty="0">
                <a:latin typeface="Arial Narrow" panose="020B0606020202030204" pitchFamily="34" charset="0"/>
              </a:rPr>
              <a:t>(   ) ChatGPT.</a:t>
            </a:r>
          </a:p>
          <a:p>
            <a:pPr algn="just"/>
            <a:r>
              <a:rPr lang="pt-BR" sz="2300" dirty="0">
                <a:latin typeface="Arial Narrow" panose="020B0606020202030204" pitchFamily="34" charset="0"/>
              </a:rPr>
              <a:t>(   ) desenvolvimento visual e sonoro.</a:t>
            </a:r>
          </a:p>
          <a:p>
            <a:pPr algn="just"/>
            <a:r>
              <a:rPr lang="pt-BR" sz="2300" dirty="0">
                <a:latin typeface="Arial Narrow" panose="020B0606020202030204" pitchFamily="34" charset="0"/>
              </a:rPr>
              <a:t>(   ) </a:t>
            </a:r>
            <a:r>
              <a:rPr lang="pt-BR" sz="2300" dirty="0" err="1">
                <a:latin typeface="Arial Narrow" panose="020B0606020202030204" pitchFamily="34" charset="0"/>
              </a:rPr>
              <a:t>Replit</a:t>
            </a:r>
            <a:r>
              <a:rPr lang="pt-BR" sz="2300" dirty="0">
                <a:latin typeface="Arial Narrow" panose="020B0606020202030204" pitchFamily="34" charset="0"/>
              </a:rPr>
              <a:t>.</a:t>
            </a:r>
          </a:p>
          <a:p>
            <a:pPr algn="just"/>
            <a:r>
              <a:rPr lang="pt-BR" sz="2300" dirty="0">
                <a:latin typeface="Arial Narrow" panose="020B0606020202030204" pitchFamily="34" charset="0"/>
              </a:rPr>
              <a:t>(   ) acessibilidade linguística e produção de conteúdo promocional.</a:t>
            </a:r>
          </a:p>
          <a:p>
            <a:pPr algn="just"/>
            <a:r>
              <a:rPr lang="pt-BR" sz="2300" dirty="0">
                <a:latin typeface="Arial Narrow" panose="020B0606020202030204" pitchFamily="34" charset="0"/>
              </a:rPr>
              <a:t>(   ) </a:t>
            </a:r>
            <a:r>
              <a:rPr lang="pt-BR" sz="2300" dirty="0" err="1">
                <a:latin typeface="Arial Narrow" panose="020B0606020202030204" pitchFamily="34" charset="0"/>
              </a:rPr>
              <a:t>Viddo.Ai</a:t>
            </a:r>
            <a:r>
              <a:rPr lang="pt-BR" sz="2300" dirty="0">
                <a:latin typeface="Arial Narrow" panose="020B0606020202030204" pitchFamily="34" charset="0"/>
              </a:rPr>
              <a:t>.</a:t>
            </a:r>
          </a:p>
          <a:p>
            <a:pPr algn="just"/>
            <a:r>
              <a:rPr lang="pt-BR" sz="2300" dirty="0">
                <a:latin typeface="Arial Narrow" panose="020B0606020202030204" pitchFamily="34" charset="0"/>
              </a:rPr>
              <a:t>(   ) </a:t>
            </a:r>
            <a:r>
              <a:rPr lang="pt-BR" sz="2300" dirty="0" err="1">
                <a:latin typeface="Arial Narrow" panose="020B0606020202030204" pitchFamily="34" charset="0"/>
              </a:rPr>
              <a:t>Suno</a:t>
            </a:r>
            <a:r>
              <a:rPr lang="pt-BR" sz="2300" dirty="0">
                <a:latin typeface="Arial Narrow" panose="020B0606020202030204" pitchFamily="34" charset="0"/>
              </a:rPr>
              <a:t>.</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e) No texto, o coordenador Luca Alves disse que a capacitação para os educadores e para a comunidade teve benefício. Retire do texto o benefício apontado pelo coordenador Luca Alves.</a:t>
            </a:r>
          </a:p>
        </p:txBody>
      </p:sp>
    </p:spTree>
    <p:extLst>
      <p:ext uri="{BB962C8B-B14F-4D97-AF65-F5344CB8AC3E}">
        <p14:creationId xmlns:p14="http://schemas.microsoft.com/office/powerpoint/2010/main" val="2645600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ED618BF-33C4-9097-8A81-C3AF1823087A}"/>
              </a:ext>
            </a:extLst>
          </p:cNvPr>
          <p:cNvPicPr>
            <a:picLocks noChangeAspect="1"/>
          </p:cNvPicPr>
          <p:nvPr/>
        </p:nvPicPr>
        <p:blipFill>
          <a:blip r:embed="rId2"/>
          <a:stretch>
            <a:fillRect/>
          </a:stretch>
        </p:blipFill>
        <p:spPr>
          <a:xfrm>
            <a:off x="4009020" y="654424"/>
            <a:ext cx="4173959" cy="587741"/>
          </a:xfrm>
          <a:prstGeom prst="rect">
            <a:avLst/>
          </a:prstGeom>
        </p:spPr>
      </p:pic>
      <p:pic>
        <p:nvPicPr>
          <p:cNvPr id="3" name="Imagem 2">
            <a:extLst>
              <a:ext uri="{FF2B5EF4-FFF2-40B4-BE49-F238E27FC236}">
                <a16:creationId xmlns:a16="http://schemas.microsoft.com/office/drawing/2014/main" id="{06A21D7D-0BC5-DDFD-9F7B-F284197A8625}"/>
              </a:ext>
            </a:extLst>
          </p:cNvPr>
          <p:cNvPicPr>
            <a:picLocks noChangeAspect="1"/>
          </p:cNvPicPr>
          <p:nvPr/>
        </p:nvPicPr>
        <p:blipFill>
          <a:blip r:embed="rId3"/>
          <a:stretch>
            <a:fillRect/>
          </a:stretch>
        </p:blipFill>
        <p:spPr>
          <a:xfrm>
            <a:off x="149323" y="1242165"/>
            <a:ext cx="4749474" cy="978433"/>
          </a:xfrm>
          <a:prstGeom prst="rect">
            <a:avLst/>
          </a:prstGeom>
        </p:spPr>
      </p:pic>
      <p:sp>
        <p:nvSpPr>
          <p:cNvPr id="5" name="CaixaDeTexto 4">
            <a:extLst>
              <a:ext uri="{FF2B5EF4-FFF2-40B4-BE49-F238E27FC236}">
                <a16:creationId xmlns:a16="http://schemas.microsoft.com/office/drawing/2014/main" id="{52D18456-EC60-A446-5B67-0D720C4F1800}"/>
              </a:ext>
            </a:extLst>
          </p:cNvPr>
          <p:cNvSpPr txBox="1"/>
          <p:nvPr/>
        </p:nvSpPr>
        <p:spPr>
          <a:xfrm>
            <a:off x="149323" y="2329079"/>
            <a:ext cx="11854418" cy="1862048"/>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vamos continuar nossa jornada de aprendizagem sobre o gênero textual Notícia. Você já começou a descobrir como esse texto nos ajuda a entender o que acontece ao nosso redor e a nos manter bem-informado. Agora, vamos avançar um pouco mais! Nesta etapa, você vai observar como as notícias são organizadas, quais informações não podem faltar e como o jornalista utiliza a linguagem para transmitir os fatos de forma clara e interessante. Vamos lá?!</a:t>
            </a:r>
          </a:p>
        </p:txBody>
      </p:sp>
    </p:spTree>
    <p:extLst>
      <p:ext uri="{BB962C8B-B14F-4D97-AF65-F5344CB8AC3E}">
        <p14:creationId xmlns:p14="http://schemas.microsoft.com/office/powerpoint/2010/main" val="38022819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469C35E-E4E1-EF49-963B-F49C29BBDE5A}"/>
              </a:ext>
            </a:extLst>
          </p:cNvPr>
          <p:cNvSpPr txBox="1"/>
          <p:nvPr/>
        </p:nvSpPr>
        <p:spPr>
          <a:xfrm>
            <a:off x="3048000" y="698358"/>
            <a:ext cx="6096000" cy="446276"/>
          </a:xfrm>
          <a:prstGeom prst="rect">
            <a:avLst/>
          </a:prstGeom>
          <a:noFill/>
        </p:spPr>
        <p:txBody>
          <a:bodyPr wrap="square">
            <a:spAutoFit/>
          </a:bodyPr>
          <a:lstStyle/>
          <a:p>
            <a:pPr algn="ctr"/>
            <a:r>
              <a:rPr lang="pt-BR" sz="2300" b="1" dirty="0">
                <a:latin typeface="Arial Narrow" panose="020B0606020202030204" pitchFamily="34" charset="0"/>
              </a:rPr>
              <a:t>ESTRUTURA DA NOTÍCIA</a:t>
            </a:r>
          </a:p>
        </p:txBody>
      </p:sp>
      <p:pic>
        <p:nvPicPr>
          <p:cNvPr id="4" name="Imagem 3">
            <a:extLst>
              <a:ext uri="{FF2B5EF4-FFF2-40B4-BE49-F238E27FC236}">
                <a16:creationId xmlns:a16="http://schemas.microsoft.com/office/drawing/2014/main" id="{012795C6-2534-98E1-2F47-B668639E0F77}"/>
              </a:ext>
            </a:extLst>
          </p:cNvPr>
          <p:cNvPicPr>
            <a:picLocks noChangeAspect="1"/>
          </p:cNvPicPr>
          <p:nvPr/>
        </p:nvPicPr>
        <p:blipFill>
          <a:blip r:embed="rId2"/>
          <a:stretch>
            <a:fillRect/>
          </a:stretch>
        </p:blipFill>
        <p:spPr>
          <a:xfrm>
            <a:off x="1979064" y="1144634"/>
            <a:ext cx="8233871" cy="5489248"/>
          </a:xfrm>
          <a:prstGeom prst="rect">
            <a:avLst/>
          </a:prstGeom>
        </p:spPr>
      </p:pic>
    </p:spTree>
    <p:extLst>
      <p:ext uri="{BB962C8B-B14F-4D97-AF65-F5344CB8AC3E}">
        <p14:creationId xmlns:p14="http://schemas.microsoft.com/office/powerpoint/2010/main" val="22164620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1287EC8-F372-8897-E483-83A2B41AA6DE}"/>
              </a:ext>
            </a:extLst>
          </p:cNvPr>
          <p:cNvSpPr txBox="1"/>
          <p:nvPr/>
        </p:nvSpPr>
        <p:spPr>
          <a:xfrm>
            <a:off x="134471" y="688085"/>
            <a:ext cx="11914094" cy="4693593"/>
          </a:xfrm>
          <a:prstGeom prst="rect">
            <a:avLst/>
          </a:prstGeom>
          <a:noFill/>
        </p:spPr>
        <p:txBody>
          <a:bodyPr wrap="square">
            <a:spAutoFit/>
          </a:bodyPr>
          <a:lstStyle/>
          <a:p>
            <a:pPr algn="just"/>
            <a:r>
              <a:rPr lang="pt-BR" sz="2300" b="1" dirty="0">
                <a:latin typeface="Arial Narrow" panose="020B0606020202030204" pitchFamily="34" charset="0"/>
              </a:rPr>
              <a:t>4. </a:t>
            </a:r>
            <a:r>
              <a:rPr lang="pt-BR" sz="2300" dirty="0">
                <a:latin typeface="Arial Narrow" panose="020B0606020202030204" pitchFamily="34" charset="0"/>
              </a:rPr>
              <a:t>A notícia é composta por dois títulos: o principal, conhecido como Manchete, que resume o tema/assunto, e outro secundário, que oferece mais detalhes e esclarece o título, focando em um aspecto específico do tema/assunto que será informado. Agora responda.</a:t>
            </a:r>
          </a:p>
          <a:p>
            <a:pPr marL="457200" indent="-457200" algn="just">
              <a:buAutoNum type="alphaLcParenR"/>
            </a:pPr>
            <a:r>
              <a:rPr lang="pt-BR" sz="2300" dirty="0">
                <a:latin typeface="Arial Narrow" panose="020B0606020202030204" pitchFamily="34" charset="0"/>
              </a:rPr>
              <a:t>Pensando na notícia do </a:t>
            </a:r>
            <a:r>
              <a:rPr lang="pt-BR" sz="2300" dirty="0" err="1">
                <a:latin typeface="Arial Narrow" panose="020B0606020202030204" pitchFamily="34" charset="0"/>
              </a:rPr>
              <a:t>AfroGames</a:t>
            </a:r>
            <a:r>
              <a:rPr lang="pt-BR" sz="2300" dirty="0">
                <a:latin typeface="Arial Narrow" panose="020B0606020202030204" pitchFamily="34" charset="0"/>
              </a:rPr>
              <a:t>, qual é a função do título? </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Imagine que você estivesse lendo sobre o </a:t>
            </a:r>
            <a:r>
              <a:rPr lang="pt-BR" sz="2300" dirty="0" err="1">
                <a:latin typeface="Arial Narrow" panose="020B0606020202030204" pitchFamily="34" charset="0"/>
              </a:rPr>
              <a:t>AfroGames</a:t>
            </a:r>
            <a:r>
              <a:rPr lang="pt-BR" sz="2300" dirty="0">
                <a:latin typeface="Arial Narrow" panose="020B0606020202030204" pitchFamily="34" charset="0"/>
              </a:rPr>
              <a:t> e o texto não tivesse um título. Você conseguiria entender rapidamente sobre o assunto lido? </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A notícia lida apresenta um título (manchete) e um subtítulo (linha fina). Observe o texto do </a:t>
            </a:r>
            <a:r>
              <a:rPr lang="pt-BR" sz="2300" dirty="0" err="1">
                <a:latin typeface="Arial Narrow" panose="020B0606020202030204" pitchFamily="34" charset="0"/>
              </a:rPr>
              <a:t>AfroGames</a:t>
            </a:r>
            <a:r>
              <a:rPr lang="pt-BR" sz="2300" dirty="0">
                <a:latin typeface="Arial Narrow" panose="020B0606020202030204" pitchFamily="34" charset="0"/>
              </a:rPr>
              <a:t> e identifique qual é o título e qual é o subtítulo.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O subtítulo apenas repete o que está escrito no título ou traz novas informações sobre o tema/assunto? Como ele ajuda o leitor a entender melhor a notícia sobre o </a:t>
            </a:r>
            <a:r>
              <a:rPr lang="pt-BR" sz="2300" dirty="0" err="1">
                <a:latin typeface="Arial Narrow" panose="020B0606020202030204" pitchFamily="34" charset="0"/>
              </a:rPr>
              <a:t>AfroGames</a:t>
            </a:r>
            <a:r>
              <a:rPr lang="pt-BR" sz="2300" dirty="0">
                <a:latin typeface="Arial Narrow" panose="020B0606020202030204" pitchFamily="34" charset="0"/>
              </a:rPr>
              <a:t>?</a:t>
            </a:r>
          </a:p>
        </p:txBody>
      </p:sp>
    </p:spTree>
    <p:extLst>
      <p:ext uri="{BB962C8B-B14F-4D97-AF65-F5344CB8AC3E}">
        <p14:creationId xmlns:p14="http://schemas.microsoft.com/office/powerpoint/2010/main" val="3841281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1E45488-22BB-ABA8-8425-98DEF8E02481}"/>
              </a:ext>
            </a:extLst>
          </p:cNvPr>
          <p:cNvSpPr txBox="1"/>
          <p:nvPr/>
        </p:nvSpPr>
        <p:spPr>
          <a:xfrm>
            <a:off x="152399" y="662098"/>
            <a:ext cx="11869271" cy="5755422"/>
          </a:xfrm>
          <a:prstGeom prst="rect">
            <a:avLst/>
          </a:prstGeom>
          <a:noFill/>
        </p:spPr>
        <p:txBody>
          <a:bodyPr wrap="square">
            <a:spAutoFit/>
          </a:bodyPr>
          <a:lstStyle/>
          <a:p>
            <a:pPr algn="just"/>
            <a:r>
              <a:rPr lang="pt-BR" sz="2300" b="1" dirty="0">
                <a:latin typeface="Arial Narrow" panose="020B0606020202030204" pitchFamily="34" charset="0"/>
              </a:rPr>
              <a:t>5. </a:t>
            </a:r>
            <a:r>
              <a:rPr lang="pt-BR" sz="2300" dirty="0">
                <a:latin typeface="Arial Narrow" panose="020B0606020202030204" pitchFamily="34" charset="0"/>
              </a:rPr>
              <a:t>Na linguagem jornalística, o lead (lide) corresponde ao primeiro parágrafo da notícia, ou seja, sua introdução. Ele deve apresentar todas as informações mais importantes, respondendo às perguntas: O quê? Quem? Quando? Onde? Como? Por quê? O lead (lide) é fundamental porque chama a atenção do leitor e resume o que será desenvolvido no restante do texto. Com a ajuda do seu(sua) professor(a) e com base na notícia em estudo, identifique o lead (lide) e responda às perguntas.</a:t>
            </a:r>
          </a:p>
          <a:p>
            <a:pPr marL="457200" indent="-457200" algn="just">
              <a:buAutoNum type="alphaLcParenR"/>
            </a:pPr>
            <a:r>
              <a:rPr lang="pt-BR" sz="2300" dirty="0">
                <a:latin typeface="Arial Narrow" panose="020B0606020202030204" pitchFamily="34" charset="0"/>
              </a:rPr>
              <a:t>O quê?</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Quem?</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Quando?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Onde?</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Como?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Por quê? </a:t>
            </a:r>
          </a:p>
        </p:txBody>
      </p:sp>
    </p:spTree>
    <p:extLst>
      <p:ext uri="{BB962C8B-B14F-4D97-AF65-F5344CB8AC3E}">
        <p14:creationId xmlns:p14="http://schemas.microsoft.com/office/powerpoint/2010/main" val="26022743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558790F-59A0-49C2-1B65-F457D42F86A4}"/>
              </a:ext>
            </a:extLst>
          </p:cNvPr>
          <p:cNvPicPr>
            <a:picLocks noChangeAspect="1"/>
          </p:cNvPicPr>
          <p:nvPr/>
        </p:nvPicPr>
        <p:blipFill>
          <a:blip r:embed="rId2"/>
          <a:stretch>
            <a:fillRect/>
          </a:stretch>
        </p:blipFill>
        <p:spPr>
          <a:xfrm>
            <a:off x="204116" y="753034"/>
            <a:ext cx="1943004" cy="748940"/>
          </a:xfrm>
          <a:prstGeom prst="rect">
            <a:avLst/>
          </a:prstGeom>
        </p:spPr>
      </p:pic>
      <p:graphicFrame>
        <p:nvGraphicFramePr>
          <p:cNvPr id="3" name="Tabela 2">
            <a:extLst>
              <a:ext uri="{FF2B5EF4-FFF2-40B4-BE49-F238E27FC236}">
                <a16:creationId xmlns:a16="http://schemas.microsoft.com/office/drawing/2014/main" id="{C382E812-4EC6-BA34-CCA3-F8B04CCA19F4}"/>
              </a:ext>
            </a:extLst>
          </p:cNvPr>
          <p:cNvGraphicFramePr>
            <a:graphicFrameLocks noGrp="1"/>
          </p:cNvGraphicFramePr>
          <p:nvPr>
            <p:extLst>
              <p:ext uri="{D42A27DB-BD31-4B8C-83A1-F6EECF244321}">
                <p14:modId xmlns:p14="http://schemas.microsoft.com/office/powerpoint/2010/main" val="1729412578"/>
              </p:ext>
            </p:extLst>
          </p:nvPr>
        </p:nvGraphicFramePr>
        <p:xfrm>
          <a:off x="204116" y="1427878"/>
          <a:ext cx="11783768" cy="1143000"/>
        </p:xfrm>
        <a:graphic>
          <a:graphicData uri="http://schemas.openxmlformats.org/drawingml/2006/table">
            <a:tbl>
              <a:tblPr firstRow="1" bandRow="1">
                <a:tableStyleId>{5C22544A-7EE6-4342-B048-85BDC9FD1C3A}</a:tableStyleId>
              </a:tblPr>
              <a:tblGrid>
                <a:gridCol w="11783768">
                  <a:extLst>
                    <a:ext uri="{9D8B030D-6E8A-4147-A177-3AD203B41FA5}">
                      <a16:colId xmlns:a16="http://schemas.microsoft.com/office/drawing/2014/main" val="2812201832"/>
                    </a:ext>
                  </a:extLst>
                </a:gridCol>
              </a:tblGrid>
              <a:tr h="370840">
                <a:tc>
                  <a:txBody>
                    <a:bodyPr/>
                    <a:lstStyle/>
                    <a:p>
                      <a:pPr algn="ctr"/>
                      <a:r>
                        <a:rPr lang="pt-BR" sz="2300" b="1" dirty="0">
                          <a:solidFill>
                            <a:schemeClr val="tx1"/>
                          </a:solidFill>
                          <a:latin typeface="Arial Narrow" panose="020B0606020202030204" pitchFamily="34" charset="0"/>
                        </a:rPr>
                        <a:t>Fato e Opinião</a:t>
                      </a:r>
                    </a:p>
                    <a:p>
                      <a:pPr algn="just"/>
                      <a:r>
                        <a:rPr lang="pt-BR" sz="2300" b="1" dirty="0">
                          <a:solidFill>
                            <a:schemeClr val="tx1"/>
                          </a:solidFill>
                          <a:latin typeface="Arial Narrow" panose="020B0606020202030204" pitchFamily="34" charset="0"/>
                        </a:rPr>
                        <a:t>Fato: </a:t>
                      </a:r>
                      <a:r>
                        <a:rPr lang="pt-BR" sz="2300" b="0" dirty="0">
                          <a:solidFill>
                            <a:schemeClr val="tx1"/>
                          </a:solidFill>
                          <a:latin typeface="Arial Narrow" panose="020B0606020202030204" pitchFamily="34" charset="0"/>
                        </a:rPr>
                        <a:t>é um acontecimento verdadeiro, real e comprovado. </a:t>
                      </a:r>
                    </a:p>
                    <a:p>
                      <a:pPr algn="just"/>
                      <a:r>
                        <a:rPr lang="pt-BR" sz="2300" b="1" dirty="0">
                          <a:solidFill>
                            <a:schemeClr val="tx1"/>
                          </a:solidFill>
                          <a:latin typeface="Arial Narrow" panose="020B0606020202030204" pitchFamily="34" charset="0"/>
                        </a:rPr>
                        <a:t>Opinião: </a:t>
                      </a:r>
                      <a:r>
                        <a:rPr lang="pt-BR" sz="2300" b="0" dirty="0">
                          <a:solidFill>
                            <a:schemeClr val="tx1"/>
                          </a:solidFill>
                          <a:latin typeface="Arial Narrow" panose="020B0606020202030204" pitchFamily="34" charset="0"/>
                        </a:rPr>
                        <a:t>é um ponto de vista, um julgamento a respeito de um determinado fato/acontecimento.</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86053634"/>
                  </a:ext>
                </a:extLst>
              </a:tr>
            </a:tbl>
          </a:graphicData>
        </a:graphic>
      </p:graphicFrame>
      <p:sp>
        <p:nvSpPr>
          <p:cNvPr id="5" name="CaixaDeTexto 4">
            <a:extLst>
              <a:ext uri="{FF2B5EF4-FFF2-40B4-BE49-F238E27FC236}">
                <a16:creationId xmlns:a16="http://schemas.microsoft.com/office/drawing/2014/main" id="{ED908118-FF42-C338-38AD-EDB685120494}"/>
              </a:ext>
            </a:extLst>
          </p:cNvPr>
          <p:cNvSpPr txBox="1"/>
          <p:nvPr/>
        </p:nvSpPr>
        <p:spPr>
          <a:xfrm>
            <a:off x="204116" y="2650955"/>
            <a:ext cx="11783768" cy="3631763"/>
          </a:xfrm>
          <a:prstGeom prst="rect">
            <a:avLst/>
          </a:prstGeom>
          <a:noFill/>
        </p:spPr>
        <p:txBody>
          <a:bodyPr wrap="square">
            <a:spAutoFit/>
          </a:bodyPr>
          <a:lstStyle/>
          <a:p>
            <a:r>
              <a:rPr lang="pt-BR" sz="2300" b="1" dirty="0">
                <a:latin typeface="Arial Narrow" panose="020B0606020202030204" pitchFamily="34" charset="0"/>
              </a:rPr>
              <a:t>6. </a:t>
            </a:r>
            <a:r>
              <a:rPr lang="pt-BR" sz="2300" dirty="0">
                <a:latin typeface="Arial Narrow" panose="020B0606020202030204" pitchFamily="34" charset="0"/>
              </a:rPr>
              <a:t>Leia atentamente o texto da notícia. Depois, determine se cada frase a seguir é um fato (informação comprovável) ou uma opinião (ideia ou julgamento pessoal).</a:t>
            </a:r>
          </a:p>
          <a:p>
            <a:pPr marL="457200" indent="-457200">
              <a:buAutoNum type="alphaLcParenR"/>
            </a:pPr>
            <a:r>
              <a:rPr lang="pt-BR" sz="2300" dirty="0">
                <a:latin typeface="Arial Narrow" panose="020B0606020202030204" pitchFamily="34" charset="0"/>
              </a:rPr>
              <a:t>“O </a:t>
            </a:r>
            <a:r>
              <a:rPr lang="pt-BR" sz="2300" dirty="0" err="1">
                <a:latin typeface="Arial Narrow" panose="020B0606020202030204" pitchFamily="34" charset="0"/>
              </a:rPr>
              <a:t>AfroGames</a:t>
            </a:r>
            <a:r>
              <a:rPr lang="pt-BR" sz="2300" dirty="0">
                <a:latin typeface="Arial Narrow" panose="020B0606020202030204" pitchFamily="34" charset="0"/>
              </a:rPr>
              <a:t>, programa do Grupo Cultural </a:t>
            </a:r>
            <a:r>
              <a:rPr lang="pt-BR" sz="2300" dirty="0" err="1">
                <a:latin typeface="Arial Narrow" panose="020B0606020202030204" pitchFamily="34" charset="0"/>
              </a:rPr>
              <a:t>AfroReggae</a:t>
            </a:r>
            <a:r>
              <a:rPr lang="pt-BR" sz="2300" dirty="0">
                <a:latin typeface="Arial Narrow" panose="020B0606020202030204" pitchFamily="34" charset="0"/>
              </a:rPr>
              <a:t>, concluiu uma capacitação inédita em Inteligência Artificial voltada à criação de jogos digitais.”. </a:t>
            </a:r>
          </a:p>
          <a:p>
            <a:pPr marL="457200" indent="-457200">
              <a:buAutoNum type="alphaLcParenR"/>
            </a:pPr>
            <a:r>
              <a:rPr lang="pt-BR" sz="2300" dirty="0">
                <a:latin typeface="Arial Narrow" panose="020B0606020202030204" pitchFamily="34" charset="0"/>
              </a:rPr>
              <a:t>“A formação foi realizada no Centro de Treinamento – CT do Morro do Timbau, no Complexo da Maré, no Rio de Janeiro.”</a:t>
            </a:r>
          </a:p>
          <a:p>
            <a:pPr marL="457200" indent="-457200">
              <a:buAutoNum type="alphaLcParenR"/>
            </a:pPr>
            <a:r>
              <a:rPr lang="pt-BR" sz="2300" dirty="0">
                <a:latin typeface="Arial Narrow" panose="020B0606020202030204" pitchFamily="34" charset="0"/>
              </a:rPr>
              <a:t>“A capacitação foi ministrada por instrutores internacionais.”. </a:t>
            </a:r>
          </a:p>
          <a:p>
            <a:pPr marL="457200" indent="-457200">
              <a:buAutoNum type="alphaLcParenR"/>
            </a:pPr>
            <a:r>
              <a:rPr lang="pt-BR" sz="2300" dirty="0">
                <a:latin typeface="Arial Narrow" panose="020B0606020202030204" pitchFamily="34" charset="0"/>
              </a:rPr>
              <a:t>“Todo o conteúdo foi aplicado com ferramentas amplamente utilizadas no mercado.”. </a:t>
            </a:r>
          </a:p>
          <a:p>
            <a:pPr marL="457200" indent="-457200">
              <a:buAutoNum type="alphaLcParenR"/>
            </a:pPr>
            <a:r>
              <a:rPr lang="pt-BR" sz="2300" dirty="0">
                <a:latin typeface="Arial Narrow" panose="020B0606020202030204" pitchFamily="34" charset="0"/>
              </a:rPr>
              <a:t>“Foi uma formação que conectou nossos educadores com as tecnologias mais atuais do setor.”. </a:t>
            </a:r>
          </a:p>
          <a:p>
            <a:pPr marL="457200" indent="-457200">
              <a:buAutoNum type="alphaLcParenR"/>
            </a:pPr>
            <a:r>
              <a:rPr lang="pt-BR" sz="2300" dirty="0">
                <a:latin typeface="Arial Narrow" panose="020B0606020202030204" pitchFamily="34" charset="0"/>
              </a:rPr>
              <a:t>“Durante a formação, o </a:t>
            </a:r>
            <a:r>
              <a:rPr lang="pt-BR" sz="2300" dirty="0" err="1">
                <a:latin typeface="Arial Narrow" panose="020B0606020202030204" pitchFamily="34" charset="0"/>
              </a:rPr>
              <a:t>AfroReggae</a:t>
            </a:r>
            <a:r>
              <a:rPr lang="pt-BR" sz="2300" dirty="0">
                <a:latin typeface="Arial Narrow" panose="020B0606020202030204" pitchFamily="34" charset="0"/>
              </a:rPr>
              <a:t> recebeu representantes da IHS Tower.”. </a:t>
            </a:r>
          </a:p>
        </p:txBody>
      </p:sp>
    </p:spTree>
    <p:extLst>
      <p:ext uri="{BB962C8B-B14F-4D97-AF65-F5344CB8AC3E}">
        <p14:creationId xmlns:p14="http://schemas.microsoft.com/office/powerpoint/2010/main" val="42919757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C6E69A-5B00-981C-90AA-43A327677029}"/>
              </a:ext>
            </a:extLst>
          </p:cNvPr>
          <p:cNvSpPr txBox="1"/>
          <p:nvPr/>
        </p:nvSpPr>
        <p:spPr>
          <a:xfrm>
            <a:off x="183776" y="1259175"/>
            <a:ext cx="11824447" cy="4339650"/>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você sabia que contar uma notícia é como conduzir uma aventura para o leitor? Para que ele entenda tudo direitinho, os fatos/acontecimentos precisam aparecer na ordem certa — nada de bagunçar os fatos! É como montar um jogo de fases: primeiro você passa a fase inicial, depois vence desafios intermediários, enfrenta o chef final e só então conquista a vitória. Se fizer fora de ordem, ninguém consegue acompanhar a história! No jornalismo, essa “ordem mágica” começa na lide, o primeiro parágrafo que responde às perguntas mais importantes: O quê? Quem? Quando? Onde? Como? Por quê? Depois, os detalhes vão aparecendo, sempre organizados em ordem decrescente de importância, para que o leitor saiba logo o que aconteceu de mais relevante. Escrever uma notícia é como montar um quebra-cabeça gigante. Cada informação tem seu lugar certo, e quando tudo está bem-organizado, o leitor entende o que aconteceu e por que isso importa. Mas cuidado: notícia não é só juntar fatos soltos — precisa ter lógica, coesão e clareza, para cumprir seu papel principal: informar o público.</a:t>
            </a:r>
          </a:p>
        </p:txBody>
      </p:sp>
    </p:spTree>
    <p:extLst>
      <p:ext uri="{BB962C8B-B14F-4D97-AF65-F5344CB8AC3E}">
        <p14:creationId xmlns:p14="http://schemas.microsoft.com/office/powerpoint/2010/main" val="37448718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E719617-3C50-510C-532C-7E5257192DEA}"/>
              </a:ext>
            </a:extLst>
          </p:cNvPr>
          <p:cNvSpPr txBox="1"/>
          <p:nvPr/>
        </p:nvSpPr>
        <p:spPr>
          <a:xfrm>
            <a:off x="89645" y="1021593"/>
            <a:ext cx="11833413" cy="4693593"/>
          </a:xfrm>
          <a:prstGeom prst="rect">
            <a:avLst/>
          </a:prstGeom>
          <a:noFill/>
        </p:spPr>
        <p:txBody>
          <a:bodyPr wrap="square">
            <a:spAutoFit/>
          </a:bodyPr>
          <a:lstStyle/>
          <a:p>
            <a:pPr algn="just"/>
            <a:r>
              <a:rPr lang="pt-BR" sz="2300" b="1" dirty="0">
                <a:latin typeface="Arial Narrow" panose="020B0606020202030204" pitchFamily="34" charset="0"/>
              </a:rPr>
              <a:t>7. </a:t>
            </a:r>
            <a:r>
              <a:rPr lang="pt-BR" sz="2300" dirty="0">
                <a:latin typeface="Arial Narrow" panose="020B0606020202030204" pitchFamily="34" charset="0"/>
              </a:rPr>
              <a:t>Enumere os eventos/acontecimentos a seguir na ordem em que aconteceram na notícia.</a:t>
            </a:r>
          </a:p>
          <a:p>
            <a:pPr algn="just"/>
            <a:r>
              <a:rPr lang="pt-BR" sz="2300" dirty="0">
                <a:latin typeface="Arial Narrow" panose="020B0606020202030204" pitchFamily="34" charset="0"/>
              </a:rPr>
              <a:t>(   ) A capacitação foi ministrada por instrutores internacionais com apoio da IHS </a:t>
            </a:r>
            <a:r>
              <a:rPr lang="pt-BR" sz="2300" dirty="0" err="1">
                <a:latin typeface="Arial Narrow" panose="020B0606020202030204" pitchFamily="34" charset="0"/>
              </a:rPr>
              <a:t>Towers</a:t>
            </a:r>
            <a:r>
              <a:rPr lang="pt-BR" sz="2300" dirty="0">
                <a:latin typeface="Arial Narrow" panose="020B0606020202030204" pitchFamily="34" charset="0"/>
              </a:rPr>
              <a:t>.</a:t>
            </a:r>
          </a:p>
          <a:p>
            <a:pPr algn="just"/>
            <a:r>
              <a:rPr lang="pt-BR" sz="2300" dirty="0">
                <a:latin typeface="Arial Narrow" panose="020B0606020202030204" pitchFamily="34" charset="0"/>
              </a:rPr>
              <a:t>(  ) O </a:t>
            </a:r>
            <a:r>
              <a:rPr lang="pt-BR" sz="2300" dirty="0" err="1">
                <a:latin typeface="Arial Narrow" panose="020B0606020202030204" pitchFamily="34" charset="0"/>
              </a:rPr>
              <a:t>AfroGames</a:t>
            </a:r>
            <a:r>
              <a:rPr lang="pt-BR" sz="2300" dirty="0">
                <a:latin typeface="Arial Narrow" panose="020B0606020202030204" pitchFamily="34" charset="0"/>
              </a:rPr>
              <a:t> concluiu uma capacitação inédita em Inteligência Artificial voltada à criação de jogos digitais.</a:t>
            </a:r>
          </a:p>
          <a:p>
            <a:pPr algn="just"/>
            <a:r>
              <a:rPr lang="pt-BR" sz="2300" dirty="0">
                <a:latin typeface="Arial Narrow" panose="020B0606020202030204" pitchFamily="34" charset="0"/>
              </a:rPr>
              <a:t>(   ) A formação foi realizada no Centro de Treinamento do Morro do Timbau, no Complexo da Maré.</a:t>
            </a:r>
          </a:p>
          <a:p>
            <a:pPr algn="just"/>
            <a:r>
              <a:rPr lang="pt-BR" sz="2300" dirty="0">
                <a:latin typeface="Arial Narrow" panose="020B0606020202030204" pitchFamily="34" charset="0"/>
              </a:rPr>
              <a:t>(   ) Durante a formação, representantes da IHS </a:t>
            </a:r>
            <a:r>
              <a:rPr lang="pt-BR" sz="2300" dirty="0" err="1">
                <a:latin typeface="Arial Narrow" panose="020B0606020202030204" pitchFamily="34" charset="0"/>
              </a:rPr>
              <a:t>Towers</a:t>
            </a:r>
            <a:r>
              <a:rPr lang="pt-BR" sz="2300" dirty="0">
                <a:latin typeface="Arial Narrow" panose="020B0606020202030204" pitchFamily="34" charset="0"/>
              </a:rPr>
              <a:t> acompanharam a vivência do projeto.</a:t>
            </a:r>
          </a:p>
          <a:p>
            <a:pPr algn="just"/>
            <a:r>
              <a:rPr lang="pt-BR" sz="2300" dirty="0">
                <a:latin typeface="Arial Narrow" panose="020B0606020202030204" pitchFamily="34" charset="0"/>
              </a:rPr>
              <a:t>(   ) As aulas práticas abordaram narrativas, programação com uso de inteligência artificial e desenvolvimento visual e sonoro. </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8. </a:t>
            </a:r>
            <a:r>
              <a:rPr lang="pt-BR" sz="2300" dirty="0">
                <a:latin typeface="Arial Narrow" panose="020B0606020202030204" pitchFamily="34" charset="0"/>
              </a:rPr>
              <a:t>Na notícia, os fatos/acontecimentos noticiados aparecem em uma ordem organizada? Como podemos perceber isso?</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12828294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77C9E7F-77D7-A1FA-EA9D-266564CD1EBB}"/>
              </a:ext>
            </a:extLst>
          </p:cNvPr>
          <p:cNvPicPr>
            <a:picLocks noChangeAspect="1"/>
          </p:cNvPicPr>
          <p:nvPr/>
        </p:nvPicPr>
        <p:blipFill>
          <a:blip r:embed="rId2"/>
          <a:stretch>
            <a:fillRect/>
          </a:stretch>
        </p:blipFill>
        <p:spPr>
          <a:xfrm>
            <a:off x="167933" y="672353"/>
            <a:ext cx="1961064" cy="759691"/>
          </a:xfrm>
          <a:prstGeom prst="rect">
            <a:avLst/>
          </a:prstGeom>
        </p:spPr>
      </p:pic>
      <p:graphicFrame>
        <p:nvGraphicFramePr>
          <p:cNvPr id="3" name="Tabela 2">
            <a:extLst>
              <a:ext uri="{FF2B5EF4-FFF2-40B4-BE49-F238E27FC236}">
                <a16:creationId xmlns:a16="http://schemas.microsoft.com/office/drawing/2014/main" id="{5B8B75E4-4B4E-4E8F-6B4D-20B32FBB0927}"/>
              </a:ext>
            </a:extLst>
          </p:cNvPr>
          <p:cNvGraphicFramePr>
            <a:graphicFrameLocks noGrp="1"/>
          </p:cNvGraphicFramePr>
          <p:nvPr>
            <p:extLst>
              <p:ext uri="{D42A27DB-BD31-4B8C-83A1-F6EECF244321}">
                <p14:modId xmlns:p14="http://schemas.microsoft.com/office/powerpoint/2010/main" val="2731264474"/>
              </p:ext>
            </p:extLst>
          </p:nvPr>
        </p:nvGraphicFramePr>
        <p:xfrm>
          <a:off x="167933" y="1432044"/>
          <a:ext cx="11856134" cy="2057400"/>
        </p:xfrm>
        <a:graphic>
          <a:graphicData uri="http://schemas.openxmlformats.org/drawingml/2006/table">
            <a:tbl>
              <a:tblPr firstRow="1" bandRow="1">
                <a:tableStyleId>{5C22544A-7EE6-4342-B048-85BDC9FD1C3A}</a:tableStyleId>
              </a:tblPr>
              <a:tblGrid>
                <a:gridCol w="11856134">
                  <a:extLst>
                    <a:ext uri="{9D8B030D-6E8A-4147-A177-3AD203B41FA5}">
                      <a16:colId xmlns:a16="http://schemas.microsoft.com/office/drawing/2014/main" val="1178307515"/>
                    </a:ext>
                  </a:extLst>
                </a:gridCol>
              </a:tblGrid>
              <a:tr h="370840">
                <a:tc>
                  <a:txBody>
                    <a:bodyPr/>
                    <a:lstStyle/>
                    <a:p>
                      <a:pPr algn="ctr"/>
                      <a:r>
                        <a:rPr lang="pt-BR" sz="2300" b="1" dirty="0">
                          <a:solidFill>
                            <a:schemeClr val="tx1"/>
                          </a:solidFill>
                          <a:latin typeface="Arial Narrow" panose="020B0606020202030204" pitchFamily="34" charset="0"/>
                        </a:rPr>
                        <a:t>Uso das Aspas</a:t>
                      </a:r>
                    </a:p>
                    <a:p>
                      <a:pPr marL="0" indent="268288" algn="just"/>
                      <a:r>
                        <a:rPr lang="pt-BR" sz="2300" b="0" dirty="0">
                          <a:solidFill>
                            <a:schemeClr val="tx1"/>
                          </a:solidFill>
                          <a:latin typeface="Arial Narrow" panose="020B0606020202030204" pitchFamily="34" charset="0"/>
                        </a:rPr>
                        <a:t>As </a:t>
                      </a:r>
                      <a:r>
                        <a:rPr lang="pt-BR" sz="2300" b="1" dirty="0">
                          <a:solidFill>
                            <a:schemeClr val="tx1"/>
                          </a:solidFill>
                          <a:latin typeface="Arial Narrow" panose="020B0606020202030204" pitchFamily="34" charset="0"/>
                        </a:rPr>
                        <a:t>aspas</a:t>
                      </a:r>
                      <a:r>
                        <a:rPr lang="pt-BR" sz="2300" b="0" dirty="0">
                          <a:solidFill>
                            <a:schemeClr val="tx1"/>
                          </a:solidFill>
                          <a:latin typeface="Arial Narrow" panose="020B0606020202030204" pitchFamily="34" charset="0"/>
                        </a:rPr>
                        <a:t> (“”) nas notícias são utilizadas para </a:t>
                      </a:r>
                      <a:r>
                        <a:rPr lang="pt-BR" sz="2300" b="1" dirty="0">
                          <a:solidFill>
                            <a:schemeClr val="tx1"/>
                          </a:solidFill>
                          <a:latin typeface="Arial Narrow" panose="020B0606020202030204" pitchFamily="34" charset="0"/>
                        </a:rPr>
                        <a:t>destacar falas de pessoas</a:t>
                      </a:r>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citações diretas de fontes</a:t>
                      </a:r>
                      <a:r>
                        <a:rPr lang="pt-BR" sz="2300" b="0" dirty="0">
                          <a:solidFill>
                            <a:schemeClr val="tx1"/>
                          </a:solidFill>
                          <a:latin typeface="Arial Narrow" panose="020B0606020202030204" pitchFamily="34" charset="0"/>
                        </a:rPr>
                        <a:t> e </a:t>
                      </a:r>
                      <a:r>
                        <a:rPr lang="pt-BR" sz="2300" b="1" dirty="0">
                          <a:solidFill>
                            <a:schemeClr val="tx1"/>
                          </a:solidFill>
                          <a:latin typeface="Arial Narrow" panose="020B0606020202030204" pitchFamily="34" charset="0"/>
                        </a:rPr>
                        <a:t>trechos de discursos</a:t>
                      </a:r>
                      <a:r>
                        <a:rPr lang="pt-BR" sz="2300" b="0" dirty="0">
                          <a:solidFill>
                            <a:schemeClr val="tx1"/>
                          </a:solidFill>
                          <a:latin typeface="Arial Narrow" panose="020B0606020202030204" pitchFamily="34" charset="0"/>
                        </a:rPr>
                        <a:t>. Esse recurso é essencial para dar </a:t>
                      </a:r>
                      <a:r>
                        <a:rPr lang="pt-BR" sz="2300" b="1" dirty="0">
                          <a:solidFill>
                            <a:schemeClr val="tx1"/>
                          </a:solidFill>
                          <a:latin typeface="Arial Narrow" panose="020B0606020202030204" pitchFamily="34" charset="0"/>
                        </a:rPr>
                        <a:t>credibilidade à informação</a:t>
                      </a:r>
                      <a:r>
                        <a:rPr lang="pt-BR" sz="2300" b="0" dirty="0">
                          <a:solidFill>
                            <a:schemeClr val="tx1"/>
                          </a:solidFill>
                          <a:latin typeface="Arial Narrow" panose="020B0606020202030204" pitchFamily="34" charset="0"/>
                        </a:rPr>
                        <a:t>, mostrando ao leitor exatamente o que foi dito e por quem. Além disso, as aspas podem ser empregadas para marcar </a:t>
                      </a:r>
                      <a:r>
                        <a:rPr lang="pt-BR" sz="2300" b="1" dirty="0">
                          <a:solidFill>
                            <a:schemeClr val="tx1"/>
                          </a:solidFill>
                          <a:latin typeface="Arial Narrow" panose="020B0606020202030204" pitchFamily="34" charset="0"/>
                        </a:rPr>
                        <a:t>expressões irônicas, gírias, termos técnicos</a:t>
                      </a:r>
                      <a:r>
                        <a:rPr lang="pt-BR" sz="2300" b="0" dirty="0">
                          <a:solidFill>
                            <a:schemeClr val="tx1"/>
                          </a:solidFill>
                          <a:latin typeface="Arial Narrow" panose="020B0606020202030204" pitchFamily="34" charset="0"/>
                        </a:rPr>
                        <a:t> ou palavras usadas com </a:t>
                      </a:r>
                      <a:r>
                        <a:rPr lang="pt-BR" sz="2300" b="1" dirty="0">
                          <a:solidFill>
                            <a:schemeClr val="tx1"/>
                          </a:solidFill>
                          <a:latin typeface="Arial Narrow" panose="020B0606020202030204" pitchFamily="34" charset="0"/>
                        </a:rPr>
                        <a:t>sentido figurado</a:t>
                      </a:r>
                      <a:r>
                        <a:rPr lang="pt-BR" sz="2300" b="0" dirty="0">
                          <a:solidFill>
                            <a:schemeClr val="tx1"/>
                          </a:solidFill>
                          <a:latin typeface="Arial Narrow" panose="020B0606020202030204" pitchFamily="34" charset="0"/>
                        </a:rPr>
                        <a:t>. </a:t>
                      </a:r>
                    </a:p>
                    <a:p>
                      <a:pPr algn="r"/>
                      <a:r>
                        <a:rPr lang="pt-BR" sz="1400" b="0" dirty="0">
                          <a:solidFill>
                            <a:schemeClr val="tx1"/>
                          </a:solidFill>
                          <a:latin typeface="Arial Narrow" panose="020B0606020202030204" pitchFamily="34" charset="0"/>
                        </a:rPr>
                        <a:t>Disponível em: https://brasilescola.uol.com.br/gramatica/aspas.htm. Acesso em: 7 out. 2025. (Adaptado).</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60528830"/>
                  </a:ext>
                </a:extLst>
              </a:tr>
            </a:tbl>
          </a:graphicData>
        </a:graphic>
      </p:graphicFrame>
      <p:sp>
        <p:nvSpPr>
          <p:cNvPr id="5" name="CaixaDeTexto 4">
            <a:extLst>
              <a:ext uri="{FF2B5EF4-FFF2-40B4-BE49-F238E27FC236}">
                <a16:creationId xmlns:a16="http://schemas.microsoft.com/office/drawing/2014/main" id="{89FFA7F6-51CA-37F6-7F2F-28EC7429C5E4}"/>
              </a:ext>
            </a:extLst>
          </p:cNvPr>
          <p:cNvSpPr txBox="1"/>
          <p:nvPr/>
        </p:nvSpPr>
        <p:spPr>
          <a:xfrm>
            <a:off x="167932" y="3636165"/>
            <a:ext cx="11856134" cy="2785378"/>
          </a:xfrm>
          <a:prstGeom prst="rect">
            <a:avLst/>
          </a:prstGeom>
          <a:noFill/>
        </p:spPr>
        <p:txBody>
          <a:bodyPr wrap="square">
            <a:spAutoFit/>
          </a:bodyPr>
          <a:lstStyle/>
          <a:p>
            <a:r>
              <a:rPr lang="pt-BR" sz="2300" b="1" dirty="0">
                <a:latin typeface="Arial Narrow" panose="020B0606020202030204" pitchFamily="34" charset="0"/>
              </a:rPr>
              <a:t>9. </a:t>
            </a:r>
            <a:r>
              <a:rPr lang="pt-BR" sz="2300" dirty="0">
                <a:latin typeface="Arial Narrow" panose="020B0606020202030204" pitchFamily="34" charset="0"/>
              </a:rPr>
              <a:t>Leia o trecho retirado da notícia sobre o </a:t>
            </a:r>
            <a:r>
              <a:rPr lang="pt-BR" sz="2300" dirty="0" err="1">
                <a:latin typeface="Arial Narrow" panose="020B0606020202030204" pitchFamily="34" charset="0"/>
              </a:rPr>
              <a:t>Afrogames</a:t>
            </a:r>
            <a:r>
              <a:rPr lang="pt-BR" sz="2300" dirty="0">
                <a:latin typeface="Arial Narrow" panose="020B0606020202030204" pitchFamily="34" charset="0"/>
              </a:rPr>
              <a:t>.</a:t>
            </a:r>
          </a:p>
          <a:p>
            <a:pPr indent="268288"/>
            <a:r>
              <a:rPr lang="pt-BR" sz="2300" dirty="0">
                <a:latin typeface="Arial Narrow" panose="020B0606020202030204" pitchFamily="34" charset="0"/>
              </a:rPr>
              <a:t>[...]</a:t>
            </a:r>
          </a:p>
          <a:p>
            <a:pPr indent="268288"/>
            <a:r>
              <a:rPr lang="pt-BR" sz="2300" dirty="0">
                <a:latin typeface="Arial Narrow" panose="020B0606020202030204" pitchFamily="34" charset="0"/>
              </a:rPr>
              <a:t>Segundo Luca Alves, coordenador do </a:t>
            </a:r>
            <a:r>
              <a:rPr lang="pt-BR" sz="2300" dirty="0" err="1">
                <a:latin typeface="Arial Narrow" panose="020B0606020202030204" pitchFamily="34" charset="0"/>
              </a:rPr>
              <a:t>AfroGames</a:t>
            </a:r>
            <a:r>
              <a:rPr lang="pt-BR" sz="2300" dirty="0">
                <a:latin typeface="Arial Narrow" panose="020B0606020202030204" pitchFamily="34" charset="0"/>
              </a:rPr>
              <a:t>, a capacitação reforça o compromisso do projeto com inovação e protagonismo das comunidades: “Foi uma formação que conectou nossos educadores com as tecnologias mais atuais do setor. O mais potente é ver como eles reinterpretam essas ferramentas a partir de referências das próprias comunidades.”</a:t>
            </a:r>
          </a:p>
          <a:p>
            <a:pPr indent="268288"/>
            <a:r>
              <a:rPr lang="pt-BR" sz="2300" dirty="0">
                <a:latin typeface="Arial Narrow" panose="020B0606020202030204" pitchFamily="34" charset="0"/>
              </a:rPr>
              <a:t>[...]</a:t>
            </a:r>
          </a:p>
          <a:p>
            <a:pPr algn="r"/>
            <a:r>
              <a:rPr lang="pt-BR" sz="1400" dirty="0">
                <a:latin typeface="Arial Narrow" panose="020B0606020202030204" pitchFamily="34" charset="0"/>
              </a:rPr>
              <a:t>Disponível em: https://almapreta.com.br/</a:t>
            </a:r>
            <a:r>
              <a:rPr lang="pt-BR" sz="1400" dirty="0" err="1">
                <a:latin typeface="Arial Narrow" panose="020B0606020202030204" pitchFamily="34" charset="0"/>
              </a:rPr>
              <a:t>sessao</a:t>
            </a:r>
            <a:r>
              <a:rPr lang="pt-BR" sz="1400" dirty="0">
                <a:latin typeface="Arial Narrow" panose="020B0606020202030204" pitchFamily="34" charset="0"/>
              </a:rPr>
              <a:t>/cotidiano/afrogames-promove-formacao-inedita-em-inteligencia-artificial-para-criacao-de-jogos/. Acesso em: 6 out. 2025.</a:t>
            </a:r>
          </a:p>
        </p:txBody>
      </p:sp>
    </p:spTree>
    <p:extLst>
      <p:ext uri="{BB962C8B-B14F-4D97-AF65-F5344CB8AC3E}">
        <p14:creationId xmlns:p14="http://schemas.microsoft.com/office/powerpoint/2010/main" val="31877155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60D588-ED63-25C0-604C-18F5AEC3117A}"/>
              </a:ext>
            </a:extLst>
          </p:cNvPr>
          <p:cNvSpPr txBox="1"/>
          <p:nvPr/>
        </p:nvSpPr>
        <p:spPr>
          <a:xfrm>
            <a:off x="134470" y="680428"/>
            <a:ext cx="11905130" cy="5401479"/>
          </a:xfrm>
          <a:prstGeom prst="rect">
            <a:avLst/>
          </a:prstGeom>
          <a:noFill/>
        </p:spPr>
        <p:txBody>
          <a:bodyPr wrap="square">
            <a:spAutoFit/>
          </a:bodyPr>
          <a:lstStyle/>
          <a:p>
            <a:pPr marL="457200" indent="-457200" algn="just">
              <a:buAutoNum type="alphaLcParenR"/>
            </a:pPr>
            <a:r>
              <a:rPr lang="pt-BR" sz="2300" dirty="0">
                <a:latin typeface="Arial Narrow" panose="020B0606020202030204" pitchFamily="34" charset="0"/>
              </a:rPr>
              <a:t>Qual é a função das aspas nesses trechos?</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As frases entre aspas representam as falas de quem?</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Por que é importante que o jornalista use as aspas para apresentar essas falas na notícia sobre o exame genético?</a:t>
            </a:r>
          </a:p>
          <a:p>
            <a:pPr marL="457200" indent="-457200" algn="just">
              <a:buAutoNum type="alphaLcParenR"/>
            </a:pPr>
            <a:endParaRPr lang="pt-BR" sz="2300" dirty="0">
              <a:latin typeface="Arial Narrow" panose="020B0606020202030204" pitchFamily="34" charset="0"/>
            </a:endParaRPr>
          </a:p>
          <a:p>
            <a:pPr algn="just"/>
            <a:r>
              <a:rPr lang="pt-BR" sz="2300" b="1" dirty="0">
                <a:latin typeface="Arial Narrow" panose="020B0606020202030204" pitchFamily="34" charset="0"/>
              </a:rPr>
              <a:t>10. </a:t>
            </a:r>
            <a:r>
              <a:rPr lang="pt-BR" sz="2300" dirty="0">
                <a:latin typeface="Arial Narrow" panose="020B0606020202030204" pitchFamily="34" charset="0"/>
              </a:rPr>
              <a:t>Os textos precisam ter coerência, ou seja, ter “sentido” e também devem ser coesos, ou seja, ter ligação/conexão entre palavras, ideias, parágrafos). Considerando as relações estabelecidas pelos elementos que contribuem com as relações (coesão e coerência) de adição, explicação, causa e consequência, conclusão, oposição entre outras, responda o que se pede.</a:t>
            </a:r>
          </a:p>
          <a:p>
            <a:pPr algn="just"/>
            <a:r>
              <a:rPr lang="pt-BR" sz="2300" dirty="0">
                <a:latin typeface="Arial Narrow" panose="020B0606020202030204" pitchFamily="34" charset="0"/>
              </a:rPr>
              <a:t>a) No trecho “A formação foi realizada no Complexo da Maré, no Rio de Janeiro, </a:t>
            </a:r>
            <a:r>
              <a:rPr lang="pt-BR" sz="2300" b="1" u="sng" dirty="0">
                <a:latin typeface="Arial Narrow" panose="020B0606020202030204" pitchFamily="34" charset="0"/>
              </a:rPr>
              <a:t>além</a:t>
            </a:r>
            <a:r>
              <a:rPr lang="pt-BR" sz="2300" dirty="0">
                <a:latin typeface="Arial Narrow" panose="020B0606020202030204" pitchFamily="34" charset="0"/>
              </a:rPr>
              <a:t> de contar com o apoio da IHS </a:t>
            </a:r>
            <a:r>
              <a:rPr lang="pt-BR" sz="2300" dirty="0" err="1">
                <a:latin typeface="Arial Narrow" panose="020B0606020202030204" pitchFamily="34" charset="0"/>
              </a:rPr>
              <a:t>Towers</a:t>
            </a:r>
            <a:r>
              <a:rPr lang="pt-BR" sz="2300" dirty="0">
                <a:latin typeface="Arial Narrow" panose="020B0606020202030204" pitchFamily="34" charset="0"/>
              </a:rPr>
              <a:t>.”, a palavra destacada indica uma ideia de</a:t>
            </a:r>
          </a:p>
          <a:p>
            <a:pPr algn="just"/>
            <a:r>
              <a:rPr lang="pt-BR" sz="2300" dirty="0">
                <a:latin typeface="Arial Narrow" panose="020B0606020202030204" pitchFamily="34" charset="0"/>
              </a:rPr>
              <a:t>(   ) tempo                         (    ) adição                                    (   ) oposição                                 (    ) conclusão</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25039702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2B1593D-40CA-85E1-F88E-18B0F83D6F07}"/>
              </a:ext>
            </a:extLst>
          </p:cNvPr>
          <p:cNvSpPr txBox="1"/>
          <p:nvPr/>
        </p:nvSpPr>
        <p:spPr>
          <a:xfrm>
            <a:off x="170329" y="756681"/>
            <a:ext cx="11851342" cy="2569934"/>
          </a:xfrm>
          <a:prstGeom prst="rect">
            <a:avLst/>
          </a:prstGeom>
          <a:noFill/>
        </p:spPr>
        <p:txBody>
          <a:bodyPr wrap="square">
            <a:spAutoFit/>
          </a:bodyPr>
          <a:lstStyle/>
          <a:p>
            <a:pPr algn="just"/>
            <a:r>
              <a:rPr lang="pt-BR" sz="2300" dirty="0">
                <a:latin typeface="Arial Narrow" panose="020B0606020202030204" pitchFamily="34" charset="0"/>
              </a:rPr>
              <a:t>b) No trecho “A formação foi voltada à equipe técnica e aos instrutores do projeto, </a:t>
            </a:r>
            <a:r>
              <a:rPr lang="pt-BR" sz="2300" b="1" u="sng" dirty="0">
                <a:latin typeface="Arial Narrow" panose="020B0606020202030204" pitchFamily="34" charset="0"/>
              </a:rPr>
              <a:t>portanto</a:t>
            </a:r>
            <a:r>
              <a:rPr lang="pt-BR" sz="2300" dirty="0">
                <a:latin typeface="Arial Narrow" panose="020B0606020202030204" pitchFamily="34" charset="0"/>
              </a:rPr>
              <a:t> teve foco na qualificação profissional.”, a palavra destacada indica uma ideia de</a:t>
            </a:r>
          </a:p>
          <a:p>
            <a:pPr algn="just"/>
            <a:r>
              <a:rPr lang="pt-BR" sz="2300" dirty="0">
                <a:latin typeface="Arial Narrow" panose="020B0606020202030204" pitchFamily="34" charset="0"/>
              </a:rPr>
              <a:t>(  ) adição                         (  ) oposição                                (  ) conclusão                                       (  ) tempo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No trecho “A capacitação foi inédita, </a:t>
            </a:r>
            <a:r>
              <a:rPr lang="pt-BR" sz="2300" b="1" u="sng" dirty="0">
                <a:latin typeface="Arial Narrow" panose="020B0606020202030204" pitchFamily="34" charset="0"/>
              </a:rPr>
              <a:t>mas</a:t>
            </a:r>
            <a:r>
              <a:rPr lang="pt-BR" sz="2300" dirty="0">
                <a:latin typeface="Arial Narrow" panose="020B0606020202030204" pitchFamily="34" charset="0"/>
              </a:rPr>
              <a:t> utilizou ferramentas já conhecidas no mercado.”, a expressão destacada indica uma ideia de</a:t>
            </a:r>
          </a:p>
          <a:p>
            <a:pPr algn="just"/>
            <a:r>
              <a:rPr lang="pt-BR" sz="2300" dirty="0">
                <a:latin typeface="Arial Narrow" panose="020B0606020202030204" pitchFamily="34" charset="0"/>
              </a:rPr>
              <a:t>(   ) adição.                           (  ) tempo.                         (    ) oposição.                                      (  ) conclusão.</a:t>
            </a:r>
          </a:p>
        </p:txBody>
      </p:sp>
    </p:spTree>
    <p:extLst>
      <p:ext uri="{BB962C8B-B14F-4D97-AF65-F5344CB8AC3E}">
        <p14:creationId xmlns:p14="http://schemas.microsoft.com/office/powerpoint/2010/main" val="31264667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CA1BDF3-63CD-BE27-1A19-9DA78E1F2B2C}"/>
              </a:ext>
            </a:extLst>
          </p:cNvPr>
          <p:cNvPicPr>
            <a:picLocks noChangeAspect="1"/>
          </p:cNvPicPr>
          <p:nvPr/>
        </p:nvPicPr>
        <p:blipFill>
          <a:blip r:embed="rId2"/>
          <a:stretch>
            <a:fillRect/>
          </a:stretch>
        </p:blipFill>
        <p:spPr>
          <a:xfrm>
            <a:off x="4142865" y="762001"/>
            <a:ext cx="3906269" cy="524988"/>
          </a:xfrm>
          <a:prstGeom prst="rect">
            <a:avLst/>
          </a:prstGeom>
        </p:spPr>
      </p:pic>
      <p:pic>
        <p:nvPicPr>
          <p:cNvPr id="3" name="Imagem 2">
            <a:extLst>
              <a:ext uri="{FF2B5EF4-FFF2-40B4-BE49-F238E27FC236}">
                <a16:creationId xmlns:a16="http://schemas.microsoft.com/office/drawing/2014/main" id="{7C5E4D39-C1AA-BE6C-A49C-67BD3191B92F}"/>
              </a:ext>
            </a:extLst>
          </p:cNvPr>
          <p:cNvPicPr>
            <a:picLocks noChangeAspect="1"/>
          </p:cNvPicPr>
          <p:nvPr/>
        </p:nvPicPr>
        <p:blipFill>
          <a:blip r:embed="rId3"/>
          <a:stretch>
            <a:fillRect/>
          </a:stretch>
        </p:blipFill>
        <p:spPr>
          <a:xfrm>
            <a:off x="106331" y="1286989"/>
            <a:ext cx="4304964" cy="909763"/>
          </a:xfrm>
          <a:prstGeom prst="rect">
            <a:avLst/>
          </a:prstGeom>
        </p:spPr>
      </p:pic>
      <p:sp>
        <p:nvSpPr>
          <p:cNvPr id="5" name="CaixaDeTexto 4">
            <a:extLst>
              <a:ext uri="{FF2B5EF4-FFF2-40B4-BE49-F238E27FC236}">
                <a16:creationId xmlns:a16="http://schemas.microsoft.com/office/drawing/2014/main" id="{A0918353-EF7B-3393-9C60-027369BD27CC}"/>
              </a:ext>
            </a:extLst>
          </p:cNvPr>
          <p:cNvSpPr txBox="1"/>
          <p:nvPr/>
        </p:nvSpPr>
        <p:spPr>
          <a:xfrm>
            <a:off x="233081" y="2196752"/>
            <a:ext cx="11716871" cy="2569934"/>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já imaginou ser um repórter por um dia? Pois é, chegou a hora de descobrir como funciona o gênero notícia, aquele tipo de texto que conta tudo o que está acontecendo no mundo (e às vezes até na sua escola). Vamos aprender como as notícias são escritas, por que elas precisam ser rápidas, diretas e cheias de informações importantes. Você vai ver que por trás de cada manchete tem um texto cheio de fatos, curiosidades e até um pouco de mistério! Prepare o seu olhar de jornalista, o seu caderno e a sua curiosidade… porque hoje vamos entrar no mundo das notícias! Vamos lá?!</a:t>
            </a:r>
          </a:p>
        </p:txBody>
      </p:sp>
    </p:spTree>
    <p:extLst>
      <p:ext uri="{BB962C8B-B14F-4D97-AF65-F5344CB8AC3E}">
        <p14:creationId xmlns:p14="http://schemas.microsoft.com/office/powerpoint/2010/main" val="38100280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4EE39E2-4157-2A25-027E-E6D0D8398238}"/>
              </a:ext>
            </a:extLst>
          </p:cNvPr>
          <p:cNvSpPr txBox="1"/>
          <p:nvPr/>
        </p:nvSpPr>
        <p:spPr>
          <a:xfrm>
            <a:off x="197223" y="701080"/>
            <a:ext cx="11833412" cy="5755422"/>
          </a:xfrm>
          <a:prstGeom prst="rect">
            <a:avLst/>
          </a:prstGeom>
          <a:noFill/>
        </p:spPr>
        <p:txBody>
          <a:bodyPr wrap="square">
            <a:spAutoFit/>
          </a:bodyPr>
          <a:lstStyle/>
          <a:p>
            <a:r>
              <a:rPr lang="pt-BR" sz="2300" dirty="0">
                <a:latin typeface="Arial Narrow" panose="020B0606020202030204" pitchFamily="34" charset="0"/>
              </a:rPr>
              <a:t>Leia o texto.</a:t>
            </a:r>
          </a:p>
          <a:p>
            <a:endParaRPr lang="pt-BR" sz="2300" dirty="0">
              <a:latin typeface="Arial Narrow" panose="020B0606020202030204" pitchFamily="34" charset="0"/>
            </a:endParaRPr>
          </a:p>
          <a:p>
            <a:r>
              <a:rPr lang="pt-BR" sz="2300" b="1" dirty="0">
                <a:latin typeface="Arial Narrow" panose="020B0606020202030204" pitchFamily="34" charset="0"/>
              </a:rPr>
              <a:t>Texto III</a:t>
            </a:r>
          </a:p>
          <a:p>
            <a:endParaRPr lang="pt-BR" sz="2300" b="1" dirty="0">
              <a:latin typeface="Arial Narrow" panose="020B0606020202030204" pitchFamily="34" charset="0"/>
            </a:endParaRPr>
          </a:p>
          <a:p>
            <a:pPr algn="ctr"/>
            <a:r>
              <a:rPr lang="pt-BR" sz="2300" b="1" dirty="0">
                <a:latin typeface="Arial Narrow" panose="020B0606020202030204" pitchFamily="34" charset="0"/>
              </a:rPr>
              <a:t>Brigada Militar flagra desmatamentos em Santo Antônio do Palma e David Canabarro</a:t>
            </a:r>
          </a:p>
          <a:p>
            <a:pPr algn="ctr"/>
            <a:r>
              <a:rPr lang="pt-BR" sz="2300" i="1" dirty="0">
                <a:latin typeface="Arial Narrow" panose="020B0606020202030204" pitchFamily="34" charset="0"/>
              </a:rPr>
              <a:t>Ao todo, foram constatados 38.600 m² de supressão de vegetação</a:t>
            </a:r>
          </a:p>
          <a:p>
            <a:pPr algn="ctr"/>
            <a:endParaRPr lang="pt-BR" sz="2300" i="1" dirty="0">
              <a:latin typeface="Arial Narrow" panose="020B0606020202030204" pitchFamily="34" charset="0"/>
            </a:endParaRPr>
          </a:p>
          <a:p>
            <a:pPr algn="ctr"/>
            <a:endParaRPr lang="pt-BR" sz="2300" i="1" dirty="0">
              <a:latin typeface="Arial Narrow" panose="020B0606020202030204" pitchFamily="34" charset="0"/>
            </a:endParaRPr>
          </a:p>
          <a:p>
            <a:pPr algn="ctr"/>
            <a:endParaRPr lang="pt-BR" sz="2300" i="1" dirty="0">
              <a:latin typeface="Arial Narrow" panose="020B0606020202030204" pitchFamily="34" charset="0"/>
            </a:endParaRPr>
          </a:p>
          <a:p>
            <a:pPr algn="ctr"/>
            <a:endParaRPr lang="pt-BR" sz="2300" i="1" dirty="0">
              <a:latin typeface="Arial Narrow" panose="020B0606020202030204" pitchFamily="34" charset="0"/>
            </a:endParaRPr>
          </a:p>
          <a:p>
            <a:pPr algn="ctr"/>
            <a:endParaRPr lang="pt-BR" sz="2300" i="1" dirty="0">
              <a:latin typeface="Arial Narrow" panose="020B0606020202030204" pitchFamily="34" charset="0"/>
            </a:endParaRPr>
          </a:p>
          <a:p>
            <a:pPr algn="just"/>
            <a:r>
              <a:rPr lang="pt-BR" sz="2300" dirty="0">
                <a:latin typeface="Arial Narrow" panose="020B0606020202030204" pitchFamily="34" charset="0"/>
              </a:rPr>
              <a:t>Nesta segunda-feira (15/12), a Brigada Militar, por meio do 3º Batalhão Ambiental (BABM), flagrou duas áreas de desmatamentos, nos municípios de Santo Antônio do Palma e David Canabarro.</a:t>
            </a:r>
          </a:p>
          <a:p>
            <a:pPr algn="just"/>
            <a:r>
              <a:rPr lang="pt-BR" sz="2300" dirty="0">
                <a:latin typeface="Arial Narrow" panose="020B0606020202030204" pitchFamily="34" charset="0"/>
              </a:rPr>
              <a:t>Em Santo Antônio do Palma, após receber uma denúncia anônima, a equipe do 3º BABM constatou a supressão de 32.100 metros quadrados de vegetação nativa do Bioma Mata Atlântica – Floresta Ombrófila Mista. A intervenção na área ocorreu sem a licença ambiental.</a:t>
            </a:r>
          </a:p>
        </p:txBody>
      </p:sp>
      <p:pic>
        <p:nvPicPr>
          <p:cNvPr id="4" name="Imagem 3">
            <a:extLst>
              <a:ext uri="{FF2B5EF4-FFF2-40B4-BE49-F238E27FC236}">
                <a16:creationId xmlns:a16="http://schemas.microsoft.com/office/drawing/2014/main" id="{B09B0C16-7260-C1DC-EE74-EC91A5E48D26}"/>
              </a:ext>
            </a:extLst>
          </p:cNvPr>
          <p:cNvPicPr>
            <a:picLocks noChangeAspect="1"/>
          </p:cNvPicPr>
          <p:nvPr/>
        </p:nvPicPr>
        <p:blipFill>
          <a:blip r:embed="rId2"/>
          <a:stretch>
            <a:fillRect/>
          </a:stretch>
        </p:blipFill>
        <p:spPr>
          <a:xfrm>
            <a:off x="4638025" y="2862022"/>
            <a:ext cx="2915950" cy="1599901"/>
          </a:xfrm>
          <a:prstGeom prst="rect">
            <a:avLst/>
          </a:prstGeom>
        </p:spPr>
      </p:pic>
    </p:spTree>
    <p:extLst>
      <p:ext uri="{BB962C8B-B14F-4D97-AF65-F5344CB8AC3E}">
        <p14:creationId xmlns:p14="http://schemas.microsoft.com/office/powerpoint/2010/main" val="15482660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57EBD43-FB70-B435-1E39-D1F003089B8C}"/>
              </a:ext>
            </a:extLst>
          </p:cNvPr>
          <p:cNvSpPr txBox="1"/>
          <p:nvPr/>
        </p:nvSpPr>
        <p:spPr>
          <a:xfrm>
            <a:off x="89646" y="633896"/>
            <a:ext cx="11878235" cy="6217087"/>
          </a:xfrm>
          <a:prstGeom prst="rect">
            <a:avLst/>
          </a:prstGeom>
          <a:noFill/>
        </p:spPr>
        <p:txBody>
          <a:bodyPr wrap="square">
            <a:spAutoFit/>
          </a:bodyPr>
          <a:lstStyle/>
          <a:p>
            <a:pPr algn="just"/>
            <a:r>
              <a:rPr lang="pt-BR" sz="2300" dirty="0">
                <a:latin typeface="Arial Narrow" panose="020B0606020202030204" pitchFamily="34" charset="0"/>
              </a:rPr>
              <a:t>No município de David Canabarro, os policiais militares identificaram, através do alerta da plataforma </a:t>
            </a:r>
            <a:r>
              <a:rPr lang="pt-BR" sz="2300" dirty="0" err="1">
                <a:latin typeface="Arial Narrow" panose="020B0606020202030204" pitchFamily="34" charset="0"/>
              </a:rPr>
              <a:t>MapBiomas</a:t>
            </a:r>
            <a:r>
              <a:rPr lang="pt-BR" sz="2300" dirty="0">
                <a:latin typeface="Arial Narrow" panose="020B0606020202030204" pitchFamily="34" charset="0"/>
              </a:rPr>
              <a:t>, o desmatamento de 6.500 metros quadrados de vegetação nativa, pertencente ao Bioma Mata Atlântica. Também não havia licença ambiental para o manejo florestal na área.</a:t>
            </a:r>
          </a:p>
          <a:p>
            <a:pPr algn="just"/>
            <a:r>
              <a:rPr lang="pt-BR" sz="2300" dirty="0">
                <a:latin typeface="Arial Narrow" panose="020B0606020202030204" pitchFamily="34" charset="0"/>
              </a:rPr>
              <a:t>Diante dos crimes ambientais, foram lavrados os, respectivos, Boletins de Ocorrências Policiais e, como medidas administrativas, o embargo das áreas ilegalmente suprimidas, conforme prevê legislação ambiental vigente.</a:t>
            </a:r>
          </a:p>
          <a:p>
            <a:pPr algn="r"/>
            <a:r>
              <a:rPr lang="pt-BR" sz="1600" dirty="0">
                <a:latin typeface="Arial Narrow" panose="020B0606020202030204" pitchFamily="34" charset="0"/>
              </a:rPr>
              <a:t>Autor: Departamento de Jornalismo/</a:t>
            </a:r>
            <a:r>
              <a:rPr lang="pt-BR" sz="1600" dirty="0" err="1">
                <a:latin typeface="Arial Narrow" panose="020B0606020202030204" pitchFamily="34" charset="0"/>
              </a:rPr>
              <a:t>Vang</a:t>
            </a:r>
            <a:r>
              <a:rPr lang="pt-BR" sz="1600" dirty="0">
                <a:latin typeface="Arial Narrow" panose="020B0606020202030204" pitchFamily="34" charset="0"/>
              </a:rPr>
              <a:t> FM</a:t>
            </a:r>
          </a:p>
          <a:p>
            <a:pPr algn="r"/>
            <a:r>
              <a:rPr lang="pt-BR" sz="1400" dirty="0">
                <a:latin typeface="Arial Narrow" panose="020B0606020202030204" pitchFamily="34" charset="0"/>
              </a:rPr>
              <a:t>Disponível em: https://www.vangfm.com.br/</a:t>
            </a:r>
            <a:r>
              <a:rPr lang="pt-BR" sz="1400" dirty="0" err="1">
                <a:latin typeface="Arial Narrow" panose="020B0606020202030204" pitchFamily="34" charset="0"/>
              </a:rPr>
              <a:t>noticia.php?id</a:t>
            </a:r>
            <a:r>
              <a:rPr lang="pt-BR" sz="1400" dirty="0">
                <a:latin typeface="Arial Narrow" panose="020B0606020202030204" pitchFamily="34" charset="0"/>
              </a:rPr>
              <a:t>=44271. Acesso em: 19 dez. 2025</a:t>
            </a:r>
            <a:endParaRPr lang="pt-BR" sz="2300" dirty="0">
              <a:latin typeface="Arial Narrow" panose="020B0606020202030204" pitchFamily="34" charset="0"/>
            </a:endParaRPr>
          </a:p>
          <a:p>
            <a:pPr algn="just"/>
            <a:r>
              <a:rPr lang="pt-BR" sz="2300" b="1" dirty="0">
                <a:latin typeface="Arial Narrow" panose="020B0606020202030204" pitchFamily="34" charset="0"/>
              </a:rPr>
              <a:t>11. </a:t>
            </a:r>
            <a:r>
              <a:rPr lang="pt-BR" sz="2300" dirty="0">
                <a:latin typeface="Arial Narrow" panose="020B0606020202030204" pitchFamily="34" charset="0"/>
              </a:rPr>
              <a:t>Qual o tema/assunto abordado nessa notícia?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12. </a:t>
            </a:r>
            <a:r>
              <a:rPr lang="pt-BR" sz="2300" dirty="0">
                <a:latin typeface="Arial Narrow" panose="020B0606020202030204" pitchFamily="34" charset="0"/>
              </a:rPr>
              <a:t>Quais palavras/expressões-chave reforçam o tema/assunto do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13. </a:t>
            </a:r>
            <a:r>
              <a:rPr lang="pt-BR" sz="2300" dirty="0">
                <a:latin typeface="Arial Narrow" panose="020B0606020202030204" pitchFamily="34" charset="0"/>
              </a:rPr>
              <a:t>A finalidade dessa notícia é</a:t>
            </a:r>
          </a:p>
          <a:p>
            <a:pPr algn="just"/>
            <a:r>
              <a:rPr lang="pt-BR" sz="2300" dirty="0">
                <a:latin typeface="Arial Narrow" panose="020B0606020202030204" pitchFamily="34" charset="0"/>
              </a:rPr>
              <a:t>(A) informar sobre a atuação da Brigada Militar no combate ao desmatamento ilegal em municípios do Rio Grande do Sul.</a:t>
            </a:r>
          </a:p>
          <a:p>
            <a:pPr algn="just"/>
            <a:r>
              <a:rPr lang="pt-BR" sz="2300" dirty="0">
                <a:latin typeface="Arial Narrow" panose="020B0606020202030204" pitchFamily="34" charset="0"/>
              </a:rPr>
              <a:t>(B) divulgar a criação de uma nova ferramenta tecnológica para o monitoramento ambiental.</a:t>
            </a:r>
          </a:p>
          <a:p>
            <a:pPr algn="just"/>
            <a:r>
              <a:rPr lang="pt-BR" sz="2300" dirty="0">
                <a:latin typeface="Arial Narrow" panose="020B0606020202030204" pitchFamily="34" charset="0"/>
              </a:rPr>
              <a:t>(C) apresentar opiniões pessoais sobre a atuação dos órgãos ambientais.</a:t>
            </a:r>
          </a:p>
          <a:p>
            <a:pPr algn="just"/>
            <a:r>
              <a:rPr lang="pt-BR" sz="2300" dirty="0">
                <a:latin typeface="Arial Narrow" panose="020B0606020202030204" pitchFamily="34" charset="0"/>
              </a:rPr>
              <a:t>(D) narrar uma história sobre problemas ambientais em áreas rurais.</a:t>
            </a:r>
          </a:p>
        </p:txBody>
      </p:sp>
    </p:spTree>
    <p:extLst>
      <p:ext uri="{BB962C8B-B14F-4D97-AF65-F5344CB8AC3E}">
        <p14:creationId xmlns:p14="http://schemas.microsoft.com/office/powerpoint/2010/main" val="32866273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4C9901-029E-BFD3-6030-122810D25820}"/>
              </a:ext>
            </a:extLst>
          </p:cNvPr>
          <p:cNvSpPr txBox="1"/>
          <p:nvPr/>
        </p:nvSpPr>
        <p:spPr>
          <a:xfrm>
            <a:off x="98611" y="696649"/>
            <a:ext cx="11958918" cy="6109365"/>
          </a:xfrm>
          <a:prstGeom prst="rect">
            <a:avLst/>
          </a:prstGeom>
          <a:noFill/>
        </p:spPr>
        <p:txBody>
          <a:bodyPr wrap="square">
            <a:spAutoFit/>
          </a:bodyPr>
          <a:lstStyle/>
          <a:p>
            <a:pPr algn="just"/>
            <a:r>
              <a:rPr lang="pt-BR" sz="2300" b="1" dirty="0">
                <a:latin typeface="Arial Narrow" panose="020B0606020202030204" pitchFamily="34" charset="0"/>
              </a:rPr>
              <a:t>14. </a:t>
            </a:r>
            <a:r>
              <a:rPr lang="pt-BR" sz="2300" dirty="0">
                <a:latin typeface="Arial Narrow" panose="020B0606020202030204" pitchFamily="34" charset="0"/>
              </a:rPr>
              <a:t>Leia com atenção os trechos retirados da notícia “Brigada Militar flagra desmatamentos em Santo Antônio do Palma e David Canabarro” e marque com </a:t>
            </a:r>
            <a:r>
              <a:rPr lang="pt-BR" sz="2300" b="1" dirty="0">
                <a:latin typeface="Arial Narrow" panose="020B0606020202030204" pitchFamily="34" charset="0"/>
              </a:rPr>
              <a:t>F</a:t>
            </a:r>
            <a:r>
              <a:rPr lang="pt-BR" sz="2300" dirty="0">
                <a:latin typeface="Arial Narrow" panose="020B0606020202030204" pitchFamily="34" charset="0"/>
              </a:rPr>
              <a:t> para fato e com </a:t>
            </a:r>
            <a:r>
              <a:rPr lang="pt-BR" sz="2300" b="1" dirty="0">
                <a:latin typeface="Arial Narrow" panose="020B0606020202030204" pitchFamily="34" charset="0"/>
              </a:rPr>
              <a:t>O</a:t>
            </a:r>
            <a:r>
              <a:rPr lang="pt-BR" sz="2300" dirty="0">
                <a:latin typeface="Arial Narrow" panose="020B0606020202030204" pitchFamily="34" charset="0"/>
              </a:rPr>
              <a:t> para opinião.</a:t>
            </a:r>
          </a:p>
          <a:p>
            <a:pPr algn="just"/>
            <a:r>
              <a:rPr lang="pt-BR" sz="2300" dirty="0">
                <a:latin typeface="Arial Narrow" panose="020B0606020202030204" pitchFamily="34" charset="0"/>
              </a:rPr>
              <a:t>a) (   ) “Nesta segunda-feira (15/12), a Brigada Militar, por meio do 3º Batalhão Ambiental (BABM), flagrou duas áreas de desmatamentos, nos municípios de Santo Antônio do Palma e David Canabarro.”</a:t>
            </a:r>
          </a:p>
          <a:p>
            <a:pPr algn="just"/>
            <a:r>
              <a:rPr lang="pt-BR" sz="2300" dirty="0">
                <a:latin typeface="Arial Narrow" panose="020B0606020202030204" pitchFamily="34" charset="0"/>
              </a:rPr>
              <a:t>b) (   ) “A equipe do 3º BABM constatou a supressão de 32.100 metros quadrados de vegetação nativa do Bioma Mata Atlântica.”</a:t>
            </a:r>
          </a:p>
          <a:p>
            <a:pPr algn="just"/>
            <a:r>
              <a:rPr lang="pt-BR" sz="2300" dirty="0">
                <a:latin typeface="Arial Narrow" panose="020B0606020202030204" pitchFamily="34" charset="0"/>
              </a:rPr>
              <a:t>c) (   ) “A intervenção na área ocorreu sem a licença ambiental.”</a:t>
            </a:r>
          </a:p>
          <a:p>
            <a:pPr algn="just"/>
            <a:r>
              <a:rPr lang="pt-BR" sz="2300" dirty="0">
                <a:latin typeface="Arial Narrow" panose="020B0606020202030204" pitchFamily="34" charset="0"/>
              </a:rPr>
              <a:t>d) (   ) “Os policiais militares identificaram, através do alerta da plataforma </a:t>
            </a:r>
            <a:r>
              <a:rPr lang="pt-BR" sz="2300" dirty="0" err="1">
                <a:latin typeface="Arial Narrow" panose="020B0606020202030204" pitchFamily="34" charset="0"/>
              </a:rPr>
              <a:t>MapBiomas</a:t>
            </a:r>
            <a:r>
              <a:rPr lang="pt-BR" sz="2300" dirty="0">
                <a:latin typeface="Arial Narrow" panose="020B0606020202030204" pitchFamily="34" charset="0"/>
              </a:rPr>
              <a:t>, o desmatamento de 6.500 metros quadrados de vegetação nativa.”</a:t>
            </a:r>
          </a:p>
          <a:p>
            <a:pPr algn="just"/>
            <a:r>
              <a:rPr lang="pt-BR" sz="2300" dirty="0">
                <a:latin typeface="Arial Narrow" panose="020B0606020202030204" pitchFamily="34" charset="0"/>
              </a:rPr>
              <a:t>e) (    ) “Também não havia licença ambiental para o manejo florestal na área.”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15. </a:t>
            </a:r>
            <a:r>
              <a:rPr lang="pt-BR" sz="2300" dirty="0">
                <a:latin typeface="Arial Narrow" panose="020B0606020202030204" pitchFamily="34" charset="0"/>
              </a:rPr>
              <a:t>Releia novamente o texto e responda.</a:t>
            </a:r>
          </a:p>
          <a:p>
            <a:pPr algn="just"/>
            <a:r>
              <a:rPr lang="pt-BR" sz="2300" dirty="0">
                <a:latin typeface="Arial Narrow" panose="020B0606020202030204" pitchFamily="34" charset="0"/>
              </a:rPr>
              <a:t>a) Quem flagrou as áreas de desmatamento mencionadas na notícia?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Em quais municípios ocorreram os desmatamentos identificados?</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Qual foi a área total de vegetação suprimida, conforme a notícia?</a:t>
            </a:r>
          </a:p>
        </p:txBody>
      </p:sp>
    </p:spTree>
    <p:extLst>
      <p:ext uri="{BB962C8B-B14F-4D97-AF65-F5344CB8AC3E}">
        <p14:creationId xmlns:p14="http://schemas.microsoft.com/office/powerpoint/2010/main" val="9631217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1453A6-389C-B7AC-28E6-B3677E8D4A32}"/>
              </a:ext>
            </a:extLst>
          </p:cNvPr>
          <p:cNvSpPr txBox="1"/>
          <p:nvPr/>
        </p:nvSpPr>
        <p:spPr>
          <a:xfrm>
            <a:off x="80681" y="739152"/>
            <a:ext cx="11949953" cy="1862048"/>
          </a:xfrm>
          <a:prstGeom prst="rect">
            <a:avLst/>
          </a:prstGeom>
          <a:noFill/>
        </p:spPr>
        <p:txBody>
          <a:bodyPr wrap="square">
            <a:spAutoFit/>
          </a:bodyPr>
          <a:lstStyle/>
          <a:p>
            <a:pPr algn="just"/>
            <a:r>
              <a:rPr lang="pt-BR" sz="2300" dirty="0">
                <a:latin typeface="Arial Narrow" panose="020B0606020202030204" pitchFamily="34" charset="0"/>
              </a:rPr>
              <a:t>d) Como o desmatamento em David Canabarro foi identificado?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e) O que foi constatado em relação à licença ambiental nas áreas desmatadas?</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f) Quais medidas foram adotadas diante dos crimes ambientais?</a:t>
            </a:r>
          </a:p>
        </p:txBody>
      </p:sp>
      <p:pic>
        <p:nvPicPr>
          <p:cNvPr id="4" name="Imagem 3">
            <a:extLst>
              <a:ext uri="{FF2B5EF4-FFF2-40B4-BE49-F238E27FC236}">
                <a16:creationId xmlns:a16="http://schemas.microsoft.com/office/drawing/2014/main" id="{D9CE0EB0-87F8-269C-39C6-AC2DC0193628}"/>
              </a:ext>
            </a:extLst>
          </p:cNvPr>
          <p:cNvPicPr>
            <a:picLocks noChangeAspect="1"/>
          </p:cNvPicPr>
          <p:nvPr/>
        </p:nvPicPr>
        <p:blipFill>
          <a:blip r:embed="rId2"/>
          <a:stretch>
            <a:fillRect/>
          </a:stretch>
        </p:blipFill>
        <p:spPr>
          <a:xfrm>
            <a:off x="80681" y="2730015"/>
            <a:ext cx="1809136" cy="698985"/>
          </a:xfrm>
          <a:prstGeom prst="rect">
            <a:avLst/>
          </a:prstGeom>
        </p:spPr>
      </p:pic>
      <p:graphicFrame>
        <p:nvGraphicFramePr>
          <p:cNvPr id="5" name="Tabela 4">
            <a:extLst>
              <a:ext uri="{FF2B5EF4-FFF2-40B4-BE49-F238E27FC236}">
                <a16:creationId xmlns:a16="http://schemas.microsoft.com/office/drawing/2014/main" id="{0A56E9B9-3ABF-F4B9-577C-43F3589457EA}"/>
              </a:ext>
            </a:extLst>
          </p:cNvPr>
          <p:cNvGraphicFramePr>
            <a:graphicFrameLocks noGrp="1"/>
          </p:cNvGraphicFramePr>
          <p:nvPr>
            <p:extLst>
              <p:ext uri="{D42A27DB-BD31-4B8C-83A1-F6EECF244321}">
                <p14:modId xmlns:p14="http://schemas.microsoft.com/office/powerpoint/2010/main" val="3830670049"/>
              </p:ext>
            </p:extLst>
          </p:nvPr>
        </p:nvGraphicFramePr>
        <p:xfrm>
          <a:off x="219636" y="3429000"/>
          <a:ext cx="11752727" cy="3108960"/>
        </p:xfrm>
        <a:graphic>
          <a:graphicData uri="http://schemas.openxmlformats.org/drawingml/2006/table">
            <a:tbl>
              <a:tblPr firstRow="1" bandRow="1">
                <a:tableStyleId>{5C22544A-7EE6-4342-B048-85BDC9FD1C3A}</a:tableStyleId>
              </a:tblPr>
              <a:tblGrid>
                <a:gridCol w="11752727">
                  <a:extLst>
                    <a:ext uri="{9D8B030D-6E8A-4147-A177-3AD203B41FA5}">
                      <a16:colId xmlns:a16="http://schemas.microsoft.com/office/drawing/2014/main" val="3150994608"/>
                    </a:ext>
                  </a:extLst>
                </a:gridCol>
              </a:tblGrid>
              <a:tr h="370840">
                <a:tc>
                  <a:txBody>
                    <a:bodyPr/>
                    <a:lstStyle/>
                    <a:p>
                      <a:pPr algn="ctr"/>
                      <a:r>
                        <a:rPr lang="pt-BR" sz="2300" b="1" dirty="0">
                          <a:solidFill>
                            <a:schemeClr val="tx1"/>
                          </a:solidFill>
                          <a:latin typeface="Arial Narrow" panose="020B0606020202030204" pitchFamily="34" charset="0"/>
                        </a:rPr>
                        <a:t>Verbo</a:t>
                      </a:r>
                    </a:p>
                    <a:p>
                      <a:pPr marL="0" indent="268288" algn="just"/>
                      <a:r>
                        <a:rPr lang="pt-BR" sz="2300" b="0" dirty="0">
                          <a:solidFill>
                            <a:schemeClr val="tx1"/>
                          </a:solidFill>
                          <a:latin typeface="Arial Narrow" panose="020B0606020202030204" pitchFamily="34" charset="0"/>
                        </a:rPr>
                        <a:t>Os </a:t>
                      </a:r>
                      <a:r>
                        <a:rPr lang="pt-BR" sz="2300" b="1" dirty="0">
                          <a:solidFill>
                            <a:schemeClr val="tx1"/>
                          </a:solidFill>
                          <a:latin typeface="Arial Narrow" panose="020B0606020202030204" pitchFamily="34" charset="0"/>
                        </a:rPr>
                        <a:t>verbos</a:t>
                      </a:r>
                      <a:r>
                        <a:rPr lang="pt-BR" sz="2300" b="0" dirty="0">
                          <a:solidFill>
                            <a:schemeClr val="tx1"/>
                          </a:solidFill>
                          <a:latin typeface="Arial Narrow" panose="020B0606020202030204" pitchFamily="34" charset="0"/>
                        </a:rPr>
                        <a:t> são palavras que indicam uma </a:t>
                      </a:r>
                      <a:r>
                        <a:rPr lang="pt-BR" sz="2300" b="1" dirty="0">
                          <a:solidFill>
                            <a:schemeClr val="tx1"/>
                          </a:solidFill>
                          <a:latin typeface="Arial Narrow" panose="020B0606020202030204" pitchFamily="34" charset="0"/>
                        </a:rPr>
                        <a:t>ação</a:t>
                      </a:r>
                      <a:r>
                        <a:rPr lang="pt-BR" sz="2300" b="0" dirty="0">
                          <a:solidFill>
                            <a:schemeClr val="tx1"/>
                          </a:solidFill>
                          <a:latin typeface="Arial Narrow" panose="020B0606020202030204" pitchFamily="34" charset="0"/>
                        </a:rPr>
                        <a:t>, um </a:t>
                      </a:r>
                      <a:r>
                        <a:rPr lang="pt-BR" sz="2300" b="1" dirty="0">
                          <a:solidFill>
                            <a:schemeClr val="tx1"/>
                          </a:solidFill>
                          <a:latin typeface="Arial Narrow" panose="020B0606020202030204" pitchFamily="34" charset="0"/>
                        </a:rPr>
                        <a:t>estado</a:t>
                      </a:r>
                      <a:r>
                        <a:rPr lang="pt-BR" sz="2300" b="0" dirty="0">
                          <a:solidFill>
                            <a:schemeClr val="tx1"/>
                          </a:solidFill>
                          <a:latin typeface="Arial Narrow" panose="020B0606020202030204" pitchFamily="34" charset="0"/>
                        </a:rPr>
                        <a:t> ou um </a:t>
                      </a:r>
                      <a:r>
                        <a:rPr lang="pt-BR" sz="2300" b="1" dirty="0">
                          <a:solidFill>
                            <a:schemeClr val="tx1"/>
                          </a:solidFill>
                          <a:latin typeface="Arial Narrow" panose="020B0606020202030204" pitchFamily="34" charset="0"/>
                        </a:rPr>
                        <a:t>fato</a:t>
                      </a:r>
                      <a:r>
                        <a:rPr lang="pt-BR" sz="2300" b="0" dirty="0">
                          <a:solidFill>
                            <a:schemeClr val="tx1"/>
                          </a:solidFill>
                          <a:latin typeface="Arial Narrow" panose="020B0606020202030204" pitchFamily="34" charset="0"/>
                        </a:rPr>
                        <a:t>. Eles ajudam a organizar as informações no texto, situando o leitor no tempo e permitindo compreender a sequência dos acontecimentos.</a:t>
                      </a:r>
                    </a:p>
                    <a:p>
                      <a:pPr marL="0" indent="268288" algn="just"/>
                      <a:r>
                        <a:rPr lang="pt-BR" sz="2300" b="0" dirty="0">
                          <a:solidFill>
                            <a:schemeClr val="tx1"/>
                          </a:solidFill>
                          <a:latin typeface="Arial Narrow" panose="020B0606020202030204" pitchFamily="34" charset="0"/>
                        </a:rPr>
                        <a:t>No gênero </a:t>
                      </a:r>
                      <a:r>
                        <a:rPr lang="pt-BR" sz="2300" b="1" dirty="0">
                          <a:solidFill>
                            <a:schemeClr val="tx1"/>
                          </a:solidFill>
                          <a:latin typeface="Arial Narrow" panose="020B0606020202030204" pitchFamily="34" charset="0"/>
                        </a:rPr>
                        <a:t>notícia</a:t>
                      </a:r>
                      <a:r>
                        <a:rPr lang="pt-BR" sz="2300" b="0" dirty="0">
                          <a:solidFill>
                            <a:schemeClr val="tx1"/>
                          </a:solidFill>
                          <a:latin typeface="Arial Narrow" panose="020B0606020202030204" pitchFamily="34" charset="0"/>
                        </a:rPr>
                        <a:t>, os verbos aparecem em diferentes tempos: o </a:t>
                      </a:r>
                      <a:r>
                        <a:rPr lang="pt-BR" sz="2300" b="1" dirty="0">
                          <a:solidFill>
                            <a:schemeClr val="tx1"/>
                          </a:solidFill>
                          <a:latin typeface="Arial Narrow" panose="020B0606020202030204" pitchFamily="34" charset="0"/>
                        </a:rPr>
                        <a:t>presente</a:t>
                      </a:r>
                      <a:r>
                        <a:rPr lang="pt-BR" sz="2300" b="0" dirty="0">
                          <a:solidFill>
                            <a:schemeClr val="tx1"/>
                          </a:solidFill>
                          <a:latin typeface="Arial Narrow" panose="020B0606020202030204" pitchFamily="34" charset="0"/>
                        </a:rPr>
                        <a:t> indica fatos atuais e reforça a importância do que está sendo noticiado; o </a:t>
                      </a:r>
                      <a:r>
                        <a:rPr lang="pt-BR" sz="2300" b="1" dirty="0">
                          <a:solidFill>
                            <a:schemeClr val="tx1"/>
                          </a:solidFill>
                          <a:latin typeface="Arial Narrow" panose="020B0606020202030204" pitchFamily="34" charset="0"/>
                        </a:rPr>
                        <a:t>pretérito perfeito </a:t>
                      </a:r>
                      <a:r>
                        <a:rPr lang="pt-BR" sz="2300" b="0" dirty="0">
                          <a:solidFill>
                            <a:schemeClr val="tx1"/>
                          </a:solidFill>
                          <a:latin typeface="Arial Narrow" panose="020B0606020202030204" pitchFamily="34" charset="0"/>
                        </a:rPr>
                        <a:t>mostra algo que já aconteceu; o </a:t>
                      </a:r>
                      <a:r>
                        <a:rPr lang="pt-BR" sz="2300" b="1" dirty="0">
                          <a:solidFill>
                            <a:schemeClr val="tx1"/>
                          </a:solidFill>
                          <a:latin typeface="Arial Narrow" panose="020B0606020202030204" pitchFamily="34" charset="0"/>
                        </a:rPr>
                        <a:t>pretérito imperfeito</a:t>
                      </a:r>
                      <a:r>
                        <a:rPr lang="pt-BR" sz="2300" b="0" dirty="0">
                          <a:solidFill>
                            <a:schemeClr val="tx1"/>
                          </a:solidFill>
                          <a:latin typeface="Arial Narrow" panose="020B0606020202030204" pitchFamily="34" charset="0"/>
                        </a:rPr>
                        <a:t> expressa ações passadas de forma contínua; e o </a:t>
                      </a:r>
                      <a:r>
                        <a:rPr lang="pt-BR" sz="2300" b="1" dirty="0">
                          <a:solidFill>
                            <a:schemeClr val="tx1"/>
                          </a:solidFill>
                          <a:latin typeface="Arial Narrow" panose="020B0606020202030204" pitchFamily="34" charset="0"/>
                        </a:rPr>
                        <a:t>futuro do presente </a:t>
                      </a:r>
                      <a:r>
                        <a:rPr lang="pt-BR" sz="2300" b="0" dirty="0">
                          <a:solidFill>
                            <a:schemeClr val="tx1"/>
                          </a:solidFill>
                          <a:latin typeface="Arial Narrow" panose="020B0606020202030204" pitchFamily="34" charset="0"/>
                        </a:rPr>
                        <a:t>indica acontecimentos que ainda vão ocorrer.</a:t>
                      </a:r>
                    </a:p>
                    <a:p>
                      <a:pPr algn="r"/>
                      <a:r>
                        <a:rPr lang="pt-BR" sz="1400" b="0" dirty="0">
                          <a:solidFill>
                            <a:schemeClr val="tx1"/>
                          </a:solidFill>
                          <a:latin typeface="Arial Narrow" panose="020B0606020202030204" pitchFamily="34" charset="0"/>
                        </a:rPr>
                        <a:t>Disponível em: https://brasilescola.uol.com.br/gramatica/classes-palavras.htm. Acesso em: 18 jun. 2025. (Adaptado).</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701355973"/>
                  </a:ext>
                </a:extLst>
              </a:tr>
            </a:tbl>
          </a:graphicData>
        </a:graphic>
      </p:graphicFrame>
    </p:spTree>
    <p:extLst>
      <p:ext uri="{BB962C8B-B14F-4D97-AF65-F5344CB8AC3E}">
        <p14:creationId xmlns:p14="http://schemas.microsoft.com/office/powerpoint/2010/main" val="14674958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209892-FA01-4745-BA11-9EA210AC31BC}"/>
              </a:ext>
            </a:extLst>
          </p:cNvPr>
          <p:cNvSpPr txBox="1"/>
          <p:nvPr/>
        </p:nvSpPr>
        <p:spPr>
          <a:xfrm>
            <a:off x="89646" y="623118"/>
            <a:ext cx="11896165" cy="4693593"/>
          </a:xfrm>
          <a:prstGeom prst="rect">
            <a:avLst/>
          </a:prstGeom>
          <a:noFill/>
        </p:spPr>
        <p:txBody>
          <a:bodyPr wrap="square">
            <a:spAutoFit/>
          </a:bodyPr>
          <a:lstStyle/>
          <a:p>
            <a:pPr algn="just"/>
            <a:r>
              <a:rPr lang="pt-BR" sz="2300" b="1" dirty="0">
                <a:latin typeface="Arial Narrow" panose="020B0606020202030204" pitchFamily="34" charset="0"/>
              </a:rPr>
              <a:t>16. </a:t>
            </a:r>
            <a:r>
              <a:rPr lang="pt-BR" sz="2300" dirty="0">
                <a:latin typeface="Arial Narrow" panose="020B0606020202030204" pitchFamily="34" charset="0"/>
              </a:rPr>
              <a:t>Leia as manchetes a seguir.</a:t>
            </a:r>
          </a:p>
          <a:p>
            <a:pPr algn="just"/>
            <a:r>
              <a:rPr lang="pt-BR" sz="2300" dirty="0">
                <a:latin typeface="Arial Narrow" panose="020B0606020202030204" pitchFamily="34" charset="0"/>
              </a:rPr>
              <a:t>I. </a:t>
            </a:r>
            <a:r>
              <a:rPr lang="pt-BR" sz="2300" dirty="0" err="1">
                <a:latin typeface="Arial Narrow" panose="020B0606020202030204" pitchFamily="34" charset="0"/>
              </a:rPr>
              <a:t>AfroGames</a:t>
            </a:r>
            <a:r>
              <a:rPr lang="pt-BR" sz="2300" dirty="0">
                <a:latin typeface="Arial Narrow" panose="020B0606020202030204" pitchFamily="34" charset="0"/>
              </a:rPr>
              <a:t> promove formação inédita em inteligência artificial para criação de jogos</a:t>
            </a:r>
          </a:p>
          <a:p>
            <a:pPr algn="just"/>
            <a:r>
              <a:rPr lang="pt-BR" sz="2300" dirty="0">
                <a:latin typeface="Arial Narrow" panose="020B0606020202030204" pitchFamily="34" charset="0"/>
              </a:rPr>
              <a:t>II. Brigada Militar flagra desmatamentos em Santo Antônio do Palma e David Canabarro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a) Retire das manchetes os verbos.</a:t>
            </a:r>
          </a:p>
          <a:p>
            <a:pPr algn="just"/>
            <a:r>
              <a:rPr lang="pt-BR" sz="2300" b="1" dirty="0">
                <a:latin typeface="Arial Narrow" panose="020B0606020202030204" pitchFamily="34" charset="0"/>
              </a:rPr>
              <a:t>I. </a:t>
            </a:r>
          </a:p>
          <a:p>
            <a:pPr algn="just"/>
            <a:r>
              <a:rPr lang="pt-BR" sz="2300" b="1" dirty="0">
                <a:latin typeface="Arial Narrow" panose="020B0606020202030204" pitchFamily="34" charset="0"/>
              </a:rPr>
              <a:t>II. </a:t>
            </a:r>
          </a:p>
          <a:p>
            <a:pPr algn="just"/>
            <a:endParaRPr lang="pt-BR" sz="2300" b="1" dirty="0">
              <a:latin typeface="Arial Narrow" panose="020B0606020202030204" pitchFamily="34" charset="0"/>
            </a:endParaRPr>
          </a:p>
          <a:p>
            <a:pPr algn="just"/>
            <a:r>
              <a:rPr lang="pt-BR" sz="2300" dirty="0">
                <a:latin typeface="Arial Narrow" panose="020B0606020202030204" pitchFamily="34" charset="0"/>
              </a:rPr>
              <a:t>b) Qual o tempo verbal utilizado em cada uma das manchetes?</a:t>
            </a:r>
          </a:p>
          <a:p>
            <a:pPr algn="just"/>
            <a:r>
              <a:rPr lang="pt-BR" sz="2300" b="1" dirty="0">
                <a:latin typeface="Arial Narrow" panose="020B0606020202030204" pitchFamily="34" charset="0"/>
              </a:rPr>
              <a:t>I. </a:t>
            </a:r>
          </a:p>
          <a:p>
            <a:pPr algn="just"/>
            <a:r>
              <a:rPr lang="pt-BR" sz="2300" b="1" dirty="0">
                <a:latin typeface="Arial Narrow" panose="020B0606020202030204" pitchFamily="34" charset="0"/>
              </a:rPr>
              <a:t>II. </a:t>
            </a:r>
          </a:p>
          <a:p>
            <a:pPr algn="just"/>
            <a:endParaRPr lang="pt-BR" sz="2300" b="1" dirty="0">
              <a:latin typeface="Arial Narrow" panose="020B0606020202030204" pitchFamily="34" charset="0"/>
            </a:endParaRPr>
          </a:p>
          <a:p>
            <a:pPr algn="just"/>
            <a:r>
              <a:rPr lang="pt-BR" sz="2300" dirty="0">
                <a:latin typeface="Arial Narrow" panose="020B0606020202030204" pitchFamily="34" charset="0"/>
              </a:rPr>
              <a:t>c) Por que as manchetes fazem uso desse tempo verbal?</a:t>
            </a:r>
          </a:p>
        </p:txBody>
      </p:sp>
    </p:spTree>
    <p:extLst>
      <p:ext uri="{BB962C8B-B14F-4D97-AF65-F5344CB8AC3E}">
        <p14:creationId xmlns:p14="http://schemas.microsoft.com/office/powerpoint/2010/main" val="18273230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4118272-D842-B281-21DE-88C7B0F804CB}"/>
              </a:ext>
            </a:extLst>
          </p:cNvPr>
          <p:cNvPicPr>
            <a:picLocks noChangeAspect="1"/>
          </p:cNvPicPr>
          <p:nvPr/>
        </p:nvPicPr>
        <p:blipFill>
          <a:blip r:embed="rId2"/>
          <a:stretch>
            <a:fillRect/>
          </a:stretch>
        </p:blipFill>
        <p:spPr>
          <a:xfrm>
            <a:off x="3760543" y="591671"/>
            <a:ext cx="4670913" cy="566764"/>
          </a:xfrm>
          <a:prstGeom prst="rect">
            <a:avLst/>
          </a:prstGeom>
        </p:spPr>
      </p:pic>
      <p:pic>
        <p:nvPicPr>
          <p:cNvPr id="3" name="Imagem 2">
            <a:extLst>
              <a:ext uri="{FF2B5EF4-FFF2-40B4-BE49-F238E27FC236}">
                <a16:creationId xmlns:a16="http://schemas.microsoft.com/office/drawing/2014/main" id="{1C5E8D39-6D65-B391-ED54-5AAC7370AF2C}"/>
              </a:ext>
            </a:extLst>
          </p:cNvPr>
          <p:cNvPicPr>
            <a:picLocks noChangeAspect="1"/>
          </p:cNvPicPr>
          <p:nvPr/>
        </p:nvPicPr>
        <p:blipFill>
          <a:blip r:embed="rId3"/>
          <a:stretch>
            <a:fillRect/>
          </a:stretch>
        </p:blipFill>
        <p:spPr>
          <a:xfrm>
            <a:off x="112567" y="1013012"/>
            <a:ext cx="4388208" cy="919269"/>
          </a:xfrm>
          <a:prstGeom prst="rect">
            <a:avLst/>
          </a:prstGeom>
        </p:spPr>
      </p:pic>
      <p:sp>
        <p:nvSpPr>
          <p:cNvPr id="5" name="CaixaDeTexto 4">
            <a:extLst>
              <a:ext uri="{FF2B5EF4-FFF2-40B4-BE49-F238E27FC236}">
                <a16:creationId xmlns:a16="http://schemas.microsoft.com/office/drawing/2014/main" id="{49448D29-A041-AEE5-E8E0-7200E10B1EC5}"/>
              </a:ext>
            </a:extLst>
          </p:cNvPr>
          <p:cNvSpPr txBox="1"/>
          <p:nvPr/>
        </p:nvSpPr>
        <p:spPr>
          <a:xfrm>
            <a:off x="112567" y="1984290"/>
            <a:ext cx="11935998" cy="1154162"/>
          </a:xfrm>
          <a:prstGeom prst="rect">
            <a:avLst/>
          </a:prstGeom>
          <a:noFill/>
        </p:spPr>
        <p:txBody>
          <a:bodyPr wrap="square">
            <a:spAutoFit/>
          </a:bodyPr>
          <a:lstStyle/>
          <a:p>
            <a:pPr marL="457200" indent="-457200" algn="just">
              <a:buAutoNum type="arabicPeriod"/>
            </a:pPr>
            <a:r>
              <a:rPr lang="pt-BR" sz="2300" dirty="0">
                <a:latin typeface="Arial Narrow" panose="020B0606020202030204" pitchFamily="34" charset="0"/>
              </a:rPr>
              <a:t>Vamos conversar? Observe as imagens.</a:t>
            </a:r>
          </a:p>
          <a:p>
            <a:pPr algn="just"/>
            <a:endParaRPr lang="pt-BR" sz="2300" dirty="0">
              <a:latin typeface="Arial Narrow" panose="020B0606020202030204" pitchFamily="34" charset="0"/>
            </a:endParaRPr>
          </a:p>
          <a:p>
            <a:pPr algn="ctr"/>
            <a:r>
              <a:rPr lang="pt-BR" sz="2300" b="1" dirty="0">
                <a:latin typeface="Arial Narrow" panose="020B0606020202030204" pitchFamily="34" charset="0"/>
              </a:rPr>
              <a:t>Imagem 1                                                         Imagem 2</a:t>
            </a:r>
          </a:p>
        </p:txBody>
      </p:sp>
      <p:pic>
        <p:nvPicPr>
          <p:cNvPr id="6" name="Imagem 5">
            <a:extLst>
              <a:ext uri="{FF2B5EF4-FFF2-40B4-BE49-F238E27FC236}">
                <a16:creationId xmlns:a16="http://schemas.microsoft.com/office/drawing/2014/main" id="{A8C811D6-860B-33DA-7842-5BA46FACE39E}"/>
              </a:ext>
            </a:extLst>
          </p:cNvPr>
          <p:cNvPicPr>
            <a:picLocks noChangeAspect="1"/>
          </p:cNvPicPr>
          <p:nvPr/>
        </p:nvPicPr>
        <p:blipFill>
          <a:blip r:embed="rId4"/>
          <a:stretch>
            <a:fillRect/>
          </a:stretch>
        </p:blipFill>
        <p:spPr>
          <a:xfrm>
            <a:off x="1724413" y="3080597"/>
            <a:ext cx="3059552" cy="2032717"/>
          </a:xfrm>
          <a:prstGeom prst="rect">
            <a:avLst/>
          </a:prstGeom>
        </p:spPr>
      </p:pic>
      <p:pic>
        <p:nvPicPr>
          <p:cNvPr id="7" name="Imagem 6">
            <a:extLst>
              <a:ext uri="{FF2B5EF4-FFF2-40B4-BE49-F238E27FC236}">
                <a16:creationId xmlns:a16="http://schemas.microsoft.com/office/drawing/2014/main" id="{2D83ECA1-ADEC-7256-87C0-3257B6CF7BDB}"/>
              </a:ext>
            </a:extLst>
          </p:cNvPr>
          <p:cNvPicPr>
            <a:picLocks noChangeAspect="1"/>
          </p:cNvPicPr>
          <p:nvPr/>
        </p:nvPicPr>
        <p:blipFill>
          <a:blip r:embed="rId5"/>
          <a:stretch>
            <a:fillRect/>
          </a:stretch>
        </p:blipFill>
        <p:spPr>
          <a:xfrm>
            <a:off x="6952815" y="3138452"/>
            <a:ext cx="2957281" cy="1974862"/>
          </a:xfrm>
          <a:prstGeom prst="rect">
            <a:avLst/>
          </a:prstGeom>
        </p:spPr>
      </p:pic>
      <p:sp>
        <p:nvSpPr>
          <p:cNvPr id="10" name="CaixaDeTexto 9">
            <a:extLst>
              <a:ext uri="{FF2B5EF4-FFF2-40B4-BE49-F238E27FC236}">
                <a16:creationId xmlns:a16="http://schemas.microsoft.com/office/drawing/2014/main" id="{2EE21E16-BCB5-7C25-EF59-E1703B4D5490}"/>
              </a:ext>
            </a:extLst>
          </p:cNvPr>
          <p:cNvSpPr txBox="1"/>
          <p:nvPr/>
        </p:nvSpPr>
        <p:spPr>
          <a:xfrm>
            <a:off x="3254189" y="5171169"/>
            <a:ext cx="6096000" cy="307777"/>
          </a:xfrm>
          <a:prstGeom prst="rect">
            <a:avLst/>
          </a:prstGeom>
          <a:noFill/>
        </p:spPr>
        <p:txBody>
          <a:bodyPr wrap="square">
            <a:spAutoFit/>
          </a:bodyPr>
          <a:lstStyle/>
          <a:p>
            <a:pPr algn="ctr"/>
            <a:r>
              <a:rPr lang="pt-BR" sz="1400" dirty="0">
                <a:latin typeface="Arial Narrow" panose="020B0606020202030204" pitchFamily="34" charset="0"/>
              </a:rPr>
              <a:t>Criado por IA.</a:t>
            </a:r>
          </a:p>
        </p:txBody>
      </p:sp>
    </p:spTree>
    <p:extLst>
      <p:ext uri="{BB962C8B-B14F-4D97-AF65-F5344CB8AC3E}">
        <p14:creationId xmlns:p14="http://schemas.microsoft.com/office/powerpoint/2010/main" val="3706665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C245835-8536-A945-5C11-805E30E698BD}"/>
              </a:ext>
            </a:extLst>
          </p:cNvPr>
          <p:cNvSpPr txBox="1"/>
          <p:nvPr/>
        </p:nvSpPr>
        <p:spPr>
          <a:xfrm>
            <a:off x="152401" y="1259175"/>
            <a:ext cx="11698942" cy="3631763"/>
          </a:xfrm>
          <a:prstGeom prst="rect">
            <a:avLst/>
          </a:prstGeom>
          <a:noFill/>
        </p:spPr>
        <p:txBody>
          <a:bodyPr wrap="square">
            <a:spAutoFit/>
          </a:bodyPr>
          <a:lstStyle/>
          <a:p>
            <a:pPr algn="just"/>
            <a:r>
              <a:rPr lang="pt-BR" sz="2300" dirty="0">
                <a:latin typeface="Arial Narrow" panose="020B0606020202030204" pitchFamily="34" charset="0"/>
              </a:rPr>
              <a:t>- O que você imagina que possa estar atrás da porta entreaberta na imagem 1? Observando a imagem 1, é possível criar o início de uma história? Por quê?</a:t>
            </a:r>
          </a:p>
          <a:p>
            <a:pPr algn="just"/>
            <a:r>
              <a:rPr lang="pt-BR" sz="2300" dirty="0">
                <a:latin typeface="Arial Narrow" panose="020B0606020202030204" pitchFamily="34" charset="0"/>
              </a:rPr>
              <a:t>- Na imagem 2, com o mapa e a lupa, o que será que o investigador está tentando descobrir? Que pistas você consegue perceber?</a:t>
            </a:r>
          </a:p>
          <a:p>
            <a:pPr algn="just"/>
            <a:r>
              <a:rPr lang="pt-BR" sz="2300" dirty="0">
                <a:latin typeface="Arial Narrow" panose="020B0606020202030204" pitchFamily="34" charset="0"/>
              </a:rPr>
              <a:t>- Você já passou por alguma situação em que algo misterioso aconteceu e ninguém conseguiu explicar?</a:t>
            </a:r>
          </a:p>
          <a:p>
            <a:pPr algn="just"/>
            <a:r>
              <a:rPr lang="pt-BR" sz="2300" dirty="0">
                <a:latin typeface="Arial Narrow" panose="020B0606020202030204" pitchFamily="34" charset="0"/>
              </a:rPr>
              <a:t>- Se você estivesse em uma dessas cenas, o que faria? Tentaria investigar ou sairia correndo?</a:t>
            </a:r>
          </a:p>
          <a:p>
            <a:pPr algn="just"/>
            <a:r>
              <a:rPr lang="pt-BR" sz="2300" dirty="0">
                <a:latin typeface="Arial Narrow" panose="020B0606020202030204" pitchFamily="34" charset="0"/>
              </a:rPr>
              <a:t>- Que sentimentos essas imagens despertam em você — medo, curiosidade, dúvida, coragem?</a:t>
            </a:r>
          </a:p>
          <a:p>
            <a:pPr algn="just"/>
            <a:r>
              <a:rPr lang="pt-BR" sz="2300" dirty="0">
                <a:latin typeface="Arial Narrow" panose="020B0606020202030204" pitchFamily="34" charset="0"/>
              </a:rPr>
              <a:t>- Que tipo de história você acha que poderia ser criada a partir dessas imagens?</a:t>
            </a:r>
          </a:p>
          <a:p>
            <a:pPr algn="just"/>
            <a:r>
              <a:rPr lang="pt-BR" sz="2300" dirty="0">
                <a:latin typeface="Arial Narrow" panose="020B0606020202030204" pitchFamily="34" charset="0"/>
              </a:rPr>
              <a:t>- Você já ouviu falar no gênero textual conto? E no gênero conto de mistério? </a:t>
            </a:r>
          </a:p>
          <a:p>
            <a:pPr algn="just"/>
            <a:r>
              <a:rPr lang="pt-BR" sz="2300" dirty="0">
                <a:latin typeface="Arial Narrow" panose="020B0606020202030204" pitchFamily="34" charset="0"/>
              </a:rPr>
              <a:t>- Quais assuntos você acredita que podem estar presentes nesse tipo de conto? </a:t>
            </a:r>
          </a:p>
        </p:txBody>
      </p:sp>
    </p:spTree>
    <p:extLst>
      <p:ext uri="{BB962C8B-B14F-4D97-AF65-F5344CB8AC3E}">
        <p14:creationId xmlns:p14="http://schemas.microsoft.com/office/powerpoint/2010/main" val="21926274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E3DC39-FB2E-6E43-F4B6-998FFE97AA22}"/>
              </a:ext>
            </a:extLst>
          </p:cNvPr>
          <p:cNvSpPr txBox="1"/>
          <p:nvPr/>
        </p:nvSpPr>
        <p:spPr>
          <a:xfrm>
            <a:off x="134470" y="618565"/>
            <a:ext cx="11923059" cy="1862048"/>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prepare-se para desvendar segredos! Vamos entrar no mundo dos contos de mistério, onde nada é o que parece e cada detalhe pode esconder uma grande revelação. Histórias cheias de suspense, personagens misteriosos e acontecimentos que desafiam a lógica vão despertar o detetive que existe dentro de você! A cada linha, uma pista; a cada parágrafo, uma nova dúvida. Será que você consegue descobrir o que está por trás de tudo antes do final da história? Vamos lá?!</a:t>
            </a:r>
          </a:p>
        </p:txBody>
      </p:sp>
      <p:sp>
        <p:nvSpPr>
          <p:cNvPr id="5" name="CaixaDeTexto 4">
            <a:extLst>
              <a:ext uri="{FF2B5EF4-FFF2-40B4-BE49-F238E27FC236}">
                <a16:creationId xmlns:a16="http://schemas.microsoft.com/office/drawing/2014/main" id="{A9E45621-F7E9-900A-11C6-E2C644A9E865}"/>
              </a:ext>
            </a:extLst>
          </p:cNvPr>
          <p:cNvSpPr txBox="1"/>
          <p:nvPr/>
        </p:nvSpPr>
        <p:spPr>
          <a:xfrm>
            <a:off x="134470" y="2620680"/>
            <a:ext cx="6096000" cy="451534"/>
          </a:xfrm>
          <a:prstGeom prst="rect">
            <a:avLst/>
          </a:prstGeom>
          <a:noFill/>
        </p:spPr>
        <p:txBody>
          <a:bodyPr wrap="square">
            <a:spAutoFit/>
          </a:bodyPr>
          <a:lstStyle/>
          <a:p>
            <a:pPr algn="just">
              <a:lnSpc>
                <a:spcPct val="107000"/>
              </a:lnSpc>
              <a:spcAft>
                <a:spcPts val="800"/>
              </a:spcAft>
              <a:buNone/>
            </a:pPr>
            <a:r>
              <a:rPr lang="pt-BR" sz="2300" b="1" kern="100" dirty="0">
                <a:solidFill>
                  <a:srgbClr val="F4860C"/>
                </a:solidFill>
                <a:effectLst/>
                <a:latin typeface="Arial Narrow" panose="020B0606020202030204" pitchFamily="34" charset="0"/>
                <a:ea typeface="Yu Gothic UI Semilight" panose="020B0400000000000000" pitchFamily="34" charset="-128"/>
                <a:cs typeface="Cambria Math" panose="02040503050406030204" pitchFamily="18" charset="0"/>
              </a:rPr>
              <a:t>▶</a:t>
            </a:r>
            <a:r>
              <a:rPr lang="pt-BR" sz="23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 Conhecendo o gênero textual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E83F73D5-4DEA-7405-9000-7C965A016096}"/>
              </a:ext>
            </a:extLst>
          </p:cNvPr>
          <p:cNvGraphicFramePr>
            <a:graphicFrameLocks noGrp="1"/>
          </p:cNvGraphicFramePr>
          <p:nvPr>
            <p:extLst>
              <p:ext uri="{D42A27DB-BD31-4B8C-83A1-F6EECF244321}">
                <p14:modId xmlns:p14="http://schemas.microsoft.com/office/powerpoint/2010/main" val="3198057863"/>
              </p:ext>
            </p:extLst>
          </p:nvPr>
        </p:nvGraphicFramePr>
        <p:xfrm>
          <a:off x="134470" y="3072214"/>
          <a:ext cx="11923058" cy="3596640"/>
        </p:xfrm>
        <a:graphic>
          <a:graphicData uri="http://schemas.openxmlformats.org/drawingml/2006/table">
            <a:tbl>
              <a:tblPr firstRow="1" bandRow="1">
                <a:tableStyleId>{5C22544A-7EE6-4342-B048-85BDC9FD1C3A}</a:tableStyleId>
              </a:tblPr>
              <a:tblGrid>
                <a:gridCol w="11923058">
                  <a:extLst>
                    <a:ext uri="{9D8B030D-6E8A-4147-A177-3AD203B41FA5}">
                      <a16:colId xmlns:a16="http://schemas.microsoft.com/office/drawing/2014/main" val="4230850594"/>
                    </a:ext>
                  </a:extLst>
                </a:gridCol>
              </a:tblGrid>
              <a:tr h="370840">
                <a:tc>
                  <a:txBody>
                    <a:bodyPr/>
                    <a:lstStyle/>
                    <a:p>
                      <a:pPr algn="ctr"/>
                      <a:r>
                        <a:rPr lang="pt-BR" sz="2300" b="1" dirty="0">
                          <a:solidFill>
                            <a:schemeClr val="tx1"/>
                          </a:solidFill>
                          <a:latin typeface="Arial Narrow" panose="020B0606020202030204" pitchFamily="34" charset="0"/>
                        </a:rPr>
                        <a:t>Conto de Mistério</a:t>
                      </a:r>
                    </a:p>
                    <a:p>
                      <a:pPr marL="0" indent="268288" algn="just"/>
                      <a:r>
                        <a:rPr lang="pt-BR" sz="2300" b="0" dirty="0">
                          <a:solidFill>
                            <a:schemeClr val="tx1"/>
                          </a:solidFill>
                          <a:latin typeface="Arial Narrow" panose="020B0606020202030204" pitchFamily="34" charset="0"/>
                        </a:rPr>
                        <a:t>O </a:t>
                      </a:r>
                      <a:r>
                        <a:rPr lang="pt-BR" sz="2300" b="1" dirty="0">
                          <a:solidFill>
                            <a:schemeClr val="tx1"/>
                          </a:solidFill>
                          <a:latin typeface="Arial Narrow" panose="020B0606020202030204" pitchFamily="34" charset="0"/>
                        </a:rPr>
                        <a:t>conto</a:t>
                      </a:r>
                      <a:r>
                        <a:rPr lang="pt-BR" sz="2300" b="0" dirty="0">
                          <a:solidFill>
                            <a:schemeClr val="tx1"/>
                          </a:solidFill>
                          <a:latin typeface="Arial Narrow" panose="020B0606020202030204" pitchFamily="34" charset="0"/>
                        </a:rPr>
                        <a:t> é um gênero textual curto em que o narrador conta uma história desenvolvida em torno de um conflito – um acontecimento, situação que dá origem ao enredo (narrativa/história). Há poucas personagens e locais/espaços limitados, pois como a história é breve, não é possível incluir vários lugares e várias personagens.</a:t>
                      </a:r>
                    </a:p>
                    <a:p>
                      <a:pPr marL="0" indent="0" algn="just"/>
                      <a:r>
                        <a:rPr lang="pt-BR" sz="2300" b="0" dirty="0">
                          <a:solidFill>
                            <a:schemeClr val="accent4">
                              <a:lumMod val="75000"/>
                            </a:schemeClr>
                          </a:solidFill>
                          <a:latin typeface="Arial Narrow" panose="020B0606020202030204" pitchFamily="34" charset="0"/>
                        </a:rPr>
                        <a:t>________________________________________________________________________________________</a:t>
                      </a:r>
                    </a:p>
                    <a:p>
                      <a:pPr marL="0" indent="268288" algn="just"/>
                      <a:r>
                        <a:rPr lang="pt-BR" sz="2300" b="1" dirty="0">
                          <a:solidFill>
                            <a:schemeClr val="tx1"/>
                          </a:solidFill>
                          <a:latin typeface="Arial Narrow" panose="020B0606020202030204" pitchFamily="34" charset="0"/>
                        </a:rPr>
                        <a:t>Conto de mistério </a:t>
                      </a:r>
                      <a:r>
                        <a:rPr lang="pt-BR" sz="2300" b="0" dirty="0">
                          <a:solidFill>
                            <a:schemeClr val="tx1"/>
                          </a:solidFill>
                          <a:latin typeface="Arial Narrow" panose="020B0606020202030204" pitchFamily="34" charset="0"/>
                        </a:rPr>
                        <a:t>é uma narrativa breve, escrita em prosa, ou seja, escrita em parágrafos. O conto de mistério apresenta um enigma ou crime a ser desvendado, envolvendo personagens como detetives e suspeitos em um ambiente de suspense e intriga. A finalidade do conto de mistério é entreter e estimular o pensamento crítico dos leitores, desafiando-os a acompanhar a trama e deduzir a solução do mistério. O </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044676771"/>
                  </a:ext>
                </a:extLst>
              </a:tr>
            </a:tbl>
          </a:graphicData>
        </a:graphic>
      </p:graphicFrame>
    </p:spTree>
    <p:extLst>
      <p:ext uri="{BB962C8B-B14F-4D97-AF65-F5344CB8AC3E}">
        <p14:creationId xmlns:p14="http://schemas.microsoft.com/office/powerpoint/2010/main" val="39515883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56D7F74-7598-2E7A-3989-F41E4689F61B}"/>
              </a:ext>
            </a:extLst>
          </p:cNvPr>
          <p:cNvGraphicFramePr>
            <a:graphicFrameLocks noGrp="1"/>
          </p:cNvGraphicFramePr>
          <p:nvPr>
            <p:extLst>
              <p:ext uri="{D42A27DB-BD31-4B8C-83A1-F6EECF244321}">
                <p14:modId xmlns:p14="http://schemas.microsoft.com/office/powerpoint/2010/main" val="1213552923"/>
              </p:ext>
            </p:extLst>
          </p:nvPr>
        </p:nvGraphicFramePr>
        <p:xfrm>
          <a:off x="149412" y="719666"/>
          <a:ext cx="11917082" cy="792480"/>
        </p:xfrm>
        <a:graphic>
          <a:graphicData uri="http://schemas.openxmlformats.org/drawingml/2006/table">
            <a:tbl>
              <a:tblPr firstRow="1" bandRow="1">
                <a:tableStyleId>{5C22544A-7EE6-4342-B048-85BDC9FD1C3A}</a:tableStyleId>
              </a:tblPr>
              <a:tblGrid>
                <a:gridCol w="11917082">
                  <a:extLst>
                    <a:ext uri="{9D8B030D-6E8A-4147-A177-3AD203B41FA5}">
                      <a16:colId xmlns:a16="http://schemas.microsoft.com/office/drawing/2014/main" val="2145598223"/>
                    </a:ext>
                  </a:extLst>
                </a:gridCol>
              </a:tblGrid>
              <a:tr h="370840">
                <a:tc>
                  <a:txBody>
                    <a:bodyPr/>
                    <a:lstStyle/>
                    <a:p>
                      <a:pPr algn="just"/>
                      <a:r>
                        <a:rPr lang="pt-BR" sz="2300" b="0" dirty="0">
                          <a:solidFill>
                            <a:schemeClr val="tx1"/>
                          </a:solidFill>
                          <a:latin typeface="Arial Narrow" panose="020B0606020202030204" pitchFamily="34" charset="0"/>
                        </a:rPr>
                        <a:t>conto é curto, o que faz com que a narrativa seja mais direta e objetiva, com poucos acontecimentos e poucas personagens.</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82702287"/>
                  </a:ext>
                </a:extLst>
              </a:tr>
            </a:tbl>
          </a:graphicData>
        </a:graphic>
      </p:graphicFrame>
      <p:pic>
        <p:nvPicPr>
          <p:cNvPr id="3" name="Imagem 2">
            <a:extLst>
              <a:ext uri="{FF2B5EF4-FFF2-40B4-BE49-F238E27FC236}">
                <a16:creationId xmlns:a16="http://schemas.microsoft.com/office/drawing/2014/main" id="{A24D5C70-5DF0-433B-6E34-1A668DD819A5}"/>
              </a:ext>
            </a:extLst>
          </p:cNvPr>
          <p:cNvPicPr>
            <a:picLocks noChangeAspect="1"/>
          </p:cNvPicPr>
          <p:nvPr/>
        </p:nvPicPr>
        <p:blipFill>
          <a:blip r:embed="rId2"/>
          <a:stretch>
            <a:fillRect/>
          </a:stretch>
        </p:blipFill>
        <p:spPr>
          <a:xfrm>
            <a:off x="149412" y="1715275"/>
            <a:ext cx="1855220" cy="715915"/>
          </a:xfrm>
          <a:prstGeom prst="rect">
            <a:avLst/>
          </a:prstGeom>
        </p:spPr>
      </p:pic>
      <p:graphicFrame>
        <p:nvGraphicFramePr>
          <p:cNvPr id="4" name="Tabela 3">
            <a:extLst>
              <a:ext uri="{FF2B5EF4-FFF2-40B4-BE49-F238E27FC236}">
                <a16:creationId xmlns:a16="http://schemas.microsoft.com/office/drawing/2014/main" id="{F2F8BFCB-3B17-1D94-BB51-0176DED07251}"/>
              </a:ext>
            </a:extLst>
          </p:cNvPr>
          <p:cNvGraphicFramePr>
            <a:graphicFrameLocks noGrp="1"/>
          </p:cNvGraphicFramePr>
          <p:nvPr>
            <p:extLst>
              <p:ext uri="{D42A27DB-BD31-4B8C-83A1-F6EECF244321}">
                <p14:modId xmlns:p14="http://schemas.microsoft.com/office/powerpoint/2010/main" val="949715227"/>
              </p:ext>
            </p:extLst>
          </p:nvPr>
        </p:nvGraphicFramePr>
        <p:xfrm>
          <a:off x="149412" y="2424715"/>
          <a:ext cx="11917082" cy="4297680"/>
        </p:xfrm>
        <a:graphic>
          <a:graphicData uri="http://schemas.openxmlformats.org/drawingml/2006/table">
            <a:tbl>
              <a:tblPr firstRow="1" bandRow="1">
                <a:tableStyleId>{5C22544A-7EE6-4342-B048-85BDC9FD1C3A}</a:tableStyleId>
              </a:tblPr>
              <a:tblGrid>
                <a:gridCol w="11917082">
                  <a:extLst>
                    <a:ext uri="{9D8B030D-6E8A-4147-A177-3AD203B41FA5}">
                      <a16:colId xmlns:a16="http://schemas.microsoft.com/office/drawing/2014/main" val="3002009982"/>
                    </a:ext>
                  </a:extLst>
                </a:gridCol>
              </a:tblGrid>
              <a:tr h="370840">
                <a:tc>
                  <a:txBody>
                    <a:bodyPr/>
                    <a:lstStyle/>
                    <a:p>
                      <a:pPr algn="ctr"/>
                      <a:r>
                        <a:rPr lang="pt-BR" sz="2300" b="1" dirty="0">
                          <a:solidFill>
                            <a:schemeClr val="tx1"/>
                          </a:solidFill>
                          <a:latin typeface="Arial Narrow" panose="020B0606020202030204" pitchFamily="34" charset="0"/>
                        </a:rPr>
                        <a:t>Elementos da Narrativa</a:t>
                      </a:r>
                    </a:p>
                    <a:p>
                      <a:pPr algn="just"/>
                      <a:r>
                        <a:rPr lang="pt-BR" sz="2300" b="1" dirty="0">
                          <a:solidFill>
                            <a:schemeClr val="tx1"/>
                          </a:solidFill>
                          <a:latin typeface="Arial Narrow" panose="020B0606020202030204" pitchFamily="34" charset="0"/>
                        </a:rPr>
                        <a:t>- Enredo: </a:t>
                      </a:r>
                      <a:r>
                        <a:rPr lang="pt-BR" sz="2300" b="0" dirty="0">
                          <a:solidFill>
                            <a:schemeClr val="tx1"/>
                          </a:solidFill>
                          <a:latin typeface="Arial Narrow" panose="020B0606020202030204" pitchFamily="34" charset="0"/>
                        </a:rPr>
                        <a:t>é a sequência de acontecimentos/fatos/ações que movimentam a história. </a:t>
                      </a:r>
                    </a:p>
                    <a:p>
                      <a:pPr algn="just"/>
                      <a:r>
                        <a:rPr lang="pt-BR" sz="2300" b="1" dirty="0">
                          <a:solidFill>
                            <a:schemeClr val="tx1"/>
                          </a:solidFill>
                          <a:latin typeface="Arial Narrow" panose="020B0606020202030204" pitchFamily="34" charset="0"/>
                        </a:rPr>
                        <a:t>- Espaço: </a:t>
                      </a:r>
                      <a:r>
                        <a:rPr lang="pt-BR" sz="2300" b="0" dirty="0">
                          <a:solidFill>
                            <a:schemeClr val="tx1"/>
                          </a:solidFill>
                          <a:latin typeface="Arial Narrow" panose="020B0606020202030204" pitchFamily="34" charset="0"/>
                        </a:rPr>
                        <a:t>é o local/lugar onde os acontecimentos/fatos/ações se desenvolvem. </a:t>
                      </a:r>
                    </a:p>
                    <a:p>
                      <a:pPr algn="just"/>
                      <a:r>
                        <a:rPr lang="pt-BR" sz="2300" b="1" dirty="0">
                          <a:solidFill>
                            <a:schemeClr val="tx1"/>
                          </a:solidFill>
                          <a:latin typeface="Arial Narrow" panose="020B0606020202030204" pitchFamily="34" charset="0"/>
                        </a:rPr>
                        <a:t>- Narrador: </a:t>
                      </a:r>
                      <a:r>
                        <a:rPr lang="pt-BR" sz="2300" b="0" dirty="0">
                          <a:solidFill>
                            <a:schemeClr val="tx1"/>
                          </a:solidFill>
                          <a:latin typeface="Arial Narrow" panose="020B0606020202030204" pitchFamily="34" charset="0"/>
                        </a:rPr>
                        <a:t>é a “voz” que conta a história. O narrador pode aparecer na história narrada em “1ª ou em 3ª pessoa”.  </a:t>
                      </a:r>
                    </a:p>
                    <a:p>
                      <a:pPr marL="717550" indent="-449263" algn="just">
                        <a:buFont typeface="+mj-lt"/>
                        <a:buAutoNum type="arabicPeriod"/>
                      </a:pPr>
                      <a:r>
                        <a:rPr lang="pt-BR" sz="2300" b="1" dirty="0">
                          <a:solidFill>
                            <a:schemeClr val="tx1"/>
                          </a:solidFill>
                          <a:latin typeface="Arial Narrow" panose="020B0606020202030204" pitchFamily="34" charset="0"/>
                        </a:rPr>
                        <a:t>Narrador em 1ª pessoa </a:t>
                      </a:r>
                      <a:r>
                        <a:rPr lang="pt-BR" sz="2300" b="0" dirty="0">
                          <a:solidFill>
                            <a:schemeClr val="tx1"/>
                          </a:solidFill>
                          <a:latin typeface="Arial Narrow" panose="020B0606020202030204" pitchFamily="34" charset="0"/>
                        </a:rPr>
                        <a:t>- é a voz de uma personagem que conta e participa das ações dentro da história. </a:t>
                      </a:r>
                    </a:p>
                    <a:p>
                      <a:pPr marL="717550" indent="-449263" algn="just">
                        <a:buFont typeface="+mj-lt"/>
                        <a:buAutoNum type="arabicPeriod"/>
                      </a:pPr>
                      <a:r>
                        <a:rPr lang="pt-BR" sz="2300" b="1" dirty="0">
                          <a:solidFill>
                            <a:schemeClr val="tx1"/>
                          </a:solidFill>
                          <a:latin typeface="Arial Narrow" panose="020B0606020202030204" pitchFamily="34" charset="0"/>
                        </a:rPr>
                        <a:t>Narrador em 3ª pessoa </a:t>
                      </a:r>
                      <a:r>
                        <a:rPr lang="pt-BR" sz="2300" b="0" dirty="0">
                          <a:solidFill>
                            <a:schemeClr val="tx1"/>
                          </a:solidFill>
                          <a:latin typeface="Arial Narrow" panose="020B0606020202030204" pitchFamily="34" charset="0"/>
                        </a:rPr>
                        <a:t>- é uma voz que está fora da história, apenas conta o que vê acontecendo. O narrador em 3ª pessoa, é um “narrador observador” ou um “narrador onisciente”.  O “narrador observador “- é a voz que conta a história, apenas observando os acontecimentos/fatos/ações, sem contar o que as personagens “sentem ou pensam”. Já o “narrador onisciente” - é a voz que conta a história de “modo detalhado”, mostrando o que as personagens sentem e pensam. </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520065531"/>
                  </a:ext>
                </a:extLst>
              </a:tr>
            </a:tbl>
          </a:graphicData>
        </a:graphic>
      </p:graphicFrame>
    </p:spTree>
    <p:extLst>
      <p:ext uri="{BB962C8B-B14F-4D97-AF65-F5344CB8AC3E}">
        <p14:creationId xmlns:p14="http://schemas.microsoft.com/office/powerpoint/2010/main" val="935673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9B59D36-A5BE-8BE7-05B6-19FE982336CB}"/>
              </a:ext>
            </a:extLst>
          </p:cNvPr>
          <p:cNvGraphicFramePr>
            <a:graphicFrameLocks noGrp="1"/>
          </p:cNvGraphicFramePr>
          <p:nvPr>
            <p:extLst>
              <p:ext uri="{D42A27DB-BD31-4B8C-83A1-F6EECF244321}">
                <p14:modId xmlns:p14="http://schemas.microsoft.com/office/powerpoint/2010/main" val="2550451494"/>
              </p:ext>
            </p:extLst>
          </p:nvPr>
        </p:nvGraphicFramePr>
        <p:xfrm>
          <a:off x="115047" y="854136"/>
          <a:ext cx="11961906" cy="5699760"/>
        </p:xfrm>
        <a:graphic>
          <a:graphicData uri="http://schemas.openxmlformats.org/drawingml/2006/table">
            <a:tbl>
              <a:tblPr firstRow="1" bandRow="1">
                <a:tableStyleId>{5C22544A-7EE6-4342-B048-85BDC9FD1C3A}</a:tableStyleId>
              </a:tblPr>
              <a:tblGrid>
                <a:gridCol w="11961906">
                  <a:extLst>
                    <a:ext uri="{9D8B030D-6E8A-4147-A177-3AD203B41FA5}">
                      <a16:colId xmlns:a16="http://schemas.microsoft.com/office/drawing/2014/main" val="2989238399"/>
                    </a:ext>
                  </a:extLst>
                </a:gridCol>
              </a:tblGrid>
              <a:tr h="370840">
                <a:tc>
                  <a:txBody>
                    <a:bodyPr/>
                    <a:lstStyle/>
                    <a:p>
                      <a:pPr marL="0" indent="0" algn="just">
                        <a:buFontTx/>
                        <a:buNone/>
                      </a:pPr>
                      <a:r>
                        <a:rPr lang="pt-BR" sz="2300" b="1" dirty="0">
                          <a:solidFill>
                            <a:schemeClr val="tx1"/>
                          </a:solidFill>
                          <a:latin typeface="Arial Narrow" panose="020B0606020202030204" pitchFamily="34" charset="0"/>
                        </a:rPr>
                        <a:t>- Personagens: </a:t>
                      </a:r>
                      <a:r>
                        <a:rPr lang="pt-BR" sz="2300" b="0" dirty="0">
                          <a:solidFill>
                            <a:schemeClr val="tx1"/>
                          </a:solidFill>
                          <a:latin typeface="Arial Narrow" panose="020B0606020202030204" pitchFamily="34" charset="0"/>
                        </a:rPr>
                        <a:t>são as participantes (humanos, animais ou até objetos personificados) da história. </a:t>
                      </a:r>
                    </a:p>
                    <a:p>
                      <a:pPr marL="0" indent="0" algn="just">
                        <a:buFontTx/>
                        <a:buNone/>
                      </a:pPr>
                      <a:r>
                        <a:rPr lang="pt-BR" sz="2300" b="1" dirty="0">
                          <a:solidFill>
                            <a:schemeClr val="tx1"/>
                          </a:solidFill>
                          <a:latin typeface="Arial Narrow" panose="020B0606020202030204" pitchFamily="34" charset="0"/>
                        </a:rPr>
                        <a:t>- Tempo: </a:t>
                      </a:r>
                      <a:r>
                        <a:rPr lang="pt-BR" sz="2300" b="0" dirty="0">
                          <a:solidFill>
                            <a:schemeClr val="tx1"/>
                          </a:solidFill>
                          <a:latin typeface="Arial Narrow" panose="020B0606020202030204" pitchFamily="34" charset="0"/>
                        </a:rPr>
                        <a:t>determina quando e por quanto tempo a história acontece. O tempo pode ser: cronológico ou psicológico.</a:t>
                      </a:r>
                    </a:p>
                    <a:p>
                      <a:pPr marL="457200" indent="-188913" algn="just">
                        <a:buAutoNum type="arabicPeriod"/>
                      </a:pPr>
                      <a:r>
                        <a:rPr lang="pt-BR" sz="2300" b="1" dirty="0">
                          <a:solidFill>
                            <a:schemeClr val="tx1"/>
                          </a:solidFill>
                          <a:latin typeface="Arial Narrow" panose="020B0606020202030204" pitchFamily="34" charset="0"/>
                        </a:rPr>
                        <a:t> Cronológico: </a:t>
                      </a:r>
                      <a:r>
                        <a:rPr lang="pt-BR" sz="2300" b="0" dirty="0">
                          <a:solidFill>
                            <a:schemeClr val="tx1"/>
                          </a:solidFill>
                          <a:latin typeface="Arial Narrow" panose="020B0606020202030204" pitchFamily="34" charset="0"/>
                        </a:rPr>
                        <a:t>quando na história aparece um “tempo marcado” mostrando dias, meses, anos, semanas, horas.</a:t>
                      </a:r>
                    </a:p>
                    <a:p>
                      <a:pPr marL="457200" indent="-188913" algn="just">
                        <a:buAutoNum type="arabicPeriod"/>
                      </a:pPr>
                      <a:r>
                        <a:rPr lang="pt-BR" sz="2300" b="1" dirty="0">
                          <a:solidFill>
                            <a:schemeClr val="tx1"/>
                          </a:solidFill>
                          <a:latin typeface="Arial Narrow" panose="020B0606020202030204" pitchFamily="34" charset="0"/>
                        </a:rPr>
                        <a:t> Psicológico: </a:t>
                      </a:r>
                      <a:r>
                        <a:rPr lang="pt-BR" sz="2300" b="0" dirty="0">
                          <a:solidFill>
                            <a:schemeClr val="tx1"/>
                          </a:solidFill>
                          <a:latin typeface="Arial Narrow" panose="020B0606020202030204" pitchFamily="34" charset="0"/>
                        </a:rPr>
                        <a:t>quando “não há um tempo marcado” e “sim”, um tempo que aparece por meio da memória, das lembranças.</a:t>
                      </a:r>
                    </a:p>
                    <a:p>
                      <a:pPr marL="0" indent="0" algn="just">
                        <a:buNone/>
                      </a:pPr>
                      <a:r>
                        <a:rPr lang="pt-BR" sz="2300" b="1" dirty="0">
                          <a:solidFill>
                            <a:schemeClr val="tx1"/>
                          </a:solidFill>
                          <a:latin typeface="Arial Narrow" panose="020B0606020202030204" pitchFamily="34" charset="0"/>
                        </a:rPr>
                        <a:t>- Conflito: </a:t>
                      </a:r>
                      <a:r>
                        <a:rPr lang="pt-BR" sz="2300" b="0" dirty="0">
                          <a:solidFill>
                            <a:schemeClr val="tx1"/>
                          </a:solidFill>
                          <a:latin typeface="Arial Narrow" panose="020B0606020202030204" pitchFamily="34" charset="0"/>
                        </a:rPr>
                        <a:t>é o que dá origem a história, é uma situação/problema que precisa ser resolvida. Numa narrativa todas as ações giram em torno do conflito.</a:t>
                      </a:r>
                    </a:p>
                    <a:p>
                      <a:pPr algn="just"/>
                      <a:r>
                        <a:rPr lang="pt-BR" sz="2300" b="1" dirty="0">
                          <a:solidFill>
                            <a:srgbClr val="FF0000"/>
                          </a:solidFill>
                          <a:latin typeface="Arial Narrow" panose="020B0606020202030204" pitchFamily="34" charset="0"/>
                        </a:rPr>
                        <a:t>Atenção!!! </a:t>
                      </a:r>
                      <a:r>
                        <a:rPr lang="pt-BR" sz="2300" b="0" dirty="0">
                          <a:solidFill>
                            <a:schemeClr val="tx1"/>
                          </a:solidFill>
                          <a:latin typeface="Arial Narrow" panose="020B0606020202030204" pitchFamily="34" charset="0"/>
                        </a:rPr>
                        <a:t>O “conflito” é um elemento da narrativa que pode aparecer logo no início do texto ou em qualquer outro lugar do texto. Lembrando que enquanto “elemento da narrativa”, a palavra “conflito” não precisa ser necessariamente, uma briga, um problema. </a:t>
                      </a:r>
                    </a:p>
                    <a:p>
                      <a:pPr algn="just"/>
                      <a:r>
                        <a:rPr lang="pt-BR" sz="2300" b="1" dirty="0">
                          <a:solidFill>
                            <a:schemeClr val="tx1"/>
                          </a:solidFill>
                          <a:latin typeface="Arial Narrow" panose="020B0606020202030204" pitchFamily="34" charset="0"/>
                        </a:rPr>
                        <a:t>- Clímax: </a:t>
                      </a:r>
                      <a:r>
                        <a:rPr lang="pt-BR" sz="2300" b="0" dirty="0">
                          <a:solidFill>
                            <a:schemeClr val="tx1"/>
                          </a:solidFill>
                          <a:latin typeface="Arial Narrow" panose="020B0606020202030204" pitchFamily="34" charset="0"/>
                        </a:rPr>
                        <a:t>é o ponto máximo, o mais importante, que chama a atenção dentro do conflito.</a:t>
                      </a:r>
                    </a:p>
                    <a:p>
                      <a:pPr algn="just"/>
                      <a:r>
                        <a:rPr lang="pt-BR" sz="2300" b="1" dirty="0">
                          <a:solidFill>
                            <a:schemeClr val="tx1"/>
                          </a:solidFill>
                          <a:latin typeface="Arial Narrow" panose="020B0606020202030204" pitchFamily="34" charset="0"/>
                        </a:rPr>
                        <a:t>- Desfecho: </a:t>
                      </a:r>
                      <a:r>
                        <a:rPr lang="pt-BR" sz="2300" b="0" dirty="0">
                          <a:solidFill>
                            <a:schemeClr val="tx1"/>
                          </a:solidFill>
                          <a:latin typeface="Arial Narrow" panose="020B0606020202030204" pitchFamily="34" charset="0"/>
                        </a:rPr>
                        <a:t>é a solução da situação/problema, ou seja, do conflito.</a:t>
                      </a:r>
                    </a:p>
                    <a:p>
                      <a:pPr algn="just"/>
                      <a:r>
                        <a:rPr lang="pt-BR" sz="2300" b="1" dirty="0">
                          <a:solidFill>
                            <a:srgbClr val="FF0000"/>
                          </a:solidFill>
                          <a:latin typeface="Arial Narrow" panose="020B0606020202030204" pitchFamily="34" charset="0"/>
                        </a:rPr>
                        <a:t>Atenção!!! </a:t>
                      </a:r>
                      <a:r>
                        <a:rPr lang="pt-BR" sz="2300" b="0" dirty="0">
                          <a:solidFill>
                            <a:schemeClr val="tx1"/>
                          </a:solidFill>
                          <a:latin typeface="Arial Narrow" panose="020B0606020202030204" pitchFamily="34" charset="0"/>
                        </a:rPr>
                        <a:t>O “desfecho” não aparece só na “conclusão do texto”. Ele pode aparecer em qualquer outro lugar do texto. Afinal, o “desfecho” é a conclusão do “conflito”.</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60249901"/>
                  </a:ext>
                </a:extLst>
              </a:tr>
            </a:tbl>
          </a:graphicData>
        </a:graphic>
      </p:graphicFrame>
    </p:spTree>
    <p:extLst>
      <p:ext uri="{BB962C8B-B14F-4D97-AF65-F5344CB8AC3E}">
        <p14:creationId xmlns:p14="http://schemas.microsoft.com/office/powerpoint/2010/main" val="17747093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CBE7365-07D3-A9AD-9F8C-6C80C61D8FB5}"/>
              </a:ext>
            </a:extLst>
          </p:cNvPr>
          <p:cNvGraphicFramePr>
            <a:graphicFrameLocks noGrp="1"/>
          </p:cNvGraphicFramePr>
          <p:nvPr>
            <p:extLst>
              <p:ext uri="{D42A27DB-BD31-4B8C-83A1-F6EECF244321}">
                <p14:modId xmlns:p14="http://schemas.microsoft.com/office/powerpoint/2010/main" val="1143555761"/>
              </p:ext>
            </p:extLst>
          </p:nvPr>
        </p:nvGraphicFramePr>
        <p:xfrm>
          <a:off x="185271" y="701737"/>
          <a:ext cx="11818470" cy="1143000"/>
        </p:xfrm>
        <a:graphic>
          <a:graphicData uri="http://schemas.openxmlformats.org/drawingml/2006/table">
            <a:tbl>
              <a:tblPr firstRow="1" bandRow="1">
                <a:tableStyleId>{5C22544A-7EE6-4342-B048-85BDC9FD1C3A}</a:tableStyleId>
              </a:tblPr>
              <a:tblGrid>
                <a:gridCol w="11818470">
                  <a:extLst>
                    <a:ext uri="{9D8B030D-6E8A-4147-A177-3AD203B41FA5}">
                      <a16:colId xmlns:a16="http://schemas.microsoft.com/office/drawing/2014/main" val="3335434374"/>
                    </a:ext>
                  </a:extLst>
                </a:gridCol>
              </a:tblGrid>
              <a:tr h="370840">
                <a:tc>
                  <a:txBody>
                    <a:bodyPr/>
                    <a:lstStyle/>
                    <a:p>
                      <a:pPr algn="just"/>
                      <a:r>
                        <a:rPr lang="pt-BR" sz="2300" b="0" dirty="0">
                          <a:solidFill>
                            <a:schemeClr val="tx1"/>
                          </a:solidFill>
                          <a:latin typeface="Arial Narrow" panose="020B0606020202030204" pitchFamily="34" charset="0"/>
                        </a:rPr>
                        <a:t>No gênero textual “</a:t>
                      </a:r>
                      <a:r>
                        <a:rPr lang="pt-BR" sz="2300" b="1" dirty="0">
                          <a:solidFill>
                            <a:schemeClr val="tx1"/>
                          </a:solidFill>
                          <a:latin typeface="Arial Narrow" panose="020B0606020202030204" pitchFamily="34" charset="0"/>
                        </a:rPr>
                        <a:t>conto de mistério</a:t>
                      </a:r>
                      <a:r>
                        <a:rPr lang="pt-BR" sz="2300" b="0" dirty="0">
                          <a:solidFill>
                            <a:schemeClr val="tx1"/>
                          </a:solidFill>
                          <a:latin typeface="Arial Narrow" panose="020B0606020202030204" pitchFamily="34" charset="0"/>
                        </a:rPr>
                        <a:t>”, além dos elementos da narrativa, esse gênero apresenta um enigma ou crime a ser desvendado, envolvendo personagens como detetives e suspeitos em um ambiente de suspense e intriga.</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141027338"/>
                  </a:ext>
                </a:extLst>
              </a:tr>
            </a:tbl>
          </a:graphicData>
        </a:graphic>
      </p:graphicFrame>
      <p:pic>
        <p:nvPicPr>
          <p:cNvPr id="3" name="Imagem 2">
            <a:extLst>
              <a:ext uri="{FF2B5EF4-FFF2-40B4-BE49-F238E27FC236}">
                <a16:creationId xmlns:a16="http://schemas.microsoft.com/office/drawing/2014/main" id="{C0B51986-D611-A342-52ED-08D36D7C5A31}"/>
              </a:ext>
            </a:extLst>
          </p:cNvPr>
          <p:cNvPicPr>
            <a:picLocks noChangeAspect="1"/>
          </p:cNvPicPr>
          <p:nvPr/>
        </p:nvPicPr>
        <p:blipFill>
          <a:blip r:embed="rId2"/>
          <a:stretch>
            <a:fillRect/>
          </a:stretch>
        </p:blipFill>
        <p:spPr>
          <a:xfrm>
            <a:off x="185271" y="1999131"/>
            <a:ext cx="1993153" cy="769142"/>
          </a:xfrm>
          <a:prstGeom prst="rect">
            <a:avLst/>
          </a:prstGeom>
        </p:spPr>
      </p:pic>
      <p:graphicFrame>
        <p:nvGraphicFramePr>
          <p:cNvPr id="4" name="Tabela 3">
            <a:extLst>
              <a:ext uri="{FF2B5EF4-FFF2-40B4-BE49-F238E27FC236}">
                <a16:creationId xmlns:a16="http://schemas.microsoft.com/office/drawing/2014/main" id="{2121323E-D693-E574-9DC9-20C31ECFCDEC}"/>
              </a:ext>
            </a:extLst>
          </p:cNvPr>
          <p:cNvGraphicFramePr>
            <a:graphicFrameLocks noGrp="1"/>
          </p:cNvGraphicFramePr>
          <p:nvPr>
            <p:extLst>
              <p:ext uri="{D42A27DB-BD31-4B8C-83A1-F6EECF244321}">
                <p14:modId xmlns:p14="http://schemas.microsoft.com/office/powerpoint/2010/main" val="3879524229"/>
              </p:ext>
            </p:extLst>
          </p:nvPr>
        </p:nvGraphicFramePr>
        <p:xfrm>
          <a:off x="185270" y="2768273"/>
          <a:ext cx="11818469" cy="2895600"/>
        </p:xfrm>
        <a:graphic>
          <a:graphicData uri="http://schemas.openxmlformats.org/drawingml/2006/table">
            <a:tbl>
              <a:tblPr firstRow="1" bandRow="1">
                <a:tableStyleId>{5C22544A-7EE6-4342-B048-85BDC9FD1C3A}</a:tableStyleId>
              </a:tblPr>
              <a:tblGrid>
                <a:gridCol w="11818469">
                  <a:extLst>
                    <a:ext uri="{9D8B030D-6E8A-4147-A177-3AD203B41FA5}">
                      <a16:colId xmlns:a16="http://schemas.microsoft.com/office/drawing/2014/main" val="1490236614"/>
                    </a:ext>
                  </a:extLst>
                </a:gridCol>
              </a:tblGrid>
              <a:tr h="370840">
                <a:tc>
                  <a:txBody>
                    <a:bodyPr/>
                    <a:lstStyle/>
                    <a:p>
                      <a:pPr algn="ctr"/>
                      <a:r>
                        <a:rPr lang="pt-BR" sz="2300" b="1" dirty="0">
                          <a:solidFill>
                            <a:schemeClr val="tx1"/>
                          </a:solidFill>
                          <a:latin typeface="Arial Narrow" panose="020B0606020202030204" pitchFamily="34" charset="0"/>
                        </a:rPr>
                        <a:t>Texto Literário e Texto não literário</a:t>
                      </a:r>
                    </a:p>
                    <a:p>
                      <a:pPr marL="0" indent="268288" algn="just"/>
                      <a:r>
                        <a:rPr lang="pt-BR" sz="2300" b="0" dirty="0">
                          <a:solidFill>
                            <a:schemeClr val="tx1"/>
                          </a:solidFill>
                          <a:latin typeface="Arial Narrow" panose="020B0606020202030204" pitchFamily="34" charset="0"/>
                        </a:rPr>
                        <a:t>O </a:t>
                      </a:r>
                      <a:r>
                        <a:rPr lang="pt-BR" sz="2300" b="1" dirty="0">
                          <a:solidFill>
                            <a:schemeClr val="tx1"/>
                          </a:solidFill>
                          <a:latin typeface="Arial Narrow" panose="020B0606020202030204" pitchFamily="34" charset="0"/>
                        </a:rPr>
                        <a:t>texto literário </a:t>
                      </a:r>
                      <a:r>
                        <a:rPr lang="pt-BR" sz="2300" b="0" dirty="0">
                          <a:solidFill>
                            <a:schemeClr val="tx1"/>
                          </a:solidFill>
                          <a:latin typeface="Arial Narrow" panose="020B0606020202030204" pitchFamily="34" charset="0"/>
                        </a:rPr>
                        <a:t>é aquele que é elaborado de maneira criativa, com uma linguagem mais interpretativa, plurissignificativa, apresentando palavras que assumem mais de um significado. É um texto marcado pela conotação (sentido figurado), apresentando figuras de linguagem, sentimentalismo (lirismo), desperta emoções (subjetividades), pode predominar a ficção, entre outros aspectos. Exemplo: Romance.</a:t>
                      </a:r>
                    </a:p>
                    <a:p>
                      <a:pPr marL="0" indent="268288" algn="just"/>
                      <a:r>
                        <a:rPr lang="pt-BR" sz="2300" b="0" dirty="0">
                          <a:solidFill>
                            <a:schemeClr val="tx1"/>
                          </a:solidFill>
                          <a:latin typeface="Arial Narrow" panose="020B0606020202030204" pitchFamily="34" charset="0"/>
                        </a:rPr>
                        <a:t>O </a:t>
                      </a:r>
                      <a:r>
                        <a:rPr lang="pt-BR" sz="2300" b="1" dirty="0">
                          <a:solidFill>
                            <a:schemeClr val="tx1"/>
                          </a:solidFill>
                          <a:latin typeface="Arial Narrow" panose="020B0606020202030204" pitchFamily="34" charset="0"/>
                        </a:rPr>
                        <a:t>texto não literário </a:t>
                      </a:r>
                      <a:r>
                        <a:rPr lang="pt-BR" sz="2300" b="0" dirty="0">
                          <a:solidFill>
                            <a:schemeClr val="tx1"/>
                          </a:solidFill>
                          <a:latin typeface="Arial Narrow" panose="020B0606020202030204" pitchFamily="34" charset="0"/>
                        </a:rPr>
                        <a:t>- é aquele que é elaborado de modo que só aceita uma interpretação. A linguagem é clara, sem rodeios. É um texto marcado pela denotação (sentido real/verdadeiro das palavras), não predomina a ficção. Exemplo: Notícia.</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492670062"/>
                  </a:ext>
                </a:extLst>
              </a:tr>
            </a:tbl>
          </a:graphicData>
        </a:graphic>
      </p:graphicFrame>
    </p:spTree>
    <p:extLst>
      <p:ext uri="{BB962C8B-B14F-4D97-AF65-F5344CB8AC3E}">
        <p14:creationId xmlns:p14="http://schemas.microsoft.com/office/powerpoint/2010/main" val="5656350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F58582-FE69-4A3B-A1A5-33C226A893E8}"/>
              </a:ext>
            </a:extLst>
          </p:cNvPr>
          <p:cNvSpPr txBox="1"/>
          <p:nvPr/>
        </p:nvSpPr>
        <p:spPr>
          <a:xfrm>
            <a:off x="121023" y="1613118"/>
            <a:ext cx="11949953" cy="3631763"/>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agora que você já conheceu o gênero textual conto de mistério, prepare-se para viver uma nova experiência! Vamos mergulhar juntos em um conto de mistério, “O Médico Fantasma”, no qual cada detalhe pode ser uma pista e nada é o que parece. Personagens enigmáticas/misteriosas, situações surpreendentes e segredos escondidos vão desafiar sua curiosidade e imaginação. Será que você vai conseguir descobrir o que realmente aconteceu antes do final? Vamos lá?!</a:t>
            </a:r>
          </a:p>
          <a:p>
            <a:pPr indent="268288" algn="just"/>
            <a:endParaRPr lang="pt-BR" sz="2300" dirty="0">
              <a:latin typeface="Arial Narrow" panose="020B0606020202030204" pitchFamily="34" charset="0"/>
            </a:endParaRPr>
          </a:p>
          <a:p>
            <a:pPr algn="just"/>
            <a:r>
              <a:rPr lang="pt-BR" sz="2300" dirty="0">
                <a:latin typeface="Arial Narrow" panose="020B0606020202030204" pitchFamily="34" charset="0"/>
              </a:rPr>
              <a:t>Leia 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Texto I</a:t>
            </a:r>
          </a:p>
        </p:txBody>
      </p:sp>
    </p:spTree>
    <p:extLst>
      <p:ext uri="{BB962C8B-B14F-4D97-AF65-F5344CB8AC3E}">
        <p14:creationId xmlns:p14="http://schemas.microsoft.com/office/powerpoint/2010/main" val="26243628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833A23-B412-34E0-FE8C-7F5CAE270B28}"/>
              </a:ext>
            </a:extLst>
          </p:cNvPr>
          <p:cNvSpPr txBox="1"/>
          <p:nvPr/>
        </p:nvSpPr>
        <p:spPr>
          <a:xfrm>
            <a:off x="197223" y="632588"/>
            <a:ext cx="11860306" cy="5755422"/>
          </a:xfrm>
          <a:prstGeom prst="rect">
            <a:avLst/>
          </a:prstGeom>
          <a:noFill/>
        </p:spPr>
        <p:txBody>
          <a:bodyPr wrap="square">
            <a:spAutoFit/>
          </a:bodyPr>
          <a:lstStyle/>
          <a:p>
            <a:pPr algn="ctr"/>
            <a:r>
              <a:rPr lang="pt-BR" sz="2300" b="1" dirty="0">
                <a:latin typeface="Arial Narrow" panose="020B0606020202030204" pitchFamily="34" charset="0"/>
              </a:rPr>
              <a:t>O Médico Fantasma</a:t>
            </a:r>
          </a:p>
          <a:p>
            <a:pPr algn="just"/>
            <a:r>
              <a:rPr lang="pt-BR" sz="2300" dirty="0">
                <a:latin typeface="Arial Narrow" panose="020B0606020202030204" pitchFamily="34" charset="0"/>
              </a:rPr>
              <a:t>    Esta história tem sido contada de pai para filho na cidade de Belém do Pará. Tudo começou numa noite de lua cheia de um sábado de verão. Dois garotos conversavam sentados na varanda da casa de um deles.</a:t>
            </a:r>
          </a:p>
          <a:p>
            <a:pPr algn="just"/>
            <a:r>
              <a:rPr lang="pt-BR" sz="2300" dirty="0">
                <a:latin typeface="Arial Narrow" panose="020B0606020202030204" pitchFamily="34" charset="0"/>
              </a:rPr>
              <a:t>    – Você acredita em fantasma? - perguntou o mais novo.</a:t>
            </a:r>
          </a:p>
          <a:p>
            <a:pPr algn="just"/>
            <a:r>
              <a:rPr lang="pt-BR" sz="2300" dirty="0">
                <a:latin typeface="Arial Narrow" panose="020B0606020202030204" pitchFamily="34" charset="0"/>
              </a:rPr>
              <a:t>    – Eu não! - disse o outro.</a:t>
            </a:r>
          </a:p>
          <a:p>
            <a:pPr algn="just"/>
            <a:r>
              <a:rPr lang="pt-BR" sz="2300" dirty="0">
                <a:latin typeface="Arial Narrow" panose="020B0606020202030204" pitchFamily="34" charset="0"/>
              </a:rPr>
              <a:t>    – Acredita sim! - insistiu o mais novo.</a:t>
            </a:r>
          </a:p>
          <a:p>
            <a:pPr algn="just"/>
            <a:r>
              <a:rPr lang="pt-BR" sz="2300" dirty="0">
                <a:latin typeface="Arial Narrow" panose="020B0606020202030204" pitchFamily="34" charset="0"/>
              </a:rPr>
              <a:t>    – Pode apostar que não – replicou o outro.</a:t>
            </a:r>
          </a:p>
          <a:p>
            <a:pPr algn="just"/>
            <a:r>
              <a:rPr lang="pt-BR" sz="2300" dirty="0">
                <a:latin typeface="Arial Narrow" panose="020B0606020202030204" pitchFamily="34" charset="0"/>
              </a:rPr>
              <a:t>    – Tudo bem. Aposto minha bola de futebol que você não tem coragem de entrar no cemitério à noite.</a:t>
            </a:r>
          </a:p>
          <a:p>
            <a:pPr algn="just"/>
            <a:r>
              <a:rPr lang="pt-BR" sz="2300" dirty="0">
                <a:latin typeface="Arial Narrow" panose="020B0606020202030204" pitchFamily="34" charset="0"/>
              </a:rPr>
              <a:t>    – Ah, é? - disse o garoto que fora desafiado. – Pois então vamos já para o cemitério, que vou provar minha coragem.</a:t>
            </a:r>
          </a:p>
          <a:p>
            <a:pPr algn="just"/>
            <a:r>
              <a:rPr lang="pt-BR" sz="2300" dirty="0">
                <a:latin typeface="Arial Narrow" panose="020B0606020202030204" pitchFamily="34" charset="0"/>
              </a:rPr>
              <a:t>    Assim, os dois garotos foram até a rua do cemitério. O portão estava fechado. O silêncio era profundo. Estava tão escuro… Eles começaram a sentir medo.</a:t>
            </a:r>
          </a:p>
          <a:p>
            <a:pPr algn="just"/>
            <a:r>
              <a:rPr lang="pt-BR" sz="2300" dirty="0">
                <a:latin typeface="Arial Narrow" panose="020B0606020202030204" pitchFamily="34" charset="0"/>
              </a:rPr>
              <a:t>    Para ganhar a aposta, era preciso atravessar a rua e bater a mão no portão do cemitério. O garoto que tinha topado o desafio correu. Parou na frente do portão e começou a fazer caretas para o amigo. Depois se encostou no portão e tentou bater a mão nele. Foi quando percebeu que a camiseta estava presa.</a:t>
            </a:r>
          </a:p>
          <a:p>
            <a:pPr algn="just"/>
            <a:r>
              <a:rPr lang="pt-BR" sz="2300" dirty="0">
                <a:latin typeface="Arial Narrow" panose="020B0606020202030204" pitchFamily="34" charset="0"/>
              </a:rPr>
              <a:t>    – Socorro! Alguém me ajude! - ele gritou, desmaiando em seguida.</a:t>
            </a:r>
          </a:p>
        </p:txBody>
      </p:sp>
    </p:spTree>
    <p:extLst>
      <p:ext uri="{BB962C8B-B14F-4D97-AF65-F5344CB8AC3E}">
        <p14:creationId xmlns:p14="http://schemas.microsoft.com/office/powerpoint/2010/main" val="40198075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9E515AC-728B-C091-F520-E3243AFFCDDA}"/>
              </a:ext>
            </a:extLst>
          </p:cNvPr>
          <p:cNvSpPr txBox="1"/>
          <p:nvPr/>
        </p:nvSpPr>
        <p:spPr>
          <a:xfrm>
            <a:off x="143434" y="632589"/>
            <a:ext cx="11976847" cy="5863144"/>
          </a:xfrm>
          <a:prstGeom prst="rect">
            <a:avLst/>
          </a:prstGeom>
          <a:noFill/>
        </p:spPr>
        <p:txBody>
          <a:bodyPr wrap="square">
            <a:spAutoFit/>
          </a:bodyPr>
          <a:lstStyle/>
          <a:p>
            <a:pPr algn="just"/>
            <a:r>
              <a:rPr lang="pt-BR" sz="2300" dirty="0">
                <a:latin typeface="Arial Narrow" panose="020B0606020202030204" pitchFamily="34" charset="0"/>
              </a:rPr>
              <a:t> Nisso, apareceu um velhinho vindo do fundo do cemitério, abriu o portão e chamou o outro menino.</a:t>
            </a:r>
          </a:p>
          <a:p>
            <a:pPr algn="just"/>
            <a:r>
              <a:rPr lang="pt-BR" sz="2300" dirty="0">
                <a:latin typeface="Arial Narrow" panose="020B0606020202030204" pitchFamily="34" charset="0"/>
              </a:rPr>
              <a:t>    – Seu amigo prendeu a manga da camisa no portão e desmaiou de medo. Coitadinho pensou que algum fantasma o estivesse segurando.</a:t>
            </a:r>
          </a:p>
          <a:p>
            <a:pPr algn="just"/>
            <a:r>
              <a:rPr lang="pt-BR" sz="2300" dirty="0">
                <a:latin typeface="Arial Narrow" panose="020B0606020202030204" pitchFamily="34" charset="0"/>
              </a:rPr>
              <a:t>    O garoto reparou que o velhinho era muito magro, quase transparente.</a:t>
            </a:r>
          </a:p>
          <a:p>
            <a:pPr algn="just"/>
            <a:r>
              <a:rPr lang="pt-BR" sz="2300" dirty="0">
                <a:latin typeface="Arial Narrow" panose="020B0606020202030204" pitchFamily="34" charset="0"/>
              </a:rPr>
              <a:t>    – Obrigado. Como é que o senhor se chama?</a:t>
            </a:r>
          </a:p>
          <a:p>
            <a:pPr algn="just"/>
            <a:r>
              <a:rPr lang="pt-BR" sz="2300" dirty="0">
                <a:latin typeface="Arial Narrow" panose="020B0606020202030204" pitchFamily="34" charset="0"/>
              </a:rPr>
              <a:t>    – Eu sou o médico daqui. Vou acordar seu amigo.</a:t>
            </a:r>
          </a:p>
          <a:p>
            <a:pPr algn="just"/>
            <a:r>
              <a:rPr lang="pt-BR" sz="2300" dirty="0">
                <a:latin typeface="Arial Narrow" panose="020B0606020202030204" pitchFamily="34" charset="0"/>
              </a:rPr>
              <a:t>    O velhinho passou a mão na cabeça do menino desmaiado e ele despertou no mesmo instante.</a:t>
            </a:r>
          </a:p>
          <a:p>
            <a:pPr algn="just"/>
            <a:r>
              <a:rPr lang="pt-BR" sz="2300" dirty="0">
                <a:latin typeface="Arial Narrow" panose="020B0606020202030204" pitchFamily="34" charset="0"/>
              </a:rPr>
              <a:t>    – Vão para casa meus filhos- ele disse. – Já passou da hora de dormir.</a:t>
            </a:r>
          </a:p>
          <a:p>
            <a:pPr algn="just"/>
            <a:r>
              <a:rPr lang="pt-BR" sz="2300" dirty="0">
                <a:latin typeface="Arial Narrow" panose="020B0606020202030204" pitchFamily="34" charset="0"/>
              </a:rPr>
              <a:t>    No dia seguinte, os meninos foram procurar o velhinho para agradecer-lhe a ajuda. Mas não o encontraram, nem no cemitério, nem em lugar nenhum. E foi assim que ambos perderam o medo de fantasma, quando perceberam que nem todos os seres misteriosos fazem o mal. Pelo contrário, podem até ajudar. Como aquele médico, que nunca mais apareceu.</a:t>
            </a:r>
          </a:p>
          <a:p>
            <a:pPr algn="r"/>
            <a:r>
              <a:rPr lang="pt-BR" sz="1600" dirty="0">
                <a:latin typeface="Arial Narrow" panose="020B0606020202030204" pitchFamily="34" charset="0"/>
              </a:rPr>
              <a:t>PRIETO, Heloisa. Lá vem história outra vez – Contos do folclore mundial. São Paulo: Companhia das letrinhas, 1997.</a:t>
            </a:r>
          </a:p>
          <a:p>
            <a:pPr algn="r"/>
            <a:r>
              <a:rPr lang="pt-BR" sz="1400" dirty="0">
                <a:latin typeface="Arial Narrow" panose="020B0606020202030204" pitchFamily="34" charset="0"/>
              </a:rPr>
              <a:t>Disponível em: https://www.casadocontadordehistorias.org.br/o-medico-fantasma/. Acesso em: 13 out. 2025. </a:t>
            </a:r>
          </a:p>
          <a:p>
            <a:pPr algn="just"/>
            <a:endParaRPr lang="pt-BR" sz="2300" b="1" dirty="0">
              <a:latin typeface="Arial Narrow" panose="020B0606020202030204" pitchFamily="34" charset="0"/>
            </a:endParaRPr>
          </a:p>
          <a:p>
            <a:pPr algn="just"/>
            <a:r>
              <a:rPr lang="pt-BR" sz="2300" b="1" dirty="0">
                <a:latin typeface="Arial Narrow" panose="020B0606020202030204" pitchFamily="34" charset="0"/>
              </a:rPr>
              <a:t>2. </a:t>
            </a:r>
            <a:r>
              <a:rPr lang="pt-BR" sz="2300" dirty="0">
                <a:latin typeface="Arial Narrow" panose="020B0606020202030204" pitchFamily="34" charset="0"/>
              </a:rPr>
              <a:t>Toda história tem um título e um lugar onde os fatos acontecem. Qual é o título da história lida e em que lugar/cidade ela acontece?</a:t>
            </a:r>
          </a:p>
        </p:txBody>
      </p:sp>
    </p:spTree>
    <p:extLst>
      <p:ext uri="{BB962C8B-B14F-4D97-AF65-F5344CB8AC3E}">
        <p14:creationId xmlns:p14="http://schemas.microsoft.com/office/powerpoint/2010/main" val="22842378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6E48BF-A6EA-1BE0-BD87-17CC37241074}"/>
              </a:ext>
            </a:extLst>
          </p:cNvPr>
          <p:cNvSpPr txBox="1"/>
          <p:nvPr/>
        </p:nvSpPr>
        <p:spPr>
          <a:xfrm>
            <a:off x="134470" y="663406"/>
            <a:ext cx="11905129" cy="5755422"/>
          </a:xfrm>
          <a:prstGeom prst="rect">
            <a:avLst/>
          </a:prstGeom>
          <a:noFill/>
        </p:spPr>
        <p:txBody>
          <a:bodyPr wrap="square">
            <a:spAutoFit/>
          </a:bodyPr>
          <a:lstStyle/>
          <a:p>
            <a:r>
              <a:rPr lang="pt-BR" sz="2300" b="1" dirty="0">
                <a:latin typeface="Arial Narrow" panose="020B0606020202030204" pitchFamily="34" charset="0"/>
              </a:rPr>
              <a:t>3. </a:t>
            </a:r>
            <a:r>
              <a:rPr lang="pt-BR" sz="2300" dirty="0">
                <a:latin typeface="Arial Narrow" panose="020B0606020202030204" pitchFamily="34" charset="0"/>
              </a:rPr>
              <a:t>No começo da história, os garotos estavam sentados na varanda, conversando tranquilamente. Sobre o que eles conversavam?</a:t>
            </a:r>
          </a:p>
          <a:p>
            <a:endParaRPr lang="pt-BR" sz="2300" dirty="0">
              <a:latin typeface="Arial Narrow" panose="020B0606020202030204" pitchFamily="34" charset="0"/>
            </a:endParaRPr>
          </a:p>
          <a:p>
            <a:r>
              <a:rPr lang="pt-BR" sz="2300" b="1" dirty="0">
                <a:latin typeface="Arial Narrow" panose="020B0606020202030204" pitchFamily="34" charset="0"/>
              </a:rPr>
              <a:t>4. </a:t>
            </a:r>
            <a:r>
              <a:rPr lang="pt-BR" sz="2300" dirty="0">
                <a:latin typeface="Arial Narrow" panose="020B0606020202030204" pitchFamily="34" charset="0"/>
              </a:rPr>
              <a:t>Em contos de mistério, é comum que as personagens sejam desafiadas. Qual foi o desafio proposto pelo garoto mais novo (personagem) ao seu amigo (que também é uma personagem da história)?</a:t>
            </a:r>
          </a:p>
          <a:p>
            <a:endParaRPr lang="pt-BR" sz="2300" dirty="0">
              <a:latin typeface="Arial Narrow" panose="020B0606020202030204" pitchFamily="34" charset="0"/>
            </a:endParaRPr>
          </a:p>
          <a:p>
            <a:r>
              <a:rPr lang="pt-BR" sz="2300" b="1" dirty="0">
                <a:latin typeface="Arial Narrow" panose="020B0606020202030204" pitchFamily="34" charset="0"/>
              </a:rPr>
              <a:t>5. </a:t>
            </a:r>
            <a:r>
              <a:rPr lang="pt-BR" sz="2300" dirty="0">
                <a:latin typeface="Arial Narrow" panose="020B0606020202030204" pitchFamily="34" charset="0"/>
              </a:rPr>
              <a:t>O texto lido é um Conto de Mistério, que é um texto literário pertencente ao gênero narrativo. Marque as características que predominam nesse gênero textual.</a:t>
            </a:r>
          </a:p>
          <a:p>
            <a:r>
              <a:rPr lang="pt-BR" sz="2300" dirty="0">
                <a:latin typeface="Arial Narrow" panose="020B0606020202030204" pitchFamily="34" charset="0"/>
              </a:rPr>
              <a:t>(   ) O texto apresenta personagens.</a:t>
            </a:r>
          </a:p>
          <a:p>
            <a:r>
              <a:rPr lang="pt-BR" sz="2300" dirty="0">
                <a:latin typeface="Arial Narrow" panose="020B0606020202030204" pitchFamily="34" charset="0"/>
              </a:rPr>
              <a:t>(   ) No texto há lugares onde as ações acontecem.</a:t>
            </a:r>
          </a:p>
          <a:p>
            <a:r>
              <a:rPr lang="pt-BR" sz="2300" dirty="0">
                <a:latin typeface="Arial Narrow" panose="020B0606020202030204" pitchFamily="34" charset="0"/>
              </a:rPr>
              <a:t>(   ) O texto apresenta um narrador (voz que conta a história).</a:t>
            </a:r>
          </a:p>
          <a:p>
            <a:r>
              <a:rPr lang="pt-BR" sz="2300" dirty="0">
                <a:latin typeface="Arial Narrow" panose="020B0606020202030204" pitchFamily="34" charset="0"/>
              </a:rPr>
              <a:t>(   ) Apresenta um conflito que dá origem à história.</a:t>
            </a:r>
          </a:p>
          <a:p>
            <a:r>
              <a:rPr lang="pt-BR" sz="2300" dirty="0">
                <a:latin typeface="Arial Narrow" panose="020B0606020202030204" pitchFamily="34" charset="0"/>
              </a:rPr>
              <a:t>(   ) O texto apresenta tempo e espaço onde as ações acontecem.</a:t>
            </a:r>
          </a:p>
          <a:p>
            <a:r>
              <a:rPr lang="pt-BR" sz="2300" dirty="0">
                <a:latin typeface="Arial Narrow" panose="020B0606020202030204" pitchFamily="34" charset="0"/>
              </a:rPr>
              <a:t>(   ) O texto é curto, pois se trata de um conto de mistério.</a:t>
            </a:r>
          </a:p>
          <a:p>
            <a:r>
              <a:rPr lang="pt-BR" sz="2300" dirty="0">
                <a:latin typeface="Arial Narrow" panose="020B0606020202030204" pitchFamily="34" charset="0"/>
              </a:rPr>
              <a:t>(   ) A história é repleta de suspense e mistério.</a:t>
            </a:r>
          </a:p>
          <a:p>
            <a:endParaRPr lang="pt-BR" sz="2300" dirty="0">
              <a:latin typeface="Arial Narrow" panose="020B0606020202030204" pitchFamily="34" charset="0"/>
            </a:endParaRPr>
          </a:p>
        </p:txBody>
      </p:sp>
    </p:spTree>
    <p:extLst>
      <p:ext uri="{BB962C8B-B14F-4D97-AF65-F5344CB8AC3E}">
        <p14:creationId xmlns:p14="http://schemas.microsoft.com/office/powerpoint/2010/main" val="1220742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7E53C0-B34E-AE98-B8CC-F4954298C40D}"/>
              </a:ext>
            </a:extLst>
          </p:cNvPr>
          <p:cNvSpPr txBox="1"/>
          <p:nvPr/>
        </p:nvSpPr>
        <p:spPr>
          <a:xfrm>
            <a:off x="89647" y="660284"/>
            <a:ext cx="11940988" cy="5047536"/>
          </a:xfrm>
          <a:prstGeom prst="rect">
            <a:avLst/>
          </a:prstGeom>
          <a:noFill/>
        </p:spPr>
        <p:txBody>
          <a:bodyPr wrap="square">
            <a:spAutoFit/>
          </a:bodyPr>
          <a:lstStyle/>
          <a:p>
            <a:pPr algn="just"/>
            <a:r>
              <a:rPr lang="pt-BR" sz="2300" b="1" dirty="0">
                <a:latin typeface="Arial Narrow" panose="020B0606020202030204" pitchFamily="34" charset="0"/>
              </a:rPr>
              <a:t>6. </a:t>
            </a:r>
            <a:r>
              <a:rPr lang="pt-BR" sz="2300" dirty="0">
                <a:latin typeface="Arial Narrow" panose="020B0606020202030204" pitchFamily="34" charset="0"/>
              </a:rPr>
              <a:t>No texto lido, os dois garotos estavam na varanda de casa numa noite de sábado. O mais novo desafiou o outro a entrar no cemitério à noite. Ao tentar cumprir o desafio, um deles se assustou e precisou da ajuda de um velhinho misterioso que apareceu do nada. Responda.</a:t>
            </a:r>
          </a:p>
          <a:p>
            <a:pPr marL="457200" indent="-457200" algn="just">
              <a:buAutoNum type="alphaLcParenR"/>
            </a:pPr>
            <a:r>
              <a:rPr lang="pt-BR" sz="2300" dirty="0">
                <a:latin typeface="Arial Narrow" panose="020B0606020202030204" pitchFamily="34" charset="0"/>
              </a:rPr>
              <a:t>Quais personagens aparecem nesse conto?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Considerando o conto que você leu, quem são os protagonistas (personagem principal) dessa história?</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Na narrativa, o conflito, ou seja, a situação/problema que dá origem à história precisa ser resolvida. Assim, todas as ações/acontecimentos/fatos giram em torno desse conflito. Retire do texto o trecho que dá origem à história (conflito).</a:t>
            </a:r>
          </a:p>
          <a:p>
            <a:pPr marL="457200" indent="-457200" algn="just">
              <a:buAutoNum type="alphaLcParenR"/>
            </a:pPr>
            <a:endParaRPr lang="pt-BR" sz="2300" dirty="0">
              <a:latin typeface="Arial Narrow" panose="020B0606020202030204" pitchFamily="34" charset="0"/>
            </a:endParaRPr>
          </a:p>
          <a:p>
            <a:pPr algn="just"/>
            <a:r>
              <a:rPr lang="pt-BR" sz="2300" b="1" dirty="0">
                <a:latin typeface="Arial Narrow" panose="020B0606020202030204" pitchFamily="34" charset="0"/>
              </a:rPr>
              <a:t>7. </a:t>
            </a:r>
            <a:r>
              <a:rPr lang="pt-BR" sz="2300" dirty="0">
                <a:latin typeface="Arial Narrow" panose="020B0606020202030204" pitchFamily="34" charset="0"/>
              </a:rPr>
              <a:t>Segundo o texto, qual fato inesperado aconteceu durante o desafio no cemitério?</a:t>
            </a:r>
          </a:p>
          <a:p>
            <a:pPr algn="just"/>
            <a:r>
              <a:rPr lang="pt-BR" sz="2300" dirty="0">
                <a:latin typeface="Arial Narrow" panose="020B0606020202030204" pitchFamily="34" charset="0"/>
              </a:rPr>
              <a:t>(   ) Os garotos entraram no cemitério.                                  (    ) O velhinho apareceu no portão do cemitério.</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4227181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0412B40-C452-23CA-9BC6-B5E146C4C8F4}"/>
              </a:ext>
            </a:extLst>
          </p:cNvPr>
          <p:cNvPicPr>
            <a:picLocks noChangeAspect="1"/>
          </p:cNvPicPr>
          <p:nvPr/>
        </p:nvPicPr>
        <p:blipFill>
          <a:blip r:embed="rId2"/>
          <a:stretch>
            <a:fillRect/>
          </a:stretch>
        </p:blipFill>
        <p:spPr>
          <a:xfrm>
            <a:off x="3578058" y="663389"/>
            <a:ext cx="5035884" cy="621584"/>
          </a:xfrm>
          <a:prstGeom prst="rect">
            <a:avLst/>
          </a:prstGeom>
        </p:spPr>
      </p:pic>
      <p:pic>
        <p:nvPicPr>
          <p:cNvPr id="3" name="Imagem 2">
            <a:extLst>
              <a:ext uri="{FF2B5EF4-FFF2-40B4-BE49-F238E27FC236}">
                <a16:creationId xmlns:a16="http://schemas.microsoft.com/office/drawing/2014/main" id="{B1638615-03DC-A0DC-4702-03836D435D80}"/>
              </a:ext>
            </a:extLst>
          </p:cNvPr>
          <p:cNvPicPr>
            <a:picLocks noChangeAspect="1"/>
          </p:cNvPicPr>
          <p:nvPr/>
        </p:nvPicPr>
        <p:blipFill>
          <a:blip r:embed="rId3"/>
          <a:stretch>
            <a:fillRect/>
          </a:stretch>
        </p:blipFill>
        <p:spPr>
          <a:xfrm>
            <a:off x="126958" y="1284973"/>
            <a:ext cx="4804121" cy="996902"/>
          </a:xfrm>
          <a:prstGeom prst="rect">
            <a:avLst/>
          </a:prstGeom>
        </p:spPr>
      </p:pic>
      <p:sp>
        <p:nvSpPr>
          <p:cNvPr id="5" name="CaixaDeTexto 4">
            <a:extLst>
              <a:ext uri="{FF2B5EF4-FFF2-40B4-BE49-F238E27FC236}">
                <a16:creationId xmlns:a16="http://schemas.microsoft.com/office/drawing/2014/main" id="{025DA38A-C87A-AA7C-1D68-A716B1A22581}"/>
              </a:ext>
            </a:extLst>
          </p:cNvPr>
          <p:cNvSpPr txBox="1"/>
          <p:nvPr/>
        </p:nvSpPr>
        <p:spPr>
          <a:xfrm>
            <a:off x="126958" y="2313968"/>
            <a:ext cx="11885748" cy="3985706"/>
          </a:xfrm>
          <a:prstGeom prst="rect">
            <a:avLst/>
          </a:prstGeom>
          <a:noFill/>
        </p:spPr>
        <p:txBody>
          <a:bodyPr wrap="square">
            <a:spAutoFit/>
          </a:bodyPr>
          <a:lstStyle/>
          <a:p>
            <a:pPr indent="268288" algn="just"/>
            <a:r>
              <a:rPr lang="pt-BR" sz="2300" b="1" dirty="0">
                <a:latin typeface="Arial Narrow" panose="020B0606020202030204" pitchFamily="34" charset="0"/>
              </a:rPr>
              <a:t>Querido(a) estudante, o mistério ainda não acabou! Agora que você já conhece as características do conto de mistério, chegou a hora de deixar sua imaginação correr solta e continuar essa aventura literária. Pense em personagens misteriosos, lugares sombrios e acontecimentos inesperados. O mistério vive desses detalhes que fazem o leitor prender a respiração a cada linha. Você será o autor ou autora que vai conduzir o leitor por caminhos cheios de mistério, tensão e surpresas. Então, prepare suas ideias e mãos à obra! Vamos continuar explorando o gênero conto de mistério e descobrir o poder que uma boa história tem de despertar curiosidade e emoção em quem lê.</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Leia o texto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Texto II</a:t>
            </a:r>
          </a:p>
        </p:txBody>
      </p:sp>
    </p:spTree>
    <p:extLst>
      <p:ext uri="{BB962C8B-B14F-4D97-AF65-F5344CB8AC3E}">
        <p14:creationId xmlns:p14="http://schemas.microsoft.com/office/powerpoint/2010/main" val="20873722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E042C1-0827-B999-EFCC-1F399612689A}"/>
              </a:ext>
            </a:extLst>
          </p:cNvPr>
          <p:cNvSpPr txBox="1"/>
          <p:nvPr/>
        </p:nvSpPr>
        <p:spPr>
          <a:xfrm>
            <a:off x="197224" y="696649"/>
            <a:ext cx="11842376" cy="6063198"/>
          </a:xfrm>
          <a:prstGeom prst="rect">
            <a:avLst/>
          </a:prstGeom>
          <a:noFill/>
        </p:spPr>
        <p:txBody>
          <a:bodyPr wrap="square">
            <a:spAutoFit/>
          </a:bodyPr>
          <a:lstStyle/>
          <a:p>
            <a:pPr algn="ctr"/>
            <a:r>
              <a:rPr lang="pt-BR" sz="2300" b="1" dirty="0">
                <a:latin typeface="Arial Narrow" panose="020B0606020202030204" pitchFamily="34" charset="0"/>
              </a:rPr>
              <a:t>O Grande Mistério</a:t>
            </a:r>
          </a:p>
          <a:p>
            <a:pPr algn="r"/>
            <a:r>
              <a:rPr lang="pt-BR" sz="2000" dirty="0">
                <a:latin typeface="Arial Narrow" panose="020B0606020202030204" pitchFamily="34" charset="0"/>
              </a:rPr>
              <a:t>Stanislaw Ponte Preta</a:t>
            </a:r>
          </a:p>
          <a:p>
            <a:pPr indent="268288" algn="just"/>
            <a:r>
              <a:rPr lang="pt-BR" sz="2300" dirty="0">
                <a:latin typeface="Arial Narrow" panose="020B0606020202030204" pitchFamily="34" charset="0"/>
              </a:rPr>
              <a:t>Há dias já que buscavam uma explicação para os odores esquisitos que vinham da sala de visitas. Primeiro houve um erro de interpretação: o quase imperceptível cheiro foi tomado como sendo de camarão. No dia em que as pessoas da casa notaram que a sala fedia, havia um suflê de camarão para o jantar. Daí…</a:t>
            </a:r>
          </a:p>
          <a:p>
            <a:pPr indent="268288" algn="just"/>
            <a:r>
              <a:rPr lang="pt-BR" sz="2300" dirty="0">
                <a:latin typeface="Arial Narrow" panose="020B0606020202030204" pitchFamily="34" charset="0"/>
              </a:rPr>
              <a:t>Mas comeu-se o camarão, que inclusive foi elogiado pelas visitas, jogaram as sobras na lata do lixo e — coisa estranha — no dia seguinte a sala cheirava pior.</a:t>
            </a:r>
          </a:p>
          <a:p>
            <a:pPr indent="268288" algn="just"/>
            <a:r>
              <a:rPr lang="pt-BR" sz="2300" dirty="0">
                <a:latin typeface="Arial Narrow" panose="020B0606020202030204" pitchFamily="34" charset="0"/>
              </a:rPr>
              <a:t>Talvez alguém não gostasse de camarão e, por cerimônia, embora isso não se use, jogasse a sua porção debaixo da mesa. Ventilada a hipótese, os empregados espiaram e encontraram apenas um pedaço de pão e uma boneca de perna quebrada, que </a:t>
            </a:r>
            <a:r>
              <a:rPr lang="pt-BR" sz="2300" dirty="0" err="1">
                <a:latin typeface="Arial Narrow" panose="020B0606020202030204" pitchFamily="34" charset="0"/>
              </a:rPr>
              <a:t>Giselinha</a:t>
            </a:r>
            <a:r>
              <a:rPr lang="pt-BR" sz="2300" dirty="0">
                <a:latin typeface="Arial Narrow" panose="020B0606020202030204" pitchFamily="34" charset="0"/>
              </a:rPr>
              <a:t> esquecera ali. E como ambos os achados eram inodoros, o mistério persistiu.</a:t>
            </a:r>
          </a:p>
          <a:p>
            <a:pPr indent="268288" algn="just"/>
            <a:r>
              <a:rPr lang="pt-BR" sz="2300" dirty="0">
                <a:latin typeface="Arial Narrow" panose="020B0606020202030204" pitchFamily="34" charset="0"/>
              </a:rPr>
              <a:t>Os patrões chamaram a arrumadeira às falas. Que era um absurdo, que não podia continuar, que isso, que aquilo. Tachada de desleixada, a arrumadeira caprichou na limpeza. Varreu tudo, espanou, esfregou e… nada. Vinte e quatro horas depois, a coisa continuava. Se modificação houvera, fora para um cheiro mais ativo.</a:t>
            </a:r>
          </a:p>
          <a:p>
            <a:pPr indent="268288" algn="just"/>
            <a:r>
              <a:rPr lang="pt-BR" sz="2300" dirty="0">
                <a:latin typeface="Arial Narrow" panose="020B0606020202030204" pitchFamily="34" charset="0"/>
              </a:rPr>
              <a:t>À noite, quando o dono da casa chegou, passou uma espinafração geral e, vítima da leitura dos jornais, que folheara no caminho para casa, chegou até a citar a Constituição na defesa de seus interesses.</a:t>
            </a:r>
          </a:p>
        </p:txBody>
      </p:sp>
    </p:spTree>
    <p:extLst>
      <p:ext uri="{BB962C8B-B14F-4D97-AF65-F5344CB8AC3E}">
        <p14:creationId xmlns:p14="http://schemas.microsoft.com/office/powerpoint/2010/main" val="19293932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48C4D2-B385-BE4F-634F-41CA1ACE0074}"/>
              </a:ext>
            </a:extLst>
          </p:cNvPr>
          <p:cNvSpPr txBox="1"/>
          <p:nvPr/>
        </p:nvSpPr>
        <p:spPr>
          <a:xfrm>
            <a:off x="147917" y="927917"/>
            <a:ext cx="11896165" cy="5755422"/>
          </a:xfrm>
          <a:prstGeom prst="rect">
            <a:avLst/>
          </a:prstGeom>
          <a:noFill/>
        </p:spPr>
        <p:txBody>
          <a:bodyPr wrap="square">
            <a:spAutoFit/>
          </a:bodyPr>
          <a:lstStyle/>
          <a:p>
            <a:pPr indent="268288" algn="just"/>
            <a:r>
              <a:rPr lang="pt-BR" sz="2300" dirty="0">
                <a:latin typeface="Arial Narrow" panose="020B0606020202030204" pitchFamily="34" charset="0"/>
              </a:rPr>
              <a:t>– Se eu pago empregadas para lavar, passar, limpar, cozinhar, arrumar e uma babá tenho o direito de exigir alguma coisa. Não pretendo que a sala de visitas seja um jasmineiro, mas feder também não. Ou sai o cheiro ou saem os empregados.</a:t>
            </a:r>
          </a:p>
          <a:p>
            <a:pPr indent="268288" algn="just"/>
            <a:r>
              <a:rPr lang="pt-BR" sz="2300" dirty="0">
                <a:latin typeface="Arial Narrow" panose="020B0606020202030204" pitchFamily="34" charset="0"/>
              </a:rPr>
              <a:t>Reunida na cozinha, a criadagem confabulava. Os debates eram apaixonados, mas num ponto todos concordavam: ninguém tinha culpa. A sala estava um brinco; dava até gosto ver. Mas ver, somente, porque o cheiro era de morte.</a:t>
            </a:r>
          </a:p>
          <a:p>
            <a:pPr indent="268288" algn="just"/>
            <a:r>
              <a:rPr lang="pt-BR" sz="2300" dirty="0">
                <a:latin typeface="Arial Narrow" panose="020B0606020202030204" pitchFamily="34" charset="0"/>
              </a:rPr>
              <a:t>Então alguém propôs encerar. Quem sabe uma passada de cera no assoalho não iria melhorar a situação?</a:t>
            </a:r>
          </a:p>
          <a:p>
            <a:pPr indent="268288" algn="just"/>
            <a:r>
              <a:rPr lang="pt-BR" sz="2300" dirty="0">
                <a:latin typeface="Arial Narrow" panose="020B0606020202030204" pitchFamily="34" charset="0"/>
              </a:rPr>
              <a:t>– Isso mesmo — aprovou a maioria, satisfeita por ter encontrado uma fórmula capaz de combater o mal que ameaçava seu salário.</a:t>
            </a:r>
          </a:p>
          <a:p>
            <a:pPr indent="268288" algn="just"/>
            <a:r>
              <a:rPr lang="pt-BR" sz="2300" dirty="0">
                <a:latin typeface="Arial Narrow" panose="020B0606020202030204" pitchFamily="34" charset="0"/>
              </a:rPr>
              <a:t>Pela manhã, ainda ninguém se levantara, e já a copeira e o chofer enceravam sofregamente, a quatro mãos. Quando os patrões desceram para o café, o assoalho brilhava. O cheiro da cera predominava, mas o misterioso odor, que há dias intrigava a todos, persistia, a uma respirada mais forte.</a:t>
            </a:r>
          </a:p>
          <a:p>
            <a:pPr indent="268288" algn="just"/>
            <a:r>
              <a:rPr lang="pt-BR" sz="2300" dirty="0">
                <a:latin typeface="Arial Narrow" panose="020B0606020202030204" pitchFamily="34" charset="0"/>
              </a:rPr>
              <a:t>Apenas uma questão de tempo. Com o passar das horas, o cheiro da cera — como era normal — diminuía, enquanto o outro, o misterioso — estranhamente, aumentava.</a:t>
            </a:r>
          </a:p>
          <a:p>
            <a:pPr indent="268288" algn="just"/>
            <a:r>
              <a:rPr lang="pt-BR" sz="2300" dirty="0">
                <a:latin typeface="Arial Narrow" panose="020B0606020202030204" pitchFamily="34" charset="0"/>
              </a:rPr>
              <a:t>Pouco a pouco reinaria novamente, para desespero geral de empregados e empregadores.</a:t>
            </a:r>
          </a:p>
          <a:p>
            <a:pPr indent="268288"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0295181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7C4043-5D39-6B41-E191-955DD16AEA1A}"/>
              </a:ext>
            </a:extLst>
          </p:cNvPr>
          <p:cNvSpPr txBox="1"/>
          <p:nvPr/>
        </p:nvSpPr>
        <p:spPr>
          <a:xfrm>
            <a:off x="170328" y="687685"/>
            <a:ext cx="11815483" cy="5755422"/>
          </a:xfrm>
          <a:prstGeom prst="rect">
            <a:avLst/>
          </a:prstGeom>
          <a:noFill/>
        </p:spPr>
        <p:txBody>
          <a:bodyPr wrap="square">
            <a:spAutoFit/>
          </a:bodyPr>
          <a:lstStyle/>
          <a:p>
            <a:pPr indent="268288" algn="just"/>
            <a:r>
              <a:rPr lang="pt-BR" sz="2300" dirty="0">
                <a:latin typeface="Arial Narrow" panose="020B0606020202030204" pitchFamily="34" charset="0"/>
              </a:rPr>
              <a:t>A patroa, enfim, contrariando os seus hábitos, tomou uma atitude: desceu do alto do seu </a:t>
            </a:r>
            <a:r>
              <a:rPr lang="pt-BR" sz="2300" dirty="0" err="1">
                <a:latin typeface="Arial Narrow" panose="020B0606020202030204" pitchFamily="34" charset="0"/>
              </a:rPr>
              <a:t>grã-fin-ismo</a:t>
            </a:r>
            <a:r>
              <a:rPr lang="pt-BR" sz="2300" dirty="0">
                <a:latin typeface="Arial Narrow" panose="020B0606020202030204" pitchFamily="34" charset="0"/>
              </a:rPr>
              <a:t> com as armas de que dispunha, e com tal espírito de sacrifício que resolveu gastar os seus perfumes. Quando ela anunciou que derramaria perfume francês no tapete, a arrumadeira comentou com a copeira:</a:t>
            </a:r>
          </a:p>
          <a:p>
            <a:pPr indent="268288" algn="just"/>
            <a:r>
              <a:rPr lang="pt-BR" sz="2300" dirty="0">
                <a:latin typeface="Arial Narrow" panose="020B0606020202030204" pitchFamily="34" charset="0"/>
              </a:rPr>
              <a:t>– Madame apelou para a ignorância.</a:t>
            </a:r>
          </a:p>
          <a:p>
            <a:pPr indent="268288" algn="just"/>
            <a:r>
              <a:rPr lang="pt-BR" sz="2300" dirty="0">
                <a:latin typeface="Arial Narrow" panose="020B0606020202030204" pitchFamily="34" charset="0"/>
              </a:rPr>
              <a:t>E salpicada que foi, a sala recendeu. A sorte estava lançada. Madame esbanjou suas essências com uma altivez digna de uma rainha a caminho do cadafalso. Seria o prestígio e a experiência de </a:t>
            </a:r>
            <a:r>
              <a:rPr lang="pt-BR" sz="2300" dirty="0" err="1">
                <a:latin typeface="Arial Narrow" panose="020B0606020202030204" pitchFamily="34" charset="0"/>
              </a:rPr>
              <a:t>Carven</a:t>
            </a:r>
            <a:r>
              <a:rPr lang="pt-BR" sz="2300" dirty="0">
                <a:latin typeface="Arial Narrow" panose="020B0606020202030204" pitchFamily="34" charset="0"/>
              </a:rPr>
              <a:t>, Patou, Fath, </a:t>
            </a:r>
            <a:r>
              <a:rPr lang="pt-BR" sz="2300" dirty="0" err="1">
                <a:latin typeface="Arial Narrow" panose="020B0606020202030204" pitchFamily="34" charset="0"/>
              </a:rPr>
              <a:t>Schiaparelli</a:t>
            </a:r>
            <a:r>
              <a:rPr lang="pt-BR" sz="2300" dirty="0">
                <a:latin typeface="Arial Narrow" panose="020B0606020202030204" pitchFamily="34" charset="0"/>
              </a:rPr>
              <a:t>, Balenciaga, </a:t>
            </a:r>
            <a:r>
              <a:rPr lang="pt-BR" sz="2300" dirty="0" err="1">
                <a:latin typeface="Arial Narrow" panose="020B0606020202030204" pitchFamily="34" charset="0"/>
              </a:rPr>
              <a:t>Piguet</a:t>
            </a:r>
            <a:r>
              <a:rPr lang="pt-BR" sz="2300" dirty="0">
                <a:latin typeface="Arial Narrow" panose="020B0606020202030204" pitchFamily="34" charset="0"/>
              </a:rPr>
              <a:t> e outros menores, contra a ignóbil catinga.</a:t>
            </a:r>
          </a:p>
          <a:p>
            <a:pPr indent="268288" algn="just"/>
            <a:r>
              <a:rPr lang="pt-BR" sz="2300" dirty="0">
                <a:latin typeface="Arial Narrow" panose="020B0606020202030204" pitchFamily="34" charset="0"/>
              </a:rPr>
              <a:t>Na hora do jantar a alegria era geral. Nas restavam dúvidas de que o cheiro enjoativo daquele coquetel de perfumes era impróprio para uma sala de visitas, mas ninguém poderia deixar de concordar que aquele era preferível ao outro, finalmente vencido.</a:t>
            </a:r>
          </a:p>
          <a:p>
            <a:pPr indent="268288" algn="just"/>
            <a:r>
              <a:rPr lang="pt-BR" sz="2300" dirty="0">
                <a:latin typeface="Arial Narrow" panose="020B0606020202030204" pitchFamily="34" charset="0"/>
              </a:rPr>
              <a:t>Os patrões chamaram a arrumadeira às falas. Que era um absurdo, que não podia continuar, que isso, que aquilo. Tachada de desleixada, a arrumadeira caprichou na limpeza. Varreu tudo, espanou, esfregou e… nada. Vinte e quatro horas depois, a coisa continuava. Se modificação houvera, fora para um cheiro mais ativo.</a:t>
            </a:r>
          </a:p>
          <a:p>
            <a:pPr indent="268288" algn="just"/>
            <a:r>
              <a:rPr lang="pt-BR" sz="2300" dirty="0">
                <a:latin typeface="Arial Narrow" panose="020B0606020202030204" pitchFamily="34" charset="0"/>
              </a:rPr>
              <a:t>À noite, quando o dono da casa chegou, passou uma espinafração geral e, vítima da leitura dos jornais, que folheara no caminho para casa, chegou até a citar a Constituição na defesa de seus interesses.</a:t>
            </a:r>
          </a:p>
        </p:txBody>
      </p:sp>
    </p:spTree>
    <p:extLst>
      <p:ext uri="{BB962C8B-B14F-4D97-AF65-F5344CB8AC3E}">
        <p14:creationId xmlns:p14="http://schemas.microsoft.com/office/powerpoint/2010/main" val="11847835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3D1E7B6-EA34-EC9B-85D3-1B5598B0938E}"/>
              </a:ext>
            </a:extLst>
          </p:cNvPr>
          <p:cNvSpPr txBox="1"/>
          <p:nvPr/>
        </p:nvSpPr>
        <p:spPr>
          <a:xfrm>
            <a:off x="165847" y="967404"/>
            <a:ext cx="11860306" cy="5401479"/>
          </a:xfrm>
          <a:prstGeom prst="rect">
            <a:avLst/>
          </a:prstGeom>
          <a:noFill/>
        </p:spPr>
        <p:txBody>
          <a:bodyPr wrap="square">
            <a:spAutoFit/>
          </a:bodyPr>
          <a:lstStyle/>
          <a:p>
            <a:pPr indent="268288" algn="just"/>
            <a:r>
              <a:rPr lang="pt-BR" sz="2300" dirty="0">
                <a:latin typeface="Arial Narrow" panose="020B0606020202030204" pitchFamily="34" charset="0"/>
              </a:rPr>
              <a:t>– Se eu pago empregadas para lavar, passar, limpar, cozinhar, arrumar e uma babá tenho o direito de exigir alguma coisa. Não pretendo que a sala de visitas seja um jasmineiro, mas feder também não. Ou sai o cheiro ou saem os empregados.</a:t>
            </a:r>
          </a:p>
          <a:p>
            <a:pPr indent="268288" algn="just"/>
            <a:r>
              <a:rPr lang="pt-BR" sz="2300" dirty="0">
                <a:latin typeface="Arial Narrow" panose="020B0606020202030204" pitchFamily="34" charset="0"/>
              </a:rPr>
              <a:t>Reunida na cozinha, a criadagem confabulava. Os debates eram apaixonados, mas num ponto todos concordavam: ninguém tinha culpa. A sala estava um brinco; dava até gosto ver. Mas ver, somente, porque o cheiro era de morte.</a:t>
            </a:r>
          </a:p>
          <a:p>
            <a:pPr indent="268288" algn="just"/>
            <a:r>
              <a:rPr lang="pt-BR" sz="2300" dirty="0">
                <a:latin typeface="Arial Narrow" panose="020B0606020202030204" pitchFamily="34" charset="0"/>
              </a:rPr>
              <a:t>Então alguém propôs encerar. Quem sabe uma passada de cera no assoalho não iria melhorar a situação?</a:t>
            </a:r>
          </a:p>
          <a:p>
            <a:pPr algn="just"/>
            <a:r>
              <a:rPr lang="pt-BR" sz="2300" dirty="0">
                <a:latin typeface="Arial Narrow" panose="020B0606020202030204" pitchFamily="34" charset="0"/>
              </a:rPr>
              <a:t>– Isso mesmo — aprovou a maioria, satisfeita por ter encontrado uma fórmula capaz de combater o mal que ameaçava seu salário.</a:t>
            </a:r>
          </a:p>
          <a:p>
            <a:pPr indent="268288" algn="just"/>
            <a:r>
              <a:rPr lang="pt-BR" sz="2300" dirty="0">
                <a:latin typeface="Arial Narrow" panose="020B0606020202030204" pitchFamily="34" charset="0"/>
              </a:rPr>
              <a:t>Pela manhã, ainda ninguém se levantara, e já a copeira e o chofer enceravam sofregamente, a quatro mãos. Quando os patrões desceram para o café, o assoalho brilhava. O cheiro da cera predominava, mas o misterioso odor, que há dias intrigava a todos, persistia, a uma respirada mais forte.</a:t>
            </a:r>
          </a:p>
          <a:p>
            <a:pPr indent="268288" algn="just"/>
            <a:r>
              <a:rPr lang="pt-BR" sz="2300" dirty="0">
                <a:latin typeface="Arial Narrow" panose="020B0606020202030204" pitchFamily="34" charset="0"/>
              </a:rPr>
              <a:t>Apenas uma questão de tempo. Com o passar das horas, o cheiro da cera — como era normal — diminuía, enquanto o outro, o misterioso — estranhamente, aumentava.</a:t>
            </a:r>
          </a:p>
          <a:p>
            <a:pPr indent="268288" algn="just"/>
            <a:r>
              <a:rPr lang="pt-BR" sz="2300" dirty="0">
                <a:latin typeface="Arial Narrow" panose="020B0606020202030204" pitchFamily="34" charset="0"/>
              </a:rPr>
              <a:t>Pouco a pouco reinaria novamente, para desespero geral de empregados e empregadores.</a:t>
            </a:r>
          </a:p>
        </p:txBody>
      </p:sp>
    </p:spTree>
    <p:extLst>
      <p:ext uri="{BB962C8B-B14F-4D97-AF65-F5344CB8AC3E}">
        <p14:creationId xmlns:p14="http://schemas.microsoft.com/office/powerpoint/2010/main" val="7040420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4DD5E72-ABFF-B031-5B00-E336F1859F6F}"/>
              </a:ext>
            </a:extLst>
          </p:cNvPr>
          <p:cNvSpPr txBox="1"/>
          <p:nvPr/>
        </p:nvSpPr>
        <p:spPr>
          <a:xfrm>
            <a:off x="116542" y="938696"/>
            <a:ext cx="11761694" cy="5401479"/>
          </a:xfrm>
          <a:prstGeom prst="rect">
            <a:avLst/>
          </a:prstGeom>
          <a:noFill/>
        </p:spPr>
        <p:txBody>
          <a:bodyPr wrap="square">
            <a:spAutoFit/>
          </a:bodyPr>
          <a:lstStyle/>
          <a:p>
            <a:pPr indent="179388" algn="just"/>
            <a:r>
              <a:rPr lang="pt-BR" sz="2300" dirty="0">
                <a:latin typeface="Arial Narrow" panose="020B0606020202030204" pitchFamily="34" charset="0"/>
              </a:rPr>
              <a:t>A patroa, enfim, contrariando os seus hábitos, tomou uma atitude: desceu do alto do seu </a:t>
            </a:r>
            <a:r>
              <a:rPr lang="pt-BR" sz="2300" dirty="0" err="1">
                <a:latin typeface="Arial Narrow" panose="020B0606020202030204" pitchFamily="34" charset="0"/>
              </a:rPr>
              <a:t>grã-fin-ismo</a:t>
            </a:r>
            <a:r>
              <a:rPr lang="pt-BR" sz="2300" dirty="0">
                <a:latin typeface="Arial Narrow" panose="020B0606020202030204" pitchFamily="34" charset="0"/>
              </a:rPr>
              <a:t> com as armas de que dispunha, e com tal espírito de sacrifício que resolveu gastar os seus perfumes. Quando ela anunciou que derramaria perfume francês no tapete, a arrumadeira comentou com a copeira:</a:t>
            </a:r>
          </a:p>
          <a:p>
            <a:pPr indent="179388" algn="just"/>
            <a:r>
              <a:rPr lang="pt-BR" sz="2300" dirty="0">
                <a:latin typeface="Arial Narrow" panose="020B0606020202030204" pitchFamily="34" charset="0"/>
              </a:rPr>
              <a:t>– Madame apelou para a ignorância.</a:t>
            </a:r>
          </a:p>
          <a:p>
            <a:pPr indent="179388" algn="just"/>
            <a:r>
              <a:rPr lang="pt-BR" sz="2300" dirty="0">
                <a:latin typeface="Arial Narrow" panose="020B0606020202030204" pitchFamily="34" charset="0"/>
              </a:rPr>
              <a:t>E salpicada que foi, a sala recendeu. A sorte estava lançada. Madame esbanjou suas essências com uma altivez digna de uma rainha a caminho do cadafalso. Seria o prestígio e a experiência de </a:t>
            </a:r>
            <a:r>
              <a:rPr lang="pt-BR" sz="2300" dirty="0" err="1">
                <a:latin typeface="Arial Narrow" panose="020B0606020202030204" pitchFamily="34" charset="0"/>
              </a:rPr>
              <a:t>Carven</a:t>
            </a:r>
            <a:r>
              <a:rPr lang="pt-BR" sz="2300" dirty="0">
                <a:latin typeface="Arial Narrow" panose="020B0606020202030204" pitchFamily="34" charset="0"/>
              </a:rPr>
              <a:t>, Patou, Fath, </a:t>
            </a:r>
            <a:r>
              <a:rPr lang="pt-BR" sz="2300" dirty="0" err="1">
                <a:latin typeface="Arial Narrow" panose="020B0606020202030204" pitchFamily="34" charset="0"/>
              </a:rPr>
              <a:t>Schiaparelli</a:t>
            </a:r>
            <a:r>
              <a:rPr lang="pt-BR" sz="2300" dirty="0">
                <a:latin typeface="Arial Narrow" panose="020B0606020202030204" pitchFamily="34" charset="0"/>
              </a:rPr>
              <a:t>, Balenciaga, </a:t>
            </a:r>
            <a:r>
              <a:rPr lang="pt-BR" sz="2300" dirty="0" err="1">
                <a:latin typeface="Arial Narrow" panose="020B0606020202030204" pitchFamily="34" charset="0"/>
              </a:rPr>
              <a:t>Piguet</a:t>
            </a:r>
            <a:r>
              <a:rPr lang="pt-BR" sz="2300" dirty="0">
                <a:latin typeface="Arial Narrow" panose="020B0606020202030204" pitchFamily="34" charset="0"/>
              </a:rPr>
              <a:t> e outros menores, contra a ignóbil catinga.</a:t>
            </a:r>
          </a:p>
          <a:p>
            <a:pPr indent="179388" algn="just"/>
            <a:r>
              <a:rPr lang="pt-BR" sz="2300" dirty="0">
                <a:latin typeface="Arial Narrow" panose="020B0606020202030204" pitchFamily="34" charset="0"/>
              </a:rPr>
              <a:t>Na hora do jantar a alegria era geral. Nas restavam dúvidas de que o cheiro enjoativo daquele coquetel de perfumes era impróprio para uma sala de visitas, mas ninguém poderia deixar de concordar que aquele era preferível ao outro, finalmente vencido.</a:t>
            </a:r>
          </a:p>
          <a:p>
            <a:pPr indent="179388" algn="just"/>
            <a:r>
              <a:rPr lang="pt-BR" sz="2300" dirty="0">
                <a:latin typeface="Arial Narrow" panose="020B0606020202030204" pitchFamily="34" charset="0"/>
              </a:rPr>
              <a:t>Mas eis que o patrão, a horas mortas, acordou com sede. Levantou-se cauteloso, para não acordar ninguém, e desceu as escadas, rumo à geladeira. Ia ainda a meio caminho quando sentiu que o exército de perfumistas franceses fora derrotado. O barulho que fez daria para acordar um quarteirão, quanto mais os da casa, os pobres moradores daquela casa, despertados violentamente, e que não precisavam perguntar nada para perceberem o que se passava. Bastou respirar.</a:t>
            </a:r>
          </a:p>
        </p:txBody>
      </p:sp>
    </p:spTree>
    <p:extLst>
      <p:ext uri="{BB962C8B-B14F-4D97-AF65-F5344CB8AC3E}">
        <p14:creationId xmlns:p14="http://schemas.microsoft.com/office/powerpoint/2010/main" val="2421818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8991A5F-AA98-E724-4403-615173EC2C6D}"/>
              </a:ext>
            </a:extLst>
          </p:cNvPr>
          <p:cNvSpPr txBox="1"/>
          <p:nvPr/>
        </p:nvSpPr>
        <p:spPr>
          <a:xfrm>
            <a:off x="197224" y="673785"/>
            <a:ext cx="11797552" cy="3493264"/>
          </a:xfrm>
          <a:prstGeom prst="rect">
            <a:avLst/>
          </a:prstGeom>
          <a:noFill/>
        </p:spPr>
        <p:txBody>
          <a:bodyPr wrap="square">
            <a:spAutoFit/>
          </a:bodyPr>
          <a:lstStyle/>
          <a:p>
            <a:pPr indent="268288" algn="just"/>
            <a:r>
              <a:rPr lang="pt-BR" sz="2300" dirty="0">
                <a:latin typeface="Arial Narrow" panose="020B0606020202030204" pitchFamily="34" charset="0"/>
              </a:rPr>
              <a:t>Hoje pela manhã, finalmente, após buscas desesperadas, uma das empregadas localizou o cheiro. Estava dentro de uma jarra, uma bela jarra, orgulho da família, pois tratava-se de peça raríssima, da dinastia Ming.</a:t>
            </a:r>
          </a:p>
          <a:p>
            <a:pPr indent="268288" algn="just"/>
            <a:r>
              <a:rPr lang="pt-BR" sz="2300" dirty="0">
                <a:latin typeface="Arial Narrow" panose="020B0606020202030204" pitchFamily="34" charset="0"/>
              </a:rPr>
              <a:t>Apertada pelo interrogatório paterno </a:t>
            </a:r>
            <a:r>
              <a:rPr lang="pt-BR" sz="2300" dirty="0" err="1">
                <a:latin typeface="Arial Narrow" panose="020B0606020202030204" pitchFamily="34" charset="0"/>
              </a:rPr>
              <a:t>Giselinha</a:t>
            </a:r>
            <a:r>
              <a:rPr lang="pt-BR" sz="2300" dirty="0">
                <a:latin typeface="Arial Narrow" panose="020B0606020202030204" pitchFamily="34" charset="0"/>
              </a:rPr>
              <a:t> confessou-se culpada e, na inocência dos seus 3 anos, prometeu não fazer mais.</a:t>
            </a:r>
          </a:p>
          <a:p>
            <a:pPr indent="268288" algn="just"/>
            <a:r>
              <a:rPr lang="pt-BR" sz="2300" dirty="0">
                <a:latin typeface="Arial Narrow" panose="020B0606020202030204" pitchFamily="34" charset="0"/>
              </a:rPr>
              <a:t>Não fazer mais na jarra, é lógico.</a:t>
            </a:r>
          </a:p>
          <a:p>
            <a:pPr algn="r"/>
            <a:r>
              <a:rPr lang="pt-BR" sz="1400" dirty="0">
                <a:latin typeface="Arial Narrow" panose="020B0606020202030204" pitchFamily="34" charset="0"/>
              </a:rPr>
              <a:t>Disponível em: https://www.studocu.com/</a:t>
            </a:r>
            <a:r>
              <a:rPr lang="pt-BR" sz="1400" dirty="0" err="1">
                <a:latin typeface="Arial Narrow" panose="020B0606020202030204" pitchFamily="34" charset="0"/>
              </a:rPr>
              <a:t>pt-br</a:t>
            </a:r>
            <a:r>
              <a:rPr lang="pt-BR" sz="1400" dirty="0">
                <a:latin typeface="Arial Narrow" panose="020B0606020202030204" pitchFamily="34" charset="0"/>
              </a:rPr>
              <a:t>/</a:t>
            </a:r>
            <a:r>
              <a:rPr lang="pt-BR" sz="1400" dirty="0" err="1">
                <a:latin typeface="Arial Narrow" panose="020B0606020202030204" pitchFamily="34" charset="0"/>
              </a:rPr>
              <a:t>document</a:t>
            </a:r>
            <a:r>
              <a:rPr lang="pt-BR" sz="1400" dirty="0">
                <a:latin typeface="Arial Narrow" panose="020B0606020202030204" pitchFamily="34" charset="0"/>
              </a:rPr>
              <a:t>/</a:t>
            </a:r>
            <a:r>
              <a:rPr lang="pt-BR" sz="1400" dirty="0" err="1">
                <a:latin typeface="Arial Narrow" panose="020B0606020202030204" pitchFamily="34" charset="0"/>
              </a:rPr>
              <a:t>avm</a:t>
            </a:r>
            <a:r>
              <a:rPr lang="pt-BR" sz="1400" dirty="0">
                <a:latin typeface="Arial Narrow" panose="020B0606020202030204" pitchFamily="34" charset="0"/>
              </a:rPr>
              <a:t>-educacional/</a:t>
            </a:r>
            <a:r>
              <a:rPr lang="pt-BR" sz="1400" dirty="0" err="1">
                <a:latin typeface="Arial Narrow" panose="020B0606020202030204" pitchFamily="34" charset="0"/>
              </a:rPr>
              <a:t>lingua</a:t>
            </a:r>
            <a:r>
              <a:rPr lang="pt-BR" sz="1400" dirty="0">
                <a:latin typeface="Arial Narrow" panose="020B0606020202030204" pitchFamily="34" charset="0"/>
              </a:rPr>
              <a:t>-portuguesa/sequencia-</a:t>
            </a:r>
            <a:r>
              <a:rPr lang="pt-BR" sz="1400" dirty="0" err="1">
                <a:latin typeface="Arial Narrow" panose="020B0606020202030204" pitchFamily="34" charset="0"/>
              </a:rPr>
              <a:t>didatica</a:t>
            </a:r>
            <a:r>
              <a:rPr lang="pt-BR" sz="1400" dirty="0">
                <a:latin typeface="Arial Narrow" panose="020B0606020202030204" pitchFamily="34" charset="0"/>
              </a:rPr>
              <a:t>-conto/113102419. Acesso em: 15 out. 2025.</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8. </a:t>
            </a:r>
            <a:r>
              <a:rPr lang="pt-BR" sz="2300" dirty="0">
                <a:latin typeface="Arial Narrow" panose="020B0606020202030204" pitchFamily="34" charset="0"/>
              </a:rPr>
              <a:t>Leia atentamente o conto “O Grande Mistério”, de Stanislaw Ponte Preta, e utilize o quadro abaixo para registrar os elementos da narrativa. Preencha cada coluna com as informações correspondentes.</a:t>
            </a:r>
          </a:p>
        </p:txBody>
      </p:sp>
    </p:spTree>
    <p:extLst>
      <p:ext uri="{BB962C8B-B14F-4D97-AF65-F5344CB8AC3E}">
        <p14:creationId xmlns:p14="http://schemas.microsoft.com/office/powerpoint/2010/main" val="28328591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64EA5CC-B87D-8303-1BF6-CB965AA0B859}"/>
              </a:ext>
            </a:extLst>
          </p:cNvPr>
          <p:cNvGraphicFramePr>
            <a:graphicFrameLocks noGrp="1"/>
          </p:cNvGraphicFramePr>
          <p:nvPr>
            <p:extLst>
              <p:ext uri="{D42A27DB-BD31-4B8C-83A1-F6EECF244321}">
                <p14:modId xmlns:p14="http://schemas.microsoft.com/office/powerpoint/2010/main" val="3658715391"/>
              </p:ext>
            </p:extLst>
          </p:nvPr>
        </p:nvGraphicFramePr>
        <p:xfrm>
          <a:off x="167341" y="1163573"/>
          <a:ext cx="11684001" cy="4530854"/>
        </p:xfrm>
        <a:graphic>
          <a:graphicData uri="http://schemas.openxmlformats.org/drawingml/2006/table">
            <a:tbl>
              <a:tblPr firstRow="1" bandRow="1">
                <a:tableStyleId>{5C22544A-7EE6-4342-B048-85BDC9FD1C3A}</a:tableStyleId>
              </a:tblPr>
              <a:tblGrid>
                <a:gridCol w="3894667">
                  <a:extLst>
                    <a:ext uri="{9D8B030D-6E8A-4147-A177-3AD203B41FA5}">
                      <a16:colId xmlns:a16="http://schemas.microsoft.com/office/drawing/2014/main" val="2176937928"/>
                    </a:ext>
                  </a:extLst>
                </a:gridCol>
                <a:gridCol w="3894667">
                  <a:extLst>
                    <a:ext uri="{9D8B030D-6E8A-4147-A177-3AD203B41FA5}">
                      <a16:colId xmlns:a16="http://schemas.microsoft.com/office/drawing/2014/main" val="678393992"/>
                    </a:ext>
                  </a:extLst>
                </a:gridCol>
                <a:gridCol w="3894667">
                  <a:extLst>
                    <a:ext uri="{9D8B030D-6E8A-4147-A177-3AD203B41FA5}">
                      <a16:colId xmlns:a16="http://schemas.microsoft.com/office/drawing/2014/main" val="3648147294"/>
                    </a:ext>
                  </a:extLst>
                </a:gridCol>
              </a:tblGrid>
              <a:tr h="370840">
                <a:tc>
                  <a:txBody>
                    <a:bodyPr/>
                    <a:lstStyle/>
                    <a:p>
                      <a:pPr algn="ct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Elementos da Narrativa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5000"/>
                        </a:lnSpc>
                        <a:spcAft>
                          <a:spcPts val="800"/>
                        </a:spcAft>
                        <a:buNone/>
                      </a:pPr>
                      <a:r>
                        <a:rPr lang="pt-BR" sz="23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Pergunta-guia</a:t>
                      </a:r>
                      <a:endParaRPr lang="pt-BR" sz="23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pt-BR" sz="2300" dirty="0">
                          <a:solidFill>
                            <a:schemeClr val="tx1"/>
                          </a:solidFill>
                          <a:latin typeface="Arial Narrow" panose="020B0606020202030204" pitchFamily="34" charset="0"/>
                        </a:rPr>
                        <a:t>Resposta</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802811457"/>
                  </a:ext>
                </a:extLst>
              </a:tr>
              <a:tr h="370840">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Título</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just">
                        <a:lnSpc>
                          <a:spcPct val="105000"/>
                        </a:lnSpc>
                        <a:spcAft>
                          <a:spcPts val="800"/>
                        </a:spcAft>
                        <a:buNone/>
                      </a:pPr>
                      <a:r>
                        <a:rPr lang="pt-BR" sz="2300" kern="100">
                          <a:effectLst/>
                          <a:latin typeface="Arial Narrow" panose="020B0606020202030204" pitchFamily="34" charset="0"/>
                          <a:ea typeface="Calibri" panose="020F0502020204030204" pitchFamily="34" charset="0"/>
                          <a:cs typeface="Times New Roman" panose="02020603050405020304" pitchFamily="18" charset="0"/>
                        </a:rPr>
                        <a:t>Qual é o nome do conto?</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pt-BR" sz="2300" dirty="0">
                        <a:latin typeface="Arial Narrow" panose="020B0606020202030204" pitchFamily="34" charset="0"/>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63435548"/>
                  </a:ext>
                </a:extLst>
              </a:tr>
              <a:tr h="370840">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Autor(a)</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just">
                        <a:lnSpc>
                          <a:spcPct val="105000"/>
                        </a:lnSpc>
                        <a:spcAft>
                          <a:spcPts val="800"/>
                        </a:spcAft>
                        <a:buNone/>
                      </a:pPr>
                      <a:r>
                        <a:rPr lang="pt-BR" sz="2300" kern="100">
                          <a:effectLst/>
                          <a:latin typeface="Arial Narrow" panose="020B0606020202030204" pitchFamily="34" charset="0"/>
                          <a:ea typeface="Calibri" panose="020F0502020204030204" pitchFamily="34" charset="0"/>
                          <a:cs typeface="Times New Roman" panose="02020603050405020304" pitchFamily="18" charset="0"/>
                        </a:rPr>
                        <a:t>Quem escreveu o conto?</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pt-BR" sz="2300" dirty="0">
                        <a:latin typeface="Arial Narrow" panose="020B0606020202030204" pitchFamily="34" charset="0"/>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45764687"/>
                  </a:ext>
                </a:extLst>
              </a:tr>
              <a:tr h="370840">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Personagem(s) principal(is)</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just">
                        <a:lnSpc>
                          <a:spcPct val="105000"/>
                        </a:lnSpc>
                        <a:spcAft>
                          <a:spcPts val="800"/>
                        </a:spcAf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Quem são as protagonistas da história?</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pt-BR" sz="2300" dirty="0">
                        <a:latin typeface="Arial Narrow" panose="020B0606020202030204" pitchFamily="34" charset="0"/>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01256525"/>
                  </a:ext>
                </a:extLst>
              </a:tr>
              <a:tr h="370840">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Narrador</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just">
                        <a:lnSpc>
                          <a:spcPct val="105000"/>
                        </a:lnSpc>
                        <a:spcAft>
                          <a:spcPts val="800"/>
                        </a:spcAf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Quem conta a história? É primeira, segunda ou terceira pessoa?</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pt-BR" sz="2300" dirty="0">
                        <a:latin typeface="Arial Narrow" panose="020B0606020202030204" pitchFamily="34" charset="0"/>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02074250"/>
                  </a:ext>
                </a:extLst>
              </a:tr>
              <a:tr h="370840">
                <a:tc>
                  <a:txBody>
                    <a:bodyPr/>
                    <a:lstStyle/>
                    <a:p>
                      <a:pP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Tempo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just">
                        <a:lnSpc>
                          <a:spcPct val="105000"/>
                        </a:lnSpc>
                        <a:spcAft>
                          <a:spcPts val="800"/>
                        </a:spcAft>
                        <a:buNone/>
                      </a:pPr>
                      <a:r>
                        <a:rPr lang="pt-BR" sz="2300" kern="100">
                          <a:effectLst/>
                          <a:latin typeface="Arial Narrow" panose="020B0606020202030204" pitchFamily="34" charset="0"/>
                          <a:ea typeface="Calibri" panose="020F0502020204030204" pitchFamily="34" charset="0"/>
                          <a:cs typeface="Times New Roman" panose="02020603050405020304" pitchFamily="18" charset="0"/>
                        </a:rPr>
                        <a:t>Quando a história acontece? Dias, meses, anos. Retire um exemplo do texto.</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pt-BR" sz="2300" dirty="0">
                        <a:latin typeface="Arial Narrow" panose="020B0606020202030204" pitchFamily="34" charset="0"/>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8075396"/>
                  </a:ext>
                </a:extLst>
              </a:tr>
              <a:tr h="370840">
                <a:tc>
                  <a:txBody>
                    <a:bodyPr/>
                    <a:lstStyle/>
                    <a:p>
                      <a:pP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Espaço/ Lugar</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just">
                        <a:lnSpc>
                          <a:spcPct val="105000"/>
                        </a:lnSpc>
                        <a:spcAft>
                          <a:spcPts val="800"/>
                        </a:spcAft>
                        <a:buNone/>
                      </a:pPr>
                      <a:r>
                        <a:rPr lang="pt-BR" sz="2300" kern="100">
                          <a:effectLst/>
                          <a:latin typeface="Arial Narrow" panose="020B0606020202030204" pitchFamily="34" charset="0"/>
                          <a:ea typeface="Calibri" panose="020F0502020204030204" pitchFamily="34" charset="0"/>
                          <a:cs typeface="Times New Roman" panose="02020603050405020304" pitchFamily="18" charset="0"/>
                        </a:rPr>
                        <a:t>Onde a história se passa? (lugar/espaço).</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pt-BR" sz="2300" dirty="0">
                        <a:latin typeface="Arial Narrow" panose="020B0606020202030204" pitchFamily="34" charset="0"/>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73638120"/>
                  </a:ext>
                </a:extLst>
              </a:tr>
            </a:tbl>
          </a:graphicData>
        </a:graphic>
      </p:graphicFrame>
    </p:spTree>
    <p:extLst>
      <p:ext uri="{BB962C8B-B14F-4D97-AF65-F5344CB8AC3E}">
        <p14:creationId xmlns:p14="http://schemas.microsoft.com/office/powerpoint/2010/main" val="28261122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FC31EB6-5283-5D28-15F7-996D3D47F74E}"/>
              </a:ext>
            </a:extLst>
          </p:cNvPr>
          <p:cNvGraphicFramePr>
            <a:graphicFrameLocks noGrp="1"/>
          </p:cNvGraphicFramePr>
          <p:nvPr>
            <p:extLst>
              <p:ext uri="{D42A27DB-BD31-4B8C-83A1-F6EECF244321}">
                <p14:modId xmlns:p14="http://schemas.microsoft.com/office/powerpoint/2010/main" val="356073625"/>
              </p:ext>
            </p:extLst>
          </p:nvPr>
        </p:nvGraphicFramePr>
        <p:xfrm>
          <a:off x="147918" y="973978"/>
          <a:ext cx="11684001" cy="1860424"/>
        </p:xfrm>
        <a:graphic>
          <a:graphicData uri="http://schemas.openxmlformats.org/drawingml/2006/table">
            <a:tbl>
              <a:tblPr firstRow="1" bandRow="1">
                <a:tableStyleId>{5C22544A-7EE6-4342-B048-85BDC9FD1C3A}</a:tableStyleId>
              </a:tblPr>
              <a:tblGrid>
                <a:gridCol w="3894667">
                  <a:extLst>
                    <a:ext uri="{9D8B030D-6E8A-4147-A177-3AD203B41FA5}">
                      <a16:colId xmlns:a16="http://schemas.microsoft.com/office/drawing/2014/main" val="932002952"/>
                    </a:ext>
                  </a:extLst>
                </a:gridCol>
                <a:gridCol w="3894667">
                  <a:extLst>
                    <a:ext uri="{9D8B030D-6E8A-4147-A177-3AD203B41FA5}">
                      <a16:colId xmlns:a16="http://schemas.microsoft.com/office/drawing/2014/main" val="569889217"/>
                    </a:ext>
                  </a:extLst>
                </a:gridCol>
                <a:gridCol w="3894667">
                  <a:extLst>
                    <a:ext uri="{9D8B030D-6E8A-4147-A177-3AD203B41FA5}">
                      <a16:colId xmlns:a16="http://schemas.microsoft.com/office/drawing/2014/main" val="4037886658"/>
                    </a:ext>
                  </a:extLst>
                </a:gridCol>
              </a:tblGrid>
              <a:tr h="370840">
                <a:tc>
                  <a:txBody>
                    <a:bodyPr/>
                    <a:lstStyle/>
                    <a:p>
                      <a:pPr>
                        <a:lnSpc>
                          <a:spcPct val="105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Enredo/ ação principal</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just">
                        <a:lnSpc>
                          <a:spcPct val="105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Qual é o conflito da história (situação problema)?</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pt-BR" sz="2300" dirty="0">
                        <a:latin typeface="Arial Narrow" panose="020B0606020202030204" pitchFamily="34" charset="0"/>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193883"/>
                  </a:ext>
                </a:extLst>
              </a:tr>
              <a:tr h="370840">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Clímax</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just">
                        <a:lnSpc>
                          <a:spcPct val="105000"/>
                        </a:lnSpc>
                        <a:spcAft>
                          <a:spcPts val="800"/>
                        </a:spcAft>
                        <a:buNone/>
                      </a:pPr>
                      <a:r>
                        <a:rPr lang="pt-BR" sz="2300" kern="100">
                          <a:effectLst/>
                          <a:latin typeface="Arial Narrow" panose="020B0606020202030204" pitchFamily="34" charset="0"/>
                          <a:ea typeface="Calibri" panose="020F0502020204030204" pitchFamily="34" charset="0"/>
                          <a:cs typeface="Times New Roman" panose="02020603050405020304" pitchFamily="18" charset="0"/>
                        </a:rPr>
                        <a:t>Qual é o momento de maior tensão da história?</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pt-BR" sz="2300" dirty="0">
                        <a:latin typeface="Arial Narrow" panose="020B0606020202030204" pitchFamily="34" charset="0"/>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083949"/>
                  </a:ext>
                </a:extLst>
              </a:tr>
              <a:tr h="370840">
                <a:tc>
                  <a:txBody>
                    <a:bodyPr/>
                    <a:lstStyle/>
                    <a:p>
                      <a:pP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Desfecho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just">
                        <a:lnSpc>
                          <a:spcPct val="105000"/>
                        </a:lnSpc>
                        <a:spcAft>
                          <a:spcPts val="800"/>
                        </a:spcAf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Como o conflito se resolve?</a:t>
                      </a:r>
                    </a:p>
                  </a:txBody>
                  <a:tcPr marL="68580" marR="68580" marT="0" marB="0" anchor="ct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pt-BR" sz="2300" dirty="0">
                        <a:latin typeface="Arial Narrow" panose="020B0606020202030204" pitchFamily="34" charset="0"/>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59372995"/>
                  </a:ext>
                </a:extLst>
              </a:tr>
            </a:tbl>
          </a:graphicData>
        </a:graphic>
      </p:graphicFrame>
      <p:sp>
        <p:nvSpPr>
          <p:cNvPr id="4" name="CaixaDeTexto 3">
            <a:extLst>
              <a:ext uri="{FF2B5EF4-FFF2-40B4-BE49-F238E27FC236}">
                <a16:creationId xmlns:a16="http://schemas.microsoft.com/office/drawing/2014/main" id="{55081288-66E5-9902-BB14-C252AAAE4509}"/>
              </a:ext>
            </a:extLst>
          </p:cNvPr>
          <p:cNvSpPr txBox="1"/>
          <p:nvPr/>
        </p:nvSpPr>
        <p:spPr>
          <a:xfrm>
            <a:off x="147918" y="3021700"/>
            <a:ext cx="11684000" cy="2923877"/>
          </a:xfrm>
          <a:prstGeom prst="rect">
            <a:avLst/>
          </a:prstGeom>
          <a:noFill/>
        </p:spPr>
        <p:txBody>
          <a:bodyPr wrap="square">
            <a:spAutoFit/>
          </a:bodyPr>
          <a:lstStyle/>
          <a:p>
            <a:pPr algn="just"/>
            <a:endParaRPr lang="pt-BR" sz="2300" b="1" dirty="0">
              <a:latin typeface="Arial Narrow" panose="020B0606020202030204" pitchFamily="34" charset="0"/>
            </a:endParaRPr>
          </a:p>
          <a:p>
            <a:pPr algn="just"/>
            <a:r>
              <a:rPr lang="pt-BR" sz="2300" b="1" dirty="0">
                <a:latin typeface="Arial Narrow" panose="020B0606020202030204" pitchFamily="34" charset="0"/>
              </a:rPr>
              <a:t>9. </a:t>
            </a:r>
            <a:r>
              <a:rPr lang="pt-BR" sz="2300" dirty="0">
                <a:latin typeface="Arial Narrow" panose="020B0606020202030204" pitchFamily="34" charset="0"/>
              </a:rPr>
              <a:t>O texto “</a:t>
            </a:r>
            <a:r>
              <a:rPr lang="pt-BR" sz="2300" i="1" dirty="0">
                <a:latin typeface="Arial Narrow" panose="020B0606020202030204" pitchFamily="34" charset="0"/>
              </a:rPr>
              <a:t>O Grande Mistério</a:t>
            </a:r>
            <a:r>
              <a:rPr lang="pt-BR" sz="2300" dirty="0">
                <a:latin typeface="Arial Narrow" panose="020B0606020202030204" pitchFamily="34" charset="0"/>
              </a:rPr>
              <a:t>”, de Stanislaw Ponte Preta, pode ser classificado como um conto de mistério, pois apresenta um enigma que desperta a curiosidade do leitor até o desfecho. Qual a  finalidade desse gênero textual?</a:t>
            </a:r>
          </a:p>
          <a:p>
            <a:pPr algn="just"/>
            <a:r>
              <a:rPr lang="pt-BR" sz="2300" dirty="0">
                <a:latin typeface="Arial Narrow" panose="020B0606020202030204" pitchFamily="34" charset="0"/>
              </a:rPr>
              <a:t>(A) Narrar uma história </a:t>
            </a:r>
            <a:r>
              <a:rPr lang="pt-BR" sz="2300" dirty="0" err="1">
                <a:latin typeface="Arial Narrow" panose="020B0606020202030204" pitchFamily="34" charset="0"/>
              </a:rPr>
              <a:t>envolvedo</a:t>
            </a:r>
            <a:r>
              <a:rPr lang="pt-BR" sz="2300" dirty="0">
                <a:latin typeface="Arial Narrow" panose="020B0606020202030204" pitchFamily="34" charset="0"/>
              </a:rPr>
              <a:t> o leitor na descoberta de um mistério até a revelação final.</a:t>
            </a:r>
          </a:p>
          <a:p>
            <a:pPr algn="just"/>
            <a:r>
              <a:rPr lang="pt-BR" sz="2300" dirty="0">
                <a:latin typeface="Arial Narrow" panose="020B0606020202030204" pitchFamily="34" charset="0"/>
              </a:rPr>
              <a:t>(B) Informar sobre um odor estranho ocorrido em uma residência.</a:t>
            </a:r>
          </a:p>
          <a:p>
            <a:pPr algn="just"/>
            <a:r>
              <a:rPr lang="pt-BR" sz="2300" dirty="0">
                <a:latin typeface="Arial Narrow" panose="020B0606020202030204" pitchFamily="34" charset="0"/>
              </a:rPr>
              <a:t>(C) Descrever detalhadamente um ambiente doméstico.</a:t>
            </a:r>
          </a:p>
          <a:p>
            <a:pPr algn="just"/>
            <a:r>
              <a:rPr lang="pt-BR" sz="2300" dirty="0">
                <a:latin typeface="Arial Narrow" panose="020B0606020202030204" pitchFamily="34" charset="0"/>
              </a:rPr>
              <a:t>(D) Instruir sobre como eliminar odores desagradáveis.</a:t>
            </a:r>
          </a:p>
        </p:txBody>
      </p:sp>
    </p:spTree>
    <p:extLst>
      <p:ext uri="{BB962C8B-B14F-4D97-AF65-F5344CB8AC3E}">
        <p14:creationId xmlns:p14="http://schemas.microsoft.com/office/powerpoint/2010/main" val="7916853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F0D2BC0-A513-6F83-0D33-9B48780554AA}"/>
              </a:ext>
            </a:extLst>
          </p:cNvPr>
          <p:cNvSpPr txBox="1"/>
          <p:nvPr/>
        </p:nvSpPr>
        <p:spPr>
          <a:xfrm>
            <a:off x="82578" y="1179162"/>
            <a:ext cx="11896165" cy="769441"/>
          </a:xfrm>
          <a:prstGeom prst="rect">
            <a:avLst/>
          </a:prstGeom>
          <a:noFill/>
        </p:spPr>
        <p:txBody>
          <a:bodyPr wrap="square">
            <a:spAutoFit/>
          </a:bodyPr>
          <a:lstStyle/>
          <a:p>
            <a:pPr algn="just"/>
            <a:r>
              <a:rPr lang="pt-BR" sz="2200" b="1" dirty="0">
                <a:latin typeface="Arial Narrow" panose="020B0606020202030204" pitchFamily="34" charset="0"/>
              </a:rPr>
              <a:t>10. </a:t>
            </a:r>
            <a:r>
              <a:rPr lang="pt-BR" sz="2200" dirty="0">
                <a:latin typeface="Arial Narrow" panose="020B0606020202030204" pitchFamily="34" charset="0"/>
              </a:rPr>
              <a:t>Segundo o texto, qual objeto guardava a verdadeira origem do cheiro?</a:t>
            </a:r>
          </a:p>
          <a:p>
            <a:pPr algn="just"/>
            <a:endParaRPr lang="pt-BR" sz="2200" dirty="0">
              <a:latin typeface="Arial Narrow" panose="020B0606020202030204" pitchFamily="34" charset="0"/>
            </a:endParaRPr>
          </a:p>
        </p:txBody>
      </p:sp>
      <p:pic>
        <p:nvPicPr>
          <p:cNvPr id="4" name="Imagem 3">
            <a:extLst>
              <a:ext uri="{FF2B5EF4-FFF2-40B4-BE49-F238E27FC236}">
                <a16:creationId xmlns:a16="http://schemas.microsoft.com/office/drawing/2014/main" id="{5F334A40-7B97-0BAE-4E09-960EEE971DF4}"/>
              </a:ext>
            </a:extLst>
          </p:cNvPr>
          <p:cNvPicPr>
            <a:picLocks noChangeAspect="1"/>
          </p:cNvPicPr>
          <p:nvPr/>
        </p:nvPicPr>
        <p:blipFill>
          <a:blip r:embed="rId2"/>
          <a:stretch>
            <a:fillRect/>
          </a:stretch>
        </p:blipFill>
        <p:spPr>
          <a:xfrm>
            <a:off x="213257" y="2627750"/>
            <a:ext cx="2234110" cy="863856"/>
          </a:xfrm>
          <a:prstGeom prst="rect">
            <a:avLst/>
          </a:prstGeom>
        </p:spPr>
      </p:pic>
      <p:graphicFrame>
        <p:nvGraphicFramePr>
          <p:cNvPr id="5" name="Tabela 4">
            <a:extLst>
              <a:ext uri="{FF2B5EF4-FFF2-40B4-BE49-F238E27FC236}">
                <a16:creationId xmlns:a16="http://schemas.microsoft.com/office/drawing/2014/main" id="{64ABEC45-9AE3-C858-7A7F-BDD926F450B1}"/>
              </a:ext>
            </a:extLst>
          </p:cNvPr>
          <p:cNvGraphicFramePr>
            <a:graphicFrameLocks noGrp="1"/>
          </p:cNvGraphicFramePr>
          <p:nvPr>
            <p:extLst>
              <p:ext uri="{D42A27DB-BD31-4B8C-83A1-F6EECF244321}">
                <p14:modId xmlns:p14="http://schemas.microsoft.com/office/powerpoint/2010/main" val="539039504"/>
              </p:ext>
            </p:extLst>
          </p:nvPr>
        </p:nvGraphicFramePr>
        <p:xfrm>
          <a:off x="167684" y="3491606"/>
          <a:ext cx="11811059" cy="1493520"/>
        </p:xfrm>
        <a:graphic>
          <a:graphicData uri="http://schemas.openxmlformats.org/drawingml/2006/table">
            <a:tbl>
              <a:tblPr firstRow="1" bandRow="1">
                <a:tableStyleId>{5C22544A-7EE6-4342-B048-85BDC9FD1C3A}</a:tableStyleId>
              </a:tblPr>
              <a:tblGrid>
                <a:gridCol w="11811059">
                  <a:extLst>
                    <a:ext uri="{9D8B030D-6E8A-4147-A177-3AD203B41FA5}">
                      <a16:colId xmlns:a16="http://schemas.microsoft.com/office/drawing/2014/main" val="1280260836"/>
                    </a:ext>
                  </a:extLst>
                </a:gridCol>
              </a:tblGrid>
              <a:tr h="370840">
                <a:tc>
                  <a:txBody>
                    <a:bodyPr/>
                    <a:lstStyle/>
                    <a:p>
                      <a:pPr algn="ctr"/>
                      <a:r>
                        <a:rPr lang="pt-BR" sz="2300" b="1" dirty="0">
                          <a:solidFill>
                            <a:schemeClr val="tx1"/>
                          </a:solidFill>
                          <a:latin typeface="Arial Narrow" panose="020B0606020202030204" pitchFamily="34" charset="0"/>
                        </a:rPr>
                        <a:t>Tipos de Discurso</a:t>
                      </a:r>
                    </a:p>
                    <a:p>
                      <a:pPr algn="just"/>
                      <a:r>
                        <a:rPr lang="pt-BR" sz="2300" b="0" dirty="0">
                          <a:solidFill>
                            <a:schemeClr val="tx1"/>
                          </a:solidFill>
                          <a:latin typeface="Arial Narrow" panose="020B0606020202030204" pitchFamily="34" charset="0"/>
                        </a:rPr>
                        <a:t>Os tip</a:t>
                      </a:r>
                      <a:r>
                        <a:rPr lang="pt-BR" sz="2300" b="1" dirty="0">
                          <a:solidFill>
                            <a:schemeClr val="tx1"/>
                          </a:solidFill>
                          <a:latin typeface="Arial Narrow" panose="020B0606020202030204" pitchFamily="34" charset="0"/>
                        </a:rPr>
                        <a:t>os de discurso </a:t>
                      </a:r>
                      <a:r>
                        <a:rPr lang="pt-BR" sz="2300" b="0" dirty="0">
                          <a:solidFill>
                            <a:schemeClr val="tx1"/>
                          </a:solidFill>
                          <a:latin typeface="Arial Narrow" panose="020B0606020202030204" pitchFamily="34" charset="0"/>
                        </a:rPr>
                        <a:t>são </a:t>
                      </a:r>
                      <a:r>
                        <a:rPr lang="pt-BR" sz="2300" b="1" dirty="0">
                          <a:solidFill>
                            <a:schemeClr val="tx1"/>
                          </a:solidFill>
                          <a:latin typeface="Arial Narrow" panose="020B0606020202030204" pitchFamily="34" charset="0"/>
                        </a:rPr>
                        <a:t>as diferentes formas que o narrador usa para apresentar as falas, pensamentos e sentimentos das personagens dentro de um texto narrativo</a:t>
                      </a:r>
                      <a:r>
                        <a:rPr lang="pt-BR" sz="2300" b="0" dirty="0">
                          <a:solidFill>
                            <a:schemeClr val="tx1"/>
                          </a:solidFill>
                          <a:latin typeface="Arial Narrow" panose="020B0606020202030204" pitchFamily="34" charset="0"/>
                        </a:rPr>
                        <a:t>. Eles ajudam o leitor a perceber </a:t>
                      </a:r>
                      <a:r>
                        <a:rPr lang="pt-BR" sz="2300" b="1" dirty="0">
                          <a:solidFill>
                            <a:schemeClr val="tx1"/>
                          </a:solidFill>
                          <a:latin typeface="Arial Narrow" panose="020B0606020202030204" pitchFamily="34" charset="0"/>
                        </a:rPr>
                        <a:t>quem está falando</a:t>
                      </a:r>
                      <a:r>
                        <a:rPr lang="pt-BR" sz="2300" b="0" dirty="0">
                          <a:solidFill>
                            <a:schemeClr val="tx1"/>
                          </a:solidFill>
                          <a:latin typeface="Arial Narrow" panose="020B0606020202030204" pitchFamily="34" charset="0"/>
                        </a:rPr>
                        <a:t>.</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140365698"/>
                  </a:ext>
                </a:extLst>
              </a:tr>
            </a:tbl>
          </a:graphicData>
        </a:graphic>
      </p:graphicFrame>
    </p:spTree>
    <p:extLst>
      <p:ext uri="{BB962C8B-B14F-4D97-AF65-F5344CB8AC3E}">
        <p14:creationId xmlns:p14="http://schemas.microsoft.com/office/powerpoint/2010/main" val="11212261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45E63E2-9896-208E-24A4-F11ADC9FCE20}"/>
              </a:ext>
            </a:extLst>
          </p:cNvPr>
          <p:cNvGraphicFramePr>
            <a:graphicFrameLocks noGrp="1"/>
          </p:cNvGraphicFramePr>
          <p:nvPr>
            <p:extLst>
              <p:ext uri="{D42A27DB-BD31-4B8C-83A1-F6EECF244321}">
                <p14:modId xmlns:p14="http://schemas.microsoft.com/office/powerpoint/2010/main" val="308951742"/>
              </p:ext>
            </p:extLst>
          </p:nvPr>
        </p:nvGraphicFramePr>
        <p:xfrm>
          <a:off x="131482" y="746561"/>
          <a:ext cx="11836400" cy="2407920"/>
        </p:xfrm>
        <a:graphic>
          <a:graphicData uri="http://schemas.openxmlformats.org/drawingml/2006/table">
            <a:tbl>
              <a:tblPr firstRow="1" bandRow="1">
                <a:tableStyleId>{5C22544A-7EE6-4342-B048-85BDC9FD1C3A}</a:tableStyleId>
              </a:tblPr>
              <a:tblGrid>
                <a:gridCol w="11836400">
                  <a:extLst>
                    <a:ext uri="{9D8B030D-6E8A-4147-A177-3AD203B41FA5}">
                      <a16:colId xmlns:a16="http://schemas.microsoft.com/office/drawing/2014/main" val="1253251417"/>
                    </a:ext>
                  </a:extLst>
                </a:gridCol>
              </a:tblGrid>
              <a:tr h="370840">
                <a:tc>
                  <a:txBody>
                    <a:bodyPr/>
                    <a:lstStyle/>
                    <a:p>
                      <a:pPr algn="just"/>
                      <a:r>
                        <a:rPr lang="pt-BR" sz="2300" b="1" dirty="0">
                          <a:solidFill>
                            <a:schemeClr val="tx1"/>
                          </a:solidFill>
                          <a:latin typeface="Arial Narrow" panose="020B0606020202030204" pitchFamily="34" charset="0"/>
                        </a:rPr>
                        <a:t>- Discurso Direto: </a:t>
                      </a:r>
                      <a:r>
                        <a:rPr lang="pt-BR" sz="2300" b="0" dirty="0">
                          <a:solidFill>
                            <a:schemeClr val="tx1"/>
                          </a:solidFill>
                          <a:latin typeface="Arial Narrow" panose="020B0606020202030204" pitchFamily="34" charset="0"/>
                        </a:rPr>
                        <a:t>as personagens conversam entre si. Esse discurso, geralmente, é marcado por verbos de elocução, isto é, verbos que indicam que alguém vai falar, por exemplo: “disse”, “falou”, “indagou”, “respondeu” entre outros. Há também o uso da pontuação, como: travessão (—), aspas (“”), exclamação(!), interrogação (?), dois pontos.</a:t>
                      </a:r>
                    </a:p>
                    <a:p>
                      <a:pPr algn="just"/>
                      <a:r>
                        <a:rPr lang="pt-BR" sz="2300" b="1" dirty="0">
                          <a:solidFill>
                            <a:schemeClr val="tx1"/>
                          </a:solidFill>
                          <a:latin typeface="Arial Narrow" panose="020B0606020202030204" pitchFamily="34" charset="0"/>
                        </a:rPr>
                        <a:t>- Discurso Indireto: </a:t>
                      </a:r>
                      <a:r>
                        <a:rPr lang="pt-BR" sz="2300" b="0" dirty="0">
                          <a:solidFill>
                            <a:schemeClr val="tx1"/>
                          </a:solidFill>
                          <a:latin typeface="Arial Narrow" panose="020B0606020202030204" pitchFamily="34" charset="0"/>
                        </a:rPr>
                        <a:t>O narrador reproduz a fala da personagem com suas próprias palavras, sem usar travessões ou aspas. Exemplo: “A patroa disse que não aguentava mais aquele cheiro.”.</a:t>
                      </a:r>
                    </a:p>
                    <a:p>
                      <a:pPr algn="r"/>
                      <a:r>
                        <a:rPr lang="pt-BR" sz="1400" b="0" dirty="0">
                          <a:solidFill>
                            <a:schemeClr val="tx1"/>
                          </a:solidFill>
                          <a:latin typeface="Arial Narrow" panose="020B0606020202030204" pitchFamily="34" charset="0"/>
                        </a:rPr>
                        <a:t>Disponível em: https://www.todamateria.com.br/discurso-direto-indireto-e-indireto-livre/. Acesso em 14 out. 206. (Adaptado).</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638895407"/>
                  </a:ext>
                </a:extLst>
              </a:tr>
            </a:tbl>
          </a:graphicData>
        </a:graphic>
      </p:graphicFrame>
      <p:pic>
        <p:nvPicPr>
          <p:cNvPr id="3" name="Imagem 2">
            <a:extLst>
              <a:ext uri="{FF2B5EF4-FFF2-40B4-BE49-F238E27FC236}">
                <a16:creationId xmlns:a16="http://schemas.microsoft.com/office/drawing/2014/main" id="{0B465155-8926-1EE2-A551-E842AFBED13C}"/>
              </a:ext>
            </a:extLst>
          </p:cNvPr>
          <p:cNvPicPr>
            <a:picLocks noChangeAspect="1"/>
          </p:cNvPicPr>
          <p:nvPr/>
        </p:nvPicPr>
        <p:blipFill>
          <a:blip r:embed="rId2"/>
          <a:stretch>
            <a:fillRect/>
          </a:stretch>
        </p:blipFill>
        <p:spPr>
          <a:xfrm>
            <a:off x="131482" y="3571887"/>
            <a:ext cx="2485261" cy="959223"/>
          </a:xfrm>
          <a:prstGeom prst="rect">
            <a:avLst/>
          </a:prstGeom>
        </p:spPr>
      </p:pic>
      <p:graphicFrame>
        <p:nvGraphicFramePr>
          <p:cNvPr id="4" name="Tabela 3">
            <a:extLst>
              <a:ext uri="{FF2B5EF4-FFF2-40B4-BE49-F238E27FC236}">
                <a16:creationId xmlns:a16="http://schemas.microsoft.com/office/drawing/2014/main" id="{1567A0CD-7F42-4BF1-61B0-C8D5C29245B2}"/>
              </a:ext>
            </a:extLst>
          </p:cNvPr>
          <p:cNvGraphicFramePr>
            <a:graphicFrameLocks noGrp="1"/>
          </p:cNvGraphicFramePr>
          <p:nvPr>
            <p:extLst>
              <p:ext uri="{D42A27DB-BD31-4B8C-83A1-F6EECF244321}">
                <p14:modId xmlns:p14="http://schemas.microsoft.com/office/powerpoint/2010/main" val="2576162726"/>
              </p:ext>
            </p:extLst>
          </p:nvPr>
        </p:nvGraphicFramePr>
        <p:xfrm>
          <a:off x="131482" y="4531110"/>
          <a:ext cx="11832158" cy="1844040"/>
        </p:xfrm>
        <a:graphic>
          <a:graphicData uri="http://schemas.openxmlformats.org/drawingml/2006/table">
            <a:tbl>
              <a:tblPr firstRow="1" bandRow="1">
                <a:tableStyleId>{5C22544A-7EE6-4342-B048-85BDC9FD1C3A}</a:tableStyleId>
              </a:tblPr>
              <a:tblGrid>
                <a:gridCol w="11832158">
                  <a:extLst>
                    <a:ext uri="{9D8B030D-6E8A-4147-A177-3AD203B41FA5}">
                      <a16:colId xmlns:a16="http://schemas.microsoft.com/office/drawing/2014/main" val="1859745994"/>
                    </a:ext>
                  </a:extLst>
                </a:gridCol>
              </a:tblGrid>
              <a:tr h="370840">
                <a:tc>
                  <a:txBody>
                    <a:bodyPr/>
                    <a:lstStyle/>
                    <a:p>
                      <a:pPr algn="ctr"/>
                      <a:r>
                        <a:rPr lang="pt-BR" sz="2300" b="1" dirty="0">
                          <a:solidFill>
                            <a:schemeClr val="tx1"/>
                          </a:solidFill>
                          <a:latin typeface="Arial Narrow" panose="020B0606020202030204" pitchFamily="34" charset="0"/>
                        </a:rPr>
                        <a:t>Verbo e Verbos de Elocução</a:t>
                      </a:r>
                    </a:p>
                    <a:p>
                      <a:pPr algn="just"/>
                      <a:r>
                        <a:rPr lang="pt-BR" sz="2300" b="1" dirty="0">
                          <a:solidFill>
                            <a:schemeClr val="tx1"/>
                          </a:solidFill>
                          <a:latin typeface="Arial Narrow" panose="020B0606020202030204" pitchFamily="34" charset="0"/>
                        </a:rPr>
                        <a:t>Verbo</a:t>
                      </a:r>
                      <a:r>
                        <a:rPr lang="pt-BR" sz="2300" b="0" dirty="0">
                          <a:solidFill>
                            <a:schemeClr val="tx1"/>
                          </a:solidFill>
                          <a:latin typeface="Arial Narrow" panose="020B0606020202030204" pitchFamily="34" charset="0"/>
                        </a:rPr>
                        <a:t> é a palavra que expressa </a:t>
                      </a:r>
                      <a:r>
                        <a:rPr lang="pt-BR" sz="2300" b="1" dirty="0">
                          <a:solidFill>
                            <a:schemeClr val="tx1"/>
                          </a:solidFill>
                          <a:latin typeface="Arial Narrow" panose="020B0606020202030204" pitchFamily="34" charset="0"/>
                        </a:rPr>
                        <a:t>ação</a:t>
                      </a:r>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estado</a:t>
                      </a:r>
                      <a:r>
                        <a:rPr lang="pt-BR" sz="2300" b="0" dirty="0">
                          <a:solidFill>
                            <a:schemeClr val="tx1"/>
                          </a:solidFill>
                          <a:latin typeface="Arial Narrow" panose="020B0606020202030204" pitchFamily="34" charset="0"/>
                        </a:rPr>
                        <a:t> ou </a:t>
                      </a:r>
                      <a:r>
                        <a:rPr lang="pt-BR" sz="2300" b="1" dirty="0">
                          <a:solidFill>
                            <a:schemeClr val="tx1"/>
                          </a:solidFill>
                          <a:latin typeface="Arial Narrow" panose="020B0606020202030204" pitchFamily="34" charset="0"/>
                        </a:rPr>
                        <a:t>fenômeno da natureza</a:t>
                      </a:r>
                      <a:r>
                        <a:rPr lang="pt-BR" sz="2300" b="0" dirty="0">
                          <a:solidFill>
                            <a:schemeClr val="tx1"/>
                          </a:solidFill>
                          <a:latin typeface="Arial Narrow" panose="020B0606020202030204" pitchFamily="34" charset="0"/>
                        </a:rPr>
                        <a:t>. Indica algo que </a:t>
                      </a:r>
                      <a:r>
                        <a:rPr lang="pt-BR" sz="2300" b="1" dirty="0">
                          <a:solidFill>
                            <a:schemeClr val="tx1"/>
                          </a:solidFill>
                          <a:latin typeface="Arial Narrow" panose="020B0606020202030204" pitchFamily="34" charset="0"/>
                        </a:rPr>
                        <a:t>acontece</a:t>
                      </a:r>
                      <a:r>
                        <a:rPr lang="pt-BR" sz="2300" b="0" dirty="0">
                          <a:solidFill>
                            <a:schemeClr val="tx1"/>
                          </a:solidFill>
                          <a:latin typeface="Arial Narrow" panose="020B0606020202030204" pitchFamily="34" charset="0"/>
                        </a:rPr>
                        <a:t>, </a:t>
                      </a:r>
                      <a:r>
                        <a:rPr lang="pt-BR" sz="2300" b="1" dirty="0">
                          <a:solidFill>
                            <a:schemeClr val="tx1"/>
                          </a:solidFill>
                          <a:latin typeface="Arial Narrow" panose="020B0606020202030204" pitchFamily="34" charset="0"/>
                        </a:rPr>
                        <a:t>aconteceu </a:t>
                      </a:r>
                      <a:r>
                        <a:rPr lang="pt-BR" sz="2300" b="0" dirty="0">
                          <a:solidFill>
                            <a:schemeClr val="tx1"/>
                          </a:solidFill>
                          <a:latin typeface="Arial Narrow" panose="020B0606020202030204" pitchFamily="34" charset="0"/>
                        </a:rPr>
                        <a:t>ou </a:t>
                      </a:r>
                      <a:r>
                        <a:rPr lang="pt-BR" sz="2300" b="1" dirty="0">
                          <a:solidFill>
                            <a:schemeClr val="tx1"/>
                          </a:solidFill>
                          <a:latin typeface="Arial Narrow" panose="020B0606020202030204" pitchFamily="34" charset="0"/>
                        </a:rPr>
                        <a:t>acontecerá</a:t>
                      </a:r>
                      <a:r>
                        <a:rPr lang="pt-BR" sz="2300" b="0" dirty="0">
                          <a:solidFill>
                            <a:schemeClr val="tx1"/>
                          </a:solidFill>
                          <a:latin typeface="Arial Narrow" panose="020B0606020202030204" pitchFamily="34" charset="0"/>
                        </a:rPr>
                        <a:t>.</a:t>
                      </a:r>
                    </a:p>
                    <a:p>
                      <a:pPr algn="just"/>
                      <a:r>
                        <a:rPr lang="pt-BR" sz="2300" b="0" dirty="0">
                          <a:solidFill>
                            <a:schemeClr val="accent2">
                              <a:lumMod val="75000"/>
                            </a:schemeClr>
                          </a:solidFill>
                          <a:latin typeface="Arial Narrow" panose="020B0606020202030204" pitchFamily="34" charset="0"/>
                        </a:rPr>
                        <a:t>_______________________________________________________________________________________</a:t>
                      </a:r>
                    </a:p>
                    <a:p>
                      <a:pPr algn="just"/>
                      <a:r>
                        <a:rPr lang="pt-BR" sz="2300" b="0" dirty="0">
                          <a:solidFill>
                            <a:schemeClr val="tx1"/>
                          </a:solidFill>
                          <a:latin typeface="Arial Narrow" panose="020B0606020202030204" pitchFamily="34" charset="0"/>
                        </a:rPr>
                        <a:t>Verbos de elocução são verbos que anunciam que alguém vai falar, ou seja, introduzem uma fala. Exemplo:</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476417373"/>
                  </a:ext>
                </a:extLst>
              </a:tr>
            </a:tbl>
          </a:graphicData>
        </a:graphic>
      </p:graphicFrame>
    </p:spTree>
    <p:extLst>
      <p:ext uri="{BB962C8B-B14F-4D97-AF65-F5344CB8AC3E}">
        <p14:creationId xmlns:p14="http://schemas.microsoft.com/office/powerpoint/2010/main" val="27271581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C2782D8-0803-A08C-6628-74540A8EB3B4}"/>
              </a:ext>
            </a:extLst>
          </p:cNvPr>
          <p:cNvGraphicFramePr>
            <a:graphicFrameLocks noGrp="1"/>
          </p:cNvGraphicFramePr>
          <p:nvPr>
            <p:extLst>
              <p:ext uri="{D42A27DB-BD31-4B8C-83A1-F6EECF244321}">
                <p14:modId xmlns:p14="http://schemas.microsoft.com/office/powerpoint/2010/main" val="3387987228"/>
              </p:ext>
            </p:extLst>
          </p:nvPr>
        </p:nvGraphicFramePr>
        <p:xfrm>
          <a:off x="158376" y="994485"/>
          <a:ext cx="11935012" cy="441960"/>
        </p:xfrm>
        <a:graphic>
          <a:graphicData uri="http://schemas.openxmlformats.org/drawingml/2006/table">
            <a:tbl>
              <a:tblPr firstRow="1" bandRow="1">
                <a:tableStyleId>{5C22544A-7EE6-4342-B048-85BDC9FD1C3A}</a:tableStyleId>
              </a:tblPr>
              <a:tblGrid>
                <a:gridCol w="11935012">
                  <a:extLst>
                    <a:ext uri="{9D8B030D-6E8A-4147-A177-3AD203B41FA5}">
                      <a16:colId xmlns:a16="http://schemas.microsoft.com/office/drawing/2014/main" val="3388422279"/>
                    </a:ext>
                  </a:extLst>
                </a:gridCol>
              </a:tblGrid>
              <a:tr h="131282">
                <a:tc>
                  <a:txBody>
                    <a:bodyPr/>
                    <a:lstStyle/>
                    <a:p>
                      <a:r>
                        <a:rPr lang="pt-BR" sz="2300" b="0" dirty="0">
                          <a:solidFill>
                            <a:schemeClr val="tx1"/>
                          </a:solidFill>
                          <a:latin typeface="Arial Narrow" panose="020B0606020202030204" pitchFamily="34" charset="0"/>
                        </a:rPr>
                        <a:t>“ele disse”, “ela falou”, “eles afirmaram”, “então eu contei”, “ele respondeu” entre outros.</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249527294"/>
                  </a:ext>
                </a:extLst>
              </a:tr>
            </a:tbl>
          </a:graphicData>
        </a:graphic>
      </p:graphicFrame>
      <p:sp>
        <p:nvSpPr>
          <p:cNvPr id="4" name="CaixaDeTexto 3">
            <a:extLst>
              <a:ext uri="{FF2B5EF4-FFF2-40B4-BE49-F238E27FC236}">
                <a16:creationId xmlns:a16="http://schemas.microsoft.com/office/drawing/2014/main" id="{E6601F4D-06A4-6A5C-0C3B-A039124545D6}"/>
              </a:ext>
            </a:extLst>
          </p:cNvPr>
          <p:cNvSpPr txBox="1"/>
          <p:nvPr/>
        </p:nvSpPr>
        <p:spPr>
          <a:xfrm>
            <a:off x="158376" y="2121129"/>
            <a:ext cx="11935012" cy="2923877"/>
          </a:xfrm>
          <a:prstGeom prst="rect">
            <a:avLst/>
          </a:prstGeom>
          <a:noFill/>
        </p:spPr>
        <p:txBody>
          <a:bodyPr wrap="square">
            <a:spAutoFit/>
          </a:bodyPr>
          <a:lstStyle/>
          <a:p>
            <a:r>
              <a:rPr lang="pt-BR" sz="2300" b="1" dirty="0">
                <a:latin typeface="Arial Narrow" panose="020B0606020202030204" pitchFamily="34" charset="0"/>
              </a:rPr>
              <a:t>12. </a:t>
            </a:r>
            <a:r>
              <a:rPr lang="pt-BR" sz="2300" dirty="0">
                <a:latin typeface="Arial Narrow" panose="020B0606020202030204" pitchFamily="34" charset="0"/>
              </a:rPr>
              <a:t>Releia novamente os trechos do conto de mistério e responda.</a:t>
            </a:r>
          </a:p>
          <a:p>
            <a:r>
              <a:rPr lang="pt-BR" sz="2300" dirty="0">
                <a:latin typeface="Arial Narrow" panose="020B0606020202030204" pitchFamily="34" charset="0"/>
              </a:rPr>
              <a:t>a) No trecho “– Se eu pago empregadas para lavar, passar, limpar, cozinhar, arrumar e uma babá tenho o direito de exigir alguma coisa. Não pretendo que a sala de visitas seja um jasmineiro, mas feder também não.”, está presente o tipo de discurso</a:t>
            </a:r>
          </a:p>
          <a:p>
            <a:pPr algn="ctr"/>
            <a:r>
              <a:rPr lang="pt-BR" sz="2300" dirty="0">
                <a:latin typeface="Arial Narrow" panose="020B0606020202030204" pitchFamily="34" charset="0"/>
              </a:rPr>
              <a:t>(   ) direto.                                                              (    ) indireto.                                                   </a:t>
            </a:r>
          </a:p>
          <a:p>
            <a:r>
              <a:rPr lang="pt-BR" sz="2300" dirty="0">
                <a:latin typeface="Arial Narrow" panose="020B0606020202030204" pitchFamily="34" charset="0"/>
              </a:rPr>
              <a:t>b) Em “Os patrões chamaram a arrumadeira às falas. Que era um absurdo, que não podia continuar, que isso, que aquilo.”, está presente o tipo de discurso</a:t>
            </a:r>
          </a:p>
          <a:p>
            <a:pPr algn="ctr"/>
            <a:r>
              <a:rPr lang="pt-BR" sz="2300" dirty="0">
                <a:latin typeface="Arial Narrow" panose="020B0606020202030204" pitchFamily="34" charset="0"/>
              </a:rPr>
              <a:t>(    ) direto.                                                          (     ) indireto.                                                   </a:t>
            </a:r>
          </a:p>
        </p:txBody>
      </p:sp>
    </p:spTree>
    <p:extLst>
      <p:ext uri="{BB962C8B-B14F-4D97-AF65-F5344CB8AC3E}">
        <p14:creationId xmlns:p14="http://schemas.microsoft.com/office/powerpoint/2010/main" val="1749856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659498A-CCBF-7911-6717-CA8AE663CB0A}"/>
              </a:ext>
            </a:extLst>
          </p:cNvPr>
          <p:cNvSpPr txBox="1"/>
          <p:nvPr/>
        </p:nvSpPr>
        <p:spPr>
          <a:xfrm>
            <a:off x="125506" y="715886"/>
            <a:ext cx="11887200" cy="5047536"/>
          </a:xfrm>
          <a:prstGeom prst="rect">
            <a:avLst/>
          </a:prstGeom>
          <a:noFill/>
        </p:spPr>
        <p:txBody>
          <a:bodyPr wrap="square">
            <a:spAutoFit/>
          </a:bodyPr>
          <a:lstStyle/>
          <a:p>
            <a:pPr algn="just"/>
            <a:r>
              <a:rPr lang="pt-BR" sz="2300" b="1" dirty="0">
                <a:latin typeface="Arial Narrow" panose="020B0606020202030204" pitchFamily="34" charset="0"/>
              </a:rPr>
              <a:t>13. </a:t>
            </a:r>
            <a:r>
              <a:rPr lang="pt-BR" sz="2300" dirty="0">
                <a:latin typeface="Arial Narrow" panose="020B0606020202030204" pitchFamily="34" charset="0"/>
              </a:rPr>
              <a:t>Os pronomes são usados para retomar um termo já citado no texto, evitando repetições desnecessárias e garantindo a coesão textual. Leia o trecho “Com certeza, ela estava sentada ali esperando por alguém, ou por alguma coisa...”, e agora responda.</a:t>
            </a:r>
          </a:p>
          <a:p>
            <a:pPr algn="just"/>
            <a:r>
              <a:rPr lang="pt-BR" sz="2300" dirty="0">
                <a:latin typeface="Arial Narrow" panose="020B0606020202030204" pitchFamily="34" charset="0"/>
              </a:rPr>
              <a:t>a) A quem se refere o pronome ‘ela’?</a:t>
            </a:r>
          </a:p>
          <a:p>
            <a:pPr algn="just"/>
            <a:r>
              <a:rPr lang="pt-BR" sz="2300" dirty="0">
                <a:latin typeface="Arial Narrow" panose="020B0606020202030204" pitchFamily="34" charset="0"/>
              </a:rPr>
              <a:t>(A) A arrumadeira.</a:t>
            </a:r>
          </a:p>
          <a:p>
            <a:pPr algn="just"/>
            <a:r>
              <a:rPr lang="pt-BR" sz="2300" dirty="0">
                <a:latin typeface="Arial Narrow" panose="020B0606020202030204" pitchFamily="34" charset="0"/>
              </a:rPr>
              <a:t>(B) A </a:t>
            </a:r>
            <a:r>
              <a:rPr lang="pt-BR" sz="2300" dirty="0" err="1">
                <a:latin typeface="Arial Narrow" panose="020B0606020202030204" pitchFamily="34" charset="0"/>
              </a:rPr>
              <a:t>Giselinha</a:t>
            </a:r>
            <a:r>
              <a:rPr lang="pt-BR" sz="2300" dirty="0">
                <a:latin typeface="Arial Narrow" panose="020B0606020202030204" pitchFamily="34" charset="0"/>
              </a:rPr>
              <a:t>.</a:t>
            </a:r>
          </a:p>
          <a:p>
            <a:pPr algn="just"/>
            <a:r>
              <a:rPr lang="pt-BR" sz="2300" dirty="0">
                <a:latin typeface="Arial Narrow" panose="020B0606020202030204" pitchFamily="34" charset="0"/>
              </a:rPr>
              <a:t>(C) A copeira.</a:t>
            </a:r>
          </a:p>
          <a:p>
            <a:pPr algn="just"/>
            <a:r>
              <a:rPr lang="pt-BR" sz="2300" dirty="0">
                <a:latin typeface="Arial Narrow" panose="020B0606020202030204" pitchFamily="34" charset="0"/>
              </a:rPr>
              <a:t>(D) A patroa.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Qual é a função do pronome ‘ela’ nesse trecho?</a:t>
            </a:r>
          </a:p>
          <a:p>
            <a:pPr algn="just"/>
            <a:r>
              <a:rPr lang="pt-BR" sz="2300" dirty="0">
                <a:latin typeface="Arial Narrow" panose="020B0606020202030204" pitchFamily="34" charset="0"/>
              </a:rPr>
              <a:t>(A) Introduzir uma nova personagem.</a:t>
            </a:r>
          </a:p>
          <a:p>
            <a:pPr algn="just"/>
            <a:r>
              <a:rPr lang="pt-BR" sz="2300" dirty="0">
                <a:latin typeface="Arial Narrow" panose="020B0606020202030204" pitchFamily="34" charset="0"/>
              </a:rPr>
              <a:t>(B) Indicar um objeto mencionado no texto.</a:t>
            </a:r>
          </a:p>
          <a:p>
            <a:pPr algn="just"/>
            <a:r>
              <a:rPr lang="pt-BR" sz="2300" dirty="0">
                <a:latin typeface="Arial Narrow" panose="020B0606020202030204" pitchFamily="34" charset="0"/>
              </a:rPr>
              <a:t>(C) Indicar a personagem principal no texto.</a:t>
            </a:r>
          </a:p>
          <a:p>
            <a:pPr algn="just"/>
            <a:r>
              <a:rPr lang="pt-BR" sz="2300" dirty="0">
                <a:latin typeface="Arial Narrow" panose="020B0606020202030204" pitchFamily="34" charset="0"/>
              </a:rPr>
              <a:t>(D) Retomar uma personagem já mencionada.</a:t>
            </a:r>
          </a:p>
        </p:txBody>
      </p:sp>
    </p:spTree>
    <p:extLst>
      <p:ext uri="{BB962C8B-B14F-4D97-AF65-F5344CB8AC3E}">
        <p14:creationId xmlns:p14="http://schemas.microsoft.com/office/powerpoint/2010/main" val="9976392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9F09C47-F888-7555-77F7-1035C2AAB008}"/>
              </a:ext>
            </a:extLst>
          </p:cNvPr>
          <p:cNvPicPr>
            <a:picLocks noChangeAspect="1"/>
          </p:cNvPicPr>
          <p:nvPr/>
        </p:nvPicPr>
        <p:blipFill>
          <a:blip r:embed="rId2"/>
          <a:stretch>
            <a:fillRect/>
          </a:stretch>
        </p:blipFill>
        <p:spPr>
          <a:xfrm>
            <a:off x="3663663" y="663389"/>
            <a:ext cx="4864673" cy="596706"/>
          </a:xfrm>
          <a:prstGeom prst="rect">
            <a:avLst/>
          </a:prstGeom>
        </p:spPr>
      </p:pic>
      <p:pic>
        <p:nvPicPr>
          <p:cNvPr id="3" name="Imagem 2">
            <a:extLst>
              <a:ext uri="{FF2B5EF4-FFF2-40B4-BE49-F238E27FC236}">
                <a16:creationId xmlns:a16="http://schemas.microsoft.com/office/drawing/2014/main" id="{2B307642-17BC-1894-5E18-1D5B0DF81F62}"/>
              </a:ext>
            </a:extLst>
          </p:cNvPr>
          <p:cNvPicPr>
            <a:picLocks noChangeAspect="1"/>
          </p:cNvPicPr>
          <p:nvPr/>
        </p:nvPicPr>
        <p:blipFill>
          <a:blip r:embed="rId3"/>
          <a:stretch>
            <a:fillRect/>
          </a:stretch>
        </p:blipFill>
        <p:spPr>
          <a:xfrm>
            <a:off x="170243" y="1260095"/>
            <a:ext cx="4863745" cy="1017520"/>
          </a:xfrm>
          <a:prstGeom prst="rect">
            <a:avLst/>
          </a:prstGeom>
        </p:spPr>
      </p:pic>
      <p:sp>
        <p:nvSpPr>
          <p:cNvPr id="5" name="CaixaDeTexto 4">
            <a:extLst>
              <a:ext uri="{FF2B5EF4-FFF2-40B4-BE49-F238E27FC236}">
                <a16:creationId xmlns:a16="http://schemas.microsoft.com/office/drawing/2014/main" id="{622AC361-850A-D333-E5DB-E3C08C9F621B}"/>
              </a:ext>
            </a:extLst>
          </p:cNvPr>
          <p:cNvSpPr txBox="1"/>
          <p:nvPr/>
        </p:nvSpPr>
        <p:spPr>
          <a:xfrm>
            <a:off x="170243" y="2477959"/>
            <a:ext cx="11851514" cy="3631763"/>
          </a:xfrm>
          <a:prstGeom prst="rect">
            <a:avLst/>
          </a:prstGeom>
          <a:noFill/>
        </p:spPr>
        <p:txBody>
          <a:bodyPr wrap="square">
            <a:spAutoFit/>
          </a:bodyPr>
          <a:lstStyle/>
          <a:p>
            <a:r>
              <a:rPr lang="pt-BR" sz="2300" dirty="0">
                <a:latin typeface="Arial Narrow" panose="020B0606020202030204" pitchFamily="34" charset="0"/>
              </a:rPr>
              <a:t>Leia o texto.</a:t>
            </a:r>
          </a:p>
          <a:p>
            <a:endParaRPr lang="pt-BR" sz="2300" b="1" dirty="0">
              <a:latin typeface="Arial Narrow" panose="020B0606020202030204" pitchFamily="34" charset="0"/>
            </a:endParaRPr>
          </a:p>
          <a:p>
            <a:r>
              <a:rPr lang="pt-BR" sz="2300" b="1" dirty="0">
                <a:latin typeface="Arial Narrow" panose="020B0606020202030204" pitchFamily="34" charset="0"/>
              </a:rPr>
              <a:t>Texto III</a:t>
            </a:r>
          </a:p>
          <a:p>
            <a:pPr algn="ctr"/>
            <a:r>
              <a:rPr lang="pt-BR" sz="2300" b="1" dirty="0">
                <a:latin typeface="Arial Narrow" panose="020B0606020202030204" pitchFamily="34" charset="0"/>
              </a:rPr>
              <a:t>Conto de mistério</a:t>
            </a:r>
          </a:p>
          <a:p>
            <a:pPr algn="r"/>
            <a:r>
              <a:rPr lang="pt-BR" sz="2300" dirty="0">
                <a:latin typeface="Arial Narrow" panose="020B0606020202030204" pitchFamily="34" charset="0"/>
              </a:rPr>
              <a:t>Stanislaw Ponte Preta</a:t>
            </a:r>
          </a:p>
          <a:p>
            <a:pPr indent="268288" algn="just"/>
            <a:r>
              <a:rPr lang="pt-BR" sz="2300" dirty="0">
                <a:latin typeface="Arial Narrow" panose="020B0606020202030204" pitchFamily="34" charset="0"/>
              </a:rPr>
              <a:t>Com a gola do paletó levantada e a aba do chapéu abaixada, caminhando pelos cantos escuros, era quase impossível qualquer pessoa que cruzasse com ele ver seu rosto. No local combinado, parou e fez o sinal que tinham já estipulado à maneira de senha. Parou debaixo do poste, acendeu o cigarro e soltou a fumaça em três baforadas compassadas. Imediatamente um sujeito mal-encarado, que se encontrava no café em frente, ajeitou a gravata e cuspiu de banda.</a:t>
            </a:r>
          </a:p>
        </p:txBody>
      </p:sp>
    </p:spTree>
    <p:extLst>
      <p:ext uri="{BB962C8B-B14F-4D97-AF65-F5344CB8AC3E}">
        <p14:creationId xmlns:p14="http://schemas.microsoft.com/office/powerpoint/2010/main" val="27783308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EA9A4FE-1A3F-A4A4-932D-CCDCDDEFCD30}"/>
              </a:ext>
            </a:extLst>
          </p:cNvPr>
          <p:cNvSpPr txBox="1"/>
          <p:nvPr/>
        </p:nvSpPr>
        <p:spPr>
          <a:xfrm>
            <a:off x="188258" y="607909"/>
            <a:ext cx="11752729" cy="6109365"/>
          </a:xfrm>
          <a:prstGeom prst="rect">
            <a:avLst/>
          </a:prstGeom>
          <a:noFill/>
        </p:spPr>
        <p:txBody>
          <a:bodyPr wrap="square">
            <a:spAutoFit/>
          </a:bodyPr>
          <a:lstStyle/>
          <a:p>
            <a:pPr indent="268288" algn="just"/>
            <a:r>
              <a:rPr lang="pt-BR" sz="2300" dirty="0">
                <a:latin typeface="Arial Narrow" panose="020B0606020202030204" pitchFamily="34" charset="0"/>
              </a:rPr>
              <a:t>Era aquele. Atravessou cautelosamente a rua, entrou no café e pediu um guaraná. O outro sorriu e se aproximou: “Siga-me!” – foi a ordem dada com voz cavernosa. Deu apenas um gole no guaraná e saiu. O outro entrou num beco úmido e mal iluminado e ele – a uma distância de uns dez a doze passos – entrou também.</a:t>
            </a:r>
          </a:p>
          <a:p>
            <a:pPr indent="268288" algn="just"/>
            <a:r>
              <a:rPr lang="pt-BR" sz="2300" dirty="0">
                <a:latin typeface="Arial Narrow" panose="020B0606020202030204" pitchFamily="34" charset="0"/>
              </a:rPr>
              <a:t>Ali parecia não haver ninguém. O silêncio era sepulcral. Mas o homem que ia na frente olhou em volta, certificou-se de que não havia ninguém de tocaia e bateu numa janela. Logo uma dobradiça gemeu e a porta abriu-se discretamente.</a:t>
            </a:r>
          </a:p>
          <a:p>
            <a:pPr indent="268288" algn="just"/>
            <a:r>
              <a:rPr lang="pt-BR" sz="2300" dirty="0">
                <a:latin typeface="Arial Narrow" panose="020B0606020202030204" pitchFamily="34" charset="0"/>
              </a:rPr>
              <a:t>Entraram os dois e deram numa sala pequena e enfumaçada onde, no centro, via-se uma mesa cheia de pequenos pacotes. Por trás dela um sujeito de barba crescida, roupas humildes e ar de pobre trabalhador parecia ter medo do que ia fazer. Não hesitou – porém – quando o homem que entrara na frente apontou para o que entrara em seguida e disse: “É este”.</a:t>
            </a:r>
          </a:p>
          <a:p>
            <a:pPr indent="268288" algn="just"/>
            <a:r>
              <a:rPr lang="pt-BR" sz="2300" dirty="0">
                <a:latin typeface="Arial Narrow" panose="020B0606020202030204" pitchFamily="34" charset="0"/>
              </a:rPr>
              <a:t>O que estava por trás da mesa pegou um dos pacotes e entregou ao que falara. Este passou o pacote para o outro e perguntou se trouxera o dinheiro. [...]</a:t>
            </a:r>
          </a:p>
          <a:p>
            <a:pPr indent="268288" algn="just"/>
            <a:r>
              <a:rPr lang="pt-BR" sz="2300" dirty="0">
                <a:latin typeface="Arial Narrow" panose="020B0606020202030204" pitchFamily="34" charset="0"/>
              </a:rPr>
              <a:t>Saiu então sozinho, caminhando rente as paredes do beco. Quando alcançou uma rua mais clara, assoviou para um taxi que passava e mandou tocar a toda pressa para determinado endereço. O motorista obedeceu e, meia hora depois, entrava em casa a berrar para a mulher:</a:t>
            </a:r>
          </a:p>
          <a:p>
            <a:pPr indent="268288" algn="just"/>
            <a:r>
              <a:rPr lang="pt-BR" sz="2300" dirty="0">
                <a:latin typeface="Arial Narrow" panose="020B0606020202030204" pitchFamily="34" charset="0"/>
              </a:rPr>
              <a:t>– Julieta! Ó Julieta... consegui.</a:t>
            </a:r>
          </a:p>
        </p:txBody>
      </p:sp>
    </p:spTree>
    <p:extLst>
      <p:ext uri="{BB962C8B-B14F-4D97-AF65-F5344CB8AC3E}">
        <p14:creationId xmlns:p14="http://schemas.microsoft.com/office/powerpoint/2010/main" val="33602159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B07C5D-1F12-C9AD-EDDD-C092A70869C1}"/>
              </a:ext>
            </a:extLst>
          </p:cNvPr>
          <p:cNvSpPr txBox="1"/>
          <p:nvPr/>
        </p:nvSpPr>
        <p:spPr>
          <a:xfrm>
            <a:off x="161364" y="667035"/>
            <a:ext cx="11851342" cy="5124480"/>
          </a:xfrm>
          <a:prstGeom prst="rect">
            <a:avLst/>
          </a:prstGeom>
          <a:noFill/>
        </p:spPr>
        <p:txBody>
          <a:bodyPr wrap="square">
            <a:spAutoFit/>
          </a:bodyPr>
          <a:lstStyle/>
          <a:p>
            <a:pPr indent="268288"/>
            <a:r>
              <a:rPr lang="pt-BR" sz="2300" dirty="0">
                <a:latin typeface="Arial Narrow" panose="020B0606020202030204" pitchFamily="34" charset="0"/>
              </a:rPr>
              <a:t>A mulher veio lá de dentro enxugando as mãos em um avental, a sorrir de felicidade. O marido colocou o pacote sobre a mesa, num ar triunfal. Ela abriu o pacote e verificou que o marido conseguira mesmo, depois de tanto esforço e economia, comprar aquilo que eles não viam há tanto tempo naquele barraco. Ali estava: um quilo de feijão.</a:t>
            </a:r>
          </a:p>
          <a:p>
            <a:pPr algn="r"/>
            <a:r>
              <a:rPr lang="pt-BR" sz="1400" dirty="0">
                <a:latin typeface="Arial Narrow" panose="020B0606020202030204" pitchFamily="34" charset="0"/>
              </a:rPr>
              <a:t>Stanislaw Ponte Preta. “Conto de mistério”. In: Dois amigos e um chato. 25. ed. São Paulo, Moderna, 1986. p. 65-6.</a:t>
            </a:r>
          </a:p>
          <a:p>
            <a:pPr algn="r"/>
            <a:r>
              <a:rPr lang="pt-BR" sz="1400" dirty="0">
                <a:latin typeface="Arial Narrow" panose="020B0606020202030204" pitchFamily="34" charset="0"/>
              </a:rPr>
              <a:t>Disponível em: https://armazemdetexto.blogspot.com/2020/09/conto-conto-de-misterio-stanislaw-ponte.html. Acesso em 16 out. 2025.</a:t>
            </a:r>
          </a:p>
          <a:p>
            <a:endParaRPr lang="pt-BR" sz="2300" b="1" dirty="0">
              <a:latin typeface="Arial Narrow" panose="020B0606020202030204" pitchFamily="34" charset="0"/>
            </a:endParaRPr>
          </a:p>
          <a:p>
            <a:r>
              <a:rPr lang="pt-BR" sz="2300" b="1" dirty="0">
                <a:latin typeface="Arial Narrow" panose="020B0606020202030204" pitchFamily="34" charset="0"/>
              </a:rPr>
              <a:t>13. </a:t>
            </a:r>
            <a:r>
              <a:rPr lang="pt-BR" sz="2300" dirty="0">
                <a:latin typeface="Arial Narrow" panose="020B0606020202030204" pitchFamily="34" charset="0"/>
              </a:rPr>
              <a:t>As personagens são essenciais para qualquer narrativa. Elas são quem vivem os acontecimentos e faz a história avançar. Quais são as personagens que aparecem nessa história?</a:t>
            </a:r>
          </a:p>
          <a:p>
            <a:endParaRPr lang="pt-BR" sz="2300" dirty="0">
              <a:latin typeface="Arial Narrow" panose="020B0606020202030204" pitchFamily="34" charset="0"/>
            </a:endParaRPr>
          </a:p>
          <a:p>
            <a:r>
              <a:rPr lang="pt-BR" sz="2300" b="1" dirty="0">
                <a:latin typeface="Arial Narrow" panose="020B0606020202030204" pitchFamily="34" charset="0"/>
              </a:rPr>
              <a:t>14. </a:t>
            </a:r>
            <a:r>
              <a:rPr lang="pt-BR" sz="2300" dirty="0">
                <a:latin typeface="Arial Narrow" panose="020B0606020202030204" pitchFamily="34" charset="0"/>
              </a:rPr>
              <a:t>O espaço ajuda a criar o clima da história e influência como os acontecimentos se desenrolam. Um beco escuro ou uma casa simples podem gerar suspense ou tensão. Responda:</a:t>
            </a:r>
          </a:p>
          <a:p>
            <a:r>
              <a:rPr lang="pt-BR" sz="2300" dirty="0">
                <a:latin typeface="Arial Narrow" panose="020B0606020202030204" pitchFamily="34" charset="0"/>
              </a:rPr>
              <a:t>a) Onde se passa os acontecimentos do conto?</a:t>
            </a:r>
          </a:p>
          <a:p>
            <a:endParaRPr lang="pt-BR" sz="2300" dirty="0">
              <a:latin typeface="Arial Narrow" panose="020B0606020202030204" pitchFamily="34" charset="0"/>
            </a:endParaRPr>
          </a:p>
          <a:p>
            <a:r>
              <a:rPr lang="pt-BR" sz="2300" dirty="0">
                <a:latin typeface="Arial Narrow" panose="020B0606020202030204" pitchFamily="34" charset="0"/>
              </a:rPr>
              <a:t>b) Escolha uma frase do texto que descreva o espaço de forma detalhada.</a:t>
            </a:r>
          </a:p>
        </p:txBody>
      </p:sp>
    </p:spTree>
    <p:extLst>
      <p:ext uri="{BB962C8B-B14F-4D97-AF65-F5344CB8AC3E}">
        <p14:creationId xmlns:p14="http://schemas.microsoft.com/office/powerpoint/2010/main" val="28914425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B1F5D3-BBCA-F41A-2E50-7CCFC596AAD3}"/>
              </a:ext>
            </a:extLst>
          </p:cNvPr>
          <p:cNvSpPr txBox="1"/>
          <p:nvPr/>
        </p:nvSpPr>
        <p:spPr>
          <a:xfrm>
            <a:off x="197222" y="651424"/>
            <a:ext cx="11869271" cy="6109365"/>
          </a:xfrm>
          <a:prstGeom prst="rect">
            <a:avLst/>
          </a:prstGeom>
          <a:noFill/>
        </p:spPr>
        <p:txBody>
          <a:bodyPr wrap="square">
            <a:spAutoFit/>
          </a:bodyPr>
          <a:lstStyle/>
          <a:p>
            <a:pPr algn="just"/>
            <a:r>
              <a:rPr lang="pt-BR" sz="2300" b="1" dirty="0">
                <a:latin typeface="Arial Narrow" panose="020B0606020202030204" pitchFamily="34" charset="0"/>
              </a:rPr>
              <a:t>15. </a:t>
            </a:r>
            <a:r>
              <a:rPr lang="pt-BR" sz="2300" dirty="0">
                <a:latin typeface="Arial Narrow" panose="020B0606020202030204" pitchFamily="34" charset="0"/>
              </a:rPr>
              <a:t>O tempo indica quando a história ocorre, seja em dia ou noite, presente ou passado. Ele também ajuda a criar suspense ou urgência nos acontecimentos.</a:t>
            </a:r>
          </a:p>
          <a:p>
            <a:pPr marL="457200" indent="-457200" algn="just">
              <a:buAutoNum type="alphaLcParenR"/>
            </a:pPr>
            <a:r>
              <a:rPr lang="pt-BR" sz="2300" dirty="0">
                <a:latin typeface="Arial Narrow" panose="020B0606020202030204" pitchFamily="34" charset="0"/>
              </a:rPr>
              <a:t>Quando essa história se passa? (Ex.: dia, noite, época indefinida, presente ou passado).</a:t>
            </a:r>
          </a:p>
          <a:p>
            <a:pPr marL="457200" indent="-457200" algn="just">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Cite uma frase que indique o tempo ou a atmosfera temporal da narrativa.</a:t>
            </a:r>
          </a:p>
          <a:p>
            <a:pPr marL="457200" indent="-457200" algn="just">
              <a:buAutoNum type="alphaLcParenR"/>
            </a:pPr>
            <a:endParaRPr lang="pt-BR" sz="2300" dirty="0">
              <a:latin typeface="Arial Narrow" panose="020B0606020202030204" pitchFamily="34" charset="0"/>
            </a:endParaRPr>
          </a:p>
          <a:p>
            <a:pPr algn="just"/>
            <a:r>
              <a:rPr lang="pt-BR" sz="2300" b="1" dirty="0">
                <a:latin typeface="Arial Narrow" panose="020B0606020202030204" pitchFamily="34" charset="0"/>
              </a:rPr>
              <a:t>16. </a:t>
            </a:r>
            <a:r>
              <a:rPr lang="pt-BR" sz="2300" dirty="0">
                <a:latin typeface="Arial Narrow" panose="020B0606020202030204" pitchFamily="34" charset="0"/>
              </a:rPr>
              <a:t>A situação inicial é o ponto de partida da história. É o momento que desperta a atenção do leitor e dá início aos acontecimentos. Qual é o evento ou situação que dá início à história?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17. </a:t>
            </a:r>
            <a:r>
              <a:rPr lang="pt-BR" sz="2300" dirty="0">
                <a:latin typeface="Arial Narrow" panose="020B0606020202030204" pitchFamily="34" charset="0"/>
              </a:rPr>
              <a:t>Toda narrativa precisa de um problema ou desafio que cria tensão ou suspense. No conto de mistério, o conflito mantém o leitor curioso. Qual é a dificuldade, suspense ou desafio enfrentado pelas personagens?</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18. </a:t>
            </a:r>
            <a:r>
              <a:rPr lang="pt-BR" sz="2300" dirty="0">
                <a:latin typeface="Arial Narrow" panose="020B0606020202030204" pitchFamily="34" charset="0"/>
              </a:rPr>
              <a:t>O clímax é o ponto de maior tensão da história. É o momento em que o suspense ou o conflito atinge seu ápice. Qual é o momento de maior tensão ou expectativa no conto?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19. </a:t>
            </a:r>
            <a:r>
              <a:rPr lang="pt-BR" sz="2300" dirty="0">
                <a:latin typeface="Arial Narrow" panose="020B0606020202030204" pitchFamily="34" charset="0"/>
              </a:rPr>
              <a:t>O desfecho mostra como os acontecimentos se resolvem e qual é a surpresa ou lição final da história. Ele dá sentido à narrativa e pode provocar emoção no leitor. Como a história termina? </a:t>
            </a:r>
          </a:p>
        </p:txBody>
      </p:sp>
    </p:spTree>
    <p:extLst>
      <p:ext uri="{BB962C8B-B14F-4D97-AF65-F5344CB8AC3E}">
        <p14:creationId xmlns:p14="http://schemas.microsoft.com/office/powerpoint/2010/main" val="20055755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09EFBA5-B9D5-5C52-AC91-D2F3804B1486}"/>
              </a:ext>
            </a:extLst>
          </p:cNvPr>
          <p:cNvSpPr txBox="1"/>
          <p:nvPr/>
        </p:nvSpPr>
        <p:spPr>
          <a:xfrm>
            <a:off x="89646" y="663406"/>
            <a:ext cx="11949953" cy="2569934"/>
          </a:xfrm>
          <a:prstGeom prst="rect">
            <a:avLst/>
          </a:prstGeom>
          <a:noFill/>
        </p:spPr>
        <p:txBody>
          <a:bodyPr wrap="square">
            <a:spAutoFit/>
          </a:bodyPr>
          <a:lstStyle/>
          <a:p>
            <a:pPr algn="just"/>
            <a:r>
              <a:rPr lang="pt-BR" sz="2300" b="1" dirty="0">
                <a:latin typeface="Arial Narrow" panose="020B0606020202030204" pitchFamily="34" charset="0"/>
              </a:rPr>
              <a:t>20. </a:t>
            </a:r>
            <a:r>
              <a:rPr lang="pt-BR" sz="2300" dirty="0">
                <a:latin typeface="Arial Narrow" panose="020B0606020202030204" pitchFamily="34" charset="0"/>
              </a:rPr>
              <a:t>O conto de mistério é um gênero textual narrativo que narra situações de mistério, suspense. Assim responda:</a:t>
            </a:r>
          </a:p>
          <a:p>
            <a:pPr marL="457200" indent="-457200">
              <a:buAutoNum type="alphaLcParenR"/>
            </a:pPr>
            <a:r>
              <a:rPr lang="pt-BR" sz="2300" dirty="0">
                <a:latin typeface="Arial Narrow" panose="020B0606020202030204" pitchFamily="34" charset="0"/>
              </a:rPr>
              <a:t>Qual é o fato que dá início à história?</a:t>
            </a:r>
          </a:p>
          <a:p>
            <a:pPr marL="457200" indent="-457200">
              <a:buAutoNum type="alphaLcParenR"/>
            </a:pPr>
            <a:endParaRPr lang="pt-BR" sz="2300" dirty="0">
              <a:latin typeface="Arial Narrow" panose="020B0606020202030204" pitchFamily="34" charset="0"/>
            </a:endParaRPr>
          </a:p>
          <a:p>
            <a:pPr marL="457200" indent="-457200" algn="just">
              <a:buAutoNum type="alphaLcParenR"/>
            </a:pPr>
            <a:r>
              <a:rPr lang="pt-BR" sz="2300" dirty="0">
                <a:latin typeface="Arial Narrow" panose="020B0606020202030204" pitchFamily="34" charset="0"/>
              </a:rPr>
              <a:t>Toda história há um narrador, ou seja, alguém que conta e algumas vezes participa da história. Nesse conto de mistério, o narrador</a:t>
            </a:r>
          </a:p>
          <a:p>
            <a:pPr algn="ctr"/>
            <a:r>
              <a:rPr lang="pt-BR" sz="2300" dirty="0">
                <a:latin typeface="Arial Narrow" panose="020B0606020202030204" pitchFamily="34" charset="0"/>
              </a:rPr>
              <a:t>(   ) participa da história.                                                       (    ) não participa da história.</a:t>
            </a:r>
          </a:p>
        </p:txBody>
      </p:sp>
      <p:pic>
        <p:nvPicPr>
          <p:cNvPr id="4" name="Imagem 3">
            <a:extLst>
              <a:ext uri="{FF2B5EF4-FFF2-40B4-BE49-F238E27FC236}">
                <a16:creationId xmlns:a16="http://schemas.microsoft.com/office/drawing/2014/main" id="{CCA14D44-021D-5E33-A41E-DBD7C9BE6595}"/>
              </a:ext>
            </a:extLst>
          </p:cNvPr>
          <p:cNvPicPr>
            <a:picLocks noChangeAspect="1"/>
          </p:cNvPicPr>
          <p:nvPr/>
        </p:nvPicPr>
        <p:blipFill>
          <a:blip r:embed="rId2"/>
          <a:stretch>
            <a:fillRect/>
          </a:stretch>
        </p:blipFill>
        <p:spPr>
          <a:xfrm>
            <a:off x="89646" y="3429000"/>
            <a:ext cx="2217757" cy="854311"/>
          </a:xfrm>
          <a:prstGeom prst="rect">
            <a:avLst/>
          </a:prstGeom>
        </p:spPr>
      </p:pic>
      <p:graphicFrame>
        <p:nvGraphicFramePr>
          <p:cNvPr id="5" name="Tabela 4">
            <a:extLst>
              <a:ext uri="{FF2B5EF4-FFF2-40B4-BE49-F238E27FC236}">
                <a16:creationId xmlns:a16="http://schemas.microsoft.com/office/drawing/2014/main" id="{148F63BD-AF20-185E-485D-9526BC3FE1BA}"/>
              </a:ext>
            </a:extLst>
          </p:cNvPr>
          <p:cNvGraphicFramePr>
            <a:graphicFrameLocks noGrp="1"/>
          </p:cNvGraphicFramePr>
          <p:nvPr>
            <p:extLst>
              <p:ext uri="{D42A27DB-BD31-4B8C-83A1-F6EECF244321}">
                <p14:modId xmlns:p14="http://schemas.microsoft.com/office/powerpoint/2010/main" val="1283830062"/>
              </p:ext>
            </p:extLst>
          </p:nvPr>
        </p:nvGraphicFramePr>
        <p:xfrm>
          <a:off x="89646" y="4293551"/>
          <a:ext cx="11949952" cy="2194560"/>
        </p:xfrm>
        <a:graphic>
          <a:graphicData uri="http://schemas.openxmlformats.org/drawingml/2006/table">
            <a:tbl>
              <a:tblPr firstRow="1" bandRow="1">
                <a:tableStyleId>{5C22544A-7EE6-4342-B048-85BDC9FD1C3A}</a:tableStyleId>
              </a:tblPr>
              <a:tblGrid>
                <a:gridCol w="11949952">
                  <a:extLst>
                    <a:ext uri="{9D8B030D-6E8A-4147-A177-3AD203B41FA5}">
                      <a16:colId xmlns:a16="http://schemas.microsoft.com/office/drawing/2014/main" val="3675955765"/>
                    </a:ext>
                  </a:extLst>
                </a:gridCol>
              </a:tblGrid>
              <a:tr h="370840">
                <a:tc>
                  <a:txBody>
                    <a:bodyPr/>
                    <a:lstStyle/>
                    <a:p>
                      <a:pPr algn="ctr"/>
                      <a:r>
                        <a:rPr lang="pt-BR" sz="2300" b="1" dirty="0">
                          <a:solidFill>
                            <a:schemeClr val="tx1"/>
                          </a:solidFill>
                          <a:latin typeface="Arial Narrow" panose="020B0606020202030204" pitchFamily="34" charset="0"/>
                        </a:rPr>
                        <a:t>A pontuação das falas nos contos de mistério</a:t>
                      </a:r>
                    </a:p>
                    <a:p>
                      <a:pPr marL="0" indent="268288" algn="just"/>
                      <a:r>
                        <a:rPr lang="pt-BR" sz="2300" b="0" dirty="0">
                          <a:solidFill>
                            <a:schemeClr val="tx1"/>
                          </a:solidFill>
                          <a:latin typeface="Arial Narrow" panose="020B0606020202030204" pitchFamily="34" charset="0"/>
                        </a:rPr>
                        <a:t>Nos contos de mistério, as falas das personagens são muito importantes para revelar </a:t>
                      </a:r>
                      <a:r>
                        <a:rPr lang="pt-BR" sz="2300" b="1" dirty="0">
                          <a:solidFill>
                            <a:schemeClr val="tx1"/>
                          </a:solidFill>
                          <a:latin typeface="Arial Narrow" panose="020B0606020202030204" pitchFamily="34" charset="0"/>
                        </a:rPr>
                        <a:t>informações, sentimentos e intenções </a:t>
                      </a:r>
                      <a:r>
                        <a:rPr lang="pt-BR" sz="2300" b="0" dirty="0">
                          <a:solidFill>
                            <a:schemeClr val="tx1"/>
                          </a:solidFill>
                          <a:latin typeface="Arial Narrow" panose="020B0606020202030204" pitchFamily="34" charset="0"/>
                        </a:rPr>
                        <a:t>de forma direta. Para indicar essas falas, usamos, geralmente, travessão (–) no início do que a personagem diz.</a:t>
                      </a:r>
                    </a:p>
                    <a:p>
                      <a:pPr marL="0" indent="268288" algn="just"/>
                      <a:r>
                        <a:rPr lang="pt-BR" sz="2300" b="0" dirty="0">
                          <a:solidFill>
                            <a:schemeClr val="tx1"/>
                          </a:solidFill>
                          <a:latin typeface="Arial Narrow" panose="020B0606020202030204" pitchFamily="34" charset="0"/>
                        </a:rPr>
                        <a:t>O travessão mostra </a:t>
                      </a:r>
                      <a:r>
                        <a:rPr lang="pt-BR" sz="2300" b="1" dirty="0">
                          <a:solidFill>
                            <a:schemeClr val="tx1"/>
                          </a:solidFill>
                          <a:latin typeface="Arial Narrow" panose="020B0606020202030204" pitchFamily="34" charset="0"/>
                        </a:rPr>
                        <a:t>quem está falando </a:t>
                      </a:r>
                      <a:r>
                        <a:rPr lang="pt-BR" sz="2300" b="0" dirty="0">
                          <a:solidFill>
                            <a:schemeClr val="tx1"/>
                          </a:solidFill>
                          <a:latin typeface="Arial Narrow" panose="020B0606020202030204" pitchFamily="34" charset="0"/>
                        </a:rPr>
                        <a:t>e ajuda o leitor a identificar rapidamente a fala da personagem, sem confundir com a narrativa do autor.</a:t>
                      </a: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3216387507"/>
                  </a:ext>
                </a:extLst>
              </a:tr>
            </a:tbl>
          </a:graphicData>
        </a:graphic>
      </p:graphicFrame>
    </p:spTree>
    <p:extLst>
      <p:ext uri="{BB962C8B-B14F-4D97-AF65-F5344CB8AC3E}">
        <p14:creationId xmlns:p14="http://schemas.microsoft.com/office/powerpoint/2010/main" val="37325967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2356C99-3FC3-60B2-E4C0-026C5929D814}"/>
              </a:ext>
            </a:extLst>
          </p:cNvPr>
          <p:cNvGraphicFramePr>
            <a:graphicFrameLocks noGrp="1"/>
          </p:cNvGraphicFramePr>
          <p:nvPr>
            <p:extLst>
              <p:ext uri="{D42A27DB-BD31-4B8C-83A1-F6EECF244321}">
                <p14:modId xmlns:p14="http://schemas.microsoft.com/office/powerpoint/2010/main" val="2138610517"/>
              </p:ext>
            </p:extLst>
          </p:nvPr>
        </p:nvGraphicFramePr>
        <p:xfrm>
          <a:off x="158376" y="737596"/>
          <a:ext cx="11908118" cy="1920240"/>
        </p:xfrm>
        <a:graphic>
          <a:graphicData uri="http://schemas.openxmlformats.org/drawingml/2006/table">
            <a:tbl>
              <a:tblPr firstRow="1" bandRow="1">
                <a:tableStyleId>{5C22544A-7EE6-4342-B048-85BDC9FD1C3A}</a:tableStyleId>
              </a:tblPr>
              <a:tblGrid>
                <a:gridCol w="11908118">
                  <a:extLst>
                    <a:ext uri="{9D8B030D-6E8A-4147-A177-3AD203B41FA5}">
                      <a16:colId xmlns:a16="http://schemas.microsoft.com/office/drawing/2014/main" val="630147156"/>
                    </a:ext>
                  </a:extLst>
                </a:gridCol>
              </a:tblGrid>
              <a:tr h="370840">
                <a:tc>
                  <a:txBody>
                    <a:bodyPr/>
                    <a:lstStyle/>
                    <a:p>
                      <a:pPr marL="0" indent="268288" algn="just"/>
                      <a:r>
                        <a:rPr lang="pt-BR" sz="2400" b="0" dirty="0">
                          <a:solidFill>
                            <a:schemeClr val="tx1"/>
                          </a:solidFill>
                          <a:latin typeface="Arial Narrow" panose="020B0606020202030204" pitchFamily="34" charset="0"/>
                        </a:rPr>
                        <a:t>Além disso, </a:t>
                      </a:r>
                      <a:r>
                        <a:rPr lang="pt-BR" sz="2400" b="1" dirty="0">
                          <a:solidFill>
                            <a:schemeClr val="tx1"/>
                          </a:solidFill>
                          <a:latin typeface="Arial Narrow" panose="020B0606020202030204" pitchFamily="34" charset="0"/>
                        </a:rPr>
                        <a:t>as falas podem vir acompanhadas de verbos de fala </a:t>
                      </a:r>
                      <a:r>
                        <a:rPr lang="pt-BR" sz="2400" b="0" dirty="0">
                          <a:solidFill>
                            <a:schemeClr val="tx1"/>
                          </a:solidFill>
                          <a:latin typeface="Arial Narrow" panose="020B0606020202030204" pitchFamily="34" charset="0"/>
                        </a:rPr>
                        <a:t>(como “disse”, “perguntou”, “respondeu”) e pontuação interna (vírgulas, pontos de exclamação, interrogação) para expressar o tom da conversa.</a:t>
                      </a:r>
                    </a:p>
                    <a:p>
                      <a:pPr marL="0" indent="268288" algn="just"/>
                      <a:r>
                        <a:rPr lang="pt-BR" sz="2400" b="0" dirty="0">
                          <a:solidFill>
                            <a:schemeClr val="tx1"/>
                          </a:solidFill>
                          <a:latin typeface="Arial Narrow" panose="020B0606020202030204" pitchFamily="34" charset="0"/>
                        </a:rPr>
                        <a:t>No gênero suspense, a pontuação é usada também para criar ritmo e tensão, deixando a narrativa mais envolvente e aumentando a curiosidade do leitor sobre o que vai acontecer a seguir.</a:t>
                      </a:r>
                    </a:p>
                  </a:txBody>
                  <a:tcPr>
                    <a:lnL w="28575" cap="flat" cmpd="sng" algn="ctr">
                      <a:solidFill>
                        <a:srgbClr val="FF79FF"/>
                      </a:solidFill>
                      <a:prstDash val="solid"/>
                      <a:round/>
                      <a:headEnd type="none" w="med" len="med"/>
                      <a:tailEnd type="none" w="med" len="med"/>
                    </a:lnL>
                    <a:lnR w="28575" cap="flat" cmpd="sng" algn="ctr">
                      <a:solidFill>
                        <a:srgbClr val="FF79FF"/>
                      </a:solidFill>
                      <a:prstDash val="solid"/>
                      <a:round/>
                      <a:headEnd type="none" w="med" len="med"/>
                      <a:tailEnd type="none" w="med" len="med"/>
                    </a:lnR>
                    <a:lnT w="28575" cap="flat" cmpd="sng" algn="ctr">
                      <a:solidFill>
                        <a:srgbClr val="FF79FF"/>
                      </a:solidFill>
                      <a:prstDash val="solid"/>
                      <a:round/>
                      <a:headEnd type="none" w="med" len="med"/>
                      <a:tailEnd type="none" w="med" len="med"/>
                    </a:lnT>
                    <a:lnB w="28575" cap="flat" cmpd="sng" algn="ctr">
                      <a:solidFill>
                        <a:srgbClr val="FF79FF"/>
                      </a:solidFill>
                      <a:prstDash val="solid"/>
                      <a:round/>
                      <a:headEnd type="none" w="med" len="med"/>
                      <a:tailEnd type="none" w="med" len="med"/>
                    </a:lnB>
                    <a:solidFill>
                      <a:srgbClr val="FFAFFF"/>
                    </a:solidFill>
                  </a:tcPr>
                </a:tc>
                <a:extLst>
                  <a:ext uri="{0D108BD9-81ED-4DB2-BD59-A6C34878D82A}">
                    <a16:rowId xmlns:a16="http://schemas.microsoft.com/office/drawing/2014/main" val="1261158027"/>
                  </a:ext>
                </a:extLst>
              </a:tr>
            </a:tbl>
          </a:graphicData>
        </a:graphic>
      </p:graphicFrame>
      <p:sp>
        <p:nvSpPr>
          <p:cNvPr id="4" name="CaixaDeTexto 3">
            <a:extLst>
              <a:ext uri="{FF2B5EF4-FFF2-40B4-BE49-F238E27FC236}">
                <a16:creationId xmlns:a16="http://schemas.microsoft.com/office/drawing/2014/main" id="{2D746802-113D-12F8-3723-DD8B6AF26BFF}"/>
              </a:ext>
            </a:extLst>
          </p:cNvPr>
          <p:cNvSpPr txBox="1"/>
          <p:nvPr/>
        </p:nvSpPr>
        <p:spPr>
          <a:xfrm>
            <a:off x="89648" y="2845859"/>
            <a:ext cx="11976846" cy="2923877"/>
          </a:xfrm>
          <a:prstGeom prst="rect">
            <a:avLst/>
          </a:prstGeom>
          <a:noFill/>
        </p:spPr>
        <p:txBody>
          <a:bodyPr wrap="square">
            <a:spAutoFit/>
          </a:bodyPr>
          <a:lstStyle/>
          <a:p>
            <a:pPr algn="just"/>
            <a:r>
              <a:rPr lang="pt-BR" sz="2300" b="1" dirty="0">
                <a:latin typeface="Arial Narrow" panose="020B0606020202030204" pitchFamily="34" charset="0"/>
              </a:rPr>
              <a:t>21. </a:t>
            </a:r>
            <a:r>
              <a:rPr lang="pt-BR" sz="2300" dirty="0">
                <a:latin typeface="Arial Narrow" panose="020B0606020202030204" pitchFamily="34" charset="0"/>
              </a:rPr>
              <a:t>Qual marca ou pontuação utilizada no texto que indica a fala de uma personagem?</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22. </a:t>
            </a:r>
            <a:r>
              <a:rPr lang="pt-BR" sz="2300" dirty="0">
                <a:latin typeface="Arial Narrow" panose="020B0606020202030204" pitchFamily="34" charset="0"/>
              </a:rPr>
              <a:t>O Texto III pertence a qual gênero textual?</a:t>
            </a:r>
          </a:p>
          <a:p>
            <a:pPr algn="just"/>
            <a:r>
              <a:rPr lang="pt-BR" sz="2300" dirty="0">
                <a:latin typeface="Arial Narrow" panose="020B0606020202030204" pitchFamily="34" charset="0"/>
              </a:rPr>
              <a:t>(A) Fábula.</a:t>
            </a:r>
          </a:p>
          <a:p>
            <a:pPr algn="just"/>
            <a:r>
              <a:rPr lang="pt-BR" sz="2300" dirty="0">
                <a:latin typeface="Arial Narrow" panose="020B0606020202030204" pitchFamily="34" charset="0"/>
              </a:rPr>
              <a:t>(B) Crônica.</a:t>
            </a:r>
          </a:p>
          <a:p>
            <a:pPr algn="just"/>
            <a:r>
              <a:rPr lang="pt-BR" sz="2300" dirty="0">
                <a:latin typeface="Arial Narrow" panose="020B0606020202030204" pitchFamily="34" charset="0"/>
              </a:rPr>
              <a:t>(C) Romance.</a:t>
            </a:r>
          </a:p>
          <a:p>
            <a:pPr algn="just"/>
            <a:r>
              <a:rPr lang="pt-BR" sz="2300" dirty="0">
                <a:latin typeface="Arial Narrow" panose="020B0606020202030204" pitchFamily="34" charset="0"/>
              </a:rPr>
              <a:t>(D) Conto de mistério. </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1271121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62B0098-3583-5C40-3187-1354CB93C9AF}"/>
              </a:ext>
            </a:extLst>
          </p:cNvPr>
          <p:cNvSpPr txBox="1"/>
          <p:nvPr/>
        </p:nvSpPr>
        <p:spPr>
          <a:xfrm>
            <a:off x="134470" y="700171"/>
            <a:ext cx="11860305" cy="4693593"/>
          </a:xfrm>
          <a:prstGeom prst="rect">
            <a:avLst/>
          </a:prstGeom>
          <a:noFill/>
        </p:spPr>
        <p:txBody>
          <a:bodyPr wrap="square">
            <a:spAutoFit/>
          </a:bodyPr>
          <a:lstStyle/>
          <a:p>
            <a:r>
              <a:rPr lang="pt-BR" sz="2300" b="1" dirty="0">
                <a:latin typeface="Arial Narrow" panose="020B0606020202030204" pitchFamily="34" charset="0"/>
              </a:rPr>
              <a:t>23. </a:t>
            </a:r>
            <a:r>
              <a:rPr lang="pt-BR" sz="2300" dirty="0">
                <a:latin typeface="Arial Narrow" panose="020B0606020202030204" pitchFamily="34" charset="0"/>
              </a:rPr>
              <a:t>A finalidade do texto é</a:t>
            </a:r>
          </a:p>
          <a:p>
            <a:r>
              <a:rPr lang="pt-BR" sz="2300" dirty="0">
                <a:latin typeface="Arial Narrow" panose="020B0606020202030204" pitchFamily="34" charset="0"/>
              </a:rPr>
              <a:t>(A) narrar uma história de mistério.</a:t>
            </a:r>
          </a:p>
          <a:p>
            <a:r>
              <a:rPr lang="pt-BR" sz="2300" dirty="0">
                <a:latin typeface="Arial Narrow" panose="020B0606020202030204" pitchFamily="34" charset="0"/>
              </a:rPr>
              <a:t>(B) informar o leitor sobre um fato misterioso.</a:t>
            </a:r>
          </a:p>
          <a:p>
            <a:r>
              <a:rPr lang="pt-BR" sz="2300" dirty="0">
                <a:latin typeface="Arial Narrow" panose="020B0606020202030204" pitchFamily="34" charset="0"/>
              </a:rPr>
              <a:t>(C) divertir o leitor com um desfecho inesperado.</a:t>
            </a:r>
          </a:p>
          <a:p>
            <a:r>
              <a:rPr lang="pt-BR" sz="2300" dirty="0">
                <a:latin typeface="Arial Narrow" panose="020B0606020202030204" pitchFamily="34" charset="0"/>
              </a:rPr>
              <a:t>(D) conscientizar o leitor a não falar com desconhecidos.</a:t>
            </a:r>
          </a:p>
          <a:p>
            <a:endParaRPr lang="pt-BR" sz="2300" dirty="0">
              <a:latin typeface="Arial Narrow" panose="020B0606020202030204" pitchFamily="34" charset="0"/>
            </a:endParaRPr>
          </a:p>
          <a:p>
            <a:r>
              <a:rPr lang="pt-BR" sz="2300" b="1" dirty="0">
                <a:latin typeface="Arial Narrow" panose="020B0606020202030204" pitchFamily="34" charset="0"/>
              </a:rPr>
              <a:t>24. </a:t>
            </a:r>
            <a:r>
              <a:rPr lang="pt-BR" sz="2300" dirty="0">
                <a:latin typeface="Arial Narrow" panose="020B0606020202030204" pitchFamily="34" charset="0"/>
              </a:rPr>
              <a:t>No trecho “O que estava por trás da mesa pegou um dos pacotes e entregou ao que falara. Este passou o pacote para o </a:t>
            </a:r>
            <a:r>
              <a:rPr lang="pt-BR" sz="2300" b="1" u="sng" dirty="0">
                <a:latin typeface="Arial Narrow" panose="020B0606020202030204" pitchFamily="34" charset="0"/>
              </a:rPr>
              <a:t>outro</a:t>
            </a:r>
            <a:r>
              <a:rPr lang="pt-BR" sz="2300" dirty="0">
                <a:latin typeface="Arial Narrow" panose="020B0606020202030204" pitchFamily="34" charset="0"/>
              </a:rPr>
              <a:t> e perguntou se trouxera o dinheiro. [...]”, a palavra ‘outro’ se refere ao</a:t>
            </a:r>
          </a:p>
          <a:p>
            <a:r>
              <a:rPr lang="pt-BR" sz="2300" dirty="0">
                <a:latin typeface="Arial Narrow" panose="020B0606020202030204" pitchFamily="34" charset="0"/>
              </a:rPr>
              <a:t>(A) homem de paletó e chapéu (o marido).</a:t>
            </a:r>
          </a:p>
          <a:p>
            <a:r>
              <a:rPr lang="pt-BR" sz="2300" dirty="0">
                <a:latin typeface="Arial Narrow" panose="020B0606020202030204" pitchFamily="34" charset="0"/>
              </a:rPr>
              <a:t>(B) homem de barba crescida.</a:t>
            </a:r>
          </a:p>
          <a:p>
            <a:r>
              <a:rPr lang="pt-BR" sz="2300" dirty="0">
                <a:latin typeface="Arial Narrow" panose="020B0606020202030204" pitchFamily="34" charset="0"/>
              </a:rPr>
              <a:t>(C) sujeito mal-encarado.</a:t>
            </a:r>
          </a:p>
          <a:p>
            <a:r>
              <a:rPr lang="pt-BR" sz="2300" dirty="0">
                <a:latin typeface="Arial Narrow" panose="020B0606020202030204" pitchFamily="34" charset="0"/>
              </a:rPr>
              <a:t>(D) motorista de táxi.</a:t>
            </a:r>
          </a:p>
          <a:p>
            <a:endParaRPr lang="pt-BR" sz="2300" dirty="0">
              <a:latin typeface="Arial Narrow" panose="020B0606020202030204" pitchFamily="34" charset="0"/>
            </a:endParaRPr>
          </a:p>
        </p:txBody>
      </p:sp>
    </p:spTree>
    <p:extLst>
      <p:ext uri="{BB962C8B-B14F-4D97-AF65-F5344CB8AC3E}">
        <p14:creationId xmlns:p14="http://schemas.microsoft.com/office/powerpoint/2010/main" val="7029686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7D03CEF-DA00-CCFC-3080-E415BBAF1938}"/>
              </a:ext>
            </a:extLst>
          </p:cNvPr>
          <p:cNvSpPr txBox="1"/>
          <p:nvPr/>
        </p:nvSpPr>
        <p:spPr>
          <a:xfrm>
            <a:off x="98611" y="692115"/>
            <a:ext cx="11932023" cy="5047536"/>
          </a:xfrm>
          <a:prstGeom prst="rect">
            <a:avLst/>
          </a:prstGeom>
          <a:noFill/>
        </p:spPr>
        <p:txBody>
          <a:bodyPr wrap="square">
            <a:spAutoFit/>
          </a:bodyPr>
          <a:lstStyle/>
          <a:p>
            <a:pPr algn="just"/>
            <a:r>
              <a:rPr lang="pt-BR" sz="2300" b="1" dirty="0">
                <a:latin typeface="Arial Narrow" panose="020B0606020202030204" pitchFamily="34" charset="0"/>
              </a:rPr>
              <a:t>25. </a:t>
            </a:r>
            <a:r>
              <a:rPr lang="pt-BR" sz="2300" dirty="0">
                <a:latin typeface="Arial Narrow" panose="020B0606020202030204" pitchFamily="34" charset="0"/>
              </a:rPr>
              <a:t>Em “...sujeito </a:t>
            </a:r>
            <a:r>
              <a:rPr lang="pt-BR" sz="2300" b="1" u="sng" dirty="0">
                <a:latin typeface="Arial Narrow" panose="020B0606020202030204" pitchFamily="34" charset="0"/>
              </a:rPr>
              <a:t>mal-encarado</a:t>
            </a:r>
            <a:r>
              <a:rPr lang="pt-BR" sz="2300" dirty="0">
                <a:latin typeface="Arial Narrow" panose="020B0606020202030204" pitchFamily="34" charset="0"/>
              </a:rPr>
              <a:t>, que se encontrava no café em frente, ajeitou a gravata e cuspiu de banda.”, qual é o sentido de ‘mal-encarado’ no contexto do conto?</a:t>
            </a:r>
          </a:p>
          <a:p>
            <a:pPr algn="just"/>
            <a:r>
              <a:rPr lang="pt-BR" sz="2300" dirty="0">
                <a:latin typeface="Arial Narrow" panose="020B0606020202030204" pitchFamily="34" charset="0"/>
              </a:rPr>
              <a:t>(A) Pessoa com aparência ameaçadora ou desagradável.</a:t>
            </a:r>
          </a:p>
          <a:p>
            <a:pPr algn="just"/>
            <a:r>
              <a:rPr lang="pt-BR" sz="2300" dirty="0">
                <a:latin typeface="Arial Narrow" panose="020B0606020202030204" pitchFamily="34" charset="0"/>
              </a:rPr>
              <a:t>(B) Pessoa com aparência cansada ou abatida.</a:t>
            </a:r>
          </a:p>
          <a:p>
            <a:pPr algn="just"/>
            <a:r>
              <a:rPr lang="pt-BR" sz="2300" dirty="0">
                <a:latin typeface="Arial Narrow" panose="020B0606020202030204" pitchFamily="34" charset="0"/>
              </a:rPr>
              <a:t>(C) Pessoa de bom humor ou brincalhona.</a:t>
            </a:r>
          </a:p>
          <a:p>
            <a:pPr algn="just"/>
            <a:r>
              <a:rPr lang="pt-BR" sz="2300" dirty="0">
                <a:latin typeface="Arial Narrow" panose="020B0606020202030204" pitchFamily="34" charset="0"/>
              </a:rPr>
              <a:t>(D) Pessoa elegante e amigável.</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26. </a:t>
            </a:r>
            <a:r>
              <a:rPr lang="pt-BR" sz="2300" dirty="0">
                <a:latin typeface="Arial Narrow" panose="020B0606020202030204" pitchFamily="34" charset="0"/>
              </a:rPr>
              <a:t>No trecho “</a:t>
            </a:r>
            <a:r>
              <a:rPr lang="pt-BR" sz="2300" b="1" u="sng" dirty="0">
                <a:latin typeface="Arial Narrow" panose="020B0606020202030204" pitchFamily="34" charset="0"/>
              </a:rPr>
              <a:t>Imediatamente</a:t>
            </a:r>
            <a:r>
              <a:rPr lang="pt-BR" sz="2300" dirty="0">
                <a:latin typeface="Arial Narrow" panose="020B0606020202030204" pitchFamily="34" charset="0"/>
              </a:rPr>
              <a:t> um sujeito mal-encarado, que se encontrava no café em frente, ajeitou a gravata e cuspiu de banda.”, a palavra ‘imediatamente’ indica que a ação</a:t>
            </a:r>
          </a:p>
          <a:p>
            <a:pPr algn="just"/>
            <a:r>
              <a:rPr lang="pt-BR" sz="2300" dirty="0">
                <a:latin typeface="Arial Narrow" panose="020B0606020202030204" pitchFamily="34" charset="0"/>
              </a:rPr>
              <a:t>(A) foi feita com atraso.</a:t>
            </a:r>
          </a:p>
          <a:p>
            <a:pPr algn="just"/>
            <a:r>
              <a:rPr lang="pt-BR" sz="2300" dirty="0">
                <a:latin typeface="Arial Narrow" panose="020B0606020202030204" pitchFamily="34" charset="0"/>
              </a:rPr>
              <a:t>(B) não aconteceu de fato.</a:t>
            </a:r>
          </a:p>
          <a:p>
            <a:pPr algn="just"/>
            <a:r>
              <a:rPr lang="pt-BR" sz="2300" dirty="0">
                <a:latin typeface="Arial Narrow" panose="020B0606020202030204" pitchFamily="34" charset="0"/>
              </a:rPr>
              <a:t>(C) foi feita com dificuldade.</a:t>
            </a:r>
          </a:p>
          <a:p>
            <a:pPr algn="just"/>
            <a:r>
              <a:rPr lang="pt-BR" sz="2300" dirty="0">
                <a:latin typeface="Arial Narrow" panose="020B0606020202030204" pitchFamily="34" charset="0"/>
              </a:rPr>
              <a:t>(D) foi feita logo em seguida, sem demora.</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27214379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B6E0E52-B441-8823-AEE0-524C3AAB4106}"/>
              </a:ext>
            </a:extLst>
          </p:cNvPr>
          <p:cNvSpPr txBox="1"/>
          <p:nvPr/>
        </p:nvSpPr>
        <p:spPr>
          <a:xfrm>
            <a:off x="206188" y="710044"/>
            <a:ext cx="11761694" cy="2215991"/>
          </a:xfrm>
          <a:prstGeom prst="rect">
            <a:avLst/>
          </a:prstGeom>
          <a:noFill/>
        </p:spPr>
        <p:txBody>
          <a:bodyPr wrap="square">
            <a:spAutoFit/>
          </a:bodyPr>
          <a:lstStyle/>
          <a:p>
            <a:pPr algn="just"/>
            <a:r>
              <a:rPr lang="pt-BR" sz="2300" b="1" dirty="0">
                <a:latin typeface="Arial Narrow" panose="020B0606020202030204" pitchFamily="34" charset="0"/>
              </a:rPr>
              <a:t>27. </a:t>
            </a:r>
            <a:r>
              <a:rPr lang="pt-BR" sz="2300" dirty="0">
                <a:latin typeface="Arial Narrow" panose="020B0606020202030204" pitchFamily="34" charset="0"/>
              </a:rPr>
              <a:t>Em “Parou debaixo </a:t>
            </a:r>
            <a:r>
              <a:rPr lang="pt-BR" sz="2300" b="1" u="sng" dirty="0">
                <a:latin typeface="Arial Narrow" panose="020B0606020202030204" pitchFamily="34" charset="0"/>
              </a:rPr>
              <a:t>do poste</a:t>
            </a:r>
            <a:r>
              <a:rPr lang="pt-BR" sz="2300" dirty="0">
                <a:latin typeface="Arial Narrow" panose="020B0606020202030204" pitchFamily="34" charset="0"/>
              </a:rPr>
              <a:t>, acendeu o cigarro e soltou a fumaça em três baforadas...”, a palavra destacada indica uma circunstância de</a:t>
            </a:r>
          </a:p>
          <a:p>
            <a:pPr algn="just"/>
            <a:r>
              <a:rPr lang="pt-BR" sz="2300" dirty="0">
                <a:latin typeface="Arial Narrow" panose="020B0606020202030204" pitchFamily="34" charset="0"/>
              </a:rPr>
              <a:t>(A) lugar.</a:t>
            </a:r>
          </a:p>
          <a:p>
            <a:pPr algn="just"/>
            <a:r>
              <a:rPr lang="pt-BR" sz="2300" dirty="0">
                <a:latin typeface="Arial Narrow" panose="020B0606020202030204" pitchFamily="34" charset="0"/>
              </a:rPr>
              <a:t>(B) modo.</a:t>
            </a:r>
          </a:p>
          <a:p>
            <a:pPr algn="just"/>
            <a:r>
              <a:rPr lang="pt-BR" sz="2300" dirty="0">
                <a:latin typeface="Arial Narrow" panose="020B0606020202030204" pitchFamily="34" charset="0"/>
              </a:rPr>
              <a:t>(C) causa.</a:t>
            </a:r>
          </a:p>
          <a:p>
            <a:pPr algn="just"/>
            <a:r>
              <a:rPr lang="pt-BR" sz="2300" dirty="0">
                <a:latin typeface="Arial Narrow" panose="020B0606020202030204" pitchFamily="34" charset="0"/>
              </a:rPr>
              <a:t>(D) afirmação.</a:t>
            </a:r>
          </a:p>
        </p:txBody>
      </p:sp>
    </p:spTree>
    <p:extLst>
      <p:ext uri="{BB962C8B-B14F-4D97-AF65-F5344CB8AC3E}">
        <p14:creationId xmlns:p14="http://schemas.microsoft.com/office/powerpoint/2010/main" val="661675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DF54E26-2519-F5B8-5D82-EB92A84F4829}"/>
              </a:ext>
            </a:extLst>
          </p:cNvPr>
          <p:cNvPicPr>
            <a:picLocks noChangeAspect="1"/>
          </p:cNvPicPr>
          <p:nvPr/>
        </p:nvPicPr>
        <p:blipFill>
          <a:blip r:embed="rId2"/>
          <a:stretch>
            <a:fillRect/>
          </a:stretch>
        </p:blipFill>
        <p:spPr>
          <a:xfrm>
            <a:off x="280501" y="666582"/>
            <a:ext cx="2673370" cy="911205"/>
          </a:xfrm>
          <a:prstGeom prst="rect">
            <a:avLst/>
          </a:prstGeom>
        </p:spPr>
      </p:pic>
      <p:sp>
        <p:nvSpPr>
          <p:cNvPr id="4" name="CaixaDeTexto 3">
            <a:extLst>
              <a:ext uri="{FF2B5EF4-FFF2-40B4-BE49-F238E27FC236}">
                <a16:creationId xmlns:a16="http://schemas.microsoft.com/office/drawing/2014/main" id="{FFAF2F85-C7A1-508D-EB22-AC545BFE39A3}"/>
              </a:ext>
            </a:extLst>
          </p:cNvPr>
          <p:cNvSpPr txBox="1"/>
          <p:nvPr/>
        </p:nvSpPr>
        <p:spPr>
          <a:xfrm>
            <a:off x="280500" y="1679645"/>
            <a:ext cx="11759099" cy="4555093"/>
          </a:xfrm>
          <a:prstGeom prst="rect">
            <a:avLst/>
          </a:prstGeom>
          <a:noFill/>
        </p:spPr>
        <p:txBody>
          <a:bodyPr wrap="square">
            <a:spAutoFit/>
          </a:bodyPr>
          <a:lstStyle/>
          <a:p>
            <a:r>
              <a:rPr lang="pt-BR" sz="2300" dirty="0">
                <a:latin typeface="Arial Narrow" panose="020B0606020202030204" pitchFamily="34" charset="0"/>
              </a:rPr>
              <a:t>Leia o texto.</a:t>
            </a:r>
          </a:p>
          <a:p>
            <a:endParaRPr lang="pt-BR" sz="2300" dirty="0">
              <a:latin typeface="Arial Narrow" panose="020B0606020202030204" pitchFamily="34" charset="0"/>
            </a:endParaRPr>
          </a:p>
          <a:p>
            <a:pPr indent="268288" algn="ctr"/>
            <a:r>
              <a:rPr lang="pt-BR" sz="2300" b="1" dirty="0">
                <a:latin typeface="Arial Narrow" panose="020B0606020202030204" pitchFamily="34" charset="0"/>
              </a:rPr>
              <a:t>Com calor de quase 40ºC, Bataguassu registrou nesta quarta-feira a nona maior temperatura do Brasil</a:t>
            </a:r>
          </a:p>
          <a:p>
            <a:pPr indent="268288" algn="just"/>
            <a:r>
              <a:rPr lang="pt-BR" sz="2300" dirty="0">
                <a:latin typeface="Arial Narrow" panose="020B0606020202030204" pitchFamily="34" charset="0"/>
              </a:rPr>
              <a:t>Com os termômetros registrando quase 40ºC, Bataguassu registrou nesta quarta-feira dia 22 de fevereiro de 2017 a nona maior temperatura do Brasil e juntamente com outras sete cidades de Mato Grosso do Sul liderou o ranking entre as 10 cidades mais quentes do país.</a:t>
            </a:r>
          </a:p>
          <a:p>
            <a:pPr indent="268288" algn="just"/>
            <a:r>
              <a:rPr lang="pt-BR" sz="2300" dirty="0">
                <a:latin typeface="Arial Narrow" panose="020B0606020202030204" pitchFamily="34" charset="0"/>
              </a:rPr>
              <a:t>Além de Bataguassu que registrou 36, 40ºC, os municípios de Bela Vista, Porto Murtinho, Água Clara, Aquidauana, </a:t>
            </a:r>
            <a:r>
              <a:rPr lang="pt-BR" sz="2300" dirty="0" err="1">
                <a:latin typeface="Arial Narrow" panose="020B0606020202030204" pitchFamily="34" charset="0"/>
              </a:rPr>
              <a:t>Juti</a:t>
            </a:r>
            <a:r>
              <a:rPr lang="pt-BR" sz="2300" dirty="0">
                <a:latin typeface="Arial Narrow" panose="020B0606020202030204" pitchFamily="34" charset="0"/>
              </a:rPr>
              <a:t>, Jardim e Sete Quedas também ocuparam as dez primeiras posições no ranking de temperaturas, conforme o Instituto Nacional de Meteorologia (Inmet). Nestes locais, os termômetros registraram entre 38ºC e 36ºC nesta terça-feira.</a:t>
            </a:r>
          </a:p>
          <a:p>
            <a:pPr algn="r"/>
            <a:r>
              <a:rPr lang="pt-BR" sz="2300" dirty="0">
                <a:latin typeface="Arial Narrow" panose="020B0606020202030204" pitchFamily="34" charset="0"/>
              </a:rPr>
              <a:t>     </a:t>
            </a:r>
            <a:r>
              <a:rPr lang="pt-BR" sz="1400" dirty="0">
                <a:latin typeface="Arial Narrow" panose="020B0606020202030204" pitchFamily="34" charset="0"/>
              </a:rPr>
              <a:t>Disponível em: http://cenarioms.com.br/noticia/geral/4204/com-calor-de-quase-40oc–bataguassu-registrou-nesta-quartafeira-a-nona-maior-temperatura-do-brasil. Acesso em 28 out. 2025.</a:t>
            </a:r>
          </a:p>
        </p:txBody>
      </p:sp>
    </p:spTree>
    <p:extLst>
      <p:ext uri="{BB962C8B-B14F-4D97-AF65-F5344CB8AC3E}">
        <p14:creationId xmlns:p14="http://schemas.microsoft.com/office/powerpoint/2010/main" val="29213030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B951784-A901-2606-3C93-F000D7700505}"/>
              </a:ext>
            </a:extLst>
          </p:cNvPr>
          <p:cNvSpPr txBox="1"/>
          <p:nvPr/>
        </p:nvSpPr>
        <p:spPr>
          <a:xfrm>
            <a:off x="215152" y="688085"/>
            <a:ext cx="11752729" cy="5047536"/>
          </a:xfrm>
          <a:prstGeom prst="rect">
            <a:avLst/>
          </a:prstGeom>
          <a:noFill/>
        </p:spPr>
        <p:txBody>
          <a:bodyPr wrap="square">
            <a:spAutoFit/>
          </a:bodyPr>
          <a:lstStyle/>
          <a:p>
            <a:r>
              <a:rPr lang="pt-BR" sz="2300" b="1" dirty="0">
                <a:latin typeface="Arial Narrow" panose="020B0606020202030204" pitchFamily="34" charset="0"/>
              </a:rPr>
              <a:t>1. </a:t>
            </a:r>
            <a:r>
              <a:rPr lang="pt-BR" sz="2300" dirty="0">
                <a:latin typeface="Arial Narrow" panose="020B0606020202030204" pitchFamily="34" charset="0"/>
              </a:rPr>
              <a:t>O assunto/tema desse texto é </a:t>
            </a:r>
          </a:p>
          <a:p>
            <a:r>
              <a:rPr lang="pt-BR" sz="2300" dirty="0">
                <a:latin typeface="Arial Narrow" panose="020B0606020202030204" pitchFamily="34" charset="0"/>
              </a:rPr>
              <a:t>(A) o ranking entre as dez cidades mais frias do país.</a:t>
            </a:r>
          </a:p>
          <a:p>
            <a:r>
              <a:rPr lang="pt-BR" sz="2300" dirty="0">
                <a:latin typeface="Arial Narrow" panose="020B0606020202030204" pitchFamily="34" charset="0"/>
              </a:rPr>
              <a:t>(B) o ranking que marca as dez primeiras posições das temperaturas.</a:t>
            </a:r>
          </a:p>
          <a:p>
            <a:r>
              <a:rPr lang="pt-BR" sz="2300" dirty="0">
                <a:latin typeface="Arial Narrow" panose="020B0606020202030204" pitchFamily="34" charset="0"/>
              </a:rPr>
              <a:t>(C) as elevadas temperaturas registradas nas cidades de Bela Vista e Porto Murtinho.</a:t>
            </a:r>
          </a:p>
          <a:p>
            <a:r>
              <a:rPr lang="pt-BR" sz="2300" dirty="0">
                <a:latin typeface="Arial Narrow" panose="020B0606020202030204" pitchFamily="34" charset="0"/>
              </a:rPr>
              <a:t>(D) as altas temperaturas registradas em Bataguassu e em outras cidades do estado de Mato Grosso do Sul.</a:t>
            </a:r>
          </a:p>
          <a:p>
            <a:endParaRPr lang="pt-BR" sz="2300" dirty="0">
              <a:latin typeface="Arial Narrow" panose="020B0606020202030204" pitchFamily="34" charset="0"/>
            </a:endParaRPr>
          </a:p>
          <a:p>
            <a:endParaRPr lang="pt-BR" sz="2300" dirty="0">
              <a:latin typeface="Arial Narrow" panose="020B0606020202030204" pitchFamily="34" charset="0"/>
            </a:endParaRPr>
          </a:p>
          <a:p>
            <a:r>
              <a:rPr lang="pt-BR" sz="2300" b="1" dirty="0">
                <a:latin typeface="Arial Narrow" panose="020B0606020202030204" pitchFamily="34" charset="0"/>
              </a:rPr>
              <a:t>2. </a:t>
            </a:r>
            <a:r>
              <a:rPr lang="pt-BR" sz="2300" dirty="0">
                <a:latin typeface="Arial Narrow" panose="020B0606020202030204" pitchFamily="34" charset="0"/>
              </a:rPr>
              <a:t>A finalidade do texto é</a:t>
            </a:r>
          </a:p>
          <a:p>
            <a:r>
              <a:rPr lang="pt-BR" sz="2300" dirty="0">
                <a:latin typeface="Arial Narrow" panose="020B0606020202030204" pitchFamily="34" charset="0"/>
              </a:rPr>
              <a:t>(A) narrar sobre as condições climáticas registradas em várias cidades.</a:t>
            </a:r>
          </a:p>
          <a:p>
            <a:r>
              <a:rPr lang="pt-BR" sz="2300" dirty="0">
                <a:latin typeface="Arial Narrow" panose="020B0606020202030204" pitchFamily="34" charset="0"/>
              </a:rPr>
              <a:t>(B) noticiar que Bataguassu registrou a nona maior temperatura do Brasil.</a:t>
            </a:r>
          </a:p>
          <a:p>
            <a:r>
              <a:rPr lang="pt-BR" sz="2300" dirty="0">
                <a:latin typeface="Arial Narrow" panose="020B0606020202030204" pitchFamily="34" charset="0"/>
              </a:rPr>
              <a:t>(C) dar uma opinião sobre o calor intenso que atingiu as cidades de Mato Grosso do Sul.</a:t>
            </a:r>
          </a:p>
          <a:p>
            <a:r>
              <a:rPr lang="pt-BR" sz="2300" dirty="0">
                <a:latin typeface="Arial Narrow" panose="020B0606020202030204" pitchFamily="34" charset="0"/>
              </a:rPr>
              <a:t>(D) descrever o clima quente das cidades de Mato Grosso do Sul que tiveram alta na temperatura.</a:t>
            </a:r>
          </a:p>
          <a:p>
            <a:endParaRPr lang="pt-BR" sz="2300" dirty="0">
              <a:latin typeface="Arial Narrow" panose="020B0606020202030204" pitchFamily="34" charset="0"/>
            </a:endParaRPr>
          </a:p>
        </p:txBody>
      </p:sp>
    </p:spTree>
    <p:extLst>
      <p:ext uri="{BB962C8B-B14F-4D97-AF65-F5344CB8AC3E}">
        <p14:creationId xmlns:p14="http://schemas.microsoft.com/office/powerpoint/2010/main" val="23119565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98E35CC-C546-2877-3DB8-37BFA6C2AEFA}"/>
              </a:ext>
            </a:extLst>
          </p:cNvPr>
          <p:cNvSpPr txBox="1"/>
          <p:nvPr/>
        </p:nvSpPr>
        <p:spPr>
          <a:xfrm>
            <a:off x="170330" y="692114"/>
            <a:ext cx="11869270" cy="5401479"/>
          </a:xfrm>
          <a:prstGeom prst="rect">
            <a:avLst/>
          </a:prstGeom>
          <a:noFill/>
        </p:spPr>
        <p:txBody>
          <a:bodyPr wrap="square">
            <a:spAutoFit/>
          </a:bodyPr>
          <a:lstStyle/>
          <a:p>
            <a:pPr algn="just"/>
            <a:r>
              <a:rPr lang="pt-BR" sz="2300" b="1" dirty="0">
                <a:latin typeface="Arial Narrow" panose="020B0606020202030204" pitchFamily="34" charset="0"/>
              </a:rPr>
              <a:t>3. </a:t>
            </a:r>
            <a:r>
              <a:rPr lang="pt-BR" sz="2300" dirty="0">
                <a:latin typeface="Arial Narrow" panose="020B0606020202030204" pitchFamily="34" charset="0"/>
              </a:rPr>
              <a:t>No trecho “...nona maior temperatura do Brasil </a:t>
            </a:r>
            <a:r>
              <a:rPr lang="pt-BR" sz="2300" b="1" u="sng" dirty="0">
                <a:latin typeface="Arial Narrow" panose="020B0606020202030204" pitchFamily="34" charset="0"/>
              </a:rPr>
              <a:t>e</a:t>
            </a:r>
            <a:r>
              <a:rPr lang="pt-BR" sz="2300" dirty="0">
                <a:latin typeface="Arial Narrow" panose="020B0606020202030204" pitchFamily="34" charset="0"/>
              </a:rPr>
              <a:t> juntamente com outras sete cidades de Mato Grosso do Sul...”, o termo ‘</a:t>
            </a:r>
            <a:r>
              <a:rPr lang="pt-BR" sz="2300" b="1" u="sng" dirty="0">
                <a:latin typeface="Arial Narrow" panose="020B0606020202030204" pitchFamily="34" charset="0"/>
              </a:rPr>
              <a:t>e</a:t>
            </a:r>
            <a:r>
              <a:rPr lang="pt-BR" sz="2300" dirty="0">
                <a:latin typeface="Arial Narrow" panose="020B0606020202030204" pitchFamily="34" charset="0"/>
              </a:rPr>
              <a:t>’ indica uma relação de</a:t>
            </a:r>
          </a:p>
          <a:p>
            <a:pPr algn="just"/>
            <a:r>
              <a:rPr lang="pt-BR" sz="2300" dirty="0">
                <a:latin typeface="Arial Narrow" panose="020B0606020202030204" pitchFamily="34" charset="0"/>
              </a:rPr>
              <a:t>(A) adição.</a:t>
            </a:r>
          </a:p>
          <a:p>
            <a:pPr algn="just"/>
            <a:r>
              <a:rPr lang="pt-BR" sz="2300" dirty="0">
                <a:latin typeface="Arial Narrow" panose="020B0606020202030204" pitchFamily="34" charset="0"/>
              </a:rPr>
              <a:t>(B) oposição.</a:t>
            </a:r>
          </a:p>
          <a:p>
            <a:pPr algn="just"/>
            <a:r>
              <a:rPr lang="pt-BR" sz="2300" dirty="0">
                <a:latin typeface="Arial Narrow" panose="020B0606020202030204" pitchFamily="34" charset="0"/>
              </a:rPr>
              <a:t>(C) conclusão.</a:t>
            </a:r>
          </a:p>
          <a:p>
            <a:pPr algn="just"/>
            <a:r>
              <a:rPr lang="pt-BR" sz="2300" dirty="0">
                <a:latin typeface="Arial Narrow" panose="020B0606020202030204" pitchFamily="34" charset="0"/>
              </a:rPr>
              <a:t>(D) finalidade.</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4. </a:t>
            </a:r>
            <a:r>
              <a:rPr lang="pt-BR" sz="2300" dirty="0">
                <a:latin typeface="Arial Narrow" panose="020B0606020202030204" pitchFamily="34" charset="0"/>
              </a:rPr>
              <a:t>No trecho “</a:t>
            </a:r>
            <a:r>
              <a:rPr lang="pt-BR" sz="2300" b="1" u="sng" dirty="0">
                <a:latin typeface="Arial Narrow" panose="020B0606020202030204" pitchFamily="34" charset="0"/>
              </a:rPr>
              <a:t>Nestes locais</a:t>
            </a:r>
            <a:r>
              <a:rPr lang="pt-BR" sz="2300" dirty="0">
                <a:latin typeface="Arial Narrow" panose="020B0606020202030204" pitchFamily="34" charset="0"/>
              </a:rPr>
              <a:t>, os termômetros registraram entre 38ºC e 36ºC”, a expressão ‘</a:t>
            </a:r>
            <a:r>
              <a:rPr lang="pt-BR" sz="2300" b="1" u="sng" dirty="0">
                <a:latin typeface="Arial Narrow" panose="020B0606020202030204" pitchFamily="34" charset="0"/>
              </a:rPr>
              <a:t>nestes locais</a:t>
            </a:r>
            <a:r>
              <a:rPr lang="pt-BR" sz="2300" dirty="0">
                <a:latin typeface="Arial Narrow" panose="020B0606020202030204" pitchFamily="34" charset="0"/>
              </a:rPr>
              <a:t>’ indica uma ideia de</a:t>
            </a:r>
          </a:p>
          <a:p>
            <a:pPr algn="just"/>
            <a:r>
              <a:rPr lang="pt-BR" sz="2300" dirty="0">
                <a:latin typeface="Arial Narrow" panose="020B0606020202030204" pitchFamily="34" charset="0"/>
              </a:rPr>
              <a:t>(A) lugar.</a:t>
            </a:r>
          </a:p>
          <a:p>
            <a:pPr algn="just"/>
            <a:r>
              <a:rPr lang="pt-BR" sz="2300" dirty="0">
                <a:latin typeface="Arial Narrow" panose="020B0606020202030204" pitchFamily="34" charset="0"/>
              </a:rPr>
              <a:t>(B) modo.</a:t>
            </a:r>
          </a:p>
          <a:p>
            <a:pPr algn="just"/>
            <a:r>
              <a:rPr lang="pt-BR" sz="2300" dirty="0">
                <a:latin typeface="Arial Narrow" panose="020B0606020202030204" pitchFamily="34" charset="0"/>
              </a:rPr>
              <a:t>(C) tempo.</a:t>
            </a:r>
          </a:p>
          <a:p>
            <a:pPr algn="just"/>
            <a:r>
              <a:rPr lang="pt-BR" sz="2300" dirty="0">
                <a:latin typeface="Arial Narrow" panose="020B0606020202030204" pitchFamily="34" charset="0"/>
              </a:rPr>
              <a:t>(D) intensidade.</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7556891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F90738A-AD5A-28F1-E565-CD53F44455A2}"/>
              </a:ext>
            </a:extLst>
          </p:cNvPr>
          <p:cNvSpPr txBox="1"/>
          <p:nvPr/>
        </p:nvSpPr>
        <p:spPr>
          <a:xfrm>
            <a:off x="179294" y="572853"/>
            <a:ext cx="6096000" cy="446276"/>
          </a:xfrm>
          <a:prstGeom prst="rect">
            <a:avLst/>
          </a:prstGeom>
          <a:noFill/>
        </p:spPr>
        <p:txBody>
          <a:bodyPr wrap="square">
            <a:spAutoFit/>
          </a:bodyPr>
          <a:lstStyle/>
          <a:p>
            <a:r>
              <a:rPr lang="pt-BR" sz="2300" dirty="0">
                <a:latin typeface="Arial Narrow" panose="020B0606020202030204" pitchFamily="34" charset="0"/>
              </a:rPr>
              <a:t>Leia o texto.</a:t>
            </a:r>
          </a:p>
        </p:txBody>
      </p:sp>
      <p:graphicFrame>
        <p:nvGraphicFramePr>
          <p:cNvPr id="4" name="Tabela 3">
            <a:extLst>
              <a:ext uri="{FF2B5EF4-FFF2-40B4-BE49-F238E27FC236}">
                <a16:creationId xmlns:a16="http://schemas.microsoft.com/office/drawing/2014/main" id="{DB98F35C-6BE7-CF96-29AE-DA1DF2DA7B1A}"/>
              </a:ext>
            </a:extLst>
          </p:cNvPr>
          <p:cNvGraphicFramePr>
            <a:graphicFrameLocks noGrp="1"/>
          </p:cNvGraphicFramePr>
          <p:nvPr>
            <p:extLst>
              <p:ext uri="{D42A27DB-BD31-4B8C-83A1-F6EECF244321}">
                <p14:modId xmlns:p14="http://schemas.microsoft.com/office/powerpoint/2010/main" val="3326446310"/>
              </p:ext>
            </p:extLst>
          </p:nvPr>
        </p:nvGraphicFramePr>
        <p:xfrm>
          <a:off x="256988" y="1019129"/>
          <a:ext cx="11755718" cy="5120640"/>
        </p:xfrm>
        <a:graphic>
          <a:graphicData uri="http://schemas.openxmlformats.org/drawingml/2006/table">
            <a:tbl>
              <a:tblPr firstRow="1" bandRow="1">
                <a:tableStyleId>{5C22544A-7EE6-4342-B048-85BDC9FD1C3A}</a:tableStyleId>
              </a:tblPr>
              <a:tblGrid>
                <a:gridCol w="11755718">
                  <a:extLst>
                    <a:ext uri="{9D8B030D-6E8A-4147-A177-3AD203B41FA5}">
                      <a16:colId xmlns:a16="http://schemas.microsoft.com/office/drawing/2014/main" val="3739627588"/>
                    </a:ext>
                  </a:extLst>
                </a:gridCol>
              </a:tblGrid>
              <a:tr h="370840">
                <a:tc>
                  <a:txBody>
                    <a:bodyPr/>
                    <a:lstStyle/>
                    <a:p>
                      <a:pPr algn="just"/>
                      <a:r>
                        <a:rPr lang="pt-BR" sz="2200" b="0" dirty="0">
                          <a:solidFill>
                            <a:schemeClr val="tx1"/>
                          </a:solidFill>
                          <a:latin typeface="Arial Narrow" panose="020B0606020202030204" pitchFamily="34" charset="0"/>
                        </a:rPr>
                        <a:t>Prezada Diretora, </a:t>
                      </a:r>
                    </a:p>
                    <a:p>
                      <a:pPr marL="0" indent="268288" algn="just"/>
                      <a:r>
                        <a:rPr lang="pt-BR" sz="2200" b="0" dirty="0">
                          <a:solidFill>
                            <a:schemeClr val="tx1"/>
                          </a:solidFill>
                          <a:latin typeface="Arial Narrow" panose="020B0606020202030204" pitchFamily="34" charset="0"/>
                        </a:rPr>
                        <a:t>O Conselho do Parque Estadual da Serra do Mar – Núcleo Caraguatatuba – PESM-NUCAR vem realizando um trabalho de apoio à gestão dessa Unidade de Conservação, sendo uma das ações propostas foi a de sensibilizar os alunos das escolas próximas ao Parque sobre sua importância para a vida da cidade e o impacto das atividades humanas na Unidade.</a:t>
                      </a:r>
                    </a:p>
                    <a:p>
                      <a:pPr marL="0" indent="268288" algn="just"/>
                      <a:r>
                        <a:rPr lang="pt-BR" sz="2200" b="0" dirty="0">
                          <a:solidFill>
                            <a:schemeClr val="tx1"/>
                          </a:solidFill>
                          <a:latin typeface="Arial Narrow" panose="020B0606020202030204" pitchFamily="34" charset="0"/>
                        </a:rPr>
                        <a:t>Tendo em vista que foi enviado a essa escola material elaborado pela Fundação Florestal, entendemos ser uma oportunidade para darmos início ao trabalho proposto pelo Conselho.</a:t>
                      </a:r>
                    </a:p>
                    <a:p>
                      <a:pPr marL="0" indent="268288" algn="just"/>
                      <a:r>
                        <a:rPr lang="pt-BR" sz="2200" b="0" dirty="0">
                          <a:solidFill>
                            <a:schemeClr val="tx1"/>
                          </a:solidFill>
                          <a:latin typeface="Arial Narrow" panose="020B0606020202030204" pitchFamily="34" charset="0"/>
                        </a:rPr>
                        <a:t>Desta forma solicitamos reunião com </a:t>
                      </a:r>
                      <a:r>
                        <a:rPr lang="pt-BR" sz="2200" b="0" dirty="0" err="1">
                          <a:solidFill>
                            <a:schemeClr val="tx1"/>
                          </a:solidFill>
                          <a:latin typeface="Arial Narrow" panose="020B0606020202030204" pitchFamily="34" charset="0"/>
                        </a:rPr>
                        <a:t>V.Sª</a:t>
                      </a:r>
                      <a:r>
                        <a:rPr lang="pt-BR" sz="2200" b="0" dirty="0">
                          <a:solidFill>
                            <a:schemeClr val="tx1"/>
                          </a:solidFill>
                          <a:latin typeface="Arial Narrow" panose="020B0606020202030204" pitchFamily="34" charset="0"/>
                        </a:rPr>
                        <a:t> e a coordenação pedagógica dessa escola, se possível antes de 30 de setembro, para conhecermos qual a proposta metodológica que pretendem adotar para discutir com os alunos a temática Parque Estadual da Serra do Mar, utilizando o material de apoio fornecido.</a:t>
                      </a:r>
                    </a:p>
                    <a:p>
                      <a:pPr algn="just"/>
                      <a:r>
                        <a:rPr lang="pt-BR" sz="2200" b="0" dirty="0">
                          <a:solidFill>
                            <a:schemeClr val="tx1"/>
                          </a:solidFill>
                          <a:latin typeface="Arial Narrow" panose="020B0606020202030204" pitchFamily="34" charset="0"/>
                        </a:rPr>
                        <a:t>Certos de contar com a colaboração de </a:t>
                      </a:r>
                      <a:r>
                        <a:rPr lang="pt-BR" sz="2200" b="0" dirty="0" err="1">
                          <a:solidFill>
                            <a:schemeClr val="tx1"/>
                          </a:solidFill>
                          <a:latin typeface="Arial Narrow" panose="020B0606020202030204" pitchFamily="34" charset="0"/>
                        </a:rPr>
                        <a:t>V.Sª</a:t>
                      </a:r>
                      <a:r>
                        <a:rPr lang="pt-BR" sz="2200" b="0" dirty="0">
                          <a:solidFill>
                            <a:schemeClr val="tx1"/>
                          </a:solidFill>
                          <a:latin typeface="Arial Narrow" panose="020B0606020202030204" pitchFamily="34" charset="0"/>
                        </a:rPr>
                        <a:t>, aproveitamos a oportunidade para externar nosso sentimento de respeito e consideração,</a:t>
                      </a:r>
                    </a:p>
                    <a:p>
                      <a:pPr algn="r"/>
                      <a:r>
                        <a:rPr lang="pt-BR" sz="2200" b="0" dirty="0">
                          <a:solidFill>
                            <a:schemeClr val="tx1"/>
                          </a:solidFill>
                          <a:latin typeface="Arial Narrow" panose="020B0606020202030204" pitchFamily="34" charset="0"/>
                        </a:rPr>
                        <a:t>Atenciosamente, </a:t>
                      </a:r>
                    </a:p>
                    <a:p>
                      <a:pPr algn="r"/>
                      <a:r>
                        <a:rPr lang="pt-BR" sz="2200" b="0" dirty="0">
                          <a:solidFill>
                            <a:schemeClr val="tx1"/>
                          </a:solidFill>
                          <a:latin typeface="Arial Narrow" panose="020B0606020202030204" pitchFamily="34" charset="0"/>
                        </a:rPr>
                        <a:t>Miguel Nema Neto</a:t>
                      </a:r>
                    </a:p>
                    <a:p>
                      <a:pPr algn="r"/>
                      <a:r>
                        <a:rPr lang="pt-BR" sz="2200" b="0" dirty="0">
                          <a:solidFill>
                            <a:schemeClr val="tx1"/>
                          </a:solidFill>
                          <a:latin typeface="Arial Narrow" panose="020B0606020202030204" pitchFamily="34" charset="0"/>
                        </a:rPr>
                        <a:t>Gestor do PESM-N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0753502"/>
                  </a:ext>
                </a:extLst>
              </a:tr>
            </a:tbl>
          </a:graphicData>
        </a:graphic>
      </p:graphicFrame>
      <p:sp>
        <p:nvSpPr>
          <p:cNvPr id="6" name="CaixaDeTexto 5">
            <a:extLst>
              <a:ext uri="{FF2B5EF4-FFF2-40B4-BE49-F238E27FC236}">
                <a16:creationId xmlns:a16="http://schemas.microsoft.com/office/drawing/2014/main" id="{6D20081A-9764-B94F-E857-CD64707E086E}"/>
              </a:ext>
            </a:extLst>
          </p:cNvPr>
          <p:cNvSpPr txBox="1"/>
          <p:nvPr/>
        </p:nvSpPr>
        <p:spPr>
          <a:xfrm>
            <a:off x="256988" y="6056239"/>
            <a:ext cx="11755718" cy="738664"/>
          </a:xfrm>
          <a:prstGeom prst="rect">
            <a:avLst/>
          </a:prstGeom>
          <a:noFill/>
        </p:spPr>
        <p:txBody>
          <a:bodyPr wrap="square">
            <a:spAutoFit/>
          </a:bodyPr>
          <a:lstStyle/>
          <a:p>
            <a:pPr algn="r"/>
            <a:r>
              <a:rPr lang="pt-BR" sz="1400" dirty="0">
                <a:latin typeface="Arial Narrow" panose="020B0606020202030204" pitchFamily="34" charset="0"/>
              </a:rPr>
              <a:t>Disponível em: https://sigam.ambiente.sp.gov.br/sigam3/</a:t>
            </a:r>
            <a:r>
              <a:rPr lang="pt-BR" sz="1400" dirty="0" err="1">
                <a:latin typeface="Arial Narrow" panose="020B0606020202030204" pitchFamily="34" charset="0"/>
              </a:rPr>
              <a:t>Repositorio</a:t>
            </a:r>
            <a:r>
              <a:rPr lang="pt-BR" sz="1400" dirty="0">
                <a:latin typeface="Arial Narrow" panose="020B0606020202030204" pitchFamily="34" charset="0"/>
              </a:rPr>
              <a:t>/472/Documentos/</a:t>
            </a:r>
            <a:r>
              <a:rPr lang="pt-BR" sz="1400" dirty="0" err="1">
                <a:latin typeface="Arial Narrow" panose="020B0606020202030204" pitchFamily="34" charset="0"/>
              </a:rPr>
              <a:t>Mural_PlanosdeFiscalizacao</a:t>
            </a:r>
            <a:r>
              <a:rPr lang="pt-BR" sz="1400" dirty="0">
                <a:latin typeface="Arial Narrow" panose="020B0606020202030204" pitchFamily="34" charset="0"/>
              </a:rPr>
              <a:t>/</a:t>
            </a:r>
            <a:r>
              <a:rPr lang="pt-BR" sz="1400" dirty="0" err="1">
                <a:latin typeface="Arial Narrow" panose="020B0606020202030204" pitchFamily="34" charset="0"/>
              </a:rPr>
              <a:t>FormacaoSocioambiental</a:t>
            </a:r>
            <a:r>
              <a:rPr lang="pt-BR" sz="1400" dirty="0">
                <a:latin typeface="Arial Narrow" panose="020B0606020202030204" pitchFamily="34" charset="0"/>
              </a:rPr>
              <a:t>/Proposta_carta_Diretoria%20das%20escolas_30agosto2014.pdf. Acesso em: 28 out. 2025. </a:t>
            </a:r>
          </a:p>
        </p:txBody>
      </p:sp>
    </p:spTree>
    <p:extLst>
      <p:ext uri="{BB962C8B-B14F-4D97-AF65-F5344CB8AC3E}">
        <p14:creationId xmlns:p14="http://schemas.microsoft.com/office/powerpoint/2010/main" val="38258896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AAAEBF-4945-86B2-C2E8-227A652B96CF}"/>
              </a:ext>
            </a:extLst>
          </p:cNvPr>
          <p:cNvSpPr txBox="1"/>
          <p:nvPr/>
        </p:nvSpPr>
        <p:spPr>
          <a:xfrm>
            <a:off x="89646" y="662098"/>
            <a:ext cx="11949953" cy="5047536"/>
          </a:xfrm>
          <a:prstGeom prst="rect">
            <a:avLst/>
          </a:prstGeom>
          <a:noFill/>
        </p:spPr>
        <p:txBody>
          <a:bodyPr wrap="square">
            <a:spAutoFit/>
          </a:bodyPr>
          <a:lstStyle/>
          <a:p>
            <a:pPr algn="just"/>
            <a:r>
              <a:rPr lang="pt-BR" sz="2300" b="1" dirty="0">
                <a:latin typeface="Arial Narrow" panose="020B0606020202030204" pitchFamily="34" charset="0"/>
              </a:rPr>
              <a:t>5. </a:t>
            </a:r>
            <a:r>
              <a:rPr lang="pt-BR" sz="2300" dirty="0">
                <a:latin typeface="Arial Narrow" panose="020B0606020202030204" pitchFamily="34" charset="0"/>
              </a:rPr>
              <a:t>A finalidade do texto é</a:t>
            </a:r>
          </a:p>
          <a:p>
            <a:pPr algn="just"/>
            <a:r>
              <a:rPr lang="pt-BR" sz="2300" dirty="0">
                <a:latin typeface="Arial Narrow" panose="020B0606020202030204" pitchFamily="34" charset="0"/>
              </a:rPr>
              <a:t>(A) solicitar uma reunião com a diretora e a coordenação pedagógica para sensibilizar os alunos em relação ao Parque Estadual da Serra do Mar.</a:t>
            </a:r>
          </a:p>
          <a:p>
            <a:pPr algn="just"/>
            <a:r>
              <a:rPr lang="pt-BR" sz="2300" dirty="0">
                <a:latin typeface="Arial Narrow" panose="020B0606020202030204" pitchFamily="34" charset="0"/>
              </a:rPr>
              <a:t>(B) relatar as atividades que o Conselho do Parque Estadual da Serra do Mar vem desenvolvendo junto às escolas da região.</a:t>
            </a:r>
          </a:p>
          <a:p>
            <a:pPr algn="just"/>
            <a:r>
              <a:rPr lang="pt-BR" sz="2300" dirty="0">
                <a:latin typeface="Arial Narrow" panose="020B0606020202030204" pitchFamily="34" charset="0"/>
              </a:rPr>
              <a:t>(C) informar a escola sobre a importância da preservação ambiental e do material enviado pela Fundação Florestal.</a:t>
            </a:r>
          </a:p>
          <a:p>
            <a:pPr algn="just"/>
            <a:r>
              <a:rPr lang="pt-BR" sz="2300" dirty="0">
                <a:latin typeface="Arial Narrow" panose="020B0606020202030204" pitchFamily="34" charset="0"/>
              </a:rPr>
              <a:t>(D) convidar os alunos da escola a participarem das ações do Parque Estadual da Serra do Mar.</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6. </a:t>
            </a:r>
            <a:r>
              <a:rPr lang="pt-BR" sz="2300" dirty="0">
                <a:latin typeface="Arial Narrow" panose="020B0606020202030204" pitchFamily="34" charset="0"/>
              </a:rPr>
              <a:t>A linguagem utilizada nessa carta de solicitação é</a:t>
            </a:r>
          </a:p>
          <a:p>
            <a:pPr algn="just"/>
            <a:r>
              <a:rPr lang="pt-BR" sz="2300" dirty="0">
                <a:latin typeface="Arial Narrow" panose="020B0606020202030204" pitchFamily="34" charset="0"/>
              </a:rPr>
              <a:t>(A) formal.</a:t>
            </a:r>
          </a:p>
          <a:p>
            <a:pPr algn="just"/>
            <a:r>
              <a:rPr lang="pt-BR" sz="2300" dirty="0">
                <a:latin typeface="Arial Narrow" panose="020B0606020202030204" pitchFamily="34" charset="0"/>
              </a:rPr>
              <a:t>(B) técnica.</a:t>
            </a:r>
          </a:p>
          <a:p>
            <a:pPr algn="just"/>
            <a:r>
              <a:rPr lang="pt-BR" sz="2300" dirty="0">
                <a:latin typeface="Arial Narrow" panose="020B0606020202030204" pitchFamily="34" charset="0"/>
              </a:rPr>
              <a:t>(C) informal.</a:t>
            </a:r>
          </a:p>
          <a:p>
            <a:pPr algn="just"/>
            <a:r>
              <a:rPr lang="pt-BR" sz="2300" dirty="0">
                <a:latin typeface="Arial Narrow" panose="020B0606020202030204" pitchFamily="34" charset="0"/>
              </a:rPr>
              <a:t>(D) científica.</a:t>
            </a:r>
          </a:p>
        </p:txBody>
      </p:sp>
    </p:spTree>
    <p:extLst>
      <p:ext uri="{BB962C8B-B14F-4D97-AF65-F5344CB8AC3E}">
        <p14:creationId xmlns:p14="http://schemas.microsoft.com/office/powerpoint/2010/main" val="19830087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3AE9F05-B504-CFE6-9915-20EB9BD8DFD0}"/>
              </a:ext>
            </a:extLst>
          </p:cNvPr>
          <p:cNvSpPr txBox="1"/>
          <p:nvPr/>
        </p:nvSpPr>
        <p:spPr>
          <a:xfrm>
            <a:off x="206188" y="669249"/>
            <a:ext cx="11761694" cy="1862048"/>
          </a:xfrm>
          <a:prstGeom prst="rect">
            <a:avLst/>
          </a:prstGeom>
          <a:noFill/>
        </p:spPr>
        <p:txBody>
          <a:bodyPr wrap="square">
            <a:spAutoFit/>
          </a:bodyPr>
          <a:lstStyle/>
          <a:p>
            <a:pPr algn="just"/>
            <a:r>
              <a:rPr lang="pt-BR" sz="2300" b="1" dirty="0">
                <a:latin typeface="Arial Narrow" panose="020B0606020202030204" pitchFamily="34" charset="0"/>
              </a:rPr>
              <a:t>7. </a:t>
            </a:r>
            <a:r>
              <a:rPr lang="pt-BR" sz="2300" dirty="0">
                <a:latin typeface="Arial Narrow" panose="020B0606020202030204" pitchFamily="34" charset="0"/>
              </a:rPr>
              <a:t>No trecho “Prezada Diretora,” é um termo que aparece isolado por vírgula para</a:t>
            </a:r>
          </a:p>
          <a:p>
            <a:pPr algn="just"/>
            <a:r>
              <a:rPr lang="pt-BR" sz="2300" dirty="0">
                <a:latin typeface="Arial Narrow" panose="020B0606020202030204" pitchFamily="34" charset="0"/>
              </a:rPr>
              <a:t>(A) marcar uma indagação.</a:t>
            </a:r>
          </a:p>
          <a:p>
            <a:pPr algn="just"/>
            <a:r>
              <a:rPr lang="pt-BR" sz="2300" dirty="0">
                <a:latin typeface="Arial Narrow" panose="020B0606020202030204" pitchFamily="34" charset="0"/>
              </a:rPr>
              <a:t>(B) realizar um chamamento.</a:t>
            </a:r>
          </a:p>
          <a:p>
            <a:pPr algn="just"/>
            <a:r>
              <a:rPr lang="pt-BR" sz="2300" dirty="0">
                <a:latin typeface="Arial Narrow" panose="020B0606020202030204" pitchFamily="34" charset="0"/>
              </a:rPr>
              <a:t>(C) realizar um chamamento.</a:t>
            </a:r>
          </a:p>
          <a:p>
            <a:pPr algn="just"/>
            <a:r>
              <a:rPr lang="pt-BR" sz="2300" dirty="0">
                <a:latin typeface="Arial Narrow" panose="020B0606020202030204" pitchFamily="34" charset="0"/>
              </a:rPr>
              <a:t>(D) indicar uma circunstância.</a:t>
            </a:r>
          </a:p>
        </p:txBody>
      </p:sp>
      <p:pic>
        <p:nvPicPr>
          <p:cNvPr id="4" name="Imagem 3">
            <a:extLst>
              <a:ext uri="{FF2B5EF4-FFF2-40B4-BE49-F238E27FC236}">
                <a16:creationId xmlns:a16="http://schemas.microsoft.com/office/drawing/2014/main" id="{EE2A4616-BF4F-5E09-73A9-A531D7B30D45}"/>
              </a:ext>
            </a:extLst>
          </p:cNvPr>
          <p:cNvPicPr>
            <a:picLocks noChangeAspect="1"/>
          </p:cNvPicPr>
          <p:nvPr/>
        </p:nvPicPr>
        <p:blipFill>
          <a:blip r:embed="rId2"/>
          <a:stretch>
            <a:fillRect/>
          </a:stretch>
        </p:blipFill>
        <p:spPr>
          <a:xfrm>
            <a:off x="206187" y="2621429"/>
            <a:ext cx="2302554" cy="1508104"/>
          </a:xfrm>
          <a:prstGeom prst="rect">
            <a:avLst/>
          </a:prstGeom>
        </p:spPr>
      </p:pic>
      <p:sp>
        <p:nvSpPr>
          <p:cNvPr id="6" name="CaixaDeTexto 5">
            <a:extLst>
              <a:ext uri="{FF2B5EF4-FFF2-40B4-BE49-F238E27FC236}">
                <a16:creationId xmlns:a16="http://schemas.microsoft.com/office/drawing/2014/main" id="{32CC78D1-3DCC-88EB-0C82-4318E6635EE1}"/>
              </a:ext>
            </a:extLst>
          </p:cNvPr>
          <p:cNvSpPr txBox="1"/>
          <p:nvPr/>
        </p:nvSpPr>
        <p:spPr>
          <a:xfrm>
            <a:off x="2420471" y="2621429"/>
            <a:ext cx="9547410" cy="1508105"/>
          </a:xfrm>
          <a:prstGeom prst="rect">
            <a:avLst/>
          </a:prstGeom>
          <a:solidFill>
            <a:schemeClr val="accent2">
              <a:lumMod val="20000"/>
              <a:lumOff val="80000"/>
            </a:schemeClr>
          </a:solidFill>
        </p:spPr>
        <p:txBody>
          <a:bodyPr wrap="square">
            <a:spAutoFit/>
          </a:bodyPr>
          <a:lstStyle/>
          <a:p>
            <a:pPr algn="just"/>
            <a:r>
              <a:rPr lang="pt-BR" sz="2300" dirty="0">
                <a:latin typeface="Arial Narrow" panose="020B0606020202030204" pitchFamily="34" charset="0"/>
              </a:rPr>
              <a:t>Colaboração</a:t>
            </a:r>
          </a:p>
          <a:p>
            <a:pPr algn="just"/>
            <a:r>
              <a:rPr lang="pt-BR" sz="2300" dirty="0">
                <a:latin typeface="Arial Narrow" panose="020B0606020202030204" pitchFamily="34" charset="0"/>
              </a:rPr>
              <a:t>Prof.ª Kathleen Silva Andrade</a:t>
            </a:r>
          </a:p>
          <a:p>
            <a:pPr algn="just"/>
            <a:r>
              <a:rPr lang="pt-BR" sz="2300" dirty="0">
                <a:latin typeface="Arial Narrow" panose="020B0606020202030204" pitchFamily="34" charset="0"/>
              </a:rPr>
              <a:t>Colégio Estadual de Tempo Integral Visconde de Mauá</a:t>
            </a:r>
          </a:p>
          <a:p>
            <a:pPr algn="just"/>
            <a:r>
              <a:rPr lang="pt-BR" sz="2300" dirty="0">
                <a:latin typeface="Arial Narrow" panose="020B0606020202030204" pitchFamily="34" charset="0"/>
              </a:rPr>
              <a:t>CRE – Goiânia-Go</a:t>
            </a:r>
          </a:p>
        </p:txBody>
      </p:sp>
      <p:sp>
        <p:nvSpPr>
          <p:cNvPr id="8" name="CaixaDeTexto 7">
            <a:extLst>
              <a:ext uri="{FF2B5EF4-FFF2-40B4-BE49-F238E27FC236}">
                <a16:creationId xmlns:a16="http://schemas.microsoft.com/office/drawing/2014/main" id="{F906582B-85CD-E314-50F2-33BCAA5BD533}"/>
              </a:ext>
            </a:extLst>
          </p:cNvPr>
          <p:cNvSpPr txBox="1"/>
          <p:nvPr/>
        </p:nvSpPr>
        <p:spPr>
          <a:xfrm>
            <a:off x="224119" y="4129534"/>
            <a:ext cx="11743762" cy="1862048"/>
          </a:xfrm>
          <a:prstGeom prst="rect">
            <a:avLst/>
          </a:prstGeom>
          <a:solidFill>
            <a:schemeClr val="accent2">
              <a:lumMod val="20000"/>
              <a:lumOff val="80000"/>
            </a:schemeClr>
          </a:solidFill>
        </p:spPr>
        <p:txBody>
          <a:bodyPr wrap="square">
            <a:spAutoFit/>
          </a:bodyPr>
          <a:lstStyle/>
          <a:p>
            <a:endParaRPr lang="pt-BR" sz="2300" dirty="0">
              <a:latin typeface="Arial Narrow" panose="020B0606020202030204" pitchFamily="34" charset="0"/>
            </a:endParaRPr>
          </a:p>
          <a:p>
            <a:r>
              <a:rPr lang="pt-BR" sz="2300" dirty="0">
                <a:latin typeface="Arial Narrow" panose="020B0606020202030204" pitchFamily="34" charset="0"/>
              </a:rPr>
              <a:t>Leia o texto.</a:t>
            </a:r>
          </a:p>
          <a:p>
            <a:endParaRPr lang="pt-BR" sz="2300" dirty="0">
              <a:latin typeface="Arial Narrow" panose="020B0606020202030204" pitchFamily="34" charset="0"/>
            </a:endParaRPr>
          </a:p>
          <a:p>
            <a:pPr algn="ctr"/>
            <a:r>
              <a:rPr lang="pt-BR" sz="2300" b="1" dirty="0">
                <a:latin typeface="Arial Narrow" panose="020B0606020202030204" pitchFamily="34" charset="0"/>
              </a:rPr>
              <a:t>Conto de mistério</a:t>
            </a:r>
          </a:p>
          <a:p>
            <a:pPr algn="r"/>
            <a:r>
              <a:rPr lang="pt-BR" sz="2300" dirty="0">
                <a:latin typeface="Arial Narrow" panose="020B0606020202030204" pitchFamily="34" charset="0"/>
              </a:rPr>
              <a:t>Stanislaw Ponte Preta</a:t>
            </a:r>
          </a:p>
        </p:txBody>
      </p:sp>
    </p:spTree>
    <p:extLst>
      <p:ext uri="{BB962C8B-B14F-4D97-AF65-F5344CB8AC3E}">
        <p14:creationId xmlns:p14="http://schemas.microsoft.com/office/powerpoint/2010/main" val="4025075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25BB87-FEDA-9ED3-A9B8-1A39FA418B9A}"/>
              </a:ext>
            </a:extLst>
          </p:cNvPr>
          <p:cNvSpPr txBox="1"/>
          <p:nvPr/>
        </p:nvSpPr>
        <p:spPr>
          <a:xfrm>
            <a:off x="183776" y="825277"/>
            <a:ext cx="11824447" cy="5755422"/>
          </a:xfrm>
          <a:prstGeom prst="rect">
            <a:avLst/>
          </a:prstGeom>
          <a:solidFill>
            <a:schemeClr val="accent2">
              <a:lumMod val="20000"/>
              <a:lumOff val="80000"/>
            </a:schemeClr>
          </a:solidFill>
        </p:spPr>
        <p:txBody>
          <a:bodyPr wrap="square">
            <a:spAutoFit/>
          </a:bodyPr>
          <a:lstStyle/>
          <a:p>
            <a:pPr indent="268288" algn="just"/>
            <a:r>
              <a:rPr lang="pt-BR" sz="2300" dirty="0">
                <a:latin typeface="Arial Narrow" panose="020B0606020202030204" pitchFamily="34" charset="0"/>
              </a:rPr>
              <a:t>Com a gola do paletó levantada e a aba do chapéu abaixada, caminhando pelos cantos escuros, era quase impossível qualquer pessoa que cruzasse com ele ver seu rosto. No local combinado, parou e fez o sinal que tinham já estipulado à maneira de senha. Parou debaixo do poste, acendeu o cigarro e soltou a fumaça em três baforadas compassadas. Imediatamente um sujeito mal-encarado, que se encontrava no café em frente, ajeitou a gravata e cuspiu de banda.</a:t>
            </a:r>
          </a:p>
          <a:p>
            <a:pPr indent="268288" algn="just"/>
            <a:r>
              <a:rPr lang="pt-BR" sz="2300" dirty="0">
                <a:latin typeface="Arial Narrow" panose="020B0606020202030204" pitchFamily="34" charset="0"/>
              </a:rPr>
              <a:t>Era aquele. Atravessou cautelosamente a rua, entrou no café e pediu um guaraná. O outro sorriu e se aproximou: “Siga-me!” – foi a ordem dada com voz cavernosa. Deu apenas um gole no guaraná e saiu. O outro entrou num beco úmido e mal iluminado e ele – a uma distância de uns dez a doze passos – entrou também.</a:t>
            </a:r>
          </a:p>
          <a:p>
            <a:pPr indent="268288" algn="just"/>
            <a:r>
              <a:rPr lang="pt-BR" sz="2300" dirty="0">
                <a:latin typeface="Arial Narrow" panose="020B0606020202030204" pitchFamily="34" charset="0"/>
              </a:rPr>
              <a:t>Ali parecia não haver ninguém. O silêncio era sepulcral. Mas o homem que ia na frente olhou em volta, certificou-se de que não havia ninguém de tocaia e bateu numa janela. Logo uma dobradiça gemeu e a porta abriu-se discretamente.</a:t>
            </a:r>
          </a:p>
          <a:p>
            <a:pPr indent="268288" algn="just"/>
            <a:r>
              <a:rPr lang="pt-BR" sz="2300" dirty="0">
                <a:latin typeface="Arial Narrow" panose="020B0606020202030204" pitchFamily="34" charset="0"/>
              </a:rPr>
              <a:t>Entraram os dois e deram numa sala pequena e enfumaçada onde, no centro, via-se uma mesa cheia de pequenos pacotes. Por trás dela um sujeito de barba crescida, roupas humildes e ar de pobre trabalhador parecia ter medo do que ia fazer. Não hesitou – porém – quando o homem que entrara na frente apontou para o que entrara em seguida e disse: “É este”.</a:t>
            </a:r>
          </a:p>
        </p:txBody>
      </p:sp>
    </p:spTree>
    <p:extLst>
      <p:ext uri="{BB962C8B-B14F-4D97-AF65-F5344CB8AC3E}">
        <p14:creationId xmlns:p14="http://schemas.microsoft.com/office/powerpoint/2010/main" val="33057370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00E99A8-F319-C448-05B7-2AF7B95B417A}"/>
              </a:ext>
            </a:extLst>
          </p:cNvPr>
          <p:cNvSpPr txBox="1"/>
          <p:nvPr/>
        </p:nvSpPr>
        <p:spPr>
          <a:xfrm>
            <a:off x="125506" y="617781"/>
            <a:ext cx="11985812" cy="5863144"/>
          </a:xfrm>
          <a:prstGeom prst="rect">
            <a:avLst/>
          </a:prstGeom>
          <a:solidFill>
            <a:schemeClr val="accent2">
              <a:lumMod val="20000"/>
              <a:lumOff val="80000"/>
            </a:schemeClr>
          </a:solidFill>
        </p:spPr>
        <p:txBody>
          <a:bodyPr wrap="square">
            <a:spAutoFit/>
          </a:bodyPr>
          <a:lstStyle/>
          <a:p>
            <a:pPr indent="268288" algn="just"/>
            <a:r>
              <a:rPr lang="pt-BR" sz="2300" dirty="0">
                <a:latin typeface="Arial Narrow" panose="020B0606020202030204" pitchFamily="34" charset="0"/>
              </a:rPr>
              <a:t>O que estava por trás da mesa pegou um dos pacotes e entregou ao que falara. Este passou o pacote para o outro e perguntou se trouxera o dinheiro. [...]</a:t>
            </a:r>
          </a:p>
          <a:p>
            <a:pPr indent="268288" algn="just"/>
            <a:r>
              <a:rPr lang="pt-BR" sz="2300" dirty="0">
                <a:latin typeface="Arial Narrow" panose="020B0606020202030204" pitchFamily="34" charset="0"/>
              </a:rPr>
              <a:t>Saiu então sozinho, caminhando rente as paredes do beco. Quando alcançou uma rua mais clara, assoviou para um taxi que passava e mandou tocar a toda pressa para determinado endereço. O motorista obedeceu e, meia hora depois, entrava em casa a berrar para a mulher:</a:t>
            </a:r>
          </a:p>
          <a:p>
            <a:pPr indent="268288" algn="just"/>
            <a:r>
              <a:rPr lang="pt-BR" sz="2300" dirty="0">
                <a:latin typeface="Arial Narrow" panose="020B0606020202030204" pitchFamily="34" charset="0"/>
              </a:rPr>
              <a:t>– Julieta! Ó Julieta... consegui.</a:t>
            </a:r>
          </a:p>
          <a:p>
            <a:pPr indent="268288" algn="just"/>
            <a:r>
              <a:rPr lang="pt-BR" sz="2300" dirty="0">
                <a:latin typeface="Arial Narrow" panose="020B0606020202030204" pitchFamily="34" charset="0"/>
              </a:rPr>
              <a:t>A mulher veio lá de dentro enxugando as mãos em um avental, a sorrir de felicidade. O marido colocou o pacote sobre a mesa, num ar triunfal. Ela abriu o pacote e verificou que o marido conseguira mesmo, depois de tanto esforço e economia, comprar aquilo que eles não viam há tanto tempo naquele barraco. Ali estava: um quilo de feijão.</a:t>
            </a:r>
          </a:p>
          <a:p>
            <a:pPr algn="r"/>
            <a:r>
              <a:rPr lang="pt-BR" sz="1600" dirty="0">
                <a:latin typeface="Arial Narrow" panose="020B0606020202030204" pitchFamily="34" charset="0"/>
              </a:rPr>
              <a:t>Stanislaw Ponte Preta. “Conto de mistério”. In: Dois amigos e um chato. 25. ed. São Paulo, Moderna, 1986. p. 65-6.</a:t>
            </a:r>
          </a:p>
          <a:p>
            <a:pPr algn="r"/>
            <a:r>
              <a:rPr lang="pt-BR" sz="1400" dirty="0">
                <a:latin typeface="Arial Narrow" panose="020B0606020202030204" pitchFamily="34" charset="0"/>
              </a:rPr>
              <a:t>Disponível em: https://armazemdetexto.blogspot.com/2020/09/conto-conto-de-misterio-stanislaw-ponte.html. Acesso em 16 out. 2025.</a:t>
            </a:r>
          </a:p>
          <a:p>
            <a:pPr algn="just"/>
            <a:r>
              <a:rPr lang="pt-BR" sz="2300" b="1" dirty="0">
                <a:latin typeface="Arial Narrow" panose="020B0606020202030204" pitchFamily="34" charset="0"/>
              </a:rPr>
              <a:t>8. </a:t>
            </a:r>
            <a:r>
              <a:rPr lang="pt-BR" sz="2300" dirty="0">
                <a:latin typeface="Arial Narrow" panose="020B0606020202030204" pitchFamily="34" charset="0"/>
              </a:rPr>
              <a:t>Esse texto pertence ao gênero textual</a:t>
            </a:r>
          </a:p>
          <a:p>
            <a:pPr algn="just"/>
            <a:r>
              <a:rPr lang="pt-BR" sz="2300" dirty="0">
                <a:latin typeface="Arial Narrow" panose="020B0606020202030204" pitchFamily="34" charset="0"/>
              </a:rPr>
              <a:t>(A) conto.</a:t>
            </a:r>
          </a:p>
          <a:p>
            <a:pPr algn="just"/>
            <a:r>
              <a:rPr lang="pt-BR" sz="2300" dirty="0">
                <a:latin typeface="Arial Narrow" panose="020B0606020202030204" pitchFamily="34" charset="0"/>
              </a:rPr>
              <a:t>(B) notícia.</a:t>
            </a:r>
          </a:p>
          <a:p>
            <a:pPr algn="just"/>
            <a:r>
              <a:rPr lang="pt-BR" sz="2300" dirty="0">
                <a:latin typeface="Arial Narrow" panose="020B0606020202030204" pitchFamily="34" charset="0"/>
              </a:rPr>
              <a:t>(C) carta pessoal.</a:t>
            </a:r>
          </a:p>
          <a:p>
            <a:pPr algn="just"/>
            <a:r>
              <a:rPr lang="pt-BR" sz="2300" dirty="0">
                <a:latin typeface="Arial Narrow" panose="020B0606020202030204" pitchFamily="34" charset="0"/>
              </a:rPr>
              <a:t>(D) carta de solicitação.</a:t>
            </a:r>
          </a:p>
        </p:txBody>
      </p:sp>
    </p:spTree>
    <p:extLst>
      <p:ext uri="{BB962C8B-B14F-4D97-AF65-F5344CB8AC3E}">
        <p14:creationId xmlns:p14="http://schemas.microsoft.com/office/powerpoint/2010/main" val="5427999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078C5F9-E9E8-13FD-DD12-65468CAA7116}"/>
              </a:ext>
            </a:extLst>
          </p:cNvPr>
          <p:cNvSpPr txBox="1"/>
          <p:nvPr/>
        </p:nvSpPr>
        <p:spPr>
          <a:xfrm>
            <a:off x="161364" y="714072"/>
            <a:ext cx="11833411" cy="2215991"/>
          </a:xfrm>
          <a:prstGeom prst="rect">
            <a:avLst/>
          </a:prstGeom>
          <a:solidFill>
            <a:schemeClr val="accent2">
              <a:lumMod val="20000"/>
              <a:lumOff val="80000"/>
            </a:schemeClr>
          </a:solidFill>
        </p:spPr>
        <p:txBody>
          <a:bodyPr wrap="square">
            <a:spAutoFit/>
          </a:bodyPr>
          <a:lstStyle/>
          <a:p>
            <a:pPr algn="just"/>
            <a:r>
              <a:rPr lang="pt-BR" sz="2300" b="1" dirty="0">
                <a:latin typeface="Arial Narrow" panose="020B0606020202030204" pitchFamily="34" charset="0"/>
              </a:rPr>
              <a:t>9. </a:t>
            </a:r>
            <a:r>
              <a:rPr lang="pt-BR" sz="2300" dirty="0">
                <a:latin typeface="Arial Narrow" panose="020B0606020202030204" pitchFamily="34" charset="0"/>
              </a:rPr>
              <a:t>No trecho “caminhando pelos cantos escuros”, a expressão está sendo usada para criar qual efeito de sentido no texto?</a:t>
            </a:r>
          </a:p>
          <a:p>
            <a:pPr algn="just"/>
            <a:r>
              <a:rPr lang="pt-BR" sz="2300" dirty="0">
                <a:latin typeface="Arial Narrow" panose="020B0606020202030204" pitchFamily="34" charset="0"/>
              </a:rPr>
              <a:t>(A) Alegria.</a:t>
            </a:r>
          </a:p>
          <a:p>
            <a:pPr algn="just"/>
            <a:r>
              <a:rPr lang="pt-BR" sz="2300" dirty="0">
                <a:latin typeface="Arial Narrow" panose="020B0606020202030204" pitchFamily="34" charset="0"/>
              </a:rPr>
              <a:t>(B) Indignação.</a:t>
            </a:r>
          </a:p>
          <a:p>
            <a:pPr algn="just"/>
            <a:r>
              <a:rPr lang="pt-BR" sz="2300" dirty="0">
                <a:latin typeface="Arial Narrow" panose="020B0606020202030204" pitchFamily="34" charset="0"/>
              </a:rPr>
              <a:t>(C) Humor exagerado.</a:t>
            </a:r>
          </a:p>
          <a:p>
            <a:pPr algn="just"/>
            <a:r>
              <a:rPr lang="pt-BR" sz="2300" dirty="0">
                <a:latin typeface="Arial Narrow" panose="020B0606020202030204" pitchFamily="34" charset="0"/>
              </a:rPr>
              <a:t>(D) Suspense e mistério.</a:t>
            </a:r>
          </a:p>
        </p:txBody>
      </p:sp>
      <p:sp>
        <p:nvSpPr>
          <p:cNvPr id="5" name="CaixaDeTexto 4">
            <a:extLst>
              <a:ext uri="{FF2B5EF4-FFF2-40B4-BE49-F238E27FC236}">
                <a16:creationId xmlns:a16="http://schemas.microsoft.com/office/drawing/2014/main" id="{41B37863-6D86-3916-7601-AE7F7ACD3B76}"/>
              </a:ext>
            </a:extLst>
          </p:cNvPr>
          <p:cNvSpPr txBox="1"/>
          <p:nvPr/>
        </p:nvSpPr>
        <p:spPr>
          <a:xfrm>
            <a:off x="161363" y="3429000"/>
            <a:ext cx="11833411" cy="1862048"/>
          </a:xfrm>
          <a:prstGeom prst="rect">
            <a:avLst/>
          </a:prstGeom>
          <a:noFill/>
        </p:spPr>
        <p:txBody>
          <a:bodyPr wrap="square">
            <a:spAutoFit/>
          </a:bodyPr>
          <a:lstStyle/>
          <a:p>
            <a:r>
              <a:rPr lang="pt-BR" sz="2300" b="1" dirty="0">
                <a:latin typeface="Arial Narrow" panose="020B0606020202030204" pitchFamily="34" charset="0"/>
              </a:rPr>
              <a:t>10. </a:t>
            </a:r>
            <a:r>
              <a:rPr lang="pt-BR" sz="2300" dirty="0">
                <a:latin typeface="Arial Narrow" panose="020B0606020202030204" pitchFamily="34" charset="0"/>
              </a:rPr>
              <a:t>A finalidade do texto é</a:t>
            </a:r>
          </a:p>
          <a:p>
            <a:r>
              <a:rPr lang="pt-BR" sz="2300" dirty="0">
                <a:latin typeface="Arial Narrow" panose="020B0606020202030204" pitchFamily="34" charset="0"/>
              </a:rPr>
              <a:t>(A) narrar uma história de mistério.</a:t>
            </a:r>
          </a:p>
          <a:p>
            <a:r>
              <a:rPr lang="pt-BR" sz="2300" dirty="0">
                <a:latin typeface="Arial Narrow" panose="020B0606020202030204" pitchFamily="34" charset="0"/>
              </a:rPr>
              <a:t>(B) informar o leitor sobre um fato misterioso.</a:t>
            </a:r>
          </a:p>
          <a:p>
            <a:r>
              <a:rPr lang="pt-BR" sz="2300" dirty="0">
                <a:latin typeface="Arial Narrow" panose="020B0606020202030204" pitchFamily="34" charset="0"/>
              </a:rPr>
              <a:t>(C) divertir o leitor com um desfecho inesperado.</a:t>
            </a:r>
          </a:p>
          <a:p>
            <a:r>
              <a:rPr lang="pt-BR" sz="2300" dirty="0">
                <a:latin typeface="Arial Narrow" panose="020B0606020202030204" pitchFamily="34" charset="0"/>
              </a:rPr>
              <a:t>(D) conscientizar o leitor a não falar com desconhecidos.</a:t>
            </a:r>
          </a:p>
        </p:txBody>
      </p:sp>
    </p:spTree>
    <p:extLst>
      <p:ext uri="{BB962C8B-B14F-4D97-AF65-F5344CB8AC3E}">
        <p14:creationId xmlns:p14="http://schemas.microsoft.com/office/powerpoint/2010/main" val="308737604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descr="Logotipo, nome da empresa&#10;&#10;O conteúdo gerado por IA pode estar incorreto.">
            <a:extLst>
              <a:ext uri="{FF2B5EF4-FFF2-40B4-BE49-F238E27FC236}">
                <a16:creationId xmlns:a16="http://schemas.microsoft.com/office/drawing/2014/main" id="{6B51CBC5-71D7-E436-6F05-1C520C167E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84" y="-10550"/>
            <a:ext cx="12205813" cy="686855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1294</TotalTime>
  <Words>16067</Words>
  <Application>Microsoft Office PowerPoint</Application>
  <PresentationFormat>Widescreen</PresentationFormat>
  <Paragraphs>870</Paragraphs>
  <Slides>107</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107</vt:i4>
      </vt:variant>
    </vt:vector>
  </HeadingPairs>
  <TitlesOfParts>
    <vt:vector size="114" baseType="lpstr">
      <vt:lpstr>Arial</vt:lpstr>
      <vt:lpstr>Arial Narrow</vt:lpstr>
      <vt:lpstr>Calibri</vt:lpstr>
      <vt:lpstr>Calibri Light</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Wagner Correa Viana</cp:lastModifiedBy>
  <cp:revision>45</cp:revision>
  <dcterms:created xsi:type="dcterms:W3CDTF">2024-02-02T11:27:21Z</dcterms:created>
  <dcterms:modified xsi:type="dcterms:W3CDTF">2026-02-04T18:35:28Z</dcterms:modified>
</cp:coreProperties>
</file>