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3" r:id="rId2"/>
    <p:sldId id="257" r:id="rId3"/>
    <p:sldId id="369" r:id="rId4"/>
    <p:sldId id="457" r:id="rId5"/>
    <p:sldId id="458" r:id="rId6"/>
    <p:sldId id="456" r:id="rId7"/>
    <p:sldId id="464" r:id="rId8"/>
    <p:sldId id="465" r:id="rId9"/>
    <p:sldId id="462" r:id="rId10"/>
    <p:sldId id="466" r:id="rId11"/>
    <p:sldId id="463" r:id="rId12"/>
    <p:sldId id="461" r:id="rId13"/>
    <p:sldId id="460" r:id="rId14"/>
    <p:sldId id="459" r:id="rId15"/>
    <p:sldId id="469" r:id="rId16"/>
    <p:sldId id="468" r:id="rId17"/>
    <p:sldId id="467" r:id="rId18"/>
    <p:sldId id="472" r:id="rId19"/>
    <p:sldId id="471" r:id="rId20"/>
    <p:sldId id="470" r:id="rId21"/>
    <p:sldId id="476" r:id="rId22"/>
    <p:sldId id="475" r:id="rId23"/>
    <p:sldId id="474" r:id="rId24"/>
    <p:sldId id="485" r:id="rId25"/>
    <p:sldId id="473" r:id="rId26"/>
    <p:sldId id="478" r:id="rId27"/>
    <p:sldId id="479" r:id="rId28"/>
    <p:sldId id="481" r:id="rId29"/>
    <p:sldId id="480" r:id="rId30"/>
    <p:sldId id="477" r:id="rId31"/>
    <p:sldId id="484" r:id="rId32"/>
    <p:sldId id="504" r:id="rId33"/>
    <p:sldId id="503" r:id="rId34"/>
    <p:sldId id="502" r:id="rId35"/>
    <p:sldId id="501" r:id="rId36"/>
    <p:sldId id="500" r:id="rId37"/>
    <p:sldId id="499" r:id="rId38"/>
    <p:sldId id="498" r:id="rId39"/>
    <p:sldId id="497" r:id="rId40"/>
    <p:sldId id="496" r:id="rId41"/>
    <p:sldId id="495" r:id="rId42"/>
    <p:sldId id="494" r:id="rId43"/>
    <p:sldId id="493" r:id="rId44"/>
    <p:sldId id="492" r:id="rId45"/>
    <p:sldId id="491" r:id="rId46"/>
    <p:sldId id="490" r:id="rId47"/>
    <p:sldId id="489" r:id="rId48"/>
    <p:sldId id="488" r:id="rId49"/>
    <p:sldId id="487" r:id="rId50"/>
    <p:sldId id="486" r:id="rId51"/>
    <p:sldId id="483" r:id="rId52"/>
    <p:sldId id="514" r:id="rId53"/>
    <p:sldId id="513" r:id="rId54"/>
    <p:sldId id="512" r:id="rId55"/>
    <p:sldId id="510" r:id="rId56"/>
    <p:sldId id="511" r:id="rId57"/>
    <p:sldId id="509" r:id="rId58"/>
    <p:sldId id="518" r:id="rId59"/>
    <p:sldId id="517" r:id="rId60"/>
    <p:sldId id="515" r:id="rId61"/>
    <p:sldId id="516" r:id="rId62"/>
    <p:sldId id="508" r:id="rId63"/>
    <p:sldId id="524" r:id="rId64"/>
    <p:sldId id="523" r:id="rId65"/>
    <p:sldId id="522" r:id="rId66"/>
    <p:sldId id="521" r:id="rId67"/>
    <p:sldId id="520" r:id="rId68"/>
    <p:sldId id="519" r:id="rId69"/>
    <p:sldId id="507" r:id="rId70"/>
    <p:sldId id="534" r:id="rId71"/>
    <p:sldId id="533" r:id="rId72"/>
    <p:sldId id="506" r:id="rId73"/>
    <p:sldId id="532" r:id="rId74"/>
    <p:sldId id="531" r:id="rId75"/>
    <p:sldId id="530" r:id="rId76"/>
    <p:sldId id="529" r:id="rId77"/>
    <p:sldId id="528" r:id="rId78"/>
    <p:sldId id="527" r:id="rId79"/>
    <p:sldId id="526" r:id="rId80"/>
    <p:sldId id="539" r:id="rId81"/>
    <p:sldId id="525" r:id="rId82"/>
    <p:sldId id="538" r:id="rId83"/>
    <p:sldId id="537" r:id="rId84"/>
    <p:sldId id="536" r:id="rId85"/>
    <p:sldId id="535" r:id="rId86"/>
    <p:sldId id="505" r:id="rId87"/>
    <p:sldId id="541" r:id="rId88"/>
    <p:sldId id="542" r:id="rId89"/>
    <p:sldId id="543" r:id="rId90"/>
    <p:sldId id="540" r:id="rId91"/>
    <p:sldId id="332" r:id="rId9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800080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4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7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32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04/02/2026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17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8BA821-B3E0-4352-9B1A-AFEE116914C7}"/>
              </a:ext>
            </a:extLst>
          </p:cNvPr>
          <p:cNvSpPr/>
          <p:nvPr userDrawn="1"/>
        </p:nvSpPr>
        <p:spPr>
          <a:xfrm>
            <a:off x="162410" y="330200"/>
            <a:ext cx="11839089" cy="63119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0DA5AEB-E4F8-4CEF-9CE8-3B261EF82C3A}"/>
              </a:ext>
            </a:extLst>
          </p:cNvPr>
          <p:cNvSpPr/>
          <p:nvPr userDrawn="1"/>
        </p:nvSpPr>
        <p:spPr>
          <a:xfrm>
            <a:off x="3987800" y="101518"/>
            <a:ext cx="4305300" cy="622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FBA71B-1815-4E70-BBC9-93DD687E8F3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72162" y="145044"/>
            <a:ext cx="2309308" cy="44015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D093ECF-BC52-4844-A3A4-4CFB9369DA3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06240" y="101518"/>
            <a:ext cx="867784" cy="4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3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emf"/><Relationship Id="rId4" Type="http://schemas.openxmlformats.org/officeDocument/2006/relationships/image" Target="../media/image110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8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agem digital fictícia de personagem de desenho animado com mensagem de texto no celular&#10;&#10;Descrição gerada automaticamente com confiança baixa">
            <a:extLst>
              <a:ext uri="{FF2B5EF4-FFF2-40B4-BE49-F238E27FC236}">
                <a16:creationId xmlns:a16="http://schemas.microsoft.com/office/drawing/2014/main" id="{E14AB4DE-01DE-A422-FB55-3EB66970C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532737" y="3269330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3ª SÉRIE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0DC3341-933F-EA83-55CF-8E255C20D521}"/>
              </a:ext>
            </a:extLst>
          </p:cNvPr>
          <p:cNvSpPr txBox="1"/>
          <p:nvPr/>
        </p:nvSpPr>
        <p:spPr>
          <a:xfrm>
            <a:off x="532737" y="5422790"/>
            <a:ext cx="3005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2"/>
                </a:solidFill>
              </a:rPr>
              <a:t>1º Bimestre - 2026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532736" y="4218412"/>
            <a:ext cx="4206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MATEMÁTICA</a:t>
            </a: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1A457AF4-75BA-57B6-4054-BB9FA844A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8" b="2"/>
          <a:stretch>
            <a:fillRect/>
          </a:stretch>
        </p:blipFill>
        <p:spPr bwMode="auto">
          <a:xfrm>
            <a:off x="335549" y="980225"/>
            <a:ext cx="3728563" cy="701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C3DB1A9-4621-9165-E8F0-30EDC3098520}"/>
              </a:ext>
            </a:extLst>
          </p:cNvPr>
          <p:cNvCxnSpPr>
            <a:cxnSpLocks/>
          </p:cNvCxnSpPr>
          <p:nvPr/>
        </p:nvCxnSpPr>
        <p:spPr>
          <a:xfrm>
            <a:off x="6293150" y="762000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AF59E03F-2508-C0E8-4CDB-04ED2E36A7FA}"/>
              </a:ext>
            </a:extLst>
          </p:cNvPr>
          <p:cNvSpPr txBox="1"/>
          <p:nvPr/>
        </p:nvSpPr>
        <p:spPr>
          <a:xfrm>
            <a:off x="176262" y="1613140"/>
            <a:ext cx="60945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ESTATÍSTICA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Estatística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um ramo da Matemática Aplicada que oferece métodos para coletar, organizar, descrever, analisar e interpretar dados, contribuindo para a tomada de decisões fundamentadas. Essa área pode ser dividida em dois grandes grupos: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Estatística Descritiva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que se dedica à coleta, organização e descrição dos dados coletados;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Estatística Inferencial ou Indutiva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focada na análise e interpretação dos dados, visando tirar conclusões e fazer previsões.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9B0ED2E-7E9B-C1FE-8006-06E026741BA9}"/>
              </a:ext>
            </a:extLst>
          </p:cNvPr>
          <p:cNvSpPr txBox="1"/>
          <p:nvPr/>
        </p:nvSpPr>
        <p:spPr>
          <a:xfrm>
            <a:off x="6270824" y="669582"/>
            <a:ext cx="572257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Antes de iniciar o estudo da Estatística, é importante revisitar duas ferramentas fundamentais da matemática básica que serão essenciais nesse processo: a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porcentagem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a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proporcionalidade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7463B04-E646-A491-B955-CBFD961B86E1}"/>
              </a:ext>
            </a:extLst>
          </p:cNvPr>
          <p:cNvSpPr txBox="1"/>
          <p:nvPr/>
        </p:nvSpPr>
        <p:spPr>
          <a:xfrm>
            <a:off x="6270824" y="2678063"/>
            <a:ext cx="57002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PORCENTAGEM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porcentagem (%) é uma forma de representar uma fração cujo denominador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ou seja, indica uma parte de um todo dividido em cem partes iguais. É uma maneira prática e comum de expressar proporções e comparações em diversas situações do cotidiano.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46D373F-6FDD-9F16-F791-38F26980C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49" y="480262"/>
            <a:ext cx="3728563" cy="45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56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7EB7D-6B17-141D-5217-3BC75DD32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B40B121-1765-86DE-3255-3AE321CDB2C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BCD62F7-82A5-9032-FF50-0268638A06E6}"/>
              </a:ext>
            </a:extLst>
          </p:cNvPr>
          <p:cNvSpPr txBox="1"/>
          <p:nvPr/>
        </p:nvSpPr>
        <p:spPr>
          <a:xfrm>
            <a:off x="208472" y="727295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Exemplos: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 descr="Tabela&#10;&#10;O conteúdo gerado por IA pode estar incorreto.">
            <a:extLst>
              <a:ext uri="{FF2B5EF4-FFF2-40B4-BE49-F238E27FC236}">
                <a16:creationId xmlns:a16="http://schemas.microsoft.com/office/drawing/2014/main" id="{9F2B8827-14C7-3F58-3C58-D7582BBE7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" y="1158182"/>
            <a:ext cx="5048955" cy="2276793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2CF0EE92-DC98-5551-3097-F8E0C5CA728A}"/>
              </a:ext>
            </a:extLst>
          </p:cNvPr>
          <p:cNvSpPr txBox="1"/>
          <p:nvPr/>
        </p:nvSpPr>
        <p:spPr>
          <a:xfrm>
            <a:off x="208472" y="3865862"/>
            <a:ext cx="60945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Porcentagem de um valor numérico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cálculo da porcentagem de um valor pode ser feito de diferentes maneiras.</a:t>
            </a:r>
          </a:p>
          <a:p>
            <a:pPr algn="l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l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Quanto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m 19" descr="Tabela&#10;&#10;O conteúdo gerado por IA pode estar incorreto.">
            <a:extLst>
              <a:ext uri="{FF2B5EF4-FFF2-40B4-BE49-F238E27FC236}">
                <a16:creationId xmlns:a16="http://schemas.microsoft.com/office/drawing/2014/main" id="{C01FB6F4-1471-D60C-C2B8-60BF149AB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347" y="727295"/>
            <a:ext cx="5268060" cy="1876687"/>
          </a:xfrm>
          <a:prstGeom prst="rect">
            <a:avLst/>
          </a:prstGeom>
        </p:spPr>
      </p:pic>
      <p:pic>
        <p:nvPicPr>
          <p:cNvPr id="23" name="Imagem 22" descr="Tabela&#10;&#10;O conteúdo gerado por IA pode estar incorreto.">
            <a:extLst>
              <a:ext uri="{FF2B5EF4-FFF2-40B4-BE49-F238E27FC236}">
                <a16:creationId xmlns:a16="http://schemas.microsoft.com/office/drawing/2014/main" id="{FBD0EF85-7C4B-4E72-85AC-C15FCEDD7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346" y="2603981"/>
            <a:ext cx="5268059" cy="2336959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28AA5FBF-F44D-31BD-A8EE-2CE342E9697F}"/>
              </a:ext>
            </a:extLst>
          </p:cNvPr>
          <p:cNvSpPr txBox="1"/>
          <p:nvPr/>
        </p:nvSpPr>
        <p:spPr>
          <a:xfrm>
            <a:off x="6303034" y="5012872"/>
            <a:ext cx="568049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Além do cálculo da porcentagem de um valor (parte de um todo), existem mais duas situações envolvendo porcentagem que merecem destaque.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625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B450A-8696-526F-ECB0-2B40CA934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CFF2599-A6CA-7861-2950-EF9CB688A5A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AC2085-03F6-BD00-2432-B3C1D3882046}"/>
              </a:ext>
            </a:extLst>
          </p:cNvPr>
          <p:cNvSpPr txBox="1"/>
          <p:nvPr/>
        </p:nvSpPr>
        <p:spPr>
          <a:xfrm>
            <a:off x="208472" y="727295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1ª situação: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Calcular o valor do todo, conhecendo uma parte dele e o percentual relativo à essa parte.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 quanto?</a:t>
            </a:r>
          </a:p>
          <a:p>
            <a:pPr algn="just"/>
            <a:r>
              <a:rPr lang="pt-BR" sz="2200" b="0" i="1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Resolução: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Denotando o valor do “todo” por x, temos: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7C6DED4-87FC-9144-F058-DD88E15675B0}"/>
              </a:ext>
            </a:extLst>
          </p:cNvPr>
          <p:cNvSpPr txBox="1"/>
          <p:nvPr/>
        </p:nvSpPr>
        <p:spPr>
          <a:xfrm>
            <a:off x="208472" y="5163830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Assim, 18 é 8% de 225.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Tabela&#10;&#10;O conteúdo gerado por IA pode estar incorreto.">
            <a:extLst>
              <a:ext uri="{FF2B5EF4-FFF2-40B4-BE49-F238E27FC236}">
                <a16:creationId xmlns:a16="http://schemas.microsoft.com/office/drawing/2014/main" id="{24CFBD81-FF67-AF36-4B7E-DB8809D63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350" y="2419632"/>
            <a:ext cx="1905266" cy="263879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F80C362-7053-2D30-B9B7-8CD8373984A0}"/>
              </a:ext>
            </a:extLst>
          </p:cNvPr>
          <p:cNvSpPr txBox="1"/>
          <p:nvPr/>
        </p:nvSpPr>
        <p:spPr>
          <a:xfrm>
            <a:off x="6303034" y="727295"/>
            <a:ext cx="568049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situação: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Calcular a taxa porcentual, conhecendo o “todo” e a “parte”.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45 é quantos por cento de 225?</a:t>
            </a:r>
          </a:p>
          <a:p>
            <a:pPr algn="just"/>
            <a:r>
              <a:rPr lang="pt-BR" sz="2200" b="0" i="1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Resolução:</a:t>
            </a:r>
            <a:r>
              <a:rPr lang="pt-BR" sz="2200" b="0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45 é uma parte do todo (225), ou seja,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887568E-097E-DF2C-5597-7B85975A7D16}"/>
              </a:ext>
            </a:extLst>
          </p:cNvPr>
          <p:cNvSpPr txBox="1"/>
          <p:nvPr/>
        </p:nvSpPr>
        <p:spPr>
          <a:xfrm>
            <a:off x="6372045" y="4380790"/>
            <a:ext cx="561148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Logo, 45 é 20% de 225.</a:t>
            </a:r>
          </a:p>
        </p:txBody>
      </p:sp>
      <p:pic>
        <p:nvPicPr>
          <p:cNvPr id="14" name="Imagem 13" descr="Calendário&#10;&#10;O conteúdo gerado por IA pode estar incorreto.">
            <a:extLst>
              <a:ext uri="{FF2B5EF4-FFF2-40B4-BE49-F238E27FC236}">
                <a16:creationId xmlns:a16="http://schemas.microsoft.com/office/drawing/2014/main" id="{0C0D19A9-DBB5-A01D-609B-988344EF4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836" y="2419632"/>
            <a:ext cx="2857899" cy="1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69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2C707-BAC7-681A-72E7-48E7AB924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A084B27-79BF-5BCD-62D9-FEFCE4824065}"/>
              </a:ext>
            </a:extLst>
          </p:cNvPr>
          <p:cNvCxnSpPr>
            <a:cxnSpLocks/>
          </p:cNvCxnSpPr>
          <p:nvPr/>
        </p:nvCxnSpPr>
        <p:spPr>
          <a:xfrm>
            <a:off x="6110377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329DD81A-BD33-93A8-9343-A4A073652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95" y="1105012"/>
            <a:ext cx="5481366" cy="477328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49C0E8B-AC83-315D-5D97-496D7C6B9E25}"/>
              </a:ext>
            </a:extLst>
          </p:cNvPr>
          <p:cNvSpPr txBox="1"/>
          <p:nvPr/>
        </p:nvSpPr>
        <p:spPr>
          <a:xfrm>
            <a:off x="6162487" y="628233"/>
            <a:ext cx="573374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Durante uma campanha de vacinação, constatou-se que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96,4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da população de uma cidade foi imunizada.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Qual é o valor que essa porcentagem corresponde em decimal?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		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0964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64		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00964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964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23F2AC7-59A8-D227-6AB5-4091EC7D9051}"/>
              </a:ext>
            </a:extLst>
          </p:cNvPr>
          <p:cNvSpPr txBox="1"/>
          <p:nvPr/>
        </p:nvSpPr>
        <p:spPr>
          <a:xfrm>
            <a:off x="6162487" y="3398808"/>
            <a:ext cx="573374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200" b="1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4. 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Complete as sentenças a seguir.</a:t>
            </a:r>
          </a:p>
          <a:p>
            <a:pPr algn="l"/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a) </a:t>
            </a:r>
            <a:r>
              <a:rPr lang="pt-BR" sz="2200" b="0" i="1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47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% de </a:t>
            </a:r>
            <a:r>
              <a:rPr lang="pt-BR" sz="2200" b="0" i="1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200 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é igual a .</a:t>
            </a:r>
          </a:p>
          <a:p>
            <a:pPr algn="l"/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b) </a:t>
            </a:r>
            <a:r>
              <a:rPr lang="pt-BR" sz="2200" b="0" i="1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corresponde a </a:t>
            </a:r>
            <a:r>
              <a:rPr lang="pt-BR" sz="2200" b="0" i="1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32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% de .</a:t>
            </a:r>
          </a:p>
          <a:p>
            <a:pPr algn="l"/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c) </a:t>
            </a:r>
            <a:r>
              <a:rPr lang="pt-BR" sz="2200" b="0" i="1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15 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é % de </a:t>
            </a:r>
            <a:r>
              <a:rPr lang="pt-BR" sz="2200" b="0" i="1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300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AEFC8B2-F7CE-64CF-B67F-AC129AA64659}"/>
              </a:ext>
            </a:extLst>
          </p:cNvPr>
          <p:cNvSpPr txBox="1"/>
          <p:nvPr/>
        </p:nvSpPr>
        <p:spPr>
          <a:xfrm>
            <a:off x="6162487" y="4815165"/>
            <a:ext cx="565261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Complete as sentenças a seguir: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corresponde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 ______ 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corresponde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 ______ 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corresponde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 ______ 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corresponde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 ______ 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C05B7A74-7332-0217-66C6-7571C3A11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60" y="516017"/>
            <a:ext cx="2778289" cy="49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76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0C374-87AC-A5DA-E9E8-A09E8231C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5E9E02F-D878-200B-B9B5-850445B9337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95F9FD-DF8F-2D3A-47B8-6C626D7CE3C3}"/>
              </a:ext>
            </a:extLst>
          </p:cNvPr>
          <p:cNvSpPr txBox="1"/>
          <p:nvPr/>
        </p:nvSpPr>
        <p:spPr>
          <a:xfrm>
            <a:off x="208472" y="488934"/>
            <a:ext cx="609456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Complete as sentenças a seguir: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_____%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_____%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_____%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_____%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3600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Calcule e 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Quanto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 quanto?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corresponde a qual porcentual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mercadoria que custava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passou a custar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Qual foi o aumento percentual do preço?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mercadoria que custava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125,00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passou a custar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75,00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Qual foi a redução percentual do preço?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D6CE0D3-8659-1365-9C2A-A9AA943C48B0}"/>
              </a:ext>
            </a:extLst>
          </p:cNvPr>
          <p:cNvSpPr txBox="1"/>
          <p:nvPr/>
        </p:nvSpPr>
        <p:spPr>
          <a:xfrm>
            <a:off x="6303034" y="1442888"/>
            <a:ext cx="5680493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10. (ENEM 2024)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professora de matemática utiliza em suas aulas uma “máquina caça-números” para verificar os conhecimentos de seus estudantes sobre representações de números racionais. Essa máquina tem um visor dividido em seis compartimentos e, na lateral, uma alavanca. Cada estudante puxa a alavanca e espera que os compartimentos parem de girar. A partir daí, precisa responder para a professora em quais posições se encontram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os números que representam a mesma quantidade.</a:t>
            </a:r>
          </a:p>
        </p:txBody>
      </p:sp>
      <p:pic>
        <p:nvPicPr>
          <p:cNvPr id="8" name="Imagem 7" descr="Ícone&#10;&#10;O conteúdo gerado por IA pode estar incorreto.">
            <a:extLst>
              <a:ext uri="{FF2B5EF4-FFF2-40B4-BE49-F238E27FC236}">
                <a16:creationId xmlns:a16="http://schemas.microsoft.com/office/drawing/2014/main" id="{975AECEE-0932-712D-F90E-E26CF65D2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864" y="659908"/>
            <a:ext cx="2062173" cy="84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401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C2D14-F677-BBE6-7961-7D2CF2B61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3CC7448-C3DC-E5FB-EA08-CDFED947B2B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64B57FAA-A692-910E-2926-AE27CB68E2F4}"/>
              </a:ext>
            </a:extLst>
          </p:cNvPr>
          <p:cNvSpPr txBox="1"/>
          <p:nvPr/>
        </p:nvSpPr>
        <p:spPr>
          <a:xfrm>
            <a:off x="208472" y="498750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 estudante puxou a alavanca, aguardou que os compartimentos parassem de girar e observou os números apresentados no visor. A configuração da máquina naquele instante está apresentada na imagem.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D03BB00-ED2F-99DB-4377-0EF4BFD56233}"/>
              </a:ext>
            </a:extLst>
          </p:cNvPr>
          <p:cNvSpPr txBox="1"/>
          <p:nvPr/>
        </p:nvSpPr>
        <p:spPr>
          <a:xfrm>
            <a:off x="208472" y="4541770"/>
            <a:ext cx="60945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Esse estudante respondeu corretamente à pergunta da professora.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 posições indicadas pelo estudante foram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I, II e IV. 		(D) III, V e VI.</a:t>
            </a:r>
          </a:p>
          <a:p>
            <a:pPr algn="just"/>
            <a:r>
              <a:rPr lang="it-IT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II, IV e V. 		(E) III, IV e VI.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II, III, e V.</a:t>
            </a:r>
          </a:p>
        </p:txBody>
      </p:sp>
      <p:pic>
        <p:nvPicPr>
          <p:cNvPr id="9" name="Imagem 8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4EC19999-E087-C6F1-DBE9-A8D823D50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608" y="2261464"/>
            <a:ext cx="3538289" cy="2302697"/>
          </a:xfrm>
          <a:prstGeom prst="rect">
            <a:avLst/>
          </a:prstGeom>
        </p:spPr>
      </p:pic>
      <p:pic>
        <p:nvPicPr>
          <p:cNvPr id="11" name="Imagem 10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34940739-6244-B29F-390D-70A324F41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971" y="590502"/>
            <a:ext cx="5576654" cy="19456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B79B12B-66DB-1254-F83E-4534A0AF901F}"/>
                  </a:ext>
                </a:extLst>
              </p:cNvPr>
              <p:cNvSpPr txBox="1"/>
              <p:nvPr/>
            </p:nvSpPr>
            <p:spPr>
              <a:xfrm>
                <a:off x="6303033" y="2613675"/>
                <a:ext cx="5680494" cy="29424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Item </a:t>
                </a:r>
                <a:r>
                  <a:rPr lang="pt-BR" sz="2200" b="1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De acordo com dados do Instituto Brasileiro de Geografia e Estatística (IBGE), o Censo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2022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revelou que aproximadamente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17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da população brasileira reside em áreas urbanas, refletindo desafios como planejamento urbano, mobilidade e acesso a serviços básicos. Esse fenômeno, conhecido como êxodo rural, impacta diretamente políticas públicas e o desenvolvimento sustentável.</a:t>
                </a: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B79B12B-66DB-1254-F83E-4534A0AF9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3" y="2613675"/>
                <a:ext cx="5680494" cy="2942409"/>
              </a:xfrm>
              <a:prstGeom prst="rect">
                <a:avLst/>
              </a:prstGeom>
              <a:blipFill>
                <a:blip r:embed="rId4"/>
                <a:stretch>
                  <a:fillRect l="-1395" t="-1452" r="-1395" b="-352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1142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E7218-BE81-FA9B-3FFD-631E1802D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605B6A7-6AA3-B447-EF71-35163120C26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9C310D71-28AE-0FC9-2C79-56D3AB4F4119}"/>
              </a:ext>
            </a:extLst>
          </p:cNvPr>
          <p:cNvSpPr txBox="1"/>
          <p:nvPr/>
        </p:nvSpPr>
        <p:spPr>
          <a:xfrm>
            <a:off x="208472" y="560089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Qual é a representação percentual desta fração?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		 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		 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70D1D21-514B-3621-0DFB-53C486267AAF}"/>
              </a:ext>
            </a:extLst>
          </p:cNvPr>
          <p:cNvSpPr txBox="1"/>
          <p:nvPr/>
        </p:nvSpPr>
        <p:spPr>
          <a:xfrm>
            <a:off x="208472" y="2226896"/>
            <a:ext cx="6094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Item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Num sorteio entre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cartas, viradas para baixo, uma delas é a premiada.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E04C1205-C163-140A-01AE-E8BB6D933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557" y="2996337"/>
            <a:ext cx="2658855" cy="274098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97DF9BF-1ECB-47A8-DB89-B8523DEE7146}"/>
              </a:ext>
            </a:extLst>
          </p:cNvPr>
          <p:cNvSpPr txBox="1"/>
          <p:nvPr/>
        </p:nvSpPr>
        <p:spPr>
          <a:xfrm>
            <a:off x="208472" y="5807539"/>
            <a:ext cx="6094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Qual é a chance de, ao retirar uma carta aleatoriamente, essa carta ser a premiada?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6BB1248-7B82-B900-75CA-A971988A2D77}"/>
              </a:ext>
            </a:extLst>
          </p:cNvPr>
          <p:cNvSpPr txBox="1"/>
          <p:nvPr/>
        </p:nvSpPr>
        <p:spPr>
          <a:xfrm>
            <a:off x="6303034" y="672801"/>
            <a:ext cx="568049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			 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			 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m 15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5AED7BD-5CAC-2D2F-6EB3-07076F1C2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557" y="1805484"/>
            <a:ext cx="4188586" cy="842825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C4A0F93C-EC5F-256C-6426-0C284708C498}"/>
              </a:ext>
            </a:extLst>
          </p:cNvPr>
          <p:cNvSpPr txBox="1"/>
          <p:nvPr/>
        </p:nvSpPr>
        <p:spPr>
          <a:xfrm>
            <a:off x="6303034" y="2794259"/>
            <a:ext cx="568049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ACRÉSCIMOS E DECRÉSCIMOS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porcentagem é utilizada no cotidiano para calcular aumentos (acréscimos) ou reduções (decréscimos) em valores, como preços e taxas.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Uma forma prática de resolver esse tipo de cálculo é aplicar a seguinte regra geral para encontrar o valor final:</a:t>
            </a:r>
          </a:p>
        </p:txBody>
      </p:sp>
    </p:spTree>
    <p:extLst>
      <p:ext uri="{BB962C8B-B14F-4D97-AF65-F5344CB8AC3E}">
        <p14:creationId xmlns:p14="http://schemas.microsoft.com/office/powerpoint/2010/main" val="1013290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7186A-2409-0C47-15AF-8980CFE5F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772F217-F2EF-EB52-1B7E-7D72001024A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5EDC9E1-1035-6919-83F4-C2A002A2EFA1}"/>
              </a:ext>
            </a:extLst>
          </p:cNvPr>
          <p:cNvSpPr txBox="1"/>
          <p:nvPr/>
        </p:nvSpPr>
        <p:spPr>
          <a:xfrm>
            <a:off x="208471" y="1751812"/>
            <a:ext cx="60945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Betinho precisa pagar o aluguel da casa onde mora, cujo valor até o vencimento é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1600,00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Se o pagamento for feito após o vencimento, será aplicado um acréscimo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sobre esse valor. Nessas condições, qual será o valor que Betinho deverá pagar após o vencimento?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1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Resolução:</a:t>
            </a:r>
          </a:p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1600 ∙ (1 + 0,04) = 1600 ∙ 1,04 = 1664,00</a:t>
            </a:r>
          </a:p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Logo, após o vencimento Betinho pagará R$ 1664,00.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EC3B1E18-816B-A27B-FB18-FB8C0A218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796" y="727295"/>
            <a:ext cx="5526657" cy="79718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1904426-920B-C190-5CD4-0BD7F584A07C}"/>
              </a:ext>
            </a:extLst>
          </p:cNvPr>
          <p:cNvSpPr txBox="1"/>
          <p:nvPr/>
        </p:nvSpPr>
        <p:spPr>
          <a:xfrm>
            <a:off x="6303035" y="1690062"/>
            <a:ext cx="568049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Se Betinho pagar o aluguel da casa antes do vencimento, ele ganhará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 desconto sobre o valor. Nessas condições, quanto ele pagará de aluguel antes do vencimento?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1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Resolução:</a:t>
            </a:r>
          </a:p>
          <a:p>
            <a:pPr algn="just"/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1600 ∙ (1 - 0,02) = 1600 ∙ 0,98 = 1568,00</a:t>
            </a:r>
            <a:endParaRPr lang="pt-BR" sz="2200" b="0" i="1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Assim, antes do vencimento,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Betinho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pagará</a:t>
            </a:r>
            <a:b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R$ 1568,00.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m 19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D3A317A-60D5-AD6B-8F86-2C733EEB2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37" y="727296"/>
            <a:ext cx="5670501" cy="87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63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9E8E3-4187-9836-D2CC-310956FC4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6C6572D-01B4-D89E-6EC0-0100BD442BF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B0F1EAB-89A2-6E8A-B522-A6278170EC28}"/>
              </a:ext>
            </a:extLst>
          </p:cNvPr>
          <p:cNvSpPr txBox="1"/>
          <p:nvPr/>
        </p:nvSpPr>
        <p:spPr>
          <a:xfrm>
            <a:off x="131553" y="630530"/>
            <a:ext cx="60945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Acréscimos e decréscimos sucessivos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Ao calcular aumentos e descontos sucessivos em um valor, a ordem em que essas operações são aplicadas não interfere no resultado final. Por exemplo, um aumento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seguido de um desconto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gera o mesmo valor que um desconto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seguido de um aumento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Isso ocorre porque, em ambos os casos, o valor inicial é multiplicado pelos fatores correspondentes: primeiro pelo acréscimo e depois pelo decréscimo, ou vice-versa.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4CA94C4-0918-49F0-F7E7-64DD28B8C571}"/>
              </a:ext>
            </a:extLst>
          </p:cNvPr>
          <p:cNvSpPr txBox="1"/>
          <p:nvPr/>
        </p:nvSpPr>
        <p:spPr>
          <a:xfrm>
            <a:off x="170013" y="4377331"/>
            <a:ext cx="609456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 produto, que inicialmente custava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e sofreu aumento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 Na semana seguinte, sofreu um desconto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 Quanto passou a custar esse produto após essas duas variações?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E1ADB5E-29F3-3B73-8F33-81AC0E9C55CD}"/>
              </a:ext>
            </a:extLst>
          </p:cNvPr>
          <p:cNvSpPr txBox="1"/>
          <p:nvPr/>
        </p:nvSpPr>
        <p:spPr>
          <a:xfrm>
            <a:off x="6341494" y="630530"/>
            <a:ext cx="561299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Resolução:</a:t>
            </a:r>
            <a:endParaRPr lang="pt-BR" sz="2200" u="sng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Tabela&#10;&#10;O conteúdo gerado por IA pode estar incorreto.">
            <a:extLst>
              <a:ext uri="{FF2B5EF4-FFF2-40B4-BE49-F238E27FC236}">
                <a16:creationId xmlns:a16="http://schemas.microsoft.com/office/drawing/2014/main" id="{715E0435-BBBA-4D72-8099-44104E519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954" y="1061417"/>
            <a:ext cx="5574532" cy="168178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BDBD467-22A1-6B9B-031F-DACE59851637}"/>
              </a:ext>
            </a:extLst>
          </p:cNvPr>
          <p:cNvSpPr txBox="1"/>
          <p:nvPr/>
        </p:nvSpPr>
        <p:spPr>
          <a:xfrm>
            <a:off x="6341493" y="2844182"/>
            <a:ext cx="568049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Dessa forma, independente da ordem das variações, o produto custará R$ 432,00.</a:t>
            </a:r>
          </a:p>
          <a:p>
            <a:pPr algn="just"/>
            <a:endParaRPr lang="pt-BR" sz="2200" b="0" i="1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Variação percentual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variação percentual é uma maneira de expressar a diferença entre dois valores em sua forma percentual.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 exemplo, considere: “um produto que custava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100,00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passou a custar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125,00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Qual foi o percentual de aumento?”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377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ADBE5-E2F9-8D77-9960-1BC1F9305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726A715-DF69-4988-5C9B-A7AD13EB67F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4519B67-D2B5-4C0F-1FEC-5B3A13C9831C}"/>
              </a:ext>
            </a:extLst>
          </p:cNvPr>
          <p:cNvSpPr txBox="1"/>
          <p:nvPr/>
        </p:nvSpPr>
        <p:spPr>
          <a:xfrm>
            <a:off x="164780" y="1017162"/>
            <a:ext cx="60945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outra situação: “um item foi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200,00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Qual foi a redução percentual?”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Para determinar a variação percentual entre dois valores, é fundamental identificar qual é o valor de referência (valor inicial). Se o valor de referência for o menor dos dois, está sendo calculado um aumento percentual. Caso o valor de referência for o maior, trata-se de uma redução percentual.</a:t>
            </a:r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9609E478-99CE-39D0-06E9-9F2FBE790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55" y="4301149"/>
            <a:ext cx="5353797" cy="153373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CC7EECA-BA9A-98EB-3D77-0288E33BEE15}"/>
              </a:ext>
            </a:extLst>
          </p:cNvPr>
          <p:cNvSpPr txBox="1"/>
          <p:nvPr/>
        </p:nvSpPr>
        <p:spPr>
          <a:xfrm>
            <a:off x="6303034" y="632441"/>
            <a:ext cx="568048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 produto que custava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100,00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aumentou para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125,00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Qual foi a variação percentual de aumento?</a:t>
            </a:r>
          </a:p>
          <a:p>
            <a:pPr algn="just"/>
            <a:r>
              <a:rPr lang="pt-BR" sz="2200" b="0" i="1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Resolução:</a:t>
            </a:r>
            <a:endParaRPr lang="pt-BR" sz="2200" u="sng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230632D-E70B-F487-9275-E0998F5AC2D3}"/>
              </a:ext>
            </a:extLst>
          </p:cNvPr>
          <p:cNvSpPr txBox="1"/>
          <p:nvPr/>
        </p:nvSpPr>
        <p:spPr>
          <a:xfrm>
            <a:off x="6346727" y="5068018"/>
            <a:ext cx="568048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Assim, a variação percentual de redução foi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OBS.: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Para calcular a </a:t>
            </a:r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redução percentual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, o denominador será o valor maior.</a:t>
            </a:r>
          </a:p>
        </p:txBody>
      </p:sp>
      <p:pic>
        <p:nvPicPr>
          <p:cNvPr id="12" name="Imagem 11" descr="Tabela&#10;&#10;O conteúdo gerado por IA pode estar incorreto.">
            <a:extLst>
              <a:ext uri="{FF2B5EF4-FFF2-40B4-BE49-F238E27FC236}">
                <a16:creationId xmlns:a16="http://schemas.microsoft.com/office/drawing/2014/main" id="{A71C359D-727D-221C-8CB3-1D27F53D1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117" y="2551593"/>
            <a:ext cx="4458322" cy="24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0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B18BD-72DF-67A4-2762-5F7C188E8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04886AD-72AD-6D64-68A6-EF3AEBC7C88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7A603436-5EE9-D778-FABB-3D4290B91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407625"/>
            <a:ext cx="2778289" cy="49845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4D1FBB2-607E-93FB-0200-430EDD9E1D01}"/>
              </a:ext>
            </a:extLst>
          </p:cNvPr>
          <p:cNvSpPr txBox="1"/>
          <p:nvPr/>
        </p:nvSpPr>
        <p:spPr>
          <a:xfrm>
            <a:off x="208472" y="972726"/>
            <a:ext cx="609456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Após um reajuste salarial, José, que recebia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2025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valor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1800,00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passou a receber,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2026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o valor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2250,00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Sabendo disso, 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Qual foi o aumento, em reais, do salário de José?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Qual foi o percentual de aumento no salário de José?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Se o percentual de reajuste salarial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2027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aumentar mais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qual será o salário de José nesse ano?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8FD07D4-BA21-EDC4-AF58-EACC30B69EE2}"/>
              </a:ext>
            </a:extLst>
          </p:cNvPr>
          <p:cNvSpPr txBox="1"/>
          <p:nvPr/>
        </p:nvSpPr>
        <p:spPr>
          <a:xfrm>
            <a:off x="208472" y="3436603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Júlia comprou um teclado e mouse gamer para seu filho cujo valor na vitrine era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280,00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Ao efetuar o pagamento, via PIX, Júlia recebeu um desconto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56,00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sobre o valor. Sabendo disso, responda.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B41615B-AEAE-BE17-4B24-21D993CCEE1B}"/>
              </a:ext>
            </a:extLst>
          </p:cNvPr>
          <p:cNvSpPr txBox="1"/>
          <p:nvPr/>
        </p:nvSpPr>
        <p:spPr>
          <a:xfrm>
            <a:off x="208475" y="4806432"/>
            <a:ext cx="568049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Quantos reais Júlia pagou pelos produtos?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Qual foi o percentual de desconto recebido por Júlia nessa compra?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Se o percentual de desconto fosse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</a:t>
            </a:r>
            <a:r>
              <a:rPr lang="pt-BR" sz="2200" b="0" i="0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quantosreais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Júlia pagaria pelos produtos?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B1277C8-7B85-956A-852D-208E64C9CF5D}"/>
              </a:ext>
            </a:extLst>
          </p:cNvPr>
          <p:cNvSpPr txBox="1"/>
          <p:nvPr/>
        </p:nvSpPr>
        <p:spPr>
          <a:xfrm>
            <a:off x="6303034" y="651766"/>
            <a:ext cx="568048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13. 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Eduardo foi adquirir um automóvel em uma concessionária e gostou de um modelo cujo preço, à vista, era R$ </a:t>
            </a:r>
            <a:r>
              <a:rPr lang="pt-BR" sz="2200" b="0" i="1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108 000,00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. O vendedor informou que esse automóvel poderia ser financiado em </a:t>
            </a:r>
            <a:r>
              <a:rPr lang="pt-BR" sz="2200" b="0" i="1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48 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parcelas mensais fixas de R$ </a:t>
            </a:r>
            <a:r>
              <a:rPr lang="pt-BR" sz="2200" b="0" i="1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2500,00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. Ele, então, optou por financiar a compra desse automóvel.</a:t>
            </a:r>
            <a:endParaRPr lang="pt-BR" sz="2200" dirty="0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386AB50-AB1B-B6D2-C3C4-8067DCCCEE79}"/>
              </a:ext>
            </a:extLst>
          </p:cNvPr>
          <p:cNvSpPr txBox="1"/>
          <p:nvPr/>
        </p:nvSpPr>
        <p:spPr>
          <a:xfrm>
            <a:off x="6303034" y="3049991"/>
            <a:ext cx="568048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Nessas condições, responda.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Qual foi o preço total, em reais, que Eduardo pagou pelo automóvel?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Qual foi o valor, em reais, que Eduardo pagou de juros nesse financiamento?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Qual foi a taxa de aumento sobre o valor do automóvel com o financiamento?</a:t>
            </a:r>
          </a:p>
        </p:txBody>
      </p:sp>
    </p:spTree>
    <p:extLst>
      <p:ext uri="{BB962C8B-B14F-4D97-AF65-F5344CB8AC3E}">
        <p14:creationId xmlns:p14="http://schemas.microsoft.com/office/powerpoint/2010/main" val="3492564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ACE23-172E-DE8E-E7C4-C755784FA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12A5E06-FC04-F19E-E3A3-A9F274748BD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D8C71007-B3BF-D01D-C6AD-59CE287567F1}"/>
              </a:ext>
            </a:extLst>
          </p:cNvPr>
          <p:cNvSpPr txBox="1"/>
          <p:nvPr/>
        </p:nvSpPr>
        <p:spPr>
          <a:xfrm>
            <a:off x="208472" y="532780"/>
            <a:ext cx="609456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14.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Em uma loja, uma televisão custava R$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2800,00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e seu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preço sofreu um aumento de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%. Logo após o aumento,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 loja resolveu fazer uma promoção oferecendo um desconto de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 no mesmo produto.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a) Qual o valor do produto após o aumento?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b) Qual o valor do produto após o desconto?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c) Qual foi a variação percentual após os dois ajustes?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AAB542F-D580-3BE1-F6F2-0921EE0A1508}"/>
              </a:ext>
            </a:extLst>
          </p:cNvPr>
          <p:cNvSpPr txBox="1"/>
          <p:nvPr/>
        </p:nvSpPr>
        <p:spPr>
          <a:xfrm>
            <a:off x="208472" y="3119419"/>
            <a:ext cx="609455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15. (Cesgranrio)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Os gráficos abaixo apresentam dados sobre a produção e a reciclagem de lixo em algumas regiões do planeta.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416A011-167B-039D-8C77-EEA6772D1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055" y="735484"/>
            <a:ext cx="5047630" cy="349193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5B19ACC-B9E3-72BC-6814-85E7DB6A442E}"/>
              </a:ext>
            </a:extLst>
          </p:cNvPr>
          <p:cNvSpPr txBox="1"/>
          <p:nvPr/>
        </p:nvSpPr>
        <p:spPr>
          <a:xfrm>
            <a:off x="6299626" y="4151203"/>
            <a:ext cx="568048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Baseando-se nos dados apresentados, qual é, em milhões de toneladas, a diferença entre as quantidades de lixo recicladas na China e nos EUA em um ano?</a:t>
            </a:r>
            <a:endParaRPr lang="pt-BR" sz="2200" dirty="0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8935711-3EFE-271F-1E7C-FE6F9D22F2AE}"/>
              </a:ext>
            </a:extLst>
          </p:cNvPr>
          <p:cNvSpPr txBox="1"/>
          <p:nvPr/>
        </p:nvSpPr>
        <p:spPr>
          <a:xfrm>
            <a:off x="6306443" y="5521541"/>
            <a:ext cx="567367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08 	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68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92 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835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0A58E-875D-98F7-F8C6-7F17AB4B3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B82661A-8056-E735-5291-B8841F9A652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A72A5C-C0B4-638D-08C5-9F9ABC7536E5}"/>
              </a:ext>
            </a:extLst>
          </p:cNvPr>
          <p:cNvSpPr txBox="1"/>
          <p:nvPr/>
        </p:nvSpPr>
        <p:spPr>
          <a:xfrm>
            <a:off x="208472" y="554368"/>
            <a:ext cx="6094562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16. (PCSP-Agente da Polícia)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 produto foi vendido com desconto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sobre o preço normal de venda. 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Se ele foi vendido por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o preço normal de venda desse produto é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(D)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(E)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17. (PM-MG)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uma sala de aula, os alunos têm três recipientes de volumes iguais. Um está cheio de líquido A, outro cheio com líquido B e o terceiro vazio. No terceiro recipiente é colocada a metade do volume do líquido A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do volume de B.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0A718F7-01D7-9FE7-F5DD-7ECE8AC0FA30}"/>
              </a:ext>
            </a:extLst>
          </p:cNvPr>
          <p:cNvSpPr txBox="1"/>
          <p:nvPr/>
        </p:nvSpPr>
        <p:spPr>
          <a:xfrm>
            <a:off x="6303034" y="616183"/>
            <a:ext cx="568049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 	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 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</a:t>
            </a:r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18. (BB-FCC)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dezembro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um investidor comprou um lote de ações de uma empresa por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8000,00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Sabe-se que: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 ações dessa empresa sofreram uma valorização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%;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sofreram uma desvalorização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em relação ao seu valor no ano anterior;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se valorizaram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em relação ao seu valor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De acordo com essas informações, é verdade que, nesses 3 anos, o rendimento percentual do investimento foi de: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F1CE061-EC21-279B-7237-4CE56EDFFA1D}"/>
              </a:ext>
            </a:extLst>
          </p:cNvPr>
          <p:cNvSpPr txBox="1"/>
          <p:nvPr/>
        </p:nvSpPr>
        <p:spPr>
          <a:xfrm>
            <a:off x="140178" y="5096063"/>
            <a:ext cx="61628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 percentagens dos líquidos A e B em relação a esta mistura, neste terceiro recipiente, são, respectivamente, iguais a</a:t>
            </a:r>
          </a:p>
        </p:txBody>
      </p:sp>
    </p:spTree>
    <p:extLst>
      <p:ext uri="{BB962C8B-B14F-4D97-AF65-F5344CB8AC3E}">
        <p14:creationId xmlns:p14="http://schemas.microsoft.com/office/powerpoint/2010/main" val="3995289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5A4E4-1FAB-9BC1-3137-2847EDBD9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2674817-F8A2-66F7-68A2-400FD21A63B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BEF006-CFD0-A8C9-2AE5-F78A6167F5F6}"/>
              </a:ext>
            </a:extLst>
          </p:cNvPr>
          <p:cNvSpPr txBox="1"/>
          <p:nvPr/>
        </p:nvSpPr>
        <p:spPr>
          <a:xfrm>
            <a:off x="208472" y="727295"/>
            <a:ext cx="60945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 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 		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Ícone&#10;&#10;O conteúdo gerado por IA pode estar incorreto.">
            <a:extLst>
              <a:ext uri="{FF2B5EF4-FFF2-40B4-BE49-F238E27FC236}">
                <a16:creationId xmlns:a16="http://schemas.microsoft.com/office/drawing/2014/main" id="{7044CEED-1BCF-DC2D-E6E9-428CDDD49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1944460"/>
            <a:ext cx="1749724" cy="72097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FF6B251-6EF8-4A5E-EFCF-C98AD2E06C19}"/>
              </a:ext>
            </a:extLst>
          </p:cNvPr>
          <p:cNvSpPr txBox="1"/>
          <p:nvPr/>
        </p:nvSpPr>
        <p:spPr>
          <a:xfrm>
            <a:off x="208472" y="2665431"/>
            <a:ext cx="609456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19. (ENEM 2022)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janeiro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2013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foram declaradas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1 794 272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admissões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1 765 372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desligamentos no Brasil, ou seja, foram criadas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28 900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vagas de emprego, segundo dados do Cadastro Geral de Empregados e Desempregados (</a:t>
            </a:r>
            <a:r>
              <a:rPr lang="pt-BR" sz="2200" b="0" i="0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Caged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), divulgados pelo Ministério do Trabalho e Emprego (MTE). Segundo o </a:t>
            </a:r>
            <a:r>
              <a:rPr lang="pt-BR" sz="2200" b="0" i="0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Caged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o número de vagas criadas em janeiro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2013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sofreu uma queda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quando comparado com o mesmo período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2012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r"/>
            <a:r>
              <a:rPr lang="pt-BR" sz="1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Disponível em: http://portal.mte.gov.br. Acesso em: 23 </a:t>
            </a:r>
            <a:r>
              <a:rPr lang="pt-BR" sz="10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fev</a:t>
            </a:r>
            <a:r>
              <a:rPr lang="pt-BR" sz="1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2013 (adaptado)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7193F9F-4BA4-0993-E6F3-738B2AB01EE6}"/>
              </a:ext>
            </a:extLst>
          </p:cNvPr>
          <p:cNvSpPr txBox="1"/>
          <p:nvPr/>
        </p:nvSpPr>
        <p:spPr>
          <a:xfrm>
            <a:off x="6303034" y="618126"/>
            <a:ext cx="56804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 acordo com as informações dadas, o número de vagas criadas em janeiro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2012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foi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653C390-2CC4-8FF2-E275-2EECCE306B6B}"/>
              </a:ext>
            </a:extLst>
          </p:cNvPr>
          <p:cNvSpPr txBox="1"/>
          <p:nvPr/>
        </p:nvSpPr>
        <p:spPr>
          <a:xfrm>
            <a:off x="6303033" y="1554540"/>
            <a:ext cx="568049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16 514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441 343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86 700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448 568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115 600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DDB3A54-235A-6B5B-4995-1B2D91D80536}"/>
              </a:ext>
            </a:extLst>
          </p:cNvPr>
          <p:cNvSpPr txBox="1"/>
          <p:nvPr/>
        </p:nvSpPr>
        <p:spPr>
          <a:xfrm>
            <a:off x="6303033" y="2829509"/>
            <a:ext cx="568049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20. (ENEM 2022)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equipe de marketing digital foi contratada para aumentar as vendas de um produto ofertado em um site de comércio eletrônico. Para isso, elaborou um anúncio que, quando o cliente clica sobre ele, é direcionado para a página de vendas do produto. Esse anúncio foi divulgado em duas redes sociais, A e B, e foram obtidos os seguintes resultados: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35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089AC-DA8A-DB45-258C-4210F18C6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118BC90-9BC9-4E06-D65E-A811AACD910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1B47CFA0-E57A-EAB3-E65D-5BFA2316FC27}"/>
              </a:ext>
            </a:extLst>
          </p:cNvPr>
          <p:cNvSpPr txBox="1"/>
          <p:nvPr/>
        </p:nvSpPr>
        <p:spPr>
          <a:xfrm>
            <a:off x="208472" y="615152"/>
            <a:ext cx="60945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</a:t>
            </a:r>
            <a:r>
              <a:rPr lang="pt-BR" sz="2200" b="0" i="0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rede social A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: o anúncio foi visualizado por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pessoas;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delas clicaram sobre o anúncio e foram redirecionadas para o site;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das que clicaram sobre o anúncio compraram o produto. O investimento feito para a publicação do anúncio nessa rede foi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</a:t>
            </a:r>
            <a:r>
              <a:rPr lang="pt-BR" sz="2200" b="0" i="0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rede social B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: o anúncio foi visualizado por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pessoas;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delas clicaram sobre o anúncio e foram redirecionadas para o site;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das que clicaram sobre o anúncio compraram o produto. O investimento feito para a publicação do anúncio nessa rede foi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2367B23-219E-50EB-FFBC-A3071913A7C5}"/>
              </a:ext>
            </a:extLst>
          </p:cNvPr>
          <p:cNvSpPr txBox="1"/>
          <p:nvPr/>
        </p:nvSpPr>
        <p:spPr>
          <a:xfrm>
            <a:off x="208470" y="4119051"/>
            <a:ext cx="609456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 experiência, o pessoal da equipe de marketing considera que a quantidade de novas pessoas que verão o anúncio é diretamente proporcional ao investimento realizado, e que a quantidade de pessoas que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comprarão o produto também se manterá proporcional à quantidade de pessoas que clicarão sobre o anúncio.</a:t>
            </a:r>
          </a:p>
          <a:p>
            <a:pPr algn="just"/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A37E515-1539-45CC-1F39-6D17C3391486}"/>
              </a:ext>
            </a:extLst>
          </p:cNvPr>
          <p:cNvSpPr txBox="1"/>
          <p:nvPr/>
        </p:nvSpPr>
        <p:spPr>
          <a:xfrm>
            <a:off x="6303032" y="661457"/>
            <a:ext cx="568048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responsável pelo produto decidiu, então, investir mais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cada uma das duas redes sociais para a divulgação desse anúncio e obteve, de fato, o aumento proporcional esperado na quantidade de clientes que compraram esse produto. Para classificar o aumento obtido na quantidade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 de compradores desse produto, em consequência dessa segunda divulgação, em relação aos resultados observados na primeira divulgação, o responsável pelo produto adotou o seguinte critério: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3E19F73-31AD-757E-242D-A06E427C1C61}"/>
              </a:ext>
            </a:extLst>
          </p:cNvPr>
          <p:cNvSpPr txBox="1"/>
          <p:nvPr/>
        </p:nvSpPr>
        <p:spPr>
          <a:xfrm>
            <a:off x="6303032" y="4165356"/>
            <a:ext cx="568048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≤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%: não satisfatório;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&lt;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≤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%: regular;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•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100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 &lt;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Q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≤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150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%: bom;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•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150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 &lt;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Q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≤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190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%: muito bom;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•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190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 &lt;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Q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≤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200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%: excelente.</a:t>
            </a:r>
          </a:p>
        </p:txBody>
      </p:sp>
    </p:spTree>
    <p:extLst>
      <p:ext uri="{BB962C8B-B14F-4D97-AF65-F5344CB8AC3E}">
        <p14:creationId xmlns:p14="http://schemas.microsoft.com/office/powerpoint/2010/main" val="16566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BD3A4-46B4-88F4-49C6-F4F41033F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72BBE21-16EE-7C3D-4966-538B488D1C0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A4B3B0C8-03F1-93DA-1478-044C876380E9}"/>
              </a:ext>
            </a:extLst>
          </p:cNvPr>
          <p:cNvSpPr txBox="1"/>
          <p:nvPr/>
        </p:nvSpPr>
        <p:spPr>
          <a:xfrm>
            <a:off x="208472" y="727295"/>
            <a:ext cx="6094562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O aumento na quantidade de compradores, em consequência dessa segunda divulgação, em relação ao que foi registrado com a primeira divulgação, foi classificado como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(A) não satisfatório. 		(D) muito bom.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(B) regular. 			(E) excelente.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(C) bom.</a:t>
            </a:r>
          </a:p>
          <a:p>
            <a:pPr algn="just"/>
            <a:endParaRPr lang="pt-BR" sz="2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21. (ENEM 2023)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 cada bimestre, a diretora de uma escola compra uma quantidade de folhas de papel ofício proporcional ao número de alunos matriculados. No bimestre passado, ela comprou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6000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folhas para serem utilizadas pelos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1200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alunos matriculados.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116D9DE-9B9E-170F-6B85-99CDA2C50B29}"/>
              </a:ext>
            </a:extLst>
          </p:cNvPr>
          <p:cNvSpPr txBox="1"/>
          <p:nvPr/>
        </p:nvSpPr>
        <p:spPr>
          <a:xfrm>
            <a:off x="6303034" y="571143"/>
            <a:ext cx="568049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Neste bimestre, alguns alunos cancelaram suas matrículas e a escola tem, agora,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1150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alunos. A diretora só pode gastar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R$ 220,00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nessa compra, e sabe que o fornecedor da escola vende as folhas de papel ofício em embalagens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unidades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R$ 4,00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embalagem. Assim, será preciso convencer o fornecedor a dar um desconto à escola, de modo que seja possível comprar a quantidade total de papel ofício necessária para o bimestre.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desconto necessário no preço final da compra, em porcentagem, pertence ao intervalo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). 		(D)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). 		(E)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765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367BA-6B39-20EC-A7D8-F09500ABA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962AE5A-28AB-8FCB-A293-98CD34A808D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994FF0-54C5-D3A4-ED65-388D316B2AF0}"/>
              </a:ext>
            </a:extLst>
          </p:cNvPr>
          <p:cNvSpPr txBox="1"/>
          <p:nvPr/>
        </p:nvSpPr>
        <p:spPr>
          <a:xfrm>
            <a:off x="208472" y="553891"/>
            <a:ext cx="60945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22. (ENEM 2024)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Uma casa de shows terá um evento cujo custo total de produção é de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R$ 34 350,00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, sendo que comporta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500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pessoas. O preço do ingresso será de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R$ 130,00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e, normalmente,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 das pessoas adquirem meia-entrada, pagando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R$ 65,00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pelo ingresso. Além do faturamento proveniente da venda de ingressos, a casa de shows vende, com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 de lucro, bebidas e petiscos ao público no dia do evento.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Após ter vendido todos os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500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ingressos, constatou-se que a quantidade de meias-entradas vendidas superou em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50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 o que estava previsto, impactando o faturamento estimado com a venda de ingressos.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B3DB95-2CE8-41D8-ED16-CA633B39D833}"/>
              </a:ext>
            </a:extLst>
          </p:cNvPr>
          <p:cNvSpPr txBox="1"/>
          <p:nvPr/>
        </p:nvSpPr>
        <p:spPr>
          <a:xfrm>
            <a:off x="6303034" y="566678"/>
            <a:ext cx="5680493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No dia do evento, decidiu-se manter o percentual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de lucro sobre as bebidas e petiscos, pois todo o público que comprou ingresso compareceu ao show. Com isso, espera-se ter lucro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17 000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nesse evento.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que se alcance o lucro esperado, o gasto médio por pessoa com bebidas e petiscos, em real, deverá ser de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D32FAEC-992A-5FB9-389F-5585CC6AE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348" y="4383107"/>
            <a:ext cx="5429863" cy="183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12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C43C8-177A-5F5C-7814-F64E4FC9B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B3F4729-1586-07E6-9664-106DADC8DB1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0DAEDAA-00C6-DB71-2448-EC36F2FF9BBB}"/>
              </a:ext>
            </a:extLst>
          </p:cNvPr>
          <p:cNvSpPr txBox="1"/>
          <p:nvPr/>
        </p:nvSpPr>
        <p:spPr>
          <a:xfrm>
            <a:off x="208472" y="549319"/>
            <a:ext cx="609456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Item 1. (SAEPE)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um plantão de pediatria,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crianças foram atendidas em um final de semana. Dessas crianças,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foram diagnosticadas com a mesma virose.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Que percentual de crianças atendidas foram diagnosticadas com essa virose?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		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endParaRPr lang="pt-BR" sz="2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Item 2. (SAEGO 2025 – Adaptada)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Para comemorar o seu mês de aniversário, uma escola de música está com uma promoção, oferecendo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25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% de desconto no valor da matrícula para aqueles que se matricularem durante esse mês. O valor da matrícula nessa escola sem o desconto é de R$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130,80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. Para aproveitar a promoção, Raquel fez sua matrícula durante esse mês de aniversário.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11551F9-15AE-A5CC-55DE-1948AC4EF260}"/>
              </a:ext>
            </a:extLst>
          </p:cNvPr>
          <p:cNvSpPr txBox="1"/>
          <p:nvPr/>
        </p:nvSpPr>
        <p:spPr>
          <a:xfrm>
            <a:off x="6303034" y="549319"/>
            <a:ext cx="568049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Quanto Raquel pagou na matrícula dessa escola de música?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(D)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(E)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Item 3.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agência de turismo realizou uma pesquisa entre seus clientes para saber quais eram os seus destinos preferidos.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clientes entrevistados, que correspondem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do total, optaram pelo Nordeste brasileiro.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Quantos clientes foram entrevistados?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48 	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300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120 	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480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160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464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5C225-FEAA-7E9E-FF16-F21E7685A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D6BD79D-C963-8A90-6544-E377CC93CD9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76770A8C-1EDD-ACA8-70E0-401C1919A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09" y="389730"/>
            <a:ext cx="3279199" cy="67512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5043900-89FB-802A-9125-9BA1771BEEDC}"/>
              </a:ext>
            </a:extLst>
          </p:cNvPr>
          <p:cNvSpPr txBox="1"/>
          <p:nvPr/>
        </p:nvSpPr>
        <p:spPr>
          <a:xfrm>
            <a:off x="208472" y="892331"/>
            <a:ext cx="6094562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RAZÃO E PROPORÇÃO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Grandeza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tudo que pode ser contado ou medido, como o tempo, a velocidade, comprimento, preço, idade, temperatura entre outros.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Razão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uma comparação entre duas grandezas, geralmente expressa através de uma fração. Um exemplo de razão é a velocidade, estudada na cinemática, parte da física responsável por estudar os movimentos. A velocidade é a razão que relaciona a distância percorrida por um corpo em um determinado intervalo temporal.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 exemplo, um automóvel percorre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quilômetros em um intervalo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horas. Sua velocidade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 pode ser representada da seguinte forma: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55D2AB1-A48C-47E8-ACB8-AABC8619BC00}"/>
                  </a:ext>
                </a:extLst>
              </p:cNvPr>
              <p:cNvSpPr txBox="1"/>
              <p:nvPr/>
            </p:nvSpPr>
            <p:spPr>
              <a:xfrm>
                <a:off x="6303034" y="1758207"/>
                <a:ext cx="5680493" cy="3957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Outros exemplos de razões incluem densidade demográfica (geografia), escala de mapas (cartografia), densidade de uma solução (química), proporção de ingredientes em receitas, entre outros.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Proporção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é uma igualdade entre duas razões.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Os números </a:t>
                </a:r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10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30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20 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60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nessa ordem, são proporcionais, ou seja: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As duas razões são iguais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∙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55D2AB1-A48C-47E8-ACB8-AABC8619B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1758207"/>
                <a:ext cx="5680493" cy="3957686"/>
              </a:xfrm>
              <a:prstGeom prst="rect">
                <a:avLst/>
              </a:prstGeom>
              <a:blipFill>
                <a:blip r:embed="rId3"/>
                <a:stretch>
                  <a:fillRect l="-1395" t="-769" r="-1395" b="-3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96049359-6283-3FF6-0671-BB87AACC5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4198" y="892331"/>
            <a:ext cx="3858163" cy="666843"/>
          </a:xfrm>
          <a:prstGeom prst="rect">
            <a:avLst/>
          </a:prstGeom>
        </p:spPr>
      </p:pic>
      <p:pic>
        <p:nvPicPr>
          <p:cNvPr id="12" name="Imagem 11" descr="Texto&#10;&#10;O conteúdo gerado por IA pode estar incorreto.">
            <a:extLst>
              <a:ext uri="{FF2B5EF4-FFF2-40B4-BE49-F238E27FC236}">
                <a16:creationId xmlns:a16="http://schemas.microsoft.com/office/drawing/2014/main" id="{26086F82-AD29-9876-466E-5546F37FF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5488" y="4298513"/>
            <a:ext cx="1295581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17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4F83B-17B3-65CF-CCA0-DA560BEA8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08FAFE4-6BF6-8FD7-AC50-0C8BBCE55F4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9F2726B-AF5C-F216-1AC3-B10EBC82FBAD}"/>
                  </a:ext>
                </a:extLst>
              </p:cNvPr>
              <p:cNvSpPr txBox="1"/>
              <p:nvPr/>
            </p:nvSpPr>
            <p:spPr>
              <a:xfrm>
                <a:off x="208472" y="550032"/>
                <a:ext cx="6094562" cy="32523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Propriedade fundamental da proporção: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A proporção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1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1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𝒂</m:t>
                        </m:r>
                      </m:num>
                      <m:den>
                        <m:r>
                          <a:rPr lang="pt-BR" sz="2200" b="1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𝒃</m:t>
                        </m:r>
                      </m:den>
                    </m:f>
                    <m:r>
                      <a:rPr lang="pt-BR" sz="2200" b="1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sz="2200" b="1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1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</m:t>
                        </m:r>
                      </m:num>
                      <m:den>
                        <m:r>
                          <a:rPr lang="pt-BR" sz="2200" b="1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𝒅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pode ser escrita da forma</a:t>
                </a:r>
                <a:b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</a:br>
                <a:r>
                  <a:rPr lang="pt-BR" sz="2200" b="1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a ÷ b = c ÷ d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. Como os termos a e d estão nas extremidades, recebem o nome de “extremos”, e os termos b e c recebem o nome de “meios”.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A propriedade fundamental da proporção é enunciada da seguinte forma:</a:t>
                </a:r>
              </a:p>
              <a:p>
                <a:pPr algn="just"/>
                <a:r>
                  <a:rPr lang="pt-BR" sz="2200" b="1" i="1" u="none" strike="noStrike" baseline="0" dirty="0">
                    <a:solidFill>
                      <a:schemeClr val="accent1">
                        <a:lumMod val="75000"/>
                      </a:schemeClr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“O produto dos meios é igual ao produto dos extremos"</a:t>
                </a:r>
                <a:endParaRPr lang="pt-BR" sz="2200" dirty="0">
                  <a:solidFill>
                    <a:schemeClr val="accent1">
                      <a:lumMod val="75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9F2726B-AF5C-F216-1AC3-B10EBC82F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550032"/>
                <a:ext cx="6094562" cy="3252301"/>
              </a:xfrm>
              <a:prstGeom prst="rect">
                <a:avLst/>
              </a:prstGeom>
              <a:blipFill>
                <a:blip r:embed="rId2"/>
                <a:stretch>
                  <a:fillRect l="-1300" t="-1311" r="-1300" b="-28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330C9CA-F96B-3BEB-1EE4-97CBFF011743}"/>
                  </a:ext>
                </a:extLst>
              </p:cNvPr>
              <p:cNvSpPr txBox="1"/>
              <p:nvPr/>
            </p:nvSpPr>
            <p:spPr>
              <a:xfrm>
                <a:off x="208472" y="3857682"/>
                <a:ext cx="6094562" cy="24502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Exemplo: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</m:den>
                      </m:f>
                      <m:r>
                        <a:rPr lang="pt-BR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20</m:t>
                          </m:r>
                        </m:num>
                        <m:den>
                          <m:r>
                            <a:rPr lang="pt-BR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pt-BR" sz="2200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b="1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Esses números são proporcionais, pois:</a:t>
                </a:r>
              </a:p>
              <a:p>
                <a:pPr algn="ctr"/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4 ∙ 25 = 5 ∙ 20</a:t>
                </a:r>
              </a:p>
              <a:p>
                <a:pPr algn="ctr"/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100 = 100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330C9CA-F96B-3BEB-1EE4-97CBFF011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3857682"/>
                <a:ext cx="6094562" cy="2450286"/>
              </a:xfrm>
              <a:prstGeom prst="rect">
                <a:avLst/>
              </a:prstGeom>
              <a:blipFill>
                <a:blip r:embed="rId3"/>
                <a:stretch>
                  <a:fillRect l="-1300" t="-1741" b="-29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DAB3E52C-C55E-0BAE-F1CA-654C0544E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5966" y="599040"/>
            <a:ext cx="2505122" cy="44944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821610E-F2DC-F3CD-5094-C4A604F8DDC6}"/>
              </a:ext>
            </a:extLst>
          </p:cNvPr>
          <p:cNvSpPr txBox="1"/>
          <p:nvPr/>
        </p:nvSpPr>
        <p:spPr>
          <a:xfrm>
            <a:off x="6303034" y="1108531"/>
            <a:ext cx="568049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23.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Determine a razão entre os números a seguir.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 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36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 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270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f) –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–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</a:t>
            </a:r>
          </a:p>
          <a:p>
            <a:pPr algn="just"/>
            <a:endParaRPr lang="pt-BR" sz="2200" b="0" i="1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24.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receita de capuccino contém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kg de leite em pó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g de café em pó. Qual a razão entre a quantidade de leite e a quantidade de café?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trilha turística é representada em um mapa na escala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: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75 000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A distância entre o ponto de partida e a cachoeira, medida no mapa, é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cm.</a:t>
            </a:r>
          </a:p>
        </p:txBody>
      </p:sp>
    </p:spTree>
    <p:extLst>
      <p:ext uri="{BB962C8B-B14F-4D97-AF65-F5344CB8AC3E}">
        <p14:creationId xmlns:p14="http://schemas.microsoft.com/office/powerpoint/2010/main" val="54847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915CC-2621-F9CB-8386-50545CFB2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5630A31-ED50-9D40-9201-15D07858119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ACE8AA43-EB22-D25E-7D43-009F4EF531BE}"/>
              </a:ext>
            </a:extLst>
          </p:cNvPr>
          <p:cNvSpPr txBox="1"/>
          <p:nvPr/>
        </p:nvSpPr>
        <p:spPr>
          <a:xfrm>
            <a:off x="208472" y="637249"/>
            <a:ext cx="609456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Qual é a distância real, em quilômetros, entre esses dois pontos?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 	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	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</a:p>
          <a:p>
            <a:pPr algn="just"/>
            <a:endParaRPr lang="pt-BR" sz="2200" i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26.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Verifique se os números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45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6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27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formam, nessa ordem, uma proporção.</a:t>
            </a:r>
          </a:p>
          <a:p>
            <a:pPr algn="just"/>
            <a:endParaRPr lang="pt-BR" sz="2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27.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Complete as sentenças, a seguir, de modo que formem proporções.</a:t>
            </a:r>
          </a:p>
        </p:txBody>
      </p:sp>
      <p:pic>
        <p:nvPicPr>
          <p:cNvPr id="6" name="Imagem 5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A71C680C-E135-599F-EEDA-1024D4FB5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1" y="4453678"/>
            <a:ext cx="3932204" cy="1948625"/>
          </a:xfrm>
          <a:prstGeom prst="rect">
            <a:avLst/>
          </a:prstGeom>
        </p:spPr>
      </p:pic>
      <p:pic>
        <p:nvPicPr>
          <p:cNvPr id="7" name="Imagem 6" descr="Ícone&#10;&#10;O conteúdo gerado por IA pode estar incorreto.">
            <a:extLst>
              <a:ext uri="{FF2B5EF4-FFF2-40B4-BE49-F238E27FC236}">
                <a16:creationId xmlns:a16="http://schemas.microsoft.com/office/drawing/2014/main" id="{65BDCBC3-3C45-24BF-EC2B-7D3E41520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864" y="637249"/>
            <a:ext cx="1968257" cy="81101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46D2270-D85C-22EC-8EA0-D51AB8CCC65D}"/>
              </a:ext>
            </a:extLst>
          </p:cNvPr>
          <p:cNvSpPr txBox="1"/>
          <p:nvPr/>
        </p:nvSpPr>
        <p:spPr>
          <a:xfrm>
            <a:off x="6303036" y="1448266"/>
            <a:ext cx="568049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28. (ENEM 2024)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mensagem digitada no celular, enquanto você dirige, tira a sua atenção e, por isso, deve ser evitada. Pesquisas mostram que um motorista que dirige um carro a uma velocidade constante percorre “às cegas” (isto é, sem ter visão da pista) uma distância proporcional ao tempo gasto ao olhar para o celular durante a digitação da mensagem. Considere que isso de fato aconteça. Suponha que dois motoristas (X e Y) dirigem com a mesma velocidade constante e digitam a mesma mensagem em seus celulares. 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20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EA079-1D1C-2C51-6146-C39156686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ED191A8-5004-73D8-D0F2-CFCEECCAAEED}"/>
              </a:ext>
            </a:extLst>
          </p:cNvPr>
          <p:cNvCxnSpPr>
            <a:cxnSpLocks/>
          </p:cNvCxnSpPr>
          <p:nvPr/>
        </p:nvCxnSpPr>
        <p:spPr>
          <a:xfrm>
            <a:off x="6001109" y="664781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B407EA-FEA5-5819-CF3D-7ABCA6EDCC5A}"/>
              </a:ext>
            </a:extLst>
          </p:cNvPr>
          <p:cNvSpPr txBox="1"/>
          <p:nvPr/>
        </p:nvSpPr>
        <p:spPr>
          <a:xfrm>
            <a:off x="208472" y="629101"/>
            <a:ext cx="580413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Suponha, ainda, que o tempo gasto pelo motorista X olhando para seu celular enquanto digita a mensagem corresponde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do tempo gasto pelo motorista Y para executar a mesma tarefa.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 razão entre as distâncias percorridas às cegas por X e Y, nessa ordem, é igual a</a:t>
            </a:r>
          </a:p>
          <a:p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7F7EB3E7-61AD-123C-3EAE-02CEF887A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2875871"/>
            <a:ext cx="2405330" cy="185083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D2D9B7D-6AD9-B824-1207-EDBEE0CBEFA6}"/>
              </a:ext>
            </a:extLst>
          </p:cNvPr>
          <p:cNvSpPr txBox="1"/>
          <p:nvPr/>
        </p:nvSpPr>
        <p:spPr>
          <a:xfrm>
            <a:off x="6012611" y="629101"/>
            <a:ext cx="5970917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29. (ENEM 2024)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densidade demográfica de uma região é definida como sendo a razão entre o número de habitantes dessa região e sua área, expressa na unidade habitantes por quilômetro quadrado.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região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subdividida em várias outras, sendo uma delas a região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A área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igual a três quartos da área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e o número de habitantes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igual à metade do número de habitantes de R. As densidades demográficas correspondentes a essas regiões são denotadas por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 expressão que relaciona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d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Q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) 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d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R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) é</a:t>
            </a:r>
          </a:p>
        </p:txBody>
      </p:sp>
      <p:pic>
        <p:nvPicPr>
          <p:cNvPr id="12" name="Imagem 11" descr="Texto&#10;&#10;O conteúdo gerado por IA pode estar incorreto.">
            <a:extLst>
              <a:ext uri="{FF2B5EF4-FFF2-40B4-BE49-F238E27FC236}">
                <a16:creationId xmlns:a16="http://schemas.microsoft.com/office/drawing/2014/main" id="{0BD54A31-415C-0234-AA56-749EB695C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540420"/>
            <a:ext cx="4825474" cy="139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51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5FEB6-45F1-0E6F-53B2-A33AA451F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2A49104-128D-845F-8812-39FEE8AE86D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6E4C3D75-F629-E772-DAEA-24068CA9B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61" y="416510"/>
            <a:ext cx="3085110" cy="62157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E4DE8D7-B4E2-FF5D-8A85-90270A9E9CFE}"/>
              </a:ext>
            </a:extLst>
          </p:cNvPr>
          <p:cNvSpPr txBox="1"/>
          <p:nvPr/>
        </p:nvSpPr>
        <p:spPr>
          <a:xfrm>
            <a:off x="208472" y="1038080"/>
            <a:ext cx="6094562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GRANDEZAS DIRETAMENTE PROPORCIONAIS</a:t>
            </a:r>
          </a:p>
          <a:p>
            <a:pPr algn="ctr"/>
            <a:endParaRPr lang="pt-BR" sz="20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Dizemos que duas grandezas são diretamente proporcionais quando, ao multiplicar ou dividir uma delas por um fator, a outra varia pelo mesmo fator, isto é, dobrar uma implica dobrar a outra, reduzir à metade implica reduzir a outra à metade, e assim sucessivamente.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razão entre os valores correspondentes de cada grandeza permanece constante, caracterizando uma relação do tipo:</a:t>
            </a:r>
          </a:p>
          <a:p>
            <a:pPr algn="ctr"/>
            <a:r>
              <a:rPr lang="pt-BR" sz="2200" b="1" i="1" dirty="0">
                <a:latin typeface="Arial Narrow" panose="020B0606020202030204" pitchFamily="34" charset="0"/>
                <a:cs typeface="Arial" panose="020B0604020202020204" pitchFamily="34" charset="0"/>
              </a:rPr>
              <a:t>y = k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⋅ </a:t>
            </a:r>
            <a:r>
              <a:rPr lang="pt-BR" sz="2200" b="1" i="1" dirty="0">
                <a:latin typeface="Arial Narrow" panose="020B0606020202030204" pitchFamily="34" charset="0"/>
                <a:cs typeface="Arial" panose="020B0604020202020204" pitchFamily="34" charset="0"/>
              </a:rPr>
              <a:t>x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29B71F2-5D90-9BD4-9EE0-C35BF194AF87}"/>
              </a:ext>
            </a:extLst>
          </p:cNvPr>
          <p:cNvSpPr txBox="1"/>
          <p:nvPr/>
        </p:nvSpPr>
        <p:spPr>
          <a:xfrm>
            <a:off x="164984" y="4840876"/>
            <a:ext cx="6094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que, “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k”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o fator de proporcionalidade e o gráfico gerado por essa proporção é uma reta.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730CFB0-75F7-3DDB-C6F0-93FE4EB07E7D}"/>
              </a:ext>
            </a:extLst>
          </p:cNvPr>
          <p:cNvSpPr txBox="1"/>
          <p:nvPr/>
        </p:nvSpPr>
        <p:spPr>
          <a:xfrm>
            <a:off x="6346523" y="652595"/>
            <a:ext cx="563700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 exemplo, se um automóvel trafega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km/h e, em um certo período de tempo, percorre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240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km, e se esse automóvel aumentar a velocidade para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km/h, ele percorrerá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480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km, pois a distância aumenta na mesma proporção que a velocidade, considerando o mesmo tempo. Nesse caso, foram observadas duas situações diferentes para as grandezas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velocidade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distância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Na primeira situação, podemos escrever a seguinte razão entre a velocidade e o espaço percorrido: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Texto&#10;&#10;O conteúdo gerado por IA pode estar incorreto.">
            <a:extLst>
              <a:ext uri="{FF2B5EF4-FFF2-40B4-BE49-F238E27FC236}">
                <a16:creationId xmlns:a16="http://schemas.microsoft.com/office/drawing/2014/main" id="{F8F7CF2A-3846-7A17-5A1D-E75B1CB20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233" y="4247919"/>
            <a:ext cx="1295581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4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19EF3-8F7C-C2AE-E75D-83FA31393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166B8E6-D8DB-3610-50E6-A4946E7C49D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840B75-C8F4-BA0F-5D94-44699F4245D4}"/>
              </a:ext>
            </a:extLst>
          </p:cNvPr>
          <p:cNvSpPr txBox="1"/>
          <p:nvPr/>
        </p:nvSpPr>
        <p:spPr>
          <a:xfrm>
            <a:off x="208476" y="528887"/>
            <a:ext cx="609456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Na segunda situação, podemos escrever a seguinte razão entre essas grandezas: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Observe que ambas as razões têm como resultado o número , portanto elas formam a seguinte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proporção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Pode-se dizer, portanto, que as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grandezas de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velocidade e distância são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diretamente proporcionais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Neste exemplo, a relação entre as duas grandezas pode ser representada através de uma sentença matemática: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04C676E-770E-4AF2-AC6F-3675850B2386}"/>
              </a:ext>
            </a:extLst>
          </p:cNvPr>
          <p:cNvSpPr txBox="1"/>
          <p:nvPr/>
        </p:nvSpPr>
        <p:spPr>
          <a:xfrm>
            <a:off x="6303034" y="647307"/>
            <a:ext cx="568049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Onde a variável “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v”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representa a velocidade e a variável “d” representa a distância percorrida.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Observe o quadro, a seguir, onde está representado outras relações entre velocidade e distância do exemplo apresentado.</a:t>
            </a:r>
          </a:p>
        </p:txBody>
      </p:sp>
      <p:pic>
        <p:nvPicPr>
          <p:cNvPr id="8" name="Imagem 7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A1BE0D43-F37A-DC44-716B-DD5F6FE32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537" y="1368496"/>
            <a:ext cx="1152686" cy="704948"/>
          </a:xfrm>
          <a:prstGeom prst="rect">
            <a:avLst/>
          </a:prstGeom>
        </p:spPr>
      </p:pic>
      <p:pic>
        <p:nvPicPr>
          <p:cNvPr id="10" name="Imagem 9" descr="Texto&#10;&#10;O conteúdo gerado por IA pode estar incorreto.">
            <a:extLst>
              <a:ext uri="{FF2B5EF4-FFF2-40B4-BE49-F238E27FC236}">
                <a16:creationId xmlns:a16="http://schemas.microsoft.com/office/drawing/2014/main" id="{EB592249-B4B4-B809-38B9-24F2AF68E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517" y="3067491"/>
            <a:ext cx="1438476" cy="666843"/>
          </a:xfrm>
          <a:prstGeom prst="rect">
            <a:avLst/>
          </a:prstGeom>
        </p:spPr>
      </p:pic>
      <p:pic>
        <p:nvPicPr>
          <p:cNvPr id="12" name="Imagem 11" descr="Ícone&#10;&#10;O conteúdo gerado por IA pode estar incorreto.">
            <a:extLst>
              <a:ext uri="{FF2B5EF4-FFF2-40B4-BE49-F238E27FC236}">
                <a16:creationId xmlns:a16="http://schemas.microsoft.com/office/drawing/2014/main" id="{247A33CF-5712-80B0-9B62-083ECBF4C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274" y="5486113"/>
            <a:ext cx="1247949" cy="714475"/>
          </a:xfrm>
          <a:prstGeom prst="rect">
            <a:avLst/>
          </a:prstGeom>
        </p:spPr>
      </p:pic>
      <p:pic>
        <p:nvPicPr>
          <p:cNvPr id="14" name="Imagem 13" descr="Calendário&#10;&#10;O conteúdo gerado por IA pode estar incorreto.">
            <a:extLst>
              <a:ext uri="{FF2B5EF4-FFF2-40B4-BE49-F238E27FC236}">
                <a16:creationId xmlns:a16="http://schemas.microsoft.com/office/drawing/2014/main" id="{6B6CF588-205E-DD81-92F8-07C3E2B52A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931" y="2550831"/>
            <a:ext cx="4832642" cy="128213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BB085DAD-96D3-8F20-607A-BFFD52283BCF}"/>
              </a:ext>
            </a:extLst>
          </p:cNvPr>
          <p:cNvSpPr txBox="1"/>
          <p:nvPr/>
        </p:nvSpPr>
        <p:spPr>
          <a:xfrm>
            <a:off x="6303037" y="3951381"/>
            <a:ext cx="568048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Obtendo o quociente de cada elemento da sequência da primeira linha, pelo correspondente da outra sequência na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linha, temos: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m 17" descr="Diagrama, Texto&#10;&#10;O conteúdo gerado por IA pode estar incorreto.">
            <a:extLst>
              <a:ext uri="{FF2B5EF4-FFF2-40B4-BE49-F238E27FC236}">
                <a16:creationId xmlns:a16="http://schemas.microsoft.com/office/drawing/2014/main" id="{724465D6-D9AA-74E7-2ABE-383F784B78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8855" y="5177797"/>
            <a:ext cx="5268848" cy="84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78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5BD07-5A73-ADE4-C1EA-35F54A671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B41EFC4-38A1-0341-8EBD-A244551DD78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1200820-EB84-19CB-2F83-8162DDB9C010}"/>
              </a:ext>
            </a:extLst>
          </p:cNvPr>
          <p:cNvSpPr txBox="1"/>
          <p:nvPr/>
        </p:nvSpPr>
        <p:spPr>
          <a:xfrm>
            <a:off x="208472" y="639157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 isso, é possível escrever que: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2C0BC963-31F3-A35F-B623-675F4236C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382" y="1070044"/>
            <a:ext cx="3886742" cy="7430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27C3DB5-6102-842F-532D-38EBB7931DC6}"/>
                  </a:ext>
                </a:extLst>
              </p:cNvPr>
              <p:cNvSpPr txBox="1"/>
              <p:nvPr/>
            </p:nvSpPr>
            <p:spPr>
              <a:xfrm>
                <a:off x="208472" y="1901236"/>
                <a:ext cx="6094562" cy="429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Dessa forma, se diz que os números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60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80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100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120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, nessa ordem, são diretamente proporcionais aos números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240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320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400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480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.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 (constante) é o </a:t>
                </a:r>
                <a:r>
                  <a:rPr lang="pt-BR" sz="2200" b="1" i="0" u="none" strike="noStrike" baseline="0" dirty="0">
                    <a:solidFill>
                      <a:srgbClr val="00B05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fator de proporcionalidade</a:t>
                </a:r>
                <a:r>
                  <a:rPr lang="pt-BR" sz="2200" b="1" i="0" u="none" strike="noStrike" baseline="0" dirty="0">
                    <a:solidFill>
                      <a:srgbClr val="40F3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(</a:t>
                </a:r>
                <a:r>
                  <a:rPr lang="pt-BR" sz="2200" b="1" i="1" u="none" strike="noStrike" baseline="0" dirty="0">
                    <a:solidFill>
                      <a:srgbClr val="00B05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k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).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Generalizando, tem-se que os números racionais </a:t>
                </a:r>
                <a:r>
                  <a:rPr lang="pt-BR" sz="2200" b="1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1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b 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1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 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são diretamente proporcionais aos números </a:t>
                </a:r>
                <a:r>
                  <a:rPr lang="pt-BR" sz="2200" b="1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1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dirty="0" err="1">
                    <a:latin typeface="Arial Narrow" panose="020B0606020202030204" pitchFamily="34" charset="0"/>
                    <a:cs typeface="Arial" panose="020B0604020202020204" pitchFamily="34" charset="0"/>
                  </a:rPr>
                  <a:t>e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1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f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quando:</a:t>
                </a:r>
              </a:p>
              <a:p>
                <a:pPr algn="just"/>
                <a:endParaRPr lang="pt-BR" sz="2200" b="1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b="1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b="1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Observação: 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considere que, neste exemplo, o tempo gasto é constante.</a:t>
                </a: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27C3DB5-6102-842F-532D-38EBB7931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1901236"/>
                <a:ext cx="6094562" cy="4294509"/>
              </a:xfrm>
              <a:prstGeom prst="rect">
                <a:avLst/>
              </a:prstGeom>
              <a:blipFill>
                <a:blip r:embed="rId3"/>
                <a:stretch>
                  <a:fillRect l="-1300" t="-852" r="-1300" b="-19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Texto&#10;&#10;O conteúdo gerado por IA pode estar incorreto.">
            <a:extLst>
              <a:ext uri="{FF2B5EF4-FFF2-40B4-BE49-F238E27FC236}">
                <a16:creationId xmlns:a16="http://schemas.microsoft.com/office/drawing/2014/main" id="{866878DC-D56C-F7EE-E5BA-B2348ECBC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041" y="4518972"/>
            <a:ext cx="2143424" cy="68589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69B3BD7-D341-F719-FE7A-3B3B39D3BB1E}"/>
              </a:ext>
            </a:extLst>
          </p:cNvPr>
          <p:cNvSpPr txBox="1"/>
          <p:nvPr/>
        </p:nvSpPr>
        <p:spPr>
          <a:xfrm>
            <a:off x="6303034" y="639157"/>
            <a:ext cx="5680493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baseline="0" dirty="0">
                <a:latin typeface="Arial Narrow" panose="020B0606020202030204" pitchFamily="34" charset="0"/>
              </a:rPr>
              <a:t>GRANDEZAS INVERSAMENTE PROPORCIONAIS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Duas grandezas são inversamente proporcionais quando o aumento de uma provoca a diminuição da outra na mesma proporção, e o produto de seus valores permanece constante. Por exemplo, se duas grandezas são inversas e uma delas dobra, a outra grandeza cai pela metade, caracterizando uma relação do tipo: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 descr="Texto&#10;&#10;O conteúdo gerado por IA pode estar incorreto.">
            <a:extLst>
              <a:ext uri="{FF2B5EF4-FFF2-40B4-BE49-F238E27FC236}">
                <a16:creationId xmlns:a16="http://schemas.microsoft.com/office/drawing/2014/main" id="{3595BF62-FAF2-371D-9FF4-945E547086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6489" y="3378368"/>
            <a:ext cx="933580" cy="685896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C0800B05-2FBB-DBE5-54C6-CAD03D28539F}"/>
              </a:ext>
            </a:extLst>
          </p:cNvPr>
          <p:cNvSpPr txBox="1"/>
          <p:nvPr/>
        </p:nvSpPr>
        <p:spPr>
          <a:xfrm>
            <a:off x="6333944" y="4092479"/>
            <a:ext cx="56804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que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o fator de proporcionalidade e o gráfico gerado por essa proporção é uma hipérbole.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834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4315E-A895-0DCA-C2CB-AD2A346AF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1AA9AFC-C0A6-755D-E1BD-F233AA73F99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E73E20C-3432-3B27-0982-D65E6DD1B8BF}"/>
              </a:ext>
            </a:extLst>
          </p:cNvPr>
          <p:cNvSpPr txBox="1"/>
          <p:nvPr/>
        </p:nvSpPr>
        <p:spPr>
          <a:xfrm>
            <a:off x="208472" y="598930"/>
            <a:ext cx="609456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 exemplo, um automóvel move-se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km/h e consegue percorrer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240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km em quatro horas. Se esse automóvel estiver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km/h, ele conseguirá percorrer os mesmos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240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km em duas horas. Nesse caso, foram observadas duas situações diferentes para as grandezas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velocidade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tempo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Observe que, quanto maior é a velocidade, menor será o tempo dessa viagem. Veja também que se pegarmos a razão entre dois valores da primeira grandeza (velocidade) com o inverso da razão de dois valores da segunda grandeza (tempo), a igualdade será verdadeira.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Uma imagem contendo objeto, relógio&#10;&#10;O conteúdo gerado por IA pode estar incorreto.">
            <a:extLst>
              <a:ext uri="{FF2B5EF4-FFF2-40B4-BE49-F238E27FC236}">
                <a16:creationId xmlns:a16="http://schemas.microsoft.com/office/drawing/2014/main" id="{12628C41-383F-9C86-4A0F-1B6266584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856" y="4512374"/>
            <a:ext cx="3181794" cy="7240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BB2A2D3-13FA-852C-81A2-0B16CA68DA64}"/>
                  </a:ext>
                </a:extLst>
              </p:cNvPr>
              <p:cNvSpPr txBox="1"/>
              <p:nvPr/>
            </p:nvSpPr>
            <p:spPr>
              <a:xfrm>
                <a:off x="6368452" y="601606"/>
                <a:ext cx="5615077" cy="12475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Observe que ambas as razões têm como resultado o</a:t>
                </a:r>
                <a:r>
                  <a:rPr lang="pt-BR" sz="2200" b="0" i="0" u="none" strike="noStrike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n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portanto elas formam a seguinte</a:t>
                </a:r>
                <a:r>
                  <a:rPr lang="pt-BR" sz="2200" b="0" i="0" u="none" strike="noStrike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proporção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BB2A2D3-13FA-852C-81A2-0B16CA68DA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452" y="601606"/>
                <a:ext cx="5615077" cy="1247521"/>
              </a:xfrm>
              <a:prstGeom prst="rect">
                <a:avLst/>
              </a:prstGeom>
              <a:blipFill>
                <a:blip r:embed="rId3"/>
                <a:stretch>
                  <a:fillRect l="-1412" t="-2941" r="-1412" b="-931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Texto&#10;&#10;O conteúdo gerado por IA pode estar incorreto.">
            <a:extLst>
              <a:ext uri="{FF2B5EF4-FFF2-40B4-BE49-F238E27FC236}">
                <a16:creationId xmlns:a16="http://schemas.microsoft.com/office/drawing/2014/main" id="{D6FD4F15-07AA-7E73-BA19-1260B691A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094" y="1813354"/>
            <a:ext cx="1733792" cy="6382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73E3E38-F571-4A1B-B252-DA2245AAAA9F}"/>
                  </a:ext>
                </a:extLst>
              </p:cNvPr>
              <p:cNvSpPr txBox="1"/>
              <p:nvPr/>
            </p:nvSpPr>
            <p:spPr>
              <a:xfrm>
                <a:off x="6368456" y="2530523"/>
                <a:ext cx="5615072" cy="27412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Observação: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f>
                          <m:fPr>
                            <m:ctrlPr>
                              <a:rPr lang="pt-BR" sz="2200" b="0" i="1" u="none" strike="noStrike" baseline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pt-BR" sz="2200" b="0" i="1" u="none" strike="noStrike" baseline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4</m:t>
                            </m:r>
                          </m:num>
                          <m:den>
                            <m:r>
                              <a:rPr lang="pt-BR" sz="2200" b="0" i="1" u="none" strike="noStrike" baseline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  <m:sup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é a representação matemática para o inverso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 Podemos dizer, portanto, que as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grandezas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velocidade e tempo são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inversamente proporcionais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Neste exemplo, a relação entre as duas grandezas pode ser representada através de uma sentença matemática: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73E3E38-F571-4A1B-B252-DA2245AAA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456" y="2530523"/>
                <a:ext cx="5615072" cy="2741263"/>
              </a:xfrm>
              <a:prstGeom prst="rect">
                <a:avLst/>
              </a:prstGeom>
              <a:blipFill>
                <a:blip r:embed="rId5"/>
                <a:stretch>
                  <a:fillRect l="-1412" r="-1412" b="-37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m 13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606D7D2B-CD6B-DA96-4125-EFC78A5EB0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9147" y="5236375"/>
            <a:ext cx="1333686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232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772A1-2743-BACF-21F1-A944F270F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D11E22B-4B3E-4D1A-644E-60FDD557EBC1}"/>
              </a:ext>
            </a:extLst>
          </p:cNvPr>
          <p:cNvCxnSpPr>
            <a:cxnSpLocks/>
          </p:cNvCxnSpPr>
          <p:nvPr/>
        </p:nvCxnSpPr>
        <p:spPr>
          <a:xfrm>
            <a:off x="6173006" y="718669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B6977D0-5F88-A156-AC47-A5C5B0C7868E}"/>
              </a:ext>
            </a:extLst>
          </p:cNvPr>
          <p:cNvSpPr txBox="1"/>
          <p:nvPr/>
        </p:nvSpPr>
        <p:spPr>
          <a:xfrm>
            <a:off x="208472" y="619996"/>
            <a:ext cx="596453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Onde, a variável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representa a velocidade e a variável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t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representa o tempo gasto no percurso.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Observe o quadro, a seguir, onde está representado outras relações entre velocidade e tempo do exemplo apresentado.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Calendário&#10;&#10;O conteúdo gerado por IA pode estar incorreto.">
            <a:extLst>
              <a:ext uri="{FF2B5EF4-FFF2-40B4-BE49-F238E27FC236}">
                <a16:creationId xmlns:a16="http://schemas.microsoft.com/office/drawing/2014/main" id="{E3416A7C-A89C-9A1B-0E28-6F45B9767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46" y="2405100"/>
            <a:ext cx="4955335" cy="118321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4D03921-6F94-862A-A60F-E41A470F5CF4}"/>
              </a:ext>
            </a:extLst>
          </p:cNvPr>
          <p:cNvSpPr txBox="1"/>
          <p:nvPr/>
        </p:nvSpPr>
        <p:spPr>
          <a:xfrm>
            <a:off x="208472" y="3835304"/>
            <a:ext cx="596453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Obtendo o produto de cada elemento da sequência da primeira linha, pelo correspondente da outra sequência na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linha, tem-se: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Ícone&#10;&#10;O conteúdo gerado por IA pode estar incorreto.">
            <a:extLst>
              <a:ext uri="{FF2B5EF4-FFF2-40B4-BE49-F238E27FC236}">
                <a16:creationId xmlns:a16="http://schemas.microsoft.com/office/drawing/2014/main" id="{40F0BE42-17AE-BBBA-B4B0-924578D71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75" y="5018517"/>
            <a:ext cx="5273315" cy="110133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61293C4-451A-E39A-8CDA-5C1A3711CA0A}"/>
              </a:ext>
            </a:extLst>
          </p:cNvPr>
          <p:cNvSpPr txBox="1"/>
          <p:nvPr/>
        </p:nvSpPr>
        <p:spPr>
          <a:xfrm>
            <a:off x="6173005" y="657990"/>
            <a:ext cx="5810521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Por isso, é possível escrever:</a:t>
            </a:r>
          </a:p>
          <a:p>
            <a:pPr algn="just"/>
            <a:endParaRPr lang="pt-BR" sz="2200" b="0" i="0" u="none" strike="noStrike" baseline="0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Dessa forma, se diz que os números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48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80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120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nessa ordem, são inversamente proporcionais aos números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O número </a:t>
            </a:r>
            <a:r>
              <a:rPr lang="pt-BR" sz="2200" b="0" i="1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240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(constante) é o </a:t>
            </a:r>
            <a:r>
              <a:rPr lang="pt-BR" sz="2200" b="1" i="0" u="none" strike="noStrike" baseline="0" dirty="0">
                <a:solidFill>
                  <a:srgbClr val="00B0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fator de proporcionalidade (k)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315B09B-51B3-7746-3A14-54B7ED491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057" y="1200575"/>
            <a:ext cx="5191850" cy="333422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CC7CEF15-4279-5C95-FFF9-558474AF469E}"/>
              </a:ext>
            </a:extLst>
          </p:cNvPr>
          <p:cNvSpPr txBox="1"/>
          <p:nvPr/>
        </p:nvSpPr>
        <p:spPr>
          <a:xfrm>
            <a:off x="6209268" y="3728005"/>
            <a:ext cx="577425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Generalizando, tem-se que os números racionais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são inversamente proporcionais aos números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0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e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f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quando: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Observação: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considere que, neste exemplo, a distância percorrida é constante.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65885C7-8C64-B9C5-4E48-C725346AF8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6637" y="4881748"/>
            <a:ext cx="3324689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85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CD886-223E-C191-6D82-3CC0CFF14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A2C36F5-27B6-CCBB-DFFB-09F45E3D49C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Imagem 4" descr="Imagem de desenho animado&#10;&#10;O conteúdo gerado por IA pode estar incorreto.">
            <a:extLst>
              <a:ext uri="{FF2B5EF4-FFF2-40B4-BE49-F238E27FC236}">
                <a16:creationId xmlns:a16="http://schemas.microsoft.com/office/drawing/2014/main" id="{6E4376F4-7C68-DFCF-A47C-13075FEF6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12" y="360741"/>
            <a:ext cx="2770824" cy="50756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19242CE-EEB0-5AFB-56C7-BBC500018D64}"/>
              </a:ext>
            </a:extLst>
          </p:cNvPr>
          <p:cNvSpPr txBox="1"/>
          <p:nvPr/>
        </p:nvSpPr>
        <p:spPr>
          <a:xfrm>
            <a:off x="208472" y="939984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Verifique se as sequências de números das tabelas da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com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linha, a seguir, são diretamente proporcionais e, caso seja afirmativo, encontre o fator de proporcionalidade.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 descr="Calendário&#10;&#10;O conteúdo gerado por IA pode estar incorreto.">
            <a:extLst>
              <a:ext uri="{FF2B5EF4-FFF2-40B4-BE49-F238E27FC236}">
                <a16:creationId xmlns:a16="http://schemas.microsoft.com/office/drawing/2014/main" id="{C58B4538-AE8E-C621-E650-A8B54FF23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72" y="2420229"/>
            <a:ext cx="4180253" cy="2034636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28B508B-31B7-E901-D2C0-222C6435DE8C}"/>
              </a:ext>
            </a:extLst>
          </p:cNvPr>
          <p:cNvSpPr txBox="1"/>
          <p:nvPr/>
        </p:nvSpPr>
        <p:spPr>
          <a:xfrm>
            <a:off x="208472" y="4477606"/>
            <a:ext cx="60945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31. 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Os números da primeira linha são diretamente proporcionais aos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números</a:t>
            </a:r>
            <a:r>
              <a:rPr lang="pt-BR" sz="2200" b="0" i="0" u="none" strike="noStrike" baseline="0" dirty="0">
                <a:latin typeface="Aptos Narrow" panose="020B0004020202020204" pitchFamily="34" charset="0"/>
                <a:cs typeface="Arial" panose="020B0604020202020204" pitchFamily="34" charset="0"/>
              </a:rPr>
              <a:t> correspondentes da segunda linha.</a:t>
            </a:r>
            <a:endParaRPr lang="pt-BR" sz="2200" dirty="0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 descr="Calendário&#10;&#10;O conteúdo gerado por IA pode estar incorreto.">
            <a:extLst>
              <a:ext uri="{FF2B5EF4-FFF2-40B4-BE49-F238E27FC236}">
                <a16:creationId xmlns:a16="http://schemas.microsoft.com/office/drawing/2014/main" id="{0F95D95D-94CA-4AFC-1290-B9B7544B9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182" y="5585602"/>
            <a:ext cx="2998521" cy="99604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47190B05-7D06-C795-064A-047F126CC292}"/>
              </a:ext>
            </a:extLst>
          </p:cNvPr>
          <p:cNvSpPr txBox="1"/>
          <p:nvPr/>
        </p:nvSpPr>
        <p:spPr>
          <a:xfrm>
            <a:off x="6303034" y="648974"/>
            <a:ext cx="55669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Determine os valores de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8B2AD3C-7B7A-A345-B33B-A37D75644CC6}"/>
              </a:ext>
            </a:extLst>
          </p:cNvPr>
          <p:cNvSpPr txBox="1"/>
          <p:nvPr/>
        </p:nvSpPr>
        <p:spPr>
          <a:xfrm>
            <a:off x="6303034" y="1151536"/>
            <a:ext cx="568049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32.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Verifique se os números, na ordem apresentada, são inversamente proporcionais.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 e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 e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14EED6E-37E7-CFD0-BDAF-C56A32154034}"/>
              </a:ext>
            </a:extLst>
          </p:cNvPr>
          <p:cNvSpPr txBox="1"/>
          <p:nvPr/>
        </p:nvSpPr>
        <p:spPr>
          <a:xfrm>
            <a:off x="6303034" y="2620827"/>
            <a:ext cx="568049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33.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Nas sequências, a seguir, os números da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linha são inversamente proporcionais aos números da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linha, respectivamente.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Calcule os valores das incógnitas.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m 20" descr="Calendário&#10;&#10;O conteúdo gerado por IA pode estar incorreto.">
            <a:extLst>
              <a:ext uri="{FF2B5EF4-FFF2-40B4-BE49-F238E27FC236}">
                <a16:creationId xmlns:a16="http://schemas.microsoft.com/office/drawing/2014/main" id="{A67177F2-711F-2DC0-CB53-3BA9BA53AD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4437" y="4199071"/>
            <a:ext cx="3498094" cy="200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81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78618-0714-E870-3E65-3B36A961A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8FE4C26-403D-7C65-42C9-99CF83ED070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Ícone&#10;&#10;O conteúdo gerado por IA pode estar incorreto.">
            <a:extLst>
              <a:ext uri="{FF2B5EF4-FFF2-40B4-BE49-F238E27FC236}">
                <a16:creationId xmlns:a16="http://schemas.microsoft.com/office/drawing/2014/main" id="{47308BAD-49B0-CA9D-FDCE-2945E1E0C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26" y="366809"/>
            <a:ext cx="1749724" cy="72097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610E8B2-DA5F-3354-7A94-E791573E4780}"/>
              </a:ext>
            </a:extLst>
          </p:cNvPr>
          <p:cNvSpPr txBox="1"/>
          <p:nvPr/>
        </p:nvSpPr>
        <p:spPr>
          <a:xfrm>
            <a:off x="208472" y="1087780"/>
            <a:ext cx="609456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34. (ENEM 2010)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Há um novo impulso para produzir combustível a partir de gordura animal. Em abril, a High </a:t>
            </a:r>
            <a:r>
              <a:rPr lang="pt-BR" sz="2200" b="0" i="0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Plains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pt-BR" sz="2200" b="0" i="0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Bioenergy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inaugurou uma biorrefinaria próxima a uma fábrica de processamento de carne suína em </a:t>
            </a:r>
            <a:r>
              <a:rPr lang="pt-BR" sz="2200" b="0" i="0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Guymon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Oklahoma. A refinaria converte a gordura do porco, juntamente com o óleo vegetal, em biodiesel. A expectativa da fábrica é transformar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milhões de quilogramas de banha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milhões de litros de biodiesel.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Considere que haja uma proporção direta entre a massa de banha transformada e o volume de biodiesel produzido. Para produzir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milhões de litros de biodiesel, a massa de banha necessária, em quilogramas, será de, aproximadamente: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7F6061-4B66-D807-C9EA-73054FD884A7}"/>
              </a:ext>
            </a:extLst>
          </p:cNvPr>
          <p:cNvSpPr txBox="1"/>
          <p:nvPr/>
        </p:nvSpPr>
        <p:spPr>
          <a:xfrm>
            <a:off x="6320290" y="658211"/>
            <a:ext cx="5663238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milhões. 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146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milhões.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milhões. 		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384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milhões.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milhões.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35. (ENEM 2024)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piscina tem capacidade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2500000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litros. Seu sistema de abastecimento foi regulado para ter uma vazão constante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6 000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litros de água por minuto. O mesmo sistema foi instalado em uma segunda piscina, com capacidade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2 750 000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litros, e regulado para ter uma vazão, também constante, capaz de enchê-la em um tempo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maior que o gasto para encher a primeira piscina.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vazão do sistema de abastecimento da segunda piscina, em litro por minuto, é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8 250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5 500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7 920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5 280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6 545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1705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B0F0F-EC9C-6092-E2A5-38855B297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D46C7C4-10B5-D742-B9F4-6226FF8891F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A63813EA-69F3-EFE0-73AD-F7DC4AA2F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88" y="450565"/>
            <a:ext cx="2700618" cy="5534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9DB4FE5-9974-F756-C55D-B1B9D7DCAA55}"/>
              </a:ext>
            </a:extLst>
          </p:cNvPr>
          <p:cNvSpPr txBox="1"/>
          <p:nvPr/>
        </p:nvSpPr>
        <p:spPr>
          <a:xfrm>
            <a:off x="238497" y="848658"/>
            <a:ext cx="609456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REGRA DE TRÊS SIMPLES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Existe um processo prático bastante utilizado para encontrar a solução de problemas que envolvem grandezas direta e inversamente proporcionais. Quando são dados três números referentes a duas grandezas e se deseja calcular o valor de um quarto número desconhecido, referente a uma dessas grandezas, pode-se determinar esse valor aplicando a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regra de três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Chama-se regra de três porque são três os valores conhecidos, e o processo é realizado seguindo as seguintes etapas: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1º)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Separar, em colunas, as grandezas de mesma espécie, conservando a mesma unidade de medida para o mesmo tipo de grandeza;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33B169-C709-F80F-5BD3-ABACBB9EA6F9}"/>
              </a:ext>
            </a:extLst>
          </p:cNvPr>
          <p:cNvSpPr txBox="1"/>
          <p:nvPr/>
        </p:nvSpPr>
        <p:spPr>
          <a:xfrm>
            <a:off x="6333058" y="646829"/>
            <a:ext cx="571804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2º)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Verificar se as grandezas são diretamente ou inversamente proporcionais;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3º)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Montar a proporção correspondente às grandezas;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4º)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Aplicar a propriedade fundamental das proporções (PFP).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Exemplo 1: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Se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quilogramas de café importado custam R$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630,00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, qual será o preço de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13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quilogramas de café?</a:t>
            </a:r>
          </a:p>
        </p:txBody>
      </p:sp>
      <p:pic>
        <p:nvPicPr>
          <p:cNvPr id="10" name="Imagem 9" descr="Tabela&#10;&#10;O conteúdo gerado por IA pode estar incorreto.">
            <a:extLst>
              <a:ext uri="{FF2B5EF4-FFF2-40B4-BE49-F238E27FC236}">
                <a16:creationId xmlns:a16="http://schemas.microsoft.com/office/drawing/2014/main" id="{15468A00-3375-FBC8-143D-10AF144C8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352" y="3447596"/>
            <a:ext cx="5055856" cy="148938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09E7DD-188E-4068-19AF-F25B2419C15E}"/>
              </a:ext>
            </a:extLst>
          </p:cNvPr>
          <p:cNvSpPr txBox="1"/>
          <p:nvPr/>
        </p:nvSpPr>
        <p:spPr>
          <a:xfrm>
            <a:off x="6333059" y="4936980"/>
            <a:ext cx="562044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Quanto mais quilogramas, maior o valor da compra, ou seja, são grandezas diretamente proporcionais. Assim: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8535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8347F-09D7-CF36-9B82-2D14C4477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2BBB9AB-5A28-5236-5642-BF182777348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C896FB24-219E-6D22-7A71-F8F26C64D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58" y="727295"/>
            <a:ext cx="5823142" cy="61998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E744B59-825D-B778-5B34-0D098C1CCBAB}"/>
              </a:ext>
            </a:extLst>
          </p:cNvPr>
          <p:cNvSpPr txBox="1"/>
          <p:nvPr/>
        </p:nvSpPr>
        <p:spPr>
          <a:xfrm>
            <a:off x="208472" y="1468616"/>
            <a:ext cx="60945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Portanto, será pago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1638,00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quilogramas de café.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 2: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uma viagem de carro, Pedro dirige a uma velocidade constante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Km/h e chega ao seu destino após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horas. Se ele dirigisse a uma velocidade constante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Km/h, em quanto tempo ele chegaria ao destino?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Tabela&#10;&#10;O conteúdo gerado por IA pode estar incorreto.">
            <a:extLst>
              <a:ext uri="{FF2B5EF4-FFF2-40B4-BE49-F238E27FC236}">
                <a16:creationId xmlns:a16="http://schemas.microsoft.com/office/drawing/2014/main" id="{5CDDF23D-DB8B-6F82-E54D-5B05E7898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588" y="3592274"/>
            <a:ext cx="4866330" cy="107521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7F72AAA-8DA7-8B59-23D5-55B2E08B403A}"/>
              </a:ext>
            </a:extLst>
          </p:cNvPr>
          <p:cNvSpPr txBox="1"/>
          <p:nvPr/>
        </p:nvSpPr>
        <p:spPr>
          <a:xfrm>
            <a:off x="199445" y="4787342"/>
            <a:ext cx="60945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Quanto maior for a velocidade, menor será o tempo gasto, ou seja, são grandezas inversamente proporcionais. Assim: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Tabela&#10;&#10;O conteúdo gerado por IA pode estar incorreto.">
            <a:extLst>
              <a:ext uri="{FF2B5EF4-FFF2-40B4-BE49-F238E27FC236}">
                <a16:creationId xmlns:a16="http://schemas.microsoft.com/office/drawing/2014/main" id="{C0F00532-A13B-FB30-EB97-6DA5792AD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985" y="595063"/>
            <a:ext cx="1843783" cy="2761221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8DC044A-1DF6-6600-C112-C0E72DA5F2F2}"/>
              </a:ext>
            </a:extLst>
          </p:cNvPr>
          <p:cNvSpPr txBox="1"/>
          <p:nvPr/>
        </p:nvSpPr>
        <p:spPr>
          <a:xfrm>
            <a:off x="6312062" y="3400171"/>
            <a:ext cx="56714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Portanto, viajando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Km/h, ele chegaria ao destino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horas.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m 15" descr="Texto&#10;&#10;O conteúdo gerado por IA pode estar incorreto.">
            <a:extLst>
              <a:ext uri="{FF2B5EF4-FFF2-40B4-BE49-F238E27FC236}">
                <a16:creationId xmlns:a16="http://schemas.microsoft.com/office/drawing/2014/main" id="{438D8B5F-C961-E922-88EE-0C07AFBDF6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68" y="4099097"/>
            <a:ext cx="5277922" cy="248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161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21632-4563-274A-F7FA-0F6CEF229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516C73A-9ED0-9A29-7964-C36CE8AB014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Desenho de cachorro&#10;&#10;O conteúdo gerado por IA pode estar incorreto.">
            <a:extLst>
              <a:ext uri="{FF2B5EF4-FFF2-40B4-BE49-F238E27FC236}">
                <a16:creationId xmlns:a16="http://schemas.microsoft.com/office/drawing/2014/main" id="{CF0C5282-6FCE-ED5E-9116-661398EE0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96" y="460558"/>
            <a:ext cx="2717002" cy="46246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79CF5B2-0DEE-5ED3-C0F9-7343BF5F21E6}"/>
              </a:ext>
            </a:extLst>
          </p:cNvPr>
          <p:cNvSpPr txBox="1"/>
          <p:nvPr/>
        </p:nvSpPr>
        <p:spPr>
          <a:xfrm>
            <a:off x="208472" y="1033458"/>
            <a:ext cx="609456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36.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impressora industrial produz, em regime constante,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4800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páginas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minutos. Mantendo o ritmo, quantas páginas serão produzidas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minutos?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37.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 rolo de cabo de aço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metros custa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620,00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Ao renovar os equipamentos de ginástica de uma academia foram pedidos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metros desse cabo de aço. Qual é o valor a ser pago por essa metragem?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38.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Uma substância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x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possui um volume de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cm³ e densidade de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100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g/cm³. Sabendo que a densidade de uma substância é calculada pela razão entre a massa e o volume, qual deve ser o volume de uma substância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y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, que possui mesma massa de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x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, para que sua densidade seja de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80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g/cm³?</a:t>
            </a:r>
          </a:p>
        </p:txBody>
      </p:sp>
      <p:pic>
        <p:nvPicPr>
          <p:cNvPr id="8" name="Imagem 7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3FCFFC6-8561-F2C3-A1F1-117E6E4B1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172" y="596902"/>
            <a:ext cx="5570732" cy="198418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39C41D19-9AB9-F038-7CBA-BEF695B9DACF}"/>
              </a:ext>
            </a:extLst>
          </p:cNvPr>
          <p:cNvSpPr txBox="1"/>
          <p:nvPr/>
        </p:nvSpPr>
        <p:spPr>
          <a:xfrm>
            <a:off x="6303034" y="2691523"/>
            <a:ext cx="568049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Item 1. (SAEGO)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fábrica de biscoitos, utilizando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máquinas idênticas que funcionam simultaneamente, embala um lote de biscoito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minutos. Por conta do aumento da demanda, essa fábrica adquiriu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novas máquinas iguais as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máquinas que já possui. Essas novas máquinas funcionarão simultaneamente com essas outras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máquinas.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532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DD5E8-A030-EB7D-7D6C-AE183B6CA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FC7CAB4-9481-3319-172D-3CD1A119C84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EDB4AF8-00E8-B70B-48B3-18579ED44DBF}"/>
              </a:ext>
            </a:extLst>
          </p:cNvPr>
          <p:cNvSpPr txBox="1"/>
          <p:nvPr/>
        </p:nvSpPr>
        <p:spPr>
          <a:xfrm>
            <a:off x="208472" y="727295"/>
            <a:ext cx="609456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Com essas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novas máquinas incorporadas ao trabalho, em quantos minutos essa fábrica vai embalar um desses lotes de biscoitos?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 	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135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 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Item 2.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torneira despejando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litros de água por minuto, leva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horas para encher um reservatório.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Se a torneira despejasse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litros de água por minuto, o tempo necessário, em horas, para encher o mesmo reservatório seria igual a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	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F1C57341-3ACA-89AC-129A-A250F7F5F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127" y="641031"/>
            <a:ext cx="4176349" cy="83939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A391188-B3C9-C0B5-7594-9614B5452A7B}"/>
              </a:ext>
            </a:extLst>
          </p:cNvPr>
          <p:cNvSpPr txBox="1"/>
          <p:nvPr/>
        </p:nvSpPr>
        <p:spPr>
          <a:xfrm>
            <a:off x="6303036" y="1480421"/>
            <a:ext cx="568049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REGRA DE TRÊS COMPOSTA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Alguns problemas envolvem três ou mais grandezas, que podem ser diretamente ou inversamente proporcionais. Nestes casos, aplica-se a regra de três composta.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resolver problemas de regra de três composta, deve-se: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1º)Organize os dados: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escreva na mesma coluna as grandezas de mesma natureza;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2º) Classifique as relações: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descubra se cada grandeza é diretamente ou inversamente proporcional àquela que contém a incógnita. Compare cada uma delas com a grandeza que envolve o valor a ser descoberto;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325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71283-A349-C0A4-1928-A8B786FF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47B1792-1B3D-F914-B87A-341364006DD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94EAD67-8AC5-018E-0F25-2F253C1B1100}"/>
              </a:ext>
            </a:extLst>
          </p:cNvPr>
          <p:cNvSpPr txBox="1"/>
          <p:nvPr/>
        </p:nvSpPr>
        <p:spPr>
          <a:xfrm>
            <a:off x="208472" y="727295"/>
            <a:ext cx="609456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3º)Monte a proporção: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iguale a razão que inclui o termo desconhecido ao produto das outras razões, considerando que, em caso de grandezas inversamente proporcionais, a razão deve ser invertida.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equipe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trabalhadores conclui um serviço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dias com jornada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h/dia. Mantendo o mesmo total de serviço, em quantos dias uma equipe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trabalhadores concluirá o serviço se a jornada passar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h/dia?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1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Resolução:</a:t>
            </a:r>
          </a:p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Montando uma tabela, com as respectivas grandezas, temos: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4B20B687-E0E5-8E5D-A079-1E4407BFC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428" y="727295"/>
            <a:ext cx="5248224" cy="9548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189CAB6-30FC-AC94-F2FB-72B984236716}"/>
              </a:ext>
            </a:extLst>
          </p:cNvPr>
          <p:cNvSpPr txBox="1"/>
          <p:nvPr/>
        </p:nvSpPr>
        <p:spPr>
          <a:xfrm>
            <a:off x="6303034" y="1819143"/>
            <a:ext cx="5680493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Comparando a grandeza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tempo (em dias)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a grandeza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número de operários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observamos que são grandezas inversamente proporcionais, pois quanto menos operários, mais dias se gasta com a obra.</a:t>
            </a:r>
          </a:p>
          <a:p>
            <a:pPr algn="just"/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Comparando a grandeza </a:t>
            </a:r>
            <a:r>
              <a:rPr lang="pt-BR" sz="2200" b="1" i="1" dirty="0">
                <a:latin typeface="Arial Narrow" panose="020B0606020202030204" pitchFamily="34" charset="0"/>
                <a:cs typeface="Arial" panose="020B0604020202020204" pitchFamily="34" charset="0"/>
              </a:rPr>
              <a:t>tempo (em dias)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com a grandeza </a:t>
            </a:r>
            <a:r>
              <a:rPr lang="pt-BR" sz="2200" b="1" i="1" dirty="0">
                <a:latin typeface="Arial Narrow" panose="020B0606020202030204" pitchFamily="34" charset="0"/>
                <a:cs typeface="Arial" panose="020B0604020202020204" pitchFamily="34" charset="0"/>
              </a:rPr>
              <a:t>tempo (horas/dia)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percebemos que são grandezas inversamente proporcionais, pois quanto mais horas por dia trabalhadas, menos dias se gastam para finalizar a obra.</a:t>
            </a:r>
          </a:p>
          <a:p>
            <a:pPr algn="just"/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Assim: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783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FE364-D002-E4F0-C736-AAFAD3C18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AA81837-5D52-C1C0-C04D-F2C01CEE678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Uma imagem contendo Tabela&#10;&#10;O conteúdo gerado por IA pode estar incorreto.">
            <a:extLst>
              <a:ext uri="{FF2B5EF4-FFF2-40B4-BE49-F238E27FC236}">
                <a16:creationId xmlns:a16="http://schemas.microsoft.com/office/drawing/2014/main" id="{F7030455-5C57-66AD-6A78-C2B4A65E8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358" y="727295"/>
            <a:ext cx="2615960" cy="365492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8040BE0-00FD-27BC-F3B8-8D91BE860D31}"/>
              </a:ext>
            </a:extLst>
          </p:cNvPr>
          <p:cNvSpPr txBox="1"/>
          <p:nvPr/>
        </p:nvSpPr>
        <p:spPr>
          <a:xfrm>
            <a:off x="208472" y="4589578"/>
            <a:ext cx="6094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Portanto,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equipe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trabalhadores concluirá o serviço, com a jornada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h/dia,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27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dias.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Imagem de desenho animado&#10;&#10;O conteúdo gerado por IA pode estar incorreto.">
            <a:extLst>
              <a:ext uri="{FF2B5EF4-FFF2-40B4-BE49-F238E27FC236}">
                <a16:creationId xmlns:a16="http://schemas.microsoft.com/office/drawing/2014/main" id="{197B64DD-6D24-2D55-BCF9-05F0D3B2D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462" y="615152"/>
            <a:ext cx="2247580" cy="42227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74741A6-5929-ACD5-B5CE-4F866005D680}"/>
              </a:ext>
            </a:extLst>
          </p:cNvPr>
          <p:cNvSpPr txBox="1"/>
          <p:nvPr/>
        </p:nvSpPr>
        <p:spPr>
          <a:xfrm>
            <a:off x="6303034" y="1037424"/>
            <a:ext cx="572218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39.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alimentar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cães por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dias, são necessários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kg de ração. Quantos quilogramas serão necessários para alimentar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cães por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dias, considerando a mesma taxa de consumo por animal?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produção de uma peça mecânica, uma empresa automotiva possui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máquinas com produtividades idênticas que produzem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peças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dias, operando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horas por dia. Sabendo que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máquinas deram defeito, qual será a quantidade de peças produzidas durante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dias se as máquinas restantes operarem durante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horas?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0165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45DEA-F0E0-0B55-85E2-C96275BD1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7959E6E-6DBC-9959-C835-E4A19FD532F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163CFAF1-4F27-718D-F817-EE6E6B5A15CF}"/>
              </a:ext>
            </a:extLst>
          </p:cNvPr>
          <p:cNvSpPr txBox="1"/>
          <p:nvPr/>
        </p:nvSpPr>
        <p:spPr>
          <a:xfrm>
            <a:off x="146649" y="567761"/>
            <a:ext cx="615638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41.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 estúdio finaliza as edições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vídeos com a mesma duração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horas usando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estações ligadas continuamente. Se apenas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estações ficarem disponíveis, quanto tempo será necessário para concluir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vídeos com a duração semelhante aos anteriores, assumindo desempenho constante por estação?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FFA4A0AA-021D-10DA-34DC-A360169D0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2764767"/>
            <a:ext cx="2241293" cy="109124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049C3B4-BED6-0B3B-5952-144BE23A713D}"/>
              </a:ext>
            </a:extLst>
          </p:cNvPr>
          <p:cNvSpPr txBox="1"/>
          <p:nvPr/>
        </p:nvSpPr>
        <p:spPr>
          <a:xfrm>
            <a:off x="177561" y="3994069"/>
            <a:ext cx="6094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42.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gatos caçam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ratos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minutos. Quanto tempo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gatos levarão para caçar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ratos?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7225018B-E5CC-0BFE-86B1-F52B04CC4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592" y="605612"/>
            <a:ext cx="3924477" cy="136253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8EC370-BC00-56A8-2798-3FAA7A052ED6}"/>
              </a:ext>
            </a:extLst>
          </p:cNvPr>
          <p:cNvSpPr txBox="1"/>
          <p:nvPr/>
        </p:nvSpPr>
        <p:spPr>
          <a:xfrm>
            <a:off x="6303036" y="1911177"/>
            <a:ext cx="568049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POPULAÇÃO E AMOSTRA</a:t>
            </a:r>
          </a:p>
          <a:p>
            <a:pPr algn="ctr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Pesquisa censitária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aquela em que se busca ouvir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toda a população investigada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Por exemplo, se um professor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deseja saber quais esportes os(as) estudantes da escola praticam e a escola possui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alunos, todos devem ser entrevistados.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Ao conjunto de elementos que possuem, pelo menos, uma característica em comum denomina-se </a:t>
            </a:r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POPULAÇÃO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estatística ou universo estatístico.</a:t>
            </a:r>
          </a:p>
        </p:txBody>
      </p:sp>
    </p:spTree>
    <p:extLst>
      <p:ext uri="{BB962C8B-B14F-4D97-AF65-F5344CB8AC3E}">
        <p14:creationId xmlns:p14="http://schemas.microsoft.com/office/powerpoint/2010/main" val="22619064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FA26E-D6F0-0FB4-C090-C5C6DB404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04B2ED1-2910-5FD2-820C-752031F7BD5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6FA16DB-F451-B1D8-6789-FB293F41CFE5}"/>
              </a:ext>
            </a:extLst>
          </p:cNvPr>
          <p:cNvSpPr txBox="1"/>
          <p:nvPr/>
        </p:nvSpPr>
        <p:spPr>
          <a:xfrm>
            <a:off x="146650" y="549079"/>
            <a:ext cx="615638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pesquisa por amostra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por outro lado, é utilizada quando a população é muito grande ou de difícil acesso. Nesse caso, seleciona-se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 grupo representativo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participar. Um exemplo seria investigar os hábitos alimentares dos moradores de uma cidade: como não seria viável ouvir todos, escolhe-se uma amostra que represente adequadamente o conjunto.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Se a população é um conjunto formado por muitos elementos, torna-se inviável analisá-la por inteiro, quer seja fator tempo ou pelo custo. Nesse caso, deve-se trabalhar com uma parte da população, denominada </a:t>
            </a:r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AMOSTRA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. Para a seleção de uma amostra, há técnicas específicas, denominadas amostragem. Por meio de uma dessas técnicas, é possível garantir o acaso na escolha e assegurar à amostra a representatividade da população.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2A1DBC-A20E-DED8-AE94-6BF52ACDCB45}"/>
              </a:ext>
            </a:extLst>
          </p:cNvPr>
          <p:cNvSpPr txBox="1"/>
          <p:nvPr/>
        </p:nvSpPr>
        <p:spPr>
          <a:xfrm>
            <a:off x="6303034" y="549079"/>
            <a:ext cx="568049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Amostragem: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realizar um estudo por amostragem, a amostra deve ser representativa da população estudada. Para isso, existem técnicas adequadas para cada tipo de situação. Algumas dessas técnicas são as seguintes: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Amostragem aleatória simples: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processo mais elementar e frequentemente utilizado. Pode ser realizado numerando-se os elementos da população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sorteando-se, por meio de um dispositivo aleatório qualquer,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x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números dessa sequência, que formarão a amostra.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3869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B6BDD-B71E-4B7C-4D66-57FF9A1BB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92D599F-852B-F06D-6E62-BEC9B3AED4C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6A591134-8744-2A2B-2483-B44390B3C66C}"/>
              </a:ext>
            </a:extLst>
          </p:cNvPr>
          <p:cNvSpPr txBox="1"/>
          <p:nvPr/>
        </p:nvSpPr>
        <p:spPr>
          <a:xfrm>
            <a:off x="208472" y="633435"/>
            <a:ext cx="609456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Amostragem estratificada (Proporcional estratificada):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quando a população possui características que permitem a criação de subconjuntos, é utilizada a amostragem estratificada. Como a população se divide em subconjuntos, convém que o sorteio dos elementos leve em consideração tais divisões, para que os elementos da amostra sejam proporcionais ao número de elementos desses subconjuntos. Por exemplo, se em uma população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estudantes, há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meninos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meninas, uma amostra representativa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dessa população seriam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meninos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meninas.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463BAE-4B71-D1D4-8631-048928BB9A02}"/>
              </a:ext>
            </a:extLst>
          </p:cNvPr>
          <p:cNvSpPr txBox="1"/>
          <p:nvPr/>
        </p:nvSpPr>
        <p:spPr>
          <a:xfrm>
            <a:off x="6303034" y="633435"/>
            <a:ext cx="568049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Amostragem sistemática: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utilizada em populações que possuem os elementos ordenados. Nesta técnica, a seleção dos elementos que comporão a amostra pode ser feita por um sistema criado pelo pesquisador, ou seja, escolhe- se cada elemento de ordem . Por exemplo, 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º elemento, 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º elemento, 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º elemento e assim por diante.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Amostragem de conveniência: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os elementos são escolhidos por conveniência ou por facilidade. Um exemplo deste tipo de amostragem é o caso em que os estudantes de uma escola são convidados a responder a um questionário.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650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4396F-27B9-4036-E988-27D00F71C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600AF07-845B-B48E-1DAF-6328DF9B4087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D19FBFD-F978-D405-3029-62B28A515F00}"/>
              </a:ext>
            </a:extLst>
          </p:cNvPr>
          <p:cNvSpPr txBox="1"/>
          <p:nvPr/>
        </p:nvSpPr>
        <p:spPr>
          <a:xfrm>
            <a:off x="208472" y="727295"/>
            <a:ext cx="609456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Amostragem intencional: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 grupo de elementos é escolhido intencionalmente para compor a amostra. O pesquisador se dirige intencionalmente a grupos de elementos dos quais deseja saber a opinião. Um exemplo é uma pesquisa sobre preferência por marcas de chuteiras e o pesquisador entrevista jogadores de futebol.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Amostragem acidental: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as amostras são formadas por aqueles elementos que vão aparecendo. Este método é utilizado, geralmente, em pesquisas de opinião, em que os entrevistados são acidentalmente escolhidos.</a:t>
            </a:r>
          </a:p>
        </p:txBody>
      </p:sp>
      <p:pic>
        <p:nvPicPr>
          <p:cNvPr id="6" name="Imagem 5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32A69C97-0982-A546-23FE-8C0578581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916" y="567285"/>
            <a:ext cx="5365636" cy="2335167"/>
          </a:xfrm>
          <a:prstGeom prst="rect">
            <a:avLst/>
          </a:prstGeom>
        </p:spPr>
      </p:pic>
      <p:pic>
        <p:nvPicPr>
          <p:cNvPr id="8" name="Imagem 7" descr="Desenho de cachorro&#10;&#10;O conteúdo gerado por IA pode estar incorreto.">
            <a:extLst>
              <a:ext uri="{FF2B5EF4-FFF2-40B4-BE49-F238E27FC236}">
                <a16:creationId xmlns:a16="http://schemas.microsoft.com/office/drawing/2014/main" id="{38470445-3D6F-AEBC-4E97-82C1ACB9E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916" y="3001656"/>
            <a:ext cx="2431441" cy="42734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A15D6C8-1640-02F0-5A43-8C7B2AD62475}"/>
              </a:ext>
            </a:extLst>
          </p:cNvPr>
          <p:cNvSpPr txBox="1"/>
          <p:nvPr/>
        </p:nvSpPr>
        <p:spPr>
          <a:xfrm>
            <a:off x="6303034" y="3589010"/>
            <a:ext cx="568049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Jonas quer realizar uma pesquisa para saber qual o café preferido dos professores goianos. Ele aleatoriamente seleciona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professores e pergunta a cada um deles o tipo do café preferido. Identifique a população e amostra nessa pesquisa.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7904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9F579-3A5B-B957-1108-94A7E8FFF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D76135A-7CC7-8DA7-D41F-D5958E097F4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C74274F-E85D-0289-D142-115D4BF60383}"/>
              </a:ext>
            </a:extLst>
          </p:cNvPr>
          <p:cNvSpPr txBox="1"/>
          <p:nvPr/>
        </p:nvSpPr>
        <p:spPr>
          <a:xfrm>
            <a:off x="208474" y="727295"/>
            <a:ext cx="609456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cada uma das seguintes situações diga qual o tipo de amostragem utilizada.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Em uma escola, o diretor deseja conhecer a opinião dos estudantes e professores sobre um tema para a mostra cultural a ser votado. Para compor a amostra foram sorteados aleatoriamente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dos alunos matriculados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dos professores.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Amostragem </a:t>
            </a:r>
            <a:r>
              <a:rPr lang="pt-BR" sz="2200" b="0" i="0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                              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Um empresário aplica um questionário em seu restaurante para seus clientes no horário do almoço para saber a qualidade dos alimentos e do atendimento.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Amostragem </a:t>
            </a:r>
            <a:r>
              <a:rPr lang="pt-BR" sz="2200" u="sng" dirty="0">
                <a:latin typeface="Arial Narrow" panose="020B0606020202030204" pitchFamily="34" charset="0"/>
                <a:cs typeface="Arial" panose="020B0604020202020204" pitchFamily="34" charset="0"/>
              </a:rPr>
              <a:t>                                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C7F7E13-FF1D-9AE4-B524-0128F5F7B892}"/>
              </a:ext>
            </a:extLst>
          </p:cNvPr>
          <p:cNvSpPr txBox="1"/>
          <p:nvPr/>
        </p:nvSpPr>
        <p:spPr>
          <a:xfrm>
            <a:off x="6303033" y="727295"/>
            <a:ext cx="568049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Uma empresa possui um cadastro ordenado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12 000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clientes e seleciona um ponto de partida aleatório, entrevistando a cada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nomes até completar a amostra.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Amostragem </a:t>
            </a:r>
            <a:r>
              <a:rPr lang="pt-BR" sz="2200" b="0" i="0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                         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d) Para investigar práticas de segurança digital, o estudo escolhe deliberadamente analistas sêniores de T.I. com certificação específica, por julgamento do coordenador da pesquisa.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Amostragem </a:t>
            </a:r>
            <a:r>
              <a:rPr lang="pt-BR" sz="2200" b="0" i="0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                         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e) Em uma pesquisa exploratória sobre hábitos de consumo, entrevistadores abordam os primeiros frequentadores que saem de uma feira livre naquele dia.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Amostragem </a:t>
            </a:r>
            <a:r>
              <a:rPr lang="pt-BR" sz="2200" b="0" i="0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                          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255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442BB-4C99-EE05-3605-94F32696A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F809BCA-6966-8506-F90A-25A1540B43A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C234E64-43C6-3F64-ACB8-A3B7E9A611AB}"/>
              </a:ext>
            </a:extLst>
          </p:cNvPr>
          <p:cNvSpPr txBox="1"/>
          <p:nvPr/>
        </p:nvSpPr>
        <p:spPr>
          <a:xfrm>
            <a:off x="208472" y="612323"/>
            <a:ext cx="60945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uma população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estudantes, há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meninos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meninas. Extraia uma amostra representativa,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dessa população.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9DD32965-802A-8EB9-7E92-A1EFF2F1F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88" y="1788418"/>
            <a:ext cx="5396579" cy="1440612"/>
          </a:xfrm>
          <a:prstGeom prst="rect">
            <a:avLst/>
          </a:prstGeom>
        </p:spPr>
      </p:pic>
      <p:pic>
        <p:nvPicPr>
          <p:cNvPr id="8" name="Imagem 7" descr="Interface gráfica do usuário, Texto, Site&#10;&#10;O conteúdo gerado por IA pode estar incorreto.">
            <a:extLst>
              <a:ext uri="{FF2B5EF4-FFF2-40B4-BE49-F238E27FC236}">
                <a16:creationId xmlns:a16="http://schemas.microsoft.com/office/drawing/2014/main" id="{8B0579B0-CD63-2368-CF68-EEE72DA7B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72" y="3401637"/>
            <a:ext cx="4028625" cy="81668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C543AF6-A874-A2D1-7B84-99B2F52D58EA}"/>
              </a:ext>
            </a:extLst>
          </p:cNvPr>
          <p:cNvSpPr txBox="1"/>
          <p:nvPr/>
        </p:nvSpPr>
        <p:spPr>
          <a:xfrm>
            <a:off x="239384" y="4140618"/>
            <a:ext cx="609456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VARIÁVEL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variável é uma característica observada ou medida em cada elemento de uma amostra ou população. As variáveis podem assumir valores numéricos ou não numéricos e são classificadas da seguinte maneira: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27C00FF-9AE5-DAA0-3AD9-E492340F4AFE}"/>
              </a:ext>
            </a:extLst>
          </p:cNvPr>
          <p:cNvSpPr txBox="1"/>
          <p:nvPr/>
        </p:nvSpPr>
        <p:spPr>
          <a:xfrm>
            <a:off x="6344730" y="631806"/>
            <a:ext cx="563879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Variáveis Quantitativas: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são as características que podem ser medidas em uma escala quantitativa, ou seja, apresentam valores numéricos. Dividem-se em dois grupos: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discretas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ou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contínuas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Variáveis quantitativas discretas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: são variáveis mensuráveis que só podem tomar valores inteiros e limitados, geralmente contando itens ou pessoas.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quantidade de livros em uma estante.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11B6103-423C-578F-BA26-ABA7645D15BC}"/>
              </a:ext>
            </a:extLst>
          </p:cNvPr>
          <p:cNvSpPr txBox="1"/>
          <p:nvPr/>
        </p:nvSpPr>
        <p:spPr>
          <a:xfrm>
            <a:off x="6329275" y="3971341"/>
            <a:ext cx="566970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Variáveis quantitativas contínuas: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são variáveis mensuráveis que assumem valores em uma escala contínua (na reta real), incluindo números fracionários ou decimais, normalmente obtidos por medição.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massa de um saco de laranjas (grama ou quilograma).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1785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87693-FF16-5D52-0027-4D01CB65D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C5C1FBE-493A-59E6-8151-A4DD8432F777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5DF2D3C-9CD2-C832-8DBE-E053DB87459C}"/>
              </a:ext>
            </a:extLst>
          </p:cNvPr>
          <p:cNvSpPr txBox="1"/>
          <p:nvPr/>
        </p:nvSpPr>
        <p:spPr>
          <a:xfrm>
            <a:off x="208472" y="727295"/>
            <a:ext cx="609456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Variáveis Qualitativas (ou categóricas):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são as características que não possuem valores quantitativos, mas, ao contrário, são definidas por várias categorias, ou seja, representam uma classificação dos indivíduos. Se dividem em dois grupos: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nominais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ou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ordinais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Variáveis qualitativas nominais: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não existe ordenação dentre as categorias.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cor dos olhos de uma pessoa (castanho, azul, verde etc.).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Variáveis ordinais: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existe uma ordenação entre as categorias.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grau de satisfação com um produto (bom, regular, ruim).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Importante: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nem sempre uma variável, representada por números, é quantitativa.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número de matrícula do aluno.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42D48D05-02C1-5A6B-B974-4F34D25E7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347" y="666910"/>
            <a:ext cx="2648256" cy="4507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B63FD1A-2F35-EA9D-4374-9D6B85091FC1}"/>
              </a:ext>
            </a:extLst>
          </p:cNvPr>
          <p:cNvSpPr txBox="1"/>
          <p:nvPr/>
        </p:nvSpPr>
        <p:spPr>
          <a:xfrm>
            <a:off x="6303034" y="1166043"/>
            <a:ext cx="5680493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Exemplifique cada tipo de variável a seguir: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Quantitativa discreta. 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Quantitativa contínua.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c) Qualitativa nominal.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d) Qualitativa ordinal.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Classifique as variáveis a seguir: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O sabor do sorvete preferido dos estudantes de uma turma.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A quantidade de quartos em cada apartamento de um condomínio.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O número de faltas cometidas por um time em cada partida de futsal.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d) O tipo de música preferido pelos alunos da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ª Série.</a:t>
            </a:r>
          </a:p>
        </p:txBody>
      </p:sp>
    </p:spTree>
    <p:extLst>
      <p:ext uri="{BB962C8B-B14F-4D97-AF65-F5344CB8AC3E}">
        <p14:creationId xmlns:p14="http://schemas.microsoft.com/office/powerpoint/2010/main" val="1466692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0184C-F236-A472-50FB-2721D8965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17636C7-A68E-3713-B33B-547D5CEF499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4A6F0CD-CF11-517A-34F1-8FDFA90113FD}"/>
              </a:ext>
            </a:extLst>
          </p:cNvPr>
          <p:cNvSpPr txBox="1"/>
          <p:nvPr/>
        </p:nvSpPr>
        <p:spPr>
          <a:xfrm>
            <a:off x="146649" y="727295"/>
            <a:ext cx="615638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e) O nível de proficiência em um exame classificado como básico, intermediário ou avançado.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f) A temperatura média diária registrada por uma estação meteorológica ao longo de um ano.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3B587041-2F61-DD10-A815-1B7C8B997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2341529"/>
            <a:ext cx="3553188" cy="7097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B96BA44-5BC3-B12F-EE6D-056C8AC14EF3}"/>
              </a:ext>
            </a:extLst>
          </p:cNvPr>
          <p:cNvSpPr txBox="1"/>
          <p:nvPr/>
        </p:nvSpPr>
        <p:spPr>
          <a:xfrm>
            <a:off x="200834" y="3223293"/>
            <a:ext cx="60945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DISTRIBUIÇÃO DE FREQUÊNCIA</a:t>
            </a:r>
          </a:p>
          <a:p>
            <a:pPr algn="ctr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resumir grandes conjuntos de dados, é usual organizá-los em uma distribuição de frequências, que agrupa valores e informa quantas vezes cada um ocorre na amostra. Esse resumo pode ser apresentado em tabelas, facilitando a leitura de padrões e a comparação entre categorias ou intervalos.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3638DA4-0ECF-8ADF-7E4A-F18E18362A4B}"/>
              </a:ext>
            </a:extLst>
          </p:cNvPr>
          <p:cNvSpPr txBox="1"/>
          <p:nvPr/>
        </p:nvSpPr>
        <p:spPr>
          <a:xfrm>
            <a:off x="6303034" y="727295"/>
            <a:ext cx="5680489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Quando os dados são discretos com valores repetidos, a simples identificação deles com as respectivas frequências pode ser um procedimento adequado, denominado de distribuição de frequências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sem intervalos de classes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Quando os dados são contínuos, pode acontecer que poucos, ou até nenhum deles apresentem frequência. Nestes casos, o procedimento começa pela definição de classes. Classes de frequência, ou simplesmente, classes são intervalos de variação da variável. Nesses casos a distribuição de frequências é feita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com intervalos de classe.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960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3E595-EDEF-50C8-BAE7-50DB6C3CE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233D19B-58E6-9A39-46B9-3BB251045F7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495E9FD3-AE5C-9091-E9D7-0D46B8118461}"/>
              </a:ext>
            </a:extLst>
          </p:cNvPr>
          <p:cNvSpPr txBox="1"/>
          <p:nvPr/>
        </p:nvSpPr>
        <p:spPr>
          <a:xfrm>
            <a:off x="146652" y="514814"/>
            <a:ext cx="615638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cada classe, em uma distribuição de frequência, os limites de classe inferior e superior indicam os valores compreendidos pela classe. As classes são representadas por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sendo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 = 1, 2, 3, ..., k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(onde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o número total de classes da distribuição).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Limites de classes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são os extremos de cada classe. O menor número é o limite inferior da classe e o maior número, o limite superior da classe.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Amplitude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 um intervalo de classe, ou simplesmente intervalo de classe, é a medida do intervalo que define a classe.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Amplitude total da distribuição (AT)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é a diferença entre o limite superior da última classe (limite superior máximo) e o limite inferior da primeira classe (limite inferior mínimo).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1109F9-2E05-9FA5-F6F9-CB4D1F72A6D6}"/>
              </a:ext>
            </a:extLst>
          </p:cNvPr>
          <p:cNvSpPr txBox="1"/>
          <p:nvPr/>
        </p:nvSpPr>
        <p:spPr>
          <a:xfrm>
            <a:off x="6303034" y="617136"/>
            <a:ext cx="568049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Amplitude amostral (AA)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a diferença entre o valor máximo e o valor mínimo da amostra.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Ponto médio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 uma classe é o ponto que divide o intervalo de classe em duas partes iguais.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TABELAS DE FREQUÊNCIA SEM INTERVALOS DE CLASSES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Considere a seguinte situação: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professora Marta realiza uma pesquisa nas salas da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série do Ensino Médio do Colégio Estadual Bons Estudos, com o objetivo de saber a altura aproximada (em cm) dos alunos do turno noturno no ano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2026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9342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49233-A266-3494-5BEC-3E282B452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AAEA587-36BB-2836-935C-44FCA2EB48C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Desenho de palavras cruzadas&#10;&#10;O conteúdo gerado por IA pode estar incorreto.">
            <a:extLst>
              <a:ext uri="{FF2B5EF4-FFF2-40B4-BE49-F238E27FC236}">
                <a16:creationId xmlns:a16="http://schemas.microsoft.com/office/drawing/2014/main" id="{F7EE1A2C-14F9-6F3D-C0CD-0845A94BD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93" y="727295"/>
            <a:ext cx="5862608" cy="25158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927D427-26D4-48EC-20D5-D7CB919674DB}"/>
                  </a:ext>
                </a:extLst>
              </p:cNvPr>
              <p:cNvSpPr txBox="1"/>
              <p:nvPr/>
            </p:nvSpPr>
            <p:spPr>
              <a:xfrm>
                <a:off x="208472" y="3429000"/>
                <a:ext cx="6094562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Para cada altura, contamos o número de ocorrências. Esse número obtido é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chamado de frequência absoluta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e>
                      <m:sub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sub>
                    </m:sSub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conforme mostrado na tabela a seguir: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927D427-26D4-48EC-20D5-D7CB91967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3429000"/>
                <a:ext cx="6094562" cy="1107996"/>
              </a:xfrm>
              <a:prstGeom prst="rect">
                <a:avLst/>
              </a:prstGeom>
              <a:blipFill>
                <a:blip r:embed="rId3"/>
                <a:stretch>
                  <a:fillRect l="-1300" t="-3315" r="-1300" b="-110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Tabela&#10;&#10;O conteúdo gerado por IA pode estar incorreto.">
            <a:extLst>
              <a:ext uri="{FF2B5EF4-FFF2-40B4-BE49-F238E27FC236}">
                <a16:creationId xmlns:a16="http://schemas.microsoft.com/office/drawing/2014/main" id="{0C992E39-7B8A-7116-F8A0-513B01131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0865" y="637212"/>
            <a:ext cx="3278030" cy="591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193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1A408-10A9-54AE-72E3-B118718A7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99A73A1-C10F-7720-59F6-A1185E061F7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B1620D3-18AD-DE92-5B45-92DDB9DEA8A6}"/>
                  </a:ext>
                </a:extLst>
              </p:cNvPr>
              <p:cNvSpPr txBox="1"/>
              <p:nvPr/>
            </p:nvSpPr>
            <p:spPr>
              <a:xfrm>
                <a:off x="208472" y="589272"/>
                <a:ext cx="6094562" cy="58477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Frequência absoluta acumulada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1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pt-BR" sz="2200" b="1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𝑭</m:t>
                        </m:r>
                      </m:e>
                      <m:sub>
                        <m:r>
                          <a:rPr lang="pt-BR" sz="2200" b="1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𝒂𝒄</m:t>
                        </m:r>
                      </m:sub>
                    </m:sSub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: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valores obtidos somando a cada frequência absoluta os valores das frequências anteriores.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Frequência relativa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pt-BR" sz="2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lang="pt-BR" sz="2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pt-BR" sz="2200" b="1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  <m:r>
                      <a:rPr lang="pt-BR" sz="2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 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razão entre a frequência absoluta e o número total de alunos. Em geral, é escrita em porcentagem.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Observando a frequência acumulada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𝑭</m:t>
                        </m:r>
                      </m:e>
                      <m:sub>
                        <m: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𝒂𝒄</m:t>
                        </m:r>
                      </m:sub>
                    </m:sSub>
                    <m:r>
                      <a:rPr lang="pt-BR" sz="2200" b="1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  <m:r>
                      <a:rPr lang="pt-BR" sz="2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podemos fazer algumas observações: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6 alunos têm até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155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cm de altura;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30 alunos têm até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163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cm de altura;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40 alunos têm acima de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161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cm de altura;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16 alunos têm altura maior que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172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cm.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Observando a frequência relativa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  <m:r>
                      <a:rPr lang="pt-BR" sz="2200" b="1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  <m:r>
                      <a:rPr lang="pt-BR" sz="2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podemos fazer algumas observações: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16,67% dos alunos têm </a:t>
                </a:r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163 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cm de altura;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11,67% dos alunos têm </a:t>
                </a:r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161 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cm de altura.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Veja o quadro completo: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B1620D3-18AD-DE92-5B45-92DDB9DEA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589272"/>
                <a:ext cx="6094562" cy="5847755"/>
              </a:xfrm>
              <a:prstGeom prst="rect">
                <a:avLst/>
              </a:prstGeom>
              <a:blipFill>
                <a:blip r:embed="rId2"/>
                <a:stretch>
                  <a:fillRect l="-1300" t="-730" r="-1300" b="-12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ED65229E-A465-B38F-622B-A2A9123B8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747" y="658282"/>
            <a:ext cx="5475938" cy="418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969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6BE1A-FB8F-F941-FBCC-585B49310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64E74ED-1DD1-A8B9-2718-2EC94753152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abela&#10;&#10;O conteúdo gerado por IA pode estar incorreto.">
            <a:extLst>
              <a:ext uri="{FF2B5EF4-FFF2-40B4-BE49-F238E27FC236}">
                <a16:creationId xmlns:a16="http://schemas.microsoft.com/office/drawing/2014/main" id="{0D7F43A6-11D5-F087-4768-0AA749F7F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33" y="727295"/>
            <a:ext cx="5967829" cy="552685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2E64263-2C01-06E0-3643-C907204FF81F}"/>
              </a:ext>
            </a:extLst>
          </p:cNvPr>
          <p:cNvSpPr txBox="1"/>
          <p:nvPr/>
        </p:nvSpPr>
        <p:spPr>
          <a:xfrm>
            <a:off x="6303032" y="619414"/>
            <a:ext cx="56583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sng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Considere a seguinte situação: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Notas obtidas por quarenta alunos em certa escola: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Desenho em preto e branco&#10;&#10;O conteúdo gerado por IA pode estar incorreto.">
            <a:extLst>
              <a:ext uri="{FF2B5EF4-FFF2-40B4-BE49-F238E27FC236}">
                <a16:creationId xmlns:a16="http://schemas.microsoft.com/office/drawing/2014/main" id="{C93FAB17-CC4E-2810-CFB8-F766CD00B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101" y="1388854"/>
            <a:ext cx="5290898" cy="219323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184ED5D-06A2-D338-7FCC-701BBDCC16BA}"/>
              </a:ext>
            </a:extLst>
          </p:cNvPr>
          <p:cNvSpPr txBox="1"/>
          <p:nvPr/>
        </p:nvSpPr>
        <p:spPr>
          <a:xfrm>
            <a:off x="6303032" y="3582089"/>
            <a:ext cx="56583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Vamos construir o rol da tabela anterior para facilitar a representação na forma tabular.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Desenho em preto e branco&#10;&#10;O conteúdo gerado por IA pode estar incorreto.">
            <a:extLst>
              <a:ext uri="{FF2B5EF4-FFF2-40B4-BE49-F238E27FC236}">
                <a16:creationId xmlns:a16="http://schemas.microsoft.com/office/drawing/2014/main" id="{004CF458-EE2F-F715-5A65-A3B1DB422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101" y="4420514"/>
            <a:ext cx="5382095" cy="201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221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A8017-ED7B-A926-EA65-0D2AB75B9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F0F3BCC-CDDC-1A44-92DC-40C60729E76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F1C75FD-2D3C-CDA1-C037-625F83388A23}"/>
                  </a:ext>
                </a:extLst>
              </p:cNvPr>
              <p:cNvSpPr txBox="1"/>
              <p:nvPr/>
            </p:nvSpPr>
            <p:spPr>
              <a:xfrm>
                <a:off x="208475" y="647632"/>
                <a:ext cx="609456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Observamos no rol que existem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17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notas diferentes, montando o quadro da frequência absoluta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), obtemos: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F1C75FD-2D3C-CDA1-C037-625F83388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5" y="647632"/>
                <a:ext cx="6094562" cy="769441"/>
              </a:xfrm>
              <a:prstGeom prst="rect">
                <a:avLst/>
              </a:prstGeom>
              <a:blipFill>
                <a:blip r:embed="rId2"/>
                <a:stretch>
                  <a:fillRect l="-1300" t="-4762" r="-1300" b="-1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0CD4D716-A7EC-F301-5A2A-E1214B13B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26" y="1496118"/>
            <a:ext cx="5061591" cy="4287329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C17898-A0C3-99BD-B9B2-1F1AE087F5C1}"/>
              </a:ext>
            </a:extLst>
          </p:cNvPr>
          <p:cNvSpPr txBox="1"/>
          <p:nvPr/>
        </p:nvSpPr>
        <p:spPr>
          <a:xfrm>
            <a:off x="6303034" y="612801"/>
            <a:ext cx="568049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tornar a tabela mais compacta, as notas serão agrupadas em faixas de valores.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Variáveis contínuas devem ser organizadas em intervalos e, quando a amostra de dados discretos é muito grande, essa forma de distribuição também é indicada. Cada intervalo criado nesse agrupamento recebe o nome de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classe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quantidade de classes pode ser definida por diferentes métodos de escolha. Como regra prática, recomenda-se utilizar entre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classes: menos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implica perda de informação e mais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produz um detalhamento excessivo e pouco útil.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3214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0DF2F-9535-6E2D-2555-680D02FDA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B9A2F1B-430E-C86E-2507-5A0302214CA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9E5BBDD3-B80A-2405-D71F-C53791285CF1}"/>
              </a:ext>
            </a:extLst>
          </p:cNvPr>
          <p:cNvSpPr txBox="1"/>
          <p:nvPr/>
        </p:nvSpPr>
        <p:spPr>
          <a:xfrm>
            <a:off x="208472" y="630055"/>
            <a:ext cx="6094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representar os intervalos de classe, será adotado o seguinte símbolo: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B4C9508-3C86-80D8-F5E4-0BC208C923D7}"/>
              </a:ext>
            </a:extLst>
          </p:cNvPr>
          <p:cNvSpPr txBox="1"/>
          <p:nvPr/>
        </p:nvSpPr>
        <p:spPr>
          <a:xfrm>
            <a:off x="208472" y="2373158"/>
            <a:ext cx="60945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Como a menor ocorrência (menor nota)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a maior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vamos agrupá-los começando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com amplitude igual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Veja: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Diagrama&#10;&#10;O conteúdo gerado por IA pode estar incorreto.">
            <a:extLst>
              <a:ext uri="{FF2B5EF4-FFF2-40B4-BE49-F238E27FC236}">
                <a16:creationId xmlns:a16="http://schemas.microsoft.com/office/drawing/2014/main" id="{CCD37583-4E70-CC33-D14B-704B7C60A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75" y="1399496"/>
            <a:ext cx="5410955" cy="876422"/>
          </a:xfrm>
          <a:prstGeom prst="rect">
            <a:avLst/>
          </a:prstGeom>
        </p:spPr>
      </p:pic>
      <p:pic>
        <p:nvPicPr>
          <p:cNvPr id="10" name="Imagem 9" descr="Texto&#10;&#10;O conteúdo gerado por IA pode estar incorreto.">
            <a:extLst>
              <a:ext uri="{FF2B5EF4-FFF2-40B4-BE49-F238E27FC236}">
                <a16:creationId xmlns:a16="http://schemas.microsoft.com/office/drawing/2014/main" id="{36162D4F-A1D8-B8A5-9F2B-8E8ADFAFE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72" y="3638285"/>
            <a:ext cx="5906743" cy="224678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8C6F54C-4F98-1D81-85B6-7FC73863A76B}"/>
              </a:ext>
            </a:extLst>
          </p:cNvPr>
          <p:cNvSpPr txBox="1"/>
          <p:nvPr/>
        </p:nvSpPr>
        <p:spPr>
          <a:xfrm>
            <a:off x="6303034" y="630055"/>
            <a:ext cx="56804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Quando optamos pela amplitude igual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a tabela fica assim definida: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 descr="Tabela&#10;&#10;O conteúdo gerado por IA pode estar incorreto.">
            <a:extLst>
              <a:ext uri="{FF2B5EF4-FFF2-40B4-BE49-F238E27FC236}">
                <a16:creationId xmlns:a16="http://schemas.microsoft.com/office/drawing/2014/main" id="{8A8B78FE-41C9-1A93-31AE-212010823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6777" y="1511771"/>
            <a:ext cx="2353003" cy="492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59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C342A-4641-56EC-2C28-DA62A35B3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F633820-7BC8-26E5-35DE-0387021A7D1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A7CE424F-CA79-911F-764D-68D57BD2CD05}"/>
              </a:ext>
            </a:extLst>
          </p:cNvPr>
          <p:cNvSpPr txBox="1"/>
          <p:nvPr/>
        </p:nvSpPr>
        <p:spPr>
          <a:xfrm>
            <a:off x="208472" y="674909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Agora, vamos trabalhar com a amplitude igual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Como a menor ocorrência (menor nota)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a maior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vamos agrupá-las começando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com uma amplitude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Dessa forma, os intervalos de classe são: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B1B778C-FE0E-1DF4-B0E5-3AA5ABAAC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55" y="2282036"/>
            <a:ext cx="5338311" cy="28413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DBA9BE5-B69A-AF39-FE01-7CDA73974797}"/>
              </a:ext>
            </a:extLst>
          </p:cNvPr>
          <p:cNvSpPr txBox="1"/>
          <p:nvPr/>
        </p:nvSpPr>
        <p:spPr>
          <a:xfrm>
            <a:off x="172530" y="2726750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Assim, a nova tabela, com uma amplitude igual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é: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Tabela&#10;&#10;O conteúdo gerado por IA pode estar incorreto.">
            <a:extLst>
              <a:ext uri="{FF2B5EF4-FFF2-40B4-BE49-F238E27FC236}">
                <a16:creationId xmlns:a16="http://schemas.microsoft.com/office/drawing/2014/main" id="{1E14F807-77BD-369B-5929-4AC794764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273" y="3291582"/>
            <a:ext cx="2675073" cy="314530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7FD8BA10-8964-99ED-8007-A2B5F2819398}"/>
              </a:ext>
            </a:extLst>
          </p:cNvPr>
          <p:cNvSpPr txBox="1"/>
          <p:nvPr/>
        </p:nvSpPr>
        <p:spPr>
          <a:xfrm>
            <a:off x="6338979" y="674909"/>
            <a:ext cx="5644549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Podemos observar que, quando aumentamos a amplitude, a tabela fica menor.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Outras informações que podemos extrair da tabela: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Limite de classe: são os valores extremos da classe (anterior e posterior).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Nesta situação, na classe (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⊢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), o número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o limite anterior do intervalo de classe e o número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 o limite posterior do intervalo de classe.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Amplitude total da distribuição (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At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): é o intervalo entre o limite posterior (</a:t>
            </a:r>
            <a:r>
              <a:rPr lang="pt-BR" sz="2200" b="0" i="1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lp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 da última classe e o limite anterior (</a:t>
            </a:r>
            <a:r>
              <a:rPr lang="pt-BR" sz="2200" b="0" i="1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la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 da primeira classe.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0934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DDFFE-4782-072B-ACB2-0D4C8A098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3C7BBFD-4E04-198C-B244-5712113310D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E895225-DAAA-3192-7C2C-DA71EBE3BD03}"/>
              </a:ext>
            </a:extLst>
          </p:cNvPr>
          <p:cNvSpPr txBox="1"/>
          <p:nvPr/>
        </p:nvSpPr>
        <p:spPr>
          <a:xfrm>
            <a:off x="208472" y="663129"/>
            <a:ext cx="609456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Nesta situação, o valor de </a:t>
            </a:r>
            <a:r>
              <a:rPr lang="pt-BR" sz="2200" b="0" i="1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lp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da última classe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o valor de </a:t>
            </a:r>
            <a:r>
              <a:rPr lang="pt-BR" sz="2200" b="0" i="0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la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da primeira classe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Logo:</a:t>
            </a:r>
          </a:p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At = </a:t>
            </a:r>
            <a:r>
              <a:rPr lang="pt-BR" sz="2200" b="0" i="1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lp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- </a:t>
            </a:r>
            <a:r>
              <a:rPr lang="pt-BR" sz="2200" b="0" i="1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la</a:t>
            </a:r>
            <a:endParaRPr lang="pt-BR" sz="2200" b="0" i="1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At = 11 - 1</a:t>
            </a:r>
          </a:p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At = 10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Desenho de cachorro&#10;&#10;O conteúdo gerado por IA pode estar incorreto.">
            <a:extLst>
              <a:ext uri="{FF2B5EF4-FFF2-40B4-BE49-F238E27FC236}">
                <a16:creationId xmlns:a16="http://schemas.microsoft.com/office/drawing/2014/main" id="{6662AE21-FB6E-B156-1B55-1098BF4BF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2541161"/>
            <a:ext cx="3385751" cy="5816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93DC635-840B-0305-F106-D3F434230771}"/>
              </a:ext>
            </a:extLst>
          </p:cNvPr>
          <p:cNvSpPr txBox="1"/>
          <p:nvPr/>
        </p:nvSpPr>
        <p:spPr>
          <a:xfrm>
            <a:off x="208471" y="3288832"/>
            <a:ext cx="60945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quadro apresenta a nota de uma prova, em Matemática,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alunos da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série de um Colégio. Observe: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Tabela&#10;&#10;O conteúdo gerado por IA pode estar incorreto.">
            <a:extLst>
              <a:ext uri="{FF2B5EF4-FFF2-40B4-BE49-F238E27FC236}">
                <a16:creationId xmlns:a16="http://schemas.microsoft.com/office/drawing/2014/main" id="{451BA9C7-5073-8F4F-E3AA-232D0EBEB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386" y="663129"/>
            <a:ext cx="5011406" cy="3507239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17058F5-A8E5-0060-1FB6-11FAB8852D0B}"/>
              </a:ext>
            </a:extLst>
          </p:cNvPr>
          <p:cNvSpPr txBox="1"/>
          <p:nvPr/>
        </p:nvSpPr>
        <p:spPr>
          <a:xfrm>
            <a:off x="6303034" y="4170368"/>
            <a:ext cx="56804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Construa uma tabela com frequência absoluta, frequência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absoluta acumulada e frequência relativa.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Quantos alunos obtiveram nota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Quantos alunos obtiveram nota menor que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3294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B696D-A96D-149E-A02B-06B823904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EDBFBBD-07B6-D7B6-4587-11FC9C26E7B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76C6919-B56F-23FF-B56F-C86ED73A650A}"/>
              </a:ext>
            </a:extLst>
          </p:cNvPr>
          <p:cNvSpPr txBox="1"/>
          <p:nvPr/>
        </p:nvSpPr>
        <p:spPr>
          <a:xfrm>
            <a:off x="122921" y="628470"/>
            <a:ext cx="618010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d) Qual é o índice de alunos que obtiveram nota maior que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e) Qual é o índice de alunos que obtiveram nota menor que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7.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O conjunto de dados amostrais, a seguir, representa o tempo, em minutos, que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50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assinantes de Internet permaneceram conectados na sessão mais recente.</a:t>
            </a:r>
          </a:p>
        </p:txBody>
      </p:sp>
      <p:pic>
        <p:nvPicPr>
          <p:cNvPr id="6" name="Imagem 5" descr="Desenho em preto e branco&#10;&#10;O conteúdo gerado por IA pode estar incorreto.">
            <a:extLst>
              <a:ext uri="{FF2B5EF4-FFF2-40B4-BE49-F238E27FC236}">
                <a16:creationId xmlns:a16="http://schemas.microsoft.com/office/drawing/2014/main" id="{149D1B60-4CC1-8215-F1F2-EE29BC235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34" y="3454014"/>
            <a:ext cx="5844766" cy="225799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59FE7E7-39E1-2EE1-920C-0C3ED8A5AF72}"/>
              </a:ext>
            </a:extLst>
          </p:cNvPr>
          <p:cNvSpPr txBox="1"/>
          <p:nvPr/>
        </p:nvSpPr>
        <p:spPr>
          <a:xfrm>
            <a:off x="6303026" y="653091"/>
            <a:ext cx="563592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Construa a tabela de distribuição de frequência por intervalos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 e, em seguida, classifique as afirmações em verdadeira (V) ou falsa (F):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712CCF1-0FC4-C780-CC52-7EA9DEEF1022}"/>
              </a:ext>
            </a:extLst>
          </p:cNvPr>
          <p:cNvSpPr txBox="1"/>
          <p:nvPr/>
        </p:nvSpPr>
        <p:spPr>
          <a:xfrm>
            <a:off x="6303022" y="1809116"/>
            <a:ext cx="5704946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(   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assinantes ficaram conectados no intervalo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⊢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( 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dos assinantes ficaram conectados no intervalo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⊢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(   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assinantes ficaram conectados no intervalo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⊢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d) ( 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dos assinantes ficaram conectados no intervalo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⊢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minutos.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Observe os histogramas que representam o agrupamento da altura dos estudantes da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A: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389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9D051-5E7D-67D7-CF39-7ABE8FC05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3E7C8A7-B5B8-B50C-5871-DD337B9BC1A5}"/>
              </a:ext>
            </a:extLst>
          </p:cNvPr>
          <p:cNvCxnSpPr>
            <a:cxnSpLocks/>
          </p:cNvCxnSpPr>
          <p:nvPr/>
        </p:nvCxnSpPr>
        <p:spPr>
          <a:xfrm>
            <a:off x="5119235" y="787680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EF218AED-C9C4-1223-A90F-0B115F330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381" y="613094"/>
            <a:ext cx="3998796" cy="291844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825594B-AC5C-32B7-6034-9E55F9A47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381" y="3531536"/>
            <a:ext cx="4204841" cy="308714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41BE56F-D6FD-A754-1D98-30B1CBAA461D}"/>
              </a:ext>
            </a:extLst>
          </p:cNvPr>
          <p:cNvSpPr txBox="1"/>
          <p:nvPr/>
        </p:nvSpPr>
        <p:spPr>
          <a:xfrm>
            <a:off x="5113483" y="613094"/>
            <a:ext cx="68686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Considerando essas informações, 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Qual é a frequência absoluta e relativa dos estudantes mais baixos?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Qual intervalo possui a maior quantidade de estudantes? Escreva a frequência relativa desse intervalo.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Qual é a quantidade de estudantes que estão no intervalo de altura de [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190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[? Escreva a frequência relativa desse intervalo.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Texto&#10;&#10;O conteúdo gerado por IA pode estar incorreto.">
            <a:extLst>
              <a:ext uri="{FF2B5EF4-FFF2-40B4-BE49-F238E27FC236}">
                <a16:creationId xmlns:a16="http://schemas.microsoft.com/office/drawing/2014/main" id="{E56E7A9B-60E2-0421-5B9C-426A2E3CB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874" y="3878488"/>
            <a:ext cx="6725821" cy="239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115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FD9FF-7D00-9E6F-7BC2-9FEB69F9A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E4194AF-7D8F-CBD7-F776-145DEABCF22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B699B98-6B8C-0AEE-C450-D5D55365F9C0}"/>
              </a:ext>
            </a:extLst>
          </p:cNvPr>
          <p:cNvSpPr txBox="1"/>
          <p:nvPr/>
        </p:nvSpPr>
        <p:spPr>
          <a:xfrm>
            <a:off x="208472" y="681070"/>
            <a:ext cx="6094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Construa a tabela com a distribuição de frequências referente ao gráfico de colunas a seguir: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2670B16-9154-3BDE-2CD3-E2F99825B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66" y="1677188"/>
            <a:ext cx="5805575" cy="334378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449BBA2-1FF3-88C6-8DF0-1F968BC117A5}"/>
              </a:ext>
            </a:extLst>
          </p:cNvPr>
          <p:cNvSpPr txBox="1"/>
          <p:nvPr/>
        </p:nvSpPr>
        <p:spPr>
          <a:xfrm>
            <a:off x="208472" y="5020970"/>
            <a:ext cx="60945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Observe os dados tabulados em uma pesquisa realizada, no estado de Goiás, sobre qual é o serviço streaming preferido dos usuários.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Tabela&#10;&#10;O conteúdo gerado por IA pode estar incorreto.">
            <a:extLst>
              <a:ext uri="{FF2B5EF4-FFF2-40B4-BE49-F238E27FC236}">
                <a16:creationId xmlns:a16="http://schemas.microsoft.com/office/drawing/2014/main" id="{8E43929F-057E-F874-6EB7-FBAAFA1F7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039" y="727295"/>
            <a:ext cx="3781953" cy="322942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42817F5-90B4-81CB-0E90-6DDFA9A36F58}"/>
              </a:ext>
            </a:extLst>
          </p:cNvPr>
          <p:cNvSpPr txBox="1"/>
          <p:nvPr/>
        </p:nvSpPr>
        <p:spPr>
          <a:xfrm>
            <a:off x="6303034" y="4140312"/>
            <a:ext cx="57221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Construa uma tabela que represente a frequência relativa das informações do quadro.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7366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8754B-AE7E-8F67-68C6-6BB11DD10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8D11708-231E-3F34-2A27-88F8949949D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CA2AEFAE-C633-68F3-57B7-AE0914AC8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34" y="602272"/>
            <a:ext cx="5977530" cy="214955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A09C99A-C930-0E8B-63C4-3D563FC2AE23}"/>
              </a:ext>
            </a:extLst>
          </p:cNvPr>
          <p:cNvSpPr txBox="1"/>
          <p:nvPr/>
        </p:nvSpPr>
        <p:spPr>
          <a:xfrm>
            <a:off x="185718" y="2974532"/>
            <a:ext cx="609456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Item 1. (ENEM 2022)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No período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2013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o valor de venda dos imóveis em uma cidade apresentou alta, o que resultou no aumento dos aluguéis. Os gráficos apresentam a evolução desses valores, para um mesmo imóvel, no mercado imobiliário dessa cidade.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F356C27-F299-0FBA-A9E2-A1B788E26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383" y="876619"/>
            <a:ext cx="4392977" cy="510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2242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0A46B-970D-B0B6-4918-48F7A9004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FA1F27B-BD02-57BA-956D-2278BB3C653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D0CBE954-B6B7-DBFC-4117-FAE852AD2C12}"/>
              </a:ext>
            </a:extLst>
          </p:cNvPr>
          <p:cNvSpPr txBox="1"/>
          <p:nvPr/>
        </p:nvSpPr>
        <p:spPr>
          <a:xfrm>
            <a:off x="208472" y="727295"/>
            <a:ext cx="60945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rentabilidade do aluguel de um imóvel é calculada pela razão entre o valor mensal de aluguel e o valor de mercado desse imóvel.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Com base nos dados fornecidos, em que ano a rentabilidade do aluguel foi maior?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2005 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2011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2007 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2013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2009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8E200C5-1593-ACC1-178E-A54C14B2DD0F}"/>
              </a:ext>
            </a:extLst>
          </p:cNvPr>
          <p:cNvSpPr txBox="1"/>
          <p:nvPr/>
        </p:nvSpPr>
        <p:spPr>
          <a:xfrm>
            <a:off x="208472" y="3653287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Item 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Uma padaria fabrica seus quitutes de acordo com a demanda de vendas. A tabela a seguir mostra o consumo, em quilogramas, durante uma semana de vendas.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Tabela&#10;&#10;O conteúdo gerado por IA pode estar incorreto.">
            <a:extLst>
              <a:ext uri="{FF2B5EF4-FFF2-40B4-BE49-F238E27FC236}">
                <a16:creationId xmlns:a16="http://schemas.microsoft.com/office/drawing/2014/main" id="{BFF3B3F6-9712-06E4-4A25-830BA63D1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834" y="727295"/>
            <a:ext cx="5097781" cy="254442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09739F1-99EF-D10F-7732-9AF146943D2E}"/>
              </a:ext>
            </a:extLst>
          </p:cNvPr>
          <p:cNvSpPr txBox="1"/>
          <p:nvPr/>
        </p:nvSpPr>
        <p:spPr>
          <a:xfrm>
            <a:off x="6303034" y="3298284"/>
            <a:ext cx="568049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gráfico que melhor representa a demanda de vendas desta semana é: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52E24C8-B17F-04CC-10BE-D025EAA06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743" y="4037162"/>
            <a:ext cx="4173962" cy="254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921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70F41-438C-9C22-344D-ACD55C90A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AB5216B-5F49-92D8-BB60-8293C91FF254}"/>
              </a:ext>
            </a:extLst>
          </p:cNvPr>
          <p:cNvCxnSpPr>
            <a:cxnSpLocks/>
          </p:cNvCxnSpPr>
          <p:nvPr/>
        </p:nvCxnSpPr>
        <p:spPr>
          <a:xfrm>
            <a:off x="6084498" y="691574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0A4B527-36B9-3321-0F31-61974E651070}"/>
              </a:ext>
            </a:extLst>
          </p:cNvPr>
          <p:cNvSpPr txBox="1"/>
          <p:nvPr/>
        </p:nvSpPr>
        <p:spPr>
          <a:xfrm>
            <a:off x="150963" y="569005"/>
            <a:ext cx="59335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C516A86-0F38-C226-2C69-7359911A1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68" y="653812"/>
            <a:ext cx="4300036" cy="261582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8BC19B7-BB76-B8BE-E8F5-3D9EE638886C}"/>
              </a:ext>
            </a:extLst>
          </p:cNvPr>
          <p:cNvSpPr txBox="1"/>
          <p:nvPr/>
        </p:nvSpPr>
        <p:spPr>
          <a:xfrm>
            <a:off x="208472" y="3269640"/>
            <a:ext cx="587602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C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20DE38C-0AA3-6BAB-9CEB-686545EAF600}"/>
              </a:ext>
            </a:extLst>
          </p:cNvPr>
          <p:cNvSpPr txBox="1"/>
          <p:nvPr/>
        </p:nvSpPr>
        <p:spPr>
          <a:xfrm>
            <a:off x="6406551" y="608887"/>
            <a:ext cx="55582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(D)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F127EA-9D52-ED27-907F-AB5168540635}"/>
              </a:ext>
            </a:extLst>
          </p:cNvPr>
          <p:cNvSpPr txBox="1"/>
          <p:nvPr/>
        </p:nvSpPr>
        <p:spPr>
          <a:xfrm>
            <a:off x="6468374" y="3213556"/>
            <a:ext cx="54102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(E)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9EDDD66-DD46-5DC2-D100-F54752FEE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38" y="3485083"/>
            <a:ext cx="4315966" cy="264889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98408185-F18E-F655-263E-A7F1FEC952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7135" y="653812"/>
            <a:ext cx="4334047" cy="264889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480B8EC3-1D50-BB80-C8C3-7AD77F667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135" y="3485083"/>
            <a:ext cx="4336077" cy="262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596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8F4FF-7018-3257-213F-814A09E61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7221973-1477-7543-4C1E-71CE2C04651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B6FF0B72-AFE2-1B1A-0722-CE11C47A7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00" y="615152"/>
            <a:ext cx="3831294" cy="77003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424090F-4AAE-318C-24E1-9A7308089956}"/>
              </a:ext>
            </a:extLst>
          </p:cNvPr>
          <p:cNvSpPr txBox="1"/>
          <p:nvPr/>
        </p:nvSpPr>
        <p:spPr>
          <a:xfrm>
            <a:off x="208472" y="1454542"/>
            <a:ext cx="60945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MEDIDAS DE TENDÊNCIA CENTRAL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estatística, organiza-se e resume-se um conjunto de dados para torná-lo compreensível e útil à tomada de decisão, recorrendo a valores que representem o comportamento típico desses dados.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Dentre essas ferramentas, podemos trabalhar com medidas de tendência central (valores que trazem infor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mações de dados estatísticos – populacionais ou amostrais), cuja intenção é resumir e organizar informações estatísticas obtidas em pesquisas.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São consideradas medidas de tendência central a </a:t>
            </a:r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média aritmética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, a </a:t>
            </a:r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mediana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e a </a:t>
            </a:r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moda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. Vejamos: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41AE196-63E9-1051-CDE0-B4E00395198A}"/>
                  </a:ext>
                </a:extLst>
              </p:cNvPr>
              <p:cNvSpPr txBox="1"/>
              <p:nvPr/>
            </p:nvSpPr>
            <p:spPr>
              <a:xfrm>
                <a:off x="6303034" y="727295"/>
                <a:ext cx="5680493" cy="4154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Média Aritmética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algn="just"/>
                <a:endParaRPr lang="pt-BR" sz="2200" b="0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É considerada o ponto de equilíbrio de uma sucessão de dados. Surge do resultado da divisão do somatório dos números dados pela quantidade de números somados. A média aritmética é a medida mais utilizada para sintetizar dados quantitativos, por condensar o conjunto inteiro em um único número representativo.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Sejam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os n valores obtidos de uma observação qualquer. Então, a média aritmética destes valores será definida como: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41AE196-63E9-1051-CDE0-B4E003951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727295"/>
                <a:ext cx="5680493" cy="4154984"/>
              </a:xfrm>
              <a:prstGeom prst="rect">
                <a:avLst/>
              </a:prstGeom>
              <a:blipFill>
                <a:blip r:embed="rId3"/>
                <a:stretch>
                  <a:fillRect l="-1395" t="-880" r="-1395" b="-21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 descr="Uma imagem contendo objeto, relógio&#10;&#10;O conteúdo gerado por IA pode estar incorreto.">
            <a:extLst>
              <a:ext uri="{FF2B5EF4-FFF2-40B4-BE49-F238E27FC236}">
                <a16:creationId xmlns:a16="http://schemas.microsoft.com/office/drawing/2014/main" id="{A1D02107-A5FC-50AF-8B87-7F212E5B4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041" y="4983211"/>
            <a:ext cx="3248478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111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166C9-87C0-EAF2-0686-EEA5F92B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467B461-3A4F-350E-62F5-2204174E4E6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098FC2B-738A-D28C-1D9D-E846546C57E6}"/>
              </a:ext>
            </a:extLst>
          </p:cNvPr>
          <p:cNvSpPr txBox="1"/>
          <p:nvPr/>
        </p:nvSpPr>
        <p:spPr>
          <a:xfrm>
            <a:off x="208472" y="421117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Ou seja: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Gráfico, Diagrama&#10;&#10;O conteúdo gerado por IA pode estar incorreto.">
            <a:extLst>
              <a:ext uri="{FF2B5EF4-FFF2-40B4-BE49-F238E27FC236}">
                <a16:creationId xmlns:a16="http://schemas.microsoft.com/office/drawing/2014/main" id="{19DF89DB-19EE-0B48-06A6-DCA5FA105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855" y="852004"/>
            <a:ext cx="4629796" cy="9621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EB41FAB-6331-878C-A553-CCEA47773508}"/>
                  </a:ext>
                </a:extLst>
              </p:cNvPr>
              <p:cNvSpPr txBox="1"/>
              <p:nvPr/>
            </p:nvSpPr>
            <p:spPr>
              <a:xfrm>
                <a:off x="208472" y="1814163"/>
                <a:ext cx="6094562" cy="4858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Exemplo: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 média aritmética dos números: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8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13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17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22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30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; pode ser calculado como: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b="0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Assim, a média aritmética dos números é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18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endParaRPr lang="pt-BR" sz="2200" b="0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Média Ponderada 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 média ponderada, ou média aritmética ponderada, é muito usada quando se torna necessário valorizar ou dar peso a um ou mais valores que entram no cálculo da média. Também é utilizada quando certos valores devem ter maior influência no resultado final, atribuindo-se a cada um, um peso, que reflete sua relevância no conjunto de dados.</a:t>
                </a: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EB41FAB-6331-878C-A553-CCEA47773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1814163"/>
                <a:ext cx="6094562" cy="4858189"/>
              </a:xfrm>
              <a:prstGeom prst="rect">
                <a:avLst/>
              </a:prstGeom>
              <a:blipFill>
                <a:blip r:embed="rId3"/>
                <a:stretch>
                  <a:fillRect l="-1300" t="-878" r="-1300" b="-163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Diagrama&#10;&#10;O conteúdo gerado por IA pode estar incorreto.">
            <a:extLst>
              <a:ext uri="{FF2B5EF4-FFF2-40B4-BE49-F238E27FC236}">
                <a16:creationId xmlns:a16="http://schemas.microsoft.com/office/drawing/2014/main" id="{2F439023-2283-B0DC-E73E-AA6AAD44D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87" y="2506844"/>
            <a:ext cx="4915586" cy="7112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79A4B81E-34E3-C752-E42C-861AED220E40}"/>
                  </a:ext>
                </a:extLst>
              </p:cNvPr>
              <p:cNvSpPr txBox="1"/>
              <p:nvPr/>
            </p:nvSpPr>
            <p:spPr>
              <a:xfrm>
                <a:off x="6303034" y="636560"/>
                <a:ext cx="5680490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Consideremos uma coleção formada por n números: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de forma que cada um esteja sujeito a um peso, respectivamente indicado por: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 A média aritmética ponderada desses n números é a soma dos produtos de cada valor pelos respectivos pesos, dividida pela soma dos pesos, isto é: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79A4B81E-34E3-C752-E42C-861AED220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636560"/>
                <a:ext cx="5680490" cy="2462213"/>
              </a:xfrm>
              <a:prstGeom prst="rect">
                <a:avLst/>
              </a:prstGeom>
              <a:blipFill>
                <a:blip r:embed="rId5"/>
                <a:stretch>
                  <a:fillRect l="-1395" t="-1238" r="-1395" b="-4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m 13" descr="Diagrama, Esquemático, Gráfico de caixa estreita&#10;&#10;O conteúdo gerado por IA pode estar incorreto.">
            <a:extLst>
              <a:ext uri="{FF2B5EF4-FFF2-40B4-BE49-F238E27FC236}">
                <a16:creationId xmlns:a16="http://schemas.microsoft.com/office/drawing/2014/main" id="{4C1A2817-9B97-C686-5962-2A88CFE755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2581" y="3098773"/>
            <a:ext cx="5421392" cy="704077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E271A49B-3C4E-F09D-74C6-7B261D0E1C50}"/>
              </a:ext>
            </a:extLst>
          </p:cNvPr>
          <p:cNvSpPr txBox="1"/>
          <p:nvPr/>
        </p:nvSpPr>
        <p:spPr>
          <a:xfrm>
            <a:off x="6303034" y="4190115"/>
            <a:ext cx="56804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Observação: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“peso” é sinônimo de “ponderação”.</a:t>
            </a:r>
          </a:p>
        </p:txBody>
      </p:sp>
    </p:spTree>
    <p:extLst>
      <p:ext uri="{BB962C8B-B14F-4D97-AF65-F5344CB8AC3E}">
        <p14:creationId xmlns:p14="http://schemas.microsoft.com/office/powerpoint/2010/main" val="1371420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2814B-2827-31B1-DC9B-9C230172C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C08869C-9455-7FED-7BAC-8DA5FA3F57B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C9C8648-A765-597F-C07B-5679B2AFD2ED}"/>
              </a:ext>
            </a:extLst>
          </p:cNvPr>
          <p:cNvSpPr txBox="1"/>
          <p:nvPr/>
        </p:nvSpPr>
        <p:spPr>
          <a:xfrm>
            <a:off x="208466" y="585491"/>
            <a:ext cx="609456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disciplina define a nota final, como média ponderada de três componentes: Provas (peso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), Projeto (peso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 e Participação (peso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). Um aluno apresentou as seguintes notas descritas no quadro a seguir: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8DD70EDD-2228-11A2-6E48-51608A3E6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336" y="2553323"/>
            <a:ext cx="3528835" cy="16702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F13FFAC-C4BE-6AF9-C096-5C1A5AD8A44A}"/>
              </a:ext>
            </a:extLst>
          </p:cNvPr>
          <p:cNvSpPr txBox="1"/>
          <p:nvPr/>
        </p:nvSpPr>
        <p:spPr>
          <a:xfrm>
            <a:off x="208466" y="4223524"/>
            <a:ext cx="60945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Dessa forma, a nota final deve ser feita através da média ponderada das notas: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Diagrama, Esquemático&#10;&#10;O conteúdo gerado por IA pode estar incorreto.">
            <a:extLst>
              <a:ext uri="{FF2B5EF4-FFF2-40B4-BE49-F238E27FC236}">
                <a16:creationId xmlns:a16="http://schemas.microsoft.com/office/drawing/2014/main" id="{D23F4B56-6E31-38F1-8E1C-50F68A45D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322" y="4992965"/>
            <a:ext cx="5010849" cy="704948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9834A28F-46B6-8423-E5C3-6CED44E3463B}"/>
              </a:ext>
            </a:extLst>
          </p:cNvPr>
          <p:cNvSpPr txBox="1"/>
          <p:nvPr/>
        </p:nvSpPr>
        <p:spPr>
          <a:xfrm>
            <a:off x="6303034" y="585491"/>
            <a:ext cx="574806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Moda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No cotidiano, associamos o termo "moda" ao que está em evidência ou é mais comum. Na Estatística,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Moda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corresponde ao valor que aparece com maior frequência em um conjunto de dados.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Exemplos: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Seja o conjunto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= (5 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número que aparece com maior frequência é 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Assim, a moda desse conjunto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Seja o conjunto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= (1 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Neste caso não tem moda pois, não existe um valor mais frequente.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8309160-6B15-05E1-51C2-338A82AB0B80}"/>
              </a:ext>
            </a:extLst>
          </p:cNvPr>
          <p:cNvSpPr txBox="1"/>
          <p:nvPr/>
        </p:nvSpPr>
        <p:spPr>
          <a:xfrm>
            <a:off x="140897" y="5762406"/>
            <a:ext cx="61621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Portanto, a média ponderada desse aluno é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7,9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13933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74F62-20A9-2302-393E-5E52D1910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4CD644C-32EF-3D54-0D6E-C1C1A3ED130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7DF7206-0CBB-D8A0-B2E4-16AF2999B1A5}"/>
              </a:ext>
            </a:extLst>
          </p:cNvPr>
          <p:cNvSpPr txBox="1"/>
          <p:nvPr/>
        </p:nvSpPr>
        <p:spPr>
          <a:xfrm>
            <a:off x="201286" y="724760"/>
            <a:ext cx="610174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moda em um conjunto pode assumir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classificações: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Amodal, quando não existe moda: (1 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Unimodal, quando a moda é única: (3 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), moda =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Bimodal, quando há duas modas: (2 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), moda =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Multimodal, quando há mais de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duas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modas: (1 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), moda =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1,2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2166001-A7EE-7E26-F539-0900DA530281}"/>
              </a:ext>
            </a:extLst>
          </p:cNvPr>
          <p:cNvSpPr txBox="1"/>
          <p:nvPr/>
        </p:nvSpPr>
        <p:spPr>
          <a:xfrm>
            <a:off x="6303034" y="724760"/>
            <a:ext cx="568768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Mediana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Mediana é uma medida de tendência central que tem a característica de dividir um conjunto ao meio. Isto é, a mediana de um conjunto o separa em duas partes de modo que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dos valores sejam menores que ela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dos valores sejam maiores que ela, ou seja, em um conjunto onde seus elementos estão dispostos em ordem crescente ou decrescente.</a:t>
            </a:r>
          </a:p>
          <a:p>
            <a:pPr algn="just"/>
            <a:endParaRPr lang="pt-BR" sz="2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No cálculo da mediana temos dois casos a considerar: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1° caso: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Quando o número de dados, ordenados, for ímpar o dado que ocupa a posição central, é a mediana procurada.</a:t>
            </a:r>
          </a:p>
        </p:txBody>
      </p:sp>
    </p:spTree>
    <p:extLst>
      <p:ext uri="{BB962C8B-B14F-4D97-AF65-F5344CB8AC3E}">
        <p14:creationId xmlns:p14="http://schemas.microsoft.com/office/powerpoint/2010/main" val="10183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C9470-9C52-C09C-13B1-25665982E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99EC09C-627A-31B5-16A5-2660D332988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EFC6743-BD81-034D-DC34-CBE8B3E5F5C8}"/>
                  </a:ext>
                </a:extLst>
              </p:cNvPr>
              <p:cNvSpPr txBox="1"/>
              <p:nvPr/>
            </p:nvSpPr>
            <p:spPr>
              <a:xfrm>
                <a:off x="208472" y="548126"/>
                <a:ext cx="6094562" cy="57345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Exemplo: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Calcule a mediana dos seguintes dados: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7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7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7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6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8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1" u="sng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Resolução: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Os números colocados em ordem, no caso, crescente: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6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7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7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7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8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 mediana ocupa a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6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ª posição, ou seja,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endParaRPr lang="pt-BR" sz="2200" b="1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2° caso: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Quando o número de dados, ordenados, for par, a mediana será a média aritmética dos dois valores centrais.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Exemplo: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Calcule a mediana dos seguintes dados: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5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7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9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10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i="1" u="sng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Resolução: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Uma regra fácil para encontrar os valores centrais é </a:t>
                </a:r>
                <a14:m>
                  <m:oMath xmlns:m="http://schemas.openxmlformats.org/officeDocument/2006/math">
                    <m:r>
                      <a:rPr lang="pt-BR" sz="2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f>
                      <m:fPr>
                        <m:ctrlPr>
                          <a:rPr lang="pt-BR" sz="2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+1) 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onde n indica a quantidade de dados.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EFC6743-BD81-034D-DC34-CBE8B3E5F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548126"/>
                <a:ext cx="6094562" cy="5734519"/>
              </a:xfrm>
              <a:prstGeom prst="rect">
                <a:avLst/>
              </a:prstGeom>
              <a:blipFill>
                <a:blip r:embed="rId2"/>
                <a:stretch>
                  <a:fillRect l="-1300" t="-744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5F2C750F-E6C7-08BC-377A-1381238D6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7464" y="716476"/>
            <a:ext cx="3319386" cy="78707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1344480-EEF5-2F2D-2DD2-03D2A10EBB94}"/>
              </a:ext>
            </a:extLst>
          </p:cNvPr>
          <p:cNvSpPr txBox="1"/>
          <p:nvPr/>
        </p:nvSpPr>
        <p:spPr>
          <a:xfrm>
            <a:off x="6303035" y="1491573"/>
            <a:ext cx="568049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Calculando as posições centrais onde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 = 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Os números que estão na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posição são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respectivamente. Assim, a mediana é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Portanto, a mediana neste caso é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CCA52BF-A1FD-B172-3B7C-0891D8519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016" y="1941758"/>
            <a:ext cx="5155060" cy="426237"/>
          </a:xfrm>
          <a:prstGeom prst="rect">
            <a:avLst/>
          </a:prstGeom>
        </p:spPr>
      </p:pic>
      <p:pic>
        <p:nvPicPr>
          <p:cNvPr id="12" name="Imagem 11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DD6D1EE8-FF2B-5AAF-E842-0C650893B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5813" y="3244417"/>
            <a:ext cx="2962688" cy="619211"/>
          </a:xfrm>
          <a:prstGeom prst="rect">
            <a:avLst/>
          </a:prstGeom>
        </p:spPr>
      </p:pic>
      <p:pic>
        <p:nvPicPr>
          <p:cNvPr id="15" name="Imagem 1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27D01A1F-5319-3D9B-67A7-7064B22106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9811" y="4241184"/>
            <a:ext cx="4994692" cy="235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614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6F084-23DB-EBA6-ABAB-07AFB5FAC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4E9CF62-40FD-7840-3817-C4AEEC47A17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Desenho de cachorro&#10;&#10;O conteúdo gerado por IA pode estar incorreto.">
            <a:extLst>
              <a:ext uri="{FF2B5EF4-FFF2-40B4-BE49-F238E27FC236}">
                <a16:creationId xmlns:a16="http://schemas.microsoft.com/office/drawing/2014/main" id="{75F9DAFD-4062-B215-5DA7-17691BA78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80" y="378894"/>
            <a:ext cx="2723169" cy="48983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57656F2-8D46-88ED-19E9-5DBAAEE5857B}"/>
              </a:ext>
            </a:extLst>
          </p:cNvPr>
          <p:cNvSpPr txBox="1"/>
          <p:nvPr/>
        </p:nvSpPr>
        <p:spPr>
          <a:xfrm>
            <a:off x="161382" y="868732"/>
            <a:ext cx="614164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Veja abaixo as notas obtidas por um aluno em oito disciplinas do ensino fundamental, no quarto bimestre do ano letivo:</a:t>
            </a:r>
          </a:p>
          <a:p>
            <a:pPr algn="ctr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9,3;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6,0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4,7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7,9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8,5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6,2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5,5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7,9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Calcule a média aritmética desses valores.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12.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controle de qualidade de uma indústria forneceu o seguinte número de peças defeituosas (por lote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unidades).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Fundo preto com letras brancas&#10;&#10;O conteúdo gerado por IA pode estar incorreto.">
            <a:extLst>
              <a:ext uri="{FF2B5EF4-FFF2-40B4-BE49-F238E27FC236}">
                <a16:creationId xmlns:a16="http://schemas.microsoft.com/office/drawing/2014/main" id="{5ED952F2-0175-A0AD-AC5D-66D20DE94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81" y="4008053"/>
            <a:ext cx="5872320" cy="108153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A69445A-B352-6281-0B38-76D1F8F797FC}"/>
              </a:ext>
            </a:extLst>
          </p:cNvPr>
          <p:cNvSpPr txBox="1"/>
          <p:nvPr/>
        </p:nvSpPr>
        <p:spPr>
          <a:xfrm>
            <a:off x="161382" y="5219827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Determine a mediana do número de peças defeituosas.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95C301A-3744-7217-E4AA-FDD30DEFCB6D}"/>
              </a:ext>
            </a:extLst>
          </p:cNvPr>
          <p:cNvSpPr txBox="1"/>
          <p:nvPr/>
        </p:nvSpPr>
        <p:spPr>
          <a:xfrm>
            <a:off x="6303029" y="727295"/>
            <a:ext cx="569631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13.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Encontre a moda dos seguintes conjuntos de valores.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l-PL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</a:t>
            </a:r>
            <a:r>
              <a:rPr lang="pl-PL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l-PL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l-PL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l-PL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l-PL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l-PL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l-PL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pl-PL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l-PL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</a:t>
            </a:r>
            <a:r>
              <a:rPr lang="pl-PL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l-PL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</a:t>
            </a:r>
            <a:r>
              <a:rPr lang="pl-PL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</a:t>
            </a:r>
            <a:r>
              <a:rPr lang="pl-PL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l-PL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l-PL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14.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Sejam os números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oito números de uma lista de onze números inteiros. O maior valor possível para a mediana dos onze números da lista é?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 idades dos atletas olímpicos de dois países são: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 descr="Diagrama, Tabela&#10;&#10;O conteúdo gerado por IA pode estar incorreto.">
            <a:extLst>
              <a:ext uri="{FF2B5EF4-FFF2-40B4-BE49-F238E27FC236}">
                <a16:creationId xmlns:a16="http://schemas.microsoft.com/office/drawing/2014/main" id="{82DAED28-321D-F361-C903-DA125492D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597" y="4889500"/>
            <a:ext cx="4965177" cy="10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457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86E63-C36E-678E-B51C-AFEBF62BA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8130D8C-C389-F32C-BA71-F244310092A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A421FB8-6BFA-3BC5-2AAC-780C68BC63BA}"/>
              </a:ext>
            </a:extLst>
          </p:cNvPr>
          <p:cNvSpPr txBox="1"/>
          <p:nvPr/>
        </p:nvSpPr>
        <p:spPr>
          <a:xfrm>
            <a:off x="208472" y="421117"/>
            <a:ext cx="60945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Agora 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Qual é a idade que mais se repete em cada país (moda)?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Qual é a idade mediana de cada país?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c) Qual é a idade que mais se repete juntando todos os atletas (moda)?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d) Qual é a idade mediana juntando os atletas do país “A” e do país “B”?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32E8C03-AFCC-0302-D57B-8DFCB790BD28}"/>
              </a:ext>
            </a:extLst>
          </p:cNvPr>
          <p:cNvSpPr txBox="1"/>
          <p:nvPr/>
        </p:nvSpPr>
        <p:spPr>
          <a:xfrm>
            <a:off x="208472" y="3429000"/>
            <a:ext cx="60945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quadro, a seguir, representa as notas da prova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estudantes da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ª série, em Biologia.</a:t>
            </a:r>
          </a:p>
          <a:p>
            <a:pPr algn="just"/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Observando os dados, determine: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a) A nota mediana.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b) A nota modal.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Uma imagem contendo objeto, relógio, placa, pendurado&#10;&#10;O conteúdo gerado por IA pode estar incorreto.">
            <a:extLst>
              <a:ext uri="{FF2B5EF4-FFF2-40B4-BE49-F238E27FC236}">
                <a16:creationId xmlns:a16="http://schemas.microsoft.com/office/drawing/2014/main" id="{40DE20ED-A96E-CD21-466D-7E0D2BE54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15" y="4222204"/>
            <a:ext cx="5491768" cy="84554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025F023-A534-CD28-28C8-27C9CAC62C6D}"/>
              </a:ext>
            </a:extLst>
          </p:cNvPr>
          <p:cNvSpPr txBox="1"/>
          <p:nvPr/>
        </p:nvSpPr>
        <p:spPr>
          <a:xfrm>
            <a:off x="6303034" y="667338"/>
            <a:ext cx="568049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17.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temperatura em uma cidade é medida sempre no mesmo horário, durante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dias intercalados. Esse tipo de procedimento é frequente, uma vez que os dados coletados servem de referência para estudos e para a verificação de tendências climáticas ao longo dos meses e anos.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 medições realizadas nesse período estão indicadas no quadro a seguir.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5983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4D1CB-6FEA-E2BB-D29A-B54F18F1B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A0A30E2-4814-8C3C-56D9-4BDE795218A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abela&#10;&#10;O conteúdo gerado por IA pode estar incorreto.">
            <a:extLst>
              <a:ext uri="{FF2B5EF4-FFF2-40B4-BE49-F238E27FC236}">
                <a16:creationId xmlns:a16="http://schemas.microsoft.com/office/drawing/2014/main" id="{8724C848-F4E1-0BD7-96C0-A6533F6FC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30" y="727295"/>
            <a:ext cx="3176763" cy="570958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D8798C4-4B77-7277-9828-E02911087D3E}"/>
              </a:ext>
            </a:extLst>
          </p:cNvPr>
          <p:cNvSpPr txBox="1"/>
          <p:nvPr/>
        </p:nvSpPr>
        <p:spPr>
          <a:xfrm>
            <a:off x="6303034" y="660268"/>
            <a:ext cx="5679054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Considerando as informações, podemos afirmar: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 – A temperatura que representa a moda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° C.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II – A temperatura mediana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°C.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III – Existem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temperaturas acima da média aritmética dos dados do quadro.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IV – Considerando os dados a partir do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º dia do mês, a média passa a ser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°C.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Quais das afirmações acima são verdadeiras?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I, II e III 		(D) II, III e IV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I, III e IV 		(E) I, II, III e IV</a:t>
            </a:r>
          </a:p>
          <a:p>
            <a:pPr algn="just"/>
            <a:r>
              <a:rPr lang="it-IT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I, II e IV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87633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0E6FB-2FC6-4640-9ED5-46A060F0F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F8AE926-8820-9AF2-26CE-A303187C1DD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Ícone&#10;&#10;O conteúdo gerado por IA pode estar incorreto.">
            <a:extLst>
              <a:ext uri="{FF2B5EF4-FFF2-40B4-BE49-F238E27FC236}">
                <a16:creationId xmlns:a16="http://schemas.microsoft.com/office/drawing/2014/main" id="{AC972616-C0E6-B348-9DA6-DB49E8A1B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8" y="454404"/>
            <a:ext cx="1931847" cy="77068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AA7A7A7-8EC3-0038-9306-7E65E5DA6D32}"/>
              </a:ext>
            </a:extLst>
          </p:cNvPr>
          <p:cNvSpPr txBox="1"/>
          <p:nvPr/>
        </p:nvSpPr>
        <p:spPr>
          <a:xfrm>
            <a:off x="208472" y="1225087"/>
            <a:ext cx="60945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18. (ENEM 2025)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empresa de tecnologia vai padronizar a velocidade de conexão de internet que oferece a seus clientes em dez cidades. A direção da empresa decide que seu novo padrão de velocidade de referência será a mediana dos valores das velocidades de referência de conexões nessas dez cidades. Esses valores, em megabyte por segundo (MB/s), são apresentados no quadro.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Tabela&#10;&#10;O conteúdo gerado por IA pode estar incorreto.">
            <a:extLst>
              <a:ext uri="{FF2B5EF4-FFF2-40B4-BE49-F238E27FC236}">
                <a16:creationId xmlns:a16="http://schemas.microsoft.com/office/drawing/2014/main" id="{B6825755-CAF3-0422-8EE7-25C4A0342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024" y="660323"/>
            <a:ext cx="5282445" cy="377105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3247BFC5-FC57-49B5-6379-49C4E811837D}"/>
              </a:ext>
            </a:extLst>
          </p:cNvPr>
          <p:cNvSpPr txBox="1"/>
          <p:nvPr/>
        </p:nvSpPr>
        <p:spPr>
          <a:xfrm>
            <a:off x="6303034" y="4498353"/>
            <a:ext cx="5670427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velocidade de referência, em megabyte por segundo, a ser adotada por essa empresa é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360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390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370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380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7415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47407-A167-6835-7BCD-A6CA7B170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DE3F066-E081-EFEA-C3E0-CAC1E93DCE4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4A36786-E4FF-6E2B-7E78-711E7F7CE78D}"/>
              </a:ext>
            </a:extLst>
          </p:cNvPr>
          <p:cNvSpPr txBox="1"/>
          <p:nvPr/>
        </p:nvSpPr>
        <p:spPr>
          <a:xfrm>
            <a:off x="208472" y="582153"/>
            <a:ext cx="6094562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19. (ENEM 2021 – Reaplicação/PPL)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qualidade de sementes é verificada, entre outros fatores, pelo índice de germinação. Uma grande empresa afirma que o índice de germinação de suas sementes é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 Essa empresa e dez pequenos produtores que formam uma cooperativa estão concorrendo a um auxílio financeiro que permitirá aumentar os negócios. Os cooperados querem preparar um documento técnico comparando a qualidade de suas sementes com as da empresa. Eles discutiram a possibilidade de colocar nesse documento frases como:</a:t>
            </a:r>
          </a:p>
          <a:p>
            <a:pPr algn="just"/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I - A média de germinação de nossas sementes é superior ao índice de germinação anunciado pela empresa.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CDB8717-FC37-8EAE-1A63-FF5210FCFF94}"/>
              </a:ext>
            </a:extLst>
          </p:cNvPr>
          <p:cNvSpPr txBox="1"/>
          <p:nvPr/>
        </p:nvSpPr>
        <p:spPr>
          <a:xfrm>
            <a:off x="6303034" y="610564"/>
            <a:ext cx="568048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II - A mediana de germinação de nossas sementes é superior ao índice de germinação anunciado pela empresa.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III - A média de germinação de nossas sementes é igual ao índice de germinação anunciado pela empresa.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IV - A moda de germinação de nossas sementes é igual ao índice de germinação anunciado pela empresa.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V - A mediana de germinação de nossas sementes é igual ao índice de germinação anunciado pela empresa.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Eles decidiram anotar a porcentagem de germinação das sementes de cada cooperado, analisar as frases e decidir qual era a correta para, então, colocá-la no documento.</a:t>
            </a:r>
          </a:p>
        </p:txBody>
      </p:sp>
    </p:spTree>
    <p:extLst>
      <p:ext uri="{BB962C8B-B14F-4D97-AF65-F5344CB8AC3E}">
        <p14:creationId xmlns:p14="http://schemas.microsoft.com/office/powerpoint/2010/main" val="2427512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6FD83-6FAC-57BC-1FDE-AC7762407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BD4E9EA-B56A-9AF3-53DD-CB585262112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0766CC-9F5E-322B-5647-2841B60F52AC}"/>
              </a:ext>
            </a:extLst>
          </p:cNvPr>
          <p:cNvSpPr txBox="1"/>
          <p:nvPr/>
        </p:nvSpPr>
        <p:spPr>
          <a:xfrm>
            <a:off x="148061" y="727295"/>
            <a:ext cx="61549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 porcentagens anotadas foram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4234A8E-1F39-266E-86D0-2CAF3FE2DC0E}"/>
              </a:ext>
            </a:extLst>
          </p:cNvPr>
          <p:cNvSpPr txBox="1"/>
          <p:nvPr/>
        </p:nvSpPr>
        <p:spPr>
          <a:xfrm>
            <a:off x="148060" y="1458430"/>
            <a:ext cx="615493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frase a ser colocada no documento é a de número</a:t>
            </a:r>
          </a:p>
          <a:p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I.			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 (D) IV.</a:t>
            </a:r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II.			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 (E) V.</a:t>
            </a:r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III.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DBAA5C3-240F-2C48-D187-0AE3B244BAF4}"/>
              </a:ext>
            </a:extLst>
          </p:cNvPr>
          <p:cNvSpPr txBox="1"/>
          <p:nvPr/>
        </p:nvSpPr>
        <p:spPr>
          <a:xfrm>
            <a:off x="148043" y="2981924"/>
            <a:ext cx="615493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20. (ENEM 2014)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loja que vende sapatos recebeu diversas reclamações de seus clientes relacionadas à venda de sapatos de cor branca ou preta. Os donos da loja anotaram as numerações dos sapatos com defeito e fizeram um estudo estatístico com o intuito de reclamar com o fabricante.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tabela contém a média, a mediana e a moda desses dados anotados pelos donos.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1C7AEC0-EB1B-D66E-C44B-AD88C280B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953" y="634605"/>
            <a:ext cx="5030540" cy="1391757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B1ACCD4-2F50-7570-923E-0A24A0881AFA}"/>
              </a:ext>
            </a:extLst>
          </p:cNvPr>
          <p:cNvSpPr txBox="1"/>
          <p:nvPr/>
        </p:nvSpPr>
        <p:spPr>
          <a:xfrm>
            <a:off x="6302997" y="2103306"/>
            <a:ext cx="567046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quantificar os sapatos pela cor, os donos representaram a cor branca pelo número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a cor preta pelo número</a:t>
            </a:r>
          </a:p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Sabe-se que a média da distribuição desses zeros e uns é igual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Os donos da loja decidiram que a numeração dos sapatos com maior número de reclamações e a cor com maior número de reclamações não serão mais vendidas.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loja encaminhou um ofício ao fornecedor dos sapatos, explicando que não serão mais encomendados os sapatos de cor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8693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C6644-BAAD-B696-DAA1-1BDE3CCE1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EEAE086-E46D-B46B-40F1-3F80446D3EF6}"/>
              </a:ext>
            </a:extLst>
          </p:cNvPr>
          <p:cNvCxnSpPr>
            <a:cxnSpLocks/>
          </p:cNvCxnSpPr>
          <p:nvPr/>
        </p:nvCxnSpPr>
        <p:spPr>
          <a:xfrm>
            <a:off x="6291532" y="822186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11A50521-DCAD-244D-C72B-73A15D77E7A4}"/>
              </a:ext>
            </a:extLst>
          </p:cNvPr>
          <p:cNvSpPr txBox="1"/>
          <p:nvPr/>
        </p:nvSpPr>
        <p:spPr>
          <a:xfrm>
            <a:off x="208472" y="542359"/>
            <a:ext cx="609456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branca e os de número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branca e os de número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branca e os de número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(D) preta e os de número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(E) preta e os de número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37.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8F8290A-F8A3-8922-FC67-1F52D0CF7C00}"/>
              </a:ext>
            </a:extLst>
          </p:cNvPr>
          <p:cNvSpPr txBox="1"/>
          <p:nvPr/>
        </p:nvSpPr>
        <p:spPr>
          <a:xfrm>
            <a:off x="208472" y="2328332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21. (ENEM 2021)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quadro apresenta o número de terremotos de magnitude maior ou igual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na escala Richter, ocorridos em nosso planeta nos anos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2000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2011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Tabela&#10;&#10;O conteúdo gerado por IA pode estar incorreto.">
            <a:extLst>
              <a:ext uri="{FF2B5EF4-FFF2-40B4-BE49-F238E27FC236}">
                <a16:creationId xmlns:a16="http://schemas.microsoft.com/office/drawing/2014/main" id="{E060A9CF-64F0-8574-CC84-61138EACB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714" y="3774882"/>
            <a:ext cx="4740078" cy="104268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A448C40-BFC1-F28C-C16E-0863B49AB387}"/>
              </a:ext>
            </a:extLst>
          </p:cNvPr>
          <p:cNvSpPr txBox="1"/>
          <p:nvPr/>
        </p:nvSpPr>
        <p:spPr>
          <a:xfrm>
            <a:off x="208472" y="4817571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 pesquisador acredita que a mediana representa bem o número anual típico de terremotos em um período. Segundo esse pesquisador, o número anual típico de terremotos de magnitude maior ou igual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é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EC6C08A-13C5-6D6C-BE8E-31889C89BEBE}"/>
              </a:ext>
            </a:extLst>
          </p:cNvPr>
          <p:cNvSpPr txBox="1"/>
          <p:nvPr/>
        </p:nvSpPr>
        <p:spPr>
          <a:xfrm>
            <a:off x="6303034" y="684453"/>
            <a:ext cx="574806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 (B)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 (C)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 (D)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 (E) 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D00C006-77E2-000A-273D-BD94C0EB680B}"/>
              </a:ext>
            </a:extLst>
          </p:cNvPr>
          <p:cNvSpPr txBox="1"/>
          <p:nvPr/>
        </p:nvSpPr>
        <p:spPr>
          <a:xfrm>
            <a:off x="6291532" y="1257434"/>
            <a:ext cx="568049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22. (ENEM 2024)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Contratos de vários serviços disponíveis na internet apresentam uma quantidade excessiva de informações. Isso faz com que o tempo necessário para a leitura desses contratos possa ser longo.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quadro apresenta uma amostra do tempo considerado necessário para a leitura completa do contrato de alguns serviços digitais.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m 15" descr="Tabela&#10;&#10;O conteúdo gerado por IA pode estar incorreto.">
            <a:extLst>
              <a:ext uri="{FF2B5EF4-FFF2-40B4-BE49-F238E27FC236}">
                <a16:creationId xmlns:a16="http://schemas.microsoft.com/office/drawing/2014/main" id="{19B27737-8296-7EE9-AF52-428DF9B2F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673" y="4200182"/>
            <a:ext cx="4438838" cy="233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759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C83CD-EC67-587D-A85D-DBCBC47EA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A50B03C-6D90-7036-8CFD-607C576AA19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D81AC8F2-48F1-C160-6B9F-9B78ECBB82BC}"/>
              </a:ext>
            </a:extLst>
          </p:cNvPr>
          <p:cNvSpPr txBox="1"/>
          <p:nvPr/>
        </p:nvSpPr>
        <p:spPr>
          <a:xfrm>
            <a:off x="146649" y="654026"/>
            <a:ext cx="615638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tempo médio, em minuto, necessário para a leitura completa de um contrato de serviço dentre os listados no quadro é, com uma casa decimal, aproximadamente,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23. (ENEM 2024)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 umidade relativa do ar é um dos indicadores utilizados na meteorologia para fazer previsões sobre o clima. O quadro apresenta as médias mensais, em porcentagem, da umidade relativa do ar em um período de seis meses consecutivos em uma cidade.</a:t>
            </a:r>
          </a:p>
        </p:txBody>
      </p:sp>
      <p:pic>
        <p:nvPicPr>
          <p:cNvPr id="6" name="Imagem 5" descr="Tabela, Calendário&#10;&#10;O conteúdo gerado por IA pode estar incorreto.">
            <a:extLst>
              <a:ext uri="{FF2B5EF4-FFF2-40B4-BE49-F238E27FC236}">
                <a16:creationId xmlns:a16="http://schemas.microsoft.com/office/drawing/2014/main" id="{05505649-A026-28CC-59F8-80D4D0D6D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676" y="654026"/>
            <a:ext cx="4393793" cy="119953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ED0729C-49AD-682B-C5A4-35D2298ABDBF}"/>
              </a:ext>
            </a:extLst>
          </p:cNvPr>
          <p:cNvSpPr txBox="1"/>
          <p:nvPr/>
        </p:nvSpPr>
        <p:spPr>
          <a:xfrm>
            <a:off x="6303032" y="1807392"/>
            <a:ext cx="568048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Nessa cidade, a mediana desses dados, em porcentagem, da umidade relativa do ar no período considerado foi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     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      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     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     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Tela de celular&#10;&#10;O conteúdo gerado por IA pode estar incorreto.">
            <a:extLst>
              <a:ext uri="{FF2B5EF4-FFF2-40B4-BE49-F238E27FC236}">
                <a16:creationId xmlns:a16="http://schemas.microsoft.com/office/drawing/2014/main" id="{7DE19EFC-17E4-A278-7FF7-EE6C7F98D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923" y="3239349"/>
            <a:ext cx="3588586" cy="7248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C53A8AC2-3BD4-7FFF-28E9-F4B36EDAAFD8}"/>
                  </a:ext>
                </a:extLst>
              </p:cNvPr>
              <p:cNvSpPr txBox="1"/>
              <p:nvPr/>
            </p:nvSpPr>
            <p:spPr>
              <a:xfrm>
                <a:off x="6303033" y="3907872"/>
                <a:ext cx="5680487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MÉDIA, MODA E MEDIANA A PARTIR DAS TABELAS DE FREQUÊNCIA</a:t>
                </a:r>
                <a:endParaRPr lang="pt-BR" sz="2200" b="1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2200" b="1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Média Aritmética </a:t>
                </a:r>
                <a14:m>
                  <m:oMath xmlns:m="http://schemas.openxmlformats.org/officeDocument/2006/math">
                    <m:r>
                      <a:rPr lang="pt-BR" sz="2200" b="1" i="0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pt-BR" sz="2200" b="1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b="1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acc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pt-BR" sz="2200" b="1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Sem Intervalos de Classes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Consideremos a distribuição relativa a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34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famílias de quatro filhos, tomando para variável o número de filhos do sexo masculino: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C53A8AC2-3BD4-7FFF-28E9-F4B36EDAA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3" y="3907872"/>
                <a:ext cx="5680487" cy="2800767"/>
              </a:xfrm>
              <a:prstGeom prst="rect">
                <a:avLst/>
              </a:prstGeom>
              <a:blipFill>
                <a:blip r:embed="rId4"/>
                <a:stretch>
                  <a:fillRect l="-1395" t="-1525" r="-1395" b="-39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82681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E37B5-763C-0840-000F-926392FEC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B0A5B07-F79E-5759-DBCC-B9960250C77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abela&#10;&#10;O conteúdo gerado por IA pode estar incorreto.">
            <a:extLst>
              <a:ext uri="{FF2B5EF4-FFF2-40B4-BE49-F238E27FC236}">
                <a16:creationId xmlns:a16="http://schemas.microsoft.com/office/drawing/2014/main" id="{D498EA6D-3D77-8B0B-F49E-33D9CA02D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18" y="631941"/>
            <a:ext cx="5592845" cy="289565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DD98C26-8446-E489-5568-94D6BF0CBDBC}"/>
              </a:ext>
            </a:extLst>
          </p:cNvPr>
          <p:cNvSpPr txBox="1"/>
          <p:nvPr/>
        </p:nvSpPr>
        <p:spPr>
          <a:xfrm>
            <a:off x="191566" y="3682867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Neste caso, como as frequências são números indicadores da intensidade de cada valor da variável, elas funcionam como fatores de ponderação, o que nos leva a calcular a média aritmética, dada pela fórmula: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A66D3187-6EB8-FB72-8092-B5F9899E8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870" y="5284692"/>
            <a:ext cx="2953162" cy="74305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8FDE224-E736-8B36-FF33-6342F4190677}"/>
              </a:ext>
            </a:extLst>
          </p:cNvPr>
          <p:cNvSpPr txBox="1"/>
          <p:nvPr/>
        </p:nvSpPr>
        <p:spPr>
          <a:xfrm>
            <a:off x="6336848" y="727295"/>
            <a:ext cx="565386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Logo, a média dos dados da tabela anterior é aproximadamente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2,29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Com Intervalos de Classes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Neste caso, convencionamos que todos os valores incluídos em um determinado intervalo de classe coincidem com o seu ponto médio, e determinamos a média aritmética ponderada por meio da fórmula: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4424EC32-E726-0BD1-8860-48A3D7102375}"/>
                  </a:ext>
                </a:extLst>
              </p:cNvPr>
              <p:cNvSpPr txBox="1"/>
              <p:nvPr/>
            </p:nvSpPr>
            <p:spPr>
              <a:xfrm>
                <a:off x="6336848" y="4270401"/>
                <a:ext cx="5663586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é o ponto médio da classe.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Consideremos a distribuição: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4424EC32-E726-0BD1-8860-48A3D7102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848" y="4270401"/>
                <a:ext cx="5663586" cy="769441"/>
              </a:xfrm>
              <a:prstGeom prst="rect">
                <a:avLst/>
              </a:prstGeom>
              <a:blipFill>
                <a:blip r:embed="rId4"/>
                <a:stretch>
                  <a:fillRect l="-1399" t="-4762" b="-158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Imagem 15" descr="Texto&#10;&#10;O conteúdo gerado por IA pode estar incorreto.">
            <a:extLst>
              <a:ext uri="{FF2B5EF4-FFF2-40B4-BE49-F238E27FC236}">
                <a16:creationId xmlns:a16="http://schemas.microsoft.com/office/drawing/2014/main" id="{FBEE8F79-11F4-10CF-6EBA-5BE7AEFA64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8807" y="3282217"/>
            <a:ext cx="1609950" cy="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979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F0B76-7BF5-3CA0-695E-6B3BC3FA7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9A605F1-C0D7-CBEF-BFCA-C098998556D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abela&#10;&#10;O conteúdo gerado por IA pode estar incorreto.">
            <a:extLst>
              <a:ext uri="{FF2B5EF4-FFF2-40B4-BE49-F238E27FC236}">
                <a16:creationId xmlns:a16="http://schemas.microsoft.com/office/drawing/2014/main" id="{F0F9468A-4AB2-09D6-609E-6644D6E5D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76" y="632468"/>
            <a:ext cx="5725324" cy="3229426"/>
          </a:xfrm>
          <a:prstGeom prst="rect">
            <a:avLst/>
          </a:prstGeom>
        </p:spPr>
      </p:pic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74A98B85-C472-5F4B-279D-BE95F1A20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76" y="3966737"/>
            <a:ext cx="5582429" cy="9431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F7DFA9C-E00C-D768-8BBA-5D0F34D141D8}"/>
                  </a:ext>
                </a:extLst>
              </p:cNvPr>
              <p:cNvSpPr txBox="1"/>
              <p:nvPr/>
            </p:nvSpPr>
            <p:spPr>
              <a:xfrm>
                <a:off x="6303034" y="632468"/>
                <a:ext cx="5725321" cy="31393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Moda</a:t>
                </a:r>
              </a:p>
              <a:p>
                <a:pPr algn="just"/>
                <a:endParaRPr lang="pt-BR" sz="2200" b="1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Sem Intervalos de Classes</a:t>
                </a:r>
              </a:p>
              <a:p>
                <a:pPr algn="just"/>
                <a:endParaRPr lang="pt-BR" sz="2200" b="1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Uma vez agrupados os dados, é possível determinar imediatamente a moda: basta fixar o valor da variável de maior frequência.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Na distribuição da Tabela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à frequência máxima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11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corresponde o valor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ª da variável. Logo,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  <m:sub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𝑜</m:t>
                        </m:r>
                      </m:sub>
                    </m:sSub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=3.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F7DFA9C-E00C-D768-8BBA-5D0F34D14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632468"/>
                <a:ext cx="5725321" cy="3139321"/>
              </a:xfrm>
              <a:prstGeom prst="rect">
                <a:avLst/>
              </a:prstGeom>
              <a:blipFill>
                <a:blip r:embed="rId4"/>
                <a:stretch>
                  <a:fillRect l="-1384" t="-1359" r="-1384" b="-31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>
            <a:extLst>
              <a:ext uri="{FF2B5EF4-FFF2-40B4-BE49-F238E27FC236}">
                <a16:creationId xmlns:a16="http://schemas.microsoft.com/office/drawing/2014/main" id="{4B1F68B9-2682-02DD-24B6-2A0359909FC5}"/>
              </a:ext>
            </a:extLst>
          </p:cNvPr>
          <p:cNvSpPr txBox="1"/>
          <p:nvPr/>
        </p:nvSpPr>
        <p:spPr>
          <a:xfrm>
            <a:off x="6303034" y="3873229"/>
            <a:ext cx="572531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Com Intervalos de Classes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classe que apresenta a maior frequência é denominada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classe modal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Pela definição, podemos afirmar que a moda, neste caso, é o valor dominante que está compreendido entre os limites da classe modal.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2797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48A2F-7A95-0991-0934-0C8554547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87E21D2-11C6-DBB4-3183-331864183578}"/>
              </a:ext>
            </a:extLst>
          </p:cNvPr>
          <p:cNvCxnSpPr>
            <a:cxnSpLocks/>
          </p:cNvCxnSpPr>
          <p:nvPr/>
        </p:nvCxnSpPr>
        <p:spPr>
          <a:xfrm>
            <a:off x="5854461" y="666910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9F46272-AEFE-883C-7685-81D31FB341A2}"/>
              </a:ext>
            </a:extLst>
          </p:cNvPr>
          <p:cNvSpPr txBox="1"/>
          <p:nvPr/>
        </p:nvSpPr>
        <p:spPr>
          <a:xfrm>
            <a:off x="150960" y="532302"/>
            <a:ext cx="5670434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método mais simples para o cálculo da moda consiste em tomar o ponto médio da classe modal.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Damos a esse valor a denominação de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moda bruta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Então, temos:</a:t>
            </a:r>
          </a:p>
          <a:p>
            <a:pPr algn="just"/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que,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* é o limite inferior da classe modal e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* é o limite superior da classe modal.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Assim, para a distribuição da Tabela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temos que a classe modal é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i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=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* =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158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* =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Logo:</a:t>
            </a:r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BA15EA95-6EB2-D423-7CF3-DA9C34310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395" y="1853397"/>
            <a:ext cx="1755516" cy="675199"/>
          </a:xfrm>
          <a:prstGeom prst="rect">
            <a:avLst/>
          </a:prstGeom>
        </p:spPr>
      </p:pic>
      <p:pic>
        <p:nvPicPr>
          <p:cNvPr id="8" name="Imagem 7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4A4D094F-229E-F455-C0B7-70E5A2837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639" y="4329404"/>
            <a:ext cx="4134427" cy="76210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2AE44FD-EF49-6854-647E-16F19353F3D1}"/>
              </a:ext>
            </a:extLst>
          </p:cNvPr>
          <p:cNvSpPr txBox="1"/>
          <p:nvPr/>
        </p:nvSpPr>
        <p:spPr>
          <a:xfrm>
            <a:off x="5887529" y="628233"/>
            <a:ext cx="615351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Mediana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pt-BR" sz="2200" b="1" i="1" u="none" strike="noStrike" baseline="0" dirty="0" err="1">
                <a:latin typeface="Arial Narrow" panose="020B0606020202030204" pitchFamily="34" charset="0"/>
                <a:cs typeface="Arial" panose="020B0604020202020204" pitchFamily="34" charset="0"/>
              </a:rPr>
              <a:t>Md</a:t>
            </a:r>
            <a:r>
              <a:rPr lang="pt-BR" sz="2200" b="1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Sem Intervalos de Classes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Neste caso, é o bastante identificar a frequência acumulada imediatamente superior à metade da soma das frequências. A mediana será aquele valor da variável que corresponde a tal frequência acumulada.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Tomemos a distribuição relativa à Tabela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completando-a com a coluna correspondente à frequência acumulada: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Tabela&#10;&#10;O conteúdo gerado por IA pode estar incorreto.">
            <a:extLst>
              <a:ext uri="{FF2B5EF4-FFF2-40B4-BE49-F238E27FC236}">
                <a16:creationId xmlns:a16="http://schemas.microsoft.com/office/drawing/2014/main" id="{4F0549C2-F955-4E1D-E0DE-471BE5BA5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626" y="3495797"/>
            <a:ext cx="4395735" cy="288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862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FD703-066E-0028-CD19-3F2D6C8A5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AC58533-1B38-7A65-E826-FB693595E985}"/>
              </a:ext>
            </a:extLst>
          </p:cNvPr>
          <p:cNvCxnSpPr>
            <a:cxnSpLocks/>
          </p:cNvCxnSpPr>
          <p:nvPr/>
        </p:nvCxnSpPr>
        <p:spPr>
          <a:xfrm>
            <a:off x="6525345" y="735922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exto, Carta&#10;&#10;O conteúdo gerado por IA pode estar incorreto.">
            <a:extLst>
              <a:ext uri="{FF2B5EF4-FFF2-40B4-BE49-F238E27FC236}">
                <a16:creationId xmlns:a16="http://schemas.microsoft.com/office/drawing/2014/main" id="{74A553F8-1753-5319-AAA7-E5D9C379C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17" y="594498"/>
            <a:ext cx="6218143" cy="4175910"/>
          </a:xfrm>
          <a:prstGeom prst="rect">
            <a:avLst/>
          </a:prstGeom>
        </p:spPr>
      </p:pic>
      <p:pic>
        <p:nvPicPr>
          <p:cNvPr id="6" name="Imagem 5" descr="Uma imagem contendo Gráfico&#10;&#10;O conteúdo gerado por IA pode estar incorreto.">
            <a:extLst>
              <a:ext uri="{FF2B5EF4-FFF2-40B4-BE49-F238E27FC236}">
                <a16:creationId xmlns:a16="http://schemas.microsoft.com/office/drawing/2014/main" id="{47090B64-BFCE-303A-2216-4E53121CA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1952" y="594499"/>
            <a:ext cx="4210907" cy="333052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20EA451-9898-AF66-F02C-474FB412FAE4}"/>
              </a:ext>
            </a:extLst>
          </p:cNvPr>
          <p:cNvSpPr txBox="1"/>
          <p:nvPr/>
        </p:nvSpPr>
        <p:spPr>
          <a:xfrm>
            <a:off x="6536849" y="3925019"/>
            <a:ext cx="54470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Logo, a media corresponde a média aritmética entre os valores da posição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então:</a:t>
            </a:r>
          </a:p>
          <a:p>
            <a:pPr algn="just"/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Ícone&#10;&#10;O conteúdo gerado por IA pode estar incorreto.">
            <a:extLst>
              <a:ext uri="{FF2B5EF4-FFF2-40B4-BE49-F238E27FC236}">
                <a16:creationId xmlns:a16="http://schemas.microsoft.com/office/drawing/2014/main" id="{9978151A-AD78-2139-1AF2-D7C64B5D7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522" y="4770408"/>
            <a:ext cx="3505689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258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037F7-9995-6A8F-DCCB-9CFB26E85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038336C-4D6E-551D-FF0B-D271A4A5A90F}"/>
              </a:ext>
            </a:extLst>
          </p:cNvPr>
          <p:cNvCxnSpPr>
            <a:cxnSpLocks/>
          </p:cNvCxnSpPr>
          <p:nvPr/>
        </p:nvCxnSpPr>
        <p:spPr>
          <a:xfrm>
            <a:off x="5966601" y="73275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C4E9E00-2AFA-BE25-AAE8-3569E2B579C7}"/>
                  </a:ext>
                </a:extLst>
              </p:cNvPr>
              <p:cNvSpPr txBox="1"/>
              <p:nvPr/>
            </p:nvSpPr>
            <p:spPr>
              <a:xfrm>
                <a:off x="146651" y="721463"/>
                <a:ext cx="5814199" cy="3802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Com Intervalos de Classes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Neste caso, o problema consiste em determinar o ponto do intervalo em que está compreendida a mediana.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Para tanto, executamos os seguintes passos: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1º)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Determinamos as frequências acumuladas.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2º)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Calculamos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pt-BR" sz="2200" b="0" i="1" u="none" strike="noStrike" baseline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pt-BR" sz="2200" b="0" i="1" u="none" strike="noStrike" baseline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200" b="0" i="1" u="none" strike="noStrike" baseline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pt-BR" sz="2200" b="0" i="1" u="none" strike="noStrike" baseline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3º)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Marcamos a classe correspondente a frequência acumulada imediatamente superior 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pt-BR" sz="2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pt-BR" sz="2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pt-BR" sz="2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(classe mediana) e, em seguida, empregamos a fórmula: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C4E9E00-2AFA-BE25-AAE8-3569E2B57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51" y="721463"/>
                <a:ext cx="5814199" cy="3802579"/>
              </a:xfrm>
              <a:prstGeom prst="rect">
                <a:avLst/>
              </a:prstGeom>
              <a:blipFill>
                <a:blip r:embed="rId2"/>
                <a:stretch>
                  <a:fillRect l="-1363" t="-962" r="-1363" b="-256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E063BA15-F4D9-1B63-71C9-A6DE2A39C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142" y="4594352"/>
            <a:ext cx="3515216" cy="10574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B0AB99B-EAF5-8953-8ECC-A1D57AE8C66E}"/>
                  </a:ext>
                </a:extLst>
              </p:cNvPr>
              <p:cNvSpPr txBox="1"/>
              <p:nvPr/>
            </p:nvSpPr>
            <p:spPr>
              <a:xfrm>
                <a:off x="5979540" y="721463"/>
                <a:ext cx="6011175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Onde:</a:t>
                </a:r>
              </a:p>
              <a:p>
                <a:pPr algn="just"/>
                <a:r>
                  <a:rPr lang="pt-BR" sz="2200" b="1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l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* é o limite inferior da classe mediana;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b="1" i="1" u="none" strike="noStrike" baseline="0" dirty="0" smtClean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pt-BR" sz="2200" b="1" i="1" u="none" strike="noStrike" baseline="0" dirty="0" smtClean="0">
                            <a:latin typeface="Cambria Math" panose="02040503050406030204" pitchFamily="18" charset="0"/>
                          </a:rPr>
                          <m:t>𝒂𝒏𝒕</m:t>
                        </m:r>
                      </m:sub>
                    </m:sSub>
                  </m:oMath>
                </a14:m>
                <a:r>
                  <a:rPr lang="pt-BR" sz="2200" b="1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é a frequência acumulada da classe anterior à classe mediana;</a:t>
                </a:r>
              </a:p>
              <a:p>
                <a:pPr algn="just"/>
                <a:r>
                  <a:rPr lang="pt-BR" sz="2200" b="1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f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* é a frequência simples da classe mediana;</a:t>
                </a:r>
              </a:p>
              <a:p>
                <a:pPr algn="just"/>
                <a:r>
                  <a:rPr lang="pt-BR" sz="2200" b="1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h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* é a amplitude do intervalo da classe mediana.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Assim, considerando a distribuição da Tabela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temos: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B0AB99B-EAF5-8953-8ECC-A1D57AE8C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9540" y="721463"/>
                <a:ext cx="6011175" cy="2462213"/>
              </a:xfrm>
              <a:prstGeom prst="rect">
                <a:avLst/>
              </a:prstGeom>
              <a:blipFill>
                <a:blip r:embed="rId4"/>
                <a:stretch>
                  <a:fillRect l="-1318" t="-1238" r="-1318" b="-4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Tela de celula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6D170BEA-AA03-4DE8-7DBA-E128EDB33E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5400" y="3290703"/>
            <a:ext cx="5458421" cy="311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226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F2D32-9C31-60F7-E2C6-DBC0AF1A1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E2075AA-74B1-E3F0-7629-3B3430C85F3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exto, Tabela&#10;&#10;O conteúdo gerado por IA pode estar incorreto.">
            <a:extLst>
              <a:ext uri="{FF2B5EF4-FFF2-40B4-BE49-F238E27FC236}">
                <a16:creationId xmlns:a16="http://schemas.microsoft.com/office/drawing/2014/main" id="{72B1F463-86C8-D1CE-6DBA-8E00CADD2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38" y="727295"/>
            <a:ext cx="5988726" cy="45437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EFB7607-0953-4942-187C-D86F24F0C2E3}"/>
                  </a:ext>
                </a:extLst>
              </p:cNvPr>
              <p:cNvSpPr txBox="1"/>
              <p:nvPr/>
            </p:nvSpPr>
            <p:spPr>
              <a:xfrm>
                <a:off x="191220" y="5271067"/>
                <a:ext cx="6094562" cy="1270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Nota: No caso de existir uma frequência acumulada exatamente igual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pt-BR" sz="2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pt-BR" sz="2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sz="2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pt-BR" sz="2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a mediana será o limite superior da classe correspondente.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EFB7607-0953-4942-187C-D86F24F0C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20" y="5271067"/>
                <a:ext cx="6094562" cy="1270348"/>
              </a:xfrm>
              <a:prstGeom prst="rect">
                <a:avLst/>
              </a:prstGeom>
              <a:blipFill>
                <a:blip r:embed="rId3"/>
                <a:stretch>
                  <a:fillRect l="-1300" t="-2885" r="-1300" b="-91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Desenho de cachorro&#10;&#10;O conteúdo gerado por IA pode estar incorreto.">
            <a:extLst>
              <a:ext uri="{FF2B5EF4-FFF2-40B4-BE49-F238E27FC236}">
                <a16:creationId xmlns:a16="http://schemas.microsoft.com/office/drawing/2014/main" id="{F85D2D60-CF9E-C473-5663-0EA55B240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205" y="588946"/>
            <a:ext cx="2555132" cy="468832"/>
          </a:xfrm>
          <a:prstGeom prst="rect">
            <a:avLst/>
          </a:prstGeom>
        </p:spPr>
      </p:pic>
      <p:pic>
        <p:nvPicPr>
          <p:cNvPr id="10" name="Imagem 9" descr="Tabela&#10;&#10;O conteúdo gerado por IA pode estar incorreto.">
            <a:extLst>
              <a:ext uri="{FF2B5EF4-FFF2-40B4-BE49-F238E27FC236}">
                <a16:creationId xmlns:a16="http://schemas.microsoft.com/office/drawing/2014/main" id="{EE2A8022-0747-B18D-A1B7-F484495E0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2153" y="2136523"/>
            <a:ext cx="3159167" cy="321975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B2B56A9-5D4D-9ADE-6785-48CB1BF39ED7}"/>
              </a:ext>
            </a:extLst>
          </p:cNvPr>
          <p:cNvSpPr txBox="1"/>
          <p:nvPr/>
        </p:nvSpPr>
        <p:spPr>
          <a:xfrm>
            <a:off x="6308788" y="1028527"/>
            <a:ext cx="563907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24.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Observe a tabela contendo os dados da amostra de uma pesquisa, com goianos, sobre o consumo diário de sal (em gramas).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94DA5D3-96D6-B4B6-8547-2C55F0501322}"/>
              </a:ext>
            </a:extLst>
          </p:cNvPr>
          <p:cNvSpPr txBox="1"/>
          <p:nvPr/>
        </p:nvSpPr>
        <p:spPr>
          <a:xfrm>
            <a:off x="6308788" y="5356277"/>
            <a:ext cx="57034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Determine o consumo médio, o consumo modal e o consumo mediano dessa amostra.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7485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A2825-489A-5201-02CB-00194F87D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05BE4A1-2CEB-017D-AD2D-0BB3AE195537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961E5A1D-6039-7FF2-EBE0-BA8190BC1FBE}"/>
              </a:ext>
            </a:extLst>
          </p:cNvPr>
          <p:cNvSpPr txBox="1"/>
          <p:nvPr/>
        </p:nvSpPr>
        <p:spPr>
          <a:xfrm>
            <a:off x="195524" y="727295"/>
            <a:ext cx="6113253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tabela, a seguir, indica a idade de uma amostra de pacientes com hipertensão arterial:</a:t>
            </a:r>
          </a:p>
          <a:p>
            <a:pPr algn="just"/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Determine a idade média, a idade modal bruta e a idade mediana.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BB30290A-7E85-D28B-51D2-BC437481F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573" y="1506148"/>
            <a:ext cx="3899153" cy="2935832"/>
          </a:xfrm>
          <a:prstGeom prst="rect">
            <a:avLst/>
          </a:prstGeom>
        </p:spPr>
      </p:pic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D01C7591-8ED9-124E-E202-222E7C166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96" y="655185"/>
            <a:ext cx="5496745" cy="248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193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F5FC2-0069-C7FD-0F37-CEDA81709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C3DFEB5-55F8-A802-19E6-A74622BD562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64444621-378C-7DF2-CC12-7FCDAC4F3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8" y="416827"/>
            <a:ext cx="3333996" cy="11483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8AD689F-0A67-BF97-2D93-802CFE6DD543}"/>
                  </a:ext>
                </a:extLst>
              </p:cNvPr>
              <p:cNvSpPr txBox="1"/>
              <p:nvPr/>
            </p:nvSpPr>
            <p:spPr>
              <a:xfrm>
                <a:off x="208473" y="1565131"/>
                <a:ext cx="6094562" cy="48320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MEDIDA DE DISPERSÃO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As medidas de dispersão indicam se os valores estão relativamente próximos um dos outros ou separados em torno de uma medida de posição: a média.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Consideraremos quatro medidas de dispersão: Desvio médio, Variância, Desvio-padrão e Coeficiente de Variação.</a:t>
                </a:r>
              </a:p>
              <a:p>
                <a:pPr algn="just"/>
                <a:endParaRPr lang="pt-BR" sz="2200" b="0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Desvio Médio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(</a:t>
                </a:r>
                <a:r>
                  <a:rPr lang="pt-BR" sz="2200" b="1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DM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 Desvio médio analisa a média dos desvios em torno da média.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1ª Situação: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Dados não agrupados.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Sejam os elementos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</a:t>
                </a:r>
                <a:r>
                  <a:rPr lang="pt-BR" sz="2200" b="0" i="1" u="none" strike="noStrike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</a:t>
                </a:r>
                <a:r>
                  <a:rPr lang="pt-BR" sz="2200" b="0" i="1" u="none" strike="noStrike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…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de uma amostra, ou seja, “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n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” valores da variável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x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com média igual 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8AD689F-0A67-BF97-2D93-802CFE6DD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3" y="1565131"/>
                <a:ext cx="6094562" cy="4832092"/>
              </a:xfrm>
              <a:prstGeom prst="rect">
                <a:avLst/>
              </a:prstGeom>
              <a:blipFill>
                <a:blip r:embed="rId3"/>
                <a:stretch>
                  <a:fillRect l="-1300" t="-884" r="-1300" b="-17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2E684EBF-4103-EE19-08DD-8D16D7288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7008" y="727295"/>
            <a:ext cx="2067213" cy="6954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AFBBD77-D68A-CF67-B17D-4B82E65C6EFA}"/>
                  </a:ext>
                </a:extLst>
              </p:cNvPr>
              <p:cNvSpPr txBox="1"/>
              <p:nvPr/>
            </p:nvSpPr>
            <p:spPr>
              <a:xfrm>
                <a:off x="6303034" y="1422717"/>
                <a:ext cx="5677505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Em que, n é o número de elementos do conjunto.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Exemplo: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Suponha o conjunto de tempo de serviço, em anos, de cinco funcionários sejam: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6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9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10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11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 Determine o Desvio médio deste conjunto de dados.</a:t>
                </a:r>
              </a:p>
              <a:p>
                <a:pPr algn="just"/>
                <a:r>
                  <a:rPr lang="pt-BR" sz="2200" b="0" i="1" u="sng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Resolução:</a:t>
                </a:r>
              </a:p>
              <a:p>
                <a:pPr algn="just"/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Encontrando o valor da média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acc>
                    <m:r>
                      <a:rPr lang="pt-BR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AFBBD77-D68A-CF67-B17D-4B82E65C6E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1422717"/>
                <a:ext cx="5677505" cy="2462213"/>
              </a:xfrm>
              <a:prstGeom prst="rect">
                <a:avLst/>
              </a:prstGeom>
              <a:blipFill>
                <a:blip r:embed="rId5"/>
                <a:stretch>
                  <a:fillRect l="-1396" t="-1238" r="-1396" b="-4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m 11" descr="Diagrama&#10;&#10;O conteúdo gerado por IA pode estar incorreto.">
            <a:extLst>
              <a:ext uri="{FF2B5EF4-FFF2-40B4-BE49-F238E27FC236}">
                <a16:creationId xmlns:a16="http://schemas.microsoft.com/office/drawing/2014/main" id="{A3A13538-5525-91F6-9E12-21D3F35AA7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8163" y="4125440"/>
            <a:ext cx="4124901" cy="63826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86DA127-AB1B-1AFD-C536-79E32987DFD6}"/>
              </a:ext>
            </a:extLst>
          </p:cNvPr>
          <p:cNvSpPr txBox="1"/>
          <p:nvPr/>
        </p:nvSpPr>
        <p:spPr>
          <a:xfrm>
            <a:off x="6303035" y="4817790"/>
            <a:ext cx="567750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Então, o Desvio médio é: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5828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4023E-9300-51E8-B8FF-F71418BE6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85B4440-C484-DDF8-BA46-AA4395693492}"/>
              </a:ext>
            </a:extLst>
          </p:cNvPr>
          <p:cNvCxnSpPr>
            <a:cxnSpLocks/>
          </p:cNvCxnSpPr>
          <p:nvPr/>
        </p:nvCxnSpPr>
        <p:spPr>
          <a:xfrm>
            <a:off x="6365410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Uma imagem contendo Gráfico&#10;&#10;O conteúdo gerado por IA pode estar incorreto.">
            <a:extLst>
              <a:ext uri="{FF2B5EF4-FFF2-40B4-BE49-F238E27FC236}">
                <a16:creationId xmlns:a16="http://schemas.microsoft.com/office/drawing/2014/main" id="{FBB960D5-6278-C124-7A9B-6D14B40B2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68" y="658283"/>
            <a:ext cx="6038587" cy="18606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C0D722C-1FAA-35A8-5C9D-F6A5ECD753E6}"/>
                  </a:ext>
                </a:extLst>
              </p:cNvPr>
              <p:cNvSpPr txBox="1"/>
              <p:nvPr/>
            </p:nvSpPr>
            <p:spPr>
              <a:xfrm>
                <a:off x="174080" y="2518912"/>
                <a:ext cx="6191330" cy="3816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Em outras palavras, o tempo de serviço, em média, deste grupo de funcionários se desvia em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2,4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anos em torno dos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8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anos de tempo médio de serviço.</a:t>
                </a:r>
              </a:p>
              <a:p>
                <a:pPr algn="just"/>
                <a:endParaRPr lang="pt-BR" sz="2200" b="0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2ª Situação: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Dados agrupados em uma distribuição de frequência por valores simples.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Quando os dados estiverem agrupados numa distribuição de frequência usaremos o desvio médio dos valores</a:t>
                </a:r>
                <a:r>
                  <a:rPr lang="pt-BR" sz="2200" b="0" i="0" u="none" strike="noStrike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pt-BR" sz="22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 </m:t>
                    </m:r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pt-BR" sz="22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 </m:t>
                    </m:r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b>
                    </m:sSub>
                    <m:r>
                      <a:rPr lang="pt-BR" sz="22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  <m:r>
                      <a:rPr lang="pt-BR" sz="22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ponderados pelas respectivas frequências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absolutas: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pt-BR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como no cálculo da média aritmética. Assim: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C0D722C-1FAA-35A8-5C9D-F6A5ECD75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80" y="2518912"/>
                <a:ext cx="6191330" cy="3816429"/>
              </a:xfrm>
              <a:prstGeom prst="rect">
                <a:avLst/>
              </a:prstGeom>
              <a:blipFill>
                <a:blip r:embed="rId3"/>
                <a:stretch>
                  <a:fillRect l="-1281" t="-958" r="-1281" b="-25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3DD04ADC-4FF4-980D-EF8E-32146562D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402" y="658283"/>
            <a:ext cx="2248214" cy="64779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92B6553-21E3-937B-C12A-7C6C797498A4}"/>
              </a:ext>
            </a:extLst>
          </p:cNvPr>
          <p:cNvSpPr txBox="1"/>
          <p:nvPr/>
        </p:nvSpPr>
        <p:spPr>
          <a:xfrm>
            <a:off x="6337422" y="1221824"/>
            <a:ext cx="565250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um determinado dia, foi registrado o número de produtos vendidos em uma loja de eletrônicos: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Tabela&#10;&#10;O conteúdo gerado por IA pode estar incorreto.">
            <a:extLst>
              <a:ext uri="{FF2B5EF4-FFF2-40B4-BE49-F238E27FC236}">
                <a16:creationId xmlns:a16="http://schemas.microsoft.com/office/drawing/2014/main" id="{1C30F545-72F8-89FF-3BD0-E4739E718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978" y="2360012"/>
            <a:ext cx="5087060" cy="2676899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5748E626-0AFB-1B8F-628B-D3FFBE873D08}"/>
              </a:ext>
            </a:extLst>
          </p:cNvPr>
          <p:cNvSpPr txBox="1"/>
          <p:nvPr/>
        </p:nvSpPr>
        <p:spPr>
          <a:xfrm>
            <a:off x="6393401" y="5067103"/>
            <a:ext cx="56245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média é: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m 15" descr="Texto&#10;&#10;O conteúdo gerado por IA pode estar incorreto.">
            <a:extLst>
              <a:ext uri="{FF2B5EF4-FFF2-40B4-BE49-F238E27FC236}">
                <a16:creationId xmlns:a16="http://schemas.microsoft.com/office/drawing/2014/main" id="{FA81730D-3992-2704-E7A0-2E7DCD7E62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9645" y="5528182"/>
            <a:ext cx="5268060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788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32F8E-16A7-D93C-F9D6-E9217C3F3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2D45F76-CB36-E0B6-FF7F-3A2638D3D84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3E8533B-D0D1-8757-47A9-E8C241847BA3}"/>
                  </a:ext>
                </a:extLst>
              </p:cNvPr>
              <p:cNvSpPr txBox="1"/>
              <p:nvPr/>
            </p:nvSpPr>
            <p:spPr>
              <a:xfrm>
                <a:off x="208472" y="647783"/>
                <a:ext cx="6094562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Observe que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b="1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acc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200" b="1" i="1" u="none" strike="noStrike" baseline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 o cálculo do Desvio médio será: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3E8533B-D0D1-8757-47A9-E8C241847B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647783"/>
                <a:ext cx="6094562" cy="430887"/>
              </a:xfrm>
              <a:prstGeom prst="rect">
                <a:avLst/>
              </a:prstGeom>
              <a:blipFill>
                <a:blip r:embed="rId2"/>
                <a:stretch>
                  <a:fillRect l="-1300" t="-7042" b="-2957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2986B2A2-2B0F-6B70-DE34-4E0B4C5F7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855" y="1331291"/>
            <a:ext cx="4267796" cy="7621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FF671EC2-E41D-11B9-F786-4F241A03EE4F}"/>
                  </a:ext>
                </a:extLst>
              </p:cNvPr>
              <p:cNvSpPr txBox="1"/>
              <p:nvPr/>
            </p:nvSpPr>
            <p:spPr>
              <a:xfrm>
                <a:off x="208472" y="2093397"/>
                <a:ext cx="6094562" cy="4154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Portanto, a quantidade de produtos vendidos, em média, possuiu uma “distância” de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0,8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em torno dos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produtos comercializados por vendedor.</a:t>
                </a:r>
              </a:p>
              <a:p>
                <a:pPr algn="just"/>
                <a:endParaRPr lang="pt-BR" sz="2200" b="0" i="0" u="none" strike="noStrike" baseline="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3ª Situação: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Dados agrupados em uma distribuição de frequência por classes.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Quando os dados estiverem agrupados numa distribuição de frequência usaremos o Desvio Médio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dos pontos médios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b>
                        <m: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b>
                    </m:sSub>
                    <m:r>
                      <a:rPr lang="pt-BR" sz="2200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 </m:t>
                    </m:r>
                    <m:sSub>
                      <m:sSubPr>
                        <m:ctrlP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b>
                        <m: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r>
                      <a:rPr lang="pt-BR" sz="2200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 </m:t>
                    </m:r>
                    <m:sSub>
                      <m:sSubPr>
                        <m:ctrlP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b>
                        <m: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sub>
                    </m:sSub>
                    <m:r>
                      <a:rPr lang="pt-BR" sz="2200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</m:oMath>
                </a14:m>
                <a:r>
                  <a:rPr lang="pt-BR" sz="2200" b="1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b>
                        <m:r>
                          <a:rPr lang="pt-BR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𝒏</m:t>
                        </m:r>
                      </m:sub>
                    </m:sSub>
                    <m:r>
                      <a:rPr lang="pt-BR" sz="2200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de cada classe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ponderados pelas respectivas frequências absolutas: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  <m:r>
                      <a:rPr lang="pt-BR" sz="2200" b="0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Desta forma, o cálculo do Desvio médio passa a ser igual ao da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ª situação. Assim: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FF671EC2-E41D-11B9-F786-4F241A03E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2093397"/>
                <a:ext cx="6094562" cy="4154984"/>
              </a:xfrm>
              <a:prstGeom prst="rect">
                <a:avLst/>
              </a:prstGeom>
              <a:blipFill>
                <a:blip r:embed="rId4"/>
                <a:stretch>
                  <a:fillRect l="-1300" t="-733" r="-1300" b="-21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Texto&#10;&#10;O conteúdo gerado por IA pode estar incorreto.">
            <a:extLst>
              <a:ext uri="{FF2B5EF4-FFF2-40B4-BE49-F238E27FC236}">
                <a16:creationId xmlns:a16="http://schemas.microsoft.com/office/drawing/2014/main" id="{F01463A8-FC62-3317-24C0-9DD67FDDF3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2663" y="647783"/>
            <a:ext cx="2486372" cy="68589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B923A8D-485C-ABD9-4158-80FF5CBAB507}"/>
              </a:ext>
            </a:extLst>
          </p:cNvPr>
          <p:cNvSpPr txBox="1"/>
          <p:nvPr/>
        </p:nvSpPr>
        <p:spPr>
          <a:xfrm>
            <a:off x="6303034" y="1413191"/>
            <a:ext cx="56804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tabela, a seguir, representa os pontos obtidos (notas) por um grupo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alunos matriculados em uma determinada disciplina.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 descr="Tabela&#10;&#10;O conteúdo gerado por IA pode estar incorreto.">
            <a:extLst>
              <a:ext uri="{FF2B5EF4-FFF2-40B4-BE49-F238E27FC236}">
                <a16:creationId xmlns:a16="http://schemas.microsoft.com/office/drawing/2014/main" id="{01D0DD61-77A5-9199-6D99-8238418EC7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617" y="2600699"/>
            <a:ext cx="5363323" cy="29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56670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5690D-4321-81DA-F5A2-867150ED5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7CE61E0-148F-5741-20C2-596075D24C0F}"/>
              </a:ext>
            </a:extLst>
          </p:cNvPr>
          <p:cNvCxnSpPr>
            <a:cxnSpLocks/>
          </p:cNvCxnSpPr>
          <p:nvPr/>
        </p:nvCxnSpPr>
        <p:spPr>
          <a:xfrm>
            <a:off x="6228271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abela&#10;&#10;O conteúdo gerado por IA pode estar incorreto.">
            <a:extLst>
              <a:ext uri="{FF2B5EF4-FFF2-40B4-BE49-F238E27FC236}">
                <a16:creationId xmlns:a16="http://schemas.microsoft.com/office/drawing/2014/main" id="{50665FC9-EC05-F1E3-53FD-06FB646C5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19" y="641032"/>
            <a:ext cx="5842066" cy="117694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80E1B0-A2D1-7C3E-C7FE-D01D92785116}"/>
              </a:ext>
            </a:extLst>
          </p:cNvPr>
          <p:cNvSpPr txBox="1"/>
          <p:nvPr/>
        </p:nvSpPr>
        <p:spPr>
          <a:xfrm>
            <a:off x="133709" y="1951672"/>
            <a:ext cx="60945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Dessa forma, o cálculo do Desvio médio será:</a:t>
            </a:r>
          </a:p>
          <a:p>
            <a:pPr algn="just"/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Portanto, em média, a nota de cada aluno deste grupo teve um distanciamento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10,83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pontos em torno do desempenho médio deste grupo de alunos, que foi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63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pontos nesta disciplina.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AE45088E-408D-1833-3029-5E6572611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685" y="2509245"/>
            <a:ext cx="4601217" cy="7525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11551EE-53B6-E690-61C8-085B37408010}"/>
                  </a:ext>
                </a:extLst>
              </p:cNvPr>
              <p:cNvSpPr txBox="1"/>
              <p:nvPr/>
            </p:nvSpPr>
            <p:spPr>
              <a:xfrm>
                <a:off x="6228271" y="562353"/>
                <a:ext cx="5759567" cy="48320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►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Variância e Desvio-padrão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variância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de um conjunto de dados é a média dos quadrados dos desvios dos valores a contar da média aritmética. A fórmula da variância poderá ser calculada de duas formas: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• AMOSTRAL, representada por: </a:t>
                </a:r>
                <a:r>
                  <a:rPr lang="pt-BR" sz="2200" b="1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s²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• POPULACIONAL, representada letra grega (delta): </a:t>
                </a:r>
                <a:r>
                  <a:rPr lang="el-GR" sz="2200" b="1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σ</a:t>
                </a:r>
                <a:r>
                  <a:rPr lang="pt-BR" sz="2200" b="1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²</a:t>
                </a:r>
                <a:r>
                  <a:rPr lang="el-G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endParaRPr lang="pt-BR" sz="2200" b="1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1ª Situação: 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Dados não agrupados.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Considere 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pt-BR" sz="2200" b="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 </m:t>
                    </m:r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pt-BR" sz="2200" b="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</m:oMath>
                </a14:m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200" b="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pt-BR" sz="2200" b="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  <m:r>
                      <a:rPr lang="pt-BR" sz="2200" b="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são os n elementos de uma </a:t>
                </a:r>
                <a:r>
                  <a:rPr lang="pt-BR" sz="2200" b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amostra </a:t>
                </a:r>
                <a:r>
                  <a:rPr lang="pt-BR" sz="22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 que é a média aritmética desses elementos. O cálculo da variância amostral é dado por: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11551EE-53B6-E690-61C8-085B37408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271" y="562353"/>
                <a:ext cx="5759567" cy="4832092"/>
              </a:xfrm>
              <a:prstGeom prst="rect">
                <a:avLst/>
              </a:prstGeom>
              <a:blipFill>
                <a:blip r:embed="rId4"/>
                <a:stretch>
                  <a:fillRect l="-1376" t="-757" r="-1376" b="-17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m 11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0CBD6D44-66FC-A920-6870-FBD3FA2817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4514" y="5286926"/>
            <a:ext cx="1829055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552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CE22E-0B8E-15F4-8761-ED8C5763A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D301D3D-D6AB-F1DF-BAD8-7DCA4E5B98B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CDA0269-AD3F-A556-9B2A-F7EDE4E2FA47}"/>
                  </a:ext>
                </a:extLst>
              </p:cNvPr>
              <p:cNvSpPr txBox="1"/>
              <p:nvPr/>
            </p:nvSpPr>
            <p:spPr>
              <a:xfrm>
                <a:off x="208472" y="727295"/>
                <a:ext cx="6094562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Mas, quisermos calcular a variância </a:t>
                </a:r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populacional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consideraremos todos os elementos da população e, não apenas de uma amostra, então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é a média aritmética de todos os elementos. Nesse caso, o cálculo possui uma pequena diferença. Observe: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CDA0269-AD3F-A556-9B2A-F7EDE4E2F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727295"/>
                <a:ext cx="6094562" cy="1785104"/>
              </a:xfrm>
              <a:prstGeom prst="rect">
                <a:avLst/>
              </a:prstGeom>
              <a:blipFill>
                <a:blip r:embed="rId2"/>
                <a:stretch>
                  <a:fillRect l="-1300" t="-2048" r="-1300" b="-64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0A613D19-FB97-C8C3-65C5-6AEFF08FF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041" y="2658859"/>
            <a:ext cx="2143424" cy="6954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1E9B4A7-7B73-7239-038E-75723612B142}"/>
                  </a:ext>
                </a:extLst>
              </p:cNvPr>
              <p:cNvSpPr txBox="1"/>
              <p:nvPr/>
            </p:nvSpPr>
            <p:spPr>
              <a:xfrm>
                <a:off x="208472" y="3429000"/>
                <a:ext cx="6094562" cy="2123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Exemplo: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Suponha o conjunto de tempo de serviço, em anos, de cinco funcionários: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6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9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10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e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11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Determine o Desvio-padrão deste conjunto de dados.</a:t>
                </a:r>
              </a:p>
              <a:p>
                <a:pPr algn="just"/>
                <a:r>
                  <a:rPr lang="pt-BR" sz="2200" b="0" i="1" u="sng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Resolução: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Como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pt-BR" sz="22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acc>
                    <m:r>
                      <a:rPr lang="pt-BR" sz="2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2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𝟖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, então: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1E9B4A7-7B73-7239-038E-75723612B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" y="3429000"/>
                <a:ext cx="6094562" cy="2123658"/>
              </a:xfrm>
              <a:prstGeom prst="rect">
                <a:avLst/>
              </a:prstGeom>
              <a:blipFill>
                <a:blip r:embed="rId4"/>
                <a:stretch>
                  <a:fillRect l="-1300" t="-2011" r="-1300" b="-51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Diagrama&#10;&#10;O conteúdo gerado por IA pode estar incorreto.">
            <a:extLst>
              <a:ext uri="{FF2B5EF4-FFF2-40B4-BE49-F238E27FC236}">
                <a16:creationId xmlns:a16="http://schemas.microsoft.com/office/drawing/2014/main" id="{7FBD6642-76E7-482B-6D6F-6643B3D8CA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961" y="576388"/>
            <a:ext cx="5513850" cy="158054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D2E84F6-C7D4-D563-71A8-C78E08A2D5CC}"/>
              </a:ext>
            </a:extLst>
          </p:cNvPr>
          <p:cNvSpPr txBox="1"/>
          <p:nvPr/>
        </p:nvSpPr>
        <p:spPr>
          <a:xfrm>
            <a:off x="6303034" y="2204126"/>
            <a:ext cx="56804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Desta forma, encontramos então uma variância para o tempo de serviço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8,5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anos.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Para eliminarmos o quadrado da unidade de medida, extraímos a raiz quadrada do resultado da variância, que chegamos a uma terceira medida de dispersão, chamada de </a:t>
            </a:r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DESVIO-PADRÃO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 descr="Texto&#10;&#10;O conteúdo gerado por IA pode estar incorreto.">
            <a:extLst>
              <a:ext uri="{FF2B5EF4-FFF2-40B4-BE49-F238E27FC236}">
                <a16:creationId xmlns:a16="http://schemas.microsoft.com/office/drawing/2014/main" id="{00E0CCD2-98F4-5B13-4AAD-1CB950A72B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961" y="4327784"/>
            <a:ext cx="5513849" cy="93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4152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CBBEA-5642-523A-3590-40352EE21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0831B15-3713-2DE3-D24A-A454E2FD52B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903D390F-6976-BCD0-A024-18323BF79B65}"/>
              </a:ext>
            </a:extLst>
          </p:cNvPr>
          <p:cNvSpPr txBox="1"/>
          <p:nvPr/>
        </p:nvSpPr>
        <p:spPr>
          <a:xfrm>
            <a:off x="208471" y="649184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Como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s²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=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8,5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então: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A7C75B3-DC27-684C-B723-2C9DEF596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661" y="1121452"/>
            <a:ext cx="2476846" cy="42868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D8C7646-F4CF-107E-AFCD-7CACD46715AE}"/>
              </a:ext>
            </a:extLst>
          </p:cNvPr>
          <p:cNvSpPr txBox="1"/>
          <p:nvPr/>
        </p:nvSpPr>
        <p:spPr>
          <a:xfrm>
            <a:off x="208471" y="1615430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Portanto, o Desvio-padrão, deste exemplo, foi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2,92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anos. Ou seja, se calcularmos um intervalo utilizando um Desvio-padrão em torno da média, encontraremos a concentração da maioria dos dados.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Imagem de desenho animado&#10;&#10;O conteúdo gerado por IA pode estar incorreto.">
            <a:extLst>
              <a:ext uri="{FF2B5EF4-FFF2-40B4-BE49-F238E27FC236}">
                <a16:creationId xmlns:a16="http://schemas.microsoft.com/office/drawing/2014/main" id="{B0766075-E63D-BF6F-53F7-CF9899DAC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71" y="3334858"/>
            <a:ext cx="2836650" cy="49446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C8D0576-29BB-3BB5-C2FB-953F37F6C3BE}"/>
              </a:ext>
            </a:extLst>
          </p:cNvPr>
          <p:cNvSpPr txBox="1"/>
          <p:nvPr/>
        </p:nvSpPr>
        <p:spPr>
          <a:xfrm>
            <a:off x="208471" y="4001076"/>
            <a:ext cx="609456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gerente de um restaurante deseja analisar o desempenho semanal da equipe no preparo de porções de batata frita. Durante sete dias consecutivos, foi registrado diariamente o número de porções servidas, resultando nos seguintes dados: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 descr="Tabela&#10;&#10;O conteúdo gerado por IA pode estar incorreto.">
            <a:extLst>
              <a:ext uri="{FF2B5EF4-FFF2-40B4-BE49-F238E27FC236}">
                <a16:creationId xmlns:a16="http://schemas.microsoft.com/office/drawing/2014/main" id="{347AC743-6C44-37EE-89A6-7FCFCFFAF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760" y="650422"/>
            <a:ext cx="5468557" cy="1714466"/>
          </a:xfrm>
          <a:prstGeom prst="rect">
            <a:avLst/>
          </a:prstGeom>
        </p:spPr>
      </p:pic>
      <p:pic>
        <p:nvPicPr>
          <p:cNvPr id="16" name="Imagem 15" descr="Texto&#10;&#10;O conteúdo gerado por IA pode estar incorreto.">
            <a:extLst>
              <a:ext uri="{FF2B5EF4-FFF2-40B4-BE49-F238E27FC236}">
                <a16:creationId xmlns:a16="http://schemas.microsoft.com/office/drawing/2014/main" id="{67D26E81-8D6E-9E4E-AB85-3800F16BB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2098" y="2349588"/>
            <a:ext cx="5528944" cy="103753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B8044D26-094D-4870-12DD-9854A4FD3477}"/>
              </a:ext>
            </a:extLst>
          </p:cNvPr>
          <p:cNvSpPr txBox="1"/>
          <p:nvPr/>
        </p:nvSpPr>
        <p:spPr>
          <a:xfrm>
            <a:off x="6303033" y="3429000"/>
            <a:ext cx="60945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Observe a tabela a seguir.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m 19" descr="Imagem em preto e branco de relógio&#10;&#10;O conteúdo gerado por IA pode estar incorreto.">
            <a:extLst>
              <a:ext uri="{FF2B5EF4-FFF2-40B4-BE49-F238E27FC236}">
                <a16:creationId xmlns:a16="http://schemas.microsoft.com/office/drawing/2014/main" id="{769E3A8C-D2C0-A4FD-83B0-D47070251E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9753" y="3819918"/>
            <a:ext cx="1799860" cy="2208161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7394AA84-C13D-4EA9-EBDE-5FF1B03D5EA0}"/>
              </a:ext>
            </a:extLst>
          </p:cNvPr>
          <p:cNvSpPr txBox="1"/>
          <p:nvPr/>
        </p:nvSpPr>
        <p:spPr>
          <a:xfrm>
            <a:off x="6303033" y="6096143"/>
            <a:ext cx="574806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Qual é o Desvio Médio para o conjunto desses dados?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0734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546B6-8E53-98D2-84EB-915D5C45C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2971D15-2E44-7453-9568-CDD1A59E820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284DAF70-40AA-4A89-01AE-59D70ED44E6D}"/>
              </a:ext>
            </a:extLst>
          </p:cNvPr>
          <p:cNvSpPr txBox="1"/>
          <p:nvPr/>
        </p:nvSpPr>
        <p:spPr>
          <a:xfrm>
            <a:off x="208475" y="721410"/>
            <a:ext cx="609456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Desvio-padrão de um conjunto de dados 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Então, a variância desse conjunto de dados é igual a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			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Na distribuição de valores iguais, o Desvio-padrão é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negativo. 		(D) positivo.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a unidade. 	(E) inexistente.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zero.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 vendedor registrou o número diário de livros vendidos em uma livraria ao longo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dias e organizou esses dados na tabela seguinte: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B93D2E75-957D-0BAC-3B38-F2AFE38D9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818" y="727295"/>
            <a:ext cx="3315163" cy="241016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43A0D70-07D6-80C2-2599-72685A7EE522}"/>
              </a:ext>
            </a:extLst>
          </p:cNvPr>
          <p:cNvSpPr txBox="1"/>
          <p:nvPr/>
        </p:nvSpPr>
        <p:spPr>
          <a:xfrm>
            <a:off x="6303034" y="3137456"/>
            <a:ext cx="568049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Qual é a variância aproximada desses dados?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54 	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38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04 			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65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66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1832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D6FC0-3C52-98E3-AE89-15B43F7AF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195D172-E0CD-386C-11B1-F3B2415CB7F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Ícone&#10;&#10;O conteúdo gerado por IA pode estar incorreto.">
            <a:extLst>
              <a:ext uri="{FF2B5EF4-FFF2-40B4-BE49-F238E27FC236}">
                <a16:creationId xmlns:a16="http://schemas.microsoft.com/office/drawing/2014/main" id="{C1E1FC43-2361-3754-8198-BE9167CE7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06" y="385921"/>
            <a:ext cx="2276112" cy="94885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20EFA92-73A3-8374-BF21-5882FD23C840}"/>
              </a:ext>
            </a:extLst>
          </p:cNvPr>
          <p:cNvSpPr txBox="1"/>
          <p:nvPr/>
        </p:nvSpPr>
        <p:spPr>
          <a:xfrm>
            <a:off x="208472" y="1334771"/>
            <a:ext cx="60945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6. (ENEM 2016)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procedimento de perda rápida de “peso” é comum entre os atletas dos esportes de combate. Para participar de um torneio, quatro atletas da categoria até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66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kg, Peso-Pena, foram submetidos a dietas balanceadas e atividades físicas. Realizaram três “pesagens” antes do início do torneio. Pelo regulamento do torneio, a primeira luta deverá ocorrer entre o atleta mais regular e o menos regular quanto aos “pesos”. As informações com base nas pesagens dos atletas estão no quadro.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22E2A7B9-BFBD-71AC-05B3-1781CA4E1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955" y="727295"/>
            <a:ext cx="4880449" cy="261572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BD3FBB9-3C8D-E7DF-175A-C738DEBFA1C1}"/>
              </a:ext>
            </a:extLst>
          </p:cNvPr>
          <p:cNvSpPr txBox="1"/>
          <p:nvPr/>
        </p:nvSpPr>
        <p:spPr>
          <a:xfrm>
            <a:off x="6303034" y="3447961"/>
            <a:ext cx="568049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Após as três “pesagens”, os organizadores do torneio informaram aos atletas quais deles se enfrentariam na primeira luta.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 primeira luta foi entre os atletas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I e III. 		(D) II e IV.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I e IV. 		(E) III e IV.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II e III.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9752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17861-E90D-7511-033B-AC40D71A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48E3F4F-30C3-951F-290D-44E31DC95BD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10540DE-0F3F-03CE-56AD-0FCC55B856F1}"/>
              </a:ext>
            </a:extLst>
          </p:cNvPr>
          <p:cNvSpPr txBox="1"/>
          <p:nvPr/>
        </p:nvSpPr>
        <p:spPr>
          <a:xfrm>
            <a:off x="208474" y="566332"/>
            <a:ext cx="60945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7. (ENEM 2010)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Marco e Paulo foram classificados em um concurso. Para classificação no concurso o candidato deveria obter média aritmética na pontuação igual ou superior a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Em caso de empate na média, o desempate seria em favor da pontuação mais regular. No quadro a seguir são apresentados os pontos obtidos nas provas de Matemática, Português e Conhecimentos Gerais, a média, a mediana e o desvio-padrão dos dois candidatos.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Dados dos candidatos no concurso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5132BC60-E053-1B02-2600-B45A25FC8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04" y="4224637"/>
            <a:ext cx="5680496" cy="101590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FDD5C0F-DA6B-1F15-BDAC-2981910993D3}"/>
              </a:ext>
            </a:extLst>
          </p:cNvPr>
          <p:cNvSpPr txBox="1"/>
          <p:nvPr/>
        </p:nvSpPr>
        <p:spPr>
          <a:xfrm>
            <a:off x="6303034" y="566332"/>
            <a:ext cx="568049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candidato com pontuação mais regular, portanto mais bem classificado no concurso, é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Marco, pois a média e a mediana são iguais.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Marco, pois obteve menor desvio-padrão.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Paulo, pois obteve a maior pontuação da tabela,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19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português.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(D) Paulo, pois obteve maior mediana.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(E) Paulo, pois obteve maior desvio-padrão.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4364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2DAFB-9BB6-7D03-EEBB-3EB1F79E3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F777755-BFF5-5F07-9F07-DE7DAE1655F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120A6D7A-FCE6-986B-73DF-23E3819878DB}"/>
              </a:ext>
            </a:extLst>
          </p:cNvPr>
          <p:cNvSpPr txBox="1"/>
          <p:nvPr/>
        </p:nvSpPr>
        <p:spPr>
          <a:xfrm>
            <a:off x="138023" y="664592"/>
            <a:ext cx="616501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8. (ENEM 2025 - Adaptado)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um estudo clínico,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mulheres foram distribuídas, aleatoriamente, em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grupos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pessoas. Para testar uma nova medicação, será escolhido um grupo no qual a maioria das mulheres tenham idades entre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anos. Os demais grupos tomarão placebo ou medicações já existentes no mercado. O quadro, parcialmente preenchido, informa alguns dados relativos às idades das mulheres desses grupos.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 descr="Interface gráfica do usuário, Aplicativo, Tabela, Excel&#10;&#10;O conteúdo gerado por IA pode estar incorreto.">
            <a:extLst>
              <a:ext uri="{FF2B5EF4-FFF2-40B4-BE49-F238E27FC236}">
                <a16:creationId xmlns:a16="http://schemas.microsoft.com/office/drawing/2014/main" id="{AA395647-DA28-5588-78E6-BF98FA3D6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41" y="3465359"/>
            <a:ext cx="5054769" cy="237472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3EFFBA7-BE86-771C-ED67-CC9F79CC810C}"/>
              </a:ext>
            </a:extLst>
          </p:cNvPr>
          <p:cNvSpPr txBox="1"/>
          <p:nvPr/>
        </p:nvSpPr>
        <p:spPr>
          <a:xfrm>
            <a:off x="6303034" y="664592"/>
            <a:ext cx="568049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Mesmo com o quadro incompleto, foi possível selecionar um desses grupos porque, apenas com os dados apresentados no quadro, foi identificado um grupo que, certamente, atendia ao critério de escolha.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900342E-387F-103E-B34C-FDA5E364ADE3}"/>
              </a:ext>
            </a:extLst>
          </p:cNvPr>
          <p:cNvSpPr txBox="1"/>
          <p:nvPr/>
        </p:nvSpPr>
        <p:spPr>
          <a:xfrm>
            <a:off x="6303034" y="2190508"/>
            <a:ext cx="609456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O grupo escolhido foi o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581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33C65-7DD0-2D99-34E3-54D7C1194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8AA71A4-59CF-20DA-5EC3-8B48453D6C6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CE937423-C80E-9264-D85F-630A29139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98" y="372823"/>
            <a:ext cx="3544714" cy="70894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B7DE937-F2D7-F351-01B2-B5DCBD13B50B}"/>
              </a:ext>
            </a:extLst>
          </p:cNvPr>
          <p:cNvSpPr txBox="1"/>
          <p:nvPr/>
        </p:nvSpPr>
        <p:spPr>
          <a:xfrm>
            <a:off x="181159" y="1081766"/>
            <a:ext cx="612187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COEFICIENTE DE VARIAÇÃO (CV)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Trata-se de uma média relativa à dispersão, útil para a comparação e observação em termos relativos do grau de concentração em torno da média de séries distintas. É dada por: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B556412-AD7A-5400-63E7-728C8EFDC868}"/>
              </a:ext>
            </a:extLst>
          </p:cNvPr>
          <p:cNvSpPr txBox="1"/>
          <p:nvPr/>
        </p:nvSpPr>
        <p:spPr>
          <a:xfrm>
            <a:off x="181159" y="4089118"/>
            <a:ext cx="612187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Classificação da distribuição quanto à dispersão: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DISPERSÃO BAIXA: CV ≤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DISPERSÃO MÉDIA: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15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&lt; CV &lt;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• DISPERSÃO ALTA: CV ≥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6884FE5-AEA5-4CD6-372E-E33EEB8EF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48" y="3083823"/>
            <a:ext cx="5831452" cy="69035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561FDAA-8B6D-A010-8D2E-1654F09E7134}"/>
              </a:ext>
            </a:extLst>
          </p:cNvPr>
          <p:cNvSpPr txBox="1"/>
          <p:nvPr/>
        </p:nvSpPr>
        <p:spPr>
          <a:xfrm>
            <a:off x="6303034" y="645399"/>
            <a:ext cx="570780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Numa empresa o salário médio dos funcionários do sexo masculino é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4000,00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com um desvio-padrão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1000,00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e os funcionários do sexo feminino é em média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3000,00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com um desvio-padrão de R$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900,00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 Então: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F117CA9-C2F7-4742-10BB-A611610B6E35}"/>
              </a:ext>
            </a:extLst>
          </p:cNvPr>
          <p:cNvSpPr txBox="1"/>
          <p:nvPr/>
        </p:nvSpPr>
        <p:spPr>
          <a:xfrm>
            <a:off x="6303035" y="4488492"/>
            <a:ext cx="57078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Logo, podemos concluir que o salário das mulheres apresenta maior dispersão relativa que o dos homens.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m 15" descr="Tabela&#10;&#10;O conteúdo gerado por IA pode estar incorreto.">
            <a:extLst>
              <a:ext uri="{FF2B5EF4-FFF2-40B4-BE49-F238E27FC236}">
                <a16:creationId xmlns:a16="http://schemas.microsoft.com/office/drawing/2014/main" id="{31ECB51B-1633-862B-30B7-8EC775C4E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431" y="2821448"/>
            <a:ext cx="5249008" cy="155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6660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697F1-5314-0EDF-33C4-9E7F1E1A0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05CFAC9-C577-B5D3-20FD-DD1069D5D1B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Desenho de cachorro&#10;&#10;O conteúdo gerado por IA pode estar incorreto.">
            <a:extLst>
              <a:ext uri="{FF2B5EF4-FFF2-40B4-BE49-F238E27FC236}">
                <a16:creationId xmlns:a16="http://schemas.microsoft.com/office/drawing/2014/main" id="{BAC522CA-1668-9569-459A-C86F1065B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80" y="378894"/>
            <a:ext cx="2723169" cy="48983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D715868-0F70-BD98-D2D0-4E782DDD24CE}"/>
              </a:ext>
            </a:extLst>
          </p:cNvPr>
          <p:cNvSpPr txBox="1"/>
          <p:nvPr/>
        </p:nvSpPr>
        <p:spPr>
          <a:xfrm>
            <a:off x="181156" y="868732"/>
            <a:ext cx="612187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Uma nutricionista acompanha as calorias consumidas, em cada refeição, por cinco adolescentes ao longo de um dia. Os valores observados (em kcal) foram: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450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480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400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490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530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Considerando esses dados, qual o valor aproximado do coeficiente de variação, para o consumo de calorias nesse grupo?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(A)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21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		(D)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17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72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(B)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9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23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 		(E)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43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(C)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13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32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  <a:p>
            <a:pPr algn="just"/>
            <a:endParaRPr lang="pt-BR" sz="2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  <a:cs typeface="Arial" panose="020B0604020202020204" pitchFamily="34" charset="0"/>
              </a:rPr>
              <a:t>10.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Um grupo de pais é composto por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20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pessoas, sendo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4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com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41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anos,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10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com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44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anos e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6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com </a:t>
            </a:r>
            <a:r>
              <a:rPr lang="pt-BR" sz="2200" i="1" dirty="0">
                <a:latin typeface="Arial Narrow" panose="020B0606020202030204" pitchFamily="34" charset="0"/>
                <a:cs typeface="Arial" panose="020B0604020202020204" pitchFamily="34" charset="0"/>
              </a:rPr>
              <a:t>46 </a:t>
            </a:r>
            <a:r>
              <a:rPr lang="pt-BR" sz="2200" dirty="0">
                <a:latin typeface="Arial Narrow" panose="020B0606020202030204" pitchFamily="34" charset="0"/>
                <a:cs typeface="Arial" panose="020B0604020202020204" pitchFamily="34" charset="0"/>
              </a:rPr>
              <a:t>anos. Qual o coeficiente de variação das idades desse grupo de pais?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E7A539E-B2E9-3AA9-3B5C-E105A2541310}"/>
              </a:ext>
            </a:extLst>
          </p:cNvPr>
          <p:cNvSpPr txBox="1"/>
          <p:nvPr/>
        </p:nvSpPr>
        <p:spPr>
          <a:xfrm>
            <a:off x="6303034" y="623813"/>
            <a:ext cx="570781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11. 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Em uma academia, dois grupos de fisiculturistas, A e B realizaram avaliações físicas. Para o grupo A, a média do número de flexões foi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com desvio-padrão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; para o grupo B, a média foi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80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, com desvio-padrão de </a:t>
            </a:r>
            <a:r>
              <a:rPr lang="pt-BR" sz="2200" b="0" i="1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16</a:t>
            </a:r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  <a:cs typeface="Arial" panose="020B0604020202020204" pitchFamily="34" charset="0"/>
              </a:rPr>
              <a:t>Qual grupo apresentou maior variabilidade no desempenho relativo à respectiva média?</a:t>
            </a:r>
            <a:endParaRPr lang="pt-BR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4815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4" descr="Logotipo, nome da empresa&#10;&#10;Descrição gerada automaticamente">
            <a:extLst>
              <a:ext uri="{FF2B5EF4-FFF2-40B4-BE49-F238E27FC236}">
                <a16:creationId xmlns:a16="http://schemas.microsoft.com/office/drawing/2014/main" id="{84A4BC3C-186B-FB6B-A1FA-E60D51895FDB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043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5381</TotalTime>
  <Words>13986</Words>
  <Application>Microsoft Office PowerPoint</Application>
  <PresentationFormat>Widescreen</PresentationFormat>
  <Paragraphs>809</Paragraphs>
  <Slides>91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91</vt:i4>
      </vt:variant>
    </vt:vector>
  </HeadingPairs>
  <TitlesOfParts>
    <vt:vector size="98" baseType="lpstr">
      <vt:lpstr>Aptos Narrow</vt:lpstr>
      <vt:lpstr>Arial</vt:lpstr>
      <vt:lpstr>Arial Narrow</vt:lpstr>
      <vt:lpstr>Calibri</vt:lpstr>
      <vt:lpstr>Cambria Math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Wagner Correa Viana</cp:lastModifiedBy>
  <cp:revision>77</cp:revision>
  <dcterms:created xsi:type="dcterms:W3CDTF">2023-05-30T13:00:46Z</dcterms:created>
  <dcterms:modified xsi:type="dcterms:W3CDTF">2026-02-04T18:13:50Z</dcterms:modified>
</cp:coreProperties>
</file>