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333" r:id="rId2"/>
    <p:sldId id="257" r:id="rId3"/>
    <p:sldId id="369" r:id="rId4"/>
    <p:sldId id="549" r:id="rId5"/>
    <p:sldId id="554" r:id="rId6"/>
    <p:sldId id="553" r:id="rId7"/>
    <p:sldId id="552" r:id="rId8"/>
    <p:sldId id="551" r:id="rId9"/>
    <p:sldId id="548" r:id="rId10"/>
    <p:sldId id="550" r:id="rId11"/>
    <p:sldId id="547" r:id="rId12"/>
    <p:sldId id="546" r:id="rId13"/>
    <p:sldId id="545" r:id="rId14"/>
    <p:sldId id="544" r:id="rId15"/>
    <p:sldId id="564" r:id="rId16"/>
    <p:sldId id="563" r:id="rId17"/>
    <p:sldId id="562" r:id="rId18"/>
    <p:sldId id="561" r:id="rId19"/>
    <p:sldId id="560" r:id="rId20"/>
    <p:sldId id="559" r:id="rId21"/>
    <p:sldId id="575" r:id="rId22"/>
    <p:sldId id="574" r:id="rId23"/>
    <p:sldId id="573" r:id="rId24"/>
    <p:sldId id="572" r:id="rId25"/>
    <p:sldId id="571" r:id="rId26"/>
    <p:sldId id="570" r:id="rId27"/>
    <p:sldId id="569" r:id="rId28"/>
    <p:sldId id="568" r:id="rId29"/>
    <p:sldId id="567" r:id="rId30"/>
    <p:sldId id="566" r:id="rId31"/>
    <p:sldId id="565" r:id="rId32"/>
    <p:sldId id="558" r:id="rId33"/>
    <p:sldId id="557" r:id="rId34"/>
    <p:sldId id="581" r:id="rId35"/>
    <p:sldId id="583" r:id="rId36"/>
    <p:sldId id="582" r:id="rId37"/>
    <p:sldId id="580" r:id="rId38"/>
    <p:sldId id="579" r:id="rId39"/>
    <p:sldId id="578" r:id="rId40"/>
    <p:sldId id="591" r:id="rId41"/>
    <p:sldId id="590" r:id="rId42"/>
    <p:sldId id="589" r:id="rId43"/>
    <p:sldId id="588" r:id="rId44"/>
    <p:sldId id="587" r:id="rId45"/>
    <p:sldId id="586" r:id="rId46"/>
    <p:sldId id="585" r:id="rId47"/>
    <p:sldId id="598" r:id="rId48"/>
    <p:sldId id="597" r:id="rId49"/>
    <p:sldId id="596" r:id="rId50"/>
    <p:sldId id="601" r:id="rId51"/>
    <p:sldId id="600" r:id="rId52"/>
    <p:sldId id="599" r:id="rId53"/>
    <p:sldId id="595" r:id="rId54"/>
    <p:sldId id="594" r:id="rId55"/>
    <p:sldId id="593" r:id="rId56"/>
    <p:sldId id="592" r:id="rId57"/>
    <p:sldId id="577" r:id="rId58"/>
    <p:sldId id="615" r:id="rId59"/>
    <p:sldId id="614" r:id="rId60"/>
    <p:sldId id="613" r:id="rId61"/>
    <p:sldId id="612" r:id="rId62"/>
    <p:sldId id="611" r:id="rId63"/>
    <p:sldId id="610" r:id="rId64"/>
    <p:sldId id="609" r:id="rId65"/>
    <p:sldId id="608" r:id="rId66"/>
    <p:sldId id="607" r:id="rId67"/>
    <p:sldId id="606" r:id="rId68"/>
    <p:sldId id="605" r:id="rId69"/>
    <p:sldId id="604" r:id="rId70"/>
    <p:sldId id="603" r:id="rId71"/>
    <p:sldId id="602" r:id="rId72"/>
    <p:sldId id="576" r:id="rId73"/>
    <p:sldId id="624" r:id="rId74"/>
    <p:sldId id="556" r:id="rId75"/>
    <p:sldId id="623" r:id="rId76"/>
    <p:sldId id="622" r:id="rId77"/>
    <p:sldId id="621" r:id="rId78"/>
    <p:sldId id="620" r:id="rId79"/>
    <p:sldId id="619" r:id="rId80"/>
    <p:sldId id="618" r:id="rId81"/>
    <p:sldId id="617" r:id="rId82"/>
    <p:sldId id="616" r:id="rId83"/>
    <p:sldId id="627" r:id="rId84"/>
    <p:sldId id="626" r:id="rId85"/>
    <p:sldId id="332" r:id="rId86"/>
  </p:sldIdLst>
  <p:sldSz cx="12192000" cy="6858000"/>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99"/>
    <a:srgbClr val="D60093"/>
    <a:srgbClr val="800080"/>
    <a:srgbClr val="66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édio 2 - Ênfas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9349" autoAdjust="0"/>
    <p:restoredTop sz="94660"/>
  </p:normalViewPr>
  <p:slideViewPr>
    <p:cSldViewPr snapToGrid="0">
      <p:cViewPr varScale="1">
        <p:scale>
          <a:sx n="111" d="100"/>
          <a:sy n="111" d="100"/>
        </p:scale>
        <p:origin x="918"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theme" Target="theme/theme1.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tableStyles" Target="tableStyles.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presProps" Target="presProp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Slide de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13935740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Slide de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29177202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Slide de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26923207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cSld name="3_Slide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8DEE564-F948-FCCD-82F5-59A7EE5C88D8}"/>
              </a:ext>
            </a:extLst>
          </p:cNvPr>
          <p:cNvSpPr>
            <a:spLocks noGrp="1"/>
          </p:cNvSpPr>
          <p:nvPr>
            <p:ph type="ctrTitle"/>
          </p:nvPr>
        </p:nvSpPr>
        <p:spPr>
          <a:xfrm>
            <a:off x="1524000" y="1122363"/>
            <a:ext cx="9144000" cy="2387600"/>
          </a:xfrm>
        </p:spPr>
        <p:txBody>
          <a:bodyPr anchor="b"/>
          <a:lstStyle>
            <a:lvl1pPr algn="ctr">
              <a:defRPr sz="6000"/>
            </a:lvl1pPr>
          </a:lstStyle>
          <a:p>
            <a:r>
              <a:rPr lang="pt-BR"/>
              <a:t>Clique para editar o título Mestre</a:t>
            </a:r>
          </a:p>
        </p:txBody>
      </p:sp>
      <p:sp>
        <p:nvSpPr>
          <p:cNvPr id="3" name="Subtítulo 2">
            <a:extLst>
              <a:ext uri="{FF2B5EF4-FFF2-40B4-BE49-F238E27FC236}">
                <a16:creationId xmlns:a16="http://schemas.microsoft.com/office/drawing/2014/main" id="{661BE117-4852-D6B9-E0F3-4DF658DE078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BR"/>
              <a:t>Clique para editar o estilo do subtítulo Mestre</a:t>
            </a:r>
          </a:p>
        </p:txBody>
      </p:sp>
      <p:sp>
        <p:nvSpPr>
          <p:cNvPr id="4" name="Espaço Reservado para Data 3">
            <a:extLst>
              <a:ext uri="{FF2B5EF4-FFF2-40B4-BE49-F238E27FC236}">
                <a16:creationId xmlns:a16="http://schemas.microsoft.com/office/drawing/2014/main" id="{AF7E34DD-F0F2-365E-1E16-3D33F488B27C}"/>
              </a:ext>
            </a:extLst>
          </p:cNvPr>
          <p:cNvSpPr>
            <a:spLocks noGrp="1"/>
          </p:cNvSpPr>
          <p:nvPr>
            <p:ph type="dt" sz="half" idx="10"/>
          </p:nvPr>
        </p:nvSpPr>
        <p:spPr/>
        <p:txBody>
          <a:bodyPr/>
          <a:lstStyle/>
          <a:p>
            <a:fld id="{11C7BEFE-4B67-4275-9DBE-B718A7576177}" type="datetimeFigureOut">
              <a:rPr lang="pt-BR" smtClean="0"/>
              <a:t>04/02/2026</a:t>
            </a:fld>
            <a:endParaRPr lang="pt-BR"/>
          </a:p>
        </p:txBody>
      </p:sp>
      <p:sp>
        <p:nvSpPr>
          <p:cNvPr id="5" name="Espaço Reservado para Rodapé 4">
            <a:extLst>
              <a:ext uri="{FF2B5EF4-FFF2-40B4-BE49-F238E27FC236}">
                <a16:creationId xmlns:a16="http://schemas.microsoft.com/office/drawing/2014/main" id="{C5637472-FA25-2219-F195-2EBD1DF0A7FF}"/>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AB2769A0-1F51-C479-7497-0BC0057B89BA}"/>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25331794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slideLayout" Target="../slideLayouts/slideLayout3.xml"/><Relationship Id="rId7" Type="http://schemas.openxmlformats.org/officeDocument/2006/relationships/image" Target="../media/image2.sv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image" Target="../media/image4.sv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tângulo 8">
            <a:extLst>
              <a:ext uri="{FF2B5EF4-FFF2-40B4-BE49-F238E27FC236}">
                <a16:creationId xmlns:a16="http://schemas.microsoft.com/office/drawing/2014/main" id="{C78BA821-B3E0-4352-9B1A-AFEE116914C7}"/>
              </a:ext>
            </a:extLst>
          </p:cNvPr>
          <p:cNvSpPr/>
          <p:nvPr userDrawn="1"/>
        </p:nvSpPr>
        <p:spPr>
          <a:xfrm>
            <a:off x="162410" y="330200"/>
            <a:ext cx="11839089" cy="6311900"/>
          </a:xfrm>
          <a:prstGeom prst="rect">
            <a:avLst/>
          </a:prstGeom>
          <a:no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10" name="Retângulo 9">
            <a:extLst>
              <a:ext uri="{FF2B5EF4-FFF2-40B4-BE49-F238E27FC236}">
                <a16:creationId xmlns:a16="http://schemas.microsoft.com/office/drawing/2014/main" id="{F0DA5AEB-E4F8-4CEF-9CE8-3B261EF82C3A}"/>
              </a:ext>
            </a:extLst>
          </p:cNvPr>
          <p:cNvSpPr/>
          <p:nvPr userDrawn="1"/>
        </p:nvSpPr>
        <p:spPr>
          <a:xfrm>
            <a:off x="3987800" y="101518"/>
            <a:ext cx="4305300" cy="62238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7" name="Gráfico 6">
            <a:extLst>
              <a:ext uri="{FF2B5EF4-FFF2-40B4-BE49-F238E27FC236}">
                <a16:creationId xmlns:a16="http://schemas.microsoft.com/office/drawing/2014/main" id="{C6FBA71B-1815-4E70-BBC9-93DD687E8F33}"/>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5572162" y="145044"/>
            <a:ext cx="2309308" cy="440156"/>
          </a:xfrm>
          <a:prstGeom prst="rect">
            <a:avLst/>
          </a:prstGeom>
        </p:spPr>
      </p:pic>
      <p:pic>
        <p:nvPicPr>
          <p:cNvPr id="8" name="Gráfico 7">
            <a:extLst>
              <a:ext uri="{FF2B5EF4-FFF2-40B4-BE49-F238E27FC236}">
                <a16:creationId xmlns:a16="http://schemas.microsoft.com/office/drawing/2014/main" id="{1D093ECF-BC52-4844-A3A4-4CFB9369DA3C}"/>
              </a:ext>
            </a:extLst>
          </p:cNvPr>
          <p:cNvPicPr>
            <a:picLocks noChangeAspect="1"/>
          </p:cNvPicPr>
          <p:nvPr userDrawn="1"/>
        </p:nvPicPr>
        <p:blipFill>
          <a:blip r:embed="rId8">
            <a:extLst>
              <a:ext uri="{96DAC541-7B7A-43D3-8B79-37D633B846F1}">
                <asvg:svgBlip xmlns:asvg="http://schemas.microsoft.com/office/drawing/2016/SVG/main" r:embed="rId9"/>
              </a:ext>
            </a:extLst>
          </a:blip>
          <a:stretch>
            <a:fillRect/>
          </a:stretch>
        </p:blipFill>
        <p:spPr>
          <a:xfrm>
            <a:off x="4206240" y="101518"/>
            <a:ext cx="867784" cy="483682"/>
          </a:xfrm>
          <a:prstGeom prst="rect">
            <a:avLst/>
          </a:prstGeom>
        </p:spPr>
      </p:pic>
    </p:spTree>
    <p:extLst>
      <p:ext uri="{BB962C8B-B14F-4D97-AF65-F5344CB8AC3E}">
        <p14:creationId xmlns:p14="http://schemas.microsoft.com/office/powerpoint/2010/main" val="286183754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 Id="rId5" Type="http://schemas.openxmlformats.org/officeDocument/2006/relationships/image" Target="../media/image26.png"/><Relationship Id="rId4" Type="http://schemas.openxmlformats.org/officeDocument/2006/relationships/image" Target="../media/image25.png"/></Relationships>
</file>

<file path=ppt/slides/_rels/slide1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1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2.xml"/><Relationship Id="rId4" Type="http://schemas.openxmlformats.org/officeDocument/2006/relationships/image" Target="../media/image36.png"/></Relationships>
</file>

<file path=ppt/slides/_rels/slide13.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2.xml"/><Relationship Id="rId5" Type="http://schemas.openxmlformats.org/officeDocument/2006/relationships/image" Target="../media/image42.png"/><Relationship Id="rId4" Type="http://schemas.openxmlformats.org/officeDocument/2006/relationships/image" Target="../media/image41.png"/></Relationships>
</file>

<file path=ppt/slides/_rels/slide15.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2.xml"/><Relationship Id="rId4" Type="http://schemas.openxmlformats.org/officeDocument/2006/relationships/image" Target="../media/image45.png"/></Relationships>
</file>

<file path=ppt/slides/_rels/slide16.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2.xml"/><Relationship Id="rId5" Type="http://schemas.openxmlformats.org/officeDocument/2006/relationships/image" Target="../media/image49.png"/><Relationship Id="rId4" Type="http://schemas.openxmlformats.org/officeDocument/2006/relationships/image" Target="../media/image48.png"/></Relationships>
</file>

<file path=ppt/slides/_rels/slide17.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2.xml"/><Relationship Id="rId6" Type="http://schemas.openxmlformats.org/officeDocument/2006/relationships/image" Target="../media/image56.png"/><Relationship Id="rId5" Type="http://schemas.openxmlformats.org/officeDocument/2006/relationships/image" Target="../media/image55.png"/><Relationship Id="rId4" Type="http://schemas.openxmlformats.org/officeDocument/2006/relationships/image" Target="../media/image54.png"/></Relationships>
</file>

<file path=ppt/slides/_rels/slide19.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png"/><Relationship Id="rId1" Type="http://schemas.openxmlformats.org/officeDocument/2006/relationships/slideLayout" Target="../slideLayouts/slideLayout2.xml"/><Relationship Id="rId5" Type="http://schemas.openxmlformats.org/officeDocument/2006/relationships/image" Target="../media/image60.png"/><Relationship Id="rId4" Type="http://schemas.openxmlformats.org/officeDocument/2006/relationships/image" Target="../media/image59.png"/></Relationships>
</file>

<file path=ppt/slides/_rels/slide20.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65.png"/><Relationship Id="rId1" Type="http://schemas.openxmlformats.org/officeDocument/2006/relationships/slideLayout" Target="../slideLayouts/slideLayout2.xml"/><Relationship Id="rId4" Type="http://schemas.openxmlformats.org/officeDocument/2006/relationships/image" Target="../media/image67.png"/></Relationships>
</file>

<file path=ppt/slides/_rels/slide23.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68.png"/><Relationship Id="rId1" Type="http://schemas.openxmlformats.org/officeDocument/2006/relationships/slideLayout" Target="../slideLayouts/slideLayout2.xml"/><Relationship Id="rId5" Type="http://schemas.openxmlformats.org/officeDocument/2006/relationships/image" Target="../media/image70.png"/><Relationship Id="rId4" Type="http://schemas.openxmlformats.org/officeDocument/2006/relationships/image" Target="../media/image39.png"/></Relationships>
</file>

<file path=ppt/slides/_rels/slide24.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71.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image" Target="../media/image73.png"/><Relationship Id="rId1" Type="http://schemas.openxmlformats.org/officeDocument/2006/relationships/slideLayout" Target="../slideLayouts/slideLayout2.xml"/><Relationship Id="rId4" Type="http://schemas.openxmlformats.org/officeDocument/2006/relationships/image" Target="../media/image75.png"/></Relationships>
</file>

<file path=ppt/slides/_rels/slide26.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77.png"/><Relationship Id="rId1" Type="http://schemas.openxmlformats.org/officeDocument/2006/relationships/slideLayout" Target="../slideLayouts/slideLayout2.xml"/><Relationship Id="rId4" Type="http://schemas.openxmlformats.org/officeDocument/2006/relationships/image" Target="../media/image79.png"/></Relationships>
</file>

<file path=ppt/slides/_rels/slide28.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image" Target="../media/image80.png"/><Relationship Id="rId1" Type="http://schemas.openxmlformats.org/officeDocument/2006/relationships/slideLayout" Target="../slideLayouts/slideLayout2.xml"/><Relationship Id="rId5" Type="http://schemas.openxmlformats.org/officeDocument/2006/relationships/image" Target="../media/image83.png"/><Relationship Id="rId4" Type="http://schemas.openxmlformats.org/officeDocument/2006/relationships/image" Target="../media/image82.png"/></Relationships>
</file>

<file path=ppt/slides/_rels/slide29.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image" Target="../media/image84.png"/><Relationship Id="rId1" Type="http://schemas.openxmlformats.org/officeDocument/2006/relationships/slideLayout" Target="../slideLayouts/slideLayout2.xml"/><Relationship Id="rId6" Type="http://schemas.openxmlformats.org/officeDocument/2006/relationships/image" Target="../media/image88.png"/><Relationship Id="rId5" Type="http://schemas.openxmlformats.org/officeDocument/2006/relationships/image" Target="../media/image87.png"/><Relationship Id="rId4" Type="http://schemas.openxmlformats.org/officeDocument/2006/relationships/image" Target="../media/image86.png"/></Relationships>
</file>

<file path=ppt/slides/_rels/slide30.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image" Target="../media/image89.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image" Target="../media/image91.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image" Target="../media/image93.png"/><Relationship Id="rId1" Type="http://schemas.openxmlformats.org/officeDocument/2006/relationships/slideLayout" Target="../slideLayouts/slideLayout2.xml"/><Relationship Id="rId6" Type="http://schemas.openxmlformats.org/officeDocument/2006/relationships/image" Target="../media/image97.png"/><Relationship Id="rId5" Type="http://schemas.openxmlformats.org/officeDocument/2006/relationships/image" Target="../media/image96.png"/><Relationship Id="rId4" Type="http://schemas.openxmlformats.org/officeDocument/2006/relationships/image" Target="../media/image95.png"/></Relationships>
</file>

<file path=ppt/slides/_rels/slide33.xml.rels><?xml version="1.0" encoding="UTF-8" standalone="yes"?>
<Relationships xmlns="http://schemas.openxmlformats.org/package/2006/relationships"><Relationship Id="rId3" Type="http://schemas.openxmlformats.org/officeDocument/2006/relationships/image" Target="../media/image99.emf"/><Relationship Id="rId2" Type="http://schemas.openxmlformats.org/officeDocument/2006/relationships/image" Target="../media/image98.emf"/><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image" Target="../media/image100.png"/><Relationship Id="rId1" Type="http://schemas.openxmlformats.org/officeDocument/2006/relationships/slideLayout" Target="../slideLayouts/slideLayout2.xml"/><Relationship Id="rId4" Type="http://schemas.openxmlformats.org/officeDocument/2006/relationships/image" Target="../media/image102.png"/></Relationships>
</file>

<file path=ppt/slides/_rels/slide35.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image" Target="../media/image103.png"/><Relationship Id="rId1" Type="http://schemas.openxmlformats.org/officeDocument/2006/relationships/slideLayout" Target="../slideLayouts/slideLayout2.xml"/><Relationship Id="rId4" Type="http://schemas.openxmlformats.org/officeDocument/2006/relationships/image" Target="../media/image105.png"/></Relationships>
</file>

<file path=ppt/slides/_rels/slide36.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image" Target="../media/image106.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image" Target="../media/image108.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111.png"/><Relationship Id="rId2" Type="http://schemas.openxmlformats.org/officeDocument/2006/relationships/image" Target="../media/image110.png"/><Relationship Id="rId1" Type="http://schemas.openxmlformats.org/officeDocument/2006/relationships/slideLayout" Target="../slideLayouts/slideLayout2.xml"/><Relationship Id="rId4" Type="http://schemas.openxmlformats.org/officeDocument/2006/relationships/image" Target="../media/image112.png"/></Relationships>
</file>

<file path=ppt/slides/_rels/slide39.xml.rels><?xml version="1.0" encoding="UTF-8" standalone="yes"?>
<Relationships xmlns="http://schemas.openxmlformats.org/package/2006/relationships"><Relationship Id="rId3" Type="http://schemas.openxmlformats.org/officeDocument/2006/relationships/image" Target="../media/image114.png"/><Relationship Id="rId2" Type="http://schemas.openxmlformats.org/officeDocument/2006/relationships/image" Target="../media/image113.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116.png"/><Relationship Id="rId2" Type="http://schemas.openxmlformats.org/officeDocument/2006/relationships/image" Target="../media/image115.png"/><Relationship Id="rId1" Type="http://schemas.openxmlformats.org/officeDocument/2006/relationships/slideLayout" Target="../slideLayouts/slideLayout2.xml"/><Relationship Id="rId5" Type="http://schemas.openxmlformats.org/officeDocument/2006/relationships/image" Target="../media/image118.png"/><Relationship Id="rId4" Type="http://schemas.openxmlformats.org/officeDocument/2006/relationships/image" Target="../media/image117.png"/></Relationships>
</file>

<file path=ppt/slides/_rels/slide41.xml.rels><?xml version="1.0" encoding="UTF-8" standalone="yes"?>
<Relationships xmlns="http://schemas.openxmlformats.org/package/2006/relationships"><Relationship Id="rId3" Type="http://schemas.openxmlformats.org/officeDocument/2006/relationships/image" Target="../media/image120.png"/><Relationship Id="rId2" Type="http://schemas.openxmlformats.org/officeDocument/2006/relationships/image" Target="../media/image119.png"/><Relationship Id="rId1" Type="http://schemas.openxmlformats.org/officeDocument/2006/relationships/slideLayout" Target="../slideLayouts/slideLayout2.xml"/><Relationship Id="rId6" Type="http://schemas.openxmlformats.org/officeDocument/2006/relationships/image" Target="../media/image123.png"/><Relationship Id="rId5" Type="http://schemas.openxmlformats.org/officeDocument/2006/relationships/image" Target="../media/image122.png"/><Relationship Id="rId4" Type="http://schemas.openxmlformats.org/officeDocument/2006/relationships/image" Target="../media/image121.png"/></Relationships>
</file>

<file path=ppt/slides/_rels/slide42.xml.rels><?xml version="1.0" encoding="UTF-8" standalone="yes"?>
<Relationships xmlns="http://schemas.openxmlformats.org/package/2006/relationships"><Relationship Id="rId3" Type="http://schemas.openxmlformats.org/officeDocument/2006/relationships/image" Target="../media/image125.png"/><Relationship Id="rId2" Type="http://schemas.openxmlformats.org/officeDocument/2006/relationships/image" Target="../media/image124.png"/><Relationship Id="rId1" Type="http://schemas.openxmlformats.org/officeDocument/2006/relationships/slideLayout" Target="../slideLayouts/slideLayout2.xml"/><Relationship Id="rId4" Type="http://schemas.openxmlformats.org/officeDocument/2006/relationships/image" Target="../media/image126.png"/></Relationships>
</file>

<file path=ppt/slides/_rels/slide43.xml.rels><?xml version="1.0" encoding="UTF-8" standalone="yes"?>
<Relationships xmlns="http://schemas.openxmlformats.org/package/2006/relationships"><Relationship Id="rId3" Type="http://schemas.openxmlformats.org/officeDocument/2006/relationships/image" Target="../media/image128.png"/><Relationship Id="rId2" Type="http://schemas.openxmlformats.org/officeDocument/2006/relationships/image" Target="../media/image127.png"/><Relationship Id="rId1" Type="http://schemas.openxmlformats.org/officeDocument/2006/relationships/slideLayout" Target="../slideLayouts/slideLayout2.xml"/><Relationship Id="rId5" Type="http://schemas.openxmlformats.org/officeDocument/2006/relationships/image" Target="../media/image130.png"/><Relationship Id="rId4" Type="http://schemas.openxmlformats.org/officeDocument/2006/relationships/image" Target="../media/image129.png"/></Relationships>
</file>

<file path=ppt/slides/_rels/slide44.xml.rels><?xml version="1.0" encoding="UTF-8" standalone="yes"?>
<Relationships xmlns="http://schemas.openxmlformats.org/package/2006/relationships"><Relationship Id="rId3" Type="http://schemas.openxmlformats.org/officeDocument/2006/relationships/image" Target="../media/image132.png"/><Relationship Id="rId2" Type="http://schemas.openxmlformats.org/officeDocument/2006/relationships/image" Target="../media/image131.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134.emf"/><Relationship Id="rId2" Type="http://schemas.openxmlformats.org/officeDocument/2006/relationships/image" Target="../media/image133.emf"/><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136.emf"/><Relationship Id="rId2" Type="http://schemas.openxmlformats.org/officeDocument/2006/relationships/image" Target="../media/image135.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138.png"/><Relationship Id="rId2" Type="http://schemas.openxmlformats.org/officeDocument/2006/relationships/image" Target="../media/image137.emf"/><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139.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141.png"/><Relationship Id="rId2" Type="http://schemas.openxmlformats.org/officeDocument/2006/relationships/image" Target="../media/image140.png"/><Relationship Id="rId1" Type="http://schemas.openxmlformats.org/officeDocument/2006/relationships/slideLayout" Target="../slideLayouts/slideLayout2.xml"/><Relationship Id="rId4" Type="http://schemas.openxmlformats.org/officeDocument/2006/relationships/image" Target="../media/image142.png"/></Relationships>
</file>

<file path=ppt/slides/_rels/slide50.xml.rels><?xml version="1.0" encoding="UTF-8" standalone="yes"?>
<Relationships xmlns="http://schemas.openxmlformats.org/package/2006/relationships"><Relationship Id="rId3" Type="http://schemas.openxmlformats.org/officeDocument/2006/relationships/image" Target="../media/image144.png"/><Relationship Id="rId2" Type="http://schemas.openxmlformats.org/officeDocument/2006/relationships/image" Target="../media/image143.png"/><Relationship Id="rId1" Type="http://schemas.openxmlformats.org/officeDocument/2006/relationships/slideLayout" Target="../slideLayouts/slideLayout2.xml"/><Relationship Id="rId5" Type="http://schemas.openxmlformats.org/officeDocument/2006/relationships/image" Target="../media/image146.png"/><Relationship Id="rId4" Type="http://schemas.openxmlformats.org/officeDocument/2006/relationships/image" Target="../media/image145.png"/></Relationships>
</file>

<file path=ppt/slides/_rels/slide51.xml.rels><?xml version="1.0" encoding="UTF-8" standalone="yes"?>
<Relationships xmlns="http://schemas.openxmlformats.org/package/2006/relationships"><Relationship Id="rId3" Type="http://schemas.openxmlformats.org/officeDocument/2006/relationships/image" Target="../media/image148.png"/><Relationship Id="rId7" Type="http://schemas.openxmlformats.org/officeDocument/2006/relationships/image" Target="../media/image152.png"/><Relationship Id="rId2" Type="http://schemas.openxmlformats.org/officeDocument/2006/relationships/image" Target="../media/image147.png"/><Relationship Id="rId1" Type="http://schemas.openxmlformats.org/officeDocument/2006/relationships/slideLayout" Target="../slideLayouts/slideLayout2.xml"/><Relationship Id="rId6" Type="http://schemas.openxmlformats.org/officeDocument/2006/relationships/image" Target="../media/image151.png"/><Relationship Id="rId5" Type="http://schemas.openxmlformats.org/officeDocument/2006/relationships/image" Target="../media/image150.png"/><Relationship Id="rId4" Type="http://schemas.openxmlformats.org/officeDocument/2006/relationships/image" Target="../media/image149.png"/></Relationships>
</file>

<file path=ppt/slides/_rels/slide52.xml.rels><?xml version="1.0" encoding="UTF-8" standalone="yes"?>
<Relationships xmlns="http://schemas.openxmlformats.org/package/2006/relationships"><Relationship Id="rId3" Type="http://schemas.openxmlformats.org/officeDocument/2006/relationships/image" Target="../media/image154.png"/><Relationship Id="rId2" Type="http://schemas.openxmlformats.org/officeDocument/2006/relationships/image" Target="../media/image153.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156.png"/><Relationship Id="rId2" Type="http://schemas.openxmlformats.org/officeDocument/2006/relationships/image" Target="../media/image155.png"/><Relationship Id="rId1" Type="http://schemas.openxmlformats.org/officeDocument/2006/relationships/slideLayout" Target="../slideLayouts/slideLayout2.xml"/><Relationship Id="rId4" Type="http://schemas.openxmlformats.org/officeDocument/2006/relationships/image" Target="../media/image157.png"/></Relationships>
</file>

<file path=ppt/slides/_rels/slide54.xml.rels><?xml version="1.0" encoding="UTF-8" standalone="yes"?>
<Relationships xmlns="http://schemas.openxmlformats.org/package/2006/relationships"><Relationship Id="rId2" Type="http://schemas.openxmlformats.org/officeDocument/2006/relationships/image" Target="../media/image158.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160.emf"/><Relationship Id="rId2" Type="http://schemas.openxmlformats.org/officeDocument/2006/relationships/image" Target="../media/image159.emf"/><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162.png"/><Relationship Id="rId2" Type="http://schemas.openxmlformats.org/officeDocument/2006/relationships/image" Target="../media/image161.png"/><Relationship Id="rId1" Type="http://schemas.openxmlformats.org/officeDocument/2006/relationships/slideLayout" Target="../slideLayouts/slideLayout2.xml"/><Relationship Id="rId5" Type="http://schemas.openxmlformats.org/officeDocument/2006/relationships/image" Target="../media/image164.png"/><Relationship Id="rId4" Type="http://schemas.openxmlformats.org/officeDocument/2006/relationships/image" Target="../media/image163.png"/></Relationships>
</file>

<file path=ppt/slides/_rels/slide57.xml.rels><?xml version="1.0" encoding="UTF-8" standalone="yes"?>
<Relationships xmlns="http://schemas.openxmlformats.org/package/2006/relationships"><Relationship Id="rId3" Type="http://schemas.openxmlformats.org/officeDocument/2006/relationships/image" Target="../media/image166.png"/><Relationship Id="rId7" Type="http://schemas.openxmlformats.org/officeDocument/2006/relationships/image" Target="../media/image170.png"/><Relationship Id="rId2" Type="http://schemas.openxmlformats.org/officeDocument/2006/relationships/image" Target="../media/image165.png"/><Relationship Id="rId1" Type="http://schemas.openxmlformats.org/officeDocument/2006/relationships/slideLayout" Target="../slideLayouts/slideLayout2.xml"/><Relationship Id="rId6" Type="http://schemas.openxmlformats.org/officeDocument/2006/relationships/image" Target="../media/image169.png"/><Relationship Id="rId5" Type="http://schemas.openxmlformats.org/officeDocument/2006/relationships/image" Target="../media/image168.png"/><Relationship Id="rId4" Type="http://schemas.openxmlformats.org/officeDocument/2006/relationships/image" Target="../media/image167.png"/></Relationships>
</file>

<file path=ppt/slides/_rels/slide58.xml.rels><?xml version="1.0" encoding="UTF-8" standalone="yes"?>
<Relationships xmlns="http://schemas.openxmlformats.org/package/2006/relationships"><Relationship Id="rId3" Type="http://schemas.openxmlformats.org/officeDocument/2006/relationships/image" Target="../media/image172.png"/><Relationship Id="rId2" Type="http://schemas.openxmlformats.org/officeDocument/2006/relationships/image" Target="../media/image171.png"/><Relationship Id="rId1" Type="http://schemas.openxmlformats.org/officeDocument/2006/relationships/slideLayout" Target="../slideLayouts/slideLayout2.xml"/><Relationship Id="rId4" Type="http://schemas.openxmlformats.org/officeDocument/2006/relationships/image" Target="../media/image173.png"/></Relationships>
</file>

<file path=ppt/slides/_rels/slide59.xml.rels><?xml version="1.0" encoding="UTF-8" standalone="yes"?>
<Relationships xmlns="http://schemas.openxmlformats.org/package/2006/relationships"><Relationship Id="rId3" Type="http://schemas.openxmlformats.org/officeDocument/2006/relationships/image" Target="../media/image175.png"/><Relationship Id="rId2" Type="http://schemas.openxmlformats.org/officeDocument/2006/relationships/image" Target="../media/image174.png"/><Relationship Id="rId1" Type="http://schemas.openxmlformats.org/officeDocument/2006/relationships/slideLayout" Target="../slideLayouts/slideLayout2.xml"/><Relationship Id="rId5" Type="http://schemas.openxmlformats.org/officeDocument/2006/relationships/image" Target="../media/image177.png"/><Relationship Id="rId4" Type="http://schemas.openxmlformats.org/officeDocument/2006/relationships/image" Target="../media/image176.png"/></Relationships>
</file>

<file path=ppt/slides/_rels/slide60.xml.rels><?xml version="1.0" encoding="UTF-8" standalone="yes"?>
<Relationships xmlns="http://schemas.openxmlformats.org/package/2006/relationships"><Relationship Id="rId3" Type="http://schemas.openxmlformats.org/officeDocument/2006/relationships/image" Target="../media/image179.png"/><Relationship Id="rId2" Type="http://schemas.openxmlformats.org/officeDocument/2006/relationships/image" Target="../media/image178.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181.png"/><Relationship Id="rId2" Type="http://schemas.openxmlformats.org/officeDocument/2006/relationships/image" Target="../media/image180.png"/><Relationship Id="rId1" Type="http://schemas.openxmlformats.org/officeDocument/2006/relationships/slideLayout" Target="../slideLayouts/slideLayout2.xml"/><Relationship Id="rId6" Type="http://schemas.openxmlformats.org/officeDocument/2006/relationships/image" Target="../media/image184.png"/><Relationship Id="rId5" Type="http://schemas.openxmlformats.org/officeDocument/2006/relationships/image" Target="../media/image183.png"/><Relationship Id="rId4" Type="http://schemas.openxmlformats.org/officeDocument/2006/relationships/image" Target="../media/image182.png"/></Relationships>
</file>

<file path=ppt/slides/_rels/slide62.xml.rels><?xml version="1.0" encoding="UTF-8" standalone="yes"?>
<Relationships xmlns="http://schemas.openxmlformats.org/package/2006/relationships"><Relationship Id="rId2" Type="http://schemas.openxmlformats.org/officeDocument/2006/relationships/image" Target="../media/image185.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186.emf"/><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187.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189.emf"/><Relationship Id="rId2" Type="http://schemas.openxmlformats.org/officeDocument/2006/relationships/image" Target="../media/image188.png"/><Relationship Id="rId1" Type="http://schemas.openxmlformats.org/officeDocument/2006/relationships/slideLayout" Target="../slideLayouts/slideLayout2.xml"/><Relationship Id="rId5" Type="http://schemas.openxmlformats.org/officeDocument/2006/relationships/image" Target="../media/image191.emf"/><Relationship Id="rId4" Type="http://schemas.openxmlformats.org/officeDocument/2006/relationships/image" Target="../media/image190.png"/></Relationships>
</file>

<file path=ppt/slides/_rels/slide66.xml.rels><?xml version="1.0" encoding="UTF-8" standalone="yes"?>
<Relationships xmlns="http://schemas.openxmlformats.org/package/2006/relationships"><Relationship Id="rId2" Type="http://schemas.openxmlformats.org/officeDocument/2006/relationships/image" Target="../media/image192.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193.emf"/><Relationship Id="rId2" Type="http://schemas.openxmlformats.org/officeDocument/2006/relationships/image" Target="../media/image188.png"/><Relationship Id="rId1" Type="http://schemas.openxmlformats.org/officeDocument/2006/relationships/slideLayout" Target="../slideLayouts/slideLayout2.xml"/><Relationship Id="rId4" Type="http://schemas.openxmlformats.org/officeDocument/2006/relationships/image" Target="../media/image194.png"/></Relationships>
</file>

<file path=ppt/slides/_rels/slide68.xml.rels><?xml version="1.0" encoding="UTF-8" standalone="yes"?>
<Relationships xmlns="http://schemas.openxmlformats.org/package/2006/relationships"><Relationship Id="rId2" Type="http://schemas.openxmlformats.org/officeDocument/2006/relationships/image" Target="../media/image195.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197.png"/><Relationship Id="rId2" Type="http://schemas.openxmlformats.org/officeDocument/2006/relationships/image" Target="../media/image196.pn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198.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199.pn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201.png"/><Relationship Id="rId2" Type="http://schemas.openxmlformats.org/officeDocument/2006/relationships/image" Target="../media/image200.emf"/><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202.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204.png"/><Relationship Id="rId2" Type="http://schemas.openxmlformats.org/officeDocument/2006/relationships/image" Target="../media/image203.emf"/><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image" Target="../media/image206.png"/><Relationship Id="rId2" Type="http://schemas.openxmlformats.org/officeDocument/2006/relationships/image" Target="../media/image205.png"/><Relationship Id="rId1" Type="http://schemas.openxmlformats.org/officeDocument/2006/relationships/slideLayout" Target="../slideLayouts/slideLayout2.xml"/><Relationship Id="rId5" Type="http://schemas.openxmlformats.org/officeDocument/2006/relationships/image" Target="../media/image208.png"/><Relationship Id="rId4" Type="http://schemas.openxmlformats.org/officeDocument/2006/relationships/image" Target="../media/image207.png"/></Relationships>
</file>

<file path=ppt/slides/_rels/slide77.xml.rels><?xml version="1.0" encoding="UTF-8" standalone="yes"?>
<Relationships xmlns="http://schemas.openxmlformats.org/package/2006/relationships"><Relationship Id="rId3" Type="http://schemas.openxmlformats.org/officeDocument/2006/relationships/image" Target="../media/image209.png"/><Relationship Id="rId2" Type="http://schemas.openxmlformats.org/officeDocument/2006/relationships/image" Target="../media/image208.emf"/><Relationship Id="rId1" Type="http://schemas.openxmlformats.org/officeDocument/2006/relationships/slideLayout" Target="../slideLayouts/slideLayout2.xml"/><Relationship Id="rId4" Type="http://schemas.openxmlformats.org/officeDocument/2006/relationships/image" Target="../media/image210.png"/></Relationships>
</file>

<file path=ppt/slides/_rels/slide78.xml.rels><?xml version="1.0" encoding="UTF-8" standalone="yes"?>
<Relationships xmlns="http://schemas.openxmlformats.org/package/2006/relationships"><Relationship Id="rId3" Type="http://schemas.openxmlformats.org/officeDocument/2006/relationships/image" Target="../media/image212.png"/><Relationship Id="rId2" Type="http://schemas.openxmlformats.org/officeDocument/2006/relationships/image" Target="../media/image211.png"/><Relationship Id="rId1" Type="http://schemas.openxmlformats.org/officeDocument/2006/relationships/slideLayout" Target="../slideLayouts/slideLayout2.xml"/><Relationship Id="rId5" Type="http://schemas.openxmlformats.org/officeDocument/2006/relationships/image" Target="../media/image214.png"/><Relationship Id="rId4" Type="http://schemas.openxmlformats.org/officeDocument/2006/relationships/image" Target="../media/image213.png"/></Relationships>
</file>

<file path=ppt/slides/_rels/slide79.xml.rels><?xml version="1.0" encoding="UTF-8" standalone="yes"?>
<Relationships xmlns="http://schemas.openxmlformats.org/package/2006/relationships"><Relationship Id="rId3" Type="http://schemas.openxmlformats.org/officeDocument/2006/relationships/image" Target="../media/image216.png"/><Relationship Id="rId2" Type="http://schemas.openxmlformats.org/officeDocument/2006/relationships/image" Target="../media/image215.png"/><Relationship Id="rId1" Type="http://schemas.openxmlformats.org/officeDocument/2006/relationships/slideLayout" Target="../slideLayouts/slideLayout2.xml"/><Relationship Id="rId5" Type="http://schemas.openxmlformats.org/officeDocument/2006/relationships/image" Target="../media/image218.png"/><Relationship Id="rId4" Type="http://schemas.openxmlformats.org/officeDocument/2006/relationships/image" Target="../media/image217.png"/></Relationships>
</file>

<file path=ppt/slides/_rels/slide80.xml.rels><?xml version="1.0" encoding="UTF-8" standalone="yes"?>
<Relationships xmlns="http://schemas.openxmlformats.org/package/2006/relationships"><Relationship Id="rId3" Type="http://schemas.openxmlformats.org/officeDocument/2006/relationships/image" Target="../media/image220.png"/><Relationship Id="rId2" Type="http://schemas.openxmlformats.org/officeDocument/2006/relationships/image" Target="../media/image219.png"/><Relationship Id="rId1" Type="http://schemas.openxmlformats.org/officeDocument/2006/relationships/slideLayout" Target="../slideLayouts/slideLayout2.xml"/><Relationship Id="rId4" Type="http://schemas.openxmlformats.org/officeDocument/2006/relationships/image" Target="../media/image221.png"/></Relationships>
</file>

<file path=ppt/slides/_rels/slide81.xml.rels><?xml version="1.0" encoding="UTF-8" standalone="yes"?>
<Relationships xmlns="http://schemas.openxmlformats.org/package/2006/relationships"><Relationship Id="rId3" Type="http://schemas.openxmlformats.org/officeDocument/2006/relationships/image" Target="../media/image223.png"/><Relationship Id="rId2" Type="http://schemas.openxmlformats.org/officeDocument/2006/relationships/image" Target="../media/image222.png"/><Relationship Id="rId1" Type="http://schemas.openxmlformats.org/officeDocument/2006/relationships/slideLayout" Target="../slideLayouts/slideLayout2.xml"/><Relationship Id="rId4" Type="http://schemas.openxmlformats.org/officeDocument/2006/relationships/image" Target="../media/image224.png"/></Relationships>
</file>

<file path=ppt/slides/_rels/slide82.xml.rels><?xml version="1.0" encoding="UTF-8" standalone="yes"?>
<Relationships xmlns="http://schemas.openxmlformats.org/package/2006/relationships"><Relationship Id="rId3" Type="http://schemas.openxmlformats.org/officeDocument/2006/relationships/image" Target="../media/image226.png"/><Relationship Id="rId2" Type="http://schemas.openxmlformats.org/officeDocument/2006/relationships/image" Target="../media/image225.png"/><Relationship Id="rId1" Type="http://schemas.openxmlformats.org/officeDocument/2006/relationships/slideLayout" Target="../slideLayouts/slideLayout2.xml"/><Relationship Id="rId4" Type="http://schemas.openxmlformats.org/officeDocument/2006/relationships/image" Target="../media/image227.png"/></Relationships>
</file>

<file path=ppt/slides/_rels/slide83.xml.rels><?xml version="1.0" encoding="UTF-8" standalone="yes"?>
<Relationships xmlns="http://schemas.openxmlformats.org/package/2006/relationships"><Relationship Id="rId2" Type="http://schemas.openxmlformats.org/officeDocument/2006/relationships/image" Target="../media/image228.pn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image" Target="../media/image230.pn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image" Target="../media/image229.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m 4" descr="Imagem digital fictícia de personagem de desenho animado com mensagem de texto no celular&#10;&#10;Descrição gerada automaticamente com confiança baixa">
            <a:extLst>
              <a:ext uri="{FF2B5EF4-FFF2-40B4-BE49-F238E27FC236}">
                <a16:creationId xmlns:a16="http://schemas.microsoft.com/office/drawing/2014/main" id="{E14AB4DE-01DE-A422-FB55-3EB66970C39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7" name="CaixaDeTexto 16">
            <a:extLst>
              <a:ext uri="{FF2B5EF4-FFF2-40B4-BE49-F238E27FC236}">
                <a16:creationId xmlns:a16="http://schemas.microsoft.com/office/drawing/2014/main" id="{0C2940D2-74E0-9E09-E895-27BF153E88CC}"/>
              </a:ext>
            </a:extLst>
          </p:cNvPr>
          <p:cNvSpPr txBox="1"/>
          <p:nvPr/>
        </p:nvSpPr>
        <p:spPr>
          <a:xfrm>
            <a:off x="532737" y="3269330"/>
            <a:ext cx="3673746" cy="707886"/>
          </a:xfrm>
          <a:prstGeom prst="rect">
            <a:avLst/>
          </a:prstGeom>
          <a:noFill/>
        </p:spPr>
        <p:txBody>
          <a:bodyPr wrap="square" rtlCol="0">
            <a:spAutoFit/>
          </a:bodyPr>
          <a:lstStyle/>
          <a:p>
            <a:r>
              <a:rPr lang="pt-BR" sz="4000" b="1" dirty="0">
                <a:solidFill>
                  <a:schemeClr val="bg1"/>
                </a:solidFill>
                <a:ea typeface="Verdana" panose="020B0604030504040204" pitchFamily="34" charset="0"/>
                <a:cs typeface="ADLaM Display" panose="02010000000000000000" pitchFamily="2" charset="0"/>
              </a:rPr>
              <a:t>2ª SÉRIE</a:t>
            </a:r>
          </a:p>
        </p:txBody>
      </p:sp>
      <p:sp>
        <p:nvSpPr>
          <p:cNvPr id="18" name="CaixaDeTexto 17">
            <a:extLst>
              <a:ext uri="{FF2B5EF4-FFF2-40B4-BE49-F238E27FC236}">
                <a16:creationId xmlns:a16="http://schemas.microsoft.com/office/drawing/2014/main" id="{B0DC3341-933F-EA83-55CF-8E255C20D521}"/>
              </a:ext>
            </a:extLst>
          </p:cNvPr>
          <p:cNvSpPr txBox="1"/>
          <p:nvPr/>
        </p:nvSpPr>
        <p:spPr>
          <a:xfrm>
            <a:off x="532737" y="5422790"/>
            <a:ext cx="3005593" cy="523220"/>
          </a:xfrm>
          <a:prstGeom prst="rect">
            <a:avLst/>
          </a:prstGeom>
          <a:noFill/>
        </p:spPr>
        <p:txBody>
          <a:bodyPr wrap="square" rtlCol="0">
            <a:spAutoFit/>
          </a:bodyPr>
          <a:lstStyle/>
          <a:p>
            <a:r>
              <a:rPr lang="pt-BR" sz="2800" dirty="0">
                <a:solidFill>
                  <a:schemeClr val="accent2"/>
                </a:solidFill>
              </a:rPr>
              <a:t>1º Bimestre - 2026</a:t>
            </a:r>
          </a:p>
        </p:txBody>
      </p:sp>
      <p:sp>
        <p:nvSpPr>
          <p:cNvPr id="4" name="CaixaDeTexto 3">
            <a:extLst>
              <a:ext uri="{FF2B5EF4-FFF2-40B4-BE49-F238E27FC236}">
                <a16:creationId xmlns:a16="http://schemas.microsoft.com/office/drawing/2014/main" id="{DD1B72A1-903F-5D7B-B52C-806C212F5183}"/>
              </a:ext>
            </a:extLst>
          </p:cNvPr>
          <p:cNvSpPr txBox="1"/>
          <p:nvPr/>
        </p:nvSpPr>
        <p:spPr>
          <a:xfrm>
            <a:off x="532736" y="4218412"/>
            <a:ext cx="4206483" cy="584775"/>
          </a:xfrm>
          <a:prstGeom prst="rect">
            <a:avLst/>
          </a:prstGeom>
          <a:noFill/>
        </p:spPr>
        <p:txBody>
          <a:bodyPr wrap="square" rtlCol="0">
            <a:spAutoFit/>
          </a:bodyPr>
          <a:lstStyle/>
          <a:p>
            <a:r>
              <a:rPr lang="pt-BR" sz="3200" b="1" dirty="0">
                <a:solidFill>
                  <a:schemeClr val="bg1"/>
                </a:solidFill>
                <a:ea typeface="Verdana" panose="020B0604030504040204" pitchFamily="34" charset="0"/>
                <a:cs typeface="ADLaM Display" panose="02010000000000000000" pitchFamily="2" charset="0"/>
              </a:rPr>
              <a:t>MATEMÁTICA</a:t>
            </a:r>
          </a:p>
        </p:txBody>
      </p:sp>
    </p:spTree>
    <p:extLst>
      <p:ext uri="{BB962C8B-B14F-4D97-AF65-F5344CB8AC3E}">
        <p14:creationId xmlns:p14="http://schemas.microsoft.com/office/powerpoint/2010/main" val="1169689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m 5" descr="Interface gráfica do usuário&#10;&#10;Descrição gerada automaticamente com confiança média">
            <a:extLst>
              <a:ext uri="{FF2B5EF4-FFF2-40B4-BE49-F238E27FC236}">
                <a16:creationId xmlns:a16="http://schemas.microsoft.com/office/drawing/2014/main" id="{1A457AF4-75BA-57B6-4054-BB9FA844A2DF}"/>
              </a:ext>
            </a:extLst>
          </p:cNvPr>
          <p:cNvPicPr>
            <a:picLocks noChangeAspect="1"/>
          </p:cNvPicPr>
          <p:nvPr/>
        </p:nvPicPr>
        <p:blipFill>
          <a:blip r:embed="rId2">
            <a:extLst>
              <a:ext uri="{28A0092B-C50C-407E-A947-70E740481C1C}">
                <a14:useLocalDpi xmlns:a14="http://schemas.microsoft.com/office/drawing/2010/main" val="0"/>
              </a:ext>
            </a:extLst>
          </a:blip>
          <a:srcRect t="3468" b="2"/>
          <a:stretch>
            <a:fillRect/>
          </a:stretch>
        </p:blipFill>
        <p:spPr bwMode="auto">
          <a:xfrm>
            <a:off x="335549" y="980225"/>
            <a:ext cx="3728563" cy="701925"/>
          </a:xfrm>
          <a:prstGeom prst="rect">
            <a:avLst/>
          </a:prstGeom>
          <a:noFill/>
          <a:ln>
            <a:noFill/>
          </a:ln>
        </p:spPr>
      </p:pic>
      <p:cxnSp>
        <p:nvCxnSpPr>
          <p:cNvPr id="2" name="Conector reto 1">
            <a:extLst>
              <a:ext uri="{FF2B5EF4-FFF2-40B4-BE49-F238E27FC236}">
                <a16:creationId xmlns:a16="http://schemas.microsoft.com/office/drawing/2014/main" id="{3C3DB1A9-4621-9165-E8F0-30EDC3098520}"/>
              </a:ext>
            </a:extLst>
          </p:cNvPr>
          <p:cNvCxnSpPr>
            <a:cxnSpLocks/>
          </p:cNvCxnSpPr>
          <p:nvPr/>
        </p:nvCxnSpPr>
        <p:spPr>
          <a:xfrm>
            <a:off x="6293150" y="762000"/>
            <a:ext cx="0" cy="5709588"/>
          </a:xfrm>
          <a:prstGeom prst="line">
            <a:avLst/>
          </a:prstGeom>
          <a:ln w="28575"/>
        </p:spPr>
        <p:style>
          <a:lnRef idx="3">
            <a:schemeClr val="dk1"/>
          </a:lnRef>
          <a:fillRef idx="0">
            <a:schemeClr val="dk1"/>
          </a:fillRef>
          <a:effectRef idx="2">
            <a:schemeClr val="dk1"/>
          </a:effectRef>
          <a:fontRef idx="minor">
            <a:schemeClr val="tx1"/>
          </a:fontRef>
        </p:style>
      </p:cxnSp>
      <p:pic>
        <p:nvPicPr>
          <p:cNvPr id="5" name="Imagem 4">
            <a:extLst>
              <a:ext uri="{FF2B5EF4-FFF2-40B4-BE49-F238E27FC236}">
                <a16:creationId xmlns:a16="http://schemas.microsoft.com/office/drawing/2014/main" id="{DFD9D1D5-9427-9CCB-1167-B01AEDB6F8EA}"/>
              </a:ext>
            </a:extLst>
          </p:cNvPr>
          <p:cNvPicPr>
            <a:picLocks noChangeAspect="1"/>
          </p:cNvPicPr>
          <p:nvPr/>
        </p:nvPicPr>
        <p:blipFill>
          <a:blip r:embed="rId3"/>
          <a:stretch>
            <a:fillRect/>
          </a:stretch>
        </p:blipFill>
        <p:spPr>
          <a:xfrm>
            <a:off x="335549" y="480262"/>
            <a:ext cx="3728563" cy="459183"/>
          </a:xfrm>
          <a:prstGeom prst="rect">
            <a:avLst/>
          </a:prstGeom>
        </p:spPr>
      </p:pic>
      <p:sp>
        <p:nvSpPr>
          <p:cNvPr id="9" name="CaixaDeTexto 8">
            <a:extLst>
              <a:ext uri="{FF2B5EF4-FFF2-40B4-BE49-F238E27FC236}">
                <a16:creationId xmlns:a16="http://schemas.microsoft.com/office/drawing/2014/main" id="{BD6BA8E9-6B76-56D6-8A81-723F0E27C90D}"/>
              </a:ext>
            </a:extLst>
          </p:cNvPr>
          <p:cNvSpPr txBox="1"/>
          <p:nvPr/>
        </p:nvSpPr>
        <p:spPr>
          <a:xfrm>
            <a:off x="198588" y="1808058"/>
            <a:ext cx="6094562" cy="4154984"/>
          </a:xfrm>
          <a:prstGeom prst="rect">
            <a:avLst/>
          </a:prstGeom>
          <a:noFill/>
        </p:spPr>
        <p:txBody>
          <a:bodyPr wrap="square">
            <a:spAutoFit/>
          </a:bodyPr>
          <a:lstStyle/>
          <a:p>
            <a:pPr algn="ctr"/>
            <a:r>
              <a:rPr lang="pt-BR" sz="2200" b="1" i="0" u="none" strike="noStrike" baseline="0" dirty="0">
                <a:latin typeface="Arial" panose="020B0604020202020204" pitchFamily="34" charset="0"/>
                <a:cs typeface="Arial" panose="020B0604020202020204" pitchFamily="34" charset="0"/>
              </a:rPr>
              <a:t>“OS ELEMENTOS”, DE EUCLIDES</a:t>
            </a:r>
          </a:p>
          <a:p>
            <a:pPr algn="ctr"/>
            <a:endParaRPr lang="pt-BR" sz="2200" b="1" i="0" u="none" strike="noStrike" baseline="0" dirty="0">
              <a:latin typeface="Arial" panose="020B0604020202020204" pitchFamily="34" charset="0"/>
              <a:cs typeface="Arial" panose="020B0604020202020204" pitchFamily="34" charset="0"/>
            </a:endParaRPr>
          </a:p>
          <a:p>
            <a:pPr algn="just"/>
            <a:r>
              <a:rPr lang="pt-BR" sz="2200" b="0" i="0" u="none" strike="noStrike" baseline="0" dirty="0">
                <a:latin typeface="Arial" panose="020B0604020202020204" pitchFamily="34" charset="0"/>
                <a:cs typeface="Arial" panose="020B0604020202020204" pitchFamily="34" charset="0"/>
              </a:rPr>
              <a:t>Por volta de </a:t>
            </a:r>
            <a:r>
              <a:rPr lang="pt-BR" sz="2200" b="0" i="1" u="none" strike="noStrike" baseline="0" dirty="0">
                <a:latin typeface="Arial" panose="020B0604020202020204" pitchFamily="34" charset="0"/>
                <a:cs typeface="Arial" panose="020B0604020202020204" pitchFamily="34" charset="0"/>
              </a:rPr>
              <a:t>300 </a:t>
            </a:r>
            <a:r>
              <a:rPr lang="pt-BR" sz="2200" b="0" i="0" u="none" strike="noStrike" baseline="0" dirty="0">
                <a:latin typeface="Arial" panose="020B0604020202020204" pitchFamily="34" charset="0"/>
                <a:cs typeface="Arial" panose="020B0604020202020204" pitchFamily="34" charset="0"/>
              </a:rPr>
              <a:t>a.C., em Alexandria, o matemático grego Euclides consolidou as descobertas dos Babilônicos, Egípcios e Gregos no tratado matemático denominado “Os Elementos”, composto por treze livros que englobam uma coleção de definições, postulados e teoremas sobre a Geometria.</a:t>
            </a:r>
          </a:p>
          <a:p>
            <a:pPr algn="just"/>
            <a:r>
              <a:rPr lang="pt-BR" sz="2200" b="0" i="0" u="none" strike="noStrike" baseline="0" dirty="0">
                <a:latin typeface="Arial" panose="020B0604020202020204" pitchFamily="34" charset="0"/>
                <a:cs typeface="Arial" panose="020B0604020202020204" pitchFamily="34" charset="0"/>
              </a:rPr>
              <a:t>Nesta obra é importante destacarmos os </a:t>
            </a:r>
            <a:r>
              <a:rPr lang="pt-BR" sz="2200" b="1" i="0" u="none" strike="noStrike" baseline="0" dirty="0">
                <a:latin typeface="Arial" panose="020B0604020202020204" pitchFamily="34" charset="0"/>
                <a:cs typeface="Arial" panose="020B0604020202020204" pitchFamily="34" charset="0"/>
              </a:rPr>
              <a:t>axiomas </a:t>
            </a:r>
            <a:r>
              <a:rPr lang="pt-BR" sz="2200" b="0" i="0" u="none" strike="noStrike" baseline="0" dirty="0">
                <a:latin typeface="Arial" panose="020B0604020202020204" pitchFamily="34" charset="0"/>
                <a:cs typeface="Arial" panose="020B0604020202020204" pitchFamily="34" charset="0"/>
              </a:rPr>
              <a:t>(ideias intuitivas) geométricos a seguir:</a:t>
            </a:r>
            <a:endParaRPr lang="pt-BR" sz="2200" dirty="0">
              <a:latin typeface="Arial" panose="020B0604020202020204" pitchFamily="34" charset="0"/>
              <a:cs typeface="Arial" panose="020B0604020202020204" pitchFamily="34" charset="0"/>
            </a:endParaRPr>
          </a:p>
        </p:txBody>
      </p:sp>
      <p:pic>
        <p:nvPicPr>
          <p:cNvPr id="11" name="Imagem 10" descr="Gráfico de funil&#10;&#10;O conteúdo gerado por IA pode estar incorreto.">
            <a:extLst>
              <a:ext uri="{FF2B5EF4-FFF2-40B4-BE49-F238E27FC236}">
                <a16:creationId xmlns:a16="http://schemas.microsoft.com/office/drawing/2014/main" id="{81D6B05A-A3C3-750A-C52D-A0A3A499F306}"/>
              </a:ext>
            </a:extLst>
          </p:cNvPr>
          <p:cNvPicPr>
            <a:picLocks noChangeAspect="1"/>
          </p:cNvPicPr>
          <p:nvPr/>
        </p:nvPicPr>
        <p:blipFill>
          <a:blip r:embed="rId4"/>
          <a:stretch>
            <a:fillRect/>
          </a:stretch>
        </p:blipFill>
        <p:spPr>
          <a:xfrm>
            <a:off x="6514929" y="767137"/>
            <a:ext cx="5279384" cy="3171645"/>
          </a:xfrm>
          <a:prstGeom prst="rect">
            <a:avLst/>
          </a:prstGeom>
        </p:spPr>
      </p:pic>
      <p:sp>
        <p:nvSpPr>
          <p:cNvPr id="14" name="CaixaDeTexto 13">
            <a:extLst>
              <a:ext uri="{FF2B5EF4-FFF2-40B4-BE49-F238E27FC236}">
                <a16:creationId xmlns:a16="http://schemas.microsoft.com/office/drawing/2014/main" id="{6EEC4B8C-6076-ED7D-C5C5-827CFCD2E94A}"/>
              </a:ext>
            </a:extLst>
          </p:cNvPr>
          <p:cNvSpPr txBox="1"/>
          <p:nvPr/>
        </p:nvSpPr>
        <p:spPr>
          <a:xfrm>
            <a:off x="6293150" y="4080620"/>
            <a:ext cx="5700260" cy="769441"/>
          </a:xfrm>
          <a:prstGeom prst="rect">
            <a:avLst/>
          </a:prstGeom>
          <a:noFill/>
        </p:spPr>
        <p:txBody>
          <a:bodyPr wrap="square">
            <a:spAutoFit/>
          </a:bodyPr>
          <a:lstStyle/>
          <a:p>
            <a:pPr algn="just"/>
            <a:r>
              <a:rPr lang="pt-BR" sz="2200" b="0" i="0" u="none" strike="noStrike" baseline="0" dirty="0">
                <a:latin typeface="Arial" panose="020B0604020202020204" pitchFamily="34" charset="0"/>
                <a:cs typeface="Arial" panose="020B0604020202020204" pitchFamily="34" charset="0"/>
              </a:rPr>
              <a:t>A partir dos axiomas, damos início ao nosso estudo de geometria.</a:t>
            </a:r>
            <a:endParaRPr lang="pt-BR" sz="2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852566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A7EB7D-6B17-141D-5217-3BC75DD32C22}"/>
            </a:ext>
          </a:extLst>
        </p:cNvPr>
        <p:cNvGrpSpPr/>
        <p:nvPr/>
      </p:nvGrpSpPr>
      <p:grpSpPr>
        <a:xfrm>
          <a:off x="0" y="0"/>
          <a:ext cx="0" cy="0"/>
          <a:chOff x="0" y="0"/>
          <a:chExt cx="0" cy="0"/>
        </a:xfrm>
      </p:grpSpPr>
      <p:cxnSp>
        <p:nvCxnSpPr>
          <p:cNvPr id="2" name="Conector reto 1">
            <a:extLst>
              <a:ext uri="{FF2B5EF4-FFF2-40B4-BE49-F238E27FC236}">
                <a16:creationId xmlns:a16="http://schemas.microsoft.com/office/drawing/2014/main" id="{DB40B121-1765-86DE-3255-3AE321CDB2C5}"/>
              </a:ext>
            </a:extLst>
          </p:cNvPr>
          <p:cNvCxnSpPr>
            <a:cxnSpLocks/>
          </p:cNvCxnSpPr>
          <p:nvPr/>
        </p:nvCxnSpPr>
        <p:spPr>
          <a:xfrm>
            <a:off x="6303034" y="727295"/>
            <a:ext cx="0" cy="5709588"/>
          </a:xfrm>
          <a:prstGeom prst="line">
            <a:avLst/>
          </a:prstGeom>
          <a:ln w="28575"/>
        </p:spPr>
        <p:style>
          <a:lnRef idx="3">
            <a:schemeClr val="dk1"/>
          </a:lnRef>
          <a:fillRef idx="0">
            <a:schemeClr val="dk1"/>
          </a:fillRef>
          <a:effectRef idx="2">
            <a:schemeClr val="dk1"/>
          </a:effectRef>
          <a:fontRef idx="minor">
            <a:schemeClr val="tx1"/>
          </a:fontRef>
        </p:style>
      </p:cxnSp>
      <p:pic>
        <p:nvPicPr>
          <p:cNvPr id="5" name="Imagem 4" descr="Interface gráfica do usuário, Aplicativo&#10;&#10;O conteúdo gerado por IA pode estar incorreto.">
            <a:extLst>
              <a:ext uri="{FF2B5EF4-FFF2-40B4-BE49-F238E27FC236}">
                <a16:creationId xmlns:a16="http://schemas.microsoft.com/office/drawing/2014/main" id="{E84561C6-BD3C-1554-C5A5-E57E09A5FA6E}"/>
              </a:ext>
            </a:extLst>
          </p:cNvPr>
          <p:cNvPicPr>
            <a:picLocks noChangeAspect="1"/>
          </p:cNvPicPr>
          <p:nvPr/>
        </p:nvPicPr>
        <p:blipFill>
          <a:blip r:embed="rId2"/>
          <a:stretch>
            <a:fillRect/>
          </a:stretch>
        </p:blipFill>
        <p:spPr>
          <a:xfrm>
            <a:off x="199202" y="727295"/>
            <a:ext cx="5896798" cy="5353797"/>
          </a:xfrm>
          <a:prstGeom prst="rect">
            <a:avLst/>
          </a:prstGeom>
        </p:spPr>
      </p:pic>
      <p:sp>
        <p:nvSpPr>
          <p:cNvPr id="7" name="CaixaDeTexto 6">
            <a:extLst>
              <a:ext uri="{FF2B5EF4-FFF2-40B4-BE49-F238E27FC236}">
                <a16:creationId xmlns:a16="http://schemas.microsoft.com/office/drawing/2014/main" id="{592E3042-5D39-5C78-ACC2-F8202514D9B3}"/>
              </a:ext>
            </a:extLst>
          </p:cNvPr>
          <p:cNvSpPr txBox="1"/>
          <p:nvPr/>
        </p:nvSpPr>
        <p:spPr>
          <a:xfrm>
            <a:off x="6303034" y="727295"/>
            <a:ext cx="5689760" cy="3816429"/>
          </a:xfrm>
          <a:prstGeom prst="rect">
            <a:avLst/>
          </a:prstGeom>
          <a:noFill/>
        </p:spPr>
        <p:txBody>
          <a:bodyPr wrap="square">
            <a:spAutoFit/>
          </a:bodyPr>
          <a:lstStyle/>
          <a:p>
            <a:pPr algn="ctr"/>
            <a:r>
              <a:rPr lang="pt-BR" sz="2200" b="1" i="0" u="none" strike="noStrike" baseline="0" dirty="0">
                <a:latin typeface="Arial" panose="020B0604020202020204" pitchFamily="34" charset="0"/>
                <a:cs typeface="Arial" panose="020B0604020202020204" pitchFamily="34" charset="0"/>
              </a:rPr>
              <a:t>FIGURAS PLANAS</a:t>
            </a:r>
          </a:p>
          <a:p>
            <a:pPr algn="just"/>
            <a:r>
              <a:rPr lang="pt-BR" sz="2200" b="0" i="0" u="none" strike="noStrike" baseline="0" dirty="0">
                <a:latin typeface="Arial" panose="020B0604020202020204" pitchFamily="34" charset="0"/>
                <a:cs typeface="Arial" panose="020B0604020202020204" pitchFamily="34" charset="0"/>
              </a:rPr>
              <a:t>Conhecemos como figura plana qualquer figura que pode ser inscrita em um plano. Existem diversas figuras</a:t>
            </a:r>
          </a:p>
          <a:p>
            <a:pPr algn="just"/>
            <a:r>
              <a:rPr lang="pt-BR" sz="2200" dirty="0">
                <a:latin typeface="Arial" panose="020B0604020202020204" pitchFamily="34" charset="0"/>
                <a:cs typeface="Arial" panose="020B0604020202020204" pitchFamily="34" charset="0"/>
              </a:rPr>
              <a:t>planas e essas figuras são diferenciadas em polígonos e não polígonos.</a:t>
            </a:r>
          </a:p>
          <a:p>
            <a:pPr algn="just"/>
            <a:r>
              <a:rPr lang="pt-BR" sz="2200" dirty="0">
                <a:latin typeface="Arial" panose="020B0604020202020204" pitchFamily="34" charset="0"/>
                <a:cs typeface="Arial" panose="020B0604020202020204" pitchFamily="34" charset="0"/>
              </a:rPr>
              <a:t>Os </a:t>
            </a:r>
            <a:r>
              <a:rPr lang="pt-BR" sz="2200" b="1" dirty="0">
                <a:latin typeface="Arial" panose="020B0604020202020204" pitchFamily="34" charset="0"/>
                <a:cs typeface="Arial" panose="020B0604020202020204" pitchFamily="34" charset="0"/>
              </a:rPr>
              <a:t>polígonos </a:t>
            </a:r>
            <a:r>
              <a:rPr lang="pt-BR" sz="2200" dirty="0">
                <a:latin typeface="Arial" panose="020B0604020202020204" pitchFamily="34" charset="0"/>
                <a:cs typeface="Arial" panose="020B0604020202020204" pitchFamily="34" charset="0"/>
              </a:rPr>
              <a:t>são figuras geométricas planas compostas pela união de uma linha poligonal fechada, ou seja, são formadas por segmentos de reta (lados) consecutivos, não colineares e que se fecham.</a:t>
            </a:r>
          </a:p>
        </p:txBody>
      </p:sp>
      <p:pic>
        <p:nvPicPr>
          <p:cNvPr id="10" name="Imagem 9" descr="Imagem de desenho animado&#10;&#10;O conteúdo gerado por IA pode estar incorreto.">
            <a:extLst>
              <a:ext uri="{FF2B5EF4-FFF2-40B4-BE49-F238E27FC236}">
                <a16:creationId xmlns:a16="http://schemas.microsoft.com/office/drawing/2014/main" id="{17A682E1-48F7-0F88-424F-2281FA64747A}"/>
              </a:ext>
            </a:extLst>
          </p:cNvPr>
          <p:cNvPicPr>
            <a:picLocks noChangeAspect="1"/>
          </p:cNvPicPr>
          <p:nvPr/>
        </p:nvPicPr>
        <p:blipFill>
          <a:blip r:embed="rId3"/>
          <a:stretch>
            <a:fillRect/>
          </a:stretch>
        </p:blipFill>
        <p:spPr>
          <a:xfrm>
            <a:off x="6690601" y="4747395"/>
            <a:ext cx="4914626" cy="1485817"/>
          </a:xfrm>
          <a:prstGeom prst="rect">
            <a:avLst/>
          </a:prstGeom>
        </p:spPr>
      </p:pic>
    </p:spTree>
    <p:extLst>
      <p:ext uri="{BB962C8B-B14F-4D97-AF65-F5344CB8AC3E}">
        <p14:creationId xmlns:p14="http://schemas.microsoft.com/office/powerpoint/2010/main" val="16126256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DF27A8-E447-8B6A-162C-FB3284EB1820}"/>
            </a:ext>
          </a:extLst>
        </p:cNvPr>
        <p:cNvGrpSpPr/>
        <p:nvPr/>
      </p:nvGrpSpPr>
      <p:grpSpPr>
        <a:xfrm>
          <a:off x="0" y="0"/>
          <a:ext cx="0" cy="0"/>
          <a:chOff x="0" y="0"/>
          <a:chExt cx="0" cy="0"/>
        </a:xfrm>
      </p:grpSpPr>
      <p:cxnSp>
        <p:nvCxnSpPr>
          <p:cNvPr id="2" name="Conector reto 1">
            <a:extLst>
              <a:ext uri="{FF2B5EF4-FFF2-40B4-BE49-F238E27FC236}">
                <a16:creationId xmlns:a16="http://schemas.microsoft.com/office/drawing/2014/main" id="{06351CFE-A573-5972-C704-EFA3C7D4EF5A}"/>
              </a:ext>
            </a:extLst>
          </p:cNvPr>
          <p:cNvCxnSpPr>
            <a:cxnSpLocks/>
          </p:cNvCxnSpPr>
          <p:nvPr/>
        </p:nvCxnSpPr>
        <p:spPr>
          <a:xfrm>
            <a:off x="6303034" y="727295"/>
            <a:ext cx="0" cy="5709588"/>
          </a:xfrm>
          <a:prstGeom prst="line">
            <a:avLst/>
          </a:prstGeom>
          <a:ln w="28575"/>
        </p:spPr>
        <p:style>
          <a:lnRef idx="3">
            <a:schemeClr val="dk1"/>
          </a:lnRef>
          <a:fillRef idx="0">
            <a:schemeClr val="dk1"/>
          </a:fillRef>
          <a:effectRef idx="2">
            <a:schemeClr val="dk1"/>
          </a:effectRef>
          <a:fontRef idx="minor">
            <a:schemeClr val="tx1"/>
          </a:fontRef>
        </p:style>
      </p:cxnSp>
      <p:sp>
        <p:nvSpPr>
          <p:cNvPr id="4" name="CaixaDeTexto 3">
            <a:extLst>
              <a:ext uri="{FF2B5EF4-FFF2-40B4-BE49-F238E27FC236}">
                <a16:creationId xmlns:a16="http://schemas.microsoft.com/office/drawing/2014/main" id="{3DFC5B22-545C-E719-6720-1BBCB9ADF832}"/>
              </a:ext>
            </a:extLst>
          </p:cNvPr>
          <p:cNvSpPr txBox="1"/>
          <p:nvPr/>
        </p:nvSpPr>
        <p:spPr>
          <a:xfrm>
            <a:off x="208472" y="727295"/>
            <a:ext cx="6094562" cy="1446550"/>
          </a:xfrm>
          <a:prstGeom prst="rect">
            <a:avLst/>
          </a:prstGeom>
          <a:noFill/>
        </p:spPr>
        <p:txBody>
          <a:bodyPr wrap="square">
            <a:spAutoFit/>
          </a:bodyPr>
          <a:lstStyle/>
          <a:p>
            <a:pPr algn="just"/>
            <a:r>
              <a:rPr lang="pt-BR" sz="2200" b="0" i="0" u="none" strike="noStrike" baseline="0" dirty="0">
                <a:latin typeface="Arial" panose="020B0604020202020204" pitchFamily="34" charset="0"/>
                <a:cs typeface="Arial" panose="020B0604020202020204" pitchFamily="34" charset="0"/>
              </a:rPr>
              <a:t>Já os </a:t>
            </a:r>
            <a:r>
              <a:rPr lang="pt-BR" sz="2200" b="1" i="0" u="none" strike="noStrike" baseline="0" dirty="0">
                <a:latin typeface="Arial" panose="020B0604020202020204" pitchFamily="34" charset="0"/>
                <a:cs typeface="Arial" panose="020B0604020202020204" pitchFamily="34" charset="0"/>
              </a:rPr>
              <a:t>não polígonos </a:t>
            </a:r>
            <a:r>
              <a:rPr lang="pt-BR" sz="2200" b="0" i="0" u="none" strike="noStrike" baseline="0" dirty="0">
                <a:latin typeface="Arial" panose="020B0604020202020204" pitchFamily="34" charset="0"/>
                <a:cs typeface="Arial" panose="020B0604020202020204" pitchFamily="34" charset="0"/>
              </a:rPr>
              <a:t>são figuras geométricas planas</a:t>
            </a:r>
            <a:r>
              <a:rPr lang="pt-BR" sz="2200" dirty="0">
                <a:latin typeface="Arial" panose="020B0604020202020204" pitchFamily="34" charset="0"/>
                <a:cs typeface="Arial" panose="020B0604020202020204" pitchFamily="34" charset="0"/>
              </a:rPr>
              <a:t> </a:t>
            </a:r>
            <a:r>
              <a:rPr lang="pt-BR" sz="2200" b="0" i="0" u="none" strike="noStrike" baseline="0" dirty="0">
                <a:latin typeface="Arial" panose="020B0604020202020204" pitchFamily="34" charset="0"/>
                <a:cs typeface="Arial" panose="020B0604020202020204" pitchFamily="34" charset="0"/>
              </a:rPr>
              <a:t>que não são totalmente delimitadas por segmentos de retas. Elas podem ser abertas ou fechadas.</a:t>
            </a:r>
            <a:endParaRPr lang="pt-BR" sz="2200" dirty="0">
              <a:latin typeface="Arial" panose="020B0604020202020204" pitchFamily="34" charset="0"/>
              <a:cs typeface="Arial" panose="020B0604020202020204" pitchFamily="34" charset="0"/>
            </a:endParaRPr>
          </a:p>
        </p:txBody>
      </p:sp>
      <p:pic>
        <p:nvPicPr>
          <p:cNvPr id="6" name="Imagem 5" descr="Desenho com traços pretos em fundo branco&#10;&#10;O conteúdo gerado por IA pode estar incorreto.">
            <a:extLst>
              <a:ext uri="{FF2B5EF4-FFF2-40B4-BE49-F238E27FC236}">
                <a16:creationId xmlns:a16="http://schemas.microsoft.com/office/drawing/2014/main" id="{0E858978-48EA-3D13-D7BD-B15C83133526}"/>
              </a:ext>
            </a:extLst>
          </p:cNvPr>
          <p:cNvPicPr>
            <a:picLocks noChangeAspect="1"/>
          </p:cNvPicPr>
          <p:nvPr/>
        </p:nvPicPr>
        <p:blipFill>
          <a:blip r:embed="rId2"/>
          <a:stretch>
            <a:fillRect/>
          </a:stretch>
        </p:blipFill>
        <p:spPr>
          <a:xfrm>
            <a:off x="812249" y="2269705"/>
            <a:ext cx="4887007" cy="1714739"/>
          </a:xfrm>
          <a:prstGeom prst="rect">
            <a:avLst/>
          </a:prstGeom>
        </p:spPr>
      </p:pic>
      <p:sp>
        <p:nvSpPr>
          <p:cNvPr id="8" name="CaixaDeTexto 7">
            <a:extLst>
              <a:ext uri="{FF2B5EF4-FFF2-40B4-BE49-F238E27FC236}">
                <a16:creationId xmlns:a16="http://schemas.microsoft.com/office/drawing/2014/main" id="{2A1FFCCA-2A94-E28A-8BC3-82D8628B64F6}"/>
              </a:ext>
            </a:extLst>
          </p:cNvPr>
          <p:cNvSpPr txBox="1"/>
          <p:nvPr/>
        </p:nvSpPr>
        <p:spPr>
          <a:xfrm>
            <a:off x="208471" y="4080304"/>
            <a:ext cx="6094562" cy="1446550"/>
          </a:xfrm>
          <a:prstGeom prst="rect">
            <a:avLst/>
          </a:prstGeom>
          <a:noFill/>
        </p:spPr>
        <p:txBody>
          <a:bodyPr wrap="square">
            <a:spAutoFit/>
          </a:bodyPr>
          <a:lstStyle/>
          <a:p>
            <a:pPr algn="ctr"/>
            <a:r>
              <a:rPr lang="pt-BR" sz="2200" b="1" i="0" u="none" strike="noStrike" baseline="0" dirty="0">
                <a:latin typeface="Arial" panose="020B0604020202020204" pitchFamily="34" charset="0"/>
                <a:cs typeface="Arial" panose="020B0604020202020204" pitchFamily="34" charset="0"/>
              </a:rPr>
              <a:t>POLÍGONOS</a:t>
            </a:r>
          </a:p>
          <a:p>
            <a:pPr algn="just"/>
            <a:endParaRPr lang="pt-BR" sz="2200" b="1" i="0" u="none" strike="noStrike" baseline="0" dirty="0">
              <a:latin typeface="Arial" panose="020B0604020202020204" pitchFamily="34" charset="0"/>
              <a:cs typeface="Arial" panose="020B0604020202020204" pitchFamily="34" charset="0"/>
            </a:endParaRPr>
          </a:p>
          <a:p>
            <a:pPr algn="just"/>
            <a:r>
              <a:rPr lang="pt-BR" sz="2200" b="0" i="0" u="none" strike="noStrike" baseline="0" dirty="0">
                <a:latin typeface="Arial" panose="020B0604020202020204" pitchFamily="34" charset="0"/>
                <a:cs typeface="Arial" panose="020B0604020202020204" pitchFamily="34" charset="0"/>
              </a:rPr>
              <a:t>► </a:t>
            </a:r>
            <a:r>
              <a:rPr lang="pt-BR" sz="2200" b="1" i="0" u="none" strike="noStrike" baseline="0" dirty="0">
                <a:latin typeface="Arial" panose="020B0604020202020204" pitchFamily="34" charset="0"/>
                <a:cs typeface="Arial" panose="020B0604020202020204" pitchFamily="34" charset="0"/>
              </a:rPr>
              <a:t>Elementos do polígono</a:t>
            </a:r>
          </a:p>
          <a:p>
            <a:pPr algn="just"/>
            <a:r>
              <a:rPr lang="pt-BR" sz="2200" b="0" i="0" u="none" strike="noStrike" baseline="0" dirty="0">
                <a:latin typeface="Arial" panose="020B0604020202020204" pitchFamily="34" charset="0"/>
                <a:cs typeface="Arial" panose="020B0604020202020204" pitchFamily="34" charset="0"/>
              </a:rPr>
              <a:t>Observe o polígono a seguir:</a:t>
            </a:r>
            <a:endParaRPr lang="pt-BR" sz="2200" dirty="0">
              <a:latin typeface="Arial" panose="020B0604020202020204" pitchFamily="34" charset="0"/>
              <a:cs typeface="Arial" panose="020B0604020202020204" pitchFamily="34" charset="0"/>
            </a:endParaRPr>
          </a:p>
        </p:txBody>
      </p:sp>
      <p:pic>
        <p:nvPicPr>
          <p:cNvPr id="10" name="Imagem 9" descr="Diagrama&#10;&#10;O conteúdo gerado por IA pode estar incorreto.">
            <a:extLst>
              <a:ext uri="{FF2B5EF4-FFF2-40B4-BE49-F238E27FC236}">
                <a16:creationId xmlns:a16="http://schemas.microsoft.com/office/drawing/2014/main" id="{1A4D2CE9-4B47-DFFC-2CD0-6382CB306F83}"/>
              </a:ext>
            </a:extLst>
          </p:cNvPr>
          <p:cNvPicPr>
            <a:picLocks noChangeAspect="1"/>
          </p:cNvPicPr>
          <p:nvPr/>
        </p:nvPicPr>
        <p:blipFill>
          <a:blip r:embed="rId3"/>
          <a:stretch>
            <a:fillRect/>
          </a:stretch>
        </p:blipFill>
        <p:spPr>
          <a:xfrm>
            <a:off x="7523774" y="727295"/>
            <a:ext cx="3034955" cy="2011114"/>
          </a:xfrm>
          <a:prstGeom prst="rect">
            <a:avLst/>
          </a:prstGeom>
        </p:spPr>
      </p:pic>
      <mc:AlternateContent xmlns:mc="http://schemas.openxmlformats.org/markup-compatibility/2006" xmlns:a14="http://schemas.microsoft.com/office/drawing/2010/main">
        <mc:Choice Requires="a14">
          <p:sp>
            <p:nvSpPr>
              <p:cNvPr id="12" name="CaixaDeTexto 11">
                <a:extLst>
                  <a:ext uri="{FF2B5EF4-FFF2-40B4-BE49-F238E27FC236}">
                    <a16:creationId xmlns:a16="http://schemas.microsoft.com/office/drawing/2014/main" id="{A094E485-AAA5-1769-F222-350E1F1E41B4}"/>
                  </a:ext>
                </a:extLst>
              </p:cNvPr>
              <p:cNvSpPr txBox="1"/>
              <p:nvPr/>
            </p:nvSpPr>
            <p:spPr>
              <a:xfrm>
                <a:off x="6303033" y="3049253"/>
                <a:ext cx="5680492" cy="2465290"/>
              </a:xfrm>
              <a:prstGeom prst="rect">
                <a:avLst/>
              </a:prstGeom>
              <a:noFill/>
            </p:spPr>
            <p:txBody>
              <a:bodyPr wrap="square">
                <a:spAutoFit/>
              </a:bodyPr>
              <a:lstStyle/>
              <a:p>
                <a:pPr algn="just"/>
                <a:r>
                  <a:rPr lang="pt-BR" sz="2200" b="0" i="0" u="none" strike="noStrike" baseline="0" dirty="0">
                    <a:solidFill>
                      <a:srgbClr val="000000"/>
                    </a:solidFill>
                    <a:latin typeface="Arial" panose="020B0604020202020204" pitchFamily="34" charset="0"/>
                    <a:cs typeface="Arial" panose="020B0604020202020204" pitchFamily="34" charset="0"/>
                  </a:rPr>
                  <a:t>Na figura, temos os seguintes elementos:</a:t>
                </a:r>
              </a:p>
              <a:p>
                <a:pPr algn="just"/>
                <a:r>
                  <a:rPr lang="pt-BR" sz="2200" b="1" i="0" u="none" strike="noStrike" baseline="0" dirty="0">
                    <a:solidFill>
                      <a:srgbClr val="000000"/>
                    </a:solidFill>
                    <a:latin typeface="Arial" panose="020B0604020202020204" pitchFamily="34" charset="0"/>
                    <a:cs typeface="Arial" panose="020B0604020202020204" pitchFamily="34" charset="0"/>
                  </a:rPr>
                  <a:t>• Vértices: </a:t>
                </a:r>
                <a:r>
                  <a:rPr lang="pt-BR" sz="2200" b="0" i="0" u="none" strike="noStrike" baseline="0" dirty="0">
                    <a:solidFill>
                      <a:srgbClr val="000000"/>
                    </a:solidFill>
                    <a:latin typeface="Arial" panose="020B0604020202020204" pitchFamily="34" charset="0"/>
                    <a:cs typeface="Arial" panose="020B0604020202020204" pitchFamily="34" charset="0"/>
                  </a:rPr>
                  <a:t>os pontos </a:t>
                </a:r>
                <a:r>
                  <a:rPr lang="pt-BR" sz="2200" b="1" i="1" u="none" strike="noStrike" baseline="0" dirty="0">
                    <a:solidFill>
                      <a:srgbClr val="0D87FF"/>
                    </a:solidFill>
                    <a:latin typeface="Arial" panose="020B0604020202020204" pitchFamily="34" charset="0"/>
                    <a:cs typeface="Arial" panose="020B0604020202020204" pitchFamily="34" charset="0"/>
                  </a:rPr>
                  <a:t>A</a:t>
                </a:r>
                <a:r>
                  <a:rPr lang="pt-BR" sz="2200" b="1" i="1" u="none" strike="noStrike" baseline="0" dirty="0">
                    <a:solidFill>
                      <a:srgbClr val="000000"/>
                    </a:solidFill>
                    <a:latin typeface="Arial" panose="020B0604020202020204" pitchFamily="34" charset="0"/>
                    <a:cs typeface="Arial" panose="020B0604020202020204" pitchFamily="34" charset="0"/>
                  </a:rPr>
                  <a:t>, </a:t>
                </a:r>
                <a:r>
                  <a:rPr lang="pt-BR" sz="2200" b="1" i="1" u="none" strike="noStrike" baseline="0" dirty="0">
                    <a:solidFill>
                      <a:srgbClr val="0D87FF"/>
                    </a:solidFill>
                    <a:latin typeface="Arial" panose="020B0604020202020204" pitchFamily="34" charset="0"/>
                    <a:cs typeface="Arial" panose="020B0604020202020204" pitchFamily="34" charset="0"/>
                  </a:rPr>
                  <a:t>B </a:t>
                </a:r>
                <a:r>
                  <a:rPr lang="pt-BR" sz="2200" b="0" i="1" u="none" strike="noStrike" baseline="0" dirty="0">
                    <a:solidFill>
                      <a:srgbClr val="000000"/>
                    </a:solidFill>
                    <a:latin typeface="Arial" panose="020B0604020202020204" pitchFamily="34" charset="0"/>
                    <a:cs typeface="Arial" panose="020B0604020202020204" pitchFamily="34" charset="0"/>
                  </a:rPr>
                  <a:t>e </a:t>
                </a:r>
                <a:r>
                  <a:rPr lang="pt-BR" sz="2200" b="1" i="1" u="none" strike="noStrike" baseline="0" dirty="0">
                    <a:solidFill>
                      <a:srgbClr val="0D87FF"/>
                    </a:solidFill>
                    <a:latin typeface="Arial" panose="020B0604020202020204" pitchFamily="34" charset="0"/>
                    <a:cs typeface="Arial" panose="020B0604020202020204" pitchFamily="34" charset="0"/>
                  </a:rPr>
                  <a:t>C</a:t>
                </a:r>
                <a:r>
                  <a:rPr lang="pt-BR" sz="2200" b="1" i="0" u="none" strike="noStrike" baseline="0" dirty="0">
                    <a:solidFill>
                      <a:srgbClr val="000000"/>
                    </a:solidFill>
                    <a:latin typeface="Arial" panose="020B0604020202020204" pitchFamily="34" charset="0"/>
                    <a:cs typeface="Arial" panose="020B0604020202020204" pitchFamily="34" charset="0"/>
                  </a:rPr>
                  <a:t>.</a:t>
                </a:r>
              </a:p>
              <a:p>
                <a:pPr algn="just"/>
                <a:r>
                  <a:rPr lang="pt-BR" sz="2200" b="1" i="0" u="none" strike="noStrike" baseline="0" dirty="0">
                    <a:solidFill>
                      <a:srgbClr val="000000"/>
                    </a:solidFill>
                    <a:latin typeface="Arial" panose="020B0604020202020204" pitchFamily="34" charset="0"/>
                    <a:cs typeface="Arial" panose="020B0604020202020204" pitchFamily="34" charset="0"/>
                  </a:rPr>
                  <a:t>• Lados: </a:t>
                </a:r>
                <a:r>
                  <a:rPr lang="pt-BR" sz="2200" b="0" i="0" u="none" strike="noStrike" baseline="0" dirty="0">
                    <a:solidFill>
                      <a:srgbClr val="000000"/>
                    </a:solidFill>
                    <a:latin typeface="Arial" panose="020B0604020202020204" pitchFamily="34" charset="0"/>
                    <a:cs typeface="Arial" panose="020B0604020202020204" pitchFamily="34" charset="0"/>
                  </a:rPr>
                  <a:t>os segmentos de reta </a:t>
                </a:r>
                <a14:m>
                  <m:oMath xmlns:m="http://schemas.openxmlformats.org/officeDocument/2006/math">
                    <m:acc>
                      <m:accPr>
                        <m:chr m:val="̅"/>
                        <m:ctrlPr>
                          <a:rPr lang="pt-BR" sz="2200" b="0" i="1" u="none" strike="noStrike" baseline="0" smtClean="0">
                            <a:solidFill>
                              <a:srgbClr val="000000"/>
                            </a:solidFill>
                            <a:latin typeface="Cambria Math" panose="02040503050406030204" pitchFamily="18" charset="0"/>
                            <a:cs typeface="Arial" panose="020B0604020202020204" pitchFamily="34" charset="0"/>
                          </a:rPr>
                        </m:ctrlPr>
                      </m:accPr>
                      <m:e>
                        <m:r>
                          <a:rPr lang="pt-BR" sz="2200" b="0" i="1" u="none" strike="noStrike" baseline="0" smtClean="0">
                            <a:solidFill>
                              <a:srgbClr val="000000"/>
                            </a:solidFill>
                            <a:latin typeface="Cambria Math" panose="02040503050406030204" pitchFamily="18" charset="0"/>
                            <a:cs typeface="Arial" panose="020B0604020202020204" pitchFamily="34" charset="0"/>
                          </a:rPr>
                          <m:t>𝐴𝐵</m:t>
                        </m:r>
                      </m:e>
                    </m:acc>
                    <m:r>
                      <a:rPr lang="pt-BR" sz="2200" b="0" i="1" u="none" strike="noStrike" baseline="0" smtClean="0">
                        <a:solidFill>
                          <a:srgbClr val="000000"/>
                        </a:solidFill>
                        <a:latin typeface="Cambria Math" panose="02040503050406030204" pitchFamily="18" charset="0"/>
                        <a:cs typeface="Arial" panose="020B0604020202020204" pitchFamily="34" charset="0"/>
                      </a:rPr>
                      <m:t>,</m:t>
                    </m:r>
                  </m:oMath>
                </a14:m>
                <a:r>
                  <a:rPr lang="pt-BR" sz="2200" b="1" i="0" u="none" strike="noStrike" baseline="0" dirty="0">
                    <a:solidFill>
                      <a:srgbClr val="000000"/>
                    </a:solidFill>
                    <a:latin typeface="Arial" panose="020B0604020202020204" pitchFamily="34" charset="0"/>
                    <a:cs typeface="Arial" panose="020B0604020202020204" pitchFamily="34" charset="0"/>
                  </a:rPr>
                  <a:t> </a:t>
                </a:r>
                <a14:m>
                  <m:oMath xmlns:m="http://schemas.openxmlformats.org/officeDocument/2006/math">
                    <m:acc>
                      <m:accPr>
                        <m:chr m:val="̅"/>
                        <m:ctrlPr>
                          <a:rPr lang="pt-BR" sz="2200" i="1">
                            <a:solidFill>
                              <a:srgbClr val="000000"/>
                            </a:solidFill>
                            <a:latin typeface="Cambria Math" panose="02040503050406030204" pitchFamily="18" charset="0"/>
                            <a:cs typeface="Arial" panose="020B0604020202020204" pitchFamily="34" charset="0"/>
                          </a:rPr>
                        </m:ctrlPr>
                      </m:accPr>
                      <m:e>
                        <m:r>
                          <a:rPr lang="pt-BR" sz="2200" i="1">
                            <a:solidFill>
                              <a:srgbClr val="000000"/>
                            </a:solidFill>
                            <a:latin typeface="Cambria Math" panose="02040503050406030204" pitchFamily="18" charset="0"/>
                            <a:cs typeface="Arial" panose="020B0604020202020204" pitchFamily="34" charset="0"/>
                          </a:rPr>
                          <m:t>𝐵</m:t>
                        </m:r>
                        <m:r>
                          <a:rPr lang="pt-BR" sz="2200" b="0" i="1" smtClean="0">
                            <a:solidFill>
                              <a:srgbClr val="000000"/>
                            </a:solidFill>
                            <a:latin typeface="Cambria Math" panose="02040503050406030204" pitchFamily="18" charset="0"/>
                            <a:cs typeface="Arial" panose="020B0604020202020204" pitchFamily="34" charset="0"/>
                          </a:rPr>
                          <m:t>𝐶</m:t>
                        </m:r>
                      </m:e>
                    </m:acc>
                    <m:r>
                      <a:rPr lang="pt-BR" sz="2200" b="0" i="1" smtClean="0">
                        <a:solidFill>
                          <a:srgbClr val="000000"/>
                        </a:solidFill>
                        <a:latin typeface="Cambria Math" panose="02040503050406030204" pitchFamily="18" charset="0"/>
                        <a:cs typeface="Arial" panose="020B0604020202020204" pitchFamily="34" charset="0"/>
                      </a:rPr>
                      <m:t> </m:t>
                    </m:r>
                  </m:oMath>
                </a14:m>
                <a:r>
                  <a:rPr lang="pt-BR" sz="2200" b="0" i="0" dirty="0">
                    <a:solidFill>
                      <a:srgbClr val="000000"/>
                    </a:solidFill>
                    <a:latin typeface="+mj-lt"/>
                    <a:cs typeface="Arial" panose="020B0604020202020204" pitchFamily="34" charset="0"/>
                  </a:rPr>
                  <a:t>e</a:t>
                </a:r>
                <a14:m>
                  <m:oMath xmlns:m="http://schemas.openxmlformats.org/officeDocument/2006/math">
                    <m:acc>
                      <m:accPr>
                        <m:chr m:val="̅"/>
                        <m:ctrlPr>
                          <a:rPr lang="pt-BR" sz="2200" i="1">
                            <a:solidFill>
                              <a:srgbClr val="000000"/>
                            </a:solidFill>
                            <a:latin typeface="Cambria Math" panose="02040503050406030204" pitchFamily="18" charset="0"/>
                            <a:cs typeface="Arial" panose="020B0604020202020204" pitchFamily="34" charset="0"/>
                          </a:rPr>
                        </m:ctrlPr>
                      </m:accPr>
                      <m:e>
                        <m:r>
                          <a:rPr lang="pt-BR" sz="2200" b="0" i="1" smtClean="0">
                            <a:solidFill>
                              <a:srgbClr val="000000"/>
                            </a:solidFill>
                            <a:latin typeface="Cambria Math" panose="02040503050406030204" pitchFamily="18" charset="0"/>
                            <a:cs typeface="Arial" panose="020B0604020202020204" pitchFamily="34" charset="0"/>
                          </a:rPr>
                          <m:t> </m:t>
                        </m:r>
                        <m:r>
                          <a:rPr lang="pt-BR" sz="2200" i="1">
                            <a:solidFill>
                              <a:srgbClr val="000000"/>
                            </a:solidFill>
                            <a:latin typeface="Cambria Math" panose="02040503050406030204" pitchFamily="18" charset="0"/>
                            <a:cs typeface="Arial" panose="020B0604020202020204" pitchFamily="34" charset="0"/>
                          </a:rPr>
                          <m:t>𝐴</m:t>
                        </m:r>
                        <m:r>
                          <a:rPr lang="pt-BR" sz="2200" b="0" i="1" smtClean="0">
                            <a:solidFill>
                              <a:srgbClr val="000000"/>
                            </a:solidFill>
                            <a:latin typeface="Cambria Math" panose="02040503050406030204" pitchFamily="18" charset="0"/>
                            <a:cs typeface="Arial" panose="020B0604020202020204" pitchFamily="34" charset="0"/>
                          </a:rPr>
                          <m:t>𝐶</m:t>
                        </m:r>
                      </m:e>
                    </m:acc>
                  </m:oMath>
                </a14:m>
                <a:r>
                  <a:rPr lang="pt-BR" sz="2200" b="1" i="0" u="none" strike="noStrike" baseline="0" dirty="0">
                    <a:solidFill>
                      <a:srgbClr val="000000"/>
                    </a:solidFill>
                    <a:latin typeface="Arial" panose="020B0604020202020204" pitchFamily="34" charset="0"/>
                    <a:cs typeface="Arial" panose="020B0604020202020204" pitchFamily="34" charset="0"/>
                  </a:rPr>
                  <a:t>.</a:t>
                </a:r>
              </a:p>
              <a:p>
                <a:pPr algn="just"/>
                <a:r>
                  <a:rPr lang="pt-BR" sz="2200" b="1" i="0" u="none" strike="noStrike" baseline="0" dirty="0">
                    <a:solidFill>
                      <a:srgbClr val="000000"/>
                    </a:solidFill>
                    <a:latin typeface="Arial" panose="020B0604020202020204" pitchFamily="34" charset="0"/>
                    <a:cs typeface="Arial" panose="020B0604020202020204" pitchFamily="34" charset="0"/>
                  </a:rPr>
                  <a:t>• Ângulos internos: </a:t>
                </a:r>
                <a14:m>
                  <m:oMath xmlns:m="http://schemas.openxmlformats.org/officeDocument/2006/math">
                    <m:r>
                      <a:rPr lang="pt-BR" sz="2200" b="1" i="1" u="none" strike="noStrike" baseline="0" smtClean="0">
                        <a:solidFill>
                          <a:srgbClr val="000000"/>
                        </a:solidFill>
                        <a:latin typeface="Cambria Math" panose="02040503050406030204" pitchFamily="18" charset="0"/>
                        <a:ea typeface="Cambria Math" panose="02040503050406030204" pitchFamily="18" charset="0"/>
                        <a:cs typeface="Arial" panose="020B0604020202020204" pitchFamily="34" charset="0"/>
                      </a:rPr>
                      <m:t>𝜶</m:t>
                    </m:r>
                    <m:r>
                      <a:rPr lang="pt-BR" sz="2200" b="1" i="1" u="none" strike="noStrike" baseline="0" smtClean="0">
                        <a:solidFill>
                          <a:srgbClr val="000000"/>
                        </a:solidFill>
                        <a:latin typeface="Cambria Math" panose="02040503050406030204" pitchFamily="18" charset="0"/>
                        <a:ea typeface="Cambria Math" panose="02040503050406030204" pitchFamily="18" charset="0"/>
                        <a:cs typeface="Arial" panose="020B0604020202020204" pitchFamily="34" charset="0"/>
                      </a:rPr>
                      <m:t>, </m:t>
                    </m:r>
                    <m:r>
                      <a:rPr lang="pt-BR" sz="2200" b="1" i="1" u="none" strike="noStrike" baseline="0" smtClean="0">
                        <a:solidFill>
                          <a:srgbClr val="000000"/>
                        </a:solidFill>
                        <a:latin typeface="Cambria Math" panose="02040503050406030204" pitchFamily="18" charset="0"/>
                        <a:ea typeface="Cambria Math" panose="02040503050406030204" pitchFamily="18" charset="0"/>
                        <a:cs typeface="Arial" panose="020B0604020202020204" pitchFamily="34" charset="0"/>
                      </a:rPr>
                      <m:t>𝜷</m:t>
                    </m:r>
                    <m:r>
                      <a:rPr lang="pt-BR" sz="2200" b="1" i="1" u="none" strike="noStrike" baseline="0" smtClean="0">
                        <a:solidFill>
                          <a:srgbClr val="000000"/>
                        </a:solidFill>
                        <a:latin typeface="Cambria Math" panose="02040503050406030204" pitchFamily="18" charset="0"/>
                        <a:ea typeface="Cambria Math" panose="02040503050406030204" pitchFamily="18" charset="0"/>
                        <a:cs typeface="Arial" panose="020B0604020202020204" pitchFamily="34" charset="0"/>
                      </a:rPr>
                      <m:t> </m:t>
                    </m:r>
                  </m:oMath>
                </a14:m>
                <a:r>
                  <a:rPr lang="pt-BR" sz="2200" b="1" i="0" u="none" strike="noStrike" baseline="0" dirty="0">
                    <a:solidFill>
                      <a:srgbClr val="000000"/>
                    </a:solidFill>
                    <a:latin typeface="+mj-lt"/>
                    <a:ea typeface="Cambria Math" panose="02040503050406030204" pitchFamily="18" charset="0"/>
                    <a:cs typeface="Arial" panose="020B0604020202020204" pitchFamily="34" charset="0"/>
                  </a:rPr>
                  <a:t>e</a:t>
                </a:r>
                <a14:m>
                  <m:oMath xmlns:m="http://schemas.openxmlformats.org/officeDocument/2006/math">
                    <m:r>
                      <a:rPr lang="pt-BR" sz="2200" b="1" i="1" u="none" strike="noStrike" baseline="0" smtClean="0">
                        <a:solidFill>
                          <a:srgbClr val="000000"/>
                        </a:solidFill>
                        <a:latin typeface="Cambria Math" panose="02040503050406030204" pitchFamily="18" charset="0"/>
                        <a:ea typeface="Cambria Math" panose="02040503050406030204" pitchFamily="18" charset="0"/>
                        <a:cs typeface="Arial" panose="020B0604020202020204" pitchFamily="34" charset="0"/>
                      </a:rPr>
                      <m:t> </m:t>
                    </m:r>
                    <m:r>
                      <a:rPr lang="pt-BR" sz="2200" b="1" i="1" u="none" strike="noStrike" baseline="0" smtClean="0">
                        <a:solidFill>
                          <a:srgbClr val="000000"/>
                        </a:solidFill>
                        <a:latin typeface="Cambria Math" panose="02040503050406030204" pitchFamily="18" charset="0"/>
                        <a:ea typeface="Cambria Math" panose="02040503050406030204" pitchFamily="18" charset="0"/>
                        <a:cs typeface="Arial" panose="020B0604020202020204" pitchFamily="34" charset="0"/>
                      </a:rPr>
                      <m:t>𝜽</m:t>
                    </m:r>
                  </m:oMath>
                </a14:m>
                <a:r>
                  <a:rPr lang="pt-BR" sz="2200" b="0" i="0" u="none" strike="noStrike" baseline="0" dirty="0">
                    <a:solidFill>
                      <a:srgbClr val="000000"/>
                    </a:solidFill>
                    <a:latin typeface="Arial" panose="020B0604020202020204" pitchFamily="34" charset="0"/>
                    <a:cs typeface="Arial" panose="020B0604020202020204" pitchFamily="34" charset="0"/>
                  </a:rPr>
                  <a:t> formados a partir da união entre os segmentos </a:t>
                </a:r>
                <a14:m>
                  <m:oMath xmlns:m="http://schemas.openxmlformats.org/officeDocument/2006/math">
                    <m:acc>
                      <m:accPr>
                        <m:chr m:val="̅"/>
                        <m:ctrlPr>
                          <a:rPr lang="pt-BR" sz="2200" i="1">
                            <a:solidFill>
                              <a:srgbClr val="000000"/>
                            </a:solidFill>
                            <a:latin typeface="Cambria Math" panose="02040503050406030204" pitchFamily="18" charset="0"/>
                            <a:cs typeface="Arial" panose="020B0604020202020204" pitchFamily="34" charset="0"/>
                          </a:rPr>
                        </m:ctrlPr>
                      </m:accPr>
                      <m:e>
                        <m:r>
                          <a:rPr lang="pt-BR" sz="2200" b="0" i="1" smtClean="0">
                            <a:solidFill>
                              <a:srgbClr val="000000"/>
                            </a:solidFill>
                            <a:latin typeface="Cambria Math" panose="02040503050406030204" pitchFamily="18" charset="0"/>
                            <a:cs typeface="Arial" panose="020B0604020202020204" pitchFamily="34" charset="0"/>
                          </a:rPr>
                          <m:t>𝐴</m:t>
                        </m:r>
                        <m:r>
                          <a:rPr lang="pt-BR" sz="2200" i="1" smtClean="0">
                            <a:solidFill>
                              <a:srgbClr val="000000"/>
                            </a:solidFill>
                            <a:latin typeface="Cambria Math" panose="02040503050406030204" pitchFamily="18" charset="0"/>
                            <a:cs typeface="Arial" panose="020B0604020202020204" pitchFamily="34" charset="0"/>
                          </a:rPr>
                          <m:t>𝐵</m:t>
                        </m:r>
                      </m:e>
                    </m:acc>
                    <m:r>
                      <a:rPr lang="pt-BR" sz="2200" i="1">
                        <a:solidFill>
                          <a:srgbClr val="000000"/>
                        </a:solidFill>
                        <a:latin typeface="Cambria Math" panose="02040503050406030204" pitchFamily="18" charset="0"/>
                        <a:cs typeface="Arial" panose="020B0604020202020204" pitchFamily="34" charset="0"/>
                      </a:rPr>
                      <m:t> </m:t>
                    </m:r>
                  </m:oMath>
                </a14:m>
                <a:r>
                  <a:rPr lang="pt-BR" sz="2200" dirty="0">
                    <a:solidFill>
                      <a:srgbClr val="000000"/>
                    </a:solidFill>
                    <a:cs typeface="Arial" panose="020B0604020202020204" pitchFamily="34" charset="0"/>
                  </a:rPr>
                  <a:t>e</a:t>
                </a:r>
                <a14:m>
                  <m:oMath xmlns:m="http://schemas.openxmlformats.org/officeDocument/2006/math">
                    <m:acc>
                      <m:accPr>
                        <m:chr m:val="̅"/>
                        <m:ctrlPr>
                          <a:rPr lang="pt-BR" sz="2200" i="1">
                            <a:solidFill>
                              <a:srgbClr val="000000"/>
                            </a:solidFill>
                            <a:latin typeface="Cambria Math" panose="02040503050406030204" pitchFamily="18" charset="0"/>
                            <a:cs typeface="Arial" panose="020B0604020202020204" pitchFamily="34" charset="0"/>
                          </a:rPr>
                        </m:ctrlPr>
                      </m:accPr>
                      <m:e>
                        <m:r>
                          <a:rPr lang="pt-BR" sz="2200" i="1">
                            <a:solidFill>
                              <a:srgbClr val="000000"/>
                            </a:solidFill>
                            <a:latin typeface="Cambria Math" panose="02040503050406030204" pitchFamily="18" charset="0"/>
                            <a:cs typeface="Arial" panose="020B0604020202020204" pitchFamily="34" charset="0"/>
                          </a:rPr>
                          <m:t> </m:t>
                        </m:r>
                        <m:r>
                          <a:rPr lang="pt-BR" sz="2200" i="1">
                            <a:solidFill>
                              <a:srgbClr val="000000"/>
                            </a:solidFill>
                            <a:latin typeface="Cambria Math" panose="02040503050406030204" pitchFamily="18" charset="0"/>
                            <a:cs typeface="Arial" panose="020B0604020202020204" pitchFamily="34" charset="0"/>
                          </a:rPr>
                          <m:t>𝐴𝐶</m:t>
                        </m:r>
                      </m:e>
                    </m:acc>
                  </m:oMath>
                </a14:m>
                <a:r>
                  <a:rPr lang="pt-BR" sz="2200" b="0" i="0" u="none" strike="noStrike" baseline="0" dirty="0">
                    <a:solidFill>
                      <a:srgbClr val="000000"/>
                    </a:solidFill>
                    <a:latin typeface="Arial" panose="020B0604020202020204" pitchFamily="34" charset="0"/>
                    <a:cs typeface="Arial" panose="020B0604020202020204" pitchFamily="34" charset="0"/>
                  </a:rPr>
                  <a:t>; </a:t>
                </a:r>
                <a14:m>
                  <m:oMath xmlns:m="http://schemas.openxmlformats.org/officeDocument/2006/math">
                    <m:acc>
                      <m:accPr>
                        <m:chr m:val="̅"/>
                        <m:ctrlPr>
                          <a:rPr lang="pt-BR" sz="2200" i="1">
                            <a:solidFill>
                              <a:srgbClr val="000000"/>
                            </a:solidFill>
                            <a:latin typeface="Cambria Math" panose="02040503050406030204" pitchFamily="18" charset="0"/>
                            <a:cs typeface="Arial" panose="020B0604020202020204" pitchFamily="34" charset="0"/>
                          </a:rPr>
                        </m:ctrlPr>
                      </m:accPr>
                      <m:e>
                        <m:r>
                          <a:rPr lang="pt-BR" sz="2200" b="0" i="1" smtClean="0">
                            <a:solidFill>
                              <a:srgbClr val="000000"/>
                            </a:solidFill>
                            <a:latin typeface="Cambria Math" panose="02040503050406030204" pitchFamily="18" charset="0"/>
                            <a:cs typeface="Arial" panose="020B0604020202020204" pitchFamily="34" charset="0"/>
                          </a:rPr>
                          <m:t>𝐴</m:t>
                        </m:r>
                        <m:r>
                          <a:rPr lang="pt-BR" sz="2200" i="1">
                            <a:solidFill>
                              <a:srgbClr val="000000"/>
                            </a:solidFill>
                            <a:latin typeface="Cambria Math" panose="02040503050406030204" pitchFamily="18" charset="0"/>
                            <a:cs typeface="Arial" panose="020B0604020202020204" pitchFamily="34" charset="0"/>
                          </a:rPr>
                          <m:t>𝐵</m:t>
                        </m:r>
                      </m:e>
                    </m:acc>
                    <m:r>
                      <a:rPr lang="pt-BR" sz="2200" i="1">
                        <a:solidFill>
                          <a:srgbClr val="000000"/>
                        </a:solidFill>
                        <a:latin typeface="Cambria Math" panose="02040503050406030204" pitchFamily="18" charset="0"/>
                        <a:cs typeface="Arial" panose="020B0604020202020204" pitchFamily="34" charset="0"/>
                      </a:rPr>
                      <m:t> </m:t>
                    </m:r>
                  </m:oMath>
                </a14:m>
                <a:r>
                  <a:rPr lang="pt-BR" sz="2200" dirty="0">
                    <a:solidFill>
                      <a:srgbClr val="000000"/>
                    </a:solidFill>
                    <a:cs typeface="Arial" panose="020B0604020202020204" pitchFamily="34" charset="0"/>
                  </a:rPr>
                  <a:t>e</a:t>
                </a:r>
                <a14:m>
                  <m:oMath xmlns:m="http://schemas.openxmlformats.org/officeDocument/2006/math">
                    <m:acc>
                      <m:accPr>
                        <m:chr m:val="̅"/>
                        <m:ctrlPr>
                          <a:rPr lang="pt-BR" sz="2200" i="1">
                            <a:solidFill>
                              <a:srgbClr val="000000"/>
                            </a:solidFill>
                            <a:latin typeface="Cambria Math" panose="02040503050406030204" pitchFamily="18" charset="0"/>
                            <a:cs typeface="Arial" panose="020B0604020202020204" pitchFamily="34" charset="0"/>
                          </a:rPr>
                        </m:ctrlPr>
                      </m:accPr>
                      <m:e>
                        <m:r>
                          <a:rPr lang="pt-BR" sz="2200" i="1">
                            <a:solidFill>
                              <a:srgbClr val="000000"/>
                            </a:solidFill>
                            <a:latin typeface="Cambria Math" panose="02040503050406030204" pitchFamily="18" charset="0"/>
                            <a:cs typeface="Arial" panose="020B0604020202020204" pitchFamily="34" charset="0"/>
                          </a:rPr>
                          <m:t> </m:t>
                        </m:r>
                        <m:r>
                          <a:rPr lang="pt-BR" sz="2200" b="0" i="1" smtClean="0">
                            <a:solidFill>
                              <a:srgbClr val="000000"/>
                            </a:solidFill>
                            <a:latin typeface="Cambria Math" panose="02040503050406030204" pitchFamily="18" charset="0"/>
                            <a:cs typeface="Arial" panose="020B0604020202020204" pitchFamily="34" charset="0"/>
                          </a:rPr>
                          <m:t>𝐵</m:t>
                        </m:r>
                        <m:r>
                          <a:rPr lang="pt-BR" sz="2200" i="1">
                            <a:solidFill>
                              <a:srgbClr val="000000"/>
                            </a:solidFill>
                            <a:latin typeface="Cambria Math" panose="02040503050406030204" pitchFamily="18" charset="0"/>
                            <a:cs typeface="Arial" panose="020B0604020202020204" pitchFamily="34" charset="0"/>
                          </a:rPr>
                          <m:t>𝐶</m:t>
                        </m:r>
                      </m:e>
                    </m:acc>
                    <m:r>
                      <a:rPr lang="pt-BR" sz="2200" b="0" i="1" smtClean="0">
                        <a:solidFill>
                          <a:srgbClr val="000000"/>
                        </a:solidFill>
                        <a:latin typeface="Cambria Math" panose="02040503050406030204" pitchFamily="18" charset="0"/>
                        <a:cs typeface="Arial" panose="020B0604020202020204" pitchFamily="34" charset="0"/>
                      </a:rPr>
                      <m:t>;</m:t>
                    </m:r>
                    <m:acc>
                      <m:accPr>
                        <m:chr m:val="̅"/>
                        <m:ctrlPr>
                          <a:rPr lang="pt-BR" sz="2200" i="1">
                            <a:solidFill>
                              <a:srgbClr val="000000"/>
                            </a:solidFill>
                            <a:latin typeface="Cambria Math" panose="02040503050406030204" pitchFamily="18" charset="0"/>
                            <a:cs typeface="Arial" panose="020B0604020202020204" pitchFamily="34" charset="0"/>
                          </a:rPr>
                        </m:ctrlPr>
                      </m:accPr>
                      <m:e>
                        <m:r>
                          <a:rPr lang="pt-BR" sz="2200" b="0" i="1" smtClean="0">
                            <a:solidFill>
                              <a:srgbClr val="000000"/>
                            </a:solidFill>
                            <a:latin typeface="Cambria Math" panose="02040503050406030204" pitchFamily="18" charset="0"/>
                            <a:cs typeface="Arial" panose="020B0604020202020204" pitchFamily="34" charset="0"/>
                          </a:rPr>
                          <m:t>𝐴</m:t>
                        </m:r>
                        <m:r>
                          <a:rPr lang="pt-BR" sz="2200" i="1">
                            <a:solidFill>
                              <a:srgbClr val="000000"/>
                            </a:solidFill>
                            <a:latin typeface="Cambria Math" panose="02040503050406030204" pitchFamily="18" charset="0"/>
                            <a:cs typeface="Arial" panose="020B0604020202020204" pitchFamily="34" charset="0"/>
                          </a:rPr>
                          <m:t>𝐶</m:t>
                        </m:r>
                      </m:e>
                    </m:acc>
                    <m:r>
                      <a:rPr lang="pt-BR" sz="2200" i="1">
                        <a:solidFill>
                          <a:srgbClr val="000000"/>
                        </a:solidFill>
                        <a:latin typeface="Cambria Math" panose="02040503050406030204" pitchFamily="18" charset="0"/>
                        <a:cs typeface="Arial" panose="020B0604020202020204" pitchFamily="34" charset="0"/>
                      </a:rPr>
                      <m:t> </m:t>
                    </m:r>
                    <m:r>
                      <m:rPr>
                        <m:nor/>
                      </m:rPr>
                      <a:rPr lang="pt-BR" sz="2200" dirty="0">
                        <a:solidFill>
                          <a:srgbClr val="000000"/>
                        </a:solidFill>
                        <a:cs typeface="Arial" panose="020B0604020202020204" pitchFamily="34" charset="0"/>
                      </a:rPr>
                      <m:t>e</m:t>
                    </m:r>
                    <m:acc>
                      <m:accPr>
                        <m:chr m:val="̅"/>
                        <m:ctrlPr>
                          <a:rPr lang="pt-BR" sz="2200" i="1">
                            <a:solidFill>
                              <a:srgbClr val="000000"/>
                            </a:solidFill>
                            <a:latin typeface="Cambria Math" panose="02040503050406030204" pitchFamily="18" charset="0"/>
                            <a:cs typeface="Arial" panose="020B0604020202020204" pitchFamily="34" charset="0"/>
                          </a:rPr>
                        </m:ctrlPr>
                      </m:accPr>
                      <m:e>
                        <m:r>
                          <a:rPr lang="pt-BR" sz="2200" i="1">
                            <a:solidFill>
                              <a:srgbClr val="000000"/>
                            </a:solidFill>
                            <a:latin typeface="Cambria Math" panose="02040503050406030204" pitchFamily="18" charset="0"/>
                            <a:cs typeface="Arial" panose="020B0604020202020204" pitchFamily="34" charset="0"/>
                          </a:rPr>
                          <m:t> </m:t>
                        </m:r>
                        <m:r>
                          <a:rPr lang="pt-BR" sz="2200" b="0" i="1" smtClean="0">
                            <a:solidFill>
                              <a:srgbClr val="000000"/>
                            </a:solidFill>
                            <a:latin typeface="Cambria Math" panose="02040503050406030204" pitchFamily="18" charset="0"/>
                            <a:cs typeface="Arial" panose="020B0604020202020204" pitchFamily="34" charset="0"/>
                          </a:rPr>
                          <m:t>𝐵</m:t>
                        </m:r>
                        <m:r>
                          <a:rPr lang="pt-BR" sz="2200" i="1">
                            <a:solidFill>
                              <a:srgbClr val="000000"/>
                            </a:solidFill>
                            <a:latin typeface="Cambria Math" panose="02040503050406030204" pitchFamily="18" charset="0"/>
                            <a:cs typeface="Arial" panose="020B0604020202020204" pitchFamily="34" charset="0"/>
                          </a:rPr>
                          <m:t>𝐶</m:t>
                        </m:r>
                      </m:e>
                    </m:acc>
                  </m:oMath>
                </a14:m>
                <a:r>
                  <a:rPr lang="pt-BR" sz="2200" b="0" i="0" u="none" strike="noStrike" baseline="0" dirty="0">
                    <a:solidFill>
                      <a:srgbClr val="000000"/>
                    </a:solidFill>
                    <a:latin typeface="Arial" panose="020B0604020202020204" pitchFamily="34" charset="0"/>
                    <a:cs typeface="Arial" panose="020B0604020202020204" pitchFamily="34" charset="0"/>
                  </a:rPr>
                  <a:t>,</a:t>
                </a:r>
                <a:r>
                  <a:rPr lang="pt-BR" sz="2200" dirty="0">
                    <a:solidFill>
                      <a:srgbClr val="000000"/>
                    </a:solidFill>
                    <a:latin typeface="Arial" panose="020B0604020202020204" pitchFamily="34" charset="0"/>
                    <a:cs typeface="Arial" panose="020B0604020202020204" pitchFamily="34" charset="0"/>
                  </a:rPr>
                  <a:t> </a:t>
                </a:r>
                <a:r>
                  <a:rPr lang="pt-BR" sz="2200" b="0" i="0" u="none" strike="noStrike" baseline="0" dirty="0">
                    <a:solidFill>
                      <a:srgbClr val="000000"/>
                    </a:solidFill>
                    <a:latin typeface="Arial" panose="020B0604020202020204" pitchFamily="34" charset="0"/>
                    <a:cs typeface="Arial" panose="020B0604020202020204" pitchFamily="34" charset="0"/>
                  </a:rPr>
                  <a:t>respectivamente.</a:t>
                </a:r>
                <a:endParaRPr lang="pt-BR" sz="2200" dirty="0">
                  <a:latin typeface="Arial" panose="020B0604020202020204" pitchFamily="34" charset="0"/>
                  <a:cs typeface="Arial" panose="020B0604020202020204" pitchFamily="34" charset="0"/>
                </a:endParaRPr>
              </a:p>
            </p:txBody>
          </p:sp>
        </mc:Choice>
        <mc:Fallback xmlns="">
          <p:sp>
            <p:nvSpPr>
              <p:cNvPr id="12" name="CaixaDeTexto 11">
                <a:extLst>
                  <a:ext uri="{FF2B5EF4-FFF2-40B4-BE49-F238E27FC236}">
                    <a16:creationId xmlns:a16="http://schemas.microsoft.com/office/drawing/2014/main" id="{A094E485-AAA5-1769-F222-350E1F1E41B4}"/>
                  </a:ext>
                </a:extLst>
              </p:cNvPr>
              <p:cNvSpPr txBox="1">
                <a:spLocks noRot="1" noChangeAspect="1" noMove="1" noResize="1" noEditPoints="1" noAdjustHandles="1" noChangeArrowheads="1" noChangeShapeType="1" noTextEdit="1"/>
              </p:cNvSpPr>
              <p:nvPr/>
            </p:nvSpPr>
            <p:spPr>
              <a:xfrm>
                <a:off x="6303033" y="3049253"/>
                <a:ext cx="5680492" cy="2465290"/>
              </a:xfrm>
              <a:prstGeom prst="rect">
                <a:avLst/>
              </a:prstGeom>
              <a:blipFill>
                <a:blip r:embed="rId4"/>
                <a:stretch>
                  <a:fillRect l="-1395" t="-1481" r="-1395" b="-4198"/>
                </a:stretch>
              </a:blipFill>
            </p:spPr>
            <p:txBody>
              <a:bodyPr/>
              <a:lstStyle/>
              <a:p>
                <a:r>
                  <a:rPr lang="pt-BR">
                    <a:noFill/>
                  </a:rPr>
                  <a:t> </a:t>
                </a:r>
              </a:p>
            </p:txBody>
          </p:sp>
        </mc:Fallback>
      </mc:AlternateContent>
    </p:spTree>
    <p:extLst>
      <p:ext uri="{BB962C8B-B14F-4D97-AF65-F5344CB8AC3E}">
        <p14:creationId xmlns:p14="http://schemas.microsoft.com/office/powerpoint/2010/main" val="27219452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64A92C-BFB2-E212-6FF5-C47CEA28FF0F}"/>
            </a:ext>
          </a:extLst>
        </p:cNvPr>
        <p:cNvGrpSpPr/>
        <p:nvPr/>
      </p:nvGrpSpPr>
      <p:grpSpPr>
        <a:xfrm>
          <a:off x="0" y="0"/>
          <a:ext cx="0" cy="0"/>
          <a:chOff x="0" y="0"/>
          <a:chExt cx="0" cy="0"/>
        </a:xfrm>
      </p:grpSpPr>
      <p:cxnSp>
        <p:nvCxnSpPr>
          <p:cNvPr id="2" name="Conector reto 1">
            <a:extLst>
              <a:ext uri="{FF2B5EF4-FFF2-40B4-BE49-F238E27FC236}">
                <a16:creationId xmlns:a16="http://schemas.microsoft.com/office/drawing/2014/main" id="{F2F67402-BD37-EC52-9AA2-FE456004D673}"/>
              </a:ext>
            </a:extLst>
          </p:cNvPr>
          <p:cNvCxnSpPr>
            <a:cxnSpLocks/>
          </p:cNvCxnSpPr>
          <p:nvPr/>
        </p:nvCxnSpPr>
        <p:spPr>
          <a:xfrm>
            <a:off x="6303034" y="727295"/>
            <a:ext cx="0" cy="5709588"/>
          </a:xfrm>
          <a:prstGeom prst="line">
            <a:avLst/>
          </a:prstGeom>
          <a:ln w="28575"/>
        </p:spPr>
        <p:style>
          <a:lnRef idx="3">
            <a:schemeClr val="dk1"/>
          </a:lnRef>
          <a:fillRef idx="0">
            <a:schemeClr val="dk1"/>
          </a:fillRef>
          <a:effectRef idx="2">
            <a:schemeClr val="dk1"/>
          </a:effectRef>
          <a:fontRef idx="minor">
            <a:schemeClr val="tx1"/>
          </a:fontRef>
        </p:style>
      </p:cxnSp>
      <p:sp>
        <p:nvSpPr>
          <p:cNvPr id="6" name="CaixaDeTexto 5">
            <a:extLst>
              <a:ext uri="{FF2B5EF4-FFF2-40B4-BE49-F238E27FC236}">
                <a16:creationId xmlns:a16="http://schemas.microsoft.com/office/drawing/2014/main" id="{F23AB57B-C4CE-5D8A-F934-2305AACEFE3B}"/>
              </a:ext>
            </a:extLst>
          </p:cNvPr>
          <p:cNvSpPr txBox="1"/>
          <p:nvPr/>
        </p:nvSpPr>
        <p:spPr>
          <a:xfrm>
            <a:off x="163903" y="727295"/>
            <a:ext cx="6139131" cy="5847755"/>
          </a:xfrm>
          <a:prstGeom prst="rect">
            <a:avLst/>
          </a:prstGeom>
          <a:noFill/>
        </p:spPr>
        <p:txBody>
          <a:bodyPr wrap="square">
            <a:spAutoFit/>
          </a:bodyPr>
          <a:lstStyle/>
          <a:p>
            <a:pPr algn="just"/>
            <a:r>
              <a:rPr lang="pt-BR" sz="2200" b="0" i="0" u="none" strike="noStrike" baseline="0" dirty="0">
                <a:latin typeface="Arial" panose="020B0604020202020204" pitchFamily="34" charset="0"/>
                <a:cs typeface="Arial" panose="020B0604020202020204" pitchFamily="34" charset="0"/>
              </a:rPr>
              <a:t>► </a:t>
            </a:r>
            <a:r>
              <a:rPr lang="pt-BR" sz="2200" b="1" i="0" u="none" strike="noStrike" baseline="0" dirty="0">
                <a:latin typeface="Arial" panose="020B0604020202020204" pitchFamily="34" charset="0"/>
                <a:cs typeface="Arial" panose="020B0604020202020204" pitchFamily="34" charset="0"/>
              </a:rPr>
              <a:t>Classificação dos Polígonos</a:t>
            </a:r>
          </a:p>
          <a:p>
            <a:pPr algn="just"/>
            <a:r>
              <a:rPr lang="pt-BR" sz="2200" b="0" i="0" u="none" strike="noStrike" baseline="0" dirty="0">
                <a:latin typeface="Arial" panose="020B0604020202020204" pitchFamily="34" charset="0"/>
                <a:cs typeface="Arial" panose="020B0604020202020204" pitchFamily="34" charset="0"/>
              </a:rPr>
              <a:t>Polígonos são classificados como </a:t>
            </a:r>
            <a:r>
              <a:rPr lang="pt-BR" sz="2200" b="1" i="0" u="none" strike="noStrike" baseline="0" dirty="0">
                <a:latin typeface="Arial" panose="020B0604020202020204" pitchFamily="34" charset="0"/>
                <a:cs typeface="Arial" panose="020B0604020202020204" pitchFamily="34" charset="0"/>
              </a:rPr>
              <a:t>convexos </a:t>
            </a:r>
            <a:r>
              <a:rPr lang="pt-BR" sz="2200" b="0" i="0" u="none" strike="noStrike" baseline="0" dirty="0">
                <a:latin typeface="Arial" panose="020B0604020202020204" pitchFamily="34" charset="0"/>
                <a:cs typeface="Arial" panose="020B0604020202020204" pitchFamily="34" charset="0"/>
              </a:rPr>
              <a:t>quando, dados dois pontos quaisquer, o segmento que os une está totalmente contido em seu interior.</a:t>
            </a:r>
          </a:p>
          <a:p>
            <a:pPr algn="just"/>
            <a:endParaRPr lang="pt-BR" sz="2200" dirty="0">
              <a:latin typeface="Arial" panose="020B0604020202020204" pitchFamily="34" charset="0"/>
              <a:cs typeface="Arial" panose="020B0604020202020204" pitchFamily="34" charset="0"/>
            </a:endParaRPr>
          </a:p>
          <a:p>
            <a:pPr algn="just"/>
            <a:endParaRPr lang="pt-BR" sz="2200" b="0" i="0" u="none" strike="noStrike" baseline="0" dirty="0">
              <a:latin typeface="Arial" panose="020B0604020202020204" pitchFamily="34" charset="0"/>
              <a:cs typeface="Arial" panose="020B0604020202020204" pitchFamily="34" charset="0"/>
            </a:endParaRPr>
          </a:p>
          <a:p>
            <a:pPr algn="just"/>
            <a:endParaRPr lang="pt-BR" sz="2200" dirty="0">
              <a:latin typeface="Arial" panose="020B0604020202020204" pitchFamily="34" charset="0"/>
              <a:cs typeface="Arial" panose="020B0604020202020204" pitchFamily="34" charset="0"/>
            </a:endParaRPr>
          </a:p>
          <a:p>
            <a:pPr algn="just"/>
            <a:endParaRPr lang="pt-BR" sz="2200" b="0" i="0" u="none" strike="noStrike" baseline="0" dirty="0">
              <a:latin typeface="Arial" panose="020B0604020202020204" pitchFamily="34" charset="0"/>
              <a:cs typeface="Arial" panose="020B0604020202020204" pitchFamily="34" charset="0"/>
            </a:endParaRPr>
          </a:p>
          <a:p>
            <a:pPr algn="just"/>
            <a:endParaRPr lang="pt-BR" sz="2200" dirty="0">
              <a:latin typeface="Arial" panose="020B0604020202020204" pitchFamily="34" charset="0"/>
              <a:cs typeface="Arial" panose="020B0604020202020204" pitchFamily="34" charset="0"/>
            </a:endParaRPr>
          </a:p>
          <a:p>
            <a:pPr algn="just"/>
            <a:endParaRPr lang="pt-BR" sz="2200" b="0" i="0" u="none" strike="noStrike" baseline="0" dirty="0">
              <a:latin typeface="Arial" panose="020B0604020202020204" pitchFamily="34" charset="0"/>
              <a:cs typeface="Arial" panose="020B0604020202020204" pitchFamily="34" charset="0"/>
            </a:endParaRPr>
          </a:p>
          <a:p>
            <a:pPr algn="just"/>
            <a:endParaRPr lang="pt-BR" sz="2200" b="0" i="0" u="none" strike="noStrike" baseline="0" dirty="0">
              <a:latin typeface="Arial" panose="020B0604020202020204" pitchFamily="34" charset="0"/>
              <a:cs typeface="Arial" panose="020B0604020202020204" pitchFamily="34" charset="0"/>
            </a:endParaRPr>
          </a:p>
          <a:p>
            <a:pPr algn="just"/>
            <a:endParaRPr lang="pt-BR" sz="2200" b="0" i="0" u="none" strike="noStrike" baseline="0" dirty="0">
              <a:latin typeface="Arial" panose="020B0604020202020204" pitchFamily="34" charset="0"/>
              <a:cs typeface="Arial" panose="020B0604020202020204" pitchFamily="34" charset="0"/>
            </a:endParaRPr>
          </a:p>
          <a:p>
            <a:pPr algn="just"/>
            <a:r>
              <a:rPr lang="pt-BR" sz="2200" b="0" i="0" u="none" strike="noStrike" baseline="0" dirty="0">
                <a:latin typeface="Arial" panose="020B0604020202020204" pitchFamily="34" charset="0"/>
                <a:cs typeface="Arial" panose="020B0604020202020204" pitchFamily="34" charset="0"/>
              </a:rPr>
              <a:t>Já os polígonos são </a:t>
            </a:r>
            <a:r>
              <a:rPr lang="pt-BR" sz="2200" b="1" i="0" u="none" strike="noStrike" baseline="0" dirty="0">
                <a:latin typeface="Arial" panose="020B0604020202020204" pitchFamily="34" charset="0"/>
                <a:cs typeface="Arial" panose="020B0604020202020204" pitchFamily="34" charset="0"/>
              </a:rPr>
              <a:t>não-convexos (côncavos) </a:t>
            </a:r>
            <a:r>
              <a:rPr lang="pt-BR" sz="2200" b="0" i="0" u="none" strike="noStrike" baseline="0" dirty="0">
                <a:latin typeface="Arial" panose="020B0604020202020204" pitchFamily="34" charset="0"/>
                <a:cs typeface="Arial" panose="020B0604020202020204" pitchFamily="34" charset="0"/>
              </a:rPr>
              <a:t>quando, dados dois pontos quaisquer, o segmento que os une não está totalmente contido em seu interior.</a:t>
            </a:r>
            <a:endParaRPr lang="pt-BR" sz="2200" dirty="0">
              <a:latin typeface="Arial" panose="020B0604020202020204" pitchFamily="34" charset="0"/>
              <a:cs typeface="Arial" panose="020B0604020202020204" pitchFamily="34" charset="0"/>
            </a:endParaRPr>
          </a:p>
        </p:txBody>
      </p:sp>
      <p:pic>
        <p:nvPicPr>
          <p:cNvPr id="8" name="Imagem 7" descr="Uma imagem contendo objeto, relógio&#10;&#10;O conteúdo gerado por IA pode estar incorreto.">
            <a:extLst>
              <a:ext uri="{FF2B5EF4-FFF2-40B4-BE49-F238E27FC236}">
                <a16:creationId xmlns:a16="http://schemas.microsoft.com/office/drawing/2014/main" id="{35112920-D4EE-0E56-D635-3E461E1720BD}"/>
              </a:ext>
            </a:extLst>
          </p:cNvPr>
          <p:cNvPicPr>
            <a:picLocks noChangeAspect="1"/>
          </p:cNvPicPr>
          <p:nvPr/>
        </p:nvPicPr>
        <p:blipFill>
          <a:blip r:embed="rId2"/>
          <a:stretch>
            <a:fillRect/>
          </a:stretch>
        </p:blipFill>
        <p:spPr>
          <a:xfrm>
            <a:off x="2042677" y="2566885"/>
            <a:ext cx="2381582" cy="2295845"/>
          </a:xfrm>
          <a:prstGeom prst="rect">
            <a:avLst/>
          </a:prstGeom>
        </p:spPr>
      </p:pic>
      <p:pic>
        <p:nvPicPr>
          <p:cNvPr id="10" name="Imagem 9" descr="Gráfico, Gráfico de linhas&#10;&#10;O conteúdo gerado por IA pode estar incorreto.">
            <a:extLst>
              <a:ext uri="{FF2B5EF4-FFF2-40B4-BE49-F238E27FC236}">
                <a16:creationId xmlns:a16="http://schemas.microsoft.com/office/drawing/2014/main" id="{2BD018BE-0EED-5F7E-5F06-3810B4ED4092}"/>
              </a:ext>
            </a:extLst>
          </p:cNvPr>
          <p:cNvPicPr>
            <a:picLocks noChangeAspect="1"/>
          </p:cNvPicPr>
          <p:nvPr/>
        </p:nvPicPr>
        <p:blipFill>
          <a:blip r:embed="rId3"/>
          <a:stretch>
            <a:fillRect/>
          </a:stretch>
        </p:blipFill>
        <p:spPr>
          <a:xfrm>
            <a:off x="8015280" y="585181"/>
            <a:ext cx="2300566" cy="1861222"/>
          </a:xfrm>
          <a:prstGeom prst="rect">
            <a:avLst/>
          </a:prstGeom>
        </p:spPr>
      </p:pic>
      <p:pic>
        <p:nvPicPr>
          <p:cNvPr id="12" name="Imagem 11" descr="Tabela&#10;&#10;O conteúdo gerado por IA pode estar incorreto.">
            <a:extLst>
              <a:ext uri="{FF2B5EF4-FFF2-40B4-BE49-F238E27FC236}">
                <a16:creationId xmlns:a16="http://schemas.microsoft.com/office/drawing/2014/main" id="{290BCA1F-FA6C-21A0-FCFD-D74EC35077F2}"/>
              </a:ext>
            </a:extLst>
          </p:cNvPr>
          <p:cNvPicPr>
            <a:picLocks noChangeAspect="1"/>
          </p:cNvPicPr>
          <p:nvPr/>
        </p:nvPicPr>
        <p:blipFill>
          <a:blip r:embed="rId4"/>
          <a:stretch>
            <a:fillRect/>
          </a:stretch>
        </p:blipFill>
        <p:spPr>
          <a:xfrm>
            <a:off x="6475490" y="3765383"/>
            <a:ext cx="5380146" cy="2799071"/>
          </a:xfrm>
          <a:prstGeom prst="rect">
            <a:avLst/>
          </a:prstGeom>
        </p:spPr>
      </p:pic>
      <p:sp>
        <p:nvSpPr>
          <p:cNvPr id="14" name="CaixaDeTexto 13">
            <a:extLst>
              <a:ext uri="{FF2B5EF4-FFF2-40B4-BE49-F238E27FC236}">
                <a16:creationId xmlns:a16="http://schemas.microsoft.com/office/drawing/2014/main" id="{F3E042C1-891F-7E36-853B-6FB88D6010DD}"/>
              </a:ext>
            </a:extLst>
          </p:cNvPr>
          <p:cNvSpPr txBox="1"/>
          <p:nvPr/>
        </p:nvSpPr>
        <p:spPr>
          <a:xfrm>
            <a:off x="6303037" y="2404998"/>
            <a:ext cx="5725060" cy="1446550"/>
          </a:xfrm>
          <a:prstGeom prst="rect">
            <a:avLst/>
          </a:prstGeom>
          <a:noFill/>
        </p:spPr>
        <p:txBody>
          <a:bodyPr wrap="square">
            <a:spAutoFit/>
          </a:bodyPr>
          <a:lstStyle/>
          <a:p>
            <a:pPr algn="just"/>
            <a:r>
              <a:rPr lang="pt-BR" sz="2200" b="0" i="0" u="none" strike="noStrike" baseline="0" dirty="0">
                <a:latin typeface="Arial" panose="020B0604020202020204" pitchFamily="34" charset="0"/>
                <a:cs typeface="Arial" panose="020B0604020202020204" pitchFamily="34" charset="0"/>
              </a:rPr>
              <a:t>► </a:t>
            </a:r>
            <a:r>
              <a:rPr lang="pt-BR" sz="2200" b="1" i="0" u="none" strike="noStrike" baseline="0" dirty="0">
                <a:latin typeface="Arial" panose="020B0604020202020204" pitchFamily="34" charset="0"/>
                <a:cs typeface="Arial" panose="020B0604020202020204" pitchFamily="34" charset="0"/>
              </a:rPr>
              <a:t>Nomenclatura dos Polígonos</a:t>
            </a:r>
          </a:p>
          <a:p>
            <a:pPr algn="just"/>
            <a:r>
              <a:rPr lang="pt-BR" sz="2200" b="0" i="0" u="none" strike="noStrike" baseline="0" dirty="0">
                <a:latin typeface="Arial" panose="020B0604020202020204" pitchFamily="34" charset="0"/>
                <a:cs typeface="Arial" panose="020B0604020202020204" pitchFamily="34" charset="0"/>
              </a:rPr>
              <a:t>Os polígonos são nomeados de acordo com o número de lados. Os polígonos mais conhecidos, são:</a:t>
            </a:r>
            <a:endParaRPr lang="pt-BR" sz="2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429844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32B560-DE20-5C3B-B3BA-56AF553C9FCD}"/>
            </a:ext>
          </a:extLst>
        </p:cNvPr>
        <p:cNvGrpSpPr/>
        <p:nvPr/>
      </p:nvGrpSpPr>
      <p:grpSpPr>
        <a:xfrm>
          <a:off x="0" y="0"/>
          <a:ext cx="0" cy="0"/>
          <a:chOff x="0" y="0"/>
          <a:chExt cx="0" cy="0"/>
        </a:xfrm>
      </p:grpSpPr>
      <p:cxnSp>
        <p:nvCxnSpPr>
          <p:cNvPr id="2" name="Conector reto 1">
            <a:extLst>
              <a:ext uri="{FF2B5EF4-FFF2-40B4-BE49-F238E27FC236}">
                <a16:creationId xmlns:a16="http://schemas.microsoft.com/office/drawing/2014/main" id="{B2941D96-212B-91DE-B405-9E3C6D440AED}"/>
              </a:ext>
            </a:extLst>
          </p:cNvPr>
          <p:cNvCxnSpPr>
            <a:cxnSpLocks/>
          </p:cNvCxnSpPr>
          <p:nvPr/>
        </p:nvCxnSpPr>
        <p:spPr>
          <a:xfrm>
            <a:off x="6303034" y="727295"/>
            <a:ext cx="0" cy="5709588"/>
          </a:xfrm>
          <a:prstGeom prst="line">
            <a:avLst/>
          </a:prstGeom>
          <a:ln w="28575"/>
        </p:spPr>
        <p:style>
          <a:lnRef idx="3">
            <a:schemeClr val="dk1"/>
          </a:lnRef>
          <a:fillRef idx="0">
            <a:schemeClr val="dk1"/>
          </a:fillRef>
          <a:effectRef idx="2">
            <a:schemeClr val="dk1"/>
          </a:effectRef>
          <a:fontRef idx="minor">
            <a:schemeClr val="tx1"/>
          </a:fontRef>
        </p:style>
      </p:cxnSp>
      <p:sp>
        <p:nvSpPr>
          <p:cNvPr id="4" name="CaixaDeTexto 3">
            <a:extLst>
              <a:ext uri="{FF2B5EF4-FFF2-40B4-BE49-F238E27FC236}">
                <a16:creationId xmlns:a16="http://schemas.microsoft.com/office/drawing/2014/main" id="{AEBB9139-993A-5756-494F-4D7EDE31A69C}"/>
              </a:ext>
            </a:extLst>
          </p:cNvPr>
          <p:cNvSpPr txBox="1"/>
          <p:nvPr/>
        </p:nvSpPr>
        <p:spPr>
          <a:xfrm>
            <a:off x="208472" y="727295"/>
            <a:ext cx="6094562" cy="5170646"/>
          </a:xfrm>
          <a:prstGeom prst="rect">
            <a:avLst/>
          </a:prstGeom>
          <a:noFill/>
        </p:spPr>
        <p:txBody>
          <a:bodyPr wrap="square">
            <a:spAutoFit/>
          </a:bodyPr>
          <a:lstStyle/>
          <a:p>
            <a:pPr algn="just"/>
            <a:r>
              <a:rPr lang="pt-BR" sz="2200" b="0" i="0" u="none" strike="noStrike" baseline="0" dirty="0">
                <a:latin typeface="Arial" panose="020B0604020202020204" pitchFamily="34" charset="0"/>
                <a:cs typeface="Arial" panose="020B0604020202020204" pitchFamily="34" charset="0"/>
              </a:rPr>
              <a:t>► </a:t>
            </a:r>
            <a:r>
              <a:rPr lang="pt-BR" sz="2200" b="1" i="0" u="none" strike="noStrike" baseline="0" dirty="0">
                <a:latin typeface="Arial" panose="020B0604020202020204" pitchFamily="34" charset="0"/>
                <a:cs typeface="Arial" panose="020B0604020202020204" pitchFamily="34" charset="0"/>
              </a:rPr>
              <a:t>Diagonais de um polígono convexo</a:t>
            </a:r>
          </a:p>
          <a:p>
            <a:pPr algn="just"/>
            <a:endParaRPr lang="pt-BR" sz="2200" b="1" i="0" u="none" strike="noStrike" baseline="0" dirty="0">
              <a:latin typeface="Arial" panose="020B0604020202020204" pitchFamily="34" charset="0"/>
              <a:cs typeface="Arial" panose="020B0604020202020204" pitchFamily="34" charset="0"/>
            </a:endParaRPr>
          </a:p>
          <a:p>
            <a:pPr algn="just"/>
            <a:r>
              <a:rPr lang="pt-BR" sz="2200" b="0" i="0" u="none" strike="noStrike" baseline="0" dirty="0">
                <a:latin typeface="Arial" panose="020B0604020202020204" pitchFamily="34" charset="0"/>
                <a:cs typeface="Arial" panose="020B0604020202020204" pitchFamily="34" charset="0"/>
              </a:rPr>
              <a:t>Em um polígono convexo, a diagonal é todo segmento que une dois vértices não consecutivos. Para determinar a quantidade de diagonais, utilizamos a fórmula:</a:t>
            </a:r>
          </a:p>
          <a:p>
            <a:pPr algn="just"/>
            <a:endParaRPr lang="pt-BR" sz="2200" b="0" i="0" u="none" strike="noStrike" baseline="0" dirty="0">
              <a:latin typeface="Arial" panose="020B0604020202020204" pitchFamily="34" charset="0"/>
              <a:cs typeface="Arial" panose="020B0604020202020204" pitchFamily="34" charset="0"/>
            </a:endParaRPr>
          </a:p>
          <a:p>
            <a:pPr algn="just"/>
            <a:endParaRPr lang="pt-BR" sz="2200" dirty="0">
              <a:latin typeface="Arial" panose="020B0604020202020204" pitchFamily="34" charset="0"/>
              <a:cs typeface="Arial" panose="020B0604020202020204" pitchFamily="34" charset="0"/>
            </a:endParaRPr>
          </a:p>
          <a:p>
            <a:pPr algn="just"/>
            <a:endParaRPr lang="pt-BR" sz="2200" b="0" i="0" u="none" strike="noStrike" baseline="0" dirty="0">
              <a:latin typeface="Arial" panose="020B0604020202020204" pitchFamily="34" charset="0"/>
              <a:cs typeface="Arial" panose="020B0604020202020204" pitchFamily="34" charset="0"/>
            </a:endParaRPr>
          </a:p>
          <a:p>
            <a:pPr algn="just"/>
            <a:r>
              <a:rPr lang="pt-BR" sz="2200" b="0" i="0" u="none" strike="noStrike" baseline="0" dirty="0">
                <a:latin typeface="Arial" panose="020B0604020202020204" pitchFamily="34" charset="0"/>
                <a:cs typeface="Arial" panose="020B0604020202020204" pitchFamily="34" charset="0"/>
              </a:rPr>
              <a:t>Em que, </a:t>
            </a:r>
            <a:r>
              <a:rPr lang="pt-BR" sz="2200" b="1" i="1" u="none" strike="noStrike" baseline="0" dirty="0">
                <a:latin typeface="Arial" panose="020B0604020202020204" pitchFamily="34" charset="0"/>
                <a:cs typeface="Arial" panose="020B0604020202020204" pitchFamily="34" charset="0"/>
              </a:rPr>
              <a:t>d </a:t>
            </a:r>
            <a:r>
              <a:rPr lang="pt-BR" sz="2200" b="0" i="0" u="none" strike="noStrike" baseline="0" dirty="0">
                <a:latin typeface="Arial" panose="020B0604020202020204" pitchFamily="34" charset="0"/>
                <a:cs typeface="Arial" panose="020B0604020202020204" pitchFamily="34" charset="0"/>
              </a:rPr>
              <a:t>é o número de diagonais e </a:t>
            </a:r>
            <a:r>
              <a:rPr lang="pt-BR" sz="2200" b="1" i="1" u="none" strike="noStrike" baseline="0" dirty="0">
                <a:latin typeface="Arial" panose="020B0604020202020204" pitchFamily="34" charset="0"/>
                <a:cs typeface="Arial" panose="020B0604020202020204" pitchFamily="34" charset="0"/>
              </a:rPr>
              <a:t>n </a:t>
            </a:r>
            <a:r>
              <a:rPr lang="pt-BR" sz="2200" b="0" i="0" u="none" strike="noStrike" baseline="0" dirty="0">
                <a:latin typeface="Arial" panose="020B0604020202020204" pitchFamily="34" charset="0"/>
                <a:cs typeface="Arial" panose="020B0604020202020204" pitchFamily="34" charset="0"/>
              </a:rPr>
              <a:t>é o número de lados do polígono.</a:t>
            </a:r>
          </a:p>
          <a:p>
            <a:pPr algn="just"/>
            <a:endParaRPr lang="pt-BR" sz="2200" b="0" i="0" u="none" strike="noStrike" baseline="0" dirty="0">
              <a:latin typeface="Arial" panose="020B0604020202020204" pitchFamily="34" charset="0"/>
              <a:cs typeface="Arial" panose="020B0604020202020204" pitchFamily="34" charset="0"/>
            </a:endParaRPr>
          </a:p>
          <a:p>
            <a:pPr algn="just"/>
            <a:r>
              <a:rPr lang="pt-BR" sz="2200" b="1" i="0" u="none" strike="noStrike" baseline="0" dirty="0">
                <a:latin typeface="Arial" panose="020B0604020202020204" pitchFamily="34" charset="0"/>
                <a:cs typeface="Arial" panose="020B0604020202020204" pitchFamily="34" charset="0"/>
              </a:rPr>
              <a:t>Exemplos:</a:t>
            </a:r>
          </a:p>
          <a:p>
            <a:pPr algn="just"/>
            <a:r>
              <a:rPr lang="pt-BR" sz="2200" b="0" i="0" u="none" strike="noStrike" baseline="0" dirty="0">
                <a:latin typeface="Arial" panose="020B0604020202020204" pitchFamily="34" charset="0"/>
                <a:cs typeface="Arial" panose="020B0604020202020204" pitchFamily="34" charset="0"/>
              </a:rPr>
              <a:t>Vamos calcular a quantidade de diagonais dos polígonos a seguir:</a:t>
            </a:r>
            <a:endParaRPr lang="pt-BR" sz="2200" dirty="0">
              <a:latin typeface="Arial" panose="020B0604020202020204" pitchFamily="34" charset="0"/>
              <a:cs typeface="Arial" panose="020B0604020202020204" pitchFamily="34" charset="0"/>
            </a:endParaRPr>
          </a:p>
        </p:txBody>
      </p:sp>
      <p:pic>
        <p:nvPicPr>
          <p:cNvPr id="6" name="Imagem 5" descr="Texto&#10;&#10;O conteúdo gerado por IA pode estar incorreto.">
            <a:extLst>
              <a:ext uri="{FF2B5EF4-FFF2-40B4-BE49-F238E27FC236}">
                <a16:creationId xmlns:a16="http://schemas.microsoft.com/office/drawing/2014/main" id="{AA062015-F59C-B26F-4FD5-FB8DC408EBB0}"/>
              </a:ext>
            </a:extLst>
          </p:cNvPr>
          <p:cNvPicPr>
            <a:picLocks noChangeAspect="1"/>
          </p:cNvPicPr>
          <p:nvPr/>
        </p:nvPicPr>
        <p:blipFill>
          <a:blip r:embed="rId2"/>
          <a:stretch>
            <a:fillRect/>
          </a:stretch>
        </p:blipFill>
        <p:spPr>
          <a:xfrm>
            <a:off x="2238865" y="2948030"/>
            <a:ext cx="2033776" cy="634059"/>
          </a:xfrm>
          <a:prstGeom prst="rect">
            <a:avLst/>
          </a:prstGeom>
        </p:spPr>
      </p:pic>
      <p:pic>
        <p:nvPicPr>
          <p:cNvPr id="8" name="Imagem 7" descr="Forma&#10;&#10;O conteúdo gerado por IA pode estar incorreto.">
            <a:extLst>
              <a:ext uri="{FF2B5EF4-FFF2-40B4-BE49-F238E27FC236}">
                <a16:creationId xmlns:a16="http://schemas.microsoft.com/office/drawing/2014/main" id="{947FE97E-DB6B-CCB2-0BCD-F82CADDD0F20}"/>
              </a:ext>
            </a:extLst>
          </p:cNvPr>
          <p:cNvPicPr>
            <a:picLocks noChangeAspect="1"/>
          </p:cNvPicPr>
          <p:nvPr/>
        </p:nvPicPr>
        <p:blipFill>
          <a:blip r:embed="rId3"/>
          <a:stretch>
            <a:fillRect/>
          </a:stretch>
        </p:blipFill>
        <p:spPr>
          <a:xfrm>
            <a:off x="6429413" y="727295"/>
            <a:ext cx="5315906" cy="2701705"/>
          </a:xfrm>
          <a:prstGeom prst="rect">
            <a:avLst/>
          </a:prstGeom>
        </p:spPr>
      </p:pic>
      <p:pic>
        <p:nvPicPr>
          <p:cNvPr id="10" name="Imagem 9" descr="Forma&#10;&#10;O conteúdo gerado por IA pode estar incorreto.">
            <a:extLst>
              <a:ext uri="{FF2B5EF4-FFF2-40B4-BE49-F238E27FC236}">
                <a16:creationId xmlns:a16="http://schemas.microsoft.com/office/drawing/2014/main" id="{DFC5DFF0-63C4-5B36-9AB4-B6EA275BF521}"/>
              </a:ext>
            </a:extLst>
          </p:cNvPr>
          <p:cNvPicPr>
            <a:picLocks noChangeAspect="1"/>
          </p:cNvPicPr>
          <p:nvPr/>
        </p:nvPicPr>
        <p:blipFill>
          <a:blip r:embed="rId4"/>
          <a:stretch>
            <a:fillRect/>
          </a:stretch>
        </p:blipFill>
        <p:spPr>
          <a:xfrm>
            <a:off x="6512584" y="3664157"/>
            <a:ext cx="5232732" cy="2675161"/>
          </a:xfrm>
          <a:prstGeom prst="rect">
            <a:avLst/>
          </a:prstGeom>
        </p:spPr>
      </p:pic>
    </p:spTree>
    <p:extLst>
      <p:ext uri="{BB962C8B-B14F-4D97-AF65-F5344CB8AC3E}">
        <p14:creationId xmlns:p14="http://schemas.microsoft.com/office/powerpoint/2010/main" val="30640130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7293B1-7AA8-D18B-5894-89CA950411E8}"/>
            </a:ext>
          </a:extLst>
        </p:cNvPr>
        <p:cNvGrpSpPr/>
        <p:nvPr/>
      </p:nvGrpSpPr>
      <p:grpSpPr>
        <a:xfrm>
          <a:off x="0" y="0"/>
          <a:ext cx="0" cy="0"/>
          <a:chOff x="0" y="0"/>
          <a:chExt cx="0" cy="0"/>
        </a:xfrm>
      </p:grpSpPr>
      <p:cxnSp>
        <p:nvCxnSpPr>
          <p:cNvPr id="2" name="Conector reto 1">
            <a:extLst>
              <a:ext uri="{FF2B5EF4-FFF2-40B4-BE49-F238E27FC236}">
                <a16:creationId xmlns:a16="http://schemas.microsoft.com/office/drawing/2014/main" id="{A5FD363F-E7A9-D52E-24C4-5BD842106FF4}"/>
              </a:ext>
            </a:extLst>
          </p:cNvPr>
          <p:cNvCxnSpPr>
            <a:cxnSpLocks/>
          </p:cNvCxnSpPr>
          <p:nvPr/>
        </p:nvCxnSpPr>
        <p:spPr>
          <a:xfrm>
            <a:off x="6236899" y="727295"/>
            <a:ext cx="0" cy="5709588"/>
          </a:xfrm>
          <a:prstGeom prst="line">
            <a:avLst/>
          </a:prstGeom>
          <a:ln w="28575"/>
        </p:spPr>
        <p:style>
          <a:lnRef idx="3">
            <a:schemeClr val="dk1"/>
          </a:lnRef>
          <a:fillRef idx="0">
            <a:schemeClr val="dk1"/>
          </a:fillRef>
          <a:effectRef idx="2">
            <a:schemeClr val="dk1"/>
          </a:effectRef>
          <a:fontRef idx="minor">
            <a:schemeClr val="tx1"/>
          </a:fontRef>
        </p:style>
      </p:cxnSp>
      <p:pic>
        <p:nvPicPr>
          <p:cNvPr id="4" name="Imagem 3" descr="Imagem de desenho animado&#10;&#10;O conteúdo gerado por IA pode estar incorreto.">
            <a:extLst>
              <a:ext uri="{FF2B5EF4-FFF2-40B4-BE49-F238E27FC236}">
                <a16:creationId xmlns:a16="http://schemas.microsoft.com/office/drawing/2014/main" id="{AFB0C83B-F42D-5BEC-7ED0-C24C90403349}"/>
              </a:ext>
            </a:extLst>
          </p:cNvPr>
          <p:cNvPicPr>
            <a:picLocks noChangeAspect="1"/>
          </p:cNvPicPr>
          <p:nvPr/>
        </p:nvPicPr>
        <p:blipFill>
          <a:blip r:embed="rId2"/>
          <a:stretch>
            <a:fillRect/>
          </a:stretch>
        </p:blipFill>
        <p:spPr>
          <a:xfrm>
            <a:off x="294735" y="480064"/>
            <a:ext cx="2836650" cy="494462"/>
          </a:xfrm>
          <a:prstGeom prst="rect">
            <a:avLst/>
          </a:prstGeom>
        </p:spPr>
      </p:pic>
      <p:sp>
        <p:nvSpPr>
          <p:cNvPr id="6" name="CaixaDeTexto 5">
            <a:extLst>
              <a:ext uri="{FF2B5EF4-FFF2-40B4-BE49-F238E27FC236}">
                <a16:creationId xmlns:a16="http://schemas.microsoft.com/office/drawing/2014/main" id="{4091AA1A-C828-3131-DA31-7178B8029CE2}"/>
              </a:ext>
            </a:extLst>
          </p:cNvPr>
          <p:cNvSpPr txBox="1"/>
          <p:nvPr/>
        </p:nvSpPr>
        <p:spPr>
          <a:xfrm>
            <a:off x="155276" y="974526"/>
            <a:ext cx="6084498" cy="769441"/>
          </a:xfrm>
          <a:prstGeom prst="rect">
            <a:avLst/>
          </a:prstGeom>
          <a:noFill/>
        </p:spPr>
        <p:txBody>
          <a:bodyPr wrap="square">
            <a:spAutoFit/>
          </a:bodyPr>
          <a:lstStyle/>
          <a:p>
            <a:pPr algn="just"/>
            <a:r>
              <a:rPr lang="pt-BR" sz="2200" b="1" i="0" u="none" strike="noStrike" baseline="0" dirty="0">
                <a:latin typeface="Arial" panose="020B0604020202020204" pitchFamily="34" charset="0"/>
                <a:cs typeface="Arial" panose="020B0604020202020204" pitchFamily="34" charset="0"/>
              </a:rPr>
              <a:t>1. </a:t>
            </a:r>
            <a:r>
              <a:rPr lang="pt-BR" sz="2200" b="0" i="0" u="none" strike="noStrike" baseline="0" dirty="0">
                <a:latin typeface="Arial" panose="020B0604020202020204" pitchFamily="34" charset="0"/>
                <a:cs typeface="Arial" panose="020B0604020202020204" pitchFamily="34" charset="0"/>
              </a:rPr>
              <a:t>Classifique cada figura, a seguir, como polígono convexo (C) ou não convexo (NC).</a:t>
            </a:r>
            <a:endParaRPr lang="pt-BR" sz="2200" dirty="0">
              <a:latin typeface="Arial" panose="020B0604020202020204" pitchFamily="34" charset="0"/>
              <a:cs typeface="Arial" panose="020B0604020202020204" pitchFamily="34" charset="0"/>
            </a:endParaRPr>
          </a:p>
        </p:txBody>
      </p:sp>
      <p:pic>
        <p:nvPicPr>
          <p:cNvPr id="8" name="Imagem 7" descr="Forma, Polígono&#10;&#10;O conteúdo gerado por IA pode estar incorreto.">
            <a:extLst>
              <a:ext uri="{FF2B5EF4-FFF2-40B4-BE49-F238E27FC236}">
                <a16:creationId xmlns:a16="http://schemas.microsoft.com/office/drawing/2014/main" id="{744015A7-39AF-C61D-46DA-EBC91B5DCDE5}"/>
              </a:ext>
            </a:extLst>
          </p:cNvPr>
          <p:cNvPicPr>
            <a:picLocks noChangeAspect="1"/>
          </p:cNvPicPr>
          <p:nvPr/>
        </p:nvPicPr>
        <p:blipFill>
          <a:blip r:embed="rId3"/>
          <a:stretch>
            <a:fillRect/>
          </a:stretch>
        </p:blipFill>
        <p:spPr>
          <a:xfrm>
            <a:off x="701210" y="1991198"/>
            <a:ext cx="4860350" cy="4310813"/>
          </a:xfrm>
          <a:prstGeom prst="rect">
            <a:avLst/>
          </a:prstGeom>
        </p:spPr>
      </p:pic>
      <p:sp>
        <p:nvSpPr>
          <p:cNvPr id="10" name="CaixaDeTexto 9">
            <a:extLst>
              <a:ext uri="{FF2B5EF4-FFF2-40B4-BE49-F238E27FC236}">
                <a16:creationId xmlns:a16="http://schemas.microsoft.com/office/drawing/2014/main" id="{0B8A2359-3237-4818-6125-799AE40A0D7F}"/>
              </a:ext>
            </a:extLst>
          </p:cNvPr>
          <p:cNvSpPr txBox="1"/>
          <p:nvPr/>
        </p:nvSpPr>
        <p:spPr>
          <a:xfrm>
            <a:off x="6234025" y="549319"/>
            <a:ext cx="5802699" cy="6186309"/>
          </a:xfrm>
          <a:prstGeom prst="rect">
            <a:avLst/>
          </a:prstGeom>
          <a:noFill/>
        </p:spPr>
        <p:txBody>
          <a:bodyPr wrap="square">
            <a:spAutoFit/>
          </a:bodyPr>
          <a:lstStyle/>
          <a:p>
            <a:pPr algn="just"/>
            <a:r>
              <a:rPr lang="pt-BR" sz="2200" b="1" i="0" u="none" strike="noStrike" baseline="0" dirty="0">
                <a:latin typeface="Arial" panose="020B0604020202020204" pitchFamily="34" charset="0"/>
                <a:cs typeface="Arial" panose="020B0604020202020204" pitchFamily="34" charset="0"/>
              </a:rPr>
              <a:t>2. </a:t>
            </a:r>
            <a:r>
              <a:rPr lang="pt-BR" sz="2200" b="0" i="0" u="none" strike="noStrike" baseline="0" dirty="0">
                <a:latin typeface="Arial" panose="020B0604020202020204" pitchFamily="34" charset="0"/>
                <a:cs typeface="Arial" panose="020B0604020202020204" pitchFamily="34" charset="0"/>
              </a:rPr>
              <a:t>Um heptágono é um polígono com </a:t>
            </a:r>
            <a:r>
              <a:rPr lang="pt-BR" sz="2200" b="0" i="1" u="none" strike="noStrike" baseline="0" dirty="0">
                <a:latin typeface="Arial" panose="020B0604020202020204" pitchFamily="34" charset="0"/>
                <a:cs typeface="Arial" panose="020B0604020202020204" pitchFamily="34" charset="0"/>
              </a:rPr>
              <a:t>7 </a:t>
            </a:r>
            <a:r>
              <a:rPr lang="pt-BR" sz="2200" b="0" i="0" u="none" strike="noStrike" baseline="0" dirty="0">
                <a:latin typeface="Arial" panose="020B0604020202020204" pitchFamily="34" charset="0"/>
                <a:cs typeface="Arial" panose="020B0604020202020204" pitchFamily="34" charset="0"/>
              </a:rPr>
              <a:t>lados e </a:t>
            </a:r>
            <a:r>
              <a:rPr lang="pt-BR" sz="2200" b="0" i="1" u="none" strike="noStrike" baseline="0" dirty="0">
                <a:latin typeface="Arial" panose="020B0604020202020204" pitchFamily="34" charset="0"/>
                <a:cs typeface="Arial" panose="020B0604020202020204" pitchFamily="34" charset="0"/>
              </a:rPr>
              <a:t>7 </a:t>
            </a:r>
            <a:r>
              <a:rPr lang="pt-BR" sz="2200" b="0" i="0" u="none" strike="noStrike" baseline="0" dirty="0">
                <a:latin typeface="Arial" panose="020B0604020202020204" pitchFamily="34" charset="0"/>
                <a:cs typeface="Arial" panose="020B0604020202020204" pitchFamily="34" charset="0"/>
              </a:rPr>
              <a:t>vértices. A partir desses dados, faça o que se pede:</a:t>
            </a:r>
          </a:p>
          <a:p>
            <a:pPr algn="just"/>
            <a:r>
              <a:rPr lang="pt-BR" sz="2200" b="0" i="0" u="none" strike="noStrike" baseline="0" dirty="0">
                <a:latin typeface="Arial" panose="020B0604020202020204" pitchFamily="34" charset="0"/>
                <a:cs typeface="Arial" panose="020B0604020202020204" pitchFamily="34" charset="0"/>
              </a:rPr>
              <a:t>I. A partir de apenas um vértice, trace as diagonais.</a:t>
            </a:r>
          </a:p>
          <a:p>
            <a:pPr algn="just"/>
            <a:r>
              <a:rPr lang="pt-BR" sz="2200" b="0" i="0" u="none" strike="noStrike" baseline="0" dirty="0">
                <a:latin typeface="Arial" panose="020B0604020202020204" pitchFamily="34" charset="0"/>
                <a:cs typeface="Arial" panose="020B0604020202020204" pitchFamily="34" charset="0"/>
              </a:rPr>
              <a:t>II. Subtraia </a:t>
            </a:r>
            <a:r>
              <a:rPr lang="pt-BR" sz="2200" b="0" i="1" u="none" strike="noStrike" baseline="0" dirty="0">
                <a:latin typeface="Arial" panose="020B0604020202020204" pitchFamily="34" charset="0"/>
                <a:cs typeface="Arial" panose="020B0604020202020204" pitchFamily="34" charset="0"/>
              </a:rPr>
              <a:t>3 </a:t>
            </a:r>
            <a:r>
              <a:rPr lang="pt-BR" sz="2200" b="0" i="0" u="none" strike="noStrike" baseline="0" dirty="0">
                <a:latin typeface="Arial" panose="020B0604020202020204" pitchFamily="34" charset="0"/>
                <a:cs typeface="Arial" panose="020B0604020202020204" pitchFamily="34" charset="0"/>
              </a:rPr>
              <a:t>do número de vértices do heptágono.</a:t>
            </a:r>
          </a:p>
          <a:p>
            <a:pPr algn="just"/>
            <a:r>
              <a:rPr lang="pt-BR" sz="2200" b="0" i="0" u="none" strike="noStrike" baseline="0" dirty="0">
                <a:latin typeface="Arial" panose="020B0604020202020204" pitchFamily="34" charset="0"/>
                <a:cs typeface="Arial" panose="020B0604020202020204" pitchFamily="34" charset="0"/>
              </a:rPr>
              <a:t>III. Multiplique esse resultado pela quantidade de vértices.</a:t>
            </a:r>
          </a:p>
          <a:p>
            <a:pPr algn="just"/>
            <a:r>
              <a:rPr lang="pt-BR" sz="2200" b="0" i="0" u="none" strike="noStrike" baseline="0" dirty="0">
                <a:latin typeface="Arial" panose="020B0604020202020204" pitchFamily="34" charset="0"/>
                <a:cs typeface="Arial" panose="020B0604020202020204" pitchFamily="34" charset="0"/>
              </a:rPr>
              <a:t>IV. Divida o produto por dois.</a:t>
            </a:r>
          </a:p>
          <a:p>
            <a:pPr algn="just"/>
            <a:r>
              <a:rPr lang="pt-BR" sz="2200" b="0" i="0" u="none" strike="noStrike" baseline="0" dirty="0">
                <a:latin typeface="Arial" panose="020B0604020202020204" pitchFamily="34" charset="0"/>
                <a:cs typeface="Arial" panose="020B0604020202020204" pitchFamily="34" charset="0"/>
              </a:rPr>
              <a:t>V. Qual foi o resultado obtido?</a:t>
            </a:r>
          </a:p>
          <a:p>
            <a:pPr algn="just"/>
            <a:r>
              <a:rPr lang="pt-BR" sz="2200" b="0" i="0" u="none" strike="noStrike" baseline="0" dirty="0">
                <a:latin typeface="Arial" panose="020B0604020202020204" pitchFamily="34" charset="0"/>
                <a:cs typeface="Arial" panose="020B0604020202020204" pitchFamily="34" charset="0"/>
              </a:rPr>
              <a:t>VI. Utilize a fórmula para determinar o número de diagonais e compare o resultado com o obtido no passo V.</a:t>
            </a:r>
          </a:p>
          <a:p>
            <a:pPr algn="just"/>
            <a:endParaRPr lang="pt-BR" sz="2200" b="0" i="0" u="none" strike="noStrike" baseline="0" dirty="0">
              <a:latin typeface="Arial" panose="020B0604020202020204" pitchFamily="34" charset="0"/>
              <a:cs typeface="Arial" panose="020B0604020202020204" pitchFamily="34" charset="0"/>
            </a:endParaRPr>
          </a:p>
          <a:p>
            <a:pPr algn="just"/>
            <a:r>
              <a:rPr lang="pt-BR" sz="2200" b="1" i="0" u="none" strike="noStrike" baseline="0" dirty="0">
                <a:latin typeface="Arial" panose="020B0604020202020204" pitchFamily="34" charset="0"/>
                <a:cs typeface="Arial" panose="020B0604020202020204" pitchFamily="34" charset="0"/>
              </a:rPr>
              <a:t>3. </a:t>
            </a:r>
            <a:r>
              <a:rPr lang="pt-BR" sz="2200" b="0" i="0" u="none" strike="noStrike" baseline="0" dirty="0">
                <a:latin typeface="Arial" panose="020B0604020202020204" pitchFamily="34" charset="0"/>
                <a:cs typeface="Arial" panose="020B0604020202020204" pitchFamily="34" charset="0"/>
              </a:rPr>
              <a:t>Calcule o número de diagonais dos polígonos a seguir.</a:t>
            </a:r>
          </a:p>
          <a:p>
            <a:pPr algn="just"/>
            <a:r>
              <a:rPr lang="it-IT" sz="2200" b="0" i="0" u="none" strike="noStrike" baseline="0" dirty="0">
                <a:latin typeface="Arial" panose="020B0604020202020204" pitchFamily="34" charset="0"/>
                <a:cs typeface="Arial" panose="020B0604020202020204" pitchFamily="34" charset="0"/>
              </a:rPr>
              <a:t>a) Octógono. b) Eneágono. c) Undecágono.</a:t>
            </a:r>
            <a:endParaRPr lang="pt-BR" sz="2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735047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633E81-7762-CF14-B20C-97806808088B}"/>
            </a:ext>
          </a:extLst>
        </p:cNvPr>
        <p:cNvGrpSpPr/>
        <p:nvPr/>
      </p:nvGrpSpPr>
      <p:grpSpPr>
        <a:xfrm>
          <a:off x="0" y="0"/>
          <a:ext cx="0" cy="0"/>
          <a:chOff x="0" y="0"/>
          <a:chExt cx="0" cy="0"/>
        </a:xfrm>
      </p:grpSpPr>
      <p:cxnSp>
        <p:nvCxnSpPr>
          <p:cNvPr id="2" name="Conector reto 1">
            <a:extLst>
              <a:ext uri="{FF2B5EF4-FFF2-40B4-BE49-F238E27FC236}">
                <a16:creationId xmlns:a16="http://schemas.microsoft.com/office/drawing/2014/main" id="{6B85A69F-49D0-9A2A-F2B0-64362089302C}"/>
              </a:ext>
            </a:extLst>
          </p:cNvPr>
          <p:cNvCxnSpPr>
            <a:cxnSpLocks/>
          </p:cNvCxnSpPr>
          <p:nvPr/>
        </p:nvCxnSpPr>
        <p:spPr>
          <a:xfrm>
            <a:off x="6303034" y="727295"/>
            <a:ext cx="0" cy="5709588"/>
          </a:xfrm>
          <a:prstGeom prst="line">
            <a:avLst/>
          </a:prstGeom>
          <a:ln w="28575"/>
        </p:spPr>
        <p:style>
          <a:lnRef idx="3">
            <a:schemeClr val="dk1"/>
          </a:lnRef>
          <a:fillRef idx="0">
            <a:schemeClr val="dk1"/>
          </a:fillRef>
          <a:effectRef idx="2">
            <a:schemeClr val="dk1"/>
          </a:effectRef>
          <a:fontRef idx="minor">
            <a:schemeClr val="tx1"/>
          </a:fontRef>
        </p:style>
      </p:cxnSp>
      <p:sp>
        <p:nvSpPr>
          <p:cNvPr id="4" name="CaixaDeTexto 3">
            <a:extLst>
              <a:ext uri="{FF2B5EF4-FFF2-40B4-BE49-F238E27FC236}">
                <a16:creationId xmlns:a16="http://schemas.microsoft.com/office/drawing/2014/main" id="{FCBF6348-8133-6879-55A5-748BC6465711}"/>
              </a:ext>
            </a:extLst>
          </p:cNvPr>
          <p:cNvSpPr txBox="1"/>
          <p:nvPr/>
        </p:nvSpPr>
        <p:spPr>
          <a:xfrm>
            <a:off x="208472" y="637727"/>
            <a:ext cx="6094562" cy="2123658"/>
          </a:xfrm>
          <a:prstGeom prst="rect">
            <a:avLst/>
          </a:prstGeom>
          <a:noFill/>
        </p:spPr>
        <p:txBody>
          <a:bodyPr wrap="square">
            <a:spAutoFit/>
          </a:bodyPr>
          <a:lstStyle/>
          <a:p>
            <a:pPr algn="just"/>
            <a:r>
              <a:rPr lang="pt-BR" sz="2200" b="1" i="0" u="none" strike="noStrike" baseline="0" dirty="0">
                <a:latin typeface="Arial" panose="020B0604020202020204" pitchFamily="34" charset="0"/>
                <a:cs typeface="Arial" panose="020B0604020202020204" pitchFamily="34" charset="0"/>
              </a:rPr>
              <a:t>4. </a:t>
            </a:r>
            <a:r>
              <a:rPr lang="pt-BR" sz="2200" b="0" i="0" u="none" strike="noStrike" baseline="0" dirty="0">
                <a:latin typeface="Arial" panose="020B0604020202020204" pitchFamily="34" charset="0"/>
                <a:cs typeface="Arial" panose="020B0604020202020204" pitchFamily="34" charset="0"/>
              </a:rPr>
              <a:t>Sete cidades estão dispostas de modo que representam os vértices de um polígono convexo. Essas cidades estão interligadas, duas a duas, por apenas uma estrada. Quantas estradas, ao total, ligam essas sete cidades?</a:t>
            </a:r>
            <a:endParaRPr lang="pt-BR" sz="2200" dirty="0">
              <a:latin typeface="Arial" panose="020B0604020202020204" pitchFamily="34" charset="0"/>
              <a:cs typeface="Arial" panose="020B0604020202020204" pitchFamily="34" charset="0"/>
            </a:endParaRPr>
          </a:p>
        </p:txBody>
      </p:sp>
      <p:pic>
        <p:nvPicPr>
          <p:cNvPr id="6" name="Imagem 5" descr="Interface gráfica do usuário, Texto, Aplicativo&#10;&#10;O conteúdo gerado por IA pode estar incorreto.">
            <a:extLst>
              <a:ext uri="{FF2B5EF4-FFF2-40B4-BE49-F238E27FC236}">
                <a16:creationId xmlns:a16="http://schemas.microsoft.com/office/drawing/2014/main" id="{28D814BD-D3D9-76EF-0AFC-B9B82DA7FBF0}"/>
              </a:ext>
            </a:extLst>
          </p:cNvPr>
          <p:cNvPicPr>
            <a:picLocks noChangeAspect="1"/>
          </p:cNvPicPr>
          <p:nvPr/>
        </p:nvPicPr>
        <p:blipFill>
          <a:blip r:embed="rId2"/>
          <a:stretch>
            <a:fillRect/>
          </a:stretch>
        </p:blipFill>
        <p:spPr>
          <a:xfrm>
            <a:off x="284165" y="2761385"/>
            <a:ext cx="5943175" cy="2149659"/>
          </a:xfrm>
          <a:prstGeom prst="rect">
            <a:avLst/>
          </a:prstGeom>
        </p:spPr>
      </p:pic>
      <p:sp>
        <p:nvSpPr>
          <p:cNvPr id="8" name="CaixaDeTexto 7">
            <a:extLst>
              <a:ext uri="{FF2B5EF4-FFF2-40B4-BE49-F238E27FC236}">
                <a16:creationId xmlns:a16="http://schemas.microsoft.com/office/drawing/2014/main" id="{EC06FEB1-2A9A-0567-9D48-A00853AD66C3}"/>
              </a:ext>
            </a:extLst>
          </p:cNvPr>
          <p:cNvSpPr txBox="1"/>
          <p:nvPr/>
        </p:nvSpPr>
        <p:spPr>
          <a:xfrm>
            <a:off x="6303034" y="637727"/>
            <a:ext cx="5680490" cy="5847755"/>
          </a:xfrm>
          <a:prstGeom prst="rect">
            <a:avLst/>
          </a:prstGeom>
          <a:noFill/>
        </p:spPr>
        <p:txBody>
          <a:bodyPr wrap="square">
            <a:spAutoFit/>
          </a:bodyPr>
          <a:lstStyle/>
          <a:p>
            <a:pPr algn="just"/>
            <a:r>
              <a:rPr lang="pt-BR" sz="2200" b="1" i="0" u="none" strike="noStrike" baseline="0" dirty="0">
                <a:latin typeface="Arial" panose="020B0604020202020204" pitchFamily="34" charset="0"/>
                <a:cs typeface="Arial" panose="020B0604020202020204" pitchFamily="34" charset="0"/>
              </a:rPr>
              <a:t>Item 1</a:t>
            </a:r>
            <a:r>
              <a:rPr lang="pt-BR" sz="2200" b="0" i="0" u="none" strike="noStrike" baseline="0" dirty="0">
                <a:latin typeface="Arial" panose="020B0604020202020204" pitchFamily="34" charset="0"/>
                <a:cs typeface="Arial" panose="020B0604020202020204" pitchFamily="34" charset="0"/>
              </a:rPr>
              <a:t>. Em um polígono convexo o número de diagonais é quatro vezes maior que o número de lados.</a:t>
            </a:r>
          </a:p>
          <a:p>
            <a:pPr algn="just"/>
            <a:r>
              <a:rPr lang="pt-BR" sz="2200" b="0" i="0" u="none" strike="noStrike" baseline="0" dirty="0">
                <a:latin typeface="Arial" panose="020B0604020202020204" pitchFamily="34" charset="0"/>
                <a:cs typeface="Arial" panose="020B0604020202020204" pitchFamily="34" charset="0"/>
              </a:rPr>
              <a:t>Quantos lados esse polígono possui?</a:t>
            </a:r>
          </a:p>
          <a:p>
            <a:pPr algn="just"/>
            <a:r>
              <a:rPr lang="pt-BR" sz="2200" b="0" i="0" u="none" strike="noStrike" baseline="0" dirty="0">
                <a:latin typeface="Arial" panose="020B0604020202020204" pitchFamily="34" charset="0"/>
                <a:cs typeface="Arial" panose="020B0604020202020204" pitchFamily="34" charset="0"/>
              </a:rPr>
              <a:t>(A) </a:t>
            </a:r>
            <a:r>
              <a:rPr lang="pt-BR" sz="2200" b="0" i="1" u="none" strike="noStrike" baseline="0" dirty="0">
                <a:latin typeface="Arial" panose="020B0604020202020204" pitchFamily="34" charset="0"/>
                <a:cs typeface="Arial" panose="020B0604020202020204" pitchFamily="34" charset="0"/>
              </a:rPr>
              <a:t>8 			</a:t>
            </a:r>
            <a:r>
              <a:rPr lang="pt-BR" sz="2200" b="0" i="0" u="none" strike="noStrike" baseline="0" dirty="0">
                <a:latin typeface="Arial" panose="020B0604020202020204" pitchFamily="34" charset="0"/>
                <a:cs typeface="Arial" panose="020B0604020202020204" pitchFamily="34" charset="0"/>
              </a:rPr>
              <a:t>(D) </a:t>
            </a:r>
            <a:r>
              <a:rPr lang="pt-BR" sz="2200" b="0" i="1" u="none" strike="noStrike" baseline="0" dirty="0">
                <a:latin typeface="Arial" panose="020B0604020202020204" pitchFamily="34" charset="0"/>
                <a:cs typeface="Arial" panose="020B0604020202020204" pitchFamily="34" charset="0"/>
              </a:rPr>
              <a:t>11</a:t>
            </a:r>
          </a:p>
          <a:p>
            <a:pPr algn="just"/>
            <a:r>
              <a:rPr lang="pt-BR" sz="2200" b="0" i="0" u="none" strike="noStrike" baseline="0" dirty="0">
                <a:latin typeface="Arial" panose="020B0604020202020204" pitchFamily="34" charset="0"/>
                <a:cs typeface="Arial" panose="020B0604020202020204" pitchFamily="34" charset="0"/>
              </a:rPr>
              <a:t>(B) </a:t>
            </a:r>
            <a:r>
              <a:rPr lang="pt-BR" sz="2200" b="0" i="1" u="none" strike="noStrike" baseline="0" dirty="0">
                <a:latin typeface="Arial" panose="020B0604020202020204" pitchFamily="34" charset="0"/>
                <a:cs typeface="Arial" panose="020B0604020202020204" pitchFamily="34" charset="0"/>
              </a:rPr>
              <a:t>9 			</a:t>
            </a:r>
            <a:r>
              <a:rPr lang="pt-BR" sz="2200" b="0" i="0" u="none" strike="noStrike" baseline="0" dirty="0">
                <a:latin typeface="Arial" panose="020B0604020202020204" pitchFamily="34" charset="0"/>
                <a:cs typeface="Arial" panose="020B0604020202020204" pitchFamily="34" charset="0"/>
              </a:rPr>
              <a:t>(E) </a:t>
            </a:r>
            <a:r>
              <a:rPr lang="pt-BR" sz="2200" b="0" i="1" u="none" strike="noStrike" baseline="0" dirty="0">
                <a:latin typeface="Arial" panose="020B0604020202020204" pitchFamily="34" charset="0"/>
                <a:cs typeface="Arial" panose="020B0604020202020204" pitchFamily="34" charset="0"/>
              </a:rPr>
              <a:t>12</a:t>
            </a:r>
          </a:p>
          <a:p>
            <a:pPr algn="just"/>
            <a:r>
              <a:rPr lang="pt-BR" sz="2200" b="0" i="0" u="none" strike="noStrike" baseline="0" dirty="0">
                <a:latin typeface="Arial" panose="020B0604020202020204" pitchFamily="34" charset="0"/>
                <a:cs typeface="Arial" panose="020B0604020202020204" pitchFamily="34" charset="0"/>
              </a:rPr>
              <a:t>(C) </a:t>
            </a:r>
            <a:r>
              <a:rPr lang="pt-BR" sz="2200" b="0" i="1" u="none" strike="noStrike" baseline="0" dirty="0">
                <a:latin typeface="Arial" panose="020B0604020202020204" pitchFamily="34" charset="0"/>
                <a:cs typeface="Arial" panose="020B0604020202020204" pitchFamily="34" charset="0"/>
              </a:rPr>
              <a:t>10</a:t>
            </a:r>
          </a:p>
          <a:p>
            <a:pPr algn="just"/>
            <a:endParaRPr lang="pt-BR" sz="2200" b="0" i="1" u="none" strike="noStrike" baseline="0" dirty="0">
              <a:latin typeface="Arial" panose="020B0604020202020204" pitchFamily="34" charset="0"/>
              <a:cs typeface="Arial" panose="020B0604020202020204" pitchFamily="34" charset="0"/>
            </a:endParaRPr>
          </a:p>
          <a:p>
            <a:pPr algn="just"/>
            <a:r>
              <a:rPr lang="pt-BR" sz="2200" b="1" i="0" u="none" strike="noStrike" baseline="0" dirty="0">
                <a:latin typeface="Arial" panose="020B0604020202020204" pitchFamily="34" charset="0"/>
                <a:cs typeface="Arial" panose="020B0604020202020204" pitchFamily="34" charset="0"/>
              </a:rPr>
              <a:t>Item 2. </a:t>
            </a:r>
            <a:r>
              <a:rPr lang="pt-BR" sz="2200" b="0" i="0" u="none" strike="noStrike" baseline="0" dirty="0">
                <a:latin typeface="Arial" panose="020B0604020202020204" pitchFamily="34" charset="0"/>
                <a:cs typeface="Arial" panose="020B0604020202020204" pitchFamily="34" charset="0"/>
              </a:rPr>
              <a:t>Um polígono convexo tem </a:t>
            </a:r>
            <a:r>
              <a:rPr lang="pt-BR" sz="2200" b="0" i="1" u="none" strike="noStrike" baseline="0" dirty="0">
                <a:latin typeface="Arial" panose="020B0604020202020204" pitchFamily="34" charset="0"/>
                <a:cs typeface="Arial" panose="020B0604020202020204" pitchFamily="34" charset="0"/>
              </a:rPr>
              <a:t>44 </a:t>
            </a:r>
            <a:r>
              <a:rPr lang="pt-BR" sz="2200" b="0" i="0" u="none" strike="noStrike" baseline="0" dirty="0">
                <a:latin typeface="Arial" panose="020B0604020202020204" pitchFamily="34" charset="0"/>
                <a:cs typeface="Arial" panose="020B0604020202020204" pitchFamily="34" charset="0"/>
              </a:rPr>
              <a:t>diagonais. Se adicionarmos um vértice a esse polígono, formamos um novo polígono convexo.</a:t>
            </a:r>
          </a:p>
          <a:p>
            <a:pPr algn="just"/>
            <a:r>
              <a:rPr lang="pt-BR" sz="2200" b="0" i="0" u="none" strike="noStrike" baseline="0" dirty="0">
                <a:latin typeface="Arial" panose="020B0604020202020204" pitchFamily="34" charset="0"/>
                <a:cs typeface="Arial" panose="020B0604020202020204" pitchFamily="34" charset="0"/>
              </a:rPr>
              <a:t>Quantas diagonais haverá nesse novo polígono?</a:t>
            </a:r>
          </a:p>
          <a:p>
            <a:pPr algn="just"/>
            <a:r>
              <a:rPr lang="pt-BR" sz="2200" b="0" i="0" u="none" strike="noStrike" baseline="0" dirty="0">
                <a:latin typeface="Arial" panose="020B0604020202020204" pitchFamily="34" charset="0"/>
                <a:cs typeface="Arial" panose="020B0604020202020204" pitchFamily="34" charset="0"/>
              </a:rPr>
              <a:t>(A) </a:t>
            </a:r>
            <a:r>
              <a:rPr lang="pt-BR" sz="2200" b="0" i="1" u="none" strike="noStrike" baseline="0" dirty="0">
                <a:latin typeface="Arial" panose="020B0604020202020204" pitchFamily="34" charset="0"/>
                <a:cs typeface="Arial" panose="020B0604020202020204" pitchFamily="34" charset="0"/>
              </a:rPr>
              <a:t>45 			</a:t>
            </a:r>
            <a:r>
              <a:rPr lang="pt-BR" sz="2200" b="0" i="0" u="none" strike="noStrike" baseline="0" dirty="0">
                <a:latin typeface="Arial" panose="020B0604020202020204" pitchFamily="34" charset="0"/>
                <a:cs typeface="Arial" panose="020B0604020202020204" pitchFamily="34" charset="0"/>
              </a:rPr>
              <a:t>(D) </a:t>
            </a:r>
            <a:r>
              <a:rPr lang="pt-BR" sz="2200" b="0" i="1" u="none" strike="noStrike" baseline="0" dirty="0">
                <a:latin typeface="Arial" panose="020B0604020202020204" pitchFamily="34" charset="0"/>
                <a:cs typeface="Arial" panose="020B0604020202020204" pitchFamily="34" charset="0"/>
              </a:rPr>
              <a:t>54</a:t>
            </a:r>
          </a:p>
          <a:p>
            <a:pPr algn="just"/>
            <a:r>
              <a:rPr lang="pt-BR" sz="2200" b="0" i="0" u="none" strike="noStrike" baseline="0" dirty="0">
                <a:latin typeface="Arial" panose="020B0604020202020204" pitchFamily="34" charset="0"/>
                <a:cs typeface="Arial" panose="020B0604020202020204" pitchFamily="34" charset="0"/>
              </a:rPr>
              <a:t>(B) </a:t>
            </a:r>
            <a:r>
              <a:rPr lang="pt-BR" sz="2200" b="0" i="1" u="none" strike="noStrike" baseline="0" dirty="0">
                <a:latin typeface="Arial" panose="020B0604020202020204" pitchFamily="34" charset="0"/>
                <a:cs typeface="Arial" panose="020B0604020202020204" pitchFamily="34" charset="0"/>
              </a:rPr>
              <a:t>48 			</a:t>
            </a:r>
            <a:r>
              <a:rPr lang="pt-BR" sz="2200" b="0" i="0" u="none" strike="noStrike" baseline="0" dirty="0">
                <a:latin typeface="Arial" panose="020B0604020202020204" pitchFamily="34" charset="0"/>
                <a:cs typeface="Arial" panose="020B0604020202020204" pitchFamily="34" charset="0"/>
              </a:rPr>
              <a:t>(E) </a:t>
            </a:r>
            <a:r>
              <a:rPr lang="pt-BR" sz="2200" b="0" i="1" u="none" strike="noStrike" baseline="0" dirty="0">
                <a:latin typeface="Arial" panose="020B0604020202020204" pitchFamily="34" charset="0"/>
                <a:cs typeface="Arial" panose="020B0604020202020204" pitchFamily="34" charset="0"/>
              </a:rPr>
              <a:t>60</a:t>
            </a:r>
          </a:p>
          <a:p>
            <a:pPr algn="just"/>
            <a:r>
              <a:rPr lang="pt-BR" sz="2200" b="0" i="0" u="none" strike="noStrike" baseline="0" dirty="0">
                <a:latin typeface="Arial" panose="020B0604020202020204" pitchFamily="34" charset="0"/>
                <a:cs typeface="Arial" panose="020B0604020202020204" pitchFamily="34" charset="0"/>
              </a:rPr>
              <a:t>(C) </a:t>
            </a:r>
            <a:r>
              <a:rPr lang="pt-BR" sz="2200" b="0" i="1" u="none" strike="noStrike" baseline="0" dirty="0">
                <a:latin typeface="Arial" panose="020B0604020202020204" pitchFamily="34" charset="0"/>
                <a:cs typeface="Arial" panose="020B0604020202020204" pitchFamily="34" charset="0"/>
              </a:rPr>
              <a:t>52</a:t>
            </a:r>
            <a:endParaRPr lang="pt-BR" sz="2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6284607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193444-DD59-336D-ACD9-0D1699F7F8BC}"/>
            </a:ext>
          </a:extLst>
        </p:cNvPr>
        <p:cNvGrpSpPr/>
        <p:nvPr/>
      </p:nvGrpSpPr>
      <p:grpSpPr>
        <a:xfrm>
          <a:off x="0" y="0"/>
          <a:ext cx="0" cy="0"/>
          <a:chOff x="0" y="0"/>
          <a:chExt cx="0" cy="0"/>
        </a:xfrm>
      </p:grpSpPr>
      <p:cxnSp>
        <p:nvCxnSpPr>
          <p:cNvPr id="2" name="Conector reto 1">
            <a:extLst>
              <a:ext uri="{FF2B5EF4-FFF2-40B4-BE49-F238E27FC236}">
                <a16:creationId xmlns:a16="http://schemas.microsoft.com/office/drawing/2014/main" id="{3FF866BB-EF7C-C0AD-B22D-8D71D11B2910}"/>
              </a:ext>
            </a:extLst>
          </p:cNvPr>
          <p:cNvCxnSpPr>
            <a:cxnSpLocks/>
          </p:cNvCxnSpPr>
          <p:nvPr/>
        </p:nvCxnSpPr>
        <p:spPr>
          <a:xfrm>
            <a:off x="6303034" y="727295"/>
            <a:ext cx="0" cy="5709588"/>
          </a:xfrm>
          <a:prstGeom prst="line">
            <a:avLst/>
          </a:prstGeom>
          <a:ln w="28575"/>
        </p:spPr>
        <p:style>
          <a:lnRef idx="3">
            <a:schemeClr val="dk1"/>
          </a:lnRef>
          <a:fillRef idx="0">
            <a:schemeClr val="dk1"/>
          </a:fillRef>
          <a:effectRef idx="2">
            <a:schemeClr val="dk1"/>
          </a:effectRef>
          <a:fontRef idx="minor">
            <a:schemeClr val="tx1"/>
          </a:fontRef>
        </p:style>
      </p:cxnSp>
      <p:pic>
        <p:nvPicPr>
          <p:cNvPr id="3" name="Imagem 2" descr="Interface gráfica do usuário, Site&#10;&#10;O conteúdo gerado por IA pode estar incorreto.">
            <a:extLst>
              <a:ext uri="{FF2B5EF4-FFF2-40B4-BE49-F238E27FC236}">
                <a16:creationId xmlns:a16="http://schemas.microsoft.com/office/drawing/2014/main" id="{4D872309-62A7-4E71-FFE4-1EE76B8B7529}"/>
              </a:ext>
            </a:extLst>
          </p:cNvPr>
          <p:cNvPicPr>
            <a:picLocks noChangeAspect="1"/>
          </p:cNvPicPr>
          <p:nvPr/>
        </p:nvPicPr>
        <p:blipFill>
          <a:blip r:embed="rId2"/>
          <a:stretch>
            <a:fillRect/>
          </a:stretch>
        </p:blipFill>
        <p:spPr>
          <a:xfrm>
            <a:off x="251960" y="416509"/>
            <a:ext cx="3199115" cy="644539"/>
          </a:xfrm>
          <a:prstGeom prst="rect">
            <a:avLst/>
          </a:prstGeom>
        </p:spPr>
      </p:pic>
      <p:sp>
        <p:nvSpPr>
          <p:cNvPr id="5" name="CaixaDeTexto 4">
            <a:extLst>
              <a:ext uri="{FF2B5EF4-FFF2-40B4-BE49-F238E27FC236}">
                <a16:creationId xmlns:a16="http://schemas.microsoft.com/office/drawing/2014/main" id="{78B9AAAE-BE90-EFA8-F4CE-46272448DA5D}"/>
              </a:ext>
            </a:extLst>
          </p:cNvPr>
          <p:cNvSpPr txBox="1"/>
          <p:nvPr/>
        </p:nvSpPr>
        <p:spPr>
          <a:xfrm>
            <a:off x="155276" y="1061048"/>
            <a:ext cx="6147758" cy="1785104"/>
          </a:xfrm>
          <a:prstGeom prst="rect">
            <a:avLst/>
          </a:prstGeom>
          <a:noFill/>
        </p:spPr>
        <p:txBody>
          <a:bodyPr wrap="square">
            <a:spAutoFit/>
          </a:bodyPr>
          <a:lstStyle/>
          <a:p>
            <a:pPr algn="ctr"/>
            <a:r>
              <a:rPr lang="pt-BR" sz="2200" b="1" i="0" u="none" strike="noStrike" baseline="0" dirty="0">
                <a:latin typeface="Arial" panose="020B0604020202020204" pitchFamily="34" charset="0"/>
                <a:cs typeface="Arial" panose="020B0604020202020204" pitchFamily="34" charset="0"/>
              </a:rPr>
              <a:t>ÂNGULOS</a:t>
            </a:r>
          </a:p>
          <a:p>
            <a:pPr algn="just"/>
            <a:r>
              <a:rPr lang="pt-BR" sz="2200" b="0" i="0" u="none" strike="noStrike" baseline="0" dirty="0">
                <a:latin typeface="Arial" panose="020B0604020202020204" pitchFamily="34" charset="0"/>
                <a:cs typeface="Arial" panose="020B0604020202020204" pitchFamily="34" charset="0"/>
              </a:rPr>
              <a:t>A região angular formada pelo encontro de duas semirretas de mesma origem, no plano, delimitam a medida de um ângulo. Definimos esse encontro como vértice do ângulo, observe:</a:t>
            </a:r>
            <a:endParaRPr lang="pt-BR" sz="2200" dirty="0">
              <a:latin typeface="Arial" panose="020B0604020202020204" pitchFamily="34" charset="0"/>
              <a:cs typeface="Arial" panose="020B0604020202020204" pitchFamily="34" charset="0"/>
            </a:endParaRPr>
          </a:p>
        </p:txBody>
      </p:sp>
      <mc:AlternateContent xmlns:mc="http://schemas.openxmlformats.org/markup-compatibility/2006" xmlns:a14="http://schemas.microsoft.com/office/drawing/2010/main">
        <mc:Choice Requires="a14">
          <p:sp>
            <p:nvSpPr>
              <p:cNvPr id="7" name="CaixaDeTexto 6">
                <a:extLst>
                  <a:ext uri="{FF2B5EF4-FFF2-40B4-BE49-F238E27FC236}">
                    <a16:creationId xmlns:a16="http://schemas.microsoft.com/office/drawing/2014/main" id="{F11D7523-931B-35E4-4D2B-874D6E2F321B}"/>
                  </a:ext>
                </a:extLst>
              </p:cNvPr>
              <p:cNvSpPr txBox="1"/>
              <p:nvPr/>
            </p:nvSpPr>
            <p:spPr>
              <a:xfrm>
                <a:off x="181874" y="4674889"/>
                <a:ext cx="6094562" cy="1857624"/>
              </a:xfrm>
              <a:prstGeom prst="rect">
                <a:avLst/>
              </a:prstGeom>
              <a:noFill/>
            </p:spPr>
            <p:txBody>
              <a:bodyPr wrap="square">
                <a:spAutoFit/>
              </a:bodyPr>
              <a:lstStyle/>
              <a:p>
                <a:pPr algn="just"/>
                <a:r>
                  <a:rPr lang="pt-BR" sz="2200" b="0" i="0" u="none" strike="noStrike" baseline="0" dirty="0">
                    <a:latin typeface="Arial" panose="020B0604020202020204" pitchFamily="34" charset="0"/>
                    <a:cs typeface="Arial" panose="020B0604020202020204" pitchFamily="34" charset="0"/>
                  </a:rPr>
                  <a:t>Para representar um ângulo, podemos usar três letras maiúsculas. Ou seja, o ângulo </a:t>
                </a:r>
                <a14:m>
                  <m:oMath xmlns:m="http://schemas.openxmlformats.org/officeDocument/2006/math">
                    <m:r>
                      <a:rPr lang="pt-BR" sz="2200" i="1" smtClean="0">
                        <a:solidFill>
                          <a:srgbClr val="FF0000"/>
                        </a:solidFill>
                        <a:latin typeface="Cambria Math" panose="02040503050406030204" pitchFamily="18" charset="0"/>
                        <a:cs typeface="Arial" panose="020B0604020202020204" pitchFamily="34" charset="0"/>
                      </a:rPr>
                      <m:t>𝑃</m:t>
                    </m:r>
                    <m:acc>
                      <m:accPr>
                        <m:chr m:val="̂"/>
                        <m:ctrlPr>
                          <a:rPr lang="pt-BR" sz="2200" b="0" i="1" u="none" strike="noStrike" baseline="0" smtClean="0">
                            <a:solidFill>
                              <a:srgbClr val="FF0000"/>
                            </a:solidFill>
                            <a:latin typeface="Cambria Math" panose="02040503050406030204" pitchFamily="18" charset="0"/>
                            <a:cs typeface="Arial" panose="020B0604020202020204" pitchFamily="34" charset="0"/>
                          </a:rPr>
                        </m:ctrlPr>
                      </m:accPr>
                      <m:e>
                        <m:r>
                          <a:rPr lang="pt-BR" sz="2200" b="0" i="1" u="none" strike="noStrike" baseline="0" smtClean="0">
                            <a:solidFill>
                              <a:srgbClr val="FF0000"/>
                            </a:solidFill>
                            <a:latin typeface="Cambria Math" panose="02040503050406030204" pitchFamily="18" charset="0"/>
                            <a:cs typeface="Arial" panose="020B0604020202020204" pitchFamily="34" charset="0"/>
                          </a:rPr>
                          <m:t>𝑂</m:t>
                        </m:r>
                      </m:e>
                    </m:acc>
                    <m:r>
                      <a:rPr lang="pt-BR" sz="2200" b="0" i="1" u="none" strike="noStrike" baseline="0" smtClean="0">
                        <a:solidFill>
                          <a:srgbClr val="FF0000"/>
                        </a:solidFill>
                        <a:latin typeface="Cambria Math" panose="02040503050406030204" pitchFamily="18" charset="0"/>
                        <a:cs typeface="Arial" panose="020B0604020202020204" pitchFamily="34" charset="0"/>
                      </a:rPr>
                      <m:t>𝑄</m:t>
                    </m:r>
                  </m:oMath>
                </a14:m>
                <a:r>
                  <a:rPr lang="pt-BR" sz="2200" b="0" i="0" u="none" strike="noStrike" baseline="0" dirty="0">
                    <a:latin typeface="Arial" panose="020B0604020202020204" pitchFamily="34" charset="0"/>
                    <a:cs typeface="Arial" panose="020B0604020202020204" pitchFamily="34" charset="0"/>
                  </a:rPr>
                  <a:t>(ou</a:t>
                </a:r>
                <a14:m>
                  <m:oMath xmlns:m="http://schemas.openxmlformats.org/officeDocument/2006/math">
                    <m:r>
                      <a:rPr lang="pt-BR" sz="2200" b="0" i="0" smtClean="0">
                        <a:solidFill>
                          <a:srgbClr val="FF0000"/>
                        </a:solidFill>
                        <a:latin typeface="Cambria Math" panose="02040503050406030204" pitchFamily="18" charset="0"/>
                        <a:cs typeface="Arial" panose="020B0604020202020204" pitchFamily="34" charset="0"/>
                      </a:rPr>
                      <m:t> </m:t>
                    </m:r>
                    <m:r>
                      <a:rPr lang="pt-BR" sz="2200" i="1">
                        <a:solidFill>
                          <a:srgbClr val="FF0000"/>
                        </a:solidFill>
                        <a:latin typeface="Cambria Math" panose="02040503050406030204" pitchFamily="18" charset="0"/>
                        <a:cs typeface="Arial" panose="020B0604020202020204" pitchFamily="34" charset="0"/>
                      </a:rPr>
                      <m:t>𝑄</m:t>
                    </m:r>
                    <m:acc>
                      <m:accPr>
                        <m:chr m:val="̂"/>
                        <m:ctrlPr>
                          <a:rPr lang="pt-BR" sz="2200" i="1">
                            <a:solidFill>
                              <a:srgbClr val="FF0000"/>
                            </a:solidFill>
                            <a:latin typeface="Cambria Math" panose="02040503050406030204" pitchFamily="18" charset="0"/>
                            <a:cs typeface="Arial" panose="020B0604020202020204" pitchFamily="34" charset="0"/>
                          </a:rPr>
                        </m:ctrlPr>
                      </m:accPr>
                      <m:e>
                        <m:r>
                          <a:rPr lang="pt-BR" sz="2200" i="1">
                            <a:solidFill>
                              <a:srgbClr val="FF0000"/>
                            </a:solidFill>
                            <a:latin typeface="Cambria Math" panose="02040503050406030204" pitchFamily="18" charset="0"/>
                            <a:cs typeface="Arial" panose="020B0604020202020204" pitchFamily="34" charset="0"/>
                          </a:rPr>
                          <m:t>𝑂</m:t>
                        </m:r>
                      </m:e>
                    </m:acc>
                    <m:r>
                      <a:rPr lang="pt-BR" sz="2200" i="1">
                        <a:solidFill>
                          <a:srgbClr val="FF0000"/>
                        </a:solidFill>
                        <a:latin typeface="Cambria Math" panose="02040503050406030204" pitchFamily="18" charset="0"/>
                        <a:cs typeface="Arial" panose="020B0604020202020204" pitchFamily="34" charset="0"/>
                      </a:rPr>
                      <m:t>𝑃</m:t>
                    </m:r>
                  </m:oMath>
                </a14:m>
                <a:r>
                  <a:rPr lang="pt-BR" sz="2200" b="0" i="0" u="none" strike="noStrike" baseline="0" dirty="0">
                    <a:latin typeface="Arial" panose="020B0604020202020204" pitchFamily="34" charset="0"/>
                    <a:cs typeface="Arial" panose="020B0604020202020204" pitchFamily="34" charset="0"/>
                  </a:rPr>
                  <a:t>) é formado pelas semirretas </a:t>
                </a:r>
                <a14:m>
                  <m:oMath xmlns:m="http://schemas.openxmlformats.org/officeDocument/2006/math">
                    <m:acc>
                      <m:accPr>
                        <m:chr m:val="⃗"/>
                        <m:ctrlPr>
                          <a:rPr lang="pt-BR" sz="2200" b="0" i="1" u="none" strike="noStrike" baseline="0" smtClean="0">
                            <a:solidFill>
                              <a:srgbClr val="0070C0"/>
                            </a:solidFill>
                            <a:latin typeface="Cambria Math" panose="02040503050406030204" pitchFamily="18" charset="0"/>
                            <a:cs typeface="Arial" panose="020B0604020202020204" pitchFamily="34" charset="0"/>
                          </a:rPr>
                        </m:ctrlPr>
                      </m:accPr>
                      <m:e>
                        <m:r>
                          <a:rPr lang="pt-BR" sz="2200" b="0" i="1" u="none" strike="noStrike" baseline="0" smtClean="0">
                            <a:solidFill>
                              <a:srgbClr val="0070C0"/>
                            </a:solidFill>
                            <a:latin typeface="Cambria Math" panose="02040503050406030204" pitchFamily="18" charset="0"/>
                            <a:cs typeface="Arial" panose="020B0604020202020204" pitchFamily="34" charset="0"/>
                          </a:rPr>
                          <m:t>𝑂𝑃</m:t>
                        </m:r>
                      </m:e>
                    </m:acc>
                  </m:oMath>
                </a14:m>
                <a:r>
                  <a:rPr lang="pt-BR" sz="2200" b="0" i="0" u="none" strike="noStrike" baseline="0" dirty="0">
                    <a:solidFill>
                      <a:srgbClr val="0070C0"/>
                    </a:solidFill>
                    <a:latin typeface="Arial" panose="020B0604020202020204" pitchFamily="34" charset="0"/>
                    <a:cs typeface="Arial" panose="020B0604020202020204" pitchFamily="34" charset="0"/>
                  </a:rPr>
                  <a:t> </a:t>
                </a:r>
                <a:r>
                  <a:rPr lang="pt-BR" sz="2200" b="0" i="0" u="none" strike="noStrike" baseline="0" dirty="0">
                    <a:latin typeface="Arial" panose="020B0604020202020204" pitchFamily="34" charset="0"/>
                    <a:cs typeface="Arial" panose="020B0604020202020204" pitchFamily="34" charset="0"/>
                  </a:rPr>
                  <a:t>e </a:t>
                </a:r>
                <a14:m>
                  <m:oMath xmlns:m="http://schemas.openxmlformats.org/officeDocument/2006/math">
                    <m:acc>
                      <m:accPr>
                        <m:chr m:val="⃗"/>
                        <m:ctrlPr>
                          <a:rPr lang="pt-BR" sz="2200" i="1" smtClean="0">
                            <a:solidFill>
                              <a:srgbClr val="0070C0"/>
                            </a:solidFill>
                            <a:latin typeface="Cambria Math" panose="02040503050406030204" pitchFamily="18" charset="0"/>
                            <a:cs typeface="Arial" panose="020B0604020202020204" pitchFamily="34" charset="0"/>
                          </a:rPr>
                        </m:ctrlPr>
                      </m:accPr>
                      <m:e>
                        <m:r>
                          <a:rPr lang="pt-BR" sz="2200" i="1">
                            <a:solidFill>
                              <a:srgbClr val="0070C0"/>
                            </a:solidFill>
                            <a:latin typeface="Cambria Math" panose="02040503050406030204" pitchFamily="18" charset="0"/>
                            <a:cs typeface="Arial" panose="020B0604020202020204" pitchFamily="34" charset="0"/>
                          </a:rPr>
                          <m:t>𝑂𝑃</m:t>
                        </m:r>
                      </m:e>
                    </m:acc>
                    <m:r>
                      <a:rPr lang="pt-BR" sz="2200" b="0" i="0" smtClean="0">
                        <a:latin typeface="Cambria Math" panose="02040503050406030204" pitchFamily="18" charset="0"/>
                        <a:cs typeface="Arial" panose="020B0604020202020204" pitchFamily="34" charset="0"/>
                      </a:rPr>
                      <m:t>. </m:t>
                    </m:r>
                  </m:oMath>
                </a14:m>
                <a:r>
                  <a:rPr lang="pt-BR" sz="2200" b="0" i="0" u="none" strike="noStrike" baseline="0" dirty="0">
                    <a:latin typeface="Arial" panose="020B0604020202020204" pitchFamily="34" charset="0"/>
                    <a:cs typeface="Arial" panose="020B0604020202020204" pitchFamily="34" charset="0"/>
                  </a:rPr>
                  <a:t>Neste caso, a letra do meio, “</a:t>
                </a:r>
                <a:r>
                  <a:rPr lang="pt-BR" sz="2200" b="0" i="0" u="none" strike="noStrike" baseline="0" dirty="0">
                    <a:solidFill>
                      <a:srgbClr val="0070C0"/>
                    </a:solidFill>
                    <a:latin typeface="Arial" panose="020B0604020202020204" pitchFamily="34" charset="0"/>
                    <a:cs typeface="Arial" panose="020B0604020202020204" pitchFamily="34" charset="0"/>
                  </a:rPr>
                  <a:t>O</a:t>
                </a:r>
                <a:r>
                  <a:rPr lang="pt-BR" sz="2200" b="0" i="0" u="none" strike="noStrike" baseline="0" dirty="0">
                    <a:latin typeface="Arial" panose="020B0604020202020204" pitchFamily="34" charset="0"/>
                    <a:cs typeface="Arial" panose="020B0604020202020204" pitchFamily="34" charset="0"/>
                  </a:rPr>
                  <a:t>”, representa o vértice do ângulo.</a:t>
                </a:r>
                <a:endParaRPr lang="pt-BR" sz="2200" dirty="0">
                  <a:latin typeface="Arial" panose="020B0604020202020204" pitchFamily="34" charset="0"/>
                  <a:cs typeface="Arial" panose="020B0604020202020204" pitchFamily="34" charset="0"/>
                </a:endParaRPr>
              </a:p>
            </p:txBody>
          </p:sp>
        </mc:Choice>
        <mc:Fallback xmlns="">
          <p:sp>
            <p:nvSpPr>
              <p:cNvPr id="7" name="CaixaDeTexto 6">
                <a:extLst>
                  <a:ext uri="{FF2B5EF4-FFF2-40B4-BE49-F238E27FC236}">
                    <a16:creationId xmlns:a16="http://schemas.microsoft.com/office/drawing/2014/main" id="{F11D7523-931B-35E4-4D2B-874D6E2F321B}"/>
                  </a:ext>
                </a:extLst>
              </p:cNvPr>
              <p:cNvSpPr txBox="1">
                <a:spLocks noRot="1" noChangeAspect="1" noMove="1" noResize="1" noEditPoints="1" noAdjustHandles="1" noChangeArrowheads="1" noChangeShapeType="1" noTextEdit="1"/>
              </p:cNvSpPr>
              <p:nvPr/>
            </p:nvSpPr>
            <p:spPr>
              <a:xfrm>
                <a:off x="181874" y="4674889"/>
                <a:ext cx="6094562" cy="1857624"/>
              </a:xfrm>
              <a:prstGeom prst="rect">
                <a:avLst/>
              </a:prstGeom>
              <a:blipFill>
                <a:blip r:embed="rId3"/>
                <a:stretch>
                  <a:fillRect l="-1300" t="-1967" r="-1300" b="-6557"/>
                </a:stretch>
              </a:blipFill>
            </p:spPr>
            <p:txBody>
              <a:bodyPr/>
              <a:lstStyle/>
              <a:p>
                <a:r>
                  <a:rPr lang="pt-BR">
                    <a:noFill/>
                  </a:rPr>
                  <a:t> </a:t>
                </a:r>
              </a:p>
            </p:txBody>
          </p:sp>
        </mc:Fallback>
      </mc:AlternateContent>
      <p:pic>
        <p:nvPicPr>
          <p:cNvPr id="9" name="Imagem 8" descr="Gráfico, Gráfico de linhas&#10;&#10;O conteúdo gerado por IA pode estar incorreto.">
            <a:extLst>
              <a:ext uri="{FF2B5EF4-FFF2-40B4-BE49-F238E27FC236}">
                <a16:creationId xmlns:a16="http://schemas.microsoft.com/office/drawing/2014/main" id="{C4C19BD5-2BFF-FF35-0A06-62C78622099A}"/>
              </a:ext>
            </a:extLst>
          </p:cNvPr>
          <p:cNvPicPr>
            <a:picLocks noChangeAspect="1"/>
          </p:cNvPicPr>
          <p:nvPr/>
        </p:nvPicPr>
        <p:blipFill>
          <a:blip r:embed="rId4"/>
          <a:stretch>
            <a:fillRect/>
          </a:stretch>
        </p:blipFill>
        <p:spPr>
          <a:xfrm>
            <a:off x="2055757" y="2921569"/>
            <a:ext cx="2346795" cy="1677902"/>
          </a:xfrm>
          <a:prstGeom prst="rect">
            <a:avLst/>
          </a:prstGeom>
        </p:spPr>
      </p:pic>
      <mc:AlternateContent xmlns:mc="http://schemas.openxmlformats.org/markup-compatibility/2006" xmlns:a14="http://schemas.microsoft.com/office/drawing/2010/main">
        <mc:Choice Requires="a14">
          <p:sp>
            <p:nvSpPr>
              <p:cNvPr id="11" name="CaixaDeTexto 10">
                <a:extLst>
                  <a:ext uri="{FF2B5EF4-FFF2-40B4-BE49-F238E27FC236}">
                    <a16:creationId xmlns:a16="http://schemas.microsoft.com/office/drawing/2014/main" id="{5F27050B-BD02-4CE6-F73B-23FBCF2F7697}"/>
                  </a:ext>
                </a:extLst>
              </p:cNvPr>
              <p:cNvSpPr txBox="1"/>
              <p:nvPr/>
            </p:nvSpPr>
            <p:spPr>
              <a:xfrm>
                <a:off x="6329632" y="727295"/>
                <a:ext cx="5707092" cy="5205912"/>
              </a:xfrm>
              <a:prstGeom prst="rect">
                <a:avLst/>
              </a:prstGeom>
              <a:noFill/>
            </p:spPr>
            <p:txBody>
              <a:bodyPr wrap="square">
                <a:spAutoFit/>
              </a:bodyPr>
              <a:lstStyle/>
              <a:p>
                <a:pPr algn="just"/>
                <a:r>
                  <a:rPr lang="pt-BR" sz="2200" b="0" i="0" u="none" strike="noStrike" baseline="0" dirty="0">
                    <a:latin typeface="Arial" panose="020B0604020202020204" pitchFamily="34" charset="0"/>
                    <a:cs typeface="Arial" panose="020B0604020202020204" pitchFamily="34" charset="0"/>
                  </a:rPr>
                  <a:t>► </a:t>
                </a:r>
                <a:r>
                  <a:rPr lang="pt-BR" sz="2200" b="1" i="0" u="none" strike="noStrike" baseline="0" dirty="0">
                    <a:latin typeface="Arial" panose="020B0604020202020204" pitchFamily="34" charset="0"/>
                    <a:cs typeface="Arial" panose="020B0604020202020204" pitchFamily="34" charset="0"/>
                  </a:rPr>
                  <a:t>Unidade de medida de ângulos</a:t>
                </a:r>
              </a:p>
              <a:p>
                <a:pPr algn="just"/>
                <a:endParaRPr lang="pt-BR" sz="2200" b="1" i="0" u="none" strike="noStrike" baseline="0" dirty="0">
                  <a:latin typeface="Arial" panose="020B0604020202020204" pitchFamily="34" charset="0"/>
                  <a:cs typeface="Arial" panose="020B0604020202020204" pitchFamily="34" charset="0"/>
                </a:endParaRPr>
              </a:p>
              <a:p>
                <a:pPr algn="just"/>
                <a:r>
                  <a:rPr lang="pt-BR" sz="2200" b="0" i="0" u="none" strike="noStrike" baseline="0" dirty="0">
                    <a:latin typeface="Arial" panose="020B0604020202020204" pitchFamily="34" charset="0"/>
                    <a:cs typeface="Arial" panose="020B0604020202020204" pitchFamily="34" charset="0"/>
                  </a:rPr>
                  <a:t>Segundo o Sistema Internacional de medidas (SI), a unidade de medida de ângulo é o </a:t>
                </a:r>
                <a:r>
                  <a:rPr lang="pt-BR" sz="2200" b="1" i="0" u="none" strike="noStrike" baseline="0" dirty="0">
                    <a:latin typeface="Arial" panose="020B0604020202020204" pitchFamily="34" charset="0"/>
                    <a:cs typeface="Arial" panose="020B0604020202020204" pitchFamily="34" charset="0"/>
                  </a:rPr>
                  <a:t>radiano</a:t>
                </a:r>
                <a:r>
                  <a:rPr lang="pt-BR" sz="2200" b="0" i="0" u="none" strike="noStrike" baseline="0" dirty="0">
                    <a:latin typeface="Arial" panose="020B0604020202020204" pitchFamily="34" charset="0"/>
                    <a:cs typeface="Arial" panose="020B0604020202020204" pitchFamily="34" charset="0"/>
                  </a:rPr>
                  <a:t>.</a:t>
                </a:r>
              </a:p>
              <a:p>
                <a:pPr algn="just"/>
                <a:r>
                  <a:rPr lang="pt-BR" sz="2200" b="0" i="0" u="none" strike="noStrike" baseline="0" dirty="0">
                    <a:latin typeface="Arial" panose="020B0604020202020204" pitchFamily="34" charset="0"/>
                    <a:cs typeface="Arial" panose="020B0604020202020204" pitchFamily="34" charset="0"/>
                  </a:rPr>
                  <a:t>Para obter a medida de um radiano, toma-se uma circunferência centrada no ponto O e um segmento de reta </a:t>
                </a:r>
                <a14:m>
                  <m:oMath xmlns:m="http://schemas.openxmlformats.org/officeDocument/2006/math">
                    <m:acc>
                      <m:accPr>
                        <m:chr m:val="̅"/>
                        <m:ctrlPr>
                          <a:rPr lang="pt-BR" sz="2200" b="0" i="1" u="none" strike="noStrike" baseline="0" smtClean="0">
                            <a:solidFill>
                              <a:srgbClr val="0070C0"/>
                            </a:solidFill>
                            <a:latin typeface="Cambria Math" panose="02040503050406030204" pitchFamily="18" charset="0"/>
                            <a:cs typeface="Arial" panose="020B0604020202020204" pitchFamily="34" charset="0"/>
                          </a:rPr>
                        </m:ctrlPr>
                      </m:accPr>
                      <m:e>
                        <m:r>
                          <a:rPr lang="pt-BR" sz="2200" b="0" i="1" u="none" strike="noStrike" baseline="0" smtClean="0">
                            <a:solidFill>
                              <a:srgbClr val="0070C0"/>
                            </a:solidFill>
                            <a:latin typeface="Cambria Math" panose="02040503050406030204" pitchFamily="18" charset="0"/>
                            <a:cs typeface="Arial" panose="020B0604020202020204" pitchFamily="34" charset="0"/>
                          </a:rPr>
                          <m:t>𝑂𝐴</m:t>
                        </m:r>
                      </m:e>
                    </m:acc>
                  </m:oMath>
                </a14:m>
                <a:r>
                  <a:rPr lang="pt-BR" sz="2200" b="0" i="0" u="none" strike="noStrike" baseline="0" dirty="0">
                    <a:latin typeface="Arial" panose="020B0604020202020204" pitchFamily="34" charset="0"/>
                    <a:cs typeface="Arial" panose="020B0604020202020204" pitchFamily="34" charset="0"/>
                  </a:rPr>
                  <a:t> (raio). Com um compasso centrado no ponto </a:t>
                </a:r>
                <a:r>
                  <a:rPr lang="pt-BR" sz="2200" dirty="0">
                    <a:solidFill>
                      <a:srgbClr val="0070C0"/>
                    </a:solidFill>
                    <a:latin typeface="Arial" panose="020B0604020202020204" pitchFamily="34" charset="0"/>
                    <a:cs typeface="Arial" panose="020B0604020202020204" pitchFamily="34" charset="0"/>
                  </a:rPr>
                  <a:t>O</a:t>
                </a:r>
                <a:r>
                  <a:rPr lang="pt-BR" sz="2200" b="0" i="0" u="none" strike="noStrike" baseline="0" dirty="0">
                    <a:latin typeface="Arial" panose="020B0604020202020204" pitchFamily="34" charset="0"/>
                    <a:cs typeface="Arial" panose="020B0604020202020204" pitchFamily="34" charset="0"/>
                  </a:rPr>
                  <a:t> traça o arco </a:t>
                </a:r>
                <a14:m>
                  <m:oMath xmlns:m="http://schemas.openxmlformats.org/officeDocument/2006/math">
                    <m:acc>
                      <m:accPr>
                        <m:chr m:val="̂"/>
                        <m:ctrlPr>
                          <a:rPr lang="pt-BR" sz="2200" i="1">
                            <a:solidFill>
                              <a:srgbClr val="FF0000"/>
                            </a:solidFill>
                            <a:latin typeface="Cambria Math" panose="02040503050406030204" pitchFamily="18" charset="0"/>
                            <a:cs typeface="Arial" panose="020B0604020202020204" pitchFamily="34" charset="0"/>
                          </a:rPr>
                        </m:ctrlPr>
                      </m:accPr>
                      <m:e>
                        <m:r>
                          <a:rPr lang="pt-BR" sz="2200" i="1">
                            <a:solidFill>
                              <a:srgbClr val="FF0000"/>
                            </a:solidFill>
                            <a:latin typeface="Cambria Math" panose="02040503050406030204" pitchFamily="18" charset="0"/>
                            <a:cs typeface="Arial" panose="020B0604020202020204" pitchFamily="34" charset="0"/>
                          </a:rPr>
                          <m:t>𝐴𝐵</m:t>
                        </m:r>
                      </m:e>
                    </m:acc>
                  </m:oMath>
                </a14:m>
                <a:r>
                  <a:rPr lang="pt-BR" sz="2200" b="0" i="0" u="none" strike="noStrike" baseline="0" dirty="0">
                    <a:latin typeface="Arial" panose="020B0604020202020204" pitchFamily="34" charset="0"/>
                    <a:cs typeface="Arial" panose="020B0604020202020204" pitchFamily="34" charset="0"/>
                  </a:rPr>
                  <a:t> na circunferência, sendo </a:t>
                </a:r>
                <a:r>
                  <a:rPr lang="pt-BR" sz="2200" b="0" i="0" u="none" strike="noStrike" baseline="0" dirty="0">
                    <a:solidFill>
                      <a:srgbClr val="0070C0"/>
                    </a:solidFill>
                    <a:latin typeface="Arial" panose="020B0604020202020204" pitchFamily="34" charset="0"/>
                    <a:cs typeface="Arial" panose="020B0604020202020204" pitchFamily="34" charset="0"/>
                  </a:rPr>
                  <a:t>B</a:t>
                </a:r>
                <a:r>
                  <a:rPr lang="pt-BR" sz="2200" b="0" i="0" u="none" strike="noStrike" baseline="0" dirty="0">
                    <a:latin typeface="Arial" panose="020B0604020202020204" pitchFamily="34" charset="0"/>
                    <a:cs typeface="Arial" panose="020B0604020202020204" pitchFamily="34" charset="0"/>
                  </a:rPr>
                  <a:t> que deve pertencer ao outro lado do ângulo </a:t>
                </a:r>
                <a14:m>
                  <m:oMath xmlns:m="http://schemas.openxmlformats.org/officeDocument/2006/math">
                    <m:r>
                      <a:rPr lang="pt-BR" sz="2200" b="0" i="1" smtClean="0">
                        <a:solidFill>
                          <a:srgbClr val="FF0000"/>
                        </a:solidFill>
                        <a:latin typeface="Cambria Math" panose="02040503050406030204" pitchFamily="18" charset="0"/>
                        <a:cs typeface="Arial" panose="020B0604020202020204" pitchFamily="34" charset="0"/>
                      </a:rPr>
                      <m:t>𝐴</m:t>
                    </m:r>
                    <m:acc>
                      <m:accPr>
                        <m:chr m:val="̂"/>
                        <m:ctrlPr>
                          <a:rPr lang="pt-BR" sz="2200" i="1">
                            <a:solidFill>
                              <a:srgbClr val="FF0000"/>
                            </a:solidFill>
                            <a:latin typeface="Cambria Math" panose="02040503050406030204" pitchFamily="18" charset="0"/>
                            <a:cs typeface="Arial" panose="020B0604020202020204" pitchFamily="34" charset="0"/>
                          </a:rPr>
                        </m:ctrlPr>
                      </m:accPr>
                      <m:e>
                        <m:r>
                          <a:rPr lang="pt-BR" sz="2200" i="1">
                            <a:solidFill>
                              <a:srgbClr val="FF0000"/>
                            </a:solidFill>
                            <a:latin typeface="Cambria Math" panose="02040503050406030204" pitchFamily="18" charset="0"/>
                            <a:cs typeface="Arial" panose="020B0604020202020204" pitchFamily="34" charset="0"/>
                          </a:rPr>
                          <m:t>𝑂</m:t>
                        </m:r>
                      </m:e>
                    </m:acc>
                    <m:r>
                      <a:rPr lang="pt-BR" sz="2200" b="0" i="1" smtClean="0">
                        <a:solidFill>
                          <a:srgbClr val="FF0000"/>
                        </a:solidFill>
                        <a:latin typeface="Cambria Math" panose="02040503050406030204" pitchFamily="18" charset="0"/>
                        <a:cs typeface="Arial" panose="020B0604020202020204" pitchFamily="34" charset="0"/>
                      </a:rPr>
                      <m:t>𝐵</m:t>
                    </m:r>
                  </m:oMath>
                </a14:m>
                <a:r>
                  <a:rPr lang="pt-BR" sz="2200" b="0" i="0" u="none" strike="noStrike" baseline="0" dirty="0">
                    <a:latin typeface="Arial" panose="020B0604020202020204" pitchFamily="34" charset="0"/>
                    <a:cs typeface="Arial" panose="020B0604020202020204" pitchFamily="34" charset="0"/>
                  </a:rPr>
                  <a:t>. Se o comprimento do arco </a:t>
                </a:r>
                <a14:m>
                  <m:oMath xmlns:m="http://schemas.openxmlformats.org/officeDocument/2006/math">
                    <m:acc>
                      <m:accPr>
                        <m:chr m:val="̂"/>
                        <m:ctrlPr>
                          <a:rPr lang="pt-BR" sz="2200" i="1">
                            <a:solidFill>
                              <a:srgbClr val="FF0000"/>
                            </a:solidFill>
                            <a:latin typeface="Cambria Math" panose="02040503050406030204" pitchFamily="18" charset="0"/>
                            <a:cs typeface="Arial" panose="020B0604020202020204" pitchFamily="34" charset="0"/>
                          </a:rPr>
                        </m:ctrlPr>
                      </m:accPr>
                      <m:e>
                        <m:r>
                          <a:rPr lang="pt-BR" sz="2200" i="1">
                            <a:solidFill>
                              <a:srgbClr val="FF0000"/>
                            </a:solidFill>
                            <a:latin typeface="Cambria Math" panose="02040503050406030204" pitchFamily="18" charset="0"/>
                            <a:cs typeface="Arial" panose="020B0604020202020204" pitchFamily="34" charset="0"/>
                          </a:rPr>
                          <m:t>𝐴𝐵</m:t>
                        </m:r>
                      </m:e>
                    </m:acc>
                  </m:oMath>
                </a14:m>
                <a:r>
                  <a:rPr lang="pt-BR" sz="2200" b="0" i="0" u="none" strike="noStrike" baseline="0" dirty="0">
                    <a:latin typeface="Arial" panose="020B0604020202020204" pitchFamily="34" charset="0"/>
                    <a:cs typeface="Arial" panose="020B0604020202020204" pitchFamily="34" charset="0"/>
                  </a:rPr>
                  <a:t> for igual ao comprimento do segmento </a:t>
                </a:r>
                <a14:m>
                  <m:oMath xmlns:m="http://schemas.openxmlformats.org/officeDocument/2006/math">
                    <m:acc>
                      <m:accPr>
                        <m:chr m:val="̅"/>
                        <m:ctrlPr>
                          <a:rPr lang="pt-BR" sz="2200" i="1">
                            <a:solidFill>
                              <a:srgbClr val="0070C0"/>
                            </a:solidFill>
                            <a:latin typeface="Cambria Math" panose="02040503050406030204" pitchFamily="18" charset="0"/>
                            <a:cs typeface="Arial" panose="020B0604020202020204" pitchFamily="34" charset="0"/>
                          </a:rPr>
                        </m:ctrlPr>
                      </m:accPr>
                      <m:e>
                        <m:r>
                          <a:rPr lang="pt-BR" sz="2200" i="1">
                            <a:solidFill>
                              <a:srgbClr val="0070C0"/>
                            </a:solidFill>
                            <a:latin typeface="Cambria Math" panose="02040503050406030204" pitchFamily="18" charset="0"/>
                            <a:cs typeface="Arial" panose="020B0604020202020204" pitchFamily="34" charset="0"/>
                          </a:rPr>
                          <m:t>𝑂𝐴</m:t>
                        </m:r>
                      </m:e>
                    </m:acc>
                  </m:oMath>
                </a14:m>
                <a:r>
                  <a:rPr lang="pt-BR" sz="2200" dirty="0">
                    <a:latin typeface="Arial" panose="020B0604020202020204" pitchFamily="34" charset="0"/>
                    <a:cs typeface="Arial" panose="020B0604020202020204" pitchFamily="34" charset="0"/>
                  </a:rPr>
                  <a:t>, dizemos </a:t>
                </a:r>
                <a:r>
                  <a:rPr lang="pt-BR" sz="2200" b="0" i="0" u="none" strike="noStrike" baseline="0" dirty="0">
                    <a:latin typeface="Arial" panose="020B0604020202020204" pitchFamily="34" charset="0"/>
                    <a:cs typeface="Arial" panose="020B0604020202020204" pitchFamily="34" charset="0"/>
                  </a:rPr>
                  <a:t>que este ângulo tem medida igual a </a:t>
                </a:r>
                <a:r>
                  <a:rPr lang="pt-BR" sz="2200" b="0" i="1" u="none" strike="noStrike" baseline="0" dirty="0">
                    <a:latin typeface="Arial" panose="020B0604020202020204" pitchFamily="34" charset="0"/>
                    <a:cs typeface="Arial" panose="020B0604020202020204" pitchFamily="34" charset="0"/>
                  </a:rPr>
                  <a:t>1 </a:t>
                </a:r>
                <a:r>
                  <a:rPr lang="pt-BR" sz="2200" b="0" i="0" u="none" strike="noStrike" baseline="0" dirty="0">
                    <a:latin typeface="Arial" panose="020B0604020202020204" pitchFamily="34" charset="0"/>
                    <a:cs typeface="Arial" panose="020B0604020202020204" pitchFamily="34" charset="0"/>
                  </a:rPr>
                  <a:t>radiano ou </a:t>
                </a:r>
                <a:r>
                  <a:rPr lang="pt-BR" sz="2200" b="0" i="1" u="none" strike="noStrike" baseline="0" dirty="0">
                    <a:latin typeface="Arial" panose="020B0604020202020204" pitchFamily="34" charset="0"/>
                    <a:cs typeface="Arial" panose="020B0604020202020204" pitchFamily="34" charset="0"/>
                  </a:rPr>
                  <a:t>1 </a:t>
                </a:r>
                <a:r>
                  <a:rPr lang="pt-BR" sz="2200" b="0" i="0" u="none" strike="noStrike" baseline="0" dirty="0">
                    <a:latin typeface="Arial" panose="020B0604020202020204" pitchFamily="34" charset="0"/>
                    <a:cs typeface="Arial" panose="020B0604020202020204" pitchFamily="34" charset="0"/>
                  </a:rPr>
                  <a:t>rad.</a:t>
                </a:r>
                <a:endParaRPr lang="pt-BR" sz="2200" dirty="0">
                  <a:latin typeface="Arial" panose="020B0604020202020204" pitchFamily="34" charset="0"/>
                  <a:cs typeface="Arial" panose="020B0604020202020204" pitchFamily="34" charset="0"/>
                </a:endParaRPr>
              </a:p>
            </p:txBody>
          </p:sp>
        </mc:Choice>
        <mc:Fallback xmlns="">
          <p:sp>
            <p:nvSpPr>
              <p:cNvPr id="11" name="CaixaDeTexto 10">
                <a:extLst>
                  <a:ext uri="{FF2B5EF4-FFF2-40B4-BE49-F238E27FC236}">
                    <a16:creationId xmlns:a16="http://schemas.microsoft.com/office/drawing/2014/main" id="{5F27050B-BD02-4CE6-F73B-23FBCF2F7697}"/>
                  </a:ext>
                </a:extLst>
              </p:cNvPr>
              <p:cNvSpPr txBox="1">
                <a:spLocks noRot="1" noChangeAspect="1" noMove="1" noResize="1" noEditPoints="1" noAdjustHandles="1" noChangeArrowheads="1" noChangeShapeType="1" noTextEdit="1"/>
              </p:cNvSpPr>
              <p:nvPr/>
            </p:nvSpPr>
            <p:spPr>
              <a:xfrm>
                <a:off x="6329632" y="727295"/>
                <a:ext cx="5707092" cy="5205912"/>
              </a:xfrm>
              <a:prstGeom prst="rect">
                <a:avLst/>
              </a:prstGeom>
              <a:blipFill>
                <a:blip r:embed="rId5"/>
                <a:stretch>
                  <a:fillRect l="-1387" t="-585" r="-1281" b="-1522"/>
                </a:stretch>
              </a:blipFill>
            </p:spPr>
            <p:txBody>
              <a:bodyPr/>
              <a:lstStyle/>
              <a:p>
                <a:r>
                  <a:rPr lang="pt-BR">
                    <a:noFill/>
                  </a:rPr>
                  <a:t> </a:t>
                </a:r>
              </a:p>
            </p:txBody>
          </p:sp>
        </mc:Fallback>
      </mc:AlternateContent>
    </p:spTree>
    <p:extLst>
      <p:ext uri="{BB962C8B-B14F-4D97-AF65-F5344CB8AC3E}">
        <p14:creationId xmlns:p14="http://schemas.microsoft.com/office/powerpoint/2010/main" val="25688038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BE9B5B-1E64-5B95-A38A-780A256D013E}"/>
            </a:ext>
          </a:extLst>
        </p:cNvPr>
        <p:cNvGrpSpPr/>
        <p:nvPr/>
      </p:nvGrpSpPr>
      <p:grpSpPr>
        <a:xfrm>
          <a:off x="0" y="0"/>
          <a:ext cx="0" cy="0"/>
          <a:chOff x="0" y="0"/>
          <a:chExt cx="0" cy="0"/>
        </a:xfrm>
      </p:grpSpPr>
      <p:cxnSp>
        <p:nvCxnSpPr>
          <p:cNvPr id="2" name="Conector reto 1">
            <a:extLst>
              <a:ext uri="{FF2B5EF4-FFF2-40B4-BE49-F238E27FC236}">
                <a16:creationId xmlns:a16="http://schemas.microsoft.com/office/drawing/2014/main" id="{C7CD21EF-7E91-90A3-B1F4-C3BF63865950}"/>
              </a:ext>
            </a:extLst>
          </p:cNvPr>
          <p:cNvCxnSpPr>
            <a:cxnSpLocks/>
          </p:cNvCxnSpPr>
          <p:nvPr/>
        </p:nvCxnSpPr>
        <p:spPr>
          <a:xfrm>
            <a:off x="6303034" y="727295"/>
            <a:ext cx="0" cy="5709588"/>
          </a:xfrm>
          <a:prstGeom prst="line">
            <a:avLst/>
          </a:prstGeom>
          <a:ln w="28575"/>
        </p:spPr>
        <p:style>
          <a:lnRef idx="3">
            <a:schemeClr val="dk1"/>
          </a:lnRef>
          <a:fillRef idx="0">
            <a:schemeClr val="dk1"/>
          </a:fillRef>
          <a:effectRef idx="2">
            <a:schemeClr val="dk1"/>
          </a:effectRef>
          <a:fontRef idx="minor">
            <a:schemeClr val="tx1"/>
          </a:fontRef>
        </p:style>
      </p:cxnSp>
      <p:pic>
        <p:nvPicPr>
          <p:cNvPr id="4" name="Imagem 3" descr="Diagrama&#10;&#10;O conteúdo gerado por IA pode estar incorreto.">
            <a:extLst>
              <a:ext uri="{FF2B5EF4-FFF2-40B4-BE49-F238E27FC236}">
                <a16:creationId xmlns:a16="http://schemas.microsoft.com/office/drawing/2014/main" id="{B96D5A64-ECBF-AA43-136B-A245482B3509}"/>
              </a:ext>
            </a:extLst>
          </p:cNvPr>
          <p:cNvPicPr>
            <a:picLocks noChangeAspect="1"/>
          </p:cNvPicPr>
          <p:nvPr/>
        </p:nvPicPr>
        <p:blipFill>
          <a:blip r:embed="rId2"/>
          <a:stretch>
            <a:fillRect/>
          </a:stretch>
        </p:blipFill>
        <p:spPr>
          <a:xfrm>
            <a:off x="2352152" y="614191"/>
            <a:ext cx="2114845" cy="1905266"/>
          </a:xfrm>
          <a:prstGeom prst="rect">
            <a:avLst/>
          </a:prstGeom>
        </p:spPr>
      </p:pic>
      <p:sp>
        <p:nvSpPr>
          <p:cNvPr id="6" name="CaixaDeTexto 5">
            <a:extLst>
              <a:ext uri="{FF2B5EF4-FFF2-40B4-BE49-F238E27FC236}">
                <a16:creationId xmlns:a16="http://schemas.microsoft.com/office/drawing/2014/main" id="{5B523BA2-07F4-3935-39F6-BDD7FA54CC14}"/>
              </a:ext>
            </a:extLst>
          </p:cNvPr>
          <p:cNvSpPr txBox="1"/>
          <p:nvPr/>
        </p:nvSpPr>
        <p:spPr>
          <a:xfrm>
            <a:off x="155276" y="2519457"/>
            <a:ext cx="6147757" cy="430887"/>
          </a:xfrm>
          <a:prstGeom prst="rect">
            <a:avLst/>
          </a:prstGeom>
          <a:noFill/>
        </p:spPr>
        <p:txBody>
          <a:bodyPr wrap="square">
            <a:spAutoFit/>
          </a:bodyPr>
          <a:lstStyle/>
          <a:p>
            <a:pPr algn="just"/>
            <a:r>
              <a:rPr lang="pt-BR" sz="2200" b="0" i="0" u="none" strike="noStrike" baseline="0" dirty="0">
                <a:latin typeface="Arial" panose="020B0604020202020204" pitchFamily="34" charset="0"/>
                <a:cs typeface="Arial" panose="020B0604020202020204" pitchFamily="34" charset="0"/>
              </a:rPr>
              <a:t>Desta forma, temos medidas iguais:</a:t>
            </a:r>
            <a:endParaRPr lang="pt-BR" sz="2200" dirty="0">
              <a:latin typeface="Arial" panose="020B0604020202020204" pitchFamily="34" charset="0"/>
              <a:cs typeface="Arial" panose="020B0604020202020204" pitchFamily="34" charset="0"/>
            </a:endParaRPr>
          </a:p>
        </p:txBody>
      </p:sp>
      <mc:AlternateContent xmlns:mc="http://schemas.openxmlformats.org/markup-compatibility/2006" xmlns:a14="http://schemas.microsoft.com/office/drawing/2010/main">
        <mc:Choice Requires="a14">
          <p:sp>
            <p:nvSpPr>
              <p:cNvPr id="8" name="CaixaDeTexto 7">
                <a:extLst>
                  <a:ext uri="{FF2B5EF4-FFF2-40B4-BE49-F238E27FC236}">
                    <a16:creationId xmlns:a16="http://schemas.microsoft.com/office/drawing/2014/main" id="{E40F77EC-25ED-DF59-1126-2A648FB95503}"/>
                  </a:ext>
                </a:extLst>
              </p:cNvPr>
              <p:cNvSpPr txBox="1"/>
              <p:nvPr/>
            </p:nvSpPr>
            <p:spPr>
              <a:xfrm>
                <a:off x="155276" y="4026478"/>
                <a:ext cx="6147757" cy="2632387"/>
              </a:xfrm>
              <a:prstGeom prst="rect">
                <a:avLst/>
              </a:prstGeom>
              <a:noFill/>
            </p:spPr>
            <p:txBody>
              <a:bodyPr wrap="square">
                <a:spAutoFit/>
              </a:bodyPr>
              <a:lstStyle/>
              <a:p>
                <a:pPr algn="just"/>
                <a:r>
                  <a:rPr lang="pt-BR" sz="2200" b="0" i="0" u="none" strike="noStrike" baseline="0" dirty="0">
                    <a:latin typeface="Arial" panose="020B0604020202020204" pitchFamily="34" charset="0"/>
                    <a:cs typeface="Arial" panose="020B0604020202020204" pitchFamily="34" charset="0"/>
                  </a:rPr>
                  <a:t>Apesar do radiano ser a unidade de medida padrão, pelo SI, durante as primeiras etapas educacionais a unidade mais utilizada é </a:t>
                </a:r>
                <a:r>
                  <a:rPr lang="pt-BR" sz="2200" b="1" i="0" u="none" strike="noStrike" baseline="0" dirty="0">
                    <a:latin typeface="Arial" panose="020B0604020202020204" pitchFamily="34" charset="0"/>
                    <a:cs typeface="Arial" panose="020B0604020202020204" pitchFamily="34" charset="0"/>
                  </a:rPr>
                  <a:t>o grau</a:t>
                </a:r>
                <a:r>
                  <a:rPr lang="pt-BR" sz="2200" b="0" i="0" u="none" strike="noStrike" baseline="0" dirty="0">
                    <a:latin typeface="Arial" panose="020B0604020202020204" pitchFamily="34" charset="0"/>
                    <a:cs typeface="Arial" panose="020B0604020202020204" pitchFamily="34" charset="0"/>
                  </a:rPr>
                  <a:t>. O grau é obtido pela divisão da circunferência em </a:t>
                </a:r>
                <a:r>
                  <a:rPr lang="pt-BR" sz="2200" b="0" i="1" u="none" strike="noStrike" baseline="0" dirty="0">
                    <a:latin typeface="Arial" panose="020B0604020202020204" pitchFamily="34" charset="0"/>
                    <a:cs typeface="Arial" panose="020B0604020202020204" pitchFamily="34" charset="0"/>
                  </a:rPr>
                  <a:t>360 </a:t>
                </a:r>
                <a:r>
                  <a:rPr lang="pt-BR" sz="2200" b="0" i="0" u="none" strike="noStrike" baseline="0" dirty="0">
                    <a:latin typeface="Arial" panose="020B0604020202020204" pitchFamily="34" charset="0"/>
                    <a:cs typeface="Arial" panose="020B0604020202020204" pitchFamily="34" charset="0"/>
                  </a:rPr>
                  <a:t>partes iguais. Ou seja, </a:t>
                </a:r>
                <a:r>
                  <a:rPr lang="pt-BR" sz="2200" b="0" i="1" u="none" strike="noStrike" baseline="0" dirty="0">
                    <a:latin typeface="Arial" panose="020B0604020202020204" pitchFamily="34" charset="0"/>
                    <a:cs typeface="Arial" panose="020B0604020202020204" pitchFamily="34" charset="0"/>
                  </a:rPr>
                  <a:t>1 </a:t>
                </a:r>
                <a:r>
                  <a:rPr lang="pt-BR" sz="2200" b="0" i="0" u="none" strike="noStrike" baseline="0" dirty="0">
                    <a:latin typeface="Arial" panose="020B0604020202020204" pitchFamily="34" charset="0"/>
                    <a:cs typeface="Arial" panose="020B0604020202020204" pitchFamily="34" charset="0"/>
                  </a:rPr>
                  <a:t>grau (denotado como </a:t>
                </a:r>
                <a:r>
                  <a:rPr lang="pt-BR" sz="2200" b="0" i="1" u="none" strike="noStrike" baseline="0" dirty="0">
                    <a:latin typeface="Arial" panose="020B0604020202020204" pitchFamily="34" charset="0"/>
                    <a:cs typeface="Arial" panose="020B0604020202020204" pitchFamily="34" charset="0"/>
                  </a:rPr>
                  <a:t>1</a:t>
                </a:r>
                <a:r>
                  <a:rPr lang="pt-BR" sz="2200" b="0" i="0" u="none" strike="noStrike" baseline="0" dirty="0">
                    <a:latin typeface="Arial" panose="020B0604020202020204" pitchFamily="34" charset="0"/>
                    <a:cs typeface="Arial" panose="020B0604020202020204" pitchFamily="34" charset="0"/>
                  </a:rPr>
                  <a:t>°) corresponde a </a:t>
                </a:r>
                <a14:m>
                  <m:oMath xmlns:m="http://schemas.openxmlformats.org/officeDocument/2006/math">
                    <m:f>
                      <m:fPr>
                        <m:ctrlPr>
                          <a:rPr lang="pt-BR" sz="2200" b="0" i="1" u="none" strike="noStrike" baseline="0" smtClean="0">
                            <a:latin typeface="Cambria Math" panose="02040503050406030204" pitchFamily="18" charset="0"/>
                            <a:cs typeface="Arial" panose="020B0604020202020204" pitchFamily="34" charset="0"/>
                          </a:rPr>
                        </m:ctrlPr>
                      </m:fPr>
                      <m:num>
                        <m:r>
                          <a:rPr lang="pt-BR" sz="2200" b="0" i="1" u="none" strike="noStrike" baseline="0" smtClean="0">
                            <a:latin typeface="Cambria Math" panose="02040503050406030204" pitchFamily="18" charset="0"/>
                            <a:cs typeface="Arial" panose="020B0604020202020204" pitchFamily="34" charset="0"/>
                          </a:rPr>
                          <m:t>1</m:t>
                        </m:r>
                      </m:num>
                      <m:den>
                        <m:r>
                          <a:rPr lang="pt-BR" sz="2200" b="0" i="1" u="none" strike="noStrike" baseline="0" smtClean="0">
                            <a:latin typeface="Cambria Math" panose="02040503050406030204" pitchFamily="18" charset="0"/>
                            <a:cs typeface="Arial" panose="020B0604020202020204" pitchFamily="34" charset="0"/>
                          </a:rPr>
                          <m:t>360</m:t>
                        </m:r>
                      </m:den>
                    </m:f>
                  </m:oMath>
                </a14:m>
                <a:r>
                  <a:rPr lang="pt-BR" sz="2200" b="0" i="0" u="none" strike="noStrike" baseline="0" dirty="0">
                    <a:latin typeface="Arial" panose="020B0604020202020204" pitchFamily="34" charset="0"/>
                    <a:cs typeface="Arial" panose="020B0604020202020204" pitchFamily="34" charset="0"/>
                  </a:rPr>
                  <a:t> de uma circunferência.</a:t>
                </a:r>
                <a:endParaRPr lang="pt-BR" sz="2200" dirty="0">
                  <a:latin typeface="Arial" panose="020B0604020202020204" pitchFamily="34" charset="0"/>
                  <a:cs typeface="Arial" panose="020B0604020202020204" pitchFamily="34" charset="0"/>
                </a:endParaRPr>
              </a:p>
            </p:txBody>
          </p:sp>
        </mc:Choice>
        <mc:Fallback xmlns="">
          <p:sp>
            <p:nvSpPr>
              <p:cNvPr id="8" name="CaixaDeTexto 7">
                <a:extLst>
                  <a:ext uri="{FF2B5EF4-FFF2-40B4-BE49-F238E27FC236}">
                    <a16:creationId xmlns:a16="http://schemas.microsoft.com/office/drawing/2014/main" id="{E40F77EC-25ED-DF59-1126-2A648FB95503}"/>
                  </a:ext>
                </a:extLst>
              </p:cNvPr>
              <p:cNvSpPr txBox="1">
                <a:spLocks noRot="1" noChangeAspect="1" noMove="1" noResize="1" noEditPoints="1" noAdjustHandles="1" noChangeArrowheads="1" noChangeShapeType="1" noTextEdit="1"/>
              </p:cNvSpPr>
              <p:nvPr/>
            </p:nvSpPr>
            <p:spPr>
              <a:xfrm>
                <a:off x="155276" y="4026478"/>
                <a:ext cx="6147757" cy="2632387"/>
              </a:xfrm>
              <a:prstGeom prst="rect">
                <a:avLst/>
              </a:prstGeom>
              <a:blipFill>
                <a:blip r:embed="rId3"/>
                <a:stretch>
                  <a:fillRect l="-1288" t="-1392" r="-1189" b="-3016"/>
                </a:stretch>
              </a:blipFill>
            </p:spPr>
            <p:txBody>
              <a:bodyPr/>
              <a:lstStyle/>
              <a:p>
                <a:r>
                  <a:rPr lang="pt-BR">
                    <a:noFill/>
                  </a:rPr>
                  <a:t> </a:t>
                </a:r>
              </a:p>
            </p:txBody>
          </p:sp>
        </mc:Fallback>
      </mc:AlternateContent>
      <p:pic>
        <p:nvPicPr>
          <p:cNvPr id="10" name="Imagem 9" descr="Gráfico, Gráfico de dispersão&#10;&#10;O conteúdo gerado por IA pode estar incorreto.">
            <a:extLst>
              <a:ext uri="{FF2B5EF4-FFF2-40B4-BE49-F238E27FC236}">
                <a16:creationId xmlns:a16="http://schemas.microsoft.com/office/drawing/2014/main" id="{B632954C-5884-1141-FAE6-FBA0495A92BD}"/>
              </a:ext>
            </a:extLst>
          </p:cNvPr>
          <p:cNvPicPr>
            <a:picLocks noChangeAspect="1"/>
          </p:cNvPicPr>
          <p:nvPr/>
        </p:nvPicPr>
        <p:blipFill>
          <a:blip r:embed="rId4"/>
          <a:stretch>
            <a:fillRect/>
          </a:stretch>
        </p:blipFill>
        <p:spPr>
          <a:xfrm>
            <a:off x="1981160" y="2887384"/>
            <a:ext cx="2856828" cy="1227934"/>
          </a:xfrm>
          <a:prstGeom prst="rect">
            <a:avLst/>
          </a:prstGeom>
        </p:spPr>
      </p:pic>
      <p:pic>
        <p:nvPicPr>
          <p:cNvPr id="12" name="Imagem 11" descr="Interface gráfica do usuário, Texto&#10;&#10;O conteúdo gerado por IA pode estar incorreto.">
            <a:extLst>
              <a:ext uri="{FF2B5EF4-FFF2-40B4-BE49-F238E27FC236}">
                <a16:creationId xmlns:a16="http://schemas.microsoft.com/office/drawing/2014/main" id="{2C9A76A3-11D6-B5CE-F07C-FA169B53696E}"/>
              </a:ext>
            </a:extLst>
          </p:cNvPr>
          <p:cNvPicPr>
            <a:picLocks noChangeAspect="1"/>
          </p:cNvPicPr>
          <p:nvPr/>
        </p:nvPicPr>
        <p:blipFill>
          <a:blip r:embed="rId5"/>
          <a:stretch>
            <a:fillRect/>
          </a:stretch>
        </p:blipFill>
        <p:spPr>
          <a:xfrm>
            <a:off x="6342834" y="614191"/>
            <a:ext cx="5630625" cy="2411815"/>
          </a:xfrm>
          <a:prstGeom prst="rect">
            <a:avLst/>
          </a:prstGeom>
        </p:spPr>
      </p:pic>
      <p:sp>
        <p:nvSpPr>
          <p:cNvPr id="14" name="CaixaDeTexto 13">
            <a:extLst>
              <a:ext uri="{FF2B5EF4-FFF2-40B4-BE49-F238E27FC236}">
                <a16:creationId xmlns:a16="http://schemas.microsoft.com/office/drawing/2014/main" id="{F15BFF51-A3C4-F139-207B-1EBEC9160B09}"/>
              </a:ext>
            </a:extLst>
          </p:cNvPr>
          <p:cNvSpPr txBox="1"/>
          <p:nvPr/>
        </p:nvSpPr>
        <p:spPr>
          <a:xfrm>
            <a:off x="6303033" y="3026006"/>
            <a:ext cx="5670426" cy="1107996"/>
          </a:xfrm>
          <a:prstGeom prst="rect">
            <a:avLst/>
          </a:prstGeom>
          <a:noFill/>
        </p:spPr>
        <p:txBody>
          <a:bodyPr wrap="square">
            <a:spAutoFit/>
          </a:bodyPr>
          <a:lstStyle/>
          <a:p>
            <a:pPr algn="just"/>
            <a:r>
              <a:rPr lang="pt-BR" sz="2200" b="0" i="0" u="none" strike="noStrike" baseline="0" dirty="0">
                <a:latin typeface="Arial" panose="020B0604020202020204" pitchFamily="34" charset="0"/>
                <a:cs typeface="Arial" panose="020B0604020202020204" pitchFamily="34" charset="0"/>
              </a:rPr>
              <a:t>► </a:t>
            </a:r>
            <a:r>
              <a:rPr lang="pt-BR" sz="2200" b="1" i="0" u="none" strike="noStrike" baseline="0" dirty="0">
                <a:latin typeface="Arial" panose="020B0604020202020204" pitchFamily="34" charset="0"/>
                <a:cs typeface="Arial" panose="020B0604020202020204" pitchFamily="34" charset="0"/>
              </a:rPr>
              <a:t>Tipos de Ângulos</a:t>
            </a:r>
          </a:p>
          <a:p>
            <a:pPr algn="just"/>
            <a:endParaRPr lang="pt-BR" sz="2200" b="1" i="0" u="none" strike="noStrike" baseline="0" dirty="0">
              <a:latin typeface="Arial" panose="020B0604020202020204" pitchFamily="34" charset="0"/>
              <a:cs typeface="Arial" panose="020B0604020202020204" pitchFamily="34" charset="0"/>
            </a:endParaRPr>
          </a:p>
          <a:p>
            <a:pPr algn="just"/>
            <a:r>
              <a:rPr lang="pt-BR" sz="2200" b="0" i="0" u="none" strike="noStrike" baseline="0" dirty="0">
                <a:latin typeface="Arial" panose="020B0604020202020204" pitchFamily="34" charset="0"/>
                <a:cs typeface="Arial" panose="020B0604020202020204" pitchFamily="34" charset="0"/>
              </a:rPr>
              <a:t>Os ângulos podem ser classificados em:</a:t>
            </a:r>
            <a:endParaRPr lang="pt-BR" sz="2200" dirty="0">
              <a:latin typeface="Arial" panose="020B0604020202020204" pitchFamily="34" charset="0"/>
              <a:cs typeface="Arial" panose="020B0604020202020204" pitchFamily="34" charset="0"/>
            </a:endParaRPr>
          </a:p>
        </p:txBody>
      </p:sp>
      <p:pic>
        <p:nvPicPr>
          <p:cNvPr id="16" name="Imagem 15" descr="Gráfico&#10;&#10;O conteúdo gerado por IA pode estar incorreto.">
            <a:extLst>
              <a:ext uri="{FF2B5EF4-FFF2-40B4-BE49-F238E27FC236}">
                <a16:creationId xmlns:a16="http://schemas.microsoft.com/office/drawing/2014/main" id="{F885565C-27E0-6940-C66F-4F2B919B406F}"/>
              </a:ext>
            </a:extLst>
          </p:cNvPr>
          <p:cNvPicPr>
            <a:picLocks noChangeAspect="1"/>
          </p:cNvPicPr>
          <p:nvPr/>
        </p:nvPicPr>
        <p:blipFill>
          <a:blip r:embed="rId6"/>
          <a:stretch>
            <a:fillRect/>
          </a:stretch>
        </p:blipFill>
        <p:spPr>
          <a:xfrm>
            <a:off x="6452339" y="4110723"/>
            <a:ext cx="5371812" cy="2427988"/>
          </a:xfrm>
          <a:prstGeom prst="rect">
            <a:avLst/>
          </a:prstGeom>
        </p:spPr>
      </p:pic>
    </p:spTree>
    <p:extLst>
      <p:ext uri="{BB962C8B-B14F-4D97-AF65-F5344CB8AC3E}">
        <p14:creationId xmlns:p14="http://schemas.microsoft.com/office/powerpoint/2010/main" val="4627539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922F28-36AA-DE55-7D1C-72DA9DF30617}"/>
            </a:ext>
          </a:extLst>
        </p:cNvPr>
        <p:cNvGrpSpPr/>
        <p:nvPr/>
      </p:nvGrpSpPr>
      <p:grpSpPr>
        <a:xfrm>
          <a:off x="0" y="0"/>
          <a:ext cx="0" cy="0"/>
          <a:chOff x="0" y="0"/>
          <a:chExt cx="0" cy="0"/>
        </a:xfrm>
      </p:grpSpPr>
      <p:cxnSp>
        <p:nvCxnSpPr>
          <p:cNvPr id="2" name="Conector reto 1">
            <a:extLst>
              <a:ext uri="{FF2B5EF4-FFF2-40B4-BE49-F238E27FC236}">
                <a16:creationId xmlns:a16="http://schemas.microsoft.com/office/drawing/2014/main" id="{AE5A063A-0E6D-F9EB-429D-27E7D4BEFBA5}"/>
              </a:ext>
            </a:extLst>
          </p:cNvPr>
          <p:cNvCxnSpPr>
            <a:cxnSpLocks/>
          </p:cNvCxnSpPr>
          <p:nvPr/>
        </p:nvCxnSpPr>
        <p:spPr>
          <a:xfrm>
            <a:off x="6303034" y="727295"/>
            <a:ext cx="0" cy="5709588"/>
          </a:xfrm>
          <a:prstGeom prst="line">
            <a:avLst/>
          </a:prstGeom>
          <a:ln w="28575"/>
        </p:spPr>
        <p:style>
          <a:lnRef idx="3">
            <a:schemeClr val="dk1"/>
          </a:lnRef>
          <a:fillRef idx="0">
            <a:schemeClr val="dk1"/>
          </a:fillRef>
          <a:effectRef idx="2">
            <a:schemeClr val="dk1"/>
          </a:effectRef>
          <a:fontRef idx="minor">
            <a:schemeClr val="tx1"/>
          </a:fontRef>
        </p:style>
      </p:cxnSp>
      <p:pic>
        <p:nvPicPr>
          <p:cNvPr id="4" name="Imagem 3" descr="Gráfico&#10;&#10;O conteúdo gerado por IA pode estar incorreto.">
            <a:extLst>
              <a:ext uri="{FF2B5EF4-FFF2-40B4-BE49-F238E27FC236}">
                <a16:creationId xmlns:a16="http://schemas.microsoft.com/office/drawing/2014/main" id="{55D91BC1-65A7-AC6B-94C7-95570CA2626B}"/>
              </a:ext>
            </a:extLst>
          </p:cNvPr>
          <p:cNvPicPr>
            <a:picLocks noChangeAspect="1"/>
          </p:cNvPicPr>
          <p:nvPr/>
        </p:nvPicPr>
        <p:blipFill>
          <a:blip r:embed="rId2"/>
          <a:stretch>
            <a:fillRect/>
          </a:stretch>
        </p:blipFill>
        <p:spPr>
          <a:xfrm>
            <a:off x="638932" y="673168"/>
            <a:ext cx="5250035" cy="5817842"/>
          </a:xfrm>
          <a:prstGeom prst="rect">
            <a:avLst/>
          </a:prstGeom>
        </p:spPr>
      </p:pic>
      <p:sp>
        <p:nvSpPr>
          <p:cNvPr id="6" name="CaixaDeTexto 5">
            <a:extLst>
              <a:ext uri="{FF2B5EF4-FFF2-40B4-BE49-F238E27FC236}">
                <a16:creationId xmlns:a16="http://schemas.microsoft.com/office/drawing/2014/main" id="{0AEE69E8-34D7-C4E0-E97E-CFF87D04A746}"/>
              </a:ext>
            </a:extLst>
          </p:cNvPr>
          <p:cNvSpPr txBox="1"/>
          <p:nvPr/>
        </p:nvSpPr>
        <p:spPr>
          <a:xfrm>
            <a:off x="6303034" y="673168"/>
            <a:ext cx="5704932" cy="3139321"/>
          </a:xfrm>
          <a:prstGeom prst="rect">
            <a:avLst/>
          </a:prstGeom>
          <a:noFill/>
        </p:spPr>
        <p:txBody>
          <a:bodyPr wrap="square">
            <a:spAutoFit/>
          </a:bodyPr>
          <a:lstStyle/>
          <a:p>
            <a:pPr algn="just"/>
            <a:r>
              <a:rPr lang="pt-BR" sz="2200" b="0" i="0" u="none" strike="noStrike" baseline="0" dirty="0">
                <a:latin typeface="Arial" panose="020B0604020202020204" pitchFamily="34" charset="0"/>
                <a:cs typeface="Arial" panose="020B0604020202020204" pitchFamily="34" charset="0"/>
              </a:rPr>
              <a:t>► </a:t>
            </a:r>
            <a:r>
              <a:rPr lang="pt-BR" sz="2200" b="1" i="0" u="none" strike="noStrike" baseline="0" dirty="0">
                <a:latin typeface="Arial" panose="020B0604020202020204" pitchFamily="34" charset="0"/>
                <a:cs typeface="Arial" panose="020B0604020202020204" pitchFamily="34" charset="0"/>
              </a:rPr>
              <a:t>Relações entre ângulos</a:t>
            </a:r>
          </a:p>
          <a:p>
            <a:pPr algn="just"/>
            <a:r>
              <a:rPr lang="pt-BR" sz="2200" b="0" i="0" u="none" strike="noStrike" baseline="0" dirty="0">
                <a:latin typeface="Arial" panose="020B0604020202020204" pitchFamily="34" charset="0"/>
                <a:cs typeface="Arial" panose="020B0604020202020204" pitchFamily="34" charset="0"/>
              </a:rPr>
              <a:t>Define-se como </a:t>
            </a:r>
            <a:r>
              <a:rPr lang="pt-BR" sz="2200" b="1" i="0" u="none" strike="noStrike" baseline="0" dirty="0">
                <a:latin typeface="Arial" panose="020B0604020202020204" pitchFamily="34" charset="0"/>
                <a:cs typeface="Arial" panose="020B0604020202020204" pitchFamily="34" charset="0"/>
              </a:rPr>
              <a:t>ângulos congruentes </a:t>
            </a:r>
            <a:r>
              <a:rPr lang="pt-BR" sz="2200" b="0" i="0" u="none" strike="noStrike" baseline="0" dirty="0">
                <a:latin typeface="Arial" panose="020B0604020202020204" pitchFamily="34" charset="0"/>
                <a:cs typeface="Arial" panose="020B0604020202020204" pitchFamily="34" charset="0"/>
              </a:rPr>
              <a:t>aqueles ângulos que possuem a mesma medida.</a:t>
            </a:r>
          </a:p>
          <a:p>
            <a:pPr algn="just"/>
            <a:r>
              <a:rPr lang="pt-BR" sz="2200" b="0" i="0" u="none" strike="noStrike" baseline="0" dirty="0">
                <a:latin typeface="Arial" panose="020B0604020202020204" pitchFamily="34" charset="0"/>
                <a:cs typeface="Arial" panose="020B0604020202020204" pitchFamily="34" charset="0"/>
              </a:rPr>
              <a:t>Além disso, quando dois ângulos compartilham uma mesma semirreta são denominados </a:t>
            </a:r>
            <a:r>
              <a:rPr lang="pt-BR" sz="2200" b="1" i="0" u="none" strike="noStrike" baseline="0" dirty="0">
                <a:latin typeface="Arial" panose="020B0604020202020204" pitchFamily="34" charset="0"/>
                <a:cs typeface="Arial" panose="020B0604020202020204" pitchFamily="34" charset="0"/>
              </a:rPr>
              <a:t>adjacentes </a:t>
            </a:r>
            <a:r>
              <a:rPr lang="pt-BR" sz="2200" b="0" i="0" u="none" strike="noStrike" baseline="0" dirty="0">
                <a:latin typeface="Arial" panose="020B0604020202020204" pitchFamily="34" charset="0"/>
                <a:cs typeface="Arial" panose="020B0604020202020204" pitchFamily="34" charset="0"/>
              </a:rPr>
              <a:t>(“</a:t>
            </a:r>
            <a:r>
              <a:rPr lang="pt-BR" sz="2200" b="0" i="1" u="none" strike="noStrike" baseline="0" dirty="0">
                <a:latin typeface="Arial" panose="020B0604020202020204" pitchFamily="34" charset="0"/>
                <a:cs typeface="Arial" panose="020B0604020202020204" pitchFamily="34" charset="0"/>
              </a:rPr>
              <a:t>ângulos vizinhos um ao outro</a:t>
            </a:r>
            <a:r>
              <a:rPr lang="pt-BR" sz="2200" b="0" i="0" u="none" strike="noStrike" baseline="0" dirty="0">
                <a:latin typeface="Arial" panose="020B0604020202020204" pitchFamily="34" charset="0"/>
                <a:cs typeface="Arial" panose="020B0604020202020204" pitchFamily="34" charset="0"/>
              </a:rPr>
              <a:t>”).</a:t>
            </a:r>
          </a:p>
          <a:p>
            <a:pPr algn="just"/>
            <a:r>
              <a:rPr lang="pt-BR" sz="2200" b="0" i="0" u="none" strike="noStrike" baseline="0" dirty="0">
                <a:latin typeface="Arial" panose="020B0604020202020204" pitchFamily="34" charset="0"/>
                <a:cs typeface="Arial" panose="020B0604020202020204" pitchFamily="34" charset="0"/>
              </a:rPr>
              <a:t>Observe os ângulos a seguir:</a:t>
            </a:r>
            <a:endParaRPr lang="pt-BR" sz="2200" dirty="0">
              <a:latin typeface="Arial" panose="020B0604020202020204" pitchFamily="34" charset="0"/>
              <a:cs typeface="Arial" panose="020B0604020202020204" pitchFamily="34" charset="0"/>
            </a:endParaRPr>
          </a:p>
        </p:txBody>
      </p:sp>
      <p:pic>
        <p:nvPicPr>
          <p:cNvPr id="8" name="Imagem 7" descr="Gráfico, Gráfico de linhas&#10;&#10;O conteúdo gerado por IA pode estar incorreto.">
            <a:extLst>
              <a:ext uri="{FF2B5EF4-FFF2-40B4-BE49-F238E27FC236}">
                <a16:creationId xmlns:a16="http://schemas.microsoft.com/office/drawing/2014/main" id="{0D9653EE-3C58-974B-F577-CFFE9AB09F81}"/>
              </a:ext>
            </a:extLst>
          </p:cNvPr>
          <p:cNvPicPr>
            <a:picLocks noChangeAspect="1"/>
          </p:cNvPicPr>
          <p:nvPr/>
        </p:nvPicPr>
        <p:blipFill>
          <a:blip r:embed="rId3"/>
          <a:stretch>
            <a:fillRect/>
          </a:stretch>
        </p:blipFill>
        <p:spPr>
          <a:xfrm>
            <a:off x="6602443" y="3908039"/>
            <a:ext cx="5106113" cy="2276793"/>
          </a:xfrm>
          <a:prstGeom prst="rect">
            <a:avLst/>
          </a:prstGeom>
        </p:spPr>
      </p:pic>
    </p:spTree>
    <p:extLst>
      <p:ext uri="{BB962C8B-B14F-4D97-AF65-F5344CB8AC3E}">
        <p14:creationId xmlns:p14="http://schemas.microsoft.com/office/powerpoint/2010/main" val="28844561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38B3ED-F07B-50AB-17D4-45AA348C5280}"/>
            </a:ext>
          </a:extLst>
        </p:cNvPr>
        <p:cNvGrpSpPr/>
        <p:nvPr/>
      </p:nvGrpSpPr>
      <p:grpSpPr>
        <a:xfrm>
          <a:off x="0" y="0"/>
          <a:ext cx="0" cy="0"/>
          <a:chOff x="0" y="0"/>
          <a:chExt cx="0" cy="0"/>
        </a:xfrm>
      </p:grpSpPr>
      <p:cxnSp>
        <p:nvCxnSpPr>
          <p:cNvPr id="2" name="Conector reto 1">
            <a:extLst>
              <a:ext uri="{FF2B5EF4-FFF2-40B4-BE49-F238E27FC236}">
                <a16:creationId xmlns:a16="http://schemas.microsoft.com/office/drawing/2014/main" id="{21D58B37-10C0-469A-3000-D8E9B0D6420F}"/>
              </a:ext>
            </a:extLst>
          </p:cNvPr>
          <p:cNvCxnSpPr>
            <a:cxnSpLocks/>
          </p:cNvCxnSpPr>
          <p:nvPr/>
        </p:nvCxnSpPr>
        <p:spPr>
          <a:xfrm>
            <a:off x="6303034" y="727295"/>
            <a:ext cx="0" cy="5709588"/>
          </a:xfrm>
          <a:prstGeom prst="line">
            <a:avLst/>
          </a:prstGeom>
          <a:ln w="28575"/>
        </p:spPr>
        <p:style>
          <a:lnRef idx="3">
            <a:schemeClr val="dk1"/>
          </a:lnRef>
          <a:fillRef idx="0">
            <a:schemeClr val="dk1"/>
          </a:fillRef>
          <a:effectRef idx="2">
            <a:schemeClr val="dk1"/>
          </a:effectRef>
          <a:fontRef idx="minor">
            <a:schemeClr val="tx1"/>
          </a:fontRef>
        </p:style>
      </p:cxnSp>
      <mc:AlternateContent xmlns:mc="http://schemas.openxmlformats.org/markup-compatibility/2006" xmlns:a14="http://schemas.microsoft.com/office/drawing/2010/main">
        <mc:Choice Requires="a14">
          <p:sp>
            <p:nvSpPr>
              <p:cNvPr id="4" name="CaixaDeTexto 3">
                <a:extLst>
                  <a:ext uri="{FF2B5EF4-FFF2-40B4-BE49-F238E27FC236}">
                    <a16:creationId xmlns:a16="http://schemas.microsoft.com/office/drawing/2014/main" id="{8291EACA-3B90-98AA-8A4D-8B7AB653B522}"/>
                  </a:ext>
                </a:extLst>
              </p:cNvPr>
              <p:cNvSpPr txBox="1"/>
              <p:nvPr/>
            </p:nvSpPr>
            <p:spPr>
              <a:xfrm>
                <a:off x="208472" y="727295"/>
                <a:ext cx="6094562" cy="2516971"/>
              </a:xfrm>
              <a:prstGeom prst="rect">
                <a:avLst/>
              </a:prstGeom>
              <a:noFill/>
            </p:spPr>
            <p:txBody>
              <a:bodyPr wrap="square">
                <a:spAutoFit/>
              </a:bodyPr>
              <a:lstStyle/>
              <a:p>
                <a:pPr algn="just"/>
                <a:r>
                  <a:rPr lang="pt-BR" sz="2200" b="0" i="0" u="none" strike="noStrike" baseline="0" dirty="0">
                    <a:latin typeface="Arial" panose="020B0604020202020204" pitchFamily="34" charset="0"/>
                    <a:cs typeface="Arial" panose="020B0604020202020204" pitchFamily="34" charset="0"/>
                  </a:rPr>
                  <a:t>Podemos dizer que os ângulos </a:t>
                </a:r>
                <a14:m>
                  <m:oMath xmlns:m="http://schemas.openxmlformats.org/officeDocument/2006/math">
                    <m:r>
                      <a:rPr lang="pt-BR" sz="2200" b="1" i="1" smtClean="0">
                        <a:solidFill>
                          <a:schemeClr val="accent2">
                            <a:lumMod val="75000"/>
                          </a:schemeClr>
                        </a:solidFill>
                        <a:latin typeface="Cambria Math" panose="02040503050406030204" pitchFamily="18" charset="0"/>
                        <a:cs typeface="Arial" panose="020B0604020202020204" pitchFamily="34" charset="0"/>
                      </a:rPr>
                      <m:t>𝑨</m:t>
                    </m:r>
                    <m:acc>
                      <m:accPr>
                        <m:chr m:val="̂"/>
                        <m:ctrlPr>
                          <a:rPr lang="pt-BR" sz="2200" b="1" i="1">
                            <a:solidFill>
                              <a:schemeClr val="accent2">
                                <a:lumMod val="75000"/>
                              </a:schemeClr>
                            </a:solidFill>
                            <a:latin typeface="Cambria Math" panose="02040503050406030204" pitchFamily="18" charset="0"/>
                            <a:cs typeface="Arial" panose="020B0604020202020204" pitchFamily="34" charset="0"/>
                          </a:rPr>
                        </m:ctrlPr>
                      </m:accPr>
                      <m:e>
                        <m:r>
                          <a:rPr lang="pt-BR" sz="2200" b="1" i="1">
                            <a:solidFill>
                              <a:schemeClr val="accent2">
                                <a:lumMod val="75000"/>
                              </a:schemeClr>
                            </a:solidFill>
                            <a:latin typeface="Cambria Math" panose="02040503050406030204" pitchFamily="18" charset="0"/>
                            <a:cs typeface="Arial" panose="020B0604020202020204" pitchFamily="34" charset="0"/>
                          </a:rPr>
                          <m:t>𝑶</m:t>
                        </m:r>
                      </m:e>
                    </m:acc>
                    <m:r>
                      <a:rPr lang="pt-BR" sz="2200" b="1" i="1" smtClean="0">
                        <a:solidFill>
                          <a:schemeClr val="accent2">
                            <a:lumMod val="75000"/>
                          </a:schemeClr>
                        </a:solidFill>
                        <a:latin typeface="Cambria Math" panose="02040503050406030204" pitchFamily="18" charset="0"/>
                        <a:cs typeface="Arial" panose="020B0604020202020204" pitchFamily="34" charset="0"/>
                      </a:rPr>
                      <m:t>𝑩</m:t>
                    </m:r>
                  </m:oMath>
                </a14:m>
                <a:r>
                  <a:rPr lang="pt-BR" sz="2200" b="1" i="0" u="none" strike="noStrike" baseline="0" dirty="0">
                    <a:solidFill>
                      <a:schemeClr val="accent2">
                        <a:lumMod val="75000"/>
                      </a:schemeClr>
                    </a:solidFill>
                    <a:latin typeface="Arial" panose="020B0604020202020204" pitchFamily="34" charset="0"/>
                    <a:cs typeface="Arial" panose="020B0604020202020204" pitchFamily="34" charset="0"/>
                  </a:rPr>
                  <a:t> </a:t>
                </a:r>
                <a:r>
                  <a:rPr lang="pt-BR" sz="2200" b="0" i="0" u="none" strike="noStrike" baseline="0" dirty="0">
                    <a:latin typeface="Arial" panose="020B0604020202020204" pitchFamily="34" charset="0"/>
                    <a:cs typeface="Arial" panose="020B0604020202020204" pitchFamily="34" charset="0"/>
                  </a:rPr>
                  <a:t>e </a:t>
                </a:r>
                <a14:m>
                  <m:oMath xmlns:m="http://schemas.openxmlformats.org/officeDocument/2006/math">
                    <m:r>
                      <a:rPr lang="pt-BR" sz="2200" b="1" i="1" smtClean="0">
                        <a:solidFill>
                          <a:schemeClr val="accent2">
                            <a:lumMod val="75000"/>
                          </a:schemeClr>
                        </a:solidFill>
                        <a:latin typeface="Cambria Math" panose="02040503050406030204" pitchFamily="18" charset="0"/>
                        <a:cs typeface="Arial" panose="020B0604020202020204" pitchFamily="34" charset="0"/>
                      </a:rPr>
                      <m:t>𝑩</m:t>
                    </m:r>
                    <m:acc>
                      <m:accPr>
                        <m:chr m:val="̂"/>
                        <m:ctrlPr>
                          <a:rPr lang="pt-BR" sz="2200" b="1" i="1">
                            <a:solidFill>
                              <a:schemeClr val="accent2">
                                <a:lumMod val="75000"/>
                              </a:schemeClr>
                            </a:solidFill>
                            <a:latin typeface="Cambria Math" panose="02040503050406030204" pitchFamily="18" charset="0"/>
                            <a:cs typeface="Arial" panose="020B0604020202020204" pitchFamily="34" charset="0"/>
                          </a:rPr>
                        </m:ctrlPr>
                      </m:accPr>
                      <m:e>
                        <m:r>
                          <a:rPr lang="pt-BR" sz="2200" b="1" i="1">
                            <a:solidFill>
                              <a:schemeClr val="accent2">
                                <a:lumMod val="75000"/>
                              </a:schemeClr>
                            </a:solidFill>
                            <a:latin typeface="Cambria Math" panose="02040503050406030204" pitchFamily="18" charset="0"/>
                            <a:cs typeface="Arial" panose="020B0604020202020204" pitchFamily="34" charset="0"/>
                          </a:rPr>
                          <m:t>𝑶</m:t>
                        </m:r>
                      </m:e>
                    </m:acc>
                    <m:r>
                      <a:rPr lang="pt-BR" sz="2200" b="1" i="1" smtClean="0">
                        <a:solidFill>
                          <a:schemeClr val="accent2">
                            <a:lumMod val="75000"/>
                          </a:schemeClr>
                        </a:solidFill>
                        <a:latin typeface="Cambria Math" panose="02040503050406030204" pitchFamily="18" charset="0"/>
                        <a:cs typeface="Arial" panose="020B0604020202020204" pitchFamily="34" charset="0"/>
                      </a:rPr>
                      <m:t>𝑪</m:t>
                    </m:r>
                  </m:oMath>
                </a14:m>
                <a:r>
                  <a:rPr lang="pt-BR" sz="2200" b="1" i="0" u="none" strike="noStrike" baseline="0" dirty="0">
                    <a:solidFill>
                      <a:schemeClr val="accent2">
                        <a:lumMod val="75000"/>
                      </a:schemeClr>
                    </a:solidFill>
                    <a:latin typeface="Arial" panose="020B0604020202020204" pitchFamily="34" charset="0"/>
                    <a:cs typeface="Arial" panose="020B0604020202020204" pitchFamily="34" charset="0"/>
                  </a:rPr>
                  <a:t> </a:t>
                </a:r>
                <a:r>
                  <a:rPr lang="pt-BR" sz="2200" b="0" i="0" u="none" strike="noStrike" baseline="0" dirty="0">
                    <a:latin typeface="Arial" panose="020B0604020202020204" pitchFamily="34" charset="0"/>
                    <a:cs typeface="Arial" panose="020B0604020202020204" pitchFamily="34" charset="0"/>
                  </a:rPr>
                  <a:t>são congruentes</a:t>
                </a:r>
                <a:r>
                  <a:rPr lang="pt-BR" sz="2200" dirty="0">
                    <a:latin typeface="Arial" panose="020B0604020202020204" pitchFamily="34" charset="0"/>
                    <a:cs typeface="Arial" panose="020B0604020202020204" pitchFamily="34" charset="0"/>
                  </a:rPr>
                  <a:t> </a:t>
                </a:r>
                <a:r>
                  <a:rPr lang="pt-BR" sz="2200" b="0" i="0" u="none" strike="noStrike" baseline="0" dirty="0">
                    <a:latin typeface="Arial" panose="020B0604020202020204" pitchFamily="34" charset="0"/>
                    <a:cs typeface="Arial" panose="020B0604020202020204" pitchFamily="34" charset="0"/>
                  </a:rPr>
                  <a:t>e adjacentes, pois possuem a mesma medida de ângulo e compartilham a semirreta </a:t>
                </a:r>
                <a14:m>
                  <m:oMath xmlns:m="http://schemas.openxmlformats.org/officeDocument/2006/math">
                    <m:acc>
                      <m:accPr>
                        <m:chr m:val="⃗"/>
                        <m:ctrlPr>
                          <a:rPr lang="pt-BR" sz="2200" b="1" i="1">
                            <a:solidFill>
                              <a:srgbClr val="0070C0"/>
                            </a:solidFill>
                            <a:latin typeface="Cambria Math" panose="02040503050406030204" pitchFamily="18" charset="0"/>
                            <a:cs typeface="Arial" panose="020B0604020202020204" pitchFamily="34" charset="0"/>
                          </a:rPr>
                        </m:ctrlPr>
                      </m:accPr>
                      <m:e>
                        <m:r>
                          <a:rPr lang="pt-BR" sz="2200" b="1" i="1">
                            <a:solidFill>
                              <a:srgbClr val="0070C0"/>
                            </a:solidFill>
                            <a:latin typeface="Cambria Math" panose="02040503050406030204" pitchFamily="18" charset="0"/>
                            <a:cs typeface="Arial" panose="020B0604020202020204" pitchFamily="34" charset="0"/>
                          </a:rPr>
                          <m:t>𝑶</m:t>
                        </m:r>
                        <m:r>
                          <a:rPr lang="pt-BR" sz="2200" b="1" i="1" smtClean="0">
                            <a:solidFill>
                              <a:srgbClr val="0070C0"/>
                            </a:solidFill>
                            <a:latin typeface="Cambria Math" panose="02040503050406030204" pitchFamily="18" charset="0"/>
                            <a:cs typeface="Arial" panose="020B0604020202020204" pitchFamily="34" charset="0"/>
                          </a:rPr>
                          <m:t>𝑩</m:t>
                        </m:r>
                      </m:e>
                    </m:acc>
                  </m:oMath>
                </a14:m>
                <a:r>
                  <a:rPr lang="pt-BR" sz="2200" b="0" i="0" u="none" strike="noStrike" baseline="0" dirty="0">
                    <a:latin typeface="Arial" panose="020B0604020202020204" pitchFamily="34" charset="0"/>
                    <a:cs typeface="Arial" panose="020B0604020202020204" pitchFamily="34" charset="0"/>
                  </a:rPr>
                  <a:t>.</a:t>
                </a:r>
                <a:r>
                  <a:rPr lang="pt-BR" sz="2200" b="0" i="0" u="none" strike="noStrike" dirty="0">
                    <a:latin typeface="Arial" panose="020B0604020202020204" pitchFamily="34" charset="0"/>
                    <a:cs typeface="Arial" panose="020B0604020202020204" pitchFamily="34" charset="0"/>
                  </a:rPr>
                  <a:t> </a:t>
                </a:r>
                <a:r>
                  <a:rPr lang="pt-BR" sz="2200" b="0" i="0" u="none" strike="noStrike" baseline="0" dirty="0">
                    <a:latin typeface="Arial" panose="020B0604020202020204" pitchFamily="34" charset="0"/>
                    <a:cs typeface="Arial" panose="020B0604020202020204" pitchFamily="34" charset="0"/>
                  </a:rPr>
                  <a:t>Já os ângulos </a:t>
                </a:r>
                <a14:m>
                  <m:oMath xmlns:m="http://schemas.openxmlformats.org/officeDocument/2006/math">
                    <m:r>
                      <a:rPr lang="pt-BR" sz="2200" b="1" i="1" smtClean="0">
                        <a:solidFill>
                          <a:schemeClr val="accent6">
                            <a:lumMod val="75000"/>
                          </a:schemeClr>
                        </a:solidFill>
                        <a:latin typeface="Cambria Math" panose="02040503050406030204" pitchFamily="18" charset="0"/>
                        <a:cs typeface="Arial" panose="020B0604020202020204" pitchFamily="34" charset="0"/>
                      </a:rPr>
                      <m:t>𝑫</m:t>
                    </m:r>
                    <m:acc>
                      <m:accPr>
                        <m:chr m:val="̂"/>
                        <m:ctrlPr>
                          <a:rPr lang="pt-BR" sz="2200" b="1" i="1">
                            <a:solidFill>
                              <a:schemeClr val="accent6">
                                <a:lumMod val="75000"/>
                              </a:schemeClr>
                            </a:solidFill>
                            <a:latin typeface="Cambria Math" panose="02040503050406030204" pitchFamily="18" charset="0"/>
                            <a:cs typeface="Arial" panose="020B0604020202020204" pitchFamily="34" charset="0"/>
                          </a:rPr>
                        </m:ctrlPr>
                      </m:accPr>
                      <m:e>
                        <m:r>
                          <a:rPr lang="pt-BR" sz="2200" b="1" i="1" smtClean="0">
                            <a:solidFill>
                              <a:schemeClr val="accent6">
                                <a:lumMod val="75000"/>
                              </a:schemeClr>
                            </a:solidFill>
                            <a:latin typeface="Cambria Math" panose="02040503050406030204" pitchFamily="18" charset="0"/>
                            <a:cs typeface="Arial" panose="020B0604020202020204" pitchFamily="34" charset="0"/>
                          </a:rPr>
                          <m:t>𝑷</m:t>
                        </m:r>
                      </m:e>
                    </m:acc>
                    <m:r>
                      <a:rPr lang="pt-BR" sz="2200" b="1" i="1" smtClean="0">
                        <a:solidFill>
                          <a:schemeClr val="accent6">
                            <a:lumMod val="75000"/>
                          </a:schemeClr>
                        </a:solidFill>
                        <a:latin typeface="Cambria Math" panose="02040503050406030204" pitchFamily="18" charset="0"/>
                        <a:cs typeface="Arial" panose="020B0604020202020204" pitchFamily="34" charset="0"/>
                      </a:rPr>
                      <m:t>𝑬</m:t>
                    </m:r>
                  </m:oMath>
                </a14:m>
                <a:r>
                  <a:rPr lang="pt-BR" sz="2200" b="1" i="0" u="none" strike="noStrike" baseline="0" dirty="0">
                    <a:solidFill>
                      <a:schemeClr val="accent6">
                        <a:lumMod val="75000"/>
                      </a:schemeClr>
                    </a:solidFill>
                    <a:latin typeface="Arial" panose="020B0604020202020204" pitchFamily="34" charset="0"/>
                    <a:cs typeface="Arial" panose="020B0604020202020204" pitchFamily="34" charset="0"/>
                  </a:rPr>
                  <a:t> </a:t>
                </a:r>
                <a:r>
                  <a:rPr lang="pt-BR" sz="2200" b="0" i="0" u="none" strike="noStrike" baseline="0" dirty="0">
                    <a:latin typeface="Arial" panose="020B0604020202020204" pitchFamily="34" charset="0"/>
                    <a:cs typeface="Arial" panose="020B0604020202020204" pitchFamily="34" charset="0"/>
                  </a:rPr>
                  <a:t>e </a:t>
                </a:r>
                <a14:m>
                  <m:oMath xmlns:m="http://schemas.openxmlformats.org/officeDocument/2006/math">
                    <m:r>
                      <a:rPr lang="pt-BR" sz="2200" b="1" i="1" smtClean="0">
                        <a:solidFill>
                          <a:schemeClr val="accent6">
                            <a:lumMod val="75000"/>
                          </a:schemeClr>
                        </a:solidFill>
                        <a:latin typeface="Cambria Math" panose="02040503050406030204" pitchFamily="18" charset="0"/>
                        <a:cs typeface="Arial" panose="020B0604020202020204" pitchFamily="34" charset="0"/>
                      </a:rPr>
                      <m:t>𝑭</m:t>
                    </m:r>
                    <m:acc>
                      <m:accPr>
                        <m:chr m:val="̂"/>
                        <m:ctrlPr>
                          <a:rPr lang="pt-BR" sz="2200" b="1" i="1">
                            <a:solidFill>
                              <a:schemeClr val="accent6">
                                <a:lumMod val="75000"/>
                              </a:schemeClr>
                            </a:solidFill>
                            <a:latin typeface="Cambria Math" panose="02040503050406030204" pitchFamily="18" charset="0"/>
                            <a:cs typeface="Arial" panose="020B0604020202020204" pitchFamily="34" charset="0"/>
                          </a:rPr>
                        </m:ctrlPr>
                      </m:accPr>
                      <m:e>
                        <m:r>
                          <a:rPr lang="pt-BR" sz="2200" b="1" i="1" smtClean="0">
                            <a:solidFill>
                              <a:schemeClr val="accent6">
                                <a:lumMod val="75000"/>
                              </a:schemeClr>
                            </a:solidFill>
                            <a:latin typeface="Cambria Math" panose="02040503050406030204" pitchFamily="18" charset="0"/>
                            <a:cs typeface="Arial" panose="020B0604020202020204" pitchFamily="34" charset="0"/>
                          </a:rPr>
                          <m:t>𝑸</m:t>
                        </m:r>
                      </m:e>
                    </m:acc>
                    <m:r>
                      <a:rPr lang="pt-BR" sz="2200" b="1" i="1" smtClean="0">
                        <a:solidFill>
                          <a:schemeClr val="accent6">
                            <a:lumMod val="75000"/>
                          </a:schemeClr>
                        </a:solidFill>
                        <a:latin typeface="Cambria Math" panose="02040503050406030204" pitchFamily="18" charset="0"/>
                        <a:cs typeface="Arial" panose="020B0604020202020204" pitchFamily="34" charset="0"/>
                      </a:rPr>
                      <m:t>𝑮</m:t>
                    </m:r>
                  </m:oMath>
                </a14:m>
                <a:r>
                  <a:rPr lang="pt-BR" sz="2200" b="1" i="0" u="none" strike="noStrike" baseline="0" dirty="0">
                    <a:solidFill>
                      <a:schemeClr val="accent6">
                        <a:lumMod val="75000"/>
                      </a:schemeClr>
                    </a:solidFill>
                    <a:latin typeface="Arial" panose="020B0604020202020204" pitchFamily="34" charset="0"/>
                    <a:cs typeface="Arial" panose="020B0604020202020204" pitchFamily="34" charset="0"/>
                  </a:rPr>
                  <a:t> </a:t>
                </a:r>
                <a:r>
                  <a:rPr lang="pt-BR" sz="2200" b="0" i="0" u="none" strike="noStrike" baseline="0" dirty="0">
                    <a:latin typeface="Arial" panose="020B0604020202020204" pitchFamily="34" charset="0"/>
                    <a:cs typeface="Arial" panose="020B0604020202020204" pitchFamily="34" charset="0"/>
                  </a:rPr>
                  <a:t>são congruentes, mas não são adjacentes.</a:t>
                </a:r>
              </a:p>
              <a:p>
                <a:pPr algn="just"/>
                <a:r>
                  <a:rPr lang="pt-BR" sz="2200" b="0" i="0" u="none" strike="noStrike" baseline="0" dirty="0">
                    <a:latin typeface="Arial" panose="020B0604020202020204" pitchFamily="34" charset="0"/>
                    <a:cs typeface="Arial" panose="020B0604020202020204" pitchFamily="34" charset="0"/>
                  </a:rPr>
                  <a:t>Denotamos a congruência com o símbolo “≡”, ou seja:</a:t>
                </a:r>
                <a:endParaRPr lang="pt-BR" sz="2200" dirty="0">
                  <a:latin typeface="Arial" panose="020B0604020202020204" pitchFamily="34" charset="0"/>
                  <a:cs typeface="Arial" panose="020B0604020202020204" pitchFamily="34" charset="0"/>
                </a:endParaRPr>
              </a:p>
            </p:txBody>
          </p:sp>
        </mc:Choice>
        <mc:Fallback xmlns="">
          <p:sp>
            <p:nvSpPr>
              <p:cNvPr id="4" name="CaixaDeTexto 3">
                <a:extLst>
                  <a:ext uri="{FF2B5EF4-FFF2-40B4-BE49-F238E27FC236}">
                    <a16:creationId xmlns:a16="http://schemas.microsoft.com/office/drawing/2014/main" id="{8291EACA-3B90-98AA-8A4D-8B7AB653B522}"/>
                  </a:ext>
                </a:extLst>
              </p:cNvPr>
              <p:cNvSpPr txBox="1">
                <a:spLocks noRot="1" noChangeAspect="1" noMove="1" noResize="1" noEditPoints="1" noAdjustHandles="1" noChangeArrowheads="1" noChangeShapeType="1" noTextEdit="1"/>
              </p:cNvSpPr>
              <p:nvPr/>
            </p:nvSpPr>
            <p:spPr>
              <a:xfrm>
                <a:off x="208472" y="727295"/>
                <a:ext cx="6094562" cy="2516971"/>
              </a:xfrm>
              <a:prstGeom prst="rect">
                <a:avLst/>
              </a:prstGeom>
              <a:blipFill>
                <a:blip r:embed="rId2"/>
                <a:stretch>
                  <a:fillRect l="-1300" t="-969" r="-4600" b="-4116"/>
                </a:stretch>
              </a:blipFill>
            </p:spPr>
            <p:txBody>
              <a:bodyPr/>
              <a:lstStyle/>
              <a:p>
                <a:r>
                  <a:rPr lang="pt-BR">
                    <a:noFill/>
                  </a:rPr>
                  <a:t> </a:t>
                </a:r>
              </a:p>
            </p:txBody>
          </p:sp>
        </mc:Fallback>
      </mc:AlternateContent>
      <p:pic>
        <p:nvPicPr>
          <p:cNvPr id="6" name="Imagem 5">
            <a:extLst>
              <a:ext uri="{FF2B5EF4-FFF2-40B4-BE49-F238E27FC236}">
                <a16:creationId xmlns:a16="http://schemas.microsoft.com/office/drawing/2014/main" id="{781F0D86-54F1-E568-A1E2-129A12003B36}"/>
              </a:ext>
            </a:extLst>
          </p:cNvPr>
          <p:cNvPicPr>
            <a:picLocks noChangeAspect="1"/>
          </p:cNvPicPr>
          <p:nvPr/>
        </p:nvPicPr>
        <p:blipFill>
          <a:blip r:embed="rId3"/>
          <a:stretch>
            <a:fillRect/>
          </a:stretch>
        </p:blipFill>
        <p:spPr>
          <a:xfrm>
            <a:off x="507407" y="3244266"/>
            <a:ext cx="5381560" cy="402760"/>
          </a:xfrm>
          <a:prstGeom prst="rect">
            <a:avLst/>
          </a:prstGeom>
        </p:spPr>
      </p:pic>
      <p:sp>
        <p:nvSpPr>
          <p:cNvPr id="8" name="CaixaDeTexto 7">
            <a:extLst>
              <a:ext uri="{FF2B5EF4-FFF2-40B4-BE49-F238E27FC236}">
                <a16:creationId xmlns:a16="http://schemas.microsoft.com/office/drawing/2014/main" id="{A9FF7D7F-9846-DEF0-C877-2579506773F5}"/>
              </a:ext>
            </a:extLst>
          </p:cNvPr>
          <p:cNvSpPr txBox="1"/>
          <p:nvPr/>
        </p:nvSpPr>
        <p:spPr>
          <a:xfrm>
            <a:off x="208472" y="3881258"/>
            <a:ext cx="6094562" cy="2123658"/>
          </a:xfrm>
          <a:prstGeom prst="rect">
            <a:avLst/>
          </a:prstGeom>
          <a:noFill/>
        </p:spPr>
        <p:txBody>
          <a:bodyPr wrap="square">
            <a:spAutoFit/>
          </a:bodyPr>
          <a:lstStyle/>
          <a:p>
            <a:pPr algn="just"/>
            <a:r>
              <a:rPr lang="pt-BR" sz="2200" b="0" i="0" u="none" strike="noStrike" baseline="0" dirty="0">
                <a:latin typeface="Arial" panose="020B0604020202020204" pitchFamily="34" charset="0"/>
                <a:cs typeface="Arial" panose="020B0604020202020204" pitchFamily="34" charset="0"/>
              </a:rPr>
              <a:t>► </a:t>
            </a:r>
            <a:r>
              <a:rPr lang="pt-BR" sz="2200" b="1" i="0" u="none" strike="noStrike" baseline="0" dirty="0">
                <a:latin typeface="Arial" panose="020B0604020202020204" pitchFamily="34" charset="0"/>
                <a:cs typeface="Arial" panose="020B0604020202020204" pitchFamily="34" charset="0"/>
              </a:rPr>
              <a:t>Ângulos Complementares e Suplementares</a:t>
            </a:r>
          </a:p>
          <a:p>
            <a:pPr algn="just"/>
            <a:r>
              <a:rPr lang="pt-BR" sz="2200" b="0" i="0" u="none" strike="noStrike" baseline="0" dirty="0">
                <a:latin typeface="Arial" panose="020B0604020202020204" pitchFamily="34" charset="0"/>
                <a:cs typeface="Arial" panose="020B0604020202020204" pitchFamily="34" charset="0"/>
              </a:rPr>
              <a:t>Como os ângulos possuem medidas, é possível realizar operações com essas medidas e, assim, diferenciá-las. Veja as figuras </a:t>
            </a:r>
            <a:r>
              <a:rPr lang="pt-BR" sz="2200" b="0" i="1" u="none" strike="noStrike" baseline="0" dirty="0">
                <a:latin typeface="Arial" panose="020B0604020202020204" pitchFamily="34" charset="0"/>
                <a:cs typeface="Arial" panose="020B0604020202020204" pitchFamily="34" charset="0"/>
              </a:rPr>
              <a:t>1 </a:t>
            </a:r>
            <a:r>
              <a:rPr lang="pt-BR" sz="2200" b="0" i="0" u="none" strike="noStrike" baseline="0" dirty="0">
                <a:latin typeface="Arial" panose="020B0604020202020204" pitchFamily="34" charset="0"/>
                <a:cs typeface="Arial" panose="020B0604020202020204" pitchFamily="34" charset="0"/>
              </a:rPr>
              <a:t>e </a:t>
            </a:r>
            <a:r>
              <a:rPr lang="pt-BR" sz="2200" b="0" i="1" u="none" strike="noStrike" baseline="0" dirty="0">
                <a:latin typeface="Arial" panose="020B0604020202020204" pitchFamily="34" charset="0"/>
                <a:cs typeface="Arial" panose="020B0604020202020204" pitchFamily="34" charset="0"/>
              </a:rPr>
              <a:t>2 </a:t>
            </a:r>
            <a:r>
              <a:rPr lang="pt-BR" sz="2200" b="0" i="0" u="none" strike="noStrike" baseline="0" dirty="0">
                <a:latin typeface="Arial" panose="020B0604020202020204" pitchFamily="34" charset="0"/>
                <a:cs typeface="Arial" panose="020B0604020202020204" pitchFamily="34" charset="0"/>
              </a:rPr>
              <a:t>a seguir:</a:t>
            </a:r>
            <a:endParaRPr lang="pt-BR" sz="2200" dirty="0">
              <a:latin typeface="Arial" panose="020B0604020202020204" pitchFamily="34" charset="0"/>
              <a:cs typeface="Arial" panose="020B0604020202020204" pitchFamily="34" charset="0"/>
            </a:endParaRPr>
          </a:p>
        </p:txBody>
      </p:sp>
      <p:pic>
        <p:nvPicPr>
          <p:cNvPr id="10" name="Imagem 9" descr="Gráfico, Gráfico de linhas&#10;&#10;O conteúdo gerado por IA pode estar incorreto.">
            <a:extLst>
              <a:ext uri="{FF2B5EF4-FFF2-40B4-BE49-F238E27FC236}">
                <a16:creationId xmlns:a16="http://schemas.microsoft.com/office/drawing/2014/main" id="{79028A2B-3E37-E655-E1CE-6A2B6F527ED7}"/>
              </a:ext>
            </a:extLst>
          </p:cNvPr>
          <p:cNvPicPr>
            <a:picLocks noChangeAspect="1"/>
          </p:cNvPicPr>
          <p:nvPr/>
        </p:nvPicPr>
        <p:blipFill>
          <a:blip r:embed="rId4"/>
          <a:stretch>
            <a:fillRect/>
          </a:stretch>
        </p:blipFill>
        <p:spPr>
          <a:xfrm>
            <a:off x="6442937" y="624550"/>
            <a:ext cx="5429380" cy="5239431"/>
          </a:xfrm>
          <a:prstGeom prst="rect">
            <a:avLst/>
          </a:prstGeom>
        </p:spPr>
      </p:pic>
    </p:spTree>
    <p:extLst>
      <p:ext uri="{BB962C8B-B14F-4D97-AF65-F5344CB8AC3E}">
        <p14:creationId xmlns:p14="http://schemas.microsoft.com/office/powerpoint/2010/main" val="3167744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AB878C-4066-EE2E-6128-CCF093911AC0}"/>
            </a:ext>
          </a:extLst>
        </p:cNvPr>
        <p:cNvGrpSpPr/>
        <p:nvPr/>
      </p:nvGrpSpPr>
      <p:grpSpPr>
        <a:xfrm>
          <a:off x="0" y="0"/>
          <a:ext cx="0" cy="0"/>
          <a:chOff x="0" y="0"/>
          <a:chExt cx="0" cy="0"/>
        </a:xfrm>
      </p:grpSpPr>
      <p:cxnSp>
        <p:nvCxnSpPr>
          <p:cNvPr id="2" name="Conector reto 1">
            <a:extLst>
              <a:ext uri="{FF2B5EF4-FFF2-40B4-BE49-F238E27FC236}">
                <a16:creationId xmlns:a16="http://schemas.microsoft.com/office/drawing/2014/main" id="{8772FAD8-D78A-CDF2-FBF2-D5D87085684D}"/>
              </a:ext>
            </a:extLst>
          </p:cNvPr>
          <p:cNvCxnSpPr>
            <a:cxnSpLocks/>
          </p:cNvCxnSpPr>
          <p:nvPr/>
        </p:nvCxnSpPr>
        <p:spPr>
          <a:xfrm>
            <a:off x="6303034" y="727295"/>
            <a:ext cx="0" cy="5709588"/>
          </a:xfrm>
          <a:prstGeom prst="line">
            <a:avLst/>
          </a:prstGeom>
          <a:ln w="28575"/>
        </p:spPr>
        <p:style>
          <a:lnRef idx="3">
            <a:schemeClr val="dk1"/>
          </a:lnRef>
          <a:fillRef idx="0">
            <a:schemeClr val="dk1"/>
          </a:fillRef>
          <a:effectRef idx="2">
            <a:schemeClr val="dk1"/>
          </a:effectRef>
          <a:fontRef idx="minor">
            <a:schemeClr val="tx1"/>
          </a:fontRef>
        </p:style>
      </p:cxnSp>
      <mc:AlternateContent xmlns:mc="http://schemas.openxmlformats.org/markup-compatibility/2006" xmlns:a14="http://schemas.microsoft.com/office/drawing/2010/main">
        <mc:Choice Requires="a14">
          <p:sp>
            <p:nvSpPr>
              <p:cNvPr id="4" name="CaixaDeTexto 3">
                <a:extLst>
                  <a:ext uri="{FF2B5EF4-FFF2-40B4-BE49-F238E27FC236}">
                    <a16:creationId xmlns:a16="http://schemas.microsoft.com/office/drawing/2014/main" id="{8A52DB71-16B3-33E6-D2EA-ADA7055C0B8F}"/>
                  </a:ext>
                </a:extLst>
              </p:cNvPr>
              <p:cNvSpPr txBox="1"/>
              <p:nvPr/>
            </p:nvSpPr>
            <p:spPr>
              <a:xfrm>
                <a:off x="146651" y="658284"/>
                <a:ext cx="6156383" cy="5193473"/>
              </a:xfrm>
              <a:prstGeom prst="rect">
                <a:avLst/>
              </a:prstGeom>
              <a:noFill/>
            </p:spPr>
            <p:txBody>
              <a:bodyPr wrap="square">
                <a:spAutoFit/>
              </a:bodyPr>
              <a:lstStyle/>
              <a:p>
                <a:pPr algn="just"/>
                <a:r>
                  <a:rPr lang="pt-BR" sz="2200" b="1" i="0" u="none" strike="noStrike" baseline="0" dirty="0">
                    <a:latin typeface="Arial" panose="020B0604020202020204" pitchFamily="34" charset="0"/>
                    <a:cs typeface="Arial" panose="020B0604020202020204" pitchFamily="34" charset="0"/>
                  </a:rPr>
                  <a:t>Definimos:</a:t>
                </a:r>
              </a:p>
              <a:p>
                <a:pPr algn="just"/>
                <a:r>
                  <a:rPr lang="pt-BR" sz="2200" b="0" i="0" u="none" strike="noStrike" baseline="0" dirty="0">
                    <a:latin typeface="Arial" panose="020B0604020202020204" pitchFamily="34" charset="0"/>
                    <a:cs typeface="Arial" panose="020B0604020202020204" pitchFamily="34" charset="0"/>
                  </a:rPr>
                  <a:t>• </a:t>
                </a:r>
                <a:r>
                  <a:rPr lang="pt-BR" sz="2200" b="1" i="0" u="none" strike="noStrike" baseline="0" dirty="0">
                    <a:latin typeface="Arial" panose="020B0604020202020204" pitchFamily="34" charset="0"/>
                    <a:cs typeface="Arial" panose="020B0604020202020204" pitchFamily="34" charset="0"/>
                  </a:rPr>
                  <a:t>ângulos complementares: </a:t>
                </a:r>
                <a:r>
                  <a:rPr lang="pt-BR" sz="2200" b="0" i="0" u="none" strike="noStrike" baseline="0" dirty="0">
                    <a:latin typeface="Arial" panose="020B0604020202020204" pitchFamily="34" charset="0"/>
                    <a:cs typeface="Arial" panose="020B0604020202020204" pitchFamily="34" charset="0"/>
                  </a:rPr>
                  <a:t>são ângulos cuja </a:t>
                </a:r>
                <a:r>
                  <a:rPr lang="pt-BR" sz="2200" b="1" i="0" u="none" strike="noStrike" baseline="0" dirty="0">
                    <a:latin typeface="Arial" panose="020B0604020202020204" pitchFamily="34" charset="0"/>
                    <a:cs typeface="Arial" panose="020B0604020202020204" pitchFamily="34" charset="0"/>
                  </a:rPr>
                  <a:t>soma é igual a 90°</a:t>
                </a:r>
                <a:r>
                  <a:rPr lang="pt-BR" sz="2200" b="0" i="0" u="none" strike="noStrike" baseline="0" dirty="0">
                    <a:latin typeface="Arial" panose="020B0604020202020204" pitchFamily="34" charset="0"/>
                    <a:cs typeface="Arial" panose="020B0604020202020204" pitchFamily="34" charset="0"/>
                  </a:rPr>
                  <a:t>;</a:t>
                </a:r>
              </a:p>
              <a:p>
                <a:pPr algn="just"/>
                <a:r>
                  <a:rPr lang="pt-BR" sz="2200" b="0" i="0" u="none" strike="noStrike" baseline="0" dirty="0">
                    <a:latin typeface="Arial" panose="020B0604020202020204" pitchFamily="34" charset="0"/>
                    <a:cs typeface="Arial" panose="020B0604020202020204" pitchFamily="34" charset="0"/>
                  </a:rPr>
                  <a:t>• </a:t>
                </a:r>
                <a:r>
                  <a:rPr lang="pt-BR" sz="2200" b="1" i="0" u="none" strike="noStrike" baseline="0" dirty="0">
                    <a:latin typeface="Arial" panose="020B0604020202020204" pitchFamily="34" charset="0"/>
                    <a:cs typeface="Arial" panose="020B0604020202020204" pitchFamily="34" charset="0"/>
                  </a:rPr>
                  <a:t>ângulos suplementares: </a:t>
                </a:r>
                <a:r>
                  <a:rPr lang="pt-BR" sz="2200" b="0" i="0" u="none" strike="noStrike" baseline="0" dirty="0">
                    <a:latin typeface="Arial" panose="020B0604020202020204" pitchFamily="34" charset="0"/>
                    <a:cs typeface="Arial" panose="020B0604020202020204" pitchFamily="34" charset="0"/>
                  </a:rPr>
                  <a:t>são ângulos cuja </a:t>
                </a:r>
                <a:r>
                  <a:rPr lang="pt-BR" sz="2200" b="1" i="0" u="none" strike="noStrike" baseline="0" dirty="0">
                    <a:latin typeface="Arial" panose="020B0604020202020204" pitchFamily="34" charset="0"/>
                    <a:cs typeface="Arial" panose="020B0604020202020204" pitchFamily="34" charset="0"/>
                  </a:rPr>
                  <a:t>soma é igual a 180°</a:t>
                </a:r>
                <a:r>
                  <a:rPr lang="pt-BR" sz="2200" b="0" i="0" u="none" strike="noStrike" baseline="0" dirty="0">
                    <a:latin typeface="Arial" panose="020B0604020202020204" pitchFamily="34" charset="0"/>
                    <a:cs typeface="Arial" panose="020B0604020202020204" pitchFamily="34" charset="0"/>
                  </a:rPr>
                  <a:t>.</a:t>
                </a:r>
              </a:p>
              <a:p>
                <a:pPr algn="just"/>
                <a:r>
                  <a:rPr lang="pt-BR" sz="2200" b="0" i="0" u="none" strike="noStrike" baseline="0" dirty="0">
                    <a:latin typeface="Arial" panose="020B0604020202020204" pitchFamily="34" charset="0"/>
                    <a:cs typeface="Arial" panose="020B0604020202020204" pitchFamily="34" charset="0"/>
                  </a:rPr>
                  <a:t>Portanto, na figura </a:t>
                </a:r>
                <a:r>
                  <a:rPr lang="pt-BR" sz="2200" b="0" i="1" u="none" strike="noStrike" baseline="0" dirty="0">
                    <a:latin typeface="Arial" panose="020B0604020202020204" pitchFamily="34" charset="0"/>
                    <a:cs typeface="Arial" panose="020B0604020202020204" pitchFamily="34" charset="0"/>
                  </a:rPr>
                  <a:t>1 </a:t>
                </a:r>
                <a:r>
                  <a:rPr lang="pt-BR" sz="2200" b="0" i="0" u="none" strike="noStrike" baseline="0" dirty="0">
                    <a:latin typeface="Arial" panose="020B0604020202020204" pitchFamily="34" charset="0"/>
                    <a:cs typeface="Arial" panose="020B0604020202020204" pitchFamily="34" charset="0"/>
                  </a:rPr>
                  <a:t>os ângulos </a:t>
                </a:r>
                <a14:m>
                  <m:oMath xmlns:m="http://schemas.openxmlformats.org/officeDocument/2006/math">
                    <m:r>
                      <a:rPr lang="pt-BR" sz="2200" b="1" i="1" smtClean="0">
                        <a:solidFill>
                          <a:schemeClr val="accent6">
                            <a:lumMod val="75000"/>
                          </a:schemeClr>
                        </a:solidFill>
                        <a:latin typeface="Cambria Math" panose="02040503050406030204" pitchFamily="18" charset="0"/>
                        <a:cs typeface="Arial" panose="020B0604020202020204" pitchFamily="34" charset="0"/>
                      </a:rPr>
                      <m:t>𝑨</m:t>
                    </m:r>
                    <m:acc>
                      <m:accPr>
                        <m:chr m:val="̂"/>
                        <m:ctrlPr>
                          <a:rPr lang="pt-BR" sz="2200" b="1" i="1">
                            <a:solidFill>
                              <a:schemeClr val="accent6">
                                <a:lumMod val="75000"/>
                              </a:schemeClr>
                            </a:solidFill>
                            <a:latin typeface="Cambria Math" panose="02040503050406030204" pitchFamily="18" charset="0"/>
                            <a:cs typeface="Arial" panose="020B0604020202020204" pitchFamily="34" charset="0"/>
                          </a:rPr>
                        </m:ctrlPr>
                      </m:accPr>
                      <m:e>
                        <m:r>
                          <a:rPr lang="pt-BR" sz="2200" b="1" i="1">
                            <a:solidFill>
                              <a:schemeClr val="accent6">
                                <a:lumMod val="75000"/>
                              </a:schemeClr>
                            </a:solidFill>
                            <a:latin typeface="Cambria Math" panose="02040503050406030204" pitchFamily="18" charset="0"/>
                            <a:cs typeface="Arial" panose="020B0604020202020204" pitchFamily="34" charset="0"/>
                          </a:rPr>
                          <m:t>𝑶</m:t>
                        </m:r>
                      </m:e>
                    </m:acc>
                    <m:r>
                      <a:rPr lang="pt-BR" sz="2200" b="1" i="1">
                        <a:solidFill>
                          <a:schemeClr val="accent6">
                            <a:lumMod val="75000"/>
                          </a:schemeClr>
                        </a:solidFill>
                        <a:latin typeface="Cambria Math" panose="02040503050406030204" pitchFamily="18" charset="0"/>
                        <a:cs typeface="Arial" panose="020B0604020202020204" pitchFamily="34" charset="0"/>
                      </a:rPr>
                      <m:t>𝑩</m:t>
                    </m:r>
                  </m:oMath>
                </a14:m>
                <a:r>
                  <a:rPr lang="pt-BR" sz="2200" b="1" i="0" u="none" strike="noStrike" baseline="0" dirty="0">
                    <a:solidFill>
                      <a:schemeClr val="accent6">
                        <a:lumMod val="75000"/>
                      </a:schemeClr>
                    </a:solidFill>
                    <a:latin typeface="Arial" panose="020B0604020202020204" pitchFamily="34" charset="0"/>
                    <a:cs typeface="Arial" panose="020B0604020202020204" pitchFamily="34" charset="0"/>
                  </a:rPr>
                  <a:t> </a:t>
                </a:r>
                <a:r>
                  <a:rPr lang="pt-BR" sz="2200" b="0" i="0" u="none" strike="noStrike" baseline="0" dirty="0">
                    <a:latin typeface="Arial" panose="020B0604020202020204" pitchFamily="34" charset="0"/>
                    <a:cs typeface="Arial" panose="020B0604020202020204" pitchFamily="34" charset="0"/>
                  </a:rPr>
                  <a:t>e </a:t>
                </a:r>
                <a14:m>
                  <m:oMath xmlns:m="http://schemas.openxmlformats.org/officeDocument/2006/math">
                    <m:r>
                      <a:rPr lang="pt-BR" sz="2200" b="1" i="1" smtClean="0">
                        <a:solidFill>
                          <a:schemeClr val="accent2">
                            <a:lumMod val="75000"/>
                          </a:schemeClr>
                        </a:solidFill>
                        <a:latin typeface="Cambria Math" panose="02040503050406030204" pitchFamily="18" charset="0"/>
                        <a:cs typeface="Arial" panose="020B0604020202020204" pitchFamily="34" charset="0"/>
                      </a:rPr>
                      <m:t>𝑩</m:t>
                    </m:r>
                    <m:acc>
                      <m:accPr>
                        <m:chr m:val="̂"/>
                        <m:ctrlPr>
                          <a:rPr lang="pt-BR" sz="2200" b="1" i="1">
                            <a:solidFill>
                              <a:schemeClr val="accent2">
                                <a:lumMod val="75000"/>
                              </a:schemeClr>
                            </a:solidFill>
                            <a:latin typeface="Cambria Math" panose="02040503050406030204" pitchFamily="18" charset="0"/>
                            <a:cs typeface="Arial" panose="020B0604020202020204" pitchFamily="34" charset="0"/>
                          </a:rPr>
                        </m:ctrlPr>
                      </m:accPr>
                      <m:e>
                        <m:r>
                          <a:rPr lang="pt-BR" sz="2200" b="1" i="1">
                            <a:solidFill>
                              <a:schemeClr val="accent2">
                                <a:lumMod val="75000"/>
                              </a:schemeClr>
                            </a:solidFill>
                            <a:latin typeface="Cambria Math" panose="02040503050406030204" pitchFamily="18" charset="0"/>
                            <a:cs typeface="Arial" panose="020B0604020202020204" pitchFamily="34" charset="0"/>
                          </a:rPr>
                          <m:t>𝑶</m:t>
                        </m:r>
                      </m:e>
                    </m:acc>
                    <m:r>
                      <a:rPr lang="pt-BR" sz="2200" b="1" i="1" smtClean="0">
                        <a:solidFill>
                          <a:schemeClr val="accent2">
                            <a:lumMod val="75000"/>
                          </a:schemeClr>
                        </a:solidFill>
                        <a:latin typeface="Cambria Math" panose="02040503050406030204" pitchFamily="18" charset="0"/>
                        <a:cs typeface="Arial" panose="020B0604020202020204" pitchFamily="34" charset="0"/>
                      </a:rPr>
                      <m:t>𝑪</m:t>
                    </m:r>
                  </m:oMath>
                </a14:m>
                <a:r>
                  <a:rPr lang="pt-BR" sz="2200" b="1" i="0" u="none" strike="noStrike" baseline="0" dirty="0">
                    <a:solidFill>
                      <a:schemeClr val="accent2">
                        <a:lumMod val="75000"/>
                      </a:schemeClr>
                    </a:solidFill>
                    <a:latin typeface="Arial" panose="020B0604020202020204" pitchFamily="34" charset="0"/>
                    <a:cs typeface="Arial" panose="020B0604020202020204" pitchFamily="34" charset="0"/>
                  </a:rPr>
                  <a:t> </a:t>
                </a:r>
                <a:r>
                  <a:rPr lang="pt-BR" sz="2200" b="0" i="0" u="none" strike="noStrike" baseline="0" dirty="0">
                    <a:latin typeface="Arial" panose="020B0604020202020204" pitchFamily="34" charset="0"/>
                    <a:cs typeface="Arial" panose="020B0604020202020204" pitchFamily="34" charset="0"/>
                  </a:rPr>
                  <a:t>são complementares</a:t>
                </a:r>
              </a:p>
              <a:p>
                <a:pPr algn="just"/>
                <a:r>
                  <a:rPr lang="pt-BR" sz="2200" b="0" i="0" u="none" strike="noStrike" baseline="0" dirty="0">
                    <a:latin typeface="Arial" panose="020B0604020202020204" pitchFamily="34" charset="0"/>
                    <a:cs typeface="Arial" panose="020B0604020202020204" pitchFamily="34" charset="0"/>
                  </a:rPr>
                  <a:t>e, na figura </a:t>
                </a:r>
                <a:r>
                  <a:rPr lang="pt-BR" sz="2200" b="0" i="1" u="none" strike="noStrike" baseline="0" dirty="0">
                    <a:latin typeface="Arial" panose="020B0604020202020204" pitchFamily="34" charset="0"/>
                    <a:cs typeface="Arial" panose="020B0604020202020204" pitchFamily="34" charset="0"/>
                  </a:rPr>
                  <a:t>2 </a:t>
                </a:r>
                <a:r>
                  <a:rPr lang="pt-BR" sz="2200" b="0" i="0" u="none" strike="noStrike" baseline="0" dirty="0">
                    <a:latin typeface="Arial" panose="020B0604020202020204" pitchFamily="34" charset="0"/>
                    <a:cs typeface="Arial" panose="020B0604020202020204" pitchFamily="34" charset="0"/>
                  </a:rPr>
                  <a:t>os ângulos </a:t>
                </a:r>
                <a14:m>
                  <m:oMath xmlns:m="http://schemas.openxmlformats.org/officeDocument/2006/math">
                    <m:r>
                      <a:rPr lang="pt-BR" sz="2200" b="1" i="1" smtClean="0">
                        <a:solidFill>
                          <a:schemeClr val="accent6">
                            <a:lumMod val="75000"/>
                          </a:schemeClr>
                        </a:solidFill>
                        <a:latin typeface="Cambria Math" panose="02040503050406030204" pitchFamily="18" charset="0"/>
                        <a:cs typeface="Arial" panose="020B0604020202020204" pitchFamily="34" charset="0"/>
                      </a:rPr>
                      <m:t>𝑨</m:t>
                    </m:r>
                    <m:acc>
                      <m:accPr>
                        <m:chr m:val="̂"/>
                        <m:ctrlPr>
                          <a:rPr lang="pt-BR" sz="2200" b="1" i="1">
                            <a:solidFill>
                              <a:schemeClr val="accent6">
                                <a:lumMod val="75000"/>
                              </a:schemeClr>
                            </a:solidFill>
                            <a:latin typeface="Cambria Math" panose="02040503050406030204" pitchFamily="18" charset="0"/>
                            <a:cs typeface="Arial" panose="020B0604020202020204" pitchFamily="34" charset="0"/>
                          </a:rPr>
                        </m:ctrlPr>
                      </m:accPr>
                      <m:e>
                        <m:r>
                          <a:rPr lang="pt-BR" sz="2200" b="1" i="1">
                            <a:solidFill>
                              <a:schemeClr val="accent6">
                                <a:lumMod val="75000"/>
                              </a:schemeClr>
                            </a:solidFill>
                            <a:latin typeface="Cambria Math" panose="02040503050406030204" pitchFamily="18" charset="0"/>
                            <a:cs typeface="Arial" panose="020B0604020202020204" pitchFamily="34" charset="0"/>
                          </a:rPr>
                          <m:t>𝑶</m:t>
                        </m:r>
                      </m:e>
                    </m:acc>
                    <m:r>
                      <a:rPr lang="pt-BR" sz="2200" b="1" i="1">
                        <a:solidFill>
                          <a:schemeClr val="accent6">
                            <a:lumMod val="75000"/>
                          </a:schemeClr>
                        </a:solidFill>
                        <a:latin typeface="Cambria Math" panose="02040503050406030204" pitchFamily="18" charset="0"/>
                        <a:cs typeface="Arial" panose="020B0604020202020204" pitchFamily="34" charset="0"/>
                      </a:rPr>
                      <m:t>𝑩</m:t>
                    </m:r>
                  </m:oMath>
                </a14:m>
                <a:r>
                  <a:rPr lang="pt-BR" sz="2200" b="1" i="0" u="none" strike="noStrike" baseline="0" dirty="0">
                    <a:solidFill>
                      <a:schemeClr val="accent6">
                        <a:lumMod val="75000"/>
                      </a:schemeClr>
                    </a:solidFill>
                    <a:latin typeface="Arial" panose="020B0604020202020204" pitchFamily="34" charset="0"/>
                    <a:cs typeface="Arial" panose="020B0604020202020204" pitchFamily="34" charset="0"/>
                  </a:rPr>
                  <a:t> </a:t>
                </a:r>
                <a:r>
                  <a:rPr lang="pt-BR" sz="2200" b="0" i="0" u="none" strike="noStrike" baseline="0" dirty="0">
                    <a:latin typeface="Arial" panose="020B0604020202020204" pitchFamily="34" charset="0"/>
                    <a:cs typeface="Arial" panose="020B0604020202020204" pitchFamily="34" charset="0"/>
                  </a:rPr>
                  <a:t>e </a:t>
                </a:r>
                <a14:m>
                  <m:oMath xmlns:m="http://schemas.openxmlformats.org/officeDocument/2006/math">
                    <m:r>
                      <a:rPr lang="pt-BR" sz="2200" b="1" i="1" smtClean="0">
                        <a:solidFill>
                          <a:schemeClr val="accent2">
                            <a:lumMod val="75000"/>
                          </a:schemeClr>
                        </a:solidFill>
                        <a:latin typeface="Cambria Math" panose="02040503050406030204" pitchFamily="18" charset="0"/>
                        <a:cs typeface="Arial" panose="020B0604020202020204" pitchFamily="34" charset="0"/>
                      </a:rPr>
                      <m:t>𝑩</m:t>
                    </m:r>
                    <m:acc>
                      <m:accPr>
                        <m:chr m:val="̂"/>
                        <m:ctrlPr>
                          <a:rPr lang="pt-BR" sz="2200" b="1" i="1">
                            <a:solidFill>
                              <a:schemeClr val="accent2">
                                <a:lumMod val="75000"/>
                              </a:schemeClr>
                            </a:solidFill>
                            <a:latin typeface="Cambria Math" panose="02040503050406030204" pitchFamily="18" charset="0"/>
                            <a:cs typeface="Arial" panose="020B0604020202020204" pitchFamily="34" charset="0"/>
                          </a:rPr>
                        </m:ctrlPr>
                      </m:accPr>
                      <m:e>
                        <m:r>
                          <a:rPr lang="pt-BR" sz="2200" b="1" i="1">
                            <a:solidFill>
                              <a:schemeClr val="accent2">
                                <a:lumMod val="75000"/>
                              </a:schemeClr>
                            </a:solidFill>
                            <a:latin typeface="Cambria Math" panose="02040503050406030204" pitchFamily="18" charset="0"/>
                            <a:cs typeface="Arial" panose="020B0604020202020204" pitchFamily="34" charset="0"/>
                          </a:rPr>
                          <m:t>𝑶</m:t>
                        </m:r>
                      </m:e>
                    </m:acc>
                    <m:r>
                      <a:rPr lang="pt-BR" sz="2200" b="1" i="1" smtClean="0">
                        <a:solidFill>
                          <a:schemeClr val="accent2">
                            <a:lumMod val="75000"/>
                          </a:schemeClr>
                        </a:solidFill>
                        <a:latin typeface="Cambria Math" panose="02040503050406030204" pitchFamily="18" charset="0"/>
                        <a:cs typeface="Arial" panose="020B0604020202020204" pitchFamily="34" charset="0"/>
                      </a:rPr>
                      <m:t>𝑪</m:t>
                    </m:r>
                  </m:oMath>
                </a14:m>
                <a:r>
                  <a:rPr lang="pt-BR" sz="2200" b="1" i="0" u="none" strike="noStrike" baseline="0" dirty="0">
                    <a:solidFill>
                      <a:schemeClr val="accent2">
                        <a:lumMod val="75000"/>
                      </a:schemeClr>
                    </a:solidFill>
                    <a:latin typeface="Arial" panose="020B0604020202020204" pitchFamily="34" charset="0"/>
                    <a:cs typeface="Arial" panose="020B0604020202020204" pitchFamily="34" charset="0"/>
                  </a:rPr>
                  <a:t> </a:t>
                </a:r>
                <a:r>
                  <a:rPr lang="pt-BR" sz="2200" b="0" i="0" u="none" strike="noStrike" baseline="0" dirty="0">
                    <a:latin typeface="Arial" panose="020B0604020202020204" pitchFamily="34" charset="0"/>
                    <a:cs typeface="Arial" panose="020B0604020202020204" pitchFamily="34" charset="0"/>
                  </a:rPr>
                  <a:t>são suplementares.</a:t>
                </a:r>
              </a:p>
              <a:p>
                <a:pPr algn="just"/>
                <a:endParaRPr lang="pt-BR" sz="2200" b="1" dirty="0">
                  <a:latin typeface="Arial" panose="020B0604020202020204" pitchFamily="34" charset="0"/>
                  <a:cs typeface="Arial" panose="020B0604020202020204" pitchFamily="34" charset="0"/>
                </a:endParaRPr>
              </a:p>
              <a:p>
                <a:pPr algn="just"/>
                <a:r>
                  <a:rPr lang="pt-BR" sz="2200" b="1" dirty="0">
                    <a:latin typeface="Arial" panose="020B0604020202020204" pitchFamily="34" charset="0"/>
                    <a:cs typeface="Arial" panose="020B0604020202020204" pitchFamily="34" charset="0"/>
                  </a:rPr>
                  <a:t>Exemplo:</a:t>
                </a:r>
              </a:p>
              <a:p>
                <a:pPr algn="just"/>
                <a:r>
                  <a:rPr lang="pt-BR" sz="2200" dirty="0">
                    <a:latin typeface="Arial" panose="020B0604020202020204" pitchFamily="34" charset="0"/>
                    <a:cs typeface="Arial" panose="020B0604020202020204" pitchFamily="34" charset="0"/>
                  </a:rPr>
                  <a:t>Sabendo que a figura A e B representam ângulos complementares e suplementares, respectivamente, vamos encontrar a medida de “</a:t>
                </a:r>
                <a:r>
                  <a:rPr lang="pt-BR" sz="2200" i="1" dirty="0">
                    <a:latin typeface="Arial" panose="020B0604020202020204" pitchFamily="34" charset="0"/>
                    <a:cs typeface="Arial" panose="020B0604020202020204" pitchFamily="34" charset="0"/>
                  </a:rPr>
                  <a:t>x</a:t>
                </a:r>
                <a:r>
                  <a:rPr lang="pt-BR" sz="2200" dirty="0">
                    <a:latin typeface="Arial" panose="020B0604020202020204" pitchFamily="34" charset="0"/>
                    <a:cs typeface="Arial" panose="020B0604020202020204" pitchFamily="34" charset="0"/>
                  </a:rPr>
                  <a:t>” de cada figura.</a:t>
                </a:r>
              </a:p>
            </p:txBody>
          </p:sp>
        </mc:Choice>
        <mc:Fallback xmlns="">
          <p:sp>
            <p:nvSpPr>
              <p:cNvPr id="4" name="CaixaDeTexto 3">
                <a:extLst>
                  <a:ext uri="{FF2B5EF4-FFF2-40B4-BE49-F238E27FC236}">
                    <a16:creationId xmlns:a16="http://schemas.microsoft.com/office/drawing/2014/main" id="{8A52DB71-16B3-33E6-D2EA-ADA7055C0B8F}"/>
                  </a:ext>
                </a:extLst>
              </p:cNvPr>
              <p:cNvSpPr txBox="1">
                <a:spLocks noRot="1" noChangeAspect="1" noMove="1" noResize="1" noEditPoints="1" noAdjustHandles="1" noChangeArrowheads="1" noChangeShapeType="1" noTextEdit="1"/>
              </p:cNvSpPr>
              <p:nvPr/>
            </p:nvSpPr>
            <p:spPr>
              <a:xfrm>
                <a:off x="146651" y="658284"/>
                <a:ext cx="6156383" cy="5193473"/>
              </a:xfrm>
              <a:prstGeom prst="rect">
                <a:avLst/>
              </a:prstGeom>
              <a:blipFill>
                <a:blip r:embed="rId2"/>
                <a:stretch>
                  <a:fillRect l="-1287" t="-704" r="-4554" b="-1408"/>
                </a:stretch>
              </a:blipFill>
            </p:spPr>
            <p:txBody>
              <a:bodyPr/>
              <a:lstStyle/>
              <a:p>
                <a:r>
                  <a:rPr lang="pt-BR">
                    <a:noFill/>
                  </a:rPr>
                  <a:t> </a:t>
                </a:r>
              </a:p>
            </p:txBody>
          </p:sp>
        </mc:Fallback>
      </mc:AlternateContent>
      <p:pic>
        <p:nvPicPr>
          <p:cNvPr id="6" name="Imagem 5" descr="Diagrama&#10;&#10;O conteúdo gerado por IA pode estar incorreto.">
            <a:extLst>
              <a:ext uri="{FF2B5EF4-FFF2-40B4-BE49-F238E27FC236}">
                <a16:creationId xmlns:a16="http://schemas.microsoft.com/office/drawing/2014/main" id="{CEF8CAF1-A958-24A3-5787-86B2ABDB446F}"/>
              </a:ext>
            </a:extLst>
          </p:cNvPr>
          <p:cNvPicPr>
            <a:picLocks noChangeAspect="1"/>
          </p:cNvPicPr>
          <p:nvPr/>
        </p:nvPicPr>
        <p:blipFill>
          <a:blip r:embed="rId3"/>
          <a:stretch>
            <a:fillRect/>
          </a:stretch>
        </p:blipFill>
        <p:spPr>
          <a:xfrm>
            <a:off x="6394681" y="727295"/>
            <a:ext cx="5477368" cy="4319158"/>
          </a:xfrm>
          <a:prstGeom prst="rect">
            <a:avLst/>
          </a:prstGeom>
        </p:spPr>
      </p:pic>
    </p:spTree>
    <p:extLst>
      <p:ext uri="{BB962C8B-B14F-4D97-AF65-F5344CB8AC3E}">
        <p14:creationId xmlns:p14="http://schemas.microsoft.com/office/powerpoint/2010/main" val="30304224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E0A7B7-61B7-8A27-B321-5B1AED6A3395}"/>
            </a:ext>
          </a:extLst>
        </p:cNvPr>
        <p:cNvGrpSpPr/>
        <p:nvPr/>
      </p:nvGrpSpPr>
      <p:grpSpPr>
        <a:xfrm>
          <a:off x="0" y="0"/>
          <a:ext cx="0" cy="0"/>
          <a:chOff x="0" y="0"/>
          <a:chExt cx="0" cy="0"/>
        </a:xfrm>
      </p:grpSpPr>
      <p:cxnSp>
        <p:nvCxnSpPr>
          <p:cNvPr id="2" name="Conector reto 1">
            <a:extLst>
              <a:ext uri="{FF2B5EF4-FFF2-40B4-BE49-F238E27FC236}">
                <a16:creationId xmlns:a16="http://schemas.microsoft.com/office/drawing/2014/main" id="{E414D7ED-E05B-C64F-3B62-075A499C929A}"/>
              </a:ext>
            </a:extLst>
          </p:cNvPr>
          <p:cNvCxnSpPr>
            <a:cxnSpLocks/>
          </p:cNvCxnSpPr>
          <p:nvPr/>
        </p:nvCxnSpPr>
        <p:spPr>
          <a:xfrm>
            <a:off x="6303034" y="727295"/>
            <a:ext cx="0" cy="5709588"/>
          </a:xfrm>
          <a:prstGeom prst="line">
            <a:avLst/>
          </a:prstGeom>
          <a:ln w="28575"/>
        </p:spPr>
        <p:style>
          <a:lnRef idx="3">
            <a:schemeClr val="dk1"/>
          </a:lnRef>
          <a:fillRef idx="0">
            <a:schemeClr val="dk1"/>
          </a:fillRef>
          <a:effectRef idx="2">
            <a:schemeClr val="dk1"/>
          </a:effectRef>
          <a:fontRef idx="minor">
            <a:schemeClr val="tx1"/>
          </a:fontRef>
        </p:style>
      </p:cxnSp>
      <p:pic>
        <p:nvPicPr>
          <p:cNvPr id="3" name="Imagem 2" descr="Desenho com traços pretos em fundo branco&#10;&#10;O conteúdo gerado por IA pode estar incorreto.">
            <a:extLst>
              <a:ext uri="{FF2B5EF4-FFF2-40B4-BE49-F238E27FC236}">
                <a16:creationId xmlns:a16="http://schemas.microsoft.com/office/drawing/2014/main" id="{CB761041-FD16-C801-D6F9-95C54249FA67}"/>
              </a:ext>
            </a:extLst>
          </p:cNvPr>
          <p:cNvPicPr>
            <a:picLocks noChangeAspect="1"/>
          </p:cNvPicPr>
          <p:nvPr/>
        </p:nvPicPr>
        <p:blipFill>
          <a:blip r:embed="rId2"/>
          <a:stretch>
            <a:fillRect/>
          </a:stretch>
        </p:blipFill>
        <p:spPr>
          <a:xfrm>
            <a:off x="275460" y="412500"/>
            <a:ext cx="2778289" cy="498458"/>
          </a:xfrm>
          <a:prstGeom prst="rect">
            <a:avLst/>
          </a:prstGeom>
        </p:spPr>
      </p:pic>
      <mc:AlternateContent xmlns:mc="http://schemas.openxmlformats.org/markup-compatibility/2006" xmlns:a14="http://schemas.microsoft.com/office/drawing/2010/main">
        <mc:Choice Requires="a14">
          <p:sp>
            <p:nvSpPr>
              <p:cNvPr id="5" name="CaixaDeTexto 4">
                <a:extLst>
                  <a:ext uri="{FF2B5EF4-FFF2-40B4-BE49-F238E27FC236}">
                    <a16:creationId xmlns:a16="http://schemas.microsoft.com/office/drawing/2014/main" id="{3F9A4495-E70F-9ADA-8B59-25D721B996E5}"/>
                  </a:ext>
                </a:extLst>
              </p:cNvPr>
              <p:cNvSpPr txBox="1"/>
              <p:nvPr/>
            </p:nvSpPr>
            <p:spPr>
              <a:xfrm>
                <a:off x="146649" y="1000989"/>
                <a:ext cx="6156385" cy="792268"/>
              </a:xfrm>
              <a:prstGeom prst="rect">
                <a:avLst/>
              </a:prstGeom>
              <a:noFill/>
            </p:spPr>
            <p:txBody>
              <a:bodyPr wrap="square">
                <a:spAutoFit/>
              </a:bodyPr>
              <a:lstStyle/>
              <a:p>
                <a:r>
                  <a:rPr lang="pt-BR" sz="2200" b="1" i="0" u="none" strike="noStrike" baseline="0" dirty="0">
                    <a:latin typeface="Arial" panose="020B0604020202020204" pitchFamily="34" charset="0"/>
                    <a:cs typeface="Arial" panose="020B0604020202020204" pitchFamily="34" charset="0"/>
                  </a:rPr>
                  <a:t>5. </a:t>
                </a:r>
                <a:r>
                  <a:rPr lang="pt-BR" sz="2200" b="0" i="0" u="none" strike="noStrike" baseline="0" dirty="0">
                    <a:latin typeface="Arial" panose="020B0604020202020204" pitchFamily="34" charset="0"/>
                    <a:cs typeface="Arial" panose="020B0604020202020204" pitchFamily="34" charset="0"/>
                  </a:rPr>
                  <a:t>Considere que o ângulo </a:t>
                </a:r>
                <a14:m>
                  <m:oMath xmlns:m="http://schemas.openxmlformats.org/officeDocument/2006/math">
                    <m:r>
                      <a:rPr lang="pt-BR" sz="2200" b="0" i="1" smtClean="0">
                        <a:solidFill>
                          <a:schemeClr val="tx1"/>
                        </a:solidFill>
                        <a:latin typeface="Cambria Math" panose="02040503050406030204" pitchFamily="18" charset="0"/>
                        <a:cs typeface="Arial" panose="020B0604020202020204" pitchFamily="34" charset="0"/>
                      </a:rPr>
                      <m:t>𝐻</m:t>
                    </m:r>
                    <m:acc>
                      <m:accPr>
                        <m:chr m:val="̂"/>
                        <m:ctrlPr>
                          <a:rPr lang="pt-BR" sz="2200" i="1">
                            <a:solidFill>
                              <a:schemeClr val="tx1"/>
                            </a:solidFill>
                            <a:latin typeface="Cambria Math" panose="02040503050406030204" pitchFamily="18" charset="0"/>
                            <a:cs typeface="Arial" panose="020B0604020202020204" pitchFamily="34" charset="0"/>
                          </a:rPr>
                        </m:ctrlPr>
                      </m:accPr>
                      <m:e>
                        <m:r>
                          <a:rPr lang="pt-BR" sz="2200" i="1">
                            <a:solidFill>
                              <a:schemeClr val="tx1"/>
                            </a:solidFill>
                            <a:latin typeface="Cambria Math" panose="02040503050406030204" pitchFamily="18" charset="0"/>
                            <a:cs typeface="Arial" panose="020B0604020202020204" pitchFamily="34" charset="0"/>
                          </a:rPr>
                          <m:t>𝑂</m:t>
                        </m:r>
                      </m:e>
                    </m:acc>
                    <m:r>
                      <a:rPr lang="pt-BR" sz="2200" b="0" i="1" smtClean="0">
                        <a:solidFill>
                          <a:schemeClr val="tx1"/>
                        </a:solidFill>
                        <a:latin typeface="Cambria Math" panose="02040503050406030204" pitchFamily="18" charset="0"/>
                        <a:cs typeface="Arial" panose="020B0604020202020204" pitchFamily="34" charset="0"/>
                      </a:rPr>
                      <m:t>𝐽</m:t>
                    </m:r>
                  </m:oMath>
                </a14:m>
                <a:r>
                  <a:rPr lang="pt-BR" sz="2200" b="0" i="0" u="none" strike="noStrike" baseline="0" dirty="0">
                    <a:solidFill>
                      <a:schemeClr val="tx1"/>
                    </a:solidFill>
                    <a:latin typeface="Arial" panose="020B0604020202020204" pitchFamily="34" charset="0"/>
                    <a:cs typeface="Arial" panose="020B0604020202020204" pitchFamily="34" charset="0"/>
                  </a:rPr>
                  <a:t> </a:t>
                </a:r>
                <a:r>
                  <a:rPr lang="pt-BR" sz="2200" b="0" i="0" u="none" strike="noStrike" baseline="0" dirty="0">
                    <a:latin typeface="Arial" panose="020B0604020202020204" pitchFamily="34" charset="0"/>
                    <a:cs typeface="Arial" panose="020B0604020202020204" pitchFamily="34" charset="0"/>
                  </a:rPr>
                  <a:t>é reto. Qual é a medida do ângulo </a:t>
                </a:r>
                <a14:m>
                  <m:oMath xmlns:m="http://schemas.openxmlformats.org/officeDocument/2006/math">
                    <m:r>
                      <a:rPr lang="pt-BR" sz="2200" b="0" i="1" smtClean="0">
                        <a:solidFill>
                          <a:schemeClr val="tx1"/>
                        </a:solidFill>
                        <a:latin typeface="Cambria Math" panose="02040503050406030204" pitchFamily="18" charset="0"/>
                        <a:cs typeface="Arial" panose="020B0604020202020204" pitchFamily="34" charset="0"/>
                      </a:rPr>
                      <m:t>𝐽</m:t>
                    </m:r>
                    <m:acc>
                      <m:accPr>
                        <m:chr m:val="̂"/>
                        <m:ctrlPr>
                          <a:rPr lang="pt-BR" sz="2200" i="1">
                            <a:solidFill>
                              <a:schemeClr val="tx1"/>
                            </a:solidFill>
                            <a:latin typeface="Cambria Math" panose="02040503050406030204" pitchFamily="18" charset="0"/>
                            <a:cs typeface="Arial" panose="020B0604020202020204" pitchFamily="34" charset="0"/>
                          </a:rPr>
                        </m:ctrlPr>
                      </m:accPr>
                      <m:e>
                        <m:r>
                          <a:rPr lang="pt-BR" sz="2200" i="1">
                            <a:solidFill>
                              <a:schemeClr val="tx1"/>
                            </a:solidFill>
                            <a:latin typeface="Cambria Math" panose="02040503050406030204" pitchFamily="18" charset="0"/>
                            <a:cs typeface="Arial" panose="020B0604020202020204" pitchFamily="34" charset="0"/>
                          </a:rPr>
                          <m:t>𝑂</m:t>
                        </m:r>
                      </m:e>
                    </m:acc>
                    <m:r>
                      <a:rPr lang="pt-BR" sz="2200" b="0" i="1" smtClean="0">
                        <a:solidFill>
                          <a:schemeClr val="tx1"/>
                        </a:solidFill>
                        <a:latin typeface="Cambria Math" panose="02040503050406030204" pitchFamily="18" charset="0"/>
                        <a:cs typeface="Arial" panose="020B0604020202020204" pitchFamily="34" charset="0"/>
                      </a:rPr>
                      <m:t>𝐾</m:t>
                    </m:r>
                  </m:oMath>
                </a14:m>
                <a:r>
                  <a:rPr lang="pt-BR" sz="2200" dirty="0">
                    <a:latin typeface="Arial" panose="020B0604020202020204" pitchFamily="34" charset="0"/>
                    <a:cs typeface="Arial" panose="020B0604020202020204" pitchFamily="34" charset="0"/>
                  </a:rPr>
                  <a:t>?</a:t>
                </a:r>
              </a:p>
            </p:txBody>
          </p:sp>
        </mc:Choice>
        <mc:Fallback xmlns="">
          <p:sp>
            <p:nvSpPr>
              <p:cNvPr id="5" name="CaixaDeTexto 4">
                <a:extLst>
                  <a:ext uri="{FF2B5EF4-FFF2-40B4-BE49-F238E27FC236}">
                    <a16:creationId xmlns:a16="http://schemas.microsoft.com/office/drawing/2014/main" id="{3F9A4495-E70F-9ADA-8B59-25D721B996E5}"/>
                  </a:ext>
                </a:extLst>
              </p:cNvPr>
              <p:cNvSpPr txBox="1">
                <a:spLocks noRot="1" noChangeAspect="1" noMove="1" noResize="1" noEditPoints="1" noAdjustHandles="1" noChangeArrowheads="1" noChangeShapeType="1" noTextEdit="1"/>
              </p:cNvSpPr>
              <p:nvPr/>
            </p:nvSpPr>
            <p:spPr>
              <a:xfrm>
                <a:off x="146649" y="1000989"/>
                <a:ext cx="6156385" cy="792268"/>
              </a:xfrm>
              <a:prstGeom prst="rect">
                <a:avLst/>
              </a:prstGeom>
              <a:blipFill>
                <a:blip r:embed="rId3"/>
                <a:stretch>
                  <a:fillRect l="-1287" t="-3846" r="-1089" b="-15385"/>
                </a:stretch>
              </a:blipFill>
            </p:spPr>
            <p:txBody>
              <a:bodyPr/>
              <a:lstStyle/>
              <a:p>
                <a:r>
                  <a:rPr lang="pt-BR">
                    <a:noFill/>
                  </a:rPr>
                  <a:t> </a:t>
                </a:r>
              </a:p>
            </p:txBody>
          </p:sp>
        </mc:Fallback>
      </mc:AlternateContent>
      <p:pic>
        <p:nvPicPr>
          <p:cNvPr id="7" name="Imagem 6" descr="Gráfico&#10;&#10;O conteúdo gerado por IA pode estar incorreto.">
            <a:extLst>
              <a:ext uri="{FF2B5EF4-FFF2-40B4-BE49-F238E27FC236}">
                <a16:creationId xmlns:a16="http://schemas.microsoft.com/office/drawing/2014/main" id="{C5E94173-CBE1-7A18-4B27-4BBCDDF5D6BB}"/>
              </a:ext>
            </a:extLst>
          </p:cNvPr>
          <p:cNvPicPr>
            <a:picLocks noChangeAspect="1"/>
          </p:cNvPicPr>
          <p:nvPr/>
        </p:nvPicPr>
        <p:blipFill>
          <a:blip r:embed="rId4"/>
          <a:stretch>
            <a:fillRect/>
          </a:stretch>
        </p:blipFill>
        <p:spPr>
          <a:xfrm>
            <a:off x="1848287" y="1793257"/>
            <a:ext cx="2753109" cy="2495898"/>
          </a:xfrm>
          <a:prstGeom prst="rect">
            <a:avLst/>
          </a:prstGeom>
        </p:spPr>
      </p:pic>
      <p:sp>
        <p:nvSpPr>
          <p:cNvPr id="9" name="CaixaDeTexto 8">
            <a:extLst>
              <a:ext uri="{FF2B5EF4-FFF2-40B4-BE49-F238E27FC236}">
                <a16:creationId xmlns:a16="http://schemas.microsoft.com/office/drawing/2014/main" id="{A540CDEC-E973-85ED-E6A9-A6DADC938EC0}"/>
              </a:ext>
            </a:extLst>
          </p:cNvPr>
          <p:cNvSpPr txBox="1"/>
          <p:nvPr/>
        </p:nvSpPr>
        <p:spPr>
          <a:xfrm>
            <a:off x="177560" y="4355712"/>
            <a:ext cx="6094562" cy="1785104"/>
          </a:xfrm>
          <a:prstGeom prst="rect">
            <a:avLst/>
          </a:prstGeom>
          <a:noFill/>
        </p:spPr>
        <p:txBody>
          <a:bodyPr wrap="square">
            <a:spAutoFit/>
          </a:bodyPr>
          <a:lstStyle/>
          <a:p>
            <a:pPr algn="just"/>
            <a:r>
              <a:rPr lang="pt-BR" sz="2200" b="1" i="0" u="none" strike="noStrike" baseline="0" dirty="0">
                <a:latin typeface="Arial" panose="020B0604020202020204" pitchFamily="34" charset="0"/>
                <a:cs typeface="Arial" panose="020B0604020202020204" pitchFamily="34" charset="0"/>
              </a:rPr>
              <a:t>6. </a:t>
            </a:r>
            <a:r>
              <a:rPr lang="pt-BR" sz="2200" b="0" i="0" u="none" strike="noStrike" baseline="0" dirty="0">
                <a:latin typeface="Arial" panose="020B0604020202020204" pitchFamily="34" charset="0"/>
                <a:cs typeface="Arial" panose="020B0604020202020204" pitchFamily="34" charset="0"/>
              </a:rPr>
              <a:t>Ao utilizar um aplicativo de montagem e manipulação de vetores, Felipe observou que havia dois vetores, saindo de uma mesma origem (O) e de uma mesma reta (</a:t>
            </a:r>
            <a:r>
              <a:rPr lang="pt-BR" sz="2200" b="0" i="1" u="none" strike="noStrike" baseline="0" dirty="0">
                <a:latin typeface="Arial" panose="020B0604020202020204" pitchFamily="34" charset="0"/>
                <a:cs typeface="Arial" panose="020B0604020202020204" pitchFamily="34" charset="0"/>
              </a:rPr>
              <a:t>r</a:t>
            </a:r>
            <a:r>
              <a:rPr lang="pt-BR" sz="2200" b="0" i="0" u="none" strike="noStrike" baseline="0" dirty="0">
                <a:latin typeface="Arial" panose="020B0604020202020204" pitchFamily="34" charset="0"/>
                <a:cs typeface="Arial" panose="020B0604020202020204" pitchFamily="34" charset="0"/>
              </a:rPr>
              <a:t>). Veja a representação da figura.</a:t>
            </a:r>
            <a:endParaRPr lang="pt-BR" sz="2200" dirty="0">
              <a:latin typeface="Arial" panose="020B0604020202020204" pitchFamily="34" charset="0"/>
              <a:cs typeface="Arial" panose="020B0604020202020204" pitchFamily="34" charset="0"/>
            </a:endParaRPr>
          </a:p>
        </p:txBody>
      </p:sp>
      <p:sp>
        <p:nvSpPr>
          <p:cNvPr id="11" name="CaixaDeTexto 10">
            <a:extLst>
              <a:ext uri="{FF2B5EF4-FFF2-40B4-BE49-F238E27FC236}">
                <a16:creationId xmlns:a16="http://schemas.microsoft.com/office/drawing/2014/main" id="{3C5B82BC-B111-DF01-4A73-7175F74F4C08}"/>
              </a:ext>
            </a:extLst>
          </p:cNvPr>
          <p:cNvSpPr txBox="1"/>
          <p:nvPr/>
        </p:nvSpPr>
        <p:spPr>
          <a:xfrm>
            <a:off x="6333947" y="2367171"/>
            <a:ext cx="5639516" cy="2123658"/>
          </a:xfrm>
          <a:prstGeom prst="rect">
            <a:avLst/>
          </a:prstGeom>
          <a:noFill/>
        </p:spPr>
        <p:txBody>
          <a:bodyPr wrap="square">
            <a:spAutoFit/>
          </a:bodyPr>
          <a:lstStyle/>
          <a:p>
            <a:pPr algn="just"/>
            <a:r>
              <a:rPr lang="pt-BR" sz="2200" b="0" i="0" u="none" strike="noStrike" baseline="0" dirty="0">
                <a:latin typeface="Arial" panose="020B0604020202020204" pitchFamily="34" charset="0"/>
                <a:cs typeface="Arial" panose="020B0604020202020204" pitchFamily="34" charset="0"/>
              </a:rPr>
              <a:t>Ele conseguiu calcular os ângulos e chegou à seguinte relação:</a:t>
            </a:r>
          </a:p>
          <a:p>
            <a:pPr algn="just"/>
            <a:r>
              <a:rPr lang="pt-BR" sz="2200" b="0" i="0" u="none" strike="noStrike" baseline="0" dirty="0">
                <a:latin typeface="Arial" panose="020B0604020202020204" pitchFamily="34" charset="0"/>
                <a:cs typeface="Arial" panose="020B0604020202020204" pitchFamily="34" charset="0"/>
              </a:rPr>
              <a:t>O maior ângulo tem o triplo da medida do menor ângulo e, o segundo maior ângulo, tem o dobro da medida do ângulo menor.</a:t>
            </a:r>
          </a:p>
          <a:p>
            <a:pPr algn="just"/>
            <a:r>
              <a:rPr lang="pt-BR" sz="2200" b="0" i="0" u="none" strike="noStrike" baseline="0" dirty="0">
                <a:latin typeface="Arial" panose="020B0604020202020204" pitchFamily="34" charset="0"/>
                <a:cs typeface="Arial" panose="020B0604020202020204" pitchFamily="34" charset="0"/>
              </a:rPr>
              <a:t>Qual é a medida de cada ângulo?</a:t>
            </a:r>
            <a:endParaRPr lang="pt-BR" sz="2200" dirty="0">
              <a:latin typeface="Arial" panose="020B0604020202020204" pitchFamily="34" charset="0"/>
              <a:cs typeface="Arial" panose="020B0604020202020204" pitchFamily="34" charset="0"/>
            </a:endParaRPr>
          </a:p>
        </p:txBody>
      </p:sp>
      <p:pic>
        <p:nvPicPr>
          <p:cNvPr id="13" name="Imagem 12" descr="Uma imagem contendo objeto, relógio&#10;&#10;O conteúdo gerado por IA pode estar incorreto.">
            <a:extLst>
              <a:ext uri="{FF2B5EF4-FFF2-40B4-BE49-F238E27FC236}">
                <a16:creationId xmlns:a16="http://schemas.microsoft.com/office/drawing/2014/main" id="{BF5FFB1F-D0F6-11F8-F719-7C23AF4CC3B7}"/>
              </a:ext>
            </a:extLst>
          </p:cNvPr>
          <p:cNvPicPr>
            <a:picLocks noChangeAspect="1"/>
          </p:cNvPicPr>
          <p:nvPr/>
        </p:nvPicPr>
        <p:blipFill>
          <a:blip r:embed="rId5"/>
          <a:stretch>
            <a:fillRect/>
          </a:stretch>
        </p:blipFill>
        <p:spPr>
          <a:xfrm>
            <a:off x="7271200" y="814255"/>
            <a:ext cx="3296800" cy="1461537"/>
          </a:xfrm>
          <a:prstGeom prst="rect">
            <a:avLst/>
          </a:prstGeom>
        </p:spPr>
      </p:pic>
      <p:sp>
        <p:nvSpPr>
          <p:cNvPr id="15" name="CaixaDeTexto 14">
            <a:extLst>
              <a:ext uri="{FF2B5EF4-FFF2-40B4-BE49-F238E27FC236}">
                <a16:creationId xmlns:a16="http://schemas.microsoft.com/office/drawing/2014/main" id="{DF0CD741-43A9-4B98-65F9-0077B16C8D74}"/>
              </a:ext>
            </a:extLst>
          </p:cNvPr>
          <p:cNvSpPr txBox="1"/>
          <p:nvPr/>
        </p:nvSpPr>
        <p:spPr>
          <a:xfrm>
            <a:off x="6303034" y="4603079"/>
            <a:ext cx="5670427" cy="1446550"/>
          </a:xfrm>
          <a:prstGeom prst="rect">
            <a:avLst/>
          </a:prstGeom>
          <a:noFill/>
        </p:spPr>
        <p:txBody>
          <a:bodyPr wrap="square">
            <a:spAutoFit/>
          </a:bodyPr>
          <a:lstStyle/>
          <a:p>
            <a:pPr algn="just"/>
            <a:r>
              <a:rPr lang="pt-BR" sz="2200" b="1" i="0" u="none" strike="noStrike" baseline="0" dirty="0">
                <a:latin typeface="Arial" panose="020B0604020202020204" pitchFamily="34" charset="0"/>
                <a:cs typeface="Arial" panose="020B0604020202020204" pitchFamily="34" charset="0"/>
              </a:rPr>
              <a:t>7. </a:t>
            </a:r>
            <a:r>
              <a:rPr lang="pt-BR" sz="2200" b="0" i="0" u="none" strike="noStrike" baseline="0" dirty="0">
                <a:latin typeface="Arial" panose="020B0604020202020204" pitchFamily="34" charset="0"/>
                <a:cs typeface="Arial" panose="020B0604020202020204" pitchFamily="34" charset="0"/>
              </a:rPr>
              <a:t>Para cada caso, a seguir, encontre o valor da incógnita e determine a medida de cada ângulo, sabendo que, em ambos os casos, os ângulos são suplementares.</a:t>
            </a:r>
            <a:endParaRPr lang="pt-BR" sz="2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62120984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3344DE-25AA-D9E1-F8BA-18B8AB8B01C6}"/>
            </a:ext>
          </a:extLst>
        </p:cNvPr>
        <p:cNvGrpSpPr/>
        <p:nvPr/>
      </p:nvGrpSpPr>
      <p:grpSpPr>
        <a:xfrm>
          <a:off x="0" y="0"/>
          <a:ext cx="0" cy="0"/>
          <a:chOff x="0" y="0"/>
          <a:chExt cx="0" cy="0"/>
        </a:xfrm>
      </p:grpSpPr>
      <p:cxnSp>
        <p:nvCxnSpPr>
          <p:cNvPr id="2" name="Conector reto 1">
            <a:extLst>
              <a:ext uri="{FF2B5EF4-FFF2-40B4-BE49-F238E27FC236}">
                <a16:creationId xmlns:a16="http://schemas.microsoft.com/office/drawing/2014/main" id="{671C4DE6-62A9-37B8-D330-873A4A4C2A87}"/>
              </a:ext>
            </a:extLst>
          </p:cNvPr>
          <p:cNvCxnSpPr>
            <a:cxnSpLocks/>
          </p:cNvCxnSpPr>
          <p:nvPr/>
        </p:nvCxnSpPr>
        <p:spPr>
          <a:xfrm>
            <a:off x="6303034" y="727295"/>
            <a:ext cx="0" cy="5709588"/>
          </a:xfrm>
          <a:prstGeom prst="line">
            <a:avLst/>
          </a:prstGeom>
          <a:ln w="28575"/>
        </p:spPr>
        <p:style>
          <a:lnRef idx="3">
            <a:schemeClr val="dk1"/>
          </a:lnRef>
          <a:fillRef idx="0">
            <a:schemeClr val="dk1"/>
          </a:fillRef>
          <a:effectRef idx="2">
            <a:schemeClr val="dk1"/>
          </a:effectRef>
          <a:fontRef idx="minor">
            <a:schemeClr val="tx1"/>
          </a:fontRef>
        </p:style>
      </p:cxnSp>
      <p:pic>
        <p:nvPicPr>
          <p:cNvPr id="12" name="Imagem 11" descr="Tela de celular com texto preto sobre fundo branco&#10;&#10;O conteúdo gerado por IA pode estar incorreto.">
            <a:extLst>
              <a:ext uri="{FF2B5EF4-FFF2-40B4-BE49-F238E27FC236}">
                <a16:creationId xmlns:a16="http://schemas.microsoft.com/office/drawing/2014/main" id="{CEB333A4-D760-15DD-C0A1-BE9B4ED58A97}"/>
              </a:ext>
            </a:extLst>
          </p:cNvPr>
          <p:cNvPicPr>
            <a:picLocks noChangeAspect="1"/>
          </p:cNvPicPr>
          <p:nvPr/>
        </p:nvPicPr>
        <p:blipFill>
          <a:blip r:embed="rId2"/>
          <a:stretch>
            <a:fillRect/>
          </a:stretch>
        </p:blipFill>
        <p:spPr>
          <a:xfrm>
            <a:off x="267868" y="727295"/>
            <a:ext cx="5891392" cy="988436"/>
          </a:xfrm>
          <a:prstGeom prst="rect">
            <a:avLst/>
          </a:prstGeom>
        </p:spPr>
      </p:pic>
      <p:sp>
        <p:nvSpPr>
          <p:cNvPr id="14" name="CaixaDeTexto 13">
            <a:extLst>
              <a:ext uri="{FF2B5EF4-FFF2-40B4-BE49-F238E27FC236}">
                <a16:creationId xmlns:a16="http://schemas.microsoft.com/office/drawing/2014/main" id="{CE04FC5F-93F5-C564-9076-4CE3DAC597B0}"/>
              </a:ext>
            </a:extLst>
          </p:cNvPr>
          <p:cNvSpPr txBox="1"/>
          <p:nvPr/>
        </p:nvSpPr>
        <p:spPr>
          <a:xfrm>
            <a:off x="189782" y="1898137"/>
            <a:ext cx="6113252" cy="769441"/>
          </a:xfrm>
          <a:prstGeom prst="rect">
            <a:avLst/>
          </a:prstGeom>
          <a:noFill/>
        </p:spPr>
        <p:txBody>
          <a:bodyPr wrap="square">
            <a:spAutoFit/>
          </a:bodyPr>
          <a:lstStyle/>
          <a:p>
            <a:pPr algn="ctr"/>
            <a:r>
              <a:rPr lang="pt-BR" sz="2200" b="1" i="0" u="none" strike="noStrike" baseline="0" dirty="0">
                <a:latin typeface="Arial" panose="020B0604020202020204" pitchFamily="34" charset="0"/>
                <a:cs typeface="Arial" panose="020B0604020202020204" pitchFamily="34" charset="0"/>
              </a:rPr>
              <a:t>ÂNGULOS NO POLÍGONO CONVEXO</a:t>
            </a:r>
          </a:p>
          <a:p>
            <a:pPr algn="just"/>
            <a:r>
              <a:rPr lang="pt-BR" sz="2200" b="0" i="0" u="none" strike="noStrike" baseline="0" dirty="0">
                <a:latin typeface="Arial" panose="020B0604020202020204" pitchFamily="34" charset="0"/>
                <a:cs typeface="Arial" panose="020B0604020202020204" pitchFamily="34" charset="0"/>
              </a:rPr>
              <a:t>Observe o triângulo ABC a seguir:</a:t>
            </a:r>
            <a:endParaRPr lang="pt-BR" sz="2200" dirty="0">
              <a:latin typeface="Arial" panose="020B0604020202020204" pitchFamily="34" charset="0"/>
              <a:cs typeface="Arial" panose="020B0604020202020204" pitchFamily="34" charset="0"/>
            </a:endParaRPr>
          </a:p>
        </p:txBody>
      </p:sp>
      <p:pic>
        <p:nvPicPr>
          <p:cNvPr id="16" name="Imagem 15" descr="Gráfico, Gráfico de dispersão&#10;&#10;O conteúdo gerado por IA pode estar incorreto.">
            <a:extLst>
              <a:ext uri="{FF2B5EF4-FFF2-40B4-BE49-F238E27FC236}">
                <a16:creationId xmlns:a16="http://schemas.microsoft.com/office/drawing/2014/main" id="{1C8B32BA-A56F-8745-D793-5B11C300A7DA}"/>
              </a:ext>
            </a:extLst>
          </p:cNvPr>
          <p:cNvPicPr>
            <a:picLocks noChangeAspect="1"/>
          </p:cNvPicPr>
          <p:nvPr/>
        </p:nvPicPr>
        <p:blipFill>
          <a:blip r:embed="rId3"/>
          <a:stretch>
            <a:fillRect/>
          </a:stretch>
        </p:blipFill>
        <p:spPr>
          <a:xfrm>
            <a:off x="267868" y="2849984"/>
            <a:ext cx="5713561" cy="3194966"/>
          </a:xfrm>
          <a:prstGeom prst="rect">
            <a:avLst/>
          </a:prstGeom>
        </p:spPr>
      </p:pic>
      <mc:AlternateContent xmlns:mc="http://schemas.openxmlformats.org/markup-compatibility/2006" xmlns:a14="http://schemas.microsoft.com/office/drawing/2010/main">
        <mc:Choice Requires="a14">
          <p:sp>
            <p:nvSpPr>
              <p:cNvPr id="18" name="CaixaDeTexto 17">
                <a:extLst>
                  <a:ext uri="{FF2B5EF4-FFF2-40B4-BE49-F238E27FC236}">
                    <a16:creationId xmlns:a16="http://schemas.microsoft.com/office/drawing/2014/main" id="{F2EAB138-D90A-FF0F-DE8A-CE0E1967D243}"/>
                  </a:ext>
                </a:extLst>
              </p:cNvPr>
              <p:cNvSpPr txBox="1"/>
              <p:nvPr/>
            </p:nvSpPr>
            <p:spPr>
              <a:xfrm>
                <a:off x="6321724" y="727295"/>
                <a:ext cx="5680490" cy="5870838"/>
              </a:xfrm>
              <a:prstGeom prst="rect">
                <a:avLst/>
              </a:prstGeom>
              <a:noFill/>
            </p:spPr>
            <p:txBody>
              <a:bodyPr wrap="square">
                <a:spAutoFit/>
              </a:bodyPr>
              <a:lstStyle/>
              <a:p>
                <a:pPr algn="just"/>
                <a:r>
                  <a:rPr lang="pt-BR" sz="2200" b="0" i="0" u="none" strike="noStrike" baseline="0" dirty="0">
                    <a:latin typeface="Arial" panose="020B0604020202020204" pitchFamily="34" charset="0"/>
                    <a:cs typeface="Arial" panose="020B0604020202020204" pitchFamily="34" charset="0"/>
                  </a:rPr>
                  <a:t>Observação: note que, nas semirretas que formam os lados do polígono, são formados os ângulos externos que, por sua vez, formam ângulos suplementares. Dessa forma, os pares de ângulos </a:t>
                </a:r>
                <a14:m>
                  <m:oMath xmlns:m="http://schemas.openxmlformats.org/officeDocument/2006/math">
                    <m:r>
                      <a:rPr lang="pt-BR" sz="2200" b="0" i="1" smtClean="0">
                        <a:solidFill>
                          <a:schemeClr val="tx1"/>
                        </a:solidFill>
                        <a:latin typeface="Cambria Math" panose="02040503050406030204" pitchFamily="18" charset="0"/>
                        <a:cs typeface="Arial" panose="020B0604020202020204" pitchFamily="34" charset="0"/>
                      </a:rPr>
                      <m:t>𝐵</m:t>
                    </m:r>
                    <m:acc>
                      <m:accPr>
                        <m:chr m:val="̂"/>
                        <m:ctrlPr>
                          <a:rPr lang="pt-BR" sz="2200" i="1">
                            <a:solidFill>
                              <a:schemeClr val="tx1"/>
                            </a:solidFill>
                            <a:latin typeface="Cambria Math" panose="02040503050406030204" pitchFamily="18" charset="0"/>
                            <a:cs typeface="Arial" panose="020B0604020202020204" pitchFamily="34" charset="0"/>
                          </a:rPr>
                        </m:ctrlPr>
                      </m:accPr>
                      <m:e>
                        <m:r>
                          <a:rPr lang="pt-BR" sz="2200" b="0" i="1" smtClean="0">
                            <a:solidFill>
                              <a:schemeClr val="tx1"/>
                            </a:solidFill>
                            <a:latin typeface="Cambria Math" panose="02040503050406030204" pitchFamily="18" charset="0"/>
                            <a:cs typeface="Arial" panose="020B0604020202020204" pitchFamily="34" charset="0"/>
                          </a:rPr>
                          <m:t>𝐴</m:t>
                        </m:r>
                      </m:e>
                    </m:acc>
                    <m:r>
                      <a:rPr lang="pt-BR" sz="2200" b="0" i="1" smtClean="0">
                        <a:solidFill>
                          <a:schemeClr val="tx1"/>
                        </a:solidFill>
                        <a:latin typeface="Cambria Math" panose="02040503050406030204" pitchFamily="18" charset="0"/>
                        <a:cs typeface="Arial" panose="020B0604020202020204" pitchFamily="34" charset="0"/>
                      </a:rPr>
                      <m:t>𝐶</m:t>
                    </m:r>
                  </m:oMath>
                </a14:m>
                <a:r>
                  <a:rPr lang="pt-BR" sz="2200" b="0" i="0" dirty="0">
                    <a:solidFill>
                      <a:schemeClr val="tx1"/>
                    </a:solidFill>
                    <a:latin typeface="Arial" panose="020B0604020202020204" pitchFamily="34" charset="0"/>
                    <a:cs typeface="Arial" panose="020B0604020202020204" pitchFamily="34" charset="0"/>
                  </a:rPr>
                  <a:t> e</a:t>
                </a:r>
                <a14:m>
                  <m:oMath xmlns:m="http://schemas.openxmlformats.org/officeDocument/2006/math">
                    <m:r>
                      <a:rPr lang="pt-BR" sz="2200" b="1" i="1" smtClean="0">
                        <a:solidFill>
                          <a:schemeClr val="tx1"/>
                        </a:solidFill>
                        <a:latin typeface="Cambria Math" panose="02040503050406030204" pitchFamily="18" charset="0"/>
                        <a:cs typeface="Arial" panose="020B0604020202020204" pitchFamily="34" charset="0"/>
                      </a:rPr>
                      <m:t> </m:t>
                    </m:r>
                    <m:r>
                      <a:rPr lang="pt-BR" sz="2200" b="1" i="1" smtClean="0">
                        <a:solidFill>
                          <a:schemeClr val="accent6">
                            <a:lumMod val="75000"/>
                          </a:schemeClr>
                        </a:solidFill>
                        <a:latin typeface="Cambria Math" panose="02040503050406030204" pitchFamily="18" charset="0"/>
                        <a:ea typeface="Cambria Math" panose="02040503050406030204" pitchFamily="18" charset="0"/>
                        <a:cs typeface="Arial" panose="020B0604020202020204" pitchFamily="34" charset="0"/>
                      </a:rPr>
                      <m:t>𝜽</m:t>
                    </m:r>
                    <m:r>
                      <a:rPr lang="pt-BR" sz="2200" b="0" i="1" smtClean="0">
                        <a:solidFill>
                          <a:schemeClr val="tx1"/>
                        </a:solidFill>
                        <a:latin typeface="Cambria Math" panose="02040503050406030204" pitchFamily="18" charset="0"/>
                        <a:cs typeface="Arial" panose="020B0604020202020204" pitchFamily="34" charset="0"/>
                      </a:rPr>
                      <m:t>;</m:t>
                    </m:r>
                    <m:r>
                      <a:rPr lang="pt-BR" sz="2200" i="1">
                        <a:solidFill>
                          <a:schemeClr val="tx1"/>
                        </a:solidFill>
                        <a:latin typeface="Cambria Math" panose="02040503050406030204" pitchFamily="18" charset="0"/>
                        <a:cs typeface="Arial" panose="020B0604020202020204" pitchFamily="34" charset="0"/>
                      </a:rPr>
                      <m:t>𝐴</m:t>
                    </m:r>
                    <m:acc>
                      <m:accPr>
                        <m:chr m:val="̂"/>
                        <m:ctrlPr>
                          <a:rPr lang="pt-BR" sz="2200" i="1">
                            <a:solidFill>
                              <a:schemeClr val="tx1"/>
                            </a:solidFill>
                            <a:latin typeface="Cambria Math" panose="02040503050406030204" pitchFamily="18" charset="0"/>
                            <a:cs typeface="Arial" panose="020B0604020202020204" pitchFamily="34" charset="0"/>
                          </a:rPr>
                        </m:ctrlPr>
                      </m:accPr>
                      <m:e>
                        <m:r>
                          <a:rPr lang="pt-BR" sz="2200" b="0" i="1" smtClean="0">
                            <a:solidFill>
                              <a:schemeClr val="tx1"/>
                            </a:solidFill>
                            <a:latin typeface="Cambria Math" panose="02040503050406030204" pitchFamily="18" charset="0"/>
                            <a:cs typeface="Arial" panose="020B0604020202020204" pitchFamily="34" charset="0"/>
                          </a:rPr>
                          <m:t>𝐵</m:t>
                        </m:r>
                      </m:e>
                    </m:acc>
                    <m:r>
                      <a:rPr lang="pt-BR" sz="2200" b="0" i="1" smtClean="0">
                        <a:solidFill>
                          <a:schemeClr val="tx1"/>
                        </a:solidFill>
                        <a:latin typeface="Cambria Math" panose="02040503050406030204" pitchFamily="18" charset="0"/>
                        <a:cs typeface="Arial" panose="020B0604020202020204" pitchFamily="34" charset="0"/>
                      </a:rPr>
                      <m:t>𝐶</m:t>
                    </m:r>
                    <m:r>
                      <a:rPr lang="pt-BR" sz="2200" b="0" i="1" smtClean="0">
                        <a:solidFill>
                          <a:schemeClr val="tx1"/>
                        </a:solidFill>
                        <a:latin typeface="Cambria Math" panose="02040503050406030204" pitchFamily="18" charset="0"/>
                        <a:cs typeface="Arial" panose="020B0604020202020204" pitchFamily="34" charset="0"/>
                      </a:rPr>
                      <m:t> </m:t>
                    </m:r>
                  </m:oMath>
                </a14:m>
                <a:r>
                  <a:rPr lang="pt-BR" sz="2200" b="0" i="0" dirty="0">
                    <a:solidFill>
                      <a:schemeClr val="tx1"/>
                    </a:solidFill>
                    <a:latin typeface="Arial" panose="020B0604020202020204" pitchFamily="34" charset="0"/>
                    <a:cs typeface="Arial" panose="020B0604020202020204" pitchFamily="34" charset="0"/>
                  </a:rPr>
                  <a:t>e</a:t>
                </a:r>
                <a14:m>
                  <m:oMath xmlns:m="http://schemas.openxmlformats.org/officeDocument/2006/math">
                    <m:r>
                      <a:rPr lang="pt-BR" sz="2200" b="0" i="1" smtClean="0">
                        <a:solidFill>
                          <a:schemeClr val="tx1"/>
                        </a:solidFill>
                        <a:latin typeface="Cambria Math" panose="02040503050406030204" pitchFamily="18" charset="0"/>
                        <a:cs typeface="Arial" panose="020B0604020202020204" pitchFamily="34" charset="0"/>
                      </a:rPr>
                      <m:t> </m:t>
                    </m:r>
                    <m:r>
                      <a:rPr lang="pt-BR" sz="2200" b="1" i="1" smtClean="0">
                        <a:solidFill>
                          <a:schemeClr val="accent6">
                            <a:lumMod val="75000"/>
                          </a:schemeClr>
                        </a:solidFill>
                        <a:latin typeface="Cambria Math" panose="02040503050406030204" pitchFamily="18" charset="0"/>
                        <a:ea typeface="Cambria Math" panose="02040503050406030204" pitchFamily="18" charset="0"/>
                        <a:cs typeface="Arial" panose="020B0604020202020204" pitchFamily="34" charset="0"/>
                      </a:rPr>
                      <m:t>𝜶</m:t>
                    </m:r>
                    <m:r>
                      <a:rPr lang="pt-BR" sz="2200" b="0" i="1" smtClean="0">
                        <a:solidFill>
                          <a:schemeClr val="tx1"/>
                        </a:solidFill>
                        <a:latin typeface="Cambria Math" panose="02040503050406030204" pitchFamily="18" charset="0"/>
                        <a:cs typeface="Arial" panose="020B0604020202020204" pitchFamily="34" charset="0"/>
                      </a:rPr>
                      <m:t>;</m:t>
                    </m:r>
                    <m:r>
                      <a:rPr lang="pt-BR" sz="2200" i="1">
                        <a:solidFill>
                          <a:schemeClr val="tx1"/>
                        </a:solidFill>
                        <a:latin typeface="Cambria Math" panose="02040503050406030204" pitchFamily="18" charset="0"/>
                        <a:cs typeface="Arial" panose="020B0604020202020204" pitchFamily="34" charset="0"/>
                      </a:rPr>
                      <m:t>𝐴</m:t>
                    </m:r>
                    <m:acc>
                      <m:accPr>
                        <m:chr m:val="̂"/>
                        <m:ctrlPr>
                          <a:rPr lang="pt-BR" sz="2200" i="1">
                            <a:solidFill>
                              <a:schemeClr val="tx1"/>
                            </a:solidFill>
                            <a:latin typeface="Cambria Math" panose="02040503050406030204" pitchFamily="18" charset="0"/>
                            <a:cs typeface="Arial" panose="020B0604020202020204" pitchFamily="34" charset="0"/>
                          </a:rPr>
                        </m:ctrlPr>
                      </m:accPr>
                      <m:e>
                        <m:r>
                          <a:rPr lang="pt-BR" sz="2200" b="0" i="1" smtClean="0">
                            <a:solidFill>
                              <a:schemeClr val="tx1"/>
                            </a:solidFill>
                            <a:latin typeface="Cambria Math" panose="02040503050406030204" pitchFamily="18" charset="0"/>
                            <a:cs typeface="Arial" panose="020B0604020202020204" pitchFamily="34" charset="0"/>
                          </a:rPr>
                          <m:t>𝐶</m:t>
                        </m:r>
                      </m:e>
                    </m:acc>
                    <m:r>
                      <a:rPr lang="pt-BR" sz="2200" i="1">
                        <a:solidFill>
                          <a:schemeClr val="tx1"/>
                        </a:solidFill>
                        <a:latin typeface="Cambria Math" panose="02040503050406030204" pitchFamily="18" charset="0"/>
                        <a:cs typeface="Arial" panose="020B0604020202020204" pitchFamily="34" charset="0"/>
                      </a:rPr>
                      <m:t>𝐵</m:t>
                    </m:r>
                    <m:r>
                      <a:rPr lang="pt-BR" sz="2200" b="0" i="1" smtClean="0">
                        <a:solidFill>
                          <a:schemeClr val="tx1"/>
                        </a:solidFill>
                        <a:latin typeface="Cambria Math" panose="02040503050406030204" pitchFamily="18" charset="0"/>
                        <a:cs typeface="Arial" panose="020B0604020202020204" pitchFamily="34" charset="0"/>
                      </a:rPr>
                      <m:t> </m:t>
                    </m:r>
                  </m:oMath>
                </a14:m>
                <a:r>
                  <a:rPr lang="pt-BR" sz="2200" b="0" i="0" dirty="0">
                    <a:solidFill>
                      <a:schemeClr val="tx1"/>
                    </a:solidFill>
                    <a:latin typeface="Arial" panose="020B0604020202020204" pitchFamily="34" charset="0"/>
                    <a:cs typeface="Arial" panose="020B0604020202020204" pitchFamily="34" charset="0"/>
                  </a:rPr>
                  <a:t>e</a:t>
                </a:r>
                <a14:m>
                  <m:oMath xmlns:m="http://schemas.openxmlformats.org/officeDocument/2006/math">
                    <m:r>
                      <a:rPr lang="pt-BR" sz="2200" b="1" i="1" smtClean="0">
                        <a:solidFill>
                          <a:schemeClr val="tx1"/>
                        </a:solidFill>
                        <a:latin typeface="Cambria Math" panose="02040503050406030204" pitchFamily="18" charset="0"/>
                        <a:ea typeface="Cambria Math" panose="02040503050406030204" pitchFamily="18" charset="0"/>
                        <a:cs typeface="Arial" panose="020B0604020202020204" pitchFamily="34" charset="0"/>
                      </a:rPr>
                      <m:t> </m:t>
                    </m:r>
                    <m:r>
                      <a:rPr lang="pt-BR" sz="2200" b="1" i="1" smtClean="0">
                        <a:solidFill>
                          <a:schemeClr val="accent6">
                            <a:lumMod val="75000"/>
                          </a:schemeClr>
                        </a:solidFill>
                        <a:latin typeface="Cambria Math" panose="02040503050406030204" pitchFamily="18" charset="0"/>
                        <a:ea typeface="Cambria Math" panose="02040503050406030204" pitchFamily="18" charset="0"/>
                        <a:cs typeface="Arial" panose="020B0604020202020204" pitchFamily="34" charset="0"/>
                      </a:rPr>
                      <m:t>𝜷</m:t>
                    </m:r>
                    <m:r>
                      <a:rPr lang="pt-BR" sz="2200" b="1" i="1" smtClean="0">
                        <a:solidFill>
                          <a:srgbClr val="000000"/>
                        </a:solidFill>
                        <a:latin typeface="Cambria Math" panose="02040503050406030204" pitchFamily="18" charset="0"/>
                        <a:ea typeface="Cambria Math" panose="02040503050406030204" pitchFamily="18" charset="0"/>
                        <a:cs typeface="Arial" panose="020B0604020202020204" pitchFamily="34" charset="0"/>
                      </a:rPr>
                      <m:t> </m:t>
                    </m:r>
                  </m:oMath>
                </a14:m>
                <a:r>
                  <a:rPr lang="pt-BR" sz="2200" b="0" i="0" u="none" strike="noStrike" baseline="0" dirty="0">
                    <a:latin typeface="Arial" panose="020B0604020202020204" pitchFamily="34" charset="0"/>
                    <a:cs typeface="Arial" panose="020B0604020202020204" pitchFamily="34" charset="0"/>
                  </a:rPr>
                  <a:t>são classificados como suplementares.</a:t>
                </a:r>
              </a:p>
              <a:p>
                <a:pPr algn="just"/>
                <a:endParaRPr lang="pt-BR" sz="2200" b="0" i="0" u="none" strike="noStrike" baseline="0" dirty="0">
                  <a:latin typeface="Arial" panose="020B0604020202020204" pitchFamily="34" charset="0"/>
                  <a:cs typeface="Arial" panose="020B0604020202020204" pitchFamily="34" charset="0"/>
                </a:endParaRPr>
              </a:p>
              <a:p>
                <a:pPr algn="just"/>
                <a:r>
                  <a:rPr lang="pt-BR" sz="2200" b="0" i="0" u="none" strike="noStrike" baseline="0" dirty="0">
                    <a:latin typeface="Arial" panose="020B0604020202020204" pitchFamily="34" charset="0"/>
                    <a:cs typeface="Arial" panose="020B0604020202020204" pitchFamily="34" charset="0"/>
                  </a:rPr>
                  <a:t>► </a:t>
                </a:r>
                <a:r>
                  <a:rPr lang="pt-BR" sz="2200" b="1" i="0" u="none" strike="noStrike" baseline="0" dirty="0">
                    <a:latin typeface="Arial" panose="020B0604020202020204" pitchFamily="34" charset="0"/>
                    <a:cs typeface="Arial" panose="020B0604020202020204" pitchFamily="34" charset="0"/>
                  </a:rPr>
                  <a:t>Soma dos ângulos internos </a:t>
                </a:r>
                <a:r>
                  <a:rPr lang="pt-BR" sz="2200" b="0" i="0" u="none" strike="noStrike" baseline="0" dirty="0">
                    <a:latin typeface="Arial" panose="020B0604020202020204" pitchFamily="34" charset="0"/>
                    <a:cs typeface="Arial" panose="020B0604020202020204" pitchFamily="34" charset="0"/>
                  </a:rPr>
                  <a:t>(</a:t>
                </a:r>
                <a14:m>
                  <m:oMath xmlns:m="http://schemas.openxmlformats.org/officeDocument/2006/math">
                    <m:sSub>
                      <m:sSubPr>
                        <m:ctrlPr>
                          <a:rPr lang="pt-BR" sz="2200" b="1" i="1" u="none" strike="noStrike" baseline="0" smtClean="0">
                            <a:solidFill>
                              <a:schemeClr val="accent2">
                                <a:lumMod val="75000"/>
                              </a:schemeClr>
                            </a:solidFill>
                            <a:latin typeface="Cambria Math" panose="02040503050406030204" pitchFamily="18" charset="0"/>
                            <a:cs typeface="Arial" panose="020B0604020202020204" pitchFamily="34" charset="0"/>
                          </a:rPr>
                        </m:ctrlPr>
                      </m:sSubPr>
                      <m:e>
                        <m:r>
                          <a:rPr lang="pt-BR" sz="2200" b="1" i="1" u="none" strike="noStrike" baseline="0" smtClean="0">
                            <a:solidFill>
                              <a:schemeClr val="accent2">
                                <a:lumMod val="75000"/>
                              </a:schemeClr>
                            </a:solidFill>
                            <a:latin typeface="Cambria Math" panose="02040503050406030204" pitchFamily="18" charset="0"/>
                            <a:cs typeface="Arial" panose="020B0604020202020204" pitchFamily="34" charset="0"/>
                          </a:rPr>
                          <m:t>𝑺</m:t>
                        </m:r>
                      </m:e>
                      <m:sub>
                        <m:r>
                          <a:rPr lang="pt-BR" sz="2200" b="1" i="1" u="none" strike="noStrike" baseline="0" smtClean="0">
                            <a:solidFill>
                              <a:schemeClr val="accent2">
                                <a:lumMod val="75000"/>
                              </a:schemeClr>
                            </a:solidFill>
                            <a:latin typeface="Cambria Math" panose="02040503050406030204" pitchFamily="18" charset="0"/>
                            <a:cs typeface="Arial" panose="020B0604020202020204" pitchFamily="34" charset="0"/>
                          </a:rPr>
                          <m:t>𝒊</m:t>
                        </m:r>
                      </m:sub>
                    </m:sSub>
                  </m:oMath>
                </a14:m>
                <a:r>
                  <a:rPr lang="pt-BR" sz="2200" b="0" i="0" u="none" strike="noStrike" baseline="0" dirty="0">
                    <a:latin typeface="Arial" panose="020B0604020202020204" pitchFamily="34" charset="0"/>
                    <a:cs typeface="Arial" panose="020B0604020202020204" pitchFamily="34" charset="0"/>
                  </a:rPr>
                  <a:t>) </a:t>
                </a:r>
                <a:r>
                  <a:rPr lang="pt-BR" sz="2200" b="1" i="0" u="none" strike="noStrike" baseline="0" dirty="0">
                    <a:latin typeface="Arial" panose="020B0604020202020204" pitchFamily="34" charset="0"/>
                    <a:cs typeface="Arial" panose="020B0604020202020204" pitchFamily="34" charset="0"/>
                  </a:rPr>
                  <a:t>de um polígono convexo</a:t>
                </a:r>
              </a:p>
              <a:p>
                <a:pPr algn="just"/>
                <a:endParaRPr lang="pt-BR" sz="2200" b="1" i="0" u="none" strike="noStrike" baseline="0" dirty="0">
                  <a:latin typeface="Arial" panose="020B0604020202020204" pitchFamily="34" charset="0"/>
                  <a:cs typeface="Arial" panose="020B0604020202020204" pitchFamily="34" charset="0"/>
                </a:endParaRPr>
              </a:p>
              <a:p>
                <a:pPr algn="just"/>
                <a:r>
                  <a:rPr lang="pt-BR" sz="2200" b="0" i="0" u="none" strike="noStrike" baseline="0" dirty="0">
                    <a:latin typeface="Arial" panose="020B0604020202020204" pitchFamily="34" charset="0"/>
                    <a:cs typeface="Arial" panose="020B0604020202020204" pitchFamily="34" charset="0"/>
                  </a:rPr>
                  <a:t>Partindo da definição de que a soma dos ângulos internos de qualquer triângulo é igual a </a:t>
                </a:r>
                <a:r>
                  <a:rPr lang="pt-BR" sz="2200" b="0" i="1" u="none" strike="noStrike" baseline="0" dirty="0">
                    <a:latin typeface="Arial" panose="020B0604020202020204" pitchFamily="34" charset="0"/>
                    <a:cs typeface="Arial" panose="020B0604020202020204" pitchFamily="34" charset="0"/>
                  </a:rPr>
                  <a:t>180</a:t>
                </a:r>
                <a:r>
                  <a:rPr lang="pt-BR" sz="2200" b="0" i="0" u="none" strike="noStrike" baseline="0" dirty="0">
                    <a:latin typeface="Arial" panose="020B0604020202020204" pitchFamily="34" charset="0"/>
                    <a:cs typeface="Arial" panose="020B0604020202020204" pitchFamily="34" charset="0"/>
                  </a:rPr>
                  <a:t>°, temos:</a:t>
                </a:r>
              </a:p>
              <a:p>
                <a:pPr algn="just"/>
                <a:r>
                  <a:rPr lang="pt-BR" sz="2200" b="1" i="1" dirty="0">
                    <a:latin typeface="Arial" panose="020B0604020202020204" pitchFamily="34" charset="0"/>
                    <a:cs typeface="Arial" panose="020B0604020202020204" pitchFamily="34" charset="0"/>
                  </a:rPr>
                  <a:t>Para determinar a soma dos ângulos internos de um polígono, com mais de 3 lados, podemos dividi-lo em triângulos.</a:t>
                </a:r>
                <a:endParaRPr lang="pt-BR" sz="2200" dirty="0">
                  <a:latin typeface="Arial" panose="020B0604020202020204" pitchFamily="34" charset="0"/>
                  <a:cs typeface="Arial" panose="020B0604020202020204" pitchFamily="34" charset="0"/>
                </a:endParaRPr>
              </a:p>
            </p:txBody>
          </p:sp>
        </mc:Choice>
        <mc:Fallback xmlns="">
          <p:sp>
            <p:nvSpPr>
              <p:cNvPr id="18" name="CaixaDeTexto 17">
                <a:extLst>
                  <a:ext uri="{FF2B5EF4-FFF2-40B4-BE49-F238E27FC236}">
                    <a16:creationId xmlns:a16="http://schemas.microsoft.com/office/drawing/2014/main" id="{F2EAB138-D90A-FF0F-DE8A-CE0E1967D243}"/>
                  </a:ext>
                </a:extLst>
              </p:cNvPr>
              <p:cNvSpPr txBox="1">
                <a:spLocks noRot="1" noChangeAspect="1" noMove="1" noResize="1" noEditPoints="1" noAdjustHandles="1" noChangeArrowheads="1" noChangeShapeType="1" noTextEdit="1"/>
              </p:cNvSpPr>
              <p:nvPr/>
            </p:nvSpPr>
            <p:spPr>
              <a:xfrm>
                <a:off x="6321724" y="727295"/>
                <a:ext cx="5680490" cy="5870838"/>
              </a:xfrm>
              <a:prstGeom prst="rect">
                <a:avLst/>
              </a:prstGeom>
              <a:blipFill>
                <a:blip r:embed="rId4"/>
                <a:stretch>
                  <a:fillRect l="-1395" t="-519" r="-1395" b="-1246"/>
                </a:stretch>
              </a:blipFill>
            </p:spPr>
            <p:txBody>
              <a:bodyPr/>
              <a:lstStyle/>
              <a:p>
                <a:r>
                  <a:rPr lang="pt-BR">
                    <a:noFill/>
                  </a:rPr>
                  <a:t> </a:t>
                </a:r>
              </a:p>
            </p:txBody>
          </p:sp>
        </mc:Fallback>
      </mc:AlternateContent>
    </p:spTree>
    <p:extLst>
      <p:ext uri="{BB962C8B-B14F-4D97-AF65-F5344CB8AC3E}">
        <p14:creationId xmlns:p14="http://schemas.microsoft.com/office/powerpoint/2010/main" val="155733534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F895C4-33FD-9AEF-9559-40F300DC4974}"/>
            </a:ext>
          </a:extLst>
        </p:cNvPr>
        <p:cNvGrpSpPr/>
        <p:nvPr/>
      </p:nvGrpSpPr>
      <p:grpSpPr>
        <a:xfrm>
          <a:off x="0" y="0"/>
          <a:ext cx="0" cy="0"/>
          <a:chOff x="0" y="0"/>
          <a:chExt cx="0" cy="0"/>
        </a:xfrm>
      </p:grpSpPr>
      <p:cxnSp>
        <p:nvCxnSpPr>
          <p:cNvPr id="2" name="Conector reto 1">
            <a:extLst>
              <a:ext uri="{FF2B5EF4-FFF2-40B4-BE49-F238E27FC236}">
                <a16:creationId xmlns:a16="http://schemas.microsoft.com/office/drawing/2014/main" id="{30C8880D-3340-1573-81F9-2D2B1AC4A09F}"/>
              </a:ext>
            </a:extLst>
          </p:cNvPr>
          <p:cNvCxnSpPr>
            <a:cxnSpLocks/>
          </p:cNvCxnSpPr>
          <p:nvPr/>
        </p:nvCxnSpPr>
        <p:spPr>
          <a:xfrm>
            <a:off x="6303034" y="727295"/>
            <a:ext cx="0" cy="5709588"/>
          </a:xfrm>
          <a:prstGeom prst="line">
            <a:avLst/>
          </a:prstGeom>
          <a:ln w="28575"/>
        </p:spPr>
        <p:style>
          <a:lnRef idx="3">
            <a:schemeClr val="dk1"/>
          </a:lnRef>
          <a:fillRef idx="0">
            <a:schemeClr val="dk1"/>
          </a:fillRef>
          <a:effectRef idx="2">
            <a:schemeClr val="dk1"/>
          </a:effectRef>
          <a:fontRef idx="minor">
            <a:schemeClr val="tx1"/>
          </a:fontRef>
        </p:style>
      </p:cxnSp>
      <p:pic>
        <p:nvPicPr>
          <p:cNvPr id="4" name="Imagem 3" descr="Forma, Polígono&#10;&#10;O conteúdo gerado por IA pode estar incorreto.">
            <a:extLst>
              <a:ext uri="{FF2B5EF4-FFF2-40B4-BE49-F238E27FC236}">
                <a16:creationId xmlns:a16="http://schemas.microsoft.com/office/drawing/2014/main" id="{1BE9C34D-D329-C8DB-515D-5CDFB2CCB2B0}"/>
              </a:ext>
            </a:extLst>
          </p:cNvPr>
          <p:cNvPicPr>
            <a:picLocks noChangeAspect="1"/>
          </p:cNvPicPr>
          <p:nvPr/>
        </p:nvPicPr>
        <p:blipFill>
          <a:blip r:embed="rId2"/>
          <a:stretch>
            <a:fillRect/>
          </a:stretch>
        </p:blipFill>
        <p:spPr>
          <a:xfrm>
            <a:off x="268649" y="632405"/>
            <a:ext cx="5912386" cy="4103497"/>
          </a:xfrm>
          <a:prstGeom prst="rect">
            <a:avLst/>
          </a:prstGeom>
        </p:spPr>
      </p:pic>
      <p:sp>
        <p:nvSpPr>
          <p:cNvPr id="6" name="CaixaDeTexto 5">
            <a:extLst>
              <a:ext uri="{FF2B5EF4-FFF2-40B4-BE49-F238E27FC236}">
                <a16:creationId xmlns:a16="http://schemas.microsoft.com/office/drawing/2014/main" id="{8083BCC8-15BA-0DAE-7BD0-F39C94E2C0D2}"/>
              </a:ext>
            </a:extLst>
          </p:cNvPr>
          <p:cNvSpPr txBox="1"/>
          <p:nvPr/>
        </p:nvSpPr>
        <p:spPr>
          <a:xfrm>
            <a:off x="146650" y="4930376"/>
            <a:ext cx="6156384" cy="1446550"/>
          </a:xfrm>
          <a:prstGeom prst="rect">
            <a:avLst/>
          </a:prstGeom>
          <a:noFill/>
        </p:spPr>
        <p:txBody>
          <a:bodyPr wrap="square">
            <a:spAutoFit/>
          </a:bodyPr>
          <a:lstStyle/>
          <a:p>
            <a:pPr algn="just"/>
            <a:r>
              <a:rPr lang="pt-BR" sz="2200" b="0" i="0" u="none" strike="noStrike" baseline="0" dirty="0">
                <a:latin typeface="Arial" panose="020B0604020202020204" pitchFamily="34" charset="0"/>
                <a:cs typeface="Arial" panose="020B0604020202020204" pitchFamily="34" charset="0"/>
              </a:rPr>
              <a:t>Repetindo esse processo para todos os polígonos, obtemos a relação entre a quantidade de lados do polígono e a quantidade de triângulos:</a:t>
            </a:r>
            <a:endParaRPr lang="pt-BR" sz="2200" dirty="0">
              <a:latin typeface="Arial" panose="020B0604020202020204" pitchFamily="34" charset="0"/>
              <a:cs typeface="Arial" panose="020B0604020202020204" pitchFamily="34" charset="0"/>
            </a:endParaRPr>
          </a:p>
        </p:txBody>
      </p:sp>
      <p:pic>
        <p:nvPicPr>
          <p:cNvPr id="8" name="Imagem 7" descr="Tabela&#10;&#10;O conteúdo gerado por IA pode estar incorreto.">
            <a:extLst>
              <a:ext uri="{FF2B5EF4-FFF2-40B4-BE49-F238E27FC236}">
                <a16:creationId xmlns:a16="http://schemas.microsoft.com/office/drawing/2014/main" id="{6BE2E714-4DC3-993A-B16B-4BDACCFD2CD0}"/>
              </a:ext>
            </a:extLst>
          </p:cNvPr>
          <p:cNvPicPr>
            <a:picLocks noChangeAspect="1"/>
          </p:cNvPicPr>
          <p:nvPr/>
        </p:nvPicPr>
        <p:blipFill>
          <a:blip r:embed="rId3"/>
          <a:stretch>
            <a:fillRect/>
          </a:stretch>
        </p:blipFill>
        <p:spPr>
          <a:xfrm>
            <a:off x="6393946" y="632405"/>
            <a:ext cx="5498318" cy="4485033"/>
          </a:xfrm>
          <a:prstGeom prst="rect">
            <a:avLst/>
          </a:prstGeom>
        </p:spPr>
      </p:pic>
      <mc:AlternateContent xmlns:mc="http://schemas.openxmlformats.org/markup-compatibility/2006" xmlns:a14="http://schemas.microsoft.com/office/drawing/2010/main">
        <mc:Choice Requires="a14">
          <p:sp>
            <p:nvSpPr>
              <p:cNvPr id="10" name="CaixaDeTexto 9">
                <a:extLst>
                  <a:ext uri="{FF2B5EF4-FFF2-40B4-BE49-F238E27FC236}">
                    <a16:creationId xmlns:a16="http://schemas.microsoft.com/office/drawing/2014/main" id="{7A227041-7A8B-41C5-25A2-C35AF02094F4}"/>
                  </a:ext>
                </a:extLst>
              </p:cNvPr>
              <p:cNvSpPr txBox="1"/>
              <p:nvPr/>
            </p:nvSpPr>
            <p:spPr>
              <a:xfrm>
                <a:off x="6303033" y="5149315"/>
                <a:ext cx="5653173" cy="769441"/>
              </a:xfrm>
              <a:prstGeom prst="rect">
                <a:avLst/>
              </a:prstGeom>
              <a:noFill/>
            </p:spPr>
            <p:txBody>
              <a:bodyPr wrap="square">
                <a:spAutoFit/>
              </a:bodyPr>
              <a:lstStyle/>
              <a:p>
                <a:pPr algn="just"/>
                <a:r>
                  <a:rPr lang="pt-BR" sz="2200" b="0" i="0" u="none" strike="noStrike" baseline="0" dirty="0">
                    <a:latin typeface="Arial" panose="020B0604020202020204" pitchFamily="34" charset="0"/>
                    <a:cs typeface="Arial" panose="020B0604020202020204" pitchFamily="34" charset="0"/>
                  </a:rPr>
                  <a:t>Dessa forma, a soma dos ângulos internos (</a:t>
                </a:r>
                <a14:m>
                  <m:oMath xmlns:m="http://schemas.openxmlformats.org/officeDocument/2006/math">
                    <m:sSub>
                      <m:sSubPr>
                        <m:ctrlPr>
                          <a:rPr lang="pt-BR" sz="2200" b="1" i="1">
                            <a:solidFill>
                              <a:schemeClr val="accent2">
                                <a:lumMod val="75000"/>
                              </a:schemeClr>
                            </a:solidFill>
                            <a:latin typeface="Cambria Math" panose="02040503050406030204" pitchFamily="18" charset="0"/>
                            <a:cs typeface="Arial" panose="020B0604020202020204" pitchFamily="34" charset="0"/>
                          </a:rPr>
                        </m:ctrlPr>
                      </m:sSubPr>
                      <m:e>
                        <m:r>
                          <a:rPr lang="pt-BR" sz="2200" b="1" i="1">
                            <a:solidFill>
                              <a:schemeClr val="accent2">
                                <a:lumMod val="75000"/>
                              </a:schemeClr>
                            </a:solidFill>
                            <a:latin typeface="Cambria Math" panose="02040503050406030204" pitchFamily="18" charset="0"/>
                            <a:cs typeface="Arial" panose="020B0604020202020204" pitchFamily="34" charset="0"/>
                          </a:rPr>
                          <m:t>𝑺</m:t>
                        </m:r>
                      </m:e>
                      <m:sub>
                        <m:r>
                          <a:rPr lang="pt-BR" sz="2200" b="1" i="1">
                            <a:solidFill>
                              <a:schemeClr val="accent2">
                                <a:lumMod val="75000"/>
                              </a:schemeClr>
                            </a:solidFill>
                            <a:latin typeface="Cambria Math" panose="02040503050406030204" pitchFamily="18" charset="0"/>
                            <a:cs typeface="Arial" panose="020B0604020202020204" pitchFamily="34" charset="0"/>
                          </a:rPr>
                          <m:t>𝒊</m:t>
                        </m:r>
                      </m:sub>
                    </m:sSub>
                  </m:oMath>
                </a14:m>
                <a:r>
                  <a:rPr lang="pt-BR" sz="2200" b="0" i="0" u="none" strike="noStrike" baseline="0" dirty="0">
                    <a:latin typeface="Arial" panose="020B0604020202020204" pitchFamily="34" charset="0"/>
                    <a:cs typeface="Arial" panose="020B0604020202020204" pitchFamily="34" charset="0"/>
                  </a:rPr>
                  <a:t>) é determinada pela fórmula</a:t>
                </a:r>
                <a:endParaRPr lang="pt-BR" sz="2200" dirty="0">
                  <a:latin typeface="Arial" panose="020B0604020202020204" pitchFamily="34" charset="0"/>
                  <a:cs typeface="Arial" panose="020B0604020202020204" pitchFamily="34" charset="0"/>
                </a:endParaRPr>
              </a:p>
            </p:txBody>
          </p:sp>
        </mc:Choice>
        <mc:Fallback xmlns="">
          <p:sp>
            <p:nvSpPr>
              <p:cNvPr id="10" name="CaixaDeTexto 9">
                <a:extLst>
                  <a:ext uri="{FF2B5EF4-FFF2-40B4-BE49-F238E27FC236}">
                    <a16:creationId xmlns:a16="http://schemas.microsoft.com/office/drawing/2014/main" id="{7A227041-7A8B-41C5-25A2-C35AF02094F4}"/>
                  </a:ext>
                </a:extLst>
              </p:cNvPr>
              <p:cNvSpPr txBox="1">
                <a:spLocks noRot="1" noChangeAspect="1" noMove="1" noResize="1" noEditPoints="1" noAdjustHandles="1" noChangeArrowheads="1" noChangeShapeType="1" noTextEdit="1"/>
              </p:cNvSpPr>
              <p:nvPr/>
            </p:nvSpPr>
            <p:spPr>
              <a:xfrm>
                <a:off x="6303033" y="5149315"/>
                <a:ext cx="5653173" cy="769441"/>
              </a:xfrm>
              <a:prstGeom prst="rect">
                <a:avLst/>
              </a:prstGeom>
              <a:blipFill>
                <a:blip r:embed="rId4"/>
                <a:stretch>
                  <a:fillRect l="-1402" t="-4762" r="-1402" b="-15873"/>
                </a:stretch>
              </a:blipFill>
            </p:spPr>
            <p:txBody>
              <a:bodyPr/>
              <a:lstStyle/>
              <a:p>
                <a:r>
                  <a:rPr lang="pt-BR">
                    <a:noFill/>
                  </a:rPr>
                  <a:t> </a:t>
                </a:r>
              </a:p>
            </p:txBody>
          </p:sp>
        </mc:Fallback>
      </mc:AlternateContent>
      <p:pic>
        <p:nvPicPr>
          <p:cNvPr id="12" name="Imagem 11">
            <a:extLst>
              <a:ext uri="{FF2B5EF4-FFF2-40B4-BE49-F238E27FC236}">
                <a16:creationId xmlns:a16="http://schemas.microsoft.com/office/drawing/2014/main" id="{015783B5-1A63-5207-1A40-C563ED690ABB}"/>
              </a:ext>
            </a:extLst>
          </p:cNvPr>
          <p:cNvPicPr>
            <a:picLocks noChangeAspect="1"/>
          </p:cNvPicPr>
          <p:nvPr/>
        </p:nvPicPr>
        <p:blipFill>
          <a:blip r:embed="rId5"/>
          <a:stretch>
            <a:fillRect/>
          </a:stretch>
        </p:blipFill>
        <p:spPr>
          <a:xfrm>
            <a:off x="7843565" y="6068410"/>
            <a:ext cx="2572109" cy="314369"/>
          </a:xfrm>
          <a:prstGeom prst="rect">
            <a:avLst/>
          </a:prstGeom>
        </p:spPr>
      </p:pic>
    </p:spTree>
    <p:extLst>
      <p:ext uri="{BB962C8B-B14F-4D97-AF65-F5344CB8AC3E}">
        <p14:creationId xmlns:p14="http://schemas.microsoft.com/office/powerpoint/2010/main" val="14657332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3C72E5-F086-7765-C6D3-C2AC4A753346}"/>
            </a:ext>
          </a:extLst>
        </p:cNvPr>
        <p:cNvGrpSpPr/>
        <p:nvPr/>
      </p:nvGrpSpPr>
      <p:grpSpPr>
        <a:xfrm>
          <a:off x="0" y="0"/>
          <a:ext cx="0" cy="0"/>
          <a:chOff x="0" y="0"/>
          <a:chExt cx="0" cy="0"/>
        </a:xfrm>
      </p:grpSpPr>
      <p:cxnSp>
        <p:nvCxnSpPr>
          <p:cNvPr id="2" name="Conector reto 1">
            <a:extLst>
              <a:ext uri="{FF2B5EF4-FFF2-40B4-BE49-F238E27FC236}">
                <a16:creationId xmlns:a16="http://schemas.microsoft.com/office/drawing/2014/main" id="{9376CCB5-7C66-E6D6-7CC5-78898CC03A19}"/>
              </a:ext>
            </a:extLst>
          </p:cNvPr>
          <p:cNvCxnSpPr>
            <a:cxnSpLocks/>
          </p:cNvCxnSpPr>
          <p:nvPr/>
        </p:nvCxnSpPr>
        <p:spPr>
          <a:xfrm>
            <a:off x="6303034" y="727295"/>
            <a:ext cx="0" cy="5709588"/>
          </a:xfrm>
          <a:prstGeom prst="line">
            <a:avLst/>
          </a:prstGeom>
          <a:ln w="28575"/>
        </p:spPr>
        <p:style>
          <a:lnRef idx="3">
            <a:schemeClr val="dk1"/>
          </a:lnRef>
          <a:fillRef idx="0">
            <a:schemeClr val="dk1"/>
          </a:fillRef>
          <a:effectRef idx="2">
            <a:schemeClr val="dk1"/>
          </a:effectRef>
          <a:fontRef idx="minor">
            <a:schemeClr val="tx1"/>
          </a:fontRef>
        </p:style>
      </p:cxnSp>
      <p:pic>
        <p:nvPicPr>
          <p:cNvPr id="4" name="Imagem 3" descr="Interface gráfica do usuário, Texto, Aplicativo&#10;&#10;O conteúdo gerado por IA pode estar incorreto.">
            <a:extLst>
              <a:ext uri="{FF2B5EF4-FFF2-40B4-BE49-F238E27FC236}">
                <a16:creationId xmlns:a16="http://schemas.microsoft.com/office/drawing/2014/main" id="{4BEBE2E6-5685-AAA8-2AFC-A6B1B0B4CF9C}"/>
              </a:ext>
            </a:extLst>
          </p:cNvPr>
          <p:cNvPicPr>
            <a:picLocks noChangeAspect="1"/>
          </p:cNvPicPr>
          <p:nvPr/>
        </p:nvPicPr>
        <p:blipFill>
          <a:blip r:embed="rId2"/>
          <a:stretch>
            <a:fillRect/>
          </a:stretch>
        </p:blipFill>
        <p:spPr>
          <a:xfrm>
            <a:off x="270325" y="643595"/>
            <a:ext cx="5825675" cy="2027868"/>
          </a:xfrm>
          <a:prstGeom prst="rect">
            <a:avLst/>
          </a:prstGeom>
        </p:spPr>
      </p:pic>
      <p:pic>
        <p:nvPicPr>
          <p:cNvPr id="6" name="Imagem 5" descr="Uma imagem contendo Texto&#10;&#10;O conteúdo gerado por IA pode estar incorreto.">
            <a:extLst>
              <a:ext uri="{FF2B5EF4-FFF2-40B4-BE49-F238E27FC236}">
                <a16:creationId xmlns:a16="http://schemas.microsoft.com/office/drawing/2014/main" id="{5CB6BD0C-6D70-6561-10E4-463EDE7ADB97}"/>
              </a:ext>
            </a:extLst>
          </p:cNvPr>
          <p:cNvPicPr>
            <a:picLocks noChangeAspect="1"/>
          </p:cNvPicPr>
          <p:nvPr/>
        </p:nvPicPr>
        <p:blipFill>
          <a:blip r:embed="rId3"/>
          <a:stretch>
            <a:fillRect/>
          </a:stretch>
        </p:blipFill>
        <p:spPr>
          <a:xfrm>
            <a:off x="6426678" y="727295"/>
            <a:ext cx="5425666" cy="5000645"/>
          </a:xfrm>
          <a:prstGeom prst="rect">
            <a:avLst/>
          </a:prstGeom>
        </p:spPr>
      </p:pic>
    </p:spTree>
    <p:extLst>
      <p:ext uri="{BB962C8B-B14F-4D97-AF65-F5344CB8AC3E}">
        <p14:creationId xmlns:p14="http://schemas.microsoft.com/office/powerpoint/2010/main" val="40239991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9DF91E-5238-CB80-A9F5-20AB8DFEA8B2}"/>
            </a:ext>
          </a:extLst>
        </p:cNvPr>
        <p:cNvGrpSpPr/>
        <p:nvPr/>
      </p:nvGrpSpPr>
      <p:grpSpPr>
        <a:xfrm>
          <a:off x="0" y="0"/>
          <a:ext cx="0" cy="0"/>
          <a:chOff x="0" y="0"/>
          <a:chExt cx="0" cy="0"/>
        </a:xfrm>
      </p:grpSpPr>
      <p:cxnSp>
        <p:nvCxnSpPr>
          <p:cNvPr id="2" name="Conector reto 1">
            <a:extLst>
              <a:ext uri="{FF2B5EF4-FFF2-40B4-BE49-F238E27FC236}">
                <a16:creationId xmlns:a16="http://schemas.microsoft.com/office/drawing/2014/main" id="{38168CFE-A8ED-66AE-6080-9991226D3FB3}"/>
              </a:ext>
            </a:extLst>
          </p:cNvPr>
          <p:cNvCxnSpPr>
            <a:cxnSpLocks/>
          </p:cNvCxnSpPr>
          <p:nvPr/>
        </p:nvCxnSpPr>
        <p:spPr>
          <a:xfrm>
            <a:off x="6303034" y="727295"/>
            <a:ext cx="0" cy="5709588"/>
          </a:xfrm>
          <a:prstGeom prst="line">
            <a:avLst/>
          </a:prstGeom>
          <a:ln w="28575"/>
        </p:spPr>
        <p:style>
          <a:lnRef idx="3">
            <a:schemeClr val="dk1"/>
          </a:lnRef>
          <a:fillRef idx="0">
            <a:schemeClr val="dk1"/>
          </a:fillRef>
          <a:effectRef idx="2">
            <a:schemeClr val="dk1"/>
          </a:effectRef>
          <a:fontRef idx="minor">
            <a:schemeClr val="tx1"/>
          </a:fontRef>
        </p:style>
      </p:cxnSp>
      <mc:AlternateContent xmlns:mc="http://schemas.openxmlformats.org/markup-compatibility/2006" xmlns:a14="http://schemas.microsoft.com/office/drawing/2010/main">
        <mc:Choice Requires="a14">
          <p:sp>
            <p:nvSpPr>
              <p:cNvPr id="4" name="CaixaDeTexto 3">
                <a:extLst>
                  <a:ext uri="{FF2B5EF4-FFF2-40B4-BE49-F238E27FC236}">
                    <a16:creationId xmlns:a16="http://schemas.microsoft.com/office/drawing/2014/main" id="{5015D22D-34B5-EBAB-2A48-D9FBD40CAB6E}"/>
                  </a:ext>
                </a:extLst>
              </p:cNvPr>
              <p:cNvSpPr txBox="1"/>
              <p:nvPr/>
            </p:nvSpPr>
            <p:spPr>
              <a:xfrm>
                <a:off x="208472" y="567762"/>
                <a:ext cx="6094562" cy="4493538"/>
              </a:xfrm>
              <a:prstGeom prst="rect">
                <a:avLst/>
              </a:prstGeom>
              <a:noFill/>
            </p:spPr>
            <p:txBody>
              <a:bodyPr wrap="square">
                <a:spAutoFit/>
              </a:bodyPr>
              <a:lstStyle/>
              <a:p>
                <a:pPr algn="just"/>
                <a:r>
                  <a:rPr lang="pt-BR" sz="2200" b="1" i="0" u="none" strike="noStrike" baseline="0" dirty="0">
                    <a:latin typeface="Arial" panose="020B0604020202020204" pitchFamily="34" charset="0"/>
                    <a:cs typeface="Arial" panose="020B0604020202020204" pitchFamily="34" charset="0"/>
                  </a:rPr>
                  <a:t>Exemplo:</a:t>
                </a:r>
              </a:p>
              <a:p>
                <a:pPr algn="just"/>
                <a:r>
                  <a:rPr lang="pt-BR" sz="2200" b="0" i="0" u="none" strike="noStrike" baseline="0" dirty="0">
                    <a:latin typeface="Arial" panose="020B0604020202020204" pitchFamily="34" charset="0"/>
                    <a:cs typeface="Arial" panose="020B0604020202020204" pitchFamily="34" charset="0"/>
                  </a:rPr>
                  <a:t>Qual é o valor de cada ângulo interno de um octógono regular?</a:t>
                </a:r>
              </a:p>
              <a:p>
                <a:pPr algn="just"/>
                <a:endParaRPr lang="pt-BR" sz="2200" dirty="0">
                  <a:latin typeface="Arial" panose="020B0604020202020204" pitchFamily="34" charset="0"/>
                  <a:cs typeface="Arial" panose="020B0604020202020204" pitchFamily="34" charset="0"/>
                </a:endParaRPr>
              </a:p>
              <a:p>
                <a:pPr algn="just"/>
                <a:endParaRPr lang="pt-BR" sz="2200" b="0" i="0" u="none" strike="noStrike" baseline="0" dirty="0">
                  <a:latin typeface="Arial" panose="020B0604020202020204" pitchFamily="34" charset="0"/>
                  <a:cs typeface="Arial" panose="020B0604020202020204" pitchFamily="34" charset="0"/>
                </a:endParaRPr>
              </a:p>
              <a:p>
                <a:pPr algn="just"/>
                <a:endParaRPr lang="pt-BR" sz="2200" dirty="0">
                  <a:latin typeface="Arial" panose="020B0604020202020204" pitchFamily="34" charset="0"/>
                  <a:cs typeface="Arial" panose="020B0604020202020204" pitchFamily="34" charset="0"/>
                </a:endParaRPr>
              </a:p>
              <a:p>
                <a:pPr algn="just"/>
                <a:endParaRPr lang="pt-BR" sz="2200" b="0" i="0" u="none" strike="noStrike" baseline="0" dirty="0">
                  <a:latin typeface="Arial" panose="020B0604020202020204" pitchFamily="34" charset="0"/>
                  <a:cs typeface="Arial" panose="020B0604020202020204" pitchFamily="34" charset="0"/>
                </a:endParaRPr>
              </a:p>
              <a:p>
                <a:pPr algn="just"/>
                <a:endParaRPr lang="pt-BR" sz="2200" b="0" i="1" u="sng" strike="noStrike" baseline="0" dirty="0">
                  <a:latin typeface="Arial" panose="020B0604020202020204" pitchFamily="34" charset="0"/>
                  <a:cs typeface="Arial" panose="020B0604020202020204" pitchFamily="34" charset="0"/>
                </a:endParaRPr>
              </a:p>
              <a:p>
                <a:pPr algn="just"/>
                <a:endParaRPr lang="pt-BR" sz="2200" b="0" i="1" u="sng" strike="noStrike" baseline="0" dirty="0">
                  <a:latin typeface="Arial" panose="020B0604020202020204" pitchFamily="34" charset="0"/>
                  <a:cs typeface="Arial" panose="020B0604020202020204" pitchFamily="34" charset="0"/>
                </a:endParaRPr>
              </a:p>
              <a:p>
                <a:pPr algn="just"/>
                <a:r>
                  <a:rPr lang="pt-BR" sz="2200" b="0" i="1" u="sng" strike="noStrike" baseline="0" dirty="0">
                    <a:latin typeface="Arial" panose="020B0604020202020204" pitchFamily="34" charset="0"/>
                    <a:cs typeface="Arial" panose="020B0604020202020204" pitchFamily="34" charset="0"/>
                  </a:rPr>
                  <a:t>Resolução:</a:t>
                </a:r>
              </a:p>
              <a:p>
                <a:pPr algn="just"/>
                <a:r>
                  <a:rPr lang="pt-BR" sz="2200" b="0" i="1" u="none" strike="noStrike" baseline="0" dirty="0">
                    <a:latin typeface="Arial" panose="020B0604020202020204" pitchFamily="34" charset="0"/>
                    <a:cs typeface="Arial" panose="020B0604020202020204" pitchFamily="34" charset="0"/>
                  </a:rPr>
                  <a:t>Primeiro, deve-se encontrar a soma dos ângulos internos (</a:t>
                </a:r>
                <a14:m>
                  <m:oMath xmlns:m="http://schemas.openxmlformats.org/officeDocument/2006/math">
                    <m:sSub>
                      <m:sSubPr>
                        <m:ctrlPr>
                          <a:rPr lang="pt-BR" sz="2200" i="1" smtClean="0">
                            <a:solidFill>
                              <a:schemeClr val="tx1"/>
                            </a:solidFill>
                            <a:latin typeface="Cambria Math" panose="02040503050406030204" pitchFamily="18" charset="0"/>
                            <a:cs typeface="Arial" panose="020B0604020202020204" pitchFamily="34" charset="0"/>
                          </a:rPr>
                        </m:ctrlPr>
                      </m:sSubPr>
                      <m:e>
                        <m:r>
                          <a:rPr lang="pt-BR" sz="2200" b="0" i="1">
                            <a:solidFill>
                              <a:schemeClr val="tx1"/>
                            </a:solidFill>
                            <a:latin typeface="Cambria Math" panose="02040503050406030204" pitchFamily="18" charset="0"/>
                            <a:cs typeface="Arial" panose="020B0604020202020204" pitchFamily="34" charset="0"/>
                          </a:rPr>
                          <m:t>𝑆</m:t>
                        </m:r>
                      </m:e>
                      <m:sub>
                        <m:r>
                          <a:rPr lang="pt-BR" sz="2200" b="0" i="1">
                            <a:solidFill>
                              <a:schemeClr val="tx1"/>
                            </a:solidFill>
                            <a:latin typeface="Cambria Math" panose="02040503050406030204" pitchFamily="18" charset="0"/>
                            <a:cs typeface="Arial" panose="020B0604020202020204" pitchFamily="34" charset="0"/>
                          </a:rPr>
                          <m:t>𝑖</m:t>
                        </m:r>
                      </m:sub>
                    </m:sSub>
                  </m:oMath>
                </a14:m>
                <a:r>
                  <a:rPr lang="pt-BR" sz="2200" b="0" i="1" u="none" strike="noStrike" baseline="0" dirty="0">
                    <a:latin typeface="Arial" panose="020B0604020202020204" pitchFamily="34" charset="0"/>
                    <a:cs typeface="Arial" panose="020B0604020202020204" pitchFamily="34" charset="0"/>
                  </a:rPr>
                  <a:t>).</a:t>
                </a:r>
                <a:r>
                  <a:rPr lang="pt-BR" sz="2200" i="1" dirty="0">
                    <a:latin typeface="Arial" panose="020B0604020202020204" pitchFamily="34" charset="0"/>
                    <a:cs typeface="Arial" panose="020B0604020202020204" pitchFamily="34" charset="0"/>
                  </a:rPr>
                  <a:t> </a:t>
                </a:r>
                <a:r>
                  <a:rPr lang="pt-BR" sz="2200" b="0" i="1" u="none" strike="noStrike" baseline="0" dirty="0">
                    <a:latin typeface="Arial" panose="020B0604020202020204" pitchFamily="34" charset="0"/>
                    <a:cs typeface="Arial" panose="020B0604020202020204" pitchFamily="34" charset="0"/>
                  </a:rPr>
                  <a:t>No caso do octógono, temos:</a:t>
                </a:r>
                <a:endParaRPr lang="pt-BR" sz="2200" dirty="0">
                  <a:latin typeface="Arial" panose="020B0604020202020204" pitchFamily="34" charset="0"/>
                  <a:cs typeface="Arial" panose="020B0604020202020204" pitchFamily="34" charset="0"/>
                </a:endParaRPr>
              </a:p>
            </p:txBody>
          </p:sp>
        </mc:Choice>
        <mc:Fallback xmlns="">
          <p:sp>
            <p:nvSpPr>
              <p:cNvPr id="4" name="CaixaDeTexto 3">
                <a:extLst>
                  <a:ext uri="{FF2B5EF4-FFF2-40B4-BE49-F238E27FC236}">
                    <a16:creationId xmlns:a16="http://schemas.microsoft.com/office/drawing/2014/main" id="{5015D22D-34B5-EBAB-2A48-D9FBD40CAB6E}"/>
                  </a:ext>
                </a:extLst>
              </p:cNvPr>
              <p:cNvSpPr txBox="1">
                <a:spLocks noRot="1" noChangeAspect="1" noMove="1" noResize="1" noEditPoints="1" noAdjustHandles="1" noChangeArrowheads="1" noChangeShapeType="1" noTextEdit="1"/>
              </p:cNvSpPr>
              <p:nvPr/>
            </p:nvSpPr>
            <p:spPr>
              <a:xfrm>
                <a:off x="208472" y="567762"/>
                <a:ext cx="6094562" cy="4493538"/>
              </a:xfrm>
              <a:prstGeom prst="rect">
                <a:avLst/>
              </a:prstGeom>
              <a:blipFill>
                <a:blip r:embed="rId2"/>
                <a:stretch>
                  <a:fillRect l="-1300" t="-814" r="-1300" b="-2035"/>
                </a:stretch>
              </a:blipFill>
            </p:spPr>
            <p:txBody>
              <a:bodyPr/>
              <a:lstStyle/>
              <a:p>
                <a:r>
                  <a:rPr lang="pt-BR">
                    <a:noFill/>
                  </a:rPr>
                  <a:t> </a:t>
                </a:r>
              </a:p>
            </p:txBody>
          </p:sp>
        </mc:Fallback>
      </mc:AlternateContent>
      <p:pic>
        <p:nvPicPr>
          <p:cNvPr id="6" name="Imagem 5" descr="Uma imagem contendo Texto&#10;&#10;O conteúdo gerado por IA pode estar incorreto.">
            <a:extLst>
              <a:ext uri="{FF2B5EF4-FFF2-40B4-BE49-F238E27FC236}">
                <a16:creationId xmlns:a16="http://schemas.microsoft.com/office/drawing/2014/main" id="{C1CAC288-25E1-891A-FF50-E4DBA040BC9D}"/>
              </a:ext>
            </a:extLst>
          </p:cNvPr>
          <p:cNvPicPr>
            <a:picLocks noChangeAspect="1"/>
          </p:cNvPicPr>
          <p:nvPr/>
        </p:nvPicPr>
        <p:blipFill>
          <a:blip r:embed="rId3"/>
          <a:stretch>
            <a:fillRect/>
          </a:stretch>
        </p:blipFill>
        <p:spPr>
          <a:xfrm>
            <a:off x="277851" y="4972696"/>
            <a:ext cx="2457793" cy="1552792"/>
          </a:xfrm>
          <a:prstGeom prst="rect">
            <a:avLst/>
          </a:prstGeom>
        </p:spPr>
      </p:pic>
      <p:pic>
        <p:nvPicPr>
          <p:cNvPr id="8" name="Imagem 7" descr="Uma imagem contendo Forma&#10;&#10;O conteúdo gerado por IA pode estar incorreto.">
            <a:extLst>
              <a:ext uri="{FF2B5EF4-FFF2-40B4-BE49-F238E27FC236}">
                <a16:creationId xmlns:a16="http://schemas.microsoft.com/office/drawing/2014/main" id="{5928F0AE-DC1C-84A0-AB27-6B631A2A07CE}"/>
              </a:ext>
            </a:extLst>
          </p:cNvPr>
          <p:cNvPicPr>
            <a:picLocks noChangeAspect="1"/>
          </p:cNvPicPr>
          <p:nvPr/>
        </p:nvPicPr>
        <p:blipFill>
          <a:blip r:embed="rId4"/>
          <a:stretch>
            <a:fillRect/>
          </a:stretch>
        </p:blipFill>
        <p:spPr>
          <a:xfrm>
            <a:off x="2339175" y="1740563"/>
            <a:ext cx="1833156" cy="1841526"/>
          </a:xfrm>
          <a:prstGeom prst="rect">
            <a:avLst/>
          </a:prstGeom>
        </p:spPr>
      </p:pic>
      <mc:AlternateContent xmlns:mc="http://schemas.openxmlformats.org/markup-compatibility/2006" xmlns:a14="http://schemas.microsoft.com/office/drawing/2010/main">
        <mc:Choice Requires="a14">
          <p:sp>
            <p:nvSpPr>
              <p:cNvPr id="10" name="CaixaDeTexto 9">
                <a:extLst>
                  <a:ext uri="{FF2B5EF4-FFF2-40B4-BE49-F238E27FC236}">
                    <a16:creationId xmlns:a16="http://schemas.microsoft.com/office/drawing/2014/main" id="{15C156AF-ABB2-0350-FBC0-B6BAF3B6FD9F}"/>
                  </a:ext>
                </a:extLst>
              </p:cNvPr>
              <p:cNvSpPr txBox="1"/>
              <p:nvPr/>
            </p:nvSpPr>
            <p:spPr>
              <a:xfrm>
                <a:off x="6303034" y="727295"/>
                <a:ext cx="5680491" cy="1107996"/>
              </a:xfrm>
              <a:prstGeom prst="rect">
                <a:avLst/>
              </a:prstGeom>
              <a:noFill/>
            </p:spPr>
            <p:txBody>
              <a:bodyPr wrap="square">
                <a:spAutoFit/>
              </a:bodyPr>
              <a:lstStyle/>
              <a:p>
                <a:pPr algn="just"/>
                <a:r>
                  <a:rPr lang="pt-BR" sz="2200" b="0" i="1" u="none" strike="noStrike" baseline="0" dirty="0">
                    <a:latin typeface="Arial" panose="020B0604020202020204" pitchFamily="34" charset="0"/>
                    <a:cs typeface="Arial" panose="020B0604020202020204" pitchFamily="34" charset="0"/>
                  </a:rPr>
                  <a:t>Como todos os oito ângulos são congruentes, cada ângulo interno (</a:t>
                </a:r>
                <a14:m>
                  <m:oMath xmlns:m="http://schemas.openxmlformats.org/officeDocument/2006/math">
                    <m:sSub>
                      <m:sSubPr>
                        <m:ctrlPr>
                          <a:rPr lang="pt-BR" sz="2200" b="1" i="1" smtClean="0">
                            <a:solidFill>
                              <a:schemeClr val="tx1"/>
                            </a:solidFill>
                            <a:latin typeface="Cambria Math" panose="02040503050406030204" pitchFamily="18" charset="0"/>
                            <a:cs typeface="Arial" panose="020B0604020202020204" pitchFamily="34" charset="0"/>
                          </a:rPr>
                        </m:ctrlPr>
                      </m:sSubPr>
                      <m:e>
                        <m:r>
                          <a:rPr lang="pt-BR" sz="2200" b="1" i="1" smtClean="0">
                            <a:solidFill>
                              <a:schemeClr val="tx1"/>
                            </a:solidFill>
                            <a:latin typeface="Cambria Math" panose="02040503050406030204" pitchFamily="18" charset="0"/>
                            <a:cs typeface="Arial" panose="020B0604020202020204" pitchFamily="34" charset="0"/>
                          </a:rPr>
                          <m:t>𝒂</m:t>
                        </m:r>
                      </m:e>
                      <m:sub>
                        <m:r>
                          <a:rPr lang="pt-BR" sz="2200" b="1" i="1">
                            <a:solidFill>
                              <a:schemeClr val="tx1"/>
                            </a:solidFill>
                            <a:latin typeface="Cambria Math" panose="02040503050406030204" pitchFamily="18" charset="0"/>
                            <a:cs typeface="Arial" panose="020B0604020202020204" pitchFamily="34" charset="0"/>
                          </a:rPr>
                          <m:t>𝒊</m:t>
                        </m:r>
                      </m:sub>
                    </m:sSub>
                  </m:oMath>
                </a14:m>
                <a:r>
                  <a:rPr lang="pt-BR" sz="2200" b="0" i="1" u="none" strike="noStrike" baseline="0" dirty="0">
                    <a:latin typeface="Arial" panose="020B0604020202020204" pitchFamily="34" charset="0"/>
                    <a:cs typeface="Arial" panose="020B0604020202020204" pitchFamily="34" charset="0"/>
                  </a:rPr>
                  <a:t>) pode ser determinado:</a:t>
                </a:r>
                <a:endParaRPr lang="pt-BR" sz="2200" dirty="0">
                  <a:latin typeface="Arial" panose="020B0604020202020204" pitchFamily="34" charset="0"/>
                  <a:cs typeface="Arial" panose="020B0604020202020204" pitchFamily="34" charset="0"/>
                </a:endParaRPr>
              </a:p>
            </p:txBody>
          </p:sp>
        </mc:Choice>
        <mc:Fallback xmlns="">
          <p:sp>
            <p:nvSpPr>
              <p:cNvPr id="10" name="CaixaDeTexto 9">
                <a:extLst>
                  <a:ext uri="{FF2B5EF4-FFF2-40B4-BE49-F238E27FC236}">
                    <a16:creationId xmlns:a16="http://schemas.microsoft.com/office/drawing/2014/main" id="{15C156AF-ABB2-0350-FBC0-B6BAF3B6FD9F}"/>
                  </a:ext>
                </a:extLst>
              </p:cNvPr>
              <p:cNvSpPr txBox="1">
                <a:spLocks noRot="1" noChangeAspect="1" noMove="1" noResize="1" noEditPoints="1" noAdjustHandles="1" noChangeArrowheads="1" noChangeShapeType="1" noTextEdit="1"/>
              </p:cNvSpPr>
              <p:nvPr/>
            </p:nvSpPr>
            <p:spPr>
              <a:xfrm>
                <a:off x="6303034" y="727295"/>
                <a:ext cx="5680491" cy="1107996"/>
              </a:xfrm>
              <a:prstGeom prst="rect">
                <a:avLst/>
              </a:prstGeom>
              <a:blipFill>
                <a:blip r:embed="rId5"/>
                <a:stretch>
                  <a:fillRect l="-1395" t="-2747" r="-1395" b="-10989"/>
                </a:stretch>
              </a:blipFill>
            </p:spPr>
            <p:txBody>
              <a:bodyPr/>
              <a:lstStyle/>
              <a:p>
                <a:r>
                  <a:rPr lang="pt-BR">
                    <a:noFill/>
                  </a:rPr>
                  <a:t> </a:t>
                </a:r>
              </a:p>
            </p:txBody>
          </p:sp>
        </mc:Fallback>
      </mc:AlternateContent>
      <p:pic>
        <p:nvPicPr>
          <p:cNvPr id="12" name="Imagem 11" descr="Texto&#10;&#10;O conteúdo gerado por IA pode estar incorreto.">
            <a:extLst>
              <a:ext uri="{FF2B5EF4-FFF2-40B4-BE49-F238E27FC236}">
                <a16:creationId xmlns:a16="http://schemas.microsoft.com/office/drawing/2014/main" id="{17E5C7BF-F708-BDCC-EB51-9ECFC0D67C6F}"/>
              </a:ext>
            </a:extLst>
          </p:cNvPr>
          <p:cNvPicPr>
            <a:picLocks noChangeAspect="1"/>
          </p:cNvPicPr>
          <p:nvPr/>
        </p:nvPicPr>
        <p:blipFill>
          <a:blip r:embed="rId6"/>
          <a:stretch>
            <a:fillRect/>
          </a:stretch>
        </p:blipFill>
        <p:spPr>
          <a:xfrm>
            <a:off x="7423776" y="1835291"/>
            <a:ext cx="3439005" cy="619211"/>
          </a:xfrm>
          <a:prstGeom prst="rect">
            <a:avLst/>
          </a:prstGeom>
        </p:spPr>
      </p:pic>
      <p:sp>
        <p:nvSpPr>
          <p:cNvPr id="14" name="CaixaDeTexto 13">
            <a:extLst>
              <a:ext uri="{FF2B5EF4-FFF2-40B4-BE49-F238E27FC236}">
                <a16:creationId xmlns:a16="http://schemas.microsoft.com/office/drawing/2014/main" id="{993973A2-0514-3814-0FAB-82D26FC8E15D}"/>
              </a:ext>
            </a:extLst>
          </p:cNvPr>
          <p:cNvSpPr txBox="1"/>
          <p:nvPr/>
        </p:nvSpPr>
        <p:spPr>
          <a:xfrm>
            <a:off x="6303034" y="2575293"/>
            <a:ext cx="5680490" cy="2800767"/>
          </a:xfrm>
          <a:prstGeom prst="rect">
            <a:avLst/>
          </a:prstGeom>
          <a:noFill/>
        </p:spPr>
        <p:txBody>
          <a:bodyPr wrap="square">
            <a:spAutoFit/>
          </a:bodyPr>
          <a:lstStyle/>
          <a:p>
            <a:pPr algn="just"/>
            <a:r>
              <a:rPr lang="pt-BR" sz="2200" b="0" i="0" u="none" strike="noStrike" baseline="0" dirty="0">
                <a:latin typeface="Arial" panose="020B0604020202020204" pitchFamily="34" charset="0"/>
                <a:cs typeface="Arial" panose="020B0604020202020204" pitchFamily="34" charset="0"/>
              </a:rPr>
              <a:t>► </a:t>
            </a:r>
            <a:r>
              <a:rPr lang="pt-BR" sz="2200" b="1" i="0" u="none" strike="noStrike" baseline="0" dirty="0">
                <a:latin typeface="Arial" panose="020B0604020202020204" pitchFamily="34" charset="0"/>
                <a:cs typeface="Arial" panose="020B0604020202020204" pitchFamily="34" charset="0"/>
              </a:rPr>
              <a:t>Soma dos ângulos externos de um polígono convexo</a:t>
            </a:r>
          </a:p>
          <a:p>
            <a:pPr algn="just"/>
            <a:r>
              <a:rPr lang="pt-BR" sz="2200" b="0" i="0" u="none" strike="noStrike" baseline="0" dirty="0">
                <a:latin typeface="Arial" panose="020B0604020202020204" pitchFamily="34" charset="0"/>
                <a:cs typeface="Arial" panose="020B0604020202020204" pitchFamily="34" charset="0"/>
              </a:rPr>
              <a:t>A soma das medidas dos ângulos externos de um polígono</a:t>
            </a:r>
          </a:p>
          <a:p>
            <a:pPr algn="just"/>
            <a:r>
              <a:rPr lang="pt-BR" sz="2200" b="0" i="0" u="none" strike="noStrike" baseline="0" dirty="0">
                <a:latin typeface="Arial" panose="020B0604020202020204" pitchFamily="34" charset="0"/>
                <a:cs typeface="Arial" panose="020B0604020202020204" pitchFamily="34" charset="0"/>
              </a:rPr>
              <a:t>qualquer, é sempre igual a </a:t>
            </a:r>
            <a:r>
              <a:rPr lang="pt-BR" sz="2200" b="0" i="1" u="none" strike="noStrike" baseline="0" dirty="0">
                <a:latin typeface="Arial" panose="020B0604020202020204" pitchFamily="34" charset="0"/>
                <a:cs typeface="Arial" panose="020B0604020202020204" pitchFamily="34" charset="0"/>
              </a:rPr>
              <a:t>360</a:t>
            </a:r>
            <a:r>
              <a:rPr lang="pt-BR" sz="2200" b="0" i="0" u="none" strike="noStrike" baseline="0" dirty="0">
                <a:latin typeface="Arial" panose="020B0604020202020204" pitchFamily="34" charset="0"/>
                <a:cs typeface="Arial" panose="020B0604020202020204" pitchFamily="34" charset="0"/>
              </a:rPr>
              <a:t>°.</a:t>
            </a:r>
          </a:p>
          <a:p>
            <a:pPr algn="just"/>
            <a:endParaRPr lang="pt-BR" sz="2200" b="1" i="0" u="none" strike="noStrike" baseline="0" dirty="0">
              <a:latin typeface="Arial" panose="020B0604020202020204" pitchFamily="34" charset="0"/>
              <a:cs typeface="Arial" panose="020B0604020202020204" pitchFamily="34" charset="0"/>
            </a:endParaRPr>
          </a:p>
          <a:p>
            <a:pPr algn="just"/>
            <a:r>
              <a:rPr lang="pt-BR" sz="2200" b="1" i="0" u="none" strike="noStrike" baseline="0" dirty="0">
                <a:latin typeface="Arial" panose="020B0604020202020204" pitchFamily="34" charset="0"/>
                <a:cs typeface="Arial" panose="020B0604020202020204" pitchFamily="34" charset="0"/>
              </a:rPr>
              <a:t>Exemplo:</a:t>
            </a:r>
          </a:p>
          <a:p>
            <a:pPr algn="just"/>
            <a:r>
              <a:rPr lang="pt-BR" sz="2200" b="0" i="0" u="none" strike="noStrike" baseline="0" dirty="0">
                <a:latin typeface="Arial" panose="020B0604020202020204" pitchFamily="34" charset="0"/>
                <a:cs typeface="Arial" panose="020B0604020202020204" pitchFamily="34" charset="0"/>
              </a:rPr>
              <a:t>Veja o triângulo e o quadrilátero, a seguir:</a:t>
            </a:r>
            <a:endParaRPr lang="pt-BR" sz="2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24892935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13BD77-20DB-03F2-4997-9436279F39ED}"/>
            </a:ext>
          </a:extLst>
        </p:cNvPr>
        <p:cNvGrpSpPr/>
        <p:nvPr/>
      </p:nvGrpSpPr>
      <p:grpSpPr>
        <a:xfrm>
          <a:off x="0" y="0"/>
          <a:ext cx="0" cy="0"/>
          <a:chOff x="0" y="0"/>
          <a:chExt cx="0" cy="0"/>
        </a:xfrm>
      </p:grpSpPr>
      <p:cxnSp>
        <p:nvCxnSpPr>
          <p:cNvPr id="2" name="Conector reto 1">
            <a:extLst>
              <a:ext uri="{FF2B5EF4-FFF2-40B4-BE49-F238E27FC236}">
                <a16:creationId xmlns:a16="http://schemas.microsoft.com/office/drawing/2014/main" id="{9FF07E3C-D8CC-F242-8055-9795B9169929}"/>
              </a:ext>
            </a:extLst>
          </p:cNvPr>
          <p:cNvCxnSpPr>
            <a:cxnSpLocks/>
          </p:cNvCxnSpPr>
          <p:nvPr/>
        </p:nvCxnSpPr>
        <p:spPr>
          <a:xfrm>
            <a:off x="6303034" y="727295"/>
            <a:ext cx="0" cy="5709588"/>
          </a:xfrm>
          <a:prstGeom prst="line">
            <a:avLst/>
          </a:prstGeom>
          <a:ln w="28575"/>
        </p:spPr>
        <p:style>
          <a:lnRef idx="3">
            <a:schemeClr val="dk1"/>
          </a:lnRef>
          <a:fillRef idx="0">
            <a:schemeClr val="dk1"/>
          </a:fillRef>
          <a:effectRef idx="2">
            <a:schemeClr val="dk1"/>
          </a:effectRef>
          <a:fontRef idx="minor">
            <a:schemeClr val="tx1"/>
          </a:fontRef>
        </p:style>
      </p:cxnSp>
      <p:pic>
        <p:nvPicPr>
          <p:cNvPr id="4" name="Imagem 3" descr="Gráfico&#10;&#10;O conteúdo gerado por IA pode estar incorreto.">
            <a:extLst>
              <a:ext uri="{FF2B5EF4-FFF2-40B4-BE49-F238E27FC236}">
                <a16:creationId xmlns:a16="http://schemas.microsoft.com/office/drawing/2014/main" id="{ABFEF57A-2E0C-213C-7048-602882606F47}"/>
              </a:ext>
            </a:extLst>
          </p:cNvPr>
          <p:cNvPicPr>
            <a:picLocks noChangeAspect="1"/>
          </p:cNvPicPr>
          <p:nvPr/>
        </p:nvPicPr>
        <p:blipFill>
          <a:blip r:embed="rId2"/>
          <a:stretch>
            <a:fillRect/>
          </a:stretch>
        </p:blipFill>
        <p:spPr>
          <a:xfrm>
            <a:off x="321926" y="727295"/>
            <a:ext cx="5682039" cy="2537263"/>
          </a:xfrm>
          <a:prstGeom prst="rect">
            <a:avLst/>
          </a:prstGeom>
        </p:spPr>
      </p:pic>
      <p:sp>
        <p:nvSpPr>
          <p:cNvPr id="6" name="CaixaDeTexto 5">
            <a:extLst>
              <a:ext uri="{FF2B5EF4-FFF2-40B4-BE49-F238E27FC236}">
                <a16:creationId xmlns:a16="http://schemas.microsoft.com/office/drawing/2014/main" id="{5787DE2D-9C93-2F66-1C4E-8C144116369C}"/>
              </a:ext>
            </a:extLst>
          </p:cNvPr>
          <p:cNvSpPr txBox="1"/>
          <p:nvPr/>
        </p:nvSpPr>
        <p:spPr>
          <a:xfrm>
            <a:off x="208472" y="3665598"/>
            <a:ext cx="6094562" cy="2123658"/>
          </a:xfrm>
          <a:prstGeom prst="rect">
            <a:avLst/>
          </a:prstGeom>
          <a:noFill/>
        </p:spPr>
        <p:txBody>
          <a:bodyPr wrap="square">
            <a:spAutoFit/>
          </a:bodyPr>
          <a:lstStyle/>
          <a:p>
            <a:pPr algn="just"/>
            <a:r>
              <a:rPr lang="pt-BR" sz="2200" b="0" i="0" u="none" strike="noStrike" baseline="0" dirty="0">
                <a:latin typeface="Arial" panose="020B0604020202020204" pitchFamily="34" charset="0"/>
                <a:cs typeface="Arial" panose="020B0604020202020204" pitchFamily="34" charset="0"/>
              </a:rPr>
              <a:t>Em ambos os casos, a soma dos ângulos externos, é igual a </a:t>
            </a:r>
            <a:r>
              <a:rPr lang="pt-BR" sz="2200" b="0" i="1" u="none" strike="noStrike" baseline="0" dirty="0">
                <a:latin typeface="Arial" panose="020B0604020202020204" pitchFamily="34" charset="0"/>
                <a:cs typeface="Arial" panose="020B0604020202020204" pitchFamily="34" charset="0"/>
              </a:rPr>
              <a:t>360</a:t>
            </a:r>
            <a:r>
              <a:rPr lang="pt-BR" sz="2200" b="0" i="0" u="none" strike="noStrike" baseline="0" dirty="0">
                <a:latin typeface="Arial" panose="020B0604020202020204" pitchFamily="34" charset="0"/>
                <a:cs typeface="Arial" panose="020B0604020202020204" pitchFamily="34" charset="0"/>
              </a:rPr>
              <a:t>°, ou seja,</a:t>
            </a:r>
          </a:p>
          <a:p>
            <a:pPr algn="just"/>
            <a:endParaRPr lang="pt-BR" sz="2200" b="0" i="0" u="none" strike="noStrike" baseline="0" dirty="0">
              <a:latin typeface="Arial" panose="020B0604020202020204" pitchFamily="34" charset="0"/>
              <a:cs typeface="Arial" panose="020B0604020202020204" pitchFamily="34" charset="0"/>
            </a:endParaRPr>
          </a:p>
          <a:p>
            <a:pPr algn="just"/>
            <a:endParaRPr lang="pt-BR" sz="2200" dirty="0">
              <a:latin typeface="Arial" panose="020B0604020202020204" pitchFamily="34" charset="0"/>
              <a:cs typeface="Arial" panose="020B0604020202020204" pitchFamily="34" charset="0"/>
            </a:endParaRPr>
          </a:p>
          <a:p>
            <a:pPr algn="just"/>
            <a:r>
              <a:rPr lang="pt-BR" sz="2200" b="0" i="0" u="none" strike="noStrike" baseline="0" dirty="0">
                <a:latin typeface="Arial" panose="020B0604020202020204" pitchFamily="34" charset="0"/>
                <a:cs typeface="Arial" panose="020B0604020202020204" pitchFamily="34" charset="0"/>
              </a:rPr>
              <a:t>Observação: em um polígono regular, os ângulos externos são congruentes.</a:t>
            </a:r>
            <a:endParaRPr lang="pt-BR" sz="2200" dirty="0">
              <a:latin typeface="Arial" panose="020B0604020202020204" pitchFamily="34" charset="0"/>
              <a:cs typeface="Arial" panose="020B0604020202020204" pitchFamily="34" charset="0"/>
            </a:endParaRPr>
          </a:p>
        </p:txBody>
      </p:sp>
      <p:pic>
        <p:nvPicPr>
          <p:cNvPr id="8" name="Imagem 7">
            <a:extLst>
              <a:ext uri="{FF2B5EF4-FFF2-40B4-BE49-F238E27FC236}">
                <a16:creationId xmlns:a16="http://schemas.microsoft.com/office/drawing/2014/main" id="{98D344AA-5CD0-195A-32F9-F07B47E7D046}"/>
              </a:ext>
            </a:extLst>
          </p:cNvPr>
          <p:cNvPicPr>
            <a:picLocks noChangeAspect="1"/>
          </p:cNvPicPr>
          <p:nvPr/>
        </p:nvPicPr>
        <p:blipFill>
          <a:blip r:embed="rId3"/>
          <a:stretch>
            <a:fillRect/>
          </a:stretch>
        </p:blipFill>
        <p:spPr>
          <a:xfrm>
            <a:off x="411164" y="4554151"/>
            <a:ext cx="5503561" cy="346551"/>
          </a:xfrm>
          <a:prstGeom prst="rect">
            <a:avLst/>
          </a:prstGeom>
        </p:spPr>
      </p:pic>
      <p:pic>
        <p:nvPicPr>
          <p:cNvPr id="9" name="Imagem 8" descr="Desenho de cachorro&#10;&#10;O conteúdo gerado por IA pode estar incorreto.">
            <a:extLst>
              <a:ext uri="{FF2B5EF4-FFF2-40B4-BE49-F238E27FC236}">
                <a16:creationId xmlns:a16="http://schemas.microsoft.com/office/drawing/2014/main" id="{F57ED54C-92BF-B731-CBBC-9E64454698BC}"/>
              </a:ext>
            </a:extLst>
          </p:cNvPr>
          <p:cNvPicPr>
            <a:picLocks noChangeAspect="1"/>
          </p:cNvPicPr>
          <p:nvPr/>
        </p:nvPicPr>
        <p:blipFill>
          <a:blip r:embed="rId4"/>
          <a:stretch>
            <a:fillRect/>
          </a:stretch>
        </p:blipFill>
        <p:spPr>
          <a:xfrm>
            <a:off x="6392274" y="727295"/>
            <a:ext cx="2717002" cy="462468"/>
          </a:xfrm>
          <a:prstGeom prst="rect">
            <a:avLst/>
          </a:prstGeom>
        </p:spPr>
      </p:pic>
      <p:sp>
        <p:nvSpPr>
          <p:cNvPr id="11" name="CaixaDeTexto 10">
            <a:extLst>
              <a:ext uri="{FF2B5EF4-FFF2-40B4-BE49-F238E27FC236}">
                <a16:creationId xmlns:a16="http://schemas.microsoft.com/office/drawing/2014/main" id="{4CF094C4-6A9B-E931-DFB7-2519A9AB383C}"/>
              </a:ext>
            </a:extLst>
          </p:cNvPr>
          <p:cNvSpPr txBox="1"/>
          <p:nvPr/>
        </p:nvSpPr>
        <p:spPr>
          <a:xfrm>
            <a:off x="6303034" y="1203385"/>
            <a:ext cx="5680491" cy="4832092"/>
          </a:xfrm>
          <a:prstGeom prst="rect">
            <a:avLst/>
          </a:prstGeom>
          <a:noFill/>
        </p:spPr>
        <p:txBody>
          <a:bodyPr wrap="square">
            <a:spAutoFit/>
          </a:bodyPr>
          <a:lstStyle/>
          <a:p>
            <a:pPr algn="just"/>
            <a:r>
              <a:rPr lang="pt-BR" sz="2200" b="1" i="0" u="none" strike="noStrike" baseline="0" dirty="0">
                <a:latin typeface="Arial" panose="020B0604020202020204" pitchFamily="34" charset="0"/>
                <a:cs typeface="Arial" panose="020B0604020202020204" pitchFamily="34" charset="0"/>
              </a:rPr>
              <a:t>8. </a:t>
            </a:r>
            <a:r>
              <a:rPr lang="pt-BR" sz="2200" b="0" i="0" u="none" strike="noStrike" baseline="0" dirty="0">
                <a:latin typeface="Arial" panose="020B0604020202020204" pitchFamily="34" charset="0"/>
                <a:cs typeface="Arial" panose="020B0604020202020204" pitchFamily="34" charset="0"/>
              </a:rPr>
              <a:t>Observe o triângulo equilátero e um ângulo externo a ele.</a:t>
            </a:r>
          </a:p>
          <a:p>
            <a:pPr algn="just"/>
            <a:endParaRPr lang="pt-BR" sz="2200" dirty="0">
              <a:latin typeface="Arial" panose="020B0604020202020204" pitchFamily="34" charset="0"/>
              <a:cs typeface="Arial" panose="020B0604020202020204" pitchFamily="34" charset="0"/>
            </a:endParaRPr>
          </a:p>
          <a:p>
            <a:pPr algn="just"/>
            <a:endParaRPr lang="pt-BR" sz="2200" b="0" i="0" u="none" strike="noStrike" baseline="0" dirty="0">
              <a:latin typeface="Arial" panose="020B0604020202020204" pitchFamily="34" charset="0"/>
              <a:cs typeface="Arial" panose="020B0604020202020204" pitchFamily="34" charset="0"/>
            </a:endParaRPr>
          </a:p>
          <a:p>
            <a:pPr algn="just"/>
            <a:endParaRPr lang="pt-BR" sz="2200" dirty="0">
              <a:latin typeface="Arial" panose="020B0604020202020204" pitchFamily="34" charset="0"/>
              <a:cs typeface="Arial" panose="020B0604020202020204" pitchFamily="34" charset="0"/>
            </a:endParaRPr>
          </a:p>
          <a:p>
            <a:pPr algn="just"/>
            <a:endParaRPr lang="pt-BR" sz="2200" b="0" i="0" u="none" strike="noStrike" baseline="0" dirty="0">
              <a:latin typeface="Arial" panose="020B0604020202020204" pitchFamily="34" charset="0"/>
              <a:cs typeface="Arial" panose="020B0604020202020204" pitchFamily="34" charset="0"/>
            </a:endParaRPr>
          </a:p>
          <a:p>
            <a:pPr algn="just"/>
            <a:endParaRPr lang="pt-BR" sz="2200" dirty="0">
              <a:latin typeface="Arial" panose="020B0604020202020204" pitchFamily="34" charset="0"/>
              <a:cs typeface="Arial" panose="020B0604020202020204" pitchFamily="34" charset="0"/>
            </a:endParaRPr>
          </a:p>
          <a:p>
            <a:pPr algn="just"/>
            <a:endParaRPr lang="pt-BR" sz="2200" b="0" i="0" u="none" strike="noStrike" baseline="0" dirty="0">
              <a:latin typeface="Arial" panose="020B0604020202020204" pitchFamily="34" charset="0"/>
              <a:cs typeface="Arial" panose="020B0604020202020204" pitchFamily="34" charset="0"/>
            </a:endParaRPr>
          </a:p>
          <a:p>
            <a:pPr algn="just"/>
            <a:endParaRPr lang="pt-BR" sz="2200" b="0" i="0" u="none" strike="noStrike" baseline="0" dirty="0">
              <a:latin typeface="Arial" panose="020B0604020202020204" pitchFamily="34" charset="0"/>
              <a:cs typeface="Arial" panose="020B0604020202020204" pitchFamily="34" charset="0"/>
            </a:endParaRPr>
          </a:p>
          <a:p>
            <a:pPr algn="just"/>
            <a:r>
              <a:rPr lang="pt-BR" sz="2200" b="0" i="0" u="none" strike="noStrike" baseline="0" dirty="0">
                <a:latin typeface="Arial" panose="020B0604020202020204" pitchFamily="34" charset="0"/>
                <a:cs typeface="Arial" panose="020B0604020202020204" pitchFamily="34" charset="0"/>
              </a:rPr>
              <a:t>Qual é a soma do ângulo β com os ângulos internos deste triângulo?</a:t>
            </a:r>
          </a:p>
          <a:p>
            <a:pPr algn="just"/>
            <a:r>
              <a:rPr lang="pt-BR" sz="2200" b="0" i="0" u="none" strike="noStrike" baseline="0" dirty="0">
                <a:latin typeface="Arial" panose="020B0604020202020204" pitchFamily="34" charset="0"/>
                <a:cs typeface="Arial" panose="020B0604020202020204" pitchFamily="34" charset="0"/>
              </a:rPr>
              <a:t>(A) </a:t>
            </a:r>
            <a:r>
              <a:rPr lang="pt-BR" sz="2200" b="0" i="1" u="none" strike="noStrike" baseline="0" dirty="0">
                <a:latin typeface="Arial" panose="020B0604020202020204" pitchFamily="34" charset="0"/>
                <a:cs typeface="Arial" panose="020B0604020202020204" pitchFamily="34" charset="0"/>
              </a:rPr>
              <a:t>260</a:t>
            </a:r>
            <a:r>
              <a:rPr lang="pt-BR" sz="2200" b="0" i="0" u="none" strike="noStrike" baseline="0" dirty="0">
                <a:latin typeface="Arial" panose="020B0604020202020204" pitchFamily="34" charset="0"/>
                <a:cs typeface="Arial" panose="020B0604020202020204" pitchFamily="34" charset="0"/>
              </a:rPr>
              <a:t>°		</a:t>
            </a:r>
            <a:r>
              <a:rPr lang="pt-BR" sz="2200" dirty="0">
                <a:latin typeface="Arial" panose="020B0604020202020204" pitchFamily="34" charset="0"/>
                <a:cs typeface="Arial" panose="020B0604020202020204" pitchFamily="34" charset="0"/>
              </a:rPr>
              <a:t>(D) </a:t>
            </a:r>
            <a:r>
              <a:rPr lang="pt-BR" sz="2200" i="1" dirty="0">
                <a:latin typeface="Arial" panose="020B0604020202020204" pitchFamily="34" charset="0"/>
                <a:cs typeface="Arial" panose="020B0604020202020204" pitchFamily="34" charset="0"/>
              </a:rPr>
              <a:t>320</a:t>
            </a:r>
            <a:r>
              <a:rPr lang="pt-BR" sz="2200" dirty="0">
                <a:latin typeface="Arial" panose="020B0604020202020204" pitchFamily="34" charset="0"/>
                <a:cs typeface="Arial" panose="020B0604020202020204" pitchFamily="34" charset="0"/>
              </a:rPr>
              <a:t>°</a:t>
            </a:r>
            <a:endParaRPr lang="pt-BR" sz="2200" b="0" i="0" u="none" strike="noStrike" baseline="0" dirty="0">
              <a:latin typeface="Arial" panose="020B0604020202020204" pitchFamily="34" charset="0"/>
              <a:cs typeface="Arial" panose="020B0604020202020204" pitchFamily="34" charset="0"/>
            </a:endParaRPr>
          </a:p>
          <a:p>
            <a:pPr algn="just"/>
            <a:r>
              <a:rPr lang="pt-BR" sz="2200" b="0" i="0" u="none" strike="noStrike" baseline="0" dirty="0">
                <a:latin typeface="Arial" panose="020B0604020202020204" pitchFamily="34" charset="0"/>
                <a:cs typeface="Arial" panose="020B0604020202020204" pitchFamily="34" charset="0"/>
              </a:rPr>
              <a:t>(B) </a:t>
            </a:r>
            <a:r>
              <a:rPr lang="pt-BR" sz="2200" b="0" i="1" u="none" strike="noStrike" baseline="0" dirty="0">
                <a:latin typeface="Arial" panose="020B0604020202020204" pitchFamily="34" charset="0"/>
                <a:cs typeface="Arial" panose="020B0604020202020204" pitchFamily="34" charset="0"/>
              </a:rPr>
              <a:t>280</a:t>
            </a:r>
            <a:r>
              <a:rPr lang="pt-BR" sz="2200" b="0" i="0" u="none" strike="noStrike" baseline="0" dirty="0">
                <a:latin typeface="Arial" panose="020B0604020202020204" pitchFamily="34" charset="0"/>
                <a:cs typeface="Arial" panose="020B0604020202020204" pitchFamily="34" charset="0"/>
              </a:rPr>
              <a:t>°		</a:t>
            </a:r>
            <a:r>
              <a:rPr lang="pt-BR" sz="2200" dirty="0">
                <a:latin typeface="Arial" panose="020B0604020202020204" pitchFamily="34" charset="0"/>
                <a:cs typeface="Arial" panose="020B0604020202020204" pitchFamily="34" charset="0"/>
              </a:rPr>
              <a:t>(E) </a:t>
            </a:r>
            <a:r>
              <a:rPr lang="pt-BR" sz="2200" i="1" dirty="0">
                <a:latin typeface="Arial" panose="020B0604020202020204" pitchFamily="34" charset="0"/>
                <a:cs typeface="Arial" panose="020B0604020202020204" pitchFamily="34" charset="0"/>
              </a:rPr>
              <a:t>360</a:t>
            </a:r>
            <a:r>
              <a:rPr lang="pt-BR" sz="2200" dirty="0">
                <a:latin typeface="Arial" panose="020B0604020202020204" pitchFamily="34" charset="0"/>
                <a:cs typeface="Arial" panose="020B0604020202020204" pitchFamily="34" charset="0"/>
              </a:rPr>
              <a:t>°</a:t>
            </a:r>
            <a:endParaRPr lang="pt-BR" sz="2200" b="0" i="0" u="none" strike="noStrike" baseline="0" dirty="0">
              <a:latin typeface="Arial" panose="020B0604020202020204" pitchFamily="34" charset="0"/>
              <a:cs typeface="Arial" panose="020B0604020202020204" pitchFamily="34" charset="0"/>
            </a:endParaRPr>
          </a:p>
          <a:p>
            <a:pPr algn="just"/>
            <a:r>
              <a:rPr lang="pt-BR" sz="2200" b="0" i="0" u="none" strike="noStrike" baseline="0" dirty="0">
                <a:latin typeface="Arial" panose="020B0604020202020204" pitchFamily="34" charset="0"/>
                <a:cs typeface="Arial" panose="020B0604020202020204" pitchFamily="34" charset="0"/>
              </a:rPr>
              <a:t>(C) </a:t>
            </a:r>
            <a:r>
              <a:rPr lang="pt-BR" sz="2200" b="0" i="1" u="none" strike="noStrike" baseline="0" dirty="0">
                <a:latin typeface="Arial" panose="020B0604020202020204" pitchFamily="34" charset="0"/>
                <a:cs typeface="Arial" panose="020B0604020202020204" pitchFamily="34" charset="0"/>
              </a:rPr>
              <a:t>300</a:t>
            </a:r>
            <a:r>
              <a:rPr lang="pt-BR" sz="2200" b="0" i="0" u="none" strike="noStrike" baseline="0" dirty="0">
                <a:latin typeface="Arial" panose="020B0604020202020204" pitchFamily="34" charset="0"/>
                <a:cs typeface="Arial" panose="020B0604020202020204" pitchFamily="34" charset="0"/>
              </a:rPr>
              <a:t>°</a:t>
            </a:r>
          </a:p>
        </p:txBody>
      </p:sp>
      <p:pic>
        <p:nvPicPr>
          <p:cNvPr id="13" name="Imagem 12" descr="Forma&#10;&#10;O conteúdo gerado por IA pode estar incorreto.">
            <a:extLst>
              <a:ext uri="{FF2B5EF4-FFF2-40B4-BE49-F238E27FC236}">
                <a16:creationId xmlns:a16="http://schemas.microsoft.com/office/drawing/2014/main" id="{9F72EA8B-F1EC-0409-044F-37B308274F8E}"/>
              </a:ext>
            </a:extLst>
          </p:cNvPr>
          <p:cNvPicPr>
            <a:picLocks noChangeAspect="1"/>
          </p:cNvPicPr>
          <p:nvPr/>
        </p:nvPicPr>
        <p:blipFill>
          <a:blip r:embed="rId5"/>
          <a:stretch>
            <a:fillRect/>
          </a:stretch>
        </p:blipFill>
        <p:spPr>
          <a:xfrm>
            <a:off x="7108747" y="1982986"/>
            <a:ext cx="4001058" cy="2210108"/>
          </a:xfrm>
          <a:prstGeom prst="rect">
            <a:avLst/>
          </a:prstGeom>
        </p:spPr>
      </p:pic>
    </p:spTree>
    <p:extLst>
      <p:ext uri="{BB962C8B-B14F-4D97-AF65-F5344CB8AC3E}">
        <p14:creationId xmlns:p14="http://schemas.microsoft.com/office/powerpoint/2010/main" val="105125597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6F1EFB-ACCF-A6CC-CC4E-DD4788F34681}"/>
            </a:ext>
          </a:extLst>
        </p:cNvPr>
        <p:cNvGrpSpPr/>
        <p:nvPr/>
      </p:nvGrpSpPr>
      <p:grpSpPr>
        <a:xfrm>
          <a:off x="0" y="0"/>
          <a:ext cx="0" cy="0"/>
          <a:chOff x="0" y="0"/>
          <a:chExt cx="0" cy="0"/>
        </a:xfrm>
      </p:grpSpPr>
      <p:cxnSp>
        <p:nvCxnSpPr>
          <p:cNvPr id="2" name="Conector reto 1">
            <a:extLst>
              <a:ext uri="{FF2B5EF4-FFF2-40B4-BE49-F238E27FC236}">
                <a16:creationId xmlns:a16="http://schemas.microsoft.com/office/drawing/2014/main" id="{1AC97915-86A0-7E1A-2A53-B37E7DD436D6}"/>
              </a:ext>
            </a:extLst>
          </p:cNvPr>
          <p:cNvCxnSpPr>
            <a:cxnSpLocks/>
          </p:cNvCxnSpPr>
          <p:nvPr/>
        </p:nvCxnSpPr>
        <p:spPr>
          <a:xfrm>
            <a:off x="6303034" y="727295"/>
            <a:ext cx="0" cy="5709588"/>
          </a:xfrm>
          <a:prstGeom prst="line">
            <a:avLst/>
          </a:prstGeom>
          <a:ln w="28575"/>
        </p:spPr>
        <p:style>
          <a:lnRef idx="3">
            <a:schemeClr val="dk1"/>
          </a:lnRef>
          <a:fillRef idx="0">
            <a:schemeClr val="dk1"/>
          </a:fillRef>
          <a:effectRef idx="2">
            <a:schemeClr val="dk1"/>
          </a:effectRef>
          <a:fontRef idx="minor">
            <a:schemeClr val="tx1"/>
          </a:fontRef>
        </p:style>
      </p:cxnSp>
      <p:sp>
        <p:nvSpPr>
          <p:cNvPr id="4" name="CaixaDeTexto 3">
            <a:extLst>
              <a:ext uri="{FF2B5EF4-FFF2-40B4-BE49-F238E27FC236}">
                <a16:creationId xmlns:a16="http://schemas.microsoft.com/office/drawing/2014/main" id="{E7FD821C-B196-9490-43D3-77E6428C2143}"/>
              </a:ext>
            </a:extLst>
          </p:cNvPr>
          <p:cNvSpPr txBox="1"/>
          <p:nvPr/>
        </p:nvSpPr>
        <p:spPr>
          <a:xfrm>
            <a:off x="163903" y="593640"/>
            <a:ext cx="6139131" cy="2123658"/>
          </a:xfrm>
          <a:prstGeom prst="rect">
            <a:avLst/>
          </a:prstGeom>
          <a:noFill/>
        </p:spPr>
        <p:txBody>
          <a:bodyPr wrap="square">
            <a:spAutoFit/>
          </a:bodyPr>
          <a:lstStyle/>
          <a:p>
            <a:pPr algn="just"/>
            <a:r>
              <a:rPr lang="pt-BR" sz="2200" b="1" i="0" u="none" strike="noStrike" baseline="0" dirty="0">
                <a:latin typeface="Arial" panose="020B0604020202020204" pitchFamily="34" charset="0"/>
                <a:cs typeface="Arial" panose="020B0604020202020204" pitchFamily="34" charset="0"/>
              </a:rPr>
              <a:t>9. </a:t>
            </a:r>
            <a:r>
              <a:rPr lang="pt-BR" sz="2200" b="0" i="0" u="none" strike="noStrike" baseline="0" dirty="0">
                <a:latin typeface="Arial" panose="020B0604020202020204" pitchFamily="34" charset="0"/>
                <a:cs typeface="Arial" panose="020B0604020202020204" pitchFamily="34" charset="0"/>
              </a:rPr>
              <a:t>Efetue a soma dos ângulos internos dos seguintes polígonos.</a:t>
            </a:r>
          </a:p>
          <a:p>
            <a:pPr algn="just"/>
            <a:r>
              <a:rPr lang="pt-BR" sz="2200" b="0" i="0" u="none" strike="noStrike" baseline="0" dirty="0">
                <a:latin typeface="Arial" panose="020B0604020202020204" pitchFamily="34" charset="0"/>
                <a:cs typeface="Arial" panose="020B0604020202020204" pitchFamily="34" charset="0"/>
              </a:rPr>
              <a:t>a) Eneágono. 		b) Dodecágono.</a:t>
            </a:r>
          </a:p>
          <a:p>
            <a:pPr algn="just"/>
            <a:endParaRPr lang="pt-BR" sz="2200" b="1" i="0" u="none" strike="noStrike" baseline="0" dirty="0">
              <a:latin typeface="Arial" panose="020B0604020202020204" pitchFamily="34" charset="0"/>
              <a:cs typeface="Arial" panose="020B0604020202020204" pitchFamily="34" charset="0"/>
            </a:endParaRPr>
          </a:p>
          <a:p>
            <a:pPr algn="just"/>
            <a:r>
              <a:rPr lang="pt-BR" sz="2200" b="1" i="0" u="none" strike="noStrike" baseline="0" dirty="0">
                <a:latin typeface="Arial" panose="020B0604020202020204" pitchFamily="34" charset="0"/>
                <a:cs typeface="Arial" panose="020B0604020202020204" pitchFamily="34" charset="0"/>
              </a:rPr>
              <a:t>10. </a:t>
            </a:r>
            <a:r>
              <a:rPr lang="pt-BR" sz="2200" b="0" i="0" u="none" strike="noStrike" baseline="0" dirty="0">
                <a:latin typeface="Arial" panose="020B0604020202020204" pitchFamily="34" charset="0"/>
                <a:cs typeface="Arial" panose="020B0604020202020204" pitchFamily="34" charset="0"/>
              </a:rPr>
              <a:t>Calcule a medida de cada ângulo externo dos polígonos regulares a seguir.</a:t>
            </a:r>
            <a:endParaRPr lang="pt-BR" sz="2200" dirty="0">
              <a:latin typeface="Arial" panose="020B0604020202020204" pitchFamily="34" charset="0"/>
              <a:cs typeface="Arial" panose="020B0604020202020204" pitchFamily="34" charset="0"/>
            </a:endParaRPr>
          </a:p>
        </p:txBody>
      </p:sp>
      <p:pic>
        <p:nvPicPr>
          <p:cNvPr id="6" name="Imagem 5" descr="Gráfico, Gráfico de radar&#10;&#10;O conteúdo gerado por IA pode estar incorreto.">
            <a:extLst>
              <a:ext uri="{FF2B5EF4-FFF2-40B4-BE49-F238E27FC236}">
                <a16:creationId xmlns:a16="http://schemas.microsoft.com/office/drawing/2014/main" id="{FA77D526-A33F-C050-87CA-4FDEA0AE0821}"/>
              </a:ext>
            </a:extLst>
          </p:cNvPr>
          <p:cNvPicPr>
            <a:picLocks noChangeAspect="1"/>
          </p:cNvPicPr>
          <p:nvPr/>
        </p:nvPicPr>
        <p:blipFill>
          <a:blip r:embed="rId2"/>
          <a:stretch>
            <a:fillRect/>
          </a:stretch>
        </p:blipFill>
        <p:spPr>
          <a:xfrm>
            <a:off x="410664" y="2866774"/>
            <a:ext cx="5645608" cy="2123658"/>
          </a:xfrm>
          <a:prstGeom prst="rect">
            <a:avLst/>
          </a:prstGeom>
        </p:spPr>
      </p:pic>
      <p:sp>
        <p:nvSpPr>
          <p:cNvPr id="8" name="CaixaDeTexto 7">
            <a:extLst>
              <a:ext uri="{FF2B5EF4-FFF2-40B4-BE49-F238E27FC236}">
                <a16:creationId xmlns:a16="http://schemas.microsoft.com/office/drawing/2014/main" id="{602B5389-F85C-2CB4-A972-C8AC0E08AB9B}"/>
              </a:ext>
            </a:extLst>
          </p:cNvPr>
          <p:cNvSpPr txBox="1"/>
          <p:nvPr/>
        </p:nvSpPr>
        <p:spPr>
          <a:xfrm>
            <a:off x="163903" y="5271065"/>
            <a:ext cx="6094562" cy="1107996"/>
          </a:xfrm>
          <a:prstGeom prst="rect">
            <a:avLst/>
          </a:prstGeom>
          <a:noFill/>
        </p:spPr>
        <p:txBody>
          <a:bodyPr wrap="square">
            <a:spAutoFit/>
          </a:bodyPr>
          <a:lstStyle/>
          <a:p>
            <a:pPr algn="just"/>
            <a:r>
              <a:rPr lang="pt-BR" sz="2200" b="1" i="0" u="none" strike="noStrike" baseline="0" dirty="0">
                <a:latin typeface="Arial" panose="020B0604020202020204" pitchFamily="34" charset="0"/>
                <a:cs typeface="Arial" panose="020B0604020202020204" pitchFamily="34" charset="0"/>
              </a:rPr>
              <a:t>11. </a:t>
            </a:r>
            <a:r>
              <a:rPr lang="pt-BR" sz="2200" b="0" i="0" u="none" strike="noStrike" baseline="0" dirty="0">
                <a:latin typeface="Arial" panose="020B0604020202020204" pitchFamily="34" charset="0"/>
                <a:cs typeface="Arial" panose="020B0604020202020204" pitchFamily="34" charset="0"/>
              </a:rPr>
              <a:t>A vista superior de uma construção é formada por um hexágono regular, um trapézio retângulo e um quadrado.</a:t>
            </a:r>
            <a:endParaRPr lang="pt-BR" sz="2200" dirty="0">
              <a:latin typeface="Arial" panose="020B0604020202020204" pitchFamily="34" charset="0"/>
              <a:cs typeface="Arial" panose="020B0604020202020204" pitchFamily="34" charset="0"/>
            </a:endParaRPr>
          </a:p>
        </p:txBody>
      </p:sp>
      <p:pic>
        <p:nvPicPr>
          <p:cNvPr id="10" name="Imagem 9" descr="Desenho de pessoa com guarda-chuva&#10;&#10;O conteúdo gerado por IA pode estar incorreto.">
            <a:extLst>
              <a:ext uri="{FF2B5EF4-FFF2-40B4-BE49-F238E27FC236}">
                <a16:creationId xmlns:a16="http://schemas.microsoft.com/office/drawing/2014/main" id="{60A1067D-D9CB-714A-EEC4-5DC1FF11D405}"/>
              </a:ext>
            </a:extLst>
          </p:cNvPr>
          <p:cNvPicPr>
            <a:picLocks noChangeAspect="1"/>
          </p:cNvPicPr>
          <p:nvPr/>
        </p:nvPicPr>
        <p:blipFill>
          <a:blip r:embed="rId3"/>
          <a:stretch>
            <a:fillRect/>
          </a:stretch>
        </p:blipFill>
        <p:spPr>
          <a:xfrm>
            <a:off x="7599442" y="542962"/>
            <a:ext cx="2775376" cy="2033806"/>
          </a:xfrm>
          <a:prstGeom prst="rect">
            <a:avLst/>
          </a:prstGeom>
        </p:spPr>
      </p:pic>
      <p:sp>
        <p:nvSpPr>
          <p:cNvPr id="12" name="CaixaDeTexto 11">
            <a:extLst>
              <a:ext uri="{FF2B5EF4-FFF2-40B4-BE49-F238E27FC236}">
                <a16:creationId xmlns:a16="http://schemas.microsoft.com/office/drawing/2014/main" id="{0D417EE3-81EF-87B1-A14F-2D82E8A3FDA6}"/>
              </a:ext>
            </a:extLst>
          </p:cNvPr>
          <p:cNvSpPr txBox="1"/>
          <p:nvPr/>
        </p:nvSpPr>
        <p:spPr>
          <a:xfrm>
            <a:off x="6347603" y="2507757"/>
            <a:ext cx="5725060" cy="4154984"/>
          </a:xfrm>
          <a:prstGeom prst="rect">
            <a:avLst/>
          </a:prstGeom>
          <a:noFill/>
        </p:spPr>
        <p:txBody>
          <a:bodyPr wrap="square">
            <a:spAutoFit/>
          </a:bodyPr>
          <a:lstStyle/>
          <a:p>
            <a:pPr algn="just"/>
            <a:r>
              <a:rPr lang="pt-BR" sz="2200" b="0" i="0" u="none" strike="noStrike" baseline="0" dirty="0">
                <a:latin typeface="Arial" panose="020B0604020202020204" pitchFamily="34" charset="0"/>
                <a:cs typeface="Arial" panose="020B0604020202020204" pitchFamily="34" charset="0"/>
              </a:rPr>
              <a:t>Calcule a medida do ângulo </a:t>
            </a:r>
            <a:r>
              <a:rPr lang="pt-BR" sz="2200" b="0" i="1" u="none" strike="noStrike" baseline="0" dirty="0">
                <a:latin typeface="Arial" panose="020B0604020202020204" pitchFamily="34" charset="0"/>
                <a:cs typeface="Arial" panose="020B0604020202020204" pitchFamily="34" charset="0"/>
              </a:rPr>
              <a:t>α</a:t>
            </a:r>
            <a:r>
              <a:rPr lang="pt-BR" sz="2200" b="0" i="0" u="none" strike="noStrike" baseline="0" dirty="0">
                <a:latin typeface="Arial" panose="020B0604020202020204" pitchFamily="34" charset="0"/>
                <a:cs typeface="Arial" panose="020B0604020202020204" pitchFamily="34" charset="0"/>
              </a:rPr>
              <a:t>.</a:t>
            </a:r>
          </a:p>
          <a:p>
            <a:pPr algn="just"/>
            <a:endParaRPr lang="pt-BR" sz="2200" b="0" i="0" u="none" strike="noStrike" baseline="0" dirty="0">
              <a:latin typeface="Arial" panose="020B0604020202020204" pitchFamily="34" charset="0"/>
              <a:cs typeface="Arial" panose="020B0604020202020204" pitchFamily="34" charset="0"/>
            </a:endParaRPr>
          </a:p>
          <a:p>
            <a:pPr algn="just"/>
            <a:r>
              <a:rPr lang="pt-BR" sz="2200" b="1" i="0" u="none" strike="noStrike" baseline="0" dirty="0">
                <a:latin typeface="Arial" panose="020B0604020202020204" pitchFamily="34" charset="0"/>
                <a:cs typeface="Arial" panose="020B0604020202020204" pitchFamily="34" charset="0"/>
              </a:rPr>
              <a:t>12. </a:t>
            </a:r>
            <a:r>
              <a:rPr lang="pt-BR" sz="2200" b="0" i="0" u="none" strike="noStrike" baseline="0" dirty="0">
                <a:latin typeface="Arial" panose="020B0604020202020204" pitchFamily="34" charset="0"/>
                <a:cs typeface="Arial" panose="020B0604020202020204" pitchFamily="34" charset="0"/>
              </a:rPr>
              <a:t>Ao escolher um único vértice de um decágono regular traçam-se as diagonais de modo que o ângulo interno, nesse vértice, seja dividido em ângulos menores e congruentes.</a:t>
            </a:r>
          </a:p>
          <a:p>
            <a:pPr algn="just"/>
            <a:r>
              <a:rPr lang="pt-BR" sz="2200" b="0" i="0" u="none" strike="noStrike" baseline="0" dirty="0">
                <a:latin typeface="Arial" panose="020B0604020202020204" pitchFamily="34" charset="0"/>
                <a:cs typeface="Arial" panose="020B0604020202020204" pitchFamily="34" charset="0"/>
              </a:rPr>
              <a:t>Qual é a medida de cada ângulo interno formado, neste vértice?</a:t>
            </a:r>
          </a:p>
          <a:p>
            <a:pPr algn="just"/>
            <a:r>
              <a:rPr lang="pt-BR" sz="2200" b="0" i="0" u="none" strike="noStrike" baseline="0" dirty="0">
                <a:latin typeface="Arial" panose="020B0604020202020204" pitchFamily="34" charset="0"/>
                <a:cs typeface="Arial" panose="020B0604020202020204" pitchFamily="34" charset="0"/>
              </a:rPr>
              <a:t>(A) </a:t>
            </a:r>
            <a:r>
              <a:rPr lang="pt-BR" sz="2200" b="0" i="1" u="none" strike="noStrike" baseline="0" dirty="0">
                <a:latin typeface="Arial" panose="020B0604020202020204" pitchFamily="34" charset="0"/>
                <a:cs typeface="Arial" panose="020B0604020202020204" pitchFamily="34" charset="0"/>
              </a:rPr>
              <a:t>10</a:t>
            </a:r>
            <a:r>
              <a:rPr lang="pt-BR" sz="2200" b="0" i="0" u="none" strike="noStrike" baseline="0" dirty="0">
                <a:latin typeface="Arial" panose="020B0604020202020204" pitchFamily="34" charset="0"/>
                <a:cs typeface="Arial" panose="020B0604020202020204" pitchFamily="34" charset="0"/>
              </a:rPr>
              <a:t>° 			(D) </a:t>
            </a:r>
            <a:r>
              <a:rPr lang="pt-BR" sz="2200" b="0" i="1" u="none" strike="noStrike" baseline="0" dirty="0">
                <a:latin typeface="Arial" panose="020B0604020202020204" pitchFamily="34" charset="0"/>
                <a:cs typeface="Arial" panose="020B0604020202020204" pitchFamily="34" charset="0"/>
              </a:rPr>
              <a:t>22</a:t>
            </a:r>
            <a:r>
              <a:rPr lang="pt-BR" sz="2200" b="0" i="0" u="none" strike="noStrike" baseline="0" dirty="0">
                <a:latin typeface="Arial" panose="020B0604020202020204" pitchFamily="34" charset="0"/>
                <a:cs typeface="Arial" panose="020B0604020202020204" pitchFamily="34" charset="0"/>
              </a:rPr>
              <a:t>°</a:t>
            </a:r>
          </a:p>
          <a:p>
            <a:pPr algn="just"/>
            <a:r>
              <a:rPr lang="pt-BR" sz="2200" b="0" i="0" u="none" strike="noStrike" baseline="0" dirty="0">
                <a:latin typeface="Arial" panose="020B0604020202020204" pitchFamily="34" charset="0"/>
                <a:cs typeface="Arial" panose="020B0604020202020204" pitchFamily="34" charset="0"/>
              </a:rPr>
              <a:t>(B) </a:t>
            </a:r>
            <a:r>
              <a:rPr lang="pt-BR" sz="2200" b="0" i="1" u="none" strike="noStrike" baseline="0" dirty="0">
                <a:latin typeface="Arial" panose="020B0604020202020204" pitchFamily="34" charset="0"/>
                <a:cs typeface="Arial" panose="020B0604020202020204" pitchFamily="34" charset="0"/>
              </a:rPr>
              <a:t>15</a:t>
            </a:r>
            <a:r>
              <a:rPr lang="pt-BR" sz="2200" b="0" i="0" u="none" strike="noStrike" baseline="0" dirty="0">
                <a:latin typeface="Arial" panose="020B0604020202020204" pitchFamily="34" charset="0"/>
                <a:cs typeface="Arial" panose="020B0604020202020204" pitchFamily="34" charset="0"/>
              </a:rPr>
              <a:t>° 			(E) </a:t>
            </a:r>
            <a:r>
              <a:rPr lang="pt-BR" sz="2200" b="0" i="1" u="none" strike="noStrike" baseline="0" dirty="0">
                <a:latin typeface="Arial" panose="020B0604020202020204" pitchFamily="34" charset="0"/>
                <a:cs typeface="Arial" panose="020B0604020202020204" pitchFamily="34" charset="0"/>
              </a:rPr>
              <a:t>36</a:t>
            </a:r>
            <a:r>
              <a:rPr lang="pt-BR" sz="2200" b="0" i="0" u="none" strike="noStrike" baseline="0" dirty="0">
                <a:latin typeface="Arial" panose="020B0604020202020204" pitchFamily="34" charset="0"/>
                <a:cs typeface="Arial" panose="020B0604020202020204" pitchFamily="34" charset="0"/>
              </a:rPr>
              <a:t>°</a:t>
            </a:r>
          </a:p>
          <a:p>
            <a:pPr algn="just"/>
            <a:r>
              <a:rPr lang="pt-BR" sz="2200" b="0" i="0" u="none" strike="noStrike" baseline="0" dirty="0">
                <a:latin typeface="Arial" panose="020B0604020202020204" pitchFamily="34" charset="0"/>
                <a:cs typeface="Arial" panose="020B0604020202020204" pitchFamily="34" charset="0"/>
              </a:rPr>
              <a:t>(C) </a:t>
            </a:r>
            <a:r>
              <a:rPr lang="pt-BR" sz="2200" b="0" i="1" u="none" strike="noStrike" baseline="0" dirty="0">
                <a:latin typeface="Arial" panose="020B0604020202020204" pitchFamily="34" charset="0"/>
                <a:cs typeface="Arial" panose="020B0604020202020204" pitchFamily="34" charset="0"/>
              </a:rPr>
              <a:t>18</a:t>
            </a:r>
            <a:r>
              <a:rPr lang="pt-BR" sz="2200" b="0" i="0" u="none" strike="noStrike" baseline="0" dirty="0">
                <a:latin typeface="Arial" panose="020B0604020202020204" pitchFamily="34" charset="0"/>
                <a:cs typeface="Arial" panose="020B0604020202020204" pitchFamily="34" charset="0"/>
              </a:rPr>
              <a:t>°</a:t>
            </a:r>
            <a:endParaRPr lang="pt-BR" sz="2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48633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1E2DF4-F7B8-2E7D-96CF-9CD0ADFCB5DC}"/>
            </a:ext>
          </a:extLst>
        </p:cNvPr>
        <p:cNvGrpSpPr/>
        <p:nvPr/>
      </p:nvGrpSpPr>
      <p:grpSpPr>
        <a:xfrm>
          <a:off x="0" y="0"/>
          <a:ext cx="0" cy="0"/>
          <a:chOff x="0" y="0"/>
          <a:chExt cx="0" cy="0"/>
        </a:xfrm>
      </p:grpSpPr>
      <p:cxnSp>
        <p:nvCxnSpPr>
          <p:cNvPr id="2" name="Conector reto 1">
            <a:extLst>
              <a:ext uri="{FF2B5EF4-FFF2-40B4-BE49-F238E27FC236}">
                <a16:creationId xmlns:a16="http://schemas.microsoft.com/office/drawing/2014/main" id="{B63B53E9-C5DC-0037-0C02-B7526B811508}"/>
              </a:ext>
            </a:extLst>
          </p:cNvPr>
          <p:cNvCxnSpPr>
            <a:cxnSpLocks/>
          </p:cNvCxnSpPr>
          <p:nvPr/>
        </p:nvCxnSpPr>
        <p:spPr>
          <a:xfrm>
            <a:off x="6303034" y="727295"/>
            <a:ext cx="0" cy="5709588"/>
          </a:xfrm>
          <a:prstGeom prst="line">
            <a:avLst/>
          </a:prstGeom>
          <a:ln w="28575"/>
        </p:spPr>
        <p:style>
          <a:lnRef idx="3">
            <a:schemeClr val="dk1"/>
          </a:lnRef>
          <a:fillRef idx="0">
            <a:schemeClr val="dk1"/>
          </a:fillRef>
          <a:effectRef idx="2">
            <a:schemeClr val="dk1"/>
          </a:effectRef>
          <a:fontRef idx="minor">
            <a:schemeClr val="tx1"/>
          </a:fontRef>
        </p:style>
      </p:cxnSp>
      <p:pic>
        <p:nvPicPr>
          <p:cNvPr id="4" name="Imagem 3" descr="Interface gráfica do usuário, Texto, Aplicativo&#10;&#10;O conteúdo gerado por IA pode estar incorreto.">
            <a:extLst>
              <a:ext uri="{FF2B5EF4-FFF2-40B4-BE49-F238E27FC236}">
                <a16:creationId xmlns:a16="http://schemas.microsoft.com/office/drawing/2014/main" id="{AFD11548-A8BD-9F97-FA0E-1C36BBD0B301}"/>
              </a:ext>
            </a:extLst>
          </p:cNvPr>
          <p:cNvPicPr>
            <a:picLocks noChangeAspect="1"/>
          </p:cNvPicPr>
          <p:nvPr/>
        </p:nvPicPr>
        <p:blipFill>
          <a:blip r:embed="rId2"/>
          <a:stretch>
            <a:fillRect/>
          </a:stretch>
        </p:blipFill>
        <p:spPr>
          <a:xfrm>
            <a:off x="347708" y="658284"/>
            <a:ext cx="5816090" cy="2144638"/>
          </a:xfrm>
          <a:prstGeom prst="rect">
            <a:avLst/>
          </a:prstGeom>
        </p:spPr>
      </p:pic>
      <p:sp>
        <p:nvSpPr>
          <p:cNvPr id="6" name="CaixaDeTexto 5">
            <a:extLst>
              <a:ext uri="{FF2B5EF4-FFF2-40B4-BE49-F238E27FC236}">
                <a16:creationId xmlns:a16="http://schemas.microsoft.com/office/drawing/2014/main" id="{449F0F8F-B81B-B275-BE43-1F89F08B79B8}"/>
              </a:ext>
            </a:extLst>
          </p:cNvPr>
          <p:cNvSpPr txBox="1"/>
          <p:nvPr/>
        </p:nvSpPr>
        <p:spPr>
          <a:xfrm>
            <a:off x="208472" y="2802922"/>
            <a:ext cx="6094562" cy="2462213"/>
          </a:xfrm>
          <a:prstGeom prst="rect">
            <a:avLst/>
          </a:prstGeom>
          <a:noFill/>
        </p:spPr>
        <p:txBody>
          <a:bodyPr wrap="square">
            <a:spAutoFit/>
          </a:bodyPr>
          <a:lstStyle/>
          <a:p>
            <a:pPr algn="just"/>
            <a:r>
              <a:rPr lang="pt-BR" sz="2200" b="1" i="0" u="none" strike="noStrike" baseline="0" dirty="0">
                <a:latin typeface="Arial" panose="020B0604020202020204" pitchFamily="34" charset="0"/>
                <a:cs typeface="Arial" panose="020B0604020202020204" pitchFamily="34" charset="0"/>
              </a:rPr>
              <a:t>Item 1. </a:t>
            </a:r>
            <a:r>
              <a:rPr lang="pt-BR" sz="2200" b="0" i="0" u="none" strike="noStrike" baseline="0" dirty="0">
                <a:latin typeface="Arial" panose="020B0604020202020204" pitchFamily="34" charset="0"/>
                <a:cs typeface="Arial" panose="020B0604020202020204" pitchFamily="34" charset="0"/>
              </a:rPr>
              <a:t>Os ângulos </a:t>
            </a:r>
            <a:r>
              <a:rPr lang="pt-BR" sz="2200" b="0" i="1" u="none" strike="noStrike" baseline="0" dirty="0">
                <a:latin typeface="Arial" panose="020B0604020202020204" pitchFamily="34" charset="0"/>
                <a:cs typeface="Arial" panose="020B0604020202020204" pitchFamily="34" charset="0"/>
              </a:rPr>
              <a:t>α, β </a:t>
            </a:r>
            <a:r>
              <a:rPr lang="pt-BR" sz="2200" b="0" i="0" u="none" strike="noStrike" baseline="0" dirty="0">
                <a:latin typeface="Arial" panose="020B0604020202020204" pitchFamily="34" charset="0"/>
                <a:cs typeface="Arial" panose="020B0604020202020204" pitchFamily="34" charset="0"/>
              </a:rPr>
              <a:t>e </a:t>
            </a:r>
            <a:r>
              <a:rPr lang="pt-BR" sz="2200" b="0" i="1" u="none" strike="noStrike" baseline="0" dirty="0">
                <a:latin typeface="Arial" panose="020B0604020202020204" pitchFamily="34" charset="0"/>
                <a:cs typeface="Arial" panose="020B0604020202020204" pitchFamily="34" charset="0"/>
              </a:rPr>
              <a:t>θ</a:t>
            </a:r>
            <a:r>
              <a:rPr lang="pt-BR" sz="2200" b="0" i="0" u="none" strike="noStrike" baseline="0" dirty="0">
                <a:latin typeface="Arial" panose="020B0604020202020204" pitchFamily="34" charset="0"/>
                <a:cs typeface="Arial" panose="020B0604020202020204" pitchFamily="34" charset="0"/>
              </a:rPr>
              <a:t>, de um triângulo medem </a:t>
            </a:r>
            <a:r>
              <a:rPr lang="pt-BR" sz="2200" b="0" i="1" u="none" strike="noStrike" baseline="0" dirty="0">
                <a:latin typeface="Arial" panose="020B0604020202020204" pitchFamily="34" charset="0"/>
                <a:cs typeface="Arial" panose="020B0604020202020204" pitchFamily="34" charset="0"/>
              </a:rPr>
              <a:t>x</a:t>
            </a:r>
            <a:r>
              <a:rPr lang="pt-BR" sz="2200" b="0" i="0" u="none" strike="noStrike" baseline="0" dirty="0">
                <a:latin typeface="Arial" panose="020B0604020202020204" pitchFamily="34" charset="0"/>
                <a:cs typeface="Arial" panose="020B0604020202020204" pitchFamily="34" charset="0"/>
              </a:rPr>
              <a:t>, </a:t>
            </a:r>
            <a:r>
              <a:rPr lang="pt-BR" sz="2200" b="0" i="1" u="none" strike="noStrike" baseline="0" dirty="0">
                <a:latin typeface="Arial" panose="020B0604020202020204" pitchFamily="34" charset="0"/>
                <a:cs typeface="Arial" panose="020B0604020202020204" pitchFamily="34" charset="0"/>
              </a:rPr>
              <a:t>2x </a:t>
            </a:r>
            <a:r>
              <a:rPr lang="pt-BR" sz="2200" b="0" i="0" u="none" strike="noStrike" baseline="0" dirty="0">
                <a:latin typeface="Arial" panose="020B0604020202020204" pitchFamily="34" charset="0"/>
                <a:cs typeface="Arial" panose="020B0604020202020204" pitchFamily="34" charset="0"/>
              </a:rPr>
              <a:t>e </a:t>
            </a:r>
            <a:r>
              <a:rPr lang="pt-BR" sz="2200" b="0" i="1" u="none" strike="noStrike" baseline="0" dirty="0">
                <a:latin typeface="Arial" panose="020B0604020202020204" pitchFamily="34" charset="0"/>
                <a:cs typeface="Arial" panose="020B0604020202020204" pitchFamily="34" charset="0"/>
              </a:rPr>
              <a:t>3x</a:t>
            </a:r>
            <a:r>
              <a:rPr lang="pt-BR" sz="2200" b="0" i="0" u="none" strike="noStrike" baseline="0" dirty="0">
                <a:latin typeface="Arial" panose="020B0604020202020204" pitchFamily="34" charset="0"/>
                <a:cs typeface="Arial" panose="020B0604020202020204" pitchFamily="34" charset="0"/>
              </a:rPr>
              <a:t>, respectivamente.</a:t>
            </a:r>
          </a:p>
          <a:p>
            <a:pPr algn="just"/>
            <a:r>
              <a:rPr lang="pt-BR" sz="2200" b="0" i="0" u="none" strike="noStrike" baseline="0" dirty="0">
                <a:latin typeface="Arial" panose="020B0604020202020204" pitchFamily="34" charset="0"/>
                <a:cs typeface="Arial" panose="020B0604020202020204" pitchFamily="34" charset="0"/>
              </a:rPr>
              <a:t>Qual é a medida do ângulo </a:t>
            </a:r>
            <a:r>
              <a:rPr lang="pt-BR" sz="2200" b="0" i="1" u="none" strike="noStrike" baseline="0" dirty="0">
                <a:latin typeface="Arial" panose="020B0604020202020204" pitchFamily="34" charset="0"/>
                <a:cs typeface="Arial" panose="020B0604020202020204" pitchFamily="34" charset="0"/>
              </a:rPr>
              <a:t>β</a:t>
            </a:r>
            <a:r>
              <a:rPr lang="pt-BR" sz="2200" b="0" i="0" u="none" strike="noStrike" baseline="0" dirty="0">
                <a:latin typeface="Arial" panose="020B0604020202020204" pitchFamily="34" charset="0"/>
                <a:cs typeface="Arial" panose="020B0604020202020204" pitchFamily="34" charset="0"/>
              </a:rPr>
              <a:t>?</a:t>
            </a:r>
          </a:p>
          <a:p>
            <a:pPr algn="just"/>
            <a:endParaRPr lang="pt-BR" sz="2200" b="0" i="0" u="none" strike="noStrike" baseline="0" dirty="0">
              <a:latin typeface="Arial" panose="020B0604020202020204" pitchFamily="34" charset="0"/>
              <a:cs typeface="Arial" panose="020B0604020202020204" pitchFamily="34" charset="0"/>
            </a:endParaRPr>
          </a:p>
          <a:p>
            <a:pPr algn="just"/>
            <a:r>
              <a:rPr lang="pt-BR" sz="2200" b="0" i="0" u="none" strike="noStrike" baseline="0" dirty="0">
                <a:latin typeface="Arial" panose="020B0604020202020204" pitchFamily="34" charset="0"/>
                <a:cs typeface="Arial" panose="020B0604020202020204" pitchFamily="34" charset="0"/>
              </a:rPr>
              <a:t>(A) </a:t>
            </a:r>
            <a:r>
              <a:rPr lang="pt-BR" sz="2200" b="0" i="1" u="none" strike="noStrike" baseline="0" dirty="0">
                <a:latin typeface="Arial" panose="020B0604020202020204" pitchFamily="34" charset="0"/>
                <a:cs typeface="Arial" panose="020B0604020202020204" pitchFamily="34" charset="0"/>
              </a:rPr>
              <a:t>15</a:t>
            </a:r>
            <a:r>
              <a:rPr lang="pt-BR" sz="2200" b="0" i="0" u="none" strike="noStrike" baseline="0" dirty="0">
                <a:latin typeface="Arial" panose="020B0604020202020204" pitchFamily="34" charset="0"/>
                <a:cs typeface="Arial" panose="020B0604020202020204" pitchFamily="34" charset="0"/>
              </a:rPr>
              <a:t>° 		(D) </a:t>
            </a:r>
            <a:r>
              <a:rPr lang="pt-BR" sz="2200" b="0" i="1" u="none" strike="noStrike" baseline="0" dirty="0">
                <a:latin typeface="Arial" panose="020B0604020202020204" pitchFamily="34" charset="0"/>
                <a:cs typeface="Arial" panose="020B0604020202020204" pitchFamily="34" charset="0"/>
              </a:rPr>
              <a:t>90</a:t>
            </a:r>
            <a:r>
              <a:rPr lang="pt-BR" sz="2200" b="0" i="0" u="none" strike="noStrike" baseline="0" dirty="0">
                <a:latin typeface="Arial" panose="020B0604020202020204" pitchFamily="34" charset="0"/>
                <a:cs typeface="Arial" panose="020B0604020202020204" pitchFamily="34" charset="0"/>
              </a:rPr>
              <a:t>°</a:t>
            </a:r>
          </a:p>
          <a:p>
            <a:pPr algn="just"/>
            <a:r>
              <a:rPr lang="pt-BR" sz="2200" b="0" i="0" u="none" strike="noStrike" baseline="0" dirty="0">
                <a:latin typeface="Arial" panose="020B0604020202020204" pitchFamily="34" charset="0"/>
                <a:cs typeface="Arial" panose="020B0604020202020204" pitchFamily="34" charset="0"/>
              </a:rPr>
              <a:t>(B) </a:t>
            </a:r>
            <a:r>
              <a:rPr lang="pt-BR" sz="2200" b="0" i="1" u="none" strike="noStrike" baseline="0" dirty="0">
                <a:latin typeface="Arial" panose="020B0604020202020204" pitchFamily="34" charset="0"/>
                <a:cs typeface="Arial" panose="020B0604020202020204" pitchFamily="34" charset="0"/>
              </a:rPr>
              <a:t>30</a:t>
            </a:r>
            <a:r>
              <a:rPr lang="pt-BR" sz="2200" b="0" i="0" u="none" strike="noStrike" baseline="0" dirty="0">
                <a:latin typeface="Arial" panose="020B0604020202020204" pitchFamily="34" charset="0"/>
                <a:cs typeface="Arial" panose="020B0604020202020204" pitchFamily="34" charset="0"/>
              </a:rPr>
              <a:t>° 		(E) </a:t>
            </a:r>
            <a:r>
              <a:rPr lang="pt-BR" sz="2200" b="0" i="1" u="none" strike="noStrike" baseline="0" dirty="0">
                <a:latin typeface="Arial" panose="020B0604020202020204" pitchFamily="34" charset="0"/>
                <a:cs typeface="Arial" panose="020B0604020202020204" pitchFamily="34" charset="0"/>
              </a:rPr>
              <a:t>120</a:t>
            </a:r>
            <a:r>
              <a:rPr lang="pt-BR" sz="2200" b="0" i="0" u="none" strike="noStrike" baseline="0" dirty="0">
                <a:latin typeface="Arial" panose="020B0604020202020204" pitchFamily="34" charset="0"/>
                <a:cs typeface="Arial" panose="020B0604020202020204" pitchFamily="34" charset="0"/>
              </a:rPr>
              <a:t>°</a:t>
            </a:r>
          </a:p>
          <a:p>
            <a:pPr algn="just"/>
            <a:r>
              <a:rPr lang="pt-BR" sz="2200" b="0" i="0" u="none" strike="noStrike" baseline="0" dirty="0">
                <a:latin typeface="Arial" panose="020B0604020202020204" pitchFamily="34" charset="0"/>
                <a:cs typeface="Arial" panose="020B0604020202020204" pitchFamily="34" charset="0"/>
              </a:rPr>
              <a:t>(C) </a:t>
            </a:r>
            <a:r>
              <a:rPr lang="pt-BR" sz="2200" b="0" i="1" u="none" strike="noStrike" baseline="0" dirty="0">
                <a:latin typeface="Arial" panose="020B0604020202020204" pitchFamily="34" charset="0"/>
                <a:cs typeface="Arial" panose="020B0604020202020204" pitchFamily="34" charset="0"/>
              </a:rPr>
              <a:t>60</a:t>
            </a:r>
            <a:r>
              <a:rPr lang="pt-BR" sz="2200" b="0" i="0" u="none" strike="noStrike" baseline="0" dirty="0">
                <a:latin typeface="Arial" panose="020B0604020202020204" pitchFamily="34" charset="0"/>
                <a:cs typeface="Arial" panose="020B0604020202020204" pitchFamily="34" charset="0"/>
              </a:rPr>
              <a:t>°</a:t>
            </a:r>
          </a:p>
        </p:txBody>
      </p:sp>
      <p:sp>
        <p:nvSpPr>
          <p:cNvPr id="8" name="CaixaDeTexto 7">
            <a:extLst>
              <a:ext uri="{FF2B5EF4-FFF2-40B4-BE49-F238E27FC236}">
                <a16:creationId xmlns:a16="http://schemas.microsoft.com/office/drawing/2014/main" id="{58EE938E-6AA3-C01C-9D8E-9A40D7796642}"/>
              </a:ext>
            </a:extLst>
          </p:cNvPr>
          <p:cNvSpPr txBox="1"/>
          <p:nvPr/>
        </p:nvSpPr>
        <p:spPr>
          <a:xfrm>
            <a:off x="6303033" y="535100"/>
            <a:ext cx="5687682" cy="2800767"/>
          </a:xfrm>
          <a:prstGeom prst="rect">
            <a:avLst/>
          </a:prstGeom>
          <a:noFill/>
        </p:spPr>
        <p:txBody>
          <a:bodyPr wrap="square">
            <a:spAutoFit/>
          </a:bodyPr>
          <a:lstStyle/>
          <a:p>
            <a:pPr algn="just"/>
            <a:r>
              <a:rPr lang="pt-BR" sz="2200" b="1" i="0" u="none" strike="noStrike" baseline="0" dirty="0">
                <a:latin typeface="Arial" panose="020B0604020202020204" pitchFamily="34" charset="0"/>
                <a:cs typeface="Arial" panose="020B0604020202020204" pitchFamily="34" charset="0"/>
              </a:rPr>
              <a:t>Item 2. </a:t>
            </a:r>
            <a:r>
              <a:rPr lang="pt-BR" sz="2200" b="0" i="0" u="none" strike="noStrike" baseline="0" dirty="0">
                <a:latin typeface="Arial" panose="020B0604020202020204" pitchFamily="34" charset="0"/>
                <a:cs typeface="Arial" panose="020B0604020202020204" pitchFamily="34" charset="0"/>
              </a:rPr>
              <a:t>O ângulo externo de um polígono regular mede </a:t>
            </a:r>
            <a:r>
              <a:rPr lang="pt-BR" sz="2200" b="0" i="1" u="none" strike="noStrike" baseline="0" dirty="0">
                <a:latin typeface="Arial" panose="020B0604020202020204" pitchFamily="34" charset="0"/>
                <a:cs typeface="Arial" panose="020B0604020202020204" pitchFamily="34" charset="0"/>
              </a:rPr>
              <a:t>24</a:t>
            </a:r>
            <a:r>
              <a:rPr lang="pt-BR" sz="2200" b="0" i="0" u="none" strike="noStrike" baseline="0" dirty="0">
                <a:latin typeface="Arial" panose="020B0604020202020204" pitchFamily="34" charset="0"/>
                <a:cs typeface="Arial" panose="020B0604020202020204" pitchFamily="34" charset="0"/>
              </a:rPr>
              <a:t>°.</a:t>
            </a:r>
          </a:p>
          <a:p>
            <a:pPr algn="just"/>
            <a:r>
              <a:rPr lang="pt-BR" sz="2200" b="0" i="0" u="none" strike="noStrike" baseline="0" dirty="0">
                <a:latin typeface="Arial" panose="020B0604020202020204" pitchFamily="34" charset="0"/>
                <a:cs typeface="Arial" panose="020B0604020202020204" pitchFamily="34" charset="0"/>
              </a:rPr>
              <a:t>Qual é a medida de cada ângulo interno desse polígono?</a:t>
            </a:r>
          </a:p>
          <a:p>
            <a:pPr algn="just"/>
            <a:endParaRPr lang="pt-BR" sz="2200" b="0" i="0" u="none" strike="noStrike" baseline="0" dirty="0">
              <a:latin typeface="Arial" panose="020B0604020202020204" pitchFamily="34" charset="0"/>
              <a:cs typeface="Arial" panose="020B0604020202020204" pitchFamily="34" charset="0"/>
            </a:endParaRPr>
          </a:p>
          <a:p>
            <a:pPr algn="just"/>
            <a:r>
              <a:rPr lang="pt-BR" sz="2200" b="0" i="0" u="none" strike="noStrike" baseline="0" dirty="0">
                <a:latin typeface="Arial" panose="020B0604020202020204" pitchFamily="34" charset="0"/>
                <a:cs typeface="Arial" panose="020B0604020202020204" pitchFamily="34" charset="0"/>
              </a:rPr>
              <a:t>(A) </a:t>
            </a:r>
            <a:r>
              <a:rPr lang="pt-BR" sz="2200" b="0" i="1" u="none" strike="noStrike" baseline="0" dirty="0">
                <a:latin typeface="Arial" panose="020B0604020202020204" pitchFamily="34" charset="0"/>
                <a:cs typeface="Arial" panose="020B0604020202020204" pitchFamily="34" charset="0"/>
              </a:rPr>
              <a:t>48</a:t>
            </a:r>
            <a:r>
              <a:rPr lang="pt-BR" sz="2200" b="0" i="0" u="none" strike="noStrike" baseline="0" dirty="0">
                <a:latin typeface="Arial" panose="020B0604020202020204" pitchFamily="34" charset="0"/>
                <a:cs typeface="Arial" panose="020B0604020202020204" pitchFamily="34" charset="0"/>
              </a:rPr>
              <a:t>° 		(D) </a:t>
            </a:r>
            <a:r>
              <a:rPr lang="pt-BR" sz="2200" b="0" i="1" u="none" strike="noStrike" baseline="0" dirty="0">
                <a:latin typeface="Arial" panose="020B0604020202020204" pitchFamily="34" charset="0"/>
                <a:cs typeface="Arial" panose="020B0604020202020204" pitchFamily="34" charset="0"/>
              </a:rPr>
              <a:t>156</a:t>
            </a:r>
            <a:r>
              <a:rPr lang="pt-BR" sz="2200" b="0" i="0" u="none" strike="noStrike" baseline="0" dirty="0">
                <a:latin typeface="Arial" panose="020B0604020202020204" pitchFamily="34" charset="0"/>
                <a:cs typeface="Arial" panose="020B0604020202020204" pitchFamily="34" charset="0"/>
              </a:rPr>
              <a:t>°</a:t>
            </a:r>
          </a:p>
          <a:p>
            <a:pPr algn="just"/>
            <a:r>
              <a:rPr lang="pt-BR" sz="2200" b="0" i="0" u="none" strike="noStrike" baseline="0" dirty="0">
                <a:latin typeface="Arial" panose="020B0604020202020204" pitchFamily="34" charset="0"/>
                <a:cs typeface="Arial" panose="020B0604020202020204" pitchFamily="34" charset="0"/>
              </a:rPr>
              <a:t>(B) </a:t>
            </a:r>
            <a:r>
              <a:rPr lang="pt-BR" sz="2200" b="0" i="1" u="none" strike="noStrike" baseline="0" dirty="0">
                <a:latin typeface="Arial" panose="020B0604020202020204" pitchFamily="34" charset="0"/>
                <a:cs typeface="Arial" panose="020B0604020202020204" pitchFamily="34" charset="0"/>
              </a:rPr>
              <a:t>72</a:t>
            </a:r>
            <a:r>
              <a:rPr lang="pt-BR" sz="2200" b="0" i="0" u="none" strike="noStrike" baseline="0" dirty="0">
                <a:latin typeface="Arial" panose="020B0604020202020204" pitchFamily="34" charset="0"/>
                <a:cs typeface="Arial" panose="020B0604020202020204" pitchFamily="34" charset="0"/>
              </a:rPr>
              <a:t>° 		(E) </a:t>
            </a:r>
            <a:r>
              <a:rPr lang="pt-BR" sz="2200" b="0" i="1" u="none" strike="noStrike" baseline="0" dirty="0">
                <a:latin typeface="Arial" panose="020B0604020202020204" pitchFamily="34" charset="0"/>
                <a:cs typeface="Arial" panose="020B0604020202020204" pitchFamily="34" charset="0"/>
              </a:rPr>
              <a:t>168</a:t>
            </a:r>
            <a:r>
              <a:rPr lang="pt-BR" sz="2200" b="0" i="0" u="none" strike="noStrike" baseline="0" dirty="0">
                <a:latin typeface="Arial" panose="020B0604020202020204" pitchFamily="34" charset="0"/>
                <a:cs typeface="Arial" panose="020B0604020202020204" pitchFamily="34" charset="0"/>
              </a:rPr>
              <a:t>°</a:t>
            </a:r>
          </a:p>
          <a:p>
            <a:pPr algn="just"/>
            <a:r>
              <a:rPr lang="pt-BR" sz="2200" b="0" i="0" u="none" strike="noStrike" baseline="0" dirty="0">
                <a:latin typeface="Arial" panose="020B0604020202020204" pitchFamily="34" charset="0"/>
                <a:cs typeface="Arial" panose="020B0604020202020204" pitchFamily="34" charset="0"/>
              </a:rPr>
              <a:t>(C) </a:t>
            </a:r>
            <a:r>
              <a:rPr lang="pt-BR" sz="2200" b="0" i="1" u="none" strike="noStrike" baseline="0" dirty="0">
                <a:latin typeface="Arial" panose="020B0604020202020204" pitchFamily="34" charset="0"/>
                <a:cs typeface="Arial" panose="020B0604020202020204" pitchFamily="34" charset="0"/>
              </a:rPr>
              <a:t>144</a:t>
            </a:r>
            <a:r>
              <a:rPr lang="pt-BR" sz="2200" b="0" i="0" u="none" strike="noStrike" baseline="0" dirty="0">
                <a:latin typeface="Arial" panose="020B0604020202020204" pitchFamily="34" charset="0"/>
                <a:cs typeface="Arial" panose="020B0604020202020204" pitchFamily="34" charset="0"/>
              </a:rPr>
              <a:t>°</a:t>
            </a:r>
            <a:endParaRPr lang="pt-BR" sz="2200" dirty="0">
              <a:latin typeface="Arial" panose="020B0604020202020204" pitchFamily="34" charset="0"/>
              <a:cs typeface="Arial" panose="020B0604020202020204" pitchFamily="34" charset="0"/>
            </a:endParaRPr>
          </a:p>
        </p:txBody>
      </p:sp>
      <p:pic>
        <p:nvPicPr>
          <p:cNvPr id="9" name="Imagem 8" descr="Interface gráfica do usuário&#10;&#10;O conteúdo gerado por IA pode estar incorreto.">
            <a:extLst>
              <a:ext uri="{FF2B5EF4-FFF2-40B4-BE49-F238E27FC236}">
                <a16:creationId xmlns:a16="http://schemas.microsoft.com/office/drawing/2014/main" id="{F6E55FFA-0133-3508-BF67-3A5248EBFBC9}"/>
              </a:ext>
            </a:extLst>
          </p:cNvPr>
          <p:cNvPicPr>
            <a:picLocks noChangeAspect="1"/>
          </p:cNvPicPr>
          <p:nvPr/>
        </p:nvPicPr>
        <p:blipFill>
          <a:blip r:embed="rId3"/>
          <a:stretch>
            <a:fillRect/>
          </a:stretch>
        </p:blipFill>
        <p:spPr>
          <a:xfrm>
            <a:off x="6364633" y="3335867"/>
            <a:ext cx="4188586" cy="842825"/>
          </a:xfrm>
          <a:prstGeom prst="rect">
            <a:avLst/>
          </a:prstGeom>
        </p:spPr>
      </p:pic>
      <p:sp>
        <p:nvSpPr>
          <p:cNvPr id="11" name="CaixaDeTexto 10">
            <a:extLst>
              <a:ext uri="{FF2B5EF4-FFF2-40B4-BE49-F238E27FC236}">
                <a16:creationId xmlns:a16="http://schemas.microsoft.com/office/drawing/2014/main" id="{010FCCEE-36E2-DCD2-B10E-937ACF32385C}"/>
              </a:ext>
            </a:extLst>
          </p:cNvPr>
          <p:cNvSpPr txBox="1"/>
          <p:nvPr/>
        </p:nvSpPr>
        <p:spPr>
          <a:xfrm>
            <a:off x="6303033" y="4180387"/>
            <a:ext cx="5680493" cy="2462213"/>
          </a:xfrm>
          <a:prstGeom prst="rect">
            <a:avLst/>
          </a:prstGeom>
          <a:noFill/>
        </p:spPr>
        <p:txBody>
          <a:bodyPr wrap="square">
            <a:spAutoFit/>
          </a:bodyPr>
          <a:lstStyle/>
          <a:p>
            <a:pPr algn="ctr"/>
            <a:r>
              <a:rPr lang="pt-BR" sz="2200" b="1" i="0" u="none" strike="noStrike" baseline="0" dirty="0">
                <a:latin typeface="Arial" panose="020B0604020202020204" pitchFamily="34" charset="0"/>
                <a:cs typeface="Arial" panose="020B0604020202020204" pitchFamily="34" charset="0"/>
              </a:rPr>
              <a:t>PERÍMETRO DE FIGURAS PLANAS</a:t>
            </a:r>
          </a:p>
          <a:p>
            <a:pPr algn="just"/>
            <a:r>
              <a:rPr lang="pt-BR" sz="2200" b="0" i="0" u="none" strike="noStrike" baseline="0" dirty="0">
                <a:latin typeface="Arial" panose="020B0604020202020204" pitchFamily="34" charset="0"/>
                <a:cs typeface="Arial" panose="020B0604020202020204" pitchFamily="34" charset="0"/>
              </a:rPr>
              <a:t>O perímetro é a medida do comprimento do contorno da figura, parte fundamental no estudo de figuras planas.</a:t>
            </a:r>
          </a:p>
          <a:p>
            <a:pPr algn="just"/>
            <a:r>
              <a:rPr lang="pt-BR" sz="2200" b="0" i="0" u="none" strike="noStrike" baseline="0" dirty="0">
                <a:latin typeface="Arial" panose="020B0604020202020204" pitchFamily="34" charset="0"/>
                <a:cs typeface="Arial" panose="020B0604020202020204" pitchFamily="34" charset="0"/>
              </a:rPr>
              <a:t>Quando se trabalha com os polígonos, o perímetro é calculado através da soma das medidas de todos os lados.</a:t>
            </a:r>
            <a:endParaRPr lang="pt-BR" sz="2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2889121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98E483-91E3-BC97-42DE-17DA46E860F9}"/>
            </a:ext>
          </a:extLst>
        </p:cNvPr>
        <p:cNvGrpSpPr/>
        <p:nvPr/>
      </p:nvGrpSpPr>
      <p:grpSpPr>
        <a:xfrm>
          <a:off x="0" y="0"/>
          <a:ext cx="0" cy="0"/>
          <a:chOff x="0" y="0"/>
          <a:chExt cx="0" cy="0"/>
        </a:xfrm>
      </p:grpSpPr>
      <p:cxnSp>
        <p:nvCxnSpPr>
          <p:cNvPr id="2" name="Conector reto 1">
            <a:extLst>
              <a:ext uri="{FF2B5EF4-FFF2-40B4-BE49-F238E27FC236}">
                <a16:creationId xmlns:a16="http://schemas.microsoft.com/office/drawing/2014/main" id="{81035170-4BDA-9EEC-3CDB-1FEA9DEFD96C}"/>
              </a:ext>
            </a:extLst>
          </p:cNvPr>
          <p:cNvCxnSpPr>
            <a:cxnSpLocks/>
          </p:cNvCxnSpPr>
          <p:nvPr/>
        </p:nvCxnSpPr>
        <p:spPr>
          <a:xfrm>
            <a:off x="6303034" y="727295"/>
            <a:ext cx="0" cy="5709588"/>
          </a:xfrm>
          <a:prstGeom prst="line">
            <a:avLst/>
          </a:prstGeom>
          <a:ln w="28575"/>
        </p:spPr>
        <p:style>
          <a:lnRef idx="3">
            <a:schemeClr val="dk1"/>
          </a:lnRef>
          <a:fillRef idx="0">
            <a:schemeClr val="dk1"/>
          </a:fillRef>
          <a:effectRef idx="2">
            <a:schemeClr val="dk1"/>
          </a:effectRef>
          <a:fontRef idx="minor">
            <a:schemeClr val="tx1"/>
          </a:fontRef>
        </p:style>
      </p:cxnSp>
      <p:pic>
        <p:nvPicPr>
          <p:cNvPr id="4" name="Imagem 3" descr="Forma, Polígono&#10;&#10;O conteúdo gerado por IA pode estar incorreto.">
            <a:extLst>
              <a:ext uri="{FF2B5EF4-FFF2-40B4-BE49-F238E27FC236}">
                <a16:creationId xmlns:a16="http://schemas.microsoft.com/office/drawing/2014/main" id="{44EDCE6F-9B02-6C48-A353-AC72F6673DC0}"/>
              </a:ext>
            </a:extLst>
          </p:cNvPr>
          <p:cNvPicPr>
            <a:picLocks noChangeAspect="1"/>
          </p:cNvPicPr>
          <p:nvPr/>
        </p:nvPicPr>
        <p:blipFill>
          <a:blip r:embed="rId2"/>
          <a:stretch>
            <a:fillRect/>
          </a:stretch>
        </p:blipFill>
        <p:spPr>
          <a:xfrm>
            <a:off x="420854" y="638453"/>
            <a:ext cx="5468113" cy="5887272"/>
          </a:xfrm>
          <a:prstGeom prst="rect">
            <a:avLst/>
          </a:prstGeom>
        </p:spPr>
      </p:pic>
      <p:pic>
        <p:nvPicPr>
          <p:cNvPr id="6" name="Imagem 5" descr="Interface gráfica do usuário, Texto, Aplicativo, Email&#10;&#10;O conteúdo gerado por IA pode estar incorreto.">
            <a:extLst>
              <a:ext uri="{FF2B5EF4-FFF2-40B4-BE49-F238E27FC236}">
                <a16:creationId xmlns:a16="http://schemas.microsoft.com/office/drawing/2014/main" id="{BA33C42B-C0F8-DB48-48ED-C99671C6ED49}"/>
              </a:ext>
            </a:extLst>
          </p:cNvPr>
          <p:cNvPicPr>
            <a:picLocks noChangeAspect="1"/>
          </p:cNvPicPr>
          <p:nvPr/>
        </p:nvPicPr>
        <p:blipFill>
          <a:blip r:embed="rId3"/>
          <a:stretch>
            <a:fillRect/>
          </a:stretch>
        </p:blipFill>
        <p:spPr>
          <a:xfrm>
            <a:off x="6423576" y="727295"/>
            <a:ext cx="5429118" cy="2122131"/>
          </a:xfrm>
          <a:prstGeom prst="rect">
            <a:avLst/>
          </a:prstGeom>
        </p:spPr>
      </p:pic>
      <p:sp>
        <p:nvSpPr>
          <p:cNvPr id="10" name="CaixaDeTexto 9">
            <a:extLst>
              <a:ext uri="{FF2B5EF4-FFF2-40B4-BE49-F238E27FC236}">
                <a16:creationId xmlns:a16="http://schemas.microsoft.com/office/drawing/2014/main" id="{4501D554-44F7-AF9F-79D0-537C77A6C55A}"/>
              </a:ext>
            </a:extLst>
          </p:cNvPr>
          <p:cNvSpPr txBox="1"/>
          <p:nvPr/>
        </p:nvSpPr>
        <p:spPr>
          <a:xfrm>
            <a:off x="6303034" y="2849426"/>
            <a:ext cx="5661803" cy="2123658"/>
          </a:xfrm>
          <a:prstGeom prst="rect">
            <a:avLst/>
          </a:prstGeom>
          <a:noFill/>
        </p:spPr>
        <p:txBody>
          <a:bodyPr wrap="square">
            <a:spAutoFit/>
          </a:bodyPr>
          <a:lstStyle/>
          <a:p>
            <a:pPr algn="just"/>
            <a:r>
              <a:rPr lang="pt-BR" sz="2200" b="0" i="0" u="none" strike="noStrike" baseline="0" dirty="0">
                <a:latin typeface="Arial" panose="020B0604020202020204" pitchFamily="34" charset="0"/>
                <a:cs typeface="Arial" panose="020B0604020202020204" pitchFamily="34" charset="0"/>
              </a:rPr>
              <a:t>► </a:t>
            </a:r>
            <a:r>
              <a:rPr lang="pt-BR" sz="2200" b="1" i="0" u="none" strike="noStrike" baseline="0" dirty="0">
                <a:latin typeface="Arial" panose="020B0604020202020204" pitchFamily="34" charset="0"/>
                <a:cs typeface="Arial" panose="020B0604020202020204" pitchFamily="34" charset="0"/>
              </a:rPr>
              <a:t>Decomposição de figuras</a:t>
            </a:r>
          </a:p>
          <a:p>
            <a:pPr algn="just"/>
            <a:r>
              <a:rPr lang="pt-BR" sz="2200" b="0" i="0" u="none" strike="noStrike" baseline="0" dirty="0">
                <a:latin typeface="Arial" panose="020B0604020202020204" pitchFamily="34" charset="0"/>
                <a:cs typeface="Arial" panose="020B0604020202020204" pitchFamily="34" charset="0"/>
              </a:rPr>
              <a:t>Em alguns casos, determinar o perímetro de figuras planas exige a decomposição em figuras conhecidas.</a:t>
            </a:r>
          </a:p>
          <a:p>
            <a:pPr algn="just"/>
            <a:r>
              <a:rPr lang="pt-BR" sz="2200" b="0" i="0" u="none" strike="noStrike" baseline="0" dirty="0">
                <a:latin typeface="Arial" panose="020B0604020202020204" pitchFamily="34" charset="0"/>
                <a:cs typeface="Arial" panose="020B0604020202020204" pitchFamily="34" charset="0"/>
              </a:rPr>
              <a:t>Observe a figura, a seguir, inscrita uma malha quadriculada (1 × </a:t>
            </a:r>
            <a:r>
              <a:rPr lang="pt-BR" sz="2200" b="0" i="1" u="none" strike="noStrike" baseline="0" dirty="0">
                <a:latin typeface="Arial" panose="020B0604020202020204" pitchFamily="34" charset="0"/>
                <a:cs typeface="Arial" panose="020B0604020202020204" pitchFamily="34" charset="0"/>
              </a:rPr>
              <a:t>1 </a:t>
            </a:r>
            <a:r>
              <a:rPr lang="pt-BR" sz="2200" b="0" i="0" u="none" strike="noStrike" baseline="0" dirty="0">
                <a:latin typeface="Arial" panose="020B0604020202020204" pitchFamily="34" charset="0"/>
                <a:cs typeface="Arial" panose="020B0604020202020204" pitchFamily="34" charset="0"/>
              </a:rPr>
              <a:t>cm).</a:t>
            </a:r>
            <a:endParaRPr lang="pt-BR" sz="2200" dirty="0">
              <a:latin typeface="Arial" panose="020B0604020202020204" pitchFamily="34" charset="0"/>
              <a:cs typeface="Arial" panose="020B0604020202020204" pitchFamily="34" charset="0"/>
            </a:endParaRPr>
          </a:p>
        </p:txBody>
      </p:sp>
      <p:pic>
        <p:nvPicPr>
          <p:cNvPr id="12" name="Imagem 11" descr="Gráfico, Histograma&#10;&#10;O conteúdo gerado por IA pode estar incorreto.">
            <a:extLst>
              <a:ext uri="{FF2B5EF4-FFF2-40B4-BE49-F238E27FC236}">
                <a16:creationId xmlns:a16="http://schemas.microsoft.com/office/drawing/2014/main" id="{2BFCA170-43BC-601C-A27A-D00BF1E2BD4C}"/>
              </a:ext>
            </a:extLst>
          </p:cNvPr>
          <p:cNvPicPr>
            <a:picLocks noChangeAspect="1"/>
          </p:cNvPicPr>
          <p:nvPr/>
        </p:nvPicPr>
        <p:blipFill>
          <a:blip r:embed="rId4"/>
          <a:stretch>
            <a:fillRect/>
          </a:stretch>
        </p:blipFill>
        <p:spPr>
          <a:xfrm>
            <a:off x="7788868" y="4971557"/>
            <a:ext cx="2628638" cy="1465326"/>
          </a:xfrm>
          <a:prstGeom prst="rect">
            <a:avLst/>
          </a:prstGeom>
        </p:spPr>
      </p:pic>
    </p:spTree>
    <p:extLst>
      <p:ext uri="{BB962C8B-B14F-4D97-AF65-F5344CB8AC3E}">
        <p14:creationId xmlns:p14="http://schemas.microsoft.com/office/powerpoint/2010/main" val="258171743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746FEF-E4B0-1BBC-DD7D-9026B6E76912}"/>
            </a:ext>
          </a:extLst>
        </p:cNvPr>
        <p:cNvGrpSpPr/>
        <p:nvPr/>
      </p:nvGrpSpPr>
      <p:grpSpPr>
        <a:xfrm>
          <a:off x="0" y="0"/>
          <a:ext cx="0" cy="0"/>
          <a:chOff x="0" y="0"/>
          <a:chExt cx="0" cy="0"/>
        </a:xfrm>
      </p:grpSpPr>
      <p:cxnSp>
        <p:nvCxnSpPr>
          <p:cNvPr id="2" name="Conector reto 1">
            <a:extLst>
              <a:ext uri="{FF2B5EF4-FFF2-40B4-BE49-F238E27FC236}">
                <a16:creationId xmlns:a16="http://schemas.microsoft.com/office/drawing/2014/main" id="{1608251D-3E45-188C-6310-A48E9E54CB1B}"/>
              </a:ext>
            </a:extLst>
          </p:cNvPr>
          <p:cNvCxnSpPr>
            <a:cxnSpLocks/>
          </p:cNvCxnSpPr>
          <p:nvPr/>
        </p:nvCxnSpPr>
        <p:spPr>
          <a:xfrm>
            <a:off x="6303034" y="727295"/>
            <a:ext cx="0" cy="5709588"/>
          </a:xfrm>
          <a:prstGeom prst="line">
            <a:avLst/>
          </a:prstGeom>
          <a:ln w="28575"/>
        </p:spPr>
        <p:style>
          <a:lnRef idx="3">
            <a:schemeClr val="dk1"/>
          </a:lnRef>
          <a:fillRef idx="0">
            <a:schemeClr val="dk1"/>
          </a:fillRef>
          <a:effectRef idx="2">
            <a:schemeClr val="dk1"/>
          </a:effectRef>
          <a:fontRef idx="minor">
            <a:schemeClr val="tx1"/>
          </a:fontRef>
        </p:style>
      </p:cxnSp>
      <p:sp>
        <p:nvSpPr>
          <p:cNvPr id="4" name="CaixaDeTexto 3">
            <a:extLst>
              <a:ext uri="{FF2B5EF4-FFF2-40B4-BE49-F238E27FC236}">
                <a16:creationId xmlns:a16="http://schemas.microsoft.com/office/drawing/2014/main" id="{970C1C22-78A3-4F56-C8A3-C512769124BA}"/>
              </a:ext>
            </a:extLst>
          </p:cNvPr>
          <p:cNvSpPr txBox="1"/>
          <p:nvPr/>
        </p:nvSpPr>
        <p:spPr>
          <a:xfrm>
            <a:off x="198409" y="664081"/>
            <a:ext cx="6104625" cy="1446550"/>
          </a:xfrm>
          <a:prstGeom prst="rect">
            <a:avLst/>
          </a:prstGeom>
          <a:noFill/>
        </p:spPr>
        <p:txBody>
          <a:bodyPr wrap="square">
            <a:spAutoFit/>
          </a:bodyPr>
          <a:lstStyle/>
          <a:p>
            <a:pPr algn="just"/>
            <a:r>
              <a:rPr lang="pt-BR" sz="2200" b="0" i="0" u="none" strike="noStrike" baseline="0" dirty="0">
                <a:latin typeface="Arial" panose="020B0604020202020204" pitchFamily="34" charset="0"/>
                <a:cs typeface="Arial" panose="020B0604020202020204" pitchFamily="34" charset="0"/>
              </a:rPr>
              <a:t>É possível decompô-la em um retângulo e um triângulo, para assim, determinar a medida do lado inclinado (x).</a:t>
            </a:r>
          </a:p>
          <a:p>
            <a:pPr algn="just"/>
            <a:r>
              <a:rPr lang="pt-BR" sz="2200" b="0" i="0" u="none" strike="noStrike" baseline="0" dirty="0">
                <a:latin typeface="Arial" panose="020B0604020202020204" pitchFamily="34" charset="0"/>
                <a:cs typeface="Arial" panose="020B0604020202020204" pitchFamily="34" charset="0"/>
              </a:rPr>
              <a:t>Veja:</a:t>
            </a:r>
            <a:endParaRPr lang="pt-BR" sz="2200" dirty="0">
              <a:latin typeface="Arial" panose="020B0604020202020204" pitchFamily="34" charset="0"/>
              <a:cs typeface="Arial" panose="020B0604020202020204" pitchFamily="34" charset="0"/>
            </a:endParaRPr>
          </a:p>
        </p:txBody>
      </p:sp>
      <p:pic>
        <p:nvPicPr>
          <p:cNvPr id="6" name="Imagem 5" descr="Gráfico&#10;&#10;O conteúdo gerado por IA pode estar incorreto.">
            <a:extLst>
              <a:ext uri="{FF2B5EF4-FFF2-40B4-BE49-F238E27FC236}">
                <a16:creationId xmlns:a16="http://schemas.microsoft.com/office/drawing/2014/main" id="{23705331-CDED-8431-10C1-635BEE6CFFC0}"/>
              </a:ext>
            </a:extLst>
          </p:cNvPr>
          <p:cNvPicPr>
            <a:picLocks noChangeAspect="1"/>
          </p:cNvPicPr>
          <p:nvPr/>
        </p:nvPicPr>
        <p:blipFill>
          <a:blip r:embed="rId2"/>
          <a:stretch>
            <a:fillRect/>
          </a:stretch>
        </p:blipFill>
        <p:spPr>
          <a:xfrm>
            <a:off x="1715916" y="1858832"/>
            <a:ext cx="2876951" cy="1609950"/>
          </a:xfrm>
          <a:prstGeom prst="rect">
            <a:avLst/>
          </a:prstGeom>
        </p:spPr>
      </p:pic>
      <p:sp>
        <p:nvSpPr>
          <p:cNvPr id="8" name="CaixaDeTexto 7">
            <a:extLst>
              <a:ext uri="{FF2B5EF4-FFF2-40B4-BE49-F238E27FC236}">
                <a16:creationId xmlns:a16="http://schemas.microsoft.com/office/drawing/2014/main" id="{73D8D292-6E2A-6BDA-6E03-0CFC1162BFB2}"/>
              </a:ext>
            </a:extLst>
          </p:cNvPr>
          <p:cNvSpPr txBox="1"/>
          <p:nvPr/>
        </p:nvSpPr>
        <p:spPr>
          <a:xfrm>
            <a:off x="198409" y="3582089"/>
            <a:ext cx="6114688" cy="769441"/>
          </a:xfrm>
          <a:prstGeom prst="rect">
            <a:avLst/>
          </a:prstGeom>
          <a:noFill/>
        </p:spPr>
        <p:txBody>
          <a:bodyPr wrap="square">
            <a:spAutoFit/>
          </a:bodyPr>
          <a:lstStyle/>
          <a:p>
            <a:pPr algn="just"/>
            <a:r>
              <a:rPr lang="pt-BR" sz="2200" b="0" i="0" u="none" strike="noStrike" baseline="0" dirty="0">
                <a:latin typeface="Arial" panose="020B0604020202020204" pitchFamily="34" charset="0"/>
                <a:cs typeface="Arial" panose="020B0604020202020204" pitchFamily="34" charset="0"/>
              </a:rPr>
              <a:t>Aplicando o teorema de Pitágoras, em que os catetos medem </a:t>
            </a:r>
            <a:r>
              <a:rPr lang="pt-BR" sz="2200" b="0" i="1" u="none" strike="noStrike" baseline="0" dirty="0">
                <a:latin typeface="Arial" panose="020B0604020202020204" pitchFamily="34" charset="0"/>
                <a:cs typeface="Arial" panose="020B0604020202020204" pitchFamily="34" charset="0"/>
              </a:rPr>
              <a:t>4 </a:t>
            </a:r>
            <a:r>
              <a:rPr lang="pt-BR" sz="2200" b="0" i="0" u="none" strike="noStrike" baseline="0" dirty="0">
                <a:latin typeface="Arial" panose="020B0604020202020204" pitchFamily="34" charset="0"/>
                <a:cs typeface="Arial" panose="020B0604020202020204" pitchFamily="34" charset="0"/>
              </a:rPr>
              <a:t>e </a:t>
            </a:r>
            <a:r>
              <a:rPr lang="pt-BR" sz="2200" b="0" i="1" u="none" strike="noStrike" baseline="0" dirty="0">
                <a:latin typeface="Arial" panose="020B0604020202020204" pitchFamily="34" charset="0"/>
                <a:cs typeface="Arial" panose="020B0604020202020204" pitchFamily="34" charset="0"/>
              </a:rPr>
              <a:t>3 </a:t>
            </a:r>
            <a:r>
              <a:rPr lang="pt-BR" sz="2200" b="0" i="0" u="none" strike="noStrike" baseline="0" dirty="0">
                <a:latin typeface="Arial" panose="020B0604020202020204" pitchFamily="34" charset="0"/>
                <a:cs typeface="Arial" panose="020B0604020202020204" pitchFamily="34" charset="0"/>
              </a:rPr>
              <a:t>centímetros, obtemos:</a:t>
            </a:r>
          </a:p>
        </p:txBody>
      </p:sp>
      <p:sp>
        <p:nvSpPr>
          <p:cNvPr id="10" name="CaixaDeTexto 9">
            <a:extLst>
              <a:ext uri="{FF2B5EF4-FFF2-40B4-BE49-F238E27FC236}">
                <a16:creationId xmlns:a16="http://schemas.microsoft.com/office/drawing/2014/main" id="{A448DBEB-38DB-3C01-5753-9F1D5C8D5DF7}"/>
              </a:ext>
            </a:extLst>
          </p:cNvPr>
          <p:cNvSpPr txBox="1"/>
          <p:nvPr/>
        </p:nvSpPr>
        <p:spPr>
          <a:xfrm>
            <a:off x="6313097" y="664081"/>
            <a:ext cx="5680494" cy="1446550"/>
          </a:xfrm>
          <a:prstGeom prst="rect">
            <a:avLst/>
          </a:prstGeom>
          <a:noFill/>
        </p:spPr>
        <p:txBody>
          <a:bodyPr wrap="square">
            <a:spAutoFit/>
          </a:bodyPr>
          <a:lstStyle/>
          <a:p>
            <a:pPr algn="just"/>
            <a:r>
              <a:rPr lang="pt-BR" sz="2200" b="0" i="0" u="none" strike="noStrike" baseline="0" dirty="0">
                <a:latin typeface="Arial" panose="020B0604020202020204" pitchFamily="34" charset="0"/>
                <a:cs typeface="Arial" panose="020B0604020202020204" pitchFamily="34" charset="0"/>
              </a:rPr>
              <a:t>Adicionando a medidas de todos os lados, temos:</a:t>
            </a:r>
          </a:p>
          <a:p>
            <a:pPr algn="ctr"/>
            <a:r>
              <a:rPr lang="pt-BR" sz="2200" b="0" i="0" u="none" strike="noStrike" baseline="0" dirty="0">
                <a:latin typeface="Arial" panose="020B0604020202020204" pitchFamily="34" charset="0"/>
                <a:cs typeface="Arial" panose="020B0604020202020204" pitchFamily="34" charset="0"/>
              </a:rPr>
              <a:t>5 + </a:t>
            </a:r>
            <a:r>
              <a:rPr lang="pt-BR" sz="2200" b="0" i="1" u="none" strike="noStrike" baseline="0" dirty="0">
                <a:latin typeface="Arial" panose="020B0604020202020204" pitchFamily="34" charset="0"/>
                <a:cs typeface="Arial" panose="020B0604020202020204" pitchFamily="34" charset="0"/>
              </a:rPr>
              <a:t>3 </a:t>
            </a:r>
            <a:r>
              <a:rPr lang="pt-BR" sz="2200" b="0" i="0" u="none" strike="noStrike" baseline="0" dirty="0">
                <a:latin typeface="Arial" panose="020B0604020202020204" pitchFamily="34" charset="0"/>
                <a:cs typeface="Arial" panose="020B0604020202020204" pitchFamily="34" charset="0"/>
              </a:rPr>
              <a:t>+ </a:t>
            </a:r>
            <a:r>
              <a:rPr lang="pt-BR" sz="2200" b="0" i="1" u="none" strike="noStrike" baseline="0" dirty="0">
                <a:latin typeface="Arial" panose="020B0604020202020204" pitchFamily="34" charset="0"/>
                <a:cs typeface="Arial" panose="020B0604020202020204" pitchFamily="34" charset="0"/>
              </a:rPr>
              <a:t>1 </a:t>
            </a:r>
            <a:r>
              <a:rPr lang="pt-BR" sz="2200" b="0" i="0" u="none" strike="noStrike" baseline="0" dirty="0">
                <a:latin typeface="Arial" panose="020B0604020202020204" pitchFamily="34" charset="0"/>
                <a:cs typeface="Arial" panose="020B0604020202020204" pitchFamily="34" charset="0"/>
              </a:rPr>
              <a:t>+ </a:t>
            </a:r>
            <a:r>
              <a:rPr lang="pt-BR" sz="2200" b="0" i="1" u="none" strike="noStrike" baseline="0" dirty="0">
                <a:latin typeface="Arial" panose="020B0604020202020204" pitchFamily="34" charset="0"/>
                <a:cs typeface="Arial" panose="020B0604020202020204" pitchFamily="34" charset="0"/>
              </a:rPr>
              <a:t>6 </a:t>
            </a:r>
            <a:r>
              <a:rPr lang="pt-BR" sz="2200" b="0" i="0" u="none" strike="noStrike" baseline="0" dirty="0">
                <a:latin typeface="Arial" panose="020B0604020202020204" pitchFamily="34" charset="0"/>
                <a:cs typeface="Arial" panose="020B0604020202020204" pitchFamily="34" charset="0"/>
              </a:rPr>
              <a:t>+ </a:t>
            </a:r>
            <a:r>
              <a:rPr lang="pt-BR" sz="2200" b="0" i="1" u="none" strike="noStrike" baseline="0" dirty="0">
                <a:latin typeface="Arial" panose="020B0604020202020204" pitchFamily="34" charset="0"/>
                <a:cs typeface="Arial" panose="020B0604020202020204" pitchFamily="34" charset="0"/>
              </a:rPr>
              <a:t>3 </a:t>
            </a:r>
            <a:r>
              <a:rPr lang="pt-BR" sz="2200" b="0" i="0" u="none" strike="noStrike" baseline="0" dirty="0">
                <a:latin typeface="Arial" panose="020B0604020202020204" pitchFamily="34" charset="0"/>
                <a:cs typeface="Arial" panose="020B0604020202020204" pitchFamily="34" charset="0"/>
              </a:rPr>
              <a:t>+ </a:t>
            </a:r>
            <a:r>
              <a:rPr lang="pt-BR" sz="2200" b="0" i="1" u="none" strike="noStrike" baseline="0" dirty="0">
                <a:latin typeface="Arial" panose="020B0604020202020204" pitchFamily="34" charset="0"/>
                <a:cs typeface="Arial" panose="020B0604020202020204" pitchFamily="34" charset="0"/>
              </a:rPr>
              <a:t>6 </a:t>
            </a:r>
            <a:r>
              <a:rPr lang="pt-BR" sz="2200" b="0" i="0" u="none" strike="noStrike" baseline="0" dirty="0">
                <a:latin typeface="Arial" panose="020B0604020202020204" pitchFamily="34" charset="0"/>
                <a:cs typeface="Arial" panose="020B0604020202020204" pitchFamily="34" charset="0"/>
              </a:rPr>
              <a:t>= </a:t>
            </a:r>
            <a:r>
              <a:rPr lang="pt-BR" sz="2200" b="0" i="1" u="none" strike="noStrike" baseline="0" dirty="0">
                <a:latin typeface="Arial" panose="020B0604020202020204" pitchFamily="34" charset="0"/>
                <a:cs typeface="Arial" panose="020B0604020202020204" pitchFamily="34" charset="0"/>
              </a:rPr>
              <a:t>24</a:t>
            </a:r>
          </a:p>
          <a:p>
            <a:pPr algn="just"/>
            <a:r>
              <a:rPr lang="pt-BR" sz="2200" b="0" i="0" u="none" strike="noStrike" baseline="0" dirty="0">
                <a:latin typeface="Arial" panose="020B0604020202020204" pitchFamily="34" charset="0"/>
                <a:cs typeface="Arial" panose="020B0604020202020204" pitchFamily="34" charset="0"/>
              </a:rPr>
              <a:t>Portanto, o perímetro dessa figura é </a:t>
            </a:r>
            <a:r>
              <a:rPr lang="pt-BR" sz="2200" b="0" i="1" u="none" strike="noStrike" baseline="0" dirty="0">
                <a:latin typeface="Arial" panose="020B0604020202020204" pitchFamily="34" charset="0"/>
                <a:cs typeface="Arial" panose="020B0604020202020204" pitchFamily="34" charset="0"/>
              </a:rPr>
              <a:t>24 </a:t>
            </a:r>
            <a:r>
              <a:rPr lang="pt-BR" sz="2200" b="0" i="0" u="none" strike="noStrike" baseline="0" dirty="0">
                <a:latin typeface="Arial" panose="020B0604020202020204" pitchFamily="34" charset="0"/>
                <a:cs typeface="Arial" panose="020B0604020202020204" pitchFamily="34" charset="0"/>
              </a:rPr>
              <a:t>cm.</a:t>
            </a:r>
            <a:endParaRPr lang="pt-BR" sz="2200" dirty="0">
              <a:latin typeface="Arial" panose="020B0604020202020204" pitchFamily="34" charset="0"/>
              <a:cs typeface="Arial" panose="020B0604020202020204" pitchFamily="34" charset="0"/>
            </a:endParaRPr>
          </a:p>
        </p:txBody>
      </p:sp>
      <p:pic>
        <p:nvPicPr>
          <p:cNvPr id="12" name="Imagem 11" descr="Tabela&#10;&#10;O conteúdo gerado por IA pode estar incorreto.">
            <a:extLst>
              <a:ext uri="{FF2B5EF4-FFF2-40B4-BE49-F238E27FC236}">
                <a16:creationId xmlns:a16="http://schemas.microsoft.com/office/drawing/2014/main" id="{1D18388A-22E1-62AF-77FC-1E019AB3836A}"/>
              </a:ext>
            </a:extLst>
          </p:cNvPr>
          <p:cNvPicPr>
            <a:picLocks noChangeAspect="1"/>
          </p:cNvPicPr>
          <p:nvPr/>
        </p:nvPicPr>
        <p:blipFill>
          <a:blip r:embed="rId3"/>
          <a:stretch>
            <a:fillRect/>
          </a:stretch>
        </p:blipFill>
        <p:spPr>
          <a:xfrm>
            <a:off x="2278606" y="4464837"/>
            <a:ext cx="1751569" cy="1972046"/>
          </a:xfrm>
          <a:prstGeom prst="rect">
            <a:avLst/>
          </a:prstGeom>
        </p:spPr>
      </p:pic>
      <p:pic>
        <p:nvPicPr>
          <p:cNvPr id="13" name="Imagem 12" descr="Desenho com traços pretos em fundo branco&#10;&#10;O conteúdo gerado por IA pode estar incorreto.">
            <a:extLst>
              <a:ext uri="{FF2B5EF4-FFF2-40B4-BE49-F238E27FC236}">
                <a16:creationId xmlns:a16="http://schemas.microsoft.com/office/drawing/2014/main" id="{94C16E7C-A372-285F-77FF-9D1422FAFD46}"/>
              </a:ext>
            </a:extLst>
          </p:cNvPr>
          <p:cNvPicPr>
            <a:picLocks noChangeAspect="1"/>
          </p:cNvPicPr>
          <p:nvPr/>
        </p:nvPicPr>
        <p:blipFill>
          <a:blip r:embed="rId4"/>
          <a:stretch>
            <a:fillRect/>
          </a:stretch>
        </p:blipFill>
        <p:spPr>
          <a:xfrm>
            <a:off x="6375055" y="2165349"/>
            <a:ext cx="2778289" cy="498458"/>
          </a:xfrm>
          <a:prstGeom prst="rect">
            <a:avLst/>
          </a:prstGeom>
        </p:spPr>
      </p:pic>
      <p:sp>
        <p:nvSpPr>
          <p:cNvPr id="15" name="CaixaDeTexto 14">
            <a:extLst>
              <a:ext uri="{FF2B5EF4-FFF2-40B4-BE49-F238E27FC236}">
                <a16:creationId xmlns:a16="http://schemas.microsoft.com/office/drawing/2014/main" id="{BEC65B6D-679D-BB15-7EFA-22AE0BE01B13}"/>
              </a:ext>
            </a:extLst>
          </p:cNvPr>
          <p:cNvSpPr txBox="1"/>
          <p:nvPr/>
        </p:nvSpPr>
        <p:spPr>
          <a:xfrm>
            <a:off x="6303034" y="2777114"/>
            <a:ext cx="5680494" cy="769441"/>
          </a:xfrm>
          <a:prstGeom prst="rect">
            <a:avLst/>
          </a:prstGeom>
          <a:noFill/>
        </p:spPr>
        <p:txBody>
          <a:bodyPr wrap="square">
            <a:spAutoFit/>
          </a:bodyPr>
          <a:lstStyle/>
          <a:p>
            <a:pPr algn="just"/>
            <a:r>
              <a:rPr lang="pt-BR" sz="2200" b="1" i="0" u="none" strike="noStrike" baseline="0" dirty="0">
                <a:latin typeface="Arial" panose="020B0604020202020204" pitchFamily="34" charset="0"/>
                <a:cs typeface="Arial" panose="020B0604020202020204" pitchFamily="34" charset="0"/>
              </a:rPr>
              <a:t>13. </a:t>
            </a:r>
            <a:r>
              <a:rPr lang="pt-BR" sz="2200" b="0" i="0" u="none" strike="noStrike" baseline="0" dirty="0">
                <a:latin typeface="Arial" panose="020B0604020202020204" pitchFamily="34" charset="0"/>
                <a:cs typeface="Arial" panose="020B0604020202020204" pitchFamily="34" charset="0"/>
              </a:rPr>
              <a:t>Calcule o perímetro, em centímetros, de cada polígono.</a:t>
            </a:r>
            <a:endParaRPr lang="pt-BR" sz="2200" dirty="0">
              <a:latin typeface="Arial" panose="020B0604020202020204" pitchFamily="34" charset="0"/>
              <a:cs typeface="Arial" panose="020B0604020202020204" pitchFamily="34" charset="0"/>
            </a:endParaRPr>
          </a:p>
        </p:txBody>
      </p:sp>
      <p:pic>
        <p:nvPicPr>
          <p:cNvPr id="17" name="Imagem 16" descr="Gráfico&#10;&#10;O conteúdo gerado por IA pode estar incorreto.">
            <a:extLst>
              <a:ext uri="{FF2B5EF4-FFF2-40B4-BE49-F238E27FC236}">
                <a16:creationId xmlns:a16="http://schemas.microsoft.com/office/drawing/2014/main" id="{5129E5EF-FF46-D7A3-1200-A455F5E196D1}"/>
              </a:ext>
            </a:extLst>
          </p:cNvPr>
          <p:cNvPicPr>
            <a:picLocks noChangeAspect="1"/>
          </p:cNvPicPr>
          <p:nvPr/>
        </p:nvPicPr>
        <p:blipFill>
          <a:blip r:embed="rId5"/>
          <a:stretch>
            <a:fillRect/>
          </a:stretch>
        </p:blipFill>
        <p:spPr>
          <a:xfrm>
            <a:off x="6375055" y="3659862"/>
            <a:ext cx="5487230" cy="1999066"/>
          </a:xfrm>
          <a:prstGeom prst="rect">
            <a:avLst/>
          </a:prstGeom>
        </p:spPr>
      </p:pic>
    </p:spTree>
    <p:extLst>
      <p:ext uri="{BB962C8B-B14F-4D97-AF65-F5344CB8AC3E}">
        <p14:creationId xmlns:p14="http://schemas.microsoft.com/office/powerpoint/2010/main" val="288597318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5DF8FD-0E4F-06CA-BE5D-E7FDE54E9556}"/>
            </a:ext>
          </a:extLst>
        </p:cNvPr>
        <p:cNvGrpSpPr/>
        <p:nvPr/>
      </p:nvGrpSpPr>
      <p:grpSpPr>
        <a:xfrm>
          <a:off x="0" y="0"/>
          <a:ext cx="0" cy="0"/>
          <a:chOff x="0" y="0"/>
          <a:chExt cx="0" cy="0"/>
        </a:xfrm>
      </p:grpSpPr>
      <p:cxnSp>
        <p:nvCxnSpPr>
          <p:cNvPr id="2" name="Conector reto 1">
            <a:extLst>
              <a:ext uri="{FF2B5EF4-FFF2-40B4-BE49-F238E27FC236}">
                <a16:creationId xmlns:a16="http://schemas.microsoft.com/office/drawing/2014/main" id="{21C514B9-743E-E3C5-4D58-D6ED7FEE991E}"/>
              </a:ext>
            </a:extLst>
          </p:cNvPr>
          <p:cNvCxnSpPr>
            <a:cxnSpLocks/>
          </p:cNvCxnSpPr>
          <p:nvPr/>
        </p:nvCxnSpPr>
        <p:spPr>
          <a:xfrm>
            <a:off x="6303034" y="727295"/>
            <a:ext cx="0" cy="5709588"/>
          </a:xfrm>
          <a:prstGeom prst="line">
            <a:avLst/>
          </a:prstGeom>
          <a:ln w="28575"/>
        </p:spPr>
        <p:style>
          <a:lnRef idx="3">
            <a:schemeClr val="dk1"/>
          </a:lnRef>
          <a:fillRef idx="0">
            <a:schemeClr val="dk1"/>
          </a:fillRef>
          <a:effectRef idx="2">
            <a:schemeClr val="dk1"/>
          </a:effectRef>
          <a:fontRef idx="minor">
            <a:schemeClr val="tx1"/>
          </a:fontRef>
        </p:style>
      </p:cxnSp>
      <p:pic>
        <p:nvPicPr>
          <p:cNvPr id="4" name="Imagem 3" descr="Gráfico, Gráfico de radar&#10;&#10;O conteúdo gerado por IA pode estar incorreto.">
            <a:extLst>
              <a:ext uri="{FF2B5EF4-FFF2-40B4-BE49-F238E27FC236}">
                <a16:creationId xmlns:a16="http://schemas.microsoft.com/office/drawing/2014/main" id="{E9924A79-1A86-B5C8-B0FB-71E766056C26}"/>
              </a:ext>
            </a:extLst>
          </p:cNvPr>
          <p:cNvPicPr>
            <a:picLocks noChangeAspect="1"/>
          </p:cNvPicPr>
          <p:nvPr/>
        </p:nvPicPr>
        <p:blipFill>
          <a:blip r:embed="rId2"/>
          <a:stretch>
            <a:fillRect/>
          </a:stretch>
        </p:blipFill>
        <p:spPr>
          <a:xfrm>
            <a:off x="218256" y="727295"/>
            <a:ext cx="6015565" cy="4309368"/>
          </a:xfrm>
          <a:prstGeom prst="rect">
            <a:avLst/>
          </a:prstGeom>
        </p:spPr>
      </p:pic>
      <p:sp>
        <p:nvSpPr>
          <p:cNvPr id="6" name="CaixaDeTexto 5">
            <a:extLst>
              <a:ext uri="{FF2B5EF4-FFF2-40B4-BE49-F238E27FC236}">
                <a16:creationId xmlns:a16="http://schemas.microsoft.com/office/drawing/2014/main" id="{20760516-9C6C-A411-CCEC-03D69E341253}"/>
              </a:ext>
            </a:extLst>
          </p:cNvPr>
          <p:cNvSpPr txBox="1"/>
          <p:nvPr/>
        </p:nvSpPr>
        <p:spPr>
          <a:xfrm>
            <a:off x="173866" y="5106430"/>
            <a:ext cx="6094562" cy="1446550"/>
          </a:xfrm>
          <a:prstGeom prst="rect">
            <a:avLst/>
          </a:prstGeom>
          <a:noFill/>
        </p:spPr>
        <p:txBody>
          <a:bodyPr wrap="square">
            <a:spAutoFit/>
          </a:bodyPr>
          <a:lstStyle/>
          <a:p>
            <a:pPr algn="just"/>
            <a:r>
              <a:rPr lang="pt-BR" sz="2200" b="1" i="0" u="none" strike="noStrike" baseline="0" dirty="0">
                <a:latin typeface="Arial" panose="020B0604020202020204" pitchFamily="34" charset="0"/>
                <a:cs typeface="Arial" panose="020B0604020202020204" pitchFamily="34" charset="0"/>
              </a:rPr>
              <a:t>14. </a:t>
            </a:r>
            <a:r>
              <a:rPr lang="pt-BR" sz="2200" b="0" i="0" u="none" strike="noStrike" baseline="0" dirty="0">
                <a:latin typeface="Arial" panose="020B0604020202020204" pitchFamily="34" charset="0"/>
                <a:cs typeface="Arial" panose="020B0604020202020204" pitchFamily="34" charset="0"/>
              </a:rPr>
              <a:t>Fernanda reservou em sua chácara, um terreno retangular para plantar uma horta. Para cercá-lo, ela usou </a:t>
            </a:r>
            <a:r>
              <a:rPr lang="pt-BR" sz="2200" b="0" i="1" u="none" strike="noStrike" baseline="0" dirty="0">
                <a:latin typeface="Arial" panose="020B0604020202020204" pitchFamily="34" charset="0"/>
                <a:cs typeface="Arial" panose="020B0604020202020204" pitchFamily="34" charset="0"/>
              </a:rPr>
              <a:t>5 </a:t>
            </a:r>
            <a:r>
              <a:rPr lang="pt-BR" sz="2200" b="0" i="0" u="none" strike="noStrike" baseline="0" dirty="0">
                <a:latin typeface="Arial" panose="020B0604020202020204" pitchFamily="34" charset="0"/>
                <a:cs typeface="Arial" panose="020B0604020202020204" pitchFamily="34" charset="0"/>
              </a:rPr>
              <a:t>fios de arame e uma porta de madeira com </a:t>
            </a:r>
            <a:r>
              <a:rPr lang="pt-BR" sz="2200" b="0" i="1" u="none" strike="noStrike" baseline="0" dirty="0">
                <a:latin typeface="Arial" panose="020B0604020202020204" pitchFamily="34" charset="0"/>
                <a:cs typeface="Arial" panose="020B0604020202020204" pitchFamily="34" charset="0"/>
              </a:rPr>
              <a:t>1 </a:t>
            </a:r>
            <a:r>
              <a:rPr lang="pt-BR" sz="2200" b="0" i="0" u="none" strike="noStrike" baseline="0" dirty="0">
                <a:latin typeface="Arial" panose="020B0604020202020204" pitchFamily="34" charset="0"/>
                <a:cs typeface="Arial" panose="020B0604020202020204" pitchFamily="34" charset="0"/>
              </a:rPr>
              <a:t>metro de largura.</a:t>
            </a:r>
            <a:endParaRPr lang="pt-BR" sz="2200" dirty="0">
              <a:latin typeface="Arial" panose="020B0604020202020204" pitchFamily="34" charset="0"/>
              <a:cs typeface="Arial" panose="020B0604020202020204" pitchFamily="34" charset="0"/>
            </a:endParaRPr>
          </a:p>
        </p:txBody>
      </p:sp>
      <p:pic>
        <p:nvPicPr>
          <p:cNvPr id="8" name="Imagem 7" descr="Gráfico, Diagrama&#10;&#10;O conteúdo gerado por IA pode estar incorreto.">
            <a:extLst>
              <a:ext uri="{FF2B5EF4-FFF2-40B4-BE49-F238E27FC236}">
                <a16:creationId xmlns:a16="http://schemas.microsoft.com/office/drawing/2014/main" id="{F1C3EDC4-8933-F9C3-B82F-B31B1506FB32}"/>
              </a:ext>
            </a:extLst>
          </p:cNvPr>
          <p:cNvPicPr>
            <a:picLocks noChangeAspect="1"/>
          </p:cNvPicPr>
          <p:nvPr/>
        </p:nvPicPr>
        <p:blipFill>
          <a:blip r:embed="rId3"/>
          <a:stretch>
            <a:fillRect/>
          </a:stretch>
        </p:blipFill>
        <p:spPr>
          <a:xfrm>
            <a:off x="7079837" y="727295"/>
            <a:ext cx="4191585" cy="3067478"/>
          </a:xfrm>
          <a:prstGeom prst="rect">
            <a:avLst/>
          </a:prstGeom>
        </p:spPr>
      </p:pic>
      <p:sp>
        <p:nvSpPr>
          <p:cNvPr id="10" name="CaixaDeTexto 9">
            <a:extLst>
              <a:ext uri="{FF2B5EF4-FFF2-40B4-BE49-F238E27FC236}">
                <a16:creationId xmlns:a16="http://schemas.microsoft.com/office/drawing/2014/main" id="{2AEAAF5F-8418-C07B-D303-496CD48A654B}"/>
              </a:ext>
            </a:extLst>
          </p:cNvPr>
          <p:cNvSpPr txBox="1"/>
          <p:nvPr/>
        </p:nvSpPr>
        <p:spPr>
          <a:xfrm>
            <a:off x="6268428" y="3974834"/>
            <a:ext cx="5749706" cy="2123658"/>
          </a:xfrm>
          <a:prstGeom prst="rect">
            <a:avLst/>
          </a:prstGeom>
          <a:noFill/>
        </p:spPr>
        <p:txBody>
          <a:bodyPr wrap="square">
            <a:spAutoFit/>
          </a:bodyPr>
          <a:lstStyle/>
          <a:p>
            <a:pPr algn="just"/>
            <a:r>
              <a:rPr lang="pt-BR" sz="2200" b="0" i="0" u="none" strike="noStrike" baseline="0" dirty="0">
                <a:latin typeface="Arial" panose="020B0604020202020204" pitchFamily="34" charset="0"/>
                <a:cs typeface="Arial" panose="020B0604020202020204" pitchFamily="34" charset="0"/>
              </a:rPr>
              <a:t>A quantidade mínima de arame, em metros, utilizada por Fernanda foi igual a</a:t>
            </a:r>
          </a:p>
          <a:p>
            <a:pPr algn="just"/>
            <a:endParaRPr lang="pt-BR" sz="2200" b="0" i="0" u="none" strike="noStrike" baseline="0" dirty="0">
              <a:latin typeface="Arial" panose="020B0604020202020204" pitchFamily="34" charset="0"/>
              <a:cs typeface="Arial" panose="020B0604020202020204" pitchFamily="34" charset="0"/>
            </a:endParaRPr>
          </a:p>
          <a:p>
            <a:pPr algn="just"/>
            <a:r>
              <a:rPr lang="pt-BR" sz="2200" b="0" i="0" u="none" strike="noStrike" baseline="0" dirty="0">
                <a:latin typeface="Arial" panose="020B0604020202020204" pitchFamily="34" charset="0"/>
                <a:cs typeface="Arial" panose="020B0604020202020204" pitchFamily="34" charset="0"/>
              </a:rPr>
              <a:t>(A) </a:t>
            </a:r>
            <a:r>
              <a:rPr lang="pt-BR" sz="2200" b="0" i="1" u="none" strike="noStrike" baseline="0" dirty="0">
                <a:latin typeface="Arial" panose="020B0604020202020204" pitchFamily="34" charset="0"/>
                <a:cs typeface="Arial" panose="020B0604020202020204" pitchFamily="34" charset="0"/>
              </a:rPr>
              <a:t>100</a:t>
            </a:r>
            <a:r>
              <a:rPr lang="pt-BR" sz="2200" b="0" i="0" u="none" strike="noStrike" baseline="0" dirty="0">
                <a:latin typeface="Arial" panose="020B0604020202020204" pitchFamily="34" charset="0"/>
                <a:cs typeface="Arial" panose="020B0604020202020204" pitchFamily="34" charset="0"/>
              </a:rPr>
              <a:t>. 		(D) </a:t>
            </a:r>
            <a:r>
              <a:rPr lang="pt-BR" sz="2200" b="0" i="1" u="none" strike="noStrike" baseline="0" dirty="0">
                <a:latin typeface="Arial" panose="020B0604020202020204" pitchFamily="34" charset="0"/>
                <a:cs typeface="Arial" panose="020B0604020202020204" pitchFamily="34" charset="0"/>
              </a:rPr>
              <a:t>126</a:t>
            </a:r>
            <a:r>
              <a:rPr lang="pt-BR" sz="2200" b="0" i="0" u="none" strike="noStrike" baseline="0" dirty="0">
                <a:latin typeface="Arial" panose="020B0604020202020204" pitchFamily="34" charset="0"/>
                <a:cs typeface="Arial" panose="020B0604020202020204" pitchFamily="34" charset="0"/>
              </a:rPr>
              <a:t>.</a:t>
            </a:r>
          </a:p>
          <a:p>
            <a:pPr algn="just"/>
            <a:r>
              <a:rPr lang="pt-BR" sz="2200" b="0" i="0" u="none" strike="noStrike" baseline="0" dirty="0">
                <a:latin typeface="Arial" panose="020B0604020202020204" pitchFamily="34" charset="0"/>
                <a:cs typeface="Arial" panose="020B0604020202020204" pitchFamily="34" charset="0"/>
              </a:rPr>
              <a:t>(B) </a:t>
            </a:r>
            <a:r>
              <a:rPr lang="pt-BR" sz="2200" b="0" i="1" u="none" strike="noStrike" baseline="0" dirty="0">
                <a:latin typeface="Arial" panose="020B0604020202020204" pitchFamily="34" charset="0"/>
                <a:cs typeface="Arial" panose="020B0604020202020204" pitchFamily="34" charset="0"/>
              </a:rPr>
              <a:t>104</a:t>
            </a:r>
            <a:r>
              <a:rPr lang="pt-BR" sz="2200" b="0" i="0" u="none" strike="noStrike" baseline="0" dirty="0">
                <a:latin typeface="Arial" panose="020B0604020202020204" pitchFamily="34" charset="0"/>
                <a:cs typeface="Arial" panose="020B0604020202020204" pitchFamily="34" charset="0"/>
              </a:rPr>
              <a:t>. 		(E) </a:t>
            </a:r>
            <a:r>
              <a:rPr lang="pt-BR" sz="2200" b="0" i="1" u="none" strike="noStrike" baseline="0" dirty="0">
                <a:latin typeface="Arial" panose="020B0604020202020204" pitchFamily="34" charset="0"/>
                <a:cs typeface="Arial" panose="020B0604020202020204" pitchFamily="34" charset="0"/>
              </a:rPr>
              <a:t>130</a:t>
            </a:r>
            <a:r>
              <a:rPr lang="pt-BR" sz="2200" b="0" i="0" u="none" strike="noStrike" baseline="0" dirty="0">
                <a:latin typeface="Arial" panose="020B0604020202020204" pitchFamily="34" charset="0"/>
                <a:cs typeface="Arial" panose="020B0604020202020204" pitchFamily="34" charset="0"/>
              </a:rPr>
              <a:t>.</a:t>
            </a:r>
          </a:p>
          <a:p>
            <a:pPr algn="just"/>
            <a:r>
              <a:rPr lang="pt-BR" sz="2200" b="0" i="0" u="none" strike="noStrike" baseline="0" dirty="0">
                <a:latin typeface="Arial" panose="020B0604020202020204" pitchFamily="34" charset="0"/>
                <a:cs typeface="Arial" panose="020B0604020202020204" pitchFamily="34" charset="0"/>
              </a:rPr>
              <a:t>(C) </a:t>
            </a:r>
            <a:r>
              <a:rPr lang="pt-BR" sz="2200" b="0" i="1" u="none" strike="noStrike" baseline="0" dirty="0">
                <a:latin typeface="Arial" panose="020B0604020202020204" pitchFamily="34" charset="0"/>
                <a:cs typeface="Arial" panose="020B0604020202020204" pitchFamily="34" charset="0"/>
              </a:rPr>
              <a:t>125</a:t>
            </a:r>
            <a:r>
              <a:rPr lang="pt-BR" sz="2200" b="0" i="0" u="none" strike="noStrike" baseline="0" dirty="0">
                <a:latin typeface="Arial" panose="020B0604020202020204" pitchFamily="34" charset="0"/>
                <a:cs typeface="Arial" panose="020B0604020202020204" pitchFamily="34" charset="0"/>
              </a:rPr>
              <a:t>.</a:t>
            </a:r>
            <a:endParaRPr lang="pt-BR" sz="2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947405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34F5EC-54A5-B5E8-3EF9-183DEA7E0BC6}"/>
            </a:ext>
          </a:extLst>
        </p:cNvPr>
        <p:cNvGrpSpPr/>
        <p:nvPr/>
      </p:nvGrpSpPr>
      <p:grpSpPr>
        <a:xfrm>
          <a:off x="0" y="0"/>
          <a:ext cx="0" cy="0"/>
          <a:chOff x="0" y="0"/>
          <a:chExt cx="0" cy="0"/>
        </a:xfrm>
      </p:grpSpPr>
      <p:cxnSp>
        <p:nvCxnSpPr>
          <p:cNvPr id="2" name="Conector reto 1">
            <a:extLst>
              <a:ext uri="{FF2B5EF4-FFF2-40B4-BE49-F238E27FC236}">
                <a16:creationId xmlns:a16="http://schemas.microsoft.com/office/drawing/2014/main" id="{42EE5E33-D5BA-031C-6760-19E7169B41D8}"/>
              </a:ext>
            </a:extLst>
          </p:cNvPr>
          <p:cNvCxnSpPr>
            <a:cxnSpLocks/>
          </p:cNvCxnSpPr>
          <p:nvPr/>
        </p:nvCxnSpPr>
        <p:spPr>
          <a:xfrm>
            <a:off x="6303034" y="727295"/>
            <a:ext cx="0" cy="5709588"/>
          </a:xfrm>
          <a:prstGeom prst="line">
            <a:avLst/>
          </a:prstGeom>
          <a:ln w="28575"/>
        </p:spPr>
        <p:style>
          <a:lnRef idx="3">
            <a:schemeClr val="dk1"/>
          </a:lnRef>
          <a:fillRef idx="0">
            <a:schemeClr val="dk1"/>
          </a:fillRef>
          <a:effectRef idx="2">
            <a:schemeClr val="dk1"/>
          </a:effectRef>
          <a:fontRef idx="minor">
            <a:schemeClr val="tx1"/>
          </a:fontRef>
        </p:style>
      </p:cxnSp>
      <p:sp>
        <p:nvSpPr>
          <p:cNvPr id="4" name="CaixaDeTexto 3">
            <a:extLst>
              <a:ext uri="{FF2B5EF4-FFF2-40B4-BE49-F238E27FC236}">
                <a16:creationId xmlns:a16="http://schemas.microsoft.com/office/drawing/2014/main" id="{7147BDE4-4585-3780-5497-C9C736B251D4}"/>
              </a:ext>
            </a:extLst>
          </p:cNvPr>
          <p:cNvSpPr txBox="1"/>
          <p:nvPr/>
        </p:nvSpPr>
        <p:spPr>
          <a:xfrm>
            <a:off x="208472" y="727295"/>
            <a:ext cx="6094562" cy="430887"/>
          </a:xfrm>
          <a:prstGeom prst="rect">
            <a:avLst/>
          </a:prstGeom>
          <a:noFill/>
        </p:spPr>
        <p:txBody>
          <a:bodyPr wrap="square">
            <a:spAutoFit/>
          </a:bodyPr>
          <a:lstStyle/>
          <a:p>
            <a:pPr algn="just"/>
            <a:r>
              <a:rPr lang="pt-BR" sz="2200" b="1" i="0" u="none" strike="noStrike" baseline="0" dirty="0">
                <a:latin typeface="Arial" panose="020B0604020202020204" pitchFamily="34" charset="0"/>
                <a:cs typeface="Arial" panose="020B0604020202020204" pitchFamily="34" charset="0"/>
              </a:rPr>
              <a:t>15. </a:t>
            </a:r>
            <a:r>
              <a:rPr lang="pt-BR" sz="2200" b="0" i="0" u="none" strike="noStrike" baseline="0" dirty="0">
                <a:latin typeface="Arial" panose="020B0604020202020204" pitchFamily="34" charset="0"/>
                <a:cs typeface="Arial" panose="020B0604020202020204" pitchFamily="34" charset="0"/>
              </a:rPr>
              <a:t>Calcule o perímetro de cada figura.</a:t>
            </a:r>
            <a:endParaRPr lang="pt-BR" sz="2200" dirty="0">
              <a:latin typeface="Arial" panose="020B0604020202020204" pitchFamily="34" charset="0"/>
              <a:cs typeface="Arial" panose="020B0604020202020204" pitchFamily="34" charset="0"/>
            </a:endParaRPr>
          </a:p>
        </p:txBody>
      </p:sp>
      <p:pic>
        <p:nvPicPr>
          <p:cNvPr id="6" name="Imagem 5" descr="Gráfico&#10;&#10;O conteúdo gerado por IA pode estar incorreto.">
            <a:extLst>
              <a:ext uri="{FF2B5EF4-FFF2-40B4-BE49-F238E27FC236}">
                <a16:creationId xmlns:a16="http://schemas.microsoft.com/office/drawing/2014/main" id="{AD6F1075-BBD3-1E08-2F1A-006B20135009}"/>
              </a:ext>
            </a:extLst>
          </p:cNvPr>
          <p:cNvPicPr>
            <a:picLocks noChangeAspect="1"/>
          </p:cNvPicPr>
          <p:nvPr/>
        </p:nvPicPr>
        <p:blipFill>
          <a:blip r:embed="rId2"/>
          <a:stretch>
            <a:fillRect/>
          </a:stretch>
        </p:blipFill>
        <p:spPr>
          <a:xfrm>
            <a:off x="417591" y="1158182"/>
            <a:ext cx="5554445" cy="4190195"/>
          </a:xfrm>
          <a:prstGeom prst="rect">
            <a:avLst/>
          </a:prstGeom>
        </p:spPr>
      </p:pic>
      <p:sp>
        <p:nvSpPr>
          <p:cNvPr id="8" name="CaixaDeTexto 7">
            <a:extLst>
              <a:ext uri="{FF2B5EF4-FFF2-40B4-BE49-F238E27FC236}">
                <a16:creationId xmlns:a16="http://schemas.microsoft.com/office/drawing/2014/main" id="{CFE495E9-EE52-C7C6-AFED-A044443D6B2C}"/>
              </a:ext>
            </a:extLst>
          </p:cNvPr>
          <p:cNvSpPr txBox="1"/>
          <p:nvPr/>
        </p:nvSpPr>
        <p:spPr>
          <a:xfrm>
            <a:off x="147531" y="5376652"/>
            <a:ext cx="6155497" cy="769441"/>
          </a:xfrm>
          <a:prstGeom prst="rect">
            <a:avLst/>
          </a:prstGeom>
          <a:noFill/>
        </p:spPr>
        <p:txBody>
          <a:bodyPr wrap="square">
            <a:spAutoFit/>
          </a:bodyPr>
          <a:lstStyle/>
          <a:p>
            <a:pPr algn="just"/>
            <a:r>
              <a:rPr lang="pt-BR" sz="2200" b="1" i="0" u="none" strike="noStrike" baseline="0" dirty="0">
                <a:latin typeface="Arial" panose="020B0604020202020204" pitchFamily="34" charset="0"/>
                <a:cs typeface="Arial" panose="020B0604020202020204" pitchFamily="34" charset="0"/>
              </a:rPr>
              <a:t>16. </a:t>
            </a:r>
            <a:r>
              <a:rPr lang="pt-BR" sz="2200" b="0" i="0" u="none" strike="noStrike" baseline="0" dirty="0">
                <a:latin typeface="Arial" panose="020B0604020202020204" pitchFamily="34" charset="0"/>
                <a:cs typeface="Arial" panose="020B0604020202020204" pitchFamily="34" charset="0"/>
              </a:rPr>
              <a:t>Calcule o perímetro da figura, a seguir, inscrita numa malha quadriculada (</a:t>
            </a:r>
            <a:r>
              <a:rPr lang="pt-BR" sz="2200" b="0" i="1" u="none" strike="noStrike" baseline="0" dirty="0">
                <a:latin typeface="Arial" panose="020B0604020202020204" pitchFamily="34" charset="0"/>
                <a:cs typeface="Arial" panose="020B0604020202020204" pitchFamily="34" charset="0"/>
              </a:rPr>
              <a:t>1 </a:t>
            </a:r>
            <a:r>
              <a:rPr lang="pt-BR" sz="2200" b="0" i="0" u="none" strike="noStrike" baseline="0" dirty="0">
                <a:latin typeface="Arial" panose="020B0604020202020204" pitchFamily="34" charset="0"/>
                <a:cs typeface="Arial" panose="020B0604020202020204" pitchFamily="34" charset="0"/>
              </a:rPr>
              <a:t>× </a:t>
            </a:r>
            <a:r>
              <a:rPr lang="pt-BR" sz="2200" b="0" i="1" u="none" strike="noStrike" baseline="0" dirty="0">
                <a:latin typeface="Arial" panose="020B0604020202020204" pitchFamily="34" charset="0"/>
                <a:cs typeface="Arial" panose="020B0604020202020204" pitchFamily="34" charset="0"/>
              </a:rPr>
              <a:t>1 </a:t>
            </a:r>
            <a:r>
              <a:rPr lang="pt-BR" sz="2200" b="0" i="0" u="none" strike="noStrike" baseline="0" dirty="0">
                <a:latin typeface="Arial" panose="020B0604020202020204" pitchFamily="34" charset="0"/>
                <a:cs typeface="Arial" panose="020B0604020202020204" pitchFamily="34" charset="0"/>
              </a:rPr>
              <a:t>cm).</a:t>
            </a:r>
            <a:endParaRPr lang="pt-BR" sz="2200" dirty="0">
              <a:latin typeface="Arial" panose="020B0604020202020204" pitchFamily="34" charset="0"/>
              <a:cs typeface="Arial" panose="020B0604020202020204" pitchFamily="34" charset="0"/>
            </a:endParaRPr>
          </a:p>
        </p:txBody>
      </p:sp>
      <p:pic>
        <p:nvPicPr>
          <p:cNvPr id="10" name="Imagem 9" descr="Gráfico, Gráfico de linhas&#10;&#10;O conteúdo gerado por IA pode estar incorreto.">
            <a:extLst>
              <a:ext uri="{FF2B5EF4-FFF2-40B4-BE49-F238E27FC236}">
                <a16:creationId xmlns:a16="http://schemas.microsoft.com/office/drawing/2014/main" id="{4FF7500B-DD74-2329-785A-16816F4DF1E9}"/>
              </a:ext>
            </a:extLst>
          </p:cNvPr>
          <p:cNvPicPr>
            <a:picLocks noChangeAspect="1"/>
          </p:cNvPicPr>
          <p:nvPr/>
        </p:nvPicPr>
        <p:blipFill>
          <a:blip r:embed="rId3"/>
          <a:stretch>
            <a:fillRect/>
          </a:stretch>
        </p:blipFill>
        <p:spPr>
          <a:xfrm>
            <a:off x="7232432" y="727295"/>
            <a:ext cx="3475453" cy="2542116"/>
          </a:xfrm>
          <a:prstGeom prst="rect">
            <a:avLst/>
          </a:prstGeom>
        </p:spPr>
      </p:pic>
      <p:pic>
        <p:nvPicPr>
          <p:cNvPr id="12" name="Imagem 11" descr="Interface gráfica do usuário, Texto, Aplicativo, Email&#10;&#10;O conteúdo gerado por IA pode estar incorreto.">
            <a:extLst>
              <a:ext uri="{FF2B5EF4-FFF2-40B4-BE49-F238E27FC236}">
                <a16:creationId xmlns:a16="http://schemas.microsoft.com/office/drawing/2014/main" id="{28D587C5-0D61-4B41-022C-09946B5E23D2}"/>
              </a:ext>
            </a:extLst>
          </p:cNvPr>
          <p:cNvPicPr>
            <a:picLocks noChangeAspect="1"/>
          </p:cNvPicPr>
          <p:nvPr/>
        </p:nvPicPr>
        <p:blipFill>
          <a:blip r:embed="rId4"/>
          <a:stretch>
            <a:fillRect/>
          </a:stretch>
        </p:blipFill>
        <p:spPr>
          <a:xfrm>
            <a:off x="6447654" y="3853521"/>
            <a:ext cx="5479460" cy="2003815"/>
          </a:xfrm>
          <a:prstGeom prst="rect">
            <a:avLst/>
          </a:prstGeom>
        </p:spPr>
      </p:pic>
    </p:spTree>
    <p:extLst>
      <p:ext uri="{BB962C8B-B14F-4D97-AF65-F5344CB8AC3E}">
        <p14:creationId xmlns:p14="http://schemas.microsoft.com/office/powerpoint/2010/main" val="229187836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5E2648-FE11-2A2F-777C-8647A49AFCCA}"/>
            </a:ext>
          </a:extLst>
        </p:cNvPr>
        <p:cNvGrpSpPr/>
        <p:nvPr/>
      </p:nvGrpSpPr>
      <p:grpSpPr>
        <a:xfrm>
          <a:off x="0" y="0"/>
          <a:ext cx="0" cy="0"/>
          <a:chOff x="0" y="0"/>
          <a:chExt cx="0" cy="0"/>
        </a:xfrm>
      </p:grpSpPr>
      <p:cxnSp>
        <p:nvCxnSpPr>
          <p:cNvPr id="2" name="Conector reto 1">
            <a:extLst>
              <a:ext uri="{FF2B5EF4-FFF2-40B4-BE49-F238E27FC236}">
                <a16:creationId xmlns:a16="http://schemas.microsoft.com/office/drawing/2014/main" id="{974816DA-7577-B209-224C-E8AFBDA69098}"/>
              </a:ext>
            </a:extLst>
          </p:cNvPr>
          <p:cNvCxnSpPr>
            <a:cxnSpLocks/>
          </p:cNvCxnSpPr>
          <p:nvPr/>
        </p:nvCxnSpPr>
        <p:spPr>
          <a:xfrm>
            <a:off x="6303034" y="727295"/>
            <a:ext cx="0" cy="5709588"/>
          </a:xfrm>
          <a:prstGeom prst="line">
            <a:avLst/>
          </a:prstGeom>
          <a:ln w="28575"/>
        </p:spPr>
        <p:style>
          <a:lnRef idx="3">
            <a:schemeClr val="dk1"/>
          </a:lnRef>
          <a:fillRef idx="0">
            <a:schemeClr val="dk1"/>
          </a:fillRef>
          <a:effectRef idx="2">
            <a:schemeClr val="dk1"/>
          </a:effectRef>
          <a:fontRef idx="minor">
            <a:schemeClr val="tx1"/>
          </a:fontRef>
        </p:style>
      </p:cxnSp>
      <p:sp>
        <p:nvSpPr>
          <p:cNvPr id="4" name="CaixaDeTexto 3">
            <a:extLst>
              <a:ext uri="{FF2B5EF4-FFF2-40B4-BE49-F238E27FC236}">
                <a16:creationId xmlns:a16="http://schemas.microsoft.com/office/drawing/2014/main" id="{B6BC1AE2-119C-1FE3-2C86-066172B454AD}"/>
              </a:ext>
            </a:extLst>
          </p:cNvPr>
          <p:cNvSpPr txBox="1"/>
          <p:nvPr/>
        </p:nvSpPr>
        <p:spPr>
          <a:xfrm>
            <a:off x="155275" y="590779"/>
            <a:ext cx="6147759" cy="2123658"/>
          </a:xfrm>
          <a:prstGeom prst="rect">
            <a:avLst/>
          </a:prstGeom>
          <a:noFill/>
        </p:spPr>
        <p:txBody>
          <a:bodyPr wrap="square">
            <a:spAutoFit/>
          </a:bodyPr>
          <a:lstStyle/>
          <a:p>
            <a:pPr algn="just"/>
            <a:r>
              <a:rPr lang="pt-BR" sz="2200" b="1" i="0" u="none" strike="noStrike" baseline="0" dirty="0">
                <a:latin typeface="Arial" panose="020B0604020202020204" pitchFamily="34" charset="0"/>
                <a:cs typeface="Arial" panose="020B0604020202020204" pitchFamily="34" charset="0"/>
              </a:rPr>
              <a:t>Item 1</a:t>
            </a:r>
            <a:r>
              <a:rPr lang="pt-BR" sz="2200" b="0" i="0" u="none" strike="noStrike" baseline="0" dirty="0">
                <a:latin typeface="Arial" panose="020B0604020202020204" pitchFamily="34" charset="0"/>
                <a:cs typeface="Arial" panose="020B0604020202020204" pitchFamily="34" charset="0"/>
              </a:rPr>
              <a:t>. </a:t>
            </a:r>
            <a:r>
              <a:rPr lang="pt-BR" sz="2200" b="1" i="0" u="none" strike="noStrike" baseline="0" dirty="0">
                <a:latin typeface="Arial" panose="020B0604020202020204" pitchFamily="34" charset="0"/>
                <a:cs typeface="Arial" panose="020B0604020202020204" pitchFamily="34" charset="0"/>
              </a:rPr>
              <a:t>(CAED 2025) </a:t>
            </a:r>
            <a:r>
              <a:rPr lang="pt-BR" sz="2200" b="0" i="0" u="none" strike="noStrike" baseline="0" dirty="0">
                <a:latin typeface="Arial" panose="020B0604020202020204" pitchFamily="34" charset="0"/>
                <a:cs typeface="Arial" panose="020B0604020202020204" pitchFamily="34" charset="0"/>
              </a:rPr>
              <a:t>Um palco foi construído para determinado evento, e em todo o perímetro do chão desse palco serão instaladas fitas de LED para decoração. Observe, na figura abaixo, uma representação do chão desse palco com suas medidas indicadas.</a:t>
            </a:r>
          </a:p>
        </p:txBody>
      </p:sp>
      <p:pic>
        <p:nvPicPr>
          <p:cNvPr id="6" name="Imagem 5" descr="Diagrama&#10;&#10;O conteúdo gerado por IA pode estar incorreto.">
            <a:extLst>
              <a:ext uri="{FF2B5EF4-FFF2-40B4-BE49-F238E27FC236}">
                <a16:creationId xmlns:a16="http://schemas.microsoft.com/office/drawing/2014/main" id="{A36663D8-DE31-E9AA-74C2-91991AFFA9C5}"/>
              </a:ext>
            </a:extLst>
          </p:cNvPr>
          <p:cNvPicPr>
            <a:picLocks noChangeAspect="1"/>
          </p:cNvPicPr>
          <p:nvPr/>
        </p:nvPicPr>
        <p:blipFill>
          <a:blip r:embed="rId2"/>
          <a:stretch>
            <a:fillRect/>
          </a:stretch>
        </p:blipFill>
        <p:spPr>
          <a:xfrm>
            <a:off x="1528705" y="2769246"/>
            <a:ext cx="3400900" cy="3667637"/>
          </a:xfrm>
          <a:prstGeom prst="rect">
            <a:avLst/>
          </a:prstGeom>
        </p:spPr>
      </p:pic>
      <p:sp>
        <p:nvSpPr>
          <p:cNvPr id="8" name="CaixaDeTexto 7">
            <a:extLst>
              <a:ext uri="{FF2B5EF4-FFF2-40B4-BE49-F238E27FC236}">
                <a16:creationId xmlns:a16="http://schemas.microsoft.com/office/drawing/2014/main" id="{6391E0AC-24BA-0D2A-1665-15842027F85B}"/>
              </a:ext>
            </a:extLst>
          </p:cNvPr>
          <p:cNvSpPr txBox="1"/>
          <p:nvPr/>
        </p:nvSpPr>
        <p:spPr>
          <a:xfrm>
            <a:off x="6303034" y="590779"/>
            <a:ext cx="5661804" cy="2123658"/>
          </a:xfrm>
          <a:prstGeom prst="rect">
            <a:avLst/>
          </a:prstGeom>
          <a:noFill/>
        </p:spPr>
        <p:txBody>
          <a:bodyPr wrap="square">
            <a:spAutoFit/>
          </a:bodyPr>
          <a:lstStyle/>
          <a:p>
            <a:pPr algn="just"/>
            <a:r>
              <a:rPr lang="pt-BR" sz="2200" b="0" i="0" u="none" strike="noStrike" baseline="0" dirty="0">
                <a:latin typeface="Arial" panose="020B0604020202020204" pitchFamily="34" charset="0"/>
                <a:cs typeface="Arial" panose="020B0604020202020204" pitchFamily="34" charset="0"/>
              </a:rPr>
              <a:t>Quantos metros de fita de LED, no mínimo, serão necessários para a realização dessa instalação?</a:t>
            </a:r>
          </a:p>
          <a:p>
            <a:pPr algn="just"/>
            <a:r>
              <a:rPr lang="pt-BR" sz="2200" b="0" i="0" u="none" strike="noStrike" baseline="0" dirty="0">
                <a:latin typeface="Arial" panose="020B0604020202020204" pitchFamily="34" charset="0"/>
                <a:cs typeface="Arial" panose="020B0604020202020204" pitchFamily="34" charset="0"/>
              </a:rPr>
              <a:t>(A) </a:t>
            </a:r>
            <a:r>
              <a:rPr lang="pt-BR" sz="2200" b="0" i="1" u="none" strike="noStrike" baseline="0" dirty="0">
                <a:latin typeface="Arial" panose="020B0604020202020204" pitchFamily="34" charset="0"/>
                <a:cs typeface="Arial" panose="020B0604020202020204" pitchFamily="34" charset="0"/>
              </a:rPr>
              <a:t>19 </a:t>
            </a:r>
            <a:r>
              <a:rPr lang="pt-BR" sz="2200" b="0" i="0" u="none" strike="noStrike" baseline="0" dirty="0">
                <a:latin typeface="Arial" panose="020B0604020202020204" pitchFamily="34" charset="0"/>
                <a:cs typeface="Arial" panose="020B0604020202020204" pitchFamily="34" charset="0"/>
              </a:rPr>
              <a:t>m 		(D) </a:t>
            </a:r>
            <a:r>
              <a:rPr lang="pt-BR" sz="2200" b="0" i="1" u="none" strike="noStrike" baseline="0" dirty="0">
                <a:latin typeface="Arial" panose="020B0604020202020204" pitchFamily="34" charset="0"/>
                <a:cs typeface="Arial" panose="020B0604020202020204" pitchFamily="34" charset="0"/>
              </a:rPr>
              <a:t>41 </a:t>
            </a:r>
            <a:r>
              <a:rPr lang="pt-BR" sz="2200" b="0" i="0" u="none" strike="noStrike" baseline="0" dirty="0">
                <a:latin typeface="Arial" panose="020B0604020202020204" pitchFamily="34" charset="0"/>
                <a:cs typeface="Arial" panose="020B0604020202020204" pitchFamily="34" charset="0"/>
              </a:rPr>
              <a:t>m</a:t>
            </a:r>
          </a:p>
          <a:p>
            <a:pPr algn="just"/>
            <a:r>
              <a:rPr lang="pt-BR" sz="2200" b="0" i="0" u="none" strike="noStrike" baseline="0" dirty="0">
                <a:latin typeface="Arial" panose="020B0604020202020204" pitchFamily="34" charset="0"/>
                <a:cs typeface="Arial" panose="020B0604020202020204" pitchFamily="34" charset="0"/>
              </a:rPr>
              <a:t>(B) </a:t>
            </a:r>
            <a:r>
              <a:rPr lang="pt-BR" sz="2200" b="0" i="1" u="none" strike="noStrike" baseline="0" dirty="0">
                <a:latin typeface="Arial" panose="020B0604020202020204" pitchFamily="34" charset="0"/>
                <a:cs typeface="Arial" panose="020B0604020202020204" pitchFamily="34" charset="0"/>
              </a:rPr>
              <a:t>22 </a:t>
            </a:r>
            <a:r>
              <a:rPr lang="pt-BR" sz="2200" b="0" i="0" u="none" strike="noStrike" baseline="0" dirty="0">
                <a:latin typeface="Arial" panose="020B0604020202020204" pitchFamily="34" charset="0"/>
                <a:cs typeface="Arial" panose="020B0604020202020204" pitchFamily="34" charset="0"/>
              </a:rPr>
              <a:t>m 		(E) </a:t>
            </a:r>
            <a:r>
              <a:rPr lang="pt-BR" sz="2200" b="0" i="1" u="none" strike="noStrike" baseline="0" dirty="0">
                <a:latin typeface="Arial" panose="020B0604020202020204" pitchFamily="34" charset="0"/>
                <a:cs typeface="Arial" panose="020B0604020202020204" pitchFamily="34" charset="0"/>
              </a:rPr>
              <a:t>71 </a:t>
            </a:r>
            <a:r>
              <a:rPr lang="pt-BR" sz="2200" b="0" i="0" u="none" strike="noStrike" baseline="0" dirty="0">
                <a:latin typeface="Arial" panose="020B0604020202020204" pitchFamily="34" charset="0"/>
                <a:cs typeface="Arial" panose="020B0604020202020204" pitchFamily="34" charset="0"/>
              </a:rPr>
              <a:t>m</a:t>
            </a:r>
          </a:p>
          <a:p>
            <a:pPr algn="just"/>
            <a:r>
              <a:rPr lang="pt-BR" sz="2200" b="0" i="0" u="none" strike="noStrike" baseline="0" dirty="0">
                <a:latin typeface="Arial" panose="020B0604020202020204" pitchFamily="34" charset="0"/>
                <a:cs typeface="Arial" panose="020B0604020202020204" pitchFamily="34" charset="0"/>
              </a:rPr>
              <a:t>(C) </a:t>
            </a:r>
            <a:r>
              <a:rPr lang="pt-BR" sz="2200" b="0" i="1" u="none" strike="noStrike" baseline="0" dirty="0">
                <a:latin typeface="Arial" panose="020B0604020202020204" pitchFamily="34" charset="0"/>
                <a:cs typeface="Arial" panose="020B0604020202020204" pitchFamily="34" charset="0"/>
              </a:rPr>
              <a:t>27 </a:t>
            </a:r>
            <a:r>
              <a:rPr lang="pt-BR" sz="2200" b="0" i="0" u="none" strike="noStrike" baseline="0" dirty="0">
                <a:latin typeface="Arial" panose="020B0604020202020204" pitchFamily="34" charset="0"/>
                <a:cs typeface="Arial" panose="020B0604020202020204" pitchFamily="34" charset="0"/>
              </a:rPr>
              <a:t>m</a:t>
            </a:r>
            <a:endParaRPr lang="pt-BR" sz="2200" dirty="0">
              <a:latin typeface="Arial" panose="020B0604020202020204" pitchFamily="34" charset="0"/>
              <a:cs typeface="Arial" panose="020B0604020202020204" pitchFamily="34" charset="0"/>
            </a:endParaRPr>
          </a:p>
        </p:txBody>
      </p:sp>
      <p:sp>
        <p:nvSpPr>
          <p:cNvPr id="10" name="CaixaDeTexto 9">
            <a:extLst>
              <a:ext uri="{FF2B5EF4-FFF2-40B4-BE49-F238E27FC236}">
                <a16:creationId xmlns:a16="http://schemas.microsoft.com/office/drawing/2014/main" id="{5DDAE768-1B07-6D3D-DA02-738D1AFA724F}"/>
              </a:ext>
            </a:extLst>
          </p:cNvPr>
          <p:cNvSpPr txBox="1"/>
          <p:nvPr/>
        </p:nvSpPr>
        <p:spPr>
          <a:xfrm>
            <a:off x="6303034" y="2769246"/>
            <a:ext cx="5722188" cy="3477875"/>
          </a:xfrm>
          <a:prstGeom prst="rect">
            <a:avLst/>
          </a:prstGeom>
          <a:noFill/>
        </p:spPr>
        <p:txBody>
          <a:bodyPr wrap="square">
            <a:spAutoFit/>
          </a:bodyPr>
          <a:lstStyle/>
          <a:p>
            <a:pPr algn="just"/>
            <a:r>
              <a:rPr lang="pt-BR" sz="2200" b="1" i="0" u="none" strike="noStrike" baseline="0" dirty="0">
                <a:latin typeface="Arial" panose="020B0604020202020204" pitchFamily="34" charset="0"/>
                <a:cs typeface="Arial" panose="020B0604020202020204" pitchFamily="34" charset="0"/>
              </a:rPr>
              <a:t>Item 2</a:t>
            </a:r>
            <a:r>
              <a:rPr lang="pt-BR" sz="2200" b="0" i="0" u="none" strike="noStrike" baseline="0" dirty="0">
                <a:latin typeface="Arial" panose="020B0604020202020204" pitchFamily="34" charset="0"/>
                <a:cs typeface="Arial" panose="020B0604020202020204" pitchFamily="34" charset="0"/>
              </a:rPr>
              <a:t>. Em um terreno retangular, o comprimento é o triplo da largura. Se a largura aumentar </a:t>
            </a:r>
            <a:r>
              <a:rPr lang="pt-BR" sz="2200" b="0" i="1" u="none" strike="noStrike" baseline="0" dirty="0">
                <a:latin typeface="Arial" panose="020B0604020202020204" pitchFamily="34" charset="0"/>
                <a:cs typeface="Arial" panose="020B0604020202020204" pitchFamily="34" charset="0"/>
              </a:rPr>
              <a:t>5 </a:t>
            </a:r>
            <a:r>
              <a:rPr lang="pt-BR" sz="2200" b="0" i="0" u="none" strike="noStrike" baseline="0" dirty="0">
                <a:latin typeface="Arial" panose="020B0604020202020204" pitchFamily="34" charset="0"/>
                <a:cs typeface="Arial" panose="020B0604020202020204" pitchFamily="34" charset="0"/>
              </a:rPr>
              <a:t>metros e o comprimento diminuir </a:t>
            </a:r>
            <a:r>
              <a:rPr lang="pt-BR" sz="2200" b="0" i="1" u="none" strike="noStrike" baseline="0" dirty="0">
                <a:latin typeface="Arial" panose="020B0604020202020204" pitchFamily="34" charset="0"/>
                <a:cs typeface="Arial" panose="020B0604020202020204" pitchFamily="34" charset="0"/>
              </a:rPr>
              <a:t>10 </a:t>
            </a:r>
            <a:r>
              <a:rPr lang="pt-BR" sz="2200" b="0" i="0" u="none" strike="noStrike" baseline="0" dirty="0">
                <a:latin typeface="Arial" panose="020B0604020202020204" pitchFamily="34" charset="0"/>
                <a:cs typeface="Arial" panose="020B0604020202020204" pitchFamily="34" charset="0"/>
              </a:rPr>
              <a:t>metros, o perímetro do novo retângulo será de </a:t>
            </a:r>
            <a:r>
              <a:rPr lang="pt-BR" sz="2200" b="0" i="1" u="none" strike="noStrike" baseline="0" dirty="0">
                <a:latin typeface="Arial" panose="020B0604020202020204" pitchFamily="34" charset="0"/>
                <a:cs typeface="Arial" panose="020B0604020202020204" pitchFamily="34" charset="0"/>
              </a:rPr>
              <a:t>62 </a:t>
            </a:r>
            <a:r>
              <a:rPr lang="pt-BR" sz="2200" b="0" i="0" u="none" strike="noStrike" baseline="0" dirty="0">
                <a:latin typeface="Arial" panose="020B0604020202020204" pitchFamily="34" charset="0"/>
                <a:cs typeface="Arial" panose="020B0604020202020204" pitchFamily="34" charset="0"/>
              </a:rPr>
              <a:t>metros.</a:t>
            </a:r>
          </a:p>
          <a:p>
            <a:pPr algn="just"/>
            <a:r>
              <a:rPr lang="pt-BR" sz="2200" b="0" i="0" u="none" strike="noStrike" baseline="0" dirty="0">
                <a:latin typeface="Arial" panose="020B0604020202020204" pitchFamily="34" charset="0"/>
                <a:cs typeface="Arial" panose="020B0604020202020204" pitchFamily="34" charset="0"/>
              </a:rPr>
              <a:t>A largura e o comprimento, em metros, do retângulo original são:</a:t>
            </a:r>
          </a:p>
          <a:p>
            <a:pPr algn="just"/>
            <a:r>
              <a:rPr lang="pt-BR" sz="2200" b="0" i="0" u="none" strike="noStrike" baseline="0" dirty="0">
                <a:latin typeface="Arial" panose="020B0604020202020204" pitchFamily="34" charset="0"/>
                <a:cs typeface="Arial" panose="020B0604020202020204" pitchFamily="34" charset="0"/>
              </a:rPr>
              <a:t>(A) </a:t>
            </a:r>
            <a:r>
              <a:rPr lang="pt-BR" sz="2200" b="0" i="1" u="none" strike="noStrike" baseline="0" dirty="0">
                <a:latin typeface="Arial" panose="020B0604020202020204" pitchFamily="34" charset="0"/>
                <a:cs typeface="Arial" panose="020B0604020202020204" pitchFamily="34" charset="0"/>
              </a:rPr>
              <a:t>9 </a:t>
            </a:r>
            <a:r>
              <a:rPr lang="pt-BR" sz="2200" b="0" i="0" u="none" strike="noStrike" baseline="0" dirty="0">
                <a:latin typeface="Arial" panose="020B0604020202020204" pitchFamily="34" charset="0"/>
                <a:cs typeface="Arial" panose="020B0604020202020204" pitchFamily="34" charset="0"/>
              </a:rPr>
              <a:t>e </a:t>
            </a:r>
            <a:r>
              <a:rPr lang="pt-BR" sz="2200" b="0" i="1" u="none" strike="noStrike" baseline="0" dirty="0">
                <a:latin typeface="Arial" panose="020B0604020202020204" pitchFamily="34" charset="0"/>
                <a:cs typeface="Arial" panose="020B0604020202020204" pitchFamily="34" charset="0"/>
              </a:rPr>
              <a:t>27</a:t>
            </a:r>
            <a:r>
              <a:rPr lang="pt-BR" sz="2200" b="0" i="0" u="none" strike="noStrike" baseline="0" dirty="0">
                <a:latin typeface="Arial" panose="020B0604020202020204" pitchFamily="34" charset="0"/>
                <a:cs typeface="Arial" panose="020B0604020202020204" pitchFamily="34" charset="0"/>
              </a:rPr>
              <a:t>. 		(D) </a:t>
            </a:r>
            <a:r>
              <a:rPr lang="pt-BR" sz="2200" b="0" i="1" u="none" strike="noStrike" baseline="0" dirty="0">
                <a:latin typeface="Arial" panose="020B0604020202020204" pitchFamily="34" charset="0"/>
                <a:cs typeface="Arial" panose="020B0604020202020204" pitchFamily="34" charset="0"/>
              </a:rPr>
              <a:t>15 </a:t>
            </a:r>
            <a:r>
              <a:rPr lang="pt-BR" sz="2200" b="0" i="0" u="none" strike="noStrike" baseline="0" dirty="0">
                <a:latin typeface="Arial" panose="020B0604020202020204" pitchFamily="34" charset="0"/>
                <a:cs typeface="Arial" panose="020B0604020202020204" pitchFamily="34" charset="0"/>
              </a:rPr>
              <a:t>e </a:t>
            </a:r>
            <a:r>
              <a:rPr lang="pt-BR" sz="2200" b="0" i="1" u="none" strike="noStrike" baseline="0" dirty="0">
                <a:latin typeface="Arial" panose="020B0604020202020204" pitchFamily="34" charset="0"/>
                <a:cs typeface="Arial" panose="020B0604020202020204" pitchFamily="34" charset="0"/>
              </a:rPr>
              <a:t>16</a:t>
            </a:r>
            <a:r>
              <a:rPr lang="pt-BR" sz="2200" b="0" i="0" u="none" strike="noStrike" baseline="0" dirty="0">
                <a:latin typeface="Arial" panose="020B0604020202020204" pitchFamily="34" charset="0"/>
                <a:cs typeface="Arial" panose="020B0604020202020204" pitchFamily="34" charset="0"/>
              </a:rPr>
              <a:t>.</a:t>
            </a:r>
          </a:p>
          <a:p>
            <a:pPr algn="just"/>
            <a:r>
              <a:rPr lang="pt-BR" sz="2200" b="0" i="0" u="none" strike="noStrike" baseline="0" dirty="0">
                <a:latin typeface="Arial" panose="020B0604020202020204" pitchFamily="34" charset="0"/>
                <a:cs typeface="Arial" panose="020B0604020202020204" pitchFamily="34" charset="0"/>
              </a:rPr>
              <a:t>(B) </a:t>
            </a:r>
            <a:r>
              <a:rPr lang="pt-BR" sz="2200" b="0" i="1" u="none" strike="noStrike" baseline="0" dirty="0">
                <a:latin typeface="Arial" panose="020B0604020202020204" pitchFamily="34" charset="0"/>
                <a:cs typeface="Arial" panose="020B0604020202020204" pitchFamily="34" charset="0"/>
              </a:rPr>
              <a:t>11 </a:t>
            </a:r>
            <a:r>
              <a:rPr lang="pt-BR" sz="2200" b="0" i="0" u="none" strike="noStrike" baseline="0" dirty="0">
                <a:latin typeface="Arial" panose="020B0604020202020204" pitchFamily="34" charset="0"/>
                <a:cs typeface="Arial" panose="020B0604020202020204" pitchFamily="34" charset="0"/>
              </a:rPr>
              <a:t>e </a:t>
            </a:r>
            <a:r>
              <a:rPr lang="pt-BR" sz="2200" b="0" i="1" u="none" strike="noStrike" baseline="0" dirty="0">
                <a:latin typeface="Arial" panose="020B0604020202020204" pitchFamily="34" charset="0"/>
                <a:cs typeface="Arial" panose="020B0604020202020204" pitchFamily="34" charset="0"/>
              </a:rPr>
              <a:t>25</a:t>
            </a:r>
            <a:r>
              <a:rPr lang="pt-BR" sz="2200" b="0" i="0" u="none" strike="noStrike" baseline="0" dirty="0">
                <a:latin typeface="Arial" panose="020B0604020202020204" pitchFamily="34" charset="0"/>
                <a:cs typeface="Arial" panose="020B0604020202020204" pitchFamily="34" charset="0"/>
              </a:rPr>
              <a:t>. 		(E) </a:t>
            </a:r>
            <a:r>
              <a:rPr lang="pt-BR" sz="2200" b="0" i="1" u="none" strike="noStrike" baseline="0" dirty="0">
                <a:latin typeface="Arial" panose="020B0604020202020204" pitchFamily="34" charset="0"/>
                <a:cs typeface="Arial" panose="020B0604020202020204" pitchFamily="34" charset="0"/>
              </a:rPr>
              <a:t>18 </a:t>
            </a:r>
            <a:r>
              <a:rPr lang="pt-BR" sz="2200" b="0" i="0" u="none" strike="noStrike" baseline="0" dirty="0">
                <a:latin typeface="Arial" panose="020B0604020202020204" pitchFamily="34" charset="0"/>
                <a:cs typeface="Arial" panose="020B0604020202020204" pitchFamily="34" charset="0"/>
              </a:rPr>
              <a:t>e </a:t>
            </a:r>
            <a:r>
              <a:rPr lang="pt-BR" sz="2200" b="0" i="1" u="none" strike="noStrike" baseline="0" dirty="0">
                <a:latin typeface="Arial" panose="020B0604020202020204" pitchFamily="34" charset="0"/>
                <a:cs typeface="Arial" panose="020B0604020202020204" pitchFamily="34" charset="0"/>
              </a:rPr>
              <a:t>13</a:t>
            </a:r>
            <a:r>
              <a:rPr lang="pt-BR" sz="2200" b="0" i="0" u="none" strike="noStrike" baseline="0" dirty="0">
                <a:latin typeface="Arial" panose="020B0604020202020204" pitchFamily="34" charset="0"/>
                <a:cs typeface="Arial" panose="020B0604020202020204" pitchFamily="34" charset="0"/>
              </a:rPr>
              <a:t>.</a:t>
            </a:r>
          </a:p>
          <a:p>
            <a:pPr algn="just"/>
            <a:r>
              <a:rPr lang="pt-BR" sz="2200" b="0" i="0" u="none" strike="noStrike" baseline="0" dirty="0">
                <a:latin typeface="Arial" panose="020B0604020202020204" pitchFamily="34" charset="0"/>
                <a:cs typeface="Arial" panose="020B0604020202020204" pitchFamily="34" charset="0"/>
              </a:rPr>
              <a:t>(C) </a:t>
            </a:r>
            <a:r>
              <a:rPr lang="pt-BR" sz="2200" b="0" i="1" u="none" strike="noStrike" baseline="0" dirty="0">
                <a:latin typeface="Arial" panose="020B0604020202020204" pitchFamily="34" charset="0"/>
                <a:cs typeface="Arial" panose="020B0604020202020204" pitchFamily="34" charset="0"/>
              </a:rPr>
              <a:t>14 </a:t>
            </a:r>
            <a:r>
              <a:rPr lang="pt-BR" sz="2200" b="0" i="0" u="none" strike="noStrike" baseline="0" dirty="0">
                <a:latin typeface="Arial" panose="020B0604020202020204" pitchFamily="34" charset="0"/>
                <a:cs typeface="Arial" panose="020B0604020202020204" pitchFamily="34" charset="0"/>
              </a:rPr>
              <a:t>e </a:t>
            </a:r>
            <a:r>
              <a:rPr lang="pt-BR" sz="2200" b="0" i="1" u="none" strike="noStrike" baseline="0" dirty="0">
                <a:latin typeface="Arial" panose="020B0604020202020204" pitchFamily="34" charset="0"/>
                <a:cs typeface="Arial" panose="020B0604020202020204" pitchFamily="34" charset="0"/>
              </a:rPr>
              <a:t>17</a:t>
            </a:r>
            <a:r>
              <a:rPr lang="pt-BR" sz="2200" b="0" i="0" u="none" strike="noStrike" baseline="0" dirty="0">
                <a:latin typeface="Arial" panose="020B0604020202020204" pitchFamily="34" charset="0"/>
                <a:cs typeface="Arial" panose="020B0604020202020204" pitchFamily="34" charset="0"/>
              </a:rPr>
              <a:t>.</a:t>
            </a:r>
            <a:endParaRPr lang="pt-BR" sz="2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73904711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577E84-70BF-7388-63F6-C4EA095C6782}"/>
            </a:ext>
          </a:extLst>
        </p:cNvPr>
        <p:cNvGrpSpPr/>
        <p:nvPr/>
      </p:nvGrpSpPr>
      <p:grpSpPr>
        <a:xfrm>
          <a:off x="0" y="0"/>
          <a:ext cx="0" cy="0"/>
          <a:chOff x="0" y="0"/>
          <a:chExt cx="0" cy="0"/>
        </a:xfrm>
      </p:grpSpPr>
      <p:cxnSp>
        <p:nvCxnSpPr>
          <p:cNvPr id="2" name="Conector reto 1">
            <a:extLst>
              <a:ext uri="{FF2B5EF4-FFF2-40B4-BE49-F238E27FC236}">
                <a16:creationId xmlns:a16="http://schemas.microsoft.com/office/drawing/2014/main" id="{07F20A7D-2B0B-0C7B-FD53-1E26FABAC77A}"/>
              </a:ext>
            </a:extLst>
          </p:cNvPr>
          <p:cNvCxnSpPr>
            <a:cxnSpLocks/>
          </p:cNvCxnSpPr>
          <p:nvPr/>
        </p:nvCxnSpPr>
        <p:spPr>
          <a:xfrm>
            <a:off x="6303034" y="727295"/>
            <a:ext cx="0" cy="5709588"/>
          </a:xfrm>
          <a:prstGeom prst="line">
            <a:avLst/>
          </a:prstGeom>
          <a:ln w="28575"/>
        </p:spPr>
        <p:style>
          <a:lnRef idx="3">
            <a:schemeClr val="dk1"/>
          </a:lnRef>
          <a:fillRef idx="0">
            <a:schemeClr val="dk1"/>
          </a:fillRef>
          <a:effectRef idx="2">
            <a:schemeClr val="dk1"/>
          </a:effectRef>
          <a:fontRef idx="minor">
            <a:schemeClr val="tx1"/>
          </a:fontRef>
        </p:style>
      </p:cxnSp>
      <p:pic>
        <p:nvPicPr>
          <p:cNvPr id="6" name="Imagem 5" descr="Tela de computador com texto preto sobre fundo branco&#10;&#10;O conteúdo gerado por IA pode estar incorreto.">
            <a:extLst>
              <a:ext uri="{FF2B5EF4-FFF2-40B4-BE49-F238E27FC236}">
                <a16:creationId xmlns:a16="http://schemas.microsoft.com/office/drawing/2014/main" id="{0A3042F7-8FA9-6DE6-4D93-EFF485C707B0}"/>
              </a:ext>
            </a:extLst>
          </p:cNvPr>
          <p:cNvPicPr>
            <a:picLocks noChangeAspect="1"/>
          </p:cNvPicPr>
          <p:nvPr/>
        </p:nvPicPr>
        <p:blipFill>
          <a:blip r:embed="rId2"/>
          <a:stretch>
            <a:fillRect/>
          </a:stretch>
        </p:blipFill>
        <p:spPr>
          <a:xfrm>
            <a:off x="267015" y="410866"/>
            <a:ext cx="3103038" cy="632857"/>
          </a:xfrm>
          <a:prstGeom prst="rect">
            <a:avLst/>
          </a:prstGeom>
        </p:spPr>
      </p:pic>
      <p:sp>
        <p:nvSpPr>
          <p:cNvPr id="8" name="CaixaDeTexto 7">
            <a:extLst>
              <a:ext uri="{FF2B5EF4-FFF2-40B4-BE49-F238E27FC236}">
                <a16:creationId xmlns:a16="http://schemas.microsoft.com/office/drawing/2014/main" id="{6628FBB0-0FC9-B9B8-702D-272AE1C5DA6B}"/>
              </a:ext>
            </a:extLst>
          </p:cNvPr>
          <p:cNvSpPr txBox="1"/>
          <p:nvPr/>
        </p:nvSpPr>
        <p:spPr>
          <a:xfrm>
            <a:off x="131552" y="1136629"/>
            <a:ext cx="6171481" cy="3139321"/>
          </a:xfrm>
          <a:prstGeom prst="rect">
            <a:avLst/>
          </a:prstGeom>
          <a:noFill/>
        </p:spPr>
        <p:txBody>
          <a:bodyPr wrap="square">
            <a:spAutoFit/>
          </a:bodyPr>
          <a:lstStyle/>
          <a:p>
            <a:pPr algn="ctr"/>
            <a:r>
              <a:rPr lang="pt-BR" sz="2200" b="1" i="0" u="none" strike="noStrike" baseline="0" dirty="0">
                <a:latin typeface="Arial" panose="020B0604020202020204" pitchFamily="34" charset="0"/>
                <a:cs typeface="Arial" panose="020B0604020202020204" pitchFamily="34" charset="0"/>
              </a:rPr>
              <a:t>ÁREAS DE FIGURAS PLANAS</a:t>
            </a:r>
          </a:p>
          <a:p>
            <a:pPr algn="just"/>
            <a:endParaRPr lang="pt-BR" sz="2200" b="0" i="0" u="none" strike="noStrike" baseline="0" dirty="0">
              <a:latin typeface="Arial" panose="020B0604020202020204" pitchFamily="34" charset="0"/>
              <a:cs typeface="Arial" panose="020B0604020202020204" pitchFamily="34" charset="0"/>
            </a:endParaRPr>
          </a:p>
          <a:p>
            <a:pPr algn="just"/>
            <a:r>
              <a:rPr lang="pt-BR" sz="2200" b="0" i="0" u="none" strike="noStrike" baseline="0" dirty="0">
                <a:latin typeface="Arial" panose="020B0604020202020204" pitchFamily="34" charset="0"/>
                <a:cs typeface="Arial" panose="020B0604020202020204" pitchFamily="34" charset="0"/>
              </a:rPr>
              <a:t>Para encontrar fórmulas que expressem as áreas de algumas figuras planas por meio de suas dimensões, é necessário ter como ponto de partida um quadrado unitário: por definição, dizemos que a área de um quadrado de lado </a:t>
            </a:r>
            <a:r>
              <a:rPr lang="pt-BR" sz="2200" b="0" i="1" u="none" strike="noStrike" baseline="0" dirty="0">
                <a:latin typeface="Arial" panose="020B0604020202020204" pitchFamily="34" charset="0"/>
                <a:cs typeface="Arial" panose="020B0604020202020204" pitchFamily="34" charset="0"/>
              </a:rPr>
              <a:t>1 </a:t>
            </a:r>
            <a:r>
              <a:rPr lang="pt-BR" sz="2200" b="0" i="0" u="none" strike="noStrike" baseline="0" dirty="0">
                <a:latin typeface="Arial" panose="020B0604020202020204" pitchFamily="34" charset="0"/>
                <a:cs typeface="Arial" panose="020B0604020202020204" pitchFamily="34" charset="0"/>
              </a:rPr>
              <a:t>cm é igual a </a:t>
            </a:r>
            <a:r>
              <a:rPr lang="pt-BR" sz="2200" b="0" i="1" u="none" strike="noStrike" baseline="0" dirty="0">
                <a:latin typeface="Arial" panose="020B0604020202020204" pitchFamily="34" charset="0"/>
                <a:cs typeface="Arial" panose="020B0604020202020204" pitchFamily="34" charset="0"/>
              </a:rPr>
              <a:t>1 </a:t>
            </a:r>
            <a:r>
              <a:rPr lang="pt-BR" sz="2200" b="0" i="0" u="none" strike="noStrike" baseline="0" dirty="0">
                <a:latin typeface="Arial" panose="020B0604020202020204" pitchFamily="34" charset="0"/>
                <a:cs typeface="Arial" panose="020B0604020202020204" pitchFamily="34" charset="0"/>
              </a:rPr>
              <a:t>cm² (l</a:t>
            </a:r>
            <a:r>
              <a:rPr lang="pt-BR" sz="2200" b="0" i="1" u="none" strike="noStrike" baseline="0" dirty="0">
                <a:latin typeface="Arial" panose="020B0604020202020204" pitchFamily="34" charset="0"/>
                <a:cs typeface="Arial" panose="020B0604020202020204" pitchFamily="34" charset="0"/>
              </a:rPr>
              <a:t>ê-se: um centímetro quadrado</a:t>
            </a:r>
            <a:r>
              <a:rPr lang="pt-BR" sz="2200" b="0" i="0" u="none" strike="noStrike" baseline="0" dirty="0">
                <a:latin typeface="Arial" panose="020B0604020202020204" pitchFamily="34" charset="0"/>
                <a:cs typeface="Arial" panose="020B0604020202020204" pitchFamily="34" charset="0"/>
              </a:rPr>
              <a:t>). Observe:</a:t>
            </a:r>
            <a:endParaRPr lang="pt-BR" sz="2200" dirty="0">
              <a:latin typeface="Arial" panose="020B0604020202020204" pitchFamily="34" charset="0"/>
              <a:cs typeface="Arial" panose="020B0604020202020204" pitchFamily="34" charset="0"/>
            </a:endParaRPr>
          </a:p>
        </p:txBody>
      </p:sp>
      <p:pic>
        <p:nvPicPr>
          <p:cNvPr id="10" name="Imagem 9" descr="Forma&#10;&#10;O conteúdo gerado por IA pode estar incorreto.">
            <a:extLst>
              <a:ext uri="{FF2B5EF4-FFF2-40B4-BE49-F238E27FC236}">
                <a16:creationId xmlns:a16="http://schemas.microsoft.com/office/drawing/2014/main" id="{65E86866-9CC9-7CE8-0D54-2A0335EC65BD}"/>
              </a:ext>
            </a:extLst>
          </p:cNvPr>
          <p:cNvPicPr>
            <a:picLocks noChangeAspect="1"/>
          </p:cNvPicPr>
          <p:nvPr/>
        </p:nvPicPr>
        <p:blipFill>
          <a:blip r:embed="rId3"/>
          <a:stretch>
            <a:fillRect/>
          </a:stretch>
        </p:blipFill>
        <p:spPr>
          <a:xfrm>
            <a:off x="2367089" y="4544157"/>
            <a:ext cx="2005927" cy="1624518"/>
          </a:xfrm>
          <a:prstGeom prst="rect">
            <a:avLst/>
          </a:prstGeom>
        </p:spPr>
      </p:pic>
      <p:sp>
        <p:nvSpPr>
          <p:cNvPr id="12" name="CaixaDeTexto 11">
            <a:extLst>
              <a:ext uri="{FF2B5EF4-FFF2-40B4-BE49-F238E27FC236}">
                <a16:creationId xmlns:a16="http://schemas.microsoft.com/office/drawing/2014/main" id="{97232864-835C-4322-A20A-A98725A61F03}"/>
              </a:ext>
            </a:extLst>
          </p:cNvPr>
          <p:cNvSpPr txBox="1"/>
          <p:nvPr/>
        </p:nvSpPr>
        <p:spPr>
          <a:xfrm>
            <a:off x="6303033" y="628439"/>
            <a:ext cx="5696308" cy="2123658"/>
          </a:xfrm>
          <a:prstGeom prst="rect">
            <a:avLst/>
          </a:prstGeom>
          <a:noFill/>
        </p:spPr>
        <p:txBody>
          <a:bodyPr wrap="square">
            <a:spAutoFit/>
          </a:bodyPr>
          <a:lstStyle/>
          <a:p>
            <a:pPr algn="just"/>
            <a:r>
              <a:rPr lang="pt-BR" sz="2200" b="0" i="0" u="none" strike="noStrike" baseline="0" dirty="0">
                <a:latin typeface="Arial" panose="020B0604020202020204" pitchFamily="34" charset="0"/>
                <a:cs typeface="Arial" panose="020B0604020202020204" pitchFamily="34" charset="0"/>
              </a:rPr>
              <a:t>Partindo disso, vamos considerar um retângulo cujos lados medem </a:t>
            </a:r>
            <a:r>
              <a:rPr lang="pt-BR" sz="2200" b="0" i="1" u="none" strike="noStrike" baseline="0" dirty="0">
                <a:latin typeface="Arial" panose="020B0604020202020204" pitchFamily="34" charset="0"/>
                <a:cs typeface="Arial" panose="020B0604020202020204" pitchFamily="34" charset="0"/>
              </a:rPr>
              <a:t>2 </a:t>
            </a:r>
            <a:r>
              <a:rPr lang="pt-BR" sz="2200" b="0" i="0" u="none" strike="noStrike" baseline="0" dirty="0">
                <a:latin typeface="Arial" panose="020B0604020202020204" pitchFamily="34" charset="0"/>
                <a:cs typeface="Arial" panose="020B0604020202020204" pitchFamily="34" charset="0"/>
              </a:rPr>
              <a:t>cm e </a:t>
            </a:r>
            <a:r>
              <a:rPr lang="pt-BR" sz="2200" b="0" i="1" u="none" strike="noStrike" baseline="0" dirty="0">
                <a:latin typeface="Arial" panose="020B0604020202020204" pitchFamily="34" charset="0"/>
                <a:cs typeface="Arial" panose="020B0604020202020204" pitchFamily="34" charset="0"/>
              </a:rPr>
              <a:t>3 </a:t>
            </a:r>
            <a:r>
              <a:rPr lang="pt-BR" sz="2200" b="0" i="0" u="none" strike="noStrike" baseline="0" dirty="0">
                <a:latin typeface="Arial" panose="020B0604020202020204" pitchFamily="34" charset="0"/>
                <a:cs typeface="Arial" panose="020B0604020202020204" pitchFamily="34" charset="0"/>
              </a:rPr>
              <a:t>cm. Assim, a cada centímetro temos retas perpendiculares aos lados, de modo que o retângulo fique dividido em </a:t>
            </a:r>
            <a:r>
              <a:rPr lang="pt-BR" sz="2200" b="0" i="1" u="none" strike="noStrike" baseline="0" dirty="0">
                <a:latin typeface="Arial" panose="020B0604020202020204" pitchFamily="34" charset="0"/>
                <a:cs typeface="Arial" panose="020B0604020202020204" pitchFamily="34" charset="0"/>
              </a:rPr>
              <a:t>6 </a:t>
            </a:r>
            <a:r>
              <a:rPr lang="pt-BR" sz="2200" b="0" i="0" u="none" strike="noStrike" baseline="0" dirty="0">
                <a:latin typeface="Arial" panose="020B0604020202020204" pitchFamily="34" charset="0"/>
                <a:cs typeface="Arial" panose="020B0604020202020204" pitchFamily="34" charset="0"/>
              </a:rPr>
              <a:t>quadrados de lado </a:t>
            </a:r>
            <a:r>
              <a:rPr lang="pt-BR" sz="2200" b="0" i="1" u="none" strike="noStrike" baseline="0" dirty="0">
                <a:latin typeface="Arial" panose="020B0604020202020204" pitchFamily="34" charset="0"/>
                <a:cs typeface="Arial" panose="020B0604020202020204" pitchFamily="34" charset="0"/>
              </a:rPr>
              <a:t>1 </a:t>
            </a:r>
            <a:r>
              <a:rPr lang="pt-BR" sz="2200" b="0" i="0" u="none" strike="noStrike" baseline="0" dirty="0">
                <a:latin typeface="Arial" panose="020B0604020202020204" pitchFamily="34" charset="0"/>
                <a:cs typeface="Arial" panose="020B0604020202020204" pitchFamily="34" charset="0"/>
              </a:rPr>
              <a:t>cm.</a:t>
            </a:r>
            <a:endParaRPr lang="pt-BR" sz="2200" dirty="0">
              <a:latin typeface="Arial" panose="020B0604020202020204" pitchFamily="34" charset="0"/>
              <a:cs typeface="Arial" panose="020B0604020202020204" pitchFamily="34" charset="0"/>
            </a:endParaRPr>
          </a:p>
        </p:txBody>
      </p:sp>
      <p:pic>
        <p:nvPicPr>
          <p:cNvPr id="14" name="Imagem 13" descr="Forma, Retângulo&#10;&#10;O conteúdo gerado por IA pode estar incorreto.">
            <a:extLst>
              <a:ext uri="{FF2B5EF4-FFF2-40B4-BE49-F238E27FC236}">
                <a16:creationId xmlns:a16="http://schemas.microsoft.com/office/drawing/2014/main" id="{7071B349-3BEC-58B1-C574-548297247A5B}"/>
              </a:ext>
            </a:extLst>
          </p:cNvPr>
          <p:cNvPicPr>
            <a:picLocks noChangeAspect="1"/>
          </p:cNvPicPr>
          <p:nvPr/>
        </p:nvPicPr>
        <p:blipFill>
          <a:blip r:embed="rId4"/>
          <a:stretch>
            <a:fillRect/>
          </a:stretch>
        </p:blipFill>
        <p:spPr>
          <a:xfrm>
            <a:off x="8024067" y="2752097"/>
            <a:ext cx="2254238" cy="1486578"/>
          </a:xfrm>
          <a:prstGeom prst="rect">
            <a:avLst/>
          </a:prstGeom>
        </p:spPr>
      </p:pic>
      <p:sp>
        <p:nvSpPr>
          <p:cNvPr id="16" name="CaixaDeTexto 15">
            <a:extLst>
              <a:ext uri="{FF2B5EF4-FFF2-40B4-BE49-F238E27FC236}">
                <a16:creationId xmlns:a16="http://schemas.microsoft.com/office/drawing/2014/main" id="{77459B30-F1EE-56E8-8BE1-E08A0E1BC9F2}"/>
              </a:ext>
            </a:extLst>
          </p:cNvPr>
          <p:cNvSpPr txBox="1"/>
          <p:nvPr/>
        </p:nvSpPr>
        <p:spPr>
          <a:xfrm>
            <a:off x="6303036" y="4275950"/>
            <a:ext cx="5696305" cy="2123658"/>
          </a:xfrm>
          <a:prstGeom prst="rect">
            <a:avLst/>
          </a:prstGeom>
          <a:noFill/>
        </p:spPr>
        <p:txBody>
          <a:bodyPr wrap="square">
            <a:spAutoFit/>
          </a:bodyPr>
          <a:lstStyle/>
          <a:p>
            <a:pPr algn="just"/>
            <a:r>
              <a:rPr lang="pt-BR" sz="2200" b="0" i="0" u="none" strike="noStrike" baseline="0" dirty="0">
                <a:latin typeface="Arial" panose="020B0604020202020204" pitchFamily="34" charset="0"/>
                <a:cs typeface="Arial" panose="020B0604020202020204" pitchFamily="34" charset="0"/>
              </a:rPr>
              <a:t>Desse modo, a área deste retângulo é igual </a:t>
            </a:r>
            <a:r>
              <a:rPr lang="pt-BR" sz="2200" b="0" i="1" u="none" strike="noStrike" baseline="0" dirty="0">
                <a:latin typeface="Arial" panose="020B0604020202020204" pitchFamily="34" charset="0"/>
                <a:cs typeface="Arial" panose="020B0604020202020204" pitchFamily="34" charset="0"/>
              </a:rPr>
              <a:t>6 </a:t>
            </a:r>
            <a:r>
              <a:rPr lang="pt-BR" sz="2200" b="0" i="0" u="none" strike="noStrike" baseline="0" dirty="0">
                <a:latin typeface="Arial" panose="020B0604020202020204" pitchFamily="34" charset="0"/>
                <a:cs typeface="Arial" panose="020B0604020202020204" pitchFamily="34" charset="0"/>
              </a:rPr>
              <a:t>cm² .</a:t>
            </a:r>
          </a:p>
          <a:p>
            <a:pPr algn="just"/>
            <a:r>
              <a:rPr lang="pt-BR" sz="2200" b="0" i="0" u="none" strike="noStrike" baseline="0" dirty="0">
                <a:latin typeface="Arial" panose="020B0604020202020204" pitchFamily="34" charset="0"/>
                <a:cs typeface="Arial" panose="020B0604020202020204" pitchFamily="34" charset="0"/>
              </a:rPr>
              <a:t>Isso é estendido para calcular a área de qualquer retângulo cujos lados tenham, por medidas, quantidades inteiras de centímetros.</a:t>
            </a:r>
            <a:endParaRPr lang="pt-BR" sz="2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9103955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179716-3A42-0437-4483-01E30FA313B2}"/>
            </a:ext>
          </a:extLst>
        </p:cNvPr>
        <p:cNvGrpSpPr/>
        <p:nvPr/>
      </p:nvGrpSpPr>
      <p:grpSpPr>
        <a:xfrm>
          <a:off x="0" y="0"/>
          <a:ext cx="0" cy="0"/>
          <a:chOff x="0" y="0"/>
          <a:chExt cx="0" cy="0"/>
        </a:xfrm>
      </p:grpSpPr>
      <p:cxnSp>
        <p:nvCxnSpPr>
          <p:cNvPr id="2" name="Conector reto 1">
            <a:extLst>
              <a:ext uri="{FF2B5EF4-FFF2-40B4-BE49-F238E27FC236}">
                <a16:creationId xmlns:a16="http://schemas.microsoft.com/office/drawing/2014/main" id="{12AB12F5-9857-1EF6-CDE0-B13452E603C2}"/>
              </a:ext>
            </a:extLst>
          </p:cNvPr>
          <p:cNvCxnSpPr>
            <a:cxnSpLocks/>
          </p:cNvCxnSpPr>
          <p:nvPr/>
        </p:nvCxnSpPr>
        <p:spPr>
          <a:xfrm>
            <a:off x="6303034" y="727295"/>
            <a:ext cx="0" cy="5709588"/>
          </a:xfrm>
          <a:prstGeom prst="line">
            <a:avLst/>
          </a:prstGeom>
          <a:ln w="28575"/>
        </p:spPr>
        <p:style>
          <a:lnRef idx="3">
            <a:schemeClr val="dk1"/>
          </a:lnRef>
          <a:fillRef idx="0">
            <a:schemeClr val="dk1"/>
          </a:fillRef>
          <a:effectRef idx="2">
            <a:schemeClr val="dk1"/>
          </a:effectRef>
          <a:fontRef idx="minor">
            <a:schemeClr val="tx1"/>
          </a:fontRef>
        </p:style>
      </p:cxnSp>
      <mc:AlternateContent xmlns:mc="http://schemas.openxmlformats.org/markup-compatibility/2006" xmlns:a14="http://schemas.microsoft.com/office/drawing/2010/main">
        <mc:Choice Requires="a14">
          <p:sp>
            <p:nvSpPr>
              <p:cNvPr id="4" name="CaixaDeTexto 3">
                <a:extLst>
                  <a:ext uri="{FF2B5EF4-FFF2-40B4-BE49-F238E27FC236}">
                    <a16:creationId xmlns:a16="http://schemas.microsoft.com/office/drawing/2014/main" id="{1AF5F040-F9C5-F62D-B877-BD0FF624949B}"/>
                  </a:ext>
                </a:extLst>
              </p:cNvPr>
              <p:cNvSpPr txBox="1"/>
              <p:nvPr/>
            </p:nvSpPr>
            <p:spPr>
              <a:xfrm>
                <a:off x="208472" y="727295"/>
                <a:ext cx="6094562" cy="1115370"/>
              </a:xfrm>
              <a:prstGeom prst="rect">
                <a:avLst/>
              </a:prstGeom>
              <a:noFill/>
            </p:spPr>
            <p:txBody>
              <a:bodyPr wrap="square">
                <a:spAutoFit/>
              </a:bodyPr>
              <a:lstStyle/>
              <a:p>
                <a:pPr algn="just"/>
                <a:r>
                  <a:rPr lang="pt-BR" sz="2200" b="0" i="1" u="none" strike="noStrike" baseline="0" dirty="0">
                    <a:solidFill>
                      <a:schemeClr val="accent1">
                        <a:lumMod val="75000"/>
                      </a:schemeClr>
                    </a:solidFill>
                    <a:latin typeface="Arial" panose="020B0604020202020204" pitchFamily="34" charset="0"/>
                    <a:cs typeface="Arial" panose="020B0604020202020204" pitchFamily="34" charset="0"/>
                  </a:rPr>
                  <a:t>Se os lados de um retângulo medem m e n centímetros, com </a:t>
                </a:r>
                <a:r>
                  <a:rPr lang="pt-BR" sz="2200" b="1" i="1" u="none" strike="noStrike" baseline="0" dirty="0">
                    <a:solidFill>
                      <a:schemeClr val="accent1">
                        <a:lumMod val="75000"/>
                      </a:schemeClr>
                    </a:solidFill>
                    <a:latin typeface="Arial" panose="020B0604020202020204" pitchFamily="34" charset="0"/>
                    <a:cs typeface="Arial" panose="020B0604020202020204" pitchFamily="34" charset="0"/>
                  </a:rPr>
                  <a:t>m </a:t>
                </a:r>
                <a:r>
                  <a:rPr lang="pt-BR" sz="2200" b="0" i="1" u="none" strike="noStrike" baseline="0" dirty="0">
                    <a:solidFill>
                      <a:schemeClr val="accent1">
                        <a:lumMod val="75000"/>
                      </a:schemeClr>
                    </a:solidFill>
                    <a:latin typeface="Arial" panose="020B0604020202020204" pitchFamily="34" charset="0"/>
                    <a:cs typeface="Arial" panose="020B0604020202020204" pitchFamily="34" charset="0"/>
                  </a:rPr>
                  <a:t>e </a:t>
                </a:r>
                <a:r>
                  <a:rPr lang="pt-BR" sz="2200" b="1" i="1" u="none" strike="noStrike" baseline="0" dirty="0">
                    <a:solidFill>
                      <a:schemeClr val="accent1">
                        <a:lumMod val="75000"/>
                      </a:schemeClr>
                    </a:solidFill>
                    <a:latin typeface="Arial" panose="020B0604020202020204" pitchFamily="34" charset="0"/>
                    <a:cs typeface="Arial" panose="020B0604020202020204" pitchFamily="34" charset="0"/>
                  </a:rPr>
                  <a:t>n </a:t>
                </a:r>
                <a14:m>
                  <m:oMath xmlns:m="http://schemas.openxmlformats.org/officeDocument/2006/math">
                    <m:r>
                      <a:rPr lang="pt-BR" sz="2200" b="1" i="1" u="none" strike="noStrike" baseline="0" smtClean="0">
                        <a:solidFill>
                          <a:schemeClr val="accent1">
                            <a:lumMod val="75000"/>
                          </a:schemeClr>
                        </a:solidFill>
                        <a:latin typeface="Cambria Math" panose="02040503050406030204" pitchFamily="18" charset="0"/>
                        <a:ea typeface="Cambria Math" panose="02040503050406030204" pitchFamily="18" charset="0"/>
                        <a:cs typeface="Arial" panose="020B0604020202020204" pitchFamily="34" charset="0"/>
                      </a:rPr>
                      <m:t>∈ </m:t>
                    </m:r>
                    <m:sSubSup>
                      <m:sSubSupPr>
                        <m:ctrlPr>
                          <a:rPr lang="pt-BR" sz="2200" b="1" i="1" u="none" strike="noStrike" baseline="0" smtClean="0">
                            <a:solidFill>
                              <a:schemeClr val="accent1">
                                <a:lumMod val="75000"/>
                              </a:schemeClr>
                            </a:solidFill>
                            <a:latin typeface="Cambria Math" panose="02040503050406030204" pitchFamily="18" charset="0"/>
                            <a:ea typeface="Cambria Math" panose="02040503050406030204" pitchFamily="18" charset="0"/>
                            <a:cs typeface="Arial" panose="020B0604020202020204" pitchFamily="34" charset="0"/>
                          </a:rPr>
                        </m:ctrlPr>
                      </m:sSubSupPr>
                      <m:e>
                        <m:r>
                          <a:rPr lang="pt-BR" sz="2200" b="1" i="1">
                            <a:solidFill>
                              <a:schemeClr val="accent1">
                                <a:lumMod val="75000"/>
                              </a:schemeClr>
                            </a:solidFill>
                            <a:latin typeface="Cambria Math" panose="02040503050406030204" pitchFamily="18" charset="0"/>
                            <a:ea typeface="Cambria Math" panose="02040503050406030204" pitchFamily="18" charset="0"/>
                            <a:cs typeface="Arial" panose="020B0604020202020204" pitchFamily="34" charset="0"/>
                          </a:rPr>
                          <m:t>ℝ</m:t>
                        </m:r>
                      </m:e>
                      <m:sub>
                        <m:r>
                          <a:rPr lang="pt-BR" sz="2200" b="1" i="1" u="none" strike="noStrike" baseline="0" smtClean="0">
                            <a:solidFill>
                              <a:schemeClr val="accent1">
                                <a:lumMod val="75000"/>
                              </a:schemeClr>
                            </a:solidFill>
                            <a:latin typeface="Cambria Math" panose="02040503050406030204" pitchFamily="18" charset="0"/>
                            <a:ea typeface="Cambria Math" panose="02040503050406030204" pitchFamily="18" charset="0"/>
                            <a:cs typeface="Arial" panose="020B0604020202020204" pitchFamily="34" charset="0"/>
                          </a:rPr>
                          <m:t>+</m:t>
                        </m:r>
                      </m:sub>
                      <m:sup>
                        <m:r>
                          <a:rPr lang="pt-BR" sz="2200" b="1" i="1" smtClean="0">
                            <a:solidFill>
                              <a:schemeClr val="accent1">
                                <a:lumMod val="75000"/>
                              </a:schemeClr>
                            </a:solidFill>
                            <a:latin typeface="Cambria Math" panose="02040503050406030204" pitchFamily="18" charset="0"/>
                            <a:ea typeface="Cambria Math" panose="02040503050406030204" pitchFamily="18" charset="0"/>
                            <a:cs typeface="Arial" panose="020B0604020202020204" pitchFamily="34" charset="0"/>
                          </a:rPr>
                          <m:t>∗</m:t>
                        </m:r>
                      </m:sup>
                    </m:sSubSup>
                  </m:oMath>
                </a14:m>
                <a:r>
                  <a:rPr lang="pt-BR" sz="2200" b="1" i="1" u="none" strike="noStrike" baseline="0" dirty="0">
                    <a:solidFill>
                      <a:schemeClr val="accent1">
                        <a:lumMod val="75000"/>
                      </a:schemeClr>
                    </a:solidFill>
                    <a:latin typeface="Arial" panose="020B0604020202020204" pitchFamily="34" charset="0"/>
                    <a:cs typeface="Arial" panose="020B0604020202020204" pitchFamily="34" charset="0"/>
                  </a:rPr>
                  <a:t> </a:t>
                </a:r>
                <a:r>
                  <a:rPr lang="pt-BR" sz="2200" b="0" i="1" u="none" strike="noStrike" baseline="0" dirty="0">
                    <a:solidFill>
                      <a:schemeClr val="accent1">
                        <a:lumMod val="75000"/>
                      </a:schemeClr>
                    </a:solidFill>
                    <a:latin typeface="Arial" panose="020B0604020202020204" pitchFamily="34" charset="0"/>
                    <a:cs typeface="Arial" panose="020B0604020202020204" pitchFamily="34" charset="0"/>
                  </a:rPr>
                  <a:t>, então a sua área é igual a </a:t>
                </a:r>
                <a:r>
                  <a:rPr lang="pt-BR" sz="2200" b="1" i="1" u="none" strike="noStrike" baseline="0" dirty="0">
                    <a:solidFill>
                      <a:schemeClr val="accent1">
                        <a:lumMod val="75000"/>
                      </a:schemeClr>
                    </a:solidFill>
                    <a:latin typeface="Arial" panose="020B0604020202020204" pitchFamily="34" charset="0"/>
                    <a:cs typeface="Arial" panose="020B0604020202020204" pitchFamily="34" charset="0"/>
                  </a:rPr>
                  <a:t>m </a:t>
                </a:r>
                <a:r>
                  <a:rPr lang="pt-BR" sz="2200" b="0" i="0" u="none" strike="noStrike" baseline="0" dirty="0">
                    <a:solidFill>
                      <a:schemeClr val="accent1">
                        <a:lumMod val="75000"/>
                      </a:schemeClr>
                    </a:solidFill>
                    <a:latin typeface="Arial" panose="020B0604020202020204" pitchFamily="34" charset="0"/>
                    <a:cs typeface="Arial" panose="020B0604020202020204" pitchFamily="34" charset="0"/>
                  </a:rPr>
                  <a:t>∙ </a:t>
                </a:r>
                <a:r>
                  <a:rPr lang="pt-BR" sz="2200" b="1" i="1" u="none" strike="noStrike" baseline="0" dirty="0">
                    <a:solidFill>
                      <a:schemeClr val="accent1">
                        <a:lumMod val="75000"/>
                      </a:schemeClr>
                    </a:solidFill>
                    <a:latin typeface="Arial" panose="020B0604020202020204" pitchFamily="34" charset="0"/>
                    <a:cs typeface="Arial" panose="020B0604020202020204" pitchFamily="34" charset="0"/>
                  </a:rPr>
                  <a:t>n </a:t>
                </a:r>
                <a:r>
                  <a:rPr lang="pt-BR" sz="2200" i="1" dirty="0">
                    <a:solidFill>
                      <a:schemeClr val="accent1">
                        <a:lumMod val="75000"/>
                      </a:schemeClr>
                    </a:solidFill>
                    <a:latin typeface="Arial" panose="020B0604020202020204" pitchFamily="34" charset="0"/>
                    <a:cs typeface="Arial" panose="020B0604020202020204" pitchFamily="34" charset="0"/>
                  </a:rPr>
                  <a:t>cm²</a:t>
                </a:r>
                <a:r>
                  <a:rPr lang="pt-BR" sz="2200" b="0" i="1" u="none" strike="noStrike" baseline="0" dirty="0">
                    <a:solidFill>
                      <a:schemeClr val="accent1">
                        <a:lumMod val="75000"/>
                      </a:schemeClr>
                    </a:solidFill>
                    <a:latin typeface="Arial" panose="020B0604020202020204" pitchFamily="34" charset="0"/>
                    <a:cs typeface="Arial" panose="020B0604020202020204" pitchFamily="34" charset="0"/>
                  </a:rPr>
                  <a:t>.</a:t>
                </a:r>
                <a:endParaRPr lang="pt-BR" sz="2200" dirty="0">
                  <a:solidFill>
                    <a:schemeClr val="accent1">
                      <a:lumMod val="75000"/>
                    </a:schemeClr>
                  </a:solidFill>
                  <a:latin typeface="Arial" panose="020B0604020202020204" pitchFamily="34" charset="0"/>
                  <a:cs typeface="Arial" panose="020B0604020202020204" pitchFamily="34" charset="0"/>
                </a:endParaRPr>
              </a:p>
            </p:txBody>
          </p:sp>
        </mc:Choice>
        <mc:Fallback xmlns="">
          <p:sp>
            <p:nvSpPr>
              <p:cNvPr id="4" name="CaixaDeTexto 3">
                <a:extLst>
                  <a:ext uri="{FF2B5EF4-FFF2-40B4-BE49-F238E27FC236}">
                    <a16:creationId xmlns:a16="http://schemas.microsoft.com/office/drawing/2014/main" id="{1AF5F040-F9C5-F62D-B877-BD0FF624949B}"/>
                  </a:ext>
                </a:extLst>
              </p:cNvPr>
              <p:cNvSpPr txBox="1">
                <a:spLocks noRot="1" noChangeAspect="1" noMove="1" noResize="1" noEditPoints="1" noAdjustHandles="1" noChangeArrowheads="1" noChangeShapeType="1" noTextEdit="1"/>
              </p:cNvSpPr>
              <p:nvPr/>
            </p:nvSpPr>
            <p:spPr>
              <a:xfrm>
                <a:off x="208472" y="727295"/>
                <a:ext cx="6094562" cy="1115370"/>
              </a:xfrm>
              <a:prstGeom prst="rect">
                <a:avLst/>
              </a:prstGeom>
              <a:blipFill>
                <a:blip r:embed="rId2"/>
                <a:stretch>
                  <a:fillRect l="-1300" t="-2732" r="-1300" b="-10383"/>
                </a:stretch>
              </a:blipFill>
            </p:spPr>
            <p:txBody>
              <a:bodyPr/>
              <a:lstStyle/>
              <a:p>
                <a:r>
                  <a:rPr lang="pt-BR">
                    <a:noFill/>
                  </a:rPr>
                  <a:t> </a:t>
                </a:r>
              </a:p>
            </p:txBody>
          </p:sp>
        </mc:Fallback>
      </mc:AlternateContent>
      <p:pic>
        <p:nvPicPr>
          <p:cNvPr id="6" name="Imagem 5" descr="Interface gráfica do usuário, Texto&#10;&#10;O conteúdo gerado por IA pode estar incorreto.">
            <a:extLst>
              <a:ext uri="{FF2B5EF4-FFF2-40B4-BE49-F238E27FC236}">
                <a16:creationId xmlns:a16="http://schemas.microsoft.com/office/drawing/2014/main" id="{B91E3E11-F3AE-69AE-D9F3-C9CF4E226F1E}"/>
              </a:ext>
            </a:extLst>
          </p:cNvPr>
          <p:cNvPicPr>
            <a:picLocks noChangeAspect="1"/>
          </p:cNvPicPr>
          <p:nvPr/>
        </p:nvPicPr>
        <p:blipFill>
          <a:blip r:embed="rId3"/>
          <a:stretch>
            <a:fillRect/>
          </a:stretch>
        </p:blipFill>
        <p:spPr>
          <a:xfrm>
            <a:off x="326407" y="1842665"/>
            <a:ext cx="5858693" cy="2038635"/>
          </a:xfrm>
          <a:prstGeom prst="rect">
            <a:avLst/>
          </a:prstGeom>
        </p:spPr>
      </p:pic>
      <p:sp>
        <p:nvSpPr>
          <p:cNvPr id="8" name="CaixaDeTexto 7">
            <a:extLst>
              <a:ext uri="{FF2B5EF4-FFF2-40B4-BE49-F238E27FC236}">
                <a16:creationId xmlns:a16="http://schemas.microsoft.com/office/drawing/2014/main" id="{214EA8BE-249F-D490-7E38-24387C42E8A0}"/>
              </a:ext>
            </a:extLst>
          </p:cNvPr>
          <p:cNvSpPr txBox="1"/>
          <p:nvPr/>
        </p:nvSpPr>
        <p:spPr>
          <a:xfrm>
            <a:off x="149504" y="3993402"/>
            <a:ext cx="6153525" cy="2123658"/>
          </a:xfrm>
          <a:prstGeom prst="rect">
            <a:avLst/>
          </a:prstGeom>
          <a:noFill/>
        </p:spPr>
        <p:txBody>
          <a:bodyPr wrap="square">
            <a:spAutoFit/>
          </a:bodyPr>
          <a:lstStyle/>
          <a:p>
            <a:pPr algn="just"/>
            <a:r>
              <a:rPr lang="pt-BR" sz="2200" b="0" i="0" u="none" strike="noStrike" baseline="0" dirty="0">
                <a:latin typeface="Arial" panose="020B0604020202020204" pitchFamily="34" charset="0"/>
                <a:cs typeface="Arial" panose="020B0604020202020204" pitchFamily="34" charset="0"/>
              </a:rPr>
              <a:t>► </a:t>
            </a:r>
            <a:r>
              <a:rPr lang="pt-BR" sz="2200" b="1" i="0" u="none" strike="noStrike" baseline="0" dirty="0">
                <a:latin typeface="Arial" panose="020B0604020202020204" pitchFamily="34" charset="0"/>
                <a:cs typeface="Arial" panose="020B0604020202020204" pitchFamily="34" charset="0"/>
              </a:rPr>
              <a:t>Área de Paralelogramos</a:t>
            </a:r>
          </a:p>
          <a:p>
            <a:pPr algn="just"/>
            <a:endParaRPr lang="pt-BR" sz="2200" b="1" i="0" u="none" strike="noStrike" baseline="0" dirty="0">
              <a:latin typeface="Arial" panose="020B0604020202020204" pitchFamily="34" charset="0"/>
              <a:cs typeface="Arial" panose="020B0604020202020204" pitchFamily="34" charset="0"/>
            </a:endParaRPr>
          </a:p>
          <a:p>
            <a:pPr algn="just"/>
            <a:r>
              <a:rPr lang="pt-BR" sz="2200" b="0" i="0" u="none" strike="noStrike" baseline="0" dirty="0">
                <a:latin typeface="Arial" panose="020B0604020202020204" pitchFamily="34" charset="0"/>
                <a:cs typeface="Arial" panose="020B0604020202020204" pitchFamily="34" charset="0"/>
              </a:rPr>
              <a:t>O cálculo para determinar a área de quadriláteros é geralmente associada à frase “base vezes altura”, o que é verdade apenas para os paralelogramos.</a:t>
            </a:r>
            <a:endParaRPr lang="pt-BR" sz="2200" dirty="0">
              <a:latin typeface="Arial" panose="020B0604020202020204" pitchFamily="34" charset="0"/>
              <a:cs typeface="Arial" panose="020B0604020202020204" pitchFamily="34" charset="0"/>
            </a:endParaRPr>
          </a:p>
        </p:txBody>
      </p:sp>
      <p:pic>
        <p:nvPicPr>
          <p:cNvPr id="10" name="Imagem 9" descr="Gráfico, Gráfico de linhas&#10;&#10;O conteúdo gerado por IA pode estar incorreto.">
            <a:extLst>
              <a:ext uri="{FF2B5EF4-FFF2-40B4-BE49-F238E27FC236}">
                <a16:creationId xmlns:a16="http://schemas.microsoft.com/office/drawing/2014/main" id="{FCB8A2BA-8B53-3CAD-DA41-F8319A97B204}"/>
              </a:ext>
            </a:extLst>
          </p:cNvPr>
          <p:cNvPicPr>
            <a:picLocks noChangeAspect="1"/>
          </p:cNvPicPr>
          <p:nvPr/>
        </p:nvPicPr>
        <p:blipFill>
          <a:blip r:embed="rId4"/>
          <a:stretch>
            <a:fillRect/>
          </a:stretch>
        </p:blipFill>
        <p:spPr>
          <a:xfrm>
            <a:off x="7502069" y="727295"/>
            <a:ext cx="3392896" cy="1748486"/>
          </a:xfrm>
          <a:prstGeom prst="rect">
            <a:avLst/>
          </a:prstGeom>
        </p:spPr>
      </p:pic>
      <mc:AlternateContent xmlns:mc="http://schemas.openxmlformats.org/markup-compatibility/2006" xmlns:a14="http://schemas.microsoft.com/office/drawing/2010/main">
        <mc:Choice Requires="a14">
          <p:sp>
            <p:nvSpPr>
              <p:cNvPr id="12" name="CaixaDeTexto 11">
                <a:extLst>
                  <a:ext uri="{FF2B5EF4-FFF2-40B4-BE49-F238E27FC236}">
                    <a16:creationId xmlns:a16="http://schemas.microsoft.com/office/drawing/2014/main" id="{780B7670-6DC7-6939-0541-3A10C68E3273}"/>
                  </a:ext>
                </a:extLst>
              </p:cNvPr>
              <p:cNvSpPr txBox="1"/>
              <p:nvPr/>
            </p:nvSpPr>
            <p:spPr>
              <a:xfrm>
                <a:off x="6303029" y="2398987"/>
                <a:ext cx="5670435" cy="3818738"/>
              </a:xfrm>
              <a:prstGeom prst="rect">
                <a:avLst/>
              </a:prstGeom>
              <a:noFill/>
            </p:spPr>
            <p:txBody>
              <a:bodyPr wrap="square">
                <a:spAutoFit/>
              </a:bodyPr>
              <a:lstStyle/>
              <a:p>
                <a:pPr algn="just"/>
                <a:r>
                  <a:rPr lang="pt-BR" sz="2200" b="0" i="0" u="none" strike="noStrike" baseline="0" dirty="0">
                    <a:latin typeface="Arial" panose="020B0604020202020204" pitchFamily="34" charset="0"/>
                    <a:cs typeface="Arial" panose="020B0604020202020204" pitchFamily="34" charset="0"/>
                  </a:rPr>
                  <a:t>Observe que, prolongando o segmento </a:t>
                </a:r>
                <a14:m>
                  <m:oMath xmlns:m="http://schemas.openxmlformats.org/officeDocument/2006/math">
                    <m:acc>
                      <m:accPr>
                        <m:chr m:val="̅"/>
                        <m:ctrlPr>
                          <a:rPr lang="pt-BR" sz="2200" b="0" i="1" u="none" strike="noStrike" baseline="0" smtClean="0">
                            <a:latin typeface="Cambria Math" panose="02040503050406030204" pitchFamily="18" charset="0"/>
                            <a:cs typeface="Arial" panose="020B0604020202020204" pitchFamily="34" charset="0"/>
                          </a:rPr>
                        </m:ctrlPr>
                      </m:accPr>
                      <m:e>
                        <m:r>
                          <a:rPr lang="pt-BR" sz="2200" b="0" i="1" u="none" strike="noStrike" baseline="0" smtClean="0">
                            <a:latin typeface="Cambria Math" panose="02040503050406030204" pitchFamily="18" charset="0"/>
                            <a:cs typeface="Arial" panose="020B0604020202020204" pitchFamily="34" charset="0"/>
                          </a:rPr>
                          <m:t>𝐴𝐵</m:t>
                        </m:r>
                      </m:e>
                    </m:acc>
                  </m:oMath>
                </a14:m>
                <a:r>
                  <a:rPr lang="pt-BR" sz="2200" b="0" i="0" u="none" strike="noStrike" baseline="0" dirty="0">
                    <a:latin typeface="Arial" panose="020B0604020202020204" pitchFamily="34" charset="0"/>
                    <a:cs typeface="Arial" panose="020B0604020202020204" pitchFamily="34" charset="0"/>
                  </a:rPr>
                  <a:t> até o ponto </a:t>
                </a:r>
                <a:r>
                  <a:rPr lang="pt-BR" sz="2200" b="0" i="1" u="none" strike="noStrike" baseline="0" dirty="0">
                    <a:latin typeface="Arial" panose="020B0604020202020204" pitchFamily="34" charset="0"/>
                    <a:cs typeface="Arial" panose="020B0604020202020204" pitchFamily="34" charset="0"/>
                  </a:rPr>
                  <a:t>E </a:t>
                </a:r>
                <a:r>
                  <a:rPr lang="pt-BR" sz="2200" b="0" i="0" u="none" strike="noStrike" baseline="0" dirty="0">
                    <a:latin typeface="Arial" panose="020B0604020202020204" pitchFamily="34" charset="0"/>
                    <a:cs typeface="Arial" panose="020B0604020202020204" pitchFamily="34" charset="0"/>
                  </a:rPr>
                  <a:t>e traçando o segmento </a:t>
                </a:r>
                <a14:m>
                  <m:oMath xmlns:m="http://schemas.openxmlformats.org/officeDocument/2006/math">
                    <m:acc>
                      <m:accPr>
                        <m:chr m:val="̅"/>
                        <m:ctrlPr>
                          <a:rPr lang="pt-BR" sz="2200" i="1">
                            <a:latin typeface="Cambria Math" panose="02040503050406030204" pitchFamily="18" charset="0"/>
                            <a:cs typeface="Arial" panose="020B0604020202020204" pitchFamily="34" charset="0"/>
                          </a:rPr>
                        </m:ctrlPr>
                      </m:accPr>
                      <m:e>
                        <m:r>
                          <a:rPr lang="pt-BR" sz="2200" b="0" i="1" smtClean="0">
                            <a:latin typeface="Cambria Math" panose="02040503050406030204" pitchFamily="18" charset="0"/>
                            <a:cs typeface="Arial" panose="020B0604020202020204" pitchFamily="34" charset="0"/>
                          </a:rPr>
                          <m:t>𝐶𝐸</m:t>
                        </m:r>
                      </m:e>
                    </m:acc>
                  </m:oMath>
                </a14:m>
                <a:r>
                  <a:rPr lang="pt-BR" sz="2200" dirty="0">
                    <a:latin typeface="Arial" panose="020B0604020202020204" pitchFamily="34" charset="0"/>
                    <a:cs typeface="Arial" panose="020B0604020202020204" pitchFamily="34" charset="0"/>
                  </a:rPr>
                  <a:t> e </a:t>
                </a:r>
                <a14:m>
                  <m:oMath xmlns:m="http://schemas.openxmlformats.org/officeDocument/2006/math">
                    <m:acc>
                      <m:accPr>
                        <m:chr m:val="̅"/>
                        <m:ctrlPr>
                          <a:rPr lang="pt-BR" sz="2200" i="1">
                            <a:latin typeface="Cambria Math" panose="02040503050406030204" pitchFamily="18" charset="0"/>
                            <a:cs typeface="Arial" panose="020B0604020202020204" pitchFamily="34" charset="0"/>
                          </a:rPr>
                        </m:ctrlPr>
                      </m:accPr>
                      <m:e>
                        <m:r>
                          <a:rPr lang="pt-BR" sz="2200" b="0" i="1" smtClean="0">
                            <a:latin typeface="Cambria Math" panose="02040503050406030204" pitchFamily="18" charset="0"/>
                            <a:cs typeface="Arial" panose="020B0604020202020204" pitchFamily="34" charset="0"/>
                          </a:rPr>
                          <m:t>𝐷𝐻</m:t>
                        </m:r>
                      </m:e>
                    </m:acc>
                  </m:oMath>
                </a14:m>
                <a:r>
                  <a:rPr lang="pt-BR" sz="2200" dirty="0">
                    <a:latin typeface="Arial" panose="020B0604020202020204" pitchFamily="34" charset="0"/>
                    <a:cs typeface="Arial" panose="020B0604020202020204" pitchFamily="34" charset="0"/>
                  </a:rPr>
                  <a:t> , perpendiculares </a:t>
                </a:r>
                <a:r>
                  <a:rPr lang="pt-BR" sz="2200" b="0" i="0" u="none" strike="noStrike" baseline="0" dirty="0">
                    <a:latin typeface="Arial" panose="020B0604020202020204" pitchFamily="34" charset="0"/>
                    <a:cs typeface="Arial" panose="020B0604020202020204" pitchFamily="34" charset="0"/>
                  </a:rPr>
                  <a:t>a </a:t>
                </a:r>
                <a14:m>
                  <m:oMath xmlns:m="http://schemas.openxmlformats.org/officeDocument/2006/math">
                    <m:acc>
                      <m:accPr>
                        <m:chr m:val="̅"/>
                        <m:ctrlPr>
                          <a:rPr lang="pt-BR" sz="2200" i="1">
                            <a:latin typeface="Cambria Math" panose="02040503050406030204" pitchFamily="18" charset="0"/>
                            <a:cs typeface="Arial" panose="020B0604020202020204" pitchFamily="34" charset="0"/>
                          </a:rPr>
                        </m:ctrlPr>
                      </m:accPr>
                      <m:e>
                        <m:r>
                          <a:rPr lang="pt-BR" sz="2200" i="1">
                            <a:latin typeface="Cambria Math" panose="02040503050406030204" pitchFamily="18" charset="0"/>
                            <a:cs typeface="Arial" panose="020B0604020202020204" pitchFamily="34" charset="0"/>
                          </a:rPr>
                          <m:t>𝐴𝐵</m:t>
                        </m:r>
                      </m:e>
                    </m:acc>
                  </m:oMath>
                </a14:m>
                <a:r>
                  <a:rPr lang="pt-BR" sz="2200" b="0" i="0" u="none" strike="noStrike" baseline="0" dirty="0">
                    <a:latin typeface="Arial" panose="020B0604020202020204" pitchFamily="34" charset="0"/>
                    <a:cs typeface="Arial" panose="020B0604020202020204" pitchFamily="34" charset="0"/>
                  </a:rPr>
                  <a:t>, obtemos o retângulo DCEH.</a:t>
                </a:r>
              </a:p>
              <a:p>
                <a:pPr algn="just"/>
                <a:r>
                  <a:rPr lang="pt-BR" sz="2200" b="0" i="0" u="none" strike="noStrike" baseline="0" dirty="0">
                    <a:latin typeface="Arial" panose="020B0604020202020204" pitchFamily="34" charset="0"/>
                    <a:cs typeface="Arial" panose="020B0604020202020204" pitchFamily="34" charset="0"/>
                  </a:rPr>
                  <a:t>Como os triângulos ADH e BCE são congruentes (pois </a:t>
                </a:r>
                <a14:m>
                  <m:oMath xmlns:m="http://schemas.openxmlformats.org/officeDocument/2006/math">
                    <m:acc>
                      <m:accPr>
                        <m:chr m:val="̅"/>
                        <m:ctrlPr>
                          <a:rPr lang="pt-BR" sz="2200" i="1">
                            <a:latin typeface="Cambria Math" panose="02040503050406030204" pitchFamily="18" charset="0"/>
                            <a:cs typeface="Arial" panose="020B0604020202020204" pitchFamily="34" charset="0"/>
                          </a:rPr>
                        </m:ctrlPr>
                      </m:accPr>
                      <m:e>
                        <m:r>
                          <a:rPr lang="pt-BR" sz="2200" i="1">
                            <a:latin typeface="Cambria Math" panose="02040503050406030204" pitchFamily="18" charset="0"/>
                            <a:cs typeface="Arial" panose="020B0604020202020204" pitchFamily="34" charset="0"/>
                          </a:rPr>
                          <m:t>𝐴</m:t>
                        </m:r>
                        <m:r>
                          <a:rPr lang="pt-BR" sz="2200" b="0" i="1" smtClean="0">
                            <a:latin typeface="Cambria Math" panose="02040503050406030204" pitchFamily="18" charset="0"/>
                            <a:cs typeface="Arial" panose="020B0604020202020204" pitchFamily="34" charset="0"/>
                          </a:rPr>
                          <m:t>𝐷</m:t>
                        </m:r>
                      </m:e>
                    </m:acc>
                    <m:r>
                      <a:rPr lang="pt-BR" sz="2200" i="1" smtClean="0">
                        <a:latin typeface="Cambria Math" panose="02040503050406030204" pitchFamily="18" charset="0"/>
                        <a:ea typeface="Cambria Math" panose="02040503050406030204" pitchFamily="18" charset="0"/>
                        <a:cs typeface="Arial" panose="020B0604020202020204" pitchFamily="34" charset="0"/>
                      </a:rPr>
                      <m:t>≡</m:t>
                    </m:r>
                    <m:acc>
                      <m:accPr>
                        <m:chr m:val="̅"/>
                        <m:ctrlPr>
                          <a:rPr lang="pt-BR" sz="2200" i="1">
                            <a:latin typeface="Cambria Math" panose="02040503050406030204" pitchFamily="18" charset="0"/>
                            <a:cs typeface="Arial" panose="020B0604020202020204" pitchFamily="34" charset="0"/>
                          </a:rPr>
                        </m:ctrlPr>
                      </m:accPr>
                      <m:e>
                        <m:r>
                          <a:rPr lang="pt-BR" sz="2200" i="1">
                            <a:latin typeface="Cambria Math" panose="02040503050406030204" pitchFamily="18" charset="0"/>
                            <a:cs typeface="Arial" panose="020B0604020202020204" pitchFamily="34" charset="0"/>
                          </a:rPr>
                          <m:t>𝐵</m:t>
                        </m:r>
                        <m:r>
                          <a:rPr lang="pt-BR" sz="2200" b="0" i="1" smtClean="0">
                            <a:latin typeface="Cambria Math" panose="02040503050406030204" pitchFamily="18" charset="0"/>
                            <a:cs typeface="Arial" panose="020B0604020202020204" pitchFamily="34" charset="0"/>
                          </a:rPr>
                          <m:t>𝐶</m:t>
                        </m:r>
                      </m:e>
                    </m:acc>
                    <m:r>
                      <a:rPr lang="pt-BR" sz="2200" b="0" i="1" smtClean="0">
                        <a:latin typeface="Cambria Math" panose="02040503050406030204" pitchFamily="18" charset="0"/>
                        <a:cs typeface="Arial" panose="020B0604020202020204" pitchFamily="34" charset="0"/>
                      </a:rPr>
                      <m:t>,</m:t>
                    </m:r>
                    <m:acc>
                      <m:accPr>
                        <m:chr m:val="̅"/>
                        <m:ctrlPr>
                          <a:rPr lang="pt-BR" sz="2200" i="1">
                            <a:latin typeface="Cambria Math" panose="02040503050406030204" pitchFamily="18" charset="0"/>
                            <a:cs typeface="Arial" panose="020B0604020202020204" pitchFamily="34" charset="0"/>
                          </a:rPr>
                        </m:ctrlPr>
                      </m:accPr>
                      <m:e>
                        <m:r>
                          <a:rPr lang="pt-BR" sz="2200" i="1">
                            <a:latin typeface="Cambria Math" panose="02040503050406030204" pitchFamily="18" charset="0"/>
                            <a:cs typeface="Arial" panose="020B0604020202020204" pitchFamily="34" charset="0"/>
                          </a:rPr>
                          <m:t>𝐴</m:t>
                        </m:r>
                        <m:r>
                          <a:rPr lang="pt-BR" sz="2200" b="0" i="1" smtClean="0">
                            <a:latin typeface="Cambria Math" panose="02040503050406030204" pitchFamily="18" charset="0"/>
                            <a:cs typeface="Arial" panose="020B0604020202020204" pitchFamily="34" charset="0"/>
                          </a:rPr>
                          <m:t>𝐻</m:t>
                        </m:r>
                      </m:e>
                    </m:acc>
                    <m:r>
                      <a:rPr lang="pt-BR" sz="2200" i="1" smtClean="0">
                        <a:latin typeface="Cambria Math" panose="02040503050406030204" pitchFamily="18" charset="0"/>
                        <a:ea typeface="Cambria Math" panose="02040503050406030204" pitchFamily="18" charset="0"/>
                        <a:cs typeface="Arial" panose="020B0604020202020204" pitchFamily="34" charset="0"/>
                      </a:rPr>
                      <m:t>≡</m:t>
                    </m:r>
                    <m:acc>
                      <m:accPr>
                        <m:chr m:val="̅"/>
                        <m:ctrlPr>
                          <a:rPr lang="pt-BR" sz="2200" i="1">
                            <a:latin typeface="Cambria Math" panose="02040503050406030204" pitchFamily="18" charset="0"/>
                            <a:cs typeface="Arial" panose="020B0604020202020204" pitchFamily="34" charset="0"/>
                          </a:rPr>
                        </m:ctrlPr>
                      </m:accPr>
                      <m:e>
                        <m:r>
                          <a:rPr lang="pt-BR" sz="2200" i="1">
                            <a:latin typeface="Cambria Math" panose="02040503050406030204" pitchFamily="18" charset="0"/>
                            <a:cs typeface="Arial" panose="020B0604020202020204" pitchFamily="34" charset="0"/>
                          </a:rPr>
                          <m:t>𝐵</m:t>
                        </m:r>
                        <m:r>
                          <a:rPr lang="pt-BR" sz="2200" b="0" i="1" smtClean="0">
                            <a:latin typeface="Cambria Math" panose="02040503050406030204" pitchFamily="18" charset="0"/>
                            <a:cs typeface="Arial" panose="020B0604020202020204" pitchFamily="34" charset="0"/>
                          </a:rPr>
                          <m:t>𝐸</m:t>
                        </m:r>
                      </m:e>
                    </m:acc>
                    <m:r>
                      <a:rPr lang="pt-BR" sz="2200" b="0" i="1" smtClean="0">
                        <a:latin typeface="Cambria Math" panose="02040503050406030204" pitchFamily="18" charset="0"/>
                        <a:cs typeface="Arial" panose="020B0604020202020204" pitchFamily="34" charset="0"/>
                      </a:rPr>
                      <m:t> </m:t>
                    </m:r>
                  </m:oMath>
                </a14:m>
                <a:br>
                  <a:rPr lang="pt-BR" sz="2200" b="0" i="1" dirty="0">
                    <a:latin typeface="Cambria Math" panose="02040503050406030204" pitchFamily="18" charset="0"/>
                    <a:cs typeface="Arial" panose="020B0604020202020204" pitchFamily="34" charset="0"/>
                  </a:rPr>
                </a:br>
                <a14:m>
                  <m:oMath xmlns:m="http://schemas.openxmlformats.org/officeDocument/2006/math">
                    <m:r>
                      <a:rPr lang="pt-BR" sz="2200" b="0" i="1" smtClean="0">
                        <a:latin typeface="Cambria Math" panose="02040503050406030204" pitchFamily="18" charset="0"/>
                        <a:cs typeface="Arial" panose="020B0604020202020204" pitchFamily="34" charset="0"/>
                      </a:rPr>
                      <m:t>𝑒</m:t>
                    </m:r>
                    <m:r>
                      <a:rPr lang="pt-BR" sz="2200" b="0" i="1" smtClean="0">
                        <a:latin typeface="Cambria Math" panose="02040503050406030204" pitchFamily="18" charset="0"/>
                        <a:cs typeface="Arial" panose="020B0604020202020204" pitchFamily="34" charset="0"/>
                      </a:rPr>
                      <m:t> </m:t>
                    </m:r>
                    <m:r>
                      <a:rPr lang="pt-BR" sz="2200" b="0" i="1" smtClean="0">
                        <a:latin typeface="Cambria Math" panose="02040503050406030204" pitchFamily="18" charset="0"/>
                        <a:cs typeface="Arial" panose="020B0604020202020204" pitchFamily="34" charset="0"/>
                      </a:rPr>
                      <m:t>h</m:t>
                    </m:r>
                    <m:r>
                      <a:rPr lang="pt-BR" sz="2200" b="0" i="1" smtClean="0">
                        <a:latin typeface="Cambria Math" panose="02040503050406030204" pitchFamily="18" charset="0"/>
                        <a:cs typeface="Arial" panose="020B0604020202020204" pitchFamily="34" charset="0"/>
                      </a:rPr>
                      <m:t>=</m:t>
                    </m:r>
                    <m:r>
                      <a:rPr lang="pt-BR" sz="2200" b="0" i="1" smtClean="0">
                        <a:latin typeface="Cambria Math" panose="02040503050406030204" pitchFamily="18" charset="0"/>
                        <a:cs typeface="Arial" panose="020B0604020202020204" pitchFamily="34" charset="0"/>
                      </a:rPr>
                      <m:t>h</m:t>
                    </m:r>
                  </m:oMath>
                </a14:m>
                <a:r>
                  <a:rPr lang="pt-BR" sz="2200" b="0" i="0" u="none" strike="noStrike" baseline="0" dirty="0">
                    <a:latin typeface="Arial" panose="020B0604020202020204" pitchFamily="34" charset="0"/>
                    <a:cs typeface="Arial" panose="020B0604020202020204" pitchFamily="34" charset="0"/>
                  </a:rPr>
                  <a:t>), ocupam áreas equivalentes.</a:t>
                </a:r>
              </a:p>
              <a:p>
                <a:pPr algn="just"/>
                <a:r>
                  <a:rPr lang="pt-BR" sz="2200" b="0" i="0" u="none" strike="noStrike" baseline="0" dirty="0">
                    <a:latin typeface="Arial" panose="020B0604020202020204" pitchFamily="34" charset="0"/>
                    <a:cs typeface="Arial" panose="020B0604020202020204" pitchFamily="34" charset="0"/>
                  </a:rPr>
                  <a:t>Generalizando, a área do paralelogramo é </a:t>
                </a:r>
                <a14:m>
                  <m:oMath xmlns:m="http://schemas.openxmlformats.org/officeDocument/2006/math">
                    <m:r>
                      <a:rPr lang="pt-BR" sz="2200" b="1" i="1" u="none" strike="noStrike" baseline="0" smtClean="0">
                        <a:latin typeface="Cambria Math" panose="02040503050406030204" pitchFamily="18" charset="0"/>
                        <a:cs typeface="Arial" panose="020B0604020202020204" pitchFamily="34" charset="0"/>
                      </a:rPr>
                      <m:t>𝑨</m:t>
                    </m:r>
                    <m:r>
                      <a:rPr lang="pt-BR" sz="2200" b="1" i="1" u="none" strike="noStrike" baseline="0" smtClean="0">
                        <a:latin typeface="Cambria Math" panose="02040503050406030204" pitchFamily="18" charset="0"/>
                        <a:cs typeface="Arial" panose="020B0604020202020204" pitchFamily="34" charset="0"/>
                      </a:rPr>
                      <m:t>=</m:t>
                    </m:r>
                    <m:r>
                      <a:rPr lang="pt-BR" sz="2200" b="1" i="1" u="none" strike="noStrike" baseline="0" smtClean="0">
                        <a:latin typeface="Cambria Math" panose="02040503050406030204" pitchFamily="18" charset="0"/>
                        <a:cs typeface="Arial" panose="020B0604020202020204" pitchFamily="34" charset="0"/>
                      </a:rPr>
                      <m:t>𝒃</m:t>
                    </m:r>
                    <m:r>
                      <a:rPr lang="pt-BR" sz="2200" b="1" i="1" u="none" strike="noStrike" baseline="0" smtClean="0">
                        <a:latin typeface="Cambria Math" panose="02040503050406030204" pitchFamily="18" charset="0"/>
                        <a:ea typeface="Cambria Math" panose="02040503050406030204" pitchFamily="18" charset="0"/>
                        <a:cs typeface="Arial" panose="020B0604020202020204" pitchFamily="34" charset="0"/>
                      </a:rPr>
                      <m:t>∙</m:t>
                    </m:r>
                    <m:r>
                      <a:rPr lang="pt-BR" sz="2200" b="1" i="1" u="none" strike="noStrike" baseline="0" smtClean="0">
                        <a:latin typeface="Cambria Math" panose="02040503050406030204" pitchFamily="18" charset="0"/>
                        <a:ea typeface="Cambria Math" panose="02040503050406030204" pitchFamily="18" charset="0"/>
                        <a:cs typeface="Arial" panose="020B0604020202020204" pitchFamily="34" charset="0"/>
                      </a:rPr>
                      <m:t>𝒉</m:t>
                    </m:r>
                  </m:oMath>
                </a14:m>
                <a:r>
                  <a:rPr lang="pt-BR" sz="2200" b="1" i="0" u="none" strike="noStrike" baseline="0" dirty="0">
                    <a:latin typeface="Arial" panose="020B0604020202020204" pitchFamily="34" charset="0"/>
                    <a:cs typeface="Arial" panose="020B0604020202020204" pitchFamily="34" charset="0"/>
                  </a:rPr>
                  <a:t> </a:t>
                </a:r>
                <a:r>
                  <a:rPr lang="pt-BR" sz="2200" b="0" i="0" u="none" strike="noStrike" baseline="0" dirty="0">
                    <a:latin typeface="Arial" panose="020B0604020202020204" pitchFamily="34" charset="0"/>
                    <a:cs typeface="Arial" panose="020B0604020202020204" pitchFamily="34" charset="0"/>
                  </a:rPr>
                  <a:t>onde </a:t>
                </a:r>
                <a:r>
                  <a:rPr lang="pt-BR" sz="2200" b="1" i="1" u="none" strike="noStrike" baseline="0" dirty="0">
                    <a:latin typeface="Arial" panose="020B0604020202020204" pitchFamily="34" charset="0"/>
                    <a:cs typeface="Arial" panose="020B0604020202020204" pitchFamily="34" charset="0"/>
                  </a:rPr>
                  <a:t>b</a:t>
                </a:r>
                <a:r>
                  <a:rPr lang="pt-BR" sz="2200" b="0" i="0" u="none" strike="noStrike" baseline="0" dirty="0">
                    <a:latin typeface="Arial" panose="020B0604020202020204" pitchFamily="34" charset="0"/>
                    <a:cs typeface="Arial" panose="020B0604020202020204" pitchFamily="34" charset="0"/>
                  </a:rPr>
                  <a:t> é a medida da base do paralelogramo e </a:t>
                </a:r>
                <a:r>
                  <a:rPr lang="pt-BR" sz="2200" b="1" i="1" u="none" strike="noStrike" baseline="0" dirty="0">
                    <a:latin typeface="Arial" panose="020B0604020202020204" pitchFamily="34" charset="0"/>
                    <a:cs typeface="Arial" panose="020B0604020202020204" pitchFamily="34" charset="0"/>
                  </a:rPr>
                  <a:t>h</a:t>
                </a:r>
                <a:r>
                  <a:rPr lang="pt-BR" sz="2200" b="0" i="0" u="none" strike="noStrike" baseline="0" dirty="0">
                    <a:latin typeface="Arial" panose="020B0604020202020204" pitchFamily="34" charset="0"/>
                    <a:cs typeface="Arial" panose="020B0604020202020204" pitchFamily="34" charset="0"/>
                  </a:rPr>
                  <a:t> é a medida da altura.</a:t>
                </a:r>
              </a:p>
              <a:p>
                <a:pPr algn="just"/>
                <a:r>
                  <a:rPr lang="pt-BR" sz="2200" b="0" i="0" u="none" strike="noStrike" baseline="0" dirty="0">
                    <a:latin typeface="Arial" panose="020B0604020202020204" pitchFamily="34" charset="0"/>
                    <a:cs typeface="Arial" panose="020B0604020202020204" pitchFamily="34" charset="0"/>
                  </a:rPr>
                  <a:t>Veja outros casos de paralelogramos:</a:t>
                </a:r>
                <a:endParaRPr lang="pt-BR" sz="2200" dirty="0">
                  <a:latin typeface="Arial" panose="020B0604020202020204" pitchFamily="34" charset="0"/>
                  <a:cs typeface="Arial" panose="020B0604020202020204" pitchFamily="34" charset="0"/>
                </a:endParaRPr>
              </a:p>
            </p:txBody>
          </p:sp>
        </mc:Choice>
        <mc:Fallback xmlns="">
          <p:sp>
            <p:nvSpPr>
              <p:cNvPr id="12" name="CaixaDeTexto 11">
                <a:extLst>
                  <a:ext uri="{FF2B5EF4-FFF2-40B4-BE49-F238E27FC236}">
                    <a16:creationId xmlns:a16="http://schemas.microsoft.com/office/drawing/2014/main" id="{780B7670-6DC7-6939-0541-3A10C68E3273}"/>
                  </a:ext>
                </a:extLst>
              </p:cNvPr>
              <p:cNvSpPr txBox="1">
                <a:spLocks noRot="1" noChangeAspect="1" noMove="1" noResize="1" noEditPoints="1" noAdjustHandles="1" noChangeArrowheads="1" noChangeShapeType="1" noTextEdit="1"/>
              </p:cNvSpPr>
              <p:nvPr/>
            </p:nvSpPr>
            <p:spPr>
              <a:xfrm>
                <a:off x="6303029" y="2398987"/>
                <a:ext cx="5670435" cy="3818738"/>
              </a:xfrm>
              <a:prstGeom prst="rect">
                <a:avLst/>
              </a:prstGeom>
              <a:blipFill>
                <a:blip r:embed="rId5"/>
                <a:stretch>
                  <a:fillRect l="-1398" t="-958" r="-1398" b="-2396"/>
                </a:stretch>
              </a:blipFill>
            </p:spPr>
            <p:txBody>
              <a:bodyPr/>
              <a:lstStyle/>
              <a:p>
                <a:r>
                  <a:rPr lang="pt-BR">
                    <a:noFill/>
                  </a:rPr>
                  <a:t> </a:t>
                </a:r>
              </a:p>
            </p:txBody>
          </p:sp>
        </mc:Fallback>
      </mc:AlternateContent>
    </p:spTree>
    <p:extLst>
      <p:ext uri="{BB962C8B-B14F-4D97-AF65-F5344CB8AC3E}">
        <p14:creationId xmlns:p14="http://schemas.microsoft.com/office/powerpoint/2010/main" val="28955406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B903FE-078C-9FA2-EAF7-F90652621BA5}"/>
            </a:ext>
          </a:extLst>
        </p:cNvPr>
        <p:cNvGrpSpPr/>
        <p:nvPr/>
      </p:nvGrpSpPr>
      <p:grpSpPr>
        <a:xfrm>
          <a:off x="0" y="0"/>
          <a:ext cx="0" cy="0"/>
          <a:chOff x="0" y="0"/>
          <a:chExt cx="0" cy="0"/>
        </a:xfrm>
      </p:grpSpPr>
      <p:cxnSp>
        <p:nvCxnSpPr>
          <p:cNvPr id="2" name="Conector reto 1">
            <a:extLst>
              <a:ext uri="{FF2B5EF4-FFF2-40B4-BE49-F238E27FC236}">
                <a16:creationId xmlns:a16="http://schemas.microsoft.com/office/drawing/2014/main" id="{F575ECF9-3C51-0CCF-0AFB-CE2218AA28AC}"/>
              </a:ext>
            </a:extLst>
          </p:cNvPr>
          <p:cNvCxnSpPr>
            <a:cxnSpLocks/>
          </p:cNvCxnSpPr>
          <p:nvPr/>
        </p:nvCxnSpPr>
        <p:spPr>
          <a:xfrm>
            <a:off x="6303034" y="727295"/>
            <a:ext cx="0" cy="5709588"/>
          </a:xfrm>
          <a:prstGeom prst="line">
            <a:avLst/>
          </a:prstGeom>
          <a:ln w="28575"/>
        </p:spPr>
        <p:style>
          <a:lnRef idx="3">
            <a:schemeClr val="dk1"/>
          </a:lnRef>
          <a:fillRef idx="0">
            <a:schemeClr val="dk1"/>
          </a:fillRef>
          <a:effectRef idx="2">
            <a:schemeClr val="dk1"/>
          </a:effectRef>
          <a:fontRef idx="minor">
            <a:schemeClr val="tx1"/>
          </a:fontRef>
        </p:style>
      </p:cxnSp>
      <p:pic>
        <p:nvPicPr>
          <p:cNvPr id="4" name="Imagem 3" descr="Forma&#10;&#10;O conteúdo gerado por IA pode estar incorreto.">
            <a:extLst>
              <a:ext uri="{FF2B5EF4-FFF2-40B4-BE49-F238E27FC236}">
                <a16:creationId xmlns:a16="http://schemas.microsoft.com/office/drawing/2014/main" id="{1844FD4D-720D-DC61-63C1-7E1A7F3AED33}"/>
              </a:ext>
            </a:extLst>
          </p:cNvPr>
          <p:cNvPicPr>
            <a:picLocks noChangeAspect="1"/>
          </p:cNvPicPr>
          <p:nvPr/>
        </p:nvPicPr>
        <p:blipFill>
          <a:blip r:embed="rId2"/>
          <a:stretch>
            <a:fillRect/>
          </a:stretch>
        </p:blipFill>
        <p:spPr>
          <a:xfrm>
            <a:off x="360588" y="660720"/>
            <a:ext cx="5813047" cy="4336554"/>
          </a:xfrm>
          <a:prstGeom prst="rect">
            <a:avLst/>
          </a:prstGeom>
        </p:spPr>
      </p:pic>
      <mc:AlternateContent xmlns:mc="http://schemas.openxmlformats.org/markup-compatibility/2006" xmlns:a14="http://schemas.microsoft.com/office/drawing/2010/main">
        <mc:Choice Requires="a14">
          <p:sp>
            <p:nvSpPr>
              <p:cNvPr id="6" name="CaixaDeTexto 5">
                <a:extLst>
                  <a:ext uri="{FF2B5EF4-FFF2-40B4-BE49-F238E27FC236}">
                    <a16:creationId xmlns:a16="http://schemas.microsoft.com/office/drawing/2014/main" id="{FE1BF11C-E4AC-4EBE-1D94-5B57021824CC}"/>
                  </a:ext>
                </a:extLst>
              </p:cNvPr>
              <p:cNvSpPr txBox="1"/>
              <p:nvPr/>
            </p:nvSpPr>
            <p:spPr>
              <a:xfrm>
                <a:off x="143773" y="5158444"/>
                <a:ext cx="6094562" cy="1108765"/>
              </a:xfrm>
              <a:prstGeom prst="rect">
                <a:avLst/>
              </a:prstGeom>
              <a:noFill/>
            </p:spPr>
            <p:txBody>
              <a:bodyPr wrap="square">
                <a:spAutoFit/>
              </a:bodyPr>
              <a:lstStyle/>
              <a:p>
                <a:pPr algn="just"/>
                <a:r>
                  <a:rPr lang="pt-BR" sz="2200" b="0" i="0" u="none" strike="noStrike" baseline="0" dirty="0">
                    <a:latin typeface="Arial" panose="020B0604020202020204" pitchFamily="34" charset="0"/>
                    <a:cs typeface="Arial" panose="020B0604020202020204" pitchFamily="34" charset="0"/>
                  </a:rPr>
                  <a:t>► </a:t>
                </a:r>
                <a:r>
                  <a:rPr lang="pt-BR" sz="2200" b="1" i="0" u="none" strike="noStrike" baseline="0" dirty="0">
                    <a:latin typeface="Arial" panose="020B0604020202020204" pitchFamily="34" charset="0"/>
                    <a:cs typeface="Arial" panose="020B0604020202020204" pitchFamily="34" charset="0"/>
                  </a:rPr>
                  <a:t>Área do Triângulo</a:t>
                </a:r>
              </a:p>
              <a:p>
                <a:pPr algn="just"/>
                <a:r>
                  <a:rPr lang="pt-BR" sz="2200" b="0" i="0" u="none" strike="noStrike" baseline="0" dirty="0">
                    <a:latin typeface="Arial" panose="020B0604020202020204" pitchFamily="34" charset="0"/>
                    <a:cs typeface="Arial" panose="020B0604020202020204" pitchFamily="34" charset="0"/>
                  </a:rPr>
                  <a:t>Observe o triângulo </a:t>
                </a:r>
                <a:r>
                  <a:rPr lang="pt-BR" sz="2200" b="0" i="1" u="none" strike="noStrike" baseline="0" dirty="0">
                    <a:latin typeface="Arial" panose="020B0604020202020204" pitchFamily="34" charset="0"/>
                    <a:cs typeface="Arial" panose="020B0604020202020204" pitchFamily="34" charset="0"/>
                  </a:rPr>
                  <a:t>ABC</a:t>
                </a:r>
                <a:r>
                  <a:rPr lang="pt-BR" sz="2200" b="0" i="0" u="none" strike="noStrike" baseline="0" dirty="0">
                    <a:latin typeface="Arial" panose="020B0604020202020204" pitchFamily="34" charset="0"/>
                    <a:cs typeface="Arial" panose="020B0604020202020204" pitchFamily="34" charset="0"/>
                  </a:rPr>
                  <a:t>, de base </a:t>
                </a:r>
                <a14:m>
                  <m:oMath xmlns:m="http://schemas.openxmlformats.org/officeDocument/2006/math">
                    <m:acc>
                      <m:accPr>
                        <m:chr m:val="̅"/>
                        <m:ctrlPr>
                          <a:rPr lang="pt-BR" sz="2200" i="1">
                            <a:latin typeface="Cambria Math" panose="02040503050406030204" pitchFamily="18" charset="0"/>
                            <a:cs typeface="Arial" panose="020B0604020202020204" pitchFamily="34" charset="0"/>
                          </a:rPr>
                        </m:ctrlPr>
                      </m:accPr>
                      <m:e>
                        <m:r>
                          <a:rPr lang="pt-BR" sz="2200" i="1">
                            <a:latin typeface="Cambria Math" panose="02040503050406030204" pitchFamily="18" charset="0"/>
                            <a:cs typeface="Arial" panose="020B0604020202020204" pitchFamily="34" charset="0"/>
                          </a:rPr>
                          <m:t>𝐴𝐵</m:t>
                        </m:r>
                      </m:e>
                    </m:acc>
                  </m:oMath>
                </a14:m>
                <a:r>
                  <a:rPr lang="pt-BR" sz="2200" dirty="0">
                    <a:latin typeface="Arial" panose="020B0604020202020204" pitchFamily="34" charset="0"/>
                    <a:cs typeface="Arial" panose="020B0604020202020204" pitchFamily="34" charset="0"/>
                  </a:rPr>
                  <a:t> </a:t>
                </a:r>
                <a:r>
                  <a:rPr lang="pt-BR" sz="2200" b="0" i="0" u="none" strike="noStrike" baseline="0" dirty="0">
                    <a:latin typeface="Arial" panose="020B0604020202020204" pitchFamily="34" charset="0"/>
                    <a:cs typeface="Arial" panose="020B0604020202020204" pitchFamily="34" charset="0"/>
                  </a:rPr>
                  <a:t>= </a:t>
                </a:r>
                <a:r>
                  <a:rPr lang="pt-BR" sz="2200" b="0" i="1" u="none" strike="noStrike" baseline="0" dirty="0">
                    <a:latin typeface="Arial" panose="020B0604020202020204" pitchFamily="34" charset="0"/>
                    <a:cs typeface="Arial" panose="020B0604020202020204" pitchFamily="34" charset="0"/>
                  </a:rPr>
                  <a:t>b </a:t>
                </a:r>
                <a:r>
                  <a:rPr lang="pt-BR" sz="2200" b="0" i="0" u="none" strike="noStrike" baseline="0" dirty="0">
                    <a:latin typeface="Arial" panose="020B0604020202020204" pitchFamily="34" charset="0"/>
                    <a:cs typeface="Arial" panose="020B0604020202020204" pitchFamily="34" charset="0"/>
                  </a:rPr>
                  <a:t>e altura </a:t>
                </a:r>
                <a:r>
                  <a:rPr lang="pt-BR" sz="2200" b="0" i="1" u="none" strike="noStrike" baseline="0" dirty="0">
                    <a:latin typeface="Arial" panose="020B0604020202020204" pitchFamily="34" charset="0"/>
                    <a:cs typeface="Arial" panose="020B0604020202020204" pitchFamily="34" charset="0"/>
                  </a:rPr>
                  <a:t>h</a:t>
                </a:r>
                <a:r>
                  <a:rPr lang="pt-BR" sz="2200" b="0" i="0" u="none" strike="noStrike" baseline="0" dirty="0">
                    <a:latin typeface="Arial" panose="020B0604020202020204" pitchFamily="34" charset="0"/>
                    <a:cs typeface="Arial" panose="020B0604020202020204" pitchFamily="34" charset="0"/>
                  </a:rPr>
                  <a:t>, a seguir:</a:t>
                </a:r>
                <a:endParaRPr lang="pt-BR" sz="2200" dirty="0">
                  <a:latin typeface="Arial" panose="020B0604020202020204" pitchFamily="34" charset="0"/>
                  <a:cs typeface="Arial" panose="020B0604020202020204" pitchFamily="34" charset="0"/>
                </a:endParaRPr>
              </a:p>
            </p:txBody>
          </p:sp>
        </mc:Choice>
        <mc:Fallback xmlns="">
          <p:sp>
            <p:nvSpPr>
              <p:cNvPr id="6" name="CaixaDeTexto 5">
                <a:extLst>
                  <a:ext uri="{FF2B5EF4-FFF2-40B4-BE49-F238E27FC236}">
                    <a16:creationId xmlns:a16="http://schemas.microsoft.com/office/drawing/2014/main" id="{FE1BF11C-E4AC-4EBE-1D94-5B57021824CC}"/>
                  </a:ext>
                </a:extLst>
              </p:cNvPr>
              <p:cNvSpPr txBox="1">
                <a:spLocks noRot="1" noChangeAspect="1" noMove="1" noResize="1" noEditPoints="1" noAdjustHandles="1" noChangeArrowheads="1" noChangeShapeType="1" noTextEdit="1"/>
              </p:cNvSpPr>
              <p:nvPr/>
            </p:nvSpPr>
            <p:spPr>
              <a:xfrm>
                <a:off x="143773" y="5158444"/>
                <a:ext cx="6094562" cy="1108765"/>
              </a:xfrm>
              <a:prstGeom prst="rect">
                <a:avLst/>
              </a:prstGeom>
              <a:blipFill>
                <a:blip r:embed="rId3"/>
                <a:stretch>
                  <a:fillRect l="-1301" t="-3297" r="-1401" b="-10989"/>
                </a:stretch>
              </a:blipFill>
            </p:spPr>
            <p:txBody>
              <a:bodyPr/>
              <a:lstStyle/>
              <a:p>
                <a:r>
                  <a:rPr lang="pt-BR">
                    <a:noFill/>
                  </a:rPr>
                  <a:t> </a:t>
                </a:r>
              </a:p>
            </p:txBody>
          </p:sp>
        </mc:Fallback>
      </mc:AlternateContent>
      <p:pic>
        <p:nvPicPr>
          <p:cNvPr id="8" name="Imagem 7" descr="Gráfico, Gráfico de linhas&#10;&#10;O conteúdo gerado por IA pode estar incorreto.">
            <a:extLst>
              <a:ext uri="{FF2B5EF4-FFF2-40B4-BE49-F238E27FC236}">
                <a16:creationId xmlns:a16="http://schemas.microsoft.com/office/drawing/2014/main" id="{B7CC3AC2-7A67-B738-C626-4E30EB56F5CC}"/>
              </a:ext>
            </a:extLst>
          </p:cNvPr>
          <p:cNvPicPr>
            <a:picLocks noChangeAspect="1"/>
          </p:cNvPicPr>
          <p:nvPr/>
        </p:nvPicPr>
        <p:blipFill>
          <a:blip r:embed="rId4"/>
          <a:stretch>
            <a:fillRect/>
          </a:stretch>
        </p:blipFill>
        <p:spPr>
          <a:xfrm>
            <a:off x="7062576" y="660720"/>
            <a:ext cx="3877793" cy="2065227"/>
          </a:xfrm>
          <a:prstGeom prst="rect">
            <a:avLst/>
          </a:prstGeom>
        </p:spPr>
      </p:pic>
      <mc:AlternateContent xmlns:mc="http://schemas.openxmlformats.org/markup-compatibility/2006" xmlns:a14="http://schemas.microsoft.com/office/drawing/2010/main">
        <mc:Choice Requires="a14">
          <p:sp>
            <p:nvSpPr>
              <p:cNvPr id="10" name="CaixaDeTexto 9">
                <a:extLst>
                  <a:ext uri="{FF2B5EF4-FFF2-40B4-BE49-F238E27FC236}">
                    <a16:creationId xmlns:a16="http://schemas.microsoft.com/office/drawing/2014/main" id="{EA54E015-D12C-AA68-9FDA-723FFB116B84}"/>
                  </a:ext>
                </a:extLst>
              </p:cNvPr>
              <p:cNvSpPr txBox="1"/>
              <p:nvPr/>
            </p:nvSpPr>
            <p:spPr>
              <a:xfrm>
                <a:off x="6303034" y="2827384"/>
                <a:ext cx="5713561" cy="2462213"/>
              </a:xfrm>
              <a:prstGeom prst="rect">
                <a:avLst/>
              </a:prstGeom>
              <a:noFill/>
            </p:spPr>
            <p:txBody>
              <a:bodyPr wrap="square">
                <a:spAutoFit/>
              </a:bodyPr>
              <a:lstStyle/>
              <a:p>
                <a:pPr algn="just"/>
                <a:r>
                  <a:rPr lang="pt-BR" sz="2200" b="0" i="0" u="none" strike="noStrike" baseline="0" dirty="0">
                    <a:latin typeface="Arial" panose="020B0604020202020204" pitchFamily="34" charset="0"/>
                    <a:cs typeface="Arial" panose="020B0604020202020204" pitchFamily="34" charset="0"/>
                  </a:rPr>
                  <a:t>Considere o ponto </a:t>
                </a:r>
                <a:r>
                  <a:rPr lang="pt-BR" sz="2200" b="0" i="1" u="none" strike="noStrike" baseline="0" dirty="0">
                    <a:latin typeface="Arial" panose="020B0604020202020204" pitchFamily="34" charset="0"/>
                    <a:cs typeface="Arial" panose="020B0604020202020204" pitchFamily="34" charset="0"/>
                  </a:rPr>
                  <a:t>D </a:t>
                </a:r>
                <a:r>
                  <a:rPr lang="pt-BR" sz="2200" b="0" i="0" u="none" strike="noStrike" baseline="0" dirty="0">
                    <a:latin typeface="Arial" panose="020B0604020202020204" pitchFamily="34" charset="0"/>
                    <a:cs typeface="Arial" panose="020B0604020202020204" pitchFamily="34" charset="0"/>
                  </a:rPr>
                  <a:t>tal que </a:t>
                </a:r>
                <a:r>
                  <a:rPr lang="pt-BR" sz="2200" b="0" i="1" u="none" strike="noStrike" baseline="0" dirty="0">
                    <a:latin typeface="Arial" panose="020B0604020202020204" pitchFamily="34" charset="0"/>
                    <a:cs typeface="Arial" panose="020B0604020202020204" pitchFamily="34" charset="0"/>
                  </a:rPr>
                  <a:t>ABCD </a:t>
                </a:r>
                <a:r>
                  <a:rPr lang="pt-BR" sz="2200" b="0" i="0" u="none" strike="noStrike" baseline="0" dirty="0">
                    <a:latin typeface="Arial" panose="020B0604020202020204" pitchFamily="34" charset="0"/>
                    <a:cs typeface="Arial" panose="020B0604020202020204" pitchFamily="34" charset="0"/>
                  </a:rPr>
                  <a:t>é um paralelogramo. Então, a base de tal paralelogramo mede </a:t>
                </a:r>
                <a:r>
                  <a:rPr lang="pt-BR" sz="2200" b="0" i="1" u="none" strike="noStrike" baseline="0" dirty="0">
                    <a:latin typeface="Arial" panose="020B0604020202020204" pitchFamily="34" charset="0"/>
                    <a:cs typeface="Arial" panose="020B0604020202020204" pitchFamily="34" charset="0"/>
                  </a:rPr>
                  <a:t>b </a:t>
                </a:r>
                <a:r>
                  <a:rPr lang="pt-BR" sz="2200" b="0" i="0" u="none" strike="noStrike" baseline="0" dirty="0">
                    <a:latin typeface="Arial" panose="020B0604020202020204" pitchFamily="34" charset="0"/>
                    <a:cs typeface="Arial" panose="020B0604020202020204" pitchFamily="34" charset="0"/>
                  </a:rPr>
                  <a:t>e sua altura mede </a:t>
                </a:r>
                <a:r>
                  <a:rPr lang="pt-BR" sz="2200" b="0" i="1" u="none" strike="noStrike" baseline="0" dirty="0">
                    <a:latin typeface="Arial" panose="020B0604020202020204" pitchFamily="34" charset="0"/>
                    <a:cs typeface="Arial" panose="020B0604020202020204" pitchFamily="34" charset="0"/>
                  </a:rPr>
                  <a:t>h</a:t>
                </a:r>
                <a:r>
                  <a:rPr lang="pt-BR" sz="2200" b="0" i="0" u="none" strike="noStrike" baseline="0" dirty="0">
                    <a:latin typeface="Arial" panose="020B0604020202020204" pitchFamily="34" charset="0"/>
                    <a:cs typeface="Arial" panose="020B0604020202020204" pitchFamily="34" charset="0"/>
                  </a:rPr>
                  <a:t>, de modo que sua área é igual a </a:t>
                </a:r>
                <a:r>
                  <a:rPr lang="pt-BR" sz="2200" b="0" i="1" u="none" strike="noStrike" baseline="0" dirty="0" err="1">
                    <a:latin typeface="Arial" panose="020B0604020202020204" pitchFamily="34" charset="0"/>
                    <a:cs typeface="Arial" panose="020B0604020202020204" pitchFamily="34" charset="0"/>
                  </a:rPr>
                  <a:t>bh</a:t>
                </a:r>
                <a:r>
                  <a:rPr lang="pt-BR" sz="2200" b="0" i="0" u="none" strike="noStrike" baseline="0" dirty="0">
                    <a:latin typeface="Arial" panose="020B0604020202020204" pitchFamily="34" charset="0"/>
                    <a:cs typeface="Arial" panose="020B0604020202020204" pitchFamily="34" charset="0"/>
                  </a:rPr>
                  <a:t>. Mas, observe que os </a:t>
                </a:r>
                <a:r>
                  <a:rPr lang="pt-BR" sz="2200" b="1" i="0" u="none" strike="noStrike" baseline="0" dirty="0">
                    <a:latin typeface="Arial" panose="020B0604020202020204" pitchFamily="34" charset="0"/>
                    <a:cs typeface="Arial" panose="020B0604020202020204" pitchFamily="34" charset="0"/>
                  </a:rPr>
                  <a:t>triângulos </a:t>
                </a:r>
                <a:r>
                  <a:rPr lang="pt-BR" sz="2200" b="1" i="1" u="none" strike="noStrike" baseline="0" dirty="0">
                    <a:solidFill>
                      <a:srgbClr val="7030A0"/>
                    </a:solidFill>
                    <a:latin typeface="Arial" panose="020B0604020202020204" pitchFamily="34" charset="0"/>
                    <a:cs typeface="Arial" panose="020B0604020202020204" pitchFamily="34" charset="0"/>
                  </a:rPr>
                  <a:t>ABC</a:t>
                </a:r>
                <a:r>
                  <a:rPr lang="pt-BR" sz="2200" b="1" i="0" u="none" strike="noStrike" baseline="0" dirty="0">
                    <a:latin typeface="Arial" panose="020B0604020202020204" pitchFamily="34" charset="0"/>
                    <a:cs typeface="Arial" panose="020B0604020202020204" pitchFamily="34" charset="0"/>
                  </a:rPr>
                  <a:t> </a:t>
                </a:r>
                <a:r>
                  <a:rPr lang="pt-BR" sz="2200" b="0" i="0" u="none" strike="noStrike" baseline="0" dirty="0">
                    <a:latin typeface="Arial" panose="020B0604020202020204" pitchFamily="34" charset="0"/>
                    <a:cs typeface="Arial" panose="020B0604020202020204" pitchFamily="34" charset="0"/>
                  </a:rPr>
                  <a:t>e </a:t>
                </a:r>
                <a:r>
                  <a:rPr lang="pt-BR" sz="2200" b="1" i="1" u="none" strike="noStrike" baseline="0" dirty="0">
                    <a:solidFill>
                      <a:srgbClr val="7030A0"/>
                    </a:solidFill>
                    <a:latin typeface="Arial" panose="020B0604020202020204" pitchFamily="34" charset="0"/>
                    <a:cs typeface="Arial" panose="020B0604020202020204" pitchFamily="34" charset="0"/>
                  </a:rPr>
                  <a:t>ACD</a:t>
                </a:r>
                <a:r>
                  <a:rPr lang="pt-BR" sz="2200" b="0" i="0" u="none" strike="noStrike" baseline="0" dirty="0">
                    <a:latin typeface="Arial" panose="020B0604020202020204" pitchFamily="34" charset="0"/>
                    <a:cs typeface="Arial" panose="020B0604020202020204" pitchFamily="34" charset="0"/>
                  </a:rPr>
                  <a:t> são congruentes, pois </a:t>
                </a:r>
                <a14:m>
                  <m:oMath xmlns:m="http://schemas.openxmlformats.org/officeDocument/2006/math">
                    <m:acc>
                      <m:accPr>
                        <m:chr m:val="̅"/>
                        <m:ctrlPr>
                          <a:rPr lang="pt-BR" sz="2200" i="1">
                            <a:latin typeface="Cambria Math" panose="02040503050406030204" pitchFamily="18" charset="0"/>
                            <a:cs typeface="Arial" panose="020B0604020202020204" pitchFamily="34" charset="0"/>
                          </a:rPr>
                        </m:ctrlPr>
                      </m:accPr>
                      <m:e>
                        <m:r>
                          <a:rPr lang="pt-BR" sz="2200" i="1">
                            <a:latin typeface="Cambria Math" panose="02040503050406030204" pitchFamily="18" charset="0"/>
                            <a:cs typeface="Arial" panose="020B0604020202020204" pitchFamily="34" charset="0"/>
                          </a:rPr>
                          <m:t>𝐴𝐵</m:t>
                        </m:r>
                      </m:e>
                    </m:acc>
                  </m:oMath>
                </a14:m>
                <a:r>
                  <a:rPr lang="pt-BR" sz="2200" dirty="0">
                    <a:latin typeface="Arial" panose="020B0604020202020204" pitchFamily="34" charset="0"/>
                    <a:cs typeface="Arial" panose="020B0604020202020204" pitchFamily="34" charset="0"/>
                  </a:rPr>
                  <a:t> =</a:t>
                </a:r>
                <a:r>
                  <a:rPr lang="pt-BR" sz="2200" dirty="0">
                    <a:cs typeface="Arial" panose="020B0604020202020204" pitchFamily="34" charset="0"/>
                  </a:rPr>
                  <a:t> </a:t>
                </a:r>
                <a14:m>
                  <m:oMath xmlns:m="http://schemas.openxmlformats.org/officeDocument/2006/math">
                    <m:acc>
                      <m:accPr>
                        <m:chr m:val="̅"/>
                        <m:ctrlPr>
                          <a:rPr lang="pt-BR" sz="2200" i="1">
                            <a:latin typeface="Cambria Math" panose="02040503050406030204" pitchFamily="18" charset="0"/>
                            <a:cs typeface="Arial" panose="020B0604020202020204" pitchFamily="34" charset="0"/>
                          </a:rPr>
                        </m:ctrlPr>
                      </m:accPr>
                      <m:e>
                        <m:r>
                          <a:rPr lang="pt-BR" sz="2200" b="0" i="1" smtClean="0">
                            <a:latin typeface="Cambria Math" panose="02040503050406030204" pitchFamily="18" charset="0"/>
                            <a:cs typeface="Arial" panose="020B0604020202020204" pitchFamily="34" charset="0"/>
                          </a:rPr>
                          <m:t>𝐷𝐶</m:t>
                        </m:r>
                      </m:e>
                    </m:acc>
                  </m:oMath>
                </a14:m>
                <a:r>
                  <a:rPr lang="pt-BR" sz="2200" dirty="0">
                    <a:latin typeface="Arial" panose="020B0604020202020204" pitchFamily="34" charset="0"/>
                    <a:cs typeface="Arial" panose="020B0604020202020204" pitchFamily="34" charset="0"/>
                  </a:rPr>
                  <a:t>, </a:t>
                </a:r>
                <a14:m>
                  <m:oMath xmlns:m="http://schemas.openxmlformats.org/officeDocument/2006/math">
                    <m:acc>
                      <m:accPr>
                        <m:chr m:val="̅"/>
                        <m:ctrlPr>
                          <a:rPr lang="pt-BR" sz="2200" i="1">
                            <a:latin typeface="Cambria Math" panose="02040503050406030204" pitchFamily="18" charset="0"/>
                            <a:cs typeface="Arial" panose="020B0604020202020204" pitchFamily="34" charset="0"/>
                          </a:rPr>
                        </m:ctrlPr>
                      </m:accPr>
                      <m:e>
                        <m:r>
                          <a:rPr lang="pt-BR" sz="2200" i="1">
                            <a:latin typeface="Cambria Math" panose="02040503050406030204" pitchFamily="18" charset="0"/>
                            <a:cs typeface="Arial" panose="020B0604020202020204" pitchFamily="34" charset="0"/>
                          </a:rPr>
                          <m:t>𝐴</m:t>
                        </m:r>
                        <m:r>
                          <a:rPr lang="pt-BR" sz="2200" b="0" i="1" smtClean="0">
                            <a:latin typeface="Cambria Math" panose="02040503050406030204" pitchFamily="18" charset="0"/>
                            <a:cs typeface="Arial" panose="020B0604020202020204" pitchFamily="34" charset="0"/>
                          </a:rPr>
                          <m:t>𝐶</m:t>
                        </m:r>
                      </m:e>
                    </m:acc>
                    <m:r>
                      <a:rPr lang="pt-BR" sz="2200" b="0" i="0" smtClean="0">
                        <a:latin typeface="Cambria Math" panose="02040503050406030204" pitchFamily="18" charset="0"/>
                        <a:cs typeface="Arial" panose="020B0604020202020204" pitchFamily="34" charset="0"/>
                      </a:rPr>
                      <m:t> </m:t>
                    </m:r>
                  </m:oMath>
                </a14:m>
                <a:r>
                  <a:rPr lang="pt-BR" sz="2200" b="0" i="0" u="none" strike="noStrike" baseline="0" dirty="0">
                    <a:latin typeface="Arial" panose="020B0604020202020204" pitchFamily="34" charset="0"/>
                    <a:cs typeface="Arial" panose="020B0604020202020204" pitchFamily="34" charset="0"/>
                  </a:rPr>
                  <a:t>é o lado em comum e </a:t>
                </a:r>
                <a14:m>
                  <m:oMath xmlns:m="http://schemas.openxmlformats.org/officeDocument/2006/math">
                    <m:acc>
                      <m:accPr>
                        <m:chr m:val="̅"/>
                        <m:ctrlPr>
                          <a:rPr lang="pt-BR" sz="2200" i="1">
                            <a:latin typeface="Cambria Math" panose="02040503050406030204" pitchFamily="18" charset="0"/>
                            <a:cs typeface="Arial" panose="020B0604020202020204" pitchFamily="34" charset="0"/>
                          </a:rPr>
                        </m:ctrlPr>
                      </m:accPr>
                      <m:e>
                        <m:r>
                          <a:rPr lang="pt-BR" sz="2200" i="1">
                            <a:latin typeface="Cambria Math" panose="02040503050406030204" pitchFamily="18" charset="0"/>
                            <a:cs typeface="Arial" panose="020B0604020202020204" pitchFamily="34" charset="0"/>
                          </a:rPr>
                          <m:t>𝐵</m:t>
                        </m:r>
                        <m:r>
                          <a:rPr lang="pt-BR" sz="2200" b="0" i="1" smtClean="0">
                            <a:latin typeface="Cambria Math" panose="02040503050406030204" pitchFamily="18" charset="0"/>
                            <a:cs typeface="Arial" panose="020B0604020202020204" pitchFamily="34" charset="0"/>
                          </a:rPr>
                          <m:t>𝐶</m:t>
                        </m:r>
                      </m:e>
                    </m:acc>
                  </m:oMath>
                </a14:m>
                <a:r>
                  <a:rPr lang="pt-BR" sz="2200" dirty="0">
                    <a:latin typeface="Arial" panose="020B0604020202020204" pitchFamily="34" charset="0"/>
                    <a:cs typeface="Arial" panose="020B0604020202020204" pitchFamily="34" charset="0"/>
                  </a:rPr>
                  <a:t> =</a:t>
                </a:r>
                <a:r>
                  <a:rPr lang="pt-BR" sz="2200" dirty="0">
                    <a:cs typeface="Arial" panose="020B0604020202020204" pitchFamily="34" charset="0"/>
                  </a:rPr>
                  <a:t> </a:t>
                </a:r>
                <a14:m>
                  <m:oMath xmlns:m="http://schemas.openxmlformats.org/officeDocument/2006/math">
                    <m:acc>
                      <m:accPr>
                        <m:chr m:val="̅"/>
                        <m:ctrlPr>
                          <a:rPr lang="pt-BR" sz="2200" i="1">
                            <a:latin typeface="Cambria Math" panose="02040503050406030204" pitchFamily="18" charset="0"/>
                            <a:cs typeface="Arial" panose="020B0604020202020204" pitchFamily="34" charset="0"/>
                          </a:rPr>
                        </m:ctrlPr>
                      </m:accPr>
                      <m:e>
                        <m:r>
                          <a:rPr lang="pt-BR" sz="2200" b="0" i="1" smtClean="0">
                            <a:latin typeface="Cambria Math" panose="02040503050406030204" pitchFamily="18" charset="0"/>
                            <a:cs typeface="Arial" panose="020B0604020202020204" pitchFamily="34" charset="0"/>
                          </a:rPr>
                          <m:t>𝐴</m:t>
                        </m:r>
                        <m:r>
                          <a:rPr lang="pt-BR" sz="2200" i="1">
                            <a:latin typeface="Cambria Math" panose="02040503050406030204" pitchFamily="18" charset="0"/>
                            <a:cs typeface="Arial" panose="020B0604020202020204" pitchFamily="34" charset="0"/>
                          </a:rPr>
                          <m:t>𝐷</m:t>
                        </m:r>
                      </m:e>
                    </m:acc>
                  </m:oMath>
                </a14:m>
                <a:r>
                  <a:rPr lang="pt-BR" sz="2200" b="0" i="0" u="none" strike="noStrike" baseline="0" dirty="0">
                    <a:latin typeface="Arial" panose="020B0604020202020204" pitchFamily="34" charset="0"/>
                    <a:cs typeface="Arial" panose="020B0604020202020204" pitchFamily="34" charset="0"/>
                  </a:rPr>
                  <a:t>. Portanto, temos</a:t>
                </a:r>
                <a:r>
                  <a:rPr lang="pt-BR" sz="1800" b="0" i="0" u="none" strike="noStrike" baseline="0" dirty="0">
                    <a:latin typeface="Lato-Regular"/>
                  </a:rPr>
                  <a:t>:</a:t>
                </a:r>
                <a:endParaRPr lang="pt-BR" dirty="0"/>
              </a:p>
            </p:txBody>
          </p:sp>
        </mc:Choice>
        <mc:Fallback xmlns="">
          <p:sp>
            <p:nvSpPr>
              <p:cNvPr id="10" name="CaixaDeTexto 9">
                <a:extLst>
                  <a:ext uri="{FF2B5EF4-FFF2-40B4-BE49-F238E27FC236}">
                    <a16:creationId xmlns:a16="http://schemas.microsoft.com/office/drawing/2014/main" id="{EA54E015-D12C-AA68-9FDA-723FFB116B84}"/>
                  </a:ext>
                </a:extLst>
              </p:cNvPr>
              <p:cNvSpPr txBox="1">
                <a:spLocks noRot="1" noChangeAspect="1" noMove="1" noResize="1" noEditPoints="1" noAdjustHandles="1" noChangeArrowheads="1" noChangeShapeType="1" noTextEdit="1"/>
              </p:cNvSpPr>
              <p:nvPr/>
            </p:nvSpPr>
            <p:spPr>
              <a:xfrm>
                <a:off x="6303034" y="2827384"/>
                <a:ext cx="5713561" cy="2462213"/>
              </a:xfrm>
              <a:prstGeom prst="rect">
                <a:avLst/>
              </a:prstGeom>
              <a:blipFill>
                <a:blip r:embed="rId5"/>
                <a:stretch>
                  <a:fillRect l="-1387" t="-1485" r="-1387" b="-3960"/>
                </a:stretch>
              </a:blipFill>
            </p:spPr>
            <p:txBody>
              <a:bodyPr/>
              <a:lstStyle/>
              <a:p>
                <a:r>
                  <a:rPr lang="pt-BR">
                    <a:noFill/>
                  </a:rPr>
                  <a:t> </a:t>
                </a:r>
              </a:p>
            </p:txBody>
          </p:sp>
        </mc:Fallback>
      </mc:AlternateContent>
      <p:pic>
        <p:nvPicPr>
          <p:cNvPr id="12" name="Imagem 11" descr="Texto, Carta&#10;&#10;O conteúdo gerado por IA pode estar incorreto.">
            <a:extLst>
              <a:ext uri="{FF2B5EF4-FFF2-40B4-BE49-F238E27FC236}">
                <a16:creationId xmlns:a16="http://schemas.microsoft.com/office/drawing/2014/main" id="{3B210487-F2F0-FEB3-90D2-A168AAFCFBFB}"/>
              </a:ext>
            </a:extLst>
          </p:cNvPr>
          <p:cNvPicPr>
            <a:picLocks noChangeAspect="1"/>
          </p:cNvPicPr>
          <p:nvPr/>
        </p:nvPicPr>
        <p:blipFill>
          <a:blip r:embed="rId6"/>
          <a:stretch>
            <a:fillRect/>
          </a:stretch>
        </p:blipFill>
        <p:spPr>
          <a:xfrm>
            <a:off x="6639881" y="5477299"/>
            <a:ext cx="5039865" cy="719981"/>
          </a:xfrm>
          <a:prstGeom prst="rect">
            <a:avLst/>
          </a:prstGeom>
        </p:spPr>
      </p:pic>
    </p:spTree>
    <p:extLst>
      <p:ext uri="{BB962C8B-B14F-4D97-AF65-F5344CB8AC3E}">
        <p14:creationId xmlns:p14="http://schemas.microsoft.com/office/powerpoint/2010/main" val="421576041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234312-C8F7-BA43-45D4-A08CB45150FD}"/>
            </a:ext>
          </a:extLst>
        </p:cNvPr>
        <p:cNvGrpSpPr/>
        <p:nvPr/>
      </p:nvGrpSpPr>
      <p:grpSpPr>
        <a:xfrm>
          <a:off x="0" y="0"/>
          <a:ext cx="0" cy="0"/>
          <a:chOff x="0" y="0"/>
          <a:chExt cx="0" cy="0"/>
        </a:xfrm>
      </p:grpSpPr>
      <p:cxnSp>
        <p:nvCxnSpPr>
          <p:cNvPr id="2" name="Conector reto 1">
            <a:extLst>
              <a:ext uri="{FF2B5EF4-FFF2-40B4-BE49-F238E27FC236}">
                <a16:creationId xmlns:a16="http://schemas.microsoft.com/office/drawing/2014/main" id="{72BBEC9C-CDD8-313C-7645-2D39290AD442}"/>
              </a:ext>
            </a:extLst>
          </p:cNvPr>
          <p:cNvCxnSpPr>
            <a:cxnSpLocks/>
          </p:cNvCxnSpPr>
          <p:nvPr/>
        </p:nvCxnSpPr>
        <p:spPr>
          <a:xfrm>
            <a:off x="6303034" y="727295"/>
            <a:ext cx="0" cy="5709588"/>
          </a:xfrm>
          <a:prstGeom prst="line">
            <a:avLst/>
          </a:prstGeom>
          <a:ln w="28575"/>
        </p:spPr>
        <p:style>
          <a:lnRef idx="3">
            <a:schemeClr val="dk1"/>
          </a:lnRef>
          <a:fillRef idx="0">
            <a:schemeClr val="dk1"/>
          </a:fillRef>
          <a:effectRef idx="2">
            <a:schemeClr val="dk1"/>
          </a:effectRef>
          <a:fontRef idx="minor">
            <a:schemeClr val="tx1"/>
          </a:fontRef>
        </p:style>
      </p:cxnSp>
      <p:sp>
        <p:nvSpPr>
          <p:cNvPr id="4" name="CaixaDeTexto 3">
            <a:extLst>
              <a:ext uri="{FF2B5EF4-FFF2-40B4-BE49-F238E27FC236}">
                <a16:creationId xmlns:a16="http://schemas.microsoft.com/office/drawing/2014/main" id="{ABE516FA-E82F-4E98-1CE5-7F0B9A51C325}"/>
              </a:ext>
            </a:extLst>
          </p:cNvPr>
          <p:cNvSpPr txBox="1"/>
          <p:nvPr/>
        </p:nvSpPr>
        <p:spPr>
          <a:xfrm>
            <a:off x="208472" y="613277"/>
            <a:ext cx="6094562" cy="430887"/>
          </a:xfrm>
          <a:prstGeom prst="rect">
            <a:avLst/>
          </a:prstGeom>
          <a:noFill/>
        </p:spPr>
        <p:txBody>
          <a:bodyPr wrap="square">
            <a:spAutoFit/>
          </a:bodyPr>
          <a:lstStyle/>
          <a:p>
            <a:pPr algn="just"/>
            <a:r>
              <a:rPr lang="pt-BR" sz="2200" b="0" i="0" u="none" strike="noStrike" baseline="0" dirty="0">
                <a:latin typeface="Arial" panose="020B0604020202020204" pitchFamily="34" charset="0"/>
                <a:cs typeface="Arial" panose="020B0604020202020204" pitchFamily="34" charset="0"/>
              </a:rPr>
              <a:t>Em resumo, concluímos que:</a:t>
            </a:r>
            <a:endParaRPr lang="pt-BR" sz="2200" dirty="0">
              <a:latin typeface="Arial" panose="020B0604020202020204" pitchFamily="34" charset="0"/>
              <a:cs typeface="Arial" panose="020B0604020202020204" pitchFamily="34" charset="0"/>
            </a:endParaRPr>
          </a:p>
        </p:txBody>
      </p:sp>
      <p:pic>
        <p:nvPicPr>
          <p:cNvPr id="6" name="Imagem 5" descr="Ícone&#10;&#10;O conteúdo gerado por IA pode estar incorreto.">
            <a:extLst>
              <a:ext uri="{FF2B5EF4-FFF2-40B4-BE49-F238E27FC236}">
                <a16:creationId xmlns:a16="http://schemas.microsoft.com/office/drawing/2014/main" id="{ECF5975C-402F-D252-BC57-CA7B79A82FDB}"/>
              </a:ext>
            </a:extLst>
          </p:cNvPr>
          <p:cNvPicPr>
            <a:picLocks noChangeAspect="1"/>
          </p:cNvPicPr>
          <p:nvPr/>
        </p:nvPicPr>
        <p:blipFill>
          <a:blip r:embed="rId2"/>
          <a:stretch>
            <a:fillRect/>
          </a:stretch>
        </p:blipFill>
        <p:spPr>
          <a:xfrm>
            <a:off x="298903" y="1101173"/>
            <a:ext cx="5913701" cy="974417"/>
          </a:xfrm>
          <a:prstGeom prst="rect">
            <a:avLst/>
          </a:prstGeom>
        </p:spPr>
      </p:pic>
      <p:sp>
        <p:nvSpPr>
          <p:cNvPr id="8" name="CaixaDeTexto 7">
            <a:extLst>
              <a:ext uri="{FF2B5EF4-FFF2-40B4-BE49-F238E27FC236}">
                <a16:creationId xmlns:a16="http://schemas.microsoft.com/office/drawing/2014/main" id="{063BD049-06DA-B716-9F85-B45E2B057267}"/>
              </a:ext>
            </a:extLst>
          </p:cNvPr>
          <p:cNvSpPr txBox="1"/>
          <p:nvPr/>
        </p:nvSpPr>
        <p:spPr>
          <a:xfrm>
            <a:off x="208472" y="2132599"/>
            <a:ext cx="6094562" cy="1446550"/>
          </a:xfrm>
          <a:prstGeom prst="rect">
            <a:avLst/>
          </a:prstGeom>
          <a:noFill/>
        </p:spPr>
        <p:txBody>
          <a:bodyPr wrap="square">
            <a:spAutoFit/>
          </a:bodyPr>
          <a:lstStyle/>
          <a:p>
            <a:pPr algn="just"/>
            <a:r>
              <a:rPr lang="pt-BR" sz="2200" b="1" i="0" u="none" strike="noStrike" baseline="0" dirty="0">
                <a:latin typeface="Arial" panose="020B0604020202020204" pitchFamily="34" charset="0"/>
                <a:cs typeface="Arial" panose="020B0604020202020204" pitchFamily="34" charset="0"/>
              </a:rPr>
              <a:t>Exemplo:</a:t>
            </a:r>
          </a:p>
          <a:p>
            <a:pPr algn="just"/>
            <a:r>
              <a:rPr lang="pt-BR" sz="2200" b="0" i="0" u="none" strike="noStrike" baseline="0" dirty="0">
                <a:latin typeface="Arial" panose="020B0604020202020204" pitchFamily="34" charset="0"/>
                <a:cs typeface="Arial" panose="020B0604020202020204" pitchFamily="34" charset="0"/>
              </a:rPr>
              <a:t>Observe o paralelogramo </a:t>
            </a:r>
            <a:r>
              <a:rPr lang="pt-BR" sz="2200" b="1" i="0" u="none" strike="noStrike" baseline="0" dirty="0">
                <a:latin typeface="Arial" panose="020B0604020202020204" pitchFamily="34" charset="0"/>
                <a:cs typeface="Arial" panose="020B0604020202020204" pitchFamily="34" charset="0"/>
              </a:rPr>
              <a:t>ABCD </a:t>
            </a:r>
            <a:r>
              <a:rPr lang="pt-BR" sz="2200" b="0" i="0" u="none" strike="noStrike" baseline="0" dirty="0">
                <a:latin typeface="Arial" panose="020B0604020202020204" pitchFamily="34" charset="0"/>
                <a:cs typeface="Arial" panose="020B0604020202020204" pitchFamily="34" charset="0"/>
              </a:rPr>
              <a:t>e o triângulo </a:t>
            </a:r>
            <a:r>
              <a:rPr lang="pt-BR" sz="2200" b="1" i="0" u="none" strike="noStrike" baseline="0" dirty="0">
                <a:latin typeface="Arial" panose="020B0604020202020204" pitchFamily="34" charset="0"/>
                <a:cs typeface="Arial" panose="020B0604020202020204" pitchFamily="34" charset="0"/>
              </a:rPr>
              <a:t>ABD</a:t>
            </a:r>
            <a:r>
              <a:rPr lang="pt-BR" sz="2200" b="0" i="0" u="none" strike="noStrike" baseline="0" dirty="0">
                <a:latin typeface="Arial" panose="020B0604020202020204" pitchFamily="34" charset="0"/>
                <a:cs typeface="Arial" panose="020B0604020202020204" pitchFamily="34" charset="0"/>
              </a:rPr>
              <a:t>, inscritos no plano cartesiano, com medidas em centímetros.</a:t>
            </a:r>
            <a:endParaRPr lang="pt-BR" sz="2200" dirty="0">
              <a:latin typeface="Arial" panose="020B0604020202020204" pitchFamily="34" charset="0"/>
              <a:cs typeface="Arial" panose="020B0604020202020204" pitchFamily="34" charset="0"/>
            </a:endParaRPr>
          </a:p>
        </p:txBody>
      </p:sp>
      <p:pic>
        <p:nvPicPr>
          <p:cNvPr id="10" name="Imagem 9" descr="Gráfico, Gráfico de linhas&#10;&#10;O conteúdo gerado por IA pode estar incorreto.">
            <a:extLst>
              <a:ext uri="{FF2B5EF4-FFF2-40B4-BE49-F238E27FC236}">
                <a16:creationId xmlns:a16="http://schemas.microsoft.com/office/drawing/2014/main" id="{FC15B369-98C1-6892-68CB-F95655DC364B}"/>
              </a:ext>
            </a:extLst>
          </p:cNvPr>
          <p:cNvPicPr>
            <a:picLocks noChangeAspect="1"/>
          </p:cNvPicPr>
          <p:nvPr/>
        </p:nvPicPr>
        <p:blipFill>
          <a:blip r:embed="rId3"/>
          <a:stretch>
            <a:fillRect/>
          </a:stretch>
        </p:blipFill>
        <p:spPr>
          <a:xfrm>
            <a:off x="1236854" y="3579149"/>
            <a:ext cx="3748027" cy="2857734"/>
          </a:xfrm>
          <a:prstGeom prst="rect">
            <a:avLst/>
          </a:prstGeom>
        </p:spPr>
      </p:pic>
      <p:sp>
        <p:nvSpPr>
          <p:cNvPr id="12" name="CaixaDeTexto 11">
            <a:extLst>
              <a:ext uri="{FF2B5EF4-FFF2-40B4-BE49-F238E27FC236}">
                <a16:creationId xmlns:a16="http://schemas.microsoft.com/office/drawing/2014/main" id="{B2208B5F-BC35-D408-AADF-8C12D1F63DC5}"/>
              </a:ext>
            </a:extLst>
          </p:cNvPr>
          <p:cNvSpPr txBox="1"/>
          <p:nvPr/>
        </p:nvSpPr>
        <p:spPr>
          <a:xfrm>
            <a:off x="6303034" y="729971"/>
            <a:ext cx="5680491" cy="3139321"/>
          </a:xfrm>
          <a:prstGeom prst="rect">
            <a:avLst/>
          </a:prstGeom>
          <a:noFill/>
        </p:spPr>
        <p:txBody>
          <a:bodyPr wrap="square">
            <a:spAutoFit/>
          </a:bodyPr>
          <a:lstStyle/>
          <a:p>
            <a:pPr algn="just"/>
            <a:r>
              <a:rPr lang="pt-BR" sz="2200" b="0" i="1" u="none" strike="noStrike" baseline="0" dirty="0">
                <a:latin typeface="Arial" panose="020B0604020202020204" pitchFamily="34" charset="0"/>
                <a:cs typeface="Arial" panose="020B0604020202020204" pitchFamily="34" charset="0"/>
              </a:rPr>
              <a:t>Como a base e a altura do </a:t>
            </a:r>
            <a:r>
              <a:rPr lang="pt-BR" sz="2200" b="1" i="1" u="none" strike="noStrike" baseline="0" dirty="0">
                <a:latin typeface="Arial" panose="020B0604020202020204" pitchFamily="34" charset="0"/>
                <a:cs typeface="Arial" panose="020B0604020202020204" pitchFamily="34" charset="0"/>
              </a:rPr>
              <a:t>paralelogramo </a:t>
            </a:r>
            <a:r>
              <a:rPr lang="pt-BR" sz="2200" b="0" i="1" u="none" strike="noStrike" baseline="0" dirty="0">
                <a:latin typeface="Arial" panose="020B0604020202020204" pitchFamily="34" charset="0"/>
                <a:cs typeface="Arial" panose="020B0604020202020204" pitchFamily="34" charset="0"/>
              </a:rPr>
              <a:t>medem 6 e 5 centímetros, respectivamente, sua área é 30 cm².</a:t>
            </a:r>
          </a:p>
          <a:p>
            <a:pPr algn="just"/>
            <a:r>
              <a:rPr lang="pt-BR" sz="2200" b="0" i="1" u="none" strike="noStrike" baseline="0" dirty="0">
                <a:latin typeface="Arial" panose="020B0604020202020204" pitchFamily="34" charset="0"/>
                <a:cs typeface="Arial" panose="020B0604020202020204" pitchFamily="34" charset="0"/>
              </a:rPr>
              <a:t>Já o </a:t>
            </a:r>
            <a:r>
              <a:rPr lang="pt-BR" sz="2200" b="1" i="1" u="none" strike="noStrike" baseline="0" dirty="0">
                <a:latin typeface="Arial" panose="020B0604020202020204" pitchFamily="34" charset="0"/>
                <a:cs typeface="Arial" panose="020B0604020202020204" pitchFamily="34" charset="0"/>
              </a:rPr>
              <a:t>triângulo ABD </a:t>
            </a:r>
            <a:r>
              <a:rPr lang="pt-BR" sz="2200" b="0" i="1" u="none" strike="noStrike" baseline="0" dirty="0">
                <a:latin typeface="Arial" panose="020B0604020202020204" pitchFamily="34" charset="0"/>
                <a:cs typeface="Arial" panose="020B0604020202020204" pitchFamily="34" charset="0"/>
              </a:rPr>
              <a:t>tem a base e altura congruentes ao do paralelogramo, porém, sua área representa a metade da área</a:t>
            </a:r>
          </a:p>
          <a:p>
            <a:pPr algn="just"/>
            <a:r>
              <a:rPr lang="pt-BR" sz="2200" b="0" i="1" u="none" strike="noStrike" baseline="0" dirty="0">
                <a:latin typeface="Arial" panose="020B0604020202020204" pitchFamily="34" charset="0"/>
                <a:cs typeface="Arial" panose="020B0604020202020204" pitchFamily="34" charset="0"/>
              </a:rPr>
              <a:t>do paralelogramo, ou seja, 15 cm².</a:t>
            </a:r>
          </a:p>
          <a:p>
            <a:pPr algn="just"/>
            <a:r>
              <a:rPr lang="pt-BR" sz="2200" dirty="0">
                <a:latin typeface="Arial" panose="020B0604020202020204" pitchFamily="34" charset="0"/>
                <a:cs typeface="Arial" panose="020B0604020202020204" pitchFamily="34" charset="0"/>
              </a:rPr>
              <a:t>Veja os casos mais comuns para se calcular a área de um triângulo.</a:t>
            </a:r>
          </a:p>
        </p:txBody>
      </p:sp>
    </p:spTree>
    <p:extLst>
      <p:ext uri="{BB962C8B-B14F-4D97-AF65-F5344CB8AC3E}">
        <p14:creationId xmlns:p14="http://schemas.microsoft.com/office/powerpoint/2010/main" val="201683797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47AE20-CF69-0AB9-96B6-DEBC532733FC}"/>
            </a:ext>
          </a:extLst>
        </p:cNvPr>
        <p:cNvGrpSpPr/>
        <p:nvPr/>
      </p:nvGrpSpPr>
      <p:grpSpPr>
        <a:xfrm>
          <a:off x="0" y="0"/>
          <a:ext cx="0" cy="0"/>
          <a:chOff x="0" y="0"/>
          <a:chExt cx="0" cy="0"/>
        </a:xfrm>
      </p:grpSpPr>
      <p:cxnSp>
        <p:nvCxnSpPr>
          <p:cNvPr id="2" name="Conector reto 1">
            <a:extLst>
              <a:ext uri="{FF2B5EF4-FFF2-40B4-BE49-F238E27FC236}">
                <a16:creationId xmlns:a16="http://schemas.microsoft.com/office/drawing/2014/main" id="{2DEBFCB9-D3AC-E4F7-0AE0-157C188EEA20}"/>
              </a:ext>
            </a:extLst>
          </p:cNvPr>
          <p:cNvCxnSpPr>
            <a:cxnSpLocks/>
          </p:cNvCxnSpPr>
          <p:nvPr/>
        </p:nvCxnSpPr>
        <p:spPr>
          <a:xfrm>
            <a:off x="6303034" y="727295"/>
            <a:ext cx="0" cy="5709588"/>
          </a:xfrm>
          <a:prstGeom prst="line">
            <a:avLst/>
          </a:prstGeom>
          <a:ln w="28575"/>
        </p:spPr>
        <p:style>
          <a:lnRef idx="3">
            <a:schemeClr val="dk1"/>
          </a:lnRef>
          <a:fillRef idx="0">
            <a:schemeClr val="dk1"/>
          </a:fillRef>
          <a:effectRef idx="2">
            <a:schemeClr val="dk1"/>
          </a:effectRef>
          <a:fontRef idx="minor">
            <a:schemeClr val="tx1"/>
          </a:fontRef>
        </p:style>
      </p:cxnSp>
      <p:pic>
        <p:nvPicPr>
          <p:cNvPr id="4" name="Imagem 3" descr="Forma, Polígono&#10;&#10;O conteúdo gerado por IA pode estar incorreto.">
            <a:extLst>
              <a:ext uri="{FF2B5EF4-FFF2-40B4-BE49-F238E27FC236}">
                <a16:creationId xmlns:a16="http://schemas.microsoft.com/office/drawing/2014/main" id="{52198511-D0C9-E702-9DF7-0C9764B69892}"/>
              </a:ext>
            </a:extLst>
          </p:cNvPr>
          <p:cNvPicPr>
            <a:picLocks noChangeAspect="1"/>
          </p:cNvPicPr>
          <p:nvPr/>
        </p:nvPicPr>
        <p:blipFill>
          <a:blip r:embed="rId2"/>
          <a:stretch>
            <a:fillRect/>
          </a:stretch>
        </p:blipFill>
        <p:spPr>
          <a:xfrm>
            <a:off x="253316" y="662410"/>
            <a:ext cx="5994926" cy="5005145"/>
          </a:xfrm>
          <a:prstGeom prst="rect">
            <a:avLst/>
          </a:prstGeom>
        </p:spPr>
      </p:pic>
      <p:sp>
        <p:nvSpPr>
          <p:cNvPr id="6" name="CaixaDeTexto 5">
            <a:extLst>
              <a:ext uri="{FF2B5EF4-FFF2-40B4-BE49-F238E27FC236}">
                <a16:creationId xmlns:a16="http://schemas.microsoft.com/office/drawing/2014/main" id="{7D972FD1-BAFC-960D-9E6E-66ED49457CC7}"/>
              </a:ext>
            </a:extLst>
          </p:cNvPr>
          <p:cNvSpPr txBox="1"/>
          <p:nvPr/>
        </p:nvSpPr>
        <p:spPr>
          <a:xfrm>
            <a:off x="6303035" y="662410"/>
            <a:ext cx="5704934" cy="2462213"/>
          </a:xfrm>
          <a:prstGeom prst="rect">
            <a:avLst/>
          </a:prstGeom>
          <a:noFill/>
        </p:spPr>
        <p:txBody>
          <a:bodyPr wrap="square">
            <a:spAutoFit/>
          </a:bodyPr>
          <a:lstStyle/>
          <a:p>
            <a:pPr algn="just"/>
            <a:r>
              <a:rPr lang="pt-BR" sz="2200" b="0" i="0" u="none" strike="noStrike" baseline="0" dirty="0">
                <a:latin typeface="Arial" panose="020B0604020202020204" pitchFamily="34" charset="0"/>
                <a:cs typeface="Arial" panose="020B0604020202020204" pitchFamily="34" charset="0"/>
              </a:rPr>
              <a:t>Além disso, podemos decompor formas geométricas diversas em formas conhecidas (como paralelogramos ou triângulos) para que, assim, possamos determinar sua área. Observe o pentágono, inserido no plano cartesiano em centímetros, a seguir:</a:t>
            </a:r>
            <a:endParaRPr lang="pt-BR" sz="2200" dirty="0">
              <a:latin typeface="Arial" panose="020B0604020202020204" pitchFamily="34" charset="0"/>
              <a:cs typeface="Arial" panose="020B0604020202020204" pitchFamily="34" charset="0"/>
            </a:endParaRPr>
          </a:p>
        </p:txBody>
      </p:sp>
      <p:pic>
        <p:nvPicPr>
          <p:cNvPr id="8" name="Imagem 7" descr="Gráfico&#10;&#10;O conteúdo gerado por IA pode estar incorreto.">
            <a:extLst>
              <a:ext uri="{FF2B5EF4-FFF2-40B4-BE49-F238E27FC236}">
                <a16:creationId xmlns:a16="http://schemas.microsoft.com/office/drawing/2014/main" id="{849E78C3-EBC5-A430-436C-E4F7C06C9675}"/>
              </a:ext>
            </a:extLst>
          </p:cNvPr>
          <p:cNvPicPr>
            <a:picLocks noChangeAspect="1"/>
          </p:cNvPicPr>
          <p:nvPr/>
        </p:nvPicPr>
        <p:blipFill>
          <a:blip r:embed="rId3"/>
          <a:stretch>
            <a:fillRect/>
          </a:stretch>
        </p:blipFill>
        <p:spPr>
          <a:xfrm>
            <a:off x="7210499" y="3195212"/>
            <a:ext cx="3890006" cy="3241671"/>
          </a:xfrm>
          <a:prstGeom prst="rect">
            <a:avLst/>
          </a:prstGeom>
        </p:spPr>
      </p:pic>
    </p:spTree>
    <p:extLst>
      <p:ext uri="{BB962C8B-B14F-4D97-AF65-F5344CB8AC3E}">
        <p14:creationId xmlns:p14="http://schemas.microsoft.com/office/powerpoint/2010/main" val="182301336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E7E8BE-A9BA-BDBE-D858-0E3570B18ED1}"/>
            </a:ext>
          </a:extLst>
        </p:cNvPr>
        <p:cNvGrpSpPr/>
        <p:nvPr/>
      </p:nvGrpSpPr>
      <p:grpSpPr>
        <a:xfrm>
          <a:off x="0" y="0"/>
          <a:ext cx="0" cy="0"/>
          <a:chOff x="0" y="0"/>
          <a:chExt cx="0" cy="0"/>
        </a:xfrm>
      </p:grpSpPr>
      <p:cxnSp>
        <p:nvCxnSpPr>
          <p:cNvPr id="2" name="Conector reto 1">
            <a:extLst>
              <a:ext uri="{FF2B5EF4-FFF2-40B4-BE49-F238E27FC236}">
                <a16:creationId xmlns:a16="http://schemas.microsoft.com/office/drawing/2014/main" id="{47C09942-6F03-B51A-CEB8-372950F1D915}"/>
              </a:ext>
            </a:extLst>
          </p:cNvPr>
          <p:cNvCxnSpPr>
            <a:cxnSpLocks/>
          </p:cNvCxnSpPr>
          <p:nvPr/>
        </p:nvCxnSpPr>
        <p:spPr>
          <a:xfrm>
            <a:off x="6303034" y="727295"/>
            <a:ext cx="0" cy="5709588"/>
          </a:xfrm>
          <a:prstGeom prst="line">
            <a:avLst/>
          </a:prstGeom>
          <a:ln w="28575"/>
        </p:spPr>
        <p:style>
          <a:lnRef idx="3">
            <a:schemeClr val="dk1"/>
          </a:lnRef>
          <a:fillRef idx="0">
            <a:schemeClr val="dk1"/>
          </a:fillRef>
          <a:effectRef idx="2">
            <a:schemeClr val="dk1"/>
          </a:effectRef>
          <a:fontRef idx="minor">
            <a:schemeClr val="tx1"/>
          </a:fontRef>
        </p:style>
      </p:cxnSp>
      <p:sp>
        <p:nvSpPr>
          <p:cNvPr id="4" name="CaixaDeTexto 3">
            <a:extLst>
              <a:ext uri="{FF2B5EF4-FFF2-40B4-BE49-F238E27FC236}">
                <a16:creationId xmlns:a16="http://schemas.microsoft.com/office/drawing/2014/main" id="{4CC9FB0E-CE1F-50A9-6767-9AC0F5268252}"/>
              </a:ext>
            </a:extLst>
          </p:cNvPr>
          <p:cNvSpPr txBox="1"/>
          <p:nvPr/>
        </p:nvSpPr>
        <p:spPr>
          <a:xfrm>
            <a:off x="176790" y="563950"/>
            <a:ext cx="6094562" cy="1107996"/>
          </a:xfrm>
          <a:prstGeom prst="rect">
            <a:avLst/>
          </a:prstGeom>
          <a:noFill/>
        </p:spPr>
        <p:txBody>
          <a:bodyPr wrap="square">
            <a:spAutoFit/>
          </a:bodyPr>
          <a:lstStyle/>
          <a:p>
            <a:pPr algn="just"/>
            <a:r>
              <a:rPr lang="pt-BR" sz="2200" b="0" i="0" u="none" strike="noStrike" baseline="0" dirty="0">
                <a:latin typeface="Lato-Regular"/>
              </a:rPr>
              <a:t>Note que é possível decompor este pentágono em um retângulo ABCE e um triângulo CDE. Veja:</a:t>
            </a:r>
            <a:endParaRPr lang="pt-BR" sz="2200" dirty="0"/>
          </a:p>
        </p:txBody>
      </p:sp>
      <p:pic>
        <p:nvPicPr>
          <p:cNvPr id="6" name="Imagem 5" descr="Gráfico&#10;&#10;O conteúdo gerado por IA pode estar incorreto.">
            <a:extLst>
              <a:ext uri="{FF2B5EF4-FFF2-40B4-BE49-F238E27FC236}">
                <a16:creationId xmlns:a16="http://schemas.microsoft.com/office/drawing/2014/main" id="{45EA3490-B43E-125F-440F-A67C7DEAC2E0}"/>
              </a:ext>
            </a:extLst>
          </p:cNvPr>
          <p:cNvPicPr>
            <a:picLocks noChangeAspect="1"/>
          </p:cNvPicPr>
          <p:nvPr/>
        </p:nvPicPr>
        <p:blipFill>
          <a:blip r:embed="rId2"/>
          <a:stretch>
            <a:fillRect/>
          </a:stretch>
        </p:blipFill>
        <p:spPr>
          <a:xfrm>
            <a:off x="1606626" y="1502676"/>
            <a:ext cx="2968909" cy="2408905"/>
          </a:xfrm>
          <a:prstGeom prst="rect">
            <a:avLst/>
          </a:prstGeom>
        </p:spPr>
      </p:pic>
      <p:sp>
        <p:nvSpPr>
          <p:cNvPr id="8" name="CaixaDeTexto 7">
            <a:extLst>
              <a:ext uri="{FF2B5EF4-FFF2-40B4-BE49-F238E27FC236}">
                <a16:creationId xmlns:a16="http://schemas.microsoft.com/office/drawing/2014/main" id="{C24B11F6-6A73-731D-FF2A-F7884C734A89}"/>
              </a:ext>
            </a:extLst>
          </p:cNvPr>
          <p:cNvSpPr txBox="1"/>
          <p:nvPr/>
        </p:nvSpPr>
        <p:spPr>
          <a:xfrm>
            <a:off x="208472" y="3911581"/>
            <a:ext cx="6094562" cy="1107996"/>
          </a:xfrm>
          <a:prstGeom prst="rect">
            <a:avLst/>
          </a:prstGeom>
          <a:noFill/>
        </p:spPr>
        <p:txBody>
          <a:bodyPr wrap="square">
            <a:spAutoFit/>
          </a:bodyPr>
          <a:lstStyle/>
          <a:p>
            <a:pPr algn="just"/>
            <a:r>
              <a:rPr lang="pt-BR" sz="2200" b="0" i="0" u="none" strike="noStrike" baseline="0" dirty="0">
                <a:latin typeface="Lato-Regular"/>
              </a:rPr>
              <a:t>Dessa forma, obtemos um retângulo medindo </a:t>
            </a:r>
            <a:r>
              <a:rPr lang="pt-BR" sz="2200" b="0" i="1" u="none" strike="noStrike" baseline="0" dirty="0">
                <a:latin typeface="Cambria-Italic"/>
              </a:rPr>
              <a:t>4 </a:t>
            </a:r>
            <a:r>
              <a:rPr lang="pt-BR" sz="2200" b="0" i="0" u="none" strike="noStrike" baseline="0" dirty="0">
                <a:latin typeface="Lato-Regular"/>
              </a:rPr>
              <a:t>por </a:t>
            </a:r>
            <a:r>
              <a:rPr lang="pt-BR" sz="2200" b="0" i="1" u="none" strike="noStrike" baseline="0" dirty="0">
                <a:latin typeface="Cambria-Italic"/>
              </a:rPr>
              <a:t>5</a:t>
            </a:r>
            <a:r>
              <a:rPr lang="pt-BR" sz="2200" b="0" i="0" u="none" strike="noStrike" baseline="0" dirty="0">
                <a:latin typeface="Lato-Regular"/>
              </a:rPr>
              <a:t>cm e o triângulo com altura de </a:t>
            </a:r>
            <a:r>
              <a:rPr lang="pt-BR" sz="2200" b="0" i="1" u="none" strike="noStrike" baseline="0" dirty="0">
                <a:latin typeface="Cambria-Italic"/>
              </a:rPr>
              <a:t>3 </a:t>
            </a:r>
            <a:r>
              <a:rPr lang="pt-BR" sz="2200" b="0" i="0" u="none" strike="noStrike" baseline="0" dirty="0">
                <a:latin typeface="Lato-Regular"/>
              </a:rPr>
              <a:t>cm e base de </a:t>
            </a:r>
            <a:r>
              <a:rPr lang="pt-BR" sz="2200" b="0" i="1" u="none" strike="noStrike" baseline="0" dirty="0">
                <a:latin typeface="Cambria-Italic"/>
              </a:rPr>
              <a:t>5 </a:t>
            </a:r>
            <a:r>
              <a:rPr lang="pt-BR" sz="2200" b="0" i="0" u="none" strike="noStrike" baseline="0" dirty="0">
                <a:latin typeface="Lato-Regular"/>
              </a:rPr>
              <a:t>cm. Assim:</a:t>
            </a:r>
            <a:endParaRPr lang="pt-BR" sz="2200" dirty="0"/>
          </a:p>
        </p:txBody>
      </p:sp>
      <p:pic>
        <p:nvPicPr>
          <p:cNvPr id="10" name="Imagem 9" descr="Tabela&#10;&#10;O conteúdo gerado por IA pode estar incorreto.">
            <a:extLst>
              <a:ext uri="{FF2B5EF4-FFF2-40B4-BE49-F238E27FC236}">
                <a16:creationId xmlns:a16="http://schemas.microsoft.com/office/drawing/2014/main" id="{E782E82E-88B1-FCD3-F72B-64C7E848D1D8}"/>
              </a:ext>
            </a:extLst>
          </p:cNvPr>
          <p:cNvPicPr>
            <a:picLocks noChangeAspect="1"/>
          </p:cNvPicPr>
          <p:nvPr/>
        </p:nvPicPr>
        <p:blipFill>
          <a:blip r:embed="rId3"/>
          <a:stretch>
            <a:fillRect/>
          </a:stretch>
        </p:blipFill>
        <p:spPr>
          <a:xfrm>
            <a:off x="684172" y="5019577"/>
            <a:ext cx="5043764" cy="1572786"/>
          </a:xfrm>
          <a:prstGeom prst="rect">
            <a:avLst/>
          </a:prstGeom>
        </p:spPr>
      </p:pic>
      <p:sp>
        <p:nvSpPr>
          <p:cNvPr id="12" name="CaixaDeTexto 11">
            <a:extLst>
              <a:ext uri="{FF2B5EF4-FFF2-40B4-BE49-F238E27FC236}">
                <a16:creationId xmlns:a16="http://schemas.microsoft.com/office/drawing/2014/main" id="{390DAE76-1064-1078-3CD5-C7C10F69A6E5}"/>
              </a:ext>
            </a:extLst>
          </p:cNvPr>
          <p:cNvSpPr txBox="1"/>
          <p:nvPr/>
        </p:nvSpPr>
        <p:spPr>
          <a:xfrm>
            <a:off x="6303034" y="630531"/>
            <a:ext cx="5712176" cy="769441"/>
          </a:xfrm>
          <a:prstGeom prst="rect">
            <a:avLst/>
          </a:prstGeom>
          <a:noFill/>
        </p:spPr>
        <p:txBody>
          <a:bodyPr wrap="square">
            <a:spAutoFit/>
          </a:bodyPr>
          <a:lstStyle/>
          <a:p>
            <a:pPr algn="just"/>
            <a:r>
              <a:rPr lang="pt-BR" sz="2200" b="0" i="0" u="none" strike="noStrike" baseline="0" dirty="0">
                <a:latin typeface="Arial" panose="020B0604020202020204" pitchFamily="34" charset="0"/>
                <a:cs typeface="Arial" panose="020B0604020202020204" pitchFamily="34" charset="0"/>
              </a:rPr>
              <a:t>Portanto, a área deste pentágono é </a:t>
            </a:r>
            <a:r>
              <a:rPr lang="pt-BR" sz="2200" b="0" i="1" u="none" strike="noStrike" baseline="0" dirty="0">
                <a:latin typeface="Arial" panose="020B0604020202020204" pitchFamily="34" charset="0"/>
                <a:cs typeface="Arial" panose="020B0604020202020204" pitchFamily="34" charset="0"/>
              </a:rPr>
              <a:t>27,5 </a:t>
            </a:r>
            <a:r>
              <a:rPr lang="pt-BR" sz="2200" b="0" i="0" u="none" strike="noStrike" baseline="0" dirty="0">
                <a:latin typeface="Arial" panose="020B0604020202020204" pitchFamily="34" charset="0"/>
                <a:cs typeface="Arial" panose="020B0604020202020204" pitchFamily="34" charset="0"/>
              </a:rPr>
              <a:t>cm².</a:t>
            </a:r>
            <a:endParaRPr lang="pt-BR" sz="2200" dirty="0">
              <a:latin typeface="Arial" panose="020B0604020202020204" pitchFamily="34" charset="0"/>
              <a:cs typeface="Arial" panose="020B0604020202020204" pitchFamily="34" charset="0"/>
            </a:endParaRPr>
          </a:p>
        </p:txBody>
      </p:sp>
      <p:pic>
        <p:nvPicPr>
          <p:cNvPr id="14" name="Imagem 13">
            <a:extLst>
              <a:ext uri="{FF2B5EF4-FFF2-40B4-BE49-F238E27FC236}">
                <a16:creationId xmlns:a16="http://schemas.microsoft.com/office/drawing/2014/main" id="{2D7A8575-EEC6-BF6C-9AEC-82780191B59C}"/>
              </a:ext>
            </a:extLst>
          </p:cNvPr>
          <p:cNvPicPr>
            <a:picLocks noChangeAspect="1"/>
          </p:cNvPicPr>
          <p:nvPr/>
        </p:nvPicPr>
        <p:blipFill>
          <a:blip r:embed="rId4"/>
          <a:stretch>
            <a:fillRect/>
          </a:stretch>
        </p:blipFill>
        <p:spPr>
          <a:xfrm>
            <a:off x="6340468" y="1399972"/>
            <a:ext cx="2523961" cy="471960"/>
          </a:xfrm>
          <a:prstGeom prst="rect">
            <a:avLst/>
          </a:prstGeom>
        </p:spPr>
      </p:pic>
      <p:pic>
        <p:nvPicPr>
          <p:cNvPr id="16" name="Imagem 15" descr="Diagrama&#10;&#10;O conteúdo gerado por IA pode estar incorreto.">
            <a:extLst>
              <a:ext uri="{FF2B5EF4-FFF2-40B4-BE49-F238E27FC236}">
                <a16:creationId xmlns:a16="http://schemas.microsoft.com/office/drawing/2014/main" id="{B0151E4C-F8F6-E479-84C3-B230CC0E5509}"/>
              </a:ext>
            </a:extLst>
          </p:cNvPr>
          <p:cNvPicPr>
            <a:picLocks noChangeAspect="1"/>
          </p:cNvPicPr>
          <p:nvPr/>
        </p:nvPicPr>
        <p:blipFill>
          <a:blip r:embed="rId5"/>
          <a:stretch>
            <a:fillRect/>
          </a:stretch>
        </p:blipFill>
        <p:spPr>
          <a:xfrm>
            <a:off x="6701329" y="2771233"/>
            <a:ext cx="4915586" cy="1257475"/>
          </a:xfrm>
          <a:prstGeom prst="rect">
            <a:avLst/>
          </a:prstGeom>
        </p:spPr>
      </p:pic>
      <p:sp>
        <p:nvSpPr>
          <p:cNvPr id="18" name="CaixaDeTexto 17">
            <a:extLst>
              <a:ext uri="{FF2B5EF4-FFF2-40B4-BE49-F238E27FC236}">
                <a16:creationId xmlns:a16="http://schemas.microsoft.com/office/drawing/2014/main" id="{A94F82DB-CAA7-47F3-7ACC-D56D989FCDB0}"/>
              </a:ext>
            </a:extLst>
          </p:cNvPr>
          <p:cNvSpPr txBox="1"/>
          <p:nvPr/>
        </p:nvSpPr>
        <p:spPr>
          <a:xfrm>
            <a:off x="6271352" y="1918934"/>
            <a:ext cx="5712176" cy="769441"/>
          </a:xfrm>
          <a:prstGeom prst="rect">
            <a:avLst/>
          </a:prstGeom>
          <a:noFill/>
        </p:spPr>
        <p:txBody>
          <a:bodyPr wrap="square">
            <a:spAutoFit/>
          </a:bodyPr>
          <a:lstStyle/>
          <a:p>
            <a:pPr algn="just"/>
            <a:r>
              <a:rPr lang="pt-BR" sz="2200" b="1" i="0" u="none" strike="noStrike" baseline="0" dirty="0">
                <a:latin typeface="Arial" panose="020B0604020202020204" pitchFamily="34" charset="0"/>
                <a:cs typeface="Arial" panose="020B0604020202020204" pitchFamily="34" charset="0"/>
              </a:rPr>
              <a:t>17. </a:t>
            </a:r>
            <a:r>
              <a:rPr lang="pt-BR" sz="2200" b="0" i="0" u="none" strike="noStrike" baseline="0" dirty="0">
                <a:latin typeface="Arial" panose="020B0604020202020204" pitchFamily="34" charset="0"/>
                <a:cs typeface="Arial" panose="020B0604020202020204" pitchFamily="34" charset="0"/>
              </a:rPr>
              <a:t>Calcule a medida da área delimitada por cada paralelogramo a seguir</a:t>
            </a:r>
            <a:endParaRPr lang="pt-BR" sz="2200" dirty="0">
              <a:latin typeface="Arial" panose="020B0604020202020204" pitchFamily="34" charset="0"/>
              <a:cs typeface="Arial" panose="020B0604020202020204" pitchFamily="34" charset="0"/>
            </a:endParaRPr>
          </a:p>
        </p:txBody>
      </p:sp>
      <p:sp>
        <p:nvSpPr>
          <p:cNvPr id="22" name="CaixaDeTexto 21">
            <a:extLst>
              <a:ext uri="{FF2B5EF4-FFF2-40B4-BE49-F238E27FC236}">
                <a16:creationId xmlns:a16="http://schemas.microsoft.com/office/drawing/2014/main" id="{4D764841-97C8-46AB-9BD7-1B7E2931BBB8}"/>
              </a:ext>
            </a:extLst>
          </p:cNvPr>
          <p:cNvSpPr txBox="1"/>
          <p:nvPr/>
        </p:nvSpPr>
        <p:spPr>
          <a:xfrm>
            <a:off x="6303033" y="4111567"/>
            <a:ext cx="5680493" cy="769441"/>
          </a:xfrm>
          <a:prstGeom prst="rect">
            <a:avLst/>
          </a:prstGeom>
          <a:noFill/>
        </p:spPr>
        <p:txBody>
          <a:bodyPr wrap="square">
            <a:spAutoFit/>
          </a:bodyPr>
          <a:lstStyle/>
          <a:p>
            <a:pPr algn="just"/>
            <a:r>
              <a:rPr lang="pt-BR" sz="2200" b="1" i="0" u="none" strike="noStrike" baseline="0" dirty="0">
                <a:latin typeface="Arial" panose="020B0604020202020204" pitchFamily="34" charset="0"/>
                <a:cs typeface="Arial" panose="020B0604020202020204" pitchFamily="34" charset="0"/>
              </a:rPr>
              <a:t>18. </a:t>
            </a:r>
            <a:r>
              <a:rPr lang="pt-BR" sz="2200" b="0" i="0" u="none" strike="noStrike" baseline="0" dirty="0">
                <a:latin typeface="Arial" panose="020B0604020202020204" pitchFamily="34" charset="0"/>
                <a:cs typeface="Arial" panose="020B0604020202020204" pitchFamily="34" charset="0"/>
              </a:rPr>
              <a:t>Calcule a medida da área de cada região a seguir</a:t>
            </a:r>
            <a:endParaRPr lang="pt-BR" sz="2200" dirty="0">
              <a:latin typeface="Arial" panose="020B0604020202020204" pitchFamily="34" charset="0"/>
              <a:cs typeface="Arial" panose="020B0604020202020204" pitchFamily="34" charset="0"/>
            </a:endParaRPr>
          </a:p>
        </p:txBody>
      </p:sp>
      <p:pic>
        <p:nvPicPr>
          <p:cNvPr id="24" name="Imagem 23" descr="Forma&#10;&#10;O conteúdo gerado por IA pode estar incorreto.">
            <a:extLst>
              <a:ext uri="{FF2B5EF4-FFF2-40B4-BE49-F238E27FC236}">
                <a16:creationId xmlns:a16="http://schemas.microsoft.com/office/drawing/2014/main" id="{37916A30-87BC-ED16-2E0D-16D79830258D}"/>
              </a:ext>
            </a:extLst>
          </p:cNvPr>
          <p:cNvPicPr>
            <a:picLocks noChangeAspect="1"/>
          </p:cNvPicPr>
          <p:nvPr/>
        </p:nvPicPr>
        <p:blipFill>
          <a:blip r:embed="rId6"/>
          <a:stretch>
            <a:fillRect/>
          </a:stretch>
        </p:blipFill>
        <p:spPr>
          <a:xfrm>
            <a:off x="6363610" y="5080994"/>
            <a:ext cx="5144218" cy="1352739"/>
          </a:xfrm>
          <a:prstGeom prst="rect">
            <a:avLst/>
          </a:prstGeom>
        </p:spPr>
      </p:pic>
    </p:spTree>
    <p:extLst>
      <p:ext uri="{BB962C8B-B14F-4D97-AF65-F5344CB8AC3E}">
        <p14:creationId xmlns:p14="http://schemas.microsoft.com/office/powerpoint/2010/main" val="120189914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C8A4F8-B78E-BB39-84BF-E453E28D1BC8}"/>
            </a:ext>
          </a:extLst>
        </p:cNvPr>
        <p:cNvGrpSpPr/>
        <p:nvPr/>
      </p:nvGrpSpPr>
      <p:grpSpPr>
        <a:xfrm>
          <a:off x="0" y="0"/>
          <a:ext cx="0" cy="0"/>
          <a:chOff x="0" y="0"/>
          <a:chExt cx="0" cy="0"/>
        </a:xfrm>
      </p:grpSpPr>
      <p:cxnSp>
        <p:nvCxnSpPr>
          <p:cNvPr id="2" name="Conector reto 1">
            <a:extLst>
              <a:ext uri="{FF2B5EF4-FFF2-40B4-BE49-F238E27FC236}">
                <a16:creationId xmlns:a16="http://schemas.microsoft.com/office/drawing/2014/main" id="{F14C8466-C98C-6420-3999-1A9FB3F032C0}"/>
              </a:ext>
            </a:extLst>
          </p:cNvPr>
          <p:cNvCxnSpPr>
            <a:cxnSpLocks/>
          </p:cNvCxnSpPr>
          <p:nvPr/>
        </p:nvCxnSpPr>
        <p:spPr>
          <a:xfrm>
            <a:off x="6303034" y="727295"/>
            <a:ext cx="0" cy="5709588"/>
          </a:xfrm>
          <a:prstGeom prst="line">
            <a:avLst/>
          </a:prstGeom>
          <a:ln w="28575"/>
        </p:spPr>
        <p:style>
          <a:lnRef idx="3">
            <a:schemeClr val="dk1"/>
          </a:lnRef>
          <a:fillRef idx="0">
            <a:schemeClr val="dk1"/>
          </a:fillRef>
          <a:effectRef idx="2">
            <a:schemeClr val="dk1"/>
          </a:effectRef>
          <a:fontRef idx="minor">
            <a:schemeClr val="tx1"/>
          </a:fontRef>
        </p:style>
      </p:cxnSp>
      <p:sp>
        <p:nvSpPr>
          <p:cNvPr id="4" name="CaixaDeTexto 3">
            <a:extLst>
              <a:ext uri="{FF2B5EF4-FFF2-40B4-BE49-F238E27FC236}">
                <a16:creationId xmlns:a16="http://schemas.microsoft.com/office/drawing/2014/main" id="{D6703EB4-850A-BCDA-DD94-F324B34331E6}"/>
              </a:ext>
            </a:extLst>
          </p:cNvPr>
          <p:cNvSpPr txBox="1"/>
          <p:nvPr/>
        </p:nvSpPr>
        <p:spPr>
          <a:xfrm>
            <a:off x="208472" y="727295"/>
            <a:ext cx="6094562" cy="430887"/>
          </a:xfrm>
          <a:prstGeom prst="rect">
            <a:avLst/>
          </a:prstGeom>
          <a:noFill/>
        </p:spPr>
        <p:txBody>
          <a:bodyPr wrap="square">
            <a:spAutoFit/>
          </a:bodyPr>
          <a:lstStyle/>
          <a:p>
            <a:pPr algn="just"/>
            <a:r>
              <a:rPr lang="pt-BR" sz="2200" b="1" i="0" u="none" strike="noStrike" baseline="0" dirty="0">
                <a:latin typeface="Arial" panose="020B0604020202020204" pitchFamily="34" charset="0"/>
                <a:cs typeface="Arial" panose="020B0604020202020204" pitchFamily="34" charset="0"/>
              </a:rPr>
              <a:t>19. </a:t>
            </a:r>
            <a:r>
              <a:rPr lang="pt-BR" sz="2200" b="0" i="0" u="none" strike="noStrike" baseline="0" dirty="0">
                <a:latin typeface="Arial" panose="020B0604020202020204" pitchFamily="34" charset="0"/>
                <a:cs typeface="Arial" panose="020B0604020202020204" pitchFamily="34" charset="0"/>
              </a:rPr>
              <a:t>Considere a região triangular, a seguir.</a:t>
            </a:r>
            <a:endParaRPr lang="pt-BR" sz="2200" dirty="0">
              <a:latin typeface="Arial" panose="020B0604020202020204" pitchFamily="34" charset="0"/>
              <a:cs typeface="Arial" panose="020B0604020202020204" pitchFamily="34" charset="0"/>
            </a:endParaRPr>
          </a:p>
        </p:txBody>
      </p:sp>
      <p:sp>
        <p:nvSpPr>
          <p:cNvPr id="6" name="CaixaDeTexto 5">
            <a:extLst>
              <a:ext uri="{FF2B5EF4-FFF2-40B4-BE49-F238E27FC236}">
                <a16:creationId xmlns:a16="http://schemas.microsoft.com/office/drawing/2014/main" id="{E45FBCFE-ECE1-2E61-71F8-E5D4F0AE5CA6}"/>
              </a:ext>
            </a:extLst>
          </p:cNvPr>
          <p:cNvSpPr txBox="1"/>
          <p:nvPr/>
        </p:nvSpPr>
        <p:spPr>
          <a:xfrm>
            <a:off x="208472" y="3905421"/>
            <a:ext cx="6094562" cy="2462213"/>
          </a:xfrm>
          <a:prstGeom prst="rect">
            <a:avLst/>
          </a:prstGeom>
          <a:noFill/>
        </p:spPr>
        <p:txBody>
          <a:bodyPr wrap="square">
            <a:spAutoFit/>
          </a:bodyPr>
          <a:lstStyle/>
          <a:p>
            <a:pPr algn="just"/>
            <a:r>
              <a:rPr lang="pt-BR" sz="2200" b="0" i="0" u="none" strike="noStrike" baseline="0" dirty="0">
                <a:latin typeface="Arial" panose="020B0604020202020204" pitchFamily="34" charset="0"/>
                <a:cs typeface="Arial" panose="020B0604020202020204" pitchFamily="34" charset="0"/>
              </a:rPr>
              <a:t>Agora, responda:</a:t>
            </a:r>
          </a:p>
          <a:p>
            <a:pPr algn="just"/>
            <a:r>
              <a:rPr lang="pt-BR" sz="2200" b="0" i="0" u="none" strike="noStrike" baseline="0" dirty="0">
                <a:latin typeface="Arial" panose="020B0604020202020204" pitchFamily="34" charset="0"/>
                <a:cs typeface="Arial" panose="020B0604020202020204" pitchFamily="34" charset="0"/>
              </a:rPr>
              <a:t>a) Utilizando a fórmula de Heron, calcule a área dessa região triangular.</a:t>
            </a:r>
          </a:p>
          <a:p>
            <a:pPr algn="just"/>
            <a:r>
              <a:rPr lang="pt-BR" sz="2200" b="0" i="0" u="none" strike="noStrike" baseline="0" dirty="0">
                <a:latin typeface="Arial" panose="020B0604020202020204" pitchFamily="34" charset="0"/>
                <a:cs typeface="Arial" panose="020B0604020202020204" pitchFamily="34" charset="0"/>
              </a:rPr>
              <a:t>b) Calcule a área determinada por esse triângulo de outra maneira.</a:t>
            </a:r>
          </a:p>
          <a:p>
            <a:pPr algn="just"/>
            <a:r>
              <a:rPr lang="pt-BR" sz="2200" b="0" i="0" u="none" strike="noStrike" baseline="0" dirty="0">
                <a:latin typeface="Arial" panose="020B0604020202020204" pitchFamily="34" charset="0"/>
                <a:cs typeface="Arial" panose="020B0604020202020204" pitchFamily="34" charset="0"/>
              </a:rPr>
              <a:t>c) Há alguma diferença entre os resultados das alternativas anteriores? Justifique.</a:t>
            </a:r>
            <a:endParaRPr lang="pt-BR" sz="2200" dirty="0">
              <a:latin typeface="Arial" panose="020B0604020202020204" pitchFamily="34" charset="0"/>
              <a:cs typeface="Arial" panose="020B0604020202020204" pitchFamily="34" charset="0"/>
            </a:endParaRPr>
          </a:p>
        </p:txBody>
      </p:sp>
      <p:pic>
        <p:nvPicPr>
          <p:cNvPr id="8" name="Imagem 7">
            <a:extLst>
              <a:ext uri="{FF2B5EF4-FFF2-40B4-BE49-F238E27FC236}">
                <a16:creationId xmlns:a16="http://schemas.microsoft.com/office/drawing/2014/main" id="{6C36DE95-C90C-E445-AAE2-CF8ABECC83D1}"/>
              </a:ext>
            </a:extLst>
          </p:cNvPr>
          <p:cNvPicPr>
            <a:picLocks noChangeAspect="1"/>
          </p:cNvPicPr>
          <p:nvPr/>
        </p:nvPicPr>
        <p:blipFill>
          <a:blip r:embed="rId2"/>
          <a:stretch>
            <a:fillRect/>
          </a:stretch>
        </p:blipFill>
        <p:spPr>
          <a:xfrm>
            <a:off x="2154540" y="1373893"/>
            <a:ext cx="2202426" cy="2315817"/>
          </a:xfrm>
          <a:prstGeom prst="rect">
            <a:avLst/>
          </a:prstGeom>
        </p:spPr>
      </p:pic>
      <p:sp>
        <p:nvSpPr>
          <p:cNvPr id="10" name="CaixaDeTexto 9">
            <a:extLst>
              <a:ext uri="{FF2B5EF4-FFF2-40B4-BE49-F238E27FC236}">
                <a16:creationId xmlns:a16="http://schemas.microsoft.com/office/drawing/2014/main" id="{DED0CF9A-AABB-6BDD-E6B8-EAE87B35DEAE}"/>
              </a:ext>
            </a:extLst>
          </p:cNvPr>
          <p:cNvSpPr txBox="1"/>
          <p:nvPr/>
        </p:nvSpPr>
        <p:spPr>
          <a:xfrm>
            <a:off x="6377077" y="727295"/>
            <a:ext cx="5606450" cy="1446550"/>
          </a:xfrm>
          <a:prstGeom prst="rect">
            <a:avLst/>
          </a:prstGeom>
          <a:noFill/>
        </p:spPr>
        <p:txBody>
          <a:bodyPr wrap="square">
            <a:spAutoFit/>
          </a:bodyPr>
          <a:lstStyle/>
          <a:p>
            <a:pPr algn="just"/>
            <a:r>
              <a:rPr lang="pt-BR" sz="2200" b="1" i="0" u="none" strike="noStrike" baseline="0" dirty="0">
                <a:latin typeface="Arial" panose="020B0604020202020204" pitchFamily="34" charset="0"/>
                <a:cs typeface="Arial" panose="020B0604020202020204" pitchFamily="34" charset="0"/>
              </a:rPr>
              <a:t>20. </a:t>
            </a:r>
            <a:r>
              <a:rPr lang="pt-BR" sz="2200" b="0" i="0" u="none" strike="noStrike" baseline="0" dirty="0">
                <a:latin typeface="Arial" panose="020B0604020202020204" pitchFamily="34" charset="0"/>
                <a:cs typeface="Arial" panose="020B0604020202020204" pitchFamily="34" charset="0"/>
              </a:rPr>
              <a:t>O trapézio é um quadrilátero que possui apenas um par de lados paralelos. Observe o trapézio inscrito na malha quadriculada (2×2 cm).</a:t>
            </a:r>
            <a:endParaRPr lang="pt-BR" sz="2200" dirty="0">
              <a:latin typeface="Arial" panose="020B0604020202020204" pitchFamily="34" charset="0"/>
              <a:cs typeface="Arial" panose="020B0604020202020204" pitchFamily="34" charset="0"/>
            </a:endParaRPr>
          </a:p>
        </p:txBody>
      </p:sp>
      <p:pic>
        <p:nvPicPr>
          <p:cNvPr id="12" name="Imagem 11">
            <a:extLst>
              <a:ext uri="{FF2B5EF4-FFF2-40B4-BE49-F238E27FC236}">
                <a16:creationId xmlns:a16="http://schemas.microsoft.com/office/drawing/2014/main" id="{12D85A8A-B84F-F7F3-744B-FA44C1F03849}"/>
              </a:ext>
            </a:extLst>
          </p:cNvPr>
          <p:cNvPicPr>
            <a:picLocks noChangeAspect="1"/>
          </p:cNvPicPr>
          <p:nvPr/>
        </p:nvPicPr>
        <p:blipFill>
          <a:blip r:embed="rId3"/>
          <a:stretch>
            <a:fillRect/>
          </a:stretch>
        </p:blipFill>
        <p:spPr>
          <a:xfrm>
            <a:off x="7417232" y="2243566"/>
            <a:ext cx="3775587" cy="2892287"/>
          </a:xfrm>
          <a:prstGeom prst="rect">
            <a:avLst/>
          </a:prstGeom>
        </p:spPr>
      </p:pic>
      <p:sp>
        <p:nvSpPr>
          <p:cNvPr id="14" name="CaixaDeTexto 13">
            <a:extLst>
              <a:ext uri="{FF2B5EF4-FFF2-40B4-BE49-F238E27FC236}">
                <a16:creationId xmlns:a16="http://schemas.microsoft.com/office/drawing/2014/main" id="{96BC9B6F-E7E7-B289-9DF4-0DD41FC7059D}"/>
              </a:ext>
            </a:extLst>
          </p:cNvPr>
          <p:cNvSpPr txBox="1"/>
          <p:nvPr/>
        </p:nvSpPr>
        <p:spPr>
          <a:xfrm>
            <a:off x="6303035" y="5351564"/>
            <a:ext cx="5680492" cy="430887"/>
          </a:xfrm>
          <a:prstGeom prst="rect">
            <a:avLst/>
          </a:prstGeom>
          <a:noFill/>
        </p:spPr>
        <p:txBody>
          <a:bodyPr wrap="square">
            <a:spAutoFit/>
          </a:bodyPr>
          <a:lstStyle/>
          <a:p>
            <a:pPr algn="just"/>
            <a:r>
              <a:rPr lang="pt-BR" sz="2200" b="0" i="0" u="none" strike="noStrike" baseline="0" dirty="0">
                <a:latin typeface="Arial" panose="020B0604020202020204" pitchFamily="34" charset="0"/>
                <a:cs typeface="Arial" panose="020B0604020202020204" pitchFamily="34" charset="0"/>
              </a:rPr>
              <a:t>Determine é área desse trapézio.</a:t>
            </a:r>
            <a:endParaRPr lang="pt-BR" sz="2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1504583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35A826-C548-BFAC-1378-6AC691C8B2B4}"/>
            </a:ext>
          </a:extLst>
        </p:cNvPr>
        <p:cNvGrpSpPr/>
        <p:nvPr/>
      </p:nvGrpSpPr>
      <p:grpSpPr>
        <a:xfrm>
          <a:off x="0" y="0"/>
          <a:ext cx="0" cy="0"/>
          <a:chOff x="0" y="0"/>
          <a:chExt cx="0" cy="0"/>
        </a:xfrm>
      </p:grpSpPr>
      <p:cxnSp>
        <p:nvCxnSpPr>
          <p:cNvPr id="2" name="Conector reto 1">
            <a:extLst>
              <a:ext uri="{FF2B5EF4-FFF2-40B4-BE49-F238E27FC236}">
                <a16:creationId xmlns:a16="http://schemas.microsoft.com/office/drawing/2014/main" id="{F9F7687D-9AE1-C60D-56AD-99E8FC5B49E5}"/>
              </a:ext>
            </a:extLst>
          </p:cNvPr>
          <p:cNvCxnSpPr>
            <a:cxnSpLocks/>
          </p:cNvCxnSpPr>
          <p:nvPr/>
        </p:nvCxnSpPr>
        <p:spPr>
          <a:xfrm>
            <a:off x="6303034" y="727295"/>
            <a:ext cx="0" cy="5709588"/>
          </a:xfrm>
          <a:prstGeom prst="line">
            <a:avLst/>
          </a:prstGeom>
          <a:ln w="28575"/>
        </p:spPr>
        <p:style>
          <a:lnRef idx="3">
            <a:schemeClr val="dk1"/>
          </a:lnRef>
          <a:fillRef idx="0">
            <a:schemeClr val="dk1"/>
          </a:fillRef>
          <a:effectRef idx="2">
            <a:schemeClr val="dk1"/>
          </a:effectRef>
          <a:fontRef idx="minor">
            <a:schemeClr val="tx1"/>
          </a:fontRef>
        </p:style>
      </p:cxnSp>
      <p:sp>
        <p:nvSpPr>
          <p:cNvPr id="4" name="CaixaDeTexto 3">
            <a:extLst>
              <a:ext uri="{FF2B5EF4-FFF2-40B4-BE49-F238E27FC236}">
                <a16:creationId xmlns:a16="http://schemas.microsoft.com/office/drawing/2014/main" id="{149AC036-68F9-50A6-1A8F-714BAE5D2467}"/>
              </a:ext>
            </a:extLst>
          </p:cNvPr>
          <p:cNvSpPr txBox="1"/>
          <p:nvPr/>
        </p:nvSpPr>
        <p:spPr>
          <a:xfrm>
            <a:off x="208472" y="577342"/>
            <a:ext cx="6094562" cy="1107996"/>
          </a:xfrm>
          <a:prstGeom prst="rect">
            <a:avLst/>
          </a:prstGeom>
          <a:noFill/>
        </p:spPr>
        <p:txBody>
          <a:bodyPr wrap="square">
            <a:spAutoFit/>
          </a:bodyPr>
          <a:lstStyle/>
          <a:p>
            <a:pPr algn="just"/>
            <a:r>
              <a:rPr lang="pt-BR" sz="2200" b="1" i="0" u="none" strike="noStrike" baseline="0" dirty="0">
                <a:latin typeface="Arial" panose="020B0604020202020204" pitchFamily="34" charset="0"/>
                <a:cs typeface="Arial" panose="020B0604020202020204" pitchFamily="34" charset="0"/>
              </a:rPr>
              <a:t>21. </a:t>
            </a:r>
            <a:r>
              <a:rPr lang="pt-BR" sz="2200" b="0" i="0" u="none" strike="noStrike" baseline="0" dirty="0">
                <a:latin typeface="Arial" panose="020B0604020202020204" pitchFamily="34" charset="0"/>
                <a:cs typeface="Arial" panose="020B0604020202020204" pitchFamily="34" charset="0"/>
              </a:rPr>
              <a:t>As figuras, a seguir, foram desenhadas em malhas quadriculadas de mesmas dimensões. O paralelogramo tem </a:t>
            </a:r>
            <a:r>
              <a:rPr lang="pt-BR" sz="2200" b="0" i="1" u="none" strike="noStrike" baseline="0" dirty="0">
                <a:latin typeface="Arial" panose="020B0604020202020204" pitchFamily="34" charset="0"/>
                <a:cs typeface="Arial" panose="020B0604020202020204" pitchFamily="34" charset="0"/>
              </a:rPr>
              <a:t>180 </a:t>
            </a:r>
            <a:r>
              <a:rPr lang="pt-BR" sz="2200" b="0" i="0" u="none" strike="noStrike" baseline="0" dirty="0">
                <a:latin typeface="Arial" panose="020B0604020202020204" pitchFamily="34" charset="0"/>
                <a:cs typeface="Arial" panose="020B0604020202020204" pitchFamily="34" charset="0"/>
              </a:rPr>
              <a:t>cm² de área.</a:t>
            </a:r>
            <a:endParaRPr lang="pt-BR" sz="2200" dirty="0">
              <a:latin typeface="Arial" panose="020B0604020202020204" pitchFamily="34" charset="0"/>
              <a:cs typeface="Arial" panose="020B0604020202020204" pitchFamily="34" charset="0"/>
            </a:endParaRPr>
          </a:p>
        </p:txBody>
      </p:sp>
      <p:pic>
        <p:nvPicPr>
          <p:cNvPr id="6" name="Imagem 5" descr="Gráfico, Gráfico de linhas&#10;&#10;O conteúdo gerado por IA pode estar incorreto.">
            <a:extLst>
              <a:ext uri="{FF2B5EF4-FFF2-40B4-BE49-F238E27FC236}">
                <a16:creationId xmlns:a16="http://schemas.microsoft.com/office/drawing/2014/main" id="{ACDA1770-E388-5096-0D15-3CEEB13BC4AE}"/>
              </a:ext>
            </a:extLst>
          </p:cNvPr>
          <p:cNvPicPr>
            <a:picLocks noChangeAspect="1"/>
          </p:cNvPicPr>
          <p:nvPr/>
        </p:nvPicPr>
        <p:blipFill>
          <a:blip r:embed="rId2"/>
          <a:stretch>
            <a:fillRect/>
          </a:stretch>
        </p:blipFill>
        <p:spPr>
          <a:xfrm>
            <a:off x="1572511" y="1685338"/>
            <a:ext cx="3361797" cy="1709070"/>
          </a:xfrm>
          <a:prstGeom prst="rect">
            <a:avLst/>
          </a:prstGeom>
        </p:spPr>
      </p:pic>
      <p:sp>
        <p:nvSpPr>
          <p:cNvPr id="8" name="CaixaDeTexto 7">
            <a:extLst>
              <a:ext uri="{FF2B5EF4-FFF2-40B4-BE49-F238E27FC236}">
                <a16:creationId xmlns:a16="http://schemas.microsoft.com/office/drawing/2014/main" id="{A957AE8E-DA57-C821-D6C6-277CF009F752}"/>
              </a:ext>
            </a:extLst>
          </p:cNvPr>
          <p:cNvSpPr txBox="1"/>
          <p:nvPr/>
        </p:nvSpPr>
        <p:spPr>
          <a:xfrm>
            <a:off x="138026" y="5061977"/>
            <a:ext cx="6165010" cy="1446550"/>
          </a:xfrm>
          <a:prstGeom prst="rect">
            <a:avLst/>
          </a:prstGeom>
          <a:noFill/>
        </p:spPr>
        <p:txBody>
          <a:bodyPr wrap="square">
            <a:spAutoFit/>
          </a:bodyPr>
          <a:lstStyle/>
          <a:p>
            <a:pPr algn="just"/>
            <a:r>
              <a:rPr lang="pt-BR" sz="2200" b="0" i="0" u="none" strike="noStrike" baseline="0" dirty="0">
                <a:latin typeface="Arial" panose="020B0604020202020204" pitchFamily="34" charset="0"/>
                <a:cs typeface="Arial" panose="020B0604020202020204" pitchFamily="34" charset="0"/>
              </a:rPr>
              <a:t>Qual é a área do retângulo?</a:t>
            </a:r>
          </a:p>
          <a:p>
            <a:pPr algn="just"/>
            <a:r>
              <a:rPr lang="pt-BR" sz="2200" b="0" i="0" u="none" strike="noStrike" baseline="0" dirty="0">
                <a:latin typeface="Arial" panose="020B0604020202020204" pitchFamily="34" charset="0"/>
                <a:cs typeface="Arial" panose="020B0604020202020204" pitchFamily="34" charset="0"/>
              </a:rPr>
              <a:t>(A) </a:t>
            </a:r>
            <a:r>
              <a:rPr lang="pt-BR" sz="2200" b="0" i="1" u="none" strike="noStrike" baseline="0" dirty="0">
                <a:latin typeface="Arial" panose="020B0604020202020204" pitchFamily="34" charset="0"/>
                <a:cs typeface="Arial" panose="020B0604020202020204" pitchFamily="34" charset="0"/>
              </a:rPr>
              <a:t>32 </a:t>
            </a:r>
            <a:r>
              <a:rPr lang="pt-BR" sz="2200" b="0" i="0" u="none" strike="noStrike" baseline="0" dirty="0">
                <a:latin typeface="Arial" panose="020B0604020202020204" pitchFamily="34" charset="0"/>
                <a:cs typeface="Arial" panose="020B0604020202020204" pitchFamily="34" charset="0"/>
              </a:rPr>
              <a:t>cm² 		(D) </a:t>
            </a:r>
            <a:r>
              <a:rPr lang="pt-BR" sz="2200" b="0" i="1" u="none" strike="noStrike" baseline="0" dirty="0">
                <a:latin typeface="Arial" panose="020B0604020202020204" pitchFamily="34" charset="0"/>
                <a:cs typeface="Arial" panose="020B0604020202020204" pitchFamily="34" charset="0"/>
              </a:rPr>
              <a:t>96 </a:t>
            </a:r>
            <a:r>
              <a:rPr lang="pt-BR" sz="2200" b="0" i="0" u="none" strike="noStrike" baseline="0" dirty="0">
                <a:latin typeface="Arial" panose="020B0604020202020204" pitchFamily="34" charset="0"/>
                <a:cs typeface="Arial" panose="020B0604020202020204" pitchFamily="34" charset="0"/>
              </a:rPr>
              <a:t>cm²</a:t>
            </a:r>
          </a:p>
          <a:p>
            <a:pPr algn="just"/>
            <a:r>
              <a:rPr lang="pt-BR" sz="2200" b="0" i="0" u="none" strike="noStrike" baseline="0" dirty="0">
                <a:latin typeface="Arial" panose="020B0604020202020204" pitchFamily="34" charset="0"/>
                <a:cs typeface="Arial" panose="020B0604020202020204" pitchFamily="34" charset="0"/>
              </a:rPr>
              <a:t>(B) </a:t>
            </a:r>
            <a:r>
              <a:rPr lang="pt-BR" sz="2200" b="0" i="1" u="none" strike="noStrike" baseline="0" dirty="0">
                <a:latin typeface="Arial" panose="020B0604020202020204" pitchFamily="34" charset="0"/>
                <a:cs typeface="Arial" panose="020B0604020202020204" pitchFamily="34" charset="0"/>
              </a:rPr>
              <a:t>45 </a:t>
            </a:r>
            <a:r>
              <a:rPr lang="pt-BR" sz="2200" b="0" i="0" u="none" strike="noStrike" baseline="0" dirty="0">
                <a:latin typeface="Arial" panose="020B0604020202020204" pitchFamily="34" charset="0"/>
                <a:cs typeface="Arial" panose="020B0604020202020204" pitchFamily="34" charset="0"/>
              </a:rPr>
              <a:t>cm² 		(E) </a:t>
            </a:r>
            <a:r>
              <a:rPr lang="pt-BR" sz="2200" b="0" i="1" u="none" strike="noStrike" baseline="0" dirty="0">
                <a:latin typeface="Arial" panose="020B0604020202020204" pitchFamily="34" charset="0"/>
                <a:cs typeface="Arial" panose="020B0604020202020204" pitchFamily="34" charset="0"/>
              </a:rPr>
              <a:t>128 </a:t>
            </a:r>
            <a:r>
              <a:rPr lang="pt-BR" sz="2200" b="0" i="0" u="none" strike="noStrike" baseline="0" dirty="0">
                <a:latin typeface="Arial" panose="020B0604020202020204" pitchFamily="34" charset="0"/>
                <a:cs typeface="Arial" panose="020B0604020202020204" pitchFamily="34" charset="0"/>
              </a:rPr>
              <a:t>cm²</a:t>
            </a:r>
          </a:p>
          <a:p>
            <a:pPr algn="just"/>
            <a:r>
              <a:rPr lang="pt-BR" sz="2200" b="0" i="0" u="none" strike="noStrike" baseline="0" dirty="0">
                <a:latin typeface="Arial" panose="020B0604020202020204" pitchFamily="34" charset="0"/>
                <a:cs typeface="Arial" panose="020B0604020202020204" pitchFamily="34" charset="0"/>
              </a:rPr>
              <a:t>(C) </a:t>
            </a:r>
            <a:r>
              <a:rPr lang="pt-BR" sz="2200" b="0" i="1" u="none" strike="noStrike" baseline="0" dirty="0">
                <a:latin typeface="Arial" panose="020B0604020202020204" pitchFamily="34" charset="0"/>
                <a:cs typeface="Arial" panose="020B0604020202020204" pitchFamily="34" charset="0"/>
              </a:rPr>
              <a:t>64 </a:t>
            </a:r>
            <a:r>
              <a:rPr lang="pt-BR" sz="2200" b="0" i="0" u="none" strike="noStrike" baseline="0" dirty="0">
                <a:latin typeface="Arial" panose="020B0604020202020204" pitchFamily="34" charset="0"/>
                <a:cs typeface="Arial" panose="020B0604020202020204" pitchFamily="34" charset="0"/>
              </a:rPr>
              <a:t>cm²</a:t>
            </a:r>
            <a:endParaRPr lang="pt-BR" sz="2200" dirty="0">
              <a:latin typeface="Arial" panose="020B0604020202020204" pitchFamily="34" charset="0"/>
              <a:cs typeface="Arial" panose="020B0604020202020204" pitchFamily="34" charset="0"/>
            </a:endParaRPr>
          </a:p>
        </p:txBody>
      </p:sp>
      <p:pic>
        <p:nvPicPr>
          <p:cNvPr id="10" name="Imagem 9" descr="Uma imagem contendo parede de papel, palavras cruzadas, edifício&#10;&#10;O conteúdo gerado por IA pode estar incorreto.">
            <a:extLst>
              <a:ext uri="{FF2B5EF4-FFF2-40B4-BE49-F238E27FC236}">
                <a16:creationId xmlns:a16="http://schemas.microsoft.com/office/drawing/2014/main" id="{E950EAEE-72E7-E75C-7F37-ECBAD1486C42}"/>
              </a:ext>
            </a:extLst>
          </p:cNvPr>
          <p:cNvPicPr>
            <a:picLocks noChangeAspect="1"/>
          </p:cNvPicPr>
          <p:nvPr/>
        </p:nvPicPr>
        <p:blipFill>
          <a:blip r:embed="rId3"/>
          <a:stretch>
            <a:fillRect/>
          </a:stretch>
        </p:blipFill>
        <p:spPr>
          <a:xfrm>
            <a:off x="1572510" y="3497023"/>
            <a:ext cx="2851769" cy="1446550"/>
          </a:xfrm>
          <a:prstGeom prst="rect">
            <a:avLst/>
          </a:prstGeom>
        </p:spPr>
      </p:pic>
      <p:sp>
        <p:nvSpPr>
          <p:cNvPr id="12" name="CaixaDeTexto 11">
            <a:extLst>
              <a:ext uri="{FF2B5EF4-FFF2-40B4-BE49-F238E27FC236}">
                <a16:creationId xmlns:a16="http://schemas.microsoft.com/office/drawing/2014/main" id="{857AE0DC-5844-F89E-267C-AB2EA7B9B096}"/>
              </a:ext>
            </a:extLst>
          </p:cNvPr>
          <p:cNvSpPr txBox="1"/>
          <p:nvPr/>
        </p:nvSpPr>
        <p:spPr>
          <a:xfrm>
            <a:off x="6303034" y="577342"/>
            <a:ext cx="5680490" cy="5509200"/>
          </a:xfrm>
          <a:prstGeom prst="rect">
            <a:avLst/>
          </a:prstGeom>
          <a:noFill/>
        </p:spPr>
        <p:txBody>
          <a:bodyPr wrap="square">
            <a:spAutoFit/>
          </a:bodyPr>
          <a:lstStyle/>
          <a:p>
            <a:pPr algn="just"/>
            <a:r>
              <a:rPr lang="pt-BR" sz="2200" b="1" i="0" u="none" strike="noStrike" baseline="0" dirty="0">
                <a:latin typeface="Arial" panose="020B0604020202020204" pitchFamily="34" charset="0"/>
                <a:cs typeface="Arial" panose="020B0604020202020204" pitchFamily="34" charset="0"/>
              </a:rPr>
              <a:t>22. </a:t>
            </a:r>
            <a:r>
              <a:rPr lang="pt-BR" sz="2200" b="0" i="0" u="none" strike="noStrike" baseline="0" dirty="0">
                <a:latin typeface="Arial" panose="020B0604020202020204" pitchFamily="34" charset="0"/>
                <a:cs typeface="Arial" panose="020B0604020202020204" pitchFamily="34" charset="0"/>
              </a:rPr>
              <a:t>A figura mostra um quadrado de lado </a:t>
            </a:r>
            <a:r>
              <a:rPr lang="pt-BR" sz="2200" b="0" i="1" u="none" strike="noStrike" baseline="0" dirty="0">
                <a:latin typeface="Arial" panose="020B0604020202020204" pitchFamily="34" charset="0"/>
                <a:cs typeface="Arial" panose="020B0604020202020204" pitchFamily="34" charset="0"/>
              </a:rPr>
              <a:t>12 </a:t>
            </a:r>
            <a:r>
              <a:rPr lang="pt-BR" sz="2200" b="0" i="0" u="none" strike="noStrike" baseline="0" dirty="0">
                <a:latin typeface="Arial" panose="020B0604020202020204" pitchFamily="34" charset="0"/>
                <a:cs typeface="Arial" panose="020B0604020202020204" pitchFamily="34" charset="0"/>
              </a:rPr>
              <a:t>cm, dividido em três retângulos de mesma área.</a:t>
            </a:r>
          </a:p>
          <a:p>
            <a:pPr algn="just"/>
            <a:endParaRPr lang="pt-BR" sz="2200" b="0" i="0" u="none" strike="noStrike" baseline="0" dirty="0">
              <a:latin typeface="Arial" panose="020B0604020202020204" pitchFamily="34" charset="0"/>
              <a:cs typeface="Arial" panose="020B0604020202020204" pitchFamily="34" charset="0"/>
            </a:endParaRPr>
          </a:p>
          <a:p>
            <a:pPr algn="just"/>
            <a:endParaRPr lang="pt-BR" sz="2200" dirty="0">
              <a:latin typeface="Arial" panose="020B0604020202020204" pitchFamily="34" charset="0"/>
              <a:cs typeface="Arial" panose="020B0604020202020204" pitchFamily="34" charset="0"/>
            </a:endParaRPr>
          </a:p>
          <a:p>
            <a:pPr algn="just"/>
            <a:endParaRPr lang="pt-BR" sz="2200" b="0" i="0" u="none" strike="noStrike" baseline="0" dirty="0">
              <a:latin typeface="Arial" panose="020B0604020202020204" pitchFamily="34" charset="0"/>
              <a:cs typeface="Arial" panose="020B0604020202020204" pitchFamily="34" charset="0"/>
            </a:endParaRPr>
          </a:p>
          <a:p>
            <a:pPr algn="just"/>
            <a:endParaRPr lang="pt-BR" sz="2200" dirty="0">
              <a:latin typeface="Arial" panose="020B0604020202020204" pitchFamily="34" charset="0"/>
              <a:cs typeface="Arial" panose="020B0604020202020204" pitchFamily="34" charset="0"/>
            </a:endParaRPr>
          </a:p>
          <a:p>
            <a:pPr algn="just"/>
            <a:endParaRPr lang="pt-BR" sz="2200" b="0" i="0" u="none" strike="noStrike" baseline="0" dirty="0">
              <a:latin typeface="Arial" panose="020B0604020202020204" pitchFamily="34" charset="0"/>
              <a:cs typeface="Arial" panose="020B0604020202020204" pitchFamily="34" charset="0"/>
            </a:endParaRPr>
          </a:p>
          <a:p>
            <a:pPr algn="just"/>
            <a:endParaRPr lang="pt-BR" sz="2200" dirty="0">
              <a:latin typeface="Arial" panose="020B0604020202020204" pitchFamily="34" charset="0"/>
              <a:cs typeface="Arial" panose="020B0604020202020204" pitchFamily="34" charset="0"/>
            </a:endParaRPr>
          </a:p>
          <a:p>
            <a:pPr algn="just"/>
            <a:endParaRPr lang="pt-BR" sz="2200" b="0" i="0" u="none" strike="noStrike" baseline="0" dirty="0">
              <a:latin typeface="Arial" panose="020B0604020202020204" pitchFamily="34" charset="0"/>
              <a:cs typeface="Arial" panose="020B0604020202020204" pitchFamily="34" charset="0"/>
            </a:endParaRPr>
          </a:p>
          <a:p>
            <a:pPr algn="just"/>
            <a:endParaRPr lang="pt-BR" sz="2200" b="0" i="0" u="none" strike="noStrike" baseline="0" dirty="0">
              <a:latin typeface="Arial" panose="020B0604020202020204" pitchFamily="34" charset="0"/>
              <a:cs typeface="Arial" panose="020B0604020202020204" pitchFamily="34" charset="0"/>
            </a:endParaRPr>
          </a:p>
          <a:p>
            <a:pPr algn="just"/>
            <a:r>
              <a:rPr lang="pt-BR" sz="2200" b="0" i="0" u="none" strike="noStrike" baseline="0" dirty="0">
                <a:latin typeface="Arial" panose="020B0604020202020204" pitchFamily="34" charset="0"/>
                <a:cs typeface="Arial" panose="020B0604020202020204" pitchFamily="34" charset="0"/>
              </a:rPr>
              <a:t>Qual é o perímetro do retângulo sombreado?</a:t>
            </a:r>
          </a:p>
          <a:p>
            <a:pPr algn="just"/>
            <a:r>
              <a:rPr lang="pt-BR" sz="2200" b="0" i="0" u="none" strike="noStrike" baseline="0" dirty="0">
                <a:latin typeface="Arial" panose="020B0604020202020204" pitchFamily="34" charset="0"/>
                <a:cs typeface="Arial" panose="020B0604020202020204" pitchFamily="34" charset="0"/>
              </a:rPr>
              <a:t>(A) </a:t>
            </a:r>
            <a:r>
              <a:rPr lang="pt-BR" sz="2200" b="0" i="1" u="none" strike="noStrike" baseline="0" dirty="0">
                <a:latin typeface="Arial" panose="020B0604020202020204" pitchFamily="34" charset="0"/>
                <a:cs typeface="Arial" panose="020B0604020202020204" pitchFamily="34" charset="0"/>
              </a:rPr>
              <a:t>28 </a:t>
            </a:r>
            <a:r>
              <a:rPr lang="pt-BR" sz="2200" b="0" i="0" u="none" strike="noStrike" baseline="0" dirty="0">
                <a:latin typeface="Arial" panose="020B0604020202020204" pitchFamily="34" charset="0"/>
                <a:cs typeface="Arial" panose="020B0604020202020204" pitchFamily="34" charset="0"/>
              </a:rPr>
              <a:t>cm 		(D) </a:t>
            </a:r>
            <a:r>
              <a:rPr lang="pt-BR" sz="2200" b="0" i="1" u="none" strike="noStrike" baseline="0" dirty="0">
                <a:latin typeface="Arial" panose="020B0604020202020204" pitchFamily="34" charset="0"/>
                <a:cs typeface="Arial" panose="020B0604020202020204" pitchFamily="34" charset="0"/>
              </a:rPr>
              <a:t>22 </a:t>
            </a:r>
            <a:r>
              <a:rPr lang="pt-BR" sz="2200" b="0" i="0" u="none" strike="noStrike" baseline="0" dirty="0">
                <a:latin typeface="Arial" panose="020B0604020202020204" pitchFamily="34" charset="0"/>
                <a:cs typeface="Arial" panose="020B0604020202020204" pitchFamily="34" charset="0"/>
              </a:rPr>
              <a:t>cm</a:t>
            </a:r>
          </a:p>
          <a:p>
            <a:pPr algn="just"/>
            <a:r>
              <a:rPr lang="pt-BR" sz="2200" b="0" i="0" u="none" strike="noStrike" baseline="0" dirty="0">
                <a:latin typeface="Arial" panose="020B0604020202020204" pitchFamily="34" charset="0"/>
                <a:cs typeface="Arial" panose="020B0604020202020204" pitchFamily="34" charset="0"/>
              </a:rPr>
              <a:t>(B) </a:t>
            </a:r>
            <a:r>
              <a:rPr lang="pt-BR" sz="2200" b="0" i="1" u="none" strike="noStrike" baseline="0" dirty="0">
                <a:latin typeface="Arial" panose="020B0604020202020204" pitchFamily="34" charset="0"/>
                <a:cs typeface="Arial" panose="020B0604020202020204" pitchFamily="34" charset="0"/>
              </a:rPr>
              <a:t>26 </a:t>
            </a:r>
            <a:r>
              <a:rPr lang="pt-BR" sz="2200" b="0" i="0" u="none" strike="noStrike" baseline="0" dirty="0">
                <a:latin typeface="Arial" panose="020B0604020202020204" pitchFamily="34" charset="0"/>
                <a:cs typeface="Arial" panose="020B0604020202020204" pitchFamily="34" charset="0"/>
              </a:rPr>
              <a:t>cm 		(E) </a:t>
            </a:r>
            <a:r>
              <a:rPr lang="pt-BR" sz="2200" b="0" i="1" u="none" strike="noStrike" baseline="0" dirty="0">
                <a:latin typeface="Arial" panose="020B0604020202020204" pitchFamily="34" charset="0"/>
                <a:cs typeface="Arial" panose="020B0604020202020204" pitchFamily="34" charset="0"/>
              </a:rPr>
              <a:t>20 </a:t>
            </a:r>
            <a:r>
              <a:rPr lang="pt-BR" sz="2200" b="0" i="0" u="none" strike="noStrike" baseline="0" dirty="0">
                <a:latin typeface="Arial" panose="020B0604020202020204" pitchFamily="34" charset="0"/>
                <a:cs typeface="Arial" panose="020B0604020202020204" pitchFamily="34" charset="0"/>
              </a:rPr>
              <a:t>cm</a:t>
            </a:r>
          </a:p>
          <a:p>
            <a:pPr algn="just"/>
            <a:r>
              <a:rPr lang="pt-BR" sz="2200" b="0" i="0" u="none" strike="noStrike" baseline="0" dirty="0">
                <a:latin typeface="Arial" panose="020B0604020202020204" pitchFamily="34" charset="0"/>
                <a:cs typeface="Arial" panose="020B0604020202020204" pitchFamily="34" charset="0"/>
              </a:rPr>
              <a:t>(C) </a:t>
            </a:r>
            <a:r>
              <a:rPr lang="pt-BR" sz="2200" b="0" i="1" u="none" strike="noStrike" baseline="0" dirty="0">
                <a:latin typeface="Arial" panose="020B0604020202020204" pitchFamily="34" charset="0"/>
                <a:cs typeface="Arial" panose="020B0604020202020204" pitchFamily="34" charset="0"/>
              </a:rPr>
              <a:t>24 </a:t>
            </a:r>
            <a:r>
              <a:rPr lang="pt-BR" sz="2200" b="0" i="0" u="none" strike="noStrike" baseline="0" dirty="0">
                <a:latin typeface="Arial" panose="020B0604020202020204" pitchFamily="34" charset="0"/>
                <a:cs typeface="Arial" panose="020B0604020202020204" pitchFamily="34" charset="0"/>
              </a:rPr>
              <a:t>cm</a:t>
            </a:r>
            <a:endParaRPr lang="pt-BR" sz="2200" dirty="0">
              <a:latin typeface="Arial" panose="020B0604020202020204" pitchFamily="34" charset="0"/>
              <a:cs typeface="Arial" panose="020B0604020202020204" pitchFamily="34" charset="0"/>
            </a:endParaRPr>
          </a:p>
        </p:txBody>
      </p:sp>
      <p:pic>
        <p:nvPicPr>
          <p:cNvPr id="14" name="Imagem 13" descr="Gráfico, Gráfico de caixa estreita&#10;&#10;O conteúdo gerado por IA pode estar incorreto.">
            <a:extLst>
              <a:ext uri="{FF2B5EF4-FFF2-40B4-BE49-F238E27FC236}">
                <a16:creationId xmlns:a16="http://schemas.microsoft.com/office/drawing/2014/main" id="{C20492AB-BDB2-06CC-E4A5-8C906CFAB77E}"/>
              </a:ext>
            </a:extLst>
          </p:cNvPr>
          <p:cNvPicPr>
            <a:picLocks noChangeAspect="1"/>
          </p:cNvPicPr>
          <p:nvPr/>
        </p:nvPicPr>
        <p:blipFill>
          <a:blip r:embed="rId4"/>
          <a:stretch>
            <a:fillRect/>
          </a:stretch>
        </p:blipFill>
        <p:spPr>
          <a:xfrm>
            <a:off x="7984528" y="1685338"/>
            <a:ext cx="2377845" cy="2459840"/>
          </a:xfrm>
          <a:prstGeom prst="rect">
            <a:avLst/>
          </a:prstGeom>
        </p:spPr>
      </p:pic>
    </p:spTree>
    <p:extLst>
      <p:ext uri="{BB962C8B-B14F-4D97-AF65-F5344CB8AC3E}">
        <p14:creationId xmlns:p14="http://schemas.microsoft.com/office/powerpoint/2010/main" val="110373778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691454-D935-16A2-A97F-0542FB364932}"/>
            </a:ext>
          </a:extLst>
        </p:cNvPr>
        <p:cNvGrpSpPr/>
        <p:nvPr/>
      </p:nvGrpSpPr>
      <p:grpSpPr>
        <a:xfrm>
          <a:off x="0" y="0"/>
          <a:ext cx="0" cy="0"/>
          <a:chOff x="0" y="0"/>
          <a:chExt cx="0" cy="0"/>
        </a:xfrm>
      </p:grpSpPr>
      <p:cxnSp>
        <p:nvCxnSpPr>
          <p:cNvPr id="2" name="Conector reto 1">
            <a:extLst>
              <a:ext uri="{FF2B5EF4-FFF2-40B4-BE49-F238E27FC236}">
                <a16:creationId xmlns:a16="http://schemas.microsoft.com/office/drawing/2014/main" id="{B3BDFA08-CC94-3F1C-BB01-69115D315A48}"/>
              </a:ext>
            </a:extLst>
          </p:cNvPr>
          <p:cNvCxnSpPr>
            <a:cxnSpLocks/>
          </p:cNvCxnSpPr>
          <p:nvPr/>
        </p:nvCxnSpPr>
        <p:spPr>
          <a:xfrm>
            <a:off x="6303034" y="727295"/>
            <a:ext cx="0" cy="5709588"/>
          </a:xfrm>
          <a:prstGeom prst="line">
            <a:avLst/>
          </a:prstGeom>
          <a:ln w="28575"/>
        </p:spPr>
        <p:style>
          <a:lnRef idx="3">
            <a:schemeClr val="dk1"/>
          </a:lnRef>
          <a:fillRef idx="0">
            <a:schemeClr val="dk1"/>
          </a:fillRef>
          <a:effectRef idx="2">
            <a:schemeClr val="dk1"/>
          </a:effectRef>
          <a:fontRef idx="minor">
            <a:schemeClr val="tx1"/>
          </a:fontRef>
        </p:style>
      </p:cxnSp>
      <p:sp>
        <p:nvSpPr>
          <p:cNvPr id="4" name="CaixaDeTexto 3">
            <a:extLst>
              <a:ext uri="{FF2B5EF4-FFF2-40B4-BE49-F238E27FC236}">
                <a16:creationId xmlns:a16="http://schemas.microsoft.com/office/drawing/2014/main" id="{68294C33-9102-6349-779F-6C3C1ECC589E}"/>
              </a:ext>
            </a:extLst>
          </p:cNvPr>
          <p:cNvSpPr txBox="1"/>
          <p:nvPr/>
        </p:nvSpPr>
        <p:spPr>
          <a:xfrm>
            <a:off x="208472" y="647306"/>
            <a:ext cx="6094562" cy="1107996"/>
          </a:xfrm>
          <a:prstGeom prst="rect">
            <a:avLst/>
          </a:prstGeom>
          <a:noFill/>
        </p:spPr>
        <p:txBody>
          <a:bodyPr wrap="square">
            <a:spAutoFit/>
          </a:bodyPr>
          <a:lstStyle/>
          <a:p>
            <a:pPr algn="just"/>
            <a:r>
              <a:rPr lang="pt-BR" sz="2200" b="1" i="0" u="none" strike="noStrike" baseline="0" dirty="0">
                <a:latin typeface="Arial" panose="020B0604020202020204" pitchFamily="34" charset="0"/>
                <a:cs typeface="Arial" panose="020B0604020202020204" pitchFamily="34" charset="0"/>
              </a:rPr>
              <a:t>23. </a:t>
            </a:r>
            <a:r>
              <a:rPr lang="pt-BR" sz="2200" b="0" i="0" u="none" strike="noStrike" baseline="0" dirty="0">
                <a:latin typeface="Arial" panose="020B0604020202020204" pitchFamily="34" charset="0"/>
                <a:cs typeface="Arial" panose="020B0604020202020204" pitchFamily="34" charset="0"/>
              </a:rPr>
              <a:t>Determine a área do quadrado ABCD, sabendo que as medidas indicadas são dadas em centímetros.</a:t>
            </a:r>
            <a:endParaRPr lang="pt-BR" sz="2200" dirty="0">
              <a:latin typeface="Arial" panose="020B0604020202020204" pitchFamily="34" charset="0"/>
              <a:cs typeface="Arial" panose="020B0604020202020204" pitchFamily="34" charset="0"/>
            </a:endParaRPr>
          </a:p>
        </p:txBody>
      </p:sp>
      <p:pic>
        <p:nvPicPr>
          <p:cNvPr id="6" name="Imagem 5" descr="Gráfico&#10;&#10;O conteúdo gerado por IA pode estar incorreto.">
            <a:extLst>
              <a:ext uri="{FF2B5EF4-FFF2-40B4-BE49-F238E27FC236}">
                <a16:creationId xmlns:a16="http://schemas.microsoft.com/office/drawing/2014/main" id="{CAF18BF6-54C3-456C-877F-C475704B408B}"/>
              </a:ext>
            </a:extLst>
          </p:cNvPr>
          <p:cNvPicPr>
            <a:picLocks noChangeAspect="1"/>
          </p:cNvPicPr>
          <p:nvPr/>
        </p:nvPicPr>
        <p:blipFill>
          <a:blip r:embed="rId2"/>
          <a:stretch>
            <a:fillRect/>
          </a:stretch>
        </p:blipFill>
        <p:spPr>
          <a:xfrm>
            <a:off x="1711791" y="1755302"/>
            <a:ext cx="2781688" cy="2276793"/>
          </a:xfrm>
          <a:prstGeom prst="rect">
            <a:avLst/>
          </a:prstGeom>
        </p:spPr>
      </p:pic>
      <p:pic>
        <p:nvPicPr>
          <p:cNvPr id="7" name="Imagem 6" descr="Ícone&#10;&#10;O conteúdo gerado por IA pode estar incorreto.">
            <a:extLst>
              <a:ext uri="{FF2B5EF4-FFF2-40B4-BE49-F238E27FC236}">
                <a16:creationId xmlns:a16="http://schemas.microsoft.com/office/drawing/2014/main" id="{979C6078-D81F-0E93-144C-392F40FA545A}"/>
              </a:ext>
            </a:extLst>
          </p:cNvPr>
          <p:cNvPicPr>
            <a:picLocks noChangeAspect="1"/>
          </p:cNvPicPr>
          <p:nvPr/>
        </p:nvPicPr>
        <p:blipFill>
          <a:blip r:embed="rId3"/>
          <a:stretch>
            <a:fillRect/>
          </a:stretch>
        </p:blipFill>
        <p:spPr>
          <a:xfrm>
            <a:off x="230271" y="4168628"/>
            <a:ext cx="1931847" cy="770683"/>
          </a:xfrm>
          <a:prstGeom prst="rect">
            <a:avLst/>
          </a:prstGeom>
        </p:spPr>
      </p:pic>
      <p:pic>
        <p:nvPicPr>
          <p:cNvPr id="9" name="Imagem 8" descr="Interface gráfica do usuário, Texto, Aplicativo&#10;&#10;O conteúdo gerado por IA pode estar incorreto.">
            <a:extLst>
              <a:ext uri="{FF2B5EF4-FFF2-40B4-BE49-F238E27FC236}">
                <a16:creationId xmlns:a16="http://schemas.microsoft.com/office/drawing/2014/main" id="{4EBB508B-3D0B-5154-C6CF-899179DDC8BC}"/>
              </a:ext>
            </a:extLst>
          </p:cNvPr>
          <p:cNvPicPr>
            <a:picLocks noChangeAspect="1"/>
          </p:cNvPicPr>
          <p:nvPr/>
        </p:nvPicPr>
        <p:blipFill>
          <a:blip r:embed="rId4"/>
          <a:stretch>
            <a:fillRect/>
          </a:stretch>
        </p:blipFill>
        <p:spPr>
          <a:xfrm>
            <a:off x="230271" y="5024087"/>
            <a:ext cx="5950065" cy="1395455"/>
          </a:xfrm>
          <a:prstGeom prst="rect">
            <a:avLst/>
          </a:prstGeom>
        </p:spPr>
      </p:pic>
      <p:sp>
        <p:nvSpPr>
          <p:cNvPr id="11" name="CaixaDeTexto 10">
            <a:extLst>
              <a:ext uri="{FF2B5EF4-FFF2-40B4-BE49-F238E27FC236}">
                <a16:creationId xmlns:a16="http://schemas.microsoft.com/office/drawing/2014/main" id="{333D9068-EBB8-CDCC-5466-6B796DAD6613}"/>
              </a:ext>
            </a:extLst>
          </p:cNvPr>
          <p:cNvSpPr txBox="1"/>
          <p:nvPr/>
        </p:nvSpPr>
        <p:spPr>
          <a:xfrm>
            <a:off x="6303034" y="647306"/>
            <a:ext cx="5680492" cy="4985980"/>
          </a:xfrm>
          <a:prstGeom prst="rect">
            <a:avLst/>
          </a:prstGeom>
          <a:noFill/>
        </p:spPr>
        <p:txBody>
          <a:bodyPr wrap="square">
            <a:spAutoFit/>
          </a:bodyPr>
          <a:lstStyle/>
          <a:p>
            <a:pPr algn="just"/>
            <a:r>
              <a:rPr lang="pt-BR" sz="2200" b="1" i="0" u="none" strike="noStrike" baseline="0" dirty="0">
                <a:latin typeface="Arial" panose="020B0604020202020204" pitchFamily="34" charset="0"/>
                <a:cs typeface="Arial" panose="020B0604020202020204" pitchFamily="34" charset="0"/>
              </a:rPr>
              <a:t>24. (ENEM 2024) </a:t>
            </a:r>
            <a:r>
              <a:rPr lang="pt-BR" sz="2200" b="0" i="0" u="none" strike="noStrike" baseline="0" dirty="0">
                <a:latin typeface="Arial" panose="020B0604020202020204" pitchFamily="34" charset="0"/>
                <a:cs typeface="Arial" panose="020B0604020202020204" pitchFamily="34" charset="0"/>
              </a:rPr>
              <a:t>O estádio do Maracanã passou por algumas modificações estruturais para a realização da Copa do Mundo de </a:t>
            </a:r>
            <a:r>
              <a:rPr lang="pt-BR" sz="2200" b="0" i="1" u="none" strike="noStrike" baseline="0" dirty="0">
                <a:latin typeface="Arial" panose="020B0604020202020204" pitchFamily="34" charset="0"/>
                <a:cs typeface="Arial" panose="020B0604020202020204" pitchFamily="34" charset="0"/>
              </a:rPr>
              <a:t>2014</a:t>
            </a:r>
            <a:r>
              <a:rPr lang="pt-BR" sz="2200" b="0" i="0" u="none" strike="noStrike" baseline="0" dirty="0">
                <a:latin typeface="Arial" panose="020B0604020202020204" pitchFamily="34" charset="0"/>
                <a:cs typeface="Arial" panose="020B0604020202020204" pitchFamily="34" charset="0"/>
              </a:rPr>
              <a:t>, como, por exemplo, as dimensões do campo retangular. Para se adaptar aos padrões da Fifa, as dimensões do campo foram reduzidas de </a:t>
            </a:r>
            <a:r>
              <a:rPr lang="pt-BR" sz="2200" b="0" i="1" u="none" strike="noStrike" baseline="0" dirty="0">
                <a:latin typeface="Arial" panose="020B0604020202020204" pitchFamily="34" charset="0"/>
                <a:cs typeface="Arial" panose="020B0604020202020204" pitchFamily="34" charset="0"/>
              </a:rPr>
              <a:t>110 m </a:t>
            </a:r>
            <a:r>
              <a:rPr lang="pt-BR" sz="2200" b="0" i="0" u="none" strike="noStrike" baseline="0" dirty="0">
                <a:latin typeface="Arial" panose="020B0604020202020204" pitchFamily="34" charset="0"/>
                <a:cs typeface="Arial" panose="020B0604020202020204" pitchFamily="34" charset="0"/>
              </a:rPr>
              <a:t>x </a:t>
            </a:r>
            <a:r>
              <a:rPr lang="pt-BR" sz="2200" b="0" i="1" u="none" strike="noStrike" baseline="0" dirty="0">
                <a:latin typeface="Arial" panose="020B0604020202020204" pitchFamily="34" charset="0"/>
                <a:cs typeface="Arial" panose="020B0604020202020204" pitchFamily="34" charset="0"/>
              </a:rPr>
              <a:t>75 m </a:t>
            </a:r>
            <a:r>
              <a:rPr lang="pt-BR" sz="2200" b="0" i="0" u="none" strike="noStrike" baseline="0" dirty="0">
                <a:latin typeface="Arial" panose="020B0604020202020204" pitchFamily="34" charset="0"/>
                <a:cs typeface="Arial" panose="020B0604020202020204" pitchFamily="34" charset="0"/>
              </a:rPr>
              <a:t>para </a:t>
            </a:r>
            <a:r>
              <a:rPr lang="pt-BR" sz="2200" b="0" i="1" u="none" strike="noStrike" baseline="0" dirty="0">
                <a:latin typeface="Arial" panose="020B0604020202020204" pitchFamily="34" charset="0"/>
                <a:cs typeface="Arial" panose="020B0604020202020204" pitchFamily="34" charset="0"/>
              </a:rPr>
              <a:t>105 m </a:t>
            </a:r>
            <a:r>
              <a:rPr lang="pt-BR" sz="2200" b="0" i="0" u="none" strike="noStrike" baseline="0" dirty="0">
                <a:latin typeface="Arial" panose="020B0604020202020204" pitchFamily="34" charset="0"/>
                <a:cs typeface="Arial" panose="020B0604020202020204" pitchFamily="34" charset="0"/>
              </a:rPr>
              <a:t>x </a:t>
            </a:r>
            <a:r>
              <a:rPr lang="pt-BR" sz="2200" b="0" i="1" u="none" strike="noStrike" baseline="0" dirty="0">
                <a:latin typeface="Arial" panose="020B0604020202020204" pitchFamily="34" charset="0"/>
                <a:cs typeface="Arial" panose="020B0604020202020204" pitchFamily="34" charset="0"/>
              </a:rPr>
              <a:t>68 m</a:t>
            </a:r>
            <a:r>
              <a:rPr lang="pt-BR" sz="2200" b="0" i="0" u="none" strike="noStrike" baseline="0" dirty="0">
                <a:latin typeface="Arial" panose="020B0604020202020204" pitchFamily="34" charset="0"/>
                <a:cs typeface="Arial" panose="020B0604020202020204" pitchFamily="34" charset="0"/>
              </a:rPr>
              <a:t>.</a:t>
            </a:r>
          </a:p>
          <a:p>
            <a:pPr algn="just"/>
            <a:r>
              <a:rPr lang="pt-BR" sz="1000" b="0" i="0" u="none" strike="noStrike" baseline="0" dirty="0">
                <a:latin typeface="Arial" panose="020B0604020202020204" pitchFamily="34" charset="0"/>
                <a:cs typeface="Arial" panose="020B0604020202020204" pitchFamily="34" charset="0"/>
              </a:rPr>
              <a:t>Disponível em: http://virgula.uol.com.br. Acesso em: 14 ago. 2013 (adaptado).</a:t>
            </a:r>
          </a:p>
          <a:p>
            <a:pPr algn="just"/>
            <a:endParaRPr lang="pt-BR" sz="2200" b="0" i="0" u="none" strike="noStrike" baseline="0" dirty="0">
              <a:latin typeface="Arial" panose="020B0604020202020204" pitchFamily="34" charset="0"/>
              <a:cs typeface="Arial" panose="020B0604020202020204" pitchFamily="34" charset="0"/>
            </a:endParaRPr>
          </a:p>
          <a:p>
            <a:pPr algn="just"/>
            <a:r>
              <a:rPr lang="pt-BR" sz="2200" b="0" i="0" u="none" strike="noStrike" baseline="0" dirty="0">
                <a:latin typeface="Arial" panose="020B0604020202020204" pitchFamily="34" charset="0"/>
                <a:cs typeface="Arial" panose="020B0604020202020204" pitchFamily="34" charset="0"/>
              </a:rPr>
              <a:t>Em quantos metros quadrados a área do campo do Maracanã foi reduzida?</a:t>
            </a:r>
          </a:p>
          <a:p>
            <a:pPr algn="just"/>
            <a:r>
              <a:rPr lang="pt-BR" sz="2200" b="0" i="0" u="none" strike="noStrike" baseline="0" dirty="0">
                <a:latin typeface="Arial" panose="020B0604020202020204" pitchFamily="34" charset="0"/>
                <a:cs typeface="Arial" panose="020B0604020202020204" pitchFamily="34" charset="0"/>
              </a:rPr>
              <a:t>(A) </a:t>
            </a:r>
            <a:r>
              <a:rPr lang="pt-BR" sz="2200" b="0" i="1" u="none" strike="noStrike" baseline="0" dirty="0">
                <a:latin typeface="Arial" panose="020B0604020202020204" pitchFamily="34" charset="0"/>
                <a:cs typeface="Arial" panose="020B0604020202020204" pitchFamily="34" charset="0"/>
              </a:rPr>
              <a:t>24 			</a:t>
            </a:r>
            <a:r>
              <a:rPr lang="pt-BR" sz="2200" b="0" i="0" u="none" strike="noStrike" baseline="0" dirty="0">
                <a:latin typeface="Arial" panose="020B0604020202020204" pitchFamily="34" charset="0"/>
                <a:cs typeface="Arial" panose="020B0604020202020204" pitchFamily="34" charset="0"/>
              </a:rPr>
              <a:t>(D) </a:t>
            </a:r>
            <a:r>
              <a:rPr lang="pt-BR" sz="2200" b="0" i="1" u="none" strike="noStrike" baseline="0" dirty="0">
                <a:latin typeface="Arial" panose="020B0604020202020204" pitchFamily="34" charset="0"/>
                <a:cs typeface="Arial" panose="020B0604020202020204" pitchFamily="34" charset="0"/>
              </a:rPr>
              <a:t>1110</a:t>
            </a:r>
          </a:p>
          <a:p>
            <a:pPr algn="just"/>
            <a:r>
              <a:rPr lang="pt-BR" sz="2200" b="0" i="0" u="none" strike="noStrike" baseline="0" dirty="0">
                <a:latin typeface="Arial" panose="020B0604020202020204" pitchFamily="34" charset="0"/>
                <a:cs typeface="Arial" panose="020B0604020202020204" pitchFamily="34" charset="0"/>
              </a:rPr>
              <a:t>(B) </a:t>
            </a:r>
            <a:r>
              <a:rPr lang="pt-BR" sz="2200" b="0" i="1" u="none" strike="noStrike" baseline="0" dirty="0">
                <a:latin typeface="Arial" panose="020B0604020202020204" pitchFamily="34" charset="0"/>
                <a:cs typeface="Arial" panose="020B0604020202020204" pitchFamily="34" charset="0"/>
              </a:rPr>
              <a:t>35 			</a:t>
            </a:r>
            <a:r>
              <a:rPr lang="pt-BR" sz="2200" b="0" i="0" u="none" strike="noStrike" baseline="0" dirty="0">
                <a:latin typeface="Arial" panose="020B0604020202020204" pitchFamily="34" charset="0"/>
                <a:cs typeface="Arial" panose="020B0604020202020204" pitchFamily="34" charset="0"/>
              </a:rPr>
              <a:t>(E) </a:t>
            </a:r>
            <a:r>
              <a:rPr lang="pt-BR" sz="2200" b="0" i="1" u="none" strike="noStrike" baseline="0" dirty="0">
                <a:latin typeface="Arial" panose="020B0604020202020204" pitchFamily="34" charset="0"/>
                <a:cs typeface="Arial" panose="020B0604020202020204" pitchFamily="34" charset="0"/>
              </a:rPr>
              <a:t>1145</a:t>
            </a:r>
          </a:p>
          <a:p>
            <a:pPr algn="just"/>
            <a:r>
              <a:rPr lang="pt-BR" sz="2200" b="0" i="0" u="none" strike="noStrike" baseline="0" dirty="0">
                <a:latin typeface="Arial" panose="020B0604020202020204" pitchFamily="34" charset="0"/>
                <a:cs typeface="Arial" panose="020B0604020202020204" pitchFamily="34" charset="0"/>
              </a:rPr>
              <a:t>(C) </a:t>
            </a:r>
            <a:r>
              <a:rPr lang="pt-BR" sz="2200" b="0" i="1" u="none" strike="noStrike" baseline="0" dirty="0">
                <a:latin typeface="Arial" panose="020B0604020202020204" pitchFamily="34" charset="0"/>
                <a:cs typeface="Arial" panose="020B0604020202020204" pitchFamily="34" charset="0"/>
              </a:rPr>
              <a:t>555</a:t>
            </a:r>
            <a:endParaRPr lang="pt-BR" sz="2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1019490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DEB441-C8A9-0ECD-DB24-43D2E808C820}"/>
            </a:ext>
          </a:extLst>
        </p:cNvPr>
        <p:cNvGrpSpPr/>
        <p:nvPr/>
      </p:nvGrpSpPr>
      <p:grpSpPr>
        <a:xfrm>
          <a:off x="0" y="0"/>
          <a:ext cx="0" cy="0"/>
          <a:chOff x="0" y="0"/>
          <a:chExt cx="0" cy="0"/>
        </a:xfrm>
      </p:grpSpPr>
      <p:cxnSp>
        <p:nvCxnSpPr>
          <p:cNvPr id="2" name="Conector reto 1">
            <a:extLst>
              <a:ext uri="{FF2B5EF4-FFF2-40B4-BE49-F238E27FC236}">
                <a16:creationId xmlns:a16="http://schemas.microsoft.com/office/drawing/2014/main" id="{8ADAE3D4-4670-7836-DCCA-8AD0F447F5F3}"/>
              </a:ext>
            </a:extLst>
          </p:cNvPr>
          <p:cNvCxnSpPr>
            <a:cxnSpLocks/>
          </p:cNvCxnSpPr>
          <p:nvPr/>
        </p:nvCxnSpPr>
        <p:spPr>
          <a:xfrm>
            <a:off x="6303034" y="727295"/>
            <a:ext cx="0" cy="5709588"/>
          </a:xfrm>
          <a:prstGeom prst="line">
            <a:avLst/>
          </a:prstGeom>
          <a:ln w="28575"/>
        </p:spPr>
        <p:style>
          <a:lnRef idx="3">
            <a:schemeClr val="dk1"/>
          </a:lnRef>
          <a:fillRef idx="0">
            <a:schemeClr val="dk1"/>
          </a:fillRef>
          <a:effectRef idx="2">
            <a:schemeClr val="dk1"/>
          </a:effectRef>
          <a:fontRef idx="minor">
            <a:schemeClr val="tx1"/>
          </a:fontRef>
        </p:style>
      </p:cxnSp>
      <p:sp>
        <p:nvSpPr>
          <p:cNvPr id="4" name="CaixaDeTexto 3">
            <a:extLst>
              <a:ext uri="{FF2B5EF4-FFF2-40B4-BE49-F238E27FC236}">
                <a16:creationId xmlns:a16="http://schemas.microsoft.com/office/drawing/2014/main" id="{A2666185-5D15-5058-388D-E25313F00AE2}"/>
              </a:ext>
            </a:extLst>
          </p:cNvPr>
          <p:cNvSpPr txBox="1"/>
          <p:nvPr/>
        </p:nvSpPr>
        <p:spPr>
          <a:xfrm>
            <a:off x="208472" y="643492"/>
            <a:ext cx="6094562" cy="4154984"/>
          </a:xfrm>
          <a:prstGeom prst="rect">
            <a:avLst/>
          </a:prstGeom>
          <a:noFill/>
        </p:spPr>
        <p:txBody>
          <a:bodyPr wrap="square">
            <a:spAutoFit/>
          </a:bodyPr>
          <a:lstStyle/>
          <a:p>
            <a:pPr algn="just"/>
            <a:r>
              <a:rPr lang="pt-BR" sz="2200" b="1" i="0" u="none" strike="noStrike" baseline="0" dirty="0">
                <a:latin typeface="Arial" panose="020B0604020202020204" pitchFamily="34" charset="0"/>
                <a:cs typeface="Arial" panose="020B0604020202020204" pitchFamily="34" charset="0"/>
              </a:rPr>
              <a:t>25. (ENEM 2024 – Reaplicação/PPL) </a:t>
            </a:r>
            <a:r>
              <a:rPr lang="pt-BR" sz="2200" b="0" i="0" u="none" strike="noStrike" baseline="0" dirty="0">
                <a:latin typeface="Arial" panose="020B0604020202020204" pitchFamily="34" charset="0"/>
                <a:cs typeface="Arial" panose="020B0604020202020204" pitchFamily="34" charset="0"/>
              </a:rPr>
              <a:t>Para estimar a quantidade de tijolos a ser usada na construção de uma parede, é necessário saber como o tijolo será assentado, pois a estimativa depende de qual face do tijolo ficará aparente na parede.</a:t>
            </a:r>
          </a:p>
          <a:p>
            <a:pPr algn="just"/>
            <a:r>
              <a:rPr lang="pt-BR" sz="2200" b="0" i="0" u="none" strike="noStrike" baseline="0" dirty="0">
                <a:latin typeface="Arial" panose="020B0604020202020204" pitchFamily="34" charset="0"/>
                <a:cs typeface="Arial" panose="020B0604020202020204" pitchFamily="34" charset="0"/>
              </a:rPr>
              <a:t>Em uma obra, um pedreiro deverá construir uma parede, na qual haverá uma janela, ambas em formato retangular, utilizando tijolos em forma de blocos de faces também retangulares, com as medidas indicadas na figura a seguir.</a:t>
            </a:r>
            <a:endParaRPr lang="pt-BR" sz="2200" dirty="0">
              <a:latin typeface="Arial" panose="020B0604020202020204" pitchFamily="34" charset="0"/>
              <a:cs typeface="Arial" panose="020B0604020202020204" pitchFamily="34" charset="0"/>
            </a:endParaRPr>
          </a:p>
        </p:txBody>
      </p:sp>
      <p:pic>
        <p:nvPicPr>
          <p:cNvPr id="6" name="Imagem 5" descr="Diagrama&#10;&#10;O conteúdo gerado por IA pode estar incorreto.">
            <a:extLst>
              <a:ext uri="{FF2B5EF4-FFF2-40B4-BE49-F238E27FC236}">
                <a16:creationId xmlns:a16="http://schemas.microsoft.com/office/drawing/2014/main" id="{BA2DC6D7-80DB-9849-03C1-1CD00E62B119}"/>
              </a:ext>
            </a:extLst>
          </p:cNvPr>
          <p:cNvPicPr>
            <a:picLocks noChangeAspect="1"/>
          </p:cNvPicPr>
          <p:nvPr/>
        </p:nvPicPr>
        <p:blipFill>
          <a:blip r:embed="rId2"/>
          <a:stretch>
            <a:fillRect/>
          </a:stretch>
        </p:blipFill>
        <p:spPr>
          <a:xfrm>
            <a:off x="1502909" y="4731731"/>
            <a:ext cx="3505689" cy="1771897"/>
          </a:xfrm>
          <a:prstGeom prst="rect">
            <a:avLst/>
          </a:prstGeom>
        </p:spPr>
      </p:pic>
      <p:sp>
        <p:nvSpPr>
          <p:cNvPr id="8" name="CaixaDeTexto 7">
            <a:extLst>
              <a:ext uri="{FF2B5EF4-FFF2-40B4-BE49-F238E27FC236}">
                <a16:creationId xmlns:a16="http://schemas.microsoft.com/office/drawing/2014/main" id="{AA89091A-1F22-4A8B-D77D-3FD8E471B711}"/>
              </a:ext>
            </a:extLst>
          </p:cNvPr>
          <p:cNvSpPr txBox="1"/>
          <p:nvPr/>
        </p:nvSpPr>
        <p:spPr>
          <a:xfrm>
            <a:off x="6303034" y="1785668"/>
            <a:ext cx="5680491" cy="4832092"/>
          </a:xfrm>
          <a:prstGeom prst="rect">
            <a:avLst/>
          </a:prstGeom>
          <a:noFill/>
        </p:spPr>
        <p:txBody>
          <a:bodyPr wrap="square">
            <a:spAutoFit/>
          </a:bodyPr>
          <a:lstStyle/>
          <a:p>
            <a:pPr algn="just"/>
            <a:r>
              <a:rPr lang="pt-BR" sz="2200" b="0" i="0" u="none" strike="noStrike" baseline="0" dirty="0">
                <a:latin typeface="Arial" panose="020B0604020202020204" pitchFamily="34" charset="0"/>
                <a:cs typeface="Arial" panose="020B0604020202020204" pitchFamily="34" charset="0"/>
              </a:rPr>
              <a:t>Segundo as orientações que recebeu, a janela não poderá ser tão pequena a ponto de a medida de sua área equivaler à área da face aparente de </a:t>
            </a:r>
            <a:r>
              <a:rPr lang="pt-BR" sz="2200" b="0" i="1" u="none" strike="noStrike" baseline="0" dirty="0">
                <a:latin typeface="Arial" panose="020B0604020202020204" pitchFamily="34" charset="0"/>
                <a:cs typeface="Arial" panose="020B0604020202020204" pitchFamily="34" charset="0"/>
              </a:rPr>
              <a:t>100 </a:t>
            </a:r>
            <a:r>
              <a:rPr lang="pt-BR" sz="2200" b="0" i="0" u="none" strike="noStrike" baseline="0" dirty="0">
                <a:latin typeface="Arial" panose="020B0604020202020204" pitchFamily="34" charset="0"/>
                <a:cs typeface="Arial" panose="020B0604020202020204" pitchFamily="34" charset="0"/>
              </a:rPr>
              <a:t>tijolos, e nem tão grande a ponto de ocupar uma área de medida maior ou igual a da medida da área da parede, na situação em que não houvesse janela na parede. Despreze a espessura da massa para assentar esses tijolos.</a:t>
            </a:r>
          </a:p>
          <a:p>
            <a:pPr algn="just"/>
            <a:r>
              <a:rPr lang="pt-BR" sz="2200" b="0" i="0" u="none" strike="noStrike" baseline="0" dirty="0">
                <a:latin typeface="Arial" panose="020B0604020202020204" pitchFamily="34" charset="0"/>
                <a:cs typeface="Arial" panose="020B0604020202020204" pitchFamily="34" charset="0"/>
              </a:rPr>
              <a:t>Nessas condições, as quantidades mínima e máxima de tijolos que poderão ser utilizados na construção dessa parede são, respectivamente,</a:t>
            </a:r>
          </a:p>
        </p:txBody>
      </p:sp>
      <p:pic>
        <p:nvPicPr>
          <p:cNvPr id="10" name="Imagem 9" descr="Diagrama&#10;&#10;O conteúdo gerado por IA pode estar incorreto.">
            <a:extLst>
              <a:ext uri="{FF2B5EF4-FFF2-40B4-BE49-F238E27FC236}">
                <a16:creationId xmlns:a16="http://schemas.microsoft.com/office/drawing/2014/main" id="{6960CAAD-34A2-8BD8-D4CE-96BE38630BA6}"/>
              </a:ext>
            </a:extLst>
          </p:cNvPr>
          <p:cNvPicPr>
            <a:picLocks noChangeAspect="1"/>
          </p:cNvPicPr>
          <p:nvPr/>
        </p:nvPicPr>
        <p:blipFill>
          <a:blip r:embed="rId3"/>
          <a:stretch>
            <a:fillRect/>
          </a:stretch>
        </p:blipFill>
        <p:spPr>
          <a:xfrm>
            <a:off x="7774841" y="643492"/>
            <a:ext cx="2636612" cy="1142176"/>
          </a:xfrm>
          <a:prstGeom prst="rect">
            <a:avLst/>
          </a:prstGeom>
        </p:spPr>
      </p:pic>
    </p:spTree>
    <p:extLst>
      <p:ext uri="{BB962C8B-B14F-4D97-AF65-F5344CB8AC3E}">
        <p14:creationId xmlns:p14="http://schemas.microsoft.com/office/powerpoint/2010/main" val="282639810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1B2359-834A-19B3-D9CB-BFE869D0B045}"/>
            </a:ext>
          </a:extLst>
        </p:cNvPr>
        <p:cNvGrpSpPr/>
        <p:nvPr/>
      </p:nvGrpSpPr>
      <p:grpSpPr>
        <a:xfrm>
          <a:off x="0" y="0"/>
          <a:ext cx="0" cy="0"/>
          <a:chOff x="0" y="0"/>
          <a:chExt cx="0" cy="0"/>
        </a:xfrm>
      </p:grpSpPr>
      <p:cxnSp>
        <p:nvCxnSpPr>
          <p:cNvPr id="2" name="Conector reto 1">
            <a:extLst>
              <a:ext uri="{FF2B5EF4-FFF2-40B4-BE49-F238E27FC236}">
                <a16:creationId xmlns:a16="http://schemas.microsoft.com/office/drawing/2014/main" id="{356275B8-1B0E-6603-508C-68FB6A754CE7}"/>
              </a:ext>
            </a:extLst>
          </p:cNvPr>
          <p:cNvCxnSpPr>
            <a:cxnSpLocks/>
          </p:cNvCxnSpPr>
          <p:nvPr/>
        </p:nvCxnSpPr>
        <p:spPr>
          <a:xfrm>
            <a:off x="6303034" y="727295"/>
            <a:ext cx="0" cy="5709588"/>
          </a:xfrm>
          <a:prstGeom prst="line">
            <a:avLst/>
          </a:prstGeom>
          <a:ln w="28575"/>
        </p:spPr>
        <p:style>
          <a:lnRef idx="3">
            <a:schemeClr val="dk1"/>
          </a:lnRef>
          <a:fillRef idx="0">
            <a:schemeClr val="dk1"/>
          </a:fillRef>
          <a:effectRef idx="2">
            <a:schemeClr val="dk1"/>
          </a:effectRef>
          <a:fontRef idx="minor">
            <a:schemeClr val="tx1"/>
          </a:fontRef>
        </p:style>
      </p:cxnSp>
      <p:sp>
        <p:nvSpPr>
          <p:cNvPr id="4" name="CaixaDeTexto 3">
            <a:extLst>
              <a:ext uri="{FF2B5EF4-FFF2-40B4-BE49-F238E27FC236}">
                <a16:creationId xmlns:a16="http://schemas.microsoft.com/office/drawing/2014/main" id="{E193DD5B-4BAD-3C2E-FC46-B695C450CCD9}"/>
              </a:ext>
            </a:extLst>
          </p:cNvPr>
          <p:cNvSpPr txBox="1"/>
          <p:nvPr/>
        </p:nvSpPr>
        <p:spPr>
          <a:xfrm>
            <a:off x="208472" y="612325"/>
            <a:ext cx="6094562" cy="1107996"/>
          </a:xfrm>
          <a:prstGeom prst="rect">
            <a:avLst/>
          </a:prstGeom>
          <a:noFill/>
        </p:spPr>
        <p:txBody>
          <a:bodyPr wrap="square">
            <a:spAutoFit/>
          </a:bodyPr>
          <a:lstStyle/>
          <a:p>
            <a:pPr algn="just"/>
            <a:r>
              <a:rPr lang="pt-BR" sz="2200" b="0" i="0" u="none" strike="noStrike" baseline="0" dirty="0">
                <a:latin typeface="Arial" panose="020B0604020202020204" pitchFamily="34" charset="0"/>
                <a:cs typeface="Arial" panose="020B0604020202020204" pitchFamily="34" charset="0"/>
              </a:rPr>
              <a:t>(A) </a:t>
            </a:r>
            <a:r>
              <a:rPr lang="pt-BR" sz="2200" b="0" i="1" u="none" strike="noStrike" baseline="0" dirty="0">
                <a:latin typeface="Arial" panose="020B0604020202020204" pitchFamily="34" charset="0"/>
                <a:cs typeface="Arial" panose="020B0604020202020204" pitchFamily="34" charset="0"/>
              </a:rPr>
              <a:t>100 </a:t>
            </a:r>
            <a:r>
              <a:rPr lang="pt-BR" sz="2200" b="0" i="0" u="none" strike="noStrike" baseline="0" dirty="0">
                <a:latin typeface="Arial" panose="020B0604020202020204" pitchFamily="34" charset="0"/>
                <a:cs typeface="Arial" panose="020B0604020202020204" pitchFamily="34" charset="0"/>
              </a:rPr>
              <a:t>e </a:t>
            </a:r>
            <a:r>
              <a:rPr lang="pt-BR" sz="2200" b="0" i="1" u="none" strike="noStrike" baseline="0" dirty="0">
                <a:latin typeface="Arial" panose="020B0604020202020204" pitchFamily="34" charset="0"/>
                <a:cs typeface="Arial" panose="020B0604020202020204" pitchFamily="34" charset="0"/>
              </a:rPr>
              <a:t>400</a:t>
            </a:r>
            <a:r>
              <a:rPr lang="pt-BR" sz="2200" b="0" i="0" u="none" strike="noStrike" baseline="0" dirty="0">
                <a:latin typeface="Arial" panose="020B0604020202020204" pitchFamily="34" charset="0"/>
                <a:cs typeface="Arial" panose="020B0604020202020204" pitchFamily="34" charset="0"/>
              </a:rPr>
              <a:t>. 	(D) </a:t>
            </a:r>
            <a:r>
              <a:rPr lang="pt-BR" sz="2200" b="0" i="1" u="none" strike="noStrike" baseline="0" dirty="0">
                <a:latin typeface="Arial" panose="020B0604020202020204" pitchFamily="34" charset="0"/>
                <a:cs typeface="Arial" panose="020B0604020202020204" pitchFamily="34" charset="0"/>
              </a:rPr>
              <a:t>733 </a:t>
            </a:r>
            <a:r>
              <a:rPr lang="pt-BR" sz="2200" b="0" i="0" u="none" strike="noStrike" baseline="0" dirty="0">
                <a:latin typeface="Arial" panose="020B0604020202020204" pitchFamily="34" charset="0"/>
                <a:cs typeface="Arial" panose="020B0604020202020204" pitchFamily="34" charset="0"/>
              </a:rPr>
              <a:t>e </a:t>
            </a:r>
            <a:r>
              <a:rPr lang="pt-BR" sz="2200" b="0" i="1" u="none" strike="noStrike" baseline="0" dirty="0">
                <a:latin typeface="Arial" panose="020B0604020202020204" pitchFamily="34" charset="0"/>
                <a:cs typeface="Arial" panose="020B0604020202020204" pitchFamily="34" charset="0"/>
              </a:rPr>
              <a:t>2396</a:t>
            </a:r>
            <a:r>
              <a:rPr lang="pt-BR" sz="2200" b="0" i="0" u="none" strike="noStrike" baseline="0" dirty="0">
                <a:latin typeface="Arial" panose="020B0604020202020204" pitchFamily="34" charset="0"/>
                <a:cs typeface="Arial" panose="020B0604020202020204" pitchFamily="34" charset="0"/>
              </a:rPr>
              <a:t>.</a:t>
            </a:r>
          </a:p>
          <a:p>
            <a:pPr algn="just"/>
            <a:r>
              <a:rPr lang="pt-BR" sz="2200" b="0" i="0" u="none" strike="noStrike" baseline="0" dirty="0">
                <a:latin typeface="Arial" panose="020B0604020202020204" pitchFamily="34" charset="0"/>
                <a:cs typeface="Arial" panose="020B0604020202020204" pitchFamily="34" charset="0"/>
              </a:rPr>
              <a:t>(B) </a:t>
            </a:r>
            <a:r>
              <a:rPr lang="pt-BR" sz="2200" b="0" i="1" u="none" strike="noStrike" baseline="0" dirty="0">
                <a:latin typeface="Arial" panose="020B0604020202020204" pitchFamily="34" charset="0"/>
                <a:cs typeface="Arial" panose="020B0604020202020204" pitchFamily="34" charset="0"/>
              </a:rPr>
              <a:t>100 </a:t>
            </a:r>
            <a:r>
              <a:rPr lang="pt-BR" sz="2200" b="0" i="0" u="none" strike="noStrike" baseline="0" dirty="0">
                <a:latin typeface="Arial" panose="020B0604020202020204" pitchFamily="34" charset="0"/>
                <a:cs typeface="Arial" panose="020B0604020202020204" pitchFamily="34" charset="0"/>
              </a:rPr>
              <a:t>e </a:t>
            </a:r>
            <a:r>
              <a:rPr lang="pt-BR" sz="2200" b="0" i="1" u="none" strike="noStrike" baseline="0" dirty="0">
                <a:latin typeface="Arial" panose="020B0604020202020204" pitchFamily="34" charset="0"/>
                <a:cs typeface="Arial" panose="020B0604020202020204" pitchFamily="34" charset="0"/>
              </a:rPr>
              <a:t>2400</a:t>
            </a:r>
            <a:r>
              <a:rPr lang="pt-BR" sz="2200" b="0" i="0" u="none" strike="noStrike" baseline="0" dirty="0">
                <a:latin typeface="Arial" panose="020B0604020202020204" pitchFamily="34" charset="0"/>
                <a:cs typeface="Arial" panose="020B0604020202020204" pitchFamily="34" charset="0"/>
              </a:rPr>
              <a:t>. 	(E) </a:t>
            </a:r>
            <a:r>
              <a:rPr lang="pt-BR" sz="2200" b="0" i="1" u="none" strike="noStrike" baseline="0" dirty="0">
                <a:latin typeface="Arial" panose="020B0604020202020204" pitchFamily="34" charset="0"/>
                <a:cs typeface="Arial" panose="020B0604020202020204" pitchFamily="34" charset="0"/>
              </a:rPr>
              <a:t>2500 </a:t>
            </a:r>
            <a:r>
              <a:rPr lang="pt-BR" sz="2200" b="0" i="0" u="none" strike="noStrike" baseline="0" dirty="0">
                <a:latin typeface="Arial" panose="020B0604020202020204" pitchFamily="34" charset="0"/>
                <a:cs typeface="Arial" panose="020B0604020202020204" pitchFamily="34" charset="0"/>
              </a:rPr>
              <a:t>e </a:t>
            </a:r>
            <a:r>
              <a:rPr lang="pt-BR" sz="2200" b="0" i="1" u="none" strike="noStrike" baseline="0" dirty="0">
                <a:latin typeface="Arial" panose="020B0604020202020204" pitchFamily="34" charset="0"/>
                <a:cs typeface="Arial" panose="020B0604020202020204" pitchFamily="34" charset="0"/>
              </a:rPr>
              <a:t>2800</a:t>
            </a:r>
            <a:r>
              <a:rPr lang="pt-BR" sz="2200" b="0" i="0" u="none" strike="noStrike" baseline="0" dirty="0">
                <a:latin typeface="Arial" panose="020B0604020202020204" pitchFamily="34" charset="0"/>
                <a:cs typeface="Arial" panose="020B0604020202020204" pitchFamily="34" charset="0"/>
              </a:rPr>
              <a:t>.</a:t>
            </a:r>
          </a:p>
          <a:p>
            <a:pPr algn="just"/>
            <a:r>
              <a:rPr lang="pt-BR" sz="2200" b="0" i="0" u="none" strike="noStrike" baseline="0" dirty="0">
                <a:latin typeface="Arial" panose="020B0604020202020204" pitchFamily="34" charset="0"/>
                <a:cs typeface="Arial" panose="020B0604020202020204" pitchFamily="34" charset="0"/>
              </a:rPr>
              <a:t>(C) </a:t>
            </a:r>
            <a:r>
              <a:rPr lang="pt-BR" sz="2200" b="0" i="1" u="none" strike="noStrike" baseline="0" dirty="0">
                <a:latin typeface="Arial" panose="020B0604020202020204" pitchFamily="34" charset="0"/>
                <a:cs typeface="Arial" panose="020B0604020202020204" pitchFamily="34" charset="0"/>
              </a:rPr>
              <a:t>2000 </a:t>
            </a:r>
            <a:r>
              <a:rPr lang="pt-BR" sz="2200" b="0" i="0" u="none" strike="noStrike" baseline="0" dirty="0">
                <a:latin typeface="Arial" panose="020B0604020202020204" pitchFamily="34" charset="0"/>
                <a:cs typeface="Arial" panose="020B0604020202020204" pitchFamily="34" charset="0"/>
              </a:rPr>
              <a:t>e </a:t>
            </a:r>
            <a:r>
              <a:rPr lang="pt-BR" sz="2200" b="0" i="1" u="none" strike="noStrike" baseline="0" dirty="0">
                <a:latin typeface="Arial" panose="020B0604020202020204" pitchFamily="34" charset="0"/>
                <a:cs typeface="Arial" panose="020B0604020202020204" pitchFamily="34" charset="0"/>
              </a:rPr>
              <a:t>2300</a:t>
            </a:r>
            <a:r>
              <a:rPr lang="pt-BR" sz="2200" b="0" i="0" u="none" strike="noStrike" baseline="0" dirty="0">
                <a:latin typeface="Arial" panose="020B0604020202020204" pitchFamily="34" charset="0"/>
                <a:cs typeface="Arial" panose="020B0604020202020204" pitchFamily="34" charset="0"/>
              </a:rPr>
              <a:t>.</a:t>
            </a:r>
            <a:endParaRPr lang="pt-BR" sz="2200" dirty="0">
              <a:latin typeface="Arial" panose="020B0604020202020204" pitchFamily="34" charset="0"/>
              <a:cs typeface="Arial" panose="020B0604020202020204" pitchFamily="34" charset="0"/>
            </a:endParaRPr>
          </a:p>
        </p:txBody>
      </p:sp>
      <p:pic>
        <p:nvPicPr>
          <p:cNvPr id="6" name="Imagem 5" descr="Interface gráfica do usuário, Texto, Aplicativo, Email&#10;&#10;O conteúdo gerado por IA pode estar incorreto.">
            <a:extLst>
              <a:ext uri="{FF2B5EF4-FFF2-40B4-BE49-F238E27FC236}">
                <a16:creationId xmlns:a16="http://schemas.microsoft.com/office/drawing/2014/main" id="{76FC8A74-2302-0312-115E-94EE26499C9E}"/>
              </a:ext>
            </a:extLst>
          </p:cNvPr>
          <p:cNvPicPr>
            <a:picLocks noChangeAspect="1"/>
          </p:cNvPicPr>
          <p:nvPr/>
        </p:nvPicPr>
        <p:blipFill>
          <a:blip r:embed="rId2"/>
          <a:stretch>
            <a:fillRect/>
          </a:stretch>
        </p:blipFill>
        <p:spPr>
          <a:xfrm>
            <a:off x="256359" y="1720321"/>
            <a:ext cx="5984333" cy="2118434"/>
          </a:xfrm>
          <a:prstGeom prst="rect">
            <a:avLst/>
          </a:prstGeom>
        </p:spPr>
      </p:pic>
      <p:sp>
        <p:nvSpPr>
          <p:cNvPr id="8" name="CaixaDeTexto 7">
            <a:extLst>
              <a:ext uri="{FF2B5EF4-FFF2-40B4-BE49-F238E27FC236}">
                <a16:creationId xmlns:a16="http://schemas.microsoft.com/office/drawing/2014/main" id="{1A932F8D-1B9C-6E43-3433-6B62C79CEBCC}"/>
              </a:ext>
            </a:extLst>
          </p:cNvPr>
          <p:cNvSpPr txBox="1"/>
          <p:nvPr/>
        </p:nvSpPr>
        <p:spPr>
          <a:xfrm>
            <a:off x="201244" y="3937351"/>
            <a:ext cx="6094562" cy="1446550"/>
          </a:xfrm>
          <a:prstGeom prst="rect">
            <a:avLst/>
          </a:prstGeom>
          <a:noFill/>
        </p:spPr>
        <p:txBody>
          <a:bodyPr wrap="square">
            <a:spAutoFit/>
          </a:bodyPr>
          <a:lstStyle/>
          <a:p>
            <a:pPr algn="just"/>
            <a:r>
              <a:rPr lang="pt-BR" sz="2200" b="1" i="0" u="none" strike="noStrike" baseline="0" dirty="0">
                <a:latin typeface="Arial-BoldMT"/>
              </a:rPr>
              <a:t>Ite</a:t>
            </a:r>
            <a:r>
              <a:rPr lang="pt-BR" sz="2200" b="1" i="0" u="none" strike="noStrike" baseline="0" dirty="0">
                <a:latin typeface="Lato-Bold"/>
              </a:rPr>
              <a:t>m </a:t>
            </a:r>
            <a:r>
              <a:rPr lang="pt-BR" sz="2200" b="1" i="0" u="none" strike="noStrike" baseline="0" dirty="0">
                <a:latin typeface="Cambria-Bold"/>
              </a:rPr>
              <a:t>1</a:t>
            </a:r>
            <a:r>
              <a:rPr lang="pt-BR" sz="2200" b="1" i="0" u="none" strike="noStrike" baseline="0" dirty="0">
                <a:latin typeface="Lato-Bold"/>
              </a:rPr>
              <a:t>. (CAED </a:t>
            </a:r>
            <a:r>
              <a:rPr lang="pt-BR" sz="2200" b="1" i="0" u="none" strike="noStrike" baseline="0" dirty="0">
                <a:latin typeface="Cambria-Bold"/>
              </a:rPr>
              <a:t>2025</a:t>
            </a:r>
            <a:r>
              <a:rPr lang="pt-BR" sz="2200" b="1" i="0" u="none" strike="noStrike" baseline="0" dirty="0">
                <a:latin typeface="Lato-Bold"/>
              </a:rPr>
              <a:t>) </a:t>
            </a:r>
            <a:r>
              <a:rPr lang="pt-BR" sz="2200" b="0" i="0" u="none" strike="noStrike" baseline="0" dirty="0">
                <a:latin typeface="Lato-Regular"/>
              </a:rPr>
              <a:t>Luana vai reservar uma região de</a:t>
            </a:r>
            <a:r>
              <a:rPr lang="pt-BR" sz="2200" dirty="0">
                <a:latin typeface="Lato-Regular"/>
              </a:rPr>
              <a:t> </a:t>
            </a:r>
            <a:r>
              <a:rPr lang="pt-BR" sz="2200" b="0" i="0" u="none" strike="noStrike" baseline="0" dirty="0">
                <a:latin typeface="Lato-Regular"/>
              </a:rPr>
              <a:t>seu quintal para o seu animal de estimação. Observe abaixo um esboço dessa região feito por Luana.</a:t>
            </a:r>
            <a:endParaRPr lang="pt-BR" sz="2200" dirty="0"/>
          </a:p>
        </p:txBody>
      </p:sp>
      <p:sp>
        <p:nvSpPr>
          <p:cNvPr id="10" name="CaixaDeTexto 9">
            <a:extLst>
              <a:ext uri="{FF2B5EF4-FFF2-40B4-BE49-F238E27FC236}">
                <a16:creationId xmlns:a16="http://schemas.microsoft.com/office/drawing/2014/main" id="{A599A435-E625-6AA4-A1B7-75BAE9D5B91E}"/>
              </a:ext>
            </a:extLst>
          </p:cNvPr>
          <p:cNvSpPr txBox="1"/>
          <p:nvPr/>
        </p:nvSpPr>
        <p:spPr>
          <a:xfrm>
            <a:off x="6240692" y="3714693"/>
            <a:ext cx="5632604" cy="2123658"/>
          </a:xfrm>
          <a:prstGeom prst="rect">
            <a:avLst/>
          </a:prstGeom>
          <a:noFill/>
        </p:spPr>
        <p:txBody>
          <a:bodyPr wrap="square">
            <a:spAutoFit/>
          </a:bodyPr>
          <a:lstStyle/>
          <a:p>
            <a:pPr algn="just"/>
            <a:r>
              <a:rPr lang="pt-BR" sz="2200" b="0" i="0" u="none" strike="noStrike" baseline="0" dirty="0">
                <a:latin typeface="Lato-Regular"/>
              </a:rPr>
              <a:t>De acordo com esse esboço, qual é a medida da área, em metro quadrado, dessa região?</a:t>
            </a:r>
          </a:p>
          <a:p>
            <a:pPr algn="just"/>
            <a:r>
              <a:rPr lang="pt-BR" sz="2200" b="0" i="0" u="none" strike="noStrike" baseline="0" dirty="0">
                <a:latin typeface="Lato-Regular"/>
              </a:rPr>
              <a:t>(A) </a:t>
            </a:r>
            <a:r>
              <a:rPr lang="pt-BR" sz="2200" b="0" i="1" u="none" strike="noStrike" baseline="0" dirty="0">
                <a:latin typeface="Cambria-Italic"/>
              </a:rPr>
              <a:t>10</a:t>
            </a:r>
            <a:r>
              <a:rPr lang="pt-BR" sz="2200" b="0" i="0" u="none" strike="noStrike" baseline="0" dirty="0">
                <a:latin typeface="Lato-Regular"/>
              </a:rPr>
              <a:t>,</a:t>
            </a:r>
            <a:r>
              <a:rPr lang="pt-BR" sz="2200" b="0" i="1" u="none" strike="noStrike" baseline="0" dirty="0">
                <a:latin typeface="Cambria-Italic"/>
              </a:rPr>
              <a:t>5 </a:t>
            </a:r>
            <a:r>
              <a:rPr lang="pt-BR" sz="2200" b="0" i="0" u="none" strike="noStrike" baseline="0" dirty="0">
                <a:latin typeface="Lato-Regular"/>
              </a:rPr>
              <a:t>m². 		(D) </a:t>
            </a:r>
            <a:r>
              <a:rPr lang="pt-BR" sz="2200" b="0" i="1" u="none" strike="noStrike" baseline="0" dirty="0">
                <a:latin typeface="Cambria-Italic"/>
              </a:rPr>
              <a:t>15 </a:t>
            </a:r>
            <a:r>
              <a:rPr lang="pt-BR" sz="2200" b="0" i="0" u="none" strike="noStrike" baseline="0" dirty="0">
                <a:latin typeface="Lato-Regular"/>
              </a:rPr>
              <a:t>m².</a:t>
            </a:r>
          </a:p>
          <a:p>
            <a:pPr algn="just"/>
            <a:r>
              <a:rPr lang="pt-BR" sz="2200" b="0" i="0" u="none" strike="noStrike" baseline="0" dirty="0">
                <a:latin typeface="Lato-Regular"/>
              </a:rPr>
              <a:t>(B) </a:t>
            </a:r>
            <a:r>
              <a:rPr lang="pt-BR" sz="2200" b="0" i="1" u="none" strike="noStrike" baseline="0" dirty="0">
                <a:latin typeface="Cambria-Italic"/>
              </a:rPr>
              <a:t>11 </a:t>
            </a:r>
            <a:r>
              <a:rPr lang="pt-BR" sz="2200" b="0" i="0" u="none" strike="noStrike" baseline="0" dirty="0">
                <a:latin typeface="Lato-Regular"/>
              </a:rPr>
              <a:t>m². 		(E) </a:t>
            </a:r>
            <a:r>
              <a:rPr lang="pt-BR" sz="2200" b="0" i="1" u="none" strike="noStrike" baseline="0" dirty="0">
                <a:latin typeface="Cambria-Italic"/>
              </a:rPr>
              <a:t>21 </a:t>
            </a:r>
            <a:r>
              <a:rPr lang="pt-BR" sz="2200" b="0" i="0" u="none" strike="noStrike" baseline="0" dirty="0">
                <a:latin typeface="Lato-Regular"/>
              </a:rPr>
              <a:t>m².</a:t>
            </a:r>
          </a:p>
          <a:p>
            <a:pPr algn="just"/>
            <a:r>
              <a:rPr lang="pt-BR" sz="2200" b="0" i="0" u="none" strike="noStrike" baseline="0" dirty="0">
                <a:latin typeface="Lato-Regular"/>
              </a:rPr>
              <a:t>(C) </a:t>
            </a:r>
            <a:r>
              <a:rPr lang="pt-BR" sz="2200" b="0" i="1" u="none" strike="noStrike" baseline="0" dirty="0">
                <a:latin typeface="Cambria-Italic"/>
              </a:rPr>
              <a:t>13</a:t>
            </a:r>
            <a:r>
              <a:rPr lang="pt-BR" sz="2200" b="0" i="0" u="none" strike="noStrike" baseline="0" dirty="0">
                <a:latin typeface="Lato-Regular"/>
              </a:rPr>
              <a:t>,</a:t>
            </a:r>
            <a:r>
              <a:rPr lang="pt-BR" sz="2200" b="0" i="1" u="none" strike="noStrike" baseline="0" dirty="0">
                <a:latin typeface="Cambria-Italic"/>
              </a:rPr>
              <a:t>5 </a:t>
            </a:r>
            <a:r>
              <a:rPr lang="pt-BR" sz="2200" b="0" i="0" u="none" strike="noStrike" baseline="0" dirty="0">
                <a:latin typeface="Lato-Regular"/>
              </a:rPr>
              <a:t>m².</a:t>
            </a:r>
            <a:endParaRPr lang="pt-BR" sz="2200" dirty="0"/>
          </a:p>
        </p:txBody>
      </p:sp>
      <p:pic>
        <p:nvPicPr>
          <p:cNvPr id="12" name="Imagem 11" descr="Gráfico, Diagrama&#10;&#10;O conteúdo gerado por IA pode estar incorreto.">
            <a:extLst>
              <a:ext uri="{FF2B5EF4-FFF2-40B4-BE49-F238E27FC236}">
                <a16:creationId xmlns:a16="http://schemas.microsoft.com/office/drawing/2014/main" id="{A7C36BD9-C377-B33B-9975-7A959F743D1E}"/>
              </a:ext>
            </a:extLst>
          </p:cNvPr>
          <p:cNvPicPr>
            <a:picLocks noChangeAspect="1"/>
          </p:cNvPicPr>
          <p:nvPr/>
        </p:nvPicPr>
        <p:blipFill>
          <a:blip r:embed="rId3"/>
          <a:stretch>
            <a:fillRect/>
          </a:stretch>
        </p:blipFill>
        <p:spPr>
          <a:xfrm>
            <a:off x="7320517" y="701479"/>
            <a:ext cx="3535295" cy="2880610"/>
          </a:xfrm>
          <a:prstGeom prst="rect">
            <a:avLst/>
          </a:prstGeom>
        </p:spPr>
      </p:pic>
    </p:spTree>
    <p:extLst>
      <p:ext uri="{BB962C8B-B14F-4D97-AF65-F5344CB8AC3E}">
        <p14:creationId xmlns:p14="http://schemas.microsoft.com/office/powerpoint/2010/main" val="44837413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708BCF-2B57-6E28-B4C4-C1422CC9C6A6}"/>
            </a:ext>
          </a:extLst>
        </p:cNvPr>
        <p:cNvGrpSpPr/>
        <p:nvPr/>
      </p:nvGrpSpPr>
      <p:grpSpPr>
        <a:xfrm>
          <a:off x="0" y="0"/>
          <a:ext cx="0" cy="0"/>
          <a:chOff x="0" y="0"/>
          <a:chExt cx="0" cy="0"/>
        </a:xfrm>
      </p:grpSpPr>
      <p:cxnSp>
        <p:nvCxnSpPr>
          <p:cNvPr id="2" name="Conector reto 1">
            <a:extLst>
              <a:ext uri="{FF2B5EF4-FFF2-40B4-BE49-F238E27FC236}">
                <a16:creationId xmlns:a16="http://schemas.microsoft.com/office/drawing/2014/main" id="{19DC4799-0B61-A76C-1078-7C576F466EB2}"/>
              </a:ext>
            </a:extLst>
          </p:cNvPr>
          <p:cNvCxnSpPr>
            <a:cxnSpLocks/>
          </p:cNvCxnSpPr>
          <p:nvPr/>
        </p:nvCxnSpPr>
        <p:spPr>
          <a:xfrm>
            <a:off x="6303034" y="727295"/>
            <a:ext cx="0" cy="5709588"/>
          </a:xfrm>
          <a:prstGeom prst="line">
            <a:avLst/>
          </a:prstGeom>
          <a:ln w="28575"/>
        </p:spPr>
        <p:style>
          <a:lnRef idx="3">
            <a:schemeClr val="dk1"/>
          </a:lnRef>
          <a:fillRef idx="0">
            <a:schemeClr val="dk1"/>
          </a:fillRef>
          <a:effectRef idx="2">
            <a:schemeClr val="dk1"/>
          </a:effectRef>
          <a:fontRef idx="minor">
            <a:schemeClr val="tx1"/>
          </a:fontRef>
        </p:style>
      </p:cxnSp>
      <p:sp>
        <p:nvSpPr>
          <p:cNvPr id="4" name="CaixaDeTexto 3">
            <a:extLst>
              <a:ext uri="{FF2B5EF4-FFF2-40B4-BE49-F238E27FC236}">
                <a16:creationId xmlns:a16="http://schemas.microsoft.com/office/drawing/2014/main" id="{DEEF1087-2129-0C86-B45A-5488C0B9A75D}"/>
              </a:ext>
            </a:extLst>
          </p:cNvPr>
          <p:cNvSpPr txBox="1"/>
          <p:nvPr/>
        </p:nvSpPr>
        <p:spPr>
          <a:xfrm>
            <a:off x="208472" y="563249"/>
            <a:ext cx="6094562" cy="6186309"/>
          </a:xfrm>
          <a:prstGeom prst="rect">
            <a:avLst/>
          </a:prstGeom>
          <a:noFill/>
        </p:spPr>
        <p:txBody>
          <a:bodyPr wrap="square">
            <a:spAutoFit/>
          </a:bodyPr>
          <a:lstStyle/>
          <a:p>
            <a:pPr algn="just"/>
            <a:r>
              <a:rPr lang="pt-BR" sz="2200" b="1" i="0" u="none" strike="noStrike" baseline="0" dirty="0">
                <a:latin typeface="Arial" panose="020B0604020202020204" pitchFamily="34" charset="0"/>
                <a:cs typeface="Arial" panose="020B0604020202020204" pitchFamily="34" charset="0"/>
              </a:rPr>
              <a:t>Item 2. (CAED 2025) </a:t>
            </a:r>
            <a:r>
              <a:rPr lang="pt-BR" sz="2200" b="0" i="0" u="none" strike="noStrike" baseline="0" dirty="0">
                <a:latin typeface="Arial" panose="020B0604020202020204" pitchFamily="34" charset="0"/>
                <a:cs typeface="Arial" panose="020B0604020202020204" pitchFamily="34" charset="0"/>
              </a:rPr>
              <a:t>A região externa de um salão de festa será revestida com piso. Para estimar a quantidade de material necessário, o engenheiro responsável pela obra fez um esboço dessa região. Observe, na figura abaixo, esse esboço.</a:t>
            </a:r>
          </a:p>
          <a:p>
            <a:pPr algn="just"/>
            <a:endParaRPr lang="pt-BR" sz="2200" dirty="0">
              <a:latin typeface="Arial" panose="020B0604020202020204" pitchFamily="34" charset="0"/>
              <a:cs typeface="Arial" panose="020B0604020202020204" pitchFamily="34" charset="0"/>
            </a:endParaRPr>
          </a:p>
          <a:p>
            <a:pPr algn="just"/>
            <a:endParaRPr lang="pt-BR" sz="2200" b="0" i="0" u="none" strike="noStrike" baseline="0" dirty="0">
              <a:latin typeface="Arial" panose="020B0604020202020204" pitchFamily="34" charset="0"/>
              <a:cs typeface="Arial" panose="020B0604020202020204" pitchFamily="34" charset="0"/>
            </a:endParaRPr>
          </a:p>
          <a:p>
            <a:pPr algn="just"/>
            <a:endParaRPr lang="pt-BR" sz="2200" dirty="0">
              <a:latin typeface="Arial" panose="020B0604020202020204" pitchFamily="34" charset="0"/>
              <a:cs typeface="Arial" panose="020B0604020202020204" pitchFamily="34" charset="0"/>
            </a:endParaRPr>
          </a:p>
          <a:p>
            <a:pPr algn="just"/>
            <a:endParaRPr lang="pt-BR" sz="2200" b="0" i="0" u="none" strike="noStrike" baseline="0" dirty="0">
              <a:latin typeface="Arial" panose="020B0604020202020204" pitchFamily="34" charset="0"/>
              <a:cs typeface="Arial" panose="020B0604020202020204" pitchFamily="34" charset="0"/>
            </a:endParaRPr>
          </a:p>
          <a:p>
            <a:pPr algn="just"/>
            <a:endParaRPr lang="pt-BR" sz="2200" dirty="0">
              <a:latin typeface="Arial" panose="020B0604020202020204" pitchFamily="34" charset="0"/>
              <a:cs typeface="Arial" panose="020B0604020202020204" pitchFamily="34" charset="0"/>
            </a:endParaRPr>
          </a:p>
          <a:p>
            <a:pPr algn="just"/>
            <a:endParaRPr lang="pt-BR" sz="2200" b="0" i="0" u="none" strike="noStrike" baseline="0" dirty="0">
              <a:latin typeface="Arial" panose="020B0604020202020204" pitchFamily="34" charset="0"/>
              <a:cs typeface="Arial" panose="020B0604020202020204" pitchFamily="34" charset="0"/>
            </a:endParaRPr>
          </a:p>
          <a:p>
            <a:pPr algn="just"/>
            <a:endParaRPr lang="pt-BR" sz="2200" b="0" i="0" u="none" strike="noStrike" baseline="0" dirty="0">
              <a:latin typeface="Arial" panose="020B0604020202020204" pitchFamily="34" charset="0"/>
              <a:cs typeface="Arial" panose="020B0604020202020204" pitchFamily="34" charset="0"/>
            </a:endParaRPr>
          </a:p>
          <a:p>
            <a:pPr algn="just"/>
            <a:r>
              <a:rPr lang="pt-BR" sz="2200" b="0" i="0" u="none" strike="noStrike" baseline="0" dirty="0">
                <a:latin typeface="Arial" panose="020B0604020202020204" pitchFamily="34" charset="0"/>
                <a:cs typeface="Arial" panose="020B0604020202020204" pitchFamily="34" charset="0"/>
              </a:rPr>
              <a:t>Qual é a medida da área, em metro quadrado, da região que será revestida com piso?</a:t>
            </a:r>
          </a:p>
          <a:p>
            <a:pPr algn="just"/>
            <a:r>
              <a:rPr lang="pt-BR" sz="2200" b="0" i="0" u="none" strike="noStrike" baseline="0" dirty="0">
                <a:latin typeface="Arial" panose="020B0604020202020204" pitchFamily="34" charset="0"/>
                <a:cs typeface="Arial" panose="020B0604020202020204" pitchFamily="34" charset="0"/>
              </a:rPr>
              <a:t>(A) </a:t>
            </a:r>
            <a:r>
              <a:rPr lang="pt-BR" sz="2200" b="0" i="1" u="none" strike="noStrike" baseline="0" dirty="0">
                <a:latin typeface="Arial" panose="020B0604020202020204" pitchFamily="34" charset="0"/>
                <a:cs typeface="Arial" panose="020B0604020202020204" pitchFamily="34" charset="0"/>
              </a:rPr>
              <a:t>118 </a:t>
            </a:r>
            <a:r>
              <a:rPr lang="pt-BR" sz="2200" b="0" i="0" u="none" strike="noStrike" baseline="0" dirty="0">
                <a:latin typeface="Arial" panose="020B0604020202020204" pitchFamily="34" charset="0"/>
                <a:cs typeface="Arial" panose="020B0604020202020204" pitchFamily="34" charset="0"/>
              </a:rPr>
              <a:t>m². 		(D) </a:t>
            </a:r>
            <a:r>
              <a:rPr lang="pt-BR" sz="2200" b="0" i="1" u="none" strike="noStrike" baseline="0" dirty="0">
                <a:latin typeface="Arial" panose="020B0604020202020204" pitchFamily="34" charset="0"/>
                <a:cs typeface="Arial" panose="020B0604020202020204" pitchFamily="34" charset="0"/>
              </a:rPr>
              <a:t>235 </a:t>
            </a:r>
            <a:r>
              <a:rPr lang="pt-BR" sz="2200" b="0" i="0" u="none" strike="noStrike" baseline="0" dirty="0">
                <a:latin typeface="Arial" panose="020B0604020202020204" pitchFamily="34" charset="0"/>
                <a:cs typeface="Arial" panose="020B0604020202020204" pitchFamily="34" charset="0"/>
              </a:rPr>
              <a:t>m².</a:t>
            </a:r>
          </a:p>
          <a:p>
            <a:pPr algn="just"/>
            <a:r>
              <a:rPr lang="pt-BR" sz="2200" b="0" i="0" u="none" strike="noStrike" baseline="0" dirty="0">
                <a:latin typeface="Arial" panose="020B0604020202020204" pitchFamily="34" charset="0"/>
                <a:cs typeface="Arial" panose="020B0604020202020204" pitchFamily="34" charset="0"/>
              </a:rPr>
              <a:t>(B) </a:t>
            </a:r>
            <a:r>
              <a:rPr lang="pt-BR" sz="2200" b="0" i="1" u="none" strike="noStrike" baseline="0" dirty="0">
                <a:latin typeface="Arial" panose="020B0604020202020204" pitchFamily="34" charset="0"/>
                <a:cs typeface="Arial" panose="020B0604020202020204" pitchFamily="34" charset="0"/>
              </a:rPr>
              <a:t>166 </a:t>
            </a:r>
            <a:r>
              <a:rPr lang="pt-BR" sz="2200" b="0" i="0" u="none" strike="noStrike" baseline="0" dirty="0">
                <a:latin typeface="Arial" panose="020B0604020202020204" pitchFamily="34" charset="0"/>
                <a:cs typeface="Arial" panose="020B0604020202020204" pitchFamily="34" charset="0"/>
              </a:rPr>
              <a:t>m². 		(E) </a:t>
            </a:r>
            <a:r>
              <a:rPr lang="pt-BR" sz="2200" b="0" i="1" u="none" strike="noStrike" baseline="0" dirty="0">
                <a:latin typeface="Arial" panose="020B0604020202020204" pitchFamily="34" charset="0"/>
                <a:cs typeface="Arial" panose="020B0604020202020204" pitchFamily="34" charset="0"/>
              </a:rPr>
              <a:t>300 </a:t>
            </a:r>
            <a:r>
              <a:rPr lang="pt-BR" sz="2200" b="0" i="0" u="none" strike="noStrike" baseline="0" dirty="0">
                <a:latin typeface="Arial" panose="020B0604020202020204" pitchFamily="34" charset="0"/>
                <a:cs typeface="Arial" panose="020B0604020202020204" pitchFamily="34" charset="0"/>
              </a:rPr>
              <a:t>m².</a:t>
            </a:r>
          </a:p>
          <a:p>
            <a:pPr algn="just"/>
            <a:r>
              <a:rPr lang="pt-BR" sz="2200" b="0" i="0" u="none" strike="noStrike" baseline="0" dirty="0">
                <a:latin typeface="Arial" panose="020B0604020202020204" pitchFamily="34" charset="0"/>
                <a:cs typeface="Arial" panose="020B0604020202020204" pitchFamily="34" charset="0"/>
              </a:rPr>
              <a:t>(C) </a:t>
            </a:r>
            <a:r>
              <a:rPr lang="pt-BR" sz="2200" b="0" i="1" u="none" strike="noStrike" baseline="0" dirty="0">
                <a:latin typeface="Arial" panose="020B0604020202020204" pitchFamily="34" charset="0"/>
                <a:cs typeface="Arial" panose="020B0604020202020204" pitchFamily="34" charset="0"/>
              </a:rPr>
              <a:t>187 </a:t>
            </a:r>
            <a:r>
              <a:rPr lang="pt-BR" sz="2200" b="0" i="0" u="none" strike="noStrike" baseline="0" dirty="0">
                <a:latin typeface="Arial" panose="020B0604020202020204" pitchFamily="34" charset="0"/>
                <a:cs typeface="Arial" panose="020B0604020202020204" pitchFamily="34" charset="0"/>
              </a:rPr>
              <a:t>m².</a:t>
            </a:r>
            <a:endParaRPr lang="pt-BR" sz="2200" dirty="0">
              <a:latin typeface="Arial" panose="020B0604020202020204" pitchFamily="34" charset="0"/>
              <a:cs typeface="Arial" panose="020B0604020202020204" pitchFamily="34" charset="0"/>
            </a:endParaRPr>
          </a:p>
        </p:txBody>
      </p:sp>
      <p:pic>
        <p:nvPicPr>
          <p:cNvPr id="6" name="Imagem 5" descr="Diagrama&#10;&#10;O conteúdo gerado por IA pode estar incorreto.">
            <a:extLst>
              <a:ext uri="{FF2B5EF4-FFF2-40B4-BE49-F238E27FC236}">
                <a16:creationId xmlns:a16="http://schemas.microsoft.com/office/drawing/2014/main" id="{C0197892-91B7-DE2D-5867-1E70DDD71D73}"/>
              </a:ext>
            </a:extLst>
          </p:cNvPr>
          <p:cNvPicPr>
            <a:picLocks noChangeAspect="1"/>
          </p:cNvPicPr>
          <p:nvPr/>
        </p:nvPicPr>
        <p:blipFill>
          <a:blip r:embed="rId2"/>
          <a:stretch>
            <a:fillRect/>
          </a:stretch>
        </p:blipFill>
        <p:spPr>
          <a:xfrm>
            <a:off x="1574442" y="2718746"/>
            <a:ext cx="3362621" cy="2167023"/>
          </a:xfrm>
          <a:prstGeom prst="rect">
            <a:avLst/>
          </a:prstGeom>
        </p:spPr>
      </p:pic>
      <p:pic>
        <p:nvPicPr>
          <p:cNvPr id="7" name="Imagem 6" descr="Interface gráfica do usuário, Texto&#10;&#10;O conteúdo gerado por IA pode estar incorreto.">
            <a:extLst>
              <a:ext uri="{FF2B5EF4-FFF2-40B4-BE49-F238E27FC236}">
                <a16:creationId xmlns:a16="http://schemas.microsoft.com/office/drawing/2014/main" id="{1C207B49-3891-7330-CCAD-5E0FB3EADE2B}"/>
              </a:ext>
            </a:extLst>
          </p:cNvPr>
          <p:cNvPicPr>
            <a:picLocks noChangeAspect="1"/>
          </p:cNvPicPr>
          <p:nvPr/>
        </p:nvPicPr>
        <p:blipFill>
          <a:blip r:embed="rId3"/>
          <a:stretch>
            <a:fillRect/>
          </a:stretch>
        </p:blipFill>
        <p:spPr>
          <a:xfrm>
            <a:off x="6366833" y="640118"/>
            <a:ext cx="3924477" cy="1362532"/>
          </a:xfrm>
          <a:prstGeom prst="rect">
            <a:avLst/>
          </a:prstGeom>
        </p:spPr>
      </p:pic>
      <p:sp>
        <p:nvSpPr>
          <p:cNvPr id="9" name="CaixaDeTexto 8">
            <a:extLst>
              <a:ext uri="{FF2B5EF4-FFF2-40B4-BE49-F238E27FC236}">
                <a16:creationId xmlns:a16="http://schemas.microsoft.com/office/drawing/2014/main" id="{E73A542B-A5F4-2513-88B8-4AEBE8A31B51}"/>
              </a:ext>
            </a:extLst>
          </p:cNvPr>
          <p:cNvSpPr txBox="1"/>
          <p:nvPr/>
        </p:nvSpPr>
        <p:spPr>
          <a:xfrm>
            <a:off x="6366836" y="2002650"/>
            <a:ext cx="5616692" cy="2800767"/>
          </a:xfrm>
          <a:prstGeom prst="rect">
            <a:avLst/>
          </a:prstGeom>
          <a:noFill/>
        </p:spPr>
        <p:txBody>
          <a:bodyPr wrap="square">
            <a:spAutoFit/>
          </a:bodyPr>
          <a:lstStyle/>
          <a:p>
            <a:pPr algn="ctr"/>
            <a:r>
              <a:rPr lang="pt-BR" sz="2200" b="1" i="0" u="none" strike="noStrike" baseline="0" dirty="0">
                <a:latin typeface="Arial" panose="020B0604020202020204" pitchFamily="34" charset="0"/>
                <a:cs typeface="Arial" panose="020B0604020202020204" pitchFamily="34" charset="0"/>
              </a:rPr>
              <a:t>TRANSFORMAÇÕES GEOMÉTRICAS</a:t>
            </a:r>
          </a:p>
          <a:p>
            <a:pPr algn="just"/>
            <a:r>
              <a:rPr lang="pt-BR" sz="2200" b="0" i="0" u="none" strike="noStrike" baseline="0" dirty="0">
                <a:latin typeface="Arial" panose="020B0604020202020204" pitchFamily="34" charset="0"/>
                <a:cs typeface="Arial" panose="020B0604020202020204" pitchFamily="34" charset="0"/>
              </a:rPr>
              <a:t>Temos dois tipos de transformações: homotéticas e isométricas. Vejamos as características de cada transformação.</a:t>
            </a:r>
          </a:p>
          <a:p>
            <a:pPr algn="just"/>
            <a:r>
              <a:rPr lang="pt-BR" sz="2200" b="0" i="0" u="none" strike="noStrike" baseline="0" dirty="0">
                <a:latin typeface="Arial" panose="020B0604020202020204" pitchFamily="34" charset="0"/>
                <a:cs typeface="Arial" panose="020B0604020202020204" pitchFamily="34" charset="0"/>
              </a:rPr>
              <a:t>▹ As transformações de </a:t>
            </a:r>
            <a:r>
              <a:rPr lang="pt-BR" sz="2200" b="1" i="0" u="none" strike="noStrike" baseline="0" dirty="0">
                <a:latin typeface="Arial" panose="020B0604020202020204" pitchFamily="34" charset="0"/>
                <a:cs typeface="Arial" panose="020B0604020202020204" pitchFamily="34" charset="0"/>
              </a:rPr>
              <a:t>isometria </a:t>
            </a:r>
            <a:r>
              <a:rPr lang="pt-BR" sz="2200" b="0" i="0" u="none" strike="noStrike" baseline="0" dirty="0">
                <a:latin typeface="Arial" panose="020B0604020202020204" pitchFamily="34" charset="0"/>
                <a:cs typeface="Arial" panose="020B0604020202020204" pitchFamily="34" charset="0"/>
              </a:rPr>
              <a:t>são a quelas nas quais a forma e as medidas não são alteradas. Assim, a figura transformada é congruente à original.</a:t>
            </a:r>
            <a:endParaRPr lang="pt-BR" sz="2200" dirty="0">
              <a:latin typeface="Arial" panose="020B0604020202020204" pitchFamily="34" charset="0"/>
              <a:cs typeface="Arial" panose="020B0604020202020204" pitchFamily="34" charset="0"/>
            </a:endParaRPr>
          </a:p>
        </p:txBody>
      </p:sp>
      <p:pic>
        <p:nvPicPr>
          <p:cNvPr id="11" name="Imagem 10" descr="Desenho de lápis de cor&#10;&#10;O conteúdo gerado por IA pode estar incorreto.">
            <a:extLst>
              <a:ext uri="{FF2B5EF4-FFF2-40B4-BE49-F238E27FC236}">
                <a16:creationId xmlns:a16="http://schemas.microsoft.com/office/drawing/2014/main" id="{E558E870-42BD-7C44-9D96-1E2BD50C69EC}"/>
              </a:ext>
            </a:extLst>
          </p:cNvPr>
          <p:cNvPicPr>
            <a:picLocks noChangeAspect="1"/>
          </p:cNvPicPr>
          <p:nvPr/>
        </p:nvPicPr>
        <p:blipFill>
          <a:blip r:embed="rId4"/>
          <a:stretch>
            <a:fillRect/>
          </a:stretch>
        </p:blipFill>
        <p:spPr>
          <a:xfrm>
            <a:off x="7093454" y="4885769"/>
            <a:ext cx="4163456" cy="1203311"/>
          </a:xfrm>
          <a:prstGeom prst="rect">
            <a:avLst/>
          </a:prstGeom>
        </p:spPr>
      </p:pic>
    </p:spTree>
    <p:extLst>
      <p:ext uri="{BB962C8B-B14F-4D97-AF65-F5344CB8AC3E}">
        <p14:creationId xmlns:p14="http://schemas.microsoft.com/office/powerpoint/2010/main" val="183601354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5749D7-EF9C-3932-83B1-B3F333ED52F5}"/>
            </a:ext>
          </a:extLst>
        </p:cNvPr>
        <p:cNvGrpSpPr/>
        <p:nvPr/>
      </p:nvGrpSpPr>
      <p:grpSpPr>
        <a:xfrm>
          <a:off x="0" y="0"/>
          <a:ext cx="0" cy="0"/>
          <a:chOff x="0" y="0"/>
          <a:chExt cx="0" cy="0"/>
        </a:xfrm>
      </p:grpSpPr>
      <p:cxnSp>
        <p:nvCxnSpPr>
          <p:cNvPr id="2" name="Conector reto 1">
            <a:extLst>
              <a:ext uri="{FF2B5EF4-FFF2-40B4-BE49-F238E27FC236}">
                <a16:creationId xmlns:a16="http://schemas.microsoft.com/office/drawing/2014/main" id="{C31D40E8-270E-6101-8677-6D7B6D87A6AE}"/>
              </a:ext>
            </a:extLst>
          </p:cNvPr>
          <p:cNvCxnSpPr>
            <a:cxnSpLocks/>
          </p:cNvCxnSpPr>
          <p:nvPr/>
        </p:nvCxnSpPr>
        <p:spPr>
          <a:xfrm>
            <a:off x="6303034" y="727295"/>
            <a:ext cx="0" cy="5709588"/>
          </a:xfrm>
          <a:prstGeom prst="line">
            <a:avLst/>
          </a:prstGeom>
          <a:ln w="28575"/>
        </p:spPr>
        <p:style>
          <a:lnRef idx="3">
            <a:schemeClr val="dk1"/>
          </a:lnRef>
          <a:fillRef idx="0">
            <a:schemeClr val="dk1"/>
          </a:fillRef>
          <a:effectRef idx="2">
            <a:schemeClr val="dk1"/>
          </a:effectRef>
          <a:fontRef idx="minor">
            <a:schemeClr val="tx1"/>
          </a:fontRef>
        </p:style>
      </p:cxnSp>
      <p:sp>
        <p:nvSpPr>
          <p:cNvPr id="4" name="CaixaDeTexto 3">
            <a:extLst>
              <a:ext uri="{FF2B5EF4-FFF2-40B4-BE49-F238E27FC236}">
                <a16:creationId xmlns:a16="http://schemas.microsoft.com/office/drawing/2014/main" id="{3A5A24E5-F5F0-AFDE-C4BA-C65F300301D6}"/>
              </a:ext>
            </a:extLst>
          </p:cNvPr>
          <p:cNvSpPr txBox="1"/>
          <p:nvPr/>
        </p:nvSpPr>
        <p:spPr>
          <a:xfrm>
            <a:off x="208472" y="572020"/>
            <a:ext cx="6094562" cy="4154984"/>
          </a:xfrm>
          <a:prstGeom prst="rect">
            <a:avLst/>
          </a:prstGeom>
          <a:noFill/>
        </p:spPr>
        <p:txBody>
          <a:bodyPr wrap="square">
            <a:spAutoFit/>
          </a:bodyPr>
          <a:lstStyle/>
          <a:p>
            <a:pPr algn="just"/>
            <a:r>
              <a:rPr lang="pt-BR" sz="2200" b="0" i="0" u="none" strike="noStrike" baseline="0" dirty="0">
                <a:latin typeface="Arial" panose="020B0604020202020204" pitchFamily="34" charset="0"/>
                <a:cs typeface="Arial" panose="020B0604020202020204" pitchFamily="34" charset="0"/>
              </a:rPr>
              <a:t>Além disso, as </a:t>
            </a:r>
            <a:r>
              <a:rPr lang="pt-BR" sz="2200" b="1" i="0" u="none" strike="noStrike" baseline="0" dirty="0">
                <a:latin typeface="Arial" panose="020B0604020202020204" pitchFamily="34" charset="0"/>
                <a:cs typeface="Arial" panose="020B0604020202020204" pitchFamily="34" charset="0"/>
              </a:rPr>
              <a:t>isometrias </a:t>
            </a:r>
            <a:r>
              <a:rPr lang="pt-BR" sz="2200" b="0" i="0" u="none" strike="noStrike" baseline="0" dirty="0">
                <a:latin typeface="Arial" panose="020B0604020202020204" pitchFamily="34" charset="0"/>
                <a:cs typeface="Arial" panose="020B0604020202020204" pitchFamily="34" charset="0"/>
              </a:rPr>
              <a:t>modificam a posição de uma figura no plano, mas mantém sempre a mesma forma com as mesmas medidas, ou seja, produzem </a:t>
            </a:r>
            <a:r>
              <a:rPr lang="pt-BR" sz="2200" b="1" i="0" u="none" strike="noStrike" baseline="0" dirty="0">
                <a:latin typeface="Arial" panose="020B0604020202020204" pitchFamily="34" charset="0"/>
                <a:cs typeface="Arial" panose="020B0604020202020204" pitchFamily="34" charset="0"/>
              </a:rPr>
              <a:t>figuras congruentes </a:t>
            </a:r>
            <a:r>
              <a:rPr lang="pt-BR" sz="2200" b="0" i="0" u="none" strike="noStrike" baseline="0" dirty="0">
                <a:latin typeface="Arial" panose="020B0604020202020204" pitchFamily="34" charset="0"/>
                <a:cs typeface="Arial" panose="020B0604020202020204" pitchFamily="34" charset="0"/>
              </a:rPr>
              <a:t>à original. Essas isometrias são classificadas em </a:t>
            </a:r>
            <a:r>
              <a:rPr lang="pt-BR" sz="2200" b="1" i="0" u="none" strike="noStrike" baseline="0" dirty="0">
                <a:latin typeface="Arial" panose="020B0604020202020204" pitchFamily="34" charset="0"/>
                <a:cs typeface="Arial" panose="020B0604020202020204" pitchFamily="34" charset="0"/>
              </a:rPr>
              <a:t>translação, reflexão </a:t>
            </a:r>
            <a:r>
              <a:rPr lang="pt-BR" sz="2200" b="0" i="0" u="none" strike="noStrike" baseline="0" dirty="0">
                <a:latin typeface="Arial" panose="020B0604020202020204" pitchFamily="34" charset="0"/>
                <a:cs typeface="Arial" panose="020B0604020202020204" pitchFamily="34" charset="0"/>
              </a:rPr>
              <a:t>ou </a:t>
            </a:r>
            <a:r>
              <a:rPr lang="pt-BR" sz="2200" b="1" i="0" u="none" strike="noStrike" baseline="0" dirty="0">
                <a:latin typeface="Arial" panose="020B0604020202020204" pitchFamily="34" charset="0"/>
                <a:cs typeface="Arial" panose="020B0604020202020204" pitchFamily="34" charset="0"/>
              </a:rPr>
              <a:t>rotação.</a:t>
            </a:r>
          </a:p>
          <a:p>
            <a:pPr algn="just"/>
            <a:r>
              <a:rPr lang="pt-BR" sz="2200" b="0" i="0" u="none" strike="noStrike" baseline="0" dirty="0">
                <a:latin typeface="Arial" panose="020B0604020202020204" pitchFamily="34" charset="0"/>
                <a:cs typeface="Arial" panose="020B0604020202020204" pitchFamily="34" charset="0"/>
              </a:rPr>
              <a:t>▹ As transformações de </a:t>
            </a:r>
            <a:r>
              <a:rPr lang="pt-BR" sz="2200" b="1" i="0" u="none" strike="noStrike" baseline="0" dirty="0">
                <a:latin typeface="Arial" panose="020B0604020202020204" pitchFamily="34" charset="0"/>
                <a:cs typeface="Arial" panose="020B0604020202020204" pitchFamily="34" charset="0"/>
              </a:rPr>
              <a:t>homotetia </a:t>
            </a:r>
            <a:r>
              <a:rPr lang="pt-BR" sz="2200" b="0" i="0" u="none" strike="noStrike" baseline="0" dirty="0">
                <a:latin typeface="Arial" panose="020B0604020202020204" pitchFamily="34" charset="0"/>
                <a:cs typeface="Arial" panose="020B0604020202020204" pitchFamily="34" charset="0"/>
              </a:rPr>
              <a:t>são aquelas em que a forma e os ângulos internos são mantidos, mas as medidas dos lados são ampliadas ou reduzidas. Assim, a figura transformada é semelhante à original.</a:t>
            </a:r>
            <a:endParaRPr lang="pt-BR" sz="2200" dirty="0">
              <a:latin typeface="Arial" panose="020B0604020202020204" pitchFamily="34" charset="0"/>
              <a:cs typeface="Arial" panose="020B0604020202020204" pitchFamily="34" charset="0"/>
            </a:endParaRPr>
          </a:p>
        </p:txBody>
      </p:sp>
      <p:pic>
        <p:nvPicPr>
          <p:cNvPr id="6" name="Imagem 5" descr="Forma&#10;&#10;O conteúdo gerado por IA pode estar incorreto.">
            <a:extLst>
              <a:ext uri="{FF2B5EF4-FFF2-40B4-BE49-F238E27FC236}">
                <a16:creationId xmlns:a16="http://schemas.microsoft.com/office/drawing/2014/main" id="{B144C544-020F-B4F6-CC57-09E8F7E89A8E}"/>
              </a:ext>
            </a:extLst>
          </p:cNvPr>
          <p:cNvPicPr>
            <a:picLocks noChangeAspect="1"/>
          </p:cNvPicPr>
          <p:nvPr/>
        </p:nvPicPr>
        <p:blipFill>
          <a:blip r:embed="rId2"/>
          <a:stretch>
            <a:fillRect/>
          </a:stretch>
        </p:blipFill>
        <p:spPr>
          <a:xfrm>
            <a:off x="1659520" y="4656177"/>
            <a:ext cx="3192467" cy="1877412"/>
          </a:xfrm>
          <a:prstGeom prst="rect">
            <a:avLst/>
          </a:prstGeom>
        </p:spPr>
      </p:pic>
      <p:sp>
        <p:nvSpPr>
          <p:cNvPr id="8" name="CaixaDeTexto 7">
            <a:extLst>
              <a:ext uri="{FF2B5EF4-FFF2-40B4-BE49-F238E27FC236}">
                <a16:creationId xmlns:a16="http://schemas.microsoft.com/office/drawing/2014/main" id="{066C13F3-1CCA-E739-C569-E77922A88DDF}"/>
              </a:ext>
            </a:extLst>
          </p:cNvPr>
          <p:cNvSpPr txBox="1"/>
          <p:nvPr/>
        </p:nvSpPr>
        <p:spPr>
          <a:xfrm>
            <a:off x="6334664" y="654502"/>
            <a:ext cx="5648863" cy="2462213"/>
          </a:xfrm>
          <a:prstGeom prst="rect">
            <a:avLst/>
          </a:prstGeom>
          <a:noFill/>
        </p:spPr>
        <p:txBody>
          <a:bodyPr wrap="square">
            <a:spAutoFit/>
          </a:bodyPr>
          <a:lstStyle/>
          <a:p>
            <a:pPr algn="ctr"/>
            <a:r>
              <a:rPr lang="pt-BR" sz="2200" b="1" i="0" u="none" strike="noStrike" baseline="0" dirty="0">
                <a:latin typeface="Arial" panose="020B0604020202020204" pitchFamily="34" charset="0"/>
                <a:cs typeface="Arial" panose="020B0604020202020204" pitchFamily="34" charset="0"/>
              </a:rPr>
              <a:t>AMPLIAÇÃO E REDUÇÃO DE FIGURAS</a:t>
            </a:r>
          </a:p>
          <a:p>
            <a:pPr algn="just"/>
            <a:r>
              <a:rPr lang="pt-BR" sz="2200" b="0" i="0" u="none" strike="noStrike" baseline="0" dirty="0">
                <a:latin typeface="Arial" panose="020B0604020202020204" pitchFamily="34" charset="0"/>
                <a:cs typeface="Arial" panose="020B0604020202020204" pitchFamily="34" charset="0"/>
              </a:rPr>
              <a:t>Como dito anteriormente, a </a:t>
            </a:r>
            <a:r>
              <a:rPr lang="pt-BR" sz="2200" b="1" i="0" u="none" strike="noStrike" baseline="0" dirty="0">
                <a:latin typeface="Arial" panose="020B0604020202020204" pitchFamily="34" charset="0"/>
                <a:cs typeface="Arial" panose="020B0604020202020204" pitchFamily="34" charset="0"/>
              </a:rPr>
              <a:t>homotetia </a:t>
            </a:r>
            <a:r>
              <a:rPr lang="pt-BR" sz="2200" b="0" i="0" u="none" strike="noStrike" baseline="0" dirty="0">
                <a:latin typeface="Arial" panose="020B0604020202020204" pitchFamily="34" charset="0"/>
                <a:cs typeface="Arial" panose="020B0604020202020204" pitchFamily="34" charset="0"/>
              </a:rPr>
              <a:t>é a transformação geométrica que se mantém a forma, mas o tamanho da figura é modificado.</a:t>
            </a:r>
          </a:p>
          <a:p>
            <a:pPr algn="just"/>
            <a:r>
              <a:rPr lang="pt-BR" sz="2200" b="0" i="0" u="none" strike="noStrike" baseline="0" dirty="0">
                <a:latin typeface="Arial" panose="020B0604020202020204" pitchFamily="34" charset="0"/>
                <a:cs typeface="Arial" panose="020B0604020202020204" pitchFamily="34" charset="0"/>
              </a:rPr>
              <a:t>Observe os triângulos ABC e A´B´C´ a seguir:</a:t>
            </a:r>
            <a:endParaRPr lang="pt-BR" sz="2200" dirty="0">
              <a:latin typeface="Arial" panose="020B0604020202020204" pitchFamily="34" charset="0"/>
              <a:cs typeface="Arial" panose="020B0604020202020204" pitchFamily="34" charset="0"/>
            </a:endParaRPr>
          </a:p>
        </p:txBody>
      </p:sp>
      <p:pic>
        <p:nvPicPr>
          <p:cNvPr id="10" name="Imagem 9" descr="Gráfico, Histograma&#10;&#10;O conteúdo gerado por IA pode estar incorreto.">
            <a:extLst>
              <a:ext uri="{FF2B5EF4-FFF2-40B4-BE49-F238E27FC236}">
                <a16:creationId xmlns:a16="http://schemas.microsoft.com/office/drawing/2014/main" id="{E7E4B8C0-E462-4B71-C771-220113F798F2}"/>
              </a:ext>
            </a:extLst>
          </p:cNvPr>
          <p:cNvPicPr>
            <a:picLocks noChangeAspect="1"/>
          </p:cNvPicPr>
          <p:nvPr/>
        </p:nvPicPr>
        <p:blipFill>
          <a:blip r:embed="rId3"/>
          <a:stretch>
            <a:fillRect/>
          </a:stretch>
        </p:blipFill>
        <p:spPr>
          <a:xfrm>
            <a:off x="7164772" y="3213183"/>
            <a:ext cx="3988646" cy="3223700"/>
          </a:xfrm>
          <a:prstGeom prst="rect">
            <a:avLst/>
          </a:prstGeom>
        </p:spPr>
      </p:pic>
    </p:spTree>
    <p:extLst>
      <p:ext uri="{BB962C8B-B14F-4D97-AF65-F5344CB8AC3E}">
        <p14:creationId xmlns:p14="http://schemas.microsoft.com/office/powerpoint/2010/main" val="216801214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C6CBFB-4F63-E0E1-7B7D-0A0F0B2277A6}"/>
            </a:ext>
          </a:extLst>
        </p:cNvPr>
        <p:cNvGrpSpPr/>
        <p:nvPr/>
      </p:nvGrpSpPr>
      <p:grpSpPr>
        <a:xfrm>
          <a:off x="0" y="0"/>
          <a:ext cx="0" cy="0"/>
          <a:chOff x="0" y="0"/>
          <a:chExt cx="0" cy="0"/>
        </a:xfrm>
      </p:grpSpPr>
      <p:cxnSp>
        <p:nvCxnSpPr>
          <p:cNvPr id="2" name="Conector reto 1">
            <a:extLst>
              <a:ext uri="{FF2B5EF4-FFF2-40B4-BE49-F238E27FC236}">
                <a16:creationId xmlns:a16="http://schemas.microsoft.com/office/drawing/2014/main" id="{CCF20B4F-5A02-2939-7726-0A7432930874}"/>
              </a:ext>
            </a:extLst>
          </p:cNvPr>
          <p:cNvCxnSpPr>
            <a:cxnSpLocks/>
          </p:cNvCxnSpPr>
          <p:nvPr/>
        </p:nvCxnSpPr>
        <p:spPr>
          <a:xfrm>
            <a:off x="6303034" y="727295"/>
            <a:ext cx="0" cy="5709588"/>
          </a:xfrm>
          <a:prstGeom prst="line">
            <a:avLst/>
          </a:prstGeom>
          <a:ln w="28575"/>
        </p:spPr>
        <p:style>
          <a:lnRef idx="3">
            <a:schemeClr val="dk1"/>
          </a:lnRef>
          <a:fillRef idx="0">
            <a:schemeClr val="dk1"/>
          </a:fillRef>
          <a:effectRef idx="2">
            <a:schemeClr val="dk1"/>
          </a:effectRef>
          <a:fontRef idx="minor">
            <a:schemeClr val="tx1"/>
          </a:fontRef>
        </p:style>
      </p:cxnSp>
      <p:sp>
        <p:nvSpPr>
          <p:cNvPr id="4" name="CaixaDeTexto 3">
            <a:extLst>
              <a:ext uri="{FF2B5EF4-FFF2-40B4-BE49-F238E27FC236}">
                <a16:creationId xmlns:a16="http://schemas.microsoft.com/office/drawing/2014/main" id="{9FB49A9E-FF28-5EDB-88F9-4F8E7C867D8D}"/>
              </a:ext>
            </a:extLst>
          </p:cNvPr>
          <p:cNvSpPr txBox="1"/>
          <p:nvPr/>
        </p:nvSpPr>
        <p:spPr>
          <a:xfrm>
            <a:off x="208472" y="664560"/>
            <a:ext cx="6094562" cy="1107996"/>
          </a:xfrm>
          <a:prstGeom prst="rect">
            <a:avLst/>
          </a:prstGeom>
          <a:noFill/>
        </p:spPr>
        <p:txBody>
          <a:bodyPr wrap="square">
            <a:spAutoFit/>
          </a:bodyPr>
          <a:lstStyle/>
          <a:p>
            <a:pPr algn="just"/>
            <a:r>
              <a:rPr lang="pt-BR" sz="2200" b="0" i="0" u="none" strike="noStrike" baseline="0" dirty="0">
                <a:latin typeface="Arial" panose="020B0604020202020204" pitchFamily="34" charset="0"/>
                <a:cs typeface="Arial" panose="020B0604020202020204" pitchFamily="34" charset="0"/>
              </a:rPr>
              <a:t>Observe a razão entre as medidas dos lados do triângulo A’B’C’ e o seu correspondente do triângulo ABC:</a:t>
            </a:r>
            <a:endParaRPr lang="pt-BR" sz="2200" dirty="0">
              <a:latin typeface="Arial" panose="020B0604020202020204" pitchFamily="34" charset="0"/>
              <a:cs typeface="Arial" panose="020B0604020202020204" pitchFamily="34" charset="0"/>
            </a:endParaRPr>
          </a:p>
        </p:txBody>
      </p:sp>
      <p:sp>
        <p:nvSpPr>
          <p:cNvPr id="6" name="CaixaDeTexto 5">
            <a:extLst>
              <a:ext uri="{FF2B5EF4-FFF2-40B4-BE49-F238E27FC236}">
                <a16:creationId xmlns:a16="http://schemas.microsoft.com/office/drawing/2014/main" id="{225179D3-3D90-29BA-CEDB-82360904A252}"/>
              </a:ext>
            </a:extLst>
          </p:cNvPr>
          <p:cNvSpPr txBox="1"/>
          <p:nvPr/>
        </p:nvSpPr>
        <p:spPr>
          <a:xfrm>
            <a:off x="208472" y="2568709"/>
            <a:ext cx="6094562" cy="2123658"/>
          </a:xfrm>
          <a:prstGeom prst="rect">
            <a:avLst/>
          </a:prstGeom>
          <a:noFill/>
        </p:spPr>
        <p:txBody>
          <a:bodyPr wrap="square">
            <a:spAutoFit/>
          </a:bodyPr>
          <a:lstStyle/>
          <a:p>
            <a:pPr algn="just"/>
            <a:r>
              <a:rPr lang="pt-BR" sz="2200" b="0" i="0" u="none" strike="noStrike" baseline="0" dirty="0">
                <a:latin typeface="Arial" panose="020B0604020202020204" pitchFamily="34" charset="0"/>
                <a:cs typeface="Arial" panose="020B0604020202020204" pitchFamily="34" charset="0"/>
              </a:rPr>
              <a:t>Pode-se definir como figuras semelhantes àquelas figuras cujas medidas dos lados correspondentes são proporcionais e os ângulos correspondentes são congruentes. Indicamos a semelhança de figuras pelo símbolo (~), ou seja, </a:t>
            </a:r>
            <a:r>
              <a:rPr lang="el-GR" sz="2200" b="0" i="0" u="none" strike="noStrike" baseline="0" dirty="0">
                <a:latin typeface="Arial" panose="020B0604020202020204" pitchFamily="34" charset="0"/>
                <a:cs typeface="Arial" panose="020B0604020202020204" pitchFamily="34" charset="0"/>
              </a:rPr>
              <a:t>Δ</a:t>
            </a:r>
            <a:r>
              <a:rPr lang="pt-BR" sz="2200" b="0" i="0" u="none" strike="noStrike" baseline="0" dirty="0">
                <a:latin typeface="Arial" panose="020B0604020202020204" pitchFamily="34" charset="0"/>
                <a:cs typeface="Arial" panose="020B0604020202020204" pitchFamily="34" charset="0"/>
              </a:rPr>
              <a:t>ABC ~ </a:t>
            </a:r>
            <a:r>
              <a:rPr lang="el-GR" sz="2200" b="0" i="0" u="none" strike="noStrike" baseline="0" dirty="0">
                <a:latin typeface="Arial" panose="020B0604020202020204" pitchFamily="34" charset="0"/>
                <a:cs typeface="Arial" panose="020B0604020202020204" pitchFamily="34" charset="0"/>
              </a:rPr>
              <a:t>Δ</a:t>
            </a:r>
            <a:r>
              <a:rPr lang="pt-BR" sz="2200" b="0" i="0" u="none" strike="noStrike" baseline="0" dirty="0">
                <a:latin typeface="Arial" panose="020B0604020202020204" pitchFamily="34" charset="0"/>
                <a:cs typeface="Arial" panose="020B0604020202020204" pitchFamily="34" charset="0"/>
              </a:rPr>
              <a:t>A' B' C'.</a:t>
            </a:r>
            <a:endParaRPr lang="pt-BR" sz="2200" dirty="0">
              <a:latin typeface="Arial" panose="020B0604020202020204" pitchFamily="34" charset="0"/>
              <a:cs typeface="Arial" panose="020B0604020202020204" pitchFamily="34" charset="0"/>
            </a:endParaRPr>
          </a:p>
        </p:txBody>
      </p:sp>
      <p:pic>
        <p:nvPicPr>
          <p:cNvPr id="8" name="Imagem 7" descr="Texto&#10;&#10;O conteúdo gerado por IA pode estar incorreto.">
            <a:extLst>
              <a:ext uri="{FF2B5EF4-FFF2-40B4-BE49-F238E27FC236}">
                <a16:creationId xmlns:a16="http://schemas.microsoft.com/office/drawing/2014/main" id="{759E4DAB-E1CC-84C0-785A-CEFD52E3D8C9}"/>
              </a:ext>
            </a:extLst>
          </p:cNvPr>
          <p:cNvPicPr>
            <a:picLocks noChangeAspect="1"/>
          </p:cNvPicPr>
          <p:nvPr/>
        </p:nvPicPr>
        <p:blipFill>
          <a:blip r:embed="rId2"/>
          <a:stretch>
            <a:fillRect/>
          </a:stretch>
        </p:blipFill>
        <p:spPr>
          <a:xfrm>
            <a:off x="281805" y="1772556"/>
            <a:ext cx="5814195" cy="733418"/>
          </a:xfrm>
          <a:prstGeom prst="rect">
            <a:avLst/>
          </a:prstGeom>
        </p:spPr>
      </p:pic>
      <p:pic>
        <p:nvPicPr>
          <p:cNvPr id="10" name="Imagem 9" descr="Interface gráfica do usuário, Texto&#10;&#10;O conteúdo gerado por IA pode estar incorreto.">
            <a:extLst>
              <a:ext uri="{FF2B5EF4-FFF2-40B4-BE49-F238E27FC236}">
                <a16:creationId xmlns:a16="http://schemas.microsoft.com/office/drawing/2014/main" id="{D9517427-139F-6CC2-D175-0CA8A0D3F32E}"/>
              </a:ext>
            </a:extLst>
          </p:cNvPr>
          <p:cNvPicPr>
            <a:picLocks noChangeAspect="1"/>
          </p:cNvPicPr>
          <p:nvPr/>
        </p:nvPicPr>
        <p:blipFill>
          <a:blip r:embed="rId3"/>
          <a:stretch>
            <a:fillRect/>
          </a:stretch>
        </p:blipFill>
        <p:spPr>
          <a:xfrm>
            <a:off x="256359" y="4731071"/>
            <a:ext cx="5975215" cy="1705812"/>
          </a:xfrm>
          <a:prstGeom prst="rect">
            <a:avLst/>
          </a:prstGeom>
        </p:spPr>
      </p:pic>
      <p:sp>
        <p:nvSpPr>
          <p:cNvPr id="12" name="CaixaDeTexto 11">
            <a:extLst>
              <a:ext uri="{FF2B5EF4-FFF2-40B4-BE49-F238E27FC236}">
                <a16:creationId xmlns:a16="http://schemas.microsoft.com/office/drawing/2014/main" id="{65BD9C6C-31FC-01AE-5A35-EFF710984A6D}"/>
              </a:ext>
            </a:extLst>
          </p:cNvPr>
          <p:cNvSpPr txBox="1"/>
          <p:nvPr/>
        </p:nvSpPr>
        <p:spPr>
          <a:xfrm>
            <a:off x="6303034" y="664560"/>
            <a:ext cx="5680493" cy="1446550"/>
          </a:xfrm>
          <a:prstGeom prst="rect">
            <a:avLst/>
          </a:prstGeom>
          <a:noFill/>
        </p:spPr>
        <p:txBody>
          <a:bodyPr wrap="square">
            <a:spAutoFit/>
          </a:bodyPr>
          <a:lstStyle/>
          <a:p>
            <a:pPr algn="just"/>
            <a:r>
              <a:rPr lang="pt-BR" sz="2200" b="0" i="0" u="none" strike="noStrike" baseline="0" dirty="0">
                <a:latin typeface="Arial" panose="020B0604020202020204" pitchFamily="34" charset="0"/>
                <a:cs typeface="Arial" panose="020B0604020202020204" pitchFamily="34" charset="0"/>
              </a:rPr>
              <a:t>► </a:t>
            </a:r>
            <a:r>
              <a:rPr lang="pt-BR" sz="2200" b="1" i="0" u="none" strike="noStrike" baseline="0" dirty="0">
                <a:latin typeface="Arial" panose="020B0604020202020204" pitchFamily="34" charset="0"/>
                <a:cs typeface="Arial" panose="020B0604020202020204" pitchFamily="34" charset="0"/>
              </a:rPr>
              <a:t>AMPLIAÇÃO</a:t>
            </a:r>
          </a:p>
          <a:p>
            <a:pPr algn="just"/>
            <a:r>
              <a:rPr lang="pt-BR" sz="2200" b="0" i="0" u="none" strike="noStrike" baseline="0" dirty="0">
                <a:latin typeface="Arial" panose="020B0604020202020204" pitchFamily="34" charset="0"/>
                <a:cs typeface="Arial" panose="020B0604020202020204" pitchFamily="34" charset="0"/>
              </a:rPr>
              <a:t>Na figura, a seguir, o triângulo </a:t>
            </a:r>
            <a:r>
              <a:rPr lang="pt-BR" sz="2200" b="1" i="0" u="none" strike="noStrike" baseline="0" dirty="0">
                <a:solidFill>
                  <a:schemeClr val="accent6">
                    <a:lumMod val="75000"/>
                  </a:schemeClr>
                </a:solidFill>
                <a:latin typeface="Arial" panose="020B0604020202020204" pitchFamily="34" charset="0"/>
                <a:cs typeface="Arial" panose="020B0604020202020204" pitchFamily="34" charset="0"/>
              </a:rPr>
              <a:t>A’B’C’</a:t>
            </a:r>
            <a:r>
              <a:rPr lang="pt-BR" sz="2200" b="0" i="0" u="none" strike="noStrike" baseline="0" dirty="0">
                <a:latin typeface="Arial" panose="020B0604020202020204" pitchFamily="34" charset="0"/>
                <a:cs typeface="Arial" panose="020B0604020202020204" pitchFamily="34" charset="0"/>
              </a:rPr>
              <a:t> foi obtido através de uma homotetia de ampliação do triângulo </a:t>
            </a:r>
            <a:r>
              <a:rPr lang="pt-BR" sz="2200" b="1" i="0" u="none" strike="noStrike" baseline="0" dirty="0">
                <a:solidFill>
                  <a:srgbClr val="7030A0"/>
                </a:solidFill>
                <a:latin typeface="Arial" panose="020B0604020202020204" pitchFamily="34" charset="0"/>
                <a:cs typeface="Arial" panose="020B0604020202020204" pitchFamily="34" charset="0"/>
              </a:rPr>
              <a:t>ABC</a:t>
            </a:r>
            <a:r>
              <a:rPr lang="pt-BR" sz="2200" b="0" i="0" u="none" strike="noStrike" baseline="0" dirty="0">
                <a:latin typeface="Arial" panose="020B0604020202020204" pitchFamily="34" charset="0"/>
                <a:cs typeface="Arial" panose="020B0604020202020204" pitchFamily="34" charset="0"/>
              </a:rPr>
              <a:t>.</a:t>
            </a:r>
            <a:endParaRPr lang="pt-BR" sz="2200" dirty="0">
              <a:latin typeface="Arial" panose="020B0604020202020204" pitchFamily="34" charset="0"/>
              <a:cs typeface="Arial" panose="020B0604020202020204" pitchFamily="34" charset="0"/>
            </a:endParaRPr>
          </a:p>
        </p:txBody>
      </p:sp>
      <p:pic>
        <p:nvPicPr>
          <p:cNvPr id="14" name="Imagem 13" descr="Gráfico, Gráfico de linhas&#10;&#10;O conteúdo gerado por IA pode estar incorreto.">
            <a:extLst>
              <a:ext uri="{FF2B5EF4-FFF2-40B4-BE49-F238E27FC236}">
                <a16:creationId xmlns:a16="http://schemas.microsoft.com/office/drawing/2014/main" id="{2F922AAE-431F-71EF-9E60-533CC2F96768}"/>
              </a:ext>
            </a:extLst>
          </p:cNvPr>
          <p:cNvPicPr>
            <a:picLocks noChangeAspect="1"/>
          </p:cNvPicPr>
          <p:nvPr/>
        </p:nvPicPr>
        <p:blipFill>
          <a:blip r:embed="rId4"/>
          <a:stretch>
            <a:fillRect/>
          </a:stretch>
        </p:blipFill>
        <p:spPr>
          <a:xfrm>
            <a:off x="7638784" y="2126929"/>
            <a:ext cx="2981089" cy="2331008"/>
          </a:xfrm>
          <a:prstGeom prst="rect">
            <a:avLst/>
          </a:prstGeom>
        </p:spPr>
      </p:pic>
      <p:sp>
        <p:nvSpPr>
          <p:cNvPr id="16" name="CaixaDeTexto 15">
            <a:extLst>
              <a:ext uri="{FF2B5EF4-FFF2-40B4-BE49-F238E27FC236}">
                <a16:creationId xmlns:a16="http://schemas.microsoft.com/office/drawing/2014/main" id="{CEAFC2B5-651A-7371-9F76-BDF71F89D4EF}"/>
              </a:ext>
            </a:extLst>
          </p:cNvPr>
          <p:cNvSpPr txBox="1"/>
          <p:nvPr/>
        </p:nvSpPr>
        <p:spPr>
          <a:xfrm>
            <a:off x="6303034" y="4511643"/>
            <a:ext cx="5680493" cy="1107996"/>
          </a:xfrm>
          <a:prstGeom prst="rect">
            <a:avLst/>
          </a:prstGeom>
          <a:noFill/>
        </p:spPr>
        <p:txBody>
          <a:bodyPr wrap="square">
            <a:spAutoFit/>
          </a:bodyPr>
          <a:lstStyle/>
          <a:p>
            <a:pPr algn="just"/>
            <a:r>
              <a:rPr lang="pt-BR" sz="2200" b="0" i="0" u="none" strike="noStrike" baseline="0" dirty="0">
                <a:latin typeface="Arial" panose="020B0604020202020204" pitchFamily="34" charset="0"/>
                <a:cs typeface="Arial" panose="020B0604020202020204" pitchFamily="34" charset="0"/>
              </a:rPr>
              <a:t>Observe a razão </a:t>
            </a:r>
            <a:r>
              <a:rPr lang="pt-BR" sz="2200" b="1" i="1" u="none" strike="noStrike" baseline="0" dirty="0">
                <a:latin typeface="Arial" panose="020B0604020202020204" pitchFamily="34" charset="0"/>
                <a:cs typeface="Arial" panose="020B0604020202020204" pitchFamily="34" charset="0"/>
              </a:rPr>
              <a:t>k </a:t>
            </a:r>
            <a:r>
              <a:rPr lang="pt-BR" sz="2200" b="0" i="0" u="none" strike="noStrike" baseline="0" dirty="0">
                <a:latin typeface="Arial" panose="020B0604020202020204" pitchFamily="34" charset="0"/>
                <a:cs typeface="Arial" panose="020B0604020202020204" pitchFamily="34" charset="0"/>
              </a:rPr>
              <a:t>entre as medidas dos lados do triângulo </a:t>
            </a:r>
            <a:r>
              <a:rPr lang="pt-BR" sz="2200" b="1" dirty="0">
                <a:solidFill>
                  <a:srgbClr val="7030A0"/>
                </a:solidFill>
                <a:latin typeface="Arial" panose="020B0604020202020204" pitchFamily="34" charset="0"/>
                <a:cs typeface="Arial" panose="020B0604020202020204" pitchFamily="34" charset="0"/>
              </a:rPr>
              <a:t>ABC</a:t>
            </a:r>
            <a:r>
              <a:rPr lang="pt-BR" sz="2200" b="0" i="0" u="none" strike="noStrike" baseline="0" dirty="0">
                <a:latin typeface="Arial" panose="020B0604020202020204" pitchFamily="34" charset="0"/>
                <a:cs typeface="Arial" panose="020B0604020202020204" pitchFamily="34" charset="0"/>
              </a:rPr>
              <a:t> e do triângulo ampliado </a:t>
            </a:r>
            <a:r>
              <a:rPr lang="pt-BR" sz="2200" b="1" dirty="0">
                <a:solidFill>
                  <a:schemeClr val="accent6">
                    <a:lumMod val="75000"/>
                  </a:schemeClr>
                </a:solidFill>
                <a:latin typeface="Arial" panose="020B0604020202020204" pitchFamily="34" charset="0"/>
                <a:cs typeface="Arial" panose="020B0604020202020204" pitchFamily="34" charset="0"/>
              </a:rPr>
              <a:t>A’B’C’</a:t>
            </a:r>
            <a:r>
              <a:rPr lang="pt-BR" sz="2200" b="0" i="0" u="none" strike="noStrike" baseline="0" dirty="0">
                <a:latin typeface="Arial" panose="020B0604020202020204" pitchFamily="34" charset="0"/>
                <a:cs typeface="Arial" panose="020B0604020202020204" pitchFamily="34" charset="0"/>
              </a:rPr>
              <a:t>:</a:t>
            </a:r>
            <a:endParaRPr lang="pt-BR" sz="2200" dirty="0">
              <a:latin typeface="Arial" panose="020B0604020202020204" pitchFamily="34" charset="0"/>
              <a:cs typeface="Arial" panose="020B0604020202020204" pitchFamily="34" charset="0"/>
            </a:endParaRPr>
          </a:p>
        </p:txBody>
      </p:sp>
      <p:pic>
        <p:nvPicPr>
          <p:cNvPr id="18" name="Imagem 17" descr="Texto&#10;&#10;O conteúdo gerado por IA pode estar incorreto.">
            <a:extLst>
              <a:ext uri="{FF2B5EF4-FFF2-40B4-BE49-F238E27FC236}">
                <a16:creationId xmlns:a16="http://schemas.microsoft.com/office/drawing/2014/main" id="{9ADB9B40-705E-4B08-9A98-D5D700088A66}"/>
              </a:ext>
            </a:extLst>
          </p:cNvPr>
          <p:cNvPicPr>
            <a:picLocks noChangeAspect="1"/>
          </p:cNvPicPr>
          <p:nvPr/>
        </p:nvPicPr>
        <p:blipFill>
          <a:blip r:embed="rId5"/>
          <a:stretch>
            <a:fillRect/>
          </a:stretch>
        </p:blipFill>
        <p:spPr>
          <a:xfrm>
            <a:off x="6860766" y="5604513"/>
            <a:ext cx="4565030" cy="832370"/>
          </a:xfrm>
          <a:prstGeom prst="rect">
            <a:avLst/>
          </a:prstGeom>
        </p:spPr>
      </p:pic>
    </p:spTree>
    <p:extLst>
      <p:ext uri="{BB962C8B-B14F-4D97-AF65-F5344CB8AC3E}">
        <p14:creationId xmlns:p14="http://schemas.microsoft.com/office/powerpoint/2010/main" val="93332763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88C038-A60E-280A-BC80-3B7EF3CF726B}"/>
            </a:ext>
          </a:extLst>
        </p:cNvPr>
        <p:cNvGrpSpPr/>
        <p:nvPr/>
      </p:nvGrpSpPr>
      <p:grpSpPr>
        <a:xfrm>
          <a:off x="0" y="0"/>
          <a:ext cx="0" cy="0"/>
          <a:chOff x="0" y="0"/>
          <a:chExt cx="0" cy="0"/>
        </a:xfrm>
      </p:grpSpPr>
      <p:cxnSp>
        <p:nvCxnSpPr>
          <p:cNvPr id="2" name="Conector reto 1">
            <a:extLst>
              <a:ext uri="{FF2B5EF4-FFF2-40B4-BE49-F238E27FC236}">
                <a16:creationId xmlns:a16="http://schemas.microsoft.com/office/drawing/2014/main" id="{8DF8CD62-666B-8528-3632-E04DEF7F0C45}"/>
              </a:ext>
            </a:extLst>
          </p:cNvPr>
          <p:cNvCxnSpPr>
            <a:cxnSpLocks/>
          </p:cNvCxnSpPr>
          <p:nvPr/>
        </p:nvCxnSpPr>
        <p:spPr>
          <a:xfrm>
            <a:off x="6303034" y="727295"/>
            <a:ext cx="0" cy="5709588"/>
          </a:xfrm>
          <a:prstGeom prst="line">
            <a:avLst/>
          </a:prstGeom>
          <a:ln w="28575"/>
        </p:spPr>
        <p:style>
          <a:lnRef idx="3">
            <a:schemeClr val="dk1"/>
          </a:lnRef>
          <a:fillRef idx="0">
            <a:schemeClr val="dk1"/>
          </a:fillRef>
          <a:effectRef idx="2">
            <a:schemeClr val="dk1"/>
          </a:effectRef>
          <a:fontRef idx="minor">
            <a:schemeClr val="tx1"/>
          </a:fontRef>
        </p:style>
      </p:cxnSp>
      <mc:AlternateContent xmlns:mc="http://schemas.openxmlformats.org/markup-compatibility/2006" xmlns:a14="http://schemas.microsoft.com/office/drawing/2010/main">
        <mc:Choice Requires="a14">
          <p:sp>
            <p:nvSpPr>
              <p:cNvPr id="4" name="CaixaDeTexto 3">
                <a:extLst>
                  <a:ext uri="{FF2B5EF4-FFF2-40B4-BE49-F238E27FC236}">
                    <a16:creationId xmlns:a16="http://schemas.microsoft.com/office/drawing/2014/main" id="{3A1A8074-7F61-558E-9001-F16CA9B3A63A}"/>
                  </a:ext>
                </a:extLst>
              </p:cNvPr>
              <p:cNvSpPr txBox="1"/>
              <p:nvPr/>
            </p:nvSpPr>
            <p:spPr>
              <a:xfrm>
                <a:off x="208472" y="727295"/>
                <a:ext cx="6094562" cy="1785104"/>
              </a:xfrm>
              <a:prstGeom prst="rect">
                <a:avLst/>
              </a:prstGeom>
              <a:noFill/>
            </p:spPr>
            <p:txBody>
              <a:bodyPr wrap="square">
                <a:spAutoFit/>
              </a:bodyPr>
              <a:lstStyle/>
              <a:p>
                <a:pPr algn="just"/>
                <a:r>
                  <a:rPr lang="pt-BR" sz="2200" b="0" i="0" u="none" strike="noStrike" baseline="0" dirty="0">
                    <a:latin typeface="Arial" panose="020B0604020202020204" pitchFamily="34" charset="0"/>
                    <a:cs typeface="Arial" panose="020B0604020202020204" pitchFamily="34" charset="0"/>
                  </a:rPr>
                  <a:t>Nesta situação, a razão homotética é de ampliação, pois </a:t>
                </a:r>
                <a14:m>
                  <m:oMath xmlns:m="http://schemas.openxmlformats.org/officeDocument/2006/math">
                    <m:r>
                      <a:rPr lang="pt-BR" sz="2200" b="1" i="1" u="none" strike="noStrike" baseline="0" smtClean="0">
                        <a:latin typeface="Cambria Math" panose="02040503050406030204" pitchFamily="18" charset="0"/>
                        <a:cs typeface="Arial" panose="020B0604020202020204" pitchFamily="34" charset="0"/>
                      </a:rPr>
                      <m:t>𝒌</m:t>
                    </m:r>
                    <m:r>
                      <a:rPr lang="pt-BR" sz="2200" b="1" i="1" u="none" strike="noStrike" baseline="0" smtClean="0">
                        <a:latin typeface="Cambria Math" panose="02040503050406030204" pitchFamily="18" charset="0"/>
                        <a:cs typeface="Arial" panose="020B0604020202020204" pitchFamily="34" charset="0"/>
                      </a:rPr>
                      <m:t>=</m:t>
                    </m:r>
                    <m:r>
                      <a:rPr lang="pt-BR" sz="2200" b="1" i="1" u="none" strike="noStrike" baseline="0" smtClean="0">
                        <a:latin typeface="Cambria Math" panose="02040503050406030204" pitchFamily="18" charset="0"/>
                        <a:cs typeface="Arial" panose="020B0604020202020204" pitchFamily="34" charset="0"/>
                      </a:rPr>
                      <m:t>𝟐</m:t>
                    </m:r>
                  </m:oMath>
                </a14:m>
                <a:r>
                  <a:rPr lang="pt-BR" sz="2200" b="0" i="0" u="none" strike="noStrike" baseline="0" dirty="0">
                    <a:latin typeface="Arial" panose="020B0604020202020204" pitchFamily="34" charset="0"/>
                    <a:cs typeface="Arial" panose="020B0604020202020204" pitchFamily="34" charset="0"/>
                  </a:rPr>
                  <a:t>. Em outras palavras, a medida de cada lado do triângulo </a:t>
                </a:r>
                <a:r>
                  <a:rPr lang="pt-BR" sz="2200" b="1" dirty="0">
                    <a:solidFill>
                      <a:schemeClr val="accent6">
                        <a:lumMod val="75000"/>
                      </a:schemeClr>
                    </a:solidFill>
                    <a:latin typeface="Arial" panose="020B0604020202020204" pitchFamily="34" charset="0"/>
                    <a:cs typeface="Arial" panose="020B0604020202020204" pitchFamily="34" charset="0"/>
                  </a:rPr>
                  <a:t>A’B’C’</a:t>
                </a:r>
                <a:r>
                  <a:rPr lang="pt-BR" sz="2200" b="0" i="0" u="none" strike="noStrike" baseline="0" dirty="0">
                    <a:latin typeface="Arial" panose="020B0604020202020204" pitchFamily="34" charset="0"/>
                    <a:cs typeface="Arial" panose="020B0604020202020204" pitchFamily="34" charset="0"/>
                  </a:rPr>
                  <a:t> é o dobro da medida do lado correspondente ao triângulo </a:t>
                </a:r>
                <a:r>
                  <a:rPr lang="pt-BR" sz="2200" b="1" dirty="0">
                    <a:solidFill>
                      <a:srgbClr val="7030A0"/>
                    </a:solidFill>
                    <a:latin typeface="Arial" panose="020B0604020202020204" pitchFamily="34" charset="0"/>
                    <a:cs typeface="Arial" panose="020B0604020202020204" pitchFamily="34" charset="0"/>
                  </a:rPr>
                  <a:t>ABC</a:t>
                </a:r>
                <a:r>
                  <a:rPr lang="pt-BR" sz="2200" b="0" i="0" u="none" strike="noStrike" baseline="0" dirty="0">
                    <a:latin typeface="Arial" panose="020B0604020202020204" pitchFamily="34" charset="0"/>
                    <a:cs typeface="Arial" panose="020B0604020202020204" pitchFamily="34" charset="0"/>
                  </a:rPr>
                  <a:t>.</a:t>
                </a:r>
                <a:endParaRPr lang="pt-BR" sz="2200" dirty="0">
                  <a:latin typeface="Arial" panose="020B0604020202020204" pitchFamily="34" charset="0"/>
                  <a:cs typeface="Arial" panose="020B0604020202020204" pitchFamily="34" charset="0"/>
                </a:endParaRPr>
              </a:p>
            </p:txBody>
          </p:sp>
        </mc:Choice>
        <mc:Fallback xmlns="">
          <p:sp>
            <p:nvSpPr>
              <p:cNvPr id="4" name="CaixaDeTexto 3">
                <a:extLst>
                  <a:ext uri="{FF2B5EF4-FFF2-40B4-BE49-F238E27FC236}">
                    <a16:creationId xmlns:a16="http://schemas.microsoft.com/office/drawing/2014/main" id="{3A1A8074-7F61-558E-9001-F16CA9B3A63A}"/>
                  </a:ext>
                </a:extLst>
              </p:cNvPr>
              <p:cNvSpPr txBox="1">
                <a:spLocks noRot="1" noChangeAspect="1" noMove="1" noResize="1" noEditPoints="1" noAdjustHandles="1" noChangeArrowheads="1" noChangeShapeType="1" noTextEdit="1"/>
              </p:cNvSpPr>
              <p:nvPr/>
            </p:nvSpPr>
            <p:spPr>
              <a:xfrm>
                <a:off x="208472" y="727295"/>
                <a:ext cx="6094562" cy="1785104"/>
              </a:xfrm>
              <a:prstGeom prst="rect">
                <a:avLst/>
              </a:prstGeom>
              <a:blipFill>
                <a:blip r:embed="rId2"/>
                <a:stretch>
                  <a:fillRect l="-1300" t="-1706" r="-1300" b="-6485"/>
                </a:stretch>
              </a:blipFill>
            </p:spPr>
            <p:txBody>
              <a:bodyPr/>
              <a:lstStyle/>
              <a:p>
                <a:r>
                  <a:rPr lang="pt-BR">
                    <a:noFill/>
                  </a:rPr>
                  <a:t> </a:t>
                </a:r>
              </a:p>
            </p:txBody>
          </p:sp>
        </mc:Fallback>
      </mc:AlternateContent>
      <p:sp>
        <p:nvSpPr>
          <p:cNvPr id="6" name="CaixaDeTexto 5">
            <a:extLst>
              <a:ext uri="{FF2B5EF4-FFF2-40B4-BE49-F238E27FC236}">
                <a16:creationId xmlns:a16="http://schemas.microsoft.com/office/drawing/2014/main" id="{2B8EEDED-D74D-6D59-725B-BA5F0CAEE93E}"/>
              </a:ext>
            </a:extLst>
          </p:cNvPr>
          <p:cNvSpPr txBox="1"/>
          <p:nvPr/>
        </p:nvSpPr>
        <p:spPr>
          <a:xfrm>
            <a:off x="208472" y="2585579"/>
            <a:ext cx="6094562" cy="1446550"/>
          </a:xfrm>
          <a:prstGeom prst="rect">
            <a:avLst/>
          </a:prstGeom>
          <a:noFill/>
        </p:spPr>
        <p:txBody>
          <a:bodyPr wrap="square">
            <a:spAutoFit/>
          </a:bodyPr>
          <a:lstStyle/>
          <a:p>
            <a:pPr algn="just"/>
            <a:r>
              <a:rPr lang="pt-BR" sz="2200" b="0" i="0" u="none" strike="noStrike" baseline="0" dirty="0">
                <a:latin typeface="Arial" panose="020B0604020202020204" pitchFamily="34" charset="0"/>
                <a:cs typeface="Arial" panose="020B0604020202020204" pitchFamily="34" charset="0"/>
              </a:rPr>
              <a:t>► </a:t>
            </a:r>
            <a:r>
              <a:rPr lang="pt-BR" sz="2200" b="1" i="0" u="none" strike="noStrike" baseline="0" dirty="0">
                <a:latin typeface="Arial" panose="020B0604020202020204" pitchFamily="34" charset="0"/>
                <a:cs typeface="Arial" panose="020B0604020202020204" pitchFamily="34" charset="0"/>
              </a:rPr>
              <a:t>REDUÇÃO</a:t>
            </a:r>
          </a:p>
          <a:p>
            <a:pPr algn="just"/>
            <a:r>
              <a:rPr lang="pt-BR" sz="2200" b="0" i="0" u="none" strike="noStrike" baseline="0" dirty="0">
                <a:latin typeface="Arial" panose="020B0604020202020204" pitchFamily="34" charset="0"/>
                <a:cs typeface="Arial" panose="020B0604020202020204" pitchFamily="34" charset="0"/>
              </a:rPr>
              <a:t>Na figura, a seguir, o quadrado </a:t>
            </a:r>
            <a:r>
              <a:rPr lang="pt-BR" sz="2200" b="1" dirty="0">
                <a:solidFill>
                  <a:schemeClr val="accent6">
                    <a:lumMod val="75000"/>
                  </a:schemeClr>
                </a:solidFill>
                <a:latin typeface="Arial" panose="020B0604020202020204" pitchFamily="34" charset="0"/>
                <a:cs typeface="Arial" panose="020B0604020202020204" pitchFamily="34" charset="0"/>
              </a:rPr>
              <a:t>A’B’C’D’</a:t>
            </a:r>
            <a:r>
              <a:rPr lang="pt-BR" sz="2200" b="0" i="0" u="none" strike="noStrike" baseline="0" dirty="0">
                <a:latin typeface="Arial" panose="020B0604020202020204" pitchFamily="34" charset="0"/>
                <a:cs typeface="Arial" panose="020B0604020202020204" pitchFamily="34" charset="0"/>
              </a:rPr>
              <a:t> foi obtido através de uma homotetia de redução do quadrado </a:t>
            </a:r>
            <a:r>
              <a:rPr lang="pt-BR" sz="2200" b="1" dirty="0">
                <a:solidFill>
                  <a:srgbClr val="7030A0"/>
                </a:solidFill>
                <a:latin typeface="Arial" panose="020B0604020202020204" pitchFamily="34" charset="0"/>
                <a:cs typeface="Arial" panose="020B0604020202020204" pitchFamily="34" charset="0"/>
              </a:rPr>
              <a:t>ABCD</a:t>
            </a:r>
            <a:r>
              <a:rPr lang="pt-BR" sz="2200" b="0" i="0" u="none" strike="noStrike" baseline="0" dirty="0">
                <a:latin typeface="Arial" panose="020B0604020202020204" pitchFamily="34" charset="0"/>
                <a:cs typeface="Arial" panose="020B0604020202020204" pitchFamily="34" charset="0"/>
              </a:rPr>
              <a:t>.</a:t>
            </a:r>
            <a:endParaRPr lang="pt-BR" sz="2200" dirty="0">
              <a:latin typeface="Arial" panose="020B0604020202020204" pitchFamily="34" charset="0"/>
              <a:cs typeface="Arial" panose="020B0604020202020204" pitchFamily="34" charset="0"/>
            </a:endParaRPr>
          </a:p>
        </p:txBody>
      </p:sp>
      <p:pic>
        <p:nvPicPr>
          <p:cNvPr id="8" name="Imagem 7" descr="Gráfico&#10;&#10;O conteúdo gerado por IA pode estar incorreto.">
            <a:extLst>
              <a:ext uri="{FF2B5EF4-FFF2-40B4-BE49-F238E27FC236}">
                <a16:creationId xmlns:a16="http://schemas.microsoft.com/office/drawing/2014/main" id="{F0FCC049-0663-2B9F-DBDB-5ACD8FB23CB8}"/>
              </a:ext>
            </a:extLst>
          </p:cNvPr>
          <p:cNvPicPr>
            <a:picLocks noChangeAspect="1"/>
          </p:cNvPicPr>
          <p:nvPr/>
        </p:nvPicPr>
        <p:blipFill>
          <a:blip r:embed="rId3"/>
          <a:stretch>
            <a:fillRect/>
          </a:stretch>
        </p:blipFill>
        <p:spPr>
          <a:xfrm>
            <a:off x="1534915" y="4105309"/>
            <a:ext cx="3433897" cy="2383529"/>
          </a:xfrm>
          <a:prstGeom prst="rect">
            <a:avLst/>
          </a:prstGeom>
        </p:spPr>
      </p:pic>
      <p:sp>
        <p:nvSpPr>
          <p:cNvPr id="10" name="CaixaDeTexto 9">
            <a:extLst>
              <a:ext uri="{FF2B5EF4-FFF2-40B4-BE49-F238E27FC236}">
                <a16:creationId xmlns:a16="http://schemas.microsoft.com/office/drawing/2014/main" id="{F36EAC15-3A0C-ABC9-D4ED-DA89C8257DDC}"/>
              </a:ext>
            </a:extLst>
          </p:cNvPr>
          <p:cNvSpPr txBox="1"/>
          <p:nvPr/>
        </p:nvSpPr>
        <p:spPr>
          <a:xfrm>
            <a:off x="6303034" y="727295"/>
            <a:ext cx="5680493" cy="1107996"/>
          </a:xfrm>
          <a:prstGeom prst="rect">
            <a:avLst/>
          </a:prstGeom>
          <a:noFill/>
        </p:spPr>
        <p:txBody>
          <a:bodyPr wrap="square">
            <a:spAutoFit/>
          </a:bodyPr>
          <a:lstStyle/>
          <a:p>
            <a:pPr algn="just"/>
            <a:r>
              <a:rPr lang="pt-BR" sz="2200" b="0" i="0" u="none" strike="noStrike" baseline="0" dirty="0">
                <a:latin typeface="Arial" panose="020B0604020202020204" pitchFamily="34" charset="0"/>
                <a:cs typeface="Arial" panose="020B0604020202020204" pitchFamily="34" charset="0"/>
              </a:rPr>
              <a:t>Observe a razão </a:t>
            </a:r>
            <a:r>
              <a:rPr lang="pt-BR" sz="2200" b="1" i="1" u="none" strike="noStrike" baseline="0" dirty="0">
                <a:latin typeface="Arial" panose="020B0604020202020204" pitchFamily="34" charset="0"/>
                <a:cs typeface="Arial" panose="020B0604020202020204" pitchFamily="34" charset="0"/>
              </a:rPr>
              <a:t>k </a:t>
            </a:r>
            <a:r>
              <a:rPr lang="pt-BR" sz="2200" b="0" i="0" u="none" strike="noStrike" baseline="0" dirty="0">
                <a:latin typeface="Arial" panose="020B0604020202020204" pitchFamily="34" charset="0"/>
                <a:cs typeface="Arial" panose="020B0604020202020204" pitchFamily="34" charset="0"/>
              </a:rPr>
              <a:t>entre as medidas dos lados do quadrado </a:t>
            </a:r>
            <a:r>
              <a:rPr lang="pt-BR" sz="2200" b="1" dirty="0">
                <a:solidFill>
                  <a:srgbClr val="7030A0"/>
                </a:solidFill>
                <a:latin typeface="Arial" panose="020B0604020202020204" pitchFamily="34" charset="0"/>
                <a:cs typeface="Arial" panose="020B0604020202020204" pitchFamily="34" charset="0"/>
              </a:rPr>
              <a:t>ABCD</a:t>
            </a:r>
            <a:r>
              <a:rPr lang="pt-BR" sz="2200" b="0" i="0" u="none" strike="noStrike" baseline="0" dirty="0">
                <a:latin typeface="Arial" panose="020B0604020202020204" pitchFamily="34" charset="0"/>
                <a:cs typeface="Arial" panose="020B0604020202020204" pitchFamily="34" charset="0"/>
              </a:rPr>
              <a:t> e do quadrado </a:t>
            </a:r>
            <a:r>
              <a:rPr lang="pt-BR" sz="2200" b="1" dirty="0">
                <a:solidFill>
                  <a:schemeClr val="accent6">
                    <a:lumMod val="75000"/>
                  </a:schemeClr>
                </a:solidFill>
                <a:latin typeface="Arial" panose="020B0604020202020204" pitchFamily="34" charset="0"/>
                <a:cs typeface="Arial" panose="020B0604020202020204" pitchFamily="34" charset="0"/>
              </a:rPr>
              <a:t>A’B’C’D’</a:t>
            </a:r>
            <a:r>
              <a:rPr lang="pt-BR" sz="2200" b="0" i="0" u="none" strike="noStrike" baseline="0" dirty="0">
                <a:latin typeface="Arial" panose="020B0604020202020204" pitchFamily="34" charset="0"/>
                <a:cs typeface="Arial" panose="020B0604020202020204" pitchFamily="34" charset="0"/>
              </a:rPr>
              <a:t> reduzido:</a:t>
            </a:r>
            <a:endParaRPr lang="pt-BR" sz="2200" dirty="0">
              <a:latin typeface="Arial" panose="020B0604020202020204" pitchFamily="34" charset="0"/>
              <a:cs typeface="Arial" panose="020B0604020202020204" pitchFamily="34" charset="0"/>
            </a:endParaRPr>
          </a:p>
        </p:txBody>
      </p:sp>
      <p:pic>
        <p:nvPicPr>
          <p:cNvPr id="12" name="Imagem 11" descr="Uma imagem contendo Ícone&#10;&#10;O conteúdo gerado por IA pode estar incorreto.">
            <a:extLst>
              <a:ext uri="{FF2B5EF4-FFF2-40B4-BE49-F238E27FC236}">
                <a16:creationId xmlns:a16="http://schemas.microsoft.com/office/drawing/2014/main" id="{642E2472-729A-611F-E20A-B2E12E53C913}"/>
              </a:ext>
            </a:extLst>
          </p:cNvPr>
          <p:cNvPicPr>
            <a:picLocks noChangeAspect="1"/>
          </p:cNvPicPr>
          <p:nvPr/>
        </p:nvPicPr>
        <p:blipFill>
          <a:blip r:embed="rId4"/>
          <a:stretch>
            <a:fillRect/>
          </a:stretch>
        </p:blipFill>
        <p:spPr>
          <a:xfrm>
            <a:off x="6674768" y="1835291"/>
            <a:ext cx="4929869" cy="821645"/>
          </a:xfrm>
          <a:prstGeom prst="rect">
            <a:avLst/>
          </a:prstGeom>
        </p:spPr>
      </p:pic>
      <mc:AlternateContent xmlns:mc="http://schemas.openxmlformats.org/markup-compatibility/2006" xmlns:a14="http://schemas.microsoft.com/office/drawing/2010/main">
        <mc:Choice Requires="a14">
          <p:sp>
            <p:nvSpPr>
              <p:cNvPr id="14" name="CaixaDeTexto 13">
                <a:extLst>
                  <a:ext uri="{FF2B5EF4-FFF2-40B4-BE49-F238E27FC236}">
                    <a16:creationId xmlns:a16="http://schemas.microsoft.com/office/drawing/2014/main" id="{FF2BD286-6606-5F16-CF89-5D249F8FFEF3}"/>
                  </a:ext>
                </a:extLst>
              </p:cNvPr>
              <p:cNvSpPr txBox="1"/>
              <p:nvPr/>
            </p:nvSpPr>
            <p:spPr>
              <a:xfrm>
                <a:off x="6303036" y="2765033"/>
                <a:ext cx="5680491" cy="1933991"/>
              </a:xfrm>
              <a:prstGeom prst="rect">
                <a:avLst/>
              </a:prstGeom>
              <a:noFill/>
            </p:spPr>
            <p:txBody>
              <a:bodyPr wrap="square">
                <a:spAutoFit/>
              </a:bodyPr>
              <a:lstStyle/>
              <a:p>
                <a:pPr algn="just"/>
                <a:r>
                  <a:rPr lang="pt-BR" sz="2200" b="0" i="0" u="none" strike="noStrike" baseline="0" dirty="0">
                    <a:latin typeface="Arial" panose="020B0604020202020204" pitchFamily="34" charset="0"/>
                    <a:cs typeface="Arial" panose="020B0604020202020204" pitchFamily="34" charset="0"/>
                  </a:rPr>
                  <a:t>Dessa forma, a razão homotética é de redução, pois </a:t>
                </a:r>
                <a14:m>
                  <m:oMath xmlns:m="http://schemas.openxmlformats.org/officeDocument/2006/math">
                    <m:r>
                      <a:rPr lang="pt-BR" sz="2200" b="1" i="1" u="none" strike="noStrike" baseline="0" smtClean="0">
                        <a:latin typeface="Cambria Math" panose="02040503050406030204" pitchFamily="18" charset="0"/>
                      </a:rPr>
                      <m:t>𝒌</m:t>
                    </m:r>
                    <m:r>
                      <a:rPr lang="pt-BR" sz="2200" b="1" i="1" u="none" strike="noStrike" baseline="0" smtClean="0">
                        <a:latin typeface="Cambria Math" panose="02040503050406030204" pitchFamily="18" charset="0"/>
                      </a:rPr>
                      <m:t>=</m:t>
                    </m:r>
                    <m:f>
                      <m:fPr>
                        <m:ctrlPr>
                          <a:rPr lang="pt-BR" sz="2200" b="1" i="1" u="none" strike="noStrike" baseline="0" smtClean="0">
                            <a:latin typeface="Cambria Math" panose="02040503050406030204" pitchFamily="18" charset="0"/>
                          </a:rPr>
                        </m:ctrlPr>
                      </m:fPr>
                      <m:num>
                        <m:r>
                          <a:rPr lang="pt-BR" sz="2200" b="1" i="1" u="none" strike="noStrike" baseline="0" smtClean="0">
                            <a:latin typeface="Cambria Math" panose="02040503050406030204" pitchFamily="18" charset="0"/>
                          </a:rPr>
                          <m:t>𝟏</m:t>
                        </m:r>
                      </m:num>
                      <m:den>
                        <m:r>
                          <a:rPr lang="pt-BR" sz="2200" b="1" i="1" u="none" strike="noStrike" baseline="0" smtClean="0">
                            <a:latin typeface="Cambria Math" panose="02040503050406030204" pitchFamily="18" charset="0"/>
                          </a:rPr>
                          <m:t>𝟐</m:t>
                        </m:r>
                      </m:den>
                    </m:f>
                  </m:oMath>
                </a14:m>
                <a:r>
                  <a:rPr lang="pt-BR" sz="2200" b="0" i="1" u="none" strike="noStrike" baseline="0" dirty="0">
                    <a:latin typeface="Arial" panose="020B0604020202020204" pitchFamily="34" charset="0"/>
                    <a:cs typeface="Arial" panose="020B0604020202020204" pitchFamily="34" charset="0"/>
                  </a:rPr>
                  <a:t>∙ </a:t>
                </a:r>
                <a:r>
                  <a:rPr lang="pt-BR" sz="2200" b="0" i="0" u="none" strike="noStrike" baseline="0" dirty="0">
                    <a:latin typeface="Arial" panose="020B0604020202020204" pitchFamily="34" charset="0"/>
                    <a:cs typeface="Arial" panose="020B0604020202020204" pitchFamily="34" charset="0"/>
                  </a:rPr>
                  <a:t>Em outras palavras, a medida de cada lado do quadrado </a:t>
                </a:r>
                <a:r>
                  <a:rPr lang="pt-BR" sz="2200" b="1" dirty="0">
                    <a:solidFill>
                      <a:schemeClr val="accent6">
                        <a:lumMod val="75000"/>
                      </a:schemeClr>
                    </a:solidFill>
                    <a:latin typeface="Arial" panose="020B0604020202020204" pitchFamily="34" charset="0"/>
                    <a:cs typeface="Arial" panose="020B0604020202020204" pitchFamily="34" charset="0"/>
                  </a:rPr>
                  <a:t>A’B’C’D’</a:t>
                </a:r>
                <a:r>
                  <a:rPr lang="pt-BR" sz="2200" dirty="0">
                    <a:solidFill>
                      <a:schemeClr val="accent6">
                        <a:lumMod val="75000"/>
                      </a:schemeClr>
                    </a:solidFill>
                    <a:latin typeface="Arial" panose="020B0604020202020204" pitchFamily="34" charset="0"/>
                    <a:cs typeface="Arial" panose="020B0604020202020204" pitchFamily="34" charset="0"/>
                  </a:rPr>
                  <a:t> </a:t>
                </a:r>
                <a:r>
                  <a:rPr lang="pt-BR" sz="2200" b="0" i="0" u="none" strike="noStrike" baseline="0" dirty="0">
                    <a:latin typeface="Arial" panose="020B0604020202020204" pitchFamily="34" charset="0"/>
                    <a:cs typeface="Arial" panose="020B0604020202020204" pitchFamily="34" charset="0"/>
                  </a:rPr>
                  <a:t>é a metade da medida do lado correspondente ao quadrado </a:t>
                </a:r>
                <a:r>
                  <a:rPr lang="pt-BR" sz="2200" b="1" dirty="0">
                    <a:solidFill>
                      <a:srgbClr val="7030A0"/>
                    </a:solidFill>
                    <a:latin typeface="Arial" panose="020B0604020202020204" pitchFamily="34" charset="0"/>
                    <a:cs typeface="Arial" panose="020B0604020202020204" pitchFamily="34" charset="0"/>
                  </a:rPr>
                  <a:t>ABCD</a:t>
                </a:r>
                <a:r>
                  <a:rPr lang="pt-BR" sz="2200" b="0" i="0" u="none" strike="noStrike" baseline="0" dirty="0">
                    <a:latin typeface="Arial" panose="020B0604020202020204" pitchFamily="34" charset="0"/>
                    <a:cs typeface="Arial" panose="020B0604020202020204" pitchFamily="34" charset="0"/>
                  </a:rPr>
                  <a:t>.</a:t>
                </a:r>
                <a:endParaRPr lang="pt-BR" sz="2200" dirty="0">
                  <a:latin typeface="Arial" panose="020B0604020202020204" pitchFamily="34" charset="0"/>
                  <a:cs typeface="Arial" panose="020B0604020202020204" pitchFamily="34" charset="0"/>
                </a:endParaRPr>
              </a:p>
            </p:txBody>
          </p:sp>
        </mc:Choice>
        <mc:Fallback xmlns="">
          <p:sp>
            <p:nvSpPr>
              <p:cNvPr id="14" name="CaixaDeTexto 13">
                <a:extLst>
                  <a:ext uri="{FF2B5EF4-FFF2-40B4-BE49-F238E27FC236}">
                    <a16:creationId xmlns:a16="http://schemas.microsoft.com/office/drawing/2014/main" id="{FF2BD286-6606-5F16-CF89-5D249F8FFEF3}"/>
                  </a:ext>
                </a:extLst>
              </p:cNvPr>
              <p:cNvSpPr txBox="1">
                <a:spLocks noRot="1" noChangeAspect="1" noMove="1" noResize="1" noEditPoints="1" noAdjustHandles="1" noChangeArrowheads="1" noChangeShapeType="1" noTextEdit="1"/>
              </p:cNvSpPr>
              <p:nvPr/>
            </p:nvSpPr>
            <p:spPr>
              <a:xfrm>
                <a:off x="6303036" y="2765033"/>
                <a:ext cx="5680491" cy="1933991"/>
              </a:xfrm>
              <a:prstGeom prst="rect">
                <a:avLst/>
              </a:prstGeom>
              <a:blipFill>
                <a:blip r:embed="rId5"/>
                <a:stretch>
                  <a:fillRect l="-1395" t="-1893" r="-1395" b="-5678"/>
                </a:stretch>
              </a:blipFill>
            </p:spPr>
            <p:txBody>
              <a:bodyPr/>
              <a:lstStyle/>
              <a:p>
                <a:r>
                  <a:rPr lang="pt-BR">
                    <a:noFill/>
                  </a:rPr>
                  <a:t> </a:t>
                </a:r>
              </a:p>
            </p:txBody>
          </p:sp>
        </mc:Fallback>
      </mc:AlternateContent>
      <p:pic>
        <p:nvPicPr>
          <p:cNvPr id="16" name="Imagem 15" descr="Interface gráfica do usuário, Texto, Aplicativo, Email&#10;&#10;O conteúdo gerado por IA pode estar incorreto.">
            <a:extLst>
              <a:ext uri="{FF2B5EF4-FFF2-40B4-BE49-F238E27FC236}">
                <a16:creationId xmlns:a16="http://schemas.microsoft.com/office/drawing/2014/main" id="{55A2DE47-3126-29AB-8A4B-892E16E8B702}"/>
              </a:ext>
            </a:extLst>
          </p:cNvPr>
          <p:cNvPicPr>
            <a:picLocks noChangeAspect="1"/>
          </p:cNvPicPr>
          <p:nvPr/>
        </p:nvPicPr>
        <p:blipFill>
          <a:blip r:embed="rId6"/>
          <a:stretch>
            <a:fillRect/>
          </a:stretch>
        </p:blipFill>
        <p:spPr>
          <a:xfrm>
            <a:off x="6429808" y="4789412"/>
            <a:ext cx="5426943" cy="1341293"/>
          </a:xfrm>
          <a:prstGeom prst="rect">
            <a:avLst/>
          </a:prstGeom>
        </p:spPr>
      </p:pic>
    </p:spTree>
    <p:extLst>
      <p:ext uri="{BB962C8B-B14F-4D97-AF65-F5344CB8AC3E}">
        <p14:creationId xmlns:p14="http://schemas.microsoft.com/office/powerpoint/2010/main" val="43789728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645998-D70C-D6B1-E3D7-DF18C33CC0B7}"/>
            </a:ext>
          </a:extLst>
        </p:cNvPr>
        <p:cNvGrpSpPr/>
        <p:nvPr/>
      </p:nvGrpSpPr>
      <p:grpSpPr>
        <a:xfrm>
          <a:off x="0" y="0"/>
          <a:ext cx="0" cy="0"/>
          <a:chOff x="0" y="0"/>
          <a:chExt cx="0" cy="0"/>
        </a:xfrm>
      </p:grpSpPr>
      <p:cxnSp>
        <p:nvCxnSpPr>
          <p:cNvPr id="2" name="Conector reto 1">
            <a:extLst>
              <a:ext uri="{FF2B5EF4-FFF2-40B4-BE49-F238E27FC236}">
                <a16:creationId xmlns:a16="http://schemas.microsoft.com/office/drawing/2014/main" id="{01BDE104-D2B1-DFE5-47F6-C613E6E3525E}"/>
              </a:ext>
            </a:extLst>
          </p:cNvPr>
          <p:cNvCxnSpPr>
            <a:cxnSpLocks/>
          </p:cNvCxnSpPr>
          <p:nvPr/>
        </p:nvCxnSpPr>
        <p:spPr>
          <a:xfrm>
            <a:off x="6303034" y="727295"/>
            <a:ext cx="0" cy="5709588"/>
          </a:xfrm>
          <a:prstGeom prst="line">
            <a:avLst/>
          </a:prstGeom>
          <a:ln w="28575"/>
        </p:spPr>
        <p:style>
          <a:lnRef idx="3">
            <a:schemeClr val="dk1"/>
          </a:lnRef>
          <a:fillRef idx="0">
            <a:schemeClr val="dk1"/>
          </a:fillRef>
          <a:effectRef idx="2">
            <a:schemeClr val="dk1"/>
          </a:effectRef>
          <a:fontRef idx="minor">
            <a:schemeClr val="tx1"/>
          </a:fontRef>
        </p:style>
      </p:cxnSp>
      <p:sp>
        <p:nvSpPr>
          <p:cNvPr id="4" name="CaixaDeTexto 3">
            <a:extLst>
              <a:ext uri="{FF2B5EF4-FFF2-40B4-BE49-F238E27FC236}">
                <a16:creationId xmlns:a16="http://schemas.microsoft.com/office/drawing/2014/main" id="{2B3073CD-5E9F-2722-361E-6FDA7FBF011D}"/>
              </a:ext>
            </a:extLst>
          </p:cNvPr>
          <p:cNvSpPr txBox="1"/>
          <p:nvPr/>
        </p:nvSpPr>
        <p:spPr>
          <a:xfrm>
            <a:off x="208472" y="655456"/>
            <a:ext cx="6094562" cy="1446550"/>
          </a:xfrm>
          <a:prstGeom prst="rect">
            <a:avLst/>
          </a:prstGeom>
          <a:noFill/>
        </p:spPr>
        <p:txBody>
          <a:bodyPr wrap="square">
            <a:spAutoFit/>
          </a:bodyPr>
          <a:lstStyle/>
          <a:p>
            <a:pPr algn="just"/>
            <a:r>
              <a:rPr lang="pt-BR" sz="2200" b="1" i="0" u="none" strike="noStrike" baseline="0" dirty="0">
                <a:latin typeface="Arial" panose="020B0604020202020204" pitchFamily="34" charset="0"/>
                <a:cs typeface="Arial" panose="020B0604020202020204" pitchFamily="34" charset="0"/>
              </a:rPr>
              <a:t>Exemplo:</a:t>
            </a:r>
          </a:p>
          <a:p>
            <a:pPr algn="just"/>
            <a:r>
              <a:rPr lang="pt-BR" sz="2200" b="0" i="0" u="none" strike="noStrike" baseline="0" dirty="0">
                <a:latin typeface="Arial" panose="020B0604020202020204" pitchFamily="34" charset="0"/>
                <a:cs typeface="Arial" panose="020B0604020202020204" pitchFamily="34" charset="0"/>
              </a:rPr>
              <a:t>Observe o triângulo </a:t>
            </a:r>
            <a:r>
              <a:rPr lang="pt-BR" sz="2200" b="1" dirty="0">
                <a:solidFill>
                  <a:schemeClr val="accent6">
                    <a:lumMod val="75000"/>
                  </a:schemeClr>
                </a:solidFill>
                <a:latin typeface="Arial" panose="020B0604020202020204" pitchFamily="34" charset="0"/>
                <a:cs typeface="Arial" panose="020B0604020202020204" pitchFamily="34" charset="0"/>
              </a:rPr>
              <a:t>A’B’C’</a:t>
            </a:r>
            <a:r>
              <a:rPr lang="pt-BR" sz="2200" b="0" i="0" u="none" strike="noStrike" baseline="0" dirty="0">
                <a:latin typeface="Arial" panose="020B0604020202020204" pitchFamily="34" charset="0"/>
                <a:cs typeface="Arial" panose="020B0604020202020204" pitchFamily="34" charset="0"/>
              </a:rPr>
              <a:t>, que foi obtido através de uma homotetia de ampliação do triângulo </a:t>
            </a:r>
            <a:r>
              <a:rPr lang="pt-BR" sz="2200" b="1" dirty="0">
                <a:solidFill>
                  <a:srgbClr val="7030A0"/>
                </a:solidFill>
                <a:latin typeface="Arial" panose="020B0604020202020204" pitchFamily="34" charset="0"/>
                <a:cs typeface="Arial" panose="020B0604020202020204" pitchFamily="34" charset="0"/>
              </a:rPr>
              <a:t>ABC</a:t>
            </a:r>
            <a:r>
              <a:rPr lang="pt-BR" sz="2200" b="0" i="0" u="none" strike="noStrike" baseline="0" dirty="0">
                <a:latin typeface="Arial" panose="020B0604020202020204" pitchFamily="34" charset="0"/>
                <a:cs typeface="Arial" panose="020B0604020202020204" pitchFamily="34" charset="0"/>
              </a:rPr>
              <a:t>.</a:t>
            </a:r>
            <a:endParaRPr lang="pt-BR" sz="2200" dirty="0">
              <a:latin typeface="Arial" panose="020B0604020202020204" pitchFamily="34" charset="0"/>
              <a:cs typeface="Arial" panose="020B0604020202020204" pitchFamily="34" charset="0"/>
            </a:endParaRPr>
          </a:p>
        </p:txBody>
      </p:sp>
      <p:sp>
        <p:nvSpPr>
          <p:cNvPr id="6" name="CaixaDeTexto 5">
            <a:extLst>
              <a:ext uri="{FF2B5EF4-FFF2-40B4-BE49-F238E27FC236}">
                <a16:creationId xmlns:a16="http://schemas.microsoft.com/office/drawing/2014/main" id="{B9D15169-1540-D4E1-51C0-03EA8F80B8E2}"/>
              </a:ext>
            </a:extLst>
          </p:cNvPr>
          <p:cNvSpPr txBox="1"/>
          <p:nvPr/>
        </p:nvSpPr>
        <p:spPr>
          <a:xfrm>
            <a:off x="6303033" y="619105"/>
            <a:ext cx="5680494" cy="2462213"/>
          </a:xfrm>
          <a:prstGeom prst="rect">
            <a:avLst/>
          </a:prstGeom>
          <a:noFill/>
        </p:spPr>
        <p:txBody>
          <a:bodyPr wrap="square">
            <a:spAutoFit/>
          </a:bodyPr>
          <a:lstStyle/>
          <a:p>
            <a:pPr algn="just"/>
            <a:r>
              <a:rPr lang="pt-BR" sz="2200" dirty="0">
                <a:latin typeface="Arial" panose="020B0604020202020204" pitchFamily="34" charset="0"/>
                <a:cs typeface="Arial" panose="020B0604020202020204" pitchFamily="34" charset="0"/>
              </a:rPr>
              <a:t>d) Compare a razão entre as medidas dos lados e das áreas dos triângulos. O que podemos observar?</a:t>
            </a:r>
          </a:p>
          <a:p>
            <a:pPr algn="just"/>
            <a:endParaRPr lang="pt-BR" sz="2200" b="0" i="1" u="none" strike="noStrike" baseline="0" dirty="0">
              <a:latin typeface="Arial" panose="020B0604020202020204" pitchFamily="34" charset="0"/>
              <a:cs typeface="Arial" panose="020B0604020202020204" pitchFamily="34" charset="0"/>
            </a:endParaRPr>
          </a:p>
          <a:p>
            <a:pPr algn="just"/>
            <a:r>
              <a:rPr lang="pt-BR" sz="2200" b="0" i="1" u="sng" strike="noStrike" baseline="0" dirty="0">
                <a:latin typeface="Arial" panose="020B0604020202020204" pitchFamily="34" charset="0"/>
                <a:cs typeface="Arial" panose="020B0604020202020204" pitchFamily="34" charset="0"/>
              </a:rPr>
              <a:t>Resolução:</a:t>
            </a:r>
          </a:p>
          <a:p>
            <a:pPr algn="just"/>
            <a:r>
              <a:rPr lang="pt-BR" sz="2200" b="0" i="1" u="none" strike="noStrike" baseline="0" dirty="0">
                <a:latin typeface="Arial" panose="020B0604020202020204" pitchFamily="34" charset="0"/>
                <a:cs typeface="Arial" panose="020B0604020202020204" pitchFamily="34" charset="0"/>
              </a:rPr>
              <a:t>a) Determinando a razão entre as medidas lineares de cada triângulo, temos:</a:t>
            </a:r>
            <a:endParaRPr lang="pt-BR" sz="2200" dirty="0">
              <a:latin typeface="Arial" panose="020B0604020202020204" pitchFamily="34" charset="0"/>
              <a:cs typeface="Arial" panose="020B0604020202020204" pitchFamily="34" charset="0"/>
            </a:endParaRPr>
          </a:p>
        </p:txBody>
      </p:sp>
      <p:pic>
        <p:nvPicPr>
          <p:cNvPr id="8" name="Imagem 7" descr="Gráfico, Gráfico de linhas&#10;&#10;O conteúdo gerado por IA pode estar incorreto.">
            <a:extLst>
              <a:ext uri="{FF2B5EF4-FFF2-40B4-BE49-F238E27FC236}">
                <a16:creationId xmlns:a16="http://schemas.microsoft.com/office/drawing/2014/main" id="{8580F551-913F-0C7B-12FF-24337A1207D9}"/>
              </a:ext>
            </a:extLst>
          </p:cNvPr>
          <p:cNvPicPr>
            <a:picLocks noChangeAspect="1"/>
          </p:cNvPicPr>
          <p:nvPr/>
        </p:nvPicPr>
        <p:blipFill>
          <a:blip r:embed="rId2"/>
          <a:stretch>
            <a:fillRect/>
          </a:stretch>
        </p:blipFill>
        <p:spPr>
          <a:xfrm>
            <a:off x="1789262" y="2120150"/>
            <a:ext cx="2932981" cy="2295377"/>
          </a:xfrm>
          <a:prstGeom prst="rect">
            <a:avLst/>
          </a:prstGeom>
        </p:spPr>
      </p:pic>
      <p:sp>
        <p:nvSpPr>
          <p:cNvPr id="10" name="CaixaDeTexto 9">
            <a:extLst>
              <a:ext uri="{FF2B5EF4-FFF2-40B4-BE49-F238E27FC236}">
                <a16:creationId xmlns:a16="http://schemas.microsoft.com/office/drawing/2014/main" id="{5DC57A27-C2A2-D65E-F412-B133621D85A2}"/>
              </a:ext>
            </a:extLst>
          </p:cNvPr>
          <p:cNvSpPr txBox="1"/>
          <p:nvPr/>
        </p:nvSpPr>
        <p:spPr>
          <a:xfrm>
            <a:off x="208472" y="4385064"/>
            <a:ext cx="6094562" cy="2123658"/>
          </a:xfrm>
          <a:prstGeom prst="rect">
            <a:avLst/>
          </a:prstGeom>
          <a:noFill/>
        </p:spPr>
        <p:txBody>
          <a:bodyPr wrap="square">
            <a:spAutoFit/>
          </a:bodyPr>
          <a:lstStyle/>
          <a:p>
            <a:pPr algn="just"/>
            <a:r>
              <a:rPr lang="pt-BR" sz="2200" b="0" i="0" u="none" strike="noStrike" baseline="0" dirty="0">
                <a:latin typeface="Arial" panose="020B0604020202020204" pitchFamily="34" charset="0"/>
                <a:cs typeface="Arial" panose="020B0604020202020204" pitchFamily="34" charset="0"/>
              </a:rPr>
              <a:t>Responda:</a:t>
            </a:r>
          </a:p>
          <a:p>
            <a:pPr algn="just"/>
            <a:r>
              <a:rPr lang="pt-BR" sz="2200" b="0" i="0" u="none" strike="noStrike" baseline="0" dirty="0">
                <a:latin typeface="Arial" panose="020B0604020202020204" pitchFamily="34" charset="0"/>
                <a:cs typeface="Arial" panose="020B0604020202020204" pitchFamily="34" charset="0"/>
              </a:rPr>
              <a:t>a) Qual é a razão de homotetia dessa ampliação?</a:t>
            </a:r>
          </a:p>
          <a:p>
            <a:pPr algn="just"/>
            <a:r>
              <a:rPr lang="pt-BR" sz="2200" b="0" i="0" u="none" strike="noStrike" baseline="0" dirty="0">
                <a:latin typeface="Arial" panose="020B0604020202020204" pitchFamily="34" charset="0"/>
                <a:cs typeface="Arial" panose="020B0604020202020204" pitchFamily="34" charset="0"/>
              </a:rPr>
              <a:t>b) Qual é a área de cada triângulo?</a:t>
            </a:r>
          </a:p>
          <a:p>
            <a:pPr algn="just"/>
            <a:r>
              <a:rPr lang="pt-BR" sz="2200" b="0" i="0" u="none" strike="noStrike" baseline="0" dirty="0">
                <a:latin typeface="Arial" panose="020B0604020202020204" pitchFamily="34" charset="0"/>
                <a:cs typeface="Arial" panose="020B0604020202020204" pitchFamily="34" charset="0"/>
              </a:rPr>
              <a:t>c) Calcule razão entre a medida das áreas dos triângulos A'B'C' e ABC?</a:t>
            </a:r>
          </a:p>
        </p:txBody>
      </p:sp>
      <p:pic>
        <p:nvPicPr>
          <p:cNvPr id="12" name="Imagem 11" descr="Ícone&#10;&#10;O conteúdo gerado por IA pode estar incorreto.">
            <a:extLst>
              <a:ext uri="{FF2B5EF4-FFF2-40B4-BE49-F238E27FC236}">
                <a16:creationId xmlns:a16="http://schemas.microsoft.com/office/drawing/2014/main" id="{B8D59BA3-F864-E1EE-F051-A98B3F6C4BE9}"/>
              </a:ext>
            </a:extLst>
          </p:cNvPr>
          <p:cNvPicPr>
            <a:picLocks noChangeAspect="1"/>
          </p:cNvPicPr>
          <p:nvPr/>
        </p:nvPicPr>
        <p:blipFill>
          <a:blip r:embed="rId3"/>
          <a:stretch>
            <a:fillRect/>
          </a:stretch>
        </p:blipFill>
        <p:spPr>
          <a:xfrm>
            <a:off x="7182185" y="3081318"/>
            <a:ext cx="3922191" cy="721473"/>
          </a:xfrm>
          <a:prstGeom prst="rect">
            <a:avLst/>
          </a:prstGeom>
        </p:spPr>
      </p:pic>
      <p:sp>
        <p:nvSpPr>
          <p:cNvPr id="14" name="CaixaDeTexto 13">
            <a:extLst>
              <a:ext uri="{FF2B5EF4-FFF2-40B4-BE49-F238E27FC236}">
                <a16:creationId xmlns:a16="http://schemas.microsoft.com/office/drawing/2014/main" id="{61B3C253-C307-4B54-E28F-1E41A1275ACF}"/>
              </a:ext>
            </a:extLst>
          </p:cNvPr>
          <p:cNvSpPr txBox="1"/>
          <p:nvPr/>
        </p:nvSpPr>
        <p:spPr>
          <a:xfrm>
            <a:off x="6303039" y="3861529"/>
            <a:ext cx="5680488" cy="1107996"/>
          </a:xfrm>
          <a:prstGeom prst="rect">
            <a:avLst/>
          </a:prstGeom>
          <a:noFill/>
        </p:spPr>
        <p:txBody>
          <a:bodyPr wrap="square">
            <a:spAutoFit/>
          </a:bodyPr>
          <a:lstStyle/>
          <a:p>
            <a:pPr algn="just"/>
            <a:r>
              <a:rPr lang="pt-BR" sz="2200" b="0" i="1" u="none" strike="noStrike" baseline="0" dirty="0">
                <a:latin typeface="Arial" panose="020B0604020202020204" pitchFamily="34" charset="0"/>
                <a:cs typeface="Arial" panose="020B0604020202020204" pitchFamily="34" charset="0"/>
              </a:rPr>
              <a:t>Assim, a razão de homotetia é k = 2.</a:t>
            </a:r>
          </a:p>
          <a:p>
            <a:pPr algn="just"/>
            <a:r>
              <a:rPr lang="pt-BR" sz="2200" b="0" i="1" u="none" strike="noStrike" baseline="0" dirty="0">
                <a:latin typeface="Arial" panose="020B0604020202020204" pitchFamily="34" charset="0"/>
                <a:cs typeface="Arial" panose="020B0604020202020204" pitchFamily="34" charset="0"/>
              </a:rPr>
              <a:t>b) Calculando a área de cada triângulo, temos:</a:t>
            </a:r>
            <a:endParaRPr lang="pt-BR" sz="2200" dirty="0">
              <a:latin typeface="Arial" panose="020B0604020202020204" pitchFamily="34" charset="0"/>
              <a:cs typeface="Arial" panose="020B0604020202020204" pitchFamily="34" charset="0"/>
            </a:endParaRPr>
          </a:p>
        </p:txBody>
      </p:sp>
      <p:pic>
        <p:nvPicPr>
          <p:cNvPr id="16" name="Imagem 15" descr="Uma imagem contendo Diagrama&#10;&#10;O conteúdo gerado por IA pode estar incorreto.">
            <a:extLst>
              <a:ext uri="{FF2B5EF4-FFF2-40B4-BE49-F238E27FC236}">
                <a16:creationId xmlns:a16="http://schemas.microsoft.com/office/drawing/2014/main" id="{54AB6D34-FAB0-2CB9-008B-E8EF78E66FA7}"/>
              </a:ext>
            </a:extLst>
          </p:cNvPr>
          <p:cNvPicPr>
            <a:picLocks noChangeAspect="1"/>
          </p:cNvPicPr>
          <p:nvPr/>
        </p:nvPicPr>
        <p:blipFill>
          <a:blip r:embed="rId4"/>
          <a:stretch>
            <a:fillRect/>
          </a:stretch>
        </p:blipFill>
        <p:spPr>
          <a:xfrm>
            <a:off x="7561290" y="4950841"/>
            <a:ext cx="3163972" cy="1336717"/>
          </a:xfrm>
          <a:prstGeom prst="rect">
            <a:avLst/>
          </a:prstGeom>
        </p:spPr>
      </p:pic>
    </p:spTree>
    <p:extLst>
      <p:ext uri="{BB962C8B-B14F-4D97-AF65-F5344CB8AC3E}">
        <p14:creationId xmlns:p14="http://schemas.microsoft.com/office/powerpoint/2010/main" val="144671166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944B57-D435-FF4A-0813-951DB3F4B46F}"/>
            </a:ext>
          </a:extLst>
        </p:cNvPr>
        <p:cNvGrpSpPr/>
        <p:nvPr/>
      </p:nvGrpSpPr>
      <p:grpSpPr>
        <a:xfrm>
          <a:off x="0" y="0"/>
          <a:ext cx="0" cy="0"/>
          <a:chOff x="0" y="0"/>
          <a:chExt cx="0" cy="0"/>
        </a:xfrm>
      </p:grpSpPr>
      <p:cxnSp>
        <p:nvCxnSpPr>
          <p:cNvPr id="2" name="Conector reto 1">
            <a:extLst>
              <a:ext uri="{FF2B5EF4-FFF2-40B4-BE49-F238E27FC236}">
                <a16:creationId xmlns:a16="http://schemas.microsoft.com/office/drawing/2014/main" id="{699432CD-51A4-91FC-BA6F-61BEAFF072BC}"/>
              </a:ext>
            </a:extLst>
          </p:cNvPr>
          <p:cNvCxnSpPr>
            <a:cxnSpLocks/>
          </p:cNvCxnSpPr>
          <p:nvPr/>
        </p:nvCxnSpPr>
        <p:spPr>
          <a:xfrm>
            <a:off x="6303034" y="727295"/>
            <a:ext cx="0" cy="5709588"/>
          </a:xfrm>
          <a:prstGeom prst="line">
            <a:avLst/>
          </a:prstGeom>
          <a:ln w="28575"/>
        </p:spPr>
        <p:style>
          <a:lnRef idx="3">
            <a:schemeClr val="dk1"/>
          </a:lnRef>
          <a:fillRef idx="0">
            <a:schemeClr val="dk1"/>
          </a:fillRef>
          <a:effectRef idx="2">
            <a:schemeClr val="dk1"/>
          </a:effectRef>
          <a:fontRef idx="minor">
            <a:schemeClr val="tx1"/>
          </a:fontRef>
        </p:style>
      </p:cxnSp>
      <p:sp>
        <p:nvSpPr>
          <p:cNvPr id="6" name="CaixaDeTexto 5">
            <a:extLst>
              <a:ext uri="{FF2B5EF4-FFF2-40B4-BE49-F238E27FC236}">
                <a16:creationId xmlns:a16="http://schemas.microsoft.com/office/drawing/2014/main" id="{32505BEC-AA26-EB78-AC7B-4215F4EE237B}"/>
              </a:ext>
            </a:extLst>
          </p:cNvPr>
          <p:cNvSpPr txBox="1"/>
          <p:nvPr/>
        </p:nvSpPr>
        <p:spPr>
          <a:xfrm>
            <a:off x="208472" y="576864"/>
            <a:ext cx="6094562" cy="1446550"/>
          </a:xfrm>
          <a:prstGeom prst="rect">
            <a:avLst/>
          </a:prstGeom>
          <a:noFill/>
        </p:spPr>
        <p:txBody>
          <a:bodyPr wrap="square">
            <a:spAutoFit/>
          </a:bodyPr>
          <a:lstStyle/>
          <a:p>
            <a:pPr algn="just"/>
            <a:r>
              <a:rPr lang="pt-BR" sz="2200" b="0" i="1" u="none" strike="noStrike" baseline="0" dirty="0">
                <a:latin typeface="Arial" panose="020B0604020202020204" pitchFamily="34" charset="0"/>
                <a:cs typeface="Arial" panose="020B0604020202020204" pitchFamily="34" charset="0"/>
              </a:rPr>
              <a:t>Dessa forma, as áreas dos triângulos </a:t>
            </a:r>
            <a:r>
              <a:rPr lang="pt-BR" sz="2200" b="1" dirty="0">
                <a:solidFill>
                  <a:srgbClr val="7030A0"/>
                </a:solidFill>
                <a:latin typeface="Arial" panose="020B0604020202020204" pitchFamily="34" charset="0"/>
                <a:cs typeface="Arial" panose="020B0604020202020204" pitchFamily="34" charset="0"/>
              </a:rPr>
              <a:t>ABC </a:t>
            </a:r>
            <a:r>
              <a:rPr lang="pt-BR" sz="2200" b="0" i="1" u="none" strike="noStrike" baseline="0" dirty="0">
                <a:latin typeface="Arial" panose="020B0604020202020204" pitchFamily="34" charset="0"/>
                <a:cs typeface="Arial" panose="020B0604020202020204" pitchFamily="34" charset="0"/>
              </a:rPr>
              <a:t>e </a:t>
            </a:r>
            <a:r>
              <a:rPr lang="pt-BR" sz="2200" b="1" dirty="0">
                <a:solidFill>
                  <a:schemeClr val="accent6">
                    <a:lumMod val="75000"/>
                  </a:schemeClr>
                </a:solidFill>
                <a:latin typeface="Arial" panose="020B0604020202020204" pitchFamily="34" charset="0"/>
                <a:cs typeface="Arial" panose="020B0604020202020204" pitchFamily="34" charset="0"/>
              </a:rPr>
              <a:t>A’B’C’ </a:t>
            </a:r>
            <a:r>
              <a:rPr lang="pt-BR" sz="2200" b="0" i="1" u="none" strike="noStrike" baseline="0" dirty="0">
                <a:latin typeface="Arial" panose="020B0604020202020204" pitchFamily="34" charset="0"/>
                <a:cs typeface="Arial" panose="020B0604020202020204" pitchFamily="34" charset="0"/>
              </a:rPr>
              <a:t>são 3 e 12 u.m², respectivamente.</a:t>
            </a:r>
          </a:p>
          <a:p>
            <a:pPr algn="just"/>
            <a:r>
              <a:rPr lang="pt-BR" sz="2200" b="0" i="1" u="none" strike="noStrike" baseline="0" dirty="0">
                <a:latin typeface="Arial" panose="020B0604020202020204" pitchFamily="34" charset="0"/>
                <a:cs typeface="Arial" panose="020B0604020202020204" pitchFamily="34" charset="0"/>
              </a:rPr>
              <a:t>c) Calculando a razão entre a medidas das áreas dos triângulos </a:t>
            </a:r>
            <a:r>
              <a:rPr lang="pt-BR" sz="2200" b="1" dirty="0">
                <a:solidFill>
                  <a:schemeClr val="accent6">
                    <a:lumMod val="75000"/>
                  </a:schemeClr>
                </a:solidFill>
                <a:latin typeface="Arial" panose="020B0604020202020204" pitchFamily="34" charset="0"/>
                <a:cs typeface="Arial" panose="020B0604020202020204" pitchFamily="34" charset="0"/>
              </a:rPr>
              <a:t>A’B’C’</a:t>
            </a:r>
            <a:r>
              <a:rPr lang="pt-BR" sz="2200" b="0" i="1" u="none" strike="noStrike" baseline="0" dirty="0">
                <a:latin typeface="Arial" panose="020B0604020202020204" pitchFamily="34" charset="0"/>
                <a:cs typeface="Arial" panose="020B0604020202020204" pitchFamily="34" charset="0"/>
              </a:rPr>
              <a:t> </a:t>
            </a:r>
            <a:r>
              <a:rPr lang="pt-BR" sz="2200" b="0" i="0" u="none" strike="noStrike" baseline="0" dirty="0">
                <a:latin typeface="Arial" panose="020B0604020202020204" pitchFamily="34" charset="0"/>
                <a:cs typeface="Arial" panose="020B0604020202020204" pitchFamily="34" charset="0"/>
              </a:rPr>
              <a:t>e </a:t>
            </a:r>
            <a:r>
              <a:rPr lang="pt-BR" sz="2200" b="1" dirty="0">
                <a:solidFill>
                  <a:srgbClr val="7030A0"/>
                </a:solidFill>
                <a:latin typeface="Arial" panose="020B0604020202020204" pitchFamily="34" charset="0"/>
                <a:cs typeface="Arial" panose="020B0604020202020204" pitchFamily="34" charset="0"/>
              </a:rPr>
              <a:t>ABC</a:t>
            </a:r>
            <a:r>
              <a:rPr lang="pt-BR" sz="2200" b="0" i="0" u="none" strike="noStrike" baseline="0" dirty="0">
                <a:latin typeface="Arial" panose="020B0604020202020204" pitchFamily="34" charset="0"/>
                <a:cs typeface="Arial" panose="020B0604020202020204" pitchFamily="34" charset="0"/>
              </a:rPr>
              <a:t>, </a:t>
            </a:r>
            <a:r>
              <a:rPr lang="pt-BR" sz="2200" b="0" i="1" u="none" strike="noStrike" baseline="0" dirty="0">
                <a:latin typeface="Arial" panose="020B0604020202020204" pitchFamily="34" charset="0"/>
                <a:cs typeface="Arial" panose="020B0604020202020204" pitchFamily="34" charset="0"/>
              </a:rPr>
              <a:t>obtemos:</a:t>
            </a:r>
            <a:endParaRPr lang="pt-BR" sz="2200" dirty="0">
              <a:latin typeface="Arial" panose="020B0604020202020204" pitchFamily="34" charset="0"/>
              <a:cs typeface="Arial" panose="020B0604020202020204" pitchFamily="34" charset="0"/>
            </a:endParaRPr>
          </a:p>
        </p:txBody>
      </p:sp>
      <p:pic>
        <p:nvPicPr>
          <p:cNvPr id="8" name="Imagem 7" descr="Texto&#10;&#10;O conteúdo gerado por IA pode estar incorreto.">
            <a:extLst>
              <a:ext uri="{FF2B5EF4-FFF2-40B4-BE49-F238E27FC236}">
                <a16:creationId xmlns:a16="http://schemas.microsoft.com/office/drawing/2014/main" id="{949F6466-EC0A-68E8-8AC2-144B00128F8D}"/>
              </a:ext>
            </a:extLst>
          </p:cNvPr>
          <p:cNvPicPr>
            <a:picLocks noChangeAspect="1"/>
          </p:cNvPicPr>
          <p:nvPr/>
        </p:nvPicPr>
        <p:blipFill>
          <a:blip r:embed="rId2"/>
          <a:stretch>
            <a:fillRect/>
          </a:stretch>
        </p:blipFill>
        <p:spPr>
          <a:xfrm>
            <a:off x="2232774" y="2164562"/>
            <a:ext cx="1938732" cy="639023"/>
          </a:xfrm>
          <a:prstGeom prst="rect">
            <a:avLst/>
          </a:prstGeom>
        </p:spPr>
      </p:pic>
      <p:sp>
        <p:nvSpPr>
          <p:cNvPr id="10" name="CaixaDeTexto 9">
            <a:extLst>
              <a:ext uri="{FF2B5EF4-FFF2-40B4-BE49-F238E27FC236}">
                <a16:creationId xmlns:a16="http://schemas.microsoft.com/office/drawing/2014/main" id="{3015031C-C44A-6089-1468-863F5AAA1170}"/>
              </a:ext>
            </a:extLst>
          </p:cNvPr>
          <p:cNvSpPr txBox="1"/>
          <p:nvPr/>
        </p:nvSpPr>
        <p:spPr>
          <a:xfrm>
            <a:off x="154858" y="2845153"/>
            <a:ext cx="6148169" cy="1446550"/>
          </a:xfrm>
          <a:prstGeom prst="rect">
            <a:avLst/>
          </a:prstGeom>
          <a:noFill/>
        </p:spPr>
        <p:txBody>
          <a:bodyPr wrap="square">
            <a:spAutoFit/>
          </a:bodyPr>
          <a:lstStyle/>
          <a:p>
            <a:pPr algn="just"/>
            <a:r>
              <a:rPr lang="pt-BR" sz="2200" b="0" i="1" u="none" strike="noStrike" baseline="0" dirty="0">
                <a:latin typeface="Arial" panose="020B0604020202020204" pitchFamily="34" charset="0"/>
                <a:cs typeface="Arial" panose="020B0604020202020204" pitchFamily="34" charset="0"/>
              </a:rPr>
              <a:t>d) Enquanto a razão entre os lados dobrou, a razão entre as áreas quadruplicou, ou seja, a área do triângulo ampliado </a:t>
            </a:r>
            <a:r>
              <a:rPr lang="pt-BR" sz="2200" b="0" i="0" u="none" strike="noStrike" baseline="0" dirty="0">
                <a:latin typeface="Arial" panose="020B0604020202020204" pitchFamily="34" charset="0"/>
                <a:cs typeface="Arial" panose="020B0604020202020204" pitchFamily="34" charset="0"/>
              </a:rPr>
              <a:t>(</a:t>
            </a:r>
            <a:r>
              <a:rPr lang="pt-BR" sz="2200" b="1" dirty="0">
                <a:solidFill>
                  <a:schemeClr val="accent6">
                    <a:lumMod val="75000"/>
                  </a:schemeClr>
                </a:solidFill>
                <a:latin typeface="Arial" panose="020B0604020202020204" pitchFamily="34" charset="0"/>
                <a:cs typeface="Arial" panose="020B0604020202020204" pitchFamily="34" charset="0"/>
              </a:rPr>
              <a:t>A’B’C’</a:t>
            </a:r>
            <a:r>
              <a:rPr lang="pt-BR" sz="2200" b="0" i="0" u="none" strike="noStrike" baseline="0" dirty="0">
                <a:latin typeface="Arial" panose="020B0604020202020204" pitchFamily="34" charset="0"/>
                <a:cs typeface="Arial" panose="020B0604020202020204" pitchFamily="34" charset="0"/>
              </a:rPr>
              <a:t>) </a:t>
            </a:r>
            <a:r>
              <a:rPr lang="pt-BR" sz="2200" b="0" i="1" u="none" strike="noStrike" baseline="0" dirty="0">
                <a:latin typeface="Arial" panose="020B0604020202020204" pitchFamily="34" charset="0"/>
                <a:cs typeface="Arial" panose="020B0604020202020204" pitchFamily="34" charset="0"/>
              </a:rPr>
              <a:t>é 4 vezes maior que o original </a:t>
            </a:r>
            <a:r>
              <a:rPr lang="pt-BR" sz="2200" b="0" i="0" u="none" strike="noStrike" baseline="0" dirty="0">
                <a:latin typeface="Arial" panose="020B0604020202020204" pitchFamily="34" charset="0"/>
                <a:cs typeface="Arial" panose="020B0604020202020204" pitchFamily="34" charset="0"/>
              </a:rPr>
              <a:t>(</a:t>
            </a:r>
            <a:r>
              <a:rPr lang="pt-BR" sz="2200" b="1" dirty="0">
                <a:solidFill>
                  <a:srgbClr val="7030A0"/>
                </a:solidFill>
                <a:latin typeface="Arial" panose="020B0604020202020204" pitchFamily="34" charset="0"/>
                <a:cs typeface="Arial" panose="020B0604020202020204" pitchFamily="34" charset="0"/>
              </a:rPr>
              <a:t>ABC</a:t>
            </a:r>
            <a:r>
              <a:rPr lang="pt-BR" sz="2200" b="0" i="0" u="none" strike="noStrike" baseline="0" dirty="0">
                <a:latin typeface="Arial" panose="020B0604020202020204" pitchFamily="34" charset="0"/>
                <a:cs typeface="Arial" panose="020B0604020202020204" pitchFamily="34" charset="0"/>
              </a:rPr>
              <a:t>).</a:t>
            </a:r>
            <a:endParaRPr lang="pt-BR" sz="2200" dirty="0">
              <a:latin typeface="Arial" panose="020B0604020202020204" pitchFamily="34" charset="0"/>
              <a:cs typeface="Arial" panose="020B0604020202020204" pitchFamily="34" charset="0"/>
            </a:endParaRPr>
          </a:p>
        </p:txBody>
      </p:sp>
      <p:pic>
        <p:nvPicPr>
          <p:cNvPr id="12" name="Imagem 11" descr="Interface gráfica do usuário, Texto, Aplicativo&#10;&#10;O conteúdo gerado por IA pode estar incorreto.">
            <a:extLst>
              <a:ext uri="{FF2B5EF4-FFF2-40B4-BE49-F238E27FC236}">
                <a16:creationId xmlns:a16="http://schemas.microsoft.com/office/drawing/2014/main" id="{AC0E82F0-B2DA-FFEA-7591-58D328B818A9}"/>
              </a:ext>
            </a:extLst>
          </p:cNvPr>
          <p:cNvPicPr>
            <a:picLocks noChangeAspect="1"/>
          </p:cNvPicPr>
          <p:nvPr/>
        </p:nvPicPr>
        <p:blipFill>
          <a:blip r:embed="rId3"/>
          <a:stretch>
            <a:fillRect/>
          </a:stretch>
        </p:blipFill>
        <p:spPr>
          <a:xfrm>
            <a:off x="321644" y="4445414"/>
            <a:ext cx="5868219" cy="1695687"/>
          </a:xfrm>
          <a:prstGeom prst="rect">
            <a:avLst/>
          </a:prstGeom>
        </p:spPr>
      </p:pic>
      <p:pic>
        <p:nvPicPr>
          <p:cNvPr id="14" name="Imagem 13">
            <a:extLst>
              <a:ext uri="{FF2B5EF4-FFF2-40B4-BE49-F238E27FC236}">
                <a16:creationId xmlns:a16="http://schemas.microsoft.com/office/drawing/2014/main" id="{D0CAABC8-990B-8FAE-7698-90EFA11E5E5C}"/>
              </a:ext>
            </a:extLst>
          </p:cNvPr>
          <p:cNvPicPr>
            <a:picLocks noChangeAspect="1"/>
          </p:cNvPicPr>
          <p:nvPr/>
        </p:nvPicPr>
        <p:blipFill>
          <a:blip r:embed="rId4"/>
          <a:stretch>
            <a:fillRect/>
          </a:stretch>
        </p:blipFill>
        <p:spPr>
          <a:xfrm>
            <a:off x="6416205" y="607056"/>
            <a:ext cx="2343477" cy="438211"/>
          </a:xfrm>
          <a:prstGeom prst="rect">
            <a:avLst/>
          </a:prstGeom>
        </p:spPr>
      </p:pic>
      <p:pic>
        <p:nvPicPr>
          <p:cNvPr id="16" name="Imagem 15" descr="Texto&#10;&#10;O conteúdo gerado por IA pode estar incorreto.">
            <a:extLst>
              <a:ext uri="{FF2B5EF4-FFF2-40B4-BE49-F238E27FC236}">
                <a16:creationId xmlns:a16="http://schemas.microsoft.com/office/drawing/2014/main" id="{E8B278FF-41F2-33B8-276D-A47A7C0FBF7E}"/>
              </a:ext>
            </a:extLst>
          </p:cNvPr>
          <p:cNvPicPr>
            <a:picLocks noChangeAspect="1"/>
          </p:cNvPicPr>
          <p:nvPr/>
        </p:nvPicPr>
        <p:blipFill>
          <a:blip r:embed="rId5"/>
          <a:stretch>
            <a:fillRect/>
          </a:stretch>
        </p:blipFill>
        <p:spPr>
          <a:xfrm>
            <a:off x="6342834" y="1110830"/>
            <a:ext cx="5640691" cy="3739025"/>
          </a:xfrm>
          <a:prstGeom prst="rect">
            <a:avLst/>
          </a:prstGeom>
        </p:spPr>
      </p:pic>
    </p:spTree>
    <p:extLst>
      <p:ext uri="{BB962C8B-B14F-4D97-AF65-F5344CB8AC3E}">
        <p14:creationId xmlns:p14="http://schemas.microsoft.com/office/powerpoint/2010/main" val="64300931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0FF7B5-DCBA-2E3B-F0EB-660A06639EEA}"/>
            </a:ext>
          </a:extLst>
        </p:cNvPr>
        <p:cNvGrpSpPr/>
        <p:nvPr/>
      </p:nvGrpSpPr>
      <p:grpSpPr>
        <a:xfrm>
          <a:off x="0" y="0"/>
          <a:ext cx="0" cy="0"/>
          <a:chOff x="0" y="0"/>
          <a:chExt cx="0" cy="0"/>
        </a:xfrm>
      </p:grpSpPr>
      <p:cxnSp>
        <p:nvCxnSpPr>
          <p:cNvPr id="2" name="Conector reto 1">
            <a:extLst>
              <a:ext uri="{FF2B5EF4-FFF2-40B4-BE49-F238E27FC236}">
                <a16:creationId xmlns:a16="http://schemas.microsoft.com/office/drawing/2014/main" id="{8B7600AE-9E03-074F-1435-D0C79BDD0F2E}"/>
              </a:ext>
            </a:extLst>
          </p:cNvPr>
          <p:cNvCxnSpPr>
            <a:cxnSpLocks/>
          </p:cNvCxnSpPr>
          <p:nvPr/>
        </p:nvCxnSpPr>
        <p:spPr>
          <a:xfrm>
            <a:off x="6303034" y="727295"/>
            <a:ext cx="0" cy="5709588"/>
          </a:xfrm>
          <a:prstGeom prst="line">
            <a:avLst/>
          </a:prstGeom>
          <a:ln w="28575"/>
        </p:spPr>
        <p:style>
          <a:lnRef idx="3">
            <a:schemeClr val="dk1"/>
          </a:lnRef>
          <a:fillRef idx="0">
            <a:schemeClr val="dk1"/>
          </a:fillRef>
          <a:effectRef idx="2">
            <a:schemeClr val="dk1"/>
          </a:effectRef>
          <a:fontRef idx="minor">
            <a:schemeClr val="tx1"/>
          </a:fontRef>
        </p:style>
      </p:cxnSp>
      <p:sp>
        <p:nvSpPr>
          <p:cNvPr id="4" name="CaixaDeTexto 3">
            <a:extLst>
              <a:ext uri="{FF2B5EF4-FFF2-40B4-BE49-F238E27FC236}">
                <a16:creationId xmlns:a16="http://schemas.microsoft.com/office/drawing/2014/main" id="{6FD81961-B7D8-C426-4CAE-B31F3D49A307}"/>
              </a:ext>
            </a:extLst>
          </p:cNvPr>
          <p:cNvSpPr txBox="1"/>
          <p:nvPr/>
        </p:nvSpPr>
        <p:spPr>
          <a:xfrm>
            <a:off x="208472" y="597899"/>
            <a:ext cx="6094562" cy="769441"/>
          </a:xfrm>
          <a:prstGeom prst="rect">
            <a:avLst/>
          </a:prstGeom>
          <a:noFill/>
        </p:spPr>
        <p:txBody>
          <a:bodyPr wrap="square">
            <a:spAutoFit/>
          </a:bodyPr>
          <a:lstStyle/>
          <a:p>
            <a:pPr algn="just"/>
            <a:r>
              <a:rPr lang="pt-BR" sz="2200" b="1" i="0" u="none" strike="noStrike" baseline="0" dirty="0">
                <a:latin typeface="Arial-BoldMT"/>
              </a:rPr>
              <a:t>1. </a:t>
            </a:r>
            <a:r>
              <a:rPr lang="pt-BR" sz="2200" b="0" i="0" u="none" strike="noStrike" baseline="0" dirty="0">
                <a:latin typeface="Lato-Regular"/>
              </a:rPr>
              <a:t>Observe as figuras inscritas na malha quadriculada (2 × </a:t>
            </a:r>
            <a:r>
              <a:rPr lang="pt-BR" sz="2200" b="0" i="1" u="none" strike="noStrike" baseline="0" dirty="0">
                <a:latin typeface="Cambria-Italic"/>
              </a:rPr>
              <a:t>2 </a:t>
            </a:r>
            <a:r>
              <a:rPr lang="pt-BR" sz="2200" b="0" i="0" u="none" strike="noStrike" baseline="0" dirty="0">
                <a:latin typeface="Lato-Regular"/>
              </a:rPr>
              <a:t>m).</a:t>
            </a:r>
            <a:endParaRPr lang="pt-BR" sz="2200" dirty="0"/>
          </a:p>
        </p:txBody>
      </p:sp>
      <p:pic>
        <p:nvPicPr>
          <p:cNvPr id="6" name="Imagem 5" descr="Tela de computador com fundo verde&#10;&#10;O conteúdo gerado por IA pode estar incorreto.">
            <a:extLst>
              <a:ext uri="{FF2B5EF4-FFF2-40B4-BE49-F238E27FC236}">
                <a16:creationId xmlns:a16="http://schemas.microsoft.com/office/drawing/2014/main" id="{96176BD9-1DF4-79D5-F7F0-628507D0DBE1}"/>
              </a:ext>
            </a:extLst>
          </p:cNvPr>
          <p:cNvPicPr>
            <a:picLocks noChangeAspect="1"/>
          </p:cNvPicPr>
          <p:nvPr/>
        </p:nvPicPr>
        <p:blipFill>
          <a:blip r:embed="rId2"/>
          <a:stretch>
            <a:fillRect/>
          </a:stretch>
        </p:blipFill>
        <p:spPr>
          <a:xfrm>
            <a:off x="326717" y="1367340"/>
            <a:ext cx="5857787" cy="2143611"/>
          </a:xfrm>
          <a:prstGeom prst="rect">
            <a:avLst/>
          </a:prstGeom>
        </p:spPr>
      </p:pic>
      <p:sp>
        <p:nvSpPr>
          <p:cNvPr id="8" name="CaixaDeTexto 7">
            <a:extLst>
              <a:ext uri="{FF2B5EF4-FFF2-40B4-BE49-F238E27FC236}">
                <a16:creationId xmlns:a16="http://schemas.microsoft.com/office/drawing/2014/main" id="{8963669B-2858-0A7C-0FC0-BB5B14597908}"/>
              </a:ext>
            </a:extLst>
          </p:cNvPr>
          <p:cNvSpPr txBox="1"/>
          <p:nvPr/>
        </p:nvSpPr>
        <p:spPr>
          <a:xfrm>
            <a:off x="208329" y="3510951"/>
            <a:ext cx="6094562" cy="3139321"/>
          </a:xfrm>
          <a:prstGeom prst="rect">
            <a:avLst/>
          </a:prstGeom>
          <a:noFill/>
        </p:spPr>
        <p:txBody>
          <a:bodyPr wrap="square">
            <a:spAutoFit/>
          </a:bodyPr>
          <a:lstStyle/>
          <a:p>
            <a:pPr algn="just"/>
            <a:r>
              <a:rPr lang="pt-BR" sz="2200" b="0" i="0" u="none" strike="noStrike" baseline="0" dirty="0">
                <a:latin typeface="Arial" panose="020B0604020202020204" pitchFamily="34" charset="0"/>
                <a:cs typeface="Arial" panose="020B0604020202020204" pitchFamily="34" charset="0"/>
              </a:rPr>
              <a:t>Responda o que se pede:</a:t>
            </a:r>
          </a:p>
          <a:p>
            <a:pPr algn="just"/>
            <a:r>
              <a:rPr lang="pt-BR" sz="2200" b="0" i="0" u="none" strike="noStrike" baseline="0" dirty="0">
                <a:latin typeface="Arial" panose="020B0604020202020204" pitchFamily="34" charset="0"/>
                <a:cs typeface="Arial" panose="020B0604020202020204" pitchFamily="34" charset="0"/>
              </a:rPr>
              <a:t>a) Qual é a razão entre a medida do lado da figura </a:t>
            </a:r>
            <a:r>
              <a:rPr lang="pt-BR" sz="2200" b="0" i="1" u="none" strike="noStrike" baseline="0" dirty="0">
                <a:latin typeface="Arial" panose="020B0604020202020204" pitchFamily="34" charset="0"/>
                <a:cs typeface="Arial" panose="020B0604020202020204" pitchFamily="34" charset="0"/>
              </a:rPr>
              <a:t>1 </a:t>
            </a:r>
            <a:r>
              <a:rPr lang="pt-BR" sz="2200" b="0" i="0" u="none" strike="noStrike" baseline="0" dirty="0">
                <a:latin typeface="Arial" panose="020B0604020202020204" pitchFamily="34" charset="0"/>
                <a:cs typeface="Arial" panose="020B0604020202020204" pitchFamily="34" charset="0"/>
              </a:rPr>
              <a:t>para a figura </a:t>
            </a:r>
            <a:r>
              <a:rPr lang="pt-BR" sz="2200" b="0" i="1" u="none" strike="noStrike" baseline="0" dirty="0">
                <a:latin typeface="Arial" panose="020B0604020202020204" pitchFamily="34" charset="0"/>
                <a:cs typeface="Arial" panose="020B0604020202020204" pitchFamily="34" charset="0"/>
              </a:rPr>
              <a:t>2</a:t>
            </a:r>
            <a:r>
              <a:rPr lang="pt-BR" sz="2200" b="0" i="0" u="none" strike="noStrike" baseline="0" dirty="0">
                <a:latin typeface="Arial" panose="020B0604020202020204" pitchFamily="34" charset="0"/>
                <a:cs typeface="Arial" panose="020B0604020202020204" pitchFamily="34" charset="0"/>
              </a:rPr>
              <a:t>?</a:t>
            </a:r>
          </a:p>
          <a:p>
            <a:pPr algn="just"/>
            <a:r>
              <a:rPr lang="pt-BR" sz="2200" b="0" i="0" u="none" strike="noStrike" baseline="0" dirty="0">
                <a:latin typeface="Arial" panose="020B0604020202020204" pitchFamily="34" charset="0"/>
                <a:cs typeface="Arial" panose="020B0604020202020204" pitchFamily="34" charset="0"/>
              </a:rPr>
              <a:t>b) Qual é a razão entre a medida do lado da figura </a:t>
            </a:r>
            <a:r>
              <a:rPr lang="pt-BR" sz="2200" b="0" i="1" u="none" strike="noStrike" baseline="0" dirty="0">
                <a:latin typeface="Arial" panose="020B0604020202020204" pitchFamily="34" charset="0"/>
                <a:cs typeface="Arial" panose="020B0604020202020204" pitchFamily="34" charset="0"/>
              </a:rPr>
              <a:t>2 </a:t>
            </a:r>
            <a:r>
              <a:rPr lang="pt-BR" sz="2200" b="0" i="0" u="none" strike="noStrike" baseline="0" dirty="0">
                <a:latin typeface="Arial" panose="020B0604020202020204" pitchFamily="34" charset="0"/>
                <a:cs typeface="Arial" panose="020B0604020202020204" pitchFamily="34" charset="0"/>
              </a:rPr>
              <a:t>para a figura </a:t>
            </a:r>
            <a:r>
              <a:rPr lang="pt-BR" sz="2200" b="0" i="1" u="none" strike="noStrike" baseline="0" dirty="0">
                <a:latin typeface="Arial" panose="020B0604020202020204" pitchFamily="34" charset="0"/>
                <a:cs typeface="Arial" panose="020B0604020202020204" pitchFamily="34" charset="0"/>
              </a:rPr>
              <a:t>4</a:t>
            </a:r>
            <a:r>
              <a:rPr lang="pt-BR" sz="2200" b="0" i="0" u="none" strike="noStrike" baseline="0" dirty="0">
                <a:latin typeface="Arial" panose="020B0604020202020204" pitchFamily="34" charset="0"/>
                <a:cs typeface="Arial" panose="020B0604020202020204" pitchFamily="34" charset="0"/>
              </a:rPr>
              <a:t>?</a:t>
            </a:r>
          </a:p>
          <a:p>
            <a:pPr algn="just"/>
            <a:r>
              <a:rPr lang="pt-BR" sz="2200" b="0" i="0" u="none" strike="noStrike" baseline="0" dirty="0">
                <a:latin typeface="Arial" panose="020B0604020202020204" pitchFamily="34" charset="0"/>
                <a:cs typeface="Arial" panose="020B0604020202020204" pitchFamily="34" charset="0"/>
              </a:rPr>
              <a:t>c) Qual é a razão entre a medida do lado da figura </a:t>
            </a:r>
            <a:r>
              <a:rPr lang="pt-BR" sz="2200" b="0" i="1" u="none" strike="noStrike" baseline="0" dirty="0">
                <a:latin typeface="Arial" panose="020B0604020202020204" pitchFamily="34" charset="0"/>
                <a:cs typeface="Arial" panose="020B0604020202020204" pitchFamily="34" charset="0"/>
              </a:rPr>
              <a:t>2 </a:t>
            </a:r>
            <a:r>
              <a:rPr lang="pt-BR" sz="2200" b="0" i="0" u="none" strike="noStrike" baseline="0" dirty="0">
                <a:latin typeface="Arial" panose="020B0604020202020204" pitchFamily="34" charset="0"/>
                <a:cs typeface="Arial" panose="020B0604020202020204" pitchFamily="34" charset="0"/>
              </a:rPr>
              <a:t>para a figura </a:t>
            </a:r>
            <a:r>
              <a:rPr lang="pt-BR" sz="2200" b="0" i="1" u="none" strike="noStrike" baseline="0" dirty="0">
                <a:latin typeface="Arial" panose="020B0604020202020204" pitchFamily="34" charset="0"/>
                <a:cs typeface="Arial" panose="020B0604020202020204" pitchFamily="34" charset="0"/>
              </a:rPr>
              <a:t>5</a:t>
            </a:r>
            <a:r>
              <a:rPr lang="pt-BR" sz="2200" b="0" i="0" u="none" strike="noStrike" baseline="0" dirty="0">
                <a:latin typeface="Arial" panose="020B0604020202020204" pitchFamily="34" charset="0"/>
                <a:cs typeface="Arial" panose="020B0604020202020204" pitchFamily="34" charset="0"/>
              </a:rPr>
              <a:t>?</a:t>
            </a:r>
          </a:p>
          <a:p>
            <a:pPr algn="just"/>
            <a:r>
              <a:rPr lang="pt-BR" sz="2200" dirty="0">
                <a:latin typeface="Arial" panose="020B0604020202020204" pitchFamily="34" charset="0"/>
                <a:cs typeface="Arial" panose="020B0604020202020204" pitchFamily="34" charset="0"/>
              </a:rPr>
              <a:t>d) Qual é a razão entre a medida do lado da figura </a:t>
            </a:r>
            <a:r>
              <a:rPr lang="pt-BR" sz="2200" i="1" dirty="0">
                <a:latin typeface="Arial" panose="020B0604020202020204" pitchFamily="34" charset="0"/>
                <a:cs typeface="Arial" panose="020B0604020202020204" pitchFamily="34" charset="0"/>
              </a:rPr>
              <a:t>5 </a:t>
            </a:r>
            <a:r>
              <a:rPr lang="pt-BR" sz="2200" dirty="0">
                <a:latin typeface="Arial" panose="020B0604020202020204" pitchFamily="34" charset="0"/>
                <a:cs typeface="Arial" panose="020B0604020202020204" pitchFamily="34" charset="0"/>
              </a:rPr>
              <a:t>para a figura </a:t>
            </a:r>
            <a:r>
              <a:rPr lang="pt-BR" sz="2200" i="1" dirty="0">
                <a:latin typeface="Arial" panose="020B0604020202020204" pitchFamily="34" charset="0"/>
                <a:cs typeface="Arial" panose="020B0604020202020204" pitchFamily="34" charset="0"/>
              </a:rPr>
              <a:t>3</a:t>
            </a:r>
            <a:r>
              <a:rPr lang="pt-BR" sz="2200" dirty="0">
                <a:latin typeface="Arial" panose="020B0604020202020204" pitchFamily="34" charset="0"/>
                <a:cs typeface="Arial" panose="020B0604020202020204" pitchFamily="34" charset="0"/>
              </a:rPr>
              <a:t>?</a:t>
            </a:r>
          </a:p>
        </p:txBody>
      </p:sp>
      <p:sp>
        <p:nvSpPr>
          <p:cNvPr id="10" name="CaixaDeTexto 9">
            <a:extLst>
              <a:ext uri="{FF2B5EF4-FFF2-40B4-BE49-F238E27FC236}">
                <a16:creationId xmlns:a16="http://schemas.microsoft.com/office/drawing/2014/main" id="{E424FD47-DC2C-4219-6107-FA40A23F5CA6}"/>
              </a:ext>
            </a:extLst>
          </p:cNvPr>
          <p:cNvSpPr txBox="1"/>
          <p:nvPr/>
        </p:nvSpPr>
        <p:spPr>
          <a:xfrm>
            <a:off x="6303034" y="597899"/>
            <a:ext cx="5680491" cy="1446550"/>
          </a:xfrm>
          <a:prstGeom prst="rect">
            <a:avLst/>
          </a:prstGeom>
          <a:noFill/>
        </p:spPr>
        <p:txBody>
          <a:bodyPr wrap="square">
            <a:spAutoFit/>
          </a:bodyPr>
          <a:lstStyle/>
          <a:p>
            <a:pPr algn="just"/>
            <a:r>
              <a:rPr lang="pt-BR" sz="2200" b="0" i="0" u="none" strike="noStrike" baseline="0" dirty="0">
                <a:latin typeface="Arial" panose="020B0604020202020204" pitchFamily="34" charset="0"/>
                <a:cs typeface="Arial" panose="020B0604020202020204" pitchFamily="34" charset="0"/>
              </a:rPr>
              <a:t>e) Qual é a razão entre a medida do lado da figura </a:t>
            </a:r>
            <a:r>
              <a:rPr lang="pt-BR" sz="2200" b="0" i="1" u="none" strike="noStrike" baseline="0" dirty="0">
                <a:latin typeface="Arial" panose="020B0604020202020204" pitchFamily="34" charset="0"/>
                <a:cs typeface="Arial" panose="020B0604020202020204" pitchFamily="34" charset="0"/>
              </a:rPr>
              <a:t>6 </a:t>
            </a:r>
            <a:r>
              <a:rPr lang="pt-BR" sz="2200" b="0" i="0" u="none" strike="noStrike" baseline="0" dirty="0">
                <a:latin typeface="Arial" panose="020B0604020202020204" pitchFamily="34" charset="0"/>
                <a:cs typeface="Arial" panose="020B0604020202020204" pitchFamily="34" charset="0"/>
              </a:rPr>
              <a:t>para a figura </a:t>
            </a:r>
            <a:r>
              <a:rPr lang="pt-BR" sz="2200" b="0" i="1" u="none" strike="noStrike" baseline="0" dirty="0">
                <a:latin typeface="Arial" panose="020B0604020202020204" pitchFamily="34" charset="0"/>
                <a:cs typeface="Arial" panose="020B0604020202020204" pitchFamily="34" charset="0"/>
              </a:rPr>
              <a:t>1</a:t>
            </a:r>
            <a:r>
              <a:rPr lang="pt-BR" sz="2200" b="0" i="0" u="none" strike="noStrike" baseline="0" dirty="0">
                <a:latin typeface="Arial" panose="020B0604020202020204" pitchFamily="34" charset="0"/>
                <a:cs typeface="Arial" panose="020B0604020202020204" pitchFamily="34" charset="0"/>
              </a:rPr>
              <a:t>?</a:t>
            </a:r>
          </a:p>
          <a:p>
            <a:pPr algn="just"/>
            <a:r>
              <a:rPr lang="pt-BR" sz="2200" b="0" i="0" u="none" strike="noStrike" baseline="0" dirty="0">
                <a:latin typeface="Arial" panose="020B0604020202020204" pitchFamily="34" charset="0"/>
                <a:cs typeface="Arial" panose="020B0604020202020204" pitchFamily="34" charset="0"/>
              </a:rPr>
              <a:t>f) Complete o quadro, a seguir, com os perímetros de cada figura.</a:t>
            </a:r>
            <a:endParaRPr lang="pt-BR" sz="2200" dirty="0">
              <a:latin typeface="Arial" panose="020B0604020202020204" pitchFamily="34" charset="0"/>
              <a:cs typeface="Arial" panose="020B0604020202020204" pitchFamily="34" charset="0"/>
            </a:endParaRPr>
          </a:p>
        </p:txBody>
      </p:sp>
      <p:pic>
        <p:nvPicPr>
          <p:cNvPr id="12" name="Imagem 11" descr="Tabela&#10;&#10;O conteúdo gerado por IA pode estar incorreto.">
            <a:extLst>
              <a:ext uri="{FF2B5EF4-FFF2-40B4-BE49-F238E27FC236}">
                <a16:creationId xmlns:a16="http://schemas.microsoft.com/office/drawing/2014/main" id="{DB8905C7-97EC-DFF1-8927-4439025A2187}"/>
              </a:ext>
            </a:extLst>
          </p:cNvPr>
          <p:cNvPicPr>
            <a:picLocks noChangeAspect="1"/>
          </p:cNvPicPr>
          <p:nvPr/>
        </p:nvPicPr>
        <p:blipFill>
          <a:blip r:embed="rId3"/>
          <a:stretch>
            <a:fillRect/>
          </a:stretch>
        </p:blipFill>
        <p:spPr>
          <a:xfrm>
            <a:off x="7410888" y="2044449"/>
            <a:ext cx="3312559" cy="2225626"/>
          </a:xfrm>
          <a:prstGeom prst="rect">
            <a:avLst/>
          </a:prstGeom>
        </p:spPr>
      </p:pic>
    </p:spTree>
    <p:extLst>
      <p:ext uri="{BB962C8B-B14F-4D97-AF65-F5344CB8AC3E}">
        <p14:creationId xmlns:p14="http://schemas.microsoft.com/office/powerpoint/2010/main" val="236878723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8AC30F-0EC3-D8FB-7A22-DA6D44FBDBD5}"/>
            </a:ext>
          </a:extLst>
        </p:cNvPr>
        <p:cNvGrpSpPr/>
        <p:nvPr/>
      </p:nvGrpSpPr>
      <p:grpSpPr>
        <a:xfrm>
          <a:off x="0" y="0"/>
          <a:ext cx="0" cy="0"/>
          <a:chOff x="0" y="0"/>
          <a:chExt cx="0" cy="0"/>
        </a:xfrm>
      </p:grpSpPr>
      <p:cxnSp>
        <p:nvCxnSpPr>
          <p:cNvPr id="2" name="Conector reto 1">
            <a:extLst>
              <a:ext uri="{FF2B5EF4-FFF2-40B4-BE49-F238E27FC236}">
                <a16:creationId xmlns:a16="http://schemas.microsoft.com/office/drawing/2014/main" id="{3750E3EF-4D05-60D1-4F6A-9E9FA0FCF7BA}"/>
              </a:ext>
            </a:extLst>
          </p:cNvPr>
          <p:cNvCxnSpPr>
            <a:cxnSpLocks/>
          </p:cNvCxnSpPr>
          <p:nvPr/>
        </p:nvCxnSpPr>
        <p:spPr>
          <a:xfrm>
            <a:off x="6303034" y="727295"/>
            <a:ext cx="0" cy="5709588"/>
          </a:xfrm>
          <a:prstGeom prst="line">
            <a:avLst/>
          </a:prstGeom>
          <a:ln w="28575"/>
        </p:spPr>
        <p:style>
          <a:lnRef idx="3">
            <a:schemeClr val="dk1"/>
          </a:lnRef>
          <a:fillRef idx="0">
            <a:schemeClr val="dk1"/>
          </a:fillRef>
          <a:effectRef idx="2">
            <a:schemeClr val="dk1"/>
          </a:effectRef>
          <a:fontRef idx="minor">
            <a:schemeClr val="tx1"/>
          </a:fontRef>
        </p:style>
      </p:cxnSp>
      <p:sp>
        <p:nvSpPr>
          <p:cNvPr id="4" name="CaixaDeTexto 3">
            <a:extLst>
              <a:ext uri="{FF2B5EF4-FFF2-40B4-BE49-F238E27FC236}">
                <a16:creationId xmlns:a16="http://schemas.microsoft.com/office/drawing/2014/main" id="{F1E67F17-1E8C-8C0C-7518-F2371B2BE22D}"/>
              </a:ext>
            </a:extLst>
          </p:cNvPr>
          <p:cNvSpPr txBox="1"/>
          <p:nvPr/>
        </p:nvSpPr>
        <p:spPr>
          <a:xfrm>
            <a:off x="208472" y="638680"/>
            <a:ext cx="6094562" cy="769441"/>
          </a:xfrm>
          <a:prstGeom prst="rect">
            <a:avLst/>
          </a:prstGeom>
          <a:noFill/>
        </p:spPr>
        <p:txBody>
          <a:bodyPr wrap="square">
            <a:spAutoFit/>
          </a:bodyPr>
          <a:lstStyle/>
          <a:p>
            <a:pPr algn="just"/>
            <a:r>
              <a:rPr lang="pt-BR" sz="2200" b="1" i="0" u="none" strike="noStrike" baseline="0" dirty="0">
                <a:latin typeface="Arial" panose="020B0604020202020204" pitchFamily="34" charset="0"/>
                <a:cs typeface="Arial" panose="020B0604020202020204" pitchFamily="34" charset="0"/>
              </a:rPr>
              <a:t>2. </a:t>
            </a:r>
            <a:r>
              <a:rPr lang="pt-BR" sz="2200" b="0" i="0" u="none" strike="noStrike" baseline="0" dirty="0">
                <a:latin typeface="Arial" panose="020B0604020202020204" pitchFamily="34" charset="0"/>
                <a:cs typeface="Arial" panose="020B0604020202020204" pitchFamily="34" charset="0"/>
              </a:rPr>
              <a:t>Cada quadradinho da malha quadriculada, a seguir, tem lado medindo </a:t>
            </a:r>
            <a:r>
              <a:rPr lang="pt-BR" sz="2200" b="0" i="1" u="none" strike="noStrike" baseline="0" dirty="0">
                <a:latin typeface="Arial" panose="020B0604020202020204" pitchFamily="34" charset="0"/>
                <a:cs typeface="Arial" panose="020B0604020202020204" pitchFamily="34" charset="0"/>
              </a:rPr>
              <a:t>3 </a:t>
            </a:r>
            <a:r>
              <a:rPr lang="pt-BR" sz="2200" b="0" i="0" u="none" strike="noStrike" baseline="0" dirty="0">
                <a:latin typeface="Arial" panose="020B0604020202020204" pitchFamily="34" charset="0"/>
                <a:cs typeface="Arial" panose="020B0604020202020204" pitchFamily="34" charset="0"/>
              </a:rPr>
              <a:t>cm.</a:t>
            </a:r>
            <a:endParaRPr lang="pt-BR" sz="2200" dirty="0">
              <a:latin typeface="Arial" panose="020B0604020202020204" pitchFamily="34" charset="0"/>
              <a:cs typeface="Arial" panose="020B0604020202020204" pitchFamily="34" charset="0"/>
            </a:endParaRPr>
          </a:p>
        </p:txBody>
      </p:sp>
      <p:pic>
        <p:nvPicPr>
          <p:cNvPr id="6" name="Imagem 5">
            <a:extLst>
              <a:ext uri="{FF2B5EF4-FFF2-40B4-BE49-F238E27FC236}">
                <a16:creationId xmlns:a16="http://schemas.microsoft.com/office/drawing/2014/main" id="{B943E049-7BAA-E0ED-3B5C-2961BDE44B95}"/>
              </a:ext>
            </a:extLst>
          </p:cNvPr>
          <p:cNvPicPr>
            <a:picLocks noChangeAspect="1"/>
          </p:cNvPicPr>
          <p:nvPr/>
        </p:nvPicPr>
        <p:blipFill>
          <a:blip r:embed="rId2"/>
          <a:stretch>
            <a:fillRect/>
          </a:stretch>
        </p:blipFill>
        <p:spPr>
          <a:xfrm>
            <a:off x="424063" y="1408121"/>
            <a:ext cx="5464904" cy="3366373"/>
          </a:xfrm>
          <a:prstGeom prst="rect">
            <a:avLst/>
          </a:prstGeom>
        </p:spPr>
      </p:pic>
      <p:sp>
        <p:nvSpPr>
          <p:cNvPr id="8" name="CaixaDeTexto 7">
            <a:extLst>
              <a:ext uri="{FF2B5EF4-FFF2-40B4-BE49-F238E27FC236}">
                <a16:creationId xmlns:a16="http://schemas.microsoft.com/office/drawing/2014/main" id="{306EA73F-6F58-9224-0846-F127FB7F1AB5}"/>
              </a:ext>
            </a:extLst>
          </p:cNvPr>
          <p:cNvSpPr txBox="1"/>
          <p:nvPr/>
        </p:nvSpPr>
        <p:spPr>
          <a:xfrm>
            <a:off x="208471" y="4774494"/>
            <a:ext cx="6094562" cy="1785104"/>
          </a:xfrm>
          <a:prstGeom prst="rect">
            <a:avLst/>
          </a:prstGeom>
          <a:noFill/>
        </p:spPr>
        <p:txBody>
          <a:bodyPr wrap="square">
            <a:spAutoFit/>
          </a:bodyPr>
          <a:lstStyle/>
          <a:p>
            <a:pPr algn="just"/>
            <a:r>
              <a:rPr lang="pt-BR" sz="2200" b="0" i="0" u="none" strike="noStrike" baseline="0" dirty="0">
                <a:latin typeface="Lato-Regular"/>
              </a:rPr>
              <a:t>Agora responda o que se pede:</a:t>
            </a:r>
          </a:p>
          <a:p>
            <a:pPr algn="just"/>
            <a:r>
              <a:rPr lang="pt-BR" sz="2200" b="0" i="0" u="none" strike="noStrike" baseline="0" dirty="0">
                <a:latin typeface="Lato-Regular"/>
              </a:rPr>
              <a:t>a) Qual é o perímetro do polígono </a:t>
            </a:r>
            <a:r>
              <a:rPr lang="pt-BR" sz="2200" b="0" i="1" u="none" strike="noStrike" baseline="0" dirty="0">
                <a:latin typeface="Cambria-Italic"/>
              </a:rPr>
              <a:t>1</a:t>
            </a:r>
            <a:r>
              <a:rPr lang="pt-BR" sz="2200" b="0" i="0" u="none" strike="noStrike" baseline="0" dirty="0">
                <a:latin typeface="Lato-Regular"/>
              </a:rPr>
              <a:t>?</a:t>
            </a:r>
          </a:p>
          <a:p>
            <a:pPr algn="just"/>
            <a:r>
              <a:rPr lang="pt-BR" sz="2200" b="0" i="0" u="none" strike="noStrike" baseline="0" dirty="0">
                <a:latin typeface="Lato-Regular"/>
              </a:rPr>
              <a:t>b) Qual é o perímetro do polígono </a:t>
            </a:r>
            <a:r>
              <a:rPr lang="pt-BR" sz="2200" b="0" i="1" u="none" strike="noStrike" baseline="0" dirty="0">
                <a:latin typeface="Cambria-Italic"/>
              </a:rPr>
              <a:t>2</a:t>
            </a:r>
            <a:r>
              <a:rPr lang="pt-BR" sz="2200" b="0" i="0" u="none" strike="noStrike" baseline="0" dirty="0">
                <a:latin typeface="Lato-Regular"/>
              </a:rPr>
              <a:t>?</a:t>
            </a:r>
          </a:p>
          <a:p>
            <a:pPr algn="just"/>
            <a:r>
              <a:rPr lang="pt-BR" sz="2200" dirty="0">
                <a:latin typeface="Arial" panose="020B0604020202020204" pitchFamily="34" charset="0"/>
                <a:cs typeface="Arial" panose="020B0604020202020204" pitchFamily="34" charset="0"/>
              </a:rPr>
              <a:t>c) Qual é a razão entre os perímetros dos polígonos </a:t>
            </a:r>
            <a:r>
              <a:rPr lang="pt-BR" sz="2200" i="1" dirty="0">
                <a:latin typeface="Arial" panose="020B0604020202020204" pitchFamily="34" charset="0"/>
                <a:cs typeface="Arial" panose="020B0604020202020204" pitchFamily="34" charset="0"/>
              </a:rPr>
              <a:t>2 </a:t>
            </a:r>
            <a:r>
              <a:rPr lang="pt-BR" sz="2200" dirty="0">
                <a:latin typeface="Arial" panose="020B0604020202020204" pitchFamily="34" charset="0"/>
                <a:cs typeface="Arial" panose="020B0604020202020204" pitchFamily="34" charset="0"/>
              </a:rPr>
              <a:t>e </a:t>
            </a:r>
            <a:r>
              <a:rPr lang="pt-BR" sz="2200" i="1" dirty="0">
                <a:latin typeface="Arial" panose="020B0604020202020204" pitchFamily="34" charset="0"/>
                <a:cs typeface="Arial" panose="020B0604020202020204" pitchFamily="34" charset="0"/>
              </a:rPr>
              <a:t>1</a:t>
            </a:r>
            <a:r>
              <a:rPr lang="pt-BR" sz="2200" dirty="0">
                <a:latin typeface="Arial" panose="020B0604020202020204" pitchFamily="34" charset="0"/>
                <a:cs typeface="Arial" panose="020B0604020202020204" pitchFamily="34" charset="0"/>
              </a:rPr>
              <a:t>? O que essa razão significa?</a:t>
            </a:r>
          </a:p>
        </p:txBody>
      </p:sp>
      <p:sp>
        <p:nvSpPr>
          <p:cNvPr id="10" name="CaixaDeTexto 9">
            <a:extLst>
              <a:ext uri="{FF2B5EF4-FFF2-40B4-BE49-F238E27FC236}">
                <a16:creationId xmlns:a16="http://schemas.microsoft.com/office/drawing/2014/main" id="{54240581-D8F7-6C50-FCD3-BEF6BF0997E5}"/>
              </a:ext>
            </a:extLst>
          </p:cNvPr>
          <p:cNvSpPr txBox="1"/>
          <p:nvPr/>
        </p:nvSpPr>
        <p:spPr>
          <a:xfrm>
            <a:off x="6303034" y="638680"/>
            <a:ext cx="5680494" cy="3816429"/>
          </a:xfrm>
          <a:prstGeom prst="rect">
            <a:avLst/>
          </a:prstGeom>
          <a:noFill/>
        </p:spPr>
        <p:txBody>
          <a:bodyPr wrap="square">
            <a:spAutoFit/>
          </a:bodyPr>
          <a:lstStyle/>
          <a:p>
            <a:pPr algn="just"/>
            <a:r>
              <a:rPr lang="pt-BR" sz="2200" b="0" i="0" u="none" strike="noStrike" baseline="0" dirty="0">
                <a:latin typeface="Arial" panose="020B0604020202020204" pitchFamily="34" charset="0"/>
                <a:cs typeface="Arial" panose="020B0604020202020204" pitchFamily="34" charset="0"/>
              </a:rPr>
              <a:t>d) Qual é a área do polígono </a:t>
            </a:r>
            <a:r>
              <a:rPr lang="pt-BR" sz="2200" b="0" i="1" u="none" strike="noStrike" baseline="0" dirty="0">
                <a:latin typeface="Arial" panose="020B0604020202020204" pitchFamily="34" charset="0"/>
                <a:cs typeface="Arial" panose="020B0604020202020204" pitchFamily="34" charset="0"/>
              </a:rPr>
              <a:t>1</a:t>
            </a:r>
            <a:r>
              <a:rPr lang="pt-BR" sz="2200" b="0" i="0" u="none" strike="noStrike" baseline="0" dirty="0">
                <a:latin typeface="Arial" panose="020B0604020202020204" pitchFamily="34" charset="0"/>
                <a:cs typeface="Arial" panose="020B0604020202020204" pitchFamily="34" charset="0"/>
              </a:rPr>
              <a:t>?</a:t>
            </a:r>
          </a:p>
          <a:p>
            <a:pPr algn="just"/>
            <a:r>
              <a:rPr lang="pt-BR" sz="2200" b="0" i="0" u="none" strike="noStrike" baseline="0" dirty="0">
                <a:latin typeface="Arial" panose="020B0604020202020204" pitchFamily="34" charset="0"/>
                <a:cs typeface="Arial" panose="020B0604020202020204" pitchFamily="34" charset="0"/>
              </a:rPr>
              <a:t>e) Qual é a área do polígono </a:t>
            </a:r>
            <a:r>
              <a:rPr lang="pt-BR" sz="2200" b="0" i="1" u="none" strike="noStrike" baseline="0" dirty="0">
                <a:latin typeface="Arial" panose="020B0604020202020204" pitchFamily="34" charset="0"/>
                <a:cs typeface="Arial" panose="020B0604020202020204" pitchFamily="34" charset="0"/>
              </a:rPr>
              <a:t>2</a:t>
            </a:r>
            <a:r>
              <a:rPr lang="pt-BR" sz="2200" b="0" i="0" u="none" strike="noStrike" baseline="0" dirty="0">
                <a:latin typeface="Arial" panose="020B0604020202020204" pitchFamily="34" charset="0"/>
                <a:cs typeface="Arial" panose="020B0604020202020204" pitchFamily="34" charset="0"/>
              </a:rPr>
              <a:t>?</a:t>
            </a:r>
          </a:p>
          <a:p>
            <a:pPr algn="just"/>
            <a:r>
              <a:rPr lang="pt-BR" sz="2200" b="0" i="0" u="none" strike="noStrike" baseline="0" dirty="0">
                <a:latin typeface="Arial" panose="020B0604020202020204" pitchFamily="34" charset="0"/>
                <a:cs typeface="Arial" panose="020B0604020202020204" pitchFamily="34" charset="0"/>
              </a:rPr>
              <a:t>f) Qual é a razão entre as áreas dos polígonos </a:t>
            </a:r>
            <a:r>
              <a:rPr lang="pt-BR" sz="2200" b="0" i="1" u="none" strike="noStrike" baseline="0" dirty="0">
                <a:latin typeface="Arial" panose="020B0604020202020204" pitchFamily="34" charset="0"/>
                <a:cs typeface="Arial" panose="020B0604020202020204" pitchFamily="34" charset="0"/>
              </a:rPr>
              <a:t>2 </a:t>
            </a:r>
            <a:r>
              <a:rPr lang="pt-BR" sz="2200" b="0" i="0" u="none" strike="noStrike" baseline="0" dirty="0">
                <a:latin typeface="Arial" panose="020B0604020202020204" pitchFamily="34" charset="0"/>
                <a:cs typeface="Arial" panose="020B0604020202020204" pitchFamily="34" charset="0"/>
              </a:rPr>
              <a:t>e </a:t>
            </a:r>
            <a:r>
              <a:rPr lang="pt-BR" sz="2200" b="0" i="1" u="none" strike="noStrike" baseline="0" dirty="0">
                <a:latin typeface="Arial" panose="020B0604020202020204" pitchFamily="34" charset="0"/>
                <a:cs typeface="Arial" panose="020B0604020202020204" pitchFamily="34" charset="0"/>
              </a:rPr>
              <a:t>1</a:t>
            </a:r>
            <a:r>
              <a:rPr lang="pt-BR" sz="2200" b="0" i="0" u="none" strike="noStrike" baseline="0" dirty="0">
                <a:latin typeface="Arial" panose="020B0604020202020204" pitchFamily="34" charset="0"/>
                <a:cs typeface="Arial" panose="020B0604020202020204" pitchFamily="34" charset="0"/>
              </a:rPr>
              <a:t>? O que essa razão significa?</a:t>
            </a:r>
          </a:p>
          <a:p>
            <a:pPr algn="just"/>
            <a:endParaRPr lang="pt-BR" sz="2200" b="0" i="0" u="none" strike="noStrike" baseline="0" dirty="0">
              <a:latin typeface="Arial" panose="020B0604020202020204" pitchFamily="34" charset="0"/>
              <a:cs typeface="Arial" panose="020B0604020202020204" pitchFamily="34" charset="0"/>
            </a:endParaRPr>
          </a:p>
          <a:p>
            <a:pPr algn="just"/>
            <a:r>
              <a:rPr lang="pt-BR" sz="2200" b="1" i="0" u="none" strike="noStrike" baseline="0" dirty="0">
                <a:latin typeface="Arial" panose="020B0604020202020204" pitchFamily="34" charset="0"/>
                <a:cs typeface="Arial" panose="020B0604020202020204" pitchFamily="34" charset="0"/>
              </a:rPr>
              <a:t>3. </a:t>
            </a:r>
            <a:r>
              <a:rPr lang="pt-BR" sz="2200" b="0" i="0" u="none" strike="noStrike" baseline="0" dirty="0">
                <a:latin typeface="Arial" panose="020B0604020202020204" pitchFamily="34" charset="0"/>
                <a:cs typeface="Arial" panose="020B0604020202020204" pitchFamily="34" charset="0"/>
              </a:rPr>
              <a:t>Um professor de matemática desenhou um trapézio no quadro negro e solicitou aos estudantes que representassem, em uma cartolina, esse desenho com o quádruplo das dimensões.</a:t>
            </a:r>
            <a:endParaRPr lang="pt-BR" sz="2200" dirty="0">
              <a:latin typeface="Arial" panose="020B0604020202020204" pitchFamily="34" charset="0"/>
              <a:cs typeface="Arial" panose="020B0604020202020204" pitchFamily="34" charset="0"/>
            </a:endParaRPr>
          </a:p>
        </p:txBody>
      </p:sp>
      <p:pic>
        <p:nvPicPr>
          <p:cNvPr id="12" name="Imagem 11">
            <a:extLst>
              <a:ext uri="{FF2B5EF4-FFF2-40B4-BE49-F238E27FC236}">
                <a16:creationId xmlns:a16="http://schemas.microsoft.com/office/drawing/2014/main" id="{136AE676-B807-8E5D-0EEF-DCF712FA98BE}"/>
              </a:ext>
            </a:extLst>
          </p:cNvPr>
          <p:cNvPicPr>
            <a:picLocks noChangeAspect="1"/>
          </p:cNvPicPr>
          <p:nvPr/>
        </p:nvPicPr>
        <p:blipFill>
          <a:blip r:embed="rId3"/>
          <a:stretch>
            <a:fillRect/>
          </a:stretch>
        </p:blipFill>
        <p:spPr>
          <a:xfrm>
            <a:off x="7263443" y="4455109"/>
            <a:ext cx="3769738" cy="2105921"/>
          </a:xfrm>
          <a:prstGeom prst="rect">
            <a:avLst/>
          </a:prstGeom>
        </p:spPr>
      </p:pic>
    </p:spTree>
    <p:extLst>
      <p:ext uri="{BB962C8B-B14F-4D97-AF65-F5344CB8AC3E}">
        <p14:creationId xmlns:p14="http://schemas.microsoft.com/office/powerpoint/2010/main" val="159028991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D1D9F9-4572-5476-4A52-41908E4A1584}"/>
            </a:ext>
          </a:extLst>
        </p:cNvPr>
        <p:cNvGrpSpPr/>
        <p:nvPr/>
      </p:nvGrpSpPr>
      <p:grpSpPr>
        <a:xfrm>
          <a:off x="0" y="0"/>
          <a:ext cx="0" cy="0"/>
          <a:chOff x="0" y="0"/>
          <a:chExt cx="0" cy="0"/>
        </a:xfrm>
      </p:grpSpPr>
      <p:cxnSp>
        <p:nvCxnSpPr>
          <p:cNvPr id="2" name="Conector reto 1">
            <a:extLst>
              <a:ext uri="{FF2B5EF4-FFF2-40B4-BE49-F238E27FC236}">
                <a16:creationId xmlns:a16="http://schemas.microsoft.com/office/drawing/2014/main" id="{952D89E5-C594-25F7-051D-D90849F76898}"/>
              </a:ext>
            </a:extLst>
          </p:cNvPr>
          <p:cNvCxnSpPr>
            <a:cxnSpLocks/>
          </p:cNvCxnSpPr>
          <p:nvPr/>
        </p:nvCxnSpPr>
        <p:spPr>
          <a:xfrm>
            <a:off x="6303034" y="727295"/>
            <a:ext cx="0" cy="5709588"/>
          </a:xfrm>
          <a:prstGeom prst="line">
            <a:avLst/>
          </a:prstGeom>
          <a:ln w="28575"/>
        </p:spPr>
        <p:style>
          <a:lnRef idx="3">
            <a:schemeClr val="dk1"/>
          </a:lnRef>
          <a:fillRef idx="0">
            <a:schemeClr val="dk1"/>
          </a:fillRef>
          <a:effectRef idx="2">
            <a:schemeClr val="dk1"/>
          </a:effectRef>
          <a:fontRef idx="minor">
            <a:schemeClr val="tx1"/>
          </a:fontRef>
        </p:style>
      </p:cxnSp>
      <p:sp>
        <p:nvSpPr>
          <p:cNvPr id="4" name="CaixaDeTexto 3">
            <a:extLst>
              <a:ext uri="{FF2B5EF4-FFF2-40B4-BE49-F238E27FC236}">
                <a16:creationId xmlns:a16="http://schemas.microsoft.com/office/drawing/2014/main" id="{D019C60B-092C-FF0E-6724-DC46186EDD8D}"/>
              </a:ext>
            </a:extLst>
          </p:cNvPr>
          <p:cNvSpPr txBox="1"/>
          <p:nvPr/>
        </p:nvSpPr>
        <p:spPr>
          <a:xfrm>
            <a:off x="163903" y="636296"/>
            <a:ext cx="6139131" cy="2800767"/>
          </a:xfrm>
          <a:prstGeom prst="rect">
            <a:avLst/>
          </a:prstGeom>
          <a:noFill/>
        </p:spPr>
        <p:txBody>
          <a:bodyPr wrap="square">
            <a:spAutoFit/>
          </a:bodyPr>
          <a:lstStyle/>
          <a:p>
            <a:pPr algn="just"/>
            <a:r>
              <a:rPr lang="pt-BR" sz="2200" b="0" i="0" u="none" strike="noStrike" baseline="0" dirty="0">
                <a:latin typeface="Arial" panose="020B0604020202020204" pitchFamily="34" charset="0"/>
                <a:cs typeface="Arial" panose="020B0604020202020204" pitchFamily="34" charset="0"/>
              </a:rPr>
              <a:t>Responda:</a:t>
            </a:r>
          </a:p>
          <a:p>
            <a:pPr algn="just"/>
            <a:r>
              <a:rPr lang="pt-BR" sz="2200" b="0" i="0" u="none" strike="noStrike" baseline="0" dirty="0">
                <a:latin typeface="Arial" panose="020B0604020202020204" pitchFamily="34" charset="0"/>
                <a:cs typeface="Arial" panose="020B0604020202020204" pitchFamily="34" charset="0"/>
              </a:rPr>
              <a:t>a) Qual será o perímetro do desenho feito pelos estudantes?</a:t>
            </a:r>
          </a:p>
          <a:p>
            <a:pPr algn="just"/>
            <a:r>
              <a:rPr lang="pt-BR" sz="2200" b="0" i="0" u="none" strike="noStrike" baseline="0" dirty="0">
                <a:latin typeface="Arial" panose="020B0604020202020204" pitchFamily="34" charset="0"/>
                <a:cs typeface="Arial" panose="020B0604020202020204" pitchFamily="34" charset="0"/>
              </a:rPr>
              <a:t>b) Qual será a área do desenho feito na cartolina?</a:t>
            </a:r>
          </a:p>
          <a:p>
            <a:pPr algn="just"/>
            <a:r>
              <a:rPr lang="pt-BR" sz="2200" b="0" i="0" u="none" strike="noStrike" baseline="0" dirty="0">
                <a:latin typeface="Arial" panose="020B0604020202020204" pitchFamily="34" charset="0"/>
                <a:cs typeface="Arial" panose="020B0604020202020204" pitchFamily="34" charset="0"/>
              </a:rPr>
              <a:t>c) A área do desenho na cartolina aumentou quantas vezes, em relação a área do trapézio desenhado no quadro?</a:t>
            </a:r>
            <a:endParaRPr lang="pt-BR" sz="2200" dirty="0">
              <a:latin typeface="Arial" panose="020B0604020202020204" pitchFamily="34" charset="0"/>
              <a:cs typeface="Arial" panose="020B0604020202020204" pitchFamily="34" charset="0"/>
            </a:endParaRPr>
          </a:p>
        </p:txBody>
      </p:sp>
      <p:pic>
        <p:nvPicPr>
          <p:cNvPr id="6" name="Imagem 5" descr="Interface gráfica do usuário, Texto, Aplicativo, Email&#10;&#10;O conteúdo gerado por IA pode estar incorreto.">
            <a:extLst>
              <a:ext uri="{FF2B5EF4-FFF2-40B4-BE49-F238E27FC236}">
                <a16:creationId xmlns:a16="http://schemas.microsoft.com/office/drawing/2014/main" id="{1F6C62B4-05C5-6A8C-79F7-1A2FDA813E3A}"/>
              </a:ext>
            </a:extLst>
          </p:cNvPr>
          <p:cNvPicPr>
            <a:picLocks noChangeAspect="1"/>
          </p:cNvPicPr>
          <p:nvPr/>
        </p:nvPicPr>
        <p:blipFill>
          <a:blip r:embed="rId2"/>
          <a:stretch>
            <a:fillRect/>
          </a:stretch>
        </p:blipFill>
        <p:spPr>
          <a:xfrm>
            <a:off x="237307" y="3428999"/>
            <a:ext cx="5944287" cy="2126411"/>
          </a:xfrm>
          <a:prstGeom prst="rect">
            <a:avLst/>
          </a:prstGeom>
        </p:spPr>
      </p:pic>
      <p:sp>
        <p:nvSpPr>
          <p:cNvPr id="8" name="CaixaDeTexto 7">
            <a:extLst>
              <a:ext uri="{FF2B5EF4-FFF2-40B4-BE49-F238E27FC236}">
                <a16:creationId xmlns:a16="http://schemas.microsoft.com/office/drawing/2014/main" id="{24672194-2C33-FFF8-66DB-09E8D5B9AD70}"/>
              </a:ext>
            </a:extLst>
          </p:cNvPr>
          <p:cNvSpPr txBox="1"/>
          <p:nvPr/>
        </p:nvSpPr>
        <p:spPr>
          <a:xfrm>
            <a:off x="6310222" y="636296"/>
            <a:ext cx="5654615" cy="1107996"/>
          </a:xfrm>
          <a:prstGeom prst="rect">
            <a:avLst/>
          </a:prstGeom>
          <a:noFill/>
        </p:spPr>
        <p:txBody>
          <a:bodyPr wrap="square">
            <a:spAutoFit/>
          </a:bodyPr>
          <a:lstStyle/>
          <a:p>
            <a:pPr algn="just"/>
            <a:r>
              <a:rPr lang="pt-BR" sz="2200" b="1" i="0" u="none" strike="noStrike" baseline="0" dirty="0">
                <a:latin typeface="Arial" panose="020B0604020202020204" pitchFamily="34" charset="0"/>
                <a:cs typeface="Arial" panose="020B0604020202020204" pitchFamily="34" charset="0"/>
              </a:rPr>
              <a:t>Item 1. (CAED 2025) </a:t>
            </a:r>
            <a:r>
              <a:rPr lang="pt-BR" sz="2200" b="0" i="0" u="none" strike="noStrike" baseline="0" dirty="0">
                <a:latin typeface="Arial" panose="020B0604020202020204" pitchFamily="34" charset="0"/>
                <a:cs typeface="Arial" panose="020B0604020202020204" pitchFamily="34" charset="0"/>
              </a:rPr>
              <a:t>Observe a figura destacada em cinza na malha quadriculada abaixo.</a:t>
            </a:r>
            <a:endParaRPr lang="pt-BR" sz="2200" dirty="0">
              <a:latin typeface="Arial" panose="020B0604020202020204" pitchFamily="34" charset="0"/>
              <a:cs typeface="Arial" panose="020B0604020202020204" pitchFamily="34" charset="0"/>
            </a:endParaRPr>
          </a:p>
        </p:txBody>
      </p:sp>
      <p:pic>
        <p:nvPicPr>
          <p:cNvPr id="10" name="Imagem 9">
            <a:extLst>
              <a:ext uri="{FF2B5EF4-FFF2-40B4-BE49-F238E27FC236}">
                <a16:creationId xmlns:a16="http://schemas.microsoft.com/office/drawing/2014/main" id="{048B9DC7-4DDB-0D0D-E5EC-9E4F73FC50D8}"/>
              </a:ext>
            </a:extLst>
          </p:cNvPr>
          <p:cNvPicPr>
            <a:picLocks noChangeAspect="1"/>
          </p:cNvPicPr>
          <p:nvPr/>
        </p:nvPicPr>
        <p:blipFill>
          <a:blip r:embed="rId3"/>
          <a:stretch>
            <a:fillRect/>
          </a:stretch>
        </p:blipFill>
        <p:spPr>
          <a:xfrm>
            <a:off x="7644417" y="1828517"/>
            <a:ext cx="3106994" cy="2663687"/>
          </a:xfrm>
          <a:prstGeom prst="rect">
            <a:avLst/>
          </a:prstGeom>
        </p:spPr>
      </p:pic>
      <p:sp>
        <p:nvSpPr>
          <p:cNvPr id="12" name="CaixaDeTexto 11">
            <a:extLst>
              <a:ext uri="{FF2B5EF4-FFF2-40B4-BE49-F238E27FC236}">
                <a16:creationId xmlns:a16="http://schemas.microsoft.com/office/drawing/2014/main" id="{8566E6C4-9D26-0F26-05AC-EF5FAF426860}"/>
              </a:ext>
            </a:extLst>
          </p:cNvPr>
          <p:cNvSpPr txBox="1"/>
          <p:nvPr/>
        </p:nvSpPr>
        <p:spPr>
          <a:xfrm>
            <a:off x="6310222" y="4658113"/>
            <a:ext cx="5714999" cy="769441"/>
          </a:xfrm>
          <a:prstGeom prst="rect">
            <a:avLst/>
          </a:prstGeom>
          <a:noFill/>
        </p:spPr>
        <p:txBody>
          <a:bodyPr wrap="square">
            <a:spAutoFit/>
          </a:bodyPr>
          <a:lstStyle/>
          <a:p>
            <a:pPr algn="just"/>
            <a:r>
              <a:rPr lang="pt-BR" sz="2200" b="0" i="0" u="none" strike="noStrike" baseline="0" dirty="0">
                <a:latin typeface="Arial" panose="020B0604020202020204" pitchFamily="34" charset="0"/>
                <a:cs typeface="Arial" panose="020B0604020202020204" pitchFamily="34" charset="0"/>
              </a:rPr>
              <a:t>Uma ampliação dessa figura está apresentada em</a:t>
            </a:r>
            <a:endParaRPr lang="pt-BR" sz="2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1615327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503836-651D-DF71-8169-C467D75A93C6}"/>
            </a:ext>
          </a:extLst>
        </p:cNvPr>
        <p:cNvGrpSpPr/>
        <p:nvPr/>
      </p:nvGrpSpPr>
      <p:grpSpPr>
        <a:xfrm>
          <a:off x="0" y="0"/>
          <a:ext cx="0" cy="0"/>
          <a:chOff x="0" y="0"/>
          <a:chExt cx="0" cy="0"/>
        </a:xfrm>
      </p:grpSpPr>
      <p:cxnSp>
        <p:nvCxnSpPr>
          <p:cNvPr id="2" name="Conector reto 1">
            <a:extLst>
              <a:ext uri="{FF2B5EF4-FFF2-40B4-BE49-F238E27FC236}">
                <a16:creationId xmlns:a16="http://schemas.microsoft.com/office/drawing/2014/main" id="{174C01FB-9498-4CF1-3226-A8AA1346C4D6}"/>
              </a:ext>
            </a:extLst>
          </p:cNvPr>
          <p:cNvCxnSpPr>
            <a:cxnSpLocks/>
          </p:cNvCxnSpPr>
          <p:nvPr/>
        </p:nvCxnSpPr>
        <p:spPr>
          <a:xfrm>
            <a:off x="6303034" y="727295"/>
            <a:ext cx="0" cy="5709588"/>
          </a:xfrm>
          <a:prstGeom prst="line">
            <a:avLst/>
          </a:prstGeom>
          <a:ln w="28575"/>
        </p:spPr>
        <p:style>
          <a:lnRef idx="3">
            <a:schemeClr val="dk1"/>
          </a:lnRef>
          <a:fillRef idx="0">
            <a:schemeClr val="dk1"/>
          </a:fillRef>
          <a:effectRef idx="2">
            <a:schemeClr val="dk1"/>
          </a:effectRef>
          <a:fontRef idx="minor">
            <a:schemeClr val="tx1"/>
          </a:fontRef>
        </p:style>
      </p:cxnSp>
      <p:sp>
        <p:nvSpPr>
          <p:cNvPr id="6" name="CaixaDeTexto 5">
            <a:extLst>
              <a:ext uri="{FF2B5EF4-FFF2-40B4-BE49-F238E27FC236}">
                <a16:creationId xmlns:a16="http://schemas.microsoft.com/office/drawing/2014/main" id="{6F16D1C4-9E69-990F-858A-6E31ABE8F422}"/>
              </a:ext>
            </a:extLst>
          </p:cNvPr>
          <p:cNvSpPr txBox="1"/>
          <p:nvPr/>
        </p:nvSpPr>
        <p:spPr>
          <a:xfrm>
            <a:off x="6303034" y="549319"/>
            <a:ext cx="5653176" cy="6186309"/>
          </a:xfrm>
          <a:prstGeom prst="rect">
            <a:avLst/>
          </a:prstGeom>
          <a:noFill/>
        </p:spPr>
        <p:txBody>
          <a:bodyPr wrap="square">
            <a:spAutoFit/>
          </a:bodyPr>
          <a:lstStyle/>
          <a:p>
            <a:pPr algn="just"/>
            <a:r>
              <a:rPr lang="pt-BR" sz="2200" b="1" i="0" u="none" strike="noStrike" baseline="0" dirty="0">
                <a:latin typeface="Arial" panose="020B0604020202020204" pitchFamily="34" charset="0"/>
                <a:cs typeface="Arial" panose="020B0604020202020204" pitchFamily="34" charset="0"/>
              </a:rPr>
              <a:t>Item 2. (CAED 2025) </a:t>
            </a:r>
            <a:r>
              <a:rPr lang="pt-BR" sz="2200" b="0" i="0" u="none" strike="noStrike" baseline="0" dirty="0">
                <a:latin typeface="Arial" panose="020B0604020202020204" pitchFamily="34" charset="0"/>
                <a:cs typeface="Arial" panose="020B0604020202020204" pitchFamily="34" charset="0"/>
              </a:rPr>
              <a:t>Observe a figura colorida de cinza na malha quadriculada abaixo.</a:t>
            </a:r>
          </a:p>
          <a:p>
            <a:pPr algn="just"/>
            <a:endParaRPr lang="pt-BR" sz="2200" b="0" i="0" u="none" strike="noStrike" baseline="0" dirty="0">
              <a:latin typeface="Arial" panose="020B0604020202020204" pitchFamily="34" charset="0"/>
              <a:cs typeface="Arial" panose="020B0604020202020204" pitchFamily="34" charset="0"/>
            </a:endParaRPr>
          </a:p>
          <a:p>
            <a:pPr algn="just"/>
            <a:endParaRPr lang="pt-BR" sz="2200" dirty="0">
              <a:latin typeface="Arial" panose="020B0604020202020204" pitchFamily="34" charset="0"/>
              <a:cs typeface="Arial" panose="020B0604020202020204" pitchFamily="34" charset="0"/>
            </a:endParaRPr>
          </a:p>
          <a:p>
            <a:pPr algn="just"/>
            <a:endParaRPr lang="pt-BR" sz="2200" b="0" i="0" u="none" strike="noStrike" baseline="0" dirty="0">
              <a:latin typeface="Arial" panose="020B0604020202020204" pitchFamily="34" charset="0"/>
              <a:cs typeface="Arial" panose="020B0604020202020204" pitchFamily="34" charset="0"/>
            </a:endParaRPr>
          </a:p>
          <a:p>
            <a:pPr algn="just"/>
            <a:endParaRPr lang="pt-BR" sz="2200" dirty="0">
              <a:latin typeface="Arial" panose="020B0604020202020204" pitchFamily="34" charset="0"/>
              <a:cs typeface="Arial" panose="020B0604020202020204" pitchFamily="34" charset="0"/>
            </a:endParaRPr>
          </a:p>
          <a:p>
            <a:pPr algn="just"/>
            <a:endParaRPr lang="pt-BR" sz="2200" dirty="0">
              <a:latin typeface="Arial" panose="020B0604020202020204" pitchFamily="34" charset="0"/>
              <a:cs typeface="Arial" panose="020B0604020202020204" pitchFamily="34" charset="0"/>
            </a:endParaRPr>
          </a:p>
          <a:p>
            <a:pPr algn="just"/>
            <a:endParaRPr lang="pt-BR" sz="2200" dirty="0">
              <a:latin typeface="Arial" panose="020B0604020202020204" pitchFamily="34" charset="0"/>
              <a:cs typeface="Arial" panose="020B0604020202020204" pitchFamily="34" charset="0"/>
            </a:endParaRPr>
          </a:p>
          <a:p>
            <a:pPr algn="just"/>
            <a:endParaRPr lang="pt-BR" sz="2200" dirty="0">
              <a:latin typeface="Arial" panose="020B0604020202020204" pitchFamily="34" charset="0"/>
              <a:cs typeface="Arial" panose="020B0604020202020204" pitchFamily="34" charset="0"/>
            </a:endParaRPr>
          </a:p>
          <a:p>
            <a:pPr algn="just"/>
            <a:r>
              <a:rPr lang="pt-BR" sz="2200" b="0" i="0" u="none" strike="noStrike" baseline="0" dirty="0">
                <a:latin typeface="Arial" panose="020B0604020202020204" pitchFamily="34" charset="0"/>
                <a:cs typeface="Arial" panose="020B0604020202020204" pitchFamily="34" charset="0"/>
              </a:rPr>
              <a:t>Essa figura será reduzida para que seus lados tenham a metade do comprimento original.</a:t>
            </a:r>
          </a:p>
          <a:p>
            <a:pPr algn="just"/>
            <a:r>
              <a:rPr lang="pt-BR" sz="2200" b="0" i="0" u="none" strike="noStrike" baseline="0" dirty="0">
                <a:latin typeface="Arial" panose="020B0604020202020204" pitchFamily="34" charset="0"/>
                <a:cs typeface="Arial" panose="020B0604020202020204" pitchFamily="34" charset="0"/>
              </a:rPr>
              <a:t>Após essa redução, qual será a medida de perímetro dessa figura?</a:t>
            </a:r>
          </a:p>
          <a:p>
            <a:pPr algn="just"/>
            <a:r>
              <a:rPr lang="pt-BR" sz="2200" b="0" i="0" u="none" strike="noStrike" baseline="0" dirty="0">
                <a:latin typeface="Arial" panose="020B0604020202020204" pitchFamily="34" charset="0"/>
                <a:cs typeface="Arial" panose="020B0604020202020204" pitchFamily="34" charset="0"/>
              </a:rPr>
              <a:t>(A) </a:t>
            </a:r>
            <a:r>
              <a:rPr lang="pt-BR" sz="2200" b="0" i="1" u="none" strike="noStrike" baseline="0" dirty="0">
                <a:latin typeface="Arial" panose="020B0604020202020204" pitchFamily="34" charset="0"/>
                <a:cs typeface="Arial" panose="020B0604020202020204" pitchFamily="34" charset="0"/>
              </a:rPr>
              <a:t>2 </a:t>
            </a:r>
            <a:r>
              <a:rPr lang="pt-BR" sz="2200" b="0" i="0" u="none" strike="noStrike" baseline="0" dirty="0">
                <a:latin typeface="Arial" panose="020B0604020202020204" pitchFamily="34" charset="0"/>
                <a:cs typeface="Arial" panose="020B0604020202020204" pitchFamily="34" charset="0"/>
              </a:rPr>
              <a:t>cm.</a:t>
            </a:r>
            <a:r>
              <a:rPr lang="pt-BR" sz="2200" dirty="0">
                <a:latin typeface="Arial" panose="020B0604020202020204" pitchFamily="34" charset="0"/>
                <a:cs typeface="Arial" panose="020B0604020202020204" pitchFamily="34" charset="0"/>
              </a:rPr>
              <a:t> 		(D) </a:t>
            </a:r>
            <a:r>
              <a:rPr lang="pt-BR" sz="2200" i="1" dirty="0">
                <a:latin typeface="Arial" panose="020B0604020202020204" pitchFamily="34" charset="0"/>
                <a:cs typeface="Arial" panose="020B0604020202020204" pitchFamily="34" charset="0"/>
              </a:rPr>
              <a:t>12 </a:t>
            </a:r>
            <a:r>
              <a:rPr lang="pt-BR" sz="2200" dirty="0">
                <a:latin typeface="Arial" panose="020B0604020202020204" pitchFamily="34" charset="0"/>
                <a:cs typeface="Arial" panose="020B0604020202020204" pitchFamily="34" charset="0"/>
              </a:rPr>
              <a:t>cm.</a:t>
            </a:r>
            <a:endParaRPr lang="pt-BR" sz="2200" b="0" i="0" u="none" strike="noStrike" baseline="0" dirty="0">
              <a:latin typeface="Arial" panose="020B0604020202020204" pitchFamily="34" charset="0"/>
              <a:cs typeface="Arial" panose="020B0604020202020204" pitchFamily="34" charset="0"/>
            </a:endParaRPr>
          </a:p>
          <a:p>
            <a:pPr algn="just"/>
            <a:r>
              <a:rPr lang="pt-BR" sz="2200" b="0" i="0" u="none" strike="noStrike" baseline="0" dirty="0">
                <a:latin typeface="Arial" panose="020B0604020202020204" pitchFamily="34" charset="0"/>
                <a:cs typeface="Arial" panose="020B0604020202020204" pitchFamily="34" charset="0"/>
              </a:rPr>
              <a:t>(B) </a:t>
            </a:r>
            <a:r>
              <a:rPr lang="pt-BR" sz="2200" b="0" i="1" u="none" strike="noStrike" baseline="0" dirty="0">
                <a:latin typeface="Arial" panose="020B0604020202020204" pitchFamily="34" charset="0"/>
                <a:cs typeface="Arial" panose="020B0604020202020204" pitchFamily="34" charset="0"/>
              </a:rPr>
              <a:t>6 </a:t>
            </a:r>
            <a:r>
              <a:rPr lang="pt-BR" sz="2200" b="0" i="0" u="none" strike="noStrike" baseline="0" dirty="0">
                <a:latin typeface="Arial" panose="020B0604020202020204" pitchFamily="34" charset="0"/>
                <a:cs typeface="Arial" panose="020B0604020202020204" pitchFamily="34" charset="0"/>
              </a:rPr>
              <a:t>cm.</a:t>
            </a:r>
            <a:r>
              <a:rPr lang="pt-BR" sz="2200" dirty="0">
                <a:latin typeface="Arial" panose="020B0604020202020204" pitchFamily="34" charset="0"/>
                <a:cs typeface="Arial" panose="020B0604020202020204" pitchFamily="34" charset="0"/>
              </a:rPr>
              <a:t> 		(E) </a:t>
            </a:r>
            <a:r>
              <a:rPr lang="pt-BR" sz="2200" i="1" dirty="0">
                <a:latin typeface="Arial" panose="020B0604020202020204" pitchFamily="34" charset="0"/>
                <a:cs typeface="Arial" panose="020B0604020202020204" pitchFamily="34" charset="0"/>
              </a:rPr>
              <a:t>24 </a:t>
            </a:r>
            <a:r>
              <a:rPr lang="pt-BR" sz="2200" dirty="0">
                <a:latin typeface="Arial" panose="020B0604020202020204" pitchFamily="34" charset="0"/>
                <a:cs typeface="Arial" panose="020B0604020202020204" pitchFamily="34" charset="0"/>
              </a:rPr>
              <a:t>cm.</a:t>
            </a:r>
            <a:endParaRPr lang="pt-BR" sz="2200" b="0" i="0" u="none" strike="noStrike" baseline="0" dirty="0">
              <a:latin typeface="Arial" panose="020B0604020202020204" pitchFamily="34" charset="0"/>
              <a:cs typeface="Arial" panose="020B0604020202020204" pitchFamily="34" charset="0"/>
            </a:endParaRPr>
          </a:p>
          <a:p>
            <a:pPr algn="just"/>
            <a:r>
              <a:rPr lang="pt-BR" sz="2200" b="0" i="0" u="none" strike="noStrike" baseline="0" dirty="0">
                <a:latin typeface="Arial" panose="020B0604020202020204" pitchFamily="34" charset="0"/>
                <a:cs typeface="Arial" panose="020B0604020202020204" pitchFamily="34" charset="0"/>
              </a:rPr>
              <a:t>(C) </a:t>
            </a:r>
            <a:r>
              <a:rPr lang="pt-BR" sz="2200" b="0" i="1" u="none" strike="noStrike" baseline="0" dirty="0">
                <a:latin typeface="Arial" panose="020B0604020202020204" pitchFamily="34" charset="0"/>
                <a:cs typeface="Arial" panose="020B0604020202020204" pitchFamily="34" charset="0"/>
              </a:rPr>
              <a:t>8 </a:t>
            </a:r>
            <a:r>
              <a:rPr lang="pt-BR" sz="2200" b="0" i="0" u="none" strike="noStrike" baseline="0" dirty="0">
                <a:latin typeface="Arial" panose="020B0604020202020204" pitchFamily="34" charset="0"/>
                <a:cs typeface="Arial" panose="020B0604020202020204" pitchFamily="34" charset="0"/>
              </a:rPr>
              <a:t>cm.</a:t>
            </a:r>
          </a:p>
        </p:txBody>
      </p:sp>
      <p:pic>
        <p:nvPicPr>
          <p:cNvPr id="8" name="Imagem 7">
            <a:extLst>
              <a:ext uri="{FF2B5EF4-FFF2-40B4-BE49-F238E27FC236}">
                <a16:creationId xmlns:a16="http://schemas.microsoft.com/office/drawing/2014/main" id="{E4D9D285-AC86-8380-BF3A-124E11AE1684}"/>
              </a:ext>
            </a:extLst>
          </p:cNvPr>
          <p:cNvPicPr>
            <a:picLocks noChangeAspect="1"/>
          </p:cNvPicPr>
          <p:nvPr/>
        </p:nvPicPr>
        <p:blipFill>
          <a:blip r:embed="rId2"/>
          <a:stretch>
            <a:fillRect/>
          </a:stretch>
        </p:blipFill>
        <p:spPr>
          <a:xfrm>
            <a:off x="7620323" y="1434231"/>
            <a:ext cx="3286619" cy="2447655"/>
          </a:xfrm>
          <a:prstGeom prst="rect">
            <a:avLst/>
          </a:prstGeom>
        </p:spPr>
      </p:pic>
      <p:pic>
        <p:nvPicPr>
          <p:cNvPr id="10" name="Imagem 9" descr="Texto preto sobre fundo branco&#10;&#10;O conteúdo gerado por IA pode estar incorreto.">
            <a:extLst>
              <a:ext uri="{FF2B5EF4-FFF2-40B4-BE49-F238E27FC236}">
                <a16:creationId xmlns:a16="http://schemas.microsoft.com/office/drawing/2014/main" id="{FEC794E2-C224-E49E-1267-2DE8D9901669}"/>
              </a:ext>
            </a:extLst>
          </p:cNvPr>
          <p:cNvPicPr>
            <a:picLocks noChangeAspect="1"/>
          </p:cNvPicPr>
          <p:nvPr/>
        </p:nvPicPr>
        <p:blipFill>
          <a:blip r:embed="rId3"/>
          <a:stretch>
            <a:fillRect/>
          </a:stretch>
        </p:blipFill>
        <p:spPr>
          <a:xfrm>
            <a:off x="266700" y="727295"/>
            <a:ext cx="5829300" cy="5505450"/>
          </a:xfrm>
          <a:prstGeom prst="rect">
            <a:avLst/>
          </a:prstGeom>
        </p:spPr>
      </p:pic>
    </p:spTree>
    <p:extLst>
      <p:ext uri="{BB962C8B-B14F-4D97-AF65-F5344CB8AC3E}">
        <p14:creationId xmlns:p14="http://schemas.microsoft.com/office/powerpoint/2010/main" val="427866350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A5D3AA-1D66-9281-314E-336A263E64E1}"/>
            </a:ext>
          </a:extLst>
        </p:cNvPr>
        <p:cNvGrpSpPr/>
        <p:nvPr/>
      </p:nvGrpSpPr>
      <p:grpSpPr>
        <a:xfrm>
          <a:off x="0" y="0"/>
          <a:ext cx="0" cy="0"/>
          <a:chOff x="0" y="0"/>
          <a:chExt cx="0" cy="0"/>
        </a:xfrm>
      </p:grpSpPr>
      <p:cxnSp>
        <p:nvCxnSpPr>
          <p:cNvPr id="2" name="Conector reto 1">
            <a:extLst>
              <a:ext uri="{FF2B5EF4-FFF2-40B4-BE49-F238E27FC236}">
                <a16:creationId xmlns:a16="http://schemas.microsoft.com/office/drawing/2014/main" id="{72C913C1-4596-5D24-E9D3-C03FB9945418}"/>
              </a:ext>
            </a:extLst>
          </p:cNvPr>
          <p:cNvCxnSpPr>
            <a:cxnSpLocks/>
          </p:cNvCxnSpPr>
          <p:nvPr/>
        </p:nvCxnSpPr>
        <p:spPr>
          <a:xfrm>
            <a:off x="6303034" y="727295"/>
            <a:ext cx="0" cy="5709588"/>
          </a:xfrm>
          <a:prstGeom prst="line">
            <a:avLst/>
          </a:prstGeom>
          <a:ln w="28575"/>
        </p:spPr>
        <p:style>
          <a:lnRef idx="3">
            <a:schemeClr val="dk1"/>
          </a:lnRef>
          <a:fillRef idx="0">
            <a:schemeClr val="dk1"/>
          </a:fillRef>
          <a:effectRef idx="2">
            <a:schemeClr val="dk1"/>
          </a:effectRef>
          <a:fontRef idx="minor">
            <a:schemeClr val="tx1"/>
          </a:fontRef>
        </p:style>
      </p:cxnSp>
      <p:sp>
        <p:nvSpPr>
          <p:cNvPr id="4" name="CaixaDeTexto 3">
            <a:extLst>
              <a:ext uri="{FF2B5EF4-FFF2-40B4-BE49-F238E27FC236}">
                <a16:creationId xmlns:a16="http://schemas.microsoft.com/office/drawing/2014/main" id="{6E61329B-896B-ABDD-AC2F-75E365465210}"/>
              </a:ext>
            </a:extLst>
          </p:cNvPr>
          <p:cNvSpPr txBox="1"/>
          <p:nvPr/>
        </p:nvSpPr>
        <p:spPr>
          <a:xfrm>
            <a:off x="208472" y="727295"/>
            <a:ext cx="6094562" cy="4832092"/>
          </a:xfrm>
          <a:prstGeom prst="rect">
            <a:avLst/>
          </a:prstGeom>
          <a:noFill/>
        </p:spPr>
        <p:txBody>
          <a:bodyPr wrap="square">
            <a:spAutoFit/>
          </a:bodyPr>
          <a:lstStyle/>
          <a:p>
            <a:pPr algn="just"/>
            <a:r>
              <a:rPr lang="pt-BR" sz="2200" b="1" i="0" u="none" strike="noStrike" baseline="0" dirty="0">
                <a:latin typeface="Arial" panose="020B0604020202020204" pitchFamily="34" charset="0"/>
                <a:cs typeface="Arial" panose="020B0604020202020204" pitchFamily="34" charset="0"/>
              </a:rPr>
              <a:t>Item 3. </a:t>
            </a:r>
            <a:r>
              <a:rPr lang="pt-BR" sz="2200" b="0" i="0" u="none" strike="noStrike" baseline="0" dirty="0">
                <a:latin typeface="Arial" panose="020B0604020202020204" pitchFamily="34" charset="0"/>
                <a:cs typeface="Arial" panose="020B0604020202020204" pitchFamily="34" charset="0"/>
              </a:rPr>
              <a:t>Um engenheiro está realizando um trabalho em um terreno retangular de </a:t>
            </a:r>
            <a:r>
              <a:rPr lang="pt-BR" sz="2200" b="0" i="1" u="none" strike="noStrike" baseline="0" dirty="0">
                <a:latin typeface="Arial" panose="020B0604020202020204" pitchFamily="34" charset="0"/>
                <a:cs typeface="Arial" panose="020B0604020202020204" pitchFamily="34" charset="0"/>
              </a:rPr>
              <a:t>16 </a:t>
            </a:r>
            <a:r>
              <a:rPr lang="pt-BR" sz="2200" b="0" i="0" u="none" strike="noStrike" baseline="0" dirty="0">
                <a:latin typeface="Arial" panose="020B0604020202020204" pitchFamily="34" charset="0"/>
                <a:cs typeface="Arial" panose="020B0604020202020204" pitchFamily="34" charset="0"/>
              </a:rPr>
              <a:t>metros de comprimento por </a:t>
            </a:r>
            <a:r>
              <a:rPr lang="pt-BR" sz="2200" b="0" i="1" u="none" strike="noStrike" baseline="0" dirty="0">
                <a:latin typeface="Arial" panose="020B0604020202020204" pitchFamily="34" charset="0"/>
                <a:cs typeface="Arial" panose="020B0604020202020204" pitchFamily="34" charset="0"/>
              </a:rPr>
              <a:t>8 </a:t>
            </a:r>
            <a:r>
              <a:rPr lang="pt-BR" sz="2200" b="0" i="0" u="none" strike="noStrike" baseline="0" dirty="0">
                <a:latin typeface="Arial" panose="020B0604020202020204" pitchFamily="34" charset="0"/>
                <a:cs typeface="Arial" panose="020B0604020202020204" pitchFamily="34" charset="0"/>
              </a:rPr>
              <a:t>metros de largura. Ele representou em um projeto cujo medidas são </a:t>
            </a:r>
            <a:r>
              <a:rPr lang="pt-BR" sz="2200" b="0" i="1" u="none" strike="noStrike" baseline="0" dirty="0">
                <a:latin typeface="Arial" panose="020B0604020202020204" pitchFamily="34" charset="0"/>
                <a:cs typeface="Arial" panose="020B0604020202020204" pitchFamily="34" charset="0"/>
              </a:rPr>
              <a:t>25 </a:t>
            </a:r>
            <a:r>
              <a:rPr lang="pt-BR" sz="2200" b="0" i="0" u="none" strike="noStrike" baseline="0" dirty="0">
                <a:latin typeface="Arial" panose="020B0604020202020204" pitchFamily="34" charset="0"/>
                <a:cs typeface="Arial" panose="020B0604020202020204" pitchFamily="34" charset="0"/>
              </a:rPr>
              <a:t>vezes menor que as medidas do terreno real.</a:t>
            </a:r>
          </a:p>
          <a:p>
            <a:pPr algn="just"/>
            <a:endParaRPr lang="pt-BR" sz="2200" b="0" i="0" u="none" strike="noStrike" baseline="0" dirty="0">
              <a:latin typeface="Arial" panose="020B0604020202020204" pitchFamily="34" charset="0"/>
              <a:cs typeface="Arial" panose="020B0604020202020204" pitchFamily="34" charset="0"/>
            </a:endParaRPr>
          </a:p>
          <a:p>
            <a:pPr algn="just"/>
            <a:r>
              <a:rPr lang="pt-BR" sz="2200" b="0" i="0" u="none" strike="noStrike" baseline="0" dirty="0">
                <a:latin typeface="Arial" panose="020B0604020202020204" pitchFamily="34" charset="0"/>
                <a:cs typeface="Arial" panose="020B0604020202020204" pitchFamily="34" charset="0"/>
              </a:rPr>
              <a:t>Qual é a área, em cm², do retângulo representado no projeto?</a:t>
            </a:r>
          </a:p>
          <a:p>
            <a:pPr algn="just"/>
            <a:r>
              <a:rPr lang="pt-BR" sz="2200" b="0" i="0" u="none" strike="noStrike" baseline="0" dirty="0">
                <a:latin typeface="Arial" panose="020B0604020202020204" pitchFamily="34" charset="0"/>
                <a:cs typeface="Arial" panose="020B0604020202020204" pitchFamily="34" charset="0"/>
              </a:rPr>
              <a:t>(A) </a:t>
            </a:r>
            <a:r>
              <a:rPr lang="pt-BR" sz="2200" b="0" i="1" u="none" strike="noStrike" baseline="0" dirty="0">
                <a:latin typeface="Arial" panose="020B0604020202020204" pitchFamily="34" charset="0"/>
                <a:cs typeface="Arial" panose="020B0604020202020204" pitchFamily="34" charset="0"/>
              </a:rPr>
              <a:t>512</a:t>
            </a:r>
          </a:p>
          <a:p>
            <a:pPr algn="just"/>
            <a:r>
              <a:rPr lang="pt-BR" sz="2200" b="0" i="0" u="none" strike="noStrike" baseline="0" dirty="0">
                <a:latin typeface="Arial" panose="020B0604020202020204" pitchFamily="34" charset="0"/>
                <a:cs typeface="Arial" panose="020B0604020202020204" pitchFamily="34" charset="0"/>
              </a:rPr>
              <a:t>(B) </a:t>
            </a:r>
            <a:r>
              <a:rPr lang="pt-BR" sz="2200" b="0" i="1" u="none" strike="noStrike" baseline="0" dirty="0">
                <a:latin typeface="Arial" panose="020B0604020202020204" pitchFamily="34" charset="0"/>
                <a:cs typeface="Arial" panose="020B0604020202020204" pitchFamily="34" charset="0"/>
              </a:rPr>
              <a:t>1024</a:t>
            </a:r>
          </a:p>
          <a:p>
            <a:pPr algn="just"/>
            <a:r>
              <a:rPr lang="pt-BR" sz="2200" b="0" i="0" u="none" strike="noStrike" baseline="0" dirty="0">
                <a:latin typeface="Arial" panose="020B0604020202020204" pitchFamily="34" charset="0"/>
                <a:cs typeface="Arial" panose="020B0604020202020204" pitchFamily="34" charset="0"/>
              </a:rPr>
              <a:t>(C) </a:t>
            </a:r>
            <a:r>
              <a:rPr lang="pt-BR" sz="2200" b="0" i="1" u="none" strike="noStrike" baseline="0" dirty="0">
                <a:latin typeface="Arial" panose="020B0604020202020204" pitchFamily="34" charset="0"/>
                <a:cs typeface="Arial" panose="020B0604020202020204" pitchFamily="34" charset="0"/>
              </a:rPr>
              <a:t>1280</a:t>
            </a:r>
          </a:p>
          <a:p>
            <a:pPr algn="just"/>
            <a:r>
              <a:rPr lang="pt-BR" sz="2200" b="0" i="0" u="none" strike="noStrike" baseline="0" dirty="0">
                <a:latin typeface="Arial" panose="020B0604020202020204" pitchFamily="34" charset="0"/>
                <a:cs typeface="Arial" panose="020B0604020202020204" pitchFamily="34" charset="0"/>
              </a:rPr>
              <a:t>(D) </a:t>
            </a:r>
            <a:r>
              <a:rPr lang="pt-BR" sz="2200" b="0" i="1" u="none" strike="noStrike" baseline="0" dirty="0">
                <a:latin typeface="Arial" panose="020B0604020202020204" pitchFamily="34" charset="0"/>
                <a:cs typeface="Arial" panose="020B0604020202020204" pitchFamily="34" charset="0"/>
              </a:rPr>
              <a:t>2048</a:t>
            </a:r>
          </a:p>
          <a:p>
            <a:pPr algn="just"/>
            <a:r>
              <a:rPr lang="pt-BR" sz="2200" b="0" i="0" u="none" strike="noStrike" baseline="0" dirty="0">
                <a:latin typeface="Arial" panose="020B0604020202020204" pitchFamily="34" charset="0"/>
                <a:cs typeface="Arial" panose="020B0604020202020204" pitchFamily="34" charset="0"/>
              </a:rPr>
              <a:t>(E) </a:t>
            </a:r>
            <a:r>
              <a:rPr lang="pt-BR" sz="2200" b="0" i="1" u="none" strike="noStrike" baseline="0" dirty="0">
                <a:latin typeface="Arial" panose="020B0604020202020204" pitchFamily="34" charset="0"/>
                <a:cs typeface="Arial" panose="020B0604020202020204" pitchFamily="34" charset="0"/>
              </a:rPr>
              <a:t>2560</a:t>
            </a:r>
            <a:endParaRPr lang="pt-BR" sz="2200" dirty="0">
              <a:latin typeface="Arial" panose="020B0604020202020204" pitchFamily="34" charset="0"/>
              <a:cs typeface="Arial" panose="020B0604020202020204" pitchFamily="34" charset="0"/>
            </a:endParaRPr>
          </a:p>
        </p:txBody>
      </p:sp>
      <p:pic>
        <p:nvPicPr>
          <p:cNvPr id="5" name="Imagem 4" descr="Texto&#10;&#10;O conteúdo gerado por IA pode estar incorreto.">
            <a:extLst>
              <a:ext uri="{FF2B5EF4-FFF2-40B4-BE49-F238E27FC236}">
                <a16:creationId xmlns:a16="http://schemas.microsoft.com/office/drawing/2014/main" id="{A907B8B8-E7B3-54FB-8439-65F8C932B714}"/>
              </a:ext>
            </a:extLst>
          </p:cNvPr>
          <p:cNvPicPr>
            <a:picLocks noChangeAspect="1"/>
          </p:cNvPicPr>
          <p:nvPr/>
        </p:nvPicPr>
        <p:blipFill>
          <a:blip r:embed="rId2"/>
          <a:stretch>
            <a:fillRect/>
          </a:stretch>
        </p:blipFill>
        <p:spPr>
          <a:xfrm>
            <a:off x="6387971" y="658367"/>
            <a:ext cx="3187347" cy="1097795"/>
          </a:xfrm>
          <a:prstGeom prst="rect">
            <a:avLst/>
          </a:prstGeom>
        </p:spPr>
      </p:pic>
      <p:sp>
        <p:nvSpPr>
          <p:cNvPr id="7" name="CaixaDeTexto 6">
            <a:extLst>
              <a:ext uri="{FF2B5EF4-FFF2-40B4-BE49-F238E27FC236}">
                <a16:creationId xmlns:a16="http://schemas.microsoft.com/office/drawing/2014/main" id="{FBAF96B8-5381-1B4D-A879-C4055771B5DB}"/>
              </a:ext>
            </a:extLst>
          </p:cNvPr>
          <p:cNvSpPr txBox="1"/>
          <p:nvPr/>
        </p:nvSpPr>
        <p:spPr>
          <a:xfrm>
            <a:off x="6303034" y="1756162"/>
            <a:ext cx="5680493" cy="4939814"/>
          </a:xfrm>
          <a:prstGeom prst="rect">
            <a:avLst/>
          </a:prstGeom>
          <a:noFill/>
        </p:spPr>
        <p:txBody>
          <a:bodyPr wrap="square">
            <a:spAutoFit/>
          </a:bodyPr>
          <a:lstStyle/>
          <a:p>
            <a:pPr algn="ctr"/>
            <a:r>
              <a:rPr lang="pt-BR" sz="2100" b="1" i="0" u="none" strike="noStrike" baseline="0" dirty="0">
                <a:latin typeface="Arial" panose="020B0604020202020204" pitchFamily="34" charset="0"/>
                <a:cs typeface="Arial" panose="020B0604020202020204" pitchFamily="34" charset="0"/>
              </a:rPr>
              <a:t>RAZÃO</a:t>
            </a:r>
          </a:p>
          <a:p>
            <a:pPr algn="just"/>
            <a:r>
              <a:rPr lang="pt-BR" sz="2100" b="0" i="0" u="none" strike="noStrike" baseline="0" dirty="0">
                <a:latin typeface="Arial" panose="020B0604020202020204" pitchFamily="34" charset="0"/>
                <a:cs typeface="Arial" panose="020B0604020202020204" pitchFamily="34" charset="0"/>
              </a:rPr>
              <a:t>A razão é uma comparação entre duas </a:t>
            </a:r>
            <a:r>
              <a:rPr lang="pt-BR" sz="2100" b="1" i="0" u="none" strike="noStrike" baseline="0" dirty="0">
                <a:latin typeface="Arial" panose="020B0604020202020204" pitchFamily="34" charset="0"/>
                <a:cs typeface="Arial" panose="020B0604020202020204" pitchFamily="34" charset="0"/>
              </a:rPr>
              <a:t>grandezas </a:t>
            </a:r>
            <a:r>
              <a:rPr lang="pt-BR" sz="2100" b="0" i="0" u="none" strike="noStrike" baseline="0" dirty="0">
                <a:latin typeface="Arial" panose="020B0604020202020204" pitchFamily="34" charset="0"/>
                <a:cs typeface="Arial" panose="020B0604020202020204" pitchFamily="34" charset="0"/>
              </a:rPr>
              <a:t>que pode ser representada por uma fração.</a:t>
            </a:r>
          </a:p>
          <a:p>
            <a:pPr algn="just"/>
            <a:r>
              <a:rPr lang="pt-BR" sz="2100" b="0" i="0" u="none" strike="noStrike" baseline="0" dirty="0">
                <a:latin typeface="Arial" panose="020B0604020202020204" pitchFamily="34" charset="0"/>
                <a:cs typeface="Arial" panose="020B0604020202020204" pitchFamily="34" charset="0"/>
              </a:rPr>
              <a:t>Lembre-se de que grandezas se referem a quantidades que podem ser medidas ou comparadas numericamente. Exemplos de grandezas são: Comprimento, Massa, Temperatura, Tempo etc.</a:t>
            </a:r>
          </a:p>
          <a:p>
            <a:pPr algn="just"/>
            <a:r>
              <a:rPr lang="pt-BR" sz="2100" b="0" i="0" u="none" strike="noStrike" baseline="0" dirty="0">
                <a:latin typeface="Arial" panose="020B0604020202020204" pitchFamily="34" charset="0"/>
                <a:cs typeface="Arial" panose="020B0604020202020204" pitchFamily="34" charset="0"/>
              </a:rPr>
              <a:t>A velocidade é a </a:t>
            </a:r>
            <a:r>
              <a:rPr lang="pt-BR" sz="2100" b="1" i="0" u="none" strike="noStrike" baseline="0" dirty="0">
                <a:latin typeface="Arial" panose="020B0604020202020204" pitchFamily="34" charset="0"/>
                <a:cs typeface="Arial" panose="020B0604020202020204" pitchFamily="34" charset="0"/>
              </a:rPr>
              <a:t>razão </a:t>
            </a:r>
            <a:r>
              <a:rPr lang="pt-BR" sz="2100" b="0" i="0" u="none" strike="noStrike" baseline="0" dirty="0">
                <a:latin typeface="Arial" panose="020B0604020202020204" pitchFamily="34" charset="0"/>
                <a:cs typeface="Arial" panose="020B0604020202020204" pitchFamily="34" charset="0"/>
              </a:rPr>
              <a:t>que relaciona a distância percorrida, por um objeto, em um determinado intervalo. Por exemplo, um automóvel percorre </a:t>
            </a:r>
            <a:r>
              <a:rPr lang="pt-BR" sz="2100" b="0" i="1" u="none" strike="noStrike" baseline="0" dirty="0">
                <a:latin typeface="Arial" panose="020B0604020202020204" pitchFamily="34" charset="0"/>
                <a:cs typeface="Arial" panose="020B0604020202020204" pitchFamily="34" charset="0"/>
              </a:rPr>
              <a:t>160 </a:t>
            </a:r>
            <a:r>
              <a:rPr lang="pt-BR" sz="2100" b="0" i="0" u="none" strike="noStrike" baseline="0" dirty="0">
                <a:latin typeface="Arial" panose="020B0604020202020204" pitchFamily="34" charset="0"/>
                <a:cs typeface="Arial" panose="020B0604020202020204" pitchFamily="34" charset="0"/>
              </a:rPr>
              <a:t>quilômetros em um</a:t>
            </a:r>
          </a:p>
          <a:p>
            <a:pPr algn="just"/>
            <a:r>
              <a:rPr lang="pt-BR" sz="2100" b="0" i="0" u="none" strike="noStrike" baseline="0" dirty="0">
                <a:latin typeface="Arial" panose="020B0604020202020204" pitchFamily="34" charset="0"/>
                <a:cs typeface="Arial" panose="020B0604020202020204" pitchFamily="34" charset="0"/>
              </a:rPr>
              <a:t>intervalo de </a:t>
            </a:r>
            <a:r>
              <a:rPr lang="pt-BR" sz="2100" b="0" i="1" u="none" strike="noStrike" baseline="0" dirty="0">
                <a:latin typeface="Arial" panose="020B0604020202020204" pitchFamily="34" charset="0"/>
                <a:cs typeface="Arial" panose="020B0604020202020204" pitchFamily="34" charset="0"/>
              </a:rPr>
              <a:t>2 </a:t>
            </a:r>
            <a:r>
              <a:rPr lang="pt-BR" sz="2100" b="0" i="0" u="none" strike="noStrike" baseline="0" dirty="0">
                <a:latin typeface="Arial" panose="020B0604020202020204" pitchFamily="34" charset="0"/>
                <a:cs typeface="Arial" panose="020B0604020202020204" pitchFamily="34" charset="0"/>
              </a:rPr>
              <a:t>horas. Sua velocidade (v) pode ser representada da seguinte forma:</a:t>
            </a:r>
            <a:endParaRPr lang="pt-BR" sz="21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2257480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23FAA6-193A-9C6B-687C-927AA6723038}"/>
            </a:ext>
          </a:extLst>
        </p:cNvPr>
        <p:cNvGrpSpPr/>
        <p:nvPr/>
      </p:nvGrpSpPr>
      <p:grpSpPr>
        <a:xfrm>
          <a:off x="0" y="0"/>
          <a:ext cx="0" cy="0"/>
          <a:chOff x="0" y="0"/>
          <a:chExt cx="0" cy="0"/>
        </a:xfrm>
      </p:grpSpPr>
      <p:cxnSp>
        <p:nvCxnSpPr>
          <p:cNvPr id="2" name="Conector reto 1">
            <a:extLst>
              <a:ext uri="{FF2B5EF4-FFF2-40B4-BE49-F238E27FC236}">
                <a16:creationId xmlns:a16="http://schemas.microsoft.com/office/drawing/2014/main" id="{4A80EA40-60AC-C800-CD95-199490AB2112}"/>
              </a:ext>
            </a:extLst>
          </p:cNvPr>
          <p:cNvCxnSpPr>
            <a:cxnSpLocks/>
          </p:cNvCxnSpPr>
          <p:nvPr/>
        </p:nvCxnSpPr>
        <p:spPr>
          <a:xfrm>
            <a:off x="6303034" y="727295"/>
            <a:ext cx="0" cy="5709588"/>
          </a:xfrm>
          <a:prstGeom prst="line">
            <a:avLst/>
          </a:prstGeom>
          <a:ln w="28575"/>
        </p:spPr>
        <p:style>
          <a:lnRef idx="3">
            <a:schemeClr val="dk1"/>
          </a:lnRef>
          <a:fillRef idx="0">
            <a:schemeClr val="dk1"/>
          </a:fillRef>
          <a:effectRef idx="2">
            <a:schemeClr val="dk1"/>
          </a:effectRef>
          <a:fontRef idx="minor">
            <a:schemeClr val="tx1"/>
          </a:fontRef>
        </p:style>
      </p:cxnSp>
      <p:pic>
        <p:nvPicPr>
          <p:cNvPr id="4" name="Imagem 3" descr="Uma imagem contendo Texto&#10;&#10;O conteúdo gerado por IA pode estar incorreto.">
            <a:extLst>
              <a:ext uri="{FF2B5EF4-FFF2-40B4-BE49-F238E27FC236}">
                <a16:creationId xmlns:a16="http://schemas.microsoft.com/office/drawing/2014/main" id="{3F377962-5103-0157-7981-8220322749F2}"/>
              </a:ext>
            </a:extLst>
          </p:cNvPr>
          <p:cNvPicPr>
            <a:picLocks noChangeAspect="1"/>
          </p:cNvPicPr>
          <p:nvPr/>
        </p:nvPicPr>
        <p:blipFill>
          <a:blip r:embed="rId2"/>
          <a:stretch>
            <a:fillRect/>
          </a:stretch>
        </p:blipFill>
        <p:spPr>
          <a:xfrm>
            <a:off x="1463051" y="727295"/>
            <a:ext cx="3644003" cy="627052"/>
          </a:xfrm>
          <a:prstGeom prst="rect">
            <a:avLst/>
          </a:prstGeom>
        </p:spPr>
      </p:pic>
      <p:sp>
        <p:nvSpPr>
          <p:cNvPr id="6" name="CaixaDeTexto 5">
            <a:extLst>
              <a:ext uri="{FF2B5EF4-FFF2-40B4-BE49-F238E27FC236}">
                <a16:creationId xmlns:a16="http://schemas.microsoft.com/office/drawing/2014/main" id="{F57ED66E-6683-D1C4-C3D2-12E062BDB596}"/>
              </a:ext>
            </a:extLst>
          </p:cNvPr>
          <p:cNvSpPr txBox="1"/>
          <p:nvPr/>
        </p:nvSpPr>
        <p:spPr>
          <a:xfrm>
            <a:off x="189796" y="1354347"/>
            <a:ext cx="6113238" cy="5170646"/>
          </a:xfrm>
          <a:prstGeom prst="rect">
            <a:avLst/>
          </a:prstGeom>
          <a:noFill/>
        </p:spPr>
        <p:txBody>
          <a:bodyPr wrap="square">
            <a:spAutoFit/>
          </a:bodyPr>
          <a:lstStyle/>
          <a:p>
            <a:pPr algn="just"/>
            <a:r>
              <a:rPr lang="pt-BR" sz="2200" b="0" i="0" u="none" strike="noStrike" baseline="0" dirty="0">
                <a:latin typeface="Arial" panose="020B0604020202020204" pitchFamily="34" charset="0"/>
                <a:cs typeface="Arial" panose="020B0604020202020204" pitchFamily="34" charset="0"/>
              </a:rPr>
              <a:t>Outras razões muito utilizadas em nosso cotidiano são: densidade demográfica (na geografia), escala (na cartografia), densidade de uma solução (em química), razão entre quantidade de ingredientes em uma receita (na culinária), entre outros.</a:t>
            </a:r>
          </a:p>
          <a:p>
            <a:pPr algn="just"/>
            <a:r>
              <a:rPr lang="pt-BR" sz="2200" b="1" i="0" u="none" strike="noStrike" baseline="0" dirty="0">
                <a:latin typeface="Arial" panose="020B0604020202020204" pitchFamily="34" charset="0"/>
                <a:cs typeface="Arial" panose="020B0604020202020204" pitchFamily="34" charset="0"/>
              </a:rPr>
              <a:t>Exemplo:</a:t>
            </a:r>
          </a:p>
          <a:p>
            <a:pPr algn="just"/>
            <a:r>
              <a:rPr lang="pt-BR" sz="2200" b="0" i="0" u="none" strike="noStrike" baseline="0" dirty="0">
                <a:latin typeface="Arial" panose="020B0604020202020204" pitchFamily="34" charset="0"/>
                <a:cs typeface="Arial" panose="020B0604020202020204" pitchFamily="34" charset="0"/>
              </a:rPr>
              <a:t>Em um vestibular há </a:t>
            </a:r>
            <a:r>
              <a:rPr lang="pt-BR" sz="2200" b="0" i="1" u="none" strike="noStrike" baseline="0" dirty="0">
                <a:latin typeface="Arial" panose="020B0604020202020204" pitchFamily="34" charset="0"/>
                <a:cs typeface="Arial" panose="020B0604020202020204" pitchFamily="34" charset="0"/>
              </a:rPr>
              <a:t>50 </a:t>
            </a:r>
            <a:r>
              <a:rPr lang="pt-BR" sz="2200" b="0" i="0" u="none" strike="noStrike" baseline="0" dirty="0">
                <a:latin typeface="Arial" panose="020B0604020202020204" pitchFamily="34" charset="0"/>
                <a:cs typeface="Arial" panose="020B0604020202020204" pitchFamily="34" charset="0"/>
              </a:rPr>
              <a:t>vagas destinadas ao curso de ciências da computação, e </a:t>
            </a:r>
            <a:r>
              <a:rPr lang="pt-BR" sz="2200" b="0" i="1" u="none" strike="noStrike" baseline="0" dirty="0">
                <a:latin typeface="Arial" panose="020B0604020202020204" pitchFamily="34" charset="0"/>
                <a:cs typeface="Arial" panose="020B0604020202020204" pitchFamily="34" charset="0"/>
              </a:rPr>
              <a:t>1360 </a:t>
            </a:r>
            <a:r>
              <a:rPr lang="pt-BR" sz="2200" b="0" i="0" u="none" strike="noStrike" baseline="0" dirty="0">
                <a:latin typeface="Arial" panose="020B0604020202020204" pitchFamily="34" charset="0"/>
                <a:cs typeface="Arial" panose="020B0604020202020204" pitchFamily="34" charset="0"/>
              </a:rPr>
              <a:t>candidatos se inscreveram para estas vagas. Qual é a concorrência para este curso?</a:t>
            </a:r>
          </a:p>
          <a:p>
            <a:pPr algn="just"/>
            <a:endParaRPr lang="pt-BR" sz="2200" i="1" u="sng" dirty="0">
              <a:latin typeface="Arial" panose="020B0604020202020204" pitchFamily="34" charset="0"/>
              <a:cs typeface="Arial" panose="020B0604020202020204" pitchFamily="34" charset="0"/>
            </a:endParaRPr>
          </a:p>
          <a:p>
            <a:pPr algn="just"/>
            <a:r>
              <a:rPr lang="pt-BR" sz="2200" i="1" u="sng" dirty="0">
                <a:latin typeface="Arial" panose="020B0604020202020204" pitchFamily="34" charset="0"/>
                <a:cs typeface="Arial" panose="020B0604020202020204" pitchFamily="34" charset="0"/>
              </a:rPr>
              <a:t>Resolução:</a:t>
            </a:r>
          </a:p>
          <a:p>
            <a:pPr algn="just"/>
            <a:r>
              <a:rPr lang="pt-BR" sz="2200" i="1" dirty="0">
                <a:latin typeface="Arial" panose="020B0604020202020204" pitchFamily="34" charset="0"/>
                <a:cs typeface="Arial" panose="020B0604020202020204" pitchFamily="34" charset="0"/>
              </a:rPr>
              <a:t>Neste exemplo, concorrência é a razão entre a “quantidade de candidatos por vaga”, ou seja:</a:t>
            </a:r>
            <a:endParaRPr lang="pt-BR" sz="2200" dirty="0">
              <a:latin typeface="Arial" panose="020B0604020202020204" pitchFamily="34" charset="0"/>
              <a:cs typeface="Arial" panose="020B0604020202020204" pitchFamily="34" charset="0"/>
            </a:endParaRPr>
          </a:p>
        </p:txBody>
      </p:sp>
      <p:pic>
        <p:nvPicPr>
          <p:cNvPr id="8" name="Imagem 7" descr="Texto&#10;&#10;O conteúdo gerado por IA pode estar incorreto.">
            <a:extLst>
              <a:ext uri="{FF2B5EF4-FFF2-40B4-BE49-F238E27FC236}">
                <a16:creationId xmlns:a16="http://schemas.microsoft.com/office/drawing/2014/main" id="{81968AFD-F1AA-9970-C658-0EAE1AB87408}"/>
              </a:ext>
            </a:extLst>
          </p:cNvPr>
          <p:cNvPicPr>
            <a:picLocks noChangeAspect="1"/>
          </p:cNvPicPr>
          <p:nvPr/>
        </p:nvPicPr>
        <p:blipFill>
          <a:blip r:embed="rId3"/>
          <a:stretch>
            <a:fillRect/>
          </a:stretch>
        </p:blipFill>
        <p:spPr>
          <a:xfrm>
            <a:off x="8429085" y="727295"/>
            <a:ext cx="1604960" cy="713316"/>
          </a:xfrm>
          <a:prstGeom prst="rect">
            <a:avLst/>
          </a:prstGeom>
        </p:spPr>
      </p:pic>
      <p:sp>
        <p:nvSpPr>
          <p:cNvPr id="10" name="CaixaDeTexto 9">
            <a:extLst>
              <a:ext uri="{FF2B5EF4-FFF2-40B4-BE49-F238E27FC236}">
                <a16:creationId xmlns:a16="http://schemas.microsoft.com/office/drawing/2014/main" id="{E45E9098-B0CC-61AC-DC5B-232F07E9FB63}"/>
              </a:ext>
            </a:extLst>
          </p:cNvPr>
          <p:cNvSpPr txBox="1"/>
          <p:nvPr/>
        </p:nvSpPr>
        <p:spPr>
          <a:xfrm>
            <a:off x="6321710" y="1440611"/>
            <a:ext cx="5680491" cy="769441"/>
          </a:xfrm>
          <a:prstGeom prst="rect">
            <a:avLst/>
          </a:prstGeom>
          <a:noFill/>
        </p:spPr>
        <p:txBody>
          <a:bodyPr wrap="square">
            <a:spAutoFit/>
          </a:bodyPr>
          <a:lstStyle/>
          <a:p>
            <a:pPr algn="just"/>
            <a:r>
              <a:rPr lang="pt-BR" sz="2200" b="0" i="1" u="none" strike="noStrike" baseline="0" dirty="0">
                <a:latin typeface="Arial" panose="020B0604020202020204" pitchFamily="34" charset="0"/>
                <a:cs typeface="Arial" panose="020B0604020202020204" pitchFamily="34" charset="0"/>
              </a:rPr>
              <a:t>Assim, há 27,2 candidatos para cada vaga no curso.</a:t>
            </a:r>
            <a:endParaRPr lang="pt-BR" sz="2200" dirty="0">
              <a:latin typeface="Arial" panose="020B0604020202020204" pitchFamily="34" charset="0"/>
              <a:cs typeface="Arial" panose="020B0604020202020204" pitchFamily="34" charset="0"/>
            </a:endParaRPr>
          </a:p>
        </p:txBody>
      </p:sp>
      <p:pic>
        <p:nvPicPr>
          <p:cNvPr id="14" name="Imagem 13" descr="Texto&#10;&#10;O conteúdo gerado por IA pode estar incorreto.">
            <a:extLst>
              <a:ext uri="{FF2B5EF4-FFF2-40B4-BE49-F238E27FC236}">
                <a16:creationId xmlns:a16="http://schemas.microsoft.com/office/drawing/2014/main" id="{30069AE4-7B1D-6792-4016-6B6CF06CE666}"/>
              </a:ext>
            </a:extLst>
          </p:cNvPr>
          <p:cNvPicPr>
            <a:picLocks noChangeAspect="1"/>
          </p:cNvPicPr>
          <p:nvPr/>
        </p:nvPicPr>
        <p:blipFill>
          <a:blip r:embed="rId4"/>
          <a:stretch>
            <a:fillRect/>
          </a:stretch>
        </p:blipFill>
        <p:spPr>
          <a:xfrm>
            <a:off x="6352360" y="2210053"/>
            <a:ext cx="5549304" cy="3811186"/>
          </a:xfrm>
          <a:prstGeom prst="rect">
            <a:avLst/>
          </a:prstGeom>
        </p:spPr>
      </p:pic>
    </p:spTree>
    <p:extLst>
      <p:ext uri="{BB962C8B-B14F-4D97-AF65-F5344CB8AC3E}">
        <p14:creationId xmlns:p14="http://schemas.microsoft.com/office/powerpoint/2010/main" val="103324738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803FF1-20B7-7C08-74EF-966025ECE509}"/>
            </a:ext>
          </a:extLst>
        </p:cNvPr>
        <p:cNvGrpSpPr/>
        <p:nvPr/>
      </p:nvGrpSpPr>
      <p:grpSpPr>
        <a:xfrm>
          <a:off x="0" y="0"/>
          <a:ext cx="0" cy="0"/>
          <a:chOff x="0" y="0"/>
          <a:chExt cx="0" cy="0"/>
        </a:xfrm>
      </p:grpSpPr>
      <p:cxnSp>
        <p:nvCxnSpPr>
          <p:cNvPr id="2" name="Conector reto 1">
            <a:extLst>
              <a:ext uri="{FF2B5EF4-FFF2-40B4-BE49-F238E27FC236}">
                <a16:creationId xmlns:a16="http://schemas.microsoft.com/office/drawing/2014/main" id="{8727B36D-CAB0-A13D-93C3-62D38EA4F3FB}"/>
              </a:ext>
            </a:extLst>
          </p:cNvPr>
          <p:cNvCxnSpPr>
            <a:cxnSpLocks/>
          </p:cNvCxnSpPr>
          <p:nvPr/>
        </p:nvCxnSpPr>
        <p:spPr>
          <a:xfrm>
            <a:off x="6303034" y="727295"/>
            <a:ext cx="0" cy="5709588"/>
          </a:xfrm>
          <a:prstGeom prst="line">
            <a:avLst/>
          </a:prstGeom>
          <a:ln w="28575"/>
        </p:spPr>
        <p:style>
          <a:lnRef idx="3">
            <a:schemeClr val="dk1"/>
          </a:lnRef>
          <a:fillRef idx="0">
            <a:schemeClr val="dk1"/>
          </a:fillRef>
          <a:effectRef idx="2">
            <a:schemeClr val="dk1"/>
          </a:effectRef>
          <a:fontRef idx="minor">
            <a:schemeClr val="tx1"/>
          </a:fontRef>
        </p:style>
      </p:cxnSp>
      <mc:AlternateContent xmlns:mc="http://schemas.openxmlformats.org/markup-compatibility/2006" xmlns:a14="http://schemas.microsoft.com/office/drawing/2010/main">
        <mc:Choice Requires="a14">
          <p:sp>
            <p:nvSpPr>
              <p:cNvPr id="4" name="CaixaDeTexto 3">
                <a:extLst>
                  <a:ext uri="{FF2B5EF4-FFF2-40B4-BE49-F238E27FC236}">
                    <a16:creationId xmlns:a16="http://schemas.microsoft.com/office/drawing/2014/main" id="{D0C8426D-F574-7256-2E11-877F252C6BEF}"/>
                  </a:ext>
                </a:extLst>
              </p:cNvPr>
              <p:cNvSpPr txBox="1"/>
              <p:nvPr/>
            </p:nvSpPr>
            <p:spPr>
              <a:xfrm>
                <a:off x="208472" y="620474"/>
                <a:ext cx="6094562" cy="1899559"/>
              </a:xfrm>
              <a:prstGeom prst="rect">
                <a:avLst/>
              </a:prstGeom>
              <a:noFill/>
            </p:spPr>
            <p:txBody>
              <a:bodyPr wrap="square">
                <a:spAutoFit/>
              </a:bodyPr>
              <a:lstStyle/>
              <a:p>
                <a:pPr algn="ctr"/>
                <a:r>
                  <a:rPr lang="pt-BR" sz="2200" b="1" i="0" u="none" strike="noStrike" baseline="0" dirty="0">
                    <a:latin typeface="Arial" panose="020B0604020202020204" pitchFamily="34" charset="0"/>
                    <a:cs typeface="Arial" panose="020B0604020202020204" pitchFamily="34" charset="0"/>
                  </a:rPr>
                  <a:t>PROPORÇÃO</a:t>
                </a:r>
              </a:p>
              <a:p>
                <a:pPr algn="just"/>
                <a:r>
                  <a:rPr lang="pt-BR" sz="2200" b="0" i="0" u="none" strike="noStrike" baseline="0" dirty="0">
                    <a:latin typeface="Arial" panose="020B0604020202020204" pitchFamily="34" charset="0"/>
                    <a:cs typeface="Arial" panose="020B0604020202020204" pitchFamily="34" charset="0"/>
                  </a:rPr>
                  <a:t>Dizemos que duas razões com termos não nulos,</a:t>
                </a:r>
                <a14:m>
                  <m:oMath xmlns:m="http://schemas.openxmlformats.org/officeDocument/2006/math">
                    <m:r>
                      <a:rPr lang="pt-BR" sz="2200" b="0" i="1" u="none" strike="noStrike" baseline="0" smtClean="0">
                        <a:solidFill>
                          <a:schemeClr val="accent2">
                            <a:lumMod val="75000"/>
                          </a:schemeClr>
                        </a:solidFill>
                        <a:latin typeface="Cambria Math" panose="02040503050406030204" pitchFamily="18" charset="0"/>
                        <a:cs typeface="Arial" panose="020B0604020202020204" pitchFamily="34" charset="0"/>
                      </a:rPr>
                      <m:t>𝑎</m:t>
                    </m:r>
                    <m:r>
                      <a:rPr lang="pt-BR" sz="2200" b="0" i="1" u="none" strike="noStrike" baseline="0" smtClean="0">
                        <a:latin typeface="Cambria Math" panose="02040503050406030204" pitchFamily="18" charset="0"/>
                        <a:cs typeface="Arial" panose="020B0604020202020204" pitchFamily="34" charset="0"/>
                      </a:rPr>
                      <m:t>:</m:t>
                    </m:r>
                    <m:r>
                      <a:rPr lang="pt-BR" sz="2200" b="0" i="1" u="none" strike="noStrike" baseline="0" smtClean="0">
                        <a:solidFill>
                          <a:srgbClr val="006699"/>
                        </a:solidFill>
                        <a:latin typeface="Cambria Math" panose="02040503050406030204" pitchFamily="18" charset="0"/>
                        <a:cs typeface="Arial" panose="020B0604020202020204" pitchFamily="34" charset="0"/>
                      </a:rPr>
                      <m:t>𝑏</m:t>
                    </m:r>
                    <m:r>
                      <a:rPr lang="pt-BR" sz="2200" b="0" i="1" u="none" strike="noStrike" baseline="0" smtClean="0">
                        <a:solidFill>
                          <a:srgbClr val="006699"/>
                        </a:solidFill>
                        <a:latin typeface="Cambria Math" panose="02040503050406030204" pitchFamily="18" charset="0"/>
                        <a:cs typeface="Arial" panose="020B0604020202020204" pitchFamily="34" charset="0"/>
                      </a:rPr>
                      <m:t> </m:t>
                    </m:r>
                  </m:oMath>
                </a14:m>
                <a:r>
                  <a:rPr lang="pt-BR" sz="2200" b="0" i="0" u="none" strike="noStrike" baseline="0" dirty="0">
                    <a:latin typeface="Arial" panose="020B0604020202020204" pitchFamily="34" charset="0"/>
                    <a:cs typeface="Arial" panose="020B0604020202020204" pitchFamily="34" charset="0"/>
                  </a:rPr>
                  <a:t>e </a:t>
                </a:r>
                <a14:m>
                  <m:oMath xmlns:m="http://schemas.openxmlformats.org/officeDocument/2006/math">
                    <m:r>
                      <a:rPr lang="pt-BR" sz="2200" i="1" smtClean="0">
                        <a:solidFill>
                          <a:schemeClr val="accent2">
                            <a:lumMod val="75000"/>
                          </a:schemeClr>
                        </a:solidFill>
                        <a:latin typeface="Cambria Math" panose="02040503050406030204" pitchFamily="18" charset="0"/>
                        <a:cs typeface="Arial" panose="020B0604020202020204" pitchFamily="34" charset="0"/>
                      </a:rPr>
                      <m:t>𝑐</m:t>
                    </m:r>
                    <m:r>
                      <a:rPr lang="pt-BR" sz="2200" i="1" smtClean="0">
                        <a:solidFill>
                          <a:schemeClr val="tx1"/>
                        </a:solidFill>
                        <a:latin typeface="Cambria Math" panose="02040503050406030204" pitchFamily="18" charset="0"/>
                        <a:cs typeface="Arial" panose="020B0604020202020204" pitchFamily="34" charset="0"/>
                      </a:rPr>
                      <m:t>:</m:t>
                    </m:r>
                    <m:r>
                      <a:rPr lang="pt-BR" sz="2200" i="1">
                        <a:solidFill>
                          <a:srgbClr val="006699"/>
                        </a:solidFill>
                        <a:latin typeface="Cambria Math" panose="02040503050406030204" pitchFamily="18" charset="0"/>
                        <a:cs typeface="Arial" panose="020B0604020202020204" pitchFamily="34" charset="0"/>
                      </a:rPr>
                      <m:t>𝑑</m:t>
                    </m:r>
                    <m:r>
                      <a:rPr lang="pt-BR" sz="2200" i="1" smtClean="0">
                        <a:solidFill>
                          <a:schemeClr val="tx1"/>
                        </a:solidFill>
                        <a:latin typeface="Cambria Math" panose="02040503050406030204" pitchFamily="18" charset="0"/>
                        <a:cs typeface="Arial" panose="020B0604020202020204" pitchFamily="34" charset="0"/>
                      </a:rPr>
                      <m:t>,</m:t>
                    </m:r>
                    <m:r>
                      <a:rPr lang="pt-BR" sz="2200" b="0" i="1" smtClean="0">
                        <a:solidFill>
                          <a:schemeClr val="tx1"/>
                        </a:solidFill>
                        <a:latin typeface="Cambria Math" panose="02040503050406030204" pitchFamily="18" charset="0"/>
                        <a:cs typeface="Arial" panose="020B0604020202020204" pitchFamily="34" charset="0"/>
                      </a:rPr>
                      <m:t> </m:t>
                    </m:r>
                  </m:oMath>
                </a14:m>
                <a:r>
                  <a:rPr lang="pt-BR" sz="2200" b="0" i="0" u="none" strike="noStrike" baseline="0" dirty="0">
                    <a:latin typeface="Arial" panose="020B0604020202020204" pitchFamily="34" charset="0"/>
                    <a:cs typeface="Arial" panose="020B0604020202020204" pitchFamily="34" charset="0"/>
                  </a:rPr>
                  <a:t>formam uma proporção quando as frações </a:t>
                </a:r>
                <a14:m>
                  <m:oMath xmlns:m="http://schemas.openxmlformats.org/officeDocument/2006/math">
                    <m:f>
                      <m:fPr>
                        <m:ctrlPr>
                          <a:rPr lang="pt-BR" sz="2200" b="0" i="1" smtClean="0">
                            <a:solidFill>
                              <a:schemeClr val="tx1"/>
                            </a:solidFill>
                            <a:latin typeface="Cambria Math" panose="02040503050406030204" pitchFamily="18" charset="0"/>
                            <a:cs typeface="Arial" panose="020B0604020202020204" pitchFamily="34" charset="0"/>
                          </a:rPr>
                        </m:ctrlPr>
                      </m:fPr>
                      <m:num>
                        <m:r>
                          <a:rPr lang="pt-BR" sz="2200" i="1">
                            <a:solidFill>
                              <a:schemeClr val="accent2">
                                <a:lumMod val="75000"/>
                              </a:schemeClr>
                            </a:solidFill>
                            <a:latin typeface="Cambria Math" panose="02040503050406030204" pitchFamily="18" charset="0"/>
                            <a:cs typeface="Arial" panose="020B0604020202020204" pitchFamily="34" charset="0"/>
                          </a:rPr>
                          <m:t>𝑎</m:t>
                        </m:r>
                      </m:num>
                      <m:den>
                        <m:r>
                          <a:rPr lang="pt-BR" sz="2200" i="1">
                            <a:solidFill>
                              <a:srgbClr val="006699"/>
                            </a:solidFill>
                            <a:latin typeface="Cambria Math" panose="02040503050406030204" pitchFamily="18" charset="0"/>
                            <a:cs typeface="Arial" panose="020B0604020202020204" pitchFamily="34" charset="0"/>
                          </a:rPr>
                          <m:t>𝑏</m:t>
                        </m:r>
                      </m:den>
                    </m:f>
                  </m:oMath>
                </a14:m>
                <a:r>
                  <a:rPr lang="pt-BR" sz="2200" dirty="0">
                    <a:latin typeface="Arial" panose="020B0604020202020204" pitchFamily="34" charset="0"/>
                    <a:cs typeface="Arial" panose="020B0604020202020204" pitchFamily="34" charset="0"/>
                  </a:rPr>
                  <a:t> e </a:t>
                </a:r>
                <a14:m>
                  <m:oMath xmlns:m="http://schemas.openxmlformats.org/officeDocument/2006/math">
                    <m:f>
                      <m:fPr>
                        <m:ctrlPr>
                          <a:rPr lang="pt-BR" sz="2200" i="1">
                            <a:latin typeface="Cambria Math" panose="02040503050406030204" pitchFamily="18" charset="0"/>
                            <a:cs typeface="Arial" panose="020B0604020202020204" pitchFamily="34" charset="0"/>
                          </a:rPr>
                        </m:ctrlPr>
                      </m:fPr>
                      <m:num>
                        <m:r>
                          <a:rPr lang="pt-BR" sz="2200" b="0" i="1" smtClean="0">
                            <a:solidFill>
                              <a:schemeClr val="accent2">
                                <a:lumMod val="75000"/>
                              </a:schemeClr>
                            </a:solidFill>
                            <a:latin typeface="Cambria Math" panose="02040503050406030204" pitchFamily="18" charset="0"/>
                            <a:cs typeface="Arial" panose="020B0604020202020204" pitchFamily="34" charset="0"/>
                          </a:rPr>
                          <m:t>𝑐</m:t>
                        </m:r>
                      </m:num>
                      <m:den>
                        <m:r>
                          <a:rPr lang="pt-BR" sz="2200" b="0" i="1" smtClean="0">
                            <a:solidFill>
                              <a:srgbClr val="006699"/>
                            </a:solidFill>
                            <a:latin typeface="Cambria Math" panose="02040503050406030204" pitchFamily="18" charset="0"/>
                            <a:cs typeface="Arial" panose="020B0604020202020204" pitchFamily="34" charset="0"/>
                          </a:rPr>
                          <m:t>𝑑</m:t>
                        </m:r>
                      </m:den>
                    </m:f>
                  </m:oMath>
                </a14:m>
                <a:r>
                  <a:rPr lang="pt-BR" sz="2200" dirty="0">
                    <a:latin typeface="Arial" panose="020B0604020202020204" pitchFamily="34" charset="0"/>
                    <a:cs typeface="Arial" panose="020B0604020202020204" pitchFamily="34" charset="0"/>
                  </a:rPr>
                  <a:t> </a:t>
                </a:r>
                <a:r>
                  <a:rPr lang="pt-BR" sz="2200" b="0" i="0" u="none" strike="noStrike" baseline="0" dirty="0">
                    <a:latin typeface="Arial" panose="020B0604020202020204" pitchFamily="34" charset="0"/>
                    <a:cs typeface="Arial" panose="020B0604020202020204" pitchFamily="34" charset="0"/>
                  </a:rPr>
                  <a:t>forem equivalentes, ou seja:</a:t>
                </a:r>
                <a:endParaRPr lang="pt-BR" sz="2200" dirty="0">
                  <a:latin typeface="Arial" panose="020B0604020202020204" pitchFamily="34" charset="0"/>
                  <a:cs typeface="Arial" panose="020B0604020202020204" pitchFamily="34" charset="0"/>
                </a:endParaRPr>
              </a:p>
            </p:txBody>
          </p:sp>
        </mc:Choice>
        <mc:Fallback xmlns="">
          <p:sp>
            <p:nvSpPr>
              <p:cNvPr id="4" name="CaixaDeTexto 3">
                <a:extLst>
                  <a:ext uri="{FF2B5EF4-FFF2-40B4-BE49-F238E27FC236}">
                    <a16:creationId xmlns:a16="http://schemas.microsoft.com/office/drawing/2014/main" id="{D0C8426D-F574-7256-2E11-877F252C6BEF}"/>
                  </a:ext>
                </a:extLst>
              </p:cNvPr>
              <p:cNvSpPr txBox="1">
                <a:spLocks noRot="1" noChangeAspect="1" noMove="1" noResize="1" noEditPoints="1" noAdjustHandles="1" noChangeArrowheads="1" noChangeShapeType="1" noTextEdit="1"/>
              </p:cNvSpPr>
              <p:nvPr/>
            </p:nvSpPr>
            <p:spPr>
              <a:xfrm>
                <a:off x="208472" y="620474"/>
                <a:ext cx="6094562" cy="1899559"/>
              </a:xfrm>
              <a:prstGeom prst="rect">
                <a:avLst/>
              </a:prstGeom>
              <a:blipFill>
                <a:blip r:embed="rId2"/>
                <a:stretch>
                  <a:fillRect l="-1300" t="-1929" r="-1300" b="-5788"/>
                </a:stretch>
              </a:blipFill>
            </p:spPr>
            <p:txBody>
              <a:bodyPr/>
              <a:lstStyle/>
              <a:p>
                <a:r>
                  <a:rPr lang="pt-BR">
                    <a:noFill/>
                  </a:rPr>
                  <a:t> </a:t>
                </a:r>
              </a:p>
            </p:txBody>
          </p:sp>
        </mc:Fallback>
      </mc:AlternateContent>
      <p:pic>
        <p:nvPicPr>
          <p:cNvPr id="6" name="Imagem 5" descr="Texto&#10;&#10;O conteúdo gerado por IA pode estar incorreto.">
            <a:extLst>
              <a:ext uri="{FF2B5EF4-FFF2-40B4-BE49-F238E27FC236}">
                <a16:creationId xmlns:a16="http://schemas.microsoft.com/office/drawing/2014/main" id="{318A0875-0E80-DDD2-528D-E353DA65B1BF}"/>
              </a:ext>
            </a:extLst>
          </p:cNvPr>
          <p:cNvPicPr>
            <a:picLocks noChangeAspect="1"/>
          </p:cNvPicPr>
          <p:nvPr/>
        </p:nvPicPr>
        <p:blipFill>
          <a:blip r:embed="rId3"/>
          <a:stretch>
            <a:fillRect/>
          </a:stretch>
        </p:blipFill>
        <p:spPr>
          <a:xfrm>
            <a:off x="208472" y="2520033"/>
            <a:ext cx="5680494" cy="3691171"/>
          </a:xfrm>
          <a:prstGeom prst="rect">
            <a:avLst/>
          </a:prstGeom>
        </p:spPr>
      </p:pic>
      <p:sp>
        <p:nvSpPr>
          <p:cNvPr id="8" name="CaixaDeTexto 7">
            <a:extLst>
              <a:ext uri="{FF2B5EF4-FFF2-40B4-BE49-F238E27FC236}">
                <a16:creationId xmlns:a16="http://schemas.microsoft.com/office/drawing/2014/main" id="{F582688D-5FAB-ADD7-D1F6-52AB2B1552D0}"/>
              </a:ext>
            </a:extLst>
          </p:cNvPr>
          <p:cNvSpPr txBox="1"/>
          <p:nvPr/>
        </p:nvSpPr>
        <p:spPr>
          <a:xfrm>
            <a:off x="6303034" y="727295"/>
            <a:ext cx="5680492" cy="769441"/>
          </a:xfrm>
          <a:prstGeom prst="rect">
            <a:avLst/>
          </a:prstGeom>
          <a:noFill/>
        </p:spPr>
        <p:txBody>
          <a:bodyPr wrap="square">
            <a:spAutoFit/>
          </a:bodyPr>
          <a:lstStyle/>
          <a:p>
            <a:pPr algn="just"/>
            <a:r>
              <a:rPr lang="pt-BR" sz="2200" b="0" i="0" u="none" strike="noStrike" baseline="0" dirty="0">
                <a:latin typeface="Arial" panose="020B0604020202020204" pitchFamily="34" charset="0"/>
                <a:cs typeface="Arial" panose="020B0604020202020204" pitchFamily="34" charset="0"/>
              </a:rPr>
              <a:t>Observe que essas duas razões seguem a proporção de </a:t>
            </a:r>
            <a:r>
              <a:rPr lang="pt-BR" sz="2200" b="0" i="1" u="none" strike="noStrike" baseline="0" dirty="0">
                <a:latin typeface="Arial" panose="020B0604020202020204" pitchFamily="34" charset="0"/>
                <a:cs typeface="Arial" panose="020B0604020202020204" pitchFamily="34" charset="0"/>
              </a:rPr>
              <a:t>1 </a:t>
            </a:r>
            <a:r>
              <a:rPr lang="pt-BR" sz="2200" b="0" i="0" u="none" strike="noStrike" baseline="0" dirty="0">
                <a:latin typeface="Arial" panose="020B0604020202020204" pitchFamily="34" charset="0"/>
                <a:cs typeface="Arial" panose="020B0604020202020204" pitchFamily="34" charset="0"/>
              </a:rPr>
              <a:t>para </a:t>
            </a:r>
            <a:r>
              <a:rPr lang="pt-BR" sz="2200" b="0" i="1" u="none" strike="noStrike" baseline="0" dirty="0">
                <a:latin typeface="Arial" panose="020B0604020202020204" pitchFamily="34" charset="0"/>
                <a:cs typeface="Arial" panose="020B0604020202020204" pitchFamily="34" charset="0"/>
              </a:rPr>
              <a:t>2 </a:t>
            </a:r>
            <a:r>
              <a:rPr lang="pt-BR" sz="2200" b="0" i="0" u="none" strike="noStrike" baseline="0" dirty="0">
                <a:latin typeface="Arial" panose="020B0604020202020204" pitchFamily="34" charset="0"/>
                <a:cs typeface="Arial" panose="020B0604020202020204" pitchFamily="34" charset="0"/>
              </a:rPr>
              <a:t>(1 ∶ </a:t>
            </a:r>
            <a:r>
              <a:rPr lang="pt-BR" sz="2200" b="0" i="1" u="none" strike="noStrike" baseline="0" dirty="0">
                <a:latin typeface="Arial" panose="020B0604020202020204" pitchFamily="34" charset="0"/>
                <a:cs typeface="Arial" panose="020B0604020202020204" pitchFamily="34" charset="0"/>
              </a:rPr>
              <a:t>2</a:t>
            </a:r>
            <a:r>
              <a:rPr lang="pt-BR" sz="2200" b="0" i="0" u="none" strike="noStrike" baseline="0" dirty="0">
                <a:latin typeface="Arial" panose="020B0604020202020204" pitchFamily="34" charset="0"/>
                <a:cs typeface="Arial" panose="020B0604020202020204" pitchFamily="34" charset="0"/>
              </a:rPr>
              <a:t>).</a:t>
            </a:r>
            <a:endParaRPr lang="pt-BR" sz="2200" dirty="0">
              <a:latin typeface="Arial" panose="020B0604020202020204" pitchFamily="34" charset="0"/>
              <a:cs typeface="Arial" panose="020B0604020202020204" pitchFamily="34" charset="0"/>
            </a:endParaRPr>
          </a:p>
        </p:txBody>
      </p:sp>
      <p:sp>
        <p:nvSpPr>
          <p:cNvPr id="10" name="CaixaDeTexto 9">
            <a:extLst>
              <a:ext uri="{FF2B5EF4-FFF2-40B4-BE49-F238E27FC236}">
                <a16:creationId xmlns:a16="http://schemas.microsoft.com/office/drawing/2014/main" id="{92D740B7-AA78-DA43-F376-56ECAF28064E}"/>
              </a:ext>
            </a:extLst>
          </p:cNvPr>
          <p:cNvSpPr txBox="1"/>
          <p:nvPr/>
        </p:nvSpPr>
        <p:spPr>
          <a:xfrm>
            <a:off x="6303034" y="2786626"/>
            <a:ext cx="5680492" cy="769441"/>
          </a:xfrm>
          <a:prstGeom prst="rect">
            <a:avLst/>
          </a:prstGeom>
          <a:noFill/>
        </p:spPr>
        <p:txBody>
          <a:bodyPr wrap="square">
            <a:spAutoFit/>
          </a:bodyPr>
          <a:lstStyle/>
          <a:p>
            <a:pPr algn="just"/>
            <a:r>
              <a:rPr lang="pt-BR" sz="2200" b="0" i="0" u="none" strike="noStrike" baseline="0" dirty="0">
                <a:latin typeface="Arial" panose="020B0604020202020204" pitchFamily="34" charset="0"/>
                <a:cs typeface="Arial" panose="020B0604020202020204" pitchFamily="34" charset="0"/>
              </a:rPr>
              <a:t>Podemos dizer que são razões distintas ou não proporcionais.</a:t>
            </a:r>
            <a:endParaRPr lang="pt-BR" sz="2200" dirty="0">
              <a:latin typeface="Arial" panose="020B0604020202020204" pitchFamily="34" charset="0"/>
              <a:cs typeface="Arial" panose="020B0604020202020204" pitchFamily="34" charset="0"/>
            </a:endParaRPr>
          </a:p>
        </p:txBody>
      </p:sp>
      <p:pic>
        <p:nvPicPr>
          <p:cNvPr id="12" name="Imagem 11" descr="Uma imagem contendo Texto&#10;&#10;O conteúdo gerado por IA pode estar incorreto.">
            <a:extLst>
              <a:ext uri="{FF2B5EF4-FFF2-40B4-BE49-F238E27FC236}">
                <a16:creationId xmlns:a16="http://schemas.microsoft.com/office/drawing/2014/main" id="{201EB86C-4C38-DAA2-FAEE-E550FC435709}"/>
              </a:ext>
            </a:extLst>
          </p:cNvPr>
          <p:cNvPicPr>
            <a:picLocks noChangeAspect="1"/>
          </p:cNvPicPr>
          <p:nvPr/>
        </p:nvPicPr>
        <p:blipFill>
          <a:blip r:embed="rId4"/>
          <a:stretch>
            <a:fillRect/>
          </a:stretch>
        </p:blipFill>
        <p:spPr>
          <a:xfrm>
            <a:off x="6374293" y="1603557"/>
            <a:ext cx="5537973" cy="1076248"/>
          </a:xfrm>
          <a:prstGeom prst="rect">
            <a:avLst/>
          </a:prstGeom>
        </p:spPr>
      </p:pic>
      <p:pic>
        <p:nvPicPr>
          <p:cNvPr id="14" name="Imagem 13" descr="Texto&#10;&#10;O conteúdo gerado por IA pode estar incorreto.">
            <a:extLst>
              <a:ext uri="{FF2B5EF4-FFF2-40B4-BE49-F238E27FC236}">
                <a16:creationId xmlns:a16="http://schemas.microsoft.com/office/drawing/2014/main" id="{EC8CE7B2-5F3B-CB26-06BE-17593D42DED8}"/>
              </a:ext>
            </a:extLst>
          </p:cNvPr>
          <p:cNvPicPr>
            <a:picLocks noChangeAspect="1"/>
          </p:cNvPicPr>
          <p:nvPr/>
        </p:nvPicPr>
        <p:blipFill>
          <a:blip r:embed="rId5"/>
          <a:stretch>
            <a:fillRect/>
          </a:stretch>
        </p:blipFill>
        <p:spPr>
          <a:xfrm>
            <a:off x="6374294" y="3556067"/>
            <a:ext cx="5537972" cy="1512811"/>
          </a:xfrm>
          <a:prstGeom prst="rect">
            <a:avLst/>
          </a:prstGeom>
        </p:spPr>
      </p:pic>
    </p:spTree>
    <p:extLst>
      <p:ext uri="{BB962C8B-B14F-4D97-AF65-F5344CB8AC3E}">
        <p14:creationId xmlns:p14="http://schemas.microsoft.com/office/powerpoint/2010/main" val="145738306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D761E0-9018-C389-A442-2FC5C42D7431}"/>
            </a:ext>
          </a:extLst>
        </p:cNvPr>
        <p:cNvGrpSpPr/>
        <p:nvPr/>
      </p:nvGrpSpPr>
      <p:grpSpPr>
        <a:xfrm>
          <a:off x="0" y="0"/>
          <a:ext cx="0" cy="0"/>
          <a:chOff x="0" y="0"/>
          <a:chExt cx="0" cy="0"/>
        </a:xfrm>
      </p:grpSpPr>
      <p:cxnSp>
        <p:nvCxnSpPr>
          <p:cNvPr id="2" name="Conector reto 1">
            <a:extLst>
              <a:ext uri="{FF2B5EF4-FFF2-40B4-BE49-F238E27FC236}">
                <a16:creationId xmlns:a16="http://schemas.microsoft.com/office/drawing/2014/main" id="{F18D5009-A7A2-B905-EEFE-9607799D6D8F}"/>
              </a:ext>
            </a:extLst>
          </p:cNvPr>
          <p:cNvCxnSpPr>
            <a:cxnSpLocks/>
          </p:cNvCxnSpPr>
          <p:nvPr/>
        </p:nvCxnSpPr>
        <p:spPr>
          <a:xfrm>
            <a:off x="6303034" y="727295"/>
            <a:ext cx="0" cy="5709588"/>
          </a:xfrm>
          <a:prstGeom prst="line">
            <a:avLst/>
          </a:prstGeom>
          <a:ln w="28575"/>
        </p:spPr>
        <p:style>
          <a:lnRef idx="3">
            <a:schemeClr val="dk1"/>
          </a:lnRef>
          <a:fillRef idx="0">
            <a:schemeClr val="dk1"/>
          </a:fillRef>
          <a:effectRef idx="2">
            <a:schemeClr val="dk1"/>
          </a:effectRef>
          <a:fontRef idx="minor">
            <a:schemeClr val="tx1"/>
          </a:fontRef>
        </p:style>
      </p:cxnSp>
      <mc:AlternateContent xmlns:mc="http://schemas.openxmlformats.org/markup-compatibility/2006" xmlns:a14="http://schemas.microsoft.com/office/drawing/2010/main">
        <mc:Choice Requires="a14">
          <p:sp>
            <p:nvSpPr>
              <p:cNvPr id="4" name="CaixaDeTexto 3">
                <a:extLst>
                  <a:ext uri="{FF2B5EF4-FFF2-40B4-BE49-F238E27FC236}">
                    <a16:creationId xmlns:a16="http://schemas.microsoft.com/office/drawing/2014/main" id="{DAF41A5E-2F90-916E-F34E-CF5EDA8D08A2}"/>
                  </a:ext>
                </a:extLst>
              </p:cNvPr>
              <p:cNvSpPr txBox="1"/>
              <p:nvPr/>
            </p:nvSpPr>
            <p:spPr>
              <a:xfrm>
                <a:off x="208472" y="727295"/>
                <a:ext cx="6094562" cy="3930884"/>
              </a:xfrm>
              <a:prstGeom prst="rect">
                <a:avLst/>
              </a:prstGeom>
              <a:noFill/>
            </p:spPr>
            <p:txBody>
              <a:bodyPr wrap="square">
                <a:spAutoFit/>
              </a:bodyPr>
              <a:lstStyle/>
              <a:p>
                <a:pPr algn="just"/>
                <a:r>
                  <a:rPr lang="pt-BR" sz="2200" b="0" i="0" u="none" strike="noStrike" baseline="0" dirty="0">
                    <a:latin typeface="Arial" panose="020B0604020202020204" pitchFamily="34" charset="0"/>
                    <a:cs typeface="Arial" panose="020B0604020202020204" pitchFamily="34" charset="0"/>
                  </a:rPr>
                  <a:t>► </a:t>
                </a:r>
                <a:r>
                  <a:rPr lang="pt-BR" sz="2200" b="1" i="0" u="none" strike="noStrike" baseline="0" dirty="0">
                    <a:latin typeface="Arial" panose="020B0604020202020204" pitchFamily="34" charset="0"/>
                    <a:cs typeface="Arial" panose="020B0604020202020204" pitchFamily="34" charset="0"/>
                  </a:rPr>
                  <a:t>Propriedade fundamental da proporção</a:t>
                </a:r>
              </a:p>
              <a:p>
                <a:pPr algn="just"/>
                <a:r>
                  <a:rPr lang="pt-BR" sz="2200" b="0" i="0" u="none" strike="noStrike" baseline="0" dirty="0">
                    <a:latin typeface="Arial" panose="020B0604020202020204" pitchFamily="34" charset="0"/>
                    <a:cs typeface="Arial" panose="020B0604020202020204" pitchFamily="34" charset="0"/>
                  </a:rPr>
                  <a:t>Dada uma proporção qualquer, </a:t>
                </a:r>
                <a14:m>
                  <m:oMath xmlns:m="http://schemas.openxmlformats.org/officeDocument/2006/math">
                    <m:f>
                      <m:fPr>
                        <m:ctrlPr>
                          <a:rPr lang="pt-BR" sz="2200" i="1" smtClean="0">
                            <a:solidFill>
                              <a:schemeClr val="tx1"/>
                            </a:solidFill>
                            <a:latin typeface="Cambria Math" panose="02040503050406030204" pitchFamily="18" charset="0"/>
                            <a:cs typeface="Arial" panose="020B0604020202020204" pitchFamily="34" charset="0"/>
                          </a:rPr>
                        </m:ctrlPr>
                      </m:fPr>
                      <m:num>
                        <m:r>
                          <a:rPr lang="pt-BR" sz="2200" i="1">
                            <a:solidFill>
                              <a:schemeClr val="tx1"/>
                            </a:solidFill>
                            <a:latin typeface="Cambria Math" panose="02040503050406030204" pitchFamily="18" charset="0"/>
                            <a:cs typeface="Arial" panose="020B0604020202020204" pitchFamily="34" charset="0"/>
                          </a:rPr>
                          <m:t>𝑎</m:t>
                        </m:r>
                      </m:num>
                      <m:den>
                        <m:r>
                          <a:rPr lang="pt-BR" sz="2200" i="1">
                            <a:solidFill>
                              <a:schemeClr val="tx1"/>
                            </a:solidFill>
                            <a:latin typeface="Cambria Math" panose="02040503050406030204" pitchFamily="18" charset="0"/>
                            <a:cs typeface="Arial" panose="020B0604020202020204" pitchFamily="34" charset="0"/>
                          </a:rPr>
                          <m:t>𝑏</m:t>
                        </m:r>
                      </m:den>
                    </m:f>
                    <m:r>
                      <a:rPr lang="pt-BR" sz="2200" b="0" i="0" smtClean="0">
                        <a:solidFill>
                          <a:schemeClr val="tx1"/>
                        </a:solidFill>
                        <a:latin typeface="Cambria Math" panose="02040503050406030204" pitchFamily="18" charset="0"/>
                        <a:cs typeface="Arial" panose="020B0604020202020204" pitchFamily="34" charset="0"/>
                      </a:rPr>
                      <m:t>=</m:t>
                    </m:r>
                    <m:f>
                      <m:fPr>
                        <m:ctrlPr>
                          <a:rPr lang="pt-BR" sz="2200" i="1">
                            <a:solidFill>
                              <a:schemeClr val="tx1"/>
                            </a:solidFill>
                            <a:latin typeface="Cambria Math" panose="02040503050406030204" pitchFamily="18" charset="0"/>
                            <a:cs typeface="Arial" panose="020B0604020202020204" pitchFamily="34" charset="0"/>
                          </a:rPr>
                        </m:ctrlPr>
                      </m:fPr>
                      <m:num>
                        <m:r>
                          <a:rPr lang="pt-BR" sz="2200" i="1">
                            <a:solidFill>
                              <a:schemeClr val="tx1"/>
                            </a:solidFill>
                            <a:latin typeface="Cambria Math" panose="02040503050406030204" pitchFamily="18" charset="0"/>
                            <a:cs typeface="Arial" panose="020B0604020202020204" pitchFamily="34" charset="0"/>
                          </a:rPr>
                          <m:t>𝑐</m:t>
                        </m:r>
                      </m:num>
                      <m:den>
                        <m:r>
                          <a:rPr lang="pt-BR" sz="2200" i="1">
                            <a:solidFill>
                              <a:schemeClr val="tx1"/>
                            </a:solidFill>
                            <a:latin typeface="Cambria Math" panose="02040503050406030204" pitchFamily="18" charset="0"/>
                            <a:cs typeface="Arial" panose="020B0604020202020204" pitchFamily="34" charset="0"/>
                          </a:rPr>
                          <m:t>𝑑</m:t>
                        </m:r>
                      </m:den>
                    </m:f>
                  </m:oMath>
                </a14:m>
                <a:r>
                  <a:rPr lang="pt-BR" sz="2200" b="0" i="0" u="none" strike="noStrike" baseline="0" dirty="0">
                    <a:latin typeface="Arial" panose="020B0604020202020204" pitchFamily="34" charset="0"/>
                    <a:cs typeface="Arial" panose="020B0604020202020204" pitchFamily="34" charset="0"/>
                  </a:rPr>
                  <a:t>, </a:t>
                </a:r>
                <a:r>
                  <a:rPr lang="pt-BR" sz="2200" b="0" i="1" u="none" strike="noStrike" baseline="0" dirty="0">
                    <a:latin typeface="Arial" panose="020B0604020202020204" pitchFamily="34" charset="0"/>
                    <a:cs typeface="Arial" panose="020B0604020202020204" pitchFamily="34" charset="0"/>
                  </a:rPr>
                  <a:t>a </a:t>
                </a:r>
                <a:r>
                  <a:rPr lang="pt-BR" sz="2200" b="0" i="0" u="none" strike="noStrike" baseline="0" dirty="0">
                    <a:latin typeface="Arial" panose="020B0604020202020204" pitchFamily="34" charset="0"/>
                    <a:cs typeface="Arial" panose="020B0604020202020204" pitchFamily="34" charset="0"/>
                  </a:rPr>
                  <a:t>e </a:t>
                </a:r>
                <a:r>
                  <a:rPr lang="pt-BR" sz="2200" b="0" i="1" u="none" strike="noStrike" baseline="0" dirty="0">
                    <a:latin typeface="Arial" panose="020B0604020202020204" pitchFamily="34" charset="0"/>
                    <a:cs typeface="Arial" panose="020B0604020202020204" pitchFamily="34" charset="0"/>
                  </a:rPr>
                  <a:t>d </a:t>
                </a:r>
                <a:r>
                  <a:rPr lang="pt-BR" sz="2200" b="0" i="0" u="none" strike="noStrike" baseline="0" dirty="0">
                    <a:latin typeface="Arial" panose="020B0604020202020204" pitchFamily="34" charset="0"/>
                    <a:cs typeface="Arial" panose="020B0604020202020204" pitchFamily="34" charset="0"/>
                  </a:rPr>
                  <a:t>são denominados os “extremos” e </a:t>
                </a:r>
                <a:r>
                  <a:rPr lang="pt-BR" sz="2200" b="0" i="1" u="none" strike="noStrike" baseline="0" dirty="0">
                    <a:latin typeface="Arial" panose="020B0604020202020204" pitchFamily="34" charset="0"/>
                    <a:cs typeface="Arial" panose="020B0604020202020204" pitchFamily="34" charset="0"/>
                  </a:rPr>
                  <a:t>b </a:t>
                </a:r>
                <a:r>
                  <a:rPr lang="pt-BR" sz="2200" b="0" i="0" u="none" strike="noStrike" baseline="0" dirty="0">
                    <a:latin typeface="Arial" panose="020B0604020202020204" pitchFamily="34" charset="0"/>
                    <a:cs typeface="Arial" panose="020B0604020202020204" pitchFamily="34" charset="0"/>
                  </a:rPr>
                  <a:t>e </a:t>
                </a:r>
                <a:r>
                  <a:rPr lang="pt-BR" sz="2200" b="0" i="1" u="none" strike="noStrike" baseline="0" dirty="0">
                    <a:latin typeface="Arial" panose="020B0604020202020204" pitchFamily="34" charset="0"/>
                    <a:cs typeface="Arial" panose="020B0604020202020204" pitchFamily="34" charset="0"/>
                  </a:rPr>
                  <a:t>c </a:t>
                </a:r>
                <a:r>
                  <a:rPr lang="pt-BR" sz="2200" b="0" i="0" u="none" strike="noStrike" baseline="0" dirty="0">
                    <a:latin typeface="Arial" panose="020B0604020202020204" pitchFamily="34" charset="0"/>
                    <a:cs typeface="Arial" panose="020B0604020202020204" pitchFamily="34" charset="0"/>
                  </a:rPr>
                  <a:t>são os “meios”.</a:t>
                </a:r>
              </a:p>
              <a:p>
                <a:pPr algn="just"/>
                <a:r>
                  <a:rPr lang="pt-BR" sz="2200" b="0" i="0" u="none" strike="noStrike" baseline="0" dirty="0">
                    <a:latin typeface="Arial" panose="020B0604020202020204" pitchFamily="34" charset="0"/>
                    <a:cs typeface="Arial" panose="020B0604020202020204" pitchFamily="34" charset="0"/>
                  </a:rPr>
                  <a:t>A propriedade fundamental da proporção diz que, em toda proporção “O produto dos meios é igual ao produto dos extremos”. Assim:</a:t>
                </a:r>
              </a:p>
              <a:p>
                <a:pPr algn="just"/>
                <a:endParaRPr lang="pt-BR" sz="2200" b="1" i="0" u="none" strike="noStrike" baseline="0" dirty="0">
                  <a:latin typeface="Arial" panose="020B0604020202020204" pitchFamily="34" charset="0"/>
                  <a:cs typeface="Arial" panose="020B0604020202020204" pitchFamily="34" charset="0"/>
                </a:endParaRPr>
              </a:p>
              <a:p>
                <a:pPr algn="just"/>
                <a:endParaRPr lang="pt-BR" sz="2200" b="1" i="0" u="none" strike="noStrike" baseline="0" dirty="0">
                  <a:latin typeface="Arial" panose="020B0604020202020204" pitchFamily="34" charset="0"/>
                  <a:cs typeface="Arial" panose="020B0604020202020204" pitchFamily="34" charset="0"/>
                </a:endParaRPr>
              </a:p>
              <a:p>
                <a:pPr algn="just"/>
                <a:r>
                  <a:rPr lang="pt-BR" sz="2200" b="1" i="0" u="none" strike="noStrike" baseline="0" dirty="0">
                    <a:latin typeface="Arial" panose="020B0604020202020204" pitchFamily="34" charset="0"/>
                    <a:cs typeface="Arial" panose="020B0604020202020204" pitchFamily="34" charset="0"/>
                  </a:rPr>
                  <a:t>Exemplo:</a:t>
                </a:r>
              </a:p>
              <a:p>
                <a:pPr algn="just"/>
                <a:r>
                  <a:rPr lang="pt-BR" sz="2200" b="0" i="0" u="none" strike="noStrike" baseline="0" dirty="0">
                    <a:latin typeface="Arial" panose="020B0604020202020204" pitchFamily="34" charset="0"/>
                    <a:cs typeface="Arial" panose="020B0604020202020204" pitchFamily="34" charset="0"/>
                  </a:rPr>
                  <a:t>Seja a proporção</a:t>
                </a:r>
              </a:p>
            </p:txBody>
          </p:sp>
        </mc:Choice>
        <mc:Fallback xmlns="">
          <p:sp>
            <p:nvSpPr>
              <p:cNvPr id="4" name="CaixaDeTexto 3">
                <a:extLst>
                  <a:ext uri="{FF2B5EF4-FFF2-40B4-BE49-F238E27FC236}">
                    <a16:creationId xmlns:a16="http://schemas.microsoft.com/office/drawing/2014/main" id="{DAF41A5E-2F90-916E-F34E-CF5EDA8D08A2}"/>
                  </a:ext>
                </a:extLst>
              </p:cNvPr>
              <p:cNvSpPr txBox="1">
                <a:spLocks noRot="1" noChangeAspect="1" noMove="1" noResize="1" noEditPoints="1" noAdjustHandles="1" noChangeArrowheads="1" noChangeShapeType="1" noTextEdit="1"/>
              </p:cNvSpPr>
              <p:nvPr/>
            </p:nvSpPr>
            <p:spPr>
              <a:xfrm>
                <a:off x="208472" y="727295"/>
                <a:ext cx="6094562" cy="3930884"/>
              </a:xfrm>
              <a:prstGeom prst="rect">
                <a:avLst/>
              </a:prstGeom>
              <a:blipFill>
                <a:blip r:embed="rId2"/>
                <a:stretch>
                  <a:fillRect l="-1300" t="-775" r="-1300" b="-2326"/>
                </a:stretch>
              </a:blipFill>
            </p:spPr>
            <p:txBody>
              <a:bodyPr/>
              <a:lstStyle/>
              <a:p>
                <a:r>
                  <a:rPr lang="pt-BR">
                    <a:noFill/>
                  </a:rPr>
                  <a:t> </a:t>
                </a:r>
              </a:p>
            </p:txBody>
          </p:sp>
        </mc:Fallback>
      </mc:AlternateContent>
      <p:pic>
        <p:nvPicPr>
          <p:cNvPr id="6" name="Imagem 5" descr="Uma imagem contendo Texto&#10;&#10;O conteúdo gerado por IA pode estar incorreto.">
            <a:extLst>
              <a:ext uri="{FF2B5EF4-FFF2-40B4-BE49-F238E27FC236}">
                <a16:creationId xmlns:a16="http://schemas.microsoft.com/office/drawing/2014/main" id="{7C2E85D8-3DDC-0F93-2F5C-3089C5AD1817}"/>
              </a:ext>
            </a:extLst>
          </p:cNvPr>
          <p:cNvPicPr>
            <a:picLocks noChangeAspect="1"/>
          </p:cNvPicPr>
          <p:nvPr/>
        </p:nvPicPr>
        <p:blipFill>
          <a:blip r:embed="rId3"/>
          <a:stretch>
            <a:fillRect/>
          </a:stretch>
        </p:blipFill>
        <p:spPr>
          <a:xfrm>
            <a:off x="2168880" y="3315310"/>
            <a:ext cx="2173746" cy="533557"/>
          </a:xfrm>
          <a:prstGeom prst="rect">
            <a:avLst/>
          </a:prstGeom>
        </p:spPr>
      </p:pic>
      <p:pic>
        <p:nvPicPr>
          <p:cNvPr id="8" name="Imagem 7" descr="Texto&#10;&#10;O conteúdo gerado por IA pode estar incorreto.">
            <a:extLst>
              <a:ext uri="{FF2B5EF4-FFF2-40B4-BE49-F238E27FC236}">
                <a16:creationId xmlns:a16="http://schemas.microsoft.com/office/drawing/2014/main" id="{0EA07221-AD29-22D8-A368-74B7FA479249}"/>
              </a:ext>
            </a:extLst>
          </p:cNvPr>
          <p:cNvPicPr>
            <a:picLocks noChangeAspect="1"/>
          </p:cNvPicPr>
          <p:nvPr/>
        </p:nvPicPr>
        <p:blipFill>
          <a:blip r:embed="rId4"/>
          <a:stretch>
            <a:fillRect/>
          </a:stretch>
        </p:blipFill>
        <p:spPr>
          <a:xfrm>
            <a:off x="2684173" y="4658179"/>
            <a:ext cx="1143160" cy="590632"/>
          </a:xfrm>
          <a:prstGeom prst="rect">
            <a:avLst/>
          </a:prstGeom>
        </p:spPr>
      </p:pic>
      <p:sp>
        <p:nvSpPr>
          <p:cNvPr id="10" name="CaixaDeTexto 9">
            <a:extLst>
              <a:ext uri="{FF2B5EF4-FFF2-40B4-BE49-F238E27FC236}">
                <a16:creationId xmlns:a16="http://schemas.microsoft.com/office/drawing/2014/main" id="{3B0CF3D9-DDBA-0984-69F1-481BD3E842F5}"/>
              </a:ext>
            </a:extLst>
          </p:cNvPr>
          <p:cNvSpPr txBox="1"/>
          <p:nvPr/>
        </p:nvSpPr>
        <p:spPr>
          <a:xfrm>
            <a:off x="208472" y="5224365"/>
            <a:ext cx="6094562" cy="769441"/>
          </a:xfrm>
          <a:prstGeom prst="rect">
            <a:avLst/>
          </a:prstGeom>
          <a:noFill/>
        </p:spPr>
        <p:txBody>
          <a:bodyPr wrap="square">
            <a:spAutoFit/>
          </a:bodyPr>
          <a:lstStyle/>
          <a:p>
            <a:pPr algn="just"/>
            <a:r>
              <a:rPr lang="pt-BR" sz="2200" b="0" i="0" u="none" strike="noStrike" baseline="0" dirty="0">
                <a:latin typeface="Arial" panose="020B0604020202020204" pitchFamily="34" charset="0"/>
                <a:cs typeface="Arial" panose="020B0604020202020204" pitchFamily="34" charset="0"/>
              </a:rPr>
              <a:t>Temos que </a:t>
            </a:r>
            <a:r>
              <a:rPr lang="pt-BR" sz="2200" b="0" i="1" u="none" strike="noStrike" baseline="0" dirty="0">
                <a:latin typeface="Arial" panose="020B0604020202020204" pitchFamily="34" charset="0"/>
                <a:cs typeface="Arial" panose="020B0604020202020204" pitchFamily="34" charset="0"/>
              </a:rPr>
              <a:t>4 </a:t>
            </a:r>
            <a:r>
              <a:rPr lang="pt-BR" sz="2200" b="0" i="0" u="none" strike="noStrike" baseline="0" dirty="0">
                <a:latin typeface="Arial" panose="020B0604020202020204" pitchFamily="34" charset="0"/>
                <a:cs typeface="Arial" panose="020B0604020202020204" pitchFamily="34" charset="0"/>
              </a:rPr>
              <a:t>e </a:t>
            </a:r>
            <a:r>
              <a:rPr lang="pt-BR" sz="2200" b="0" i="1" u="none" strike="noStrike" baseline="0" dirty="0">
                <a:latin typeface="Arial" panose="020B0604020202020204" pitchFamily="34" charset="0"/>
                <a:cs typeface="Arial" panose="020B0604020202020204" pitchFamily="34" charset="0"/>
              </a:rPr>
              <a:t>15 </a:t>
            </a:r>
            <a:r>
              <a:rPr lang="pt-BR" sz="2200" b="0" i="0" u="none" strike="noStrike" baseline="0" dirty="0">
                <a:latin typeface="Arial" panose="020B0604020202020204" pitchFamily="34" charset="0"/>
                <a:cs typeface="Arial" panose="020B0604020202020204" pitchFamily="34" charset="0"/>
              </a:rPr>
              <a:t>são os termos dos extremos e </a:t>
            </a:r>
            <a:r>
              <a:rPr lang="pt-BR" sz="2200" b="0" i="1" u="none" strike="noStrike" baseline="0" dirty="0">
                <a:latin typeface="Arial" panose="020B0604020202020204" pitchFamily="34" charset="0"/>
                <a:cs typeface="Arial" panose="020B0604020202020204" pitchFamily="34" charset="0"/>
              </a:rPr>
              <a:t>12 </a:t>
            </a:r>
            <a:r>
              <a:rPr lang="pt-BR" sz="2200" b="0" i="0" u="none" strike="noStrike" baseline="0" dirty="0">
                <a:latin typeface="Arial" panose="020B0604020202020204" pitchFamily="34" charset="0"/>
                <a:cs typeface="Arial" panose="020B0604020202020204" pitchFamily="34" charset="0"/>
              </a:rPr>
              <a:t>e </a:t>
            </a:r>
            <a:r>
              <a:rPr lang="pt-BR" sz="2200" b="0" i="1" u="none" strike="noStrike" baseline="0" dirty="0">
                <a:latin typeface="Arial" panose="020B0604020202020204" pitchFamily="34" charset="0"/>
                <a:cs typeface="Arial" panose="020B0604020202020204" pitchFamily="34" charset="0"/>
              </a:rPr>
              <a:t>5 </a:t>
            </a:r>
            <a:r>
              <a:rPr lang="pt-BR" sz="2200" b="0" i="0" u="none" strike="noStrike" baseline="0" dirty="0">
                <a:latin typeface="Arial" panose="020B0604020202020204" pitchFamily="34" charset="0"/>
                <a:cs typeface="Arial" panose="020B0604020202020204" pitchFamily="34" charset="0"/>
              </a:rPr>
              <a:t>são os termos dos meios. Assim:</a:t>
            </a:r>
            <a:endParaRPr lang="pt-BR" sz="2200" dirty="0">
              <a:latin typeface="Arial" panose="020B0604020202020204" pitchFamily="34" charset="0"/>
              <a:cs typeface="Arial" panose="020B0604020202020204" pitchFamily="34" charset="0"/>
            </a:endParaRPr>
          </a:p>
        </p:txBody>
      </p:sp>
      <p:sp>
        <p:nvSpPr>
          <p:cNvPr id="12" name="CaixaDeTexto 11">
            <a:extLst>
              <a:ext uri="{FF2B5EF4-FFF2-40B4-BE49-F238E27FC236}">
                <a16:creationId xmlns:a16="http://schemas.microsoft.com/office/drawing/2014/main" id="{BB34D608-5E00-144D-483A-C67AB81DC682}"/>
              </a:ext>
            </a:extLst>
          </p:cNvPr>
          <p:cNvSpPr txBox="1"/>
          <p:nvPr/>
        </p:nvSpPr>
        <p:spPr>
          <a:xfrm>
            <a:off x="6303034" y="1346523"/>
            <a:ext cx="5680492" cy="769441"/>
          </a:xfrm>
          <a:prstGeom prst="rect">
            <a:avLst/>
          </a:prstGeom>
          <a:noFill/>
        </p:spPr>
        <p:txBody>
          <a:bodyPr wrap="square">
            <a:spAutoFit/>
          </a:bodyPr>
          <a:lstStyle/>
          <a:p>
            <a:pPr algn="just"/>
            <a:r>
              <a:rPr lang="pt-BR" sz="2200" b="0" i="0" u="none" strike="noStrike" baseline="0" dirty="0">
                <a:latin typeface="Arial" panose="020B0604020202020204" pitchFamily="34" charset="0"/>
                <a:cs typeface="Arial" panose="020B0604020202020204" pitchFamily="34" charset="0"/>
              </a:rPr>
              <a:t>O que comprova a validade desta proporção.</a:t>
            </a:r>
            <a:endParaRPr lang="pt-BR" sz="2200" dirty="0">
              <a:latin typeface="Arial" panose="020B0604020202020204" pitchFamily="34" charset="0"/>
              <a:cs typeface="Arial" panose="020B0604020202020204" pitchFamily="34" charset="0"/>
            </a:endParaRPr>
          </a:p>
        </p:txBody>
      </p:sp>
      <p:pic>
        <p:nvPicPr>
          <p:cNvPr id="14" name="Imagem 13" descr="Texto&#10;&#10;O conteúdo gerado por IA pode estar incorreto.">
            <a:extLst>
              <a:ext uri="{FF2B5EF4-FFF2-40B4-BE49-F238E27FC236}">
                <a16:creationId xmlns:a16="http://schemas.microsoft.com/office/drawing/2014/main" id="{B48B16F4-2C04-13A6-3335-DEB9A12C637D}"/>
              </a:ext>
            </a:extLst>
          </p:cNvPr>
          <p:cNvPicPr>
            <a:picLocks noChangeAspect="1"/>
          </p:cNvPicPr>
          <p:nvPr/>
        </p:nvPicPr>
        <p:blipFill>
          <a:blip r:embed="rId5"/>
          <a:stretch>
            <a:fillRect/>
          </a:stretch>
        </p:blipFill>
        <p:spPr>
          <a:xfrm>
            <a:off x="6940793" y="770172"/>
            <a:ext cx="4404972" cy="576351"/>
          </a:xfrm>
          <a:prstGeom prst="rect">
            <a:avLst/>
          </a:prstGeom>
        </p:spPr>
      </p:pic>
      <p:pic>
        <p:nvPicPr>
          <p:cNvPr id="16" name="Imagem 15">
            <a:extLst>
              <a:ext uri="{FF2B5EF4-FFF2-40B4-BE49-F238E27FC236}">
                <a16:creationId xmlns:a16="http://schemas.microsoft.com/office/drawing/2014/main" id="{EF0E3F9E-6323-7C31-C860-D4AE8EBD8471}"/>
              </a:ext>
            </a:extLst>
          </p:cNvPr>
          <p:cNvPicPr>
            <a:picLocks noChangeAspect="1"/>
          </p:cNvPicPr>
          <p:nvPr/>
        </p:nvPicPr>
        <p:blipFill>
          <a:blip r:embed="rId6"/>
          <a:stretch>
            <a:fillRect/>
          </a:stretch>
        </p:blipFill>
        <p:spPr>
          <a:xfrm>
            <a:off x="6397153" y="2143826"/>
            <a:ext cx="2381582" cy="447737"/>
          </a:xfrm>
          <a:prstGeom prst="rect">
            <a:avLst/>
          </a:prstGeom>
        </p:spPr>
      </p:pic>
      <p:sp>
        <p:nvSpPr>
          <p:cNvPr id="18" name="CaixaDeTexto 17">
            <a:extLst>
              <a:ext uri="{FF2B5EF4-FFF2-40B4-BE49-F238E27FC236}">
                <a16:creationId xmlns:a16="http://schemas.microsoft.com/office/drawing/2014/main" id="{FC341DD8-2904-F3E8-5513-F97816CBDFFE}"/>
              </a:ext>
            </a:extLst>
          </p:cNvPr>
          <p:cNvSpPr txBox="1"/>
          <p:nvPr/>
        </p:nvSpPr>
        <p:spPr>
          <a:xfrm>
            <a:off x="6303033" y="2659559"/>
            <a:ext cx="5680491" cy="769441"/>
          </a:xfrm>
          <a:prstGeom prst="rect">
            <a:avLst/>
          </a:prstGeom>
          <a:noFill/>
        </p:spPr>
        <p:txBody>
          <a:bodyPr wrap="square">
            <a:spAutoFit/>
          </a:bodyPr>
          <a:lstStyle/>
          <a:p>
            <a:pPr algn="just"/>
            <a:r>
              <a:rPr lang="pt-BR" sz="2200" b="1" i="0" u="none" strike="noStrike" baseline="0" dirty="0">
                <a:latin typeface="Arial-BoldMT"/>
              </a:rPr>
              <a:t>1. </a:t>
            </a:r>
            <a:r>
              <a:rPr lang="pt-BR" sz="2200" b="0" i="0" u="none" strike="noStrike" baseline="0" dirty="0">
                <a:latin typeface="Lato-Regular"/>
              </a:rPr>
              <a:t>Identifique se os pares de razões são proporcionais.</a:t>
            </a:r>
            <a:endParaRPr lang="pt-BR" sz="2200" dirty="0"/>
          </a:p>
        </p:txBody>
      </p:sp>
      <p:pic>
        <p:nvPicPr>
          <p:cNvPr id="20" name="Imagem 19" descr="Calendário&#10;&#10;O conteúdo gerado por IA pode estar incorreto.">
            <a:extLst>
              <a:ext uri="{FF2B5EF4-FFF2-40B4-BE49-F238E27FC236}">
                <a16:creationId xmlns:a16="http://schemas.microsoft.com/office/drawing/2014/main" id="{9AD6C1CB-DA17-1D2C-E6D9-26B9B1B7B62C}"/>
              </a:ext>
            </a:extLst>
          </p:cNvPr>
          <p:cNvPicPr>
            <a:picLocks noChangeAspect="1"/>
          </p:cNvPicPr>
          <p:nvPr/>
        </p:nvPicPr>
        <p:blipFill>
          <a:blip r:embed="rId7"/>
          <a:stretch>
            <a:fillRect/>
          </a:stretch>
        </p:blipFill>
        <p:spPr>
          <a:xfrm>
            <a:off x="6397153" y="3468154"/>
            <a:ext cx="1983737" cy="2111346"/>
          </a:xfrm>
          <a:prstGeom prst="rect">
            <a:avLst/>
          </a:prstGeom>
        </p:spPr>
      </p:pic>
      <p:sp>
        <p:nvSpPr>
          <p:cNvPr id="22" name="CaixaDeTexto 21">
            <a:extLst>
              <a:ext uri="{FF2B5EF4-FFF2-40B4-BE49-F238E27FC236}">
                <a16:creationId xmlns:a16="http://schemas.microsoft.com/office/drawing/2014/main" id="{36F9AF2F-C28E-7FFC-0476-136D7EBF383B}"/>
              </a:ext>
            </a:extLst>
          </p:cNvPr>
          <p:cNvSpPr txBox="1"/>
          <p:nvPr/>
        </p:nvSpPr>
        <p:spPr>
          <a:xfrm>
            <a:off x="6303034" y="5688925"/>
            <a:ext cx="5680488" cy="769441"/>
          </a:xfrm>
          <a:prstGeom prst="rect">
            <a:avLst/>
          </a:prstGeom>
          <a:noFill/>
        </p:spPr>
        <p:txBody>
          <a:bodyPr wrap="square">
            <a:spAutoFit/>
          </a:bodyPr>
          <a:lstStyle/>
          <a:p>
            <a:pPr algn="just"/>
            <a:r>
              <a:rPr lang="pt-BR" sz="2200" b="1" i="0" u="none" strike="noStrike" baseline="0" dirty="0">
                <a:latin typeface="Arial" panose="020B0604020202020204" pitchFamily="34" charset="0"/>
                <a:cs typeface="Arial" panose="020B0604020202020204" pitchFamily="34" charset="0"/>
              </a:rPr>
              <a:t>2. </a:t>
            </a:r>
            <a:r>
              <a:rPr lang="pt-BR" sz="2200" b="0" i="0" u="none" strike="noStrike" baseline="0" dirty="0">
                <a:latin typeface="Arial" panose="020B0604020202020204" pitchFamily="34" charset="0"/>
                <a:cs typeface="Arial" panose="020B0604020202020204" pitchFamily="34" charset="0"/>
              </a:rPr>
              <a:t>Verifique se os números </a:t>
            </a:r>
            <a:r>
              <a:rPr lang="pt-BR" sz="2200" b="0" i="1" u="none" strike="noStrike" baseline="0" dirty="0">
                <a:latin typeface="Arial" panose="020B0604020202020204" pitchFamily="34" charset="0"/>
                <a:cs typeface="Arial" panose="020B0604020202020204" pitchFamily="34" charset="0"/>
              </a:rPr>
              <a:t>12</a:t>
            </a:r>
            <a:r>
              <a:rPr lang="pt-BR" sz="2200" b="0" i="0" u="none" strike="noStrike" baseline="0" dirty="0">
                <a:latin typeface="Arial" panose="020B0604020202020204" pitchFamily="34" charset="0"/>
                <a:cs typeface="Arial" panose="020B0604020202020204" pitchFamily="34" charset="0"/>
              </a:rPr>
              <a:t>, </a:t>
            </a:r>
            <a:r>
              <a:rPr lang="pt-BR" sz="2200" b="0" i="1" u="none" strike="noStrike" baseline="0" dirty="0">
                <a:latin typeface="Arial" panose="020B0604020202020204" pitchFamily="34" charset="0"/>
                <a:cs typeface="Arial" panose="020B0604020202020204" pitchFamily="34" charset="0"/>
              </a:rPr>
              <a:t>36</a:t>
            </a:r>
            <a:r>
              <a:rPr lang="pt-BR" sz="2200" b="0" i="0" u="none" strike="noStrike" baseline="0" dirty="0">
                <a:latin typeface="Arial" panose="020B0604020202020204" pitchFamily="34" charset="0"/>
                <a:cs typeface="Arial" panose="020B0604020202020204" pitchFamily="34" charset="0"/>
              </a:rPr>
              <a:t>, </a:t>
            </a:r>
            <a:r>
              <a:rPr lang="pt-BR" sz="2200" b="0" i="1" u="none" strike="noStrike" baseline="0" dirty="0">
                <a:latin typeface="Arial" panose="020B0604020202020204" pitchFamily="34" charset="0"/>
                <a:cs typeface="Arial" panose="020B0604020202020204" pitchFamily="34" charset="0"/>
              </a:rPr>
              <a:t>7 </a:t>
            </a:r>
            <a:r>
              <a:rPr lang="pt-BR" sz="2200" b="0" i="0" u="none" strike="noStrike" baseline="0" dirty="0">
                <a:latin typeface="Arial" panose="020B0604020202020204" pitchFamily="34" charset="0"/>
                <a:cs typeface="Arial" panose="020B0604020202020204" pitchFamily="34" charset="0"/>
              </a:rPr>
              <a:t>e </a:t>
            </a:r>
            <a:r>
              <a:rPr lang="pt-BR" sz="2200" b="0" i="1" u="none" strike="noStrike" baseline="0" dirty="0">
                <a:latin typeface="Arial" panose="020B0604020202020204" pitchFamily="34" charset="0"/>
                <a:cs typeface="Arial" panose="020B0604020202020204" pitchFamily="34" charset="0"/>
              </a:rPr>
              <a:t>21 </a:t>
            </a:r>
            <a:r>
              <a:rPr lang="pt-BR" sz="2200" b="0" i="0" u="none" strike="noStrike" baseline="0" dirty="0">
                <a:latin typeface="Arial" panose="020B0604020202020204" pitchFamily="34" charset="0"/>
                <a:cs typeface="Arial" panose="020B0604020202020204" pitchFamily="34" charset="0"/>
              </a:rPr>
              <a:t>formam, nessa ordem, uma proporção.</a:t>
            </a:r>
            <a:endParaRPr lang="pt-BR" sz="2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50325099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4E2DF9-82A7-E180-7782-96FA71DFFD11}"/>
            </a:ext>
          </a:extLst>
        </p:cNvPr>
        <p:cNvGrpSpPr/>
        <p:nvPr/>
      </p:nvGrpSpPr>
      <p:grpSpPr>
        <a:xfrm>
          <a:off x="0" y="0"/>
          <a:ext cx="0" cy="0"/>
          <a:chOff x="0" y="0"/>
          <a:chExt cx="0" cy="0"/>
        </a:xfrm>
      </p:grpSpPr>
      <p:cxnSp>
        <p:nvCxnSpPr>
          <p:cNvPr id="2" name="Conector reto 1">
            <a:extLst>
              <a:ext uri="{FF2B5EF4-FFF2-40B4-BE49-F238E27FC236}">
                <a16:creationId xmlns:a16="http://schemas.microsoft.com/office/drawing/2014/main" id="{84B526B3-4422-E966-6C3A-E90706EFA980}"/>
              </a:ext>
            </a:extLst>
          </p:cNvPr>
          <p:cNvCxnSpPr>
            <a:cxnSpLocks/>
          </p:cNvCxnSpPr>
          <p:nvPr/>
        </p:nvCxnSpPr>
        <p:spPr>
          <a:xfrm>
            <a:off x="6303034" y="727295"/>
            <a:ext cx="0" cy="5709588"/>
          </a:xfrm>
          <a:prstGeom prst="line">
            <a:avLst/>
          </a:prstGeom>
          <a:ln w="28575"/>
        </p:spPr>
        <p:style>
          <a:lnRef idx="3">
            <a:schemeClr val="dk1"/>
          </a:lnRef>
          <a:fillRef idx="0">
            <a:schemeClr val="dk1"/>
          </a:fillRef>
          <a:effectRef idx="2">
            <a:schemeClr val="dk1"/>
          </a:effectRef>
          <a:fontRef idx="minor">
            <a:schemeClr val="tx1"/>
          </a:fontRef>
        </p:style>
      </p:cxnSp>
      <p:sp>
        <p:nvSpPr>
          <p:cNvPr id="4" name="CaixaDeTexto 3">
            <a:extLst>
              <a:ext uri="{FF2B5EF4-FFF2-40B4-BE49-F238E27FC236}">
                <a16:creationId xmlns:a16="http://schemas.microsoft.com/office/drawing/2014/main" id="{86BBE827-76B5-6275-F595-0476B6D37277}"/>
              </a:ext>
            </a:extLst>
          </p:cNvPr>
          <p:cNvSpPr txBox="1"/>
          <p:nvPr/>
        </p:nvSpPr>
        <p:spPr>
          <a:xfrm>
            <a:off x="208472" y="655456"/>
            <a:ext cx="6094562" cy="769441"/>
          </a:xfrm>
          <a:prstGeom prst="rect">
            <a:avLst/>
          </a:prstGeom>
          <a:noFill/>
        </p:spPr>
        <p:txBody>
          <a:bodyPr wrap="square">
            <a:spAutoFit/>
          </a:bodyPr>
          <a:lstStyle/>
          <a:p>
            <a:pPr algn="just"/>
            <a:r>
              <a:rPr lang="pt-BR" sz="2200" b="1" i="0" u="none" strike="noStrike" baseline="0" dirty="0">
                <a:latin typeface="Arial" panose="020B0604020202020204" pitchFamily="34" charset="0"/>
                <a:cs typeface="Arial" panose="020B0604020202020204" pitchFamily="34" charset="0"/>
              </a:rPr>
              <a:t>3. </a:t>
            </a:r>
            <a:r>
              <a:rPr lang="pt-BR" sz="2200" b="0" i="0" u="none" strike="noStrike" baseline="0" dirty="0">
                <a:latin typeface="Arial" panose="020B0604020202020204" pitchFamily="34" charset="0"/>
                <a:cs typeface="Arial" panose="020B0604020202020204" pitchFamily="34" charset="0"/>
              </a:rPr>
              <a:t>Complete as sentenças, a seguir, para que as razões sejam proporcionais.</a:t>
            </a:r>
            <a:endParaRPr lang="pt-BR" sz="2200" dirty="0">
              <a:latin typeface="Arial" panose="020B0604020202020204" pitchFamily="34" charset="0"/>
              <a:cs typeface="Arial" panose="020B0604020202020204" pitchFamily="34" charset="0"/>
            </a:endParaRPr>
          </a:p>
        </p:txBody>
      </p:sp>
      <p:pic>
        <p:nvPicPr>
          <p:cNvPr id="6" name="Imagem 5" descr="Uma imagem contendo objeto, relógio, medidor&#10;&#10;O conteúdo gerado por IA pode estar incorreto.">
            <a:extLst>
              <a:ext uri="{FF2B5EF4-FFF2-40B4-BE49-F238E27FC236}">
                <a16:creationId xmlns:a16="http://schemas.microsoft.com/office/drawing/2014/main" id="{B627222C-FC59-6306-F928-BFAC2C4A5952}"/>
              </a:ext>
            </a:extLst>
          </p:cNvPr>
          <p:cNvPicPr>
            <a:picLocks noChangeAspect="1"/>
          </p:cNvPicPr>
          <p:nvPr/>
        </p:nvPicPr>
        <p:blipFill>
          <a:blip r:embed="rId2"/>
          <a:stretch>
            <a:fillRect/>
          </a:stretch>
        </p:blipFill>
        <p:spPr>
          <a:xfrm>
            <a:off x="208471" y="1490629"/>
            <a:ext cx="4622319" cy="2047027"/>
          </a:xfrm>
          <a:prstGeom prst="rect">
            <a:avLst/>
          </a:prstGeom>
        </p:spPr>
      </p:pic>
      <p:sp>
        <p:nvSpPr>
          <p:cNvPr id="8" name="CaixaDeTexto 7">
            <a:extLst>
              <a:ext uri="{FF2B5EF4-FFF2-40B4-BE49-F238E27FC236}">
                <a16:creationId xmlns:a16="http://schemas.microsoft.com/office/drawing/2014/main" id="{462EBF1D-D59A-5DD0-0D81-0AFB7BD62075}"/>
              </a:ext>
            </a:extLst>
          </p:cNvPr>
          <p:cNvSpPr txBox="1"/>
          <p:nvPr/>
        </p:nvSpPr>
        <p:spPr>
          <a:xfrm>
            <a:off x="208471" y="3717833"/>
            <a:ext cx="6094562" cy="769441"/>
          </a:xfrm>
          <a:prstGeom prst="rect">
            <a:avLst/>
          </a:prstGeom>
          <a:noFill/>
        </p:spPr>
        <p:txBody>
          <a:bodyPr wrap="square">
            <a:spAutoFit/>
          </a:bodyPr>
          <a:lstStyle/>
          <a:p>
            <a:pPr algn="just"/>
            <a:r>
              <a:rPr lang="pt-BR" sz="2200" b="1" i="0" u="none" strike="noStrike" baseline="0" dirty="0">
                <a:latin typeface="Arial" panose="020B0604020202020204" pitchFamily="34" charset="0"/>
                <a:cs typeface="Arial" panose="020B0604020202020204" pitchFamily="34" charset="0"/>
              </a:rPr>
              <a:t>4. </a:t>
            </a:r>
            <a:r>
              <a:rPr lang="pt-BR" sz="2200" b="0" i="0" u="none" strike="noStrike" baseline="0" dirty="0">
                <a:latin typeface="Arial" panose="020B0604020202020204" pitchFamily="34" charset="0"/>
                <a:cs typeface="Arial" panose="020B0604020202020204" pitchFamily="34" charset="0"/>
              </a:rPr>
              <a:t>Sabendo que as razões são proporcionais, calcule o valor de </a:t>
            </a:r>
            <a:r>
              <a:rPr lang="pt-BR" sz="2200" b="0" i="1" u="none" strike="noStrike" baseline="0" dirty="0">
                <a:latin typeface="Arial" panose="020B0604020202020204" pitchFamily="34" charset="0"/>
                <a:cs typeface="Arial" panose="020B0604020202020204" pitchFamily="34" charset="0"/>
              </a:rPr>
              <a:t>x</a:t>
            </a:r>
            <a:r>
              <a:rPr lang="pt-BR" sz="2200" b="0" i="0" u="none" strike="noStrike" baseline="0" dirty="0">
                <a:latin typeface="Arial" panose="020B0604020202020204" pitchFamily="34" charset="0"/>
                <a:cs typeface="Arial" panose="020B0604020202020204" pitchFamily="34" charset="0"/>
              </a:rPr>
              <a:t>.</a:t>
            </a:r>
            <a:endParaRPr lang="pt-BR" sz="2200" dirty="0">
              <a:latin typeface="Arial" panose="020B0604020202020204" pitchFamily="34" charset="0"/>
              <a:cs typeface="Arial" panose="020B0604020202020204" pitchFamily="34" charset="0"/>
            </a:endParaRPr>
          </a:p>
        </p:txBody>
      </p:sp>
      <p:pic>
        <p:nvPicPr>
          <p:cNvPr id="10" name="Imagem 9" descr="Tela de computador com texto preto sobre fundo branco&#10;&#10;O conteúdo gerado por IA pode estar incorreto.">
            <a:extLst>
              <a:ext uri="{FF2B5EF4-FFF2-40B4-BE49-F238E27FC236}">
                <a16:creationId xmlns:a16="http://schemas.microsoft.com/office/drawing/2014/main" id="{B30F106B-007A-CF4B-9EE6-0977BF6F3865}"/>
              </a:ext>
            </a:extLst>
          </p:cNvPr>
          <p:cNvPicPr>
            <a:picLocks noChangeAspect="1"/>
          </p:cNvPicPr>
          <p:nvPr/>
        </p:nvPicPr>
        <p:blipFill>
          <a:blip r:embed="rId3"/>
          <a:stretch>
            <a:fillRect/>
          </a:stretch>
        </p:blipFill>
        <p:spPr>
          <a:xfrm>
            <a:off x="208471" y="4658853"/>
            <a:ext cx="2479650" cy="1405517"/>
          </a:xfrm>
          <a:prstGeom prst="rect">
            <a:avLst/>
          </a:prstGeom>
        </p:spPr>
      </p:pic>
      <p:sp>
        <p:nvSpPr>
          <p:cNvPr id="12" name="CaixaDeTexto 11">
            <a:extLst>
              <a:ext uri="{FF2B5EF4-FFF2-40B4-BE49-F238E27FC236}">
                <a16:creationId xmlns:a16="http://schemas.microsoft.com/office/drawing/2014/main" id="{A09AB2C0-F17C-1D61-0640-3EACC0616832}"/>
              </a:ext>
            </a:extLst>
          </p:cNvPr>
          <p:cNvSpPr txBox="1"/>
          <p:nvPr/>
        </p:nvSpPr>
        <p:spPr>
          <a:xfrm>
            <a:off x="6303034" y="655456"/>
            <a:ext cx="5680494" cy="3816429"/>
          </a:xfrm>
          <a:prstGeom prst="rect">
            <a:avLst/>
          </a:prstGeom>
          <a:noFill/>
        </p:spPr>
        <p:txBody>
          <a:bodyPr wrap="square">
            <a:spAutoFit/>
          </a:bodyPr>
          <a:lstStyle/>
          <a:p>
            <a:pPr algn="just"/>
            <a:r>
              <a:rPr lang="pt-BR" sz="2200" b="1" i="0" u="none" strike="noStrike" baseline="0" dirty="0">
                <a:latin typeface="Arial" panose="020B0604020202020204" pitchFamily="34" charset="0"/>
                <a:cs typeface="Arial" panose="020B0604020202020204" pitchFamily="34" charset="0"/>
              </a:rPr>
              <a:t>5. </a:t>
            </a:r>
            <a:r>
              <a:rPr lang="pt-BR" sz="2200" b="0" i="0" u="none" strike="noStrike" baseline="0" dirty="0">
                <a:latin typeface="Arial" panose="020B0604020202020204" pitchFamily="34" charset="0"/>
                <a:cs typeface="Arial" panose="020B0604020202020204" pitchFamily="34" charset="0"/>
              </a:rPr>
              <a:t>Em uma determinada prova, um candidato que acertou </a:t>
            </a:r>
            <a:r>
              <a:rPr lang="pt-BR" sz="2200" b="0" i="1" u="none" strike="noStrike" baseline="0" dirty="0">
                <a:latin typeface="Arial" panose="020B0604020202020204" pitchFamily="34" charset="0"/>
                <a:cs typeface="Arial" panose="020B0604020202020204" pitchFamily="34" charset="0"/>
              </a:rPr>
              <a:t>12 </a:t>
            </a:r>
            <a:r>
              <a:rPr lang="pt-BR" sz="2200" b="0" i="0" u="none" strike="noStrike" baseline="0" dirty="0">
                <a:latin typeface="Arial" panose="020B0604020202020204" pitchFamily="34" charset="0"/>
                <a:cs typeface="Arial" panose="020B0604020202020204" pitchFamily="34" charset="0"/>
              </a:rPr>
              <a:t>questões recebeu um total de </a:t>
            </a:r>
            <a:r>
              <a:rPr lang="pt-BR" sz="2200" b="0" i="1" u="none" strike="noStrike" baseline="0" dirty="0">
                <a:latin typeface="Arial" panose="020B0604020202020204" pitchFamily="34" charset="0"/>
                <a:cs typeface="Arial" panose="020B0604020202020204" pitchFamily="34" charset="0"/>
              </a:rPr>
              <a:t>39 </a:t>
            </a:r>
            <a:r>
              <a:rPr lang="pt-BR" sz="2200" b="0" i="0" u="none" strike="noStrike" baseline="0" dirty="0">
                <a:latin typeface="Arial" panose="020B0604020202020204" pitchFamily="34" charset="0"/>
                <a:cs typeface="Arial" panose="020B0604020202020204" pitchFamily="34" charset="0"/>
              </a:rPr>
              <a:t>pontos. Sabendo que o valor das questões é sempre o mesmo, um candidato que obteve </a:t>
            </a:r>
            <a:r>
              <a:rPr lang="pt-BR" sz="2200" b="0" i="1" u="none" strike="noStrike" baseline="0" dirty="0">
                <a:latin typeface="Arial" panose="020B0604020202020204" pitchFamily="34" charset="0"/>
                <a:cs typeface="Arial" panose="020B0604020202020204" pitchFamily="34" charset="0"/>
              </a:rPr>
              <a:t>52 </a:t>
            </a:r>
            <a:r>
              <a:rPr lang="pt-BR" sz="2200" b="0" i="0" u="none" strike="noStrike" baseline="0" dirty="0">
                <a:latin typeface="Arial" panose="020B0604020202020204" pitchFamily="34" charset="0"/>
                <a:cs typeface="Arial" panose="020B0604020202020204" pitchFamily="34" charset="0"/>
              </a:rPr>
              <a:t>pontos, na mesma prova, acertou quantas questões?</a:t>
            </a:r>
          </a:p>
          <a:p>
            <a:pPr algn="just"/>
            <a:endParaRPr lang="pt-BR" sz="2200" b="1" i="0" u="none" strike="noStrike" baseline="0" dirty="0">
              <a:latin typeface="Arial" panose="020B0604020202020204" pitchFamily="34" charset="0"/>
              <a:cs typeface="Arial" panose="020B0604020202020204" pitchFamily="34" charset="0"/>
            </a:endParaRPr>
          </a:p>
          <a:p>
            <a:pPr algn="just"/>
            <a:r>
              <a:rPr lang="pt-BR" sz="2200" b="1" i="0" u="none" strike="noStrike" baseline="0" dirty="0">
                <a:latin typeface="Arial" panose="020B0604020202020204" pitchFamily="34" charset="0"/>
                <a:cs typeface="Arial" panose="020B0604020202020204" pitchFamily="34" charset="0"/>
              </a:rPr>
              <a:t>6. </a:t>
            </a:r>
            <a:r>
              <a:rPr lang="pt-BR" sz="2200" b="0" i="0" u="none" strike="noStrike" baseline="0" dirty="0">
                <a:latin typeface="Arial" panose="020B0604020202020204" pitchFamily="34" charset="0"/>
                <a:cs typeface="Arial" panose="020B0604020202020204" pitchFamily="34" charset="0"/>
              </a:rPr>
              <a:t>Os ângulos de um triângulo são proporcionais aos números </a:t>
            </a:r>
            <a:r>
              <a:rPr lang="pt-BR" sz="2200" b="0" i="1" u="none" strike="noStrike" baseline="0" dirty="0">
                <a:latin typeface="Arial" panose="020B0604020202020204" pitchFamily="34" charset="0"/>
                <a:cs typeface="Arial" panose="020B0604020202020204" pitchFamily="34" charset="0"/>
              </a:rPr>
              <a:t>4</a:t>
            </a:r>
            <a:r>
              <a:rPr lang="pt-BR" sz="2200" b="0" i="0" u="none" strike="noStrike" baseline="0" dirty="0">
                <a:latin typeface="Arial" panose="020B0604020202020204" pitchFamily="34" charset="0"/>
                <a:cs typeface="Arial" panose="020B0604020202020204" pitchFamily="34" charset="0"/>
              </a:rPr>
              <a:t>, </a:t>
            </a:r>
            <a:r>
              <a:rPr lang="pt-BR" sz="2200" b="0" i="1" u="none" strike="noStrike" baseline="0" dirty="0">
                <a:latin typeface="Arial" panose="020B0604020202020204" pitchFamily="34" charset="0"/>
                <a:cs typeface="Arial" panose="020B0604020202020204" pitchFamily="34" charset="0"/>
              </a:rPr>
              <a:t>5 </a:t>
            </a:r>
            <a:r>
              <a:rPr lang="pt-BR" sz="2200" b="0" i="0" u="none" strike="noStrike" baseline="0" dirty="0">
                <a:latin typeface="Arial" panose="020B0604020202020204" pitchFamily="34" charset="0"/>
                <a:cs typeface="Arial" panose="020B0604020202020204" pitchFamily="34" charset="0"/>
              </a:rPr>
              <a:t>e </a:t>
            </a:r>
            <a:r>
              <a:rPr lang="pt-BR" sz="2200" b="0" i="1" u="none" strike="noStrike" baseline="0" dirty="0">
                <a:latin typeface="Arial" panose="020B0604020202020204" pitchFamily="34" charset="0"/>
                <a:cs typeface="Arial" panose="020B0604020202020204" pitchFamily="34" charset="0"/>
              </a:rPr>
              <a:t>6</a:t>
            </a:r>
            <a:r>
              <a:rPr lang="pt-BR" sz="2200" b="0" i="0" u="none" strike="noStrike" baseline="0" dirty="0">
                <a:latin typeface="Arial" panose="020B0604020202020204" pitchFamily="34" charset="0"/>
                <a:cs typeface="Arial" panose="020B0604020202020204" pitchFamily="34" charset="0"/>
              </a:rPr>
              <a:t>, então, qual é a medida do menor ângulo desse triângulo?</a:t>
            </a:r>
            <a:endParaRPr lang="pt-BR" sz="2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5314083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04F703-18E6-FCD7-91B3-F372E69B8576}"/>
            </a:ext>
          </a:extLst>
        </p:cNvPr>
        <p:cNvGrpSpPr/>
        <p:nvPr/>
      </p:nvGrpSpPr>
      <p:grpSpPr>
        <a:xfrm>
          <a:off x="0" y="0"/>
          <a:ext cx="0" cy="0"/>
          <a:chOff x="0" y="0"/>
          <a:chExt cx="0" cy="0"/>
        </a:xfrm>
      </p:grpSpPr>
      <p:cxnSp>
        <p:nvCxnSpPr>
          <p:cNvPr id="2" name="Conector reto 1">
            <a:extLst>
              <a:ext uri="{FF2B5EF4-FFF2-40B4-BE49-F238E27FC236}">
                <a16:creationId xmlns:a16="http://schemas.microsoft.com/office/drawing/2014/main" id="{9A4651CC-B1BD-33F3-F591-6471D31308EA}"/>
              </a:ext>
            </a:extLst>
          </p:cNvPr>
          <p:cNvCxnSpPr>
            <a:cxnSpLocks/>
          </p:cNvCxnSpPr>
          <p:nvPr/>
        </p:nvCxnSpPr>
        <p:spPr>
          <a:xfrm>
            <a:off x="6303034" y="727295"/>
            <a:ext cx="0" cy="5709588"/>
          </a:xfrm>
          <a:prstGeom prst="line">
            <a:avLst/>
          </a:prstGeom>
          <a:ln w="28575"/>
        </p:spPr>
        <p:style>
          <a:lnRef idx="3">
            <a:schemeClr val="dk1"/>
          </a:lnRef>
          <a:fillRef idx="0">
            <a:schemeClr val="dk1"/>
          </a:fillRef>
          <a:effectRef idx="2">
            <a:schemeClr val="dk1"/>
          </a:effectRef>
          <a:fontRef idx="minor">
            <a:schemeClr val="tx1"/>
          </a:fontRef>
        </p:style>
      </p:cxnSp>
      <p:pic>
        <p:nvPicPr>
          <p:cNvPr id="4" name="Imagem 3" descr="Interface gráfica do usuário, Ícone&#10;&#10;O conteúdo gerado por IA pode estar incorreto.">
            <a:extLst>
              <a:ext uri="{FF2B5EF4-FFF2-40B4-BE49-F238E27FC236}">
                <a16:creationId xmlns:a16="http://schemas.microsoft.com/office/drawing/2014/main" id="{EA075CB2-75BF-FAED-4925-E54612D9B10F}"/>
              </a:ext>
            </a:extLst>
          </p:cNvPr>
          <p:cNvPicPr>
            <a:picLocks noChangeAspect="1"/>
          </p:cNvPicPr>
          <p:nvPr/>
        </p:nvPicPr>
        <p:blipFill>
          <a:blip r:embed="rId2"/>
          <a:stretch>
            <a:fillRect/>
          </a:stretch>
        </p:blipFill>
        <p:spPr>
          <a:xfrm>
            <a:off x="208994" y="417944"/>
            <a:ext cx="2508326" cy="982992"/>
          </a:xfrm>
          <a:prstGeom prst="rect">
            <a:avLst/>
          </a:prstGeom>
        </p:spPr>
      </p:pic>
      <p:sp>
        <p:nvSpPr>
          <p:cNvPr id="6" name="CaixaDeTexto 5">
            <a:extLst>
              <a:ext uri="{FF2B5EF4-FFF2-40B4-BE49-F238E27FC236}">
                <a16:creationId xmlns:a16="http://schemas.microsoft.com/office/drawing/2014/main" id="{F580C4BB-8B85-9A59-4FD7-F2C146042C12}"/>
              </a:ext>
            </a:extLst>
          </p:cNvPr>
          <p:cNvSpPr txBox="1"/>
          <p:nvPr/>
        </p:nvSpPr>
        <p:spPr>
          <a:xfrm>
            <a:off x="208472" y="1400936"/>
            <a:ext cx="6094562" cy="4832092"/>
          </a:xfrm>
          <a:prstGeom prst="rect">
            <a:avLst/>
          </a:prstGeom>
          <a:noFill/>
        </p:spPr>
        <p:txBody>
          <a:bodyPr wrap="square">
            <a:spAutoFit/>
          </a:bodyPr>
          <a:lstStyle/>
          <a:p>
            <a:pPr algn="just"/>
            <a:r>
              <a:rPr lang="pt-BR" sz="2200" b="1" i="0" u="none" strike="noStrike" baseline="0" dirty="0">
                <a:latin typeface="Arial" panose="020B0604020202020204" pitchFamily="34" charset="0"/>
                <a:cs typeface="Arial" panose="020B0604020202020204" pitchFamily="34" charset="0"/>
              </a:rPr>
              <a:t>7. (UFG 2025) </a:t>
            </a:r>
            <a:r>
              <a:rPr lang="pt-BR" sz="2200" b="0" i="0" u="none" strike="noStrike" baseline="0" dirty="0">
                <a:latin typeface="Arial" panose="020B0604020202020204" pitchFamily="34" charset="0"/>
                <a:cs typeface="Arial" panose="020B0604020202020204" pitchFamily="34" charset="0"/>
              </a:rPr>
              <a:t>As medidas dos troféus de um campeonato de surf foram inspiradas no recorde obtido recentemente pelo brasileiro L.C., ao surfar uma onda de </a:t>
            </a:r>
            <a:r>
              <a:rPr lang="pt-BR" sz="2200" b="0" i="1" u="none" strike="noStrike" baseline="0" dirty="0">
                <a:latin typeface="Arial" panose="020B0604020202020204" pitchFamily="34" charset="0"/>
                <a:cs typeface="Arial" panose="020B0604020202020204" pitchFamily="34" charset="0"/>
              </a:rPr>
              <a:t>14,82 </a:t>
            </a:r>
            <a:r>
              <a:rPr lang="pt-BR" sz="2200" b="0" i="0" u="none" strike="noStrike" baseline="0" dirty="0">
                <a:latin typeface="Arial" panose="020B0604020202020204" pitchFamily="34" charset="0"/>
                <a:cs typeface="Arial" panose="020B0604020202020204" pitchFamily="34" charset="0"/>
              </a:rPr>
              <a:t>m, em </a:t>
            </a:r>
            <a:r>
              <a:rPr lang="pt-BR" sz="2200" b="0" i="1" u="none" strike="noStrike" baseline="0" dirty="0">
                <a:latin typeface="Arial" panose="020B0604020202020204" pitchFamily="34" charset="0"/>
                <a:cs typeface="Arial" panose="020B0604020202020204" pitchFamily="34" charset="0"/>
              </a:rPr>
              <a:t>2025</a:t>
            </a:r>
            <a:r>
              <a:rPr lang="pt-BR" sz="2200" b="0" i="0" u="none" strike="noStrike" baseline="0" dirty="0">
                <a:latin typeface="Arial" panose="020B0604020202020204" pitchFamily="34" charset="0"/>
                <a:cs typeface="Arial" panose="020B0604020202020204" pitchFamily="34" charset="0"/>
              </a:rPr>
              <a:t>. O troféu do terceiro lugar mede </a:t>
            </a:r>
            <a:r>
              <a:rPr lang="pt-BR" sz="2200" b="0" i="1" u="none" strike="noStrike" baseline="0" dirty="0">
                <a:latin typeface="Arial" panose="020B0604020202020204" pitchFamily="34" charset="0"/>
                <a:cs typeface="Arial" panose="020B0604020202020204" pitchFamily="34" charset="0"/>
              </a:rPr>
              <a:t>14,82 </a:t>
            </a:r>
            <a:r>
              <a:rPr lang="pt-BR" sz="2200" b="0" i="0" u="none" strike="noStrike" baseline="0" dirty="0">
                <a:latin typeface="Arial" panose="020B0604020202020204" pitchFamily="34" charset="0"/>
                <a:cs typeface="Arial" panose="020B0604020202020204" pitchFamily="34" charset="0"/>
              </a:rPr>
              <a:t>cm. A medida do troféu do segundo lugar é o dobro da medida do troféu do terceiro lugar.</a:t>
            </a:r>
          </a:p>
          <a:p>
            <a:pPr algn="just"/>
            <a:r>
              <a:rPr lang="pt-BR" sz="2200" b="0" i="0" u="none" strike="noStrike" baseline="0" dirty="0">
                <a:latin typeface="Arial" panose="020B0604020202020204" pitchFamily="34" charset="0"/>
                <a:cs typeface="Arial" panose="020B0604020202020204" pitchFamily="34" charset="0"/>
              </a:rPr>
              <a:t>Qual é a escala usada para a medida do troféu do segundo lugar em comparação à altura da onda surfada durante o recorde?</a:t>
            </a:r>
          </a:p>
          <a:p>
            <a:pPr algn="just"/>
            <a:endParaRPr lang="pt-BR" sz="2200" b="0" i="0" u="none" strike="noStrike" baseline="0" dirty="0">
              <a:latin typeface="Arial" panose="020B0604020202020204" pitchFamily="34" charset="0"/>
              <a:cs typeface="Arial" panose="020B0604020202020204" pitchFamily="34" charset="0"/>
            </a:endParaRPr>
          </a:p>
          <a:p>
            <a:pPr algn="just"/>
            <a:r>
              <a:rPr lang="pt-BR" sz="2200" b="0" i="0" u="none" strike="noStrike" baseline="0" dirty="0">
                <a:latin typeface="Arial" panose="020B0604020202020204" pitchFamily="34" charset="0"/>
                <a:cs typeface="Arial" panose="020B0604020202020204" pitchFamily="34" charset="0"/>
              </a:rPr>
              <a:t>(A) </a:t>
            </a:r>
            <a:r>
              <a:rPr lang="pt-BR" sz="2200" b="0" i="1" u="none" strike="noStrike" baseline="0" dirty="0">
                <a:latin typeface="Arial" panose="020B0604020202020204" pitchFamily="34" charset="0"/>
                <a:cs typeface="Arial" panose="020B0604020202020204" pitchFamily="34" charset="0"/>
              </a:rPr>
              <a:t>1 </a:t>
            </a:r>
            <a:r>
              <a:rPr lang="pt-BR" sz="2200" b="0" i="0" u="none" strike="noStrike" baseline="0" dirty="0">
                <a:latin typeface="Arial" panose="020B0604020202020204" pitchFamily="34" charset="0"/>
                <a:cs typeface="Arial" panose="020B0604020202020204" pitchFamily="34" charset="0"/>
              </a:rPr>
              <a:t>: </a:t>
            </a:r>
            <a:r>
              <a:rPr lang="pt-BR" sz="2200" b="0" i="1" u="none" strike="noStrike" baseline="0" dirty="0">
                <a:latin typeface="Arial" panose="020B0604020202020204" pitchFamily="34" charset="0"/>
                <a:cs typeface="Arial" panose="020B0604020202020204" pitchFamily="34" charset="0"/>
              </a:rPr>
              <a:t>50</a:t>
            </a:r>
            <a:r>
              <a:rPr lang="pt-BR" sz="2200" b="0" i="0" u="none" strike="noStrike" baseline="0" dirty="0">
                <a:latin typeface="Arial" panose="020B0604020202020204" pitchFamily="34" charset="0"/>
                <a:cs typeface="Arial" panose="020B0604020202020204" pitchFamily="34" charset="0"/>
              </a:rPr>
              <a:t>. 		(D) </a:t>
            </a:r>
            <a:r>
              <a:rPr lang="pt-BR" sz="2200" b="0" i="1" u="none" strike="noStrike" baseline="0" dirty="0">
                <a:latin typeface="Arial" panose="020B0604020202020204" pitchFamily="34" charset="0"/>
                <a:cs typeface="Arial" panose="020B0604020202020204" pitchFamily="34" charset="0"/>
              </a:rPr>
              <a:t>1 </a:t>
            </a:r>
            <a:r>
              <a:rPr lang="pt-BR" sz="2200" b="0" i="0" u="none" strike="noStrike" baseline="0" dirty="0">
                <a:latin typeface="Arial" panose="020B0604020202020204" pitchFamily="34" charset="0"/>
                <a:cs typeface="Arial" panose="020B0604020202020204" pitchFamily="34" charset="0"/>
              </a:rPr>
              <a:t>: </a:t>
            </a:r>
            <a:r>
              <a:rPr lang="pt-BR" sz="2200" b="0" i="1" u="none" strike="noStrike" baseline="0" dirty="0">
                <a:latin typeface="Arial" panose="020B0604020202020204" pitchFamily="34" charset="0"/>
                <a:cs typeface="Arial" panose="020B0604020202020204" pitchFamily="34" charset="0"/>
              </a:rPr>
              <a:t>200</a:t>
            </a:r>
            <a:r>
              <a:rPr lang="pt-BR" sz="2200" b="0" i="0" u="none" strike="noStrike" baseline="0" dirty="0">
                <a:latin typeface="Arial" panose="020B0604020202020204" pitchFamily="34" charset="0"/>
                <a:cs typeface="Arial" panose="020B0604020202020204" pitchFamily="34" charset="0"/>
              </a:rPr>
              <a:t>.</a:t>
            </a:r>
          </a:p>
          <a:p>
            <a:pPr algn="just"/>
            <a:r>
              <a:rPr lang="pt-BR" sz="2200" b="0" i="0" u="none" strike="noStrike" baseline="0" dirty="0">
                <a:latin typeface="Arial" panose="020B0604020202020204" pitchFamily="34" charset="0"/>
                <a:cs typeface="Arial" panose="020B0604020202020204" pitchFamily="34" charset="0"/>
              </a:rPr>
              <a:t>(B) </a:t>
            </a:r>
            <a:r>
              <a:rPr lang="pt-BR" sz="2200" b="0" i="1" u="none" strike="noStrike" baseline="0" dirty="0">
                <a:latin typeface="Arial" panose="020B0604020202020204" pitchFamily="34" charset="0"/>
                <a:cs typeface="Arial" panose="020B0604020202020204" pitchFamily="34" charset="0"/>
              </a:rPr>
              <a:t>1 </a:t>
            </a:r>
            <a:r>
              <a:rPr lang="pt-BR" sz="2200" b="0" i="0" u="none" strike="noStrike" baseline="0" dirty="0">
                <a:latin typeface="Arial" panose="020B0604020202020204" pitchFamily="34" charset="0"/>
                <a:cs typeface="Arial" panose="020B0604020202020204" pitchFamily="34" charset="0"/>
              </a:rPr>
              <a:t>: </a:t>
            </a:r>
            <a:r>
              <a:rPr lang="pt-BR" sz="2200" b="0" i="1" u="none" strike="noStrike" baseline="0" dirty="0">
                <a:latin typeface="Arial" panose="020B0604020202020204" pitchFamily="34" charset="0"/>
                <a:cs typeface="Arial" panose="020B0604020202020204" pitchFamily="34" charset="0"/>
              </a:rPr>
              <a:t>100</a:t>
            </a:r>
            <a:r>
              <a:rPr lang="pt-BR" sz="2200" b="0" i="0" u="none" strike="noStrike" baseline="0" dirty="0">
                <a:latin typeface="Arial" panose="020B0604020202020204" pitchFamily="34" charset="0"/>
                <a:cs typeface="Arial" panose="020B0604020202020204" pitchFamily="34" charset="0"/>
              </a:rPr>
              <a:t>. 		(E) </a:t>
            </a:r>
            <a:r>
              <a:rPr lang="pt-BR" sz="2200" b="0" i="1" u="none" strike="noStrike" baseline="0" dirty="0">
                <a:latin typeface="Arial" panose="020B0604020202020204" pitchFamily="34" charset="0"/>
                <a:cs typeface="Arial" panose="020B0604020202020204" pitchFamily="34" charset="0"/>
              </a:rPr>
              <a:t>1 </a:t>
            </a:r>
            <a:r>
              <a:rPr lang="pt-BR" sz="2200" b="0" i="0" u="none" strike="noStrike" baseline="0" dirty="0">
                <a:latin typeface="Arial" panose="020B0604020202020204" pitchFamily="34" charset="0"/>
                <a:cs typeface="Arial" panose="020B0604020202020204" pitchFamily="34" charset="0"/>
              </a:rPr>
              <a:t>: </a:t>
            </a:r>
            <a:r>
              <a:rPr lang="pt-BR" sz="2200" b="0" i="1" u="none" strike="noStrike" baseline="0" dirty="0">
                <a:latin typeface="Arial" panose="020B0604020202020204" pitchFamily="34" charset="0"/>
                <a:cs typeface="Arial" panose="020B0604020202020204" pitchFamily="34" charset="0"/>
              </a:rPr>
              <a:t>296</a:t>
            </a:r>
            <a:r>
              <a:rPr lang="pt-BR" sz="2200" b="0" i="0" u="none" strike="noStrike" baseline="0" dirty="0">
                <a:latin typeface="Arial" panose="020B0604020202020204" pitchFamily="34" charset="0"/>
                <a:cs typeface="Arial" panose="020B0604020202020204" pitchFamily="34" charset="0"/>
              </a:rPr>
              <a:t>.</a:t>
            </a:r>
          </a:p>
          <a:p>
            <a:pPr algn="just"/>
            <a:r>
              <a:rPr lang="pt-BR" sz="2200" b="0" i="0" u="none" strike="noStrike" baseline="0" dirty="0">
                <a:latin typeface="Arial" panose="020B0604020202020204" pitchFamily="34" charset="0"/>
                <a:cs typeface="Arial" panose="020B0604020202020204" pitchFamily="34" charset="0"/>
              </a:rPr>
              <a:t>(C) </a:t>
            </a:r>
            <a:r>
              <a:rPr lang="pt-BR" sz="2200" b="0" i="1" u="none" strike="noStrike" baseline="0" dirty="0">
                <a:latin typeface="Arial" panose="020B0604020202020204" pitchFamily="34" charset="0"/>
                <a:cs typeface="Arial" panose="020B0604020202020204" pitchFamily="34" charset="0"/>
              </a:rPr>
              <a:t>1 </a:t>
            </a:r>
            <a:r>
              <a:rPr lang="pt-BR" sz="2200" b="0" i="0" u="none" strike="noStrike" baseline="0" dirty="0">
                <a:latin typeface="Arial" panose="020B0604020202020204" pitchFamily="34" charset="0"/>
                <a:cs typeface="Arial" panose="020B0604020202020204" pitchFamily="34" charset="0"/>
              </a:rPr>
              <a:t>: </a:t>
            </a:r>
            <a:r>
              <a:rPr lang="pt-BR" sz="2200" b="0" i="1" u="none" strike="noStrike" baseline="0" dirty="0">
                <a:latin typeface="Arial" panose="020B0604020202020204" pitchFamily="34" charset="0"/>
                <a:cs typeface="Arial" panose="020B0604020202020204" pitchFamily="34" charset="0"/>
              </a:rPr>
              <a:t>150</a:t>
            </a:r>
            <a:r>
              <a:rPr lang="pt-BR" sz="2200" b="0" i="0" u="none" strike="noStrike" baseline="0" dirty="0">
                <a:latin typeface="Arial" panose="020B0604020202020204" pitchFamily="34" charset="0"/>
                <a:cs typeface="Arial" panose="020B0604020202020204" pitchFamily="34" charset="0"/>
              </a:rPr>
              <a:t>.</a:t>
            </a:r>
            <a:endParaRPr lang="pt-BR" sz="2200" dirty="0">
              <a:latin typeface="Arial" panose="020B0604020202020204" pitchFamily="34" charset="0"/>
              <a:cs typeface="Arial" panose="020B0604020202020204" pitchFamily="34" charset="0"/>
            </a:endParaRPr>
          </a:p>
        </p:txBody>
      </p:sp>
      <p:pic>
        <p:nvPicPr>
          <p:cNvPr id="8" name="Imagem 7" descr="Interface gráfica do usuário&#10;&#10;O conteúdo gerado por IA pode estar incorreto.">
            <a:extLst>
              <a:ext uri="{FF2B5EF4-FFF2-40B4-BE49-F238E27FC236}">
                <a16:creationId xmlns:a16="http://schemas.microsoft.com/office/drawing/2014/main" id="{6C38CA21-21FA-9B47-3778-4436A6BC67E9}"/>
              </a:ext>
            </a:extLst>
          </p:cNvPr>
          <p:cNvPicPr>
            <a:picLocks noChangeAspect="1"/>
          </p:cNvPicPr>
          <p:nvPr/>
        </p:nvPicPr>
        <p:blipFill>
          <a:blip r:embed="rId3"/>
          <a:stretch>
            <a:fillRect/>
          </a:stretch>
        </p:blipFill>
        <p:spPr>
          <a:xfrm>
            <a:off x="6439069" y="652021"/>
            <a:ext cx="2372813" cy="999507"/>
          </a:xfrm>
          <a:prstGeom prst="rect">
            <a:avLst/>
          </a:prstGeom>
        </p:spPr>
      </p:pic>
      <p:pic>
        <p:nvPicPr>
          <p:cNvPr id="10" name="Imagem 9" descr="Texto&#10;&#10;O conteúdo gerado por IA pode estar incorreto.">
            <a:extLst>
              <a:ext uri="{FF2B5EF4-FFF2-40B4-BE49-F238E27FC236}">
                <a16:creationId xmlns:a16="http://schemas.microsoft.com/office/drawing/2014/main" id="{8467BB6C-F80C-3F30-447B-183F65D96BF3}"/>
              </a:ext>
            </a:extLst>
          </p:cNvPr>
          <p:cNvPicPr>
            <a:picLocks noChangeAspect="1"/>
          </p:cNvPicPr>
          <p:nvPr/>
        </p:nvPicPr>
        <p:blipFill>
          <a:blip r:embed="rId4"/>
          <a:stretch>
            <a:fillRect/>
          </a:stretch>
        </p:blipFill>
        <p:spPr>
          <a:xfrm>
            <a:off x="6423712" y="1651528"/>
            <a:ext cx="5559816" cy="972059"/>
          </a:xfrm>
          <a:prstGeom prst="rect">
            <a:avLst/>
          </a:prstGeom>
        </p:spPr>
      </p:pic>
      <p:sp>
        <p:nvSpPr>
          <p:cNvPr id="12" name="CaixaDeTexto 11">
            <a:extLst>
              <a:ext uri="{FF2B5EF4-FFF2-40B4-BE49-F238E27FC236}">
                <a16:creationId xmlns:a16="http://schemas.microsoft.com/office/drawing/2014/main" id="{9B045EAB-30F3-D572-8573-3036E20F3BB0}"/>
              </a:ext>
            </a:extLst>
          </p:cNvPr>
          <p:cNvSpPr txBox="1"/>
          <p:nvPr/>
        </p:nvSpPr>
        <p:spPr>
          <a:xfrm>
            <a:off x="6303034" y="2697063"/>
            <a:ext cx="5680492" cy="3477875"/>
          </a:xfrm>
          <a:prstGeom prst="rect">
            <a:avLst/>
          </a:prstGeom>
          <a:noFill/>
        </p:spPr>
        <p:txBody>
          <a:bodyPr wrap="square">
            <a:spAutoFit/>
          </a:bodyPr>
          <a:lstStyle/>
          <a:p>
            <a:pPr algn="just"/>
            <a:r>
              <a:rPr lang="pt-BR" sz="2200" b="1" i="0" u="none" strike="noStrike" baseline="0" dirty="0">
                <a:latin typeface="Arial" panose="020B0604020202020204" pitchFamily="34" charset="0"/>
                <a:cs typeface="Arial" panose="020B0604020202020204" pitchFamily="34" charset="0"/>
              </a:rPr>
              <a:t>8. (ENEM 2024 – Reaplicação/PPL) </a:t>
            </a:r>
            <a:r>
              <a:rPr lang="pt-BR" sz="2200" b="0" i="0" u="none" strike="noStrike" baseline="0" dirty="0">
                <a:latin typeface="Arial" panose="020B0604020202020204" pitchFamily="34" charset="0"/>
                <a:cs typeface="Arial" panose="020B0604020202020204" pitchFamily="34" charset="0"/>
              </a:rPr>
              <a:t>Na planta baixa de uma casa, um quarto retangular, cuja área é de </a:t>
            </a:r>
            <a:r>
              <a:rPr lang="pt-BR" sz="2200" b="0" i="1" u="none" strike="noStrike" baseline="0" dirty="0">
                <a:latin typeface="Arial" panose="020B0604020202020204" pitchFamily="34" charset="0"/>
                <a:cs typeface="Arial" panose="020B0604020202020204" pitchFamily="34" charset="0"/>
              </a:rPr>
              <a:t>24 </a:t>
            </a:r>
            <a:r>
              <a:rPr lang="pt-BR" sz="2200" b="0" i="0" u="none" strike="noStrike" baseline="0" dirty="0">
                <a:latin typeface="Arial" panose="020B0604020202020204" pitchFamily="34" charset="0"/>
                <a:cs typeface="Arial" panose="020B0604020202020204" pitchFamily="34" charset="0"/>
              </a:rPr>
              <a:t>m², está representado por um retângulo com lados medindo </a:t>
            </a:r>
            <a:r>
              <a:rPr lang="pt-BR" sz="2200" b="0" i="1" u="none" strike="noStrike" baseline="0" dirty="0">
                <a:latin typeface="Arial" panose="020B0604020202020204" pitchFamily="34" charset="0"/>
                <a:cs typeface="Arial" panose="020B0604020202020204" pitchFamily="34" charset="0"/>
              </a:rPr>
              <a:t>0,10 </a:t>
            </a:r>
            <a:r>
              <a:rPr lang="pt-BR" sz="2200" b="0" i="0" u="none" strike="noStrike" baseline="0" dirty="0">
                <a:latin typeface="Arial" panose="020B0604020202020204" pitchFamily="34" charset="0"/>
                <a:cs typeface="Arial" panose="020B0604020202020204" pitchFamily="34" charset="0"/>
              </a:rPr>
              <a:t>m e </a:t>
            </a:r>
            <a:r>
              <a:rPr lang="pt-BR" sz="2200" b="0" i="1" u="none" strike="noStrike" baseline="0" dirty="0">
                <a:latin typeface="Arial" panose="020B0604020202020204" pitchFamily="34" charset="0"/>
                <a:cs typeface="Arial" panose="020B0604020202020204" pitchFamily="34" charset="0"/>
              </a:rPr>
              <a:t>0,15 </a:t>
            </a:r>
            <a:r>
              <a:rPr lang="pt-BR" sz="2200" b="0" i="0" u="none" strike="noStrike" baseline="0" dirty="0">
                <a:latin typeface="Arial" panose="020B0604020202020204" pitchFamily="34" charset="0"/>
                <a:cs typeface="Arial" panose="020B0604020202020204" pitchFamily="34" charset="0"/>
              </a:rPr>
              <a:t>m.</a:t>
            </a:r>
          </a:p>
          <a:p>
            <a:pPr algn="just"/>
            <a:r>
              <a:rPr lang="pt-BR" sz="2200" dirty="0">
                <a:latin typeface="Arial" panose="020B0604020202020204" pitchFamily="34" charset="0"/>
                <a:cs typeface="Arial" panose="020B0604020202020204" pitchFamily="34" charset="0"/>
              </a:rPr>
              <a:t>A escala dessa planta é</a:t>
            </a:r>
          </a:p>
          <a:p>
            <a:pPr algn="just"/>
            <a:endParaRPr lang="pt-BR" sz="2200" dirty="0">
              <a:latin typeface="Arial" panose="020B0604020202020204" pitchFamily="34" charset="0"/>
              <a:cs typeface="Arial" panose="020B0604020202020204" pitchFamily="34" charset="0"/>
            </a:endParaRPr>
          </a:p>
          <a:p>
            <a:pPr algn="just"/>
            <a:r>
              <a:rPr lang="pt-BR" sz="2200" dirty="0">
                <a:latin typeface="Arial" panose="020B0604020202020204" pitchFamily="34" charset="0"/>
                <a:cs typeface="Arial" panose="020B0604020202020204" pitchFamily="34" charset="0"/>
              </a:rPr>
              <a:t>(A) </a:t>
            </a:r>
            <a:r>
              <a:rPr lang="pt-BR" sz="2200" i="1" dirty="0">
                <a:latin typeface="Arial" panose="020B0604020202020204" pitchFamily="34" charset="0"/>
                <a:cs typeface="Arial" panose="020B0604020202020204" pitchFamily="34" charset="0"/>
              </a:rPr>
              <a:t>1 </a:t>
            </a:r>
            <a:r>
              <a:rPr lang="pt-BR" sz="2200" dirty="0">
                <a:latin typeface="Arial" panose="020B0604020202020204" pitchFamily="34" charset="0"/>
                <a:cs typeface="Arial" panose="020B0604020202020204" pitchFamily="34" charset="0"/>
              </a:rPr>
              <a:t>: </a:t>
            </a:r>
            <a:r>
              <a:rPr lang="pt-BR" sz="2200" i="1" dirty="0">
                <a:latin typeface="Arial" panose="020B0604020202020204" pitchFamily="34" charset="0"/>
                <a:cs typeface="Arial" panose="020B0604020202020204" pitchFamily="34" charset="0"/>
              </a:rPr>
              <a:t>24</a:t>
            </a:r>
            <a:r>
              <a:rPr lang="pt-BR" sz="2200" dirty="0">
                <a:latin typeface="Arial" panose="020B0604020202020204" pitchFamily="34" charset="0"/>
                <a:cs typeface="Arial" panose="020B0604020202020204" pitchFamily="34" charset="0"/>
              </a:rPr>
              <a:t>. 		(D) </a:t>
            </a:r>
            <a:r>
              <a:rPr lang="pt-BR" sz="2200" i="1" dirty="0">
                <a:latin typeface="Arial" panose="020B0604020202020204" pitchFamily="34" charset="0"/>
                <a:cs typeface="Arial" panose="020B0604020202020204" pitchFamily="34" charset="0"/>
              </a:rPr>
              <a:t>1 </a:t>
            </a:r>
            <a:r>
              <a:rPr lang="pt-BR" sz="2200" dirty="0">
                <a:latin typeface="Arial" panose="020B0604020202020204" pitchFamily="34" charset="0"/>
                <a:cs typeface="Arial" panose="020B0604020202020204" pitchFamily="34" charset="0"/>
              </a:rPr>
              <a:t>: </a:t>
            </a:r>
            <a:r>
              <a:rPr lang="pt-BR" sz="2200" i="1" dirty="0">
                <a:latin typeface="Arial" panose="020B0604020202020204" pitchFamily="34" charset="0"/>
                <a:cs typeface="Arial" panose="020B0604020202020204" pitchFamily="34" charset="0"/>
              </a:rPr>
              <a:t>1600</a:t>
            </a:r>
            <a:r>
              <a:rPr lang="pt-BR" sz="2200" dirty="0">
                <a:latin typeface="Arial" panose="020B0604020202020204" pitchFamily="34" charset="0"/>
                <a:cs typeface="Arial" panose="020B0604020202020204" pitchFamily="34" charset="0"/>
              </a:rPr>
              <a:t>.</a:t>
            </a:r>
          </a:p>
          <a:p>
            <a:pPr algn="just"/>
            <a:r>
              <a:rPr lang="pt-BR" sz="2200" dirty="0">
                <a:latin typeface="Arial" panose="020B0604020202020204" pitchFamily="34" charset="0"/>
                <a:cs typeface="Arial" panose="020B0604020202020204" pitchFamily="34" charset="0"/>
              </a:rPr>
              <a:t>(B) </a:t>
            </a:r>
            <a:r>
              <a:rPr lang="pt-BR" sz="2200" i="1" dirty="0">
                <a:latin typeface="Arial" panose="020B0604020202020204" pitchFamily="34" charset="0"/>
                <a:cs typeface="Arial" panose="020B0604020202020204" pitchFamily="34" charset="0"/>
              </a:rPr>
              <a:t>1 </a:t>
            </a:r>
            <a:r>
              <a:rPr lang="pt-BR" sz="2200" dirty="0">
                <a:latin typeface="Arial" panose="020B0604020202020204" pitchFamily="34" charset="0"/>
                <a:cs typeface="Arial" panose="020B0604020202020204" pitchFamily="34" charset="0"/>
              </a:rPr>
              <a:t>: </a:t>
            </a:r>
            <a:r>
              <a:rPr lang="pt-BR" sz="2200" i="1" dirty="0">
                <a:latin typeface="Arial" panose="020B0604020202020204" pitchFamily="34" charset="0"/>
                <a:cs typeface="Arial" panose="020B0604020202020204" pitchFamily="34" charset="0"/>
              </a:rPr>
              <a:t>40</a:t>
            </a:r>
            <a:r>
              <a:rPr lang="pt-BR" sz="2200" dirty="0">
                <a:latin typeface="Arial" panose="020B0604020202020204" pitchFamily="34" charset="0"/>
                <a:cs typeface="Arial" panose="020B0604020202020204" pitchFamily="34" charset="0"/>
              </a:rPr>
              <a:t>. 		(E) </a:t>
            </a:r>
            <a:r>
              <a:rPr lang="pt-BR" sz="2200" i="1" dirty="0">
                <a:latin typeface="Arial" panose="020B0604020202020204" pitchFamily="34" charset="0"/>
                <a:cs typeface="Arial" panose="020B0604020202020204" pitchFamily="34" charset="0"/>
              </a:rPr>
              <a:t>1 </a:t>
            </a:r>
            <a:r>
              <a:rPr lang="pt-BR" sz="2200" dirty="0">
                <a:latin typeface="Arial" panose="020B0604020202020204" pitchFamily="34" charset="0"/>
                <a:cs typeface="Arial" panose="020B0604020202020204" pitchFamily="34" charset="0"/>
              </a:rPr>
              <a:t>: </a:t>
            </a:r>
            <a:r>
              <a:rPr lang="pt-BR" sz="2200" i="1" dirty="0">
                <a:latin typeface="Arial" panose="020B0604020202020204" pitchFamily="34" charset="0"/>
                <a:cs typeface="Arial" panose="020B0604020202020204" pitchFamily="34" charset="0"/>
              </a:rPr>
              <a:t>16 000</a:t>
            </a:r>
            <a:r>
              <a:rPr lang="pt-BR" sz="2200" dirty="0">
                <a:latin typeface="Arial" panose="020B0604020202020204" pitchFamily="34" charset="0"/>
                <a:cs typeface="Arial" panose="020B0604020202020204" pitchFamily="34" charset="0"/>
              </a:rPr>
              <a:t>.</a:t>
            </a:r>
          </a:p>
          <a:p>
            <a:pPr algn="just"/>
            <a:r>
              <a:rPr lang="pt-BR" sz="2200" dirty="0">
                <a:latin typeface="Arial" panose="020B0604020202020204" pitchFamily="34" charset="0"/>
                <a:cs typeface="Arial" panose="020B0604020202020204" pitchFamily="34" charset="0"/>
              </a:rPr>
              <a:t>(C) </a:t>
            </a:r>
            <a:r>
              <a:rPr lang="pt-BR" sz="2200" i="1" dirty="0">
                <a:latin typeface="Arial" panose="020B0604020202020204" pitchFamily="34" charset="0"/>
                <a:cs typeface="Arial" panose="020B0604020202020204" pitchFamily="34" charset="0"/>
              </a:rPr>
              <a:t>1 </a:t>
            </a:r>
            <a:r>
              <a:rPr lang="pt-BR" sz="2200" dirty="0">
                <a:latin typeface="Arial" panose="020B0604020202020204" pitchFamily="34" charset="0"/>
                <a:cs typeface="Arial" panose="020B0604020202020204" pitchFamily="34" charset="0"/>
              </a:rPr>
              <a:t>: </a:t>
            </a:r>
            <a:r>
              <a:rPr lang="pt-BR" sz="2200" i="1" dirty="0">
                <a:latin typeface="Arial" panose="020B0604020202020204" pitchFamily="34" charset="0"/>
                <a:cs typeface="Arial" panose="020B0604020202020204" pitchFamily="34" charset="0"/>
              </a:rPr>
              <a:t>60</a:t>
            </a:r>
            <a:r>
              <a:rPr lang="pt-BR" sz="2200" dirty="0">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349757222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D3605D-3494-E523-95E2-A66CBB30E438}"/>
            </a:ext>
          </a:extLst>
        </p:cNvPr>
        <p:cNvGrpSpPr/>
        <p:nvPr/>
      </p:nvGrpSpPr>
      <p:grpSpPr>
        <a:xfrm>
          <a:off x="0" y="0"/>
          <a:ext cx="0" cy="0"/>
          <a:chOff x="0" y="0"/>
          <a:chExt cx="0" cy="0"/>
        </a:xfrm>
      </p:grpSpPr>
      <p:cxnSp>
        <p:nvCxnSpPr>
          <p:cNvPr id="2" name="Conector reto 1">
            <a:extLst>
              <a:ext uri="{FF2B5EF4-FFF2-40B4-BE49-F238E27FC236}">
                <a16:creationId xmlns:a16="http://schemas.microsoft.com/office/drawing/2014/main" id="{EB7D95D7-BF74-E76B-15F1-CEF5508F34F3}"/>
              </a:ext>
            </a:extLst>
          </p:cNvPr>
          <p:cNvCxnSpPr>
            <a:cxnSpLocks/>
          </p:cNvCxnSpPr>
          <p:nvPr/>
        </p:nvCxnSpPr>
        <p:spPr>
          <a:xfrm>
            <a:off x="6303034" y="727295"/>
            <a:ext cx="0" cy="5709588"/>
          </a:xfrm>
          <a:prstGeom prst="line">
            <a:avLst/>
          </a:prstGeom>
          <a:ln w="28575"/>
        </p:spPr>
        <p:style>
          <a:lnRef idx="3">
            <a:schemeClr val="dk1"/>
          </a:lnRef>
          <a:fillRef idx="0">
            <a:schemeClr val="dk1"/>
          </a:fillRef>
          <a:effectRef idx="2">
            <a:schemeClr val="dk1"/>
          </a:effectRef>
          <a:fontRef idx="minor">
            <a:schemeClr val="tx1"/>
          </a:fontRef>
        </p:style>
      </p:cxnSp>
      <p:sp>
        <p:nvSpPr>
          <p:cNvPr id="4" name="CaixaDeTexto 3">
            <a:extLst>
              <a:ext uri="{FF2B5EF4-FFF2-40B4-BE49-F238E27FC236}">
                <a16:creationId xmlns:a16="http://schemas.microsoft.com/office/drawing/2014/main" id="{73EFDB38-24AF-F9BF-74C8-A3FA64DB5AAC}"/>
              </a:ext>
            </a:extLst>
          </p:cNvPr>
          <p:cNvSpPr txBox="1"/>
          <p:nvPr/>
        </p:nvSpPr>
        <p:spPr>
          <a:xfrm>
            <a:off x="208472" y="727295"/>
            <a:ext cx="6094562" cy="5509200"/>
          </a:xfrm>
          <a:prstGeom prst="rect">
            <a:avLst/>
          </a:prstGeom>
          <a:noFill/>
        </p:spPr>
        <p:txBody>
          <a:bodyPr wrap="square">
            <a:spAutoFit/>
          </a:bodyPr>
          <a:lstStyle/>
          <a:p>
            <a:pPr algn="just"/>
            <a:r>
              <a:rPr lang="pt-BR" sz="2200" b="1" i="0" u="none" strike="noStrike" baseline="0" dirty="0">
                <a:latin typeface="Arial" panose="020B0604020202020204" pitchFamily="34" charset="0"/>
                <a:cs typeface="Arial" panose="020B0604020202020204" pitchFamily="34" charset="0"/>
              </a:rPr>
              <a:t>9. (ENEM 2024) </a:t>
            </a:r>
            <a:r>
              <a:rPr lang="pt-BR" sz="2200" b="0" i="0" u="none" strike="noStrike" baseline="0" dirty="0">
                <a:latin typeface="Arial" panose="020B0604020202020204" pitchFamily="34" charset="0"/>
                <a:cs typeface="Arial" panose="020B0604020202020204" pitchFamily="34" charset="0"/>
              </a:rPr>
              <a:t>Uma piscina tem capacidade de </a:t>
            </a:r>
            <a:r>
              <a:rPr lang="pt-BR" sz="2200" b="0" i="1" u="none" strike="noStrike" baseline="0" dirty="0">
                <a:latin typeface="Arial" panose="020B0604020202020204" pitchFamily="34" charset="0"/>
                <a:cs typeface="Arial" panose="020B0604020202020204" pitchFamily="34" charset="0"/>
              </a:rPr>
              <a:t>2 500 000 </a:t>
            </a:r>
            <a:r>
              <a:rPr lang="pt-BR" sz="2200" b="0" i="0" u="none" strike="noStrike" baseline="0" dirty="0">
                <a:latin typeface="Arial" panose="020B0604020202020204" pitchFamily="34" charset="0"/>
                <a:cs typeface="Arial" panose="020B0604020202020204" pitchFamily="34" charset="0"/>
              </a:rPr>
              <a:t>litros. Seu sistema de abastecimento foi regulado para ter uma vazão constante de </a:t>
            </a:r>
            <a:r>
              <a:rPr lang="pt-BR" sz="2200" b="0" i="1" u="none" strike="noStrike" baseline="0" dirty="0">
                <a:latin typeface="Arial" panose="020B0604020202020204" pitchFamily="34" charset="0"/>
                <a:cs typeface="Arial" panose="020B0604020202020204" pitchFamily="34" charset="0"/>
              </a:rPr>
              <a:t>6000 </a:t>
            </a:r>
            <a:r>
              <a:rPr lang="pt-BR" sz="2200" b="0" i="0" u="none" strike="noStrike" baseline="0" dirty="0">
                <a:latin typeface="Arial" panose="020B0604020202020204" pitchFamily="34" charset="0"/>
                <a:cs typeface="Arial" panose="020B0604020202020204" pitchFamily="34" charset="0"/>
              </a:rPr>
              <a:t>litros de água por minuto.</a:t>
            </a:r>
          </a:p>
          <a:p>
            <a:pPr algn="just"/>
            <a:r>
              <a:rPr lang="pt-BR" sz="2200" b="0" i="0" u="none" strike="noStrike" baseline="0" dirty="0">
                <a:latin typeface="Arial" panose="020B0604020202020204" pitchFamily="34" charset="0"/>
                <a:cs typeface="Arial" panose="020B0604020202020204" pitchFamily="34" charset="0"/>
              </a:rPr>
              <a:t>O mesmo sistema foi instalado em uma segunda piscina, com capacidade de </a:t>
            </a:r>
            <a:r>
              <a:rPr lang="pt-BR" sz="2200" b="0" i="1" u="none" strike="noStrike" baseline="0" dirty="0">
                <a:latin typeface="Arial" panose="020B0604020202020204" pitchFamily="34" charset="0"/>
                <a:cs typeface="Arial" panose="020B0604020202020204" pitchFamily="34" charset="0"/>
              </a:rPr>
              <a:t>2 750 000 </a:t>
            </a:r>
            <a:r>
              <a:rPr lang="pt-BR" sz="2200" b="0" i="0" u="none" strike="noStrike" baseline="0" dirty="0">
                <a:latin typeface="Arial" panose="020B0604020202020204" pitchFamily="34" charset="0"/>
                <a:cs typeface="Arial" panose="020B0604020202020204" pitchFamily="34" charset="0"/>
              </a:rPr>
              <a:t>litros, e regulado para ter uma vazão, também constante, capaz de enchê-la em um tempo </a:t>
            </a:r>
            <a:r>
              <a:rPr lang="pt-BR" sz="2200" b="0" i="1" u="none" strike="noStrike" baseline="0" dirty="0">
                <a:latin typeface="Arial" panose="020B0604020202020204" pitchFamily="34" charset="0"/>
                <a:cs typeface="Arial" panose="020B0604020202020204" pitchFamily="34" charset="0"/>
              </a:rPr>
              <a:t>20</a:t>
            </a:r>
            <a:r>
              <a:rPr lang="pt-BR" sz="2200" b="0" i="0" u="none" strike="noStrike" baseline="0" dirty="0">
                <a:latin typeface="Arial" panose="020B0604020202020204" pitchFamily="34" charset="0"/>
                <a:cs typeface="Arial" panose="020B0604020202020204" pitchFamily="34" charset="0"/>
              </a:rPr>
              <a:t>% maior que o gasto para encher a primeira piscina.</a:t>
            </a:r>
          </a:p>
          <a:p>
            <a:pPr algn="just"/>
            <a:r>
              <a:rPr lang="pt-BR" sz="2200" b="0" i="0" u="none" strike="noStrike" baseline="0" dirty="0">
                <a:latin typeface="Arial" panose="020B0604020202020204" pitchFamily="34" charset="0"/>
                <a:cs typeface="Arial" panose="020B0604020202020204" pitchFamily="34" charset="0"/>
              </a:rPr>
              <a:t>A vazão do sistema de abastecimento da segunda piscina, em litro por minuto, é</a:t>
            </a:r>
          </a:p>
          <a:p>
            <a:pPr algn="just"/>
            <a:endParaRPr lang="pt-BR" sz="2200" b="0" i="0" u="none" strike="noStrike" baseline="0" dirty="0">
              <a:latin typeface="Arial" panose="020B0604020202020204" pitchFamily="34" charset="0"/>
              <a:cs typeface="Arial" panose="020B0604020202020204" pitchFamily="34" charset="0"/>
            </a:endParaRPr>
          </a:p>
          <a:p>
            <a:pPr algn="just"/>
            <a:r>
              <a:rPr lang="pt-BR" sz="2200" b="0" i="0" u="none" strike="noStrike" baseline="0" dirty="0">
                <a:latin typeface="Arial" panose="020B0604020202020204" pitchFamily="34" charset="0"/>
                <a:cs typeface="Arial" panose="020B0604020202020204" pitchFamily="34" charset="0"/>
              </a:rPr>
              <a:t>(A) </a:t>
            </a:r>
            <a:r>
              <a:rPr lang="pt-BR" sz="2200" b="0" i="1" u="none" strike="noStrike" baseline="0" dirty="0">
                <a:latin typeface="Arial" panose="020B0604020202020204" pitchFamily="34" charset="0"/>
                <a:cs typeface="Arial" panose="020B0604020202020204" pitchFamily="34" charset="0"/>
              </a:rPr>
              <a:t>8250</a:t>
            </a:r>
            <a:r>
              <a:rPr lang="pt-BR" sz="2200" b="0" i="0" u="none" strike="noStrike" baseline="0" dirty="0">
                <a:latin typeface="Arial" panose="020B0604020202020204" pitchFamily="34" charset="0"/>
                <a:cs typeface="Arial" panose="020B0604020202020204" pitchFamily="34" charset="0"/>
              </a:rPr>
              <a:t>. 		(D) </a:t>
            </a:r>
            <a:r>
              <a:rPr lang="pt-BR" sz="2200" b="0" i="1" u="none" strike="noStrike" baseline="0" dirty="0">
                <a:latin typeface="Arial" panose="020B0604020202020204" pitchFamily="34" charset="0"/>
                <a:cs typeface="Arial" panose="020B0604020202020204" pitchFamily="34" charset="0"/>
              </a:rPr>
              <a:t>5500</a:t>
            </a:r>
            <a:r>
              <a:rPr lang="pt-BR" sz="2200" b="0" i="0" u="none" strike="noStrike" baseline="0" dirty="0">
                <a:latin typeface="Arial" panose="020B0604020202020204" pitchFamily="34" charset="0"/>
                <a:cs typeface="Arial" panose="020B0604020202020204" pitchFamily="34" charset="0"/>
              </a:rPr>
              <a:t>.</a:t>
            </a:r>
          </a:p>
          <a:p>
            <a:pPr algn="just"/>
            <a:r>
              <a:rPr lang="pt-BR" sz="2200" b="0" i="0" u="none" strike="noStrike" baseline="0" dirty="0">
                <a:latin typeface="Arial" panose="020B0604020202020204" pitchFamily="34" charset="0"/>
                <a:cs typeface="Arial" panose="020B0604020202020204" pitchFamily="34" charset="0"/>
              </a:rPr>
              <a:t>(B) </a:t>
            </a:r>
            <a:r>
              <a:rPr lang="pt-BR" sz="2200" b="0" i="1" u="none" strike="noStrike" baseline="0" dirty="0">
                <a:latin typeface="Arial" panose="020B0604020202020204" pitchFamily="34" charset="0"/>
                <a:cs typeface="Arial" panose="020B0604020202020204" pitchFamily="34" charset="0"/>
              </a:rPr>
              <a:t>7920</a:t>
            </a:r>
            <a:r>
              <a:rPr lang="pt-BR" sz="2200" b="0" i="0" u="none" strike="noStrike" baseline="0" dirty="0">
                <a:latin typeface="Arial" panose="020B0604020202020204" pitchFamily="34" charset="0"/>
                <a:cs typeface="Arial" panose="020B0604020202020204" pitchFamily="34" charset="0"/>
              </a:rPr>
              <a:t>. 		(E) </a:t>
            </a:r>
            <a:r>
              <a:rPr lang="pt-BR" sz="2200" b="0" i="1" u="none" strike="noStrike" baseline="0" dirty="0">
                <a:latin typeface="Arial" panose="020B0604020202020204" pitchFamily="34" charset="0"/>
                <a:cs typeface="Arial" panose="020B0604020202020204" pitchFamily="34" charset="0"/>
              </a:rPr>
              <a:t>5280</a:t>
            </a:r>
            <a:r>
              <a:rPr lang="pt-BR" sz="2200" b="0" i="0" u="none" strike="noStrike" baseline="0" dirty="0">
                <a:latin typeface="Arial" panose="020B0604020202020204" pitchFamily="34" charset="0"/>
                <a:cs typeface="Arial" panose="020B0604020202020204" pitchFamily="34" charset="0"/>
              </a:rPr>
              <a:t>.</a:t>
            </a:r>
          </a:p>
          <a:p>
            <a:pPr algn="just"/>
            <a:r>
              <a:rPr lang="pt-BR" sz="2200" b="0" i="0" u="none" strike="noStrike" baseline="0" dirty="0">
                <a:latin typeface="Arial" panose="020B0604020202020204" pitchFamily="34" charset="0"/>
                <a:cs typeface="Arial" panose="020B0604020202020204" pitchFamily="34" charset="0"/>
              </a:rPr>
              <a:t>(C) </a:t>
            </a:r>
            <a:r>
              <a:rPr lang="pt-BR" sz="2200" b="0" i="1" u="none" strike="noStrike" baseline="0" dirty="0">
                <a:latin typeface="Arial" panose="020B0604020202020204" pitchFamily="34" charset="0"/>
                <a:cs typeface="Arial" panose="020B0604020202020204" pitchFamily="34" charset="0"/>
              </a:rPr>
              <a:t>6545</a:t>
            </a:r>
            <a:r>
              <a:rPr lang="pt-BR" sz="2200" b="0" i="0" u="none" strike="noStrike" baseline="0" dirty="0">
                <a:latin typeface="Arial" panose="020B0604020202020204" pitchFamily="34" charset="0"/>
                <a:cs typeface="Arial" panose="020B0604020202020204" pitchFamily="34" charset="0"/>
              </a:rPr>
              <a:t>.</a:t>
            </a:r>
            <a:endParaRPr lang="pt-BR" sz="2200" dirty="0">
              <a:latin typeface="Arial" panose="020B0604020202020204" pitchFamily="34" charset="0"/>
              <a:cs typeface="Arial" panose="020B0604020202020204" pitchFamily="34" charset="0"/>
            </a:endParaRPr>
          </a:p>
        </p:txBody>
      </p:sp>
      <p:sp>
        <p:nvSpPr>
          <p:cNvPr id="6" name="CaixaDeTexto 5">
            <a:extLst>
              <a:ext uri="{FF2B5EF4-FFF2-40B4-BE49-F238E27FC236}">
                <a16:creationId xmlns:a16="http://schemas.microsoft.com/office/drawing/2014/main" id="{63F5F681-99C3-DB7B-6352-2382A2FA8A93}"/>
              </a:ext>
            </a:extLst>
          </p:cNvPr>
          <p:cNvSpPr txBox="1"/>
          <p:nvPr/>
        </p:nvSpPr>
        <p:spPr>
          <a:xfrm>
            <a:off x="6303034" y="727295"/>
            <a:ext cx="5601417" cy="2123658"/>
          </a:xfrm>
          <a:prstGeom prst="rect">
            <a:avLst/>
          </a:prstGeom>
          <a:noFill/>
        </p:spPr>
        <p:txBody>
          <a:bodyPr wrap="square">
            <a:spAutoFit/>
          </a:bodyPr>
          <a:lstStyle/>
          <a:p>
            <a:pPr algn="just"/>
            <a:r>
              <a:rPr lang="pt-BR" sz="2200" b="1" i="0" u="none" strike="noStrike" baseline="0" dirty="0">
                <a:latin typeface="Arial" panose="020B0604020202020204" pitchFamily="34" charset="0"/>
                <a:cs typeface="Arial" panose="020B0604020202020204" pitchFamily="34" charset="0"/>
              </a:rPr>
              <a:t>10. (ENEM 2025) </a:t>
            </a:r>
            <a:r>
              <a:rPr lang="pt-BR" sz="2200" b="0" i="0" u="none" strike="noStrike" baseline="0" dirty="0">
                <a:latin typeface="Arial" panose="020B0604020202020204" pitchFamily="34" charset="0"/>
                <a:cs typeface="Arial" panose="020B0604020202020204" pitchFamily="34" charset="0"/>
              </a:rPr>
              <a:t>Um artista, que costuma fazer desenhos com areia na praia, pediu a um banhista que fizesse um pequeno desenho, que serviria de esboço para uma grande obra de arte a ser feita na areia. Esse desenho está representado na figura.</a:t>
            </a:r>
            <a:endParaRPr lang="pt-BR" sz="2200" dirty="0">
              <a:latin typeface="Arial" panose="020B0604020202020204" pitchFamily="34" charset="0"/>
              <a:cs typeface="Arial" panose="020B0604020202020204" pitchFamily="34" charset="0"/>
            </a:endParaRPr>
          </a:p>
        </p:txBody>
      </p:sp>
      <p:pic>
        <p:nvPicPr>
          <p:cNvPr id="8" name="Imagem 7" descr="Logotipo&#10;&#10;O conteúdo gerado por IA pode estar incorreto.">
            <a:extLst>
              <a:ext uri="{FF2B5EF4-FFF2-40B4-BE49-F238E27FC236}">
                <a16:creationId xmlns:a16="http://schemas.microsoft.com/office/drawing/2014/main" id="{259F56F2-DAEE-D30A-733E-23CADF1C156D}"/>
              </a:ext>
            </a:extLst>
          </p:cNvPr>
          <p:cNvPicPr>
            <a:picLocks noChangeAspect="1"/>
          </p:cNvPicPr>
          <p:nvPr/>
        </p:nvPicPr>
        <p:blipFill>
          <a:blip r:embed="rId2"/>
          <a:stretch>
            <a:fillRect/>
          </a:stretch>
        </p:blipFill>
        <p:spPr>
          <a:xfrm>
            <a:off x="7983109" y="2850953"/>
            <a:ext cx="2230563" cy="2000072"/>
          </a:xfrm>
          <a:prstGeom prst="rect">
            <a:avLst/>
          </a:prstGeom>
        </p:spPr>
      </p:pic>
      <p:sp>
        <p:nvSpPr>
          <p:cNvPr id="10" name="CaixaDeTexto 9">
            <a:extLst>
              <a:ext uri="{FF2B5EF4-FFF2-40B4-BE49-F238E27FC236}">
                <a16:creationId xmlns:a16="http://schemas.microsoft.com/office/drawing/2014/main" id="{DBA12C24-B0A1-CA5E-050C-C808994D4821}"/>
              </a:ext>
            </a:extLst>
          </p:cNvPr>
          <p:cNvSpPr txBox="1"/>
          <p:nvPr/>
        </p:nvSpPr>
        <p:spPr>
          <a:xfrm>
            <a:off x="6303034" y="4822611"/>
            <a:ext cx="5680494" cy="1785104"/>
          </a:xfrm>
          <a:prstGeom prst="rect">
            <a:avLst/>
          </a:prstGeom>
          <a:noFill/>
        </p:spPr>
        <p:txBody>
          <a:bodyPr wrap="square">
            <a:spAutoFit/>
          </a:bodyPr>
          <a:lstStyle/>
          <a:p>
            <a:pPr algn="just"/>
            <a:r>
              <a:rPr lang="pt-BR" sz="2200" b="0" i="0" u="none" strike="noStrike" baseline="0" dirty="0">
                <a:latin typeface="Arial" panose="020B0604020202020204" pitchFamily="34" charset="0"/>
                <a:cs typeface="Arial" panose="020B0604020202020204" pitchFamily="34" charset="0"/>
              </a:rPr>
              <a:t>Após a conclusão, a obra de arte obtida manteve as mesmas proporções do desenho feito pelo banhista, sendo que as medidas indicadas na figura foram ampliadas para </a:t>
            </a:r>
            <a:r>
              <a:rPr lang="pt-BR" sz="2200" b="0" i="1" u="none" strike="noStrike" baseline="0" dirty="0">
                <a:latin typeface="Arial" panose="020B0604020202020204" pitchFamily="34" charset="0"/>
                <a:cs typeface="Arial" panose="020B0604020202020204" pitchFamily="34" charset="0"/>
              </a:rPr>
              <a:t>30 </a:t>
            </a:r>
            <a:r>
              <a:rPr lang="pt-BR" sz="2200" b="0" i="0" u="none" strike="noStrike" baseline="0" dirty="0">
                <a:latin typeface="Arial" panose="020B0604020202020204" pitchFamily="34" charset="0"/>
                <a:cs typeface="Arial" panose="020B0604020202020204" pitchFamily="34" charset="0"/>
              </a:rPr>
              <a:t>m.</a:t>
            </a:r>
            <a:endParaRPr lang="pt-BR" sz="2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7402156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6EF273-C715-2CAA-71BA-80A550CB43C3}"/>
            </a:ext>
          </a:extLst>
        </p:cNvPr>
        <p:cNvGrpSpPr/>
        <p:nvPr/>
      </p:nvGrpSpPr>
      <p:grpSpPr>
        <a:xfrm>
          <a:off x="0" y="0"/>
          <a:ext cx="0" cy="0"/>
          <a:chOff x="0" y="0"/>
          <a:chExt cx="0" cy="0"/>
        </a:xfrm>
      </p:grpSpPr>
      <p:cxnSp>
        <p:nvCxnSpPr>
          <p:cNvPr id="2" name="Conector reto 1">
            <a:extLst>
              <a:ext uri="{FF2B5EF4-FFF2-40B4-BE49-F238E27FC236}">
                <a16:creationId xmlns:a16="http://schemas.microsoft.com/office/drawing/2014/main" id="{A0C02810-0E6B-EB18-57A7-94D9BCC23282}"/>
              </a:ext>
            </a:extLst>
          </p:cNvPr>
          <p:cNvCxnSpPr>
            <a:cxnSpLocks/>
          </p:cNvCxnSpPr>
          <p:nvPr/>
        </p:nvCxnSpPr>
        <p:spPr>
          <a:xfrm>
            <a:off x="6303034" y="727295"/>
            <a:ext cx="0" cy="5709588"/>
          </a:xfrm>
          <a:prstGeom prst="line">
            <a:avLst/>
          </a:prstGeom>
          <a:ln w="28575"/>
        </p:spPr>
        <p:style>
          <a:lnRef idx="3">
            <a:schemeClr val="dk1"/>
          </a:lnRef>
          <a:fillRef idx="0">
            <a:schemeClr val="dk1"/>
          </a:fillRef>
          <a:effectRef idx="2">
            <a:schemeClr val="dk1"/>
          </a:effectRef>
          <a:fontRef idx="minor">
            <a:schemeClr val="tx1"/>
          </a:fontRef>
        </p:style>
      </p:cxnSp>
      <p:sp>
        <p:nvSpPr>
          <p:cNvPr id="4" name="CaixaDeTexto 3">
            <a:extLst>
              <a:ext uri="{FF2B5EF4-FFF2-40B4-BE49-F238E27FC236}">
                <a16:creationId xmlns:a16="http://schemas.microsoft.com/office/drawing/2014/main" id="{1E9A3E99-0705-143C-BCE0-6430E413F3B3}"/>
              </a:ext>
            </a:extLst>
          </p:cNvPr>
          <p:cNvSpPr txBox="1"/>
          <p:nvPr/>
        </p:nvSpPr>
        <p:spPr>
          <a:xfrm>
            <a:off x="208472" y="641031"/>
            <a:ext cx="6094562" cy="1969770"/>
          </a:xfrm>
          <a:prstGeom prst="rect">
            <a:avLst/>
          </a:prstGeom>
          <a:noFill/>
        </p:spPr>
        <p:txBody>
          <a:bodyPr wrap="square">
            <a:spAutoFit/>
          </a:bodyPr>
          <a:lstStyle/>
          <a:p>
            <a:pPr algn="just"/>
            <a:r>
              <a:rPr lang="pt-BR" sz="2200" b="0" i="0" u="none" strike="noStrike" baseline="0" dirty="0">
                <a:latin typeface="Arial" panose="020B0604020202020204" pitchFamily="34" charset="0"/>
                <a:cs typeface="Arial" panose="020B0604020202020204" pitchFamily="34" charset="0"/>
              </a:rPr>
              <a:t>Em qual escala esse desenho representa a obra de arte?</a:t>
            </a:r>
          </a:p>
          <a:p>
            <a:pPr algn="just"/>
            <a:endParaRPr lang="pt-BR" sz="1200" b="0" i="0" u="none" strike="noStrike" baseline="0" dirty="0">
              <a:latin typeface="Arial" panose="020B0604020202020204" pitchFamily="34" charset="0"/>
              <a:cs typeface="Arial" panose="020B0604020202020204" pitchFamily="34" charset="0"/>
            </a:endParaRPr>
          </a:p>
          <a:p>
            <a:pPr algn="just"/>
            <a:r>
              <a:rPr lang="pt-BR" sz="2200" b="0" i="0" u="none" strike="noStrike" baseline="0" dirty="0">
                <a:latin typeface="Arial" panose="020B0604020202020204" pitchFamily="34" charset="0"/>
                <a:cs typeface="Arial" panose="020B0604020202020204" pitchFamily="34" charset="0"/>
              </a:rPr>
              <a:t>(A) </a:t>
            </a:r>
            <a:r>
              <a:rPr lang="pt-BR" sz="2200" b="0" i="1" u="none" strike="noStrike" baseline="0" dirty="0">
                <a:latin typeface="Arial" panose="020B0604020202020204" pitchFamily="34" charset="0"/>
                <a:cs typeface="Arial" panose="020B0604020202020204" pitchFamily="34" charset="0"/>
              </a:rPr>
              <a:t>1 </a:t>
            </a:r>
            <a:r>
              <a:rPr lang="pt-BR" sz="2200" b="0" i="0" u="none" strike="noStrike" baseline="0" dirty="0">
                <a:latin typeface="Arial" panose="020B0604020202020204" pitchFamily="34" charset="0"/>
                <a:cs typeface="Arial" panose="020B0604020202020204" pitchFamily="34" charset="0"/>
              </a:rPr>
              <a:t>: </a:t>
            </a:r>
            <a:r>
              <a:rPr lang="pt-BR" sz="2200" b="0" i="1" u="none" strike="noStrike" baseline="0" dirty="0">
                <a:latin typeface="Arial" panose="020B0604020202020204" pitchFamily="34" charset="0"/>
                <a:cs typeface="Arial" panose="020B0604020202020204" pitchFamily="34" charset="0"/>
              </a:rPr>
              <a:t>1</a:t>
            </a:r>
            <a:r>
              <a:rPr lang="pt-BR" sz="2200" b="0" i="0" u="none" strike="noStrike" baseline="0" dirty="0">
                <a:latin typeface="Arial" panose="020B0604020202020204" pitchFamily="34" charset="0"/>
                <a:cs typeface="Arial" panose="020B0604020202020204" pitchFamily="34" charset="0"/>
              </a:rPr>
              <a:t>,</a:t>
            </a:r>
            <a:r>
              <a:rPr lang="pt-BR" sz="2200" b="0" i="1" u="none" strike="noStrike" baseline="0" dirty="0">
                <a:latin typeface="Arial" panose="020B0604020202020204" pitchFamily="34" charset="0"/>
                <a:cs typeface="Arial" panose="020B0604020202020204" pitchFamily="34" charset="0"/>
              </a:rPr>
              <a:t>5 		</a:t>
            </a:r>
            <a:r>
              <a:rPr lang="pt-BR" sz="2200" b="0" i="0" u="none" strike="noStrike" baseline="0" dirty="0">
                <a:latin typeface="Arial" panose="020B0604020202020204" pitchFamily="34" charset="0"/>
                <a:cs typeface="Arial" panose="020B0604020202020204" pitchFamily="34" charset="0"/>
              </a:rPr>
              <a:t>(D) </a:t>
            </a:r>
            <a:r>
              <a:rPr lang="pt-BR" sz="2200" b="0" i="1" u="none" strike="noStrike" baseline="0" dirty="0">
                <a:latin typeface="Arial" panose="020B0604020202020204" pitchFamily="34" charset="0"/>
                <a:cs typeface="Arial" panose="020B0604020202020204" pitchFamily="34" charset="0"/>
              </a:rPr>
              <a:t>1 </a:t>
            </a:r>
            <a:r>
              <a:rPr lang="pt-BR" sz="2200" b="0" i="0" u="none" strike="noStrike" baseline="0" dirty="0">
                <a:latin typeface="Arial" panose="020B0604020202020204" pitchFamily="34" charset="0"/>
                <a:cs typeface="Arial" panose="020B0604020202020204" pitchFamily="34" charset="0"/>
              </a:rPr>
              <a:t>: </a:t>
            </a:r>
            <a:r>
              <a:rPr lang="pt-BR" sz="2200" b="0" i="1" u="none" strike="noStrike" baseline="0" dirty="0">
                <a:latin typeface="Arial" panose="020B0604020202020204" pitchFamily="34" charset="0"/>
                <a:cs typeface="Arial" panose="020B0604020202020204" pitchFamily="34" charset="0"/>
              </a:rPr>
              <a:t>100</a:t>
            </a:r>
          </a:p>
          <a:p>
            <a:pPr algn="just"/>
            <a:r>
              <a:rPr lang="pt-BR" sz="2200" b="0" i="0" u="none" strike="noStrike" baseline="0" dirty="0">
                <a:latin typeface="Arial" panose="020B0604020202020204" pitchFamily="34" charset="0"/>
                <a:cs typeface="Arial" panose="020B0604020202020204" pitchFamily="34" charset="0"/>
              </a:rPr>
              <a:t>(B) </a:t>
            </a:r>
            <a:r>
              <a:rPr lang="pt-BR" sz="2200" b="0" i="1" u="none" strike="noStrike" baseline="0" dirty="0">
                <a:latin typeface="Arial" panose="020B0604020202020204" pitchFamily="34" charset="0"/>
                <a:cs typeface="Arial" panose="020B0604020202020204" pitchFamily="34" charset="0"/>
              </a:rPr>
              <a:t>1 </a:t>
            </a:r>
            <a:r>
              <a:rPr lang="pt-BR" sz="2200" b="0" i="0" u="none" strike="noStrike" baseline="0" dirty="0">
                <a:latin typeface="Arial" panose="020B0604020202020204" pitchFamily="34" charset="0"/>
                <a:cs typeface="Arial" panose="020B0604020202020204" pitchFamily="34" charset="0"/>
              </a:rPr>
              <a:t>: </a:t>
            </a:r>
            <a:r>
              <a:rPr lang="pt-BR" sz="2200" b="0" i="1" u="none" strike="noStrike" baseline="0" dirty="0">
                <a:latin typeface="Arial" panose="020B0604020202020204" pitchFamily="34" charset="0"/>
                <a:cs typeface="Arial" panose="020B0604020202020204" pitchFamily="34" charset="0"/>
              </a:rPr>
              <a:t>2</a:t>
            </a:r>
            <a:r>
              <a:rPr lang="pt-BR" sz="2200" b="0" i="0" u="none" strike="noStrike" baseline="0" dirty="0">
                <a:latin typeface="Arial" panose="020B0604020202020204" pitchFamily="34" charset="0"/>
                <a:cs typeface="Arial" panose="020B0604020202020204" pitchFamily="34" charset="0"/>
              </a:rPr>
              <a:t>,</a:t>
            </a:r>
            <a:r>
              <a:rPr lang="pt-BR" sz="2200" b="0" i="1" u="none" strike="noStrike" baseline="0" dirty="0">
                <a:latin typeface="Arial" panose="020B0604020202020204" pitchFamily="34" charset="0"/>
                <a:cs typeface="Arial" panose="020B0604020202020204" pitchFamily="34" charset="0"/>
              </a:rPr>
              <a:t>25 		</a:t>
            </a:r>
            <a:r>
              <a:rPr lang="pt-BR" sz="2200" b="0" i="0" u="none" strike="noStrike" baseline="0" dirty="0">
                <a:latin typeface="Arial" panose="020B0604020202020204" pitchFamily="34" charset="0"/>
                <a:cs typeface="Arial" panose="020B0604020202020204" pitchFamily="34" charset="0"/>
              </a:rPr>
              <a:t>(E) </a:t>
            </a:r>
            <a:r>
              <a:rPr lang="pt-BR" sz="2200" b="0" i="1" u="none" strike="noStrike" baseline="0" dirty="0">
                <a:latin typeface="Arial" panose="020B0604020202020204" pitchFamily="34" charset="0"/>
                <a:cs typeface="Arial" panose="020B0604020202020204" pitchFamily="34" charset="0"/>
              </a:rPr>
              <a:t>1 </a:t>
            </a:r>
            <a:r>
              <a:rPr lang="pt-BR" sz="2200" b="0" i="0" u="none" strike="noStrike" baseline="0" dirty="0">
                <a:latin typeface="Arial" panose="020B0604020202020204" pitchFamily="34" charset="0"/>
                <a:cs typeface="Arial" panose="020B0604020202020204" pitchFamily="34" charset="0"/>
              </a:rPr>
              <a:t>: </a:t>
            </a:r>
            <a:r>
              <a:rPr lang="pt-BR" sz="2200" b="0" i="1" u="none" strike="noStrike" baseline="0" dirty="0">
                <a:latin typeface="Arial" panose="020B0604020202020204" pitchFamily="34" charset="0"/>
                <a:cs typeface="Arial" panose="020B0604020202020204" pitchFamily="34" charset="0"/>
              </a:rPr>
              <a:t>150</a:t>
            </a:r>
          </a:p>
          <a:p>
            <a:pPr algn="just"/>
            <a:r>
              <a:rPr lang="pt-BR" sz="2200" b="0" i="0" u="none" strike="noStrike" baseline="0" dirty="0">
                <a:latin typeface="Arial" panose="020B0604020202020204" pitchFamily="34" charset="0"/>
                <a:cs typeface="Arial" panose="020B0604020202020204" pitchFamily="34" charset="0"/>
              </a:rPr>
              <a:t>(C) </a:t>
            </a:r>
            <a:r>
              <a:rPr lang="pt-BR" sz="2200" b="0" i="1" u="none" strike="noStrike" baseline="0" dirty="0">
                <a:latin typeface="Arial" panose="020B0604020202020204" pitchFamily="34" charset="0"/>
                <a:cs typeface="Arial" panose="020B0604020202020204" pitchFamily="34" charset="0"/>
              </a:rPr>
              <a:t>1 </a:t>
            </a:r>
            <a:r>
              <a:rPr lang="pt-BR" sz="2200" b="0" i="0" u="none" strike="noStrike" baseline="0" dirty="0">
                <a:latin typeface="Arial" panose="020B0604020202020204" pitchFamily="34" charset="0"/>
                <a:cs typeface="Arial" panose="020B0604020202020204" pitchFamily="34" charset="0"/>
              </a:rPr>
              <a:t>: </a:t>
            </a:r>
            <a:r>
              <a:rPr lang="pt-BR" sz="2200" b="0" i="1" u="none" strike="noStrike" baseline="0" dirty="0">
                <a:latin typeface="Arial" panose="020B0604020202020204" pitchFamily="34" charset="0"/>
                <a:cs typeface="Arial" panose="020B0604020202020204" pitchFamily="34" charset="0"/>
              </a:rPr>
              <a:t>10</a:t>
            </a:r>
            <a:endParaRPr lang="pt-BR" sz="2200" dirty="0">
              <a:latin typeface="Arial" panose="020B0604020202020204" pitchFamily="34" charset="0"/>
              <a:cs typeface="Arial" panose="020B0604020202020204" pitchFamily="34" charset="0"/>
            </a:endParaRPr>
          </a:p>
        </p:txBody>
      </p:sp>
      <p:sp>
        <p:nvSpPr>
          <p:cNvPr id="6" name="CaixaDeTexto 5">
            <a:extLst>
              <a:ext uri="{FF2B5EF4-FFF2-40B4-BE49-F238E27FC236}">
                <a16:creationId xmlns:a16="http://schemas.microsoft.com/office/drawing/2014/main" id="{EAD314F6-F4EC-9527-BC5F-B0211550B038}"/>
              </a:ext>
            </a:extLst>
          </p:cNvPr>
          <p:cNvSpPr txBox="1"/>
          <p:nvPr/>
        </p:nvSpPr>
        <p:spPr>
          <a:xfrm>
            <a:off x="208472" y="2596687"/>
            <a:ext cx="6094562" cy="3816429"/>
          </a:xfrm>
          <a:prstGeom prst="rect">
            <a:avLst/>
          </a:prstGeom>
          <a:noFill/>
        </p:spPr>
        <p:txBody>
          <a:bodyPr wrap="square">
            <a:spAutoFit/>
          </a:bodyPr>
          <a:lstStyle/>
          <a:p>
            <a:pPr algn="just"/>
            <a:r>
              <a:rPr lang="pt-BR" sz="2200" b="1" i="0" u="none" strike="noStrike" baseline="0" dirty="0">
                <a:latin typeface="Arial-BoldMT"/>
              </a:rPr>
              <a:t>11. </a:t>
            </a:r>
            <a:r>
              <a:rPr lang="pt-BR" sz="2200" b="1" i="0" u="none" strike="noStrike" baseline="0" dirty="0">
                <a:latin typeface="Lato-Bold"/>
              </a:rPr>
              <a:t>(ENEM </a:t>
            </a:r>
            <a:r>
              <a:rPr lang="pt-BR" sz="2200" b="1" i="0" u="none" strike="noStrike" baseline="0" dirty="0">
                <a:latin typeface="Cambria-Bold"/>
              </a:rPr>
              <a:t>2025</a:t>
            </a:r>
            <a:r>
              <a:rPr lang="pt-BR" sz="2200" b="1" i="0" u="none" strike="noStrike" baseline="0" dirty="0">
                <a:latin typeface="Lato-Bold"/>
              </a:rPr>
              <a:t>) </a:t>
            </a:r>
            <a:r>
              <a:rPr lang="pt-BR" sz="2200" b="0" i="0" u="none" strike="noStrike" baseline="0" dirty="0">
                <a:latin typeface="Lato-Regular"/>
              </a:rPr>
              <a:t>O controle remoto de um carrinho de brinquedo vem equipado com uma tela que ajusta automaticamente a escala empregada na exibição de cada deslocamento. A tela apresenta a imagem do deslocamento, a escala utilizada na geração dessa imagem e o comprimento desse deslocamento, em centímetro, em conformidade com a escala empregada. As figuras representam a tela do controle remoto exibindo os dados de cinco deslocamentos realizados por esse carrinho.</a:t>
            </a:r>
            <a:endParaRPr lang="pt-BR" sz="2200" dirty="0"/>
          </a:p>
        </p:txBody>
      </p:sp>
      <p:pic>
        <p:nvPicPr>
          <p:cNvPr id="8" name="Imagem 7">
            <a:extLst>
              <a:ext uri="{FF2B5EF4-FFF2-40B4-BE49-F238E27FC236}">
                <a16:creationId xmlns:a16="http://schemas.microsoft.com/office/drawing/2014/main" id="{0E666418-78D2-F920-924C-C05FBF7A4D65}"/>
              </a:ext>
            </a:extLst>
          </p:cNvPr>
          <p:cNvPicPr>
            <a:picLocks noChangeAspect="1"/>
          </p:cNvPicPr>
          <p:nvPr/>
        </p:nvPicPr>
        <p:blipFill>
          <a:blip r:embed="rId2"/>
          <a:stretch>
            <a:fillRect/>
          </a:stretch>
        </p:blipFill>
        <p:spPr>
          <a:xfrm>
            <a:off x="6622212" y="727295"/>
            <a:ext cx="5152844" cy="1521962"/>
          </a:xfrm>
          <a:prstGeom prst="rect">
            <a:avLst/>
          </a:prstGeom>
        </p:spPr>
      </p:pic>
      <p:pic>
        <p:nvPicPr>
          <p:cNvPr id="10" name="Imagem 9">
            <a:extLst>
              <a:ext uri="{FF2B5EF4-FFF2-40B4-BE49-F238E27FC236}">
                <a16:creationId xmlns:a16="http://schemas.microsoft.com/office/drawing/2014/main" id="{A413FB44-8770-E97F-565E-1BC4890C6ADA}"/>
              </a:ext>
            </a:extLst>
          </p:cNvPr>
          <p:cNvPicPr>
            <a:picLocks noChangeAspect="1"/>
          </p:cNvPicPr>
          <p:nvPr/>
        </p:nvPicPr>
        <p:blipFill>
          <a:blip r:embed="rId3"/>
          <a:stretch>
            <a:fillRect/>
          </a:stretch>
        </p:blipFill>
        <p:spPr>
          <a:xfrm>
            <a:off x="6563237" y="2249257"/>
            <a:ext cx="5270794" cy="1606751"/>
          </a:xfrm>
          <a:prstGeom prst="rect">
            <a:avLst/>
          </a:prstGeom>
        </p:spPr>
      </p:pic>
      <p:sp>
        <p:nvSpPr>
          <p:cNvPr id="12" name="CaixaDeTexto 11">
            <a:extLst>
              <a:ext uri="{FF2B5EF4-FFF2-40B4-BE49-F238E27FC236}">
                <a16:creationId xmlns:a16="http://schemas.microsoft.com/office/drawing/2014/main" id="{5D3C5348-A1CA-02DA-ED1A-6C9C93BBC1B5}"/>
              </a:ext>
            </a:extLst>
          </p:cNvPr>
          <p:cNvSpPr txBox="1"/>
          <p:nvPr/>
        </p:nvSpPr>
        <p:spPr>
          <a:xfrm>
            <a:off x="6303034" y="3975672"/>
            <a:ext cx="5680492" cy="2462213"/>
          </a:xfrm>
          <a:prstGeom prst="rect">
            <a:avLst/>
          </a:prstGeom>
          <a:noFill/>
        </p:spPr>
        <p:txBody>
          <a:bodyPr wrap="square">
            <a:spAutoFit/>
          </a:bodyPr>
          <a:lstStyle/>
          <a:p>
            <a:pPr algn="just"/>
            <a:r>
              <a:rPr lang="pt-BR" sz="2200" b="0" i="0" u="none" strike="noStrike" baseline="0" dirty="0">
                <a:latin typeface="Arial" panose="020B0604020202020204" pitchFamily="34" charset="0"/>
                <a:cs typeface="Arial" panose="020B0604020202020204" pitchFamily="34" charset="0"/>
              </a:rPr>
              <a:t>A opção que indica o deslocamento de maior comprimento realizado pelo carrinho de brinquedo é</a:t>
            </a:r>
          </a:p>
          <a:p>
            <a:pPr algn="just"/>
            <a:endParaRPr lang="pt-BR" sz="2200" b="0" i="0" u="none" strike="noStrike" baseline="0" dirty="0">
              <a:latin typeface="Arial" panose="020B0604020202020204" pitchFamily="34" charset="0"/>
              <a:cs typeface="Arial" panose="020B0604020202020204" pitchFamily="34" charset="0"/>
            </a:endParaRPr>
          </a:p>
          <a:p>
            <a:pPr algn="just"/>
            <a:r>
              <a:rPr lang="pt-BR" sz="2200" b="0" i="0" u="none" strike="noStrike" baseline="0" dirty="0">
                <a:latin typeface="Arial" panose="020B0604020202020204" pitchFamily="34" charset="0"/>
                <a:cs typeface="Arial" panose="020B0604020202020204" pitchFamily="34" charset="0"/>
              </a:rPr>
              <a:t>(A) I 			(D) IV.</a:t>
            </a:r>
          </a:p>
          <a:p>
            <a:pPr algn="just"/>
            <a:r>
              <a:rPr lang="pt-BR" sz="2200" b="0" i="0" u="none" strike="noStrike" baseline="0" dirty="0">
                <a:latin typeface="Arial" panose="020B0604020202020204" pitchFamily="34" charset="0"/>
                <a:cs typeface="Arial" panose="020B0604020202020204" pitchFamily="34" charset="0"/>
              </a:rPr>
              <a:t>(B) II. 			(E) V.</a:t>
            </a:r>
          </a:p>
          <a:p>
            <a:pPr algn="just"/>
            <a:r>
              <a:rPr lang="pt-BR" sz="2200" b="0" i="0" u="none" strike="noStrike" baseline="0" dirty="0">
                <a:latin typeface="Arial" panose="020B0604020202020204" pitchFamily="34" charset="0"/>
                <a:cs typeface="Arial" panose="020B0604020202020204" pitchFamily="34" charset="0"/>
              </a:rPr>
              <a:t>(C) III.</a:t>
            </a:r>
            <a:endParaRPr lang="pt-BR" sz="2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9580935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26B70C-9A43-6630-9D3E-AFAC14B45B21}"/>
            </a:ext>
          </a:extLst>
        </p:cNvPr>
        <p:cNvGrpSpPr/>
        <p:nvPr/>
      </p:nvGrpSpPr>
      <p:grpSpPr>
        <a:xfrm>
          <a:off x="0" y="0"/>
          <a:ext cx="0" cy="0"/>
          <a:chOff x="0" y="0"/>
          <a:chExt cx="0" cy="0"/>
        </a:xfrm>
      </p:grpSpPr>
      <p:cxnSp>
        <p:nvCxnSpPr>
          <p:cNvPr id="2" name="Conector reto 1">
            <a:extLst>
              <a:ext uri="{FF2B5EF4-FFF2-40B4-BE49-F238E27FC236}">
                <a16:creationId xmlns:a16="http://schemas.microsoft.com/office/drawing/2014/main" id="{70E56941-503B-414C-36C6-5BE255883DB5}"/>
              </a:ext>
            </a:extLst>
          </p:cNvPr>
          <p:cNvCxnSpPr>
            <a:cxnSpLocks/>
          </p:cNvCxnSpPr>
          <p:nvPr/>
        </p:nvCxnSpPr>
        <p:spPr>
          <a:xfrm>
            <a:off x="6303034" y="727295"/>
            <a:ext cx="0" cy="5709588"/>
          </a:xfrm>
          <a:prstGeom prst="line">
            <a:avLst/>
          </a:prstGeom>
          <a:ln w="28575"/>
        </p:spPr>
        <p:style>
          <a:lnRef idx="3">
            <a:schemeClr val="dk1"/>
          </a:lnRef>
          <a:fillRef idx="0">
            <a:schemeClr val="dk1"/>
          </a:fillRef>
          <a:effectRef idx="2">
            <a:schemeClr val="dk1"/>
          </a:effectRef>
          <a:fontRef idx="minor">
            <a:schemeClr val="tx1"/>
          </a:fontRef>
        </p:style>
      </p:cxnSp>
      <p:pic>
        <p:nvPicPr>
          <p:cNvPr id="4" name="Imagem 3" descr="Interface gráfica do usuário, Texto, Aplicativo, Email&#10;&#10;O conteúdo gerado por IA pode estar incorreto.">
            <a:extLst>
              <a:ext uri="{FF2B5EF4-FFF2-40B4-BE49-F238E27FC236}">
                <a16:creationId xmlns:a16="http://schemas.microsoft.com/office/drawing/2014/main" id="{6DC507EA-F8CF-2F68-DD6F-F5ED5A1FCDAB}"/>
              </a:ext>
            </a:extLst>
          </p:cNvPr>
          <p:cNvPicPr>
            <a:picLocks noChangeAspect="1"/>
          </p:cNvPicPr>
          <p:nvPr/>
        </p:nvPicPr>
        <p:blipFill>
          <a:blip r:embed="rId2"/>
          <a:stretch>
            <a:fillRect/>
          </a:stretch>
        </p:blipFill>
        <p:spPr>
          <a:xfrm>
            <a:off x="222983" y="600988"/>
            <a:ext cx="5996491" cy="2418257"/>
          </a:xfrm>
          <a:prstGeom prst="rect">
            <a:avLst/>
          </a:prstGeom>
        </p:spPr>
      </p:pic>
      <p:sp>
        <p:nvSpPr>
          <p:cNvPr id="6" name="CaixaDeTexto 5">
            <a:extLst>
              <a:ext uri="{FF2B5EF4-FFF2-40B4-BE49-F238E27FC236}">
                <a16:creationId xmlns:a16="http://schemas.microsoft.com/office/drawing/2014/main" id="{A1B831BB-B07D-A584-935C-CFA75BE05EFC}"/>
              </a:ext>
            </a:extLst>
          </p:cNvPr>
          <p:cNvSpPr txBox="1"/>
          <p:nvPr/>
        </p:nvSpPr>
        <p:spPr>
          <a:xfrm>
            <a:off x="173947" y="3112554"/>
            <a:ext cx="6094562" cy="3139321"/>
          </a:xfrm>
          <a:prstGeom prst="rect">
            <a:avLst/>
          </a:prstGeom>
          <a:noFill/>
        </p:spPr>
        <p:txBody>
          <a:bodyPr wrap="square">
            <a:spAutoFit/>
          </a:bodyPr>
          <a:lstStyle/>
          <a:p>
            <a:pPr algn="just"/>
            <a:r>
              <a:rPr lang="pt-BR" sz="2200" b="1" i="0" u="none" strike="noStrike" baseline="0" dirty="0">
                <a:latin typeface="Arial" panose="020B0604020202020204" pitchFamily="34" charset="0"/>
                <a:cs typeface="Arial" panose="020B0604020202020204" pitchFamily="34" charset="0"/>
              </a:rPr>
              <a:t>Item 1</a:t>
            </a:r>
            <a:r>
              <a:rPr lang="pt-BR" sz="2200" b="0" i="0" u="none" strike="noStrike" baseline="0" dirty="0">
                <a:latin typeface="Arial" panose="020B0604020202020204" pitchFamily="34" charset="0"/>
                <a:cs typeface="Arial" panose="020B0604020202020204" pitchFamily="34" charset="0"/>
              </a:rPr>
              <a:t>. As frações, a seguir, são proporcionais.</a:t>
            </a:r>
          </a:p>
          <a:p>
            <a:pPr algn="just"/>
            <a:endParaRPr lang="pt-BR" sz="2200" b="0" i="0" u="none" strike="noStrike" baseline="0" dirty="0">
              <a:latin typeface="Arial" panose="020B0604020202020204" pitchFamily="34" charset="0"/>
              <a:cs typeface="Arial" panose="020B0604020202020204" pitchFamily="34" charset="0"/>
            </a:endParaRPr>
          </a:p>
          <a:p>
            <a:pPr algn="just"/>
            <a:endParaRPr lang="pt-BR" sz="2200" dirty="0">
              <a:latin typeface="Arial" panose="020B0604020202020204" pitchFamily="34" charset="0"/>
              <a:cs typeface="Arial" panose="020B0604020202020204" pitchFamily="34" charset="0"/>
            </a:endParaRPr>
          </a:p>
          <a:p>
            <a:pPr algn="just"/>
            <a:endParaRPr lang="pt-BR" sz="2200" dirty="0">
              <a:latin typeface="Arial" panose="020B0604020202020204" pitchFamily="34" charset="0"/>
              <a:cs typeface="Arial" panose="020B0604020202020204" pitchFamily="34" charset="0"/>
            </a:endParaRPr>
          </a:p>
          <a:p>
            <a:pPr algn="just"/>
            <a:r>
              <a:rPr lang="pt-BR" sz="2200" b="0" i="0" u="none" strike="noStrike" baseline="0" dirty="0">
                <a:latin typeface="Arial" panose="020B0604020202020204" pitchFamily="34" charset="0"/>
                <a:cs typeface="Arial" panose="020B0604020202020204" pitchFamily="34" charset="0"/>
              </a:rPr>
              <a:t>Qual deve ser o valor de w, para que essa proporção seja verdadeira?</a:t>
            </a:r>
          </a:p>
          <a:p>
            <a:pPr algn="just"/>
            <a:r>
              <a:rPr lang="pt-BR" sz="2200" b="0" i="0" u="none" strike="noStrike" baseline="0" dirty="0">
                <a:latin typeface="Arial" panose="020B0604020202020204" pitchFamily="34" charset="0"/>
                <a:cs typeface="Arial" panose="020B0604020202020204" pitchFamily="34" charset="0"/>
              </a:rPr>
              <a:t>(A) </a:t>
            </a:r>
            <a:r>
              <a:rPr lang="pt-BR" sz="2200" b="0" i="1" u="none" strike="noStrike" baseline="0" dirty="0">
                <a:latin typeface="Arial" panose="020B0604020202020204" pitchFamily="34" charset="0"/>
                <a:cs typeface="Arial" panose="020B0604020202020204" pitchFamily="34" charset="0"/>
              </a:rPr>
              <a:t>3 			</a:t>
            </a:r>
            <a:r>
              <a:rPr lang="pt-BR" sz="2200" b="0" i="0" u="none" strike="noStrike" baseline="0" dirty="0">
                <a:latin typeface="Arial" panose="020B0604020202020204" pitchFamily="34" charset="0"/>
                <a:cs typeface="Arial" panose="020B0604020202020204" pitchFamily="34" charset="0"/>
              </a:rPr>
              <a:t>(D) </a:t>
            </a:r>
            <a:r>
              <a:rPr lang="pt-BR" sz="2200" b="0" i="1" u="none" strike="noStrike" baseline="0" dirty="0">
                <a:latin typeface="Arial" panose="020B0604020202020204" pitchFamily="34" charset="0"/>
                <a:cs typeface="Arial" panose="020B0604020202020204" pitchFamily="34" charset="0"/>
              </a:rPr>
              <a:t>12</a:t>
            </a:r>
          </a:p>
          <a:p>
            <a:pPr algn="just"/>
            <a:r>
              <a:rPr lang="pt-BR" sz="2200" b="0" i="0" u="none" strike="noStrike" baseline="0" dirty="0">
                <a:latin typeface="Arial" panose="020B0604020202020204" pitchFamily="34" charset="0"/>
                <a:cs typeface="Arial" panose="020B0604020202020204" pitchFamily="34" charset="0"/>
              </a:rPr>
              <a:t>(B) </a:t>
            </a:r>
            <a:r>
              <a:rPr lang="pt-BR" sz="2200" b="0" i="1" u="none" strike="noStrike" baseline="0" dirty="0">
                <a:latin typeface="Arial" panose="020B0604020202020204" pitchFamily="34" charset="0"/>
                <a:cs typeface="Arial" panose="020B0604020202020204" pitchFamily="34" charset="0"/>
              </a:rPr>
              <a:t>6 			</a:t>
            </a:r>
            <a:r>
              <a:rPr lang="pt-BR" sz="2200" b="0" i="0" u="none" strike="noStrike" baseline="0" dirty="0">
                <a:latin typeface="Arial" panose="020B0604020202020204" pitchFamily="34" charset="0"/>
                <a:cs typeface="Arial" panose="020B0604020202020204" pitchFamily="34" charset="0"/>
              </a:rPr>
              <a:t>(C) </a:t>
            </a:r>
            <a:r>
              <a:rPr lang="pt-BR" sz="2200" b="0" i="1" u="none" strike="noStrike" baseline="0" dirty="0">
                <a:latin typeface="Arial" panose="020B0604020202020204" pitchFamily="34" charset="0"/>
                <a:cs typeface="Arial" panose="020B0604020202020204" pitchFamily="34" charset="0"/>
              </a:rPr>
              <a:t>9</a:t>
            </a:r>
          </a:p>
          <a:p>
            <a:pPr algn="just"/>
            <a:r>
              <a:rPr lang="pt-BR" sz="2200" b="0" i="0" u="none" strike="noStrike" baseline="0" dirty="0">
                <a:latin typeface="Arial" panose="020B0604020202020204" pitchFamily="34" charset="0"/>
                <a:cs typeface="Arial" panose="020B0604020202020204" pitchFamily="34" charset="0"/>
              </a:rPr>
              <a:t>(C) </a:t>
            </a:r>
            <a:r>
              <a:rPr lang="pt-BR" sz="2200" b="0" i="1" u="none" strike="noStrike" baseline="0" dirty="0">
                <a:latin typeface="Arial" panose="020B0604020202020204" pitchFamily="34" charset="0"/>
                <a:cs typeface="Arial" panose="020B0604020202020204" pitchFamily="34" charset="0"/>
              </a:rPr>
              <a:t>9</a:t>
            </a:r>
            <a:endParaRPr lang="pt-BR" sz="2200" dirty="0">
              <a:latin typeface="Arial" panose="020B0604020202020204" pitchFamily="34" charset="0"/>
              <a:cs typeface="Arial" panose="020B0604020202020204" pitchFamily="34" charset="0"/>
            </a:endParaRPr>
          </a:p>
        </p:txBody>
      </p:sp>
      <p:pic>
        <p:nvPicPr>
          <p:cNvPr id="8" name="Imagem 7" descr="Texto&#10;&#10;O conteúdo gerado por IA pode estar incorreto.">
            <a:extLst>
              <a:ext uri="{FF2B5EF4-FFF2-40B4-BE49-F238E27FC236}">
                <a16:creationId xmlns:a16="http://schemas.microsoft.com/office/drawing/2014/main" id="{09726E3F-2D37-B814-FFB1-AFDFD1D30C07}"/>
              </a:ext>
            </a:extLst>
          </p:cNvPr>
          <p:cNvPicPr>
            <a:picLocks noChangeAspect="1"/>
          </p:cNvPicPr>
          <p:nvPr/>
        </p:nvPicPr>
        <p:blipFill>
          <a:blip r:embed="rId3"/>
          <a:stretch>
            <a:fillRect/>
          </a:stretch>
        </p:blipFill>
        <p:spPr>
          <a:xfrm>
            <a:off x="2403722" y="3693237"/>
            <a:ext cx="1659320" cy="730101"/>
          </a:xfrm>
          <a:prstGeom prst="rect">
            <a:avLst/>
          </a:prstGeom>
        </p:spPr>
      </p:pic>
      <p:sp>
        <p:nvSpPr>
          <p:cNvPr id="10" name="CaixaDeTexto 9">
            <a:extLst>
              <a:ext uri="{FF2B5EF4-FFF2-40B4-BE49-F238E27FC236}">
                <a16:creationId xmlns:a16="http://schemas.microsoft.com/office/drawing/2014/main" id="{1826A41E-8AEB-3003-0818-98A9FE81FAF4}"/>
              </a:ext>
            </a:extLst>
          </p:cNvPr>
          <p:cNvSpPr txBox="1"/>
          <p:nvPr/>
        </p:nvSpPr>
        <p:spPr>
          <a:xfrm>
            <a:off x="6292817" y="600988"/>
            <a:ext cx="5631454" cy="2800767"/>
          </a:xfrm>
          <a:prstGeom prst="rect">
            <a:avLst/>
          </a:prstGeom>
          <a:noFill/>
        </p:spPr>
        <p:txBody>
          <a:bodyPr wrap="square">
            <a:spAutoFit/>
          </a:bodyPr>
          <a:lstStyle/>
          <a:p>
            <a:pPr algn="just"/>
            <a:r>
              <a:rPr lang="pt-BR" sz="2200" b="1" i="0" u="none" strike="noStrike" baseline="0" dirty="0">
                <a:latin typeface="Arial" panose="020B0604020202020204" pitchFamily="34" charset="0"/>
                <a:cs typeface="Arial" panose="020B0604020202020204" pitchFamily="34" charset="0"/>
              </a:rPr>
              <a:t>Item 2. </a:t>
            </a:r>
            <a:r>
              <a:rPr lang="pt-BR" sz="2200" b="0" i="0" u="none" strike="noStrike" baseline="0" dirty="0">
                <a:latin typeface="Arial" panose="020B0604020202020204" pitchFamily="34" charset="0"/>
                <a:cs typeface="Arial" panose="020B0604020202020204" pitchFamily="34" charset="0"/>
              </a:rPr>
              <a:t>Observe as frações</a:t>
            </a:r>
          </a:p>
          <a:p>
            <a:pPr algn="just"/>
            <a:endParaRPr lang="pt-BR" sz="2200" b="0" i="0" u="none" strike="noStrike" baseline="0" dirty="0">
              <a:latin typeface="Arial" panose="020B0604020202020204" pitchFamily="34" charset="0"/>
              <a:cs typeface="Arial" panose="020B0604020202020204" pitchFamily="34" charset="0"/>
            </a:endParaRPr>
          </a:p>
          <a:p>
            <a:pPr algn="just"/>
            <a:endParaRPr lang="pt-BR" sz="2200" b="0" i="0" u="none" strike="noStrike" baseline="0" dirty="0">
              <a:latin typeface="Arial" panose="020B0604020202020204" pitchFamily="34" charset="0"/>
              <a:cs typeface="Arial" panose="020B0604020202020204" pitchFamily="34" charset="0"/>
            </a:endParaRPr>
          </a:p>
          <a:p>
            <a:pPr algn="just"/>
            <a:r>
              <a:rPr lang="pt-BR" sz="2200" b="0" i="0" u="none" strike="noStrike" baseline="0" dirty="0">
                <a:latin typeface="Arial" panose="020B0604020202020204" pitchFamily="34" charset="0"/>
                <a:cs typeface="Arial" panose="020B0604020202020204" pitchFamily="34" charset="0"/>
              </a:rPr>
              <a:t>Qual o valor de </a:t>
            </a:r>
            <a:r>
              <a:rPr lang="pt-BR" sz="2200" b="0" i="1" u="none" strike="noStrike" baseline="0" dirty="0">
                <a:latin typeface="Arial" panose="020B0604020202020204" pitchFamily="34" charset="0"/>
                <a:cs typeface="Arial" panose="020B0604020202020204" pitchFamily="34" charset="0"/>
              </a:rPr>
              <a:t>x</a:t>
            </a:r>
            <a:r>
              <a:rPr lang="pt-BR" sz="2200" b="0" i="0" u="none" strike="noStrike" baseline="0" dirty="0">
                <a:latin typeface="Arial" panose="020B0604020202020204" pitchFamily="34" charset="0"/>
                <a:cs typeface="Arial" panose="020B0604020202020204" pitchFamily="34" charset="0"/>
              </a:rPr>
              <a:t>, para que as razões sejam proporcionais?</a:t>
            </a:r>
          </a:p>
          <a:p>
            <a:pPr algn="just"/>
            <a:r>
              <a:rPr lang="pt-BR" sz="2200" b="0" i="0" u="none" strike="noStrike" baseline="0" dirty="0">
                <a:latin typeface="Arial" panose="020B0604020202020204" pitchFamily="34" charset="0"/>
                <a:cs typeface="Arial" panose="020B0604020202020204" pitchFamily="34" charset="0"/>
              </a:rPr>
              <a:t>(A) </a:t>
            </a:r>
            <a:r>
              <a:rPr lang="pt-BR" sz="2200" b="0" i="1" u="none" strike="noStrike" baseline="0" dirty="0">
                <a:latin typeface="Arial" panose="020B0604020202020204" pitchFamily="34" charset="0"/>
                <a:cs typeface="Arial" panose="020B0604020202020204" pitchFamily="34" charset="0"/>
              </a:rPr>
              <a:t>108 		</a:t>
            </a:r>
            <a:r>
              <a:rPr lang="pt-BR" sz="2200" b="0" i="0" u="none" strike="noStrike" baseline="0" dirty="0">
                <a:latin typeface="Arial" panose="020B0604020202020204" pitchFamily="34" charset="0"/>
                <a:cs typeface="Arial" panose="020B0604020202020204" pitchFamily="34" charset="0"/>
              </a:rPr>
              <a:t>(D) </a:t>
            </a:r>
            <a:r>
              <a:rPr lang="pt-BR" sz="2200" b="0" i="1" u="none" strike="noStrike" baseline="0" dirty="0">
                <a:latin typeface="Arial" panose="020B0604020202020204" pitchFamily="34" charset="0"/>
                <a:cs typeface="Arial" panose="020B0604020202020204" pitchFamily="34" charset="0"/>
              </a:rPr>
              <a:t>162</a:t>
            </a:r>
          </a:p>
          <a:p>
            <a:pPr algn="just"/>
            <a:r>
              <a:rPr lang="pt-BR" sz="2200" b="0" i="0" u="none" strike="noStrike" baseline="0" dirty="0">
                <a:latin typeface="Arial" panose="020B0604020202020204" pitchFamily="34" charset="0"/>
                <a:cs typeface="Arial" panose="020B0604020202020204" pitchFamily="34" charset="0"/>
              </a:rPr>
              <a:t>(B) </a:t>
            </a:r>
            <a:r>
              <a:rPr lang="pt-BR" sz="2200" b="0" i="1" u="none" strike="noStrike" baseline="0" dirty="0">
                <a:latin typeface="Arial" panose="020B0604020202020204" pitchFamily="34" charset="0"/>
                <a:cs typeface="Arial" panose="020B0604020202020204" pitchFamily="34" charset="0"/>
              </a:rPr>
              <a:t>135 		</a:t>
            </a:r>
            <a:r>
              <a:rPr lang="pt-BR" sz="2200" b="0" i="0" u="none" strike="noStrike" baseline="0" dirty="0">
                <a:latin typeface="Arial" panose="020B0604020202020204" pitchFamily="34" charset="0"/>
                <a:cs typeface="Arial" panose="020B0604020202020204" pitchFamily="34" charset="0"/>
              </a:rPr>
              <a:t>(E) </a:t>
            </a:r>
            <a:r>
              <a:rPr lang="pt-BR" sz="2200" b="0" i="1" u="none" strike="noStrike" baseline="0" dirty="0">
                <a:latin typeface="Arial" panose="020B0604020202020204" pitchFamily="34" charset="0"/>
                <a:cs typeface="Arial" panose="020B0604020202020204" pitchFamily="34" charset="0"/>
              </a:rPr>
              <a:t>170</a:t>
            </a:r>
          </a:p>
          <a:p>
            <a:pPr algn="just"/>
            <a:r>
              <a:rPr lang="pt-BR" sz="2200" b="0" i="0" u="none" strike="noStrike" baseline="0" dirty="0">
                <a:latin typeface="Arial" panose="020B0604020202020204" pitchFamily="34" charset="0"/>
                <a:cs typeface="Arial" panose="020B0604020202020204" pitchFamily="34" charset="0"/>
              </a:rPr>
              <a:t>(C) </a:t>
            </a:r>
            <a:r>
              <a:rPr lang="pt-BR" sz="2200" b="0" i="1" u="none" strike="noStrike" baseline="0" dirty="0">
                <a:latin typeface="Arial" panose="020B0604020202020204" pitchFamily="34" charset="0"/>
                <a:cs typeface="Arial" panose="020B0604020202020204" pitchFamily="34" charset="0"/>
              </a:rPr>
              <a:t>137</a:t>
            </a:r>
            <a:endParaRPr lang="pt-BR" sz="2200" dirty="0">
              <a:latin typeface="Arial" panose="020B0604020202020204" pitchFamily="34" charset="0"/>
              <a:cs typeface="Arial" panose="020B0604020202020204" pitchFamily="34" charset="0"/>
            </a:endParaRPr>
          </a:p>
        </p:txBody>
      </p:sp>
      <p:pic>
        <p:nvPicPr>
          <p:cNvPr id="12" name="Imagem 11" descr="Tela de computador com texto preto sobre fundo branco&#10;&#10;O conteúdo gerado por IA pode estar incorreto.">
            <a:extLst>
              <a:ext uri="{FF2B5EF4-FFF2-40B4-BE49-F238E27FC236}">
                <a16:creationId xmlns:a16="http://schemas.microsoft.com/office/drawing/2014/main" id="{B7AD23B4-78FF-4F7C-5E70-2D25959D7795}"/>
              </a:ext>
            </a:extLst>
          </p:cNvPr>
          <p:cNvPicPr>
            <a:picLocks noChangeAspect="1"/>
          </p:cNvPicPr>
          <p:nvPr/>
        </p:nvPicPr>
        <p:blipFill>
          <a:blip r:embed="rId4"/>
          <a:stretch>
            <a:fillRect/>
          </a:stretch>
        </p:blipFill>
        <p:spPr>
          <a:xfrm>
            <a:off x="8040262" y="1057751"/>
            <a:ext cx="1448796" cy="575549"/>
          </a:xfrm>
          <a:prstGeom prst="rect">
            <a:avLst/>
          </a:prstGeom>
        </p:spPr>
      </p:pic>
      <p:sp>
        <p:nvSpPr>
          <p:cNvPr id="14" name="CaixaDeTexto 13">
            <a:extLst>
              <a:ext uri="{FF2B5EF4-FFF2-40B4-BE49-F238E27FC236}">
                <a16:creationId xmlns:a16="http://schemas.microsoft.com/office/drawing/2014/main" id="{0F6E4148-A752-D95C-218D-52A11478E6BB}"/>
              </a:ext>
            </a:extLst>
          </p:cNvPr>
          <p:cNvSpPr txBox="1"/>
          <p:nvPr/>
        </p:nvSpPr>
        <p:spPr>
          <a:xfrm>
            <a:off x="6268509" y="3858518"/>
            <a:ext cx="5631454" cy="2800767"/>
          </a:xfrm>
          <a:prstGeom prst="rect">
            <a:avLst/>
          </a:prstGeom>
          <a:noFill/>
        </p:spPr>
        <p:txBody>
          <a:bodyPr wrap="square">
            <a:spAutoFit/>
          </a:bodyPr>
          <a:lstStyle/>
          <a:p>
            <a:pPr algn="ctr"/>
            <a:r>
              <a:rPr lang="pt-BR" sz="2200" b="1" i="0" u="none" strike="noStrike" baseline="0" dirty="0">
                <a:latin typeface="Arial" panose="020B0604020202020204" pitchFamily="34" charset="0"/>
                <a:cs typeface="Arial" panose="020B0604020202020204" pitchFamily="34" charset="0"/>
              </a:rPr>
              <a:t>GRANDEZAS DIRETAMENTE PROPORCIONAIS</a:t>
            </a:r>
          </a:p>
          <a:p>
            <a:pPr algn="just"/>
            <a:r>
              <a:rPr lang="pt-BR" sz="2200" b="0" i="0" u="none" strike="noStrike" baseline="0" dirty="0">
                <a:latin typeface="Arial" panose="020B0604020202020204" pitchFamily="34" charset="0"/>
                <a:cs typeface="Arial" panose="020B0604020202020204" pitchFamily="34" charset="0"/>
              </a:rPr>
              <a:t>São grandezas onde a variação de uma provoca a variação da outra, numa mesma razão. Por exemplo, se uma grandeza dobra a outra dobra; se uma triplica a outra triplica; se uma é dividida ao meio a outra também é dividida ao meio.</a:t>
            </a:r>
            <a:endParaRPr lang="pt-BR" sz="2200" dirty="0">
              <a:latin typeface="Arial" panose="020B0604020202020204" pitchFamily="34" charset="0"/>
              <a:cs typeface="Arial" panose="020B0604020202020204" pitchFamily="34" charset="0"/>
            </a:endParaRPr>
          </a:p>
        </p:txBody>
      </p:sp>
      <p:pic>
        <p:nvPicPr>
          <p:cNvPr id="16" name="Imagem 15" descr="Interface gráfica do usuário, Site&#10;&#10;O conteúdo gerado por IA pode estar incorreto.">
            <a:extLst>
              <a:ext uri="{FF2B5EF4-FFF2-40B4-BE49-F238E27FC236}">
                <a16:creationId xmlns:a16="http://schemas.microsoft.com/office/drawing/2014/main" id="{F24E9A5E-6A75-7764-3870-6374EBB6D144}"/>
              </a:ext>
            </a:extLst>
          </p:cNvPr>
          <p:cNvPicPr>
            <a:picLocks noChangeAspect="1"/>
          </p:cNvPicPr>
          <p:nvPr/>
        </p:nvPicPr>
        <p:blipFill>
          <a:blip r:embed="rId5"/>
          <a:stretch>
            <a:fillRect/>
          </a:stretch>
        </p:blipFill>
        <p:spPr>
          <a:xfrm>
            <a:off x="6356823" y="3412508"/>
            <a:ext cx="2606439" cy="529764"/>
          </a:xfrm>
          <a:prstGeom prst="rect">
            <a:avLst/>
          </a:prstGeom>
        </p:spPr>
      </p:pic>
    </p:spTree>
    <p:extLst>
      <p:ext uri="{BB962C8B-B14F-4D97-AF65-F5344CB8AC3E}">
        <p14:creationId xmlns:p14="http://schemas.microsoft.com/office/powerpoint/2010/main" val="747296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D00145-611A-FA0C-FF9C-65979A4C4DEF}"/>
            </a:ext>
          </a:extLst>
        </p:cNvPr>
        <p:cNvGrpSpPr/>
        <p:nvPr/>
      </p:nvGrpSpPr>
      <p:grpSpPr>
        <a:xfrm>
          <a:off x="0" y="0"/>
          <a:ext cx="0" cy="0"/>
          <a:chOff x="0" y="0"/>
          <a:chExt cx="0" cy="0"/>
        </a:xfrm>
      </p:grpSpPr>
      <p:cxnSp>
        <p:nvCxnSpPr>
          <p:cNvPr id="2" name="Conector reto 1">
            <a:extLst>
              <a:ext uri="{FF2B5EF4-FFF2-40B4-BE49-F238E27FC236}">
                <a16:creationId xmlns:a16="http://schemas.microsoft.com/office/drawing/2014/main" id="{E46C094D-1F32-E1AF-FB0B-78E22676961E}"/>
              </a:ext>
            </a:extLst>
          </p:cNvPr>
          <p:cNvCxnSpPr>
            <a:cxnSpLocks/>
          </p:cNvCxnSpPr>
          <p:nvPr/>
        </p:nvCxnSpPr>
        <p:spPr>
          <a:xfrm>
            <a:off x="6303034" y="727295"/>
            <a:ext cx="0" cy="5709588"/>
          </a:xfrm>
          <a:prstGeom prst="line">
            <a:avLst/>
          </a:prstGeom>
          <a:ln w="28575"/>
        </p:spPr>
        <p:style>
          <a:lnRef idx="3">
            <a:schemeClr val="dk1"/>
          </a:lnRef>
          <a:fillRef idx="0">
            <a:schemeClr val="dk1"/>
          </a:fillRef>
          <a:effectRef idx="2">
            <a:schemeClr val="dk1"/>
          </a:effectRef>
          <a:fontRef idx="minor">
            <a:schemeClr val="tx1"/>
          </a:fontRef>
        </p:style>
      </p:cxnSp>
      <p:pic>
        <p:nvPicPr>
          <p:cNvPr id="4" name="Imagem 3" descr="Interface gráfica do usuário&#10;&#10;O conteúdo gerado por IA pode estar incorreto.">
            <a:extLst>
              <a:ext uri="{FF2B5EF4-FFF2-40B4-BE49-F238E27FC236}">
                <a16:creationId xmlns:a16="http://schemas.microsoft.com/office/drawing/2014/main" id="{32AF7E95-6FF0-DF07-9C2E-8B9118577B66}"/>
              </a:ext>
            </a:extLst>
          </p:cNvPr>
          <p:cNvPicPr>
            <a:picLocks noChangeAspect="1"/>
          </p:cNvPicPr>
          <p:nvPr/>
        </p:nvPicPr>
        <p:blipFill>
          <a:blip r:embed="rId2"/>
          <a:stretch>
            <a:fillRect/>
          </a:stretch>
        </p:blipFill>
        <p:spPr>
          <a:xfrm>
            <a:off x="177033" y="409054"/>
            <a:ext cx="2400635" cy="1019317"/>
          </a:xfrm>
          <a:prstGeom prst="rect">
            <a:avLst/>
          </a:prstGeom>
        </p:spPr>
      </p:pic>
      <p:sp>
        <p:nvSpPr>
          <p:cNvPr id="6" name="CaixaDeTexto 5">
            <a:extLst>
              <a:ext uri="{FF2B5EF4-FFF2-40B4-BE49-F238E27FC236}">
                <a16:creationId xmlns:a16="http://schemas.microsoft.com/office/drawing/2014/main" id="{D0D5B95C-84FD-5E83-D51B-6F6E4A76496C}"/>
              </a:ext>
            </a:extLst>
          </p:cNvPr>
          <p:cNvSpPr txBox="1"/>
          <p:nvPr/>
        </p:nvSpPr>
        <p:spPr>
          <a:xfrm>
            <a:off x="208472" y="1428371"/>
            <a:ext cx="6094562" cy="3816429"/>
          </a:xfrm>
          <a:prstGeom prst="rect">
            <a:avLst/>
          </a:prstGeom>
          <a:noFill/>
        </p:spPr>
        <p:txBody>
          <a:bodyPr wrap="square">
            <a:spAutoFit/>
          </a:bodyPr>
          <a:lstStyle/>
          <a:p>
            <a:pPr algn="just"/>
            <a:r>
              <a:rPr lang="pt-BR" sz="2200" b="0" i="0" u="none" strike="noStrike" baseline="0" dirty="0">
                <a:latin typeface="Arial" panose="020B0604020202020204" pitchFamily="34" charset="0"/>
                <a:cs typeface="Arial" panose="020B0604020202020204" pitchFamily="34" charset="0"/>
              </a:rPr>
              <a:t>Um automóvel move-se a </a:t>
            </a:r>
            <a:r>
              <a:rPr lang="pt-BR" sz="2200" b="0" i="1" u="none" strike="noStrike" baseline="0" dirty="0">
                <a:latin typeface="Arial" panose="020B0604020202020204" pitchFamily="34" charset="0"/>
                <a:cs typeface="Arial" panose="020B0604020202020204" pitchFamily="34" charset="0"/>
              </a:rPr>
              <a:t>60 </a:t>
            </a:r>
            <a:r>
              <a:rPr lang="pt-BR" sz="2200" b="0" i="0" u="none" strike="noStrike" baseline="0" dirty="0">
                <a:latin typeface="Arial" panose="020B0604020202020204" pitchFamily="34" charset="0"/>
                <a:cs typeface="Arial" panose="020B0604020202020204" pitchFamily="34" charset="0"/>
              </a:rPr>
              <a:t>km/h e, em determinado período, consegue percorrer </a:t>
            </a:r>
            <a:r>
              <a:rPr lang="pt-BR" sz="2200" b="0" i="1" u="none" strike="noStrike" baseline="0" dirty="0">
                <a:latin typeface="Arial" panose="020B0604020202020204" pitchFamily="34" charset="0"/>
                <a:cs typeface="Arial" panose="020B0604020202020204" pitchFamily="34" charset="0"/>
              </a:rPr>
              <a:t>240 </a:t>
            </a:r>
            <a:r>
              <a:rPr lang="pt-BR" sz="2200" b="0" i="0" u="none" strike="noStrike" baseline="0" dirty="0">
                <a:latin typeface="Arial" panose="020B0604020202020204" pitchFamily="34" charset="0"/>
                <a:cs typeface="Arial" panose="020B0604020202020204" pitchFamily="34" charset="0"/>
              </a:rPr>
              <a:t>km. Se esse automóvel estiver a </a:t>
            </a:r>
            <a:r>
              <a:rPr lang="pt-BR" sz="2200" b="0" i="1" u="none" strike="noStrike" baseline="0" dirty="0">
                <a:latin typeface="Arial" panose="020B0604020202020204" pitchFamily="34" charset="0"/>
                <a:cs typeface="Arial" panose="020B0604020202020204" pitchFamily="34" charset="0"/>
              </a:rPr>
              <a:t>120 </a:t>
            </a:r>
            <a:r>
              <a:rPr lang="pt-BR" sz="2200" b="0" i="0" u="none" strike="noStrike" baseline="0" dirty="0">
                <a:latin typeface="Arial" panose="020B0604020202020204" pitchFamily="34" charset="0"/>
                <a:cs typeface="Arial" panose="020B0604020202020204" pitchFamily="34" charset="0"/>
              </a:rPr>
              <a:t>km/h, ele conseguirá percorrer </a:t>
            </a:r>
            <a:r>
              <a:rPr lang="pt-BR" sz="2200" b="0" i="1" u="none" strike="noStrike" baseline="0" dirty="0">
                <a:latin typeface="Arial" panose="020B0604020202020204" pitchFamily="34" charset="0"/>
                <a:cs typeface="Arial" panose="020B0604020202020204" pitchFamily="34" charset="0"/>
              </a:rPr>
              <a:t>480 </a:t>
            </a:r>
            <a:r>
              <a:rPr lang="pt-BR" sz="2200" b="0" i="0" u="none" strike="noStrike" baseline="0" dirty="0">
                <a:latin typeface="Arial" panose="020B0604020202020204" pitchFamily="34" charset="0"/>
                <a:cs typeface="Arial" panose="020B0604020202020204" pitchFamily="34" charset="0"/>
              </a:rPr>
              <a:t>km no mesmo período.</a:t>
            </a:r>
          </a:p>
          <a:p>
            <a:pPr algn="just"/>
            <a:r>
              <a:rPr lang="pt-BR" sz="2200" dirty="0">
                <a:latin typeface="Arial" panose="020B0604020202020204" pitchFamily="34" charset="0"/>
                <a:cs typeface="Arial" panose="020B0604020202020204" pitchFamily="34" charset="0"/>
              </a:rPr>
              <a:t>Nesse caso, foram observadas duas situações diferentes para as grandezas </a:t>
            </a:r>
            <a:r>
              <a:rPr lang="pt-BR" sz="2200" b="1" dirty="0">
                <a:latin typeface="Arial" panose="020B0604020202020204" pitchFamily="34" charset="0"/>
                <a:cs typeface="Arial" panose="020B0604020202020204" pitchFamily="34" charset="0"/>
              </a:rPr>
              <a:t>velocidade </a:t>
            </a:r>
            <a:r>
              <a:rPr lang="pt-BR" sz="2200" dirty="0">
                <a:latin typeface="Arial" panose="020B0604020202020204" pitchFamily="34" charset="0"/>
                <a:cs typeface="Arial" panose="020B0604020202020204" pitchFamily="34" charset="0"/>
              </a:rPr>
              <a:t>e </a:t>
            </a:r>
            <a:r>
              <a:rPr lang="pt-BR" sz="2200" b="1" dirty="0">
                <a:latin typeface="Arial" panose="020B0604020202020204" pitchFamily="34" charset="0"/>
                <a:cs typeface="Arial" panose="020B0604020202020204" pitchFamily="34" charset="0"/>
              </a:rPr>
              <a:t>distância</a:t>
            </a:r>
            <a:r>
              <a:rPr lang="pt-BR" sz="2200" dirty="0">
                <a:latin typeface="Arial" panose="020B0604020202020204" pitchFamily="34" charset="0"/>
                <a:cs typeface="Arial" panose="020B0604020202020204" pitchFamily="34" charset="0"/>
              </a:rPr>
              <a:t>.</a:t>
            </a:r>
          </a:p>
          <a:p>
            <a:pPr algn="just"/>
            <a:r>
              <a:rPr lang="pt-BR" sz="2200" dirty="0">
                <a:latin typeface="Arial" panose="020B0604020202020204" pitchFamily="34" charset="0"/>
                <a:cs typeface="Arial" panose="020B0604020202020204" pitchFamily="34" charset="0"/>
              </a:rPr>
              <a:t>No primeiro momento, podemos escrever a seguinte razão entre a velocidade e o espaço percorrido:</a:t>
            </a:r>
          </a:p>
        </p:txBody>
      </p:sp>
      <p:pic>
        <p:nvPicPr>
          <p:cNvPr id="8" name="Imagem 7" descr="Uma imagem contendo Texto&#10;&#10;O conteúdo gerado por IA pode estar incorreto.">
            <a:extLst>
              <a:ext uri="{FF2B5EF4-FFF2-40B4-BE49-F238E27FC236}">
                <a16:creationId xmlns:a16="http://schemas.microsoft.com/office/drawing/2014/main" id="{952E02FE-8B10-9871-287D-E5A9C5D30F18}"/>
              </a:ext>
            </a:extLst>
          </p:cNvPr>
          <p:cNvPicPr>
            <a:picLocks noChangeAspect="1"/>
          </p:cNvPicPr>
          <p:nvPr/>
        </p:nvPicPr>
        <p:blipFill>
          <a:blip r:embed="rId3"/>
          <a:stretch>
            <a:fillRect/>
          </a:stretch>
        </p:blipFill>
        <p:spPr>
          <a:xfrm>
            <a:off x="2487147" y="5093390"/>
            <a:ext cx="1537212" cy="747451"/>
          </a:xfrm>
          <a:prstGeom prst="rect">
            <a:avLst/>
          </a:prstGeom>
        </p:spPr>
      </p:pic>
      <p:sp>
        <p:nvSpPr>
          <p:cNvPr id="10" name="CaixaDeTexto 9">
            <a:extLst>
              <a:ext uri="{FF2B5EF4-FFF2-40B4-BE49-F238E27FC236}">
                <a16:creationId xmlns:a16="http://schemas.microsoft.com/office/drawing/2014/main" id="{35C5F7DA-DBEC-FAFF-0B81-6DB79BC129B6}"/>
              </a:ext>
            </a:extLst>
          </p:cNvPr>
          <p:cNvSpPr txBox="1"/>
          <p:nvPr/>
        </p:nvSpPr>
        <p:spPr>
          <a:xfrm>
            <a:off x="6303038" y="562395"/>
            <a:ext cx="5711929" cy="769441"/>
          </a:xfrm>
          <a:prstGeom prst="rect">
            <a:avLst/>
          </a:prstGeom>
          <a:noFill/>
        </p:spPr>
        <p:txBody>
          <a:bodyPr wrap="square">
            <a:spAutoFit/>
          </a:bodyPr>
          <a:lstStyle/>
          <a:p>
            <a:pPr algn="just"/>
            <a:r>
              <a:rPr lang="pt-BR" sz="2200" b="0" i="0" u="none" strike="noStrike" baseline="0" dirty="0">
                <a:latin typeface="Arial" panose="020B0604020202020204" pitchFamily="34" charset="0"/>
                <a:cs typeface="Arial" panose="020B0604020202020204" pitchFamily="34" charset="0"/>
              </a:rPr>
              <a:t>No segundo momento, podemos escrever a seguinte razão entre essas grandezas:</a:t>
            </a:r>
            <a:endParaRPr lang="pt-BR" sz="2200" dirty="0">
              <a:latin typeface="Arial" panose="020B0604020202020204" pitchFamily="34" charset="0"/>
              <a:cs typeface="Arial" panose="020B0604020202020204" pitchFamily="34" charset="0"/>
            </a:endParaRPr>
          </a:p>
        </p:txBody>
      </p:sp>
      <p:pic>
        <p:nvPicPr>
          <p:cNvPr id="12" name="Imagem 11" descr="Texto&#10;&#10;O conteúdo gerado por IA pode estar incorreto.">
            <a:extLst>
              <a:ext uri="{FF2B5EF4-FFF2-40B4-BE49-F238E27FC236}">
                <a16:creationId xmlns:a16="http://schemas.microsoft.com/office/drawing/2014/main" id="{B643D96D-6DFE-820F-DED2-7A4162CF4883}"/>
              </a:ext>
            </a:extLst>
          </p:cNvPr>
          <p:cNvPicPr>
            <a:picLocks noChangeAspect="1"/>
          </p:cNvPicPr>
          <p:nvPr/>
        </p:nvPicPr>
        <p:blipFill>
          <a:blip r:embed="rId4"/>
          <a:stretch>
            <a:fillRect/>
          </a:stretch>
        </p:blipFill>
        <p:spPr>
          <a:xfrm>
            <a:off x="8278488" y="1260134"/>
            <a:ext cx="1397027" cy="678556"/>
          </a:xfrm>
          <a:prstGeom prst="rect">
            <a:avLst/>
          </a:prstGeom>
        </p:spPr>
      </p:pic>
      <mc:AlternateContent xmlns:mc="http://schemas.openxmlformats.org/markup-compatibility/2006" xmlns:a14="http://schemas.microsoft.com/office/drawing/2010/main">
        <mc:Choice Requires="a14">
          <p:sp>
            <p:nvSpPr>
              <p:cNvPr id="14" name="CaixaDeTexto 13">
                <a:extLst>
                  <a:ext uri="{FF2B5EF4-FFF2-40B4-BE49-F238E27FC236}">
                    <a16:creationId xmlns:a16="http://schemas.microsoft.com/office/drawing/2014/main" id="{B0E79E94-C7F9-B45C-3C84-911CF3E8BD94}"/>
                  </a:ext>
                </a:extLst>
              </p:cNvPr>
              <p:cNvSpPr txBox="1"/>
              <p:nvPr/>
            </p:nvSpPr>
            <p:spPr>
              <a:xfrm>
                <a:off x="6287317" y="1850710"/>
                <a:ext cx="5680492" cy="1278170"/>
              </a:xfrm>
              <a:prstGeom prst="rect">
                <a:avLst/>
              </a:prstGeom>
              <a:noFill/>
            </p:spPr>
            <p:txBody>
              <a:bodyPr wrap="square">
                <a:spAutoFit/>
              </a:bodyPr>
              <a:lstStyle/>
              <a:p>
                <a:pPr algn="just"/>
                <a:r>
                  <a:rPr lang="pt-BR" sz="2200" b="0" i="0" u="none" strike="noStrike" baseline="0" dirty="0">
                    <a:latin typeface="Arial" panose="020B0604020202020204" pitchFamily="34" charset="0"/>
                    <a:cs typeface="Arial" panose="020B0604020202020204" pitchFamily="34" charset="0"/>
                  </a:rPr>
                  <a:t>Observe que ambas as razões têm como resultado o número </a:t>
                </a:r>
                <a14:m>
                  <m:oMath xmlns:m="http://schemas.openxmlformats.org/officeDocument/2006/math">
                    <m:f>
                      <m:fPr>
                        <m:ctrlPr>
                          <a:rPr lang="pt-BR" sz="2200" b="0" i="1" u="none" strike="noStrike" baseline="0" smtClean="0">
                            <a:latin typeface="Cambria Math" panose="02040503050406030204" pitchFamily="18" charset="0"/>
                            <a:cs typeface="Arial" panose="020B0604020202020204" pitchFamily="34" charset="0"/>
                          </a:rPr>
                        </m:ctrlPr>
                      </m:fPr>
                      <m:num>
                        <m:r>
                          <a:rPr lang="pt-BR" sz="2200" b="0" i="1" u="none" strike="noStrike" baseline="0" smtClean="0">
                            <a:latin typeface="Cambria Math" panose="02040503050406030204" pitchFamily="18" charset="0"/>
                            <a:cs typeface="Arial" panose="020B0604020202020204" pitchFamily="34" charset="0"/>
                          </a:rPr>
                          <m:t>1</m:t>
                        </m:r>
                      </m:num>
                      <m:den>
                        <m:r>
                          <a:rPr lang="pt-BR" sz="2200" b="0" i="1" u="none" strike="noStrike" baseline="0" smtClean="0">
                            <a:latin typeface="Cambria Math" panose="02040503050406030204" pitchFamily="18" charset="0"/>
                            <a:cs typeface="Arial" panose="020B0604020202020204" pitchFamily="34" charset="0"/>
                          </a:rPr>
                          <m:t>4</m:t>
                        </m:r>
                      </m:den>
                    </m:f>
                  </m:oMath>
                </a14:m>
                <a:r>
                  <a:rPr lang="pt-BR" sz="2200" b="0" i="0" u="none" strike="noStrike" baseline="0" dirty="0">
                    <a:latin typeface="Arial" panose="020B0604020202020204" pitchFamily="34" charset="0"/>
                    <a:cs typeface="Arial" panose="020B0604020202020204" pitchFamily="34" charset="0"/>
                  </a:rPr>
                  <a:t>, portanto elas formam a seguinte </a:t>
                </a:r>
                <a:r>
                  <a:rPr lang="pt-BR" sz="2200" b="1" i="0" u="none" strike="noStrike" baseline="0" dirty="0">
                    <a:latin typeface="Arial" panose="020B0604020202020204" pitchFamily="34" charset="0"/>
                    <a:cs typeface="Arial" panose="020B0604020202020204" pitchFamily="34" charset="0"/>
                  </a:rPr>
                  <a:t>proporção</a:t>
                </a:r>
                <a:r>
                  <a:rPr lang="pt-BR" sz="2200" b="0" i="0" u="none" strike="noStrike" baseline="0" dirty="0">
                    <a:latin typeface="Arial" panose="020B0604020202020204" pitchFamily="34" charset="0"/>
                    <a:cs typeface="Arial" panose="020B0604020202020204" pitchFamily="34" charset="0"/>
                  </a:rPr>
                  <a:t>:</a:t>
                </a:r>
                <a:endParaRPr lang="pt-BR" sz="2200" dirty="0">
                  <a:latin typeface="Arial" panose="020B0604020202020204" pitchFamily="34" charset="0"/>
                  <a:cs typeface="Arial" panose="020B0604020202020204" pitchFamily="34" charset="0"/>
                </a:endParaRPr>
              </a:p>
            </p:txBody>
          </p:sp>
        </mc:Choice>
        <mc:Fallback xmlns="">
          <p:sp>
            <p:nvSpPr>
              <p:cNvPr id="14" name="CaixaDeTexto 13">
                <a:extLst>
                  <a:ext uri="{FF2B5EF4-FFF2-40B4-BE49-F238E27FC236}">
                    <a16:creationId xmlns:a16="http://schemas.microsoft.com/office/drawing/2014/main" id="{B0E79E94-C7F9-B45C-3C84-911CF3E8BD94}"/>
                  </a:ext>
                </a:extLst>
              </p:cNvPr>
              <p:cNvSpPr txBox="1">
                <a:spLocks noRot="1" noChangeAspect="1" noMove="1" noResize="1" noEditPoints="1" noAdjustHandles="1" noChangeArrowheads="1" noChangeShapeType="1" noTextEdit="1"/>
              </p:cNvSpPr>
              <p:nvPr/>
            </p:nvSpPr>
            <p:spPr>
              <a:xfrm>
                <a:off x="6287317" y="1850710"/>
                <a:ext cx="5680492" cy="1278170"/>
              </a:xfrm>
              <a:prstGeom prst="rect">
                <a:avLst/>
              </a:prstGeom>
              <a:blipFill>
                <a:blip r:embed="rId5"/>
                <a:stretch>
                  <a:fillRect l="-1395" t="-2871" r="-1395" b="-6699"/>
                </a:stretch>
              </a:blipFill>
            </p:spPr>
            <p:txBody>
              <a:bodyPr/>
              <a:lstStyle/>
              <a:p>
                <a:r>
                  <a:rPr lang="pt-BR">
                    <a:noFill/>
                  </a:rPr>
                  <a:t> </a:t>
                </a:r>
              </a:p>
            </p:txBody>
          </p:sp>
        </mc:Fallback>
      </mc:AlternateContent>
      <p:pic>
        <p:nvPicPr>
          <p:cNvPr id="16" name="Imagem 15">
            <a:extLst>
              <a:ext uri="{FF2B5EF4-FFF2-40B4-BE49-F238E27FC236}">
                <a16:creationId xmlns:a16="http://schemas.microsoft.com/office/drawing/2014/main" id="{0820CA32-E43C-8554-D004-9E14F0B9F4B2}"/>
              </a:ext>
            </a:extLst>
          </p:cNvPr>
          <p:cNvPicPr>
            <a:picLocks noChangeAspect="1"/>
          </p:cNvPicPr>
          <p:nvPr/>
        </p:nvPicPr>
        <p:blipFill>
          <a:blip r:embed="rId6"/>
          <a:stretch>
            <a:fillRect/>
          </a:stretch>
        </p:blipFill>
        <p:spPr>
          <a:xfrm>
            <a:off x="8278488" y="3128880"/>
            <a:ext cx="1579023" cy="639439"/>
          </a:xfrm>
          <a:prstGeom prst="rect">
            <a:avLst/>
          </a:prstGeom>
        </p:spPr>
      </p:pic>
      <p:sp>
        <p:nvSpPr>
          <p:cNvPr id="18" name="CaixaDeTexto 17">
            <a:extLst>
              <a:ext uri="{FF2B5EF4-FFF2-40B4-BE49-F238E27FC236}">
                <a16:creationId xmlns:a16="http://schemas.microsoft.com/office/drawing/2014/main" id="{70E6AD38-F643-2511-D9B7-F7565653C43C}"/>
              </a:ext>
            </a:extLst>
          </p:cNvPr>
          <p:cNvSpPr txBox="1"/>
          <p:nvPr/>
        </p:nvSpPr>
        <p:spPr>
          <a:xfrm>
            <a:off x="6287317" y="3768319"/>
            <a:ext cx="5711925" cy="2123658"/>
          </a:xfrm>
          <a:prstGeom prst="rect">
            <a:avLst/>
          </a:prstGeom>
          <a:noFill/>
        </p:spPr>
        <p:txBody>
          <a:bodyPr wrap="square">
            <a:spAutoFit/>
          </a:bodyPr>
          <a:lstStyle/>
          <a:p>
            <a:pPr algn="just"/>
            <a:r>
              <a:rPr lang="pt-BR" sz="2200" b="0" i="0" u="none" strike="noStrike" baseline="0" dirty="0">
                <a:solidFill>
                  <a:srgbClr val="000000"/>
                </a:solidFill>
                <a:latin typeface="Arial" panose="020B0604020202020204" pitchFamily="34" charset="0"/>
                <a:cs typeface="Arial" panose="020B0604020202020204" pitchFamily="34" charset="0"/>
              </a:rPr>
              <a:t>Pode-se dizer, portanto, que as </a:t>
            </a:r>
            <a:r>
              <a:rPr lang="pt-BR" sz="2200" b="1" i="0" u="none" strike="noStrike" baseline="0" dirty="0">
                <a:solidFill>
                  <a:srgbClr val="000000"/>
                </a:solidFill>
                <a:latin typeface="Arial" panose="020B0604020202020204" pitchFamily="34" charset="0"/>
                <a:cs typeface="Arial" panose="020B0604020202020204" pitchFamily="34" charset="0"/>
              </a:rPr>
              <a:t>grandezas </a:t>
            </a:r>
            <a:r>
              <a:rPr lang="pt-BR" sz="2200" b="1" i="0" u="none" strike="noStrike" baseline="0" dirty="0">
                <a:solidFill>
                  <a:srgbClr val="29FD00"/>
                </a:solidFill>
                <a:latin typeface="Arial" panose="020B0604020202020204" pitchFamily="34" charset="0"/>
                <a:cs typeface="Arial" panose="020B0604020202020204" pitchFamily="34" charset="0"/>
              </a:rPr>
              <a:t>velocidade </a:t>
            </a:r>
            <a:r>
              <a:rPr lang="pt-BR" sz="2200" b="0" i="0" u="none" strike="noStrike" baseline="0" dirty="0">
                <a:solidFill>
                  <a:srgbClr val="000000"/>
                </a:solidFill>
                <a:latin typeface="Arial" panose="020B0604020202020204" pitchFamily="34" charset="0"/>
                <a:cs typeface="Arial" panose="020B0604020202020204" pitchFamily="34" charset="0"/>
              </a:rPr>
              <a:t>e </a:t>
            </a:r>
            <a:r>
              <a:rPr lang="pt-BR" sz="2200" b="1" i="0" u="none" strike="noStrike" baseline="0" dirty="0">
                <a:solidFill>
                  <a:srgbClr val="B829FF"/>
                </a:solidFill>
                <a:latin typeface="Arial" panose="020B0604020202020204" pitchFamily="34" charset="0"/>
                <a:cs typeface="Arial" panose="020B0604020202020204" pitchFamily="34" charset="0"/>
              </a:rPr>
              <a:t>distância </a:t>
            </a:r>
            <a:r>
              <a:rPr lang="pt-BR" sz="2200" b="0" i="0" u="none" strike="noStrike" baseline="0" dirty="0">
                <a:solidFill>
                  <a:srgbClr val="000000"/>
                </a:solidFill>
                <a:latin typeface="Arial" panose="020B0604020202020204" pitchFamily="34" charset="0"/>
                <a:cs typeface="Arial" panose="020B0604020202020204" pitchFamily="34" charset="0"/>
              </a:rPr>
              <a:t>são </a:t>
            </a:r>
            <a:r>
              <a:rPr lang="pt-BR" sz="2200" b="1" i="0" u="none" strike="noStrike" baseline="0" dirty="0">
                <a:solidFill>
                  <a:srgbClr val="000000"/>
                </a:solidFill>
                <a:latin typeface="Arial" panose="020B0604020202020204" pitchFamily="34" charset="0"/>
                <a:cs typeface="Arial" panose="020B0604020202020204" pitchFamily="34" charset="0"/>
              </a:rPr>
              <a:t>diretamente proporcionais</a:t>
            </a:r>
            <a:r>
              <a:rPr lang="pt-BR" sz="2200" b="0" i="0" u="none" strike="noStrike" baseline="0" dirty="0">
                <a:solidFill>
                  <a:srgbClr val="000000"/>
                </a:solidFill>
                <a:latin typeface="Arial" panose="020B0604020202020204" pitchFamily="34" charset="0"/>
                <a:cs typeface="Arial" panose="020B0604020202020204" pitchFamily="34" charset="0"/>
              </a:rPr>
              <a:t>.</a:t>
            </a:r>
          </a:p>
          <a:p>
            <a:pPr algn="just"/>
            <a:r>
              <a:rPr lang="pt-BR" sz="2200" b="0" i="0" u="none" strike="noStrike" baseline="0" dirty="0">
                <a:solidFill>
                  <a:srgbClr val="000000"/>
                </a:solidFill>
                <a:latin typeface="Arial" panose="020B0604020202020204" pitchFamily="34" charset="0"/>
                <a:cs typeface="Arial" panose="020B0604020202020204" pitchFamily="34" charset="0"/>
              </a:rPr>
              <a:t>Nesta situação, a relação entre as duas grandezas pode ser representada através de uma sentença matemática:</a:t>
            </a:r>
            <a:endParaRPr lang="pt-BR" sz="2200" dirty="0">
              <a:latin typeface="Arial" panose="020B0604020202020204" pitchFamily="34" charset="0"/>
              <a:cs typeface="Arial" panose="020B0604020202020204" pitchFamily="34" charset="0"/>
            </a:endParaRPr>
          </a:p>
        </p:txBody>
      </p:sp>
      <p:pic>
        <p:nvPicPr>
          <p:cNvPr id="20" name="Imagem 19" descr="Uma imagem contendo objeto, relógio, placar&#10;&#10;O conteúdo gerado por IA pode estar incorreto.">
            <a:extLst>
              <a:ext uri="{FF2B5EF4-FFF2-40B4-BE49-F238E27FC236}">
                <a16:creationId xmlns:a16="http://schemas.microsoft.com/office/drawing/2014/main" id="{A093D512-9825-CF84-7B4E-903193C48217}"/>
              </a:ext>
            </a:extLst>
          </p:cNvPr>
          <p:cNvPicPr>
            <a:picLocks noChangeAspect="1"/>
          </p:cNvPicPr>
          <p:nvPr/>
        </p:nvPicPr>
        <p:blipFill>
          <a:blip r:embed="rId7"/>
          <a:stretch>
            <a:fillRect/>
          </a:stretch>
        </p:blipFill>
        <p:spPr>
          <a:xfrm>
            <a:off x="8444364" y="5852016"/>
            <a:ext cx="1065273" cy="705571"/>
          </a:xfrm>
          <a:prstGeom prst="rect">
            <a:avLst/>
          </a:prstGeom>
        </p:spPr>
      </p:pic>
    </p:spTree>
    <p:extLst>
      <p:ext uri="{BB962C8B-B14F-4D97-AF65-F5344CB8AC3E}">
        <p14:creationId xmlns:p14="http://schemas.microsoft.com/office/powerpoint/2010/main" val="213267234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451F5F-BE45-6C70-9DAD-71975D5AD681}"/>
            </a:ext>
          </a:extLst>
        </p:cNvPr>
        <p:cNvGrpSpPr/>
        <p:nvPr/>
      </p:nvGrpSpPr>
      <p:grpSpPr>
        <a:xfrm>
          <a:off x="0" y="0"/>
          <a:ext cx="0" cy="0"/>
          <a:chOff x="0" y="0"/>
          <a:chExt cx="0" cy="0"/>
        </a:xfrm>
      </p:grpSpPr>
      <p:cxnSp>
        <p:nvCxnSpPr>
          <p:cNvPr id="2" name="Conector reto 1">
            <a:extLst>
              <a:ext uri="{FF2B5EF4-FFF2-40B4-BE49-F238E27FC236}">
                <a16:creationId xmlns:a16="http://schemas.microsoft.com/office/drawing/2014/main" id="{A9DC811F-8DF2-A329-1A3D-5D5E2F962DD6}"/>
              </a:ext>
            </a:extLst>
          </p:cNvPr>
          <p:cNvCxnSpPr>
            <a:cxnSpLocks/>
          </p:cNvCxnSpPr>
          <p:nvPr/>
        </p:nvCxnSpPr>
        <p:spPr>
          <a:xfrm>
            <a:off x="6303034" y="727295"/>
            <a:ext cx="0" cy="5709588"/>
          </a:xfrm>
          <a:prstGeom prst="line">
            <a:avLst/>
          </a:prstGeom>
          <a:ln w="28575"/>
        </p:spPr>
        <p:style>
          <a:lnRef idx="3">
            <a:schemeClr val="dk1"/>
          </a:lnRef>
          <a:fillRef idx="0">
            <a:schemeClr val="dk1"/>
          </a:fillRef>
          <a:effectRef idx="2">
            <a:schemeClr val="dk1"/>
          </a:effectRef>
          <a:fontRef idx="minor">
            <a:schemeClr val="tx1"/>
          </a:fontRef>
        </p:style>
      </p:cxnSp>
      <p:sp>
        <p:nvSpPr>
          <p:cNvPr id="4" name="CaixaDeTexto 3">
            <a:extLst>
              <a:ext uri="{FF2B5EF4-FFF2-40B4-BE49-F238E27FC236}">
                <a16:creationId xmlns:a16="http://schemas.microsoft.com/office/drawing/2014/main" id="{012C11F0-B276-FA54-24A9-C6210861E31C}"/>
              </a:ext>
            </a:extLst>
          </p:cNvPr>
          <p:cNvSpPr txBox="1"/>
          <p:nvPr/>
        </p:nvSpPr>
        <p:spPr>
          <a:xfrm>
            <a:off x="208472" y="643969"/>
            <a:ext cx="6094562" cy="5509200"/>
          </a:xfrm>
          <a:prstGeom prst="rect">
            <a:avLst/>
          </a:prstGeom>
          <a:noFill/>
        </p:spPr>
        <p:txBody>
          <a:bodyPr wrap="square">
            <a:spAutoFit/>
          </a:bodyPr>
          <a:lstStyle/>
          <a:p>
            <a:pPr algn="just"/>
            <a:r>
              <a:rPr lang="pt-BR" sz="2200" b="0" i="0" u="none" strike="noStrike" baseline="0" dirty="0">
                <a:solidFill>
                  <a:srgbClr val="000000"/>
                </a:solidFill>
                <a:latin typeface="Arial" panose="020B0604020202020204" pitchFamily="34" charset="0"/>
                <a:cs typeface="Arial" panose="020B0604020202020204" pitchFamily="34" charset="0"/>
              </a:rPr>
              <a:t>Onde a variável </a:t>
            </a:r>
            <a:r>
              <a:rPr lang="pt-BR" sz="2200" b="1" i="0" u="none" strike="noStrike" baseline="0" dirty="0">
                <a:solidFill>
                  <a:srgbClr val="29FD00"/>
                </a:solidFill>
                <a:latin typeface="Arial" panose="020B0604020202020204" pitchFamily="34" charset="0"/>
                <a:cs typeface="Arial" panose="020B0604020202020204" pitchFamily="34" charset="0"/>
              </a:rPr>
              <a:t>v </a:t>
            </a:r>
            <a:r>
              <a:rPr lang="pt-BR" sz="2200" b="0" i="0" u="none" strike="noStrike" baseline="0" dirty="0">
                <a:solidFill>
                  <a:srgbClr val="000000"/>
                </a:solidFill>
                <a:latin typeface="Arial" panose="020B0604020202020204" pitchFamily="34" charset="0"/>
                <a:cs typeface="Arial" panose="020B0604020202020204" pitchFamily="34" charset="0"/>
              </a:rPr>
              <a:t>representa a </a:t>
            </a:r>
            <a:r>
              <a:rPr lang="pt-BR" sz="2200" b="1" i="0" u="none" strike="noStrike" baseline="0" dirty="0">
                <a:solidFill>
                  <a:srgbClr val="29FD00"/>
                </a:solidFill>
                <a:latin typeface="Arial" panose="020B0604020202020204" pitchFamily="34" charset="0"/>
                <a:cs typeface="Arial" panose="020B0604020202020204" pitchFamily="34" charset="0"/>
              </a:rPr>
              <a:t>velocidade </a:t>
            </a:r>
            <a:r>
              <a:rPr lang="pt-BR" sz="2200" b="0" i="0" u="none" strike="noStrike" baseline="0" dirty="0">
                <a:solidFill>
                  <a:srgbClr val="000000"/>
                </a:solidFill>
                <a:latin typeface="Arial" panose="020B0604020202020204" pitchFamily="34" charset="0"/>
                <a:cs typeface="Arial" panose="020B0604020202020204" pitchFamily="34" charset="0"/>
              </a:rPr>
              <a:t>e a variável </a:t>
            </a:r>
            <a:r>
              <a:rPr lang="pt-BR" sz="2200" b="1" i="0" u="none" strike="noStrike" baseline="0" dirty="0">
                <a:solidFill>
                  <a:srgbClr val="B829FF"/>
                </a:solidFill>
                <a:latin typeface="Arial" panose="020B0604020202020204" pitchFamily="34" charset="0"/>
                <a:cs typeface="Arial" panose="020B0604020202020204" pitchFamily="34" charset="0"/>
              </a:rPr>
              <a:t>d </a:t>
            </a:r>
            <a:r>
              <a:rPr lang="pt-BR" sz="2200" b="0" i="0" u="none" strike="noStrike" baseline="0" dirty="0">
                <a:solidFill>
                  <a:srgbClr val="000000"/>
                </a:solidFill>
                <a:latin typeface="Arial" panose="020B0604020202020204" pitchFamily="34" charset="0"/>
                <a:cs typeface="Arial" panose="020B0604020202020204" pitchFamily="34" charset="0"/>
              </a:rPr>
              <a:t>representa a </a:t>
            </a:r>
            <a:r>
              <a:rPr lang="pt-BR" sz="2200" b="1" i="0" u="none" strike="noStrike" baseline="0" dirty="0">
                <a:solidFill>
                  <a:srgbClr val="B829FF"/>
                </a:solidFill>
                <a:latin typeface="Arial" panose="020B0604020202020204" pitchFamily="34" charset="0"/>
                <a:cs typeface="Arial" panose="020B0604020202020204" pitchFamily="34" charset="0"/>
              </a:rPr>
              <a:t>distância </a:t>
            </a:r>
            <a:r>
              <a:rPr lang="pt-BR" sz="2200" b="0" i="0" u="none" strike="noStrike" baseline="0" dirty="0">
                <a:solidFill>
                  <a:srgbClr val="000000"/>
                </a:solidFill>
                <a:latin typeface="Arial" panose="020B0604020202020204" pitchFamily="34" charset="0"/>
                <a:cs typeface="Arial" panose="020B0604020202020204" pitchFamily="34" charset="0"/>
              </a:rPr>
              <a:t>percorrida.</a:t>
            </a:r>
          </a:p>
          <a:p>
            <a:pPr algn="just"/>
            <a:endParaRPr lang="pt-BR" sz="2200" b="0" i="0" u="none" strike="noStrike" baseline="0" dirty="0">
              <a:solidFill>
                <a:srgbClr val="000000"/>
              </a:solidFill>
              <a:latin typeface="Arial" panose="020B0604020202020204" pitchFamily="34" charset="0"/>
              <a:cs typeface="Arial" panose="020B0604020202020204" pitchFamily="34" charset="0"/>
            </a:endParaRPr>
          </a:p>
          <a:p>
            <a:pPr algn="ctr"/>
            <a:r>
              <a:rPr lang="pt-BR" sz="2200" b="1" i="0" u="none" strike="noStrike" baseline="0" dirty="0">
                <a:solidFill>
                  <a:srgbClr val="000000"/>
                </a:solidFill>
                <a:latin typeface="Arial" panose="020B0604020202020204" pitchFamily="34" charset="0"/>
                <a:cs typeface="Arial" panose="020B0604020202020204" pitchFamily="34" charset="0"/>
              </a:rPr>
              <a:t>GRANDEZAS INVERSAMENTE PROPORCIONAIS</a:t>
            </a:r>
          </a:p>
          <a:p>
            <a:pPr algn="just"/>
            <a:r>
              <a:rPr lang="pt-BR" sz="2200" b="0" i="0" u="none" strike="noStrike" baseline="0" dirty="0">
                <a:solidFill>
                  <a:srgbClr val="000000"/>
                </a:solidFill>
                <a:latin typeface="Arial" panose="020B0604020202020204" pitchFamily="34" charset="0"/>
                <a:cs typeface="Arial" panose="020B0604020202020204" pitchFamily="34" charset="0"/>
              </a:rPr>
              <a:t>São grandezas em que a variação de uma provoca a variação da outra numa razão </a:t>
            </a:r>
            <a:r>
              <a:rPr lang="pt-BR" sz="2200" b="1" i="0" u="none" strike="noStrike" baseline="0" dirty="0">
                <a:solidFill>
                  <a:srgbClr val="000000"/>
                </a:solidFill>
                <a:latin typeface="Arial" panose="020B0604020202020204" pitchFamily="34" charset="0"/>
                <a:cs typeface="Arial" panose="020B0604020202020204" pitchFamily="34" charset="0"/>
              </a:rPr>
              <a:t>inversa</a:t>
            </a:r>
            <a:r>
              <a:rPr lang="pt-BR" sz="2200" b="0" i="0" u="none" strike="noStrike" baseline="0" dirty="0">
                <a:solidFill>
                  <a:srgbClr val="000000"/>
                </a:solidFill>
                <a:latin typeface="Arial" panose="020B0604020202020204" pitchFamily="34" charset="0"/>
                <a:cs typeface="Arial" panose="020B0604020202020204" pitchFamily="34" charset="0"/>
              </a:rPr>
              <a:t>. Por exemplo, se dobrarmos uma das grandezas, dividimos a outra ao meio; se triplicarmos uma delas, dividimos a outra por três, e assim sucessivamente.</a:t>
            </a:r>
          </a:p>
          <a:p>
            <a:pPr algn="just"/>
            <a:endParaRPr lang="pt-BR" sz="2200" b="1" dirty="0">
              <a:latin typeface="Arial" panose="020B0604020202020204" pitchFamily="34" charset="0"/>
              <a:cs typeface="Arial" panose="020B0604020202020204" pitchFamily="34" charset="0"/>
            </a:endParaRPr>
          </a:p>
          <a:p>
            <a:pPr algn="just"/>
            <a:r>
              <a:rPr lang="pt-BR" sz="2200" b="1" dirty="0">
                <a:latin typeface="Arial" panose="020B0604020202020204" pitchFamily="34" charset="0"/>
                <a:cs typeface="Arial" panose="020B0604020202020204" pitchFamily="34" charset="0"/>
              </a:rPr>
              <a:t>Situação: </a:t>
            </a:r>
            <a:r>
              <a:rPr lang="pt-BR" sz="2200" dirty="0">
                <a:latin typeface="Arial" panose="020B0604020202020204" pitchFamily="34" charset="0"/>
                <a:cs typeface="Arial" panose="020B0604020202020204" pitchFamily="34" charset="0"/>
              </a:rPr>
              <a:t>Um automóvel move-se a </a:t>
            </a:r>
            <a:r>
              <a:rPr lang="pt-BR" sz="2200" i="1" dirty="0">
                <a:latin typeface="Arial" panose="020B0604020202020204" pitchFamily="34" charset="0"/>
                <a:cs typeface="Arial" panose="020B0604020202020204" pitchFamily="34" charset="0"/>
              </a:rPr>
              <a:t>60 </a:t>
            </a:r>
            <a:r>
              <a:rPr lang="pt-BR" sz="2200" dirty="0">
                <a:latin typeface="Arial" panose="020B0604020202020204" pitchFamily="34" charset="0"/>
                <a:cs typeface="Arial" panose="020B0604020202020204" pitchFamily="34" charset="0"/>
              </a:rPr>
              <a:t>km/h e consegue percorrer </a:t>
            </a:r>
            <a:r>
              <a:rPr lang="pt-BR" sz="2200" i="1" dirty="0">
                <a:latin typeface="Arial" panose="020B0604020202020204" pitchFamily="34" charset="0"/>
                <a:cs typeface="Arial" panose="020B0604020202020204" pitchFamily="34" charset="0"/>
              </a:rPr>
              <a:t>240 </a:t>
            </a:r>
            <a:r>
              <a:rPr lang="pt-BR" sz="2200" dirty="0">
                <a:latin typeface="Arial" panose="020B0604020202020204" pitchFamily="34" charset="0"/>
                <a:cs typeface="Arial" panose="020B0604020202020204" pitchFamily="34" charset="0"/>
              </a:rPr>
              <a:t>km em quatro horas. Se esse automóvel estiver a </a:t>
            </a:r>
            <a:r>
              <a:rPr lang="pt-BR" sz="2200" i="1" dirty="0">
                <a:latin typeface="Arial" panose="020B0604020202020204" pitchFamily="34" charset="0"/>
                <a:cs typeface="Arial" panose="020B0604020202020204" pitchFamily="34" charset="0"/>
              </a:rPr>
              <a:t>120 </a:t>
            </a:r>
            <a:r>
              <a:rPr lang="pt-BR" sz="2200" dirty="0">
                <a:latin typeface="Arial" panose="020B0604020202020204" pitchFamily="34" charset="0"/>
                <a:cs typeface="Arial" panose="020B0604020202020204" pitchFamily="34" charset="0"/>
              </a:rPr>
              <a:t>km/h, ele percorrerá os mesmos </a:t>
            </a:r>
            <a:r>
              <a:rPr lang="pt-BR" sz="2200" i="1" dirty="0">
                <a:latin typeface="Arial" panose="020B0604020202020204" pitchFamily="34" charset="0"/>
                <a:cs typeface="Arial" panose="020B0604020202020204" pitchFamily="34" charset="0"/>
              </a:rPr>
              <a:t>240 </a:t>
            </a:r>
            <a:r>
              <a:rPr lang="pt-BR" sz="2200" dirty="0">
                <a:latin typeface="Arial" panose="020B0604020202020204" pitchFamily="34" charset="0"/>
                <a:cs typeface="Arial" panose="020B0604020202020204" pitchFamily="34" charset="0"/>
              </a:rPr>
              <a:t>km em duas horas.</a:t>
            </a:r>
          </a:p>
        </p:txBody>
      </p:sp>
      <p:sp>
        <p:nvSpPr>
          <p:cNvPr id="6" name="CaixaDeTexto 5">
            <a:extLst>
              <a:ext uri="{FF2B5EF4-FFF2-40B4-BE49-F238E27FC236}">
                <a16:creationId xmlns:a16="http://schemas.microsoft.com/office/drawing/2014/main" id="{4B540BC9-6B48-532B-8306-D83BCAE2A00B}"/>
              </a:ext>
            </a:extLst>
          </p:cNvPr>
          <p:cNvSpPr txBox="1"/>
          <p:nvPr/>
        </p:nvSpPr>
        <p:spPr>
          <a:xfrm>
            <a:off x="6303034" y="643969"/>
            <a:ext cx="5680491" cy="1446550"/>
          </a:xfrm>
          <a:prstGeom prst="rect">
            <a:avLst/>
          </a:prstGeom>
          <a:noFill/>
        </p:spPr>
        <p:txBody>
          <a:bodyPr wrap="square">
            <a:spAutoFit/>
          </a:bodyPr>
          <a:lstStyle/>
          <a:p>
            <a:pPr algn="just"/>
            <a:r>
              <a:rPr lang="pt-BR" sz="2200" b="0" i="1" u="sng" strike="noStrike" baseline="0" dirty="0">
                <a:latin typeface="Arial" panose="020B0604020202020204" pitchFamily="34" charset="0"/>
                <a:cs typeface="Arial" panose="020B0604020202020204" pitchFamily="34" charset="0"/>
              </a:rPr>
              <a:t>Análise</a:t>
            </a:r>
            <a:r>
              <a:rPr lang="pt-BR" sz="2200" b="0" i="1" u="none" strike="noStrike" baseline="0" dirty="0">
                <a:latin typeface="Arial" panose="020B0604020202020204" pitchFamily="34" charset="0"/>
                <a:cs typeface="Arial" panose="020B0604020202020204" pitchFamily="34" charset="0"/>
              </a:rPr>
              <a:t>: Observe que as grandezas </a:t>
            </a:r>
            <a:r>
              <a:rPr lang="pt-BR" sz="2200" b="1" i="1" u="none" strike="noStrike" baseline="0" dirty="0">
                <a:latin typeface="Arial" panose="020B0604020202020204" pitchFamily="34" charset="0"/>
                <a:cs typeface="Arial" panose="020B0604020202020204" pitchFamily="34" charset="0"/>
              </a:rPr>
              <a:t>velocidade </a:t>
            </a:r>
            <a:r>
              <a:rPr lang="pt-BR" sz="2200" b="0" i="1" u="none" strike="noStrike" baseline="0" dirty="0">
                <a:latin typeface="Arial" panose="020B0604020202020204" pitchFamily="34" charset="0"/>
                <a:cs typeface="Arial" panose="020B0604020202020204" pitchFamily="34" charset="0"/>
              </a:rPr>
              <a:t>e </a:t>
            </a:r>
            <a:r>
              <a:rPr lang="pt-BR" sz="2200" b="1" i="1" u="none" strike="noStrike" baseline="0" dirty="0">
                <a:latin typeface="Arial" panose="020B0604020202020204" pitchFamily="34" charset="0"/>
                <a:cs typeface="Arial" panose="020B0604020202020204" pitchFamily="34" charset="0"/>
              </a:rPr>
              <a:t>tempo </a:t>
            </a:r>
            <a:r>
              <a:rPr lang="pt-BR" sz="2200" b="0" i="1" u="none" strike="noStrike" baseline="0" dirty="0">
                <a:latin typeface="Arial" panose="020B0604020202020204" pitchFamily="34" charset="0"/>
                <a:cs typeface="Arial" panose="020B0604020202020204" pitchFamily="34" charset="0"/>
              </a:rPr>
              <a:t>estão envolvidas de maneira que, quanto maior é a velocidade, menor será o tempo dessa viagem, ou seja:</a:t>
            </a:r>
            <a:endParaRPr lang="pt-BR" sz="2200" dirty="0">
              <a:latin typeface="Arial" panose="020B0604020202020204" pitchFamily="34" charset="0"/>
              <a:cs typeface="Arial" panose="020B0604020202020204" pitchFamily="34" charset="0"/>
            </a:endParaRPr>
          </a:p>
        </p:txBody>
      </p:sp>
      <mc:AlternateContent xmlns:mc="http://schemas.openxmlformats.org/markup-compatibility/2006" xmlns:a14="http://schemas.microsoft.com/office/drawing/2010/main">
        <mc:Choice Requires="a14">
          <p:sp>
            <p:nvSpPr>
              <p:cNvPr id="8" name="CaixaDeTexto 7">
                <a:extLst>
                  <a:ext uri="{FF2B5EF4-FFF2-40B4-BE49-F238E27FC236}">
                    <a16:creationId xmlns:a16="http://schemas.microsoft.com/office/drawing/2014/main" id="{2F6B4676-39F2-6D50-A2D0-5458A20ADC37}"/>
                  </a:ext>
                </a:extLst>
              </p:cNvPr>
              <p:cNvSpPr txBox="1"/>
              <p:nvPr/>
            </p:nvSpPr>
            <p:spPr>
              <a:xfrm>
                <a:off x="6303036" y="2980507"/>
                <a:ext cx="5680489" cy="908967"/>
              </a:xfrm>
              <a:prstGeom prst="rect">
                <a:avLst/>
              </a:prstGeom>
              <a:noFill/>
            </p:spPr>
            <p:txBody>
              <a:bodyPr wrap="square">
                <a:spAutoFit/>
              </a:bodyPr>
              <a:lstStyle/>
              <a:p>
                <a:pPr algn="just"/>
                <a:r>
                  <a:rPr lang="pt-BR" sz="2200" b="0" i="0" u="none" strike="noStrike" baseline="0" dirty="0">
                    <a:latin typeface="Arial" panose="020B0604020202020204" pitchFamily="34" charset="0"/>
                    <a:cs typeface="Arial" panose="020B0604020202020204" pitchFamily="34" charset="0"/>
                  </a:rPr>
                  <a:t>Observe que ambas as razões têm como resultado o</a:t>
                </a:r>
                <a:r>
                  <a:rPr lang="pt-BR" sz="2200" b="0" i="0" u="none" strike="noStrike" dirty="0">
                    <a:latin typeface="Arial" panose="020B0604020202020204" pitchFamily="34" charset="0"/>
                    <a:cs typeface="Arial" panose="020B0604020202020204" pitchFamily="34" charset="0"/>
                  </a:rPr>
                  <a:t> </a:t>
                </a:r>
                <a:r>
                  <a:rPr lang="pt-BR" sz="2200" b="0" i="0" u="none" strike="noStrike" baseline="0" dirty="0">
                    <a:latin typeface="Arial" panose="020B0604020202020204" pitchFamily="34" charset="0"/>
                    <a:cs typeface="Arial" panose="020B0604020202020204" pitchFamily="34" charset="0"/>
                  </a:rPr>
                  <a:t>número </a:t>
                </a:r>
                <a14:m>
                  <m:oMath xmlns:m="http://schemas.openxmlformats.org/officeDocument/2006/math">
                    <m:f>
                      <m:fPr>
                        <m:ctrlPr>
                          <a:rPr lang="pt-BR" sz="2200" b="0" i="1" u="none" strike="noStrike" baseline="0" smtClean="0">
                            <a:latin typeface="Cambria Math" panose="02040503050406030204" pitchFamily="18" charset="0"/>
                          </a:rPr>
                        </m:ctrlPr>
                      </m:fPr>
                      <m:num>
                        <m:r>
                          <a:rPr lang="pt-BR" sz="2200" b="0" i="1" u="none" strike="noStrike" baseline="0" smtClean="0">
                            <a:latin typeface="Cambria Math" panose="02040503050406030204" pitchFamily="18" charset="0"/>
                          </a:rPr>
                          <m:t>1</m:t>
                        </m:r>
                      </m:num>
                      <m:den>
                        <m:r>
                          <a:rPr lang="pt-BR" sz="2200" b="0" i="1" u="none" strike="noStrike" baseline="0" smtClean="0">
                            <a:latin typeface="Cambria Math" panose="02040503050406030204" pitchFamily="18" charset="0"/>
                          </a:rPr>
                          <m:t>2</m:t>
                        </m:r>
                      </m:den>
                    </m:f>
                  </m:oMath>
                </a14:m>
                <a:r>
                  <a:rPr lang="pt-BR" sz="2200" b="0" i="1" u="none" strike="noStrike" baseline="0" dirty="0">
                    <a:latin typeface="Arial" panose="020B0604020202020204" pitchFamily="34" charset="0"/>
                    <a:cs typeface="Arial" panose="020B0604020202020204" pitchFamily="34" charset="0"/>
                  </a:rPr>
                  <a:t>∙</a:t>
                </a:r>
                <a:endParaRPr lang="pt-BR" sz="2200" dirty="0">
                  <a:latin typeface="Arial" panose="020B0604020202020204" pitchFamily="34" charset="0"/>
                  <a:cs typeface="Arial" panose="020B0604020202020204" pitchFamily="34" charset="0"/>
                </a:endParaRPr>
              </a:p>
            </p:txBody>
          </p:sp>
        </mc:Choice>
        <mc:Fallback xmlns="">
          <p:sp>
            <p:nvSpPr>
              <p:cNvPr id="8" name="CaixaDeTexto 7">
                <a:extLst>
                  <a:ext uri="{FF2B5EF4-FFF2-40B4-BE49-F238E27FC236}">
                    <a16:creationId xmlns:a16="http://schemas.microsoft.com/office/drawing/2014/main" id="{2F6B4676-39F2-6D50-A2D0-5458A20ADC37}"/>
                  </a:ext>
                </a:extLst>
              </p:cNvPr>
              <p:cNvSpPr txBox="1">
                <a:spLocks noRot="1" noChangeAspect="1" noMove="1" noResize="1" noEditPoints="1" noAdjustHandles="1" noChangeArrowheads="1" noChangeShapeType="1" noTextEdit="1"/>
              </p:cNvSpPr>
              <p:nvPr/>
            </p:nvSpPr>
            <p:spPr>
              <a:xfrm>
                <a:off x="6303036" y="2980507"/>
                <a:ext cx="5680489" cy="908967"/>
              </a:xfrm>
              <a:prstGeom prst="rect">
                <a:avLst/>
              </a:prstGeom>
              <a:blipFill>
                <a:blip r:embed="rId2"/>
                <a:stretch>
                  <a:fillRect l="-1395" t="-4027" r="-1395" b="-4698"/>
                </a:stretch>
              </a:blipFill>
            </p:spPr>
            <p:txBody>
              <a:bodyPr/>
              <a:lstStyle/>
              <a:p>
                <a:r>
                  <a:rPr lang="pt-BR">
                    <a:noFill/>
                  </a:rPr>
                  <a:t> </a:t>
                </a:r>
              </a:p>
            </p:txBody>
          </p:sp>
        </mc:Fallback>
      </mc:AlternateContent>
      <p:pic>
        <p:nvPicPr>
          <p:cNvPr id="10" name="Imagem 9" descr="Uma imagem contendo objeto, relógio&#10;&#10;O conteúdo gerado por IA pode estar incorreto.">
            <a:extLst>
              <a:ext uri="{FF2B5EF4-FFF2-40B4-BE49-F238E27FC236}">
                <a16:creationId xmlns:a16="http://schemas.microsoft.com/office/drawing/2014/main" id="{549CD990-64CA-B92F-F30E-2C1610E4813C}"/>
              </a:ext>
            </a:extLst>
          </p:cNvPr>
          <p:cNvPicPr>
            <a:picLocks noChangeAspect="1"/>
          </p:cNvPicPr>
          <p:nvPr/>
        </p:nvPicPr>
        <p:blipFill>
          <a:blip r:embed="rId3"/>
          <a:stretch>
            <a:fillRect/>
          </a:stretch>
        </p:blipFill>
        <p:spPr>
          <a:xfrm>
            <a:off x="7593125" y="2195466"/>
            <a:ext cx="3100305" cy="701715"/>
          </a:xfrm>
          <a:prstGeom prst="rect">
            <a:avLst/>
          </a:prstGeom>
        </p:spPr>
      </p:pic>
      <p:pic>
        <p:nvPicPr>
          <p:cNvPr id="12" name="Imagem 11" descr="Interface gráfica do usuário, Texto, Aplicativo&#10;&#10;O conteúdo gerado por IA pode estar incorreto.">
            <a:extLst>
              <a:ext uri="{FF2B5EF4-FFF2-40B4-BE49-F238E27FC236}">
                <a16:creationId xmlns:a16="http://schemas.microsoft.com/office/drawing/2014/main" id="{CE96CB23-22E6-326B-FDD3-377D71CE052A}"/>
              </a:ext>
            </a:extLst>
          </p:cNvPr>
          <p:cNvPicPr>
            <a:picLocks noChangeAspect="1"/>
          </p:cNvPicPr>
          <p:nvPr/>
        </p:nvPicPr>
        <p:blipFill>
          <a:blip r:embed="rId4"/>
          <a:stretch>
            <a:fillRect/>
          </a:stretch>
        </p:blipFill>
        <p:spPr>
          <a:xfrm>
            <a:off x="6363418" y="3889474"/>
            <a:ext cx="5521797" cy="1450277"/>
          </a:xfrm>
          <a:prstGeom prst="rect">
            <a:avLst/>
          </a:prstGeom>
        </p:spPr>
      </p:pic>
      <p:sp>
        <p:nvSpPr>
          <p:cNvPr id="14" name="CaixaDeTexto 13">
            <a:extLst>
              <a:ext uri="{FF2B5EF4-FFF2-40B4-BE49-F238E27FC236}">
                <a16:creationId xmlns:a16="http://schemas.microsoft.com/office/drawing/2014/main" id="{B11CB5E7-42DC-031C-4D71-B5B5B22A85C7}"/>
              </a:ext>
            </a:extLst>
          </p:cNvPr>
          <p:cNvSpPr txBox="1"/>
          <p:nvPr/>
        </p:nvSpPr>
        <p:spPr>
          <a:xfrm>
            <a:off x="6303033" y="5506838"/>
            <a:ext cx="5680486" cy="769441"/>
          </a:xfrm>
          <a:prstGeom prst="rect">
            <a:avLst/>
          </a:prstGeom>
          <a:noFill/>
        </p:spPr>
        <p:txBody>
          <a:bodyPr wrap="square">
            <a:spAutoFit/>
          </a:bodyPr>
          <a:lstStyle/>
          <a:p>
            <a:pPr algn="just"/>
            <a:r>
              <a:rPr lang="pt-BR" sz="2200" b="0" i="1" u="none" strike="noStrike" baseline="0" dirty="0">
                <a:latin typeface="Arial" panose="020B0604020202020204" pitchFamily="34" charset="0"/>
                <a:cs typeface="Arial" panose="020B0604020202020204" pitchFamily="34" charset="0"/>
              </a:rPr>
              <a:t>Portanto, as </a:t>
            </a:r>
            <a:r>
              <a:rPr lang="pt-BR" sz="2200" b="1" i="1" u="none" strike="noStrike" baseline="0" dirty="0">
                <a:latin typeface="Arial" panose="020B0604020202020204" pitchFamily="34" charset="0"/>
                <a:cs typeface="Arial" panose="020B0604020202020204" pitchFamily="34" charset="0"/>
              </a:rPr>
              <a:t>grandezas </a:t>
            </a:r>
            <a:r>
              <a:rPr lang="pt-BR" sz="2200" b="0" i="1" u="none" strike="noStrike" baseline="0" dirty="0">
                <a:latin typeface="Arial" panose="020B0604020202020204" pitchFamily="34" charset="0"/>
                <a:cs typeface="Arial" panose="020B0604020202020204" pitchFamily="34" charset="0"/>
              </a:rPr>
              <a:t>velocidade e tempo são </a:t>
            </a:r>
            <a:r>
              <a:rPr lang="pt-BR" sz="2200" b="1" i="1" u="none" strike="noStrike" baseline="0" dirty="0">
                <a:latin typeface="Arial" panose="020B0604020202020204" pitchFamily="34" charset="0"/>
                <a:cs typeface="Arial" panose="020B0604020202020204" pitchFamily="34" charset="0"/>
              </a:rPr>
              <a:t>inversamente proporcionais</a:t>
            </a:r>
            <a:r>
              <a:rPr lang="pt-BR" sz="2200" b="0" i="1" u="none" strike="noStrike" baseline="0" dirty="0">
                <a:latin typeface="Arial" panose="020B0604020202020204" pitchFamily="34" charset="0"/>
                <a:cs typeface="Arial" panose="020B0604020202020204" pitchFamily="34" charset="0"/>
              </a:rPr>
              <a:t>.</a:t>
            </a:r>
            <a:endParaRPr lang="pt-BR" sz="2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5107615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7FD501-0734-B262-A41C-17D7A68C5745}"/>
            </a:ext>
          </a:extLst>
        </p:cNvPr>
        <p:cNvGrpSpPr/>
        <p:nvPr/>
      </p:nvGrpSpPr>
      <p:grpSpPr>
        <a:xfrm>
          <a:off x="0" y="0"/>
          <a:ext cx="0" cy="0"/>
          <a:chOff x="0" y="0"/>
          <a:chExt cx="0" cy="0"/>
        </a:xfrm>
      </p:grpSpPr>
      <p:cxnSp>
        <p:nvCxnSpPr>
          <p:cNvPr id="2" name="Conector reto 1">
            <a:extLst>
              <a:ext uri="{FF2B5EF4-FFF2-40B4-BE49-F238E27FC236}">
                <a16:creationId xmlns:a16="http://schemas.microsoft.com/office/drawing/2014/main" id="{0BDE072E-B36E-E4CF-5759-2D96AF0A2340}"/>
              </a:ext>
            </a:extLst>
          </p:cNvPr>
          <p:cNvCxnSpPr>
            <a:cxnSpLocks/>
          </p:cNvCxnSpPr>
          <p:nvPr/>
        </p:nvCxnSpPr>
        <p:spPr>
          <a:xfrm>
            <a:off x="6303034" y="727295"/>
            <a:ext cx="0" cy="5709588"/>
          </a:xfrm>
          <a:prstGeom prst="line">
            <a:avLst/>
          </a:prstGeom>
          <a:ln w="28575"/>
        </p:spPr>
        <p:style>
          <a:lnRef idx="3">
            <a:schemeClr val="dk1"/>
          </a:lnRef>
          <a:fillRef idx="0">
            <a:schemeClr val="dk1"/>
          </a:fillRef>
          <a:effectRef idx="2">
            <a:schemeClr val="dk1"/>
          </a:effectRef>
          <a:fontRef idx="minor">
            <a:schemeClr val="tx1"/>
          </a:fontRef>
        </p:style>
      </p:cxnSp>
      <p:sp>
        <p:nvSpPr>
          <p:cNvPr id="4" name="CaixaDeTexto 3">
            <a:extLst>
              <a:ext uri="{FF2B5EF4-FFF2-40B4-BE49-F238E27FC236}">
                <a16:creationId xmlns:a16="http://schemas.microsoft.com/office/drawing/2014/main" id="{2034B71F-9EAE-93B1-00F1-82B9635CA882}"/>
              </a:ext>
            </a:extLst>
          </p:cNvPr>
          <p:cNvSpPr txBox="1"/>
          <p:nvPr/>
        </p:nvSpPr>
        <p:spPr>
          <a:xfrm>
            <a:off x="208472" y="727295"/>
            <a:ext cx="6094562" cy="2800767"/>
          </a:xfrm>
          <a:prstGeom prst="rect">
            <a:avLst/>
          </a:prstGeom>
          <a:noFill/>
        </p:spPr>
        <p:txBody>
          <a:bodyPr wrap="square">
            <a:spAutoFit/>
          </a:bodyPr>
          <a:lstStyle/>
          <a:p>
            <a:pPr algn="just"/>
            <a:r>
              <a:rPr lang="pt-BR" sz="2200" b="0" i="1" u="none" strike="noStrike" baseline="0" dirty="0">
                <a:latin typeface="Arial" panose="020B0604020202020204" pitchFamily="34" charset="0"/>
                <a:cs typeface="Arial" panose="020B0604020202020204" pitchFamily="34" charset="0"/>
              </a:rPr>
              <a:t>Nesta situação, a relação entre as duas grandezas pode ser representada através de uma sentença matemática:</a:t>
            </a:r>
          </a:p>
          <a:p>
            <a:pPr algn="just"/>
            <a:endParaRPr lang="pt-BR" sz="2200" i="1" dirty="0">
              <a:latin typeface="Arial" panose="020B0604020202020204" pitchFamily="34" charset="0"/>
              <a:cs typeface="Arial" panose="020B0604020202020204" pitchFamily="34" charset="0"/>
            </a:endParaRPr>
          </a:p>
          <a:p>
            <a:pPr algn="just"/>
            <a:endParaRPr lang="pt-BR" sz="2200" b="0" i="1" u="none" strike="noStrike" baseline="0" dirty="0">
              <a:latin typeface="Arial" panose="020B0604020202020204" pitchFamily="34" charset="0"/>
              <a:cs typeface="Arial" panose="020B0604020202020204" pitchFamily="34" charset="0"/>
            </a:endParaRPr>
          </a:p>
          <a:p>
            <a:pPr algn="just"/>
            <a:r>
              <a:rPr lang="pt-BR" sz="2200" b="0" i="1" u="none" strike="noStrike" baseline="0" dirty="0">
                <a:latin typeface="Arial" panose="020B0604020202020204" pitchFamily="34" charset="0"/>
                <a:cs typeface="Arial" panose="020B0604020202020204" pitchFamily="34" charset="0"/>
              </a:rPr>
              <a:t>Onde a variável </a:t>
            </a:r>
            <a:r>
              <a:rPr lang="pt-BR" sz="2200" b="1" i="1" u="none" strike="noStrike" baseline="0" dirty="0">
                <a:latin typeface="Arial" panose="020B0604020202020204" pitchFamily="34" charset="0"/>
                <a:cs typeface="Arial" panose="020B0604020202020204" pitchFamily="34" charset="0"/>
              </a:rPr>
              <a:t>v </a:t>
            </a:r>
            <a:r>
              <a:rPr lang="pt-BR" sz="2200" b="0" i="1" u="none" strike="noStrike" baseline="0" dirty="0">
                <a:latin typeface="Arial" panose="020B0604020202020204" pitchFamily="34" charset="0"/>
                <a:cs typeface="Arial" panose="020B0604020202020204" pitchFamily="34" charset="0"/>
              </a:rPr>
              <a:t>representa a velocidade e a variável </a:t>
            </a:r>
            <a:r>
              <a:rPr lang="pt-BR" sz="2200" b="1" i="1" u="none" strike="noStrike" baseline="0" dirty="0">
                <a:latin typeface="Arial" panose="020B0604020202020204" pitchFamily="34" charset="0"/>
                <a:cs typeface="Arial" panose="020B0604020202020204" pitchFamily="34" charset="0"/>
              </a:rPr>
              <a:t>t </a:t>
            </a:r>
            <a:r>
              <a:rPr lang="pt-BR" sz="2200" b="0" i="1" u="none" strike="noStrike" baseline="0" dirty="0">
                <a:latin typeface="Arial" panose="020B0604020202020204" pitchFamily="34" charset="0"/>
                <a:cs typeface="Arial" panose="020B0604020202020204" pitchFamily="34" charset="0"/>
              </a:rPr>
              <a:t>representa o tempo gasto no percurso.</a:t>
            </a:r>
            <a:endParaRPr lang="pt-BR" sz="2200" dirty="0">
              <a:latin typeface="Arial" panose="020B0604020202020204" pitchFamily="34" charset="0"/>
              <a:cs typeface="Arial" panose="020B0604020202020204" pitchFamily="34" charset="0"/>
            </a:endParaRPr>
          </a:p>
        </p:txBody>
      </p:sp>
      <p:pic>
        <p:nvPicPr>
          <p:cNvPr id="6" name="Imagem 5">
            <a:extLst>
              <a:ext uri="{FF2B5EF4-FFF2-40B4-BE49-F238E27FC236}">
                <a16:creationId xmlns:a16="http://schemas.microsoft.com/office/drawing/2014/main" id="{8D2441E1-04A2-1379-A495-E42857BD7CBC}"/>
              </a:ext>
            </a:extLst>
          </p:cNvPr>
          <p:cNvPicPr>
            <a:picLocks noChangeAspect="1"/>
          </p:cNvPicPr>
          <p:nvPr/>
        </p:nvPicPr>
        <p:blipFill>
          <a:blip r:embed="rId2"/>
          <a:stretch>
            <a:fillRect/>
          </a:stretch>
        </p:blipFill>
        <p:spPr>
          <a:xfrm>
            <a:off x="2639685" y="1845883"/>
            <a:ext cx="1030596" cy="578139"/>
          </a:xfrm>
          <a:prstGeom prst="rect">
            <a:avLst/>
          </a:prstGeom>
        </p:spPr>
      </p:pic>
      <p:sp>
        <p:nvSpPr>
          <p:cNvPr id="8" name="CaixaDeTexto 7">
            <a:extLst>
              <a:ext uri="{FF2B5EF4-FFF2-40B4-BE49-F238E27FC236}">
                <a16:creationId xmlns:a16="http://schemas.microsoft.com/office/drawing/2014/main" id="{4BFA76DF-FD13-0F73-0A7F-CBCC8C0AC5F4}"/>
              </a:ext>
            </a:extLst>
          </p:cNvPr>
          <p:cNvSpPr txBox="1"/>
          <p:nvPr/>
        </p:nvSpPr>
        <p:spPr>
          <a:xfrm>
            <a:off x="208472" y="3582089"/>
            <a:ext cx="6094562" cy="1446550"/>
          </a:xfrm>
          <a:prstGeom prst="rect">
            <a:avLst/>
          </a:prstGeom>
          <a:noFill/>
        </p:spPr>
        <p:txBody>
          <a:bodyPr wrap="square">
            <a:spAutoFit/>
          </a:bodyPr>
          <a:lstStyle/>
          <a:p>
            <a:pPr algn="just"/>
            <a:r>
              <a:rPr lang="pt-BR" sz="2200" b="0" i="0" u="none" strike="noStrike" baseline="0" dirty="0">
                <a:latin typeface="Arial" panose="020B0604020202020204" pitchFamily="34" charset="0"/>
                <a:cs typeface="Arial" panose="020B0604020202020204" pitchFamily="34" charset="0"/>
              </a:rPr>
              <a:t>O quadro, a seguir, representa outras relações entre velocidade e tempo, na situação apresentada, onde a distância percorrida é a mesma.</a:t>
            </a:r>
            <a:endParaRPr lang="pt-BR" sz="2200" dirty="0">
              <a:latin typeface="Arial" panose="020B0604020202020204" pitchFamily="34" charset="0"/>
              <a:cs typeface="Arial" panose="020B0604020202020204" pitchFamily="34" charset="0"/>
            </a:endParaRPr>
          </a:p>
        </p:txBody>
      </p:sp>
      <p:pic>
        <p:nvPicPr>
          <p:cNvPr id="10" name="Imagem 9" descr="Uma imagem contendo Calendário&#10;&#10;O conteúdo gerado por IA pode estar incorreto.">
            <a:extLst>
              <a:ext uri="{FF2B5EF4-FFF2-40B4-BE49-F238E27FC236}">
                <a16:creationId xmlns:a16="http://schemas.microsoft.com/office/drawing/2014/main" id="{3BE998ED-8F14-BA2E-C56A-33F26CDB18E5}"/>
              </a:ext>
            </a:extLst>
          </p:cNvPr>
          <p:cNvPicPr>
            <a:picLocks noChangeAspect="1"/>
          </p:cNvPicPr>
          <p:nvPr/>
        </p:nvPicPr>
        <p:blipFill>
          <a:blip r:embed="rId3"/>
          <a:stretch>
            <a:fillRect/>
          </a:stretch>
        </p:blipFill>
        <p:spPr>
          <a:xfrm>
            <a:off x="1129563" y="5082666"/>
            <a:ext cx="4050840" cy="1102066"/>
          </a:xfrm>
          <a:prstGeom prst="rect">
            <a:avLst/>
          </a:prstGeom>
        </p:spPr>
      </p:pic>
      <p:sp>
        <p:nvSpPr>
          <p:cNvPr id="12" name="CaixaDeTexto 11">
            <a:extLst>
              <a:ext uri="{FF2B5EF4-FFF2-40B4-BE49-F238E27FC236}">
                <a16:creationId xmlns:a16="http://schemas.microsoft.com/office/drawing/2014/main" id="{17AD3F71-0305-E188-742C-D3FCE6255425}"/>
              </a:ext>
            </a:extLst>
          </p:cNvPr>
          <p:cNvSpPr txBox="1"/>
          <p:nvPr/>
        </p:nvSpPr>
        <p:spPr>
          <a:xfrm>
            <a:off x="6303034" y="673268"/>
            <a:ext cx="5680494" cy="1446550"/>
          </a:xfrm>
          <a:prstGeom prst="rect">
            <a:avLst/>
          </a:prstGeom>
          <a:noFill/>
        </p:spPr>
        <p:txBody>
          <a:bodyPr wrap="square">
            <a:spAutoFit/>
          </a:bodyPr>
          <a:lstStyle/>
          <a:p>
            <a:pPr algn="just"/>
            <a:r>
              <a:rPr lang="pt-BR" sz="2200" b="0" i="0" u="none" strike="noStrike" baseline="0" dirty="0">
                <a:latin typeface="Lato-Regular"/>
              </a:rPr>
              <a:t>Além disso, observe que os produtos de cada elemento da sequência, na </a:t>
            </a:r>
            <a:r>
              <a:rPr lang="pt-BR" sz="2200" b="0" i="1" u="none" strike="noStrike" baseline="0" dirty="0">
                <a:latin typeface="Cambria-Italic"/>
              </a:rPr>
              <a:t>1</a:t>
            </a:r>
            <a:r>
              <a:rPr lang="pt-BR" sz="2200" b="0" i="0" u="none" strike="noStrike" baseline="0" dirty="0">
                <a:latin typeface="Lato-Regular"/>
              </a:rPr>
              <a:t>ª linha, pelo seu correspondente na </a:t>
            </a:r>
            <a:r>
              <a:rPr lang="pt-BR" sz="2200" b="0" i="1" u="none" strike="noStrike" baseline="0" dirty="0">
                <a:latin typeface="Cambria-Italic"/>
              </a:rPr>
              <a:t>2</a:t>
            </a:r>
            <a:r>
              <a:rPr lang="pt-BR" sz="2200" b="0" i="0" u="none" strike="noStrike" baseline="0" dirty="0">
                <a:latin typeface="Lato-Regular"/>
              </a:rPr>
              <a:t>ª linha, são os mesmos:</a:t>
            </a:r>
            <a:endParaRPr lang="pt-BR" sz="2200" dirty="0"/>
          </a:p>
        </p:txBody>
      </p:sp>
      <p:pic>
        <p:nvPicPr>
          <p:cNvPr id="14" name="Imagem 13" descr="Uma imagem contendo Tabela&#10;&#10;O conteúdo gerado por IA pode estar incorreto.">
            <a:extLst>
              <a:ext uri="{FF2B5EF4-FFF2-40B4-BE49-F238E27FC236}">
                <a16:creationId xmlns:a16="http://schemas.microsoft.com/office/drawing/2014/main" id="{0CF102A0-E45B-30B0-F637-4FEF3E60D537}"/>
              </a:ext>
            </a:extLst>
          </p:cNvPr>
          <p:cNvPicPr>
            <a:picLocks noChangeAspect="1"/>
          </p:cNvPicPr>
          <p:nvPr/>
        </p:nvPicPr>
        <p:blipFill>
          <a:blip r:embed="rId4"/>
          <a:stretch>
            <a:fillRect/>
          </a:stretch>
        </p:blipFill>
        <p:spPr>
          <a:xfrm>
            <a:off x="8134464" y="2103556"/>
            <a:ext cx="2017632" cy="1710310"/>
          </a:xfrm>
          <a:prstGeom prst="rect">
            <a:avLst/>
          </a:prstGeom>
        </p:spPr>
      </p:pic>
      <p:sp>
        <p:nvSpPr>
          <p:cNvPr id="16" name="CaixaDeTexto 15">
            <a:extLst>
              <a:ext uri="{FF2B5EF4-FFF2-40B4-BE49-F238E27FC236}">
                <a16:creationId xmlns:a16="http://schemas.microsoft.com/office/drawing/2014/main" id="{374F3795-A563-05C3-45CF-C7FF47C0601C}"/>
              </a:ext>
            </a:extLst>
          </p:cNvPr>
          <p:cNvSpPr txBox="1"/>
          <p:nvPr/>
        </p:nvSpPr>
        <p:spPr>
          <a:xfrm>
            <a:off x="6303034" y="3867893"/>
            <a:ext cx="5680491" cy="2800767"/>
          </a:xfrm>
          <a:prstGeom prst="rect">
            <a:avLst/>
          </a:prstGeom>
          <a:noFill/>
        </p:spPr>
        <p:txBody>
          <a:bodyPr wrap="square">
            <a:spAutoFit/>
          </a:bodyPr>
          <a:lstStyle/>
          <a:p>
            <a:pPr algn="just"/>
            <a:r>
              <a:rPr lang="pt-BR" sz="2200" b="0" i="0" u="none" strike="noStrike" baseline="0" dirty="0">
                <a:latin typeface="Arial" panose="020B0604020202020204" pitchFamily="34" charset="0"/>
                <a:cs typeface="Arial" panose="020B0604020202020204" pitchFamily="34" charset="0"/>
              </a:rPr>
              <a:t>Por isso, é possível escrever:</a:t>
            </a:r>
          </a:p>
          <a:p>
            <a:pPr algn="just"/>
            <a:endParaRPr lang="pt-BR" sz="2200" dirty="0">
              <a:latin typeface="Arial" panose="020B0604020202020204" pitchFamily="34" charset="0"/>
              <a:cs typeface="Arial" panose="020B0604020202020204" pitchFamily="34" charset="0"/>
            </a:endParaRPr>
          </a:p>
          <a:p>
            <a:pPr algn="just"/>
            <a:endParaRPr lang="pt-BR" sz="2200" b="0" i="0" u="none" strike="noStrike" baseline="0" dirty="0">
              <a:latin typeface="Arial" panose="020B0604020202020204" pitchFamily="34" charset="0"/>
              <a:cs typeface="Arial" panose="020B0604020202020204" pitchFamily="34" charset="0"/>
            </a:endParaRPr>
          </a:p>
          <a:p>
            <a:pPr algn="just"/>
            <a:r>
              <a:rPr lang="pt-BR" sz="2200" b="0" i="0" u="none" strike="noStrike" baseline="0" dirty="0">
                <a:latin typeface="Arial" panose="020B0604020202020204" pitchFamily="34" charset="0"/>
                <a:cs typeface="Arial" panose="020B0604020202020204" pitchFamily="34" charset="0"/>
              </a:rPr>
              <a:t>Dessa forma, dizemos que os números </a:t>
            </a:r>
            <a:r>
              <a:rPr lang="pt-BR" sz="2200" b="0" i="1" u="none" strike="noStrike" baseline="0" dirty="0">
                <a:latin typeface="Arial" panose="020B0604020202020204" pitchFamily="34" charset="0"/>
                <a:cs typeface="Arial" panose="020B0604020202020204" pitchFamily="34" charset="0"/>
              </a:rPr>
              <a:t>48</a:t>
            </a:r>
            <a:r>
              <a:rPr lang="pt-BR" sz="2200" b="0" i="0" u="none" strike="noStrike" baseline="0" dirty="0">
                <a:latin typeface="Arial" panose="020B0604020202020204" pitchFamily="34" charset="0"/>
                <a:cs typeface="Arial" panose="020B0604020202020204" pitchFamily="34" charset="0"/>
              </a:rPr>
              <a:t>, </a:t>
            </a:r>
            <a:r>
              <a:rPr lang="pt-BR" sz="2200" b="0" i="1" u="none" strike="noStrike" baseline="0" dirty="0">
                <a:latin typeface="Arial" panose="020B0604020202020204" pitchFamily="34" charset="0"/>
                <a:cs typeface="Arial" panose="020B0604020202020204" pitchFamily="34" charset="0"/>
              </a:rPr>
              <a:t>60</a:t>
            </a:r>
            <a:r>
              <a:rPr lang="pt-BR" sz="2200" b="0" i="0" u="none" strike="noStrike" baseline="0" dirty="0">
                <a:latin typeface="Arial" panose="020B0604020202020204" pitchFamily="34" charset="0"/>
                <a:cs typeface="Arial" panose="020B0604020202020204" pitchFamily="34" charset="0"/>
              </a:rPr>
              <a:t>, </a:t>
            </a:r>
            <a:r>
              <a:rPr lang="pt-BR" sz="2200" b="0" i="1" u="none" strike="noStrike" baseline="0" dirty="0">
                <a:latin typeface="Arial" panose="020B0604020202020204" pitchFamily="34" charset="0"/>
                <a:cs typeface="Arial" panose="020B0604020202020204" pitchFamily="34" charset="0"/>
              </a:rPr>
              <a:t>80 </a:t>
            </a:r>
            <a:r>
              <a:rPr lang="pt-BR" sz="2200" b="0" i="0" u="none" strike="noStrike" baseline="0" dirty="0">
                <a:latin typeface="Arial" panose="020B0604020202020204" pitchFamily="34" charset="0"/>
                <a:cs typeface="Arial" panose="020B0604020202020204" pitchFamily="34" charset="0"/>
              </a:rPr>
              <a:t>e </a:t>
            </a:r>
            <a:r>
              <a:rPr lang="pt-BR" sz="2200" b="0" i="1" u="none" strike="noStrike" baseline="0" dirty="0">
                <a:latin typeface="Arial" panose="020B0604020202020204" pitchFamily="34" charset="0"/>
                <a:cs typeface="Arial" panose="020B0604020202020204" pitchFamily="34" charset="0"/>
              </a:rPr>
              <a:t>120 </a:t>
            </a:r>
            <a:r>
              <a:rPr lang="pt-BR" sz="2200" b="0" i="0" u="none" strike="noStrike" baseline="0" dirty="0">
                <a:latin typeface="Arial" panose="020B0604020202020204" pitchFamily="34" charset="0"/>
                <a:cs typeface="Arial" panose="020B0604020202020204" pitchFamily="34" charset="0"/>
              </a:rPr>
              <a:t>são inversamente proporcionais aos números </a:t>
            </a:r>
            <a:r>
              <a:rPr lang="pt-BR" sz="2200" b="0" i="1" u="none" strike="noStrike" baseline="0" dirty="0">
                <a:latin typeface="Arial" panose="020B0604020202020204" pitchFamily="34" charset="0"/>
                <a:cs typeface="Arial" panose="020B0604020202020204" pitchFamily="34" charset="0"/>
              </a:rPr>
              <a:t>5</a:t>
            </a:r>
            <a:r>
              <a:rPr lang="pt-BR" sz="2200" b="0" i="0" u="none" strike="noStrike" baseline="0" dirty="0">
                <a:latin typeface="Arial" panose="020B0604020202020204" pitchFamily="34" charset="0"/>
                <a:cs typeface="Arial" panose="020B0604020202020204" pitchFamily="34" charset="0"/>
              </a:rPr>
              <a:t>, </a:t>
            </a:r>
            <a:r>
              <a:rPr lang="pt-BR" sz="2200" b="0" i="1" u="none" strike="noStrike" baseline="0" dirty="0">
                <a:latin typeface="Arial" panose="020B0604020202020204" pitchFamily="34" charset="0"/>
                <a:cs typeface="Arial" panose="020B0604020202020204" pitchFamily="34" charset="0"/>
              </a:rPr>
              <a:t>4</a:t>
            </a:r>
            <a:r>
              <a:rPr lang="pt-BR" sz="2200" b="0" i="0" u="none" strike="noStrike" baseline="0" dirty="0">
                <a:latin typeface="Arial" panose="020B0604020202020204" pitchFamily="34" charset="0"/>
                <a:cs typeface="Arial" panose="020B0604020202020204" pitchFamily="34" charset="0"/>
              </a:rPr>
              <a:t>, </a:t>
            </a:r>
            <a:r>
              <a:rPr lang="pt-BR" sz="2200" b="0" i="1" u="none" strike="noStrike" baseline="0" dirty="0">
                <a:latin typeface="Arial" panose="020B0604020202020204" pitchFamily="34" charset="0"/>
                <a:cs typeface="Arial" panose="020B0604020202020204" pitchFamily="34" charset="0"/>
              </a:rPr>
              <a:t>3 </a:t>
            </a:r>
            <a:r>
              <a:rPr lang="pt-BR" sz="2200" b="0" i="0" u="none" strike="noStrike" baseline="0" dirty="0">
                <a:latin typeface="Arial" panose="020B0604020202020204" pitchFamily="34" charset="0"/>
                <a:cs typeface="Arial" panose="020B0604020202020204" pitchFamily="34" charset="0"/>
              </a:rPr>
              <a:t>e </a:t>
            </a:r>
            <a:r>
              <a:rPr lang="pt-BR" sz="2200" b="0" i="1" u="none" strike="noStrike" baseline="0" dirty="0">
                <a:latin typeface="Arial" panose="020B0604020202020204" pitchFamily="34" charset="0"/>
                <a:cs typeface="Arial" panose="020B0604020202020204" pitchFamily="34" charset="0"/>
              </a:rPr>
              <a:t>2</a:t>
            </a:r>
            <a:r>
              <a:rPr lang="pt-BR" sz="2200" b="0" i="0" u="none" strike="noStrike" baseline="0" dirty="0">
                <a:latin typeface="Arial" panose="020B0604020202020204" pitchFamily="34" charset="0"/>
                <a:cs typeface="Arial" panose="020B0604020202020204" pitchFamily="34" charset="0"/>
              </a:rPr>
              <a:t>.</a:t>
            </a:r>
          </a:p>
          <a:p>
            <a:pPr algn="just"/>
            <a:r>
              <a:rPr lang="pt-BR" sz="2200" b="0" i="0" u="none" strike="noStrike" baseline="0" dirty="0">
                <a:latin typeface="Arial" panose="020B0604020202020204" pitchFamily="34" charset="0"/>
                <a:cs typeface="Arial" panose="020B0604020202020204" pitchFamily="34" charset="0"/>
              </a:rPr>
              <a:t>O número </a:t>
            </a:r>
            <a:r>
              <a:rPr lang="pt-BR" sz="2200" b="0" i="1" u="none" strike="noStrike" baseline="0" dirty="0">
                <a:latin typeface="Arial" panose="020B0604020202020204" pitchFamily="34" charset="0"/>
                <a:cs typeface="Arial" panose="020B0604020202020204" pitchFamily="34" charset="0"/>
              </a:rPr>
              <a:t>240 </a:t>
            </a:r>
            <a:r>
              <a:rPr lang="pt-BR" sz="2200" b="0" i="0" u="none" strike="noStrike" baseline="0" dirty="0">
                <a:latin typeface="Arial" panose="020B0604020202020204" pitchFamily="34" charset="0"/>
                <a:cs typeface="Arial" panose="020B0604020202020204" pitchFamily="34" charset="0"/>
              </a:rPr>
              <a:t>(constante) é o fator de proporcionalidade.</a:t>
            </a:r>
            <a:endParaRPr lang="pt-BR" sz="2200" dirty="0">
              <a:latin typeface="Arial" panose="020B0604020202020204" pitchFamily="34" charset="0"/>
              <a:cs typeface="Arial" panose="020B0604020202020204" pitchFamily="34" charset="0"/>
            </a:endParaRPr>
          </a:p>
        </p:txBody>
      </p:sp>
      <p:pic>
        <p:nvPicPr>
          <p:cNvPr id="18" name="Imagem 17">
            <a:extLst>
              <a:ext uri="{FF2B5EF4-FFF2-40B4-BE49-F238E27FC236}">
                <a16:creationId xmlns:a16="http://schemas.microsoft.com/office/drawing/2014/main" id="{6FC15CFC-8266-536A-4B15-3F065AE2A345}"/>
              </a:ext>
            </a:extLst>
          </p:cNvPr>
          <p:cNvPicPr>
            <a:picLocks noChangeAspect="1"/>
          </p:cNvPicPr>
          <p:nvPr/>
        </p:nvPicPr>
        <p:blipFill>
          <a:blip r:embed="rId5"/>
          <a:stretch>
            <a:fillRect/>
          </a:stretch>
        </p:blipFill>
        <p:spPr>
          <a:xfrm>
            <a:off x="6438000" y="4384359"/>
            <a:ext cx="5410557" cy="353824"/>
          </a:xfrm>
          <a:prstGeom prst="rect">
            <a:avLst/>
          </a:prstGeom>
        </p:spPr>
      </p:pic>
    </p:spTree>
    <p:extLst>
      <p:ext uri="{BB962C8B-B14F-4D97-AF65-F5344CB8AC3E}">
        <p14:creationId xmlns:p14="http://schemas.microsoft.com/office/powerpoint/2010/main" val="238443429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C39857-3C7D-28D6-E092-0148FB122F3D}"/>
            </a:ext>
          </a:extLst>
        </p:cNvPr>
        <p:cNvGrpSpPr/>
        <p:nvPr/>
      </p:nvGrpSpPr>
      <p:grpSpPr>
        <a:xfrm>
          <a:off x="0" y="0"/>
          <a:ext cx="0" cy="0"/>
          <a:chOff x="0" y="0"/>
          <a:chExt cx="0" cy="0"/>
        </a:xfrm>
      </p:grpSpPr>
      <p:cxnSp>
        <p:nvCxnSpPr>
          <p:cNvPr id="2" name="Conector reto 1">
            <a:extLst>
              <a:ext uri="{FF2B5EF4-FFF2-40B4-BE49-F238E27FC236}">
                <a16:creationId xmlns:a16="http://schemas.microsoft.com/office/drawing/2014/main" id="{1DAD7280-B7B7-AFF5-CB89-456F8D216547}"/>
              </a:ext>
            </a:extLst>
          </p:cNvPr>
          <p:cNvCxnSpPr>
            <a:cxnSpLocks/>
          </p:cNvCxnSpPr>
          <p:nvPr/>
        </p:nvCxnSpPr>
        <p:spPr>
          <a:xfrm>
            <a:off x="6303034" y="727295"/>
            <a:ext cx="0" cy="5709588"/>
          </a:xfrm>
          <a:prstGeom prst="line">
            <a:avLst/>
          </a:prstGeom>
          <a:ln w="28575"/>
        </p:spPr>
        <p:style>
          <a:lnRef idx="3">
            <a:schemeClr val="dk1"/>
          </a:lnRef>
          <a:fillRef idx="0">
            <a:schemeClr val="dk1"/>
          </a:fillRef>
          <a:effectRef idx="2">
            <a:schemeClr val="dk1"/>
          </a:effectRef>
          <a:fontRef idx="minor">
            <a:schemeClr val="tx1"/>
          </a:fontRef>
        </p:style>
      </p:cxnSp>
      <p:sp>
        <p:nvSpPr>
          <p:cNvPr id="4" name="CaixaDeTexto 3">
            <a:extLst>
              <a:ext uri="{FF2B5EF4-FFF2-40B4-BE49-F238E27FC236}">
                <a16:creationId xmlns:a16="http://schemas.microsoft.com/office/drawing/2014/main" id="{185092E3-E183-DC7D-FF39-F3F72FD2665B}"/>
              </a:ext>
            </a:extLst>
          </p:cNvPr>
          <p:cNvSpPr txBox="1"/>
          <p:nvPr/>
        </p:nvSpPr>
        <p:spPr>
          <a:xfrm>
            <a:off x="208472" y="727295"/>
            <a:ext cx="6094562" cy="1107996"/>
          </a:xfrm>
          <a:prstGeom prst="rect">
            <a:avLst/>
          </a:prstGeom>
          <a:noFill/>
        </p:spPr>
        <p:txBody>
          <a:bodyPr wrap="square">
            <a:spAutoFit/>
          </a:bodyPr>
          <a:lstStyle/>
          <a:p>
            <a:pPr algn="just"/>
            <a:r>
              <a:rPr lang="pt-BR" sz="2200" b="0" i="0" u="none" strike="noStrike" baseline="0" dirty="0">
                <a:latin typeface="Arial" panose="020B0604020202020204" pitchFamily="34" charset="0"/>
                <a:cs typeface="Arial" panose="020B0604020202020204" pitchFamily="34" charset="0"/>
              </a:rPr>
              <a:t>Generalizando, os números racionais </a:t>
            </a:r>
            <a:r>
              <a:rPr lang="pt-BR" sz="2200" b="1" i="1" u="none" strike="noStrike" baseline="0" dirty="0">
                <a:latin typeface="Arial" panose="020B0604020202020204" pitchFamily="34" charset="0"/>
                <a:cs typeface="Arial" panose="020B0604020202020204" pitchFamily="34" charset="0"/>
              </a:rPr>
              <a:t>a </a:t>
            </a:r>
            <a:r>
              <a:rPr lang="pt-BR" sz="2200" b="0" i="0" u="none" strike="noStrike" baseline="0" dirty="0">
                <a:latin typeface="Arial" panose="020B0604020202020204" pitchFamily="34" charset="0"/>
                <a:cs typeface="Arial" panose="020B0604020202020204" pitchFamily="34" charset="0"/>
              </a:rPr>
              <a:t>e </a:t>
            </a:r>
            <a:r>
              <a:rPr lang="pt-BR" sz="2200" b="1" i="1" u="none" strike="noStrike" baseline="0" dirty="0">
                <a:latin typeface="Arial" panose="020B0604020202020204" pitchFamily="34" charset="0"/>
                <a:cs typeface="Arial" panose="020B0604020202020204" pitchFamily="34" charset="0"/>
              </a:rPr>
              <a:t>b </a:t>
            </a:r>
            <a:r>
              <a:rPr lang="pt-BR" sz="2200" b="0" i="0" u="none" strike="noStrike" baseline="0" dirty="0">
                <a:latin typeface="Arial" panose="020B0604020202020204" pitchFamily="34" charset="0"/>
                <a:cs typeface="Arial" panose="020B0604020202020204" pitchFamily="34" charset="0"/>
              </a:rPr>
              <a:t>são inversamente proporcionais aos números c e d, quando:</a:t>
            </a:r>
            <a:endParaRPr lang="pt-BR" sz="2200" dirty="0">
              <a:latin typeface="Arial" panose="020B0604020202020204" pitchFamily="34" charset="0"/>
              <a:cs typeface="Arial" panose="020B0604020202020204" pitchFamily="34" charset="0"/>
            </a:endParaRPr>
          </a:p>
        </p:txBody>
      </p:sp>
      <p:sp>
        <p:nvSpPr>
          <p:cNvPr id="6" name="CaixaDeTexto 5">
            <a:extLst>
              <a:ext uri="{FF2B5EF4-FFF2-40B4-BE49-F238E27FC236}">
                <a16:creationId xmlns:a16="http://schemas.microsoft.com/office/drawing/2014/main" id="{8AF68FB1-034D-B2B8-0AFF-AA5E7CFF6B04}"/>
              </a:ext>
            </a:extLst>
          </p:cNvPr>
          <p:cNvSpPr txBox="1"/>
          <p:nvPr/>
        </p:nvSpPr>
        <p:spPr>
          <a:xfrm>
            <a:off x="208471" y="1726085"/>
            <a:ext cx="6094562" cy="430887"/>
          </a:xfrm>
          <a:prstGeom prst="rect">
            <a:avLst/>
          </a:prstGeom>
          <a:noFill/>
        </p:spPr>
        <p:txBody>
          <a:bodyPr wrap="square">
            <a:spAutoFit/>
          </a:bodyPr>
          <a:lstStyle/>
          <a:p>
            <a:pPr algn="ctr"/>
            <a:r>
              <a:rPr lang="pt-BR" sz="2200" b="1" i="1" u="none" strike="noStrike" baseline="0" dirty="0">
                <a:latin typeface="Arial" panose="020B0604020202020204" pitchFamily="34" charset="0"/>
                <a:cs typeface="Arial" panose="020B0604020202020204" pitchFamily="34" charset="0"/>
              </a:rPr>
              <a:t>a · c = b · d</a:t>
            </a:r>
            <a:endParaRPr lang="pt-BR" sz="2200" dirty="0">
              <a:latin typeface="Arial" panose="020B0604020202020204" pitchFamily="34" charset="0"/>
              <a:cs typeface="Arial" panose="020B0604020202020204" pitchFamily="34" charset="0"/>
            </a:endParaRPr>
          </a:p>
        </p:txBody>
      </p:sp>
      <p:sp>
        <p:nvSpPr>
          <p:cNvPr id="8" name="CaixaDeTexto 7">
            <a:extLst>
              <a:ext uri="{FF2B5EF4-FFF2-40B4-BE49-F238E27FC236}">
                <a16:creationId xmlns:a16="http://schemas.microsoft.com/office/drawing/2014/main" id="{725F5CBE-B7E1-6AB2-C269-B070F1A8B110}"/>
              </a:ext>
            </a:extLst>
          </p:cNvPr>
          <p:cNvSpPr txBox="1"/>
          <p:nvPr/>
        </p:nvSpPr>
        <p:spPr>
          <a:xfrm>
            <a:off x="122925" y="2274838"/>
            <a:ext cx="6180105" cy="2800767"/>
          </a:xfrm>
          <a:prstGeom prst="rect">
            <a:avLst/>
          </a:prstGeom>
          <a:noFill/>
        </p:spPr>
        <p:txBody>
          <a:bodyPr wrap="square">
            <a:spAutoFit/>
          </a:bodyPr>
          <a:lstStyle/>
          <a:p>
            <a:pPr algn="just"/>
            <a:r>
              <a:rPr lang="pt-BR" sz="2200" b="1" i="0" u="none" strike="noStrike" baseline="0" dirty="0">
                <a:latin typeface="Arial" panose="020B0604020202020204" pitchFamily="34" charset="0"/>
                <a:cs typeface="Arial" panose="020B0604020202020204" pitchFamily="34" charset="0"/>
              </a:rPr>
              <a:t>Exemplo:</a:t>
            </a:r>
          </a:p>
          <a:p>
            <a:pPr algn="just"/>
            <a:r>
              <a:rPr lang="pt-BR" sz="2200" b="0" i="0" u="none" strike="noStrike" baseline="0" dirty="0">
                <a:latin typeface="Arial" panose="020B0604020202020204" pitchFamily="34" charset="0"/>
                <a:cs typeface="Arial" panose="020B0604020202020204" pitchFamily="34" charset="0"/>
              </a:rPr>
              <a:t>Durante as eleições, uma gráfica recebeu um pedido muito grande para realizar a produção de material de campanha. Estimou-se que as </a:t>
            </a:r>
            <a:r>
              <a:rPr lang="pt-BR" sz="2200" b="0" i="1" u="none" strike="noStrike" baseline="0" dirty="0">
                <a:latin typeface="Arial" panose="020B0604020202020204" pitchFamily="34" charset="0"/>
                <a:cs typeface="Arial" panose="020B0604020202020204" pitchFamily="34" charset="0"/>
              </a:rPr>
              <a:t>3 </a:t>
            </a:r>
            <a:r>
              <a:rPr lang="pt-BR" sz="2200" b="0" i="0" u="none" strike="noStrike" baseline="0" dirty="0">
                <a:latin typeface="Arial" panose="020B0604020202020204" pitchFamily="34" charset="0"/>
                <a:cs typeface="Arial" panose="020B0604020202020204" pitchFamily="34" charset="0"/>
              </a:rPr>
              <a:t>máquinas levariam </a:t>
            </a:r>
            <a:r>
              <a:rPr lang="pt-BR" sz="2200" b="0" i="1" u="none" strike="noStrike" baseline="0" dirty="0">
                <a:latin typeface="Arial" panose="020B0604020202020204" pitchFamily="34" charset="0"/>
                <a:cs typeface="Arial" panose="020B0604020202020204" pitchFamily="34" charset="0"/>
              </a:rPr>
              <a:t>24 </a:t>
            </a:r>
            <a:r>
              <a:rPr lang="pt-BR" sz="2200" b="0" i="0" u="none" strike="noStrike" baseline="0" dirty="0">
                <a:latin typeface="Arial" panose="020B0604020202020204" pitchFamily="34" charset="0"/>
                <a:cs typeface="Arial" panose="020B0604020202020204" pitchFamily="34" charset="0"/>
              </a:rPr>
              <a:t>horas para realizar todo o serviço. Supondo que uma dessas máquinas estrague, antes de iniciar o serviço, qual será o tempo necessário para atender essa demanda?</a:t>
            </a:r>
            <a:endParaRPr lang="pt-BR" sz="2200" dirty="0">
              <a:latin typeface="Arial" panose="020B0604020202020204" pitchFamily="34" charset="0"/>
              <a:cs typeface="Arial" panose="020B0604020202020204" pitchFamily="34" charset="0"/>
            </a:endParaRPr>
          </a:p>
        </p:txBody>
      </p:sp>
      <p:sp>
        <p:nvSpPr>
          <p:cNvPr id="10" name="CaixaDeTexto 9">
            <a:extLst>
              <a:ext uri="{FF2B5EF4-FFF2-40B4-BE49-F238E27FC236}">
                <a16:creationId xmlns:a16="http://schemas.microsoft.com/office/drawing/2014/main" id="{85156F15-59F0-F6C6-F94C-BE1E2B6DC4A6}"/>
              </a:ext>
            </a:extLst>
          </p:cNvPr>
          <p:cNvSpPr txBox="1"/>
          <p:nvPr/>
        </p:nvSpPr>
        <p:spPr>
          <a:xfrm>
            <a:off x="165696" y="5207375"/>
            <a:ext cx="6094562" cy="1107996"/>
          </a:xfrm>
          <a:prstGeom prst="rect">
            <a:avLst/>
          </a:prstGeom>
          <a:noFill/>
        </p:spPr>
        <p:txBody>
          <a:bodyPr wrap="square">
            <a:spAutoFit/>
          </a:bodyPr>
          <a:lstStyle/>
          <a:p>
            <a:pPr algn="just"/>
            <a:r>
              <a:rPr lang="pt-BR" sz="2200" b="0" i="1" u="sng" strike="noStrike" baseline="0" dirty="0">
                <a:latin typeface="Arial" panose="020B0604020202020204" pitchFamily="34" charset="0"/>
                <a:cs typeface="Arial" panose="020B0604020202020204" pitchFamily="34" charset="0"/>
              </a:rPr>
              <a:t>Resolução:</a:t>
            </a:r>
          </a:p>
          <a:p>
            <a:pPr algn="just"/>
            <a:r>
              <a:rPr lang="pt-BR" sz="2200" b="0" i="1" u="none" strike="noStrike" baseline="0" dirty="0">
                <a:latin typeface="Arial" panose="020B0604020202020204" pitchFamily="34" charset="0"/>
                <a:cs typeface="Arial" panose="020B0604020202020204" pitchFamily="34" charset="0"/>
              </a:rPr>
              <a:t>Vamos analisar o tipo de variação proporcional entre as grandezas desta situação:</a:t>
            </a:r>
            <a:endParaRPr lang="pt-BR" sz="2200" dirty="0">
              <a:latin typeface="Arial" panose="020B0604020202020204" pitchFamily="34" charset="0"/>
              <a:cs typeface="Arial" panose="020B0604020202020204" pitchFamily="34" charset="0"/>
            </a:endParaRPr>
          </a:p>
        </p:txBody>
      </p:sp>
      <p:pic>
        <p:nvPicPr>
          <p:cNvPr id="12" name="Imagem 11" descr="Tabela&#10;&#10;O conteúdo gerado por IA pode estar incorreto.">
            <a:extLst>
              <a:ext uri="{FF2B5EF4-FFF2-40B4-BE49-F238E27FC236}">
                <a16:creationId xmlns:a16="http://schemas.microsoft.com/office/drawing/2014/main" id="{E16AB199-A3F0-D434-E019-B6FC1C93B0B0}"/>
              </a:ext>
            </a:extLst>
          </p:cNvPr>
          <p:cNvPicPr>
            <a:picLocks noChangeAspect="1"/>
          </p:cNvPicPr>
          <p:nvPr/>
        </p:nvPicPr>
        <p:blipFill>
          <a:blip r:embed="rId2"/>
          <a:stretch>
            <a:fillRect/>
          </a:stretch>
        </p:blipFill>
        <p:spPr>
          <a:xfrm>
            <a:off x="7176964" y="748861"/>
            <a:ext cx="3813557" cy="977224"/>
          </a:xfrm>
          <a:prstGeom prst="rect">
            <a:avLst/>
          </a:prstGeom>
        </p:spPr>
      </p:pic>
      <p:sp>
        <p:nvSpPr>
          <p:cNvPr id="14" name="CaixaDeTexto 13">
            <a:extLst>
              <a:ext uri="{FF2B5EF4-FFF2-40B4-BE49-F238E27FC236}">
                <a16:creationId xmlns:a16="http://schemas.microsoft.com/office/drawing/2014/main" id="{FFF3BF94-B227-0381-21C7-416D66CCFFCE}"/>
              </a:ext>
            </a:extLst>
          </p:cNvPr>
          <p:cNvSpPr txBox="1"/>
          <p:nvPr/>
        </p:nvSpPr>
        <p:spPr>
          <a:xfrm>
            <a:off x="6303030" y="1806559"/>
            <a:ext cx="5680498" cy="1785104"/>
          </a:xfrm>
          <a:prstGeom prst="rect">
            <a:avLst/>
          </a:prstGeom>
          <a:noFill/>
        </p:spPr>
        <p:txBody>
          <a:bodyPr wrap="square">
            <a:spAutoFit/>
          </a:bodyPr>
          <a:lstStyle/>
          <a:p>
            <a:pPr algn="just"/>
            <a:r>
              <a:rPr lang="pt-BR" sz="2200" b="0" i="0" u="none" strike="noStrike" baseline="0" dirty="0">
                <a:latin typeface="Arial" panose="020B0604020202020204" pitchFamily="34" charset="0"/>
                <a:cs typeface="Arial" panose="020B0604020202020204" pitchFamily="34" charset="0"/>
              </a:rPr>
              <a:t>Repare que, se diminuirmos a quantidade de máquina produzindo, o tempo aumentará proporcionalmente.</a:t>
            </a:r>
          </a:p>
          <a:p>
            <a:pPr algn="just"/>
            <a:r>
              <a:rPr lang="pt-BR" sz="2200" b="0" i="0" u="none" strike="noStrike" baseline="0" dirty="0">
                <a:latin typeface="Arial" panose="020B0604020202020204" pitchFamily="34" charset="0"/>
                <a:cs typeface="Arial" panose="020B0604020202020204" pitchFamily="34" charset="0"/>
              </a:rPr>
              <a:t>Desta forma, as grandezas envolvidas são inversamente proporcionais. Assim:</a:t>
            </a:r>
            <a:endParaRPr lang="pt-BR" sz="2200" dirty="0">
              <a:latin typeface="Arial" panose="020B0604020202020204" pitchFamily="34" charset="0"/>
              <a:cs typeface="Arial" panose="020B0604020202020204" pitchFamily="34" charset="0"/>
            </a:endParaRPr>
          </a:p>
        </p:txBody>
      </p:sp>
      <p:pic>
        <p:nvPicPr>
          <p:cNvPr id="18" name="Imagem 17" descr="Uma imagem contendo Texto&#10;&#10;O conteúdo gerado por IA pode estar incorreto.">
            <a:extLst>
              <a:ext uri="{FF2B5EF4-FFF2-40B4-BE49-F238E27FC236}">
                <a16:creationId xmlns:a16="http://schemas.microsoft.com/office/drawing/2014/main" id="{148CD458-5DA7-2E0B-597F-9C9915463381}"/>
              </a:ext>
            </a:extLst>
          </p:cNvPr>
          <p:cNvPicPr>
            <a:picLocks noChangeAspect="1"/>
          </p:cNvPicPr>
          <p:nvPr/>
        </p:nvPicPr>
        <p:blipFill>
          <a:blip r:embed="rId3"/>
          <a:stretch>
            <a:fillRect/>
          </a:stretch>
        </p:blipFill>
        <p:spPr>
          <a:xfrm>
            <a:off x="7754683" y="3591663"/>
            <a:ext cx="2658118" cy="1964696"/>
          </a:xfrm>
          <a:prstGeom prst="rect">
            <a:avLst/>
          </a:prstGeom>
        </p:spPr>
      </p:pic>
      <p:sp>
        <p:nvSpPr>
          <p:cNvPr id="20" name="CaixaDeTexto 19">
            <a:extLst>
              <a:ext uri="{FF2B5EF4-FFF2-40B4-BE49-F238E27FC236}">
                <a16:creationId xmlns:a16="http://schemas.microsoft.com/office/drawing/2014/main" id="{DE06E24B-1DFB-C2B6-F60A-3B74F19AA67C}"/>
              </a:ext>
            </a:extLst>
          </p:cNvPr>
          <p:cNvSpPr txBox="1"/>
          <p:nvPr/>
        </p:nvSpPr>
        <p:spPr>
          <a:xfrm>
            <a:off x="6345811" y="5667442"/>
            <a:ext cx="5637717" cy="769441"/>
          </a:xfrm>
          <a:prstGeom prst="rect">
            <a:avLst/>
          </a:prstGeom>
          <a:noFill/>
        </p:spPr>
        <p:txBody>
          <a:bodyPr wrap="square">
            <a:spAutoFit/>
          </a:bodyPr>
          <a:lstStyle/>
          <a:p>
            <a:pPr algn="just"/>
            <a:r>
              <a:rPr lang="pt-BR" sz="2200" i="0" u="none" strike="noStrike" baseline="0" dirty="0">
                <a:solidFill>
                  <a:srgbClr val="000000"/>
                </a:solidFill>
                <a:latin typeface="Arial" panose="020B0604020202020204" pitchFamily="34" charset="0"/>
                <a:cs typeface="Arial" panose="020B0604020202020204" pitchFamily="34" charset="0"/>
              </a:rPr>
              <a:t>L</a:t>
            </a:r>
            <a:r>
              <a:rPr lang="pt-BR" sz="2200" b="0" i="0" u="none" strike="noStrike" baseline="0" dirty="0">
                <a:solidFill>
                  <a:srgbClr val="000000"/>
                </a:solidFill>
                <a:latin typeface="Arial" panose="020B0604020202020204" pitchFamily="34" charset="0"/>
                <a:cs typeface="Arial" panose="020B0604020202020204" pitchFamily="34" charset="0"/>
              </a:rPr>
              <a:t>ogo, duas máquinas levarão </a:t>
            </a:r>
            <a:r>
              <a:rPr lang="pt-BR" sz="2200" b="0" i="1" u="none" strike="noStrike" baseline="0" dirty="0">
                <a:solidFill>
                  <a:srgbClr val="000000"/>
                </a:solidFill>
                <a:latin typeface="Arial" panose="020B0604020202020204" pitchFamily="34" charset="0"/>
                <a:cs typeface="Arial" panose="020B0604020202020204" pitchFamily="34" charset="0"/>
              </a:rPr>
              <a:t>36 </a:t>
            </a:r>
            <a:r>
              <a:rPr lang="pt-BR" sz="2200" b="0" i="0" u="none" strike="noStrike" baseline="0" dirty="0">
                <a:solidFill>
                  <a:srgbClr val="000000"/>
                </a:solidFill>
                <a:latin typeface="Arial" panose="020B0604020202020204" pitchFamily="34" charset="0"/>
                <a:cs typeface="Arial" panose="020B0604020202020204" pitchFamily="34" charset="0"/>
              </a:rPr>
              <a:t>horas para atender a essa demanda.</a:t>
            </a:r>
          </a:p>
        </p:txBody>
      </p:sp>
    </p:spTree>
    <p:extLst>
      <p:ext uri="{BB962C8B-B14F-4D97-AF65-F5344CB8AC3E}">
        <p14:creationId xmlns:p14="http://schemas.microsoft.com/office/powerpoint/2010/main" val="392599060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04D8C3-05F7-E69F-E923-5F6E73A52B6A}"/>
            </a:ext>
          </a:extLst>
        </p:cNvPr>
        <p:cNvGrpSpPr/>
        <p:nvPr/>
      </p:nvGrpSpPr>
      <p:grpSpPr>
        <a:xfrm>
          <a:off x="0" y="0"/>
          <a:ext cx="0" cy="0"/>
          <a:chOff x="0" y="0"/>
          <a:chExt cx="0" cy="0"/>
        </a:xfrm>
      </p:grpSpPr>
      <p:cxnSp>
        <p:nvCxnSpPr>
          <p:cNvPr id="2" name="Conector reto 1">
            <a:extLst>
              <a:ext uri="{FF2B5EF4-FFF2-40B4-BE49-F238E27FC236}">
                <a16:creationId xmlns:a16="http://schemas.microsoft.com/office/drawing/2014/main" id="{A10728CC-5AD7-D5DB-568A-462CE6D82B01}"/>
              </a:ext>
            </a:extLst>
          </p:cNvPr>
          <p:cNvCxnSpPr>
            <a:cxnSpLocks/>
          </p:cNvCxnSpPr>
          <p:nvPr/>
        </p:nvCxnSpPr>
        <p:spPr>
          <a:xfrm>
            <a:off x="6303034" y="727295"/>
            <a:ext cx="0" cy="5709588"/>
          </a:xfrm>
          <a:prstGeom prst="line">
            <a:avLst/>
          </a:prstGeom>
          <a:ln w="28575"/>
        </p:spPr>
        <p:style>
          <a:lnRef idx="3">
            <a:schemeClr val="dk1"/>
          </a:lnRef>
          <a:fillRef idx="0">
            <a:schemeClr val="dk1"/>
          </a:fillRef>
          <a:effectRef idx="2">
            <a:schemeClr val="dk1"/>
          </a:effectRef>
          <a:fontRef idx="minor">
            <a:schemeClr val="tx1"/>
          </a:fontRef>
        </p:style>
      </p:cxnSp>
      <p:pic>
        <p:nvPicPr>
          <p:cNvPr id="4" name="Imagem 3">
            <a:extLst>
              <a:ext uri="{FF2B5EF4-FFF2-40B4-BE49-F238E27FC236}">
                <a16:creationId xmlns:a16="http://schemas.microsoft.com/office/drawing/2014/main" id="{FCD252D9-E9BC-C1F8-701E-B21C2B7D047B}"/>
              </a:ext>
            </a:extLst>
          </p:cNvPr>
          <p:cNvPicPr>
            <a:picLocks noChangeAspect="1"/>
          </p:cNvPicPr>
          <p:nvPr/>
        </p:nvPicPr>
        <p:blipFill>
          <a:blip r:embed="rId2"/>
          <a:stretch>
            <a:fillRect/>
          </a:stretch>
        </p:blipFill>
        <p:spPr>
          <a:xfrm>
            <a:off x="249491" y="533201"/>
            <a:ext cx="2648982" cy="514365"/>
          </a:xfrm>
          <a:prstGeom prst="rect">
            <a:avLst/>
          </a:prstGeom>
        </p:spPr>
      </p:pic>
      <p:sp>
        <p:nvSpPr>
          <p:cNvPr id="6" name="CaixaDeTexto 5">
            <a:extLst>
              <a:ext uri="{FF2B5EF4-FFF2-40B4-BE49-F238E27FC236}">
                <a16:creationId xmlns:a16="http://schemas.microsoft.com/office/drawing/2014/main" id="{4606C048-5068-B51D-667E-55FDCED44851}"/>
              </a:ext>
            </a:extLst>
          </p:cNvPr>
          <p:cNvSpPr txBox="1"/>
          <p:nvPr/>
        </p:nvSpPr>
        <p:spPr>
          <a:xfrm>
            <a:off x="208472" y="1047566"/>
            <a:ext cx="6094562" cy="1446550"/>
          </a:xfrm>
          <a:prstGeom prst="rect">
            <a:avLst/>
          </a:prstGeom>
          <a:noFill/>
        </p:spPr>
        <p:txBody>
          <a:bodyPr wrap="square">
            <a:spAutoFit/>
          </a:bodyPr>
          <a:lstStyle/>
          <a:p>
            <a:pPr algn="just"/>
            <a:r>
              <a:rPr lang="pt-BR" sz="2200" b="1" i="0" u="none" strike="noStrike" baseline="0" dirty="0">
                <a:latin typeface="Arial" panose="020B0604020202020204" pitchFamily="34" charset="0"/>
                <a:cs typeface="Arial" panose="020B0604020202020204" pitchFamily="34" charset="0"/>
              </a:rPr>
              <a:t>12. </a:t>
            </a:r>
            <a:r>
              <a:rPr lang="pt-BR" sz="2200" b="0" i="0" u="none" strike="noStrike" baseline="0" dirty="0">
                <a:latin typeface="Arial" panose="020B0604020202020204" pitchFamily="34" charset="0"/>
                <a:cs typeface="Arial" panose="020B0604020202020204" pitchFamily="34" charset="0"/>
              </a:rPr>
              <a:t>Verifique se as sequências </a:t>
            </a:r>
            <a:r>
              <a:rPr lang="pt-BR" sz="2200" b="0" i="1" u="none" strike="noStrike" baseline="0" dirty="0">
                <a:latin typeface="Arial" panose="020B0604020202020204" pitchFamily="34" charset="0"/>
                <a:cs typeface="Arial" panose="020B0604020202020204" pitchFamily="34" charset="0"/>
              </a:rPr>
              <a:t>x </a:t>
            </a:r>
            <a:r>
              <a:rPr lang="pt-BR" sz="2200" b="0" i="0" u="none" strike="noStrike" baseline="0" dirty="0">
                <a:latin typeface="Arial" panose="020B0604020202020204" pitchFamily="34" charset="0"/>
                <a:cs typeface="Arial" panose="020B0604020202020204" pitchFamily="34" charset="0"/>
              </a:rPr>
              <a:t>e </a:t>
            </a:r>
            <a:r>
              <a:rPr lang="pt-BR" sz="2200" b="0" i="1" u="none" strike="noStrike" baseline="0" dirty="0">
                <a:latin typeface="Arial" panose="020B0604020202020204" pitchFamily="34" charset="0"/>
                <a:cs typeface="Arial" panose="020B0604020202020204" pitchFamily="34" charset="0"/>
              </a:rPr>
              <a:t>y </a:t>
            </a:r>
            <a:r>
              <a:rPr lang="pt-BR" sz="2200" b="0" i="0" u="none" strike="noStrike" baseline="0" dirty="0">
                <a:latin typeface="Arial" panose="020B0604020202020204" pitchFamily="34" charset="0"/>
                <a:cs typeface="Arial" panose="020B0604020202020204" pitchFamily="34" charset="0"/>
              </a:rPr>
              <a:t>de números, a seguir, são diretamente proporcionais e, em caso afirmativo, encontre o coeficiente de proporcionalidade.</a:t>
            </a:r>
            <a:endParaRPr lang="pt-BR" sz="2200" dirty="0">
              <a:latin typeface="Arial" panose="020B0604020202020204" pitchFamily="34" charset="0"/>
              <a:cs typeface="Arial" panose="020B0604020202020204" pitchFamily="34" charset="0"/>
            </a:endParaRPr>
          </a:p>
        </p:txBody>
      </p:sp>
      <p:pic>
        <p:nvPicPr>
          <p:cNvPr id="8" name="Imagem 7" descr="Calendário&#10;&#10;O conteúdo gerado por IA pode estar incorreto.">
            <a:extLst>
              <a:ext uri="{FF2B5EF4-FFF2-40B4-BE49-F238E27FC236}">
                <a16:creationId xmlns:a16="http://schemas.microsoft.com/office/drawing/2014/main" id="{6B846087-5ED5-F901-A255-5605D83FF799}"/>
              </a:ext>
            </a:extLst>
          </p:cNvPr>
          <p:cNvPicPr>
            <a:picLocks noChangeAspect="1"/>
          </p:cNvPicPr>
          <p:nvPr/>
        </p:nvPicPr>
        <p:blipFill>
          <a:blip r:embed="rId3"/>
          <a:stretch>
            <a:fillRect/>
          </a:stretch>
        </p:blipFill>
        <p:spPr>
          <a:xfrm>
            <a:off x="249491" y="2561725"/>
            <a:ext cx="3711500" cy="924665"/>
          </a:xfrm>
          <a:prstGeom prst="rect">
            <a:avLst/>
          </a:prstGeom>
        </p:spPr>
      </p:pic>
      <p:pic>
        <p:nvPicPr>
          <p:cNvPr id="10" name="Imagem 9" descr="Desenho em preto e branco&#10;&#10;O conteúdo gerado por IA pode estar incorreto.">
            <a:extLst>
              <a:ext uri="{FF2B5EF4-FFF2-40B4-BE49-F238E27FC236}">
                <a16:creationId xmlns:a16="http://schemas.microsoft.com/office/drawing/2014/main" id="{2F34293D-9A10-16CD-7029-5818E1CB7338}"/>
              </a:ext>
            </a:extLst>
          </p:cNvPr>
          <p:cNvPicPr>
            <a:picLocks noChangeAspect="1"/>
          </p:cNvPicPr>
          <p:nvPr/>
        </p:nvPicPr>
        <p:blipFill>
          <a:blip r:embed="rId4"/>
          <a:stretch>
            <a:fillRect/>
          </a:stretch>
        </p:blipFill>
        <p:spPr>
          <a:xfrm>
            <a:off x="192924" y="3553999"/>
            <a:ext cx="3768067" cy="1871130"/>
          </a:xfrm>
          <a:prstGeom prst="rect">
            <a:avLst/>
          </a:prstGeom>
        </p:spPr>
      </p:pic>
      <p:sp>
        <p:nvSpPr>
          <p:cNvPr id="12" name="CaixaDeTexto 11">
            <a:extLst>
              <a:ext uri="{FF2B5EF4-FFF2-40B4-BE49-F238E27FC236}">
                <a16:creationId xmlns:a16="http://schemas.microsoft.com/office/drawing/2014/main" id="{F991E755-2216-0BF7-0D55-1A610B28090F}"/>
              </a:ext>
            </a:extLst>
          </p:cNvPr>
          <p:cNvSpPr txBox="1"/>
          <p:nvPr/>
        </p:nvSpPr>
        <p:spPr>
          <a:xfrm>
            <a:off x="6344053" y="553130"/>
            <a:ext cx="5639470" cy="1446550"/>
          </a:xfrm>
          <a:prstGeom prst="rect">
            <a:avLst/>
          </a:prstGeom>
          <a:noFill/>
        </p:spPr>
        <p:txBody>
          <a:bodyPr wrap="square">
            <a:spAutoFit/>
          </a:bodyPr>
          <a:lstStyle/>
          <a:p>
            <a:pPr algn="just"/>
            <a:r>
              <a:rPr lang="pt-BR" sz="2200" b="1" i="0" u="none" strike="noStrike" baseline="0" dirty="0">
                <a:latin typeface="Arial" panose="020B0604020202020204" pitchFamily="34" charset="0"/>
                <a:cs typeface="Arial" panose="020B0604020202020204" pitchFamily="34" charset="0"/>
              </a:rPr>
              <a:t>13. </a:t>
            </a:r>
            <a:r>
              <a:rPr lang="pt-BR" sz="2200" b="0" i="0" u="none" strike="noStrike" baseline="0" dirty="0">
                <a:latin typeface="Arial" panose="020B0604020202020204" pitchFamily="34" charset="0"/>
                <a:cs typeface="Arial" panose="020B0604020202020204" pitchFamily="34" charset="0"/>
              </a:rPr>
              <a:t>Os números da primeira linha são diretamente proporcionais aos números correspondentes da segunda linha.</a:t>
            </a:r>
          </a:p>
          <a:p>
            <a:pPr algn="just"/>
            <a:r>
              <a:rPr lang="pt-BR" sz="2200" b="0" i="0" u="none" strike="noStrike" baseline="0" dirty="0">
                <a:latin typeface="Arial" panose="020B0604020202020204" pitchFamily="34" charset="0"/>
                <a:cs typeface="Arial" panose="020B0604020202020204" pitchFamily="34" charset="0"/>
              </a:rPr>
              <a:t>Determine os valores de </a:t>
            </a:r>
            <a:r>
              <a:rPr lang="pt-BR" sz="2200" b="1" i="1" u="none" strike="noStrike" baseline="0" dirty="0">
                <a:latin typeface="Arial" panose="020B0604020202020204" pitchFamily="34" charset="0"/>
                <a:cs typeface="Arial" panose="020B0604020202020204" pitchFamily="34" charset="0"/>
              </a:rPr>
              <a:t>w </a:t>
            </a:r>
            <a:r>
              <a:rPr lang="pt-BR" sz="2200" b="0" i="0" u="none" strike="noStrike" baseline="0" dirty="0">
                <a:latin typeface="Arial" panose="020B0604020202020204" pitchFamily="34" charset="0"/>
                <a:cs typeface="Arial" panose="020B0604020202020204" pitchFamily="34" charset="0"/>
              </a:rPr>
              <a:t>e </a:t>
            </a:r>
            <a:r>
              <a:rPr lang="pt-BR" sz="2200" b="1" i="1" u="none" strike="noStrike" baseline="0" dirty="0">
                <a:latin typeface="Arial" panose="020B0604020202020204" pitchFamily="34" charset="0"/>
                <a:cs typeface="Arial" panose="020B0604020202020204" pitchFamily="34" charset="0"/>
              </a:rPr>
              <a:t>z</a:t>
            </a:r>
            <a:r>
              <a:rPr lang="pt-BR" sz="2200" b="0" i="0" u="none" strike="noStrike" baseline="0" dirty="0">
                <a:latin typeface="Arial" panose="020B0604020202020204" pitchFamily="34" charset="0"/>
                <a:cs typeface="Arial" panose="020B0604020202020204" pitchFamily="34" charset="0"/>
              </a:rPr>
              <a:t>.</a:t>
            </a:r>
            <a:endParaRPr lang="pt-BR" sz="2200" dirty="0">
              <a:latin typeface="Arial" panose="020B0604020202020204" pitchFamily="34" charset="0"/>
              <a:cs typeface="Arial" panose="020B0604020202020204" pitchFamily="34" charset="0"/>
            </a:endParaRPr>
          </a:p>
        </p:txBody>
      </p:sp>
      <p:pic>
        <p:nvPicPr>
          <p:cNvPr id="14" name="Imagem 13" descr="Calendário&#10;&#10;O conteúdo gerado por IA pode estar incorreto.">
            <a:extLst>
              <a:ext uri="{FF2B5EF4-FFF2-40B4-BE49-F238E27FC236}">
                <a16:creationId xmlns:a16="http://schemas.microsoft.com/office/drawing/2014/main" id="{6503318D-7A9C-2C5A-B2E9-3A5258D1B3F3}"/>
              </a:ext>
            </a:extLst>
          </p:cNvPr>
          <p:cNvPicPr>
            <a:picLocks noChangeAspect="1"/>
          </p:cNvPicPr>
          <p:nvPr/>
        </p:nvPicPr>
        <p:blipFill>
          <a:blip r:embed="rId5"/>
          <a:stretch>
            <a:fillRect/>
          </a:stretch>
        </p:blipFill>
        <p:spPr>
          <a:xfrm>
            <a:off x="7928823" y="1999680"/>
            <a:ext cx="2469930" cy="885682"/>
          </a:xfrm>
          <a:prstGeom prst="rect">
            <a:avLst/>
          </a:prstGeom>
        </p:spPr>
      </p:pic>
      <p:sp>
        <p:nvSpPr>
          <p:cNvPr id="16" name="CaixaDeTexto 15">
            <a:extLst>
              <a:ext uri="{FF2B5EF4-FFF2-40B4-BE49-F238E27FC236}">
                <a16:creationId xmlns:a16="http://schemas.microsoft.com/office/drawing/2014/main" id="{1AAC6022-2F4B-0C62-9634-1C806FCCED15}"/>
              </a:ext>
            </a:extLst>
          </p:cNvPr>
          <p:cNvSpPr txBox="1"/>
          <p:nvPr/>
        </p:nvSpPr>
        <p:spPr>
          <a:xfrm>
            <a:off x="6303038" y="2885362"/>
            <a:ext cx="5696031" cy="1785104"/>
          </a:xfrm>
          <a:prstGeom prst="rect">
            <a:avLst/>
          </a:prstGeom>
          <a:noFill/>
        </p:spPr>
        <p:txBody>
          <a:bodyPr wrap="square">
            <a:spAutoFit/>
          </a:bodyPr>
          <a:lstStyle/>
          <a:p>
            <a:pPr algn="just"/>
            <a:r>
              <a:rPr lang="pt-BR" sz="2200" b="1" i="0" u="none" strike="noStrike" baseline="0" dirty="0">
                <a:latin typeface="Arial" panose="020B0604020202020204" pitchFamily="34" charset="0"/>
                <a:cs typeface="Arial" panose="020B0604020202020204" pitchFamily="34" charset="0"/>
              </a:rPr>
              <a:t>14. </a:t>
            </a:r>
            <a:r>
              <a:rPr lang="pt-BR" sz="2200" b="0" i="0" u="none" strike="noStrike" baseline="0" dirty="0">
                <a:latin typeface="Arial" panose="020B0604020202020204" pitchFamily="34" charset="0"/>
                <a:cs typeface="Arial" panose="020B0604020202020204" pitchFamily="34" charset="0"/>
              </a:rPr>
              <a:t>Verifique se os números das sequências são inversamente proporcionais na ordem apresentada.</a:t>
            </a:r>
          </a:p>
          <a:p>
            <a:pPr algn="just"/>
            <a:r>
              <a:rPr lang="pt-BR" sz="2200" b="0" i="0" u="none" strike="noStrike" baseline="0" dirty="0">
                <a:latin typeface="Arial" panose="020B0604020202020204" pitchFamily="34" charset="0"/>
                <a:cs typeface="Arial" panose="020B0604020202020204" pitchFamily="34" charset="0"/>
              </a:rPr>
              <a:t>a) (</a:t>
            </a:r>
            <a:r>
              <a:rPr lang="pt-BR" sz="2200" b="0" i="1" u="none" strike="noStrike" baseline="0" dirty="0">
                <a:latin typeface="Arial" panose="020B0604020202020204" pitchFamily="34" charset="0"/>
                <a:cs typeface="Arial" panose="020B0604020202020204" pitchFamily="34" charset="0"/>
              </a:rPr>
              <a:t>5</a:t>
            </a:r>
            <a:r>
              <a:rPr lang="pt-BR" sz="2200" b="0" i="0" u="none" strike="noStrike" baseline="0" dirty="0">
                <a:latin typeface="Arial" panose="020B0604020202020204" pitchFamily="34" charset="0"/>
                <a:cs typeface="Arial" panose="020B0604020202020204" pitchFamily="34" charset="0"/>
              </a:rPr>
              <a:t>, </a:t>
            </a:r>
            <a:r>
              <a:rPr lang="pt-BR" sz="2200" b="0" i="1" u="none" strike="noStrike" baseline="0" dirty="0">
                <a:latin typeface="Arial" panose="020B0604020202020204" pitchFamily="34" charset="0"/>
                <a:cs typeface="Arial" panose="020B0604020202020204" pitchFamily="34" charset="0"/>
              </a:rPr>
              <a:t>6</a:t>
            </a:r>
            <a:r>
              <a:rPr lang="pt-BR" sz="2200" b="0" i="0" u="none" strike="noStrike" baseline="0" dirty="0">
                <a:latin typeface="Arial" panose="020B0604020202020204" pitchFamily="34" charset="0"/>
                <a:cs typeface="Arial" panose="020B0604020202020204" pitchFamily="34" charset="0"/>
              </a:rPr>
              <a:t>, </a:t>
            </a:r>
            <a:r>
              <a:rPr lang="pt-BR" sz="2200" b="0" i="1" u="none" strike="noStrike" baseline="0" dirty="0">
                <a:latin typeface="Arial" panose="020B0604020202020204" pitchFamily="34" charset="0"/>
                <a:cs typeface="Arial" panose="020B0604020202020204" pitchFamily="34" charset="0"/>
              </a:rPr>
              <a:t>8</a:t>
            </a:r>
            <a:r>
              <a:rPr lang="pt-BR" sz="2200" b="0" i="0" u="none" strike="noStrike" baseline="0" dirty="0">
                <a:latin typeface="Arial" panose="020B0604020202020204" pitchFamily="34" charset="0"/>
                <a:cs typeface="Arial" panose="020B0604020202020204" pitchFamily="34" charset="0"/>
              </a:rPr>
              <a:t>, </a:t>
            </a:r>
            <a:r>
              <a:rPr lang="pt-BR" sz="2200" b="0" i="1" u="none" strike="noStrike" baseline="0" dirty="0">
                <a:latin typeface="Arial" panose="020B0604020202020204" pitchFamily="34" charset="0"/>
                <a:cs typeface="Arial" panose="020B0604020202020204" pitchFamily="34" charset="0"/>
              </a:rPr>
              <a:t>9</a:t>
            </a:r>
            <a:r>
              <a:rPr lang="pt-BR" sz="2200" b="0" i="0" u="none" strike="noStrike" baseline="0" dirty="0">
                <a:latin typeface="Arial" panose="020B0604020202020204" pitchFamily="34" charset="0"/>
                <a:cs typeface="Arial" panose="020B0604020202020204" pitchFamily="34" charset="0"/>
              </a:rPr>
              <a:t>) e (</a:t>
            </a:r>
            <a:r>
              <a:rPr lang="pt-BR" sz="2200" b="0" i="1" u="none" strike="noStrike" baseline="0" dirty="0">
                <a:latin typeface="Arial" panose="020B0604020202020204" pitchFamily="34" charset="0"/>
                <a:cs typeface="Arial" panose="020B0604020202020204" pitchFamily="34" charset="0"/>
              </a:rPr>
              <a:t>10</a:t>
            </a:r>
            <a:r>
              <a:rPr lang="pt-BR" sz="2200" b="0" i="0" u="none" strike="noStrike" baseline="0" dirty="0">
                <a:latin typeface="Arial" panose="020B0604020202020204" pitchFamily="34" charset="0"/>
                <a:cs typeface="Arial" panose="020B0604020202020204" pitchFamily="34" charset="0"/>
              </a:rPr>
              <a:t>, </a:t>
            </a:r>
            <a:r>
              <a:rPr lang="pt-BR" sz="2200" b="0" i="1" u="none" strike="noStrike" baseline="0" dirty="0">
                <a:latin typeface="Arial" panose="020B0604020202020204" pitchFamily="34" charset="0"/>
                <a:cs typeface="Arial" panose="020B0604020202020204" pitchFamily="34" charset="0"/>
              </a:rPr>
              <a:t>12</a:t>
            </a:r>
            <a:r>
              <a:rPr lang="pt-BR" sz="2200" b="0" i="0" u="none" strike="noStrike" baseline="0" dirty="0">
                <a:latin typeface="Arial" panose="020B0604020202020204" pitchFamily="34" charset="0"/>
                <a:cs typeface="Arial" panose="020B0604020202020204" pitchFamily="34" charset="0"/>
              </a:rPr>
              <a:t>, </a:t>
            </a:r>
            <a:r>
              <a:rPr lang="pt-BR" sz="2200" b="0" i="1" u="none" strike="noStrike" baseline="0" dirty="0">
                <a:latin typeface="Arial" panose="020B0604020202020204" pitchFamily="34" charset="0"/>
                <a:cs typeface="Arial" panose="020B0604020202020204" pitchFamily="34" charset="0"/>
              </a:rPr>
              <a:t>16</a:t>
            </a:r>
            <a:r>
              <a:rPr lang="pt-BR" sz="2200" b="0" i="0" u="none" strike="noStrike" baseline="0" dirty="0">
                <a:latin typeface="Arial" panose="020B0604020202020204" pitchFamily="34" charset="0"/>
                <a:cs typeface="Arial" panose="020B0604020202020204" pitchFamily="34" charset="0"/>
              </a:rPr>
              <a:t>, </a:t>
            </a:r>
            <a:r>
              <a:rPr lang="pt-BR" sz="2200" b="0" i="1" u="none" strike="noStrike" baseline="0" dirty="0">
                <a:latin typeface="Arial" panose="020B0604020202020204" pitchFamily="34" charset="0"/>
                <a:cs typeface="Arial" panose="020B0604020202020204" pitchFamily="34" charset="0"/>
              </a:rPr>
              <a:t>18</a:t>
            </a:r>
            <a:r>
              <a:rPr lang="pt-BR" sz="2200" b="0" i="0" u="none" strike="noStrike" baseline="0" dirty="0">
                <a:latin typeface="Arial" panose="020B0604020202020204" pitchFamily="34" charset="0"/>
                <a:cs typeface="Arial" panose="020B0604020202020204" pitchFamily="34" charset="0"/>
              </a:rPr>
              <a:t>).</a:t>
            </a:r>
          </a:p>
          <a:p>
            <a:pPr algn="just"/>
            <a:r>
              <a:rPr lang="pt-BR" sz="2200" b="0" i="0" u="none" strike="noStrike" baseline="0" dirty="0">
                <a:latin typeface="Arial" panose="020B0604020202020204" pitchFamily="34" charset="0"/>
                <a:cs typeface="Arial" panose="020B0604020202020204" pitchFamily="34" charset="0"/>
              </a:rPr>
              <a:t>b) (</a:t>
            </a:r>
            <a:r>
              <a:rPr lang="pt-BR" sz="2200" b="0" i="1" u="none" strike="noStrike" baseline="0" dirty="0">
                <a:latin typeface="Arial" panose="020B0604020202020204" pitchFamily="34" charset="0"/>
                <a:cs typeface="Arial" panose="020B0604020202020204" pitchFamily="34" charset="0"/>
              </a:rPr>
              <a:t>30</a:t>
            </a:r>
            <a:r>
              <a:rPr lang="pt-BR" sz="2200" b="0" i="0" u="none" strike="noStrike" baseline="0" dirty="0">
                <a:latin typeface="Arial" panose="020B0604020202020204" pitchFamily="34" charset="0"/>
                <a:cs typeface="Arial" panose="020B0604020202020204" pitchFamily="34" charset="0"/>
              </a:rPr>
              <a:t>, </a:t>
            </a:r>
            <a:r>
              <a:rPr lang="pt-BR" sz="2200" b="0" i="1" u="none" strike="noStrike" baseline="0" dirty="0">
                <a:latin typeface="Arial" panose="020B0604020202020204" pitchFamily="34" charset="0"/>
                <a:cs typeface="Arial" panose="020B0604020202020204" pitchFamily="34" charset="0"/>
              </a:rPr>
              <a:t>18</a:t>
            </a:r>
            <a:r>
              <a:rPr lang="pt-BR" sz="2200" b="0" i="0" u="none" strike="noStrike" baseline="0" dirty="0">
                <a:latin typeface="Arial" panose="020B0604020202020204" pitchFamily="34" charset="0"/>
                <a:cs typeface="Arial" panose="020B0604020202020204" pitchFamily="34" charset="0"/>
              </a:rPr>
              <a:t>, </a:t>
            </a:r>
            <a:r>
              <a:rPr lang="pt-BR" sz="2200" b="0" i="1" u="none" strike="noStrike" baseline="0" dirty="0">
                <a:latin typeface="Arial" panose="020B0604020202020204" pitchFamily="34" charset="0"/>
                <a:cs typeface="Arial" panose="020B0604020202020204" pitchFamily="34" charset="0"/>
              </a:rPr>
              <a:t>15</a:t>
            </a:r>
            <a:r>
              <a:rPr lang="pt-BR" sz="2200" b="0" i="0" u="none" strike="noStrike" baseline="0" dirty="0">
                <a:latin typeface="Arial" panose="020B0604020202020204" pitchFamily="34" charset="0"/>
                <a:cs typeface="Arial" panose="020B0604020202020204" pitchFamily="34" charset="0"/>
              </a:rPr>
              <a:t>, </a:t>
            </a:r>
            <a:r>
              <a:rPr lang="pt-BR" sz="2200" b="0" i="1" u="none" strike="noStrike" baseline="0" dirty="0">
                <a:latin typeface="Arial" panose="020B0604020202020204" pitchFamily="34" charset="0"/>
                <a:cs typeface="Arial" panose="020B0604020202020204" pitchFamily="34" charset="0"/>
              </a:rPr>
              <a:t>10</a:t>
            </a:r>
            <a:r>
              <a:rPr lang="pt-BR" sz="2200" b="0" i="0" u="none" strike="noStrike" baseline="0" dirty="0">
                <a:latin typeface="Arial" panose="020B0604020202020204" pitchFamily="34" charset="0"/>
                <a:cs typeface="Arial" panose="020B0604020202020204" pitchFamily="34" charset="0"/>
              </a:rPr>
              <a:t>) e (</a:t>
            </a:r>
            <a:r>
              <a:rPr lang="pt-BR" sz="2200" b="0" i="1" u="none" strike="noStrike" baseline="0" dirty="0">
                <a:latin typeface="Arial" panose="020B0604020202020204" pitchFamily="34" charset="0"/>
                <a:cs typeface="Arial" panose="020B0604020202020204" pitchFamily="34" charset="0"/>
              </a:rPr>
              <a:t>3</a:t>
            </a:r>
            <a:r>
              <a:rPr lang="pt-BR" sz="2200" b="0" i="0" u="none" strike="noStrike" baseline="0" dirty="0">
                <a:latin typeface="Arial" panose="020B0604020202020204" pitchFamily="34" charset="0"/>
                <a:cs typeface="Arial" panose="020B0604020202020204" pitchFamily="34" charset="0"/>
              </a:rPr>
              <a:t>, </a:t>
            </a:r>
            <a:r>
              <a:rPr lang="pt-BR" sz="2200" b="0" i="1" u="none" strike="noStrike" baseline="0" dirty="0">
                <a:latin typeface="Arial" panose="020B0604020202020204" pitchFamily="34" charset="0"/>
                <a:cs typeface="Arial" panose="020B0604020202020204" pitchFamily="34" charset="0"/>
              </a:rPr>
              <a:t>5</a:t>
            </a:r>
            <a:r>
              <a:rPr lang="pt-BR" sz="2200" b="0" i="0" u="none" strike="noStrike" baseline="0" dirty="0">
                <a:latin typeface="Arial" panose="020B0604020202020204" pitchFamily="34" charset="0"/>
                <a:cs typeface="Arial" panose="020B0604020202020204" pitchFamily="34" charset="0"/>
              </a:rPr>
              <a:t>, </a:t>
            </a:r>
            <a:r>
              <a:rPr lang="pt-BR" sz="2200" b="0" i="1" u="none" strike="noStrike" baseline="0" dirty="0">
                <a:latin typeface="Arial" panose="020B0604020202020204" pitchFamily="34" charset="0"/>
                <a:cs typeface="Arial" panose="020B0604020202020204" pitchFamily="34" charset="0"/>
              </a:rPr>
              <a:t>6</a:t>
            </a:r>
            <a:r>
              <a:rPr lang="pt-BR" sz="2200" b="0" i="0" u="none" strike="noStrike" baseline="0" dirty="0">
                <a:latin typeface="Arial" panose="020B0604020202020204" pitchFamily="34" charset="0"/>
                <a:cs typeface="Arial" panose="020B0604020202020204" pitchFamily="34" charset="0"/>
              </a:rPr>
              <a:t>, </a:t>
            </a:r>
            <a:r>
              <a:rPr lang="pt-BR" sz="2200" b="0" i="1" u="none" strike="noStrike" baseline="0" dirty="0">
                <a:latin typeface="Arial" panose="020B0604020202020204" pitchFamily="34" charset="0"/>
                <a:cs typeface="Arial" panose="020B0604020202020204" pitchFamily="34" charset="0"/>
              </a:rPr>
              <a:t>9</a:t>
            </a:r>
            <a:r>
              <a:rPr lang="pt-BR" sz="2200" b="0" i="0" u="none" strike="noStrike" baseline="0" dirty="0">
                <a:latin typeface="Arial" panose="020B0604020202020204" pitchFamily="34" charset="0"/>
                <a:cs typeface="Arial" panose="020B0604020202020204" pitchFamily="34" charset="0"/>
              </a:rPr>
              <a:t>).</a:t>
            </a:r>
            <a:endParaRPr lang="pt-BR" sz="2200" dirty="0">
              <a:latin typeface="Arial" panose="020B0604020202020204" pitchFamily="34" charset="0"/>
              <a:cs typeface="Arial" panose="020B0604020202020204" pitchFamily="34" charset="0"/>
            </a:endParaRPr>
          </a:p>
        </p:txBody>
      </p:sp>
      <p:sp>
        <p:nvSpPr>
          <p:cNvPr id="18" name="CaixaDeTexto 17">
            <a:extLst>
              <a:ext uri="{FF2B5EF4-FFF2-40B4-BE49-F238E27FC236}">
                <a16:creationId xmlns:a16="http://schemas.microsoft.com/office/drawing/2014/main" id="{1A1B1806-62B0-9F92-6CD6-D78CC5D9A54C}"/>
              </a:ext>
            </a:extLst>
          </p:cNvPr>
          <p:cNvSpPr txBox="1"/>
          <p:nvPr/>
        </p:nvSpPr>
        <p:spPr>
          <a:xfrm>
            <a:off x="6262016" y="4670466"/>
            <a:ext cx="5737051" cy="1107996"/>
          </a:xfrm>
          <a:prstGeom prst="rect">
            <a:avLst/>
          </a:prstGeom>
          <a:noFill/>
        </p:spPr>
        <p:txBody>
          <a:bodyPr wrap="square">
            <a:spAutoFit/>
          </a:bodyPr>
          <a:lstStyle/>
          <a:p>
            <a:pPr algn="just"/>
            <a:r>
              <a:rPr lang="pt-BR" sz="2200" b="1" i="0" u="none" strike="noStrike" baseline="0" dirty="0">
                <a:latin typeface="Arial" panose="020B0604020202020204" pitchFamily="34" charset="0"/>
                <a:cs typeface="Arial" panose="020B0604020202020204" pitchFamily="34" charset="0"/>
              </a:rPr>
              <a:t>15. </a:t>
            </a:r>
            <a:r>
              <a:rPr lang="pt-BR" sz="2200" b="0" i="0" u="none" strike="noStrike" baseline="0" dirty="0">
                <a:latin typeface="Arial" panose="020B0604020202020204" pitchFamily="34" charset="0"/>
                <a:cs typeface="Arial" panose="020B0604020202020204" pitchFamily="34" charset="0"/>
              </a:rPr>
              <a:t>Calcule os valores das incógnitas nas sequências, a seguir, sabendo que são inversamente proporcionais.</a:t>
            </a:r>
            <a:endParaRPr lang="pt-BR" sz="2200" dirty="0">
              <a:latin typeface="Arial" panose="020B0604020202020204" pitchFamily="34" charset="0"/>
              <a:cs typeface="Arial" panose="020B0604020202020204" pitchFamily="34" charset="0"/>
            </a:endParaRPr>
          </a:p>
        </p:txBody>
      </p:sp>
      <p:pic>
        <p:nvPicPr>
          <p:cNvPr id="20" name="Imagem 19" descr="Uma imagem contendo Calendário&#10;&#10;O conteúdo gerado por IA pode estar incorreto.">
            <a:extLst>
              <a:ext uri="{FF2B5EF4-FFF2-40B4-BE49-F238E27FC236}">
                <a16:creationId xmlns:a16="http://schemas.microsoft.com/office/drawing/2014/main" id="{226D0372-8059-2AE0-AE7B-FC4EE8FB3B73}"/>
              </a:ext>
            </a:extLst>
          </p:cNvPr>
          <p:cNvPicPr>
            <a:picLocks noChangeAspect="1"/>
          </p:cNvPicPr>
          <p:nvPr/>
        </p:nvPicPr>
        <p:blipFill>
          <a:blip r:embed="rId6"/>
          <a:stretch>
            <a:fillRect/>
          </a:stretch>
        </p:blipFill>
        <p:spPr>
          <a:xfrm>
            <a:off x="6426108" y="5778462"/>
            <a:ext cx="5408866" cy="758356"/>
          </a:xfrm>
          <a:prstGeom prst="rect">
            <a:avLst/>
          </a:prstGeom>
        </p:spPr>
      </p:pic>
    </p:spTree>
    <p:extLst>
      <p:ext uri="{BB962C8B-B14F-4D97-AF65-F5344CB8AC3E}">
        <p14:creationId xmlns:p14="http://schemas.microsoft.com/office/powerpoint/2010/main" val="213104072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190176-9D0F-C9F3-A9BD-835BE79ED03B}"/>
            </a:ext>
          </a:extLst>
        </p:cNvPr>
        <p:cNvGrpSpPr/>
        <p:nvPr/>
      </p:nvGrpSpPr>
      <p:grpSpPr>
        <a:xfrm>
          <a:off x="0" y="0"/>
          <a:ext cx="0" cy="0"/>
          <a:chOff x="0" y="0"/>
          <a:chExt cx="0" cy="0"/>
        </a:xfrm>
      </p:grpSpPr>
      <p:cxnSp>
        <p:nvCxnSpPr>
          <p:cNvPr id="2" name="Conector reto 1">
            <a:extLst>
              <a:ext uri="{FF2B5EF4-FFF2-40B4-BE49-F238E27FC236}">
                <a16:creationId xmlns:a16="http://schemas.microsoft.com/office/drawing/2014/main" id="{6FD98484-9680-9279-2F76-176013CC23AD}"/>
              </a:ext>
            </a:extLst>
          </p:cNvPr>
          <p:cNvCxnSpPr>
            <a:cxnSpLocks/>
          </p:cNvCxnSpPr>
          <p:nvPr/>
        </p:nvCxnSpPr>
        <p:spPr>
          <a:xfrm>
            <a:off x="6303034" y="727295"/>
            <a:ext cx="0" cy="5709588"/>
          </a:xfrm>
          <a:prstGeom prst="line">
            <a:avLst/>
          </a:prstGeom>
          <a:ln w="28575"/>
        </p:spPr>
        <p:style>
          <a:lnRef idx="3">
            <a:schemeClr val="dk1"/>
          </a:lnRef>
          <a:fillRef idx="0">
            <a:schemeClr val="dk1"/>
          </a:fillRef>
          <a:effectRef idx="2">
            <a:schemeClr val="dk1"/>
          </a:effectRef>
          <a:fontRef idx="minor">
            <a:schemeClr val="tx1"/>
          </a:fontRef>
        </p:style>
      </p:cxnSp>
      <p:sp>
        <p:nvSpPr>
          <p:cNvPr id="4" name="CaixaDeTexto 3">
            <a:extLst>
              <a:ext uri="{FF2B5EF4-FFF2-40B4-BE49-F238E27FC236}">
                <a16:creationId xmlns:a16="http://schemas.microsoft.com/office/drawing/2014/main" id="{EE0A9594-DF9B-8DE8-A4D7-9DEED95551B1}"/>
              </a:ext>
            </a:extLst>
          </p:cNvPr>
          <p:cNvSpPr txBox="1"/>
          <p:nvPr/>
        </p:nvSpPr>
        <p:spPr>
          <a:xfrm>
            <a:off x="163903" y="556751"/>
            <a:ext cx="6139131" cy="6186309"/>
          </a:xfrm>
          <a:prstGeom prst="rect">
            <a:avLst/>
          </a:prstGeom>
          <a:noFill/>
        </p:spPr>
        <p:txBody>
          <a:bodyPr wrap="square">
            <a:spAutoFit/>
          </a:bodyPr>
          <a:lstStyle/>
          <a:p>
            <a:pPr algn="just"/>
            <a:r>
              <a:rPr lang="pt-BR" sz="2200" b="1" i="0" u="none" strike="noStrike" baseline="0" dirty="0">
                <a:latin typeface="Arial" panose="020B0604020202020204" pitchFamily="34" charset="0"/>
                <a:cs typeface="Arial" panose="020B0604020202020204" pitchFamily="34" charset="0"/>
              </a:rPr>
              <a:t>16. </a:t>
            </a:r>
            <a:r>
              <a:rPr lang="pt-BR" sz="2200" b="0" i="0" u="none" strike="noStrike" baseline="0" dirty="0">
                <a:latin typeface="Arial" panose="020B0604020202020204" pitchFamily="34" charset="0"/>
                <a:cs typeface="Arial" panose="020B0604020202020204" pitchFamily="34" charset="0"/>
              </a:rPr>
              <a:t>Bálio e Carol decidiram ir à feira. Ao chegarem verificaram que o preço, por quilograma, da laranja era R$ </a:t>
            </a:r>
            <a:r>
              <a:rPr lang="pt-BR" sz="2200" b="0" i="1" u="none" strike="noStrike" baseline="0" dirty="0">
                <a:latin typeface="Arial" panose="020B0604020202020204" pitchFamily="34" charset="0"/>
                <a:cs typeface="Arial" panose="020B0604020202020204" pitchFamily="34" charset="0"/>
              </a:rPr>
              <a:t>3,59</a:t>
            </a:r>
            <a:r>
              <a:rPr lang="pt-BR" sz="2200" b="0" i="0" u="none" strike="noStrike" baseline="0" dirty="0">
                <a:latin typeface="Arial" panose="020B0604020202020204" pitchFamily="34" charset="0"/>
                <a:cs typeface="Arial" panose="020B0604020202020204" pitchFamily="34" charset="0"/>
              </a:rPr>
              <a:t>. Bálio decidiu comprar </a:t>
            </a:r>
            <a:r>
              <a:rPr lang="pt-BR" sz="2200" b="0" i="1" u="none" strike="noStrike" baseline="0" dirty="0">
                <a:latin typeface="Arial" panose="020B0604020202020204" pitchFamily="34" charset="0"/>
                <a:cs typeface="Arial" panose="020B0604020202020204" pitchFamily="34" charset="0"/>
              </a:rPr>
              <a:t>7,5 </a:t>
            </a:r>
            <a:r>
              <a:rPr lang="pt-BR" sz="2200" b="0" i="0" u="none" strike="noStrike" baseline="0" dirty="0">
                <a:latin typeface="Arial" panose="020B0604020202020204" pitchFamily="34" charset="0"/>
                <a:cs typeface="Arial" panose="020B0604020202020204" pitchFamily="34" charset="0"/>
              </a:rPr>
              <a:t>kg de laranja e Carol decidiu levar </a:t>
            </a:r>
            <a:r>
              <a:rPr lang="pt-BR" sz="2200" b="0" i="1" u="none" strike="noStrike" baseline="0" dirty="0">
                <a:latin typeface="Arial" panose="020B0604020202020204" pitchFamily="34" charset="0"/>
                <a:cs typeface="Arial" panose="020B0604020202020204" pitchFamily="34" charset="0"/>
              </a:rPr>
              <a:t>3 </a:t>
            </a:r>
            <a:r>
              <a:rPr lang="pt-BR" sz="2200" b="0" i="0" u="none" strike="noStrike" baseline="0" dirty="0">
                <a:latin typeface="Arial" panose="020B0604020202020204" pitchFamily="34" charset="0"/>
                <a:cs typeface="Arial" panose="020B0604020202020204" pitchFamily="34" charset="0"/>
              </a:rPr>
              <a:t>kg. Qual foi o preço pago por cada um deles?</a:t>
            </a:r>
          </a:p>
          <a:p>
            <a:pPr algn="just"/>
            <a:r>
              <a:rPr lang="pt-BR" sz="2200" b="1" i="0" u="none" strike="noStrike" baseline="0" dirty="0">
                <a:latin typeface="Arial" panose="020B0604020202020204" pitchFamily="34" charset="0"/>
                <a:cs typeface="Arial" panose="020B0604020202020204" pitchFamily="34" charset="0"/>
              </a:rPr>
              <a:t>17. </a:t>
            </a:r>
            <a:r>
              <a:rPr lang="pt-BR" sz="2200" b="0" i="0" u="none" strike="noStrike" baseline="0" dirty="0">
                <a:latin typeface="Arial" panose="020B0604020202020204" pitchFamily="34" charset="0"/>
                <a:cs typeface="Arial" panose="020B0604020202020204" pitchFamily="34" charset="0"/>
              </a:rPr>
              <a:t>Um automóvel gasta duas horas para realizar um trajeto a uma velocidade de </a:t>
            </a:r>
            <a:r>
              <a:rPr lang="pt-BR" sz="2200" b="0" i="1" u="none" strike="noStrike" baseline="0" dirty="0">
                <a:latin typeface="Arial" panose="020B0604020202020204" pitchFamily="34" charset="0"/>
                <a:cs typeface="Arial" panose="020B0604020202020204" pitchFamily="34" charset="0"/>
              </a:rPr>
              <a:t>50 </a:t>
            </a:r>
            <a:r>
              <a:rPr lang="pt-BR" sz="2200" b="0" i="0" u="none" strike="noStrike" baseline="0" dirty="0">
                <a:latin typeface="Arial" panose="020B0604020202020204" pitchFamily="34" charset="0"/>
                <a:cs typeface="Arial" panose="020B0604020202020204" pitchFamily="34" charset="0"/>
              </a:rPr>
              <a:t>km/h. Quantas horas ele gastaria para percorrer o mesmo trajeto a uma velocidade de </a:t>
            </a:r>
            <a:r>
              <a:rPr lang="pt-BR" sz="2200" b="0" i="1" u="none" strike="noStrike" baseline="0" dirty="0">
                <a:latin typeface="Arial" panose="020B0604020202020204" pitchFamily="34" charset="0"/>
                <a:cs typeface="Arial" panose="020B0604020202020204" pitchFamily="34" charset="0"/>
              </a:rPr>
              <a:t>75 </a:t>
            </a:r>
            <a:r>
              <a:rPr lang="pt-BR" sz="2200" b="0" i="0" u="none" strike="noStrike" baseline="0" dirty="0">
                <a:latin typeface="Arial" panose="020B0604020202020204" pitchFamily="34" charset="0"/>
                <a:cs typeface="Arial" panose="020B0604020202020204" pitchFamily="34" charset="0"/>
              </a:rPr>
              <a:t>km/h?</a:t>
            </a:r>
          </a:p>
          <a:p>
            <a:pPr algn="just"/>
            <a:r>
              <a:rPr lang="pt-BR" sz="2200" b="1" dirty="0">
                <a:latin typeface="Arial" panose="020B0604020202020204" pitchFamily="34" charset="0"/>
                <a:cs typeface="Arial" panose="020B0604020202020204" pitchFamily="34" charset="0"/>
              </a:rPr>
              <a:t>18. </a:t>
            </a:r>
            <a:r>
              <a:rPr lang="pt-BR" sz="2200" dirty="0">
                <a:latin typeface="Arial" panose="020B0604020202020204" pitchFamily="34" charset="0"/>
                <a:cs typeface="Arial" panose="020B0604020202020204" pitchFamily="34" charset="0"/>
              </a:rPr>
              <a:t>Uma substância x possui um volume de </a:t>
            </a:r>
            <a:r>
              <a:rPr lang="pt-BR" sz="2200" i="1" dirty="0">
                <a:latin typeface="Arial" panose="020B0604020202020204" pitchFamily="34" charset="0"/>
                <a:cs typeface="Arial" panose="020B0604020202020204" pitchFamily="34" charset="0"/>
              </a:rPr>
              <a:t>2 </a:t>
            </a:r>
            <a:r>
              <a:rPr lang="pt-BR" sz="2200" dirty="0">
                <a:latin typeface="Arial" panose="020B0604020202020204" pitchFamily="34" charset="0"/>
                <a:cs typeface="Arial" panose="020B0604020202020204" pitchFamily="34" charset="0"/>
              </a:rPr>
              <a:t>cm³ e densidade de </a:t>
            </a:r>
            <a:r>
              <a:rPr lang="pt-BR" sz="2200" i="1" dirty="0">
                <a:latin typeface="Arial" panose="020B0604020202020204" pitchFamily="34" charset="0"/>
                <a:cs typeface="Arial" panose="020B0604020202020204" pitchFamily="34" charset="0"/>
              </a:rPr>
              <a:t>100 </a:t>
            </a:r>
            <a:r>
              <a:rPr lang="pt-BR" sz="2200" dirty="0">
                <a:latin typeface="Arial" panose="020B0604020202020204" pitchFamily="34" charset="0"/>
                <a:cs typeface="Arial" panose="020B0604020202020204" pitchFamily="34" charset="0"/>
              </a:rPr>
              <a:t>g/cm³. A densidade de uma substância é calculada pela razão entre a massa e o volume. Qual deve ser o volume de uma substância </a:t>
            </a:r>
            <a:r>
              <a:rPr lang="pt-BR" sz="2200" i="1" dirty="0">
                <a:latin typeface="Arial" panose="020B0604020202020204" pitchFamily="34" charset="0"/>
                <a:cs typeface="Arial" panose="020B0604020202020204" pitchFamily="34" charset="0"/>
              </a:rPr>
              <a:t>y</a:t>
            </a:r>
            <a:r>
              <a:rPr lang="pt-BR" sz="2200" dirty="0">
                <a:latin typeface="Arial" panose="020B0604020202020204" pitchFamily="34" charset="0"/>
                <a:cs typeface="Arial" panose="020B0604020202020204" pitchFamily="34" charset="0"/>
              </a:rPr>
              <a:t>, que possui mesma massa de </a:t>
            </a:r>
            <a:r>
              <a:rPr lang="pt-BR" sz="2200" i="1" dirty="0">
                <a:latin typeface="Arial" panose="020B0604020202020204" pitchFamily="34" charset="0"/>
                <a:cs typeface="Arial" panose="020B0604020202020204" pitchFamily="34" charset="0"/>
              </a:rPr>
              <a:t>x</a:t>
            </a:r>
            <a:r>
              <a:rPr lang="pt-BR" sz="2200" dirty="0">
                <a:latin typeface="Arial" panose="020B0604020202020204" pitchFamily="34" charset="0"/>
                <a:cs typeface="Arial" panose="020B0604020202020204" pitchFamily="34" charset="0"/>
              </a:rPr>
              <a:t>, para que sua densidade seja de </a:t>
            </a:r>
            <a:r>
              <a:rPr lang="pt-BR" sz="2200" i="1" dirty="0">
                <a:latin typeface="Arial" panose="020B0604020202020204" pitchFamily="34" charset="0"/>
                <a:cs typeface="Arial" panose="020B0604020202020204" pitchFamily="34" charset="0"/>
              </a:rPr>
              <a:t>80 </a:t>
            </a:r>
            <a:r>
              <a:rPr lang="pt-BR" sz="2200" dirty="0">
                <a:latin typeface="Arial" panose="020B0604020202020204" pitchFamily="34" charset="0"/>
                <a:cs typeface="Arial" panose="020B0604020202020204" pitchFamily="34" charset="0"/>
              </a:rPr>
              <a:t>g/cm³?</a:t>
            </a:r>
          </a:p>
        </p:txBody>
      </p:sp>
      <p:pic>
        <p:nvPicPr>
          <p:cNvPr id="6" name="Imagem 5" descr="Interface gráfica do usuário, Texto, Aplicativo, Email&#10;&#10;O conteúdo gerado por IA pode estar incorreto.">
            <a:extLst>
              <a:ext uri="{FF2B5EF4-FFF2-40B4-BE49-F238E27FC236}">
                <a16:creationId xmlns:a16="http://schemas.microsoft.com/office/drawing/2014/main" id="{AE47D474-FE3B-9872-0B8D-F77320207534}"/>
              </a:ext>
            </a:extLst>
          </p:cNvPr>
          <p:cNvPicPr>
            <a:picLocks noChangeAspect="1"/>
          </p:cNvPicPr>
          <p:nvPr/>
        </p:nvPicPr>
        <p:blipFill>
          <a:blip r:embed="rId2"/>
          <a:stretch>
            <a:fillRect/>
          </a:stretch>
        </p:blipFill>
        <p:spPr>
          <a:xfrm>
            <a:off x="6379344" y="655029"/>
            <a:ext cx="5483100" cy="2070917"/>
          </a:xfrm>
          <a:prstGeom prst="rect">
            <a:avLst/>
          </a:prstGeom>
        </p:spPr>
      </p:pic>
      <p:sp>
        <p:nvSpPr>
          <p:cNvPr id="8" name="CaixaDeTexto 7">
            <a:extLst>
              <a:ext uri="{FF2B5EF4-FFF2-40B4-BE49-F238E27FC236}">
                <a16:creationId xmlns:a16="http://schemas.microsoft.com/office/drawing/2014/main" id="{70CF8A97-7AD1-9564-B191-1FDB6F3A1FCA}"/>
              </a:ext>
            </a:extLst>
          </p:cNvPr>
          <p:cNvSpPr txBox="1"/>
          <p:nvPr/>
        </p:nvSpPr>
        <p:spPr>
          <a:xfrm>
            <a:off x="6303034" y="2839393"/>
            <a:ext cx="5687792" cy="3477875"/>
          </a:xfrm>
          <a:prstGeom prst="rect">
            <a:avLst/>
          </a:prstGeom>
          <a:noFill/>
        </p:spPr>
        <p:txBody>
          <a:bodyPr wrap="square">
            <a:spAutoFit/>
          </a:bodyPr>
          <a:lstStyle/>
          <a:p>
            <a:pPr algn="just"/>
            <a:r>
              <a:rPr lang="pt-BR" sz="2200" b="1" i="0" u="none" strike="noStrike" baseline="0" dirty="0">
                <a:latin typeface="Arial" panose="020B0604020202020204" pitchFamily="34" charset="0"/>
                <a:cs typeface="Arial" panose="020B0604020202020204" pitchFamily="34" charset="0"/>
              </a:rPr>
              <a:t>Item 1. </a:t>
            </a:r>
            <a:r>
              <a:rPr lang="pt-BR" sz="2200" b="0" i="0" u="none" strike="noStrike" baseline="0" dirty="0">
                <a:latin typeface="Arial" panose="020B0604020202020204" pitchFamily="34" charset="0"/>
                <a:cs typeface="Arial" panose="020B0604020202020204" pitchFamily="34" charset="0"/>
              </a:rPr>
              <a:t>Para a produção de </a:t>
            </a:r>
            <a:r>
              <a:rPr lang="pt-BR" sz="2200" b="0" i="1" u="none" strike="noStrike" baseline="0" dirty="0">
                <a:latin typeface="Arial" panose="020B0604020202020204" pitchFamily="34" charset="0"/>
                <a:cs typeface="Arial" panose="020B0604020202020204" pitchFamily="34" charset="0"/>
              </a:rPr>
              <a:t>15 </a:t>
            </a:r>
            <a:r>
              <a:rPr lang="pt-BR" sz="2200" b="0" i="0" u="none" strike="noStrike" baseline="0" dirty="0">
                <a:latin typeface="Arial" panose="020B0604020202020204" pitchFamily="34" charset="0"/>
                <a:cs typeface="Arial" panose="020B0604020202020204" pitchFamily="34" charset="0"/>
              </a:rPr>
              <a:t>litros de etanol, são necessários </a:t>
            </a:r>
            <a:r>
              <a:rPr lang="pt-BR" sz="2200" b="0" i="1" u="none" strike="noStrike" baseline="0" dirty="0">
                <a:latin typeface="Arial" panose="020B0604020202020204" pitchFamily="34" charset="0"/>
                <a:cs typeface="Arial" panose="020B0604020202020204" pitchFamily="34" charset="0"/>
              </a:rPr>
              <a:t>187,5 </a:t>
            </a:r>
            <a:r>
              <a:rPr lang="pt-BR" sz="2200" b="0" i="0" u="none" strike="noStrike" baseline="0" dirty="0">
                <a:latin typeface="Arial" panose="020B0604020202020204" pitchFamily="34" charset="0"/>
                <a:cs typeface="Arial" panose="020B0604020202020204" pitchFamily="34" charset="0"/>
              </a:rPr>
              <a:t>kg de cana-de-açúcar. Um produtor colheu um total de </a:t>
            </a:r>
            <a:r>
              <a:rPr lang="pt-BR" sz="2200" b="0" i="1" u="none" strike="noStrike" baseline="0" dirty="0">
                <a:latin typeface="Arial" panose="020B0604020202020204" pitchFamily="34" charset="0"/>
                <a:cs typeface="Arial" panose="020B0604020202020204" pitchFamily="34" charset="0"/>
              </a:rPr>
              <a:t>250 </a:t>
            </a:r>
            <a:r>
              <a:rPr lang="pt-BR" sz="2200" b="0" i="0" u="none" strike="noStrike" baseline="0" dirty="0">
                <a:latin typeface="Arial" panose="020B0604020202020204" pitchFamily="34" charset="0"/>
                <a:cs typeface="Arial" panose="020B0604020202020204" pitchFamily="34" charset="0"/>
              </a:rPr>
              <a:t>kg de cana-de-açúcar.</a:t>
            </a:r>
          </a:p>
          <a:p>
            <a:pPr algn="just"/>
            <a:r>
              <a:rPr lang="pt-BR" sz="2200" b="0" i="0" u="none" strike="noStrike" baseline="0" dirty="0">
                <a:latin typeface="Arial" panose="020B0604020202020204" pitchFamily="34" charset="0"/>
                <a:cs typeface="Arial" panose="020B0604020202020204" pitchFamily="34" charset="0"/>
              </a:rPr>
              <a:t>Quantos litros de etanol poderão ser produzidos com a quantidade colhida por esse produtor?</a:t>
            </a:r>
          </a:p>
          <a:p>
            <a:pPr algn="just"/>
            <a:r>
              <a:rPr lang="pt-BR" sz="2200" b="0" i="0" u="none" strike="noStrike" baseline="0" dirty="0">
                <a:latin typeface="Arial" panose="020B0604020202020204" pitchFamily="34" charset="0"/>
                <a:cs typeface="Arial" panose="020B0604020202020204" pitchFamily="34" charset="0"/>
              </a:rPr>
              <a:t>(A) </a:t>
            </a:r>
            <a:r>
              <a:rPr lang="pt-BR" sz="2200" b="0" i="1" u="none" strike="noStrike" baseline="0" dirty="0">
                <a:latin typeface="Arial" panose="020B0604020202020204" pitchFamily="34" charset="0"/>
                <a:cs typeface="Arial" panose="020B0604020202020204" pitchFamily="34" charset="0"/>
              </a:rPr>
              <a:t>18 			</a:t>
            </a:r>
            <a:r>
              <a:rPr lang="pt-BR" sz="2200" b="0" i="0" u="none" strike="noStrike" baseline="0" dirty="0">
                <a:latin typeface="Arial" panose="020B0604020202020204" pitchFamily="34" charset="0"/>
                <a:cs typeface="Arial" panose="020B0604020202020204" pitchFamily="34" charset="0"/>
              </a:rPr>
              <a:t>(D) </a:t>
            </a:r>
            <a:r>
              <a:rPr lang="pt-BR" sz="2200" b="0" i="1" u="none" strike="noStrike" baseline="0" dirty="0">
                <a:latin typeface="Arial" panose="020B0604020202020204" pitchFamily="34" charset="0"/>
                <a:cs typeface="Arial" panose="020B0604020202020204" pitchFamily="34" charset="0"/>
              </a:rPr>
              <a:t>26</a:t>
            </a:r>
          </a:p>
          <a:p>
            <a:pPr algn="just"/>
            <a:r>
              <a:rPr lang="pt-BR" sz="2200" b="0" i="0" u="none" strike="noStrike" baseline="0" dirty="0">
                <a:latin typeface="Arial" panose="020B0604020202020204" pitchFamily="34" charset="0"/>
                <a:cs typeface="Arial" panose="020B0604020202020204" pitchFamily="34" charset="0"/>
              </a:rPr>
              <a:t>(B) </a:t>
            </a:r>
            <a:r>
              <a:rPr lang="pt-BR" sz="2200" b="0" i="1" u="none" strike="noStrike" baseline="0" dirty="0">
                <a:latin typeface="Arial" panose="020B0604020202020204" pitchFamily="34" charset="0"/>
                <a:cs typeface="Arial" panose="020B0604020202020204" pitchFamily="34" charset="0"/>
              </a:rPr>
              <a:t>20 			</a:t>
            </a:r>
            <a:r>
              <a:rPr lang="pt-BR" sz="2200" b="0" i="0" u="none" strike="noStrike" baseline="0" dirty="0">
                <a:latin typeface="Arial" panose="020B0604020202020204" pitchFamily="34" charset="0"/>
                <a:cs typeface="Arial" panose="020B0604020202020204" pitchFamily="34" charset="0"/>
              </a:rPr>
              <a:t>(E) </a:t>
            </a:r>
            <a:r>
              <a:rPr lang="pt-BR" sz="2200" b="0" i="1" u="none" strike="noStrike" baseline="0" dirty="0">
                <a:latin typeface="Arial" panose="020B0604020202020204" pitchFamily="34" charset="0"/>
                <a:cs typeface="Arial" panose="020B0604020202020204" pitchFamily="34" charset="0"/>
              </a:rPr>
              <a:t>32</a:t>
            </a:r>
          </a:p>
          <a:p>
            <a:pPr algn="just"/>
            <a:r>
              <a:rPr lang="pt-BR" sz="2200" b="0" i="0" u="none" strike="noStrike" baseline="0" dirty="0">
                <a:latin typeface="Arial" panose="020B0604020202020204" pitchFamily="34" charset="0"/>
                <a:cs typeface="Arial" panose="020B0604020202020204" pitchFamily="34" charset="0"/>
              </a:rPr>
              <a:t>(C) </a:t>
            </a:r>
            <a:r>
              <a:rPr lang="pt-BR" sz="2200" b="0" i="1" u="none" strike="noStrike" baseline="0" dirty="0">
                <a:latin typeface="Arial" panose="020B0604020202020204" pitchFamily="34" charset="0"/>
                <a:cs typeface="Arial" panose="020B0604020202020204" pitchFamily="34" charset="0"/>
              </a:rPr>
              <a:t>22</a:t>
            </a:r>
            <a:endParaRPr lang="pt-BR" sz="2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4140680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53F3A3-5E6C-4B39-2FE8-2CE5D561A2AA}"/>
            </a:ext>
          </a:extLst>
        </p:cNvPr>
        <p:cNvGrpSpPr/>
        <p:nvPr/>
      </p:nvGrpSpPr>
      <p:grpSpPr>
        <a:xfrm>
          <a:off x="0" y="0"/>
          <a:ext cx="0" cy="0"/>
          <a:chOff x="0" y="0"/>
          <a:chExt cx="0" cy="0"/>
        </a:xfrm>
      </p:grpSpPr>
      <p:cxnSp>
        <p:nvCxnSpPr>
          <p:cNvPr id="2" name="Conector reto 1">
            <a:extLst>
              <a:ext uri="{FF2B5EF4-FFF2-40B4-BE49-F238E27FC236}">
                <a16:creationId xmlns:a16="http://schemas.microsoft.com/office/drawing/2014/main" id="{7771FFFD-3AFA-D24E-2494-9AC52CBFB938}"/>
              </a:ext>
            </a:extLst>
          </p:cNvPr>
          <p:cNvCxnSpPr>
            <a:cxnSpLocks/>
          </p:cNvCxnSpPr>
          <p:nvPr/>
        </p:nvCxnSpPr>
        <p:spPr>
          <a:xfrm>
            <a:off x="6303034" y="727295"/>
            <a:ext cx="0" cy="5709588"/>
          </a:xfrm>
          <a:prstGeom prst="line">
            <a:avLst/>
          </a:prstGeom>
          <a:ln w="28575"/>
        </p:spPr>
        <p:style>
          <a:lnRef idx="3">
            <a:schemeClr val="dk1"/>
          </a:lnRef>
          <a:fillRef idx="0">
            <a:schemeClr val="dk1"/>
          </a:fillRef>
          <a:effectRef idx="2">
            <a:schemeClr val="dk1"/>
          </a:effectRef>
          <a:fontRef idx="minor">
            <a:schemeClr val="tx1"/>
          </a:fontRef>
        </p:style>
      </p:cxnSp>
      <p:sp>
        <p:nvSpPr>
          <p:cNvPr id="4" name="CaixaDeTexto 3">
            <a:extLst>
              <a:ext uri="{FF2B5EF4-FFF2-40B4-BE49-F238E27FC236}">
                <a16:creationId xmlns:a16="http://schemas.microsoft.com/office/drawing/2014/main" id="{FB98AF33-F695-4170-90F2-2CCA19FBA505}"/>
              </a:ext>
            </a:extLst>
          </p:cNvPr>
          <p:cNvSpPr txBox="1"/>
          <p:nvPr/>
        </p:nvSpPr>
        <p:spPr>
          <a:xfrm>
            <a:off x="208472" y="632404"/>
            <a:ext cx="6094562" cy="3816429"/>
          </a:xfrm>
          <a:prstGeom prst="rect">
            <a:avLst/>
          </a:prstGeom>
          <a:noFill/>
        </p:spPr>
        <p:txBody>
          <a:bodyPr wrap="square">
            <a:spAutoFit/>
          </a:bodyPr>
          <a:lstStyle/>
          <a:p>
            <a:pPr algn="just"/>
            <a:r>
              <a:rPr lang="pt-BR" sz="2200" b="1" i="0" u="none" strike="noStrike" baseline="0" dirty="0">
                <a:latin typeface="Arial" panose="020B0604020202020204" pitchFamily="34" charset="0"/>
                <a:cs typeface="Arial" panose="020B0604020202020204" pitchFamily="34" charset="0"/>
              </a:rPr>
              <a:t>Item 2. </a:t>
            </a:r>
            <a:r>
              <a:rPr lang="pt-BR" sz="2200" b="0" i="0" u="none" strike="noStrike" baseline="0" dirty="0">
                <a:latin typeface="Arial" panose="020B0604020202020204" pitchFamily="34" charset="0"/>
                <a:cs typeface="Arial" panose="020B0604020202020204" pitchFamily="34" charset="0"/>
              </a:rPr>
              <a:t>Em uma gráfica, um serviço pode ser executado por diferentes números de funcionários. Se o serviço for realizado por apenas </a:t>
            </a:r>
            <a:r>
              <a:rPr lang="pt-BR" sz="2200" b="0" i="1" u="none" strike="noStrike" baseline="0" dirty="0">
                <a:latin typeface="Arial" panose="020B0604020202020204" pitchFamily="34" charset="0"/>
                <a:cs typeface="Arial" panose="020B0604020202020204" pitchFamily="34" charset="0"/>
              </a:rPr>
              <a:t>2 </a:t>
            </a:r>
            <a:r>
              <a:rPr lang="pt-BR" sz="2200" b="0" i="0" u="none" strike="noStrike" baseline="0" dirty="0">
                <a:latin typeface="Arial" panose="020B0604020202020204" pitchFamily="34" charset="0"/>
                <a:cs typeface="Arial" panose="020B0604020202020204" pitchFamily="34" charset="0"/>
              </a:rPr>
              <a:t>funcionários, ele será concluído em </a:t>
            </a:r>
            <a:r>
              <a:rPr lang="pt-BR" sz="2200" b="0" i="1" u="none" strike="noStrike" baseline="0" dirty="0">
                <a:latin typeface="Arial" panose="020B0604020202020204" pitchFamily="34" charset="0"/>
                <a:cs typeface="Arial" panose="020B0604020202020204" pitchFamily="34" charset="0"/>
              </a:rPr>
              <a:t>12 </a:t>
            </a:r>
            <a:r>
              <a:rPr lang="pt-BR" sz="2200" b="0" i="0" u="none" strike="noStrike" baseline="0" dirty="0">
                <a:latin typeface="Arial" panose="020B0604020202020204" pitchFamily="34" charset="0"/>
                <a:cs typeface="Arial" panose="020B0604020202020204" pitchFamily="34" charset="0"/>
              </a:rPr>
              <a:t>horas. Todos os funcionários trabalham com a mesma eficiência.</a:t>
            </a:r>
          </a:p>
          <a:p>
            <a:pPr algn="just"/>
            <a:r>
              <a:rPr lang="pt-BR" sz="2200" b="0" i="0" u="none" strike="noStrike" baseline="0" dirty="0">
                <a:latin typeface="Arial" panose="020B0604020202020204" pitchFamily="34" charset="0"/>
                <a:cs typeface="Arial" panose="020B0604020202020204" pitchFamily="34" charset="0"/>
              </a:rPr>
              <a:t>Quantas horas serão necessárias para realizar esse serviço com </a:t>
            </a:r>
            <a:r>
              <a:rPr lang="pt-BR" sz="2200" b="0" i="1" u="none" strike="noStrike" baseline="0" dirty="0">
                <a:latin typeface="Arial" panose="020B0604020202020204" pitchFamily="34" charset="0"/>
                <a:cs typeface="Arial" panose="020B0604020202020204" pitchFamily="34" charset="0"/>
              </a:rPr>
              <a:t>6 </a:t>
            </a:r>
            <a:r>
              <a:rPr lang="pt-BR" sz="2200" b="0" i="0" u="none" strike="noStrike" baseline="0" dirty="0">
                <a:latin typeface="Arial" panose="020B0604020202020204" pitchFamily="34" charset="0"/>
                <a:cs typeface="Arial" panose="020B0604020202020204" pitchFamily="34" charset="0"/>
              </a:rPr>
              <a:t>funcionários?</a:t>
            </a:r>
          </a:p>
          <a:p>
            <a:pPr algn="just"/>
            <a:r>
              <a:rPr lang="pt-BR" sz="2200" b="0" i="0" u="none" strike="noStrike" baseline="0" dirty="0">
                <a:latin typeface="Arial" panose="020B0604020202020204" pitchFamily="34" charset="0"/>
                <a:cs typeface="Arial" panose="020B0604020202020204" pitchFamily="34" charset="0"/>
              </a:rPr>
              <a:t>(A) </a:t>
            </a:r>
            <a:r>
              <a:rPr lang="pt-BR" sz="2200" b="0" i="1" u="none" strike="noStrike" baseline="0" dirty="0">
                <a:latin typeface="Arial" panose="020B0604020202020204" pitchFamily="34" charset="0"/>
                <a:cs typeface="Arial" panose="020B0604020202020204" pitchFamily="34" charset="0"/>
              </a:rPr>
              <a:t>2 			</a:t>
            </a:r>
            <a:r>
              <a:rPr lang="pt-BR" sz="2200" b="0" i="0" u="none" strike="noStrike" baseline="0" dirty="0">
                <a:latin typeface="Arial" panose="020B0604020202020204" pitchFamily="34" charset="0"/>
                <a:cs typeface="Arial" panose="020B0604020202020204" pitchFamily="34" charset="0"/>
              </a:rPr>
              <a:t>(D) </a:t>
            </a:r>
            <a:r>
              <a:rPr lang="pt-BR" sz="2200" b="0" i="1" u="none" strike="noStrike" baseline="0" dirty="0">
                <a:latin typeface="Arial" panose="020B0604020202020204" pitchFamily="34" charset="0"/>
                <a:cs typeface="Arial" panose="020B0604020202020204" pitchFamily="34" charset="0"/>
              </a:rPr>
              <a:t>8</a:t>
            </a:r>
          </a:p>
          <a:p>
            <a:pPr algn="just"/>
            <a:r>
              <a:rPr lang="pt-BR" sz="2200" b="0" i="0" u="none" strike="noStrike" baseline="0" dirty="0">
                <a:latin typeface="Arial" panose="020B0604020202020204" pitchFamily="34" charset="0"/>
                <a:cs typeface="Arial" panose="020B0604020202020204" pitchFamily="34" charset="0"/>
              </a:rPr>
              <a:t>(B) </a:t>
            </a:r>
            <a:r>
              <a:rPr lang="pt-BR" sz="2200" b="0" i="1" u="none" strike="noStrike" baseline="0" dirty="0">
                <a:latin typeface="Arial" panose="020B0604020202020204" pitchFamily="34" charset="0"/>
                <a:cs typeface="Arial" panose="020B0604020202020204" pitchFamily="34" charset="0"/>
              </a:rPr>
              <a:t>4 			</a:t>
            </a:r>
            <a:r>
              <a:rPr lang="pt-BR" sz="2200" b="0" i="0" u="none" strike="noStrike" baseline="0" dirty="0">
                <a:latin typeface="Arial" panose="020B0604020202020204" pitchFamily="34" charset="0"/>
                <a:cs typeface="Arial" panose="020B0604020202020204" pitchFamily="34" charset="0"/>
              </a:rPr>
              <a:t>(E) </a:t>
            </a:r>
            <a:r>
              <a:rPr lang="pt-BR" sz="2200" b="0" i="1" u="none" strike="noStrike" baseline="0" dirty="0">
                <a:latin typeface="Arial" panose="020B0604020202020204" pitchFamily="34" charset="0"/>
                <a:cs typeface="Arial" panose="020B0604020202020204" pitchFamily="34" charset="0"/>
              </a:rPr>
              <a:t>10</a:t>
            </a:r>
          </a:p>
          <a:p>
            <a:pPr algn="just"/>
            <a:r>
              <a:rPr lang="pt-BR" sz="2200" b="0" i="0" u="none" strike="noStrike" baseline="0" dirty="0">
                <a:latin typeface="Arial" panose="020B0604020202020204" pitchFamily="34" charset="0"/>
                <a:cs typeface="Arial" panose="020B0604020202020204" pitchFamily="34" charset="0"/>
              </a:rPr>
              <a:t>(C) </a:t>
            </a:r>
            <a:r>
              <a:rPr lang="pt-BR" sz="2200" b="0" i="1" u="none" strike="noStrike" baseline="0" dirty="0">
                <a:latin typeface="Arial" panose="020B0604020202020204" pitchFamily="34" charset="0"/>
                <a:cs typeface="Arial" panose="020B0604020202020204" pitchFamily="34" charset="0"/>
              </a:rPr>
              <a:t>6</a:t>
            </a:r>
            <a:endParaRPr lang="pt-BR" sz="2200" dirty="0">
              <a:latin typeface="Arial" panose="020B0604020202020204" pitchFamily="34" charset="0"/>
              <a:cs typeface="Arial" panose="020B0604020202020204" pitchFamily="34" charset="0"/>
            </a:endParaRPr>
          </a:p>
        </p:txBody>
      </p:sp>
      <p:sp>
        <p:nvSpPr>
          <p:cNvPr id="6" name="CaixaDeTexto 5">
            <a:extLst>
              <a:ext uri="{FF2B5EF4-FFF2-40B4-BE49-F238E27FC236}">
                <a16:creationId xmlns:a16="http://schemas.microsoft.com/office/drawing/2014/main" id="{55B745F4-71ED-C49E-CB6E-3637D85DBF34}"/>
              </a:ext>
            </a:extLst>
          </p:cNvPr>
          <p:cNvSpPr txBox="1"/>
          <p:nvPr/>
        </p:nvSpPr>
        <p:spPr>
          <a:xfrm>
            <a:off x="208472" y="4448833"/>
            <a:ext cx="6094562" cy="1785104"/>
          </a:xfrm>
          <a:prstGeom prst="rect">
            <a:avLst/>
          </a:prstGeom>
          <a:noFill/>
        </p:spPr>
        <p:txBody>
          <a:bodyPr wrap="square">
            <a:spAutoFit/>
          </a:bodyPr>
          <a:lstStyle/>
          <a:p>
            <a:pPr algn="just"/>
            <a:r>
              <a:rPr lang="pt-BR" sz="2200" b="1" i="0" u="none" strike="noStrike" baseline="0" dirty="0">
                <a:latin typeface="Arial" panose="020B0604020202020204" pitchFamily="34" charset="0"/>
                <a:cs typeface="Arial" panose="020B0604020202020204" pitchFamily="34" charset="0"/>
              </a:rPr>
              <a:t>Item 3. </a:t>
            </a:r>
            <a:r>
              <a:rPr lang="pt-BR" sz="2200" b="0" i="0" u="none" strike="noStrike" baseline="0" dirty="0">
                <a:latin typeface="Arial" panose="020B0604020202020204" pitchFamily="34" charset="0"/>
                <a:cs typeface="Arial" panose="020B0604020202020204" pitchFamily="34" charset="0"/>
              </a:rPr>
              <a:t>O gráfico, a seguir, representa a relação entre</a:t>
            </a:r>
            <a:r>
              <a:rPr lang="pt-BR" sz="2200" dirty="0">
                <a:latin typeface="Arial" panose="020B0604020202020204" pitchFamily="34" charset="0"/>
                <a:cs typeface="Arial" panose="020B0604020202020204" pitchFamily="34" charset="0"/>
              </a:rPr>
              <a:t> </a:t>
            </a:r>
            <a:r>
              <a:rPr lang="pt-BR" sz="2200" b="0" i="0" u="none" strike="noStrike" baseline="0" dirty="0">
                <a:latin typeface="Arial" panose="020B0604020202020204" pitchFamily="34" charset="0"/>
                <a:cs typeface="Arial" panose="020B0604020202020204" pitchFamily="34" charset="0"/>
              </a:rPr>
              <a:t>o número de caminhões e o tempo, em dias, necessário para transportar certa quantidade de areia. Todos os caminhões transportam a mesma quantidade por dia.</a:t>
            </a:r>
            <a:endParaRPr lang="pt-BR" sz="2200" dirty="0">
              <a:latin typeface="Arial" panose="020B0604020202020204" pitchFamily="34" charset="0"/>
              <a:cs typeface="Arial" panose="020B0604020202020204" pitchFamily="34" charset="0"/>
            </a:endParaRPr>
          </a:p>
        </p:txBody>
      </p:sp>
      <p:pic>
        <p:nvPicPr>
          <p:cNvPr id="8" name="Imagem 7">
            <a:extLst>
              <a:ext uri="{FF2B5EF4-FFF2-40B4-BE49-F238E27FC236}">
                <a16:creationId xmlns:a16="http://schemas.microsoft.com/office/drawing/2014/main" id="{31197236-7FE0-F6FF-C43A-0B643833E838}"/>
              </a:ext>
            </a:extLst>
          </p:cNvPr>
          <p:cNvPicPr>
            <a:picLocks noChangeAspect="1"/>
          </p:cNvPicPr>
          <p:nvPr/>
        </p:nvPicPr>
        <p:blipFill>
          <a:blip r:embed="rId2"/>
          <a:stretch>
            <a:fillRect/>
          </a:stretch>
        </p:blipFill>
        <p:spPr>
          <a:xfrm>
            <a:off x="6851785" y="727295"/>
            <a:ext cx="4837471" cy="4412974"/>
          </a:xfrm>
          <a:prstGeom prst="rect">
            <a:avLst/>
          </a:prstGeom>
        </p:spPr>
      </p:pic>
    </p:spTree>
    <p:extLst>
      <p:ext uri="{BB962C8B-B14F-4D97-AF65-F5344CB8AC3E}">
        <p14:creationId xmlns:p14="http://schemas.microsoft.com/office/powerpoint/2010/main" val="412322597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E5B067-0F81-3436-4E6A-30EBC20274EE}"/>
            </a:ext>
          </a:extLst>
        </p:cNvPr>
        <p:cNvGrpSpPr/>
        <p:nvPr/>
      </p:nvGrpSpPr>
      <p:grpSpPr>
        <a:xfrm>
          <a:off x="0" y="0"/>
          <a:ext cx="0" cy="0"/>
          <a:chOff x="0" y="0"/>
          <a:chExt cx="0" cy="0"/>
        </a:xfrm>
      </p:grpSpPr>
      <p:cxnSp>
        <p:nvCxnSpPr>
          <p:cNvPr id="2" name="Conector reto 1">
            <a:extLst>
              <a:ext uri="{FF2B5EF4-FFF2-40B4-BE49-F238E27FC236}">
                <a16:creationId xmlns:a16="http://schemas.microsoft.com/office/drawing/2014/main" id="{0D91E133-5080-475E-1FEE-DCF070B34E79}"/>
              </a:ext>
            </a:extLst>
          </p:cNvPr>
          <p:cNvCxnSpPr>
            <a:cxnSpLocks/>
          </p:cNvCxnSpPr>
          <p:nvPr/>
        </p:nvCxnSpPr>
        <p:spPr>
          <a:xfrm>
            <a:off x="6303034" y="727295"/>
            <a:ext cx="0" cy="5709588"/>
          </a:xfrm>
          <a:prstGeom prst="line">
            <a:avLst/>
          </a:prstGeom>
          <a:ln w="28575"/>
        </p:spPr>
        <p:style>
          <a:lnRef idx="3">
            <a:schemeClr val="dk1"/>
          </a:lnRef>
          <a:fillRef idx="0">
            <a:schemeClr val="dk1"/>
          </a:fillRef>
          <a:effectRef idx="2">
            <a:schemeClr val="dk1"/>
          </a:effectRef>
          <a:fontRef idx="minor">
            <a:schemeClr val="tx1"/>
          </a:fontRef>
        </p:style>
      </p:cxnSp>
      <p:sp>
        <p:nvSpPr>
          <p:cNvPr id="4" name="CaixaDeTexto 3">
            <a:extLst>
              <a:ext uri="{FF2B5EF4-FFF2-40B4-BE49-F238E27FC236}">
                <a16:creationId xmlns:a16="http://schemas.microsoft.com/office/drawing/2014/main" id="{D0967F66-264A-A67D-8EF6-68352273300A}"/>
              </a:ext>
            </a:extLst>
          </p:cNvPr>
          <p:cNvSpPr txBox="1"/>
          <p:nvPr/>
        </p:nvSpPr>
        <p:spPr>
          <a:xfrm>
            <a:off x="208472" y="582154"/>
            <a:ext cx="6094562" cy="3816429"/>
          </a:xfrm>
          <a:prstGeom prst="rect">
            <a:avLst/>
          </a:prstGeom>
          <a:noFill/>
        </p:spPr>
        <p:txBody>
          <a:bodyPr wrap="square">
            <a:spAutoFit/>
          </a:bodyPr>
          <a:lstStyle/>
          <a:p>
            <a:pPr algn="just"/>
            <a:r>
              <a:rPr lang="pt-BR" sz="2200" b="0" i="0" u="none" strike="noStrike" baseline="0" dirty="0">
                <a:latin typeface="Arial" panose="020B0604020202020204" pitchFamily="34" charset="0"/>
                <a:cs typeface="Arial" panose="020B0604020202020204" pitchFamily="34" charset="0"/>
              </a:rPr>
              <a:t>Com base no gráfico, é possível afirmar que</a:t>
            </a:r>
          </a:p>
          <a:p>
            <a:pPr algn="just"/>
            <a:r>
              <a:rPr lang="pt-BR" sz="2200" b="0" i="0" u="none" strike="noStrike" baseline="0" dirty="0">
                <a:latin typeface="Arial" panose="020B0604020202020204" pitchFamily="34" charset="0"/>
                <a:cs typeface="Arial" panose="020B0604020202020204" pitchFamily="34" charset="0"/>
              </a:rPr>
              <a:t>(A) a relação entre as grandezas é diretamente proporcional.</a:t>
            </a:r>
          </a:p>
          <a:p>
            <a:pPr algn="just"/>
            <a:r>
              <a:rPr lang="pt-BR" sz="2200" b="0" i="0" u="none" strike="noStrike" baseline="0" dirty="0">
                <a:latin typeface="Arial" panose="020B0604020202020204" pitchFamily="34" charset="0"/>
                <a:cs typeface="Arial" panose="020B0604020202020204" pitchFamily="34" charset="0"/>
              </a:rPr>
              <a:t>(B) o tempo necessário aumenta proporcionalmente ao número de caminhões.</a:t>
            </a:r>
          </a:p>
          <a:p>
            <a:pPr algn="just"/>
            <a:r>
              <a:rPr lang="pt-BR" sz="2200" b="0" i="0" u="none" strike="noStrike" baseline="0" dirty="0">
                <a:latin typeface="Arial" panose="020B0604020202020204" pitchFamily="34" charset="0"/>
                <a:cs typeface="Arial" panose="020B0604020202020204" pitchFamily="34" charset="0"/>
              </a:rPr>
              <a:t>(C) o produto entre o número de caminhões e o tempo é constante.</a:t>
            </a:r>
          </a:p>
          <a:p>
            <a:pPr algn="just"/>
            <a:r>
              <a:rPr lang="pt-BR" sz="2200" b="0" i="0" u="none" strike="noStrike" baseline="0" dirty="0">
                <a:latin typeface="Arial" panose="020B0604020202020204" pitchFamily="34" charset="0"/>
                <a:cs typeface="Arial" panose="020B0604020202020204" pitchFamily="34" charset="0"/>
              </a:rPr>
              <a:t>(D) se dobrarmos o número de caminhões, o tempo também dobra.</a:t>
            </a:r>
          </a:p>
          <a:p>
            <a:pPr algn="just"/>
            <a:r>
              <a:rPr lang="pt-BR" sz="2200" b="0" i="0" u="none" strike="noStrike" baseline="0" dirty="0">
                <a:latin typeface="Arial" panose="020B0604020202020204" pitchFamily="34" charset="0"/>
                <a:cs typeface="Arial" panose="020B0604020202020204" pitchFamily="34" charset="0"/>
              </a:rPr>
              <a:t>(E) ao aumentar o número de caminhões, o tempo também aumenta.</a:t>
            </a:r>
            <a:endParaRPr lang="pt-BR" sz="2200" dirty="0">
              <a:latin typeface="Arial" panose="020B0604020202020204" pitchFamily="34" charset="0"/>
              <a:cs typeface="Arial" panose="020B0604020202020204" pitchFamily="34" charset="0"/>
            </a:endParaRPr>
          </a:p>
        </p:txBody>
      </p:sp>
      <p:pic>
        <p:nvPicPr>
          <p:cNvPr id="6" name="Imagem 5" descr="Interface gráfica do usuário&#10;&#10;O conteúdo gerado por IA pode estar incorreto.">
            <a:extLst>
              <a:ext uri="{FF2B5EF4-FFF2-40B4-BE49-F238E27FC236}">
                <a16:creationId xmlns:a16="http://schemas.microsoft.com/office/drawing/2014/main" id="{247B654F-9B7A-07CD-9D42-947AA186302F}"/>
              </a:ext>
            </a:extLst>
          </p:cNvPr>
          <p:cNvPicPr>
            <a:picLocks noChangeAspect="1"/>
          </p:cNvPicPr>
          <p:nvPr/>
        </p:nvPicPr>
        <p:blipFill>
          <a:blip r:embed="rId2"/>
          <a:stretch>
            <a:fillRect/>
          </a:stretch>
        </p:blipFill>
        <p:spPr>
          <a:xfrm>
            <a:off x="6390733" y="653971"/>
            <a:ext cx="3555524" cy="730230"/>
          </a:xfrm>
          <a:prstGeom prst="rect">
            <a:avLst/>
          </a:prstGeom>
        </p:spPr>
      </p:pic>
      <p:sp>
        <p:nvSpPr>
          <p:cNvPr id="8" name="CaixaDeTexto 7">
            <a:extLst>
              <a:ext uri="{FF2B5EF4-FFF2-40B4-BE49-F238E27FC236}">
                <a16:creationId xmlns:a16="http://schemas.microsoft.com/office/drawing/2014/main" id="{9D763FCA-04E0-7EE5-1C9D-3D35A9BD7050}"/>
              </a:ext>
            </a:extLst>
          </p:cNvPr>
          <p:cNvSpPr txBox="1"/>
          <p:nvPr/>
        </p:nvSpPr>
        <p:spPr>
          <a:xfrm>
            <a:off x="6303034" y="1384201"/>
            <a:ext cx="5680492" cy="2800767"/>
          </a:xfrm>
          <a:prstGeom prst="rect">
            <a:avLst/>
          </a:prstGeom>
          <a:noFill/>
        </p:spPr>
        <p:txBody>
          <a:bodyPr wrap="square">
            <a:spAutoFit/>
          </a:bodyPr>
          <a:lstStyle/>
          <a:p>
            <a:pPr algn="just"/>
            <a:r>
              <a:rPr lang="pt-BR" sz="2200" b="1" i="0" u="none" strike="noStrike" baseline="0" dirty="0">
                <a:latin typeface="Arial" panose="020B0604020202020204" pitchFamily="34" charset="0"/>
                <a:cs typeface="Arial" panose="020B0604020202020204" pitchFamily="34" charset="0"/>
              </a:rPr>
              <a:t>A REGRA DE TRÊS</a:t>
            </a:r>
          </a:p>
          <a:p>
            <a:pPr algn="just"/>
            <a:r>
              <a:rPr lang="pt-BR" sz="2200" b="0" i="0" u="none" strike="noStrike" baseline="0" dirty="0">
                <a:latin typeface="Arial" panose="020B0604020202020204" pitchFamily="34" charset="0"/>
                <a:cs typeface="Arial" panose="020B0604020202020204" pitchFamily="34" charset="0"/>
              </a:rPr>
              <a:t>A regra de três é um método utilizado para resolver problemas envolvendo proporções. Ela é usada quando há, pelo menos, três valores conhecidos e um valor desconhecido.</a:t>
            </a:r>
          </a:p>
          <a:p>
            <a:pPr algn="just"/>
            <a:r>
              <a:rPr lang="pt-BR" sz="2200" b="0" i="0" u="none" strike="noStrike" baseline="0" dirty="0">
                <a:latin typeface="Arial" panose="020B0604020202020204" pitchFamily="34" charset="0"/>
                <a:cs typeface="Arial" panose="020B0604020202020204" pitchFamily="34" charset="0"/>
              </a:rPr>
              <a:t>Existem dois tipos de regra de três: simples e composta.</a:t>
            </a:r>
            <a:endParaRPr lang="pt-BR" sz="2200" dirty="0">
              <a:latin typeface="Arial" panose="020B0604020202020204" pitchFamily="34" charset="0"/>
              <a:cs typeface="Arial" panose="020B0604020202020204" pitchFamily="34" charset="0"/>
            </a:endParaRPr>
          </a:p>
        </p:txBody>
      </p:sp>
      <p:sp>
        <p:nvSpPr>
          <p:cNvPr id="10" name="CaixaDeTexto 9">
            <a:extLst>
              <a:ext uri="{FF2B5EF4-FFF2-40B4-BE49-F238E27FC236}">
                <a16:creationId xmlns:a16="http://schemas.microsoft.com/office/drawing/2014/main" id="{6D60E867-468E-C767-8574-E1871AC361D0}"/>
              </a:ext>
            </a:extLst>
          </p:cNvPr>
          <p:cNvSpPr txBox="1"/>
          <p:nvPr/>
        </p:nvSpPr>
        <p:spPr>
          <a:xfrm>
            <a:off x="6303034" y="4184968"/>
            <a:ext cx="5680490" cy="2462213"/>
          </a:xfrm>
          <a:prstGeom prst="rect">
            <a:avLst/>
          </a:prstGeom>
          <a:noFill/>
        </p:spPr>
        <p:txBody>
          <a:bodyPr wrap="square">
            <a:spAutoFit/>
          </a:bodyPr>
          <a:lstStyle/>
          <a:p>
            <a:pPr algn="just"/>
            <a:r>
              <a:rPr lang="pt-BR" sz="2200" b="0" i="0" u="none" strike="noStrike" baseline="0" dirty="0">
                <a:latin typeface="Arial" panose="020B0604020202020204" pitchFamily="34" charset="0"/>
                <a:cs typeface="Arial" panose="020B0604020202020204" pitchFamily="34" charset="0"/>
              </a:rPr>
              <a:t>► </a:t>
            </a:r>
            <a:r>
              <a:rPr lang="pt-BR" sz="2200" b="1" i="0" u="none" strike="noStrike" baseline="0" dirty="0">
                <a:latin typeface="Arial" panose="020B0604020202020204" pitchFamily="34" charset="0"/>
                <a:cs typeface="Arial" panose="020B0604020202020204" pitchFamily="34" charset="0"/>
              </a:rPr>
              <a:t>Regra de três simples</a:t>
            </a:r>
          </a:p>
          <a:p>
            <a:pPr algn="just"/>
            <a:r>
              <a:rPr lang="pt-BR" sz="2200" b="0" i="0" u="none" strike="noStrike" baseline="0" dirty="0">
                <a:latin typeface="Arial" panose="020B0604020202020204" pitchFamily="34" charset="0"/>
                <a:cs typeface="Arial" panose="020B0604020202020204" pitchFamily="34" charset="0"/>
              </a:rPr>
              <a:t>Chama-se regra de três porque são três os valores conhecidos, e o processo prático deve seguir as seguintes etapas:</a:t>
            </a:r>
          </a:p>
          <a:p>
            <a:pPr algn="just"/>
            <a:r>
              <a:rPr lang="pt-BR" sz="2200" b="0" i="0" u="none" strike="noStrike" baseline="0" dirty="0">
                <a:latin typeface="Arial" panose="020B0604020202020204" pitchFamily="34" charset="0"/>
                <a:cs typeface="Arial" panose="020B0604020202020204" pitchFamily="34" charset="0"/>
              </a:rPr>
              <a:t>1º) Separar as grandezas em colunas, conservando a mesma grandeza e unidade em cada coluna;</a:t>
            </a:r>
            <a:endParaRPr lang="pt-BR" sz="2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607061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FD5116-62DB-E011-FC87-CF07671DCF4F}"/>
            </a:ext>
          </a:extLst>
        </p:cNvPr>
        <p:cNvGrpSpPr/>
        <p:nvPr/>
      </p:nvGrpSpPr>
      <p:grpSpPr>
        <a:xfrm>
          <a:off x="0" y="0"/>
          <a:ext cx="0" cy="0"/>
          <a:chOff x="0" y="0"/>
          <a:chExt cx="0" cy="0"/>
        </a:xfrm>
      </p:grpSpPr>
      <p:cxnSp>
        <p:nvCxnSpPr>
          <p:cNvPr id="2" name="Conector reto 1">
            <a:extLst>
              <a:ext uri="{FF2B5EF4-FFF2-40B4-BE49-F238E27FC236}">
                <a16:creationId xmlns:a16="http://schemas.microsoft.com/office/drawing/2014/main" id="{1DC3B2F4-759F-EB4B-6BD3-6D026826A453}"/>
              </a:ext>
            </a:extLst>
          </p:cNvPr>
          <p:cNvCxnSpPr>
            <a:cxnSpLocks/>
          </p:cNvCxnSpPr>
          <p:nvPr/>
        </p:nvCxnSpPr>
        <p:spPr>
          <a:xfrm>
            <a:off x="6303034" y="727295"/>
            <a:ext cx="0" cy="5709588"/>
          </a:xfrm>
          <a:prstGeom prst="line">
            <a:avLst/>
          </a:prstGeom>
          <a:ln w="28575"/>
        </p:spPr>
        <p:style>
          <a:lnRef idx="3">
            <a:schemeClr val="dk1"/>
          </a:lnRef>
          <a:fillRef idx="0">
            <a:schemeClr val="dk1"/>
          </a:fillRef>
          <a:effectRef idx="2">
            <a:schemeClr val="dk1"/>
          </a:effectRef>
          <a:fontRef idx="minor">
            <a:schemeClr val="tx1"/>
          </a:fontRef>
        </p:style>
      </p:cxnSp>
      <p:sp>
        <p:nvSpPr>
          <p:cNvPr id="4" name="CaixaDeTexto 3">
            <a:extLst>
              <a:ext uri="{FF2B5EF4-FFF2-40B4-BE49-F238E27FC236}">
                <a16:creationId xmlns:a16="http://schemas.microsoft.com/office/drawing/2014/main" id="{234201C3-A86F-5B55-2B98-28A527F57A55}"/>
              </a:ext>
            </a:extLst>
          </p:cNvPr>
          <p:cNvSpPr txBox="1"/>
          <p:nvPr/>
        </p:nvSpPr>
        <p:spPr>
          <a:xfrm>
            <a:off x="208472" y="594595"/>
            <a:ext cx="6094562" cy="2123658"/>
          </a:xfrm>
          <a:prstGeom prst="rect">
            <a:avLst/>
          </a:prstGeom>
          <a:noFill/>
        </p:spPr>
        <p:txBody>
          <a:bodyPr wrap="square">
            <a:spAutoFit/>
          </a:bodyPr>
          <a:lstStyle/>
          <a:p>
            <a:pPr algn="just"/>
            <a:r>
              <a:rPr lang="pt-BR" sz="2200" b="0" i="0" u="none" strike="noStrike" baseline="0" dirty="0">
                <a:latin typeface="Arial" panose="020B0604020202020204" pitchFamily="34" charset="0"/>
                <a:cs typeface="Arial" panose="020B0604020202020204" pitchFamily="34" charset="0"/>
              </a:rPr>
              <a:t>2º) Verificar se as grandezas são diretamente ou inversamente proporcionais;</a:t>
            </a:r>
          </a:p>
          <a:p>
            <a:pPr algn="just"/>
            <a:r>
              <a:rPr lang="pt-BR" sz="2200" b="0" i="0" u="none" strike="noStrike" baseline="0" dirty="0">
                <a:latin typeface="Arial" panose="020B0604020202020204" pitchFamily="34" charset="0"/>
                <a:cs typeface="Arial" panose="020B0604020202020204" pitchFamily="34" charset="0"/>
              </a:rPr>
              <a:t>3º) Montar a proporção correspondente às grandezas;</a:t>
            </a:r>
          </a:p>
          <a:p>
            <a:pPr algn="just"/>
            <a:r>
              <a:rPr lang="pt-BR" sz="2200" dirty="0">
                <a:latin typeface="Arial" panose="020B0604020202020204" pitchFamily="34" charset="0"/>
                <a:cs typeface="Arial" panose="020B0604020202020204" pitchFamily="34" charset="0"/>
              </a:rPr>
              <a:t>4º) Aplicar a propriedade fundamental das proporções (PFP).</a:t>
            </a:r>
            <a:endParaRPr lang="pt-BR" sz="2200" b="0" i="0" u="none" strike="noStrike" baseline="0" dirty="0">
              <a:latin typeface="Arial" panose="020B0604020202020204" pitchFamily="34" charset="0"/>
              <a:cs typeface="Arial" panose="020B0604020202020204" pitchFamily="34" charset="0"/>
            </a:endParaRPr>
          </a:p>
        </p:txBody>
      </p:sp>
      <p:pic>
        <p:nvPicPr>
          <p:cNvPr id="6" name="Imagem 5" descr="Interface gráfica do usuário&#10;&#10;O conteúdo gerado por IA pode estar incorreto.">
            <a:extLst>
              <a:ext uri="{FF2B5EF4-FFF2-40B4-BE49-F238E27FC236}">
                <a16:creationId xmlns:a16="http://schemas.microsoft.com/office/drawing/2014/main" id="{227AC20C-8F55-31D0-6897-4D6B53AA5CC0}"/>
              </a:ext>
            </a:extLst>
          </p:cNvPr>
          <p:cNvPicPr>
            <a:picLocks noChangeAspect="1"/>
          </p:cNvPicPr>
          <p:nvPr/>
        </p:nvPicPr>
        <p:blipFill>
          <a:blip r:embed="rId2"/>
          <a:stretch>
            <a:fillRect/>
          </a:stretch>
        </p:blipFill>
        <p:spPr>
          <a:xfrm>
            <a:off x="208470" y="2718253"/>
            <a:ext cx="2033553" cy="913468"/>
          </a:xfrm>
          <a:prstGeom prst="rect">
            <a:avLst/>
          </a:prstGeom>
        </p:spPr>
      </p:pic>
      <p:sp>
        <p:nvSpPr>
          <p:cNvPr id="8" name="CaixaDeTexto 7">
            <a:extLst>
              <a:ext uri="{FF2B5EF4-FFF2-40B4-BE49-F238E27FC236}">
                <a16:creationId xmlns:a16="http://schemas.microsoft.com/office/drawing/2014/main" id="{39711F7D-DCEB-DAD1-B298-09A4E61EE87F}"/>
              </a:ext>
            </a:extLst>
          </p:cNvPr>
          <p:cNvSpPr txBox="1"/>
          <p:nvPr/>
        </p:nvSpPr>
        <p:spPr>
          <a:xfrm>
            <a:off x="146649" y="3631721"/>
            <a:ext cx="6156383" cy="769441"/>
          </a:xfrm>
          <a:prstGeom prst="rect">
            <a:avLst/>
          </a:prstGeom>
          <a:noFill/>
        </p:spPr>
        <p:txBody>
          <a:bodyPr wrap="square">
            <a:spAutoFit/>
          </a:bodyPr>
          <a:lstStyle/>
          <a:p>
            <a:pPr algn="just"/>
            <a:r>
              <a:rPr lang="pt-BR" sz="2200" b="1" i="0" u="none" strike="noStrike" baseline="0" dirty="0">
                <a:latin typeface="Arial" panose="020B0604020202020204" pitchFamily="34" charset="0"/>
                <a:cs typeface="Arial" panose="020B0604020202020204" pitchFamily="34" charset="0"/>
              </a:rPr>
              <a:t>1) </a:t>
            </a:r>
            <a:r>
              <a:rPr lang="pt-BR" sz="2200" b="0" i="0" u="none" strike="noStrike" baseline="0" dirty="0">
                <a:latin typeface="Arial" panose="020B0604020202020204" pitchFamily="34" charset="0"/>
                <a:cs typeface="Arial" panose="020B0604020202020204" pitchFamily="34" charset="0"/>
              </a:rPr>
              <a:t>Se </a:t>
            </a:r>
            <a:r>
              <a:rPr lang="pt-BR" sz="2200" b="0" i="1" u="none" strike="noStrike" baseline="0" dirty="0">
                <a:latin typeface="Arial" panose="020B0604020202020204" pitchFamily="34" charset="0"/>
                <a:cs typeface="Arial" panose="020B0604020202020204" pitchFamily="34" charset="0"/>
              </a:rPr>
              <a:t>10 </a:t>
            </a:r>
            <a:r>
              <a:rPr lang="pt-BR" sz="2200" b="0" i="0" u="none" strike="noStrike" baseline="0" dirty="0">
                <a:latin typeface="Arial" panose="020B0604020202020204" pitchFamily="34" charset="0"/>
                <a:cs typeface="Arial" panose="020B0604020202020204" pitchFamily="34" charset="0"/>
              </a:rPr>
              <a:t>camisas custam R$ </a:t>
            </a:r>
            <a:r>
              <a:rPr lang="pt-BR" sz="2200" b="0" i="1" u="none" strike="noStrike" baseline="0" dirty="0">
                <a:latin typeface="Arial" panose="020B0604020202020204" pitchFamily="34" charset="0"/>
                <a:cs typeface="Arial" panose="020B0604020202020204" pitchFamily="34" charset="0"/>
              </a:rPr>
              <a:t>700,00</a:t>
            </a:r>
            <a:r>
              <a:rPr lang="pt-BR" sz="2200" b="0" i="0" u="none" strike="noStrike" baseline="0" dirty="0">
                <a:latin typeface="Arial" panose="020B0604020202020204" pitchFamily="34" charset="0"/>
                <a:cs typeface="Arial" panose="020B0604020202020204" pitchFamily="34" charset="0"/>
              </a:rPr>
              <a:t>, qual será o preço de </a:t>
            </a:r>
            <a:r>
              <a:rPr lang="pt-BR" sz="2200" b="0" i="1" u="none" strike="noStrike" baseline="0" dirty="0">
                <a:latin typeface="Arial" panose="020B0604020202020204" pitchFamily="34" charset="0"/>
                <a:cs typeface="Arial" panose="020B0604020202020204" pitchFamily="34" charset="0"/>
              </a:rPr>
              <a:t>12 </a:t>
            </a:r>
            <a:r>
              <a:rPr lang="pt-BR" sz="2200" b="0" i="0" u="none" strike="noStrike" baseline="0" dirty="0">
                <a:latin typeface="Arial" panose="020B0604020202020204" pitchFamily="34" charset="0"/>
                <a:cs typeface="Arial" panose="020B0604020202020204" pitchFamily="34" charset="0"/>
              </a:rPr>
              <a:t>dessas camisas?</a:t>
            </a:r>
            <a:endParaRPr lang="pt-BR" sz="2200" dirty="0">
              <a:latin typeface="Arial" panose="020B0604020202020204" pitchFamily="34" charset="0"/>
              <a:cs typeface="Arial" panose="020B0604020202020204" pitchFamily="34" charset="0"/>
            </a:endParaRPr>
          </a:p>
        </p:txBody>
      </p:sp>
      <p:pic>
        <p:nvPicPr>
          <p:cNvPr id="10" name="Imagem 9">
            <a:extLst>
              <a:ext uri="{FF2B5EF4-FFF2-40B4-BE49-F238E27FC236}">
                <a16:creationId xmlns:a16="http://schemas.microsoft.com/office/drawing/2014/main" id="{96E4CC6C-921E-0972-767B-60577209CA52}"/>
              </a:ext>
            </a:extLst>
          </p:cNvPr>
          <p:cNvPicPr>
            <a:picLocks noChangeAspect="1"/>
          </p:cNvPicPr>
          <p:nvPr/>
        </p:nvPicPr>
        <p:blipFill>
          <a:blip r:embed="rId3"/>
          <a:stretch>
            <a:fillRect/>
          </a:stretch>
        </p:blipFill>
        <p:spPr>
          <a:xfrm>
            <a:off x="515544" y="4545189"/>
            <a:ext cx="5191432" cy="1311965"/>
          </a:xfrm>
          <a:prstGeom prst="rect">
            <a:avLst/>
          </a:prstGeom>
        </p:spPr>
      </p:pic>
      <p:pic>
        <p:nvPicPr>
          <p:cNvPr id="12" name="Imagem 11" descr="Tabela&#10;&#10;O conteúdo gerado por IA pode estar incorreto.">
            <a:extLst>
              <a:ext uri="{FF2B5EF4-FFF2-40B4-BE49-F238E27FC236}">
                <a16:creationId xmlns:a16="http://schemas.microsoft.com/office/drawing/2014/main" id="{0010F876-1275-7DDA-CF80-80411F20E669}"/>
              </a:ext>
            </a:extLst>
          </p:cNvPr>
          <p:cNvPicPr>
            <a:picLocks noChangeAspect="1"/>
          </p:cNvPicPr>
          <p:nvPr/>
        </p:nvPicPr>
        <p:blipFill>
          <a:blip r:embed="rId4"/>
          <a:stretch>
            <a:fillRect/>
          </a:stretch>
        </p:blipFill>
        <p:spPr>
          <a:xfrm>
            <a:off x="8166429" y="727295"/>
            <a:ext cx="2086823" cy="1386024"/>
          </a:xfrm>
          <a:prstGeom prst="rect">
            <a:avLst/>
          </a:prstGeom>
        </p:spPr>
      </p:pic>
      <p:sp>
        <p:nvSpPr>
          <p:cNvPr id="14" name="CaixaDeTexto 13">
            <a:extLst>
              <a:ext uri="{FF2B5EF4-FFF2-40B4-BE49-F238E27FC236}">
                <a16:creationId xmlns:a16="http://schemas.microsoft.com/office/drawing/2014/main" id="{A422A393-F4B6-31EA-0544-1B7CAEB82B77}"/>
              </a:ext>
            </a:extLst>
          </p:cNvPr>
          <p:cNvSpPr txBox="1"/>
          <p:nvPr/>
        </p:nvSpPr>
        <p:spPr>
          <a:xfrm>
            <a:off x="6303034" y="2182488"/>
            <a:ext cx="5680494" cy="1785104"/>
          </a:xfrm>
          <a:prstGeom prst="rect">
            <a:avLst/>
          </a:prstGeom>
          <a:noFill/>
        </p:spPr>
        <p:txBody>
          <a:bodyPr wrap="square">
            <a:spAutoFit/>
          </a:bodyPr>
          <a:lstStyle/>
          <a:p>
            <a:pPr algn="just"/>
            <a:r>
              <a:rPr lang="pt-BR" sz="2200" b="0" i="0" u="none" strike="noStrike" baseline="0" dirty="0">
                <a:latin typeface="Arial" panose="020B0604020202020204" pitchFamily="34" charset="0"/>
                <a:cs typeface="Arial" panose="020B0604020202020204" pitchFamily="34" charset="0"/>
              </a:rPr>
              <a:t>Logo, </a:t>
            </a:r>
            <a:r>
              <a:rPr lang="pt-BR" sz="2200" b="0" i="1" u="none" strike="noStrike" baseline="0" dirty="0">
                <a:latin typeface="Arial" panose="020B0604020202020204" pitchFamily="34" charset="0"/>
                <a:cs typeface="Arial" panose="020B0604020202020204" pitchFamily="34" charset="0"/>
              </a:rPr>
              <a:t>12 </a:t>
            </a:r>
            <a:r>
              <a:rPr lang="pt-BR" sz="2200" b="0" i="0" u="none" strike="noStrike" baseline="0" dirty="0">
                <a:latin typeface="Arial" panose="020B0604020202020204" pitchFamily="34" charset="0"/>
                <a:cs typeface="Arial" panose="020B0604020202020204" pitchFamily="34" charset="0"/>
              </a:rPr>
              <a:t>camisas custam R$ </a:t>
            </a:r>
            <a:r>
              <a:rPr lang="pt-BR" sz="2200" b="0" i="1" u="none" strike="noStrike" baseline="0" dirty="0">
                <a:latin typeface="Arial" panose="020B0604020202020204" pitchFamily="34" charset="0"/>
                <a:cs typeface="Arial" panose="020B0604020202020204" pitchFamily="34" charset="0"/>
              </a:rPr>
              <a:t>840,00</a:t>
            </a:r>
            <a:r>
              <a:rPr lang="pt-BR" sz="2200" b="0" i="0" u="none" strike="noStrike" baseline="0" dirty="0">
                <a:latin typeface="Arial" panose="020B0604020202020204" pitchFamily="34" charset="0"/>
                <a:cs typeface="Arial" panose="020B0604020202020204" pitchFamily="34" charset="0"/>
              </a:rPr>
              <a:t>.</a:t>
            </a:r>
          </a:p>
          <a:p>
            <a:pPr algn="just"/>
            <a:endParaRPr lang="pt-BR" sz="2200" b="0" i="0" u="none" strike="noStrike" baseline="0" dirty="0">
              <a:latin typeface="Arial" panose="020B0604020202020204" pitchFamily="34" charset="0"/>
              <a:cs typeface="Arial" panose="020B0604020202020204" pitchFamily="34" charset="0"/>
            </a:endParaRPr>
          </a:p>
          <a:p>
            <a:pPr algn="just"/>
            <a:r>
              <a:rPr lang="pt-BR" sz="2200" b="1" i="0" u="none" strike="noStrike" baseline="0" dirty="0">
                <a:latin typeface="Arial" panose="020B0604020202020204" pitchFamily="34" charset="0"/>
                <a:cs typeface="Arial" panose="020B0604020202020204" pitchFamily="34" charset="0"/>
              </a:rPr>
              <a:t>2) </a:t>
            </a:r>
            <a:r>
              <a:rPr lang="pt-BR" sz="2200" b="0" i="0" u="none" strike="noStrike" baseline="0" dirty="0">
                <a:latin typeface="Arial" panose="020B0604020202020204" pitchFamily="34" charset="0"/>
                <a:cs typeface="Arial" panose="020B0604020202020204" pitchFamily="34" charset="0"/>
              </a:rPr>
              <a:t>Em </a:t>
            </a:r>
            <a:r>
              <a:rPr lang="pt-BR" sz="2200" b="0" i="1" u="none" strike="noStrike" baseline="0" dirty="0">
                <a:latin typeface="Arial" panose="020B0604020202020204" pitchFamily="34" charset="0"/>
                <a:cs typeface="Arial" panose="020B0604020202020204" pitchFamily="34" charset="0"/>
              </a:rPr>
              <a:t>10 </a:t>
            </a:r>
            <a:r>
              <a:rPr lang="pt-BR" sz="2200" b="0" i="0" u="none" strike="noStrike" baseline="0" dirty="0">
                <a:latin typeface="Arial" panose="020B0604020202020204" pitchFamily="34" charset="0"/>
                <a:cs typeface="Arial" panose="020B0604020202020204" pitchFamily="34" charset="0"/>
              </a:rPr>
              <a:t>dias, </a:t>
            </a:r>
            <a:r>
              <a:rPr lang="pt-BR" sz="2200" b="0" i="1" u="none" strike="noStrike" baseline="0" dirty="0">
                <a:latin typeface="Arial" panose="020B0604020202020204" pitchFamily="34" charset="0"/>
                <a:cs typeface="Arial" panose="020B0604020202020204" pitchFamily="34" charset="0"/>
              </a:rPr>
              <a:t>4 </a:t>
            </a:r>
            <a:r>
              <a:rPr lang="pt-BR" sz="2200" b="0" i="0" u="none" strike="noStrike" baseline="0" dirty="0">
                <a:latin typeface="Arial" panose="020B0604020202020204" pitchFamily="34" charset="0"/>
                <a:cs typeface="Arial" panose="020B0604020202020204" pitchFamily="34" charset="0"/>
              </a:rPr>
              <a:t>pedreiros constroem um muro. Em quantos dias </a:t>
            </a:r>
            <a:r>
              <a:rPr lang="pt-BR" sz="2200" b="0" i="1" u="none" strike="noStrike" baseline="0" dirty="0">
                <a:latin typeface="Arial" panose="020B0604020202020204" pitchFamily="34" charset="0"/>
                <a:cs typeface="Arial" panose="020B0604020202020204" pitchFamily="34" charset="0"/>
              </a:rPr>
              <a:t>2 </a:t>
            </a:r>
            <a:r>
              <a:rPr lang="pt-BR" sz="2200" b="0" i="0" u="none" strike="noStrike" baseline="0" dirty="0">
                <a:latin typeface="Arial" panose="020B0604020202020204" pitchFamily="34" charset="0"/>
                <a:cs typeface="Arial" panose="020B0604020202020204" pitchFamily="34" charset="0"/>
              </a:rPr>
              <a:t>pedreiros fariam o mesmo serviço?</a:t>
            </a:r>
            <a:endParaRPr lang="pt-BR" sz="2200" dirty="0">
              <a:latin typeface="Arial" panose="020B0604020202020204" pitchFamily="34" charset="0"/>
              <a:cs typeface="Arial" panose="020B0604020202020204" pitchFamily="34" charset="0"/>
            </a:endParaRPr>
          </a:p>
        </p:txBody>
      </p:sp>
      <p:pic>
        <p:nvPicPr>
          <p:cNvPr id="16" name="Imagem 15">
            <a:extLst>
              <a:ext uri="{FF2B5EF4-FFF2-40B4-BE49-F238E27FC236}">
                <a16:creationId xmlns:a16="http://schemas.microsoft.com/office/drawing/2014/main" id="{BA2FBAA4-8EAF-87D7-0A88-24BF40B0DE06}"/>
              </a:ext>
            </a:extLst>
          </p:cNvPr>
          <p:cNvPicPr>
            <a:picLocks noChangeAspect="1"/>
          </p:cNvPicPr>
          <p:nvPr/>
        </p:nvPicPr>
        <p:blipFill>
          <a:blip r:embed="rId5"/>
          <a:stretch>
            <a:fillRect/>
          </a:stretch>
        </p:blipFill>
        <p:spPr>
          <a:xfrm>
            <a:off x="6795557" y="3914650"/>
            <a:ext cx="4828566" cy="1287587"/>
          </a:xfrm>
          <a:prstGeom prst="rect">
            <a:avLst/>
          </a:prstGeom>
        </p:spPr>
      </p:pic>
      <p:sp>
        <p:nvSpPr>
          <p:cNvPr id="18" name="CaixaDeTexto 17">
            <a:extLst>
              <a:ext uri="{FF2B5EF4-FFF2-40B4-BE49-F238E27FC236}">
                <a16:creationId xmlns:a16="http://schemas.microsoft.com/office/drawing/2014/main" id="{588C28B4-2668-B0DA-EFCA-7203BB6B2BA6}"/>
              </a:ext>
            </a:extLst>
          </p:cNvPr>
          <p:cNvSpPr txBox="1"/>
          <p:nvPr/>
        </p:nvSpPr>
        <p:spPr>
          <a:xfrm>
            <a:off x="6303035" y="5268673"/>
            <a:ext cx="5680490" cy="1107996"/>
          </a:xfrm>
          <a:prstGeom prst="rect">
            <a:avLst/>
          </a:prstGeom>
          <a:noFill/>
        </p:spPr>
        <p:txBody>
          <a:bodyPr wrap="square">
            <a:spAutoFit/>
          </a:bodyPr>
          <a:lstStyle/>
          <a:p>
            <a:pPr algn="just"/>
            <a:r>
              <a:rPr lang="pt-BR" sz="2200" b="0" i="0" u="none" strike="noStrike" baseline="0" dirty="0">
                <a:latin typeface="Arial" panose="020B0604020202020204" pitchFamily="34" charset="0"/>
                <a:cs typeface="Arial" panose="020B0604020202020204" pitchFamily="34" charset="0"/>
              </a:rPr>
              <a:t>Quanto menos pedreiros, maior o tempo gasto para a construção do muro, ou seja, são grandezas inversamente proporcionais.</a:t>
            </a:r>
            <a:endParaRPr lang="pt-BR" sz="2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3469568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A6BF88-6592-BC9D-E66E-CA78F4724D6B}"/>
            </a:ext>
          </a:extLst>
        </p:cNvPr>
        <p:cNvGrpSpPr/>
        <p:nvPr/>
      </p:nvGrpSpPr>
      <p:grpSpPr>
        <a:xfrm>
          <a:off x="0" y="0"/>
          <a:ext cx="0" cy="0"/>
          <a:chOff x="0" y="0"/>
          <a:chExt cx="0" cy="0"/>
        </a:xfrm>
      </p:grpSpPr>
      <p:cxnSp>
        <p:nvCxnSpPr>
          <p:cNvPr id="2" name="Conector reto 1">
            <a:extLst>
              <a:ext uri="{FF2B5EF4-FFF2-40B4-BE49-F238E27FC236}">
                <a16:creationId xmlns:a16="http://schemas.microsoft.com/office/drawing/2014/main" id="{C738A1BD-DEEE-D4BC-BCFB-16D3F38CB98B}"/>
              </a:ext>
            </a:extLst>
          </p:cNvPr>
          <p:cNvCxnSpPr>
            <a:cxnSpLocks/>
          </p:cNvCxnSpPr>
          <p:nvPr/>
        </p:nvCxnSpPr>
        <p:spPr>
          <a:xfrm>
            <a:off x="6303034" y="727295"/>
            <a:ext cx="0" cy="5709588"/>
          </a:xfrm>
          <a:prstGeom prst="line">
            <a:avLst/>
          </a:prstGeom>
          <a:ln w="28575"/>
        </p:spPr>
        <p:style>
          <a:lnRef idx="3">
            <a:schemeClr val="dk1"/>
          </a:lnRef>
          <a:fillRef idx="0">
            <a:schemeClr val="dk1"/>
          </a:fillRef>
          <a:effectRef idx="2">
            <a:schemeClr val="dk1"/>
          </a:effectRef>
          <a:fontRef idx="minor">
            <a:schemeClr val="tx1"/>
          </a:fontRef>
        </p:style>
      </p:cxnSp>
      <p:pic>
        <p:nvPicPr>
          <p:cNvPr id="4" name="Imagem 3" descr="Uma imagem contendo Tabela&#10;&#10;O conteúdo gerado por IA pode estar incorreto.">
            <a:extLst>
              <a:ext uri="{FF2B5EF4-FFF2-40B4-BE49-F238E27FC236}">
                <a16:creationId xmlns:a16="http://schemas.microsoft.com/office/drawing/2014/main" id="{679E777F-D8F8-67F5-9EEA-7C5751885DF9}"/>
              </a:ext>
            </a:extLst>
          </p:cNvPr>
          <p:cNvPicPr>
            <a:picLocks noChangeAspect="1"/>
          </p:cNvPicPr>
          <p:nvPr/>
        </p:nvPicPr>
        <p:blipFill>
          <a:blip r:embed="rId2"/>
          <a:stretch>
            <a:fillRect/>
          </a:stretch>
        </p:blipFill>
        <p:spPr>
          <a:xfrm>
            <a:off x="2327773" y="727295"/>
            <a:ext cx="1706830" cy="1843377"/>
          </a:xfrm>
          <a:prstGeom prst="rect">
            <a:avLst/>
          </a:prstGeom>
        </p:spPr>
      </p:pic>
      <p:sp>
        <p:nvSpPr>
          <p:cNvPr id="6" name="CaixaDeTexto 5">
            <a:extLst>
              <a:ext uri="{FF2B5EF4-FFF2-40B4-BE49-F238E27FC236}">
                <a16:creationId xmlns:a16="http://schemas.microsoft.com/office/drawing/2014/main" id="{2DCB852E-6661-EC81-6E43-787BF2ADFA5B}"/>
              </a:ext>
            </a:extLst>
          </p:cNvPr>
          <p:cNvSpPr txBox="1"/>
          <p:nvPr/>
        </p:nvSpPr>
        <p:spPr>
          <a:xfrm>
            <a:off x="208472" y="2692243"/>
            <a:ext cx="6094562" cy="3477875"/>
          </a:xfrm>
          <a:prstGeom prst="rect">
            <a:avLst/>
          </a:prstGeom>
          <a:noFill/>
        </p:spPr>
        <p:txBody>
          <a:bodyPr wrap="square">
            <a:spAutoFit/>
          </a:bodyPr>
          <a:lstStyle/>
          <a:p>
            <a:pPr algn="just"/>
            <a:r>
              <a:rPr lang="pt-BR" sz="2200" b="0" i="0" u="none" strike="noStrike" baseline="0" dirty="0">
                <a:latin typeface="Arial" panose="020B0604020202020204" pitchFamily="34" charset="0"/>
                <a:cs typeface="Arial" panose="020B0604020202020204" pitchFamily="34" charset="0"/>
              </a:rPr>
              <a:t>Logo, </a:t>
            </a:r>
            <a:r>
              <a:rPr lang="pt-BR" sz="2200" b="0" i="1" u="none" strike="noStrike" baseline="0" dirty="0">
                <a:latin typeface="Arial" panose="020B0604020202020204" pitchFamily="34" charset="0"/>
                <a:cs typeface="Arial" panose="020B0604020202020204" pitchFamily="34" charset="0"/>
              </a:rPr>
              <a:t>2 </a:t>
            </a:r>
            <a:r>
              <a:rPr lang="pt-BR" sz="2200" b="0" i="0" u="none" strike="noStrike" baseline="0" dirty="0">
                <a:latin typeface="Arial" panose="020B0604020202020204" pitchFamily="34" charset="0"/>
                <a:cs typeface="Arial" panose="020B0604020202020204" pitchFamily="34" charset="0"/>
              </a:rPr>
              <a:t>pedreiros constroem este muro em </a:t>
            </a:r>
            <a:r>
              <a:rPr lang="pt-BR" sz="2200" b="0" i="1" u="none" strike="noStrike" baseline="0" dirty="0">
                <a:latin typeface="Arial" panose="020B0604020202020204" pitchFamily="34" charset="0"/>
                <a:cs typeface="Arial" panose="020B0604020202020204" pitchFamily="34" charset="0"/>
              </a:rPr>
              <a:t>20 </a:t>
            </a:r>
            <a:r>
              <a:rPr lang="pt-BR" sz="2200" b="0" i="0" u="none" strike="noStrike" baseline="0" dirty="0">
                <a:latin typeface="Arial" panose="020B0604020202020204" pitchFamily="34" charset="0"/>
                <a:cs typeface="Arial" panose="020B0604020202020204" pitchFamily="34" charset="0"/>
              </a:rPr>
              <a:t>dias.</a:t>
            </a:r>
          </a:p>
          <a:p>
            <a:pPr algn="just"/>
            <a:endParaRPr lang="pt-BR" sz="2200" b="0" i="0" u="none" strike="noStrike" baseline="0" dirty="0">
              <a:latin typeface="Arial" panose="020B0604020202020204" pitchFamily="34" charset="0"/>
              <a:cs typeface="Arial" panose="020B0604020202020204" pitchFamily="34" charset="0"/>
            </a:endParaRPr>
          </a:p>
          <a:p>
            <a:pPr algn="just"/>
            <a:r>
              <a:rPr lang="pt-BR" sz="2200" dirty="0">
                <a:latin typeface="Arial" panose="020B0604020202020204" pitchFamily="34" charset="0"/>
                <a:cs typeface="Arial" panose="020B0604020202020204" pitchFamily="34" charset="0"/>
              </a:rPr>
              <a:t>► </a:t>
            </a:r>
            <a:r>
              <a:rPr lang="pt-BR" sz="2200" b="1" dirty="0">
                <a:latin typeface="Arial" panose="020B0604020202020204" pitchFamily="34" charset="0"/>
                <a:cs typeface="Arial" panose="020B0604020202020204" pitchFamily="34" charset="0"/>
              </a:rPr>
              <a:t>Regra de três composta</a:t>
            </a:r>
          </a:p>
          <a:p>
            <a:pPr algn="just"/>
            <a:r>
              <a:rPr lang="pt-BR" sz="2200" dirty="0">
                <a:latin typeface="Arial" panose="020B0604020202020204" pitchFamily="34" charset="0"/>
                <a:cs typeface="Arial" panose="020B0604020202020204" pitchFamily="34" charset="0"/>
              </a:rPr>
              <a:t>Alguns problemas envolvem três ou mais grandezas, que podem ser diretamente ou inversamente proporcionais.</a:t>
            </a:r>
          </a:p>
          <a:p>
            <a:pPr algn="just"/>
            <a:r>
              <a:rPr lang="pt-BR" sz="2200" dirty="0">
                <a:latin typeface="Arial" panose="020B0604020202020204" pitchFamily="34" charset="0"/>
                <a:cs typeface="Arial" panose="020B0604020202020204" pitchFamily="34" charset="0"/>
              </a:rPr>
              <a:t>Nestes casos, aplica-se a regra de três composta. Para resolver problemas de regra de três composta, deve-se:</a:t>
            </a:r>
          </a:p>
        </p:txBody>
      </p:sp>
      <p:sp>
        <p:nvSpPr>
          <p:cNvPr id="8" name="CaixaDeTexto 7">
            <a:extLst>
              <a:ext uri="{FF2B5EF4-FFF2-40B4-BE49-F238E27FC236}">
                <a16:creationId xmlns:a16="http://schemas.microsoft.com/office/drawing/2014/main" id="{14A2E636-9032-180B-412C-58F9A97A2C20}"/>
              </a:ext>
            </a:extLst>
          </p:cNvPr>
          <p:cNvSpPr txBox="1"/>
          <p:nvPr/>
        </p:nvSpPr>
        <p:spPr>
          <a:xfrm>
            <a:off x="6303034" y="727295"/>
            <a:ext cx="5680493" cy="4832092"/>
          </a:xfrm>
          <a:prstGeom prst="rect">
            <a:avLst/>
          </a:prstGeom>
          <a:noFill/>
        </p:spPr>
        <p:txBody>
          <a:bodyPr wrap="square">
            <a:spAutoFit/>
          </a:bodyPr>
          <a:lstStyle/>
          <a:p>
            <a:pPr algn="just"/>
            <a:r>
              <a:rPr lang="pt-BR" sz="2200" b="0" i="0" u="none" strike="noStrike" baseline="0" dirty="0">
                <a:latin typeface="Arial" panose="020B0604020202020204" pitchFamily="34" charset="0"/>
                <a:cs typeface="Arial" panose="020B0604020202020204" pitchFamily="34" charset="0"/>
              </a:rPr>
              <a:t>1º) Escrever, numa mesma coluna, as grandezas de mesma espécie;</a:t>
            </a:r>
          </a:p>
          <a:p>
            <a:pPr algn="just"/>
            <a:endParaRPr lang="pt-BR" sz="2200" b="0" i="0" u="none" strike="noStrike" baseline="0" dirty="0">
              <a:latin typeface="Arial" panose="020B0604020202020204" pitchFamily="34" charset="0"/>
              <a:cs typeface="Arial" panose="020B0604020202020204" pitchFamily="34" charset="0"/>
            </a:endParaRPr>
          </a:p>
          <a:p>
            <a:pPr algn="just"/>
            <a:r>
              <a:rPr lang="pt-BR" sz="2200" b="0" i="0" u="none" strike="noStrike" baseline="0" dirty="0">
                <a:latin typeface="Arial" panose="020B0604020202020204" pitchFamily="34" charset="0"/>
                <a:cs typeface="Arial" panose="020B0604020202020204" pitchFamily="34" charset="0"/>
              </a:rPr>
              <a:t>2º) Identificar se as grandezas são diretamente ou inversamente proporcionais, comparando-as com a grandeza que possui a incógnita;</a:t>
            </a:r>
          </a:p>
          <a:p>
            <a:pPr algn="just"/>
            <a:endParaRPr lang="pt-BR" sz="2200" b="0" i="0" u="none" strike="noStrike" baseline="0" dirty="0">
              <a:latin typeface="Arial" panose="020B0604020202020204" pitchFamily="34" charset="0"/>
              <a:cs typeface="Arial" panose="020B0604020202020204" pitchFamily="34" charset="0"/>
            </a:endParaRPr>
          </a:p>
          <a:p>
            <a:pPr algn="just"/>
            <a:r>
              <a:rPr lang="pt-BR" sz="2200" b="0" i="0" u="none" strike="noStrike" baseline="0" dirty="0">
                <a:latin typeface="Arial" panose="020B0604020202020204" pitchFamily="34" charset="0"/>
                <a:cs typeface="Arial" panose="020B0604020202020204" pitchFamily="34" charset="0"/>
              </a:rPr>
              <a:t>3º) Escrever a proporção da seguinte forma: igualar a razão que contém o termo desconhecido com ao produto das outras razões (inverter a razão caso exista alguma grandeza inversamente proporcional à grandeza que contém a incógnita).</a:t>
            </a:r>
            <a:endParaRPr lang="pt-BR" sz="2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3036914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D41BC0-0908-C8AD-704E-A141587699B1}"/>
            </a:ext>
          </a:extLst>
        </p:cNvPr>
        <p:cNvGrpSpPr/>
        <p:nvPr/>
      </p:nvGrpSpPr>
      <p:grpSpPr>
        <a:xfrm>
          <a:off x="0" y="0"/>
          <a:ext cx="0" cy="0"/>
          <a:chOff x="0" y="0"/>
          <a:chExt cx="0" cy="0"/>
        </a:xfrm>
      </p:grpSpPr>
      <p:cxnSp>
        <p:nvCxnSpPr>
          <p:cNvPr id="2" name="Conector reto 1">
            <a:extLst>
              <a:ext uri="{FF2B5EF4-FFF2-40B4-BE49-F238E27FC236}">
                <a16:creationId xmlns:a16="http://schemas.microsoft.com/office/drawing/2014/main" id="{F423F390-40C7-83A9-FEF4-83627697EBCB}"/>
              </a:ext>
            </a:extLst>
          </p:cNvPr>
          <p:cNvCxnSpPr>
            <a:cxnSpLocks/>
          </p:cNvCxnSpPr>
          <p:nvPr/>
        </p:nvCxnSpPr>
        <p:spPr>
          <a:xfrm>
            <a:off x="6303034" y="727295"/>
            <a:ext cx="0" cy="5709588"/>
          </a:xfrm>
          <a:prstGeom prst="line">
            <a:avLst/>
          </a:prstGeom>
          <a:ln w="28575"/>
        </p:spPr>
        <p:style>
          <a:lnRef idx="3">
            <a:schemeClr val="dk1"/>
          </a:lnRef>
          <a:fillRef idx="0">
            <a:schemeClr val="dk1"/>
          </a:fillRef>
          <a:effectRef idx="2">
            <a:schemeClr val="dk1"/>
          </a:effectRef>
          <a:fontRef idx="minor">
            <a:schemeClr val="tx1"/>
          </a:fontRef>
        </p:style>
      </p:cxnSp>
      <p:pic>
        <p:nvPicPr>
          <p:cNvPr id="3" name="Imagem 2" descr="Interface gráfica do usuário&#10;&#10;O conteúdo gerado por IA pode estar incorreto.">
            <a:extLst>
              <a:ext uri="{FF2B5EF4-FFF2-40B4-BE49-F238E27FC236}">
                <a16:creationId xmlns:a16="http://schemas.microsoft.com/office/drawing/2014/main" id="{4E98FC33-1440-1CF7-C394-7186511F53C6}"/>
              </a:ext>
            </a:extLst>
          </p:cNvPr>
          <p:cNvPicPr>
            <a:picLocks noChangeAspect="1"/>
          </p:cNvPicPr>
          <p:nvPr/>
        </p:nvPicPr>
        <p:blipFill>
          <a:blip r:embed="rId2"/>
          <a:stretch>
            <a:fillRect/>
          </a:stretch>
        </p:blipFill>
        <p:spPr>
          <a:xfrm>
            <a:off x="268855" y="389121"/>
            <a:ext cx="2033553" cy="913468"/>
          </a:xfrm>
          <a:prstGeom prst="rect">
            <a:avLst/>
          </a:prstGeom>
        </p:spPr>
      </p:pic>
      <p:sp>
        <p:nvSpPr>
          <p:cNvPr id="5" name="CaixaDeTexto 4">
            <a:extLst>
              <a:ext uri="{FF2B5EF4-FFF2-40B4-BE49-F238E27FC236}">
                <a16:creationId xmlns:a16="http://schemas.microsoft.com/office/drawing/2014/main" id="{B16439CA-CB9B-8ED3-C64B-F027044F6737}"/>
              </a:ext>
            </a:extLst>
          </p:cNvPr>
          <p:cNvSpPr txBox="1"/>
          <p:nvPr/>
        </p:nvSpPr>
        <p:spPr>
          <a:xfrm>
            <a:off x="208472" y="1302589"/>
            <a:ext cx="6094562" cy="2800767"/>
          </a:xfrm>
          <a:prstGeom prst="rect">
            <a:avLst/>
          </a:prstGeom>
          <a:noFill/>
        </p:spPr>
        <p:txBody>
          <a:bodyPr wrap="square">
            <a:spAutoFit/>
          </a:bodyPr>
          <a:lstStyle/>
          <a:p>
            <a:pPr algn="just"/>
            <a:r>
              <a:rPr lang="pt-BR" sz="2200" b="0" i="0" u="none" strike="noStrike" baseline="0" dirty="0">
                <a:latin typeface="Arial" panose="020B0604020202020204" pitchFamily="34" charset="0"/>
                <a:cs typeface="Arial" panose="020B0604020202020204" pitchFamily="34" charset="0"/>
              </a:rPr>
              <a:t>Sônia contratou </a:t>
            </a:r>
            <a:r>
              <a:rPr lang="pt-BR" sz="2200" b="0" i="1" u="none" strike="noStrike" baseline="0" dirty="0">
                <a:latin typeface="Arial" panose="020B0604020202020204" pitchFamily="34" charset="0"/>
                <a:cs typeface="Arial" panose="020B0604020202020204" pitchFamily="34" charset="0"/>
              </a:rPr>
              <a:t>15 </a:t>
            </a:r>
            <a:r>
              <a:rPr lang="pt-BR" sz="2200" b="0" i="0" u="none" strike="noStrike" baseline="0" dirty="0">
                <a:latin typeface="Arial" panose="020B0604020202020204" pitchFamily="34" charset="0"/>
                <a:cs typeface="Arial" panose="020B0604020202020204" pitchFamily="34" charset="0"/>
              </a:rPr>
              <a:t>operários para construir sua casa. Esses operários levariam </a:t>
            </a:r>
            <a:r>
              <a:rPr lang="pt-BR" sz="2200" b="0" i="1" u="none" strike="noStrike" baseline="0" dirty="0">
                <a:latin typeface="Arial" panose="020B0604020202020204" pitchFamily="34" charset="0"/>
                <a:cs typeface="Arial" panose="020B0604020202020204" pitchFamily="34" charset="0"/>
              </a:rPr>
              <a:t>110 </a:t>
            </a:r>
            <a:r>
              <a:rPr lang="pt-BR" sz="2200" b="0" i="0" u="none" strike="noStrike" baseline="0" dirty="0">
                <a:latin typeface="Arial" panose="020B0604020202020204" pitchFamily="34" charset="0"/>
                <a:cs typeface="Arial" panose="020B0604020202020204" pitchFamily="34" charset="0"/>
              </a:rPr>
              <a:t>dias para terminar a construção se trabalhassem </a:t>
            </a:r>
            <a:r>
              <a:rPr lang="pt-BR" sz="2200" b="0" i="1" u="none" strike="noStrike" baseline="0" dirty="0">
                <a:latin typeface="Arial" panose="020B0604020202020204" pitchFamily="34" charset="0"/>
                <a:cs typeface="Arial" panose="020B0604020202020204" pitchFamily="34" charset="0"/>
              </a:rPr>
              <a:t>6 </a:t>
            </a:r>
            <a:r>
              <a:rPr lang="pt-BR" sz="2200" b="0" i="0" u="none" strike="noStrike" baseline="0" dirty="0">
                <a:latin typeface="Arial" panose="020B0604020202020204" pitchFamily="34" charset="0"/>
                <a:cs typeface="Arial" panose="020B0604020202020204" pitchFamily="34" charset="0"/>
              </a:rPr>
              <a:t>horas por dia. Porém, </a:t>
            </a:r>
            <a:r>
              <a:rPr lang="pt-BR" sz="2200" b="0" i="1" u="none" strike="noStrike" baseline="0" dirty="0">
                <a:latin typeface="Arial" panose="020B0604020202020204" pitchFamily="34" charset="0"/>
                <a:cs typeface="Arial" panose="020B0604020202020204" pitchFamily="34" charset="0"/>
              </a:rPr>
              <a:t>5 </a:t>
            </a:r>
            <a:r>
              <a:rPr lang="pt-BR" sz="2200" b="0" i="0" u="none" strike="noStrike" baseline="0" dirty="0">
                <a:latin typeface="Arial" panose="020B0604020202020204" pitchFamily="34" charset="0"/>
                <a:cs typeface="Arial" panose="020B0604020202020204" pitchFamily="34" charset="0"/>
              </a:rPr>
              <a:t>operários se ausentaram da construção. Se mantiverem o ritmo de trabalho e trabalharem </a:t>
            </a:r>
            <a:r>
              <a:rPr lang="pt-BR" sz="2200" b="0" i="1" u="none" strike="noStrike" baseline="0" dirty="0">
                <a:latin typeface="Arial" panose="020B0604020202020204" pitchFamily="34" charset="0"/>
                <a:cs typeface="Arial" panose="020B0604020202020204" pitchFamily="34" charset="0"/>
              </a:rPr>
              <a:t>8 </a:t>
            </a:r>
            <a:r>
              <a:rPr lang="pt-BR" sz="2200" b="0" i="0" u="none" strike="noStrike" baseline="0" dirty="0">
                <a:latin typeface="Arial" panose="020B0604020202020204" pitchFamily="34" charset="0"/>
                <a:cs typeface="Arial" panose="020B0604020202020204" pitchFamily="34" charset="0"/>
              </a:rPr>
              <a:t>horas por dia, em quantos dias o restante dos operários construirá a casa de Sônia?</a:t>
            </a:r>
            <a:endParaRPr lang="pt-BR" sz="2200" dirty="0">
              <a:latin typeface="Arial" panose="020B0604020202020204" pitchFamily="34" charset="0"/>
              <a:cs typeface="Arial" panose="020B0604020202020204" pitchFamily="34" charset="0"/>
            </a:endParaRPr>
          </a:p>
        </p:txBody>
      </p:sp>
      <p:pic>
        <p:nvPicPr>
          <p:cNvPr id="7" name="Imagem 6">
            <a:extLst>
              <a:ext uri="{FF2B5EF4-FFF2-40B4-BE49-F238E27FC236}">
                <a16:creationId xmlns:a16="http://schemas.microsoft.com/office/drawing/2014/main" id="{4D87C256-DAAA-BDA9-BD2B-2AFF1D85C20B}"/>
              </a:ext>
            </a:extLst>
          </p:cNvPr>
          <p:cNvPicPr>
            <a:picLocks noChangeAspect="1"/>
          </p:cNvPicPr>
          <p:nvPr/>
        </p:nvPicPr>
        <p:blipFill>
          <a:blip r:embed="rId3"/>
          <a:stretch>
            <a:fillRect/>
          </a:stretch>
        </p:blipFill>
        <p:spPr>
          <a:xfrm>
            <a:off x="422232" y="4103356"/>
            <a:ext cx="5466735" cy="1292087"/>
          </a:xfrm>
          <a:prstGeom prst="rect">
            <a:avLst/>
          </a:prstGeom>
        </p:spPr>
      </p:pic>
      <p:sp>
        <p:nvSpPr>
          <p:cNvPr id="9" name="CaixaDeTexto 8">
            <a:extLst>
              <a:ext uri="{FF2B5EF4-FFF2-40B4-BE49-F238E27FC236}">
                <a16:creationId xmlns:a16="http://schemas.microsoft.com/office/drawing/2014/main" id="{8ED78B57-5E7B-DD98-FF34-58A5CCA6F097}"/>
              </a:ext>
            </a:extLst>
          </p:cNvPr>
          <p:cNvSpPr txBox="1"/>
          <p:nvPr/>
        </p:nvSpPr>
        <p:spPr>
          <a:xfrm>
            <a:off x="208472" y="5555411"/>
            <a:ext cx="6094562" cy="430887"/>
          </a:xfrm>
          <a:prstGeom prst="rect">
            <a:avLst/>
          </a:prstGeom>
          <a:noFill/>
        </p:spPr>
        <p:txBody>
          <a:bodyPr wrap="square">
            <a:spAutoFit/>
          </a:bodyPr>
          <a:lstStyle/>
          <a:p>
            <a:pPr algn="just"/>
            <a:r>
              <a:rPr lang="pt-BR" sz="2200" b="0" i="0" u="none" strike="noStrike" baseline="0" dirty="0">
                <a:latin typeface="Arial" panose="020B0604020202020204" pitchFamily="34" charset="0"/>
                <a:cs typeface="Arial" panose="020B0604020202020204" pitchFamily="34" charset="0"/>
              </a:rPr>
              <a:t>Comparando as grandezas:</a:t>
            </a:r>
            <a:endParaRPr lang="pt-BR" sz="2200" dirty="0">
              <a:latin typeface="Arial" panose="020B0604020202020204" pitchFamily="34" charset="0"/>
              <a:cs typeface="Arial" panose="020B0604020202020204" pitchFamily="34" charset="0"/>
            </a:endParaRPr>
          </a:p>
        </p:txBody>
      </p:sp>
      <p:sp>
        <p:nvSpPr>
          <p:cNvPr id="11" name="CaixaDeTexto 10">
            <a:extLst>
              <a:ext uri="{FF2B5EF4-FFF2-40B4-BE49-F238E27FC236}">
                <a16:creationId xmlns:a16="http://schemas.microsoft.com/office/drawing/2014/main" id="{82862C74-4813-DA09-4614-5A1F87E6AAC4}"/>
              </a:ext>
            </a:extLst>
          </p:cNvPr>
          <p:cNvSpPr txBox="1"/>
          <p:nvPr/>
        </p:nvSpPr>
        <p:spPr>
          <a:xfrm>
            <a:off x="6303035" y="549078"/>
            <a:ext cx="5680492" cy="3139321"/>
          </a:xfrm>
          <a:prstGeom prst="rect">
            <a:avLst/>
          </a:prstGeom>
          <a:noFill/>
        </p:spPr>
        <p:txBody>
          <a:bodyPr wrap="square">
            <a:spAutoFit/>
          </a:bodyPr>
          <a:lstStyle/>
          <a:p>
            <a:pPr algn="just"/>
            <a:r>
              <a:rPr lang="pt-BR" sz="2200" b="0" i="0" u="none" strike="noStrike" baseline="0" dirty="0">
                <a:latin typeface="Arial" panose="020B0604020202020204" pitchFamily="34" charset="0"/>
                <a:cs typeface="Arial" panose="020B0604020202020204" pitchFamily="34" charset="0"/>
              </a:rPr>
              <a:t>• o tempo (em dias) e o número de operários são inversamente proporcionais, pois, quanto menos operários, mais dias se gastam com a obra.</a:t>
            </a:r>
          </a:p>
          <a:p>
            <a:pPr algn="just"/>
            <a:r>
              <a:rPr lang="pt-BR" sz="2200" b="0" i="0" u="none" strike="noStrike" baseline="0" dirty="0">
                <a:latin typeface="Arial" panose="020B0604020202020204" pitchFamily="34" charset="0"/>
                <a:cs typeface="Arial" panose="020B0604020202020204" pitchFamily="34" charset="0"/>
              </a:rPr>
              <a:t>• o tempo (em dias) e o tempo (horas por dia) são inversamente proporcionais, pois, quanto mais horas por dia trabalhadas, menos dias se gastam para finalizar a obra. Dessa forma, obtemos:</a:t>
            </a:r>
            <a:endParaRPr lang="pt-BR" sz="2200" dirty="0">
              <a:latin typeface="Arial" panose="020B0604020202020204" pitchFamily="34" charset="0"/>
              <a:cs typeface="Arial" panose="020B0604020202020204" pitchFamily="34" charset="0"/>
            </a:endParaRPr>
          </a:p>
        </p:txBody>
      </p:sp>
      <p:pic>
        <p:nvPicPr>
          <p:cNvPr id="13" name="Imagem 12" descr="Uma imagem contendo Tabela&#10;&#10;O conteúdo gerado por IA pode estar incorreto.">
            <a:extLst>
              <a:ext uri="{FF2B5EF4-FFF2-40B4-BE49-F238E27FC236}">
                <a16:creationId xmlns:a16="http://schemas.microsoft.com/office/drawing/2014/main" id="{1426C727-3CE1-90D1-2D7D-ED7159A3ECE5}"/>
              </a:ext>
            </a:extLst>
          </p:cNvPr>
          <p:cNvPicPr>
            <a:picLocks noChangeAspect="1"/>
          </p:cNvPicPr>
          <p:nvPr/>
        </p:nvPicPr>
        <p:blipFill>
          <a:blip r:embed="rId4"/>
          <a:stretch>
            <a:fillRect/>
          </a:stretch>
        </p:blipFill>
        <p:spPr>
          <a:xfrm>
            <a:off x="7904719" y="3688399"/>
            <a:ext cx="2308953" cy="2367260"/>
          </a:xfrm>
          <a:prstGeom prst="rect">
            <a:avLst/>
          </a:prstGeom>
        </p:spPr>
      </p:pic>
      <p:sp>
        <p:nvSpPr>
          <p:cNvPr id="15" name="CaixaDeTexto 14">
            <a:extLst>
              <a:ext uri="{FF2B5EF4-FFF2-40B4-BE49-F238E27FC236}">
                <a16:creationId xmlns:a16="http://schemas.microsoft.com/office/drawing/2014/main" id="{980EF810-4B62-5BA1-5F2F-FA36659D22E1}"/>
              </a:ext>
            </a:extLst>
          </p:cNvPr>
          <p:cNvSpPr txBox="1"/>
          <p:nvPr/>
        </p:nvSpPr>
        <p:spPr>
          <a:xfrm>
            <a:off x="6303035" y="6130705"/>
            <a:ext cx="5799825" cy="430887"/>
          </a:xfrm>
          <a:prstGeom prst="rect">
            <a:avLst/>
          </a:prstGeom>
          <a:noFill/>
        </p:spPr>
        <p:txBody>
          <a:bodyPr wrap="square">
            <a:spAutoFit/>
          </a:bodyPr>
          <a:lstStyle/>
          <a:p>
            <a:r>
              <a:rPr lang="pt-BR" sz="2100" b="0" i="0" u="none" strike="noStrike" baseline="0" dirty="0">
                <a:latin typeface="Arial" panose="020B0604020202020204" pitchFamily="34" charset="0"/>
                <a:cs typeface="Arial" panose="020B0604020202020204" pitchFamily="34" charset="0"/>
              </a:rPr>
              <a:t>Assim, os operários restantes levarão </a:t>
            </a:r>
            <a:r>
              <a:rPr lang="pt-BR" sz="2100" b="0" i="1" u="none" strike="noStrike" baseline="0" dirty="0">
                <a:latin typeface="Arial" panose="020B0604020202020204" pitchFamily="34" charset="0"/>
                <a:cs typeface="Arial" panose="020B0604020202020204" pitchFamily="34" charset="0"/>
              </a:rPr>
              <a:t>124 </a:t>
            </a:r>
            <a:r>
              <a:rPr lang="pt-BR" sz="2100" b="0" i="0" u="none" strike="noStrike" baseline="0" dirty="0">
                <a:latin typeface="Arial" panose="020B0604020202020204" pitchFamily="34" charset="0"/>
                <a:cs typeface="Arial" panose="020B0604020202020204" pitchFamily="34" charset="0"/>
              </a:rPr>
              <a:t>dias.</a:t>
            </a:r>
            <a:endParaRPr lang="pt-BR" sz="21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6308595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A4F9F4-BA44-AABC-E1CA-5B19FE91A726}"/>
            </a:ext>
          </a:extLst>
        </p:cNvPr>
        <p:cNvGrpSpPr/>
        <p:nvPr/>
      </p:nvGrpSpPr>
      <p:grpSpPr>
        <a:xfrm>
          <a:off x="0" y="0"/>
          <a:ext cx="0" cy="0"/>
          <a:chOff x="0" y="0"/>
          <a:chExt cx="0" cy="0"/>
        </a:xfrm>
      </p:grpSpPr>
      <p:cxnSp>
        <p:nvCxnSpPr>
          <p:cNvPr id="2" name="Conector reto 1">
            <a:extLst>
              <a:ext uri="{FF2B5EF4-FFF2-40B4-BE49-F238E27FC236}">
                <a16:creationId xmlns:a16="http://schemas.microsoft.com/office/drawing/2014/main" id="{95CE2D50-726C-9058-2ACE-D8D1DB0F2CB9}"/>
              </a:ext>
            </a:extLst>
          </p:cNvPr>
          <p:cNvCxnSpPr>
            <a:cxnSpLocks/>
          </p:cNvCxnSpPr>
          <p:nvPr/>
        </p:nvCxnSpPr>
        <p:spPr>
          <a:xfrm>
            <a:off x="6303034" y="727295"/>
            <a:ext cx="0" cy="5709588"/>
          </a:xfrm>
          <a:prstGeom prst="line">
            <a:avLst/>
          </a:prstGeom>
          <a:ln w="28575"/>
        </p:spPr>
        <p:style>
          <a:lnRef idx="3">
            <a:schemeClr val="dk1"/>
          </a:lnRef>
          <a:fillRef idx="0">
            <a:schemeClr val="dk1"/>
          </a:fillRef>
          <a:effectRef idx="2">
            <a:schemeClr val="dk1"/>
          </a:effectRef>
          <a:fontRef idx="minor">
            <a:schemeClr val="tx1"/>
          </a:fontRef>
        </p:style>
      </p:cxnSp>
      <p:pic>
        <p:nvPicPr>
          <p:cNvPr id="4" name="Imagem 3">
            <a:extLst>
              <a:ext uri="{FF2B5EF4-FFF2-40B4-BE49-F238E27FC236}">
                <a16:creationId xmlns:a16="http://schemas.microsoft.com/office/drawing/2014/main" id="{41E7A016-F235-E1F6-5CBD-BFFB17D0CF43}"/>
              </a:ext>
            </a:extLst>
          </p:cNvPr>
          <p:cNvPicPr>
            <a:picLocks noChangeAspect="1"/>
          </p:cNvPicPr>
          <p:nvPr/>
        </p:nvPicPr>
        <p:blipFill>
          <a:blip r:embed="rId2"/>
          <a:stretch>
            <a:fillRect/>
          </a:stretch>
        </p:blipFill>
        <p:spPr>
          <a:xfrm>
            <a:off x="282196" y="372704"/>
            <a:ext cx="2379513" cy="498564"/>
          </a:xfrm>
          <a:prstGeom prst="rect">
            <a:avLst/>
          </a:prstGeom>
        </p:spPr>
      </p:pic>
      <p:sp>
        <p:nvSpPr>
          <p:cNvPr id="6" name="CaixaDeTexto 5">
            <a:extLst>
              <a:ext uri="{FF2B5EF4-FFF2-40B4-BE49-F238E27FC236}">
                <a16:creationId xmlns:a16="http://schemas.microsoft.com/office/drawing/2014/main" id="{48FA3D2C-8A4E-D4F2-400F-970F1B6A318B}"/>
              </a:ext>
            </a:extLst>
          </p:cNvPr>
          <p:cNvSpPr txBox="1"/>
          <p:nvPr/>
        </p:nvSpPr>
        <p:spPr>
          <a:xfrm>
            <a:off x="172529" y="871268"/>
            <a:ext cx="6130505" cy="5847755"/>
          </a:xfrm>
          <a:prstGeom prst="rect">
            <a:avLst/>
          </a:prstGeom>
          <a:noFill/>
        </p:spPr>
        <p:txBody>
          <a:bodyPr wrap="square">
            <a:spAutoFit/>
          </a:bodyPr>
          <a:lstStyle/>
          <a:p>
            <a:pPr algn="just"/>
            <a:r>
              <a:rPr lang="pt-BR" sz="2200" b="1" i="0" u="none" strike="noStrike" baseline="0" dirty="0">
                <a:latin typeface="Arial" panose="020B0604020202020204" pitchFamily="34" charset="0"/>
                <a:cs typeface="Arial" panose="020B0604020202020204" pitchFamily="34" charset="0"/>
              </a:rPr>
              <a:t>19. </a:t>
            </a:r>
            <a:r>
              <a:rPr lang="pt-BR" sz="2200" b="0" i="0" u="none" strike="noStrike" baseline="0" dirty="0">
                <a:latin typeface="Arial" panose="020B0604020202020204" pitchFamily="34" charset="0"/>
                <a:cs typeface="Arial" panose="020B0604020202020204" pitchFamily="34" charset="0"/>
              </a:rPr>
              <a:t>Para percorrer </a:t>
            </a:r>
            <a:r>
              <a:rPr lang="pt-BR" sz="2200" b="0" i="1" u="none" strike="noStrike" baseline="0" dirty="0">
                <a:latin typeface="Arial" panose="020B0604020202020204" pitchFamily="34" charset="0"/>
                <a:cs typeface="Arial" panose="020B0604020202020204" pitchFamily="34" charset="0"/>
              </a:rPr>
              <a:t>300 </a:t>
            </a:r>
            <a:r>
              <a:rPr lang="pt-BR" sz="2200" b="0" i="0" u="none" strike="noStrike" baseline="0" dirty="0">
                <a:latin typeface="Arial" panose="020B0604020202020204" pitchFamily="34" charset="0"/>
                <a:cs typeface="Arial" panose="020B0604020202020204" pitchFamily="34" charset="0"/>
              </a:rPr>
              <a:t>km, um carro gastou </a:t>
            </a:r>
            <a:r>
              <a:rPr lang="pt-BR" sz="2200" b="0" i="1" u="none" strike="noStrike" baseline="0" dirty="0">
                <a:latin typeface="Arial" panose="020B0604020202020204" pitchFamily="34" charset="0"/>
                <a:cs typeface="Arial" panose="020B0604020202020204" pitchFamily="34" charset="0"/>
              </a:rPr>
              <a:t>25 </a:t>
            </a:r>
            <a:r>
              <a:rPr lang="pt-BR" sz="2200" b="0" i="0" u="none" strike="noStrike" baseline="0" dirty="0">
                <a:latin typeface="Arial" panose="020B0604020202020204" pitchFamily="34" charset="0"/>
                <a:cs typeface="Arial" panose="020B0604020202020204" pitchFamily="34" charset="0"/>
              </a:rPr>
              <a:t>litros de combustível. Nas mesmas condições com </a:t>
            </a:r>
            <a:r>
              <a:rPr lang="pt-BR" sz="2200" b="0" i="1" u="none" strike="noStrike" baseline="0" dirty="0">
                <a:latin typeface="Arial" panose="020B0604020202020204" pitchFamily="34" charset="0"/>
                <a:cs typeface="Arial" panose="020B0604020202020204" pitchFamily="34" charset="0"/>
              </a:rPr>
              <a:t>60 </a:t>
            </a:r>
            <a:r>
              <a:rPr lang="pt-BR" sz="2200" b="0" i="0" u="none" strike="noStrike" baseline="0" dirty="0">
                <a:latin typeface="Arial" panose="020B0604020202020204" pitchFamily="34" charset="0"/>
                <a:cs typeface="Arial" panose="020B0604020202020204" pitchFamily="34" charset="0"/>
              </a:rPr>
              <a:t>litros, o carro percorrerá quantos quilômetros?</a:t>
            </a:r>
          </a:p>
          <a:p>
            <a:pPr algn="just"/>
            <a:r>
              <a:rPr lang="pt-BR" sz="2200" b="1" i="0" u="none" strike="noStrike" baseline="0" dirty="0">
                <a:latin typeface="Arial" panose="020B0604020202020204" pitchFamily="34" charset="0"/>
                <a:cs typeface="Arial" panose="020B0604020202020204" pitchFamily="34" charset="0"/>
              </a:rPr>
              <a:t>20. </a:t>
            </a:r>
            <a:r>
              <a:rPr lang="pt-BR" sz="2200" b="0" i="0" u="none" strike="noStrike" baseline="0" dirty="0">
                <a:latin typeface="Arial" panose="020B0604020202020204" pitchFamily="34" charset="0"/>
                <a:cs typeface="Arial" panose="020B0604020202020204" pitchFamily="34" charset="0"/>
              </a:rPr>
              <a:t>O muro da casa de Beth foi construído por </a:t>
            </a:r>
            <a:r>
              <a:rPr lang="pt-BR" sz="2200" b="0" i="1" u="none" strike="noStrike" baseline="0" dirty="0">
                <a:latin typeface="Arial" panose="020B0604020202020204" pitchFamily="34" charset="0"/>
                <a:cs typeface="Arial" panose="020B0604020202020204" pitchFamily="34" charset="0"/>
              </a:rPr>
              <a:t>2 </a:t>
            </a:r>
            <a:r>
              <a:rPr lang="pt-BR" sz="2200" b="0" i="0" u="none" strike="noStrike" baseline="0" dirty="0">
                <a:latin typeface="Arial" panose="020B0604020202020204" pitchFamily="34" charset="0"/>
                <a:cs typeface="Arial" panose="020B0604020202020204" pitchFamily="34" charset="0"/>
              </a:rPr>
              <a:t>operários em </a:t>
            </a:r>
            <a:r>
              <a:rPr lang="pt-BR" sz="2200" b="0" i="1" u="none" strike="noStrike" baseline="0" dirty="0">
                <a:latin typeface="Arial" panose="020B0604020202020204" pitchFamily="34" charset="0"/>
                <a:cs typeface="Arial" panose="020B0604020202020204" pitchFamily="34" charset="0"/>
              </a:rPr>
              <a:t>6 </a:t>
            </a:r>
            <a:r>
              <a:rPr lang="pt-BR" sz="2200" b="0" i="0" u="none" strike="noStrike" baseline="0" dirty="0">
                <a:latin typeface="Arial" panose="020B0604020202020204" pitchFamily="34" charset="0"/>
                <a:cs typeface="Arial" panose="020B0604020202020204" pitchFamily="34" charset="0"/>
              </a:rPr>
              <a:t>dias.</a:t>
            </a:r>
          </a:p>
          <a:p>
            <a:pPr algn="just"/>
            <a:r>
              <a:rPr lang="pt-BR" sz="2200" b="0" i="0" u="none" strike="noStrike" baseline="0" dirty="0">
                <a:latin typeface="Arial" panose="020B0604020202020204" pitchFamily="34" charset="0"/>
                <a:cs typeface="Arial" panose="020B0604020202020204" pitchFamily="34" charset="0"/>
              </a:rPr>
              <a:t>Valide as afirmações em (V) para verdadeiras ou (F) para falsas.</a:t>
            </a:r>
          </a:p>
          <a:p>
            <a:pPr algn="just"/>
            <a:r>
              <a:rPr lang="pt-BR" sz="2200" b="0" i="0" u="none" strike="noStrike" baseline="0" dirty="0">
                <a:latin typeface="Arial" panose="020B0604020202020204" pitchFamily="34" charset="0"/>
                <a:cs typeface="Arial" panose="020B0604020202020204" pitchFamily="34" charset="0"/>
              </a:rPr>
              <a:t>( ) Se ela contratasse </a:t>
            </a:r>
            <a:r>
              <a:rPr lang="pt-BR" sz="2200" b="0" i="1" u="none" strike="noStrike" baseline="0" dirty="0">
                <a:latin typeface="Arial" panose="020B0604020202020204" pitchFamily="34" charset="0"/>
                <a:cs typeface="Arial" panose="020B0604020202020204" pitchFamily="34" charset="0"/>
              </a:rPr>
              <a:t>6 </a:t>
            </a:r>
            <a:r>
              <a:rPr lang="pt-BR" sz="2200" b="0" i="0" u="none" strike="noStrike" baseline="0" dirty="0">
                <a:latin typeface="Arial" panose="020B0604020202020204" pitchFamily="34" charset="0"/>
                <a:cs typeface="Arial" panose="020B0604020202020204" pitchFamily="34" charset="0"/>
              </a:rPr>
              <a:t>operários, que trabalhassem nas mesmas condições, o muro estaria pronto em dois dias.</a:t>
            </a:r>
          </a:p>
          <a:p>
            <a:pPr algn="just"/>
            <a:r>
              <a:rPr lang="pt-BR" sz="2200" b="0" i="0" u="none" strike="noStrike" baseline="0" dirty="0">
                <a:latin typeface="Arial" panose="020B0604020202020204" pitchFamily="34" charset="0"/>
                <a:cs typeface="Arial" panose="020B0604020202020204" pitchFamily="34" charset="0"/>
              </a:rPr>
              <a:t>( ) Se ela contratasse </a:t>
            </a:r>
            <a:r>
              <a:rPr lang="pt-BR" sz="2200" b="0" i="1" u="none" strike="noStrike" baseline="0" dirty="0">
                <a:latin typeface="Arial" panose="020B0604020202020204" pitchFamily="34" charset="0"/>
                <a:cs typeface="Arial" panose="020B0604020202020204" pitchFamily="34" charset="0"/>
              </a:rPr>
              <a:t>12 </a:t>
            </a:r>
            <a:r>
              <a:rPr lang="pt-BR" sz="2200" b="0" i="0" u="none" strike="noStrike" baseline="0" dirty="0">
                <a:latin typeface="Arial" panose="020B0604020202020204" pitchFamily="34" charset="0"/>
                <a:cs typeface="Arial" panose="020B0604020202020204" pitchFamily="34" charset="0"/>
              </a:rPr>
              <a:t>operários, que trabalhassem nas mesmas condições, o muro estaria pronto em meio dia.</a:t>
            </a:r>
          </a:p>
          <a:p>
            <a:pPr algn="just"/>
            <a:r>
              <a:rPr lang="pt-BR" sz="2200" b="0" i="0" u="none" strike="noStrike" baseline="0" dirty="0">
                <a:latin typeface="Arial" panose="020B0604020202020204" pitchFamily="34" charset="0"/>
                <a:cs typeface="Arial" panose="020B0604020202020204" pitchFamily="34" charset="0"/>
              </a:rPr>
              <a:t>( ) Se ela contratasse </a:t>
            </a:r>
            <a:r>
              <a:rPr lang="pt-BR" sz="2200" b="0" i="1" u="none" strike="noStrike" baseline="0" dirty="0">
                <a:latin typeface="Arial" panose="020B0604020202020204" pitchFamily="34" charset="0"/>
                <a:cs typeface="Arial" panose="020B0604020202020204" pitchFamily="34" charset="0"/>
              </a:rPr>
              <a:t>4 </a:t>
            </a:r>
            <a:r>
              <a:rPr lang="pt-BR" sz="2200" b="0" i="0" u="none" strike="noStrike" baseline="0" dirty="0">
                <a:latin typeface="Arial" panose="020B0604020202020204" pitchFamily="34" charset="0"/>
                <a:cs typeface="Arial" panose="020B0604020202020204" pitchFamily="34" charset="0"/>
              </a:rPr>
              <a:t>operários, que trabalhassem nas mesmas condições, o muro estaria pronto em três dias.</a:t>
            </a:r>
          </a:p>
        </p:txBody>
      </p:sp>
      <p:sp>
        <p:nvSpPr>
          <p:cNvPr id="8" name="CaixaDeTexto 7">
            <a:extLst>
              <a:ext uri="{FF2B5EF4-FFF2-40B4-BE49-F238E27FC236}">
                <a16:creationId xmlns:a16="http://schemas.microsoft.com/office/drawing/2014/main" id="{361564F5-9E84-01D8-B940-5CDD80FC0678}"/>
              </a:ext>
            </a:extLst>
          </p:cNvPr>
          <p:cNvSpPr txBox="1"/>
          <p:nvPr/>
        </p:nvSpPr>
        <p:spPr>
          <a:xfrm>
            <a:off x="6338977" y="727295"/>
            <a:ext cx="5680489" cy="5509200"/>
          </a:xfrm>
          <a:prstGeom prst="rect">
            <a:avLst/>
          </a:prstGeom>
          <a:noFill/>
        </p:spPr>
        <p:txBody>
          <a:bodyPr wrap="square">
            <a:spAutoFit/>
          </a:bodyPr>
          <a:lstStyle/>
          <a:p>
            <a:pPr algn="just"/>
            <a:r>
              <a:rPr lang="pt-BR" sz="2200" b="0" i="0" u="none" strike="noStrike" baseline="0" dirty="0">
                <a:latin typeface="Arial" panose="020B0604020202020204" pitchFamily="34" charset="0"/>
                <a:cs typeface="Arial" panose="020B0604020202020204" pitchFamily="34" charset="0"/>
              </a:rPr>
              <a:t>( ) Se ela contratasse </a:t>
            </a:r>
            <a:r>
              <a:rPr lang="pt-BR" sz="2200" b="0" i="1" u="none" strike="noStrike" baseline="0" dirty="0">
                <a:latin typeface="Arial" panose="020B0604020202020204" pitchFamily="34" charset="0"/>
                <a:cs typeface="Arial" panose="020B0604020202020204" pitchFamily="34" charset="0"/>
              </a:rPr>
              <a:t>8 </a:t>
            </a:r>
            <a:r>
              <a:rPr lang="pt-BR" sz="2200" b="0" i="0" u="none" strike="noStrike" baseline="0" dirty="0">
                <a:latin typeface="Arial" panose="020B0604020202020204" pitchFamily="34" charset="0"/>
                <a:cs typeface="Arial" panose="020B0604020202020204" pitchFamily="34" charset="0"/>
              </a:rPr>
              <a:t>operários, que trabalhassem nas mesmas condições, o muro estaria pronto em um dia.</a:t>
            </a:r>
          </a:p>
          <a:p>
            <a:pPr algn="just"/>
            <a:endParaRPr lang="pt-BR" sz="2200" b="1" dirty="0">
              <a:latin typeface="Arial" panose="020B0604020202020204" pitchFamily="34" charset="0"/>
              <a:cs typeface="Arial" panose="020B0604020202020204" pitchFamily="34" charset="0"/>
            </a:endParaRPr>
          </a:p>
          <a:p>
            <a:pPr algn="just"/>
            <a:r>
              <a:rPr lang="pt-BR" sz="2200" b="1" dirty="0">
                <a:latin typeface="Arial" panose="020B0604020202020204" pitchFamily="34" charset="0"/>
                <a:cs typeface="Arial" panose="020B0604020202020204" pitchFamily="34" charset="0"/>
              </a:rPr>
              <a:t>21. </a:t>
            </a:r>
            <a:r>
              <a:rPr lang="pt-BR" sz="2200" dirty="0">
                <a:latin typeface="Arial" panose="020B0604020202020204" pitchFamily="34" charset="0"/>
                <a:cs typeface="Arial" panose="020B0604020202020204" pitchFamily="34" charset="0"/>
              </a:rPr>
              <a:t>Mário utilizou um equipamento que drena </a:t>
            </a:r>
            <a:r>
              <a:rPr lang="pt-BR" sz="2200" i="1" dirty="0">
                <a:latin typeface="Arial" panose="020B0604020202020204" pitchFamily="34" charset="0"/>
                <a:cs typeface="Arial" panose="020B0604020202020204" pitchFamily="34" charset="0"/>
              </a:rPr>
              <a:t>300 </a:t>
            </a:r>
            <a:r>
              <a:rPr lang="pt-BR" sz="2200" dirty="0">
                <a:latin typeface="Arial" panose="020B0604020202020204" pitchFamily="34" charset="0"/>
                <a:cs typeface="Arial" panose="020B0604020202020204" pitchFamily="34" charset="0"/>
              </a:rPr>
              <a:t>litros de água a cada </a:t>
            </a:r>
            <a:r>
              <a:rPr lang="pt-BR" sz="2200" i="1" dirty="0">
                <a:latin typeface="Arial" panose="020B0604020202020204" pitchFamily="34" charset="0"/>
                <a:cs typeface="Arial" panose="020B0604020202020204" pitchFamily="34" charset="0"/>
              </a:rPr>
              <a:t>30 </a:t>
            </a:r>
            <a:r>
              <a:rPr lang="pt-BR" sz="2200" dirty="0">
                <a:latin typeface="Arial" panose="020B0604020202020204" pitchFamily="34" charset="0"/>
                <a:cs typeface="Arial" panose="020B0604020202020204" pitchFamily="34" charset="0"/>
              </a:rPr>
              <a:t>minutos para esvaziar um reservatório com </a:t>
            </a:r>
            <a:r>
              <a:rPr lang="pt-BR" sz="2200" i="1" dirty="0">
                <a:latin typeface="Arial" panose="020B0604020202020204" pitchFamily="34" charset="0"/>
                <a:cs typeface="Arial" panose="020B0604020202020204" pitchFamily="34" charset="0"/>
              </a:rPr>
              <a:t>12 000 </a:t>
            </a:r>
            <a:r>
              <a:rPr lang="pt-BR" sz="2200" dirty="0">
                <a:latin typeface="Arial" panose="020B0604020202020204" pitchFamily="34" charset="0"/>
                <a:cs typeface="Arial" panose="020B0604020202020204" pitchFamily="34" charset="0"/>
              </a:rPr>
              <a:t>litros.</a:t>
            </a:r>
          </a:p>
          <a:p>
            <a:pPr algn="just"/>
            <a:r>
              <a:rPr lang="pt-BR" sz="2200" dirty="0">
                <a:latin typeface="Arial" panose="020B0604020202020204" pitchFamily="34" charset="0"/>
                <a:cs typeface="Arial" panose="020B0604020202020204" pitchFamily="34" charset="0"/>
              </a:rPr>
              <a:t>Valide as afirmações em (V) para verdadeiras ou (F) para falsas.</a:t>
            </a:r>
          </a:p>
          <a:p>
            <a:pPr algn="just"/>
            <a:endParaRPr lang="pt-BR" sz="2200" dirty="0">
              <a:latin typeface="Arial" panose="020B0604020202020204" pitchFamily="34" charset="0"/>
              <a:cs typeface="Arial" panose="020B0604020202020204" pitchFamily="34" charset="0"/>
            </a:endParaRPr>
          </a:p>
          <a:p>
            <a:pPr algn="just"/>
            <a:r>
              <a:rPr lang="pt-BR" sz="2200" dirty="0">
                <a:latin typeface="Arial" panose="020B0604020202020204" pitchFamily="34" charset="0"/>
                <a:cs typeface="Arial" panose="020B0604020202020204" pitchFamily="34" charset="0"/>
              </a:rPr>
              <a:t>I. ( ) As grandezas envolvidas nessa situação-problema são capacidade e tempo.</a:t>
            </a:r>
          </a:p>
          <a:p>
            <a:pPr algn="just"/>
            <a:r>
              <a:rPr lang="pt-BR" sz="2200" dirty="0">
                <a:latin typeface="Arial" panose="020B0604020202020204" pitchFamily="34" charset="0"/>
                <a:cs typeface="Arial" panose="020B0604020202020204" pitchFamily="34" charset="0"/>
              </a:rPr>
              <a:t>II. ( ) As unidades envolvidas nessa situação-problema são minutos e metros.</a:t>
            </a:r>
          </a:p>
        </p:txBody>
      </p:sp>
    </p:spTree>
    <p:extLst>
      <p:ext uri="{BB962C8B-B14F-4D97-AF65-F5344CB8AC3E}">
        <p14:creationId xmlns:p14="http://schemas.microsoft.com/office/powerpoint/2010/main" val="25034207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449A28-5802-45DE-D389-C44F7E6F7A6D}"/>
            </a:ext>
          </a:extLst>
        </p:cNvPr>
        <p:cNvGrpSpPr/>
        <p:nvPr/>
      </p:nvGrpSpPr>
      <p:grpSpPr>
        <a:xfrm>
          <a:off x="0" y="0"/>
          <a:ext cx="0" cy="0"/>
          <a:chOff x="0" y="0"/>
          <a:chExt cx="0" cy="0"/>
        </a:xfrm>
      </p:grpSpPr>
      <p:cxnSp>
        <p:nvCxnSpPr>
          <p:cNvPr id="2" name="Conector reto 1">
            <a:extLst>
              <a:ext uri="{FF2B5EF4-FFF2-40B4-BE49-F238E27FC236}">
                <a16:creationId xmlns:a16="http://schemas.microsoft.com/office/drawing/2014/main" id="{674C6661-E63F-C711-B100-983224B9D820}"/>
              </a:ext>
            </a:extLst>
          </p:cNvPr>
          <p:cNvCxnSpPr>
            <a:cxnSpLocks/>
          </p:cNvCxnSpPr>
          <p:nvPr/>
        </p:nvCxnSpPr>
        <p:spPr>
          <a:xfrm>
            <a:off x="6303034" y="727295"/>
            <a:ext cx="0" cy="5709588"/>
          </a:xfrm>
          <a:prstGeom prst="line">
            <a:avLst/>
          </a:prstGeom>
          <a:ln w="28575"/>
        </p:spPr>
        <p:style>
          <a:lnRef idx="3">
            <a:schemeClr val="dk1"/>
          </a:lnRef>
          <a:fillRef idx="0">
            <a:schemeClr val="dk1"/>
          </a:fillRef>
          <a:effectRef idx="2">
            <a:schemeClr val="dk1"/>
          </a:effectRef>
          <a:fontRef idx="minor">
            <a:schemeClr val="tx1"/>
          </a:fontRef>
        </p:style>
      </p:cxnSp>
      <p:sp>
        <p:nvSpPr>
          <p:cNvPr id="4" name="CaixaDeTexto 3">
            <a:extLst>
              <a:ext uri="{FF2B5EF4-FFF2-40B4-BE49-F238E27FC236}">
                <a16:creationId xmlns:a16="http://schemas.microsoft.com/office/drawing/2014/main" id="{62398380-FCEE-AFD8-81EE-CC8888107FAF}"/>
              </a:ext>
            </a:extLst>
          </p:cNvPr>
          <p:cNvSpPr txBox="1"/>
          <p:nvPr/>
        </p:nvSpPr>
        <p:spPr>
          <a:xfrm>
            <a:off x="208472" y="560566"/>
            <a:ext cx="6094562" cy="1446550"/>
          </a:xfrm>
          <a:prstGeom prst="rect">
            <a:avLst/>
          </a:prstGeom>
          <a:noFill/>
        </p:spPr>
        <p:txBody>
          <a:bodyPr wrap="square">
            <a:spAutoFit/>
          </a:bodyPr>
          <a:lstStyle/>
          <a:p>
            <a:pPr algn="just"/>
            <a:r>
              <a:rPr lang="pt-BR" sz="2200" b="0" i="0" u="none" strike="noStrike" baseline="0" dirty="0">
                <a:latin typeface="Arial" panose="020B0604020202020204" pitchFamily="34" charset="0"/>
                <a:cs typeface="Arial" panose="020B0604020202020204" pitchFamily="34" charset="0"/>
              </a:rPr>
              <a:t>III. ( ) Mário esvaziou o reservatório em menos de </a:t>
            </a:r>
            <a:r>
              <a:rPr lang="pt-BR" sz="2200" b="0" i="1" u="none" strike="noStrike" baseline="0" dirty="0">
                <a:latin typeface="Arial" panose="020B0604020202020204" pitchFamily="34" charset="0"/>
                <a:cs typeface="Arial" panose="020B0604020202020204" pitchFamily="34" charset="0"/>
              </a:rPr>
              <a:t>24 </a:t>
            </a:r>
            <a:r>
              <a:rPr lang="pt-BR" sz="2200" b="0" i="0" u="none" strike="noStrike" baseline="0" dirty="0">
                <a:latin typeface="Arial" panose="020B0604020202020204" pitchFamily="34" charset="0"/>
                <a:cs typeface="Arial" panose="020B0604020202020204" pitchFamily="34" charset="0"/>
              </a:rPr>
              <a:t>horas.</a:t>
            </a:r>
          </a:p>
          <a:p>
            <a:pPr algn="just"/>
            <a:r>
              <a:rPr lang="pt-BR" sz="2200" b="0" i="0" u="none" strike="noStrike" baseline="0" dirty="0">
                <a:latin typeface="Arial" panose="020B0604020202020204" pitchFamily="34" charset="0"/>
                <a:cs typeface="Arial" panose="020B0604020202020204" pitchFamily="34" charset="0"/>
              </a:rPr>
              <a:t>IV. ( ) As grandezas envolvidas na situação-problema são inversamente proporcionais.</a:t>
            </a:r>
            <a:endParaRPr lang="pt-BR" sz="2200" dirty="0">
              <a:latin typeface="Arial" panose="020B0604020202020204" pitchFamily="34" charset="0"/>
              <a:cs typeface="Arial" panose="020B0604020202020204" pitchFamily="34" charset="0"/>
            </a:endParaRPr>
          </a:p>
        </p:txBody>
      </p:sp>
      <p:sp>
        <p:nvSpPr>
          <p:cNvPr id="6" name="CaixaDeTexto 5">
            <a:extLst>
              <a:ext uri="{FF2B5EF4-FFF2-40B4-BE49-F238E27FC236}">
                <a16:creationId xmlns:a16="http://schemas.microsoft.com/office/drawing/2014/main" id="{84D7A787-792C-5FC1-DDAF-4B82828A4EEB}"/>
              </a:ext>
            </a:extLst>
          </p:cNvPr>
          <p:cNvSpPr txBox="1"/>
          <p:nvPr/>
        </p:nvSpPr>
        <p:spPr>
          <a:xfrm>
            <a:off x="146651" y="2089982"/>
            <a:ext cx="6156383" cy="4493538"/>
          </a:xfrm>
          <a:prstGeom prst="rect">
            <a:avLst/>
          </a:prstGeom>
          <a:noFill/>
        </p:spPr>
        <p:txBody>
          <a:bodyPr wrap="square">
            <a:spAutoFit/>
          </a:bodyPr>
          <a:lstStyle/>
          <a:p>
            <a:pPr algn="just"/>
            <a:r>
              <a:rPr lang="pt-BR" sz="2200" b="1" i="0" u="none" strike="noStrike" baseline="0" dirty="0">
                <a:latin typeface="Arial" panose="020B0604020202020204" pitchFamily="34" charset="0"/>
                <a:cs typeface="Arial" panose="020B0604020202020204" pitchFamily="34" charset="0"/>
              </a:rPr>
              <a:t>22. </a:t>
            </a:r>
            <a:r>
              <a:rPr lang="pt-BR" sz="2200" b="0" i="0" u="none" strike="noStrike" baseline="0" dirty="0">
                <a:latin typeface="Arial" panose="020B0604020202020204" pitchFamily="34" charset="0"/>
                <a:cs typeface="Arial" panose="020B0604020202020204" pitchFamily="34" charset="0"/>
              </a:rPr>
              <a:t>Oito marinheiros carregam </a:t>
            </a:r>
            <a:r>
              <a:rPr lang="pt-BR" sz="2200" b="0" i="1" u="none" strike="noStrike" baseline="0" dirty="0">
                <a:latin typeface="Arial" panose="020B0604020202020204" pitchFamily="34" charset="0"/>
                <a:cs typeface="Arial" panose="020B0604020202020204" pitchFamily="34" charset="0"/>
              </a:rPr>
              <a:t>20 </a:t>
            </a:r>
            <a:r>
              <a:rPr lang="pt-BR" sz="2200" b="0" i="0" u="none" strike="noStrike" baseline="0" dirty="0">
                <a:latin typeface="Arial" panose="020B0604020202020204" pitchFamily="34" charset="0"/>
                <a:cs typeface="Arial" panose="020B0604020202020204" pitchFamily="34" charset="0"/>
              </a:rPr>
              <a:t>contêineres para um navio em </a:t>
            </a:r>
            <a:r>
              <a:rPr lang="pt-BR" sz="2200" b="0" i="1" u="none" strike="noStrike" baseline="0" dirty="0">
                <a:latin typeface="Arial" panose="020B0604020202020204" pitchFamily="34" charset="0"/>
                <a:cs typeface="Arial" panose="020B0604020202020204" pitchFamily="34" charset="0"/>
              </a:rPr>
              <a:t>5 </a:t>
            </a:r>
            <a:r>
              <a:rPr lang="pt-BR" sz="2200" b="0" i="0" u="none" strike="noStrike" baseline="0" dirty="0">
                <a:latin typeface="Arial" panose="020B0604020202020204" pitchFamily="34" charset="0"/>
                <a:cs typeface="Arial" panose="020B0604020202020204" pitchFamily="34" charset="0"/>
              </a:rPr>
              <a:t>dias. Quantos contêineres serão carregados em </a:t>
            </a:r>
            <a:r>
              <a:rPr lang="pt-BR" sz="2200" b="0" i="1" u="none" strike="noStrike" baseline="0" dirty="0">
                <a:latin typeface="Arial" panose="020B0604020202020204" pitchFamily="34" charset="0"/>
                <a:cs typeface="Arial" panose="020B0604020202020204" pitchFamily="34" charset="0"/>
              </a:rPr>
              <a:t>16 </a:t>
            </a:r>
            <a:r>
              <a:rPr lang="pt-BR" sz="2200" b="0" i="0" u="none" strike="noStrike" baseline="0" dirty="0">
                <a:latin typeface="Arial" panose="020B0604020202020204" pitchFamily="34" charset="0"/>
                <a:cs typeface="Arial" panose="020B0604020202020204" pitchFamily="34" charset="0"/>
              </a:rPr>
              <a:t>dias por </a:t>
            </a:r>
            <a:r>
              <a:rPr lang="pt-BR" sz="2200" b="0" i="1" u="none" strike="noStrike" baseline="0" dirty="0">
                <a:latin typeface="Arial" panose="020B0604020202020204" pitchFamily="34" charset="0"/>
                <a:cs typeface="Arial" panose="020B0604020202020204" pitchFamily="34" charset="0"/>
              </a:rPr>
              <a:t>4 </a:t>
            </a:r>
            <a:r>
              <a:rPr lang="pt-BR" sz="2200" b="0" i="0" u="none" strike="noStrike" baseline="0" dirty="0">
                <a:latin typeface="Arial" panose="020B0604020202020204" pitchFamily="34" charset="0"/>
                <a:cs typeface="Arial" panose="020B0604020202020204" pitchFamily="34" charset="0"/>
              </a:rPr>
              <a:t>marinheiros, mantendo as mesmas condições?</a:t>
            </a:r>
          </a:p>
          <a:p>
            <a:pPr algn="just"/>
            <a:endParaRPr lang="pt-BR" sz="2200" b="0" i="0" u="none" strike="noStrike" baseline="0" dirty="0">
              <a:latin typeface="Arial" panose="020B0604020202020204" pitchFamily="34" charset="0"/>
              <a:cs typeface="Arial" panose="020B0604020202020204" pitchFamily="34" charset="0"/>
            </a:endParaRPr>
          </a:p>
          <a:p>
            <a:pPr algn="just"/>
            <a:r>
              <a:rPr lang="pt-BR" sz="2200" b="1" i="0" u="none" strike="noStrike" baseline="0" dirty="0">
                <a:latin typeface="Arial" panose="020B0604020202020204" pitchFamily="34" charset="0"/>
                <a:cs typeface="Arial" panose="020B0604020202020204" pitchFamily="34" charset="0"/>
              </a:rPr>
              <a:t>23. </a:t>
            </a:r>
            <a:r>
              <a:rPr lang="pt-BR" sz="2200" b="0" i="0" u="none" strike="noStrike" baseline="0" dirty="0">
                <a:latin typeface="Arial" panose="020B0604020202020204" pitchFamily="34" charset="0"/>
                <a:cs typeface="Arial" panose="020B0604020202020204" pitchFamily="34" charset="0"/>
              </a:rPr>
              <a:t>Uma empresa automotiva possui </a:t>
            </a:r>
            <a:r>
              <a:rPr lang="pt-BR" sz="2200" b="0" i="1" u="none" strike="noStrike" baseline="0" dirty="0">
                <a:latin typeface="Arial" panose="020B0604020202020204" pitchFamily="34" charset="0"/>
                <a:cs typeface="Arial" panose="020B0604020202020204" pitchFamily="34" charset="0"/>
              </a:rPr>
              <a:t>10 </a:t>
            </a:r>
            <a:r>
              <a:rPr lang="pt-BR" sz="2200" b="0" i="0" u="none" strike="noStrike" baseline="0" dirty="0">
                <a:latin typeface="Arial" panose="020B0604020202020204" pitchFamily="34" charset="0"/>
                <a:cs typeface="Arial" panose="020B0604020202020204" pitchFamily="34" charset="0"/>
              </a:rPr>
              <a:t>máquinas, com produtividade idêntica, que fabricam </a:t>
            </a:r>
            <a:r>
              <a:rPr lang="pt-BR" sz="2200" b="0" i="1" u="none" strike="noStrike" baseline="0" dirty="0">
                <a:latin typeface="Arial" panose="020B0604020202020204" pitchFamily="34" charset="0"/>
                <a:cs typeface="Arial" panose="020B0604020202020204" pitchFamily="34" charset="0"/>
              </a:rPr>
              <a:t>520 </a:t>
            </a:r>
            <a:r>
              <a:rPr lang="pt-BR" sz="2200" b="0" i="0" u="none" strike="noStrike" baseline="0" dirty="0">
                <a:latin typeface="Arial" panose="020B0604020202020204" pitchFamily="34" charset="0"/>
                <a:cs typeface="Arial" panose="020B0604020202020204" pitchFamily="34" charset="0"/>
              </a:rPr>
              <a:t>peças mecânicas em </a:t>
            </a:r>
            <a:r>
              <a:rPr lang="pt-BR" sz="2200" b="0" i="1" u="none" strike="noStrike" baseline="0" dirty="0">
                <a:latin typeface="Arial" panose="020B0604020202020204" pitchFamily="34" charset="0"/>
                <a:cs typeface="Arial" panose="020B0604020202020204" pitchFamily="34" charset="0"/>
              </a:rPr>
              <a:t>10 </a:t>
            </a:r>
            <a:r>
              <a:rPr lang="pt-BR" sz="2200" b="0" i="0" u="none" strike="noStrike" baseline="0" dirty="0">
                <a:latin typeface="Arial" panose="020B0604020202020204" pitchFamily="34" charset="0"/>
                <a:cs typeface="Arial" panose="020B0604020202020204" pitchFamily="34" charset="0"/>
              </a:rPr>
              <a:t>dias, operando </a:t>
            </a:r>
            <a:r>
              <a:rPr lang="pt-BR" sz="2200" b="0" i="1" u="none" strike="noStrike" baseline="0" dirty="0">
                <a:latin typeface="Arial" panose="020B0604020202020204" pitchFamily="34" charset="0"/>
                <a:cs typeface="Arial" panose="020B0604020202020204" pitchFamily="34" charset="0"/>
              </a:rPr>
              <a:t>8 </a:t>
            </a:r>
            <a:r>
              <a:rPr lang="pt-BR" sz="2200" b="0" i="0" u="none" strike="noStrike" baseline="0" dirty="0">
                <a:latin typeface="Arial" panose="020B0604020202020204" pitchFamily="34" charset="0"/>
                <a:cs typeface="Arial" panose="020B0604020202020204" pitchFamily="34" charset="0"/>
              </a:rPr>
              <a:t>horas por dia. Sabendo que </a:t>
            </a:r>
            <a:r>
              <a:rPr lang="pt-BR" sz="2200" b="0" i="1" u="none" strike="noStrike" baseline="0" dirty="0">
                <a:latin typeface="Arial" panose="020B0604020202020204" pitchFamily="34" charset="0"/>
                <a:cs typeface="Arial" panose="020B0604020202020204" pitchFamily="34" charset="0"/>
              </a:rPr>
              <a:t>4 </a:t>
            </a:r>
            <a:r>
              <a:rPr lang="pt-BR" sz="2200" b="0" i="0" u="none" strike="noStrike" baseline="0" dirty="0">
                <a:latin typeface="Arial" panose="020B0604020202020204" pitchFamily="34" charset="0"/>
                <a:cs typeface="Arial" panose="020B0604020202020204" pitchFamily="34" charset="0"/>
              </a:rPr>
              <a:t>máquinas deram defeito, qual será a quantidade de peças produzidas, durante </a:t>
            </a:r>
            <a:r>
              <a:rPr lang="pt-BR" sz="2200" b="0" i="1" u="none" strike="noStrike" baseline="0" dirty="0">
                <a:latin typeface="Arial" panose="020B0604020202020204" pitchFamily="34" charset="0"/>
                <a:cs typeface="Arial" panose="020B0604020202020204" pitchFamily="34" charset="0"/>
              </a:rPr>
              <a:t>20 </a:t>
            </a:r>
            <a:r>
              <a:rPr lang="pt-BR" sz="2200" b="0" i="0" u="none" strike="noStrike" baseline="0" dirty="0">
                <a:latin typeface="Arial" panose="020B0604020202020204" pitchFamily="34" charset="0"/>
                <a:cs typeface="Arial" panose="020B0604020202020204" pitchFamily="34" charset="0"/>
              </a:rPr>
              <a:t>dias, se as máquinas restantes operarem durante </a:t>
            </a:r>
            <a:r>
              <a:rPr lang="pt-BR" sz="2200" b="0" i="1" u="none" strike="noStrike" baseline="0" dirty="0">
                <a:latin typeface="Arial" panose="020B0604020202020204" pitchFamily="34" charset="0"/>
                <a:cs typeface="Arial" panose="020B0604020202020204" pitchFamily="34" charset="0"/>
              </a:rPr>
              <a:t>20 </a:t>
            </a:r>
            <a:r>
              <a:rPr lang="pt-BR" sz="2200" b="0" i="0" u="none" strike="noStrike" baseline="0" dirty="0">
                <a:latin typeface="Arial" panose="020B0604020202020204" pitchFamily="34" charset="0"/>
                <a:cs typeface="Arial" panose="020B0604020202020204" pitchFamily="34" charset="0"/>
              </a:rPr>
              <a:t>horas por dia?</a:t>
            </a:r>
            <a:endParaRPr lang="pt-BR" sz="2200" dirty="0">
              <a:latin typeface="Arial" panose="020B0604020202020204" pitchFamily="34" charset="0"/>
              <a:cs typeface="Arial" panose="020B0604020202020204" pitchFamily="34" charset="0"/>
            </a:endParaRPr>
          </a:p>
        </p:txBody>
      </p:sp>
      <p:sp>
        <p:nvSpPr>
          <p:cNvPr id="8" name="CaixaDeTexto 7">
            <a:extLst>
              <a:ext uri="{FF2B5EF4-FFF2-40B4-BE49-F238E27FC236}">
                <a16:creationId xmlns:a16="http://schemas.microsoft.com/office/drawing/2014/main" id="{46D8D256-A460-CE8A-96AA-467124238C4A}"/>
              </a:ext>
            </a:extLst>
          </p:cNvPr>
          <p:cNvSpPr txBox="1"/>
          <p:nvPr/>
        </p:nvSpPr>
        <p:spPr>
          <a:xfrm>
            <a:off x="6303034" y="580658"/>
            <a:ext cx="5680494" cy="2800767"/>
          </a:xfrm>
          <a:prstGeom prst="rect">
            <a:avLst/>
          </a:prstGeom>
          <a:noFill/>
        </p:spPr>
        <p:txBody>
          <a:bodyPr wrap="square">
            <a:spAutoFit/>
          </a:bodyPr>
          <a:lstStyle/>
          <a:p>
            <a:pPr algn="just"/>
            <a:r>
              <a:rPr lang="pt-BR" sz="2200" b="1" i="0" u="none" strike="noStrike" baseline="0" dirty="0">
                <a:latin typeface="Arial" panose="020B0604020202020204" pitchFamily="34" charset="0"/>
                <a:cs typeface="Arial" panose="020B0604020202020204" pitchFamily="34" charset="0"/>
              </a:rPr>
              <a:t>24. </a:t>
            </a:r>
            <a:r>
              <a:rPr lang="pt-BR" sz="2200" b="0" i="0" u="none" strike="noStrike" baseline="0" dirty="0">
                <a:latin typeface="Arial" panose="020B0604020202020204" pitchFamily="34" charset="0"/>
                <a:cs typeface="Arial" panose="020B0604020202020204" pitchFamily="34" charset="0"/>
              </a:rPr>
              <a:t>Para realizar o acabamento de um condomínio fechado, </a:t>
            </a:r>
            <a:r>
              <a:rPr lang="pt-BR" sz="2200" b="0" i="1" u="none" strike="noStrike" baseline="0" dirty="0">
                <a:latin typeface="Arial" panose="020B0604020202020204" pitchFamily="34" charset="0"/>
                <a:cs typeface="Arial" panose="020B0604020202020204" pitchFamily="34" charset="0"/>
              </a:rPr>
              <a:t>2 </a:t>
            </a:r>
            <a:r>
              <a:rPr lang="pt-BR" sz="2200" b="0" i="0" u="none" strike="noStrike" baseline="0" dirty="0">
                <a:latin typeface="Arial" panose="020B0604020202020204" pitchFamily="34" charset="0"/>
                <a:cs typeface="Arial" panose="020B0604020202020204" pitchFamily="34" charset="0"/>
              </a:rPr>
              <a:t>pedreiros foram contratados. Eles conseguem fazer o acabamento de </a:t>
            </a:r>
            <a:r>
              <a:rPr lang="pt-BR" sz="2200" b="0" i="1" u="none" strike="noStrike" baseline="0" dirty="0">
                <a:latin typeface="Arial" panose="020B0604020202020204" pitchFamily="34" charset="0"/>
                <a:cs typeface="Arial" panose="020B0604020202020204" pitchFamily="34" charset="0"/>
              </a:rPr>
              <a:t>48 </a:t>
            </a:r>
            <a:r>
              <a:rPr lang="pt-BR" sz="2200" b="0" i="0" u="none" strike="noStrike" baseline="0" dirty="0">
                <a:latin typeface="Arial" panose="020B0604020202020204" pitchFamily="34" charset="0"/>
                <a:cs typeface="Arial" panose="020B0604020202020204" pitchFamily="34" charset="0"/>
              </a:rPr>
              <a:t>m² por dia, trabalhando </a:t>
            </a:r>
            <a:r>
              <a:rPr lang="pt-BR" sz="2200" b="0" i="1" u="none" strike="noStrike" baseline="0" dirty="0">
                <a:latin typeface="Arial" panose="020B0604020202020204" pitchFamily="34" charset="0"/>
                <a:cs typeface="Arial" panose="020B0604020202020204" pitchFamily="34" charset="0"/>
              </a:rPr>
              <a:t>6 </a:t>
            </a:r>
            <a:r>
              <a:rPr lang="pt-BR" sz="2200" b="0" i="0" u="none" strike="noStrike" baseline="0" dirty="0">
                <a:latin typeface="Arial" panose="020B0604020202020204" pitchFamily="34" charset="0"/>
                <a:cs typeface="Arial" panose="020B0604020202020204" pitchFamily="34" charset="0"/>
              </a:rPr>
              <a:t>horas diárias. Qual seria a produtividade, em metros quadrados por dia, se fossem contratados mais </a:t>
            </a:r>
            <a:r>
              <a:rPr lang="pt-BR" sz="2200" b="0" i="1" u="none" strike="noStrike" baseline="0" dirty="0">
                <a:latin typeface="Arial" panose="020B0604020202020204" pitchFamily="34" charset="0"/>
                <a:cs typeface="Arial" panose="020B0604020202020204" pitchFamily="34" charset="0"/>
              </a:rPr>
              <a:t>4 </a:t>
            </a:r>
            <a:r>
              <a:rPr lang="pt-BR" sz="2200" b="0" i="0" u="none" strike="noStrike" baseline="0" dirty="0">
                <a:latin typeface="Arial" panose="020B0604020202020204" pitchFamily="34" charset="0"/>
                <a:cs typeface="Arial" panose="020B0604020202020204" pitchFamily="34" charset="0"/>
              </a:rPr>
              <a:t>pedreiros e todos trabalhassem </a:t>
            </a:r>
            <a:r>
              <a:rPr lang="pt-BR" sz="2200" b="0" i="1" u="none" strike="noStrike" baseline="0" dirty="0">
                <a:latin typeface="Arial" panose="020B0604020202020204" pitchFamily="34" charset="0"/>
                <a:cs typeface="Arial" panose="020B0604020202020204" pitchFamily="34" charset="0"/>
              </a:rPr>
              <a:t>4 </a:t>
            </a:r>
            <a:r>
              <a:rPr lang="pt-BR" sz="2200" b="0" i="0" u="none" strike="noStrike" baseline="0" dirty="0">
                <a:latin typeface="Arial" panose="020B0604020202020204" pitchFamily="34" charset="0"/>
                <a:cs typeface="Arial" panose="020B0604020202020204" pitchFamily="34" charset="0"/>
              </a:rPr>
              <a:t>horas por dia?</a:t>
            </a:r>
            <a:endParaRPr lang="pt-BR" sz="2200" dirty="0">
              <a:latin typeface="Arial" panose="020B0604020202020204" pitchFamily="34" charset="0"/>
              <a:cs typeface="Arial" panose="020B0604020202020204" pitchFamily="34" charset="0"/>
            </a:endParaRPr>
          </a:p>
        </p:txBody>
      </p:sp>
      <p:pic>
        <p:nvPicPr>
          <p:cNvPr id="10" name="Imagem 9" descr="Interface gráfica do usuário, Aplicativo&#10;&#10;O conteúdo gerado por IA pode estar incorreto.">
            <a:extLst>
              <a:ext uri="{FF2B5EF4-FFF2-40B4-BE49-F238E27FC236}">
                <a16:creationId xmlns:a16="http://schemas.microsoft.com/office/drawing/2014/main" id="{C2761009-2E19-AA79-698E-EAE894FB6BBE}"/>
              </a:ext>
            </a:extLst>
          </p:cNvPr>
          <p:cNvPicPr>
            <a:picLocks noChangeAspect="1"/>
          </p:cNvPicPr>
          <p:nvPr/>
        </p:nvPicPr>
        <p:blipFill>
          <a:blip r:embed="rId2"/>
          <a:stretch>
            <a:fillRect/>
          </a:stretch>
        </p:blipFill>
        <p:spPr>
          <a:xfrm>
            <a:off x="6373498" y="3381425"/>
            <a:ext cx="2343477" cy="990738"/>
          </a:xfrm>
          <a:prstGeom prst="rect">
            <a:avLst/>
          </a:prstGeom>
        </p:spPr>
      </p:pic>
      <p:pic>
        <p:nvPicPr>
          <p:cNvPr id="12" name="Imagem 11" descr="Interface gráfica do usuário, Texto, Aplicativo&#10;&#10;O conteúdo gerado por IA pode estar incorreto.">
            <a:extLst>
              <a:ext uri="{FF2B5EF4-FFF2-40B4-BE49-F238E27FC236}">
                <a16:creationId xmlns:a16="http://schemas.microsoft.com/office/drawing/2014/main" id="{393D29BB-EFFF-1BE9-75CD-EF167D7905CB}"/>
              </a:ext>
            </a:extLst>
          </p:cNvPr>
          <p:cNvPicPr>
            <a:picLocks noChangeAspect="1"/>
          </p:cNvPicPr>
          <p:nvPr/>
        </p:nvPicPr>
        <p:blipFill>
          <a:blip r:embed="rId3"/>
          <a:stretch>
            <a:fillRect/>
          </a:stretch>
        </p:blipFill>
        <p:spPr>
          <a:xfrm>
            <a:off x="6346821" y="4372163"/>
            <a:ext cx="5592920" cy="1272115"/>
          </a:xfrm>
          <a:prstGeom prst="rect">
            <a:avLst/>
          </a:prstGeom>
        </p:spPr>
      </p:pic>
    </p:spTree>
    <p:extLst>
      <p:ext uri="{BB962C8B-B14F-4D97-AF65-F5344CB8AC3E}">
        <p14:creationId xmlns:p14="http://schemas.microsoft.com/office/powerpoint/2010/main" val="220200397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54F7A9-FBE3-0745-4D2E-2553A58688B4}"/>
            </a:ext>
          </a:extLst>
        </p:cNvPr>
        <p:cNvGrpSpPr/>
        <p:nvPr/>
      </p:nvGrpSpPr>
      <p:grpSpPr>
        <a:xfrm>
          <a:off x="0" y="0"/>
          <a:ext cx="0" cy="0"/>
          <a:chOff x="0" y="0"/>
          <a:chExt cx="0" cy="0"/>
        </a:xfrm>
      </p:grpSpPr>
      <p:cxnSp>
        <p:nvCxnSpPr>
          <p:cNvPr id="2" name="Conector reto 1">
            <a:extLst>
              <a:ext uri="{FF2B5EF4-FFF2-40B4-BE49-F238E27FC236}">
                <a16:creationId xmlns:a16="http://schemas.microsoft.com/office/drawing/2014/main" id="{DE60AA0B-AEB3-41B9-73BF-725A95E1B7A1}"/>
              </a:ext>
            </a:extLst>
          </p:cNvPr>
          <p:cNvCxnSpPr>
            <a:cxnSpLocks/>
          </p:cNvCxnSpPr>
          <p:nvPr/>
        </p:nvCxnSpPr>
        <p:spPr>
          <a:xfrm>
            <a:off x="6303034" y="727295"/>
            <a:ext cx="0" cy="5709588"/>
          </a:xfrm>
          <a:prstGeom prst="line">
            <a:avLst/>
          </a:prstGeom>
          <a:ln w="28575"/>
        </p:spPr>
        <p:style>
          <a:lnRef idx="3">
            <a:schemeClr val="dk1"/>
          </a:lnRef>
          <a:fillRef idx="0">
            <a:schemeClr val="dk1"/>
          </a:fillRef>
          <a:effectRef idx="2">
            <a:schemeClr val="dk1"/>
          </a:effectRef>
          <a:fontRef idx="minor">
            <a:schemeClr val="tx1"/>
          </a:fontRef>
        </p:style>
      </p:cxnSp>
      <p:sp>
        <p:nvSpPr>
          <p:cNvPr id="4" name="CaixaDeTexto 3">
            <a:extLst>
              <a:ext uri="{FF2B5EF4-FFF2-40B4-BE49-F238E27FC236}">
                <a16:creationId xmlns:a16="http://schemas.microsoft.com/office/drawing/2014/main" id="{37CA8BA4-5610-718D-AA5C-BB5E19D456F3}"/>
              </a:ext>
            </a:extLst>
          </p:cNvPr>
          <p:cNvSpPr txBox="1"/>
          <p:nvPr/>
        </p:nvSpPr>
        <p:spPr>
          <a:xfrm>
            <a:off x="208472" y="658837"/>
            <a:ext cx="6094562" cy="5509200"/>
          </a:xfrm>
          <a:prstGeom prst="rect">
            <a:avLst/>
          </a:prstGeom>
          <a:noFill/>
        </p:spPr>
        <p:txBody>
          <a:bodyPr wrap="square">
            <a:spAutoFit/>
          </a:bodyPr>
          <a:lstStyle/>
          <a:p>
            <a:pPr algn="just"/>
            <a:r>
              <a:rPr lang="pt-BR" sz="2200" b="1" i="0" u="none" strike="noStrike" baseline="0" dirty="0">
                <a:latin typeface="Arial" panose="020B0604020202020204" pitchFamily="34" charset="0"/>
                <a:cs typeface="Arial" panose="020B0604020202020204" pitchFamily="34" charset="0"/>
              </a:rPr>
              <a:t>25. (ENEM 2023 – Reaplicação/PPL) </a:t>
            </a:r>
            <a:r>
              <a:rPr lang="pt-BR" sz="2200" b="0" i="0" u="none" strike="noStrike" baseline="0" dirty="0">
                <a:latin typeface="Arial" panose="020B0604020202020204" pitchFamily="34" charset="0"/>
                <a:cs typeface="Arial" panose="020B0604020202020204" pitchFamily="34" charset="0"/>
              </a:rPr>
              <a:t>Em um ateliê de costura, para confeccionar </a:t>
            </a:r>
            <a:r>
              <a:rPr lang="pt-BR" sz="2200" b="0" i="1" u="none" strike="noStrike" baseline="0" dirty="0">
                <a:latin typeface="Arial" panose="020B0604020202020204" pitchFamily="34" charset="0"/>
                <a:cs typeface="Arial" panose="020B0604020202020204" pitchFamily="34" charset="0"/>
              </a:rPr>
              <a:t>200 </a:t>
            </a:r>
            <a:r>
              <a:rPr lang="pt-BR" sz="2200" b="0" i="0" u="none" strike="noStrike" baseline="0" dirty="0">
                <a:latin typeface="Arial" panose="020B0604020202020204" pitchFamily="34" charset="0"/>
                <a:cs typeface="Arial" panose="020B0604020202020204" pitchFamily="34" charset="0"/>
              </a:rPr>
              <a:t>calças jeans, em </a:t>
            </a:r>
            <a:r>
              <a:rPr lang="pt-BR" sz="2200" b="0" i="1" u="none" strike="noStrike" baseline="0" dirty="0">
                <a:latin typeface="Arial" panose="020B0604020202020204" pitchFamily="34" charset="0"/>
                <a:cs typeface="Arial" panose="020B0604020202020204" pitchFamily="34" charset="0"/>
              </a:rPr>
              <a:t>5 </a:t>
            </a:r>
            <a:r>
              <a:rPr lang="pt-BR" sz="2200" b="0" i="0" u="none" strike="noStrike" baseline="0" dirty="0">
                <a:latin typeface="Arial" panose="020B0604020202020204" pitchFamily="34" charset="0"/>
                <a:cs typeface="Arial" panose="020B0604020202020204" pitchFamily="34" charset="0"/>
              </a:rPr>
              <a:t>dias de trabalho, são necessários </a:t>
            </a:r>
            <a:r>
              <a:rPr lang="pt-BR" sz="2200" b="0" i="1" u="none" strike="noStrike" baseline="0" dirty="0">
                <a:latin typeface="Arial" panose="020B0604020202020204" pitchFamily="34" charset="0"/>
                <a:cs typeface="Arial" panose="020B0604020202020204" pitchFamily="34" charset="0"/>
              </a:rPr>
              <a:t>10 </a:t>
            </a:r>
            <a:r>
              <a:rPr lang="pt-BR" sz="2200" b="0" i="0" u="none" strike="noStrike" baseline="0" dirty="0">
                <a:latin typeface="Arial" panose="020B0604020202020204" pitchFamily="34" charset="0"/>
                <a:cs typeface="Arial" panose="020B0604020202020204" pitchFamily="34" charset="0"/>
              </a:rPr>
              <a:t>funcionários. Devido a uma crise financeira no ateliê, a gerência decidiu demitir </a:t>
            </a:r>
            <a:r>
              <a:rPr lang="pt-BR" sz="2200" b="0" i="1" u="none" strike="noStrike" baseline="0" dirty="0">
                <a:latin typeface="Arial" panose="020B0604020202020204" pitchFamily="34" charset="0"/>
                <a:cs typeface="Arial" panose="020B0604020202020204" pitchFamily="34" charset="0"/>
              </a:rPr>
              <a:t>4 </a:t>
            </a:r>
            <a:r>
              <a:rPr lang="pt-BR" sz="2200" b="0" i="0" u="none" strike="noStrike" baseline="0" dirty="0">
                <a:latin typeface="Arial" panose="020B0604020202020204" pitchFamily="34" charset="0"/>
                <a:cs typeface="Arial" panose="020B0604020202020204" pitchFamily="34" charset="0"/>
              </a:rPr>
              <a:t>funcionários visando a redução de custos. Sabe-se que a produção deverá ser mantida com o novo quadro de funcionários, ou seja, após a demissão.</a:t>
            </a:r>
          </a:p>
          <a:p>
            <a:pPr algn="just"/>
            <a:r>
              <a:rPr lang="pt-BR" sz="2200" b="0" i="0" u="none" strike="noStrike" baseline="0" dirty="0">
                <a:latin typeface="Arial" panose="020B0604020202020204" pitchFamily="34" charset="0"/>
                <a:cs typeface="Arial" panose="020B0604020202020204" pitchFamily="34" charset="0"/>
              </a:rPr>
              <a:t>Em quantos dias de trabalho o novo quadro de funcionários confeccionará a mesma quantidade de calças jeans?</a:t>
            </a:r>
          </a:p>
          <a:p>
            <a:pPr algn="just"/>
            <a:endParaRPr lang="pt-BR" sz="2200" b="0" i="0" u="none" strike="noStrike" baseline="0" dirty="0">
              <a:latin typeface="Arial" panose="020B0604020202020204" pitchFamily="34" charset="0"/>
              <a:cs typeface="Arial" panose="020B0604020202020204" pitchFamily="34" charset="0"/>
            </a:endParaRPr>
          </a:p>
          <a:p>
            <a:pPr algn="just"/>
            <a:r>
              <a:rPr lang="pt-BR" sz="2200" b="0" i="0" u="none" strike="noStrike" baseline="0" dirty="0">
                <a:latin typeface="Arial" panose="020B0604020202020204" pitchFamily="34" charset="0"/>
                <a:cs typeface="Arial" panose="020B0604020202020204" pitchFamily="34" charset="0"/>
              </a:rPr>
              <a:t>(A) </a:t>
            </a:r>
            <a:r>
              <a:rPr lang="pt-BR" sz="2200" b="0" i="1" u="none" strike="noStrike" baseline="0" dirty="0">
                <a:latin typeface="Arial" panose="020B0604020202020204" pitchFamily="34" charset="0"/>
                <a:cs typeface="Arial" panose="020B0604020202020204" pitchFamily="34" charset="0"/>
              </a:rPr>
              <a:t>2</a:t>
            </a:r>
            <a:r>
              <a:rPr lang="pt-BR" sz="2200" b="0" i="0" u="none" strike="noStrike" baseline="0" dirty="0">
                <a:latin typeface="Arial" panose="020B0604020202020204" pitchFamily="34" charset="0"/>
                <a:cs typeface="Arial" panose="020B0604020202020204" pitchFamily="34" charset="0"/>
              </a:rPr>
              <a:t>,</a:t>
            </a:r>
            <a:r>
              <a:rPr lang="pt-BR" sz="2200" b="0" i="1" u="none" strike="noStrike" baseline="0" dirty="0">
                <a:latin typeface="Arial" panose="020B0604020202020204" pitchFamily="34" charset="0"/>
                <a:cs typeface="Arial" panose="020B0604020202020204" pitchFamily="34" charset="0"/>
              </a:rPr>
              <a:t>0 		</a:t>
            </a:r>
            <a:r>
              <a:rPr lang="pt-BR" sz="2200" b="0" i="0" u="none" strike="noStrike" baseline="0" dirty="0">
                <a:latin typeface="Arial" panose="020B0604020202020204" pitchFamily="34" charset="0"/>
                <a:cs typeface="Arial" panose="020B0604020202020204" pitchFamily="34" charset="0"/>
              </a:rPr>
              <a:t>(D) </a:t>
            </a:r>
            <a:r>
              <a:rPr lang="pt-BR" sz="2200" b="0" i="1" u="none" strike="noStrike" baseline="0" dirty="0">
                <a:latin typeface="Arial" panose="020B0604020202020204" pitchFamily="34" charset="0"/>
                <a:cs typeface="Arial" panose="020B0604020202020204" pitchFamily="34" charset="0"/>
              </a:rPr>
              <a:t>8</a:t>
            </a:r>
            <a:r>
              <a:rPr lang="pt-BR" sz="2200" b="0" i="0" u="none" strike="noStrike" baseline="0" dirty="0">
                <a:latin typeface="Arial" panose="020B0604020202020204" pitchFamily="34" charset="0"/>
                <a:cs typeface="Arial" panose="020B0604020202020204" pitchFamily="34" charset="0"/>
              </a:rPr>
              <a:t>,</a:t>
            </a:r>
            <a:r>
              <a:rPr lang="pt-BR" sz="2200" b="0" i="1" u="none" strike="noStrike" baseline="0" dirty="0">
                <a:latin typeface="Arial" panose="020B0604020202020204" pitchFamily="34" charset="0"/>
                <a:cs typeface="Arial" panose="020B0604020202020204" pitchFamily="34" charset="0"/>
              </a:rPr>
              <a:t>3</a:t>
            </a:r>
          </a:p>
          <a:p>
            <a:pPr algn="just"/>
            <a:r>
              <a:rPr lang="pt-BR" sz="2200" b="0" i="0" u="none" strike="noStrike" baseline="0" dirty="0">
                <a:latin typeface="Arial" panose="020B0604020202020204" pitchFamily="34" charset="0"/>
                <a:cs typeface="Arial" panose="020B0604020202020204" pitchFamily="34" charset="0"/>
              </a:rPr>
              <a:t>(B) </a:t>
            </a:r>
            <a:r>
              <a:rPr lang="pt-BR" sz="2200" b="0" i="1" u="none" strike="noStrike" baseline="0" dirty="0">
                <a:latin typeface="Arial" panose="020B0604020202020204" pitchFamily="34" charset="0"/>
                <a:cs typeface="Arial" panose="020B0604020202020204" pitchFamily="34" charset="0"/>
              </a:rPr>
              <a:t>3</a:t>
            </a:r>
            <a:r>
              <a:rPr lang="pt-BR" sz="2200" b="0" i="0" u="none" strike="noStrike" baseline="0" dirty="0">
                <a:latin typeface="Arial" panose="020B0604020202020204" pitchFamily="34" charset="0"/>
                <a:cs typeface="Arial" panose="020B0604020202020204" pitchFamily="34" charset="0"/>
              </a:rPr>
              <a:t>,</a:t>
            </a:r>
            <a:r>
              <a:rPr lang="pt-BR" sz="2200" b="0" i="1" u="none" strike="noStrike" baseline="0" dirty="0">
                <a:latin typeface="Arial" panose="020B0604020202020204" pitchFamily="34" charset="0"/>
                <a:cs typeface="Arial" panose="020B0604020202020204" pitchFamily="34" charset="0"/>
              </a:rPr>
              <a:t>0 		</a:t>
            </a:r>
            <a:r>
              <a:rPr lang="pt-BR" sz="2200" b="0" i="0" u="none" strike="noStrike" baseline="0" dirty="0">
                <a:latin typeface="Arial" panose="020B0604020202020204" pitchFamily="34" charset="0"/>
                <a:cs typeface="Arial" panose="020B0604020202020204" pitchFamily="34" charset="0"/>
              </a:rPr>
              <a:t>(E) </a:t>
            </a:r>
            <a:r>
              <a:rPr lang="pt-BR" sz="2200" b="0" i="1" u="none" strike="noStrike" baseline="0" dirty="0">
                <a:latin typeface="Arial" panose="020B0604020202020204" pitchFamily="34" charset="0"/>
                <a:cs typeface="Arial" panose="020B0604020202020204" pitchFamily="34" charset="0"/>
              </a:rPr>
              <a:t>12</a:t>
            </a:r>
            <a:r>
              <a:rPr lang="pt-BR" sz="2200" b="0" i="0" u="none" strike="noStrike" baseline="0" dirty="0">
                <a:latin typeface="Arial" panose="020B0604020202020204" pitchFamily="34" charset="0"/>
                <a:cs typeface="Arial" panose="020B0604020202020204" pitchFamily="34" charset="0"/>
              </a:rPr>
              <a:t>,</a:t>
            </a:r>
            <a:r>
              <a:rPr lang="pt-BR" sz="2200" b="0" i="1" u="none" strike="noStrike" baseline="0" dirty="0">
                <a:latin typeface="Arial" panose="020B0604020202020204" pitchFamily="34" charset="0"/>
                <a:cs typeface="Arial" panose="020B0604020202020204" pitchFamily="34" charset="0"/>
              </a:rPr>
              <a:t>0</a:t>
            </a:r>
          </a:p>
          <a:p>
            <a:pPr algn="just"/>
            <a:r>
              <a:rPr lang="pt-BR" sz="2200" b="0" i="0" u="none" strike="noStrike" baseline="0" dirty="0">
                <a:latin typeface="Arial" panose="020B0604020202020204" pitchFamily="34" charset="0"/>
                <a:cs typeface="Arial" panose="020B0604020202020204" pitchFamily="34" charset="0"/>
              </a:rPr>
              <a:t>(C) </a:t>
            </a:r>
            <a:r>
              <a:rPr lang="pt-BR" sz="2200" b="0" i="1" u="none" strike="noStrike" baseline="0" dirty="0">
                <a:latin typeface="Arial" panose="020B0604020202020204" pitchFamily="34" charset="0"/>
                <a:cs typeface="Arial" panose="020B0604020202020204" pitchFamily="34" charset="0"/>
              </a:rPr>
              <a:t>3</a:t>
            </a:r>
            <a:r>
              <a:rPr lang="pt-BR" sz="2200" b="0" i="0" u="none" strike="noStrike" baseline="0" dirty="0">
                <a:latin typeface="Arial" panose="020B0604020202020204" pitchFamily="34" charset="0"/>
                <a:cs typeface="Arial" panose="020B0604020202020204" pitchFamily="34" charset="0"/>
              </a:rPr>
              <a:t>,</a:t>
            </a:r>
            <a:r>
              <a:rPr lang="pt-BR" sz="2200" b="0" i="1" u="none" strike="noStrike" baseline="0" dirty="0">
                <a:latin typeface="Arial" panose="020B0604020202020204" pitchFamily="34" charset="0"/>
                <a:cs typeface="Arial" panose="020B0604020202020204" pitchFamily="34" charset="0"/>
              </a:rPr>
              <a:t>3</a:t>
            </a:r>
            <a:endParaRPr lang="pt-BR" sz="2200" dirty="0">
              <a:latin typeface="Arial" panose="020B0604020202020204" pitchFamily="34" charset="0"/>
              <a:cs typeface="Arial" panose="020B0604020202020204" pitchFamily="34" charset="0"/>
            </a:endParaRPr>
          </a:p>
        </p:txBody>
      </p:sp>
      <p:sp>
        <p:nvSpPr>
          <p:cNvPr id="6" name="CaixaDeTexto 5">
            <a:extLst>
              <a:ext uri="{FF2B5EF4-FFF2-40B4-BE49-F238E27FC236}">
                <a16:creationId xmlns:a16="http://schemas.microsoft.com/office/drawing/2014/main" id="{A2349FEF-A731-60CB-3830-F2369E94CD1B}"/>
              </a:ext>
            </a:extLst>
          </p:cNvPr>
          <p:cNvSpPr txBox="1"/>
          <p:nvPr/>
        </p:nvSpPr>
        <p:spPr>
          <a:xfrm>
            <a:off x="6303034" y="658837"/>
            <a:ext cx="5680492" cy="4832092"/>
          </a:xfrm>
          <a:prstGeom prst="rect">
            <a:avLst/>
          </a:prstGeom>
          <a:noFill/>
        </p:spPr>
        <p:txBody>
          <a:bodyPr wrap="square">
            <a:spAutoFit/>
          </a:bodyPr>
          <a:lstStyle/>
          <a:p>
            <a:pPr algn="just"/>
            <a:r>
              <a:rPr lang="pt-BR" sz="2200" b="1" i="0" u="none" strike="noStrike" baseline="0" dirty="0">
                <a:latin typeface="Arial" panose="020B0604020202020204" pitchFamily="34" charset="0"/>
                <a:cs typeface="Arial" panose="020B0604020202020204" pitchFamily="34" charset="0"/>
              </a:rPr>
              <a:t>26. (ENEM 2024 – Reaplicação/PPL) </a:t>
            </a:r>
            <a:r>
              <a:rPr lang="pt-BR" sz="2200" b="0" i="0" u="none" strike="noStrike" baseline="0" dirty="0">
                <a:latin typeface="Arial" panose="020B0604020202020204" pitchFamily="34" charset="0"/>
                <a:cs typeface="Arial" panose="020B0604020202020204" pitchFamily="34" charset="0"/>
              </a:rPr>
              <a:t>Um engenheiro civil organizou duas equipes de pedreiros, I e II, para a construção de um muro bastante extenso. Todos os pedreiros, de ambas as equipes, apresentam o mesmo rendimento por hora trabalhada frente à construção planejada. A equipe I era composta por </a:t>
            </a:r>
            <a:r>
              <a:rPr lang="pt-BR" sz="2200" b="0" i="1" u="none" strike="noStrike" baseline="0" dirty="0">
                <a:latin typeface="Arial" panose="020B0604020202020204" pitchFamily="34" charset="0"/>
                <a:cs typeface="Arial" panose="020B0604020202020204" pitchFamily="34" charset="0"/>
              </a:rPr>
              <a:t>3 </a:t>
            </a:r>
            <a:r>
              <a:rPr lang="pt-BR" sz="2200" b="0" i="0" u="none" strike="noStrike" baseline="0" dirty="0">
                <a:latin typeface="Arial" panose="020B0604020202020204" pitchFamily="34" charset="0"/>
                <a:cs typeface="Arial" panose="020B0604020202020204" pitchFamily="34" charset="0"/>
              </a:rPr>
              <a:t>pedreiros, que construíram </a:t>
            </a:r>
            <a:r>
              <a:rPr lang="pt-BR" sz="2200" b="0" i="1" u="none" strike="noStrike" baseline="0" dirty="0">
                <a:latin typeface="Arial" panose="020B0604020202020204" pitchFamily="34" charset="0"/>
                <a:cs typeface="Arial" panose="020B0604020202020204" pitchFamily="34" charset="0"/>
              </a:rPr>
              <a:t>36 </a:t>
            </a:r>
            <a:r>
              <a:rPr lang="pt-BR" sz="2200" b="0" i="0" u="none" strike="noStrike" baseline="0" dirty="0">
                <a:latin typeface="Arial" panose="020B0604020202020204" pitchFamily="34" charset="0"/>
                <a:cs typeface="Arial" panose="020B0604020202020204" pitchFamily="34" charset="0"/>
              </a:rPr>
              <a:t>metros quadrados de muro, em </a:t>
            </a:r>
            <a:r>
              <a:rPr lang="pt-BR" sz="2200" b="0" i="1" u="none" strike="noStrike" baseline="0" dirty="0">
                <a:latin typeface="Arial" panose="020B0604020202020204" pitchFamily="34" charset="0"/>
                <a:cs typeface="Arial" panose="020B0604020202020204" pitchFamily="34" charset="0"/>
              </a:rPr>
              <a:t>2 </a:t>
            </a:r>
            <a:r>
              <a:rPr lang="pt-BR" sz="2200" b="0" i="0" u="none" strike="noStrike" baseline="0" dirty="0">
                <a:latin typeface="Arial" panose="020B0604020202020204" pitchFamily="34" charset="0"/>
                <a:cs typeface="Arial" panose="020B0604020202020204" pitchFamily="34" charset="0"/>
              </a:rPr>
              <a:t>dias, trabalhando </a:t>
            </a:r>
            <a:r>
              <a:rPr lang="pt-BR" sz="2200" b="0" i="1" u="none" strike="noStrike" baseline="0" dirty="0">
                <a:latin typeface="Arial" panose="020B0604020202020204" pitchFamily="34" charset="0"/>
                <a:cs typeface="Arial" panose="020B0604020202020204" pitchFamily="34" charset="0"/>
              </a:rPr>
              <a:t>6 </a:t>
            </a:r>
            <a:r>
              <a:rPr lang="pt-BR" sz="2200" dirty="0">
                <a:latin typeface="Arial" panose="020B0604020202020204" pitchFamily="34" charset="0"/>
                <a:cs typeface="Arial" panose="020B0604020202020204" pitchFamily="34" charset="0"/>
              </a:rPr>
              <a:t>horas por dia. A equipe II era composta por </a:t>
            </a:r>
            <a:r>
              <a:rPr lang="pt-BR" sz="2200" i="1" dirty="0">
                <a:latin typeface="Arial" panose="020B0604020202020204" pitchFamily="34" charset="0"/>
                <a:cs typeface="Arial" panose="020B0604020202020204" pitchFamily="34" charset="0"/>
              </a:rPr>
              <a:t>5 </a:t>
            </a:r>
            <a:r>
              <a:rPr lang="pt-BR" sz="2200" dirty="0">
                <a:latin typeface="Arial" panose="020B0604020202020204" pitchFamily="34" charset="0"/>
                <a:cs typeface="Arial" panose="020B0604020202020204" pitchFamily="34" charset="0"/>
              </a:rPr>
              <a:t>pedreiros, que trabalharam </a:t>
            </a:r>
            <a:r>
              <a:rPr lang="pt-BR" sz="2200" i="1" dirty="0">
                <a:latin typeface="Arial" panose="020B0604020202020204" pitchFamily="34" charset="0"/>
                <a:cs typeface="Arial" panose="020B0604020202020204" pitchFamily="34" charset="0"/>
              </a:rPr>
              <a:t>8 </a:t>
            </a:r>
            <a:r>
              <a:rPr lang="pt-BR" sz="2200" dirty="0">
                <a:latin typeface="Arial" panose="020B0604020202020204" pitchFamily="34" charset="0"/>
                <a:cs typeface="Arial" panose="020B0604020202020204" pitchFamily="34" charset="0"/>
              </a:rPr>
              <a:t>horas diárias, durante </a:t>
            </a:r>
            <a:r>
              <a:rPr lang="pt-BR" sz="2200" i="1" dirty="0">
                <a:latin typeface="Arial" panose="020B0604020202020204" pitchFamily="34" charset="0"/>
                <a:cs typeface="Arial" panose="020B0604020202020204" pitchFamily="34" charset="0"/>
              </a:rPr>
              <a:t>6 </a:t>
            </a:r>
            <a:r>
              <a:rPr lang="pt-BR" sz="2200" dirty="0">
                <a:latin typeface="Arial" panose="020B0604020202020204" pitchFamily="34" charset="0"/>
                <a:cs typeface="Arial" panose="020B0604020202020204" pitchFamily="34" charset="0"/>
              </a:rPr>
              <a:t>dias.</a:t>
            </a:r>
          </a:p>
          <a:p>
            <a:pPr algn="just"/>
            <a:r>
              <a:rPr lang="pt-BR" sz="2200" dirty="0">
                <a:latin typeface="Arial" panose="020B0604020202020204" pitchFamily="34" charset="0"/>
                <a:cs typeface="Arial" panose="020B0604020202020204" pitchFamily="34" charset="0"/>
              </a:rPr>
              <a:t>Quantos metros quadrados a equipe II construiu a mais do que a equipe I?</a:t>
            </a:r>
          </a:p>
        </p:txBody>
      </p:sp>
      <p:sp>
        <p:nvSpPr>
          <p:cNvPr id="8" name="CaixaDeTexto 7">
            <a:extLst>
              <a:ext uri="{FF2B5EF4-FFF2-40B4-BE49-F238E27FC236}">
                <a16:creationId xmlns:a16="http://schemas.microsoft.com/office/drawing/2014/main" id="{48BFB0E2-BB77-9AB4-0147-E5A23BEBA48F}"/>
              </a:ext>
            </a:extLst>
          </p:cNvPr>
          <p:cNvSpPr txBox="1"/>
          <p:nvPr/>
        </p:nvSpPr>
        <p:spPr>
          <a:xfrm>
            <a:off x="6303034" y="5490929"/>
            <a:ext cx="5680491" cy="1107996"/>
          </a:xfrm>
          <a:prstGeom prst="rect">
            <a:avLst/>
          </a:prstGeom>
          <a:noFill/>
        </p:spPr>
        <p:txBody>
          <a:bodyPr wrap="square">
            <a:spAutoFit/>
          </a:bodyPr>
          <a:lstStyle/>
          <a:p>
            <a:pPr algn="just"/>
            <a:r>
              <a:rPr lang="pt-BR" sz="2200" b="0" i="0" u="none" strike="noStrike" baseline="0" dirty="0">
                <a:latin typeface="Arial" panose="020B0604020202020204" pitchFamily="34" charset="0"/>
                <a:cs typeface="Arial" panose="020B0604020202020204" pitchFamily="34" charset="0"/>
              </a:rPr>
              <a:t>(A) </a:t>
            </a:r>
            <a:r>
              <a:rPr lang="pt-BR" sz="2200" b="0" i="1" u="none" strike="noStrike" baseline="0" dirty="0">
                <a:latin typeface="Arial" panose="020B0604020202020204" pitchFamily="34" charset="0"/>
                <a:cs typeface="Arial" panose="020B0604020202020204" pitchFamily="34" charset="0"/>
              </a:rPr>
              <a:t>144 		</a:t>
            </a:r>
            <a:r>
              <a:rPr lang="pt-BR" sz="2200" b="0" i="0" u="none" strike="noStrike" baseline="0" dirty="0">
                <a:latin typeface="Arial" panose="020B0604020202020204" pitchFamily="34" charset="0"/>
                <a:cs typeface="Arial" panose="020B0604020202020204" pitchFamily="34" charset="0"/>
              </a:rPr>
              <a:t>(D) </a:t>
            </a:r>
            <a:r>
              <a:rPr lang="pt-BR" sz="2200" b="0" i="1" u="none" strike="noStrike" baseline="0" dirty="0">
                <a:latin typeface="Arial" panose="020B0604020202020204" pitchFamily="34" charset="0"/>
                <a:cs typeface="Arial" panose="020B0604020202020204" pitchFamily="34" charset="0"/>
              </a:rPr>
              <a:t>240</a:t>
            </a:r>
          </a:p>
          <a:p>
            <a:pPr algn="just"/>
            <a:r>
              <a:rPr lang="pt-BR" sz="2200" b="0" i="0" u="none" strike="noStrike" baseline="0" dirty="0">
                <a:latin typeface="Arial" panose="020B0604020202020204" pitchFamily="34" charset="0"/>
                <a:cs typeface="Arial" panose="020B0604020202020204" pitchFamily="34" charset="0"/>
              </a:rPr>
              <a:t>(B) </a:t>
            </a:r>
            <a:r>
              <a:rPr lang="pt-BR" sz="2200" b="0" i="1" u="none" strike="noStrike" baseline="0" dirty="0">
                <a:latin typeface="Arial" panose="020B0604020202020204" pitchFamily="34" charset="0"/>
                <a:cs typeface="Arial" panose="020B0604020202020204" pitchFamily="34" charset="0"/>
              </a:rPr>
              <a:t>180 		</a:t>
            </a:r>
            <a:r>
              <a:rPr lang="pt-BR" sz="2200" b="0" i="0" u="none" strike="noStrike" baseline="0" dirty="0">
                <a:latin typeface="Arial" panose="020B0604020202020204" pitchFamily="34" charset="0"/>
                <a:cs typeface="Arial" panose="020B0604020202020204" pitchFamily="34" charset="0"/>
              </a:rPr>
              <a:t>(E) </a:t>
            </a:r>
            <a:r>
              <a:rPr lang="pt-BR" sz="2200" b="0" i="1" u="none" strike="noStrike" baseline="0" dirty="0">
                <a:latin typeface="Arial" panose="020B0604020202020204" pitchFamily="34" charset="0"/>
                <a:cs typeface="Arial" panose="020B0604020202020204" pitchFamily="34" charset="0"/>
              </a:rPr>
              <a:t>276</a:t>
            </a:r>
          </a:p>
          <a:p>
            <a:pPr algn="just"/>
            <a:r>
              <a:rPr lang="pt-BR" sz="2200" b="0" i="0" u="none" strike="noStrike" baseline="0" dirty="0">
                <a:latin typeface="Arial" panose="020B0604020202020204" pitchFamily="34" charset="0"/>
                <a:cs typeface="Arial" panose="020B0604020202020204" pitchFamily="34" charset="0"/>
              </a:rPr>
              <a:t>(C) </a:t>
            </a:r>
            <a:r>
              <a:rPr lang="pt-BR" sz="2200" b="0" i="1" u="none" strike="noStrike" baseline="0" dirty="0">
                <a:latin typeface="Arial" panose="020B0604020202020204" pitchFamily="34" charset="0"/>
                <a:cs typeface="Arial" panose="020B0604020202020204" pitchFamily="34" charset="0"/>
              </a:rPr>
              <a:t>204</a:t>
            </a:r>
            <a:endParaRPr lang="pt-BR" sz="2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0495598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C15A03-502D-ABDC-97D4-2580EF07339B}"/>
            </a:ext>
          </a:extLst>
        </p:cNvPr>
        <p:cNvGrpSpPr/>
        <p:nvPr/>
      </p:nvGrpSpPr>
      <p:grpSpPr>
        <a:xfrm>
          <a:off x="0" y="0"/>
          <a:ext cx="0" cy="0"/>
          <a:chOff x="0" y="0"/>
          <a:chExt cx="0" cy="0"/>
        </a:xfrm>
      </p:grpSpPr>
      <p:cxnSp>
        <p:nvCxnSpPr>
          <p:cNvPr id="2" name="Conector reto 1">
            <a:extLst>
              <a:ext uri="{FF2B5EF4-FFF2-40B4-BE49-F238E27FC236}">
                <a16:creationId xmlns:a16="http://schemas.microsoft.com/office/drawing/2014/main" id="{1D14FB57-DC26-571F-1BE0-5DEF9EB9CF77}"/>
              </a:ext>
            </a:extLst>
          </p:cNvPr>
          <p:cNvCxnSpPr>
            <a:cxnSpLocks/>
          </p:cNvCxnSpPr>
          <p:nvPr/>
        </p:nvCxnSpPr>
        <p:spPr>
          <a:xfrm>
            <a:off x="6303034" y="727295"/>
            <a:ext cx="0" cy="5709588"/>
          </a:xfrm>
          <a:prstGeom prst="line">
            <a:avLst/>
          </a:prstGeom>
          <a:ln w="28575"/>
        </p:spPr>
        <p:style>
          <a:lnRef idx="3">
            <a:schemeClr val="dk1"/>
          </a:lnRef>
          <a:fillRef idx="0">
            <a:schemeClr val="dk1"/>
          </a:fillRef>
          <a:effectRef idx="2">
            <a:schemeClr val="dk1"/>
          </a:effectRef>
          <a:fontRef idx="minor">
            <a:schemeClr val="tx1"/>
          </a:fontRef>
        </p:style>
      </p:cxnSp>
      <p:sp>
        <p:nvSpPr>
          <p:cNvPr id="4" name="CaixaDeTexto 3">
            <a:extLst>
              <a:ext uri="{FF2B5EF4-FFF2-40B4-BE49-F238E27FC236}">
                <a16:creationId xmlns:a16="http://schemas.microsoft.com/office/drawing/2014/main" id="{8D5C7D22-9FD0-B920-0582-91A1B711A546}"/>
              </a:ext>
            </a:extLst>
          </p:cNvPr>
          <p:cNvSpPr txBox="1"/>
          <p:nvPr/>
        </p:nvSpPr>
        <p:spPr>
          <a:xfrm>
            <a:off x="172528" y="571621"/>
            <a:ext cx="6130506" cy="5847755"/>
          </a:xfrm>
          <a:prstGeom prst="rect">
            <a:avLst/>
          </a:prstGeom>
          <a:noFill/>
        </p:spPr>
        <p:txBody>
          <a:bodyPr wrap="square">
            <a:spAutoFit/>
          </a:bodyPr>
          <a:lstStyle/>
          <a:p>
            <a:pPr algn="just"/>
            <a:r>
              <a:rPr lang="pt-BR" sz="2200" b="1" i="0" u="none" strike="noStrike" baseline="0" dirty="0">
                <a:latin typeface="Arial" panose="020B0604020202020204" pitchFamily="34" charset="0"/>
                <a:cs typeface="Arial" panose="020B0604020202020204" pitchFamily="34" charset="0"/>
              </a:rPr>
              <a:t>27. (ENEM 2025) </a:t>
            </a:r>
            <a:r>
              <a:rPr lang="pt-BR" sz="2200" b="0" i="0" u="none" strike="noStrike" baseline="0" dirty="0">
                <a:latin typeface="Arial" panose="020B0604020202020204" pitchFamily="34" charset="0"/>
                <a:cs typeface="Arial" panose="020B0604020202020204" pitchFamily="34" charset="0"/>
              </a:rPr>
              <a:t>Uma fábrica de tijolos ecológicos com </a:t>
            </a:r>
            <a:r>
              <a:rPr lang="pt-BR" sz="2200" b="0" i="1" u="none" strike="noStrike" baseline="0" dirty="0">
                <a:latin typeface="Arial" panose="020B0604020202020204" pitchFamily="34" charset="0"/>
                <a:cs typeface="Arial" panose="020B0604020202020204" pitchFamily="34" charset="0"/>
              </a:rPr>
              <a:t>3 </a:t>
            </a:r>
            <a:r>
              <a:rPr lang="pt-BR" sz="2200" b="0" i="0" u="none" strike="noStrike" baseline="0" dirty="0">
                <a:latin typeface="Arial" panose="020B0604020202020204" pitchFamily="34" charset="0"/>
                <a:cs typeface="Arial" panose="020B0604020202020204" pitchFamily="34" charset="0"/>
              </a:rPr>
              <a:t>funcionários, cada um trabalhando </a:t>
            </a:r>
            <a:r>
              <a:rPr lang="pt-BR" sz="2200" b="0" i="1" u="none" strike="noStrike" baseline="0" dirty="0">
                <a:latin typeface="Arial" panose="020B0604020202020204" pitchFamily="34" charset="0"/>
                <a:cs typeface="Arial" panose="020B0604020202020204" pitchFamily="34" charset="0"/>
              </a:rPr>
              <a:t>6 </a:t>
            </a:r>
            <a:r>
              <a:rPr lang="pt-BR" sz="2200" b="0" i="0" u="none" strike="noStrike" baseline="0" dirty="0">
                <a:latin typeface="Arial" panose="020B0604020202020204" pitchFamily="34" charset="0"/>
                <a:cs typeface="Arial" panose="020B0604020202020204" pitchFamily="34" charset="0"/>
              </a:rPr>
              <a:t>horas diárias, produz </a:t>
            </a:r>
            <a:r>
              <a:rPr lang="pt-BR" sz="2200" b="0" i="1" u="none" strike="noStrike" baseline="0" dirty="0">
                <a:latin typeface="Arial" panose="020B0604020202020204" pitchFamily="34" charset="0"/>
                <a:cs typeface="Arial" panose="020B0604020202020204" pitchFamily="34" charset="0"/>
              </a:rPr>
              <a:t>720 </a:t>
            </a:r>
            <a:r>
              <a:rPr lang="pt-BR" sz="2200" b="0" i="0" u="none" strike="noStrike" baseline="0" dirty="0">
                <a:latin typeface="Arial" panose="020B0604020202020204" pitchFamily="34" charset="0"/>
                <a:cs typeface="Arial" panose="020B0604020202020204" pitchFamily="34" charset="0"/>
              </a:rPr>
              <a:t>unidades por dia. Para atender ao crescimento da demanda por esse tipo de tijolo, essa fábrica passou a ter </a:t>
            </a:r>
            <a:r>
              <a:rPr lang="pt-BR" sz="2200" b="0" i="1" u="none" strike="noStrike" baseline="0" dirty="0">
                <a:latin typeface="Arial" panose="020B0604020202020204" pitchFamily="34" charset="0"/>
                <a:cs typeface="Arial" panose="020B0604020202020204" pitchFamily="34" charset="0"/>
              </a:rPr>
              <a:t>5 </a:t>
            </a:r>
            <a:r>
              <a:rPr lang="pt-BR" sz="2200" b="0" i="0" u="none" strike="noStrike" baseline="0" dirty="0">
                <a:latin typeface="Arial" panose="020B0604020202020204" pitchFamily="34" charset="0"/>
                <a:cs typeface="Arial" panose="020B0604020202020204" pitchFamily="34" charset="0"/>
              </a:rPr>
              <a:t>funcionários, cada um trabalhando </a:t>
            </a:r>
            <a:r>
              <a:rPr lang="pt-BR" sz="2200" b="0" i="1" u="none" strike="noStrike" baseline="0" dirty="0">
                <a:latin typeface="Arial" panose="020B0604020202020204" pitchFamily="34" charset="0"/>
                <a:cs typeface="Arial" panose="020B0604020202020204" pitchFamily="34" charset="0"/>
              </a:rPr>
              <a:t>9 </a:t>
            </a:r>
            <a:r>
              <a:rPr lang="pt-BR" sz="2200" b="0" i="0" u="none" strike="noStrike" baseline="0" dirty="0">
                <a:latin typeface="Arial" panose="020B0604020202020204" pitchFamily="34" charset="0"/>
                <a:cs typeface="Arial" panose="020B0604020202020204" pitchFamily="34" charset="0"/>
              </a:rPr>
              <a:t>horas por dia, aumentando, assim, sua capacidade de produção. Todos os funcionários produzem igual quantidade de tijolos a cada hora, independentemente de trabalharem </a:t>
            </a:r>
            <a:r>
              <a:rPr lang="pt-BR" sz="2200" b="0" i="1" u="none" strike="noStrike" baseline="0" dirty="0">
                <a:latin typeface="Arial" panose="020B0604020202020204" pitchFamily="34" charset="0"/>
                <a:cs typeface="Arial" panose="020B0604020202020204" pitchFamily="34" charset="0"/>
              </a:rPr>
              <a:t>6 </a:t>
            </a:r>
            <a:r>
              <a:rPr lang="pt-BR" sz="2200" b="0" i="0" u="none" strike="noStrike" baseline="0" dirty="0">
                <a:latin typeface="Arial" panose="020B0604020202020204" pitchFamily="34" charset="0"/>
                <a:cs typeface="Arial" panose="020B0604020202020204" pitchFamily="34" charset="0"/>
              </a:rPr>
              <a:t>ou </a:t>
            </a:r>
            <a:r>
              <a:rPr lang="pt-BR" sz="2200" b="0" i="1" u="none" strike="noStrike" baseline="0" dirty="0">
                <a:latin typeface="Arial" panose="020B0604020202020204" pitchFamily="34" charset="0"/>
                <a:cs typeface="Arial" panose="020B0604020202020204" pitchFamily="34" charset="0"/>
              </a:rPr>
              <a:t>9 </a:t>
            </a:r>
            <a:r>
              <a:rPr lang="pt-BR" sz="2200" b="0" i="0" u="none" strike="noStrike" baseline="0" dirty="0">
                <a:latin typeface="Arial" panose="020B0604020202020204" pitchFamily="34" charset="0"/>
                <a:cs typeface="Arial" panose="020B0604020202020204" pitchFamily="34" charset="0"/>
              </a:rPr>
              <a:t>horas diárias.</a:t>
            </a:r>
          </a:p>
          <a:p>
            <a:pPr algn="just"/>
            <a:r>
              <a:rPr lang="pt-BR" sz="2200" b="0" i="0" u="none" strike="noStrike" baseline="0" dirty="0">
                <a:latin typeface="Arial" panose="020B0604020202020204" pitchFamily="34" charset="0"/>
                <a:cs typeface="Arial" panose="020B0604020202020204" pitchFamily="34" charset="0"/>
              </a:rPr>
              <a:t>O número de tijolos fabricados diariamente após o aumento da capacidade de produção é</a:t>
            </a:r>
          </a:p>
          <a:p>
            <a:pPr algn="just"/>
            <a:endParaRPr lang="pt-BR" sz="2200" b="0" i="0" u="none" strike="noStrike" baseline="0" dirty="0">
              <a:latin typeface="Arial" panose="020B0604020202020204" pitchFamily="34" charset="0"/>
              <a:cs typeface="Arial" panose="020B0604020202020204" pitchFamily="34" charset="0"/>
            </a:endParaRPr>
          </a:p>
          <a:p>
            <a:pPr algn="just"/>
            <a:r>
              <a:rPr lang="pt-BR" sz="2200" b="0" i="0" u="none" strike="noStrike" baseline="0" dirty="0">
                <a:latin typeface="Arial" panose="020B0604020202020204" pitchFamily="34" charset="0"/>
                <a:cs typeface="Arial" panose="020B0604020202020204" pitchFamily="34" charset="0"/>
              </a:rPr>
              <a:t>(A) </a:t>
            </a:r>
            <a:r>
              <a:rPr lang="pt-BR" sz="2200" b="0" i="1" u="none" strike="noStrike" baseline="0" dirty="0">
                <a:latin typeface="Arial" panose="020B0604020202020204" pitchFamily="34" charset="0"/>
                <a:cs typeface="Arial" panose="020B0604020202020204" pitchFamily="34" charset="0"/>
              </a:rPr>
              <a:t>800</a:t>
            </a:r>
            <a:r>
              <a:rPr lang="pt-BR" sz="2200" b="0" i="0" u="none" strike="noStrike" baseline="0" dirty="0">
                <a:latin typeface="Arial" panose="020B0604020202020204" pitchFamily="34" charset="0"/>
                <a:cs typeface="Arial" panose="020B0604020202020204" pitchFamily="34" charset="0"/>
              </a:rPr>
              <a:t>. 		(D) </a:t>
            </a:r>
            <a:r>
              <a:rPr lang="pt-BR" sz="2200" b="0" i="1" u="none" strike="noStrike" baseline="0" dirty="0">
                <a:latin typeface="Arial" panose="020B0604020202020204" pitchFamily="34" charset="0"/>
                <a:cs typeface="Arial" panose="020B0604020202020204" pitchFamily="34" charset="0"/>
              </a:rPr>
              <a:t>1800</a:t>
            </a:r>
            <a:r>
              <a:rPr lang="pt-BR" sz="2200" b="0" i="0" u="none" strike="noStrike" baseline="0" dirty="0">
                <a:latin typeface="Arial" panose="020B0604020202020204" pitchFamily="34" charset="0"/>
                <a:cs typeface="Arial" panose="020B0604020202020204" pitchFamily="34" charset="0"/>
              </a:rPr>
              <a:t>.</a:t>
            </a:r>
          </a:p>
          <a:p>
            <a:pPr algn="just"/>
            <a:r>
              <a:rPr lang="pt-BR" sz="2200" b="0" i="0" u="none" strike="noStrike" baseline="0" dirty="0">
                <a:latin typeface="Arial" panose="020B0604020202020204" pitchFamily="34" charset="0"/>
                <a:cs typeface="Arial" panose="020B0604020202020204" pitchFamily="34" charset="0"/>
              </a:rPr>
              <a:t>(B) </a:t>
            </a:r>
            <a:r>
              <a:rPr lang="pt-BR" sz="2200" b="0" i="1" u="none" strike="noStrike" baseline="0" dirty="0">
                <a:latin typeface="Arial" panose="020B0604020202020204" pitchFamily="34" charset="0"/>
                <a:cs typeface="Arial" panose="020B0604020202020204" pitchFamily="34" charset="0"/>
              </a:rPr>
              <a:t>1080</a:t>
            </a:r>
            <a:r>
              <a:rPr lang="pt-BR" sz="2200" b="0" i="0" u="none" strike="noStrike" baseline="0" dirty="0">
                <a:latin typeface="Arial" panose="020B0604020202020204" pitchFamily="34" charset="0"/>
                <a:cs typeface="Arial" panose="020B0604020202020204" pitchFamily="34" charset="0"/>
              </a:rPr>
              <a:t>. 		(E) </a:t>
            </a:r>
            <a:r>
              <a:rPr lang="pt-BR" sz="2200" b="0" i="1" u="none" strike="noStrike" baseline="0" dirty="0">
                <a:latin typeface="Arial" panose="020B0604020202020204" pitchFamily="34" charset="0"/>
                <a:cs typeface="Arial" panose="020B0604020202020204" pitchFamily="34" charset="0"/>
              </a:rPr>
              <a:t>2520</a:t>
            </a:r>
            <a:r>
              <a:rPr lang="pt-BR" sz="2200" b="0" i="0" u="none" strike="noStrike" baseline="0" dirty="0">
                <a:latin typeface="Arial" panose="020B0604020202020204" pitchFamily="34" charset="0"/>
                <a:cs typeface="Arial" panose="020B0604020202020204" pitchFamily="34" charset="0"/>
              </a:rPr>
              <a:t>.</a:t>
            </a:r>
          </a:p>
          <a:p>
            <a:pPr algn="just"/>
            <a:r>
              <a:rPr lang="pt-BR" sz="2200" b="0" i="0" u="none" strike="noStrike" baseline="0" dirty="0">
                <a:latin typeface="Arial" panose="020B0604020202020204" pitchFamily="34" charset="0"/>
                <a:cs typeface="Arial" panose="020B0604020202020204" pitchFamily="34" charset="0"/>
              </a:rPr>
              <a:t>(C) </a:t>
            </a:r>
            <a:r>
              <a:rPr lang="pt-BR" sz="2200" b="0" i="1" u="none" strike="noStrike" baseline="0" dirty="0">
                <a:latin typeface="Arial" panose="020B0604020202020204" pitchFamily="34" charset="0"/>
                <a:cs typeface="Arial" panose="020B0604020202020204" pitchFamily="34" charset="0"/>
              </a:rPr>
              <a:t>1200</a:t>
            </a:r>
            <a:r>
              <a:rPr lang="pt-BR" sz="2200" b="0" i="0" u="none" strike="noStrike" baseline="0" dirty="0">
                <a:latin typeface="Arial" panose="020B0604020202020204" pitchFamily="34" charset="0"/>
                <a:cs typeface="Arial" panose="020B0604020202020204" pitchFamily="34" charset="0"/>
              </a:rPr>
              <a:t>.</a:t>
            </a:r>
            <a:endParaRPr lang="pt-BR" sz="2200" dirty="0">
              <a:latin typeface="Arial" panose="020B0604020202020204" pitchFamily="34" charset="0"/>
              <a:cs typeface="Arial" panose="020B0604020202020204" pitchFamily="34" charset="0"/>
            </a:endParaRPr>
          </a:p>
        </p:txBody>
      </p:sp>
      <p:pic>
        <p:nvPicPr>
          <p:cNvPr id="6" name="Imagem 5" descr="Interface gráfica do usuário, Texto, Aplicativo, Email&#10;&#10;O conteúdo gerado por IA pode estar incorreto.">
            <a:extLst>
              <a:ext uri="{FF2B5EF4-FFF2-40B4-BE49-F238E27FC236}">
                <a16:creationId xmlns:a16="http://schemas.microsoft.com/office/drawing/2014/main" id="{9416A9AE-5AA3-F04E-2458-4E55673E1C09}"/>
              </a:ext>
            </a:extLst>
          </p:cNvPr>
          <p:cNvPicPr>
            <a:picLocks noChangeAspect="1"/>
          </p:cNvPicPr>
          <p:nvPr/>
        </p:nvPicPr>
        <p:blipFill>
          <a:blip r:embed="rId2"/>
          <a:stretch>
            <a:fillRect/>
          </a:stretch>
        </p:blipFill>
        <p:spPr>
          <a:xfrm>
            <a:off x="6380671" y="661219"/>
            <a:ext cx="5528715" cy="2228630"/>
          </a:xfrm>
          <a:prstGeom prst="rect">
            <a:avLst/>
          </a:prstGeom>
        </p:spPr>
      </p:pic>
      <p:sp>
        <p:nvSpPr>
          <p:cNvPr id="8" name="CaixaDeTexto 7">
            <a:extLst>
              <a:ext uri="{FF2B5EF4-FFF2-40B4-BE49-F238E27FC236}">
                <a16:creationId xmlns:a16="http://schemas.microsoft.com/office/drawing/2014/main" id="{8E9B2DDF-5E19-9EC5-4C77-EA55CFE2918C}"/>
              </a:ext>
            </a:extLst>
          </p:cNvPr>
          <p:cNvSpPr txBox="1"/>
          <p:nvPr/>
        </p:nvSpPr>
        <p:spPr>
          <a:xfrm>
            <a:off x="6303034" y="2889849"/>
            <a:ext cx="5716436" cy="3816429"/>
          </a:xfrm>
          <a:prstGeom prst="rect">
            <a:avLst/>
          </a:prstGeom>
          <a:noFill/>
        </p:spPr>
        <p:txBody>
          <a:bodyPr wrap="square">
            <a:spAutoFit/>
          </a:bodyPr>
          <a:lstStyle/>
          <a:p>
            <a:pPr algn="just"/>
            <a:r>
              <a:rPr lang="pt-BR" sz="2200" b="1" i="0" u="none" strike="noStrike" baseline="0" dirty="0">
                <a:latin typeface="Arial" panose="020B0604020202020204" pitchFamily="34" charset="0"/>
                <a:cs typeface="Arial" panose="020B0604020202020204" pitchFamily="34" charset="0"/>
              </a:rPr>
              <a:t>Item 1. (CAED 2025) </a:t>
            </a:r>
            <a:r>
              <a:rPr lang="pt-BR" sz="2200" b="0" i="0" u="none" strike="noStrike" baseline="0" dirty="0">
                <a:latin typeface="Arial" panose="020B0604020202020204" pitchFamily="34" charset="0"/>
                <a:cs typeface="Arial" panose="020B0604020202020204" pitchFamily="34" charset="0"/>
              </a:rPr>
              <a:t>Mariana é a responsável por uma empresa de bordados industriais, produzidos por meio de máquinas informatizadas. Essa empresa tinha </a:t>
            </a:r>
            <a:r>
              <a:rPr lang="pt-BR" sz="2200" b="0" i="1" u="none" strike="noStrike" baseline="0" dirty="0">
                <a:latin typeface="Arial" panose="020B0604020202020204" pitchFamily="34" charset="0"/>
                <a:cs typeface="Arial" panose="020B0604020202020204" pitchFamily="34" charset="0"/>
              </a:rPr>
              <a:t>2 </a:t>
            </a:r>
            <a:r>
              <a:rPr lang="pt-BR" sz="2200" b="0" i="0" u="none" strike="noStrike" baseline="0" dirty="0">
                <a:latin typeface="Arial" panose="020B0604020202020204" pitchFamily="34" charset="0"/>
                <a:cs typeface="Arial" panose="020B0604020202020204" pitchFamily="34" charset="0"/>
              </a:rPr>
              <a:t>máquinas iguais que, ao trabalhar no mesmo ritmo, produziam, juntas, </a:t>
            </a:r>
            <a:r>
              <a:rPr lang="pt-BR" sz="2200" b="0" i="1" u="none" strike="noStrike" baseline="0" dirty="0">
                <a:latin typeface="Arial" panose="020B0604020202020204" pitchFamily="34" charset="0"/>
                <a:cs typeface="Arial" panose="020B0604020202020204" pitchFamily="34" charset="0"/>
              </a:rPr>
              <a:t>7800 </a:t>
            </a:r>
            <a:r>
              <a:rPr lang="pt-BR" sz="2200" b="0" i="0" u="none" strike="noStrike" baseline="0" dirty="0">
                <a:latin typeface="Arial" panose="020B0604020202020204" pitchFamily="34" charset="0"/>
                <a:cs typeface="Arial" panose="020B0604020202020204" pitchFamily="34" charset="0"/>
              </a:rPr>
              <a:t>pontos de bordado em certo período de tempo. Para aumentar essa produção de bordados, foram compradas </a:t>
            </a:r>
            <a:r>
              <a:rPr lang="pt-BR" sz="2200" b="0" i="1" u="none" strike="noStrike" baseline="0" dirty="0">
                <a:latin typeface="Arial" panose="020B0604020202020204" pitchFamily="34" charset="0"/>
                <a:cs typeface="Arial" panose="020B0604020202020204" pitchFamily="34" charset="0"/>
              </a:rPr>
              <a:t>6 </a:t>
            </a:r>
            <a:r>
              <a:rPr lang="pt-BR" sz="2200" b="0" i="0" u="none" strike="noStrike" baseline="0" dirty="0">
                <a:latin typeface="Arial" panose="020B0604020202020204" pitchFamily="34" charset="0"/>
                <a:cs typeface="Arial" panose="020B0604020202020204" pitchFamily="34" charset="0"/>
              </a:rPr>
              <a:t>máquinas iguais, que passaram a trabalhar no mesmo ritmo e junto com as outras.</a:t>
            </a:r>
            <a:endParaRPr lang="pt-BR" sz="2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59207820"/>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09BCC9-12D6-C440-EA48-F083CFB097C6}"/>
            </a:ext>
          </a:extLst>
        </p:cNvPr>
        <p:cNvGrpSpPr/>
        <p:nvPr/>
      </p:nvGrpSpPr>
      <p:grpSpPr>
        <a:xfrm>
          <a:off x="0" y="0"/>
          <a:ext cx="0" cy="0"/>
          <a:chOff x="0" y="0"/>
          <a:chExt cx="0" cy="0"/>
        </a:xfrm>
      </p:grpSpPr>
      <p:cxnSp>
        <p:nvCxnSpPr>
          <p:cNvPr id="2" name="Conector reto 1">
            <a:extLst>
              <a:ext uri="{FF2B5EF4-FFF2-40B4-BE49-F238E27FC236}">
                <a16:creationId xmlns:a16="http://schemas.microsoft.com/office/drawing/2014/main" id="{7D755C6A-8BB3-0E1F-FE29-DA5452CCFBA5}"/>
              </a:ext>
            </a:extLst>
          </p:cNvPr>
          <p:cNvCxnSpPr>
            <a:cxnSpLocks/>
          </p:cNvCxnSpPr>
          <p:nvPr/>
        </p:nvCxnSpPr>
        <p:spPr>
          <a:xfrm>
            <a:off x="6303034" y="727295"/>
            <a:ext cx="0" cy="5709588"/>
          </a:xfrm>
          <a:prstGeom prst="line">
            <a:avLst/>
          </a:prstGeom>
          <a:ln w="28575"/>
        </p:spPr>
        <p:style>
          <a:lnRef idx="3">
            <a:schemeClr val="dk1"/>
          </a:lnRef>
          <a:fillRef idx="0">
            <a:schemeClr val="dk1"/>
          </a:fillRef>
          <a:effectRef idx="2">
            <a:schemeClr val="dk1"/>
          </a:effectRef>
          <a:fontRef idx="minor">
            <a:schemeClr val="tx1"/>
          </a:fontRef>
        </p:style>
      </p:cxnSp>
      <p:sp>
        <p:nvSpPr>
          <p:cNvPr id="4" name="CaixaDeTexto 3">
            <a:extLst>
              <a:ext uri="{FF2B5EF4-FFF2-40B4-BE49-F238E27FC236}">
                <a16:creationId xmlns:a16="http://schemas.microsoft.com/office/drawing/2014/main" id="{DE46C26D-298F-FF47-C6B6-53C93A9C53AD}"/>
              </a:ext>
            </a:extLst>
          </p:cNvPr>
          <p:cNvSpPr txBox="1"/>
          <p:nvPr/>
        </p:nvSpPr>
        <p:spPr>
          <a:xfrm>
            <a:off x="181157" y="584538"/>
            <a:ext cx="6121877" cy="5847755"/>
          </a:xfrm>
          <a:prstGeom prst="rect">
            <a:avLst/>
          </a:prstGeom>
          <a:noFill/>
        </p:spPr>
        <p:txBody>
          <a:bodyPr wrap="square">
            <a:spAutoFit/>
          </a:bodyPr>
          <a:lstStyle/>
          <a:p>
            <a:pPr algn="just"/>
            <a:r>
              <a:rPr lang="pt-BR" sz="2200" b="0" i="0" u="none" strike="noStrike" baseline="0" dirty="0">
                <a:latin typeface="Arial" panose="020B0604020202020204" pitchFamily="34" charset="0"/>
                <a:cs typeface="Arial" panose="020B0604020202020204" pitchFamily="34" charset="0"/>
              </a:rPr>
              <a:t>Quantos pontos de bordado industriais, ao todo, todas as máquinas dessa empresa irão produzir, nesse mesmo período, trabalhando juntas e no mesmo ritmo?</a:t>
            </a:r>
          </a:p>
          <a:p>
            <a:pPr algn="just"/>
            <a:r>
              <a:rPr lang="pt-BR" sz="2200" b="0" i="0" u="none" strike="noStrike" baseline="0" dirty="0">
                <a:latin typeface="Arial" panose="020B0604020202020204" pitchFamily="34" charset="0"/>
                <a:cs typeface="Arial" panose="020B0604020202020204" pitchFamily="34" charset="0"/>
              </a:rPr>
              <a:t>(A) </a:t>
            </a:r>
            <a:r>
              <a:rPr lang="pt-BR" sz="2200" b="0" i="1" u="none" strike="noStrike" baseline="0" dirty="0">
                <a:latin typeface="Arial" panose="020B0604020202020204" pitchFamily="34" charset="0"/>
                <a:cs typeface="Arial" panose="020B0604020202020204" pitchFamily="34" charset="0"/>
              </a:rPr>
              <a:t>1950</a:t>
            </a:r>
            <a:r>
              <a:rPr lang="pt-BR" sz="2200" b="0" i="0" u="none" strike="noStrike" baseline="0" dirty="0">
                <a:latin typeface="Arial" panose="020B0604020202020204" pitchFamily="34" charset="0"/>
                <a:cs typeface="Arial" panose="020B0604020202020204" pitchFamily="34" charset="0"/>
              </a:rPr>
              <a:t>. 		(D) </a:t>
            </a:r>
            <a:r>
              <a:rPr lang="pt-BR" sz="2200" b="0" i="1" u="none" strike="noStrike" baseline="0" dirty="0">
                <a:latin typeface="Arial" panose="020B0604020202020204" pitchFamily="34" charset="0"/>
                <a:cs typeface="Arial" panose="020B0604020202020204" pitchFamily="34" charset="0"/>
              </a:rPr>
              <a:t>31 200</a:t>
            </a:r>
            <a:r>
              <a:rPr lang="pt-BR" sz="2200" b="0" i="0" u="none" strike="noStrike" baseline="0" dirty="0">
                <a:latin typeface="Arial" panose="020B0604020202020204" pitchFamily="34" charset="0"/>
                <a:cs typeface="Arial" panose="020B0604020202020204" pitchFamily="34" charset="0"/>
              </a:rPr>
              <a:t>.</a:t>
            </a:r>
          </a:p>
          <a:p>
            <a:pPr algn="just"/>
            <a:r>
              <a:rPr lang="pt-BR" sz="2200" b="0" i="0" u="none" strike="noStrike" baseline="0" dirty="0">
                <a:latin typeface="Arial" panose="020B0604020202020204" pitchFamily="34" charset="0"/>
                <a:cs typeface="Arial" panose="020B0604020202020204" pitchFamily="34" charset="0"/>
              </a:rPr>
              <a:t>(B) </a:t>
            </a:r>
            <a:r>
              <a:rPr lang="pt-BR" sz="2200" b="0" i="1" u="none" strike="noStrike" baseline="0" dirty="0">
                <a:latin typeface="Arial" panose="020B0604020202020204" pitchFamily="34" charset="0"/>
                <a:cs typeface="Arial" panose="020B0604020202020204" pitchFamily="34" charset="0"/>
              </a:rPr>
              <a:t>7800</a:t>
            </a:r>
            <a:r>
              <a:rPr lang="pt-BR" sz="2200" b="0" i="0" u="none" strike="noStrike" baseline="0" dirty="0">
                <a:latin typeface="Arial" panose="020B0604020202020204" pitchFamily="34" charset="0"/>
                <a:cs typeface="Arial" panose="020B0604020202020204" pitchFamily="34" charset="0"/>
              </a:rPr>
              <a:t>. 		(E) </a:t>
            </a:r>
            <a:r>
              <a:rPr lang="pt-BR" sz="2200" b="0" i="1" u="none" strike="noStrike" baseline="0" dirty="0">
                <a:latin typeface="Arial" panose="020B0604020202020204" pitchFamily="34" charset="0"/>
                <a:cs typeface="Arial" panose="020B0604020202020204" pitchFamily="34" charset="0"/>
              </a:rPr>
              <a:t>46 800</a:t>
            </a:r>
            <a:r>
              <a:rPr lang="pt-BR" sz="2200" b="0" i="0" u="none" strike="noStrike" baseline="0" dirty="0">
                <a:latin typeface="Arial" panose="020B0604020202020204" pitchFamily="34" charset="0"/>
                <a:cs typeface="Arial" panose="020B0604020202020204" pitchFamily="34" charset="0"/>
              </a:rPr>
              <a:t>.</a:t>
            </a:r>
          </a:p>
          <a:p>
            <a:pPr algn="just"/>
            <a:r>
              <a:rPr lang="pt-BR" sz="2200" b="0" i="0" u="none" strike="noStrike" baseline="0" dirty="0">
                <a:latin typeface="Arial" panose="020B0604020202020204" pitchFamily="34" charset="0"/>
                <a:cs typeface="Arial" panose="020B0604020202020204" pitchFamily="34" charset="0"/>
              </a:rPr>
              <a:t>(C) </a:t>
            </a:r>
            <a:r>
              <a:rPr lang="pt-BR" sz="2200" b="0" i="1" u="none" strike="noStrike" baseline="0" dirty="0">
                <a:latin typeface="Arial" panose="020B0604020202020204" pitchFamily="34" charset="0"/>
                <a:cs typeface="Arial" panose="020B0604020202020204" pitchFamily="34" charset="0"/>
              </a:rPr>
              <a:t>23 400</a:t>
            </a:r>
            <a:r>
              <a:rPr lang="pt-BR" sz="2200" b="0" i="0" u="none" strike="noStrike" baseline="0" dirty="0">
                <a:latin typeface="Arial" panose="020B0604020202020204" pitchFamily="34" charset="0"/>
                <a:cs typeface="Arial" panose="020B0604020202020204" pitchFamily="34" charset="0"/>
              </a:rPr>
              <a:t>.</a:t>
            </a:r>
          </a:p>
          <a:p>
            <a:pPr algn="just"/>
            <a:endParaRPr lang="pt-BR" sz="2200" b="0" i="0" u="none" strike="noStrike" baseline="0" dirty="0">
              <a:latin typeface="Arial" panose="020B0604020202020204" pitchFamily="34" charset="0"/>
              <a:cs typeface="Arial" panose="020B0604020202020204" pitchFamily="34" charset="0"/>
            </a:endParaRPr>
          </a:p>
          <a:p>
            <a:pPr algn="just"/>
            <a:r>
              <a:rPr lang="pt-BR" sz="2200" b="1" dirty="0">
                <a:latin typeface="Arial" panose="020B0604020202020204" pitchFamily="34" charset="0"/>
                <a:cs typeface="Arial" panose="020B0604020202020204" pitchFamily="34" charset="0"/>
              </a:rPr>
              <a:t>Item 2. (CAED 2025) </a:t>
            </a:r>
            <a:r>
              <a:rPr lang="pt-BR" sz="2200" dirty="0">
                <a:latin typeface="Arial" panose="020B0604020202020204" pitchFamily="34" charset="0"/>
                <a:cs typeface="Arial" panose="020B0604020202020204" pitchFamily="34" charset="0"/>
              </a:rPr>
              <a:t>Uma fábrica de biscoitos, utilizando </a:t>
            </a:r>
            <a:r>
              <a:rPr lang="pt-BR" sz="2200" i="1" dirty="0">
                <a:latin typeface="Arial" panose="020B0604020202020204" pitchFamily="34" charset="0"/>
                <a:cs typeface="Arial" panose="020B0604020202020204" pitchFamily="34" charset="0"/>
              </a:rPr>
              <a:t>6 </a:t>
            </a:r>
            <a:r>
              <a:rPr lang="pt-BR" sz="2200" dirty="0">
                <a:latin typeface="Arial" panose="020B0604020202020204" pitchFamily="34" charset="0"/>
                <a:cs typeface="Arial" panose="020B0604020202020204" pitchFamily="34" charset="0"/>
              </a:rPr>
              <a:t>máquinas idênticas que funcionam simultaneamente, embala um lote de biscoito em </a:t>
            </a:r>
            <a:r>
              <a:rPr lang="pt-BR" sz="2200" i="1" dirty="0">
                <a:latin typeface="Arial" panose="020B0604020202020204" pitchFamily="34" charset="0"/>
                <a:cs typeface="Arial" panose="020B0604020202020204" pitchFamily="34" charset="0"/>
              </a:rPr>
              <a:t>90 </a:t>
            </a:r>
            <a:r>
              <a:rPr lang="pt-BR" sz="2200" dirty="0">
                <a:latin typeface="Arial" panose="020B0604020202020204" pitchFamily="34" charset="0"/>
                <a:cs typeface="Arial" panose="020B0604020202020204" pitchFamily="34" charset="0"/>
              </a:rPr>
              <a:t>minutos. Por conta do aumento da demanda, essa fábrica adquiriu </a:t>
            </a:r>
            <a:r>
              <a:rPr lang="pt-BR" sz="2200" i="1" dirty="0">
                <a:latin typeface="Arial" panose="020B0604020202020204" pitchFamily="34" charset="0"/>
                <a:cs typeface="Arial" panose="020B0604020202020204" pitchFamily="34" charset="0"/>
              </a:rPr>
              <a:t>4 </a:t>
            </a:r>
            <a:r>
              <a:rPr lang="pt-BR" sz="2200" dirty="0">
                <a:latin typeface="Arial" panose="020B0604020202020204" pitchFamily="34" charset="0"/>
                <a:cs typeface="Arial" panose="020B0604020202020204" pitchFamily="34" charset="0"/>
              </a:rPr>
              <a:t>novas máquinas iguais as </a:t>
            </a:r>
            <a:r>
              <a:rPr lang="pt-BR" sz="2200" i="1" dirty="0">
                <a:latin typeface="Arial" panose="020B0604020202020204" pitchFamily="34" charset="0"/>
                <a:cs typeface="Arial" panose="020B0604020202020204" pitchFamily="34" charset="0"/>
              </a:rPr>
              <a:t>6 </a:t>
            </a:r>
            <a:r>
              <a:rPr lang="pt-BR" sz="2200" dirty="0">
                <a:latin typeface="Arial" panose="020B0604020202020204" pitchFamily="34" charset="0"/>
                <a:cs typeface="Arial" panose="020B0604020202020204" pitchFamily="34" charset="0"/>
              </a:rPr>
              <a:t>máquinas que já possui. Essas novas máquinas funcionarão simultaneamente com essas outras </a:t>
            </a:r>
            <a:r>
              <a:rPr lang="pt-BR" sz="2200" i="1" dirty="0">
                <a:latin typeface="Arial" panose="020B0604020202020204" pitchFamily="34" charset="0"/>
                <a:cs typeface="Arial" panose="020B0604020202020204" pitchFamily="34" charset="0"/>
              </a:rPr>
              <a:t>6 </a:t>
            </a:r>
            <a:r>
              <a:rPr lang="pt-BR" sz="2200" dirty="0">
                <a:latin typeface="Arial" panose="020B0604020202020204" pitchFamily="34" charset="0"/>
                <a:cs typeface="Arial" panose="020B0604020202020204" pitchFamily="34" charset="0"/>
              </a:rPr>
              <a:t>máquinas.</a:t>
            </a:r>
          </a:p>
        </p:txBody>
      </p:sp>
      <p:sp>
        <p:nvSpPr>
          <p:cNvPr id="6" name="CaixaDeTexto 5">
            <a:extLst>
              <a:ext uri="{FF2B5EF4-FFF2-40B4-BE49-F238E27FC236}">
                <a16:creationId xmlns:a16="http://schemas.microsoft.com/office/drawing/2014/main" id="{F1110892-43CD-B0A5-7E65-949AE2B65833}"/>
              </a:ext>
            </a:extLst>
          </p:cNvPr>
          <p:cNvSpPr txBox="1"/>
          <p:nvPr/>
        </p:nvSpPr>
        <p:spPr>
          <a:xfrm>
            <a:off x="6330350" y="584538"/>
            <a:ext cx="5680491" cy="2462213"/>
          </a:xfrm>
          <a:prstGeom prst="rect">
            <a:avLst/>
          </a:prstGeom>
          <a:noFill/>
        </p:spPr>
        <p:txBody>
          <a:bodyPr wrap="square">
            <a:spAutoFit/>
          </a:bodyPr>
          <a:lstStyle/>
          <a:p>
            <a:pPr algn="just"/>
            <a:r>
              <a:rPr lang="pt-BR" sz="2200" b="0" i="0" u="none" strike="noStrike" baseline="0" dirty="0">
                <a:latin typeface="Arial" panose="020B0604020202020204" pitchFamily="34" charset="0"/>
                <a:cs typeface="Arial" panose="020B0604020202020204" pitchFamily="34" charset="0"/>
              </a:rPr>
              <a:t>Com essas </a:t>
            </a:r>
            <a:r>
              <a:rPr lang="pt-BR" sz="2200" b="0" i="1" u="none" strike="noStrike" baseline="0" dirty="0">
                <a:latin typeface="Arial" panose="020B0604020202020204" pitchFamily="34" charset="0"/>
                <a:cs typeface="Arial" panose="020B0604020202020204" pitchFamily="34" charset="0"/>
              </a:rPr>
              <a:t>4 </a:t>
            </a:r>
            <a:r>
              <a:rPr lang="pt-BR" sz="2200" b="0" i="0" u="none" strike="noStrike" baseline="0" dirty="0">
                <a:latin typeface="Arial" panose="020B0604020202020204" pitchFamily="34" charset="0"/>
                <a:cs typeface="Arial" panose="020B0604020202020204" pitchFamily="34" charset="0"/>
              </a:rPr>
              <a:t>novas máquinas incorporadas ao trabalho, em quantos minutos essa fábrica vai embalar um desses lotes de biscoitos?</a:t>
            </a:r>
          </a:p>
          <a:p>
            <a:pPr algn="just"/>
            <a:r>
              <a:rPr lang="pt-BR" sz="2200" b="0" i="0" u="none" strike="noStrike" baseline="0" dirty="0">
                <a:latin typeface="Arial" panose="020B0604020202020204" pitchFamily="34" charset="0"/>
                <a:cs typeface="Arial" panose="020B0604020202020204" pitchFamily="34" charset="0"/>
              </a:rPr>
              <a:t>(A) </a:t>
            </a:r>
            <a:r>
              <a:rPr lang="pt-BR" sz="2200" b="0" i="1" u="none" strike="noStrike" baseline="0" dirty="0">
                <a:latin typeface="Arial" panose="020B0604020202020204" pitchFamily="34" charset="0"/>
                <a:cs typeface="Arial" panose="020B0604020202020204" pitchFamily="34" charset="0"/>
              </a:rPr>
              <a:t>30 </a:t>
            </a:r>
            <a:r>
              <a:rPr lang="pt-BR" sz="2200" b="0" i="0" u="none" strike="noStrike" baseline="0" dirty="0">
                <a:latin typeface="Arial" panose="020B0604020202020204" pitchFamily="34" charset="0"/>
                <a:cs typeface="Arial" panose="020B0604020202020204" pitchFamily="34" charset="0"/>
              </a:rPr>
              <a:t>minutos.</a:t>
            </a:r>
            <a:r>
              <a:rPr lang="pt-BR" sz="2200" dirty="0">
                <a:latin typeface="Arial" panose="020B0604020202020204" pitchFamily="34" charset="0"/>
                <a:cs typeface="Arial" panose="020B0604020202020204" pitchFamily="34" charset="0"/>
              </a:rPr>
              <a:t> 	(D) </a:t>
            </a:r>
            <a:r>
              <a:rPr lang="pt-BR" sz="2200" i="1" dirty="0">
                <a:latin typeface="Arial" panose="020B0604020202020204" pitchFamily="34" charset="0"/>
                <a:cs typeface="Arial" panose="020B0604020202020204" pitchFamily="34" charset="0"/>
              </a:rPr>
              <a:t>150 </a:t>
            </a:r>
            <a:r>
              <a:rPr lang="pt-BR" sz="2200" dirty="0">
                <a:latin typeface="Arial" panose="020B0604020202020204" pitchFamily="34" charset="0"/>
                <a:cs typeface="Arial" panose="020B0604020202020204" pitchFamily="34" charset="0"/>
              </a:rPr>
              <a:t>minutos.</a:t>
            </a:r>
            <a:endParaRPr lang="pt-BR" sz="2200" b="0" i="0" u="none" strike="noStrike" baseline="0" dirty="0">
              <a:latin typeface="Arial" panose="020B0604020202020204" pitchFamily="34" charset="0"/>
              <a:cs typeface="Arial" panose="020B0604020202020204" pitchFamily="34" charset="0"/>
            </a:endParaRPr>
          </a:p>
          <a:p>
            <a:pPr algn="just"/>
            <a:r>
              <a:rPr lang="pt-BR" sz="2200" b="0" i="0" u="none" strike="noStrike" baseline="0" dirty="0">
                <a:latin typeface="Arial" panose="020B0604020202020204" pitchFamily="34" charset="0"/>
                <a:cs typeface="Arial" panose="020B0604020202020204" pitchFamily="34" charset="0"/>
              </a:rPr>
              <a:t>(B) </a:t>
            </a:r>
            <a:r>
              <a:rPr lang="pt-BR" sz="2200" b="0" i="1" u="none" strike="noStrike" baseline="0" dirty="0">
                <a:latin typeface="Arial" panose="020B0604020202020204" pitchFamily="34" charset="0"/>
                <a:cs typeface="Arial" panose="020B0604020202020204" pitchFamily="34" charset="0"/>
              </a:rPr>
              <a:t>54 </a:t>
            </a:r>
            <a:r>
              <a:rPr lang="pt-BR" sz="2200" b="0" i="0" u="none" strike="noStrike" baseline="0" dirty="0">
                <a:latin typeface="Arial" panose="020B0604020202020204" pitchFamily="34" charset="0"/>
                <a:cs typeface="Arial" panose="020B0604020202020204" pitchFamily="34" charset="0"/>
              </a:rPr>
              <a:t>minutos.</a:t>
            </a:r>
            <a:r>
              <a:rPr lang="pt-BR" sz="2200" dirty="0">
                <a:latin typeface="Arial" panose="020B0604020202020204" pitchFamily="34" charset="0"/>
                <a:cs typeface="Arial" panose="020B0604020202020204" pitchFamily="34" charset="0"/>
              </a:rPr>
              <a:t> 	(E) </a:t>
            </a:r>
            <a:r>
              <a:rPr lang="pt-BR" sz="2200" i="1" dirty="0">
                <a:latin typeface="Arial" panose="020B0604020202020204" pitchFamily="34" charset="0"/>
                <a:cs typeface="Arial" panose="020B0604020202020204" pitchFamily="34" charset="0"/>
              </a:rPr>
              <a:t>150 </a:t>
            </a:r>
            <a:r>
              <a:rPr lang="pt-BR" sz="2200" dirty="0">
                <a:latin typeface="Arial" panose="020B0604020202020204" pitchFamily="34" charset="0"/>
                <a:cs typeface="Arial" panose="020B0604020202020204" pitchFamily="34" charset="0"/>
              </a:rPr>
              <a:t>minutos.</a:t>
            </a:r>
            <a:endParaRPr lang="pt-BR" sz="2200" b="0" i="0" u="none" strike="noStrike" baseline="0" dirty="0">
              <a:latin typeface="Arial" panose="020B0604020202020204" pitchFamily="34" charset="0"/>
              <a:cs typeface="Arial" panose="020B0604020202020204" pitchFamily="34" charset="0"/>
            </a:endParaRPr>
          </a:p>
          <a:p>
            <a:pPr algn="just"/>
            <a:r>
              <a:rPr lang="pt-BR" sz="2200" b="0" i="0" u="none" strike="noStrike" baseline="0" dirty="0">
                <a:latin typeface="Arial" panose="020B0604020202020204" pitchFamily="34" charset="0"/>
                <a:cs typeface="Arial" panose="020B0604020202020204" pitchFamily="34" charset="0"/>
              </a:rPr>
              <a:t>(C) </a:t>
            </a:r>
            <a:r>
              <a:rPr lang="pt-BR" sz="2200" b="0" i="1" u="none" strike="noStrike" baseline="0" dirty="0">
                <a:latin typeface="Arial" panose="020B0604020202020204" pitchFamily="34" charset="0"/>
                <a:cs typeface="Arial" panose="020B0604020202020204" pitchFamily="34" charset="0"/>
              </a:rPr>
              <a:t>135 </a:t>
            </a:r>
            <a:r>
              <a:rPr lang="pt-BR" sz="2200" b="0" i="0" u="none" strike="noStrike" baseline="0" dirty="0">
                <a:latin typeface="Arial" panose="020B0604020202020204" pitchFamily="34" charset="0"/>
                <a:cs typeface="Arial" panose="020B0604020202020204" pitchFamily="34" charset="0"/>
              </a:rPr>
              <a:t>minutos.</a:t>
            </a:r>
          </a:p>
        </p:txBody>
      </p:sp>
      <p:pic>
        <p:nvPicPr>
          <p:cNvPr id="10" name="Imagem 9" descr="Texto&#10;&#10;O conteúdo gerado por IA pode estar incorreto.">
            <a:extLst>
              <a:ext uri="{FF2B5EF4-FFF2-40B4-BE49-F238E27FC236}">
                <a16:creationId xmlns:a16="http://schemas.microsoft.com/office/drawing/2014/main" id="{7DE2ACE3-43C8-EC09-DFBF-9D19F232DAA7}"/>
              </a:ext>
            </a:extLst>
          </p:cNvPr>
          <p:cNvPicPr>
            <a:picLocks noChangeAspect="1"/>
          </p:cNvPicPr>
          <p:nvPr/>
        </p:nvPicPr>
        <p:blipFill>
          <a:blip r:embed="rId2"/>
          <a:stretch>
            <a:fillRect/>
          </a:stretch>
        </p:blipFill>
        <p:spPr>
          <a:xfrm>
            <a:off x="6367654" y="3046751"/>
            <a:ext cx="5605882" cy="1263621"/>
          </a:xfrm>
          <a:prstGeom prst="rect">
            <a:avLst/>
          </a:prstGeom>
        </p:spPr>
      </p:pic>
      <p:sp>
        <p:nvSpPr>
          <p:cNvPr id="12" name="CaixaDeTexto 11">
            <a:extLst>
              <a:ext uri="{FF2B5EF4-FFF2-40B4-BE49-F238E27FC236}">
                <a16:creationId xmlns:a16="http://schemas.microsoft.com/office/drawing/2014/main" id="{DD716A85-AADF-3BEB-284C-02C184075810}"/>
              </a:ext>
            </a:extLst>
          </p:cNvPr>
          <p:cNvSpPr txBox="1"/>
          <p:nvPr/>
        </p:nvSpPr>
        <p:spPr>
          <a:xfrm>
            <a:off x="6303034" y="4263336"/>
            <a:ext cx="5670502" cy="2354491"/>
          </a:xfrm>
          <a:prstGeom prst="rect">
            <a:avLst/>
          </a:prstGeom>
          <a:noFill/>
        </p:spPr>
        <p:txBody>
          <a:bodyPr wrap="square">
            <a:spAutoFit/>
          </a:bodyPr>
          <a:lstStyle/>
          <a:p>
            <a:pPr algn="just"/>
            <a:r>
              <a:rPr lang="pt-BR" sz="2100" b="0" i="0" u="none" strike="noStrike" baseline="0" dirty="0">
                <a:latin typeface="Arial" panose="020B0604020202020204" pitchFamily="34" charset="0"/>
                <a:cs typeface="Arial" panose="020B0604020202020204" pitchFamily="34" charset="0"/>
              </a:rPr>
              <a:t>O fabricante de um veículo popular, com motorização </a:t>
            </a:r>
            <a:r>
              <a:rPr lang="pt-BR" sz="2100" b="0" i="1" u="none" strike="noStrike" baseline="0" dirty="0">
                <a:latin typeface="Arial" panose="020B0604020202020204" pitchFamily="34" charset="0"/>
                <a:cs typeface="Arial" panose="020B0604020202020204" pitchFamily="34" charset="0"/>
              </a:rPr>
              <a:t>1</a:t>
            </a:r>
            <a:r>
              <a:rPr lang="pt-BR" sz="2100" b="0" i="0" u="none" strike="noStrike" baseline="0" dirty="0">
                <a:latin typeface="Arial" panose="020B0604020202020204" pitchFamily="34" charset="0"/>
                <a:cs typeface="Arial" panose="020B0604020202020204" pitchFamily="34" charset="0"/>
              </a:rPr>
              <a:t>.</a:t>
            </a:r>
            <a:r>
              <a:rPr lang="pt-BR" sz="2100" b="0" i="1" u="none" strike="noStrike" baseline="0" dirty="0">
                <a:latin typeface="Arial" panose="020B0604020202020204" pitchFamily="34" charset="0"/>
                <a:cs typeface="Arial" panose="020B0604020202020204" pitchFamily="34" charset="0"/>
              </a:rPr>
              <a:t>0</a:t>
            </a:r>
            <a:r>
              <a:rPr lang="pt-BR" sz="2100" b="0" i="0" u="none" strike="noStrike" baseline="0" dirty="0">
                <a:latin typeface="Arial" panose="020B0604020202020204" pitchFamily="34" charset="0"/>
                <a:cs typeface="Arial" panose="020B0604020202020204" pitchFamily="34" charset="0"/>
              </a:rPr>
              <a:t>, disponibiliza a seus clientes informações sobre o rendimento do automóvel, abastecido com gasolina, expresso em km/L, em função da velocidade média desenvolvida, medida em km/h. O gráfico, a seguir, ilustra essa relação.</a:t>
            </a:r>
            <a:endParaRPr lang="pt-BR" sz="21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9247601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711202-BA2E-DCC9-4EA7-1A6DBDA6F616}"/>
            </a:ext>
          </a:extLst>
        </p:cNvPr>
        <p:cNvGrpSpPr/>
        <p:nvPr/>
      </p:nvGrpSpPr>
      <p:grpSpPr>
        <a:xfrm>
          <a:off x="0" y="0"/>
          <a:ext cx="0" cy="0"/>
          <a:chOff x="0" y="0"/>
          <a:chExt cx="0" cy="0"/>
        </a:xfrm>
      </p:grpSpPr>
      <p:cxnSp>
        <p:nvCxnSpPr>
          <p:cNvPr id="2" name="Conector reto 1">
            <a:extLst>
              <a:ext uri="{FF2B5EF4-FFF2-40B4-BE49-F238E27FC236}">
                <a16:creationId xmlns:a16="http://schemas.microsoft.com/office/drawing/2014/main" id="{648E9781-4FD8-069F-CFFB-13FA4BB97F1C}"/>
              </a:ext>
            </a:extLst>
          </p:cNvPr>
          <p:cNvCxnSpPr>
            <a:cxnSpLocks/>
          </p:cNvCxnSpPr>
          <p:nvPr/>
        </p:nvCxnSpPr>
        <p:spPr>
          <a:xfrm>
            <a:off x="6481313" y="641030"/>
            <a:ext cx="0" cy="5932298"/>
          </a:xfrm>
          <a:prstGeom prst="line">
            <a:avLst/>
          </a:prstGeom>
          <a:ln w="28575"/>
        </p:spPr>
        <p:style>
          <a:lnRef idx="3">
            <a:schemeClr val="dk1"/>
          </a:lnRef>
          <a:fillRef idx="0">
            <a:schemeClr val="dk1"/>
          </a:fillRef>
          <a:effectRef idx="2">
            <a:schemeClr val="dk1"/>
          </a:effectRef>
          <a:fontRef idx="minor">
            <a:schemeClr val="tx1"/>
          </a:fontRef>
        </p:style>
      </p:cxnSp>
      <p:pic>
        <p:nvPicPr>
          <p:cNvPr id="4" name="Imagem 3">
            <a:extLst>
              <a:ext uri="{FF2B5EF4-FFF2-40B4-BE49-F238E27FC236}">
                <a16:creationId xmlns:a16="http://schemas.microsoft.com/office/drawing/2014/main" id="{96547690-58CC-2E0C-A6A1-BD4969A1C0E9}"/>
              </a:ext>
            </a:extLst>
          </p:cNvPr>
          <p:cNvPicPr>
            <a:picLocks noChangeAspect="1"/>
          </p:cNvPicPr>
          <p:nvPr/>
        </p:nvPicPr>
        <p:blipFill>
          <a:blip r:embed="rId2"/>
          <a:stretch>
            <a:fillRect/>
          </a:stretch>
        </p:blipFill>
        <p:spPr>
          <a:xfrm>
            <a:off x="479074" y="641030"/>
            <a:ext cx="5616926" cy="3255489"/>
          </a:xfrm>
          <a:prstGeom prst="rect">
            <a:avLst/>
          </a:prstGeom>
        </p:spPr>
      </p:pic>
      <p:sp>
        <p:nvSpPr>
          <p:cNvPr id="6" name="CaixaDeTexto 5">
            <a:extLst>
              <a:ext uri="{FF2B5EF4-FFF2-40B4-BE49-F238E27FC236}">
                <a16:creationId xmlns:a16="http://schemas.microsoft.com/office/drawing/2014/main" id="{18729D46-83B3-F0DA-9863-764D11613193}"/>
              </a:ext>
            </a:extLst>
          </p:cNvPr>
          <p:cNvSpPr txBox="1"/>
          <p:nvPr/>
        </p:nvSpPr>
        <p:spPr>
          <a:xfrm>
            <a:off x="479074" y="3623311"/>
            <a:ext cx="2126102" cy="215444"/>
          </a:xfrm>
          <a:prstGeom prst="rect">
            <a:avLst/>
          </a:prstGeom>
          <a:noFill/>
        </p:spPr>
        <p:txBody>
          <a:bodyPr wrap="square">
            <a:spAutoFit/>
          </a:bodyPr>
          <a:lstStyle/>
          <a:p>
            <a:r>
              <a:rPr lang="pt-BR" sz="800" b="0" i="0" u="none" strike="noStrike" baseline="0" dirty="0">
                <a:latin typeface="Lato-Regular"/>
              </a:rPr>
              <a:t>Fonte: dados fictícios</a:t>
            </a:r>
            <a:endParaRPr lang="pt-BR" dirty="0"/>
          </a:p>
        </p:txBody>
      </p:sp>
      <p:sp>
        <p:nvSpPr>
          <p:cNvPr id="8" name="CaixaDeTexto 7">
            <a:extLst>
              <a:ext uri="{FF2B5EF4-FFF2-40B4-BE49-F238E27FC236}">
                <a16:creationId xmlns:a16="http://schemas.microsoft.com/office/drawing/2014/main" id="{14113689-4304-E765-F2AF-2C5A08E37519}"/>
              </a:ext>
            </a:extLst>
          </p:cNvPr>
          <p:cNvSpPr txBox="1"/>
          <p:nvPr/>
        </p:nvSpPr>
        <p:spPr>
          <a:xfrm>
            <a:off x="172375" y="3838755"/>
            <a:ext cx="6346319" cy="2800767"/>
          </a:xfrm>
          <a:prstGeom prst="rect">
            <a:avLst/>
          </a:prstGeom>
          <a:noFill/>
        </p:spPr>
        <p:txBody>
          <a:bodyPr wrap="square">
            <a:spAutoFit/>
          </a:bodyPr>
          <a:lstStyle/>
          <a:p>
            <a:pPr algn="just"/>
            <a:r>
              <a:rPr lang="pt-BR" sz="2200" b="0" i="0" u="none" strike="noStrike" baseline="0" dirty="0">
                <a:latin typeface="Arial" panose="020B0604020202020204" pitchFamily="34" charset="0"/>
                <a:cs typeface="Arial" panose="020B0604020202020204" pitchFamily="34" charset="0"/>
              </a:rPr>
              <a:t>Considere que este veículo percorreu uma distância de </a:t>
            </a:r>
            <a:r>
              <a:rPr lang="pt-BR" sz="2200" b="0" i="1" u="none" strike="noStrike" baseline="0" dirty="0">
                <a:latin typeface="Arial" panose="020B0604020202020204" pitchFamily="34" charset="0"/>
                <a:cs typeface="Arial" panose="020B0604020202020204" pitchFamily="34" charset="0"/>
              </a:rPr>
              <a:t>400 </a:t>
            </a:r>
            <a:r>
              <a:rPr lang="pt-BR" sz="2200" b="0" i="0" u="none" strike="noStrike" baseline="0" dirty="0">
                <a:latin typeface="Arial" panose="020B0604020202020204" pitchFamily="34" charset="0"/>
                <a:cs typeface="Arial" panose="020B0604020202020204" pitchFamily="34" charset="0"/>
              </a:rPr>
              <a:t>km, a uma velocidade média de </a:t>
            </a:r>
            <a:r>
              <a:rPr lang="pt-BR" sz="2200" b="0" i="1" u="none" strike="noStrike" baseline="0" dirty="0">
                <a:latin typeface="Arial" panose="020B0604020202020204" pitchFamily="34" charset="0"/>
                <a:cs typeface="Arial" panose="020B0604020202020204" pitchFamily="34" charset="0"/>
              </a:rPr>
              <a:t>80 </a:t>
            </a:r>
            <a:r>
              <a:rPr lang="pt-BR" sz="2200" b="0" i="0" u="none" strike="noStrike" baseline="0" dirty="0">
                <a:latin typeface="Arial" panose="020B0604020202020204" pitchFamily="34" charset="0"/>
                <a:cs typeface="Arial" panose="020B0604020202020204" pitchFamily="34" charset="0"/>
              </a:rPr>
              <a:t>km/h, e que o preço do litro de gasolina é foi de R$ </a:t>
            </a:r>
            <a:r>
              <a:rPr lang="pt-BR" sz="2200" b="0" i="1" u="none" strike="noStrike" baseline="0" dirty="0">
                <a:latin typeface="Arial" panose="020B0604020202020204" pitchFamily="34" charset="0"/>
                <a:cs typeface="Arial" panose="020B0604020202020204" pitchFamily="34" charset="0"/>
              </a:rPr>
              <a:t>6</a:t>
            </a:r>
            <a:r>
              <a:rPr lang="pt-BR" sz="2200" b="0" i="0" u="none" strike="noStrike" baseline="0" dirty="0">
                <a:latin typeface="Arial" panose="020B0604020202020204" pitchFamily="34" charset="0"/>
                <a:cs typeface="Arial" panose="020B0604020202020204" pitchFamily="34" charset="0"/>
              </a:rPr>
              <a:t>,</a:t>
            </a:r>
            <a:r>
              <a:rPr lang="pt-BR" sz="2200" b="0" i="1" u="none" strike="noStrike" baseline="0" dirty="0">
                <a:latin typeface="Arial" panose="020B0604020202020204" pitchFamily="34" charset="0"/>
                <a:cs typeface="Arial" panose="020B0604020202020204" pitchFamily="34" charset="0"/>
              </a:rPr>
              <a:t>00</a:t>
            </a:r>
            <a:r>
              <a:rPr lang="pt-BR" sz="2200" b="0" i="0" u="none" strike="noStrike" baseline="0" dirty="0">
                <a:latin typeface="Arial" panose="020B0604020202020204" pitchFamily="34" charset="0"/>
                <a:cs typeface="Arial" panose="020B0604020202020204" pitchFamily="34" charset="0"/>
              </a:rPr>
              <a:t>. Qual foi o custo total com combustível nessas condições?</a:t>
            </a:r>
          </a:p>
          <a:p>
            <a:pPr algn="just"/>
            <a:r>
              <a:rPr lang="pt-BR" sz="2200" b="0" i="0" u="none" strike="noStrike" baseline="0" dirty="0">
                <a:latin typeface="Arial" panose="020B0604020202020204" pitchFamily="34" charset="0"/>
                <a:cs typeface="Arial" panose="020B0604020202020204" pitchFamily="34" charset="0"/>
              </a:rPr>
              <a:t>(A) R$ </a:t>
            </a:r>
            <a:r>
              <a:rPr lang="pt-BR" sz="2200" b="0" i="1" u="none" strike="noStrike" baseline="0" dirty="0">
                <a:latin typeface="Arial" panose="020B0604020202020204" pitchFamily="34" charset="0"/>
                <a:cs typeface="Arial" panose="020B0604020202020204" pitchFamily="34" charset="0"/>
              </a:rPr>
              <a:t>480</a:t>
            </a:r>
            <a:r>
              <a:rPr lang="pt-BR" sz="2200" b="0" i="0" u="none" strike="noStrike" baseline="0" dirty="0">
                <a:latin typeface="Arial" panose="020B0604020202020204" pitchFamily="34" charset="0"/>
                <a:cs typeface="Arial" panose="020B0604020202020204" pitchFamily="34" charset="0"/>
              </a:rPr>
              <a:t>,</a:t>
            </a:r>
            <a:r>
              <a:rPr lang="pt-BR" sz="2200" b="0" i="1" u="none" strike="noStrike" baseline="0" dirty="0">
                <a:latin typeface="Arial" panose="020B0604020202020204" pitchFamily="34" charset="0"/>
                <a:cs typeface="Arial" panose="020B0604020202020204" pitchFamily="34" charset="0"/>
              </a:rPr>
              <a:t>00		</a:t>
            </a:r>
            <a:r>
              <a:rPr lang="pt-BR" sz="2200" dirty="0">
                <a:latin typeface="Arial" panose="020B0604020202020204" pitchFamily="34" charset="0"/>
                <a:cs typeface="Arial" panose="020B0604020202020204" pitchFamily="34" charset="0"/>
              </a:rPr>
              <a:t>(D) R$ </a:t>
            </a:r>
            <a:r>
              <a:rPr lang="pt-BR" sz="2200" i="1" dirty="0">
                <a:latin typeface="Arial" panose="020B0604020202020204" pitchFamily="34" charset="0"/>
                <a:cs typeface="Arial" panose="020B0604020202020204" pitchFamily="34" charset="0"/>
              </a:rPr>
              <a:t>120</a:t>
            </a:r>
            <a:r>
              <a:rPr lang="pt-BR" sz="2200" dirty="0">
                <a:latin typeface="Arial" panose="020B0604020202020204" pitchFamily="34" charset="0"/>
                <a:cs typeface="Arial" panose="020B0604020202020204" pitchFamily="34" charset="0"/>
              </a:rPr>
              <a:t>,</a:t>
            </a:r>
            <a:r>
              <a:rPr lang="pt-BR" sz="2200" i="1" dirty="0">
                <a:latin typeface="Arial" panose="020B0604020202020204" pitchFamily="34" charset="0"/>
                <a:cs typeface="Arial" panose="020B0604020202020204" pitchFamily="34" charset="0"/>
              </a:rPr>
              <a:t>00</a:t>
            </a:r>
            <a:endParaRPr lang="pt-BR" sz="2200" b="0" i="1" u="none" strike="noStrike" baseline="0" dirty="0">
              <a:latin typeface="Arial" panose="020B0604020202020204" pitchFamily="34" charset="0"/>
              <a:cs typeface="Arial" panose="020B0604020202020204" pitchFamily="34" charset="0"/>
            </a:endParaRPr>
          </a:p>
          <a:p>
            <a:pPr algn="just"/>
            <a:r>
              <a:rPr lang="pt-BR" sz="2200" b="0" i="0" u="none" strike="noStrike" baseline="0" dirty="0">
                <a:latin typeface="Arial" panose="020B0604020202020204" pitchFamily="34" charset="0"/>
                <a:cs typeface="Arial" panose="020B0604020202020204" pitchFamily="34" charset="0"/>
              </a:rPr>
              <a:t>(B) R$ </a:t>
            </a:r>
            <a:r>
              <a:rPr lang="pt-BR" sz="2200" b="0" i="1" u="none" strike="noStrike" baseline="0" dirty="0">
                <a:latin typeface="Arial" panose="020B0604020202020204" pitchFamily="34" charset="0"/>
                <a:cs typeface="Arial" panose="020B0604020202020204" pitchFamily="34" charset="0"/>
              </a:rPr>
              <a:t>240</a:t>
            </a:r>
            <a:r>
              <a:rPr lang="pt-BR" sz="2200" b="0" i="0" u="none" strike="noStrike" baseline="0" dirty="0">
                <a:latin typeface="Arial" panose="020B0604020202020204" pitchFamily="34" charset="0"/>
                <a:cs typeface="Arial" panose="020B0604020202020204" pitchFamily="34" charset="0"/>
              </a:rPr>
              <a:t>,</a:t>
            </a:r>
            <a:r>
              <a:rPr lang="pt-BR" sz="2200" b="0" i="1" u="none" strike="noStrike" baseline="0" dirty="0">
                <a:latin typeface="Arial" panose="020B0604020202020204" pitchFamily="34" charset="0"/>
                <a:cs typeface="Arial" panose="020B0604020202020204" pitchFamily="34" charset="0"/>
              </a:rPr>
              <a:t>00		</a:t>
            </a:r>
            <a:r>
              <a:rPr lang="pt-BR" sz="2200" dirty="0">
                <a:latin typeface="Arial" panose="020B0604020202020204" pitchFamily="34" charset="0"/>
                <a:cs typeface="Arial" panose="020B0604020202020204" pitchFamily="34" charset="0"/>
              </a:rPr>
              <a:t>(E) R$ </a:t>
            </a:r>
            <a:r>
              <a:rPr lang="pt-BR" sz="2200" i="1" dirty="0">
                <a:latin typeface="Arial" panose="020B0604020202020204" pitchFamily="34" charset="0"/>
                <a:cs typeface="Arial" panose="020B0604020202020204" pitchFamily="34" charset="0"/>
              </a:rPr>
              <a:t>100</a:t>
            </a:r>
            <a:r>
              <a:rPr lang="pt-BR" sz="2200" dirty="0">
                <a:latin typeface="Arial" panose="020B0604020202020204" pitchFamily="34" charset="0"/>
                <a:cs typeface="Arial" panose="020B0604020202020204" pitchFamily="34" charset="0"/>
              </a:rPr>
              <a:t>,</a:t>
            </a:r>
            <a:r>
              <a:rPr lang="pt-BR" sz="2200" i="1" dirty="0">
                <a:latin typeface="Arial" panose="020B0604020202020204" pitchFamily="34" charset="0"/>
                <a:cs typeface="Arial" panose="020B0604020202020204" pitchFamily="34" charset="0"/>
              </a:rPr>
              <a:t>00</a:t>
            </a:r>
            <a:endParaRPr lang="pt-BR" sz="2200" b="0" i="1" u="none" strike="noStrike" baseline="0" dirty="0">
              <a:latin typeface="Arial" panose="020B0604020202020204" pitchFamily="34" charset="0"/>
              <a:cs typeface="Arial" panose="020B0604020202020204" pitchFamily="34" charset="0"/>
            </a:endParaRPr>
          </a:p>
          <a:p>
            <a:pPr algn="just"/>
            <a:r>
              <a:rPr lang="pt-BR" sz="2200" b="0" i="0" u="none" strike="noStrike" baseline="0" dirty="0">
                <a:latin typeface="Arial" panose="020B0604020202020204" pitchFamily="34" charset="0"/>
                <a:cs typeface="Arial" panose="020B0604020202020204" pitchFamily="34" charset="0"/>
              </a:rPr>
              <a:t>(C) R$ </a:t>
            </a:r>
            <a:r>
              <a:rPr lang="pt-BR" sz="2200" b="0" i="1" u="none" strike="noStrike" baseline="0" dirty="0">
                <a:latin typeface="Arial" panose="020B0604020202020204" pitchFamily="34" charset="0"/>
                <a:cs typeface="Arial" panose="020B0604020202020204" pitchFamily="34" charset="0"/>
              </a:rPr>
              <a:t>160</a:t>
            </a:r>
            <a:r>
              <a:rPr lang="pt-BR" sz="2200" b="0" i="0" u="none" strike="noStrike" baseline="0" dirty="0">
                <a:latin typeface="Arial" panose="020B0604020202020204" pitchFamily="34" charset="0"/>
                <a:cs typeface="Arial" panose="020B0604020202020204" pitchFamily="34" charset="0"/>
              </a:rPr>
              <a:t>,</a:t>
            </a:r>
            <a:r>
              <a:rPr lang="pt-BR" sz="2200" b="0" i="1" u="none" strike="noStrike" baseline="0" dirty="0">
                <a:latin typeface="Arial" panose="020B0604020202020204" pitchFamily="34" charset="0"/>
                <a:cs typeface="Arial" panose="020B0604020202020204" pitchFamily="34" charset="0"/>
              </a:rPr>
              <a:t>00</a:t>
            </a:r>
          </a:p>
        </p:txBody>
      </p:sp>
      <p:pic>
        <p:nvPicPr>
          <p:cNvPr id="12" name="Imagem 11" descr="Interface gráfica do usuário, Texto, Aplicativo&#10;&#10;O conteúdo gerado por IA pode estar incorreto.">
            <a:extLst>
              <a:ext uri="{FF2B5EF4-FFF2-40B4-BE49-F238E27FC236}">
                <a16:creationId xmlns:a16="http://schemas.microsoft.com/office/drawing/2014/main" id="{279CE880-8B56-CC02-D2CF-7C2A070EC88C}"/>
              </a:ext>
            </a:extLst>
          </p:cNvPr>
          <p:cNvPicPr>
            <a:picLocks noChangeAspect="1"/>
          </p:cNvPicPr>
          <p:nvPr/>
        </p:nvPicPr>
        <p:blipFill>
          <a:blip r:embed="rId3"/>
          <a:stretch>
            <a:fillRect/>
          </a:stretch>
        </p:blipFill>
        <p:spPr>
          <a:xfrm>
            <a:off x="6524445" y="653970"/>
            <a:ext cx="2010056" cy="847843"/>
          </a:xfrm>
          <a:prstGeom prst="rect">
            <a:avLst/>
          </a:prstGeom>
        </p:spPr>
      </p:pic>
      <p:sp>
        <p:nvSpPr>
          <p:cNvPr id="14" name="CaixaDeTexto 13">
            <a:extLst>
              <a:ext uri="{FF2B5EF4-FFF2-40B4-BE49-F238E27FC236}">
                <a16:creationId xmlns:a16="http://schemas.microsoft.com/office/drawing/2014/main" id="{30731B1F-BBD9-F68A-8BBE-A218A4C48E7F}"/>
              </a:ext>
            </a:extLst>
          </p:cNvPr>
          <p:cNvSpPr txBox="1"/>
          <p:nvPr/>
        </p:nvSpPr>
        <p:spPr>
          <a:xfrm>
            <a:off x="6492815" y="1560217"/>
            <a:ext cx="5526807" cy="4939814"/>
          </a:xfrm>
          <a:prstGeom prst="rect">
            <a:avLst/>
          </a:prstGeom>
          <a:noFill/>
        </p:spPr>
        <p:txBody>
          <a:bodyPr wrap="square">
            <a:spAutoFit/>
          </a:bodyPr>
          <a:lstStyle/>
          <a:p>
            <a:pPr algn="ctr"/>
            <a:r>
              <a:rPr lang="pt-BR" sz="2100" b="1" i="0" u="none" strike="noStrike" baseline="0" dirty="0">
                <a:solidFill>
                  <a:srgbClr val="000000"/>
                </a:solidFill>
                <a:latin typeface="Arial" panose="020B0604020202020204" pitchFamily="34" charset="0"/>
                <a:cs typeface="Arial" panose="020B0604020202020204" pitchFamily="34" charset="0"/>
              </a:rPr>
              <a:t>CONSTANTE DE PROPORCIONALIDADE E FUNÇÃO</a:t>
            </a:r>
          </a:p>
          <a:p>
            <a:pPr algn="just"/>
            <a:r>
              <a:rPr lang="pt-BR" sz="2100" b="0" i="0" u="none" strike="noStrike" baseline="0" dirty="0">
                <a:solidFill>
                  <a:srgbClr val="000000"/>
                </a:solidFill>
                <a:latin typeface="Arial" panose="020B0604020202020204" pitchFamily="34" charset="0"/>
                <a:cs typeface="Arial" panose="020B0604020202020204" pitchFamily="34" charset="0"/>
              </a:rPr>
              <a:t>Quando duas grandezas são diretamente proporcionais, a </a:t>
            </a:r>
            <a:r>
              <a:rPr lang="pt-BR" sz="2100" b="1" i="0" u="none" strike="noStrike" baseline="0" dirty="0">
                <a:solidFill>
                  <a:srgbClr val="1236FF"/>
                </a:solidFill>
                <a:latin typeface="Arial" panose="020B0604020202020204" pitchFamily="34" charset="0"/>
                <a:cs typeface="Arial" panose="020B0604020202020204" pitchFamily="34" charset="0"/>
              </a:rPr>
              <a:t>divisão </a:t>
            </a:r>
            <a:r>
              <a:rPr lang="pt-BR" sz="2100" b="0" i="0" u="none" strike="noStrike" baseline="0" dirty="0">
                <a:solidFill>
                  <a:srgbClr val="000000"/>
                </a:solidFill>
                <a:latin typeface="Arial" panose="020B0604020202020204" pitchFamily="34" charset="0"/>
                <a:cs typeface="Arial" panose="020B0604020202020204" pitchFamily="34" charset="0"/>
              </a:rPr>
              <a:t>entre seus valores é sempre uma constante </a:t>
            </a:r>
            <a:r>
              <a:rPr lang="pt-BR" sz="2100" b="1" i="0" u="none" strike="noStrike" baseline="0" dirty="0">
                <a:solidFill>
                  <a:srgbClr val="1236FF"/>
                </a:solidFill>
                <a:latin typeface="Arial" panose="020B0604020202020204" pitchFamily="34" charset="0"/>
                <a:cs typeface="Arial" panose="020B0604020202020204" pitchFamily="34" charset="0"/>
              </a:rPr>
              <a:t>k</a:t>
            </a:r>
            <a:r>
              <a:rPr lang="pt-BR" sz="2100" b="0" i="0" u="none" strike="noStrike" baseline="0" dirty="0">
                <a:solidFill>
                  <a:srgbClr val="000000"/>
                </a:solidFill>
                <a:latin typeface="Arial" panose="020B0604020202020204" pitchFamily="34" charset="0"/>
                <a:cs typeface="Arial" panose="020B0604020202020204" pitchFamily="34" charset="0"/>
              </a:rPr>
              <a:t>, chamada de constante de proporcionalidade.</a:t>
            </a:r>
          </a:p>
          <a:p>
            <a:pPr algn="just"/>
            <a:r>
              <a:rPr lang="pt-BR" sz="2100" b="1" i="0" u="none" strike="noStrike" baseline="0" dirty="0">
                <a:solidFill>
                  <a:srgbClr val="000000"/>
                </a:solidFill>
                <a:latin typeface="Arial" panose="020B0604020202020204" pitchFamily="34" charset="0"/>
                <a:cs typeface="Arial" panose="020B0604020202020204" pitchFamily="34" charset="0"/>
              </a:rPr>
              <a:t>Exemplo: </a:t>
            </a:r>
            <a:r>
              <a:rPr lang="pt-BR" sz="2100" b="0" i="0" u="none" strike="noStrike" baseline="0" dirty="0">
                <a:solidFill>
                  <a:srgbClr val="000000"/>
                </a:solidFill>
                <a:latin typeface="Arial" panose="020B0604020202020204" pitchFamily="34" charset="0"/>
                <a:cs typeface="Arial" panose="020B0604020202020204" pitchFamily="34" charset="0"/>
              </a:rPr>
              <a:t>Maria comprou </a:t>
            </a:r>
            <a:r>
              <a:rPr lang="pt-BR" sz="2100" b="0" i="1" u="none" strike="noStrike" baseline="0" dirty="0">
                <a:solidFill>
                  <a:srgbClr val="000000"/>
                </a:solidFill>
                <a:latin typeface="Arial" panose="020B0604020202020204" pitchFamily="34" charset="0"/>
                <a:cs typeface="Arial" panose="020B0604020202020204" pitchFamily="34" charset="0"/>
              </a:rPr>
              <a:t>2 </a:t>
            </a:r>
            <a:r>
              <a:rPr lang="pt-BR" sz="2100" b="0" i="0" u="none" strike="noStrike" baseline="0" dirty="0">
                <a:solidFill>
                  <a:srgbClr val="000000"/>
                </a:solidFill>
                <a:latin typeface="Arial" panose="020B0604020202020204" pitchFamily="34" charset="0"/>
                <a:cs typeface="Arial" panose="020B0604020202020204" pitchFamily="34" charset="0"/>
              </a:rPr>
              <a:t>kg de maçã e pagou</a:t>
            </a:r>
            <a:r>
              <a:rPr lang="pt-BR" sz="2100" dirty="0">
                <a:solidFill>
                  <a:srgbClr val="000000"/>
                </a:solidFill>
                <a:latin typeface="Arial" panose="020B0604020202020204" pitchFamily="34" charset="0"/>
                <a:cs typeface="Arial" panose="020B0604020202020204" pitchFamily="34" charset="0"/>
              </a:rPr>
              <a:t> </a:t>
            </a:r>
            <a:r>
              <a:rPr lang="pt-BR" sz="2100" b="0" i="0" u="none" strike="noStrike" baseline="0" dirty="0">
                <a:solidFill>
                  <a:srgbClr val="000000"/>
                </a:solidFill>
                <a:latin typeface="Arial" panose="020B0604020202020204" pitchFamily="34" charset="0"/>
                <a:cs typeface="Arial" panose="020B0604020202020204" pitchFamily="34" charset="0"/>
              </a:rPr>
              <a:t>R$ </a:t>
            </a:r>
            <a:r>
              <a:rPr lang="pt-BR" sz="2100" b="0" i="1" u="none" strike="noStrike" baseline="0" dirty="0">
                <a:solidFill>
                  <a:srgbClr val="000000"/>
                </a:solidFill>
                <a:latin typeface="Arial" panose="020B0604020202020204" pitchFamily="34" charset="0"/>
                <a:cs typeface="Arial" panose="020B0604020202020204" pitchFamily="34" charset="0"/>
              </a:rPr>
              <a:t>12,00</a:t>
            </a:r>
            <a:r>
              <a:rPr lang="pt-BR" sz="2100" b="0" i="0" u="none" strike="noStrike" baseline="0" dirty="0">
                <a:solidFill>
                  <a:srgbClr val="000000"/>
                </a:solidFill>
                <a:latin typeface="Arial" panose="020B0604020202020204" pitchFamily="34" charset="0"/>
                <a:cs typeface="Arial" panose="020B0604020202020204" pitchFamily="34" charset="0"/>
              </a:rPr>
              <a:t>. Em outro dia, ela comprou </a:t>
            </a:r>
            <a:r>
              <a:rPr lang="pt-BR" sz="2100" b="0" i="1" u="none" strike="noStrike" baseline="0" dirty="0">
                <a:solidFill>
                  <a:srgbClr val="000000"/>
                </a:solidFill>
                <a:latin typeface="Arial" panose="020B0604020202020204" pitchFamily="34" charset="0"/>
                <a:cs typeface="Arial" panose="020B0604020202020204" pitchFamily="34" charset="0"/>
              </a:rPr>
              <a:t>5 </a:t>
            </a:r>
            <a:r>
              <a:rPr lang="pt-BR" sz="2100" b="0" i="0" u="none" strike="noStrike" baseline="0" dirty="0">
                <a:solidFill>
                  <a:srgbClr val="000000"/>
                </a:solidFill>
                <a:latin typeface="Arial" panose="020B0604020202020204" pitchFamily="34" charset="0"/>
                <a:cs typeface="Arial" panose="020B0604020202020204" pitchFamily="34" charset="0"/>
              </a:rPr>
              <a:t>k g d e maçã e pagou R$ </a:t>
            </a:r>
            <a:r>
              <a:rPr lang="pt-BR" sz="2100" b="0" i="1" u="none" strike="noStrike" baseline="0" dirty="0">
                <a:solidFill>
                  <a:srgbClr val="000000"/>
                </a:solidFill>
                <a:latin typeface="Arial" panose="020B0604020202020204" pitchFamily="34" charset="0"/>
                <a:cs typeface="Arial" panose="020B0604020202020204" pitchFamily="34" charset="0"/>
              </a:rPr>
              <a:t>30,00</a:t>
            </a:r>
            <a:r>
              <a:rPr lang="pt-BR" sz="2100" b="0" i="0" u="none" strike="noStrike" baseline="0" dirty="0">
                <a:solidFill>
                  <a:srgbClr val="000000"/>
                </a:solidFill>
                <a:latin typeface="Arial" panose="020B0604020202020204" pitchFamily="34" charset="0"/>
                <a:cs typeface="Arial" panose="020B0604020202020204" pitchFamily="34" charset="0"/>
              </a:rPr>
              <a:t>. Sabendo que o valor da maçã por quilo foi o mesmo, qual é o preço do quilo da maçã?</a:t>
            </a:r>
          </a:p>
          <a:p>
            <a:pPr algn="just"/>
            <a:endParaRPr lang="pt-BR" sz="2100" b="0" i="0" u="none" strike="noStrike" baseline="0" dirty="0">
              <a:solidFill>
                <a:srgbClr val="000000"/>
              </a:solidFill>
              <a:latin typeface="Arial" panose="020B0604020202020204" pitchFamily="34" charset="0"/>
              <a:cs typeface="Arial" panose="020B0604020202020204" pitchFamily="34" charset="0"/>
            </a:endParaRPr>
          </a:p>
          <a:p>
            <a:pPr algn="just"/>
            <a:r>
              <a:rPr lang="pt-BR" sz="2100" b="0" i="0" u="none" strike="noStrike" baseline="0" dirty="0">
                <a:solidFill>
                  <a:srgbClr val="000000"/>
                </a:solidFill>
                <a:latin typeface="Arial" panose="020B0604020202020204" pitchFamily="34" charset="0"/>
                <a:cs typeface="Arial" panose="020B0604020202020204" pitchFamily="34" charset="0"/>
              </a:rPr>
              <a:t>Grandezas envolvidas:</a:t>
            </a:r>
          </a:p>
          <a:p>
            <a:pPr algn="just"/>
            <a:r>
              <a:rPr lang="pt-BR" sz="2100" b="0" i="0" u="none" strike="noStrike" baseline="0" dirty="0">
                <a:solidFill>
                  <a:srgbClr val="000000"/>
                </a:solidFill>
                <a:latin typeface="Arial" panose="020B0604020202020204" pitchFamily="34" charset="0"/>
                <a:cs typeface="Arial" panose="020B0604020202020204" pitchFamily="34" charset="0"/>
              </a:rPr>
              <a:t>• Massa das maçãs em quilogramas: </a:t>
            </a:r>
            <a:r>
              <a:rPr lang="pt-BR" sz="2100" b="1" i="1" u="none" strike="noStrike" baseline="0" dirty="0">
                <a:solidFill>
                  <a:srgbClr val="005C00"/>
                </a:solidFill>
                <a:latin typeface="Arial" panose="020B0604020202020204" pitchFamily="34" charset="0"/>
                <a:cs typeface="Arial" panose="020B0604020202020204" pitchFamily="34" charset="0"/>
              </a:rPr>
              <a:t>x</a:t>
            </a:r>
          </a:p>
          <a:p>
            <a:pPr algn="just"/>
            <a:r>
              <a:rPr lang="pt-BR" sz="2100" b="0" i="0" u="none" strike="noStrike" baseline="0" dirty="0">
                <a:solidFill>
                  <a:srgbClr val="000000"/>
                </a:solidFill>
                <a:latin typeface="Arial" panose="020B0604020202020204" pitchFamily="34" charset="0"/>
                <a:cs typeface="Arial" panose="020B0604020202020204" pitchFamily="34" charset="0"/>
              </a:rPr>
              <a:t>• Preço total em reais: </a:t>
            </a:r>
            <a:r>
              <a:rPr lang="pt-BR" sz="2100" b="1" i="1" u="none" strike="noStrike" baseline="0" dirty="0">
                <a:solidFill>
                  <a:srgbClr val="005C00"/>
                </a:solidFill>
                <a:latin typeface="Arial" panose="020B0604020202020204" pitchFamily="34" charset="0"/>
                <a:cs typeface="Arial" panose="020B0604020202020204" pitchFamily="34" charset="0"/>
              </a:rPr>
              <a:t>y</a:t>
            </a:r>
            <a:endParaRPr lang="pt-BR" sz="21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4142849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DC1D55-CC53-6C89-E79C-D602EF14BF8A}"/>
            </a:ext>
          </a:extLst>
        </p:cNvPr>
        <p:cNvGrpSpPr/>
        <p:nvPr/>
      </p:nvGrpSpPr>
      <p:grpSpPr>
        <a:xfrm>
          <a:off x="0" y="0"/>
          <a:ext cx="0" cy="0"/>
          <a:chOff x="0" y="0"/>
          <a:chExt cx="0" cy="0"/>
        </a:xfrm>
      </p:grpSpPr>
      <p:cxnSp>
        <p:nvCxnSpPr>
          <p:cNvPr id="2" name="Conector reto 1">
            <a:extLst>
              <a:ext uri="{FF2B5EF4-FFF2-40B4-BE49-F238E27FC236}">
                <a16:creationId xmlns:a16="http://schemas.microsoft.com/office/drawing/2014/main" id="{328A4AAB-0965-63AA-127D-9B715557FB9C}"/>
              </a:ext>
            </a:extLst>
          </p:cNvPr>
          <p:cNvCxnSpPr>
            <a:cxnSpLocks/>
          </p:cNvCxnSpPr>
          <p:nvPr/>
        </p:nvCxnSpPr>
        <p:spPr>
          <a:xfrm>
            <a:off x="6303034" y="727295"/>
            <a:ext cx="0" cy="5709588"/>
          </a:xfrm>
          <a:prstGeom prst="line">
            <a:avLst/>
          </a:prstGeom>
          <a:ln w="28575"/>
        </p:spPr>
        <p:style>
          <a:lnRef idx="3">
            <a:schemeClr val="dk1"/>
          </a:lnRef>
          <a:fillRef idx="0">
            <a:schemeClr val="dk1"/>
          </a:fillRef>
          <a:effectRef idx="2">
            <a:schemeClr val="dk1"/>
          </a:effectRef>
          <a:fontRef idx="minor">
            <a:schemeClr val="tx1"/>
          </a:fontRef>
        </p:style>
      </p:cxnSp>
      <p:pic>
        <p:nvPicPr>
          <p:cNvPr id="4" name="Imagem 3" descr="Interface gráfica do usuário, Texto, Aplicativo&#10;&#10;O conteúdo gerado por IA pode estar incorreto.">
            <a:extLst>
              <a:ext uri="{FF2B5EF4-FFF2-40B4-BE49-F238E27FC236}">
                <a16:creationId xmlns:a16="http://schemas.microsoft.com/office/drawing/2014/main" id="{99A06CE6-3EB4-A379-DC72-EC361774BA58}"/>
              </a:ext>
            </a:extLst>
          </p:cNvPr>
          <p:cNvPicPr>
            <a:picLocks noChangeAspect="1"/>
          </p:cNvPicPr>
          <p:nvPr/>
        </p:nvPicPr>
        <p:blipFill>
          <a:blip r:embed="rId2"/>
          <a:stretch>
            <a:fillRect/>
          </a:stretch>
        </p:blipFill>
        <p:spPr>
          <a:xfrm>
            <a:off x="201931" y="609201"/>
            <a:ext cx="6049460" cy="5153244"/>
          </a:xfrm>
          <a:prstGeom prst="rect">
            <a:avLst/>
          </a:prstGeom>
        </p:spPr>
      </p:pic>
      <p:sp>
        <p:nvSpPr>
          <p:cNvPr id="6" name="CaixaDeTexto 5">
            <a:extLst>
              <a:ext uri="{FF2B5EF4-FFF2-40B4-BE49-F238E27FC236}">
                <a16:creationId xmlns:a16="http://schemas.microsoft.com/office/drawing/2014/main" id="{4E1E33CC-A7DC-9A6B-FAA7-21FA950365A2}"/>
              </a:ext>
            </a:extLst>
          </p:cNvPr>
          <p:cNvSpPr txBox="1"/>
          <p:nvPr/>
        </p:nvSpPr>
        <p:spPr>
          <a:xfrm>
            <a:off x="6354678" y="609201"/>
            <a:ext cx="5635390" cy="3816429"/>
          </a:xfrm>
          <a:prstGeom prst="rect">
            <a:avLst/>
          </a:prstGeom>
          <a:noFill/>
        </p:spPr>
        <p:txBody>
          <a:bodyPr wrap="square">
            <a:spAutoFit/>
          </a:bodyPr>
          <a:lstStyle/>
          <a:p>
            <a:pPr algn="just"/>
            <a:r>
              <a:rPr lang="pt-BR" sz="2200" b="0" i="0" u="none" strike="noStrike" baseline="0" dirty="0">
                <a:solidFill>
                  <a:srgbClr val="000000"/>
                </a:solidFill>
                <a:latin typeface="Lato-Regular"/>
              </a:rPr>
              <a:t>A relação entre duas grandezas diretamente proporcionais pode ser representada através de um </a:t>
            </a:r>
            <a:r>
              <a:rPr lang="pt-BR" sz="2200" b="1" i="0" u="none" strike="noStrike" baseline="0" dirty="0">
                <a:solidFill>
                  <a:srgbClr val="FF8017"/>
                </a:solidFill>
                <a:latin typeface="Lato-Bold"/>
              </a:rPr>
              <a:t>gráfico</a:t>
            </a:r>
            <a:r>
              <a:rPr lang="pt-BR" sz="2200" b="0" i="0" u="none" strike="noStrike" baseline="0" dirty="0">
                <a:solidFill>
                  <a:srgbClr val="000000"/>
                </a:solidFill>
                <a:latin typeface="Lato-Regular"/>
              </a:rPr>
              <a:t>, que é uma reta no plano cartesiano, passando pela origem.</a:t>
            </a:r>
          </a:p>
          <a:p>
            <a:pPr algn="just"/>
            <a:endParaRPr lang="pt-BR" sz="2200" b="0" i="0" u="none" strike="noStrike" baseline="0" dirty="0">
              <a:solidFill>
                <a:srgbClr val="000000"/>
              </a:solidFill>
              <a:latin typeface="Lato-Regular"/>
            </a:endParaRPr>
          </a:p>
          <a:p>
            <a:pPr algn="just"/>
            <a:r>
              <a:rPr lang="pt-BR" sz="2200" b="0" i="0" u="none" strike="noStrike" baseline="0" dirty="0">
                <a:solidFill>
                  <a:srgbClr val="000000"/>
                </a:solidFill>
                <a:latin typeface="Lato-Regular"/>
              </a:rPr>
              <a:t>No exemplo das maçãs, temos uma </a:t>
            </a:r>
            <a:r>
              <a:rPr lang="pt-BR" sz="2200" b="1" i="0" u="none" strike="noStrike" baseline="0" dirty="0">
                <a:solidFill>
                  <a:srgbClr val="FF8017"/>
                </a:solidFill>
                <a:latin typeface="Lato-Bold"/>
              </a:rPr>
              <a:t>semirreta </a:t>
            </a:r>
            <a:r>
              <a:rPr lang="pt-BR" sz="2200" b="0" i="0" u="none" strike="noStrike" baseline="0" dirty="0">
                <a:solidFill>
                  <a:srgbClr val="000000"/>
                </a:solidFill>
                <a:latin typeface="Lato-Regular"/>
              </a:rPr>
              <a:t>com origem na origem do plano cartesiano.</a:t>
            </a:r>
          </a:p>
          <a:p>
            <a:pPr algn="just"/>
            <a:endParaRPr lang="pt-BR" sz="2200" b="0" i="0" u="none" strike="noStrike" baseline="0" dirty="0">
              <a:solidFill>
                <a:srgbClr val="000000"/>
              </a:solidFill>
              <a:latin typeface="Lato-Regular"/>
            </a:endParaRPr>
          </a:p>
          <a:p>
            <a:pPr algn="just"/>
            <a:r>
              <a:rPr lang="pt-BR" sz="2200" b="0" i="0" u="none" strike="noStrike" baseline="0" dirty="0">
                <a:solidFill>
                  <a:srgbClr val="000000"/>
                </a:solidFill>
                <a:latin typeface="Lato-Regular"/>
              </a:rPr>
              <a:t>Observe que, quanto mais maçãs se compram, maior o valor a ser pago.</a:t>
            </a:r>
            <a:endParaRPr lang="pt-BR" sz="2200" dirty="0"/>
          </a:p>
        </p:txBody>
      </p:sp>
    </p:spTree>
    <p:extLst>
      <p:ext uri="{BB962C8B-B14F-4D97-AF65-F5344CB8AC3E}">
        <p14:creationId xmlns:p14="http://schemas.microsoft.com/office/powerpoint/2010/main" val="263577313"/>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688A8F-9045-DDC1-94CD-59EB22F2CDDB}"/>
            </a:ext>
          </a:extLst>
        </p:cNvPr>
        <p:cNvGrpSpPr/>
        <p:nvPr/>
      </p:nvGrpSpPr>
      <p:grpSpPr>
        <a:xfrm>
          <a:off x="0" y="0"/>
          <a:ext cx="0" cy="0"/>
          <a:chOff x="0" y="0"/>
          <a:chExt cx="0" cy="0"/>
        </a:xfrm>
      </p:grpSpPr>
      <p:cxnSp>
        <p:nvCxnSpPr>
          <p:cNvPr id="2" name="Conector reto 1">
            <a:extLst>
              <a:ext uri="{FF2B5EF4-FFF2-40B4-BE49-F238E27FC236}">
                <a16:creationId xmlns:a16="http://schemas.microsoft.com/office/drawing/2014/main" id="{208B04F8-9600-0BD9-6582-2849297D79F5}"/>
              </a:ext>
            </a:extLst>
          </p:cNvPr>
          <p:cNvCxnSpPr>
            <a:cxnSpLocks/>
          </p:cNvCxnSpPr>
          <p:nvPr/>
        </p:nvCxnSpPr>
        <p:spPr>
          <a:xfrm>
            <a:off x="5466272" y="727295"/>
            <a:ext cx="0" cy="5709588"/>
          </a:xfrm>
          <a:prstGeom prst="line">
            <a:avLst/>
          </a:prstGeom>
          <a:ln w="28575"/>
        </p:spPr>
        <p:style>
          <a:lnRef idx="3">
            <a:schemeClr val="dk1"/>
          </a:lnRef>
          <a:fillRef idx="0">
            <a:schemeClr val="dk1"/>
          </a:fillRef>
          <a:effectRef idx="2">
            <a:schemeClr val="dk1"/>
          </a:effectRef>
          <a:fontRef idx="minor">
            <a:schemeClr val="tx1"/>
          </a:fontRef>
        </p:style>
      </p:cxnSp>
      <p:pic>
        <p:nvPicPr>
          <p:cNvPr id="4" name="Imagem 3">
            <a:extLst>
              <a:ext uri="{FF2B5EF4-FFF2-40B4-BE49-F238E27FC236}">
                <a16:creationId xmlns:a16="http://schemas.microsoft.com/office/drawing/2014/main" id="{7882D80D-A1F1-B577-0A43-B3AA737357BB}"/>
              </a:ext>
            </a:extLst>
          </p:cNvPr>
          <p:cNvPicPr>
            <a:picLocks noChangeAspect="1"/>
          </p:cNvPicPr>
          <p:nvPr/>
        </p:nvPicPr>
        <p:blipFill>
          <a:blip r:embed="rId2"/>
          <a:stretch>
            <a:fillRect/>
          </a:stretch>
        </p:blipFill>
        <p:spPr>
          <a:xfrm>
            <a:off x="665810" y="727295"/>
            <a:ext cx="4259872" cy="5715934"/>
          </a:xfrm>
          <a:prstGeom prst="rect">
            <a:avLst/>
          </a:prstGeom>
        </p:spPr>
      </p:pic>
      <p:sp>
        <p:nvSpPr>
          <p:cNvPr id="6" name="CaixaDeTexto 5">
            <a:extLst>
              <a:ext uri="{FF2B5EF4-FFF2-40B4-BE49-F238E27FC236}">
                <a16:creationId xmlns:a16="http://schemas.microsoft.com/office/drawing/2014/main" id="{5312045E-4655-5FF9-A717-52748ECE370B}"/>
              </a:ext>
            </a:extLst>
          </p:cNvPr>
          <p:cNvSpPr txBox="1"/>
          <p:nvPr/>
        </p:nvSpPr>
        <p:spPr>
          <a:xfrm>
            <a:off x="5531687" y="635819"/>
            <a:ext cx="6441775" cy="5170646"/>
          </a:xfrm>
          <a:prstGeom prst="rect">
            <a:avLst/>
          </a:prstGeom>
          <a:noFill/>
        </p:spPr>
        <p:txBody>
          <a:bodyPr wrap="square">
            <a:spAutoFit/>
          </a:bodyPr>
          <a:lstStyle/>
          <a:p>
            <a:pPr algn="just"/>
            <a:r>
              <a:rPr lang="pt-BR" sz="2200" b="0" i="0" u="none" strike="noStrike" baseline="0" dirty="0">
                <a:solidFill>
                  <a:srgbClr val="000000"/>
                </a:solidFill>
                <a:latin typeface="Arial" panose="020B0604020202020204" pitchFamily="34" charset="0"/>
                <a:cs typeface="Arial" panose="020B0604020202020204" pitchFamily="34" charset="0"/>
              </a:rPr>
              <a:t>Quando duas grandezas são inversamente proporcionais, a </a:t>
            </a:r>
            <a:r>
              <a:rPr lang="pt-BR" sz="2200" b="1" i="0" u="none" strike="noStrike" baseline="0" dirty="0">
                <a:solidFill>
                  <a:srgbClr val="1F3BFF"/>
                </a:solidFill>
                <a:latin typeface="Arial" panose="020B0604020202020204" pitchFamily="34" charset="0"/>
                <a:cs typeface="Arial" panose="020B0604020202020204" pitchFamily="34" charset="0"/>
              </a:rPr>
              <a:t>multiplicação </a:t>
            </a:r>
            <a:r>
              <a:rPr lang="pt-BR" sz="2200" b="0" i="0" u="none" strike="noStrike" baseline="0" dirty="0">
                <a:solidFill>
                  <a:srgbClr val="000000"/>
                </a:solidFill>
                <a:latin typeface="Arial" panose="020B0604020202020204" pitchFamily="34" charset="0"/>
                <a:cs typeface="Arial" panose="020B0604020202020204" pitchFamily="34" charset="0"/>
              </a:rPr>
              <a:t>entre seus valores é sempre uma constante </a:t>
            </a:r>
            <a:r>
              <a:rPr lang="pt-BR" sz="2200" b="1" i="0" u="none" strike="noStrike" baseline="0" dirty="0">
                <a:solidFill>
                  <a:srgbClr val="1F3BFF"/>
                </a:solidFill>
                <a:latin typeface="Arial" panose="020B0604020202020204" pitchFamily="34" charset="0"/>
                <a:cs typeface="Arial" panose="020B0604020202020204" pitchFamily="34" charset="0"/>
              </a:rPr>
              <a:t>k</a:t>
            </a:r>
            <a:r>
              <a:rPr lang="pt-BR" sz="2200" b="0" i="0" u="none" strike="noStrike" baseline="0" dirty="0">
                <a:solidFill>
                  <a:srgbClr val="000000"/>
                </a:solidFill>
                <a:latin typeface="Arial" panose="020B0604020202020204" pitchFamily="34" charset="0"/>
                <a:cs typeface="Arial" panose="020B0604020202020204" pitchFamily="34" charset="0"/>
              </a:rPr>
              <a:t>, chamada de constante de proporcionalidade.</a:t>
            </a:r>
          </a:p>
          <a:p>
            <a:pPr algn="just"/>
            <a:endParaRPr lang="pt-BR" sz="2200" b="0" i="0" u="none" strike="noStrike" baseline="0" dirty="0">
              <a:solidFill>
                <a:srgbClr val="000000"/>
              </a:solidFill>
              <a:latin typeface="Arial" panose="020B0604020202020204" pitchFamily="34" charset="0"/>
              <a:cs typeface="Arial" panose="020B0604020202020204" pitchFamily="34" charset="0"/>
            </a:endParaRPr>
          </a:p>
          <a:p>
            <a:pPr algn="just"/>
            <a:r>
              <a:rPr lang="pt-BR" sz="2200" b="1" i="0" u="none" strike="noStrike" baseline="0" dirty="0">
                <a:solidFill>
                  <a:srgbClr val="000000"/>
                </a:solidFill>
                <a:latin typeface="Arial" panose="020B0604020202020204" pitchFamily="34" charset="0"/>
                <a:cs typeface="Arial" panose="020B0604020202020204" pitchFamily="34" charset="0"/>
              </a:rPr>
              <a:t>Exemplo:</a:t>
            </a:r>
          </a:p>
          <a:p>
            <a:pPr algn="just"/>
            <a:r>
              <a:rPr lang="pt-BR" sz="2200" b="0" i="0" u="none" strike="noStrike" baseline="0" dirty="0">
                <a:solidFill>
                  <a:srgbClr val="000000"/>
                </a:solidFill>
                <a:latin typeface="Arial" panose="020B0604020202020204" pitchFamily="34" charset="0"/>
                <a:cs typeface="Arial" panose="020B0604020202020204" pitchFamily="34" charset="0"/>
              </a:rPr>
              <a:t>Uma tarefa leva </a:t>
            </a:r>
            <a:r>
              <a:rPr lang="pt-BR" sz="2200" b="0" i="1" u="none" strike="noStrike" baseline="0" dirty="0">
                <a:solidFill>
                  <a:srgbClr val="000000"/>
                </a:solidFill>
                <a:latin typeface="Arial" panose="020B0604020202020204" pitchFamily="34" charset="0"/>
                <a:cs typeface="Arial" panose="020B0604020202020204" pitchFamily="34" charset="0"/>
              </a:rPr>
              <a:t>12 </a:t>
            </a:r>
            <a:r>
              <a:rPr lang="pt-BR" sz="2200" b="0" i="0" u="none" strike="noStrike" baseline="0" dirty="0">
                <a:solidFill>
                  <a:srgbClr val="000000"/>
                </a:solidFill>
                <a:latin typeface="Arial" panose="020B0604020202020204" pitchFamily="34" charset="0"/>
                <a:cs typeface="Arial" panose="020B0604020202020204" pitchFamily="34" charset="0"/>
              </a:rPr>
              <a:t>horas para ser realizada por </a:t>
            </a:r>
            <a:r>
              <a:rPr lang="pt-BR" sz="2200" b="0" i="1" u="none" strike="noStrike" baseline="0" dirty="0">
                <a:solidFill>
                  <a:srgbClr val="000000"/>
                </a:solidFill>
                <a:latin typeface="Arial" panose="020B0604020202020204" pitchFamily="34" charset="0"/>
                <a:cs typeface="Arial" panose="020B0604020202020204" pitchFamily="34" charset="0"/>
              </a:rPr>
              <a:t>2 </a:t>
            </a:r>
            <a:r>
              <a:rPr lang="pt-BR" sz="2200" b="0" i="0" u="none" strike="noStrike" baseline="0" dirty="0">
                <a:solidFill>
                  <a:srgbClr val="000000"/>
                </a:solidFill>
                <a:latin typeface="Arial" panose="020B0604020202020204" pitchFamily="34" charset="0"/>
                <a:cs typeface="Arial" panose="020B0604020202020204" pitchFamily="34" charset="0"/>
              </a:rPr>
              <a:t>pessoas. Se mais pessoas forem envolvidas, o tempo para concluir a tarefa diminui, desde que todas trabalhem com a mesma eficiência e ao mesmo tempo.</a:t>
            </a:r>
          </a:p>
          <a:p>
            <a:pPr algn="just"/>
            <a:r>
              <a:rPr lang="pt-BR" sz="2200" dirty="0">
                <a:latin typeface="Arial" panose="020B0604020202020204" pitchFamily="34" charset="0"/>
                <a:cs typeface="Arial" panose="020B0604020202020204" pitchFamily="34" charset="0"/>
              </a:rPr>
              <a:t>Grandezas envolvidas:</a:t>
            </a:r>
          </a:p>
          <a:p>
            <a:pPr algn="just"/>
            <a:r>
              <a:rPr lang="pt-BR" sz="2200" dirty="0">
                <a:latin typeface="Arial" panose="020B0604020202020204" pitchFamily="34" charset="0"/>
                <a:cs typeface="Arial" panose="020B0604020202020204" pitchFamily="34" charset="0"/>
              </a:rPr>
              <a:t>• Número de pessoas: </a:t>
            </a:r>
            <a:r>
              <a:rPr lang="pt-BR" sz="2200" b="1" i="1" dirty="0">
                <a:latin typeface="Arial" panose="020B0604020202020204" pitchFamily="34" charset="0"/>
                <a:cs typeface="Arial" panose="020B0604020202020204" pitchFamily="34" charset="0"/>
              </a:rPr>
              <a:t>x</a:t>
            </a:r>
          </a:p>
          <a:p>
            <a:pPr algn="just"/>
            <a:r>
              <a:rPr lang="pt-BR" sz="2200" dirty="0">
                <a:latin typeface="Arial" panose="020B0604020202020204" pitchFamily="34" charset="0"/>
                <a:cs typeface="Arial" panose="020B0604020202020204" pitchFamily="34" charset="0"/>
              </a:rPr>
              <a:t>• Tempo para concluir a tarefa (horas): </a:t>
            </a:r>
            <a:r>
              <a:rPr lang="pt-BR" sz="2200" b="1" i="1" dirty="0">
                <a:latin typeface="Arial" panose="020B0604020202020204" pitchFamily="34" charset="0"/>
                <a:cs typeface="Arial" panose="020B0604020202020204" pitchFamily="34" charset="0"/>
              </a:rPr>
              <a:t>y</a:t>
            </a:r>
          </a:p>
          <a:p>
            <a:pPr algn="just"/>
            <a:r>
              <a:rPr lang="pt-BR" sz="2200" dirty="0">
                <a:latin typeface="Arial" panose="020B0604020202020204" pitchFamily="34" charset="0"/>
                <a:cs typeface="Arial" panose="020B0604020202020204" pitchFamily="34" charset="0"/>
              </a:rPr>
              <a:t>Relação matemática:</a:t>
            </a:r>
          </a:p>
        </p:txBody>
      </p:sp>
      <p:pic>
        <p:nvPicPr>
          <p:cNvPr id="8" name="Imagem 7" descr="Logotipo&#10;&#10;O conteúdo gerado por IA pode estar incorreto.">
            <a:extLst>
              <a:ext uri="{FF2B5EF4-FFF2-40B4-BE49-F238E27FC236}">
                <a16:creationId xmlns:a16="http://schemas.microsoft.com/office/drawing/2014/main" id="{234C4138-BA72-F2F0-E88B-87F86338996D}"/>
              </a:ext>
            </a:extLst>
          </p:cNvPr>
          <p:cNvPicPr>
            <a:picLocks noChangeAspect="1"/>
          </p:cNvPicPr>
          <p:nvPr/>
        </p:nvPicPr>
        <p:blipFill>
          <a:blip r:embed="rId3"/>
          <a:stretch>
            <a:fillRect/>
          </a:stretch>
        </p:blipFill>
        <p:spPr>
          <a:xfrm>
            <a:off x="7315291" y="5759020"/>
            <a:ext cx="2360416" cy="677863"/>
          </a:xfrm>
          <a:prstGeom prst="rect">
            <a:avLst/>
          </a:prstGeom>
        </p:spPr>
      </p:pic>
    </p:spTree>
    <p:extLst>
      <p:ext uri="{BB962C8B-B14F-4D97-AF65-F5344CB8AC3E}">
        <p14:creationId xmlns:p14="http://schemas.microsoft.com/office/powerpoint/2010/main" val="76060553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D53E7A-0218-43C3-4188-1659612B027E}"/>
            </a:ext>
          </a:extLst>
        </p:cNvPr>
        <p:cNvGrpSpPr/>
        <p:nvPr/>
      </p:nvGrpSpPr>
      <p:grpSpPr>
        <a:xfrm>
          <a:off x="0" y="0"/>
          <a:ext cx="0" cy="0"/>
          <a:chOff x="0" y="0"/>
          <a:chExt cx="0" cy="0"/>
        </a:xfrm>
      </p:grpSpPr>
      <p:cxnSp>
        <p:nvCxnSpPr>
          <p:cNvPr id="2" name="Conector reto 1">
            <a:extLst>
              <a:ext uri="{FF2B5EF4-FFF2-40B4-BE49-F238E27FC236}">
                <a16:creationId xmlns:a16="http://schemas.microsoft.com/office/drawing/2014/main" id="{69B66062-CF5C-8FBF-4619-F659FEC89F38}"/>
              </a:ext>
            </a:extLst>
          </p:cNvPr>
          <p:cNvCxnSpPr>
            <a:cxnSpLocks/>
          </p:cNvCxnSpPr>
          <p:nvPr/>
        </p:nvCxnSpPr>
        <p:spPr>
          <a:xfrm>
            <a:off x="6303034" y="727295"/>
            <a:ext cx="0" cy="5709588"/>
          </a:xfrm>
          <a:prstGeom prst="line">
            <a:avLst/>
          </a:prstGeom>
          <a:ln w="28575"/>
        </p:spPr>
        <p:style>
          <a:lnRef idx="3">
            <a:schemeClr val="dk1"/>
          </a:lnRef>
          <a:fillRef idx="0">
            <a:schemeClr val="dk1"/>
          </a:fillRef>
          <a:effectRef idx="2">
            <a:schemeClr val="dk1"/>
          </a:effectRef>
          <a:fontRef idx="minor">
            <a:schemeClr val="tx1"/>
          </a:fontRef>
        </p:style>
      </p:cxnSp>
      <p:sp>
        <p:nvSpPr>
          <p:cNvPr id="4" name="CaixaDeTexto 3">
            <a:extLst>
              <a:ext uri="{FF2B5EF4-FFF2-40B4-BE49-F238E27FC236}">
                <a16:creationId xmlns:a16="http://schemas.microsoft.com/office/drawing/2014/main" id="{E1E0997E-DB23-3216-624A-FFCD2B85DCCE}"/>
              </a:ext>
            </a:extLst>
          </p:cNvPr>
          <p:cNvSpPr txBox="1"/>
          <p:nvPr/>
        </p:nvSpPr>
        <p:spPr>
          <a:xfrm>
            <a:off x="189783" y="621427"/>
            <a:ext cx="6113251" cy="1107996"/>
          </a:xfrm>
          <a:prstGeom prst="rect">
            <a:avLst/>
          </a:prstGeom>
          <a:noFill/>
        </p:spPr>
        <p:txBody>
          <a:bodyPr wrap="square">
            <a:spAutoFit/>
          </a:bodyPr>
          <a:lstStyle/>
          <a:p>
            <a:pPr algn="just"/>
            <a:r>
              <a:rPr lang="pt-BR" sz="2200" b="0" i="0" u="none" strike="noStrike" baseline="0" dirty="0">
                <a:latin typeface="Arial" panose="020B0604020202020204" pitchFamily="34" charset="0"/>
                <a:cs typeface="Arial" panose="020B0604020202020204" pitchFamily="34" charset="0"/>
              </a:rPr>
              <a:t>Para descobrirmos a constante de proporcionalidade, temos que, se </a:t>
            </a:r>
            <a:r>
              <a:rPr lang="pt-BR" sz="2200" b="0" i="1" u="none" strike="noStrike" baseline="0" dirty="0">
                <a:latin typeface="Arial" panose="020B0604020202020204" pitchFamily="34" charset="0"/>
                <a:cs typeface="Arial" panose="020B0604020202020204" pitchFamily="34" charset="0"/>
              </a:rPr>
              <a:t>2 </a:t>
            </a:r>
            <a:r>
              <a:rPr lang="pt-BR" sz="2200" b="0" i="0" u="none" strike="noStrike" baseline="0" dirty="0">
                <a:latin typeface="Arial" panose="020B0604020202020204" pitchFamily="34" charset="0"/>
                <a:cs typeface="Arial" panose="020B0604020202020204" pitchFamily="34" charset="0"/>
              </a:rPr>
              <a:t>pessoas levam </a:t>
            </a:r>
            <a:r>
              <a:rPr lang="pt-BR" sz="2200" b="0" i="1" u="none" strike="noStrike" baseline="0" dirty="0">
                <a:latin typeface="Arial" panose="020B0604020202020204" pitchFamily="34" charset="0"/>
                <a:cs typeface="Arial" panose="020B0604020202020204" pitchFamily="34" charset="0"/>
              </a:rPr>
              <a:t>12 </a:t>
            </a:r>
            <a:r>
              <a:rPr lang="pt-BR" sz="2200" b="0" i="0" u="none" strike="noStrike" baseline="0" dirty="0">
                <a:latin typeface="Arial" panose="020B0604020202020204" pitchFamily="34" charset="0"/>
                <a:cs typeface="Arial" panose="020B0604020202020204" pitchFamily="34" charset="0"/>
              </a:rPr>
              <a:t>horas, então:</a:t>
            </a:r>
            <a:endParaRPr lang="pt-BR" sz="2200" dirty="0">
              <a:latin typeface="Arial" panose="020B0604020202020204" pitchFamily="34" charset="0"/>
              <a:cs typeface="Arial" panose="020B0604020202020204" pitchFamily="34" charset="0"/>
            </a:endParaRPr>
          </a:p>
        </p:txBody>
      </p:sp>
      <p:pic>
        <p:nvPicPr>
          <p:cNvPr id="6" name="Imagem 5">
            <a:extLst>
              <a:ext uri="{FF2B5EF4-FFF2-40B4-BE49-F238E27FC236}">
                <a16:creationId xmlns:a16="http://schemas.microsoft.com/office/drawing/2014/main" id="{8DAEABF7-D85C-0166-230B-4C932432863B}"/>
              </a:ext>
            </a:extLst>
          </p:cNvPr>
          <p:cNvPicPr>
            <a:picLocks noChangeAspect="1"/>
          </p:cNvPicPr>
          <p:nvPr/>
        </p:nvPicPr>
        <p:blipFill>
          <a:blip r:embed="rId2"/>
          <a:stretch>
            <a:fillRect/>
          </a:stretch>
        </p:blipFill>
        <p:spPr>
          <a:xfrm>
            <a:off x="2587444" y="1729423"/>
            <a:ext cx="1316805" cy="673033"/>
          </a:xfrm>
          <a:prstGeom prst="rect">
            <a:avLst/>
          </a:prstGeom>
        </p:spPr>
      </p:pic>
      <p:pic>
        <p:nvPicPr>
          <p:cNvPr id="10" name="Imagem 9" descr="Interface gráfica do usuário, Texto, Aplicativo&#10;&#10;O conteúdo gerado por IA pode estar incorreto.">
            <a:extLst>
              <a:ext uri="{FF2B5EF4-FFF2-40B4-BE49-F238E27FC236}">
                <a16:creationId xmlns:a16="http://schemas.microsoft.com/office/drawing/2014/main" id="{1F337649-36DD-E278-D667-B334C282A2BE}"/>
              </a:ext>
            </a:extLst>
          </p:cNvPr>
          <p:cNvPicPr>
            <a:picLocks noChangeAspect="1"/>
          </p:cNvPicPr>
          <p:nvPr/>
        </p:nvPicPr>
        <p:blipFill>
          <a:blip r:embed="rId3"/>
          <a:stretch>
            <a:fillRect/>
          </a:stretch>
        </p:blipFill>
        <p:spPr>
          <a:xfrm>
            <a:off x="6095991" y="3428995"/>
            <a:ext cx="17" cy="9"/>
          </a:xfrm>
          <a:prstGeom prst="rect">
            <a:avLst/>
          </a:prstGeom>
        </p:spPr>
      </p:pic>
      <p:pic>
        <p:nvPicPr>
          <p:cNvPr id="18" name="Imagem 17" descr="Interface gráfica do usuário, Texto, Aplicativo&#10;&#10;O conteúdo gerado por IA pode estar incorreto.">
            <a:extLst>
              <a:ext uri="{FF2B5EF4-FFF2-40B4-BE49-F238E27FC236}">
                <a16:creationId xmlns:a16="http://schemas.microsoft.com/office/drawing/2014/main" id="{F40A1682-11ED-680C-9B22-CAB4E91BB597}"/>
              </a:ext>
            </a:extLst>
          </p:cNvPr>
          <p:cNvPicPr>
            <a:picLocks noChangeAspect="1"/>
          </p:cNvPicPr>
          <p:nvPr/>
        </p:nvPicPr>
        <p:blipFill>
          <a:blip r:embed="rId4"/>
          <a:stretch>
            <a:fillRect/>
          </a:stretch>
        </p:blipFill>
        <p:spPr>
          <a:xfrm>
            <a:off x="202468" y="2625496"/>
            <a:ext cx="6039929" cy="2990299"/>
          </a:xfrm>
          <a:prstGeom prst="rect">
            <a:avLst/>
          </a:prstGeom>
        </p:spPr>
      </p:pic>
      <mc:AlternateContent xmlns:mc="http://schemas.openxmlformats.org/markup-compatibility/2006" xmlns:a14="http://schemas.microsoft.com/office/drawing/2010/main">
        <mc:Choice Requires="a14">
          <p:sp>
            <p:nvSpPr>
              <p:cNvPr id="20" name="CaixaDeTexto 19">
                <a:extLst>
                  <a:ext uri="{FF2B5EF4-FFF2-40B4-BE49-F238E27FC236}">
                    <a16:creationId xmlns:a16="http://schemas.microsoft.com/office/drawing/2014/main" id="{9407CC04-532B-EE5C-C59A-4D8121AC42C6}"/>
                  </a:ext>
                </a:extLst>
              </p:cNvPr>
              <p:cNvSpPr txBox="1"/>
              <p:nvPr/>
            </p:nvSpPr>
            <p:spPr>
              <a:xfrm>
                <a:off x="6301910" y="608487"/>
                <a:ext cx="5687621" cy="3309496"/>
              </a:xfrm>
              <a:prstGeom prst="rect">
                <a:avLst/>
              </a:prstGeom>
              <a:noFill/>
            </p:spPr>
            <p:txBody>
              <a:bodyPr wrap="square">
                <a:spAutoFit/>
              </a:bodyPr>
              <a:lstStyle/>
              <a:p>
                <a:pPr algn="just"/>
                <a:r>
                  <a:rPr lang="pt-BR" sz="2200" b="0" i="0" u="none" strike="noStrike" baseline="0" dirty="0">
                    <a:latin typeface="Arial" panose="020B0604020202020204" pitchFamily="34" charset="0"/>
                    <a:cs typeface="Arial" panose="020B0604020202020204" pitchFamily="34" charset="0"/>
                  </a:rPr>
                  <a:t>Vamos retratar a situação anterior: uma tarefa leva </a:t>
                </a:r>
                <a:r>
                  <a:rPr lang="pt-BR" sz="2200" b="0" i="1" u="none" strike="noStrike" baseline="0" dirty="0">
                    <a:latin typeface="Arial" panose="020B0604020202020204" pitchFamily="34" charset="0"/>
                    <a:cs typeface="Arial" panose="020B0604020202020204" pitchFamily="34" charset="0"/>
                  </a:rPr>
                  <a:t>12 </a:t>
                </a:r>
                <a:r>
                  <a:rPr lang="pt-BR" sz="2200" b="0" i="0" u="none" strike="noStrike" baseline="0" dirty="0">
                    <a:latin typeface="Arial" panose="020B0604020202020204" pitchFamily="34" charset="0"/>
                    <a:cs typeface="Arial" panose="020B0604020202020204" pitchFamily="34" charset="0"/>
                  </a:rPr>
                  <a:t>horas para ser feita por </a:t>
                </a:r>
                <a:r>
                  <a:rPr lang="pt-BR" sz="2200" b="0" i="1" u="none" strike="noStrike" baseline="0" dirty="0">
                    <a:latin typeface="Arial" panose="020B0604020202020204" pitchFamily="34" charset="0"/>
                    <a:cs typeface="Arial" panose="020B0604020202020204" pitchFamily="34" charset="0"/>
                  </a:rPr>
                  <a:t>2 </a:t>
                </a:r>
                <a:r>
                  <a:rPr lang="pt-BR" sz="2200" b="0" i="0" u="none" strike="noStrike" baseline="0" dirty="0">
                    <a:latin typeface="Arial" panose="020B0604020202020204" pitchFamily="34" charset="0"/>
                    <a:cs typeface="Arial" panose="020B0604020202020204" pitchFamily="34" charset="0"/>
                  </a:rPr>
                  <a:t>pessoas. Observe que, quanto mais pessoas envolvidas nessa tarefa, menor será o tempo gasto para finalizá-la.</a:t>
                </a:r>
              </a:p>
              <a:p>
                <a:pPr algn="just"/>
                <a:r>
                  <a:rPr lang="pt-BR" sz="2200" b="0" i="0" u="none" strike="noStrike" baseline="0" dirty="0">
                    <a:latin typeface="Arial" panose="020B0604020202020204" pitchFamily="34" charset="0"/>
                    <a:cs typeface="Arial" panose="020B0604020202020204" pitchFamily="34" charset="0"/>
                  </a:rPr>
                  <a:t>Observe também que </a:t>
                </a:r>
                <a:r>
                  <a:rPr lang="pt-BR" sz="2200" b="1" i="1" u="none" strike="noStrike" baseline="0" dirty="0">
                    <a:latin typeface="Arial" panose="020B0604020202020204" pitchFamily="34" charset="0"/>
                    <a:cs typeface="Arial" panose="020B0604020202020204" pitchFamily="34" charset="0"/>
                  </a:rPr>
                  <a:t>y </a:t>
                </a:r>
                <a:r>
                  <a:rPr lang="pt-BR" sz="2200" b="0" i="0" u="none" strike="noStrike" baseline="0" dirty="0">
                    <a:latin typeface="Arial" panose="020B0604020202020204" pitchFamily="34" charset="0"/>
                    <a:cs typeface="Arial" panose="020B0604020202020204" pitchFamily="34" charset="0"/>
                  </a:rPr>
                  <a:t>representa a quantidade de pessoas e x representa o tempo. Assim, podemos dizer que o gráfico é obtido, a partir de </a:t>
                </a:r>
                <a14:m>
                  <m:oMath xmlns:m="http://schemas.openxmlformats.org/officeDocument/2006/math">
                    <m:r>
                      <m:rPr>
                        <m:sty m:val="p"/>
                      </m:rPr>
                      <a:rPr lang="pt-BR" sz="2200" b="0" i="0" u="none" strike="noStrike" baseline="0" smtClean="0">
                        <a:latin typeface="Cambria Math" panose="02040503050406030204" pitchFamily="18" charset="0"/>
                        <a:cs typeface="Arial" panose="020B0604020202020204" pitchFamily="34" charset="0"/>
                      </a:rPr>
                      <m:t>y</m:t>
                    </m:r>
                    <m:r>
                      <a:rPr lang="pt-BR" sz="2200" b="0" i="0" u="none" strike="noStrike" baseline="0" smtClean="0">
                        <a:latin typeface="Cambria Math" panose="02040503050406030204" pitchFamily="18" charset="0"/>
                        <a:cs typeface="Arial" panose="020B0604020202020204" pitchFamily="34" charset="0"/>
                      </a:rPr>
                      <m:t>=</m:t>
                    </m:r>
                    <m:f>
                      <m:fPr>
                        <m:ctrlPr>
                          <a:rPr lang="pt-BR" sz="2200" b="0" i="1" u="none" strike="noStrike" baseline="0" smtClean="0">
                            <a:latin typeface="Cambria Math" panose="02040503050406030204" pitchFamily="18" charset="0"/>
                            <a:cs typeface="Arial" panose="020B0604020202020204" pitchFamily="34" charset="0"/>
                          </a:rPr>
                        </m:ctrlPr>
                      </m:fPr>
                      <m:num>
                        <m:r>
                          <a:rPr lang="pt-BR" sz="2200" b="0" i="1" u="none" strike="noStrike" baseline="0" smtClean="0">
                            <a:latin typeface="Cambria Math" panose="02040503050406030204" pitchFamily="18" charset="0"/>
                            <a:cs typeface="Arial" panose="020B0604020202020204" pitchFamily="34" charset="0"/>
                          </a:rPr>
                          <m:t>24</m:t>
                        </m:r>
                      </m:num>
                      <m:den>
                        <m:r>
                          <a:rPr lang="pt-BR" sz="2200" b="0" i="1" u="none" strike="noStrike" baseline="0" smtClean="0">
                            <a:latin typeface="Cambria Math" panose="02040503050406030204" pitchFamily="18" charset="0"/>
                            <a:cs typeface="Arial" panose="020B0604020202020204" pitchFamily="34" charset="0"/>
                          </a:rPr>
                          <m:t>𝑥</m:t>
                        </m:r>
                      </m:den>
                    </m:f>
                  </m:oMath>
                </a14:m>
                <a:r>
                  <a:rPr lang="pt-BR" sz="2200" b="0" i="1" u="none" strike="noStrike" baseline="0" dirty="0">
                    <a:latin typeface="Arial" panose="020B0604020202020204" pitchFamily="34" charset="0"/>
                    <a:cs typeface="Arial" panose="020B0604020202020204" pitchFamily="34" charset="0"/>
                  </a:rPr>
                  <a:t>∙</a:t>
                </a:r>
                <a:endParaRPr lang="pt-BR" sz="2200" dirty="0">
                  <a:latin typeface="Arial" panose="020B0604020202020204" pitchFamily="34" charset="0"/>
                  <a:cs typeface="Arial" panose="020B0604020202020204" pitchFamily="34" charset="0"/>
                </a:endParaRPr>
              </a:p>
            </p:txBody>
          </p:sp>
        </mc:Choice>
        <mc:Fallback xmlns="">
          <p:sp>
            <p:nvSpPr>
              <p:cNvPr id="20" name="CaixaDeTexto 19">
                <a:extLst>
                  <a:ext uri="{FF2B5EF4-FFF2-40B4-BE49-F238E27FC236}">
                    <a16:creationId xmlns:a16="http://schemas.microsoft.com/office/drawing/2014/main" id="{9407CC04-532B-EE5C-C59A-4D8121AC42C6}"/>
                  </a:ext>
                </a:extLst>
              </p:cNvPr>
              <p:cNvSpPr txBox="1">
                <a:spLocks noRot="1" noChangeAspect="1" noMove="1" noResize="1" noEditPoints="1" noAdjustHandles="1" noChangeArrowheads="1" noChangeShapeType="1" noTextEdit="1"/>
              </p:cNvSpPr>
              <p:nvPr/>
            </p:nvSpPr>
            <p:spPr>
              <a:xfrm>
                <a:off x="6301910" y="608487"/>
                <a:ext cx="5687621" cy="3309496"/>
              </a:xfrm>
              <a:prstGeom prst="rect">
                <a:avLst/>
              </a:prstGeom>
              <a:blipFill>
                <a:blip r:embed="rId5"/>
                <a:stretch>
                  <a:fillRect l="-1393" t="-1105" r="-1393"/>
                </a:stretch>
              </a:blipFill>
            </p:spPr>
            <p:txBody>
              <a:bodyPr/>
              <a:lstStyle/>
              <a:p>
                <a:r>
                  <a:rPr lang="pt-BR">
                    <a:noFill/>
                  </a:rPr>
                  <a:t> </a:t>
                </a:r>
              </a:p>
            </p:txBody>
          </p:sp>
        </mc:Fallback>
      </mc:AlternateContent>
    </p:spTree>
    <p:extLst>
      <p:ext uri="{BB962C8B-B14F-4D97-AF65-F5344CB8AC3E}">
        <p14:creationId xmlns:p14="http://schemas.microsoft.com/office/powerpoint/2010/main" val="179878516"/>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C90BD6-2226-C844-51CC-637CA8166FA1}"/>
            </a:ext>
          </a:extLst>
        </p:cNvPr>
        <p:cNvGrpSpPr/>
        <p:nvPr/>
      </p:nvGrpSpPr>
      <p:grpSpPr>
        <a:xfrm>
          <a:off x="0" y="0"/>
          <a:ext cx="0" cy="0"/>
          <a:chOff x="0" y="0"/>
          <a:chExt cx="0" cy="0"/>
        </a:xfrm>
      </p:grpSpPr>
      <p:cxnSp>
        <p:nvCxnSpPr>
          <p:cNvPr id="2" name="Conector reto 1">
            <a:extLst>
              <a:ext uri="{FF2B5EF4-FFF2-40B4-BE49-F238E27FC236}">
                <a16:creationId xmlns:a16="http://schemas.microsoft.com/office/drawing/2014/main" id="{565BF4D4-7AF5-9470-7F52-0D0727B2BB3F}"/>
              </a:ext>
            </a:extLst>
          </p:cNvPr>
          <p:cNvCxnSpPr>
            <a:cxnSpLocks/>
          </p:cNvCxnSpPr>
          <p:nvPr/>
        </p:nvCxnSpPr>
        <p:spPr>
          <a:xfrm>
            <a:off x="5604294" y="727295"/>
            <a:ext cx="0" cy="5709588"/>
          </a:xfrm>
          <a:prstGeom prst="line">
            <a:avLst/>
          </a:prstGeom>
          <a:ln w="28575"/>
        </p:spPr>
        <p:style>
          <a:lnRef idx="3">
            <a:schemeClr val="dk1"/>
          </a:lnRef>
          <a:fillRef idx="0">
            <a:schemeClr val="dk1"/>
          </a:fillRef>
          <a:effectRef idx="2">
            <a:schemeClr val="dk1"/>
          </a:effectRef>
          <a:fontRef idx="minor">
            <a:schemeClr val="tx1"/>
          </a:fontRef>
        </p:style>
      </p:cxnSp>
      <p:pic>
        <p:nvPicPr>
          <p:cNvPr id="4" name="Imagem 3">
            <a:extLst>
              <a:ext uri="{FF2B5EF4-FFF2-40B4-BE49-F238E27FC236}">
                <a16:creationId xmlns:a16="http://schemas.microsoft.com/office/drawing/2014/main" id="{39E77F2D-E1E6-1489-BFD5-30CC95C6846E}"/>
              </a:ext>
            </a:extLst>
          </p:cNvPr>
          <p:cNvPicPr>
            <a:picLocks noChangeAspect="1"/>
          </p:cNvPicPr>
          <p:nvPr/>
        </p:nvPicPr>
        <p:blipFill>
          <a:blip r:embed="rId2"/>
          <a:stretch>
            <a:fillRect/>
          </a:stretch>
        </p:blipFill>
        <p:spPr>
          <a:xfrm>
            <a:off x="303084" y="727295"/>
            <a:ext cx="5197694" cy="5190427"/>
          </a:xfrm>
          <a:prstGeom prst="rect">
            <a:avLst/>
          </a:prstGeom>
        </p:spPr>
      </p:pic>
      <p:pic>
        <p:nvPicPr>
          <p:cNvPr id="6" name="Imagem 5" descr="Interface gráfica do usuário&#10;&#10;O conteúdo gerado por IA pode estar incorreto.">
            <a:extLst>
              <a:ext uri="{FF2B5EF4-FFF2-40B4-BE49-F238E27FC236}">
                <a16:creationId xmlns:a16="http://schemas.microsoft.com/office/drawing/2014/main" id="{FB21E297-E765-C982-0621-3963AD2A1322}"/>
              </a:ext>
            </a:extLst>
          </p:cNvPr>
          <p:cNvPicPr>
            <a:picLocks noChangeAspect="1"/>
          </p:cNvPicPr>
          <p:nvPr/>
        </p:nvPicPr>
        <p:blipFill>
          <a:blip r:embed="rId3"/>
          <a:stretch>
            <a:fillRect/>
          </a:stretch>
        </p:blipFill>
        <p:spPr>
          <a:xfrm>
            <a:off x="5707811" y="650593"/>
            <a:ext cx="3429791" cy="715375"/>
          </a:xfrm>
          <a:prstGeom prst="rect">
            <a:avLst/>
          </a:prstGeom>
        </p:spPr>
      </p:pic>
      <p:pic>
        <p:nvPicPr>
          <p:cNvPr id="8" name="Imagem 7" descr="Interface gráfica do usuário, Texto, Aplicativo&#10;&#10;O conteúdo gerado por IA pode estar incorreto.">
            <a:extLst>
              <a:ext uri="{FF2B5EF4-FFF2-40B4-BE49-F238E27FC236}">
                <a16:creationId xmlns:a16="http://schemas.microsoft.com/office/drawing/2014/main" id="{01160CFB-87E0-D7A5-30E9-DB176A100FCB}"/>
              </a:ext>
            </a:extLst>
          </p:cNvPr>
          <p:cNvPicPr>
            <a:picLocks noChangeAspect="1"/>
          </p:cNvPicPr>
          <p:nvPr/>
        </p:nvPicPr>
        <p:blipFill>
          <a:blip r:embed="rId4"/>
          <a:stretch>
            <a:fillRect/>
          </a:stretch>
        </p:blipFill>
        <p:spPr>
          <a:xfrm>
            <a:off x="5707811" y="1360614"/>
            <a:ext cx="6217715" cy="4442949"/>
          </a:xfrm>
          <a:prstGeom prst="rect">
            <a:avLst/>
          </a:prstGeom>
        </p:spPr>
      </p:pic>
    </p:spTree>
    <p:extLst>
      <p:ext uri="{BB962C8B-B14F-4D97-AF65-F5344CB8AC3E}">
        <p14:creationId xmlns:p14="http://schemas.microsoft.com/office/powerpoint/2010/main" val="3529610092"/>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C407FA-6C0E-3012-3082-8BF396D3750A}"/>
            </a:ext>
          </a:extLst>
        </p:cNvPr>
        <p:cNvGrpSpPr/>
        <p:nvPr/>
      </p:nvGrpSpPr>
      <p:grpSpPr>
        <a:xfrm>
          <a:off x="0" y="0"/>
          <a:ext cx="0" cy="0"/>
          <a:chOff x="0" y="0"/>
          <a:chExt cx="0" cy="0"/>
        </a:xfrm>
      </p:grpSpPr>
      <p:cxnSp>
        <p:nvCxnSpPr>
          <p:cNvPr id="2" name="Conector reto 1">
            <a:extLst>
              <a:ext uri="{FF2B5EF4-FFF2-40B4-BE49-F238E27FC236}">
                <a16:creationId xmlns:a16="http://schemas.microsoft.com/office/drawing/2014/main" id="{681D6B1B-0243-FD17-12E1-E94187827AFA}"/>
              </a:ext>
            </a:extLst>
          </p:cNvPr>
          <p:cNvCxnSpPr>
            <a:cxnSpLocks/>
          </p:cNvCxnSpPr>
          <p:nvPr/>
        </p:nvCxnSpPr>
        <p:spPr>
          <a:xfrm>
            <a:off x="6303034" y="727295"/>
            <a:ext cx="0" cy="5709588"/>
          </a:xfrm>
          <a:prstGeom prst="line">
            <a:avLst/>
          </a:prstGeom>
          <a:ln w="28575"/>
        </p:spPr>
        <p:style>
          <a:lnRef idx="3">
            <a:schemeClr val="dk1"/>
          </a:lnRef>
          <a:fillRef idx="0">
            <a:schemeClr val="dk1"/>
          </a:fillRef>
          <a:effectRef idx="2">
            <a:schemeClr val="dk1"/>
          </a:effectRef>
          <a:fontRef idx="minor">
            <a:schemeClr val="tx1"/>
          </a:fontRef>
        </p:style>
      </p:cxnSp>
      <p:pic>
        <p:nvPicPr>
          <p:cNvPr id="4" name="Imagem 3" descr="Uma imagem contendo Texto&#10;&#10;O conteúdo gerado por IA pode estar incorreto.">
            <a:extLst>
              <a:ext uri="{FF2B5EF4-FFF2-40B4-BE49-F238E27FC236}">
                <a16:creationId xmlns:a16="http://schemas.microsoft.com/office/drawing/2014/main" id="{CD163E9D-FAA8-DADA-C1D5-BEBEDD9FED64}"/>
              </a:ext>
            </a:extLst>
          </p:cNvPr>
          <p:cNvPicPr>
            <a:picLocks noChangeAspect="1"/>
          </p:cNvPicPr>
          <p:nvPr/>
        </p:nvPicPr>
        <p:blipFill>
          <a:blip r:embed="rId2"/>
          <a:stretch>
            <a:fillRect/>
          </a:stretch>
        </p:blipFill>
        <p:spPr>
          <a:xfrm>
            <a:off x="234372" y="665720"/>
            <a:ext cx="6016208" cy="2344900"/>
          </a:xfrm>
          <a:prstGeom prst="rect">
            <a:avLst/>
          </a:prstGeom>
        </p:spPr>
      </p:pic>
      <p:pic>
        <p:nvPicPr>
          <p:cNvPr id="6" name="Imagem 5" descr="Uma imagem contendo Texto&#10;&#10;O conteúdo gerado por IA pode estar incorreto.">
            <a:extLst>
              <a:ext uri="{FF2B5EF4-FFF2-40B4-BE49-F238E27FC236}">
                <a16:creationId xmlns:a16="http://schemas.microsoft.com/office/drawing/2014/main" id="{D1F11D6A-6DCB-BC7C-0A25-215B2CDAAC6A}"/>
              </a:ext>
            </a:extLst>
          </p:cNvPr>
          <p:cNvPicPr>
            <a:picLocks noChangeAspect="1"/>
          </p:cNvPicPr>
          <p:nvPr/>
        </p:nvPicPr>
        <p:blipFill>
          <a:blip r:embed="rId3"/>
          <a:stretch>
            <a:fillRect/>
          </a:stretch>
        </p:blipFill>
        <p:spPr>
          <a:xfrm>
            <a:off x="234370" y="3167908"/>
            <a:ext cx="6018611" cy="2534152"/>
          </a:xfrm>
          <a:prstGeom prst="rect">
            <a:avLst/>
          </a:prstGeom>
        </p:spPr>
      </p:pic>
      <p:sp>
        <p:nvSpPr>
          <p:cNvPr id="8" name="CaixaDeTexto 7">
            <a:extLst>
              <a:ext uri="{FF2B5EF4-FFF2-40B4-BE49-F238E27FC236}">
                <a16:creationId xmlns:a16="http://schemas.microsoft.com/office/drawing/2014/main" id="{FE64D152-AE1F-2F5D-E519-74132042D4A7}"/>
              </a:ext>
            </a:extLst>
          </p:cNvPr>
          <p:cNvSpPr txBox="1"/>
          <p:nvPr/>
        </p:nvSpPr>
        <p:spPr>
          <a:xfrm>
            <a:off x="6353088" y="665720"/>
            <a:ext cx="5604538" cy="1785104"/>
          </a:xfrm>
          <a:prstGeom prst="rect">
            <a:avLst/>
          </a:prstGeom>
          <a:noFill/>
        </p:spPr>
        <p:txBody>
          <a:bodyPr wrap="square">
            <a:spAutoFit/>
          </a:bodyPr>
          <a:lstStyle/>
          <a:p>
            <a:pPr algn="just"/>
            <a:r>
              <a:rPr lang="pt-BR" sz="2200" b="1" i="0" u="none" strike="noStrike" baseline="0" dirty="0">
                <a:latin typeface="Arial" panose="020B0604020202020204" pitchFamily="34" charset="0"/>
                <a:cs typeface="Arial" panose="020B0604020202020204" pitchFamily="34" charset="0"/>
              </a:rPr>
              <a:t>Exemplo:</a:t>
            </a:r>
          </a:p>
          <a:p>
            <a:pPr algn="just"/>
            <a:r>
              <a:rPr lang="pt-BR" sz="2200" b="0" i="0" u="none" strike="noStrike" baseline="0" dirty="0">
                <a:latin typeface="Arial" panose="020B0604020202020204" pitchFamily="34" charset="0"/>
                <a:cs typeface="Arial" panose="020B0604020202020204" pitchFamily="34" charset="0"/>
              </a:rPr>
              <a:t>Em uma competição será distribuído </a:t>
            </a:r>
            <a:br>
              <a:rPr lang="pt-BR" sz="2200" b="0" i="0" u="none" strike="noStrike" baseline="0" dirty="0">
                <a:latin typeface="Arial" panose="020B0604020202020204" pitchFamily="34" charset="0"/>
                <a:cs typeface="Arial" panose="020B0604020202020204" pitchFamily="34" charset="0"/>
              </a:rPr>
            </a:br>
            <a:r>
              <a:rPr lang="pt-BR" sz="2200" b="0" i="0" u="none" strike="noStrike" baseline="0" dirty="0">
                <a:latin typeface="Arial" panose="020B0604020202020204" pitchFamily="34" charset="0"/>
                <a:cs typeface="Arial" panose="020B0604020202020204" pitchFamily="34" charset="0"/>
              </a:rPr>
              <a:t>R$ </a:t>
            </a:r>
            <a:r>
              <a:rPr lang="pt-BR" sz="2200" b="0" i="1" u="none" strike="noStrike" baseline="0" dirty="0">
                <a:latin typeface="Arial" panose="020B0604020202020204" pitchFamily="34" charset="0"/>
                <a:cs typeface="Arial" panose="020B0604020202020204" pitchFamily="34" charset="0"/>
              </a:rPr>
              <a:t>12 000,00 </a:t>
            </a:r>
            <a:r>
              <a:rPr lang="pt-BR" sz="2200" b="0" i="0" u="none" strike="noStrike" baseline="0" dirty="0">
                <a:latin typeface="Arial" panose="020B0604020202020204" pitchFamily="34" charset="0"/>
                <a:cs typeface="Arial" panose="020B0604020202020204" pitchFamily="34" charset="0"/>
              </a:rPr>
              <a:t>de acordo com a pontuação de cada time. Observe a pontuação dos times competidores:</a:t>
            </a:r>
            <a:endParaRPr lang="pt-BR" sz="2200" dirty="0">
              <a:latin typeface="Arial" panose="020B0604020202020204" pitchFamily="34" charset="0"/>
              <a:cs typeface="Arial" panose="020B0604020202020204" pitchFamily="34" charset="0"/>
            </a:endParaRPr>
          </a:p>
        </p:txBody>
      </p:sp>
      <p:pic>
        <p:nvPicPr>
          <p:cNvPr id="10" name="Imagem 9" descr="Uma imagem contendo Forma&#10;&#10;O conteúdo gerado por IA pode estar incorreto.">
            <a:extLst>
              <a:ext uri="{FF2B5EF4-FFF2-40B4-BE49-F238E27FC236}">
                <a16:creationId xmlns:a16="http://schemas.microsoft.com/office/drawing/2014/main" id="{C3EB69CC-22F7-9EC5-4F79-B8D9AC9E625F}"/>
              </a:ext>
            </a:extLst>
          </p:cNvPr>
          <p:cNvPicPr>
            <a:picLocks noChangeAspect="1"/>
          </p:cNvPicPr>
          <p:nvPr/>
        </p:nvPicPr>
        <p:blipFill>
          <a:blip r:embed="rId4"/>
          <a:stretch>
            <a:fillRect/>
          </a:stretch>
        </p:blipFill>
        <p:spPr>
          <a:xfrm>
            <a:off x="6459329" y="2450824"/>
            <a:ext cx="5392055" cy="913478"/>
          </a:xfrm>
          <a:prstGeom prst="rect">
            <a:avLst/>
          </a:prstGeom>
        </p:spPr>
      </p:pic>
      <p:sp>
        <p:nvSpPr>
          <p:cNvPr id="12" name="CaixaDeTexto 11">
            <a:extLst>
              <a:ext uri="{FF2B5EF4-FFF2-40B4-BE49-F238E27FC236}">
                <a16:creationId xmlns:a16="http://schemas.microsoft.com/office/drawing/2014/main" id="{91EBA93B-6CD8-A7D8-AB4E-2D00C0D36586}"/>
              </a:ext>
            </a:extLst>
          </p:cNvPr>
          <p:cNvSpPr txBox="1"/>
          <p:nvPr/>
        </p:nvSpPr>
        <p:spPr>
          <a:xfrm>
            <a:off x="6303034" y="3429000"/>
            <a:ext cx="5654591" cy="2462213"/>
          </a:xfrm>
          <a:prstGeom prst="rect">
            <a:avLst/>
          </a:prstGeom>
          <a:noFill/>
        </p:spPr>
        <p:txBody>
          <a:bodyPr wrap="square">
            <a:spAutoFit/>
          </a:bodyPr>
          <a:lstStyle/>
          <a:p>
            <a:pPr algn="just"/>
            <a:r>
              <a:rPr lang="pt-BR" sz="2200" b="0" i="0" u="none" strike="noStrike" baseline="0" dirty="0">
                <a:solidFill>
                  <a:srgbClr val="000000"/>
                </a:solidFill>
                <a:latin typeface="Arial" panose="020B0604020202020204" pitchFamily="34" charset="0"/>
                <a:cs typeface="Arial" panose="020B0604020202020204" pitchFamily="34" charset="0"/>
              </a:rPr>
              <a:t>Quanto será entregue para cada time?</a:t>
            </a:r>
          </a:p>
          <a:p>
            <a:pPr algn="just"/>
            <a:endParaRPr lang="pt-BR" sz="2200" b="0" i="0" u="none" strike="noStrike" baseline="0" dirty="0">
              <a:solidFill>
                <a:srgbClr val="000000"/>
              </a:solidFill>
              <a:latin typeface="Arial" panose="020B0604020202020204" pitchFamily="34" charset="0"/>
              <a:cs typeface="Arial" panose="020B0604020202020204" pitchFamily="34" charset="0"/>
            </a:endParaRPr>
          </a:p>
          <a:p>
            <a:pPr algn="just"/>
            <a:r>
              <a:rPr lang="pt-BR" sz="2200" b="0" i="1" u="sng" strike="noStrike" baseline="0" dirty="0">
                <a:solidFill>
                  <a:srgbClr val="000000"/>
                </a:solidFill>
                <a:latin typeface="Arial" panose="020B0604020202020204" pitchFamily="34" charset="0"/>
                <a:cs typeface="Arial" panose="020B0604020202020204" pitchFamily="34" charset="0"/>
              </a:rPr>
              <a:t>Resolução:</a:t>
            </a:r>
          </a:p>
          <a:p>
            <a:pPr algn="just"/>
            <a:r>
              <a:rPr lang="pt-BR" sz="2200" b="0" i="0" u="none" strike="noStrike" baseline="0" dirty="0">
                <a:solidFill>
                  <a:srgbClr val="000000"/>
                </a:solidFill>
                <a:latin typeface="Arial" panose="020B0604020202020204" pitchFamily="34" charset="0"/>
                <a:cs typeface="Arial" panose="020B0604020202020204" pitchFamily="34" charset="0"/>
              </a:rPr>
              <a:t>Denominando as partes como </a:t>
            </a:r>
            <a:r>
              <a:rPr lang="pt-BR" sz="2200" b="1" i="1" u="none" strike="noStrike" baseline="0" dirty="0">
                <a:solidFill>
                  <a:srgbClr val="B80F00"/>
                </a:solidFill>
                <a:latin typeface="Arial" panose="020B0604020202020204" pitchFamily="34" charset="0"/>
                <a:cs typeface="Arial" panose="020B0604020202020204" pitchFamily="34" charset="0"/>
              </a:rPr>
              <a:t>x</a:t>
            </a:r>
            <a:r>
              <a:rPr lang="pt-BR" sz="2200" b="0" i="0" u="none" strike="noStrike" baseline="0" dirty="0">
                <a:solidFill>
                  <a:srgbClr val="000000"/>
                </a:solidFill>
                <a:latin typeface="Arial" panose="020B0604020202020204" pitchFamily="34" charset="0"/>
                <a:cs typeface="Arial" panose="020B0604020202020204" pitchFamily="34" charset="0"/>
              </a:rPr>
              <a:t>, </a:t>
            </a:r>
            <a:r>
              <a:rPr lang="pt-BR" sz="2200" b="1" i="1" u="none" strike="noStrike" baseline="0" dirty="0">
                <a:solidFill>
                  <a:srgbClr val="B80F00"/>
                </a:solidFill>
                <a:latin typeface="Arial" panose="020B0604020202020204" pitchFamily="34" charset="0"/>
                <a:cs typeface="Arial" panose="020B0604020202020204" pitchFamily="34" charset="0"/>
              </a:rPr>
              <a:t>y </a:t>
            </a:r>
            <a:r>
              <a:rPr lang="pt-BR" sz="2200" b="0" i="0" u="none" strike="noStrike" baseline="0" dirty="0">
                <a:solidFill>
                  <a:srgbClr val="000000"/>
                </a:solidFill>
                <a:latin typeface="Arial" panose="020B0604020202020204" pitchFamily="34" charset="0"/>
                <a:cs typeface="Arial" panose="020B0604020202020204" pitchFamily="34" charset="0"/>
              </a:rPr>
              <a:t>e </a:t>
            </a:r>
            <a:r>
              <a:rPr lang="pt-BR" sz="2200" b="1" i="1" u="none" strike="noStrike" baseline="0" dirty="0">
                <a:solidFill>
                  <a:srgbClr val="B80F00"/>
                </a:solidFill>
                <a:latin typeface="Arial" panose="020B0604020202020204" pitchFamily="34" charset="0"/>
                <a:cs typeface="Arial" panose="020B0604020202020204" pitchFamily="34" charset="0"/>
              </a:rPr>
              <a:t>z</a:t>
            </a:r>
            <a:r>
              <a:rPr lang="pt-BR" sz="2200" b="0" i="0" u="none" strike="noStrike" baseline="0" dirty="0">
                <a:solidFill>
                  <a:srgbClr val="000000"/>
                </a:solidFill>
                <a:latin typeface="Arial" panose="020B0604020202020204" pitchFamily="34" charset="0"/>
                <a:cs typeface="Arial" panose="020B0604020202020204" pitchFamily="34" charset="0"/>
              </a:rPr>
              <a:t>, como as premiações dos times Alfa, Beta e Gama, respectivamente, temos a seguinte proporção:</a:t>
            </a:r>
            <a:endParaRPr lang="pt-BR" sz="2200" dirty="0">
              <a:latin typeface="Arial" panose="020B0604020202020204" pitchFamily="34" charset="0"/>
              <a:cs typeface="Arial" panose="020B0604020202020204" pitchFamily="34" charset="0"/>
            </a:endParaRPr>
          </a:p>
        </p:txBody>
      </p:sp>
      <p:pic>
        <p:nvPicPr>
          <p:cNvPr id="14" name="Imagem 13">
            <a:extLst>
              <a:ext uri="{FF2B5EF4-FFF2-40B4-BE49-F238E27FC236}">
                <a16:creationId xmlns:a16="http://schemas.microsoft.com/office/drawing/2014/main" id="{769BBE58-380B-CB22-597A-421BB618900F}"/>
              </a:ext>
            </a:extLst>
          </p:cNvPr>
          <p:cNvPicPr>
            <a:picLocks noChangeAspect="1"/>
          </p:cNvPicPr>
          <p:nvPr/>
        </p:nvPicPr>
        <p:blipFill>
          <a:blip r:embed="rId5"/>
          <a:stretch>
            <a:fillRect/>
          </a:stretch>
        </p:blipFill>
        <p:spPr>
          <a:xfrm>
            <a:off x="8049942" y="5867539"/>
            <a:ext cx="2467156" cy="569344"/>
          </a:xfrm>
          <a:prstGeom prst="rect">
            <a:avLst/>
          </a:prstGeom>
        </p:spPr>
      </p:pic>
    </p:spTree>
    <p:extLst>
      <p:ext uri="{BB962C8B-B14F-4D97-AF65-F5344CB8AC3E}">
        <p14:creationId xmlns:p14="http://schemas.microsoft.com/office/powerpoint/2010/main" val="1281450268"/>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5DB797-263F-A683-51CF-8F283E17F15B}"/>
            </a:ext>
          </a:extLst>
        </p:cNvPr>
        <p:cNvGrpSpPr/>
        <p:nvPr/>
      </p:nvGrpSpPr>
      <p:grpSpPr>
        <a:xfrm>
          <a:off x="0" y="0"/>
          <a:ext cx="0" cy="0"/>
          <a:chOff x="0" y="0"/>
          <a:chExt cx="0" cy="0"/>
        </a:xfrm>
      </p:grpSpPr>
      <p:cxnSp>
        <p:nvCxnSpPr>
          <p:cNvPr id="2" name="Conector reto 1">
            <a:extLst>
              <a:ext uri="{FF2B5EF4-FFF2-40B4-BE49-F238E27FC236}">
                <a16:creationId xmlns:a16="http://schemas.microsoft.com/office/drawing/2014/main" id="{975D47A8-5A8C-0032-7F68-29CF275D7C35}"/>
              </a:ext>
            </a:extLst>
          </p:cNvPr>
          <p:cNvCxnSpPr>
            <a:cxnSpLocks/>
          </p:cNvCxnSpPr>
          <p:nvPr/>
        </p:nvCxnSpPr>
        <p:spPr>
          <a:xfrm>
            <a:off x="6303034" y="727295"/>
            <a:ext cx="0" cy="5709588"/>
          </a:xfrm>
          <a:prstGeom prst="line">
            <a:avLst/>
          </a:prstGeom>
          <a:ln w="28575"/>
        </p:spPr>
        <p:style>
          <a:lnRef idx="3">
            <a:schemeClr val="dk1"/>
          </a:lnRef>
          <a:fillRef idx="0">
            <a:schemeClr val="dk1"/>
          </a:fillRef>
          <a:effectRef idx="2">
            <a:schemeClr val="dk1"/>
          </a:effectRef>
          <a:fontRef idx="minor">
            <a:schemeClr val="tx1"/>
          </a:fontRef>
        </p:style>
      </p:cxnSp>
      <p:sp>
        <p:nvSpPr>
          <p:cNvPr id="4" name="CaixaDeTexto 3">
            <a:extLst>
              <a:ext uri="{FF2B5EF4-FFF2-40B4-BE49-F238E27FC236}">
                <a16:creationId xmlns:a16="http://schemas.microsoft.com/office/drawing/2014/main" id="{D46B8566-7986-0EBC-8084-AD1FB580A011}"/>
              </a:ext>
            </a:extLst>
          </p:cNvPr>
          <p:cNvSpPr txBox="1"/>
          <p:nvPr/>
        </p:nvSpPr>
        <p:spPr>
          <a:xfrm>
            <a:off x="208472" y="632404"/>
            <a:ext cx="6094562" cy="1446550"/>
          </a:xfrm>
          <a:prstGeom prst="rect">
            <a:avLst/>
          </a:prstGeom>
          <a:noFill/>
        </p:spPr>
        <p:txBody>
          <a:bodyPr wrap="square">
            <a:spAutoFit/>
          </a:bodyPr>
          <a:lstStyle/>
          <a:p>
            <a:pPr algn="just"/>
            <a:r>
              <a:rPr lang="pt-BR" sz="2200" b="0" i="0" u="none" strike="noStrike" baseline="0" dirty="0">
                <a:latin typeface="Arial" panose="020B0604020202020204" pitchFamily="34" charset="0"/>
                <a:cs typeface="Arial" panose="020B0604020202020204" pitchFamily="34" charset="0"/>
              </a:rPr>
              <a:t>Como a soma destas partes é </a:t>
            </a:r>
            <a:r>
              <a:rPr lang="pt-BR" sz="2200" b="0" i="1" u="none" strike="noStrike" baseline="0" dirty="0">
                <a:latin typeface="Arial" panose="020B0604020202020204" pitchFamily="34" charset="0"/>
                <a:cs typeface="Arial" panose="020B0604020202020204" pitchFamily="34" charset="0"/>
              </a:rPr>
              <a:t>12 000</a:t>
            </a:r>
            <a:r>
              <a:rPr lang="pt-BR" sz="2200" b="0" i="0" u="none" strike="noStrike" baseline="0" dirty="0">
                <a:latin typeface="Arial" panose="020B0604020202020204" pitchFamily="34" charset="0"/>
                <a:cs typeface="Arial" panose="020B0604020202020204" pitchFamily="34" charset="0"/>
              </a:rPr>
              <a:t>, podemos aplicar a propriedade em que a soma entre numeradores e os denominadores continuam proporcionais. Dessa forma:</a:t>
            </a:r>
            <a:endParaRPr lang="pt-BR" sz="2200" dirty="0">
              <a:latin typeface="Arial" panose="020B0604020202020204" pitchFamily="34" charset="0"/>
              <a:cs typeface="Arial" panose="020B0604020202020204" pitchFamily="34" charset="0"/>
            </a:endParaRPr>
          </a:p>
        </p:txBody>
      </p:sp>
      <p:pic>
        <p:nvPicPr>
          <p:cNvPr id="6" name="Imagem 5" descr="Diagrama&#10;&#10;O conteúdo gerado por IA pode estar incorreto.">
            <a:extLst>
              <a:ext uri="{FF2B5EF4-FFF2-40B4-BE49-F238E27FC236}">
                <a16:creationId xmlns:a16="http://schemas.microsoft.com/office/drawing/2014/main" id="{FD9D5CCE-B0A0-B267-F3FB-94E2D9C185FF}"/>
              </a:ext>
            </a:extLst>
          </p:cNvPr>
          <p:cNvPicPr>
            <a:picLocks noChangeAspect="1"/>
          </p:cNvPicPr>
          <p:nvPr/>
        </p:nvPicPr>
        <p:blipFill>
          <a:blip r:embed="rId2"/>
          <a:stretch>
            <a:fillRect/>
          </a:stretch>
        </p:blipFill>
        <p:spPr>
          <a:xfrm>
            <a:off x="2299104" y="2078954"/>
            <a:ext cx="1916417" cy="1535514"/>
          </a:xfrm>
          <a:prstGeom prst="rect">
            <a:avLst/>
          </a:prstGeom>
        </p:spPr>
      </p:pic>
      <p:sp>
        <p:nvSpPr>
          <p:cNvPr id="8" name="CaixaDeTexto 7">
            <a:extLst>
              <a:ext uri="{FF2B5EF4-FFF2-40B4-BE49-F238E27FC236}">
                <a16:creationId xmlns:a16="http://schemas.microsoft.com/office/drawing/2014/main" id="{6A8995BC-B874-3559-AD27-2354715A45C6}"/>
              </a:ext>
            </a:extLst>
          </p:cNvPr>
          <p:cNvSpPr txBox="1"/>
          <p:nvPr/>
        </p:nvSpPr>
        <p:spPr>
          <a:xfrm>
            <a:off x="208472" y="3709359"/>
            <a:ext cx="6094562" cy="769441"/>
          </a:xfrm>
          <a:prstGeom prst="rect">
            <a:avLst/>
          </a:prstGeom>
          <a:noFill/>
        </p:spPr>
        <p:txBody>
          <a:bodyPr wrap="square">
            <a:spAutoFit/>
          </a:bodyPr>
          <a:lstStyle/>
          <a:p>
            <a:pPr algn="just"/>
            <a:r>
              <a:rPr lang="pt-BR" sz="2200" b="0" i="0" u="none" strike="noStrike" baseline="0" dirty="0">
                <a:latin typeface="Arial" panose="020B0604020202020204" pitchFamily="34" charset="0"/>
                <a:cs typeface="Arial" panose="020B0604020202020204" pitchFamily="34" charset="0"/>
              </a:rPr>
              <a:t>Substituindo o valor de </a:t>
            </a:r>
            <a:r>
              <a:rPr lang="pt-BR" sz="2200" b="0" i="1" u="none" strike="noStrike" baseline="0" dirty="0">
                <a:latin typeface="Arial" panose="020B0604020202020204" pitchFamily="34" charset="0"/>
                <a:cs typeface="Arial" panose="020B0604020202020204" pitchFamily="34" charset="0"/>
              </a:rPr>
              <a:t>k </a:t>
            </a:r>
            <a:r>
              <a:rPr lang="pt-BR" sz="2200" b="0" i="0" u="none" strike="noStrike" baseline="0" dirty="0">
                <a:latin typeface="Arial" panose="020B0604020202020204" pitchFamily="34" charset="0"/>
                <a:cs typeface="Arial" panose="020B0604020202020204" pitchFamily="34" charset="0"/>
              </a:rPr>
              <a:t>da proporção inicial, obtemos:</a:t>
            </a:r>
            <a:endParaRPr lang="pt-BR" sz="2200" dirty="0">
              <a:latin typeface="Arial" panose="020B0604020202020204" pitchFamily="34" charset="0"/>
              <a:cs typeface="Arial" panose="020B0604020202020204" pitchFamily="34" charset="0"/>
            </a:endParaRPr>
          </a:p>
        </p:txBody>
      </p:sp>
      <p:pic>
        <p:nvPicPr>
          <p:cNvPr id="10" name="Imagem 9">
            <a:extLst>
              <a:ext uri="{FF2B5EF4-FFF2-40B4-BE49-F238E27FC236}">
                <a16:creationId xmlns:a16="http://schemas.microsoft.com/office/drawing/2014/main" id="{17B949CD-441C-9DD5-B314-C0B4295814CB}"/>
              </a:ext>
            </a:extLst>
          </p:cNvPr>
          <p:cNvPicPr>
            <a:picLocks noChangeAspect="1"/>
          </p:cNvPicPr>
          <p:nvPr/>
        </p:nvPicPr>
        <p:blipFill>
          <a:blip r:embed="rId3"/>
          <a:stretch>
            <a:fillRect/>
          </a:stretch>
        </p:blipFill>
        <p:spPr>
          <a:xfrm>
            <a:off x="1911695" y="4302400"/>
            <a:ext cx="2688115" cy="582218"/>
          </a:xfrm>
          <a:prstGeom prst="rect">
            <a:avLst/>
          </a:prstGeom>
        </p:spPr>
      </p:pic>
      <p:sp>
        <p:nvSpPr>
          <p:cNvPr id="12" name="CaixaDeTexto 11">
            <a:extLst>
              <a:ext uri="{FF2B5EF4-FFF2-40B4-BE49-F238E27FC236}">
                <a16:creationId xmlns:a16="http://schemas.microsoft.com/office/drawing/2014/main" id="{E227C6B9-D35B-26E0-B01F-51FC86A4716A}"/>
              </a:ext>
            </a:extLst>
          </p:cNvPr>
          <p:cNvSpPr txBox="1"/>
          <p:nvPr/>
        </p:nvSpPr>
        <p:spPr>
          <a:xfrm>
            <a:off x="208471" y="5134676"/>
            <a:ext cx="6094562" cy="769441"/>
          </a:xfrm>
          <a:prstGeom prst="rect">
            <a:avLst/>
          </a:prstGeom>
          <a:noFill/>
        </p:spPr>
        <p:txBody>
          <a:bodyPr wrap="square">
            <a:spAutoFit/>
          </a:bodyPr>
          <a:lstStyle/>
          <a:p>
            <a:pPr algn="just"/>
            <a:r>
              <a:rPr lang="pt-BR" sz="2200" b="0" i="0" u="none" strike="noStrike" baseline="0" dirty="0">
                <a:latin typeface="Arial" panose="020B0604020202020204" pitchFamily="34" charset="0"/>
                <a:cs typeface="Arial" panose="020B0604020202020204" pitchFamily="34" charset="0"/>
              </a:rPr>
              <a:t>Dessa forma, podemos calcular o valor que cada time receberá, ou seja:</a:t>
            </a:r>
            <a:endParaRPr lang="pt-BR" sz="2200" dirty="0">
              <a:latin typeface="Arial" panose="020B0604020202020204" pitchFamily="34" charset="0"/>
              <a:cs typeface="Arial" panose="020B0604020202020204" pitchFamily="34" charset="0"/>
            </a:endParaRPr>
          </a:p>
        </p:txBody>
      </p:sp>
      <p:pic>
        <p:nvPicPr>
          <p:cNvPr id="14" name="Imagem 13" descr="Aplicativo, Tabela&#10;&#10;O conteúdo gerado por IA pode estar incorreto.">
            <a:extLst>
              <a:ext uri="{FF2B5EF4-FFF2-40B4-BE49-F238E27FC236}">
                <a16:creationId xmlns:a16="http://schemas.microsoft.com/office/drawing/2014/main" id="{26055453-8284-BEA8-A089-DB46761231D2}"/>
              </a:ext>
            </a:extLst>
          </p:cNvPr>
          <p:cNvPicPr>
            <a:picLocks noChangeAspect="1"/>
          </p:cNvPicPr>
          <p:nvPr/>
        </p:nvPicPr>
        <p:blipFill>
          <a:blip r:embed="rId4"/>
          <a:stretch>
            <a:fillRect/>
          </a:stretch>
        </p:blipFill>
        <p:spPr>
          <a:xfrm>
            <a:off x="6470991" y="703125"/>
            <a:ext cx="5355823" cy="1820714"/>
          </a:xfrm>
          <a:prstGeom prst="rect">
            <a:avLst/>
          </a:prstGeom>
        </p:spPr>
      </p:pic>
      <p:sp>
        <p:nvSpPr>
          <p:cNvPr id="16" name="CaixaDeTexto 15">
            <a:extLst>
              <a:ext uri="{FF2B5EF4-FFF2-40B4-BE49-F238E27FC236}">
                <a16:creationId xmlns:a16="http://schemas.microsoft.com/office/drawing/2014/main" id="{960DBB5C-60A3-28FE-6196-509766F5C1DC}"/>
              </a:ext>
            </a:extLst>
          </p:cNvPr>
          <p:cNvSpPr txBox="1"/>
          <p:nvPr/>
        </p:nvSpPr>
        <p:spPr>
          <a:xfrm>
            <a:off x="6303035" y="2692417"/>
            <a:ext cx="5696307" cy="1107996"/>
          </a:xfrm>
          <a:prstGeom prst="rect">
            <a:avLst/>
          </a:prstGeom>
          <a:noFill/>
        </p:spPr>
        <p:txBody>
          <a:bodyPr wrap="square">
            <a:spAutoFit/>
          </a:bodyPr>
          <a:lstStyle/>
          <a:p>
            <a:pPr algn="just"/>
            <a:r>
              <a:rPr lang="pt-BR" sz="2200" b="0" i="0" u="none" strike="noStrike" baseline="0" dirty="0">
                <a:latin typeface="Arial" panose="020B0604020202020204" pitchFamily="34" charset="0"/>
                <a:cs typeface="Arial" panose="020B0604020202020204" pitchFamily="34" charset="0"/>
              </a:rPr>
              <a:t>Portanto, o time Alfa receberá R$ </a:t>
            </a:r>
            <a:r>
              <a:rPr lang="pt-BR" sz="2200" b="0" i="1" u="none" strike="noStrike" baseline="0" dirty="0">
                <a:latin typeface="Arial" panose="020B0604020202020204" pitchFamily="34" charset="0"/>
                <a:cs typeface="Arial" panose="020B0604020202020204" pitchFamily="34" charset="0"/>
              </a:rPr>
              <a:t>4200,00</a:t>
            </a:r>
            <a:r>
              <a:rPr lang="pt-BR" sz="2200" b="0" i="0" u="none" strike="noStrike" baseline="0" dirty="0">
                <a:latin typeface="Arial" panose="020B0604020202020204" pitchFamily="34" charset="0"/>
                <a:cs typeface="Arial" panose="020B0604020202020204" pitchFamily="34" charset="0"/>
              </a:rPr>
              <a:t>, o time Beta R$ </a:t>
            </a:r>
            <a:r>
              <a:rPr lang="pt-BR" sz="2200" b="0" i="1" u="none" strike="noStrike" baseline="0" dirty="0">
                <a:latin typeface="Arial" panose="020B0604020202020204" pitchFamily="34" charset="0"/>
                <a:cs typeface="Arial" panose="020B0604020202020204" pitchFamily="34" charset="0"/>
              </a:rPr>
              <a:t>3000,00 </a:t>
            </a:r>
            <a:r>
              <a:rPr lang="pt-BR" sz="2200" b="0" i="0" u="none" strike="noStrike" baseline="0" dirty="0">
                <a:latin typeface="Arial" panose="020B0604020202020204" pitchFamily="34" charset="0"/>
                <a:cs typeface="Arial" panose="020B0604020202020204" pitchFamily="34" charset="0"/>
              </a:rPr>
              <a:t>e o time Gama</a:t>
            </a:r>
            <a:br>
              <a:rPr lang="pt-BR" sz="2200" b="0" i="0" u="none" strike="noStrike" baseline="0" dirty="0">
                <a:latin typeface="Arial" panose="020B0604020202020204" pitchFamily="34" charset="0"/>
                <a:cs typeface="Arial" panose="020B0604020202020204" pitchFamily="34" charset="0"/>
              </a:rPr>
            </a:br>
            <a:r>
              <a:rPr lang="pt-BR" sz="2200" b="0" i="0" u="none" strike="noStrike" baseline="0" dirty="0">
                <a:latin typeface="Arial" panose="020B0604020202020204" pitchFamily="34" charset="0"/>
                <a:cs typeface="Arial" panose="020B0604020202020204" pitchFamily="34" charset="0"/>
              </a:rPr>
              <a:t>R$ </a:t>
            </a:r>
            <a:r>
              <a:rPr lang="pt-BR" sz="2200" b="0" i="1" u="none" strike="noStrike" baseline="0" dirty="0">
                <a:latin typeface="Arial" panose="020B0604020202020204" pitchFamily="34" charset="0"/>
                <a:cs typeface="Arial" panose="020B0604020202020204" pitchFamily="34" charset="0"/>
              </a:rPr>
              <a:t>4800,00</a:t>
            </a:r>
            <a:r>
              <a:rPr lang="pt-BR" sz="2200" b="0" i="0" u="none" strike="noStrike" baseline="0" dirty="0">
                <a:latin typeface="Arial" panose="020B0604020202020204" pitchFamily="34" charset="0"/>
                <a:cs typeface="Arial" panose="020B0604020202020204" pitchFamily="34" charset="0"/>
              </a:rPr>
              <a:t>.</a:t>
            </a:r>
            <a:endParaRPr lang="pt-BR" sz="2200" dirty="0">
              <a:latin typeface="Arial" panose="020B0604020202020204" pitchFamily="34" charset="0"/>
              <a:cs typeface="Arial" panose="020B0604020202020204" pitchFamily="34" charset="0"/>
            </a:endParaRPr>
          </a:p>
        </p:txBody>
      </p:sp>
      <p:pic>
        <p:nvPicPr>
          <p:cNvPr id="20" name="Imagem 19" descr="Texto&#10;&#10;O conteúdo gerado por IA pode estar incorreto.">
            <a:extLst>
              <a:ext uri="{FF2B5EF4-FFF2-40B4-BE49-F238E27FC236}">
                <a16:creationId xmlns:a16="http://schemas.microsoft.com/office/drawing/2014/main" id="{B765CE1B-548D-A33A-19A7-CAC7D294BD72}"/>
              </a:ext>
            </a:extLst>
          </p:cNvPr>
          <p:cNvPicPr>
            <a:picLocks noChangeAspect="1"/>
          </p:cNvPicPr>
          <p:nvPr/>
        </p:nvPicPr>
        <p:blipFill>
          <a:blip r:embed="rId5"/>
          <a:stretch>
            <a:fillRect/>
          </a:stretch>
        </p:blipFill>
        <p:spPr>
          <a:xfrm>
            <a:off x="6372044" y="3791942"/>
            <a:ext cx="5552764" cy="2444955"/>
          </a:xfrm>
          <a:prstGeom prst="rect">
            <a:avLst/>
          </a:prstGeom>
        </p:spPr>
      </p:pic>
    </p:spTree>
    <p:extLst>
      <p:ext uri="{BB962C8B-B14F-4D97-AF65-F5344CB8AC3E}">
        <p14:creationId xmlns:p14="http://schemas.microsoft.com/office/powerpoint/2010/main" val="3794656724"/>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29B8FA-4550-59A4-C54F-AEF807E511F2}"/>
            </a:ext>
          </a:extLst>
        </p:cNvPr>
        <p:cNvGrpSpPr/>
        <p:nvPr/>
      </p:nvGrpSpPr>
      <p:grpSpPr>
        <a:xfrm>
          <a:off x="0" y="0"/>
          <a:ext cx="0" cy="0"/>
          <a:chOff x="0" y="0"/>
          <a:chExt cx="0" cy="0"/>
        </a:xfrm>
      </p:grpSpPr>
      <p:cxnSp>
        <p:nvCxnSpPr>
          <p:cNvPr id="2" name="Conector reto 1">
            <a:extLst>
              <a:ext uri="{FF2B5EF4-FFF2-40B4-BE49-F238E27FC236}">
                <a16:creationId xmlns:a16="http://schemas.microsoft.com/office/drawing/2014/main" id="{79C5D882-7F33-3EF0-32B3-7DF58F2864DE}"/>
              </a:ext>
            </a:extLst>
          </p:cNvPr>
          <p:cNvCxnSpPr>
            <a:cxnSpLocks/>
          </p:cNvCxnSpPr>
          <p:nvPr/>
        </p:nvCxnSpPr>
        <p:spPr>
          <a:xfrm>
            <a:off x="6303034" y="727295"/>
            <a:ext cx="0" cy="5709588"/>
          </a:xfrm>
          <a:prstGeom prst="line">
            <a:avLst/>
          </a:prstGeom>
          <a:ln w="28575"/>
        </p:spPr>
        <p:style>
          <a:lnRef idx="3">
            <a:schemeClr val="dk1"/>
          </a:lnRef>
          <a:fillRef idx="0">
            <a:schemeClr val="dk1"/>
          </a:fillRef>
          <a:effectRef idx="2">
            <a:schemeClr val="dk1"/>
          </a:effectRef>
          <a:fontRef idx="minor">
            <a:schemeClr val="tx1"/>
          </a:fontRef>
        </p:style>
      </p:cxnSp>
      <p:sp>
        <p:nvSpPr>
          <p:cNvPr id="4" name="CaixaDeTexto 3">
            <a:extLst>
              <a:ext uri="{FF2B5EF4-FFF2-40B4-BE49-F238E27FC236}">
                <a16:creationId xmlns:a16="http://schemas.microsoft.com/office/drawing/2014/main" id="{5E1C8232-EEC9-558D-0D6A-DC71B72C00E2}"/>
              </a:ext>
            </a:extLst>
          </p:cNvPr>
          <p:cNvSpPr txBox="1"/>
          <p:nvPr/>
        </p:nvSpPr>
        <p:spPr>
          <a:xfrm>
            <a:off x="194814" y="426948"/>
            <a:ext cx="6094562" cy="2462213"/>
          </a:xfrm>
          <a:prstGeom prst="rect">
            <a:avLst/>
          </a:prstGeom>
          <a:noFill/>
        </p:spPr>
        <p:txBody>
          <a:bodyPr wrap="square">
            <a:spAutoFit/>
          </a:bodyPr>
          <a:lstStyle/>
          <a:p>
            <a:pPr algn="just"/>
            <a:r>
              <a:rPr lang="pt-BR" sz="2200" b="1" i="0" u="none" strike="noStrike" baseline="0" dirty="0">
                <a:latin typeface="Lato-Bold"/>
              </a:rPr>
              <a:t>Exemplos:</a:t>
            </a:r>
          </a:p>
          <a:p>
            <a:pPr algn="just"/>
            <a:r>
              <a:rPr lang="pt-BR" sz="2200" b="1" i="0" u="none" strike="noStrike" baseline="0" dirty="0">
                <a:latin typeface="Lato-Bold"/>
              </a:rPr>
              <a:t>a) </a:t>
            </a:r>
            <a:r>
              <a:rPr lang="pt-BR" sz="2200" b="0" i="0" u="none" strike="noStrike" baseline="0" dirty="0">
                <a:latin typeface="Lato-Regular"/>
              </a:rPr>
              <a:t>Verifique se os números </a:t>
            </a:r>
            <a:r>
              <a:rPr lang="pt-BR" sz="2200" b="0" i="1" u="none" strike="noStrike" baseline="0" dirty="0">
                <a:latin typeface="Cambria-Italic"/>
              </a:rPr>
              <a:t>36 </a:t>
            </a:r>
            <a:r>
              <a:rPr lang="pt-BR" sz="2200" b="0" i="0" u="none" strike="noStrike" baseline="0" dirty="0">
                <a:latin typeface="Lato-Regular"/>
              </a:rPr>
              <a:t>e </a:t>
            </a:r>
            <a:r>
              <a:rPr lang="pt-BR" sz="2200" b="0" i="1" u="none" strike="noStrike" baseline="0" dirty="0">
                <a:latin typeface="Cambria-Italic"/>
              </a:rPr>
              <a:t>12 </a:t>
            </a:r>
            <a:r>
              <a:rPr lang="pt-BR" sz="2200" b="0" i="0" u="none" strike="noStrike" baseline="0" dirty="0">
                <a:latin typeface="Lato-Regular"/>
              </a:rPr>
              <a:t>são inversamente proporcionais a </a:t>
            </a:r>
            <a:r>
              <a:rPr lang="pt-BR" sz="2200" b="0" i="1" u="none" strike="noStrike" baseline="0" dirty="0">
                <a:latin typeface="Cambria-Italic"/>
              </a:rPr>
              <a:t>2 </a:t>
            </a:r>
            <a:r>
              <a:rPr lang="pt-BR" sz="2200" b="0" i="0" u="none" strike="noStrike" baseline="0" dirty="0">
                <a:latin typeface="Lato-Regular"/>
              </a:rPr>
              <a:t>e </a:t>
            </a:r>
            <a:r>
              <a:rPr lang="pt-BR" sz="2200" b="0" i="1" u="none" strike="noStrike" baseline="0" dirty="0">
                <a:latin typeface="Cambria-Italic"/>
              </a:rPr>
              <a:t>6</a:t>
            </a:r>
            <a:r>
              <a:rPr lang="pt-BR" sz="2200" b="0" i="0" u="none" strike="noStrike" baseline="0" dirty="0">
                <a:latin typeface="Lato-Regular"/>
              </a:rPr>
              <a:t>, nessa ordem.</a:t>
            </a:r>
          </a:p>
          <a:p>
            <a:pPr algn="just"/>
            <a:r>
              <a:rPr lang="pt-BR" sz="2200" b="0" i="1" u="sng" strike="noStrike" baseline="0" dirty="0">
                <a:latin typeface="Lato-Italic"/>
              </a:rPr>
              <a:t>Resolução:</a:t>
            </a:r>
          </a:p>
          <a:p>
            <a:pPr algn="just"/>
            <a:r>
              <a:rPr lang="pt-BR" sz="2200" b="0" i="1" u="none" strike="noStrike" baseline="0" dirty="0">
                <a:latin typeface="Lato-Regular"/>
              </a:rPr>
              <a:t>Colocando os números na proporção inversa, na ordem apresentada, temos:</a:t>
            </a:r>
            <a:endParaRPr lang="pt-BR" sz="2200" i="1" dirty="0"/>
          </a:p>
        </p:txBody>
      </p:sp>
      <p:pic>
        <p:nvPicPr>
          <p:cNvPr id="6" name="Imagem 5" descr="Diagrama&#10;&#10;O conteúdo gerado por IA pode estar incorreto.">
            <a:extLst>
              <a:ext uri="{FF2B5EF4-FFF2-40B4-BE49-F238E27FC236}">
                <a16:creationId xmlns:a16="http://schemas.microsoft.com/office/drawing/2014/main" id="{99D97452-BCB6-1764-B610-7580A7A906BF}"/>
              </a:ext>
            </a:extLst>
          </p:cNvPr>
          <p:cNvPicPr>
            <a:picLocks noChangeAspect="1"/>
          </p:cNvPicPr>
          <p:nvPr/>
        </p:nvPicPr>
        <p:blipFill>
          <a:blip r:embed="rId2"/>
          <a:stretch>
            <a:fillRect/>
          </a:stretch>
        </p:blipFill>
        <p:spPr>
          <a:xfrm>
            <a:off x="2483694" y="2980343"/>
            <a:ext cx="1516803" cy="1421256"/>
          </a:xfrm>
          <a:prstGeom prst="rect">
            <a:avLst/>
          </a:prstGeom>
        </p:spPr>
      </p:pic>
      <p:sp>
        <p:nvSpPr>
          <p:cNvPr id="8" name="CaixaDeTexto 7">
            <a:extLst>
              <a:ext uri="{FF2B5EF4-FFF2-40B4-BE49-F238E27FC236}">
                <a16:creationId xmlns:a16="http://schemas.microsoft.com/office/drawing/2014/main" id="{28EEAE82-CE2A-E9FC-F1D3-2DB5E8FBFB8E}"/>
              </a:ext>
            </a:extLst>
          </p:cNvPr>
          <p:cNvSpPr txBox="1"/>
          <p:nvPr/>
        </p:nvSpPr>
        <p:spPr>
          <a:xfrm>
            <a:off x="194814" y="4492781"/>
            <a:ext cx="6094562" cy="2123658"/>
          </a:xfrm>
          <a:prstGeom prst="rect">
            <a:avLst/>
          </a:prstGeom>
          <a:noFill/>
        </p:spPr>
        <p:txBody>
          <a:bodyPr wrap="square">
            <a:spAutoFit/>
          </a:bodyPr>
          <a:lstStyle/>
          <a:p>
            <a:pPr algn="just"/>
            <a:r>
              <a:rPr lang="pt-BR" sz="2200" b="0" i="1" u="none" strike="noStrike" baseline="0" dirty="0">
                <a:latin typeface="Arial" panose="020B0604020202020204" pitchFamily="34" charset="0"/>
                <a:cs typeface="Arial" panose="020B0604020202020204" pitchFamily="34" charset="0"/>
              </a:rPr>
              <a:t>Em outras palavras, podemos afirmar que os números 36 e 12 são inversamente proporcionais aos números 2 e 6, respectivamente.</a:t>
            </a:r>
          </a:p>
          <a:p>
            <a:pPr algn="just"/>
            <a:r>
              <a:rPr lang="pt-BR" sz="2200" b="1" i="0" u="none" strike="noStrike" baseline="0" dirty="0">
                <a:latin typeface="Arial" panose="020B0604020202020204" pitchFamily="34" charset="0"/>
                <a:cs typeface="Arial" panose="020B0604020202020204" pitchFamily="34" charset="0"/>
              </a:rPr>
              <a:t>b) </a:t>
            </a:r>
            <a:r>
              <a:rPr lang="pt-BR" sz="2200" b="0" i="0" u="none" strike="noStrike" baseline="0" dirty="0">
                <a:latin typeface="Arial" panose="020B0604020202020204" pitchFamily="34" charset="0"/>
                <a:cs typeface="Arial" panose="020B0604020202020204" pitchFamily="34" charset="0"/>
              </a:rPr>
              <a:t>Divida o número </a:t>
            </a:r>
            <a:r>
              <a:rPr lang="pt-BR" sz="2200" b="0" i="1" u="none" strike="noStrike" baseline="0" dirty="0">
                <a:latin typeface="Arial" panose="020B0604020202020204" pitchFamily="34" charset="0"/>
                <a:cs typeface="Arial" panose="020B0604020202020204" pitchFamily="34" charset="0"/>
              </a:rPr>
              <a:t>65 </a:t>
            </a:r>
            <a:r>
              <a:rPr lang="pt-BR" sz="2200" b="0" i="0" u="none" strike="noStrike" baseline="0" dirty="0">
                <a:latin typeface="Arial" panose="020B0604020202020204" pitchFamily="34" charset="0"/>
                <a:cs typeface="Arial" panose="020B0604020202020204" pitchFamily="34" charset="0"/>
              </a:rPr>
              <a:t>em partes inversamente proporcionais aos números </a:t>
            </a:r>
            <a:r>
              <a:rPr lang="pt-BR" sz="2200" b="0" i="1" u="none" strike="noStrike" baseline="0" dirty="0">
                <a:latin typeface="Arial" panose="020B0604020202020204" pitchFamily="34" charset="0"/>
                <a:cs typeface="Arial" panose="020B0604020202020204" pitchFamily="34" charset="0"/>
              </a:rPr>
              <a:t>2</a:t>
            </a:r>
            <a:r>
              <a:rPr lang="pt-BR" sz="2200" b="0" i="0" u="none" strike="noStrike" baseline="0" dirty="0">
                <a:latin typeface="Arial" panose="020B0604020202020204" pitchFamily="34" charset="0"/>
                <a:cs typeface="Arial" panose="020B0604020202020204" pitchFamily="34" charset="0"/>
              </a:rPr>
              <a:t>, </a:t>
            </a:r>
            <a:r>
              <a:rPr lang="pt-BR" sz="2200" b="0" i="1" u="none" strike="noStrike" baseline="0" dirty="0">
                <a:latin typeface="Arial" panose="020B0604020202020204" pitchFamily="34" charset="0"/>
                <a:cs typeface="Arial" panose="020B0604020202020204" pitchFamily="34" charset="0"/>
              </a:rPr>
              <a:t>3 </a:t>
            </a:r>
            <a:r>
              <a:rPr lang="pt-BR" sz="2200" b="0" i="0" u="none" strike="noStrike" baseline="0" dirty="0">
                <a:latin typeface="Arial" panose="020B0604020202020204" pitchFamily="34" charset="0"/>
                <a:cs typeface="Arial" panose="020B0604020202020204" pitchFamily="34" charset="0"/>
              </a:rPr>
              <a:t>e </a:t>
            </a:r>
            <a:r>
              <a:rPr lang="pt-BR" sz="2200" b="0" i="1" u="none" strike="noStrike" baseline="0" dirty="0">
                <a:latin typeface="Arial" panose="020B0604020202020204" pitchFamily="34" charset="0"/>
                <a:cs typeface="Arial" panose="020B0604020202020204" pitchFamily="34" charset="0"/>
              </a:rPr>
              <a:t>4</a:t>
            </a:r>
            <a:r>
              <a:rPr lang="pt-BR" sz="2200" b="0" i="0" u="none" strike="noStrike" baseline="0" dirty="0">
                <a:latin typeface="Arial" panose="020B0604020202020204" pitchFamily="34" charset="0"/>
                <a:cs typeface="Arial" panose="020B0604020202020204" pitchFamily="34" charset="0"/>
              </a:rPr>
              <a:t>.</a:t>
            </a:r>
            <a:endParaRPr lang="pt-BR" sz="2200" dirty="0">
              <a:latin typeface="Arial" panose="020B0604020202020204" pitchFamily="34" charset="0"/>
              <a:cs typeface="Arial" panose="020B0604020202020204" pitchFamily="34" charset="0"/>
            </a:endParaRPr>
          </a:p>
        </p:txBody>
      </p:sp>
      <p:sp>
        <p:nvSpPr>
          <p:cNvPr id="10" name="CaixaDeTexto 9">
            <a:extLst>
              <a:ext uri="{FF2B5EF4-FFF2-40B4-BE49-F238E27FC236}">
                <a16:creationId xmlns:a16="http://schemas.microsoft.com/office/drawing/2014/main" id="{AEAAB67A-0A73-3969-0BBC-25E5E7420C28}"/>
              </a:ext>
            </a:extLst>
          </p:cNvPr>
          <p:cNvSpPr txBox="1"/>
          <p:nvPr/>
        </p:nvSpPr>
        <p:spPr>
          <a:xfrm>
            <a:off x="6316692" y="555407"/>
            <a:ext cx="5666834" cy="1785104"/>
          </a:xfrm>
          <a:prstGeom prst="rect">
            <a:avLst/>
          </a:prstGeom>
          <a:noFill/>
        </p:spPr>
        <p:txBody>
          <a:bodyPr wrap="square">
            <a:spAutoFit/>
          </a:bodyPr>
          <a:lstStyle/>
          <a:p>
            <a:pPr algn="just"/>
            <a:r>
              <a:rPr lang="pt-BR" sz="2200" b="0" i="1" u="sng" strike="noStrike" baseline="0" dirty="0">
                <a:solidFill>
                  <a:srgbClr val="000000"/>
                </a:solidFill>
                <a:latin typeface="Arial" panose="020B0604020202020204" pitchFamily="34" charset="0"/>
                <a:cs typeface="Arial" panose="020B0604020202020204" pitchFamily="34" charset="0"/>
              </a:rPr>
              <a:t>Resolução:</a:t>
            </a:r>
          </a:p>
          <a:p>
            <a:pPr algn="just"/>
            <a:r>
              <a:rPr lang="pt-BR" sz="2200" b="0" i="1" u="none" strike="noStrike" baseline="0" dirty="0">
                <a:solidFill>
                  <a:srgbClr val="000000"/>
                </a:solidFill>
                <a:latin typeface="Arial" panose="020B0604020202020204" pitchFamily="34" charset="0"/>
                <a:cs typeface="Arial" panose="020B0604020202020204" pitchFamily="34" charset="0"/>
              </a:rPr>
              <a:t>Denominando as partes como </a:t>
            </a:r>
            <a:r>
              <a:rPr lang="pt-BR" sz="2200" b="1" i="1" u="none" strike="noStrike" baseline="0" dirty="0">
                <a:solidFill>
                  <a:srgbClr val="B80F00"/>
                </a:solidFill>
                <a:latin typeface="Arial" panose="020B0604020202020204" pitchFamily="34" charset="0"/>
                <a:cs typeface="Arial" panose="020B0604020202020204" pitchFamily="34" charset="0"/>
              </a:rPr>
              <a:t>x</a:t>
            </a:r>
            <a:r>
              <a:rPr lang="pt-BR" sz="2200" b="0" i="1" u="none" strike="noStrike" baseline="0" dirty="0">
                <a:solidFill>
                  <a:srgbClr val="000000"/>
                </a:solidFill>
                <a:latin typeface="Arial" panose="020B0604020202020204" pitchFamily="34" charset="0"/>
                <a:cs typeface="Arial" panose="020B0604020202020204" pitchFamily="34" charset="0"/>
              </a:rPr>
              <a:t>, </a:t>
            </a:r>
            <a:r>
              <a:rPr lang="pt-BR" sz="2200" b="1" i="1" u="none" strike="noStrike" baseline="0" dirty="0">
                <a:solidFill>
                  <a:srgbClr val="B80F00"/>
                </a:solidFill>
                <a:latin typeface="Arial" panose="020B0604020202020204" pitchFamily="34" charset="0"/>
                <a:cs typeface="Arial" panose="020B0604020202020204" pitchFamily="34" charset="0"/>
              </a:rPr>
              <a:t>y </a:t>
            </a:r>
            <a:r>
              <a:rPr lang="pt-BR" sz="2200" b="0" i="1" u="none" strike="noStrike" baseline="0" dirty="0">
                <a:solidFill>
                  <a:srgbClr val="000000"/>
                </a:solidFill>
                <a:latin typeface="Arial" panose="020B0604020202020204" pitchFamily="34" charset="0"/>
                <a:cs typeface="Arial" panose="020B0604020202020204" pitchFamily="34" charset="0"/>
              </a:rPr>
              <a:t>e </a:t>
            </a:r>
            <a:r>
              <a:rPr lang="pt-BR" sz="2200" b="1" i="1" u="none" strike="noStrike" baseline="0" dirty="0">
                <a:solidFill>
                  <a:srgbClr val="B80F00"/>
                </a:solidFill>
                <a:latin typeface="Arial" panose="020B0604020202020204" pitchFamily="34" charset="0"/>
                <a:cs typeface="Arial" panose="020B0604020202020204" pitchFamily="34" charset="0"/>
              </a:rPr>
              <a:t>z</a:t>
            </a:r>
            <a:r>
              <a:rPr lang="pt-BR" sz="2200" b="0" i="1" u="none" strike="noStrike" baseline="0" dirty="0">
                <a:solidFill>
                  <a:srgbClr val="000000"/>
                </a:solidFill>
                <a:latin typeface="Arial" panose="020B0604020202020204" pitchFamily="34" charset="0"/>
                <a:cs typeface="Arial" panose="020B0604020202020204" pitchFamily="34" charset="0"/>
              </a:rPr>
              <a:t>, que são inversamente proporcionais aos números 2, 3 e 4, respectivamente, temos a proporção:</a:t>
            </a:r>
            <a:endParaRPr lang="pt-BR" sz="2200" dirty="0">
              <a:latin typeface="Arial" panose="020B0604020202020204" pitchFamily="34" charset="0"/>
              <a:cs typeface="Arial" panose="020B0604020202020204" pitchFamily="34" charset="0"/>
            </a:endParaRPr>
          </a:p>
        </p:txBody>
      </p:sp>
      <p:sp>
        <p:nvSpPr>
          <p:cNvPr id="12" name="CaixaDeTexto 11">
            <a:extLst>
              <a:ext uri="{FF2B5EF4-FFF2-40B4-BE49-F238E27FC236}">
                <a16:creationId xmlns:a16="http://schemas.microsoft.com/office/drawing/2014/main" id="{87AB944D-CF59-B03A-AD45-4BA44A2F1CA1}"/>
              </a:ext>
            </a:extLst>
          </p:cNvPr>
          <p:cNvSpPr txBox="1"/>
          <p:nvPr/>
        </p:nvSpPr>
        <p:spPr>
          <a:xfrm>
            <a:off x="6316693" y="3213608"/>
            <a:ext cx="5666833" cy="769441"/>
          </a:xfrm>
          <a:prstGeom prst="rect">
            <a:avLst/>
          </a:prstGeom>
          <a:noFill/>
        </p:spPr>
        <p:txBody>
          <a:bodyPr wrap="square">
            <a:spAutoFit/>
          </a:bodyPr>
          <a:lstStyle/>
          <a:p>
            <a:pPr algn="just"/>
            <a:r>
              <a:rPr lang="pt-BR" sz="2200" b="0" i="1" u="none" strike="noStrike" baseline="0" dirty="0">
                <a:latin typeface="Arial" panose="020B0604020202020204" pitchFamily="34" charset="0"/>
                <a:cs typeface="Arial" panose="020B0604020202020204" pitchFamily="34" charset="0"/>
              </a:rPr>
              <a:t>Aplicando a propriedade da soma entre os numeradores e denominadores, temos:</a:t>
            </a:r>
            <a:endParaRPr lang="pt-BR" sz="2200" dirty="0">
              <a:latin typeface="Arial" panose="020B0604020202020204" pitchFamily="34" charset="0"/>
              <a:cs typeface="Arial" panose="020B0604020202020204" pitchFamily="34" charset="0"/>
            </a:endParaRPr>
          </a:p>
        </p:txBody>
      </p:sp>
      <p:pic>
        <p:nvPicPr>
          <p:cNvPr id="14" name="Imagem 13" descr="Texto&#10;&#10;O conteúdo gerado por IA pode estar incorreto.">
            <a:extLst>
              <a:ext uri="{FF2B5EF4-FFF2-40B4-BE49-F238E27FC236}">
                <a16:creationId xmlns:a16="http://schemas.microsoft.com/office/drawing/2014/main" id="{52CC68AD-1BF1-A210-9D8D-42F2AF7D92CF}"/>
              </a:ext>
            </a:extLst>
          </p:cNvPr>
          <p:cNvPicPr>
            <a:picLocks noChangeAspect="1"/>
          </p:cNvPicPr>
          <p:nvPr/>
        </p:nvPicPr>
        <p:blipFill>
          <a:blip r:embed="rId3"/>
          <a:stretch>
            <a:fillRect/>
          </a:stretch>
        </p:blipFill>
        <p:spPr>
          <a:xfrm>
            <a:off x="6783422" y="2392339"/>
            <a:ext cx="4723187" cy="769441"/>
          </a:xfrm>
          <a:prstGeom prst="rect">
            <a:avLst/>
          </a:prstGeom>
        </p:spPr>
      </p:pic>
      <p:pic>
        <p:nvPicPr>
          <p:cNvPr id="16" name="Imagem 15" descr="Diagrama, Esquemático&#10;&#10;O conteúdo gerado por IA pode estar incorreto.">
            <a:extLst>
              <a:ext uri="{FF2B5EF4-FFF2-40B4-BE49-F238E27FC236}">
                <a16:creationId xmlns:a16="http://schemas.microsoft.com/office/drawing/2014/main" id="{32A4B0E0-D54F-C8B7-C197-24F1575D72C6}"/>
              </a:ext>
            </a:extLst>
          </p:cNvPr>
          <p:cNvPicPr>
            <a:picLocks noChangeAspect="1"/>
          </p:cNvPicPr>
          <p:nvPr/>
        </p:nvPicPr>
        <p:blipFill>
          <a:blip r:embed="rId4"/>
          <a:stretch>
            <a:fillRect/>
          </a:stretch>
        </p:blipFill>
        <p:spPr>
          <a:xfrm>
            <a:off x="7883007" y="4034877"/>
            <a:ext cx="2524016" cy="1028898"/>
          </a:xfrm>
          <a:prstGeom prst="rect">
            <a:avLst/>
          </a:prstGeom>
        </p:spPr>
      </p:pic>
      <p:sp>
        <p:nvSpPr>
          <p:cNvPr id="18" name="CaixaDeTexto 17">
            <a:extLst>
              <a:ext uri="{FF2B5EF4-FFF2-40B4-BE49-F238E27FC236}">
                <a16:creationId xmlns:a16="http://schemas.microsoft.com/office/drawing/2014/main" id="{4C491651-41DF-92B2-F64D-B1407A5FA2E2}"/>
              </a:ext>
            </a:extLst>
          </p:cNvPr>
          <p:cNvSpPr txBox="1"/>
          <p:nvPr/>
        </p:nvSpPr>
        <p:spPr>
          <a:xfrm>
            <a:off x="6316692" y="5185278"/>
            <a:ext cx="5666833" cy="769441"/>
          </a:xfrm>
          <a:prstGeom prst="rect">
            <a:avLst/>
          </a:prstGeom>
          <a:noFill/>
        </p:spPr>
        <p:txBody>
          <a:bodyPr wrap="square">
            <a:spAutoFit/>
          </a:bodyPr>
          <a:lstStyle/>
          <a:p>
            <a:pPr algn="just"/>
            <a:r>
              <a:rPr lang="pt-BR" sz="2200" b="0" i="1" u="none" strike="noStrike" baseline="0" dirty="0">
                <a:latin typeface="Arial" panose="020B0604020202020204" pitchFamily="34" charset="0"/>
                <a:cs typeface="Arial" panose="020B0604020202020204" pitchFamily="34" charset="0"/>
              </a:rPr>
              <a:t>Como x + y + z = 65 e o MMC (2, 3, 4) é 12, obtemos:</a:t>
            </a:r>
            <a:endParaRPr lang="pt-BR" sz="2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02222452"/>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3C5307-615C-8482-493A-144E6C6CB1F5}"/>
            </a:ext>
          </a:extLst>
        </p:cNvPr>
        <p:cNvGrpSpPr/>
        <p:nvPr/>
      </p:nvGrpSpPr>
      <p:grpSpPr>
        <a:xfrm>
          <a:off x="0" y="0"/>
          <a:ext cx="0" cy="0"/>
          <a:chOff x="0" y="0"/>
          <a:chExt cx="0" cy="0"/>
        </a:xfrm>
      </p:grpSpPr>
      <p:cxnSp>
        <p:nvCxnSpPr>
          <p:cNvPr id="2" name="Conector reto 1">
            <a:extLst>
              <a:ext uri="{FF2B5EF4-FFF2-40B4-BE49-F238E27FC236}">
                <a16:creationId xmlns:a16="http://schemas.microsoft.com/office/drawing/2014/main" id="{EB28D4D4-F38A-95E9-118C-610D1920106C}"/>
              </a:ext>
            </a:extLst>
          </p:cNvPr>
          <p:cNvCxnSpPr>
            <a:cxnSpLocks/>
          </p:cNvCxnSpPr>
          <p:nvPr/>
        </p:nvCxnSpPr>
        <p:spPr>
          <a:xfrm>
            <a:off x="6303034" y="727295"/>
            <a:ext cx="0" cy="5709588"/>
          </a:xfrm>
          <a:prstGeom prst="line">
            <a:avLst/>
          </a:prstGeom>
          <a:ln w="28575"/>
        </p:spPr>
        <p:style>
          <a:lnRef idx="3">
            <a:schemeClr val="dk1"/>
          </a:lnRef>
          <a:fillRef idx="0">
            <a:schemeClr val="dk1"/>
          </a:fillRef>
          <a:effectRef idx="2">
            <a:schemeClr val="dk1"/>
          </a:effectRef>
          <a:fontRef idx="minor">
            <a:schemeClr val="tx1"/>
          </a:fontRef>
        </p:style>
      </p:cxnSp>
      <p:pic>
        <p:nvPicPr>
          <p:cNvPr id="4" name="Imagem 3" descr="Tabela&#10;&#10;O conteúdo gerado por IA pode estar incorreto.">
            <a:extLst>
              <a:ext uri="{FF2B5EF4-FFF2-40B4-BE49-F238E27FC236}">
                <a16:creationId xmlns:a16="http://schemas.microsoft.com/office/drawing/2014/main" id="{88841E6F-7EC1-7346-693D-FECB6494928E}"/>
              </a:ext>
            </a:extLst>
          </p:cNvPr>
          <p:cNvPicPr>
            <a:picLocks noChangeAspect="1"/>
          </p:cNvPicPr>
          <p:nvPr/>
        </p:nvPicPr>
        <p:blipFill>
          <a:blip r:embed="rId2"/>
          <a:stretch>
            <a:fillRect/>
          </a:stretch>
        </p:blipFill>
        <p:spPr>
          <a:xfrm>
            <a:off x="2597628" y="666910"/>
            <a:ext cx="1594805" cy="3000598"/>
          </a:xfrm>
          <a:prstGeom prst="rect">
            <a:avLst/>
          </a:prstGeom>
        </p:spPr>
      </p:pic>
      <p:sp>
        <p:nvSpPr>
          <p:cNvPr id="6" name="CaixaDeTexto 5">
            <a:extLst>
              <a:ext uri="{FF2B5EF4-FFF2-40B4-BE49-F238E27FC236}">
                <a16:creationId xmlns:a16="http://schemas.microsoft.com/office/drawing/2014/main" id="{B0D85DC0-A47F-70F7-B21B-4CD80595BB91}"/>
              </a:ext>
            </a:extLst>
          </p:cNvPr>
          <p:cNvSpPr txBox="1"/>
          <p:nvPr/>
        </p:nvSpPr>
        <p:spPr>
          <a:xfrm>
            <a:off x="208472" y="3839081"/>
            <a:ext cx="6094562" cy="2123658"/>
          </a:xfrm>
          <a:prstGeom prst="rect">
            <a:avLst/>
          </a:prstGeom>
          <a:noFill/>
        </p:spPr>
        <p:txBody>
          <a:bodyPr wrap="square">
            <a:spAutoFit/>
          </a:bodyPr>
          <a:lstStyle/>
          <a:p>
            <a:pPr algn="just"/>
            <a:r>
              <a:rPr lang="pt-BR" sz="2200" b="0" i="1" u="none" strike="noStrike" baseline="0" dirty="0">
                <a:latin typeface="Arial" panose="020B0604020202020204" pitchFamily="34" charset="0"/>
                <a:cs typeface="Arial" panose="020B0604020202020204" pitchFamily="34" charset="0"/>
              </a:rPr>
              <a:t>Substituindo o valor de k da proporção inicial, obtemos:</a:t>
            </a:r>
          </a:p>
          <a:p>
            <a:pPr algn="just"/>
            <a:endParaRPr lang="pt-BR" sz="2200" i="1" dirty="0">
              <a:latin typeface="Arial" panose="020B0604020202020204" pitchFamily="34" charset="0"/>
              <a:cs typeface="Arial" panose="020B0604020202020204" pitchFamily="34" charset="0"/>
            </a:endParaRPr>
          </a:p>
          <a:p>
            <a:pPr algn="just"/>
            <a:endParaRPr lang="pt-BR" sz="2200" b="0" i="1" u="none" strike="noStrike" baseline="0" dirty="0">
              <a:latin typeface="Arial" panose="020B0604020202020204" pitchFamily="34" charset="0"/>
              <a:cs typeface="Arial" panose="020B0604020202020204" pitchFamily="34" charset="0"/>
            </a:endParaRPr>
          </a:p>
          <a:p>
            <a:pPr algn="just"/>
            <a:r>
              <a:rPr lang="pt-BR" sz="2200" b="0" i="1" u="none" strike="noStrike" baseline="0" dirty="0">
                <a:latin typeface="Arial" panose="020B0604020202020204" pitchFamily="34" charset="0"/>
                <a:cs typeface="Arial" panose="020B0604020202020204" pitchFamily="34" charset="0"/>
              </a:rPr>
              <a:t>Por fim, podemos determinar o valor de cada parte:</a:t>
            </a:r>
            <a:endParaRPr lang="pt-BR" sz="2200" dirty="0">
              <a:latin typeface="Arial" panose="020B0604020202020204" pitchFamily="34" charset="0"/>
              <a:cs typeface="Arial" panose="020B0604020202020204" pitchFamily="34" charset="0"/>
            </a:endParaRPr>
          </a:p>
        </p:txBody>
      </p:sp>
      <p:pic>
        <p:nvPicPr>
          <p:cNvPr id="8" name="Imagem 7">
            <a:extLst>
              <a:ext uri="{FF2B5EF4-FFF2-40B4-BE49-F238E27FC236}">
                <a16:creationId xmlns:a16="http://schemas.microsoft.com/office/drawing/2014/main" id="{066C1455-E254-D679-80B2-F63700E31FD9}"/>
              </a:ext>
            </a:extLst>
          </p:cNvPr>
          <p:cNvPicPr>
            <a:picLocks noChangeAspect="1"/>
          </p:cNvPicPr>
          <p:nvPr/>
        </p:nvPicPr>
        <p:blipFill>
          <a:blip r:embed="rId3"/>
          <a:stretch>
            <a:fillRect/>
          </a:stretch>
        </p:blipFill>
        <p:spPr>
          <a:xfrm>
            <a:off x="2155136" y="4619335"/>
            <a:ext cx="2477243" cy="401342"/>
          </a:xfrm>
          <a:prstGeom prst="rect">
            <a:avLst/>
          </a:prstGeom>
        </p:spPr>
      </p:pic>
      <p:pic>
        <p:nvPicPr>
          <p:cNvPr id="10" name="Imagem 9" descr="Tela de celular com texto preto sobre fundo branco&#10;&#10;O conteúdo gerado por IA pode estar incorreto.">
            <a:extLst>
              <a:ext uri="{FF2B5EF4-FFF2-40B4-BE49-F238E27FC236}">
                <a16:creationId xmlns:a16="http://schemas.microsoft.com/office/drawing/2014/main" id="{B594DE9A-2ED3-5012-AAB8-74A23BD53143}"/>
              </a:ext>
            </a:extLst>
          </p:cNvPr>
          <p:cNvPicPr>
            <a:picLocks noChangeAspect="1"/>
          </p:cNvPicPr>
          <p:nvPr/>
        </p:nvPicPr>
        <p:blipFill>
          <a:blip r:embed="rId4"/>
          <a:stretch>
            <a:fillRect/>
          </a:stretch>
        </p:blipFill>
        <p:spPr>
          <a:xfrm>
            <a:off x="7042960" y="727295"/>
            <a:ext cx="4337793" cy="1558705"/>
          </a:xfrm>
          <a:prstGeom prst="rect">
            <a:avLst/>
          </a:prstGeom>
        </p:spPr>
      </p:pic>
      <p:sp>
        <p:nvSpPr>
          <p:cNvPr id="12" name="CaixaDeTexto 11">
            <a:extLst>
              <a:ext uri="{FF2B5EF4-FFF2-40B4-BE49-F238E27FC236}">
                <a16:creationId xmlns:a16="http://schemas.microsoft.com/office/drawing/2014/main" id="{9FCBFA08-2ACC-962D-E9E5-611F2677DA75}"/>
              </a:ext>
            </a:extLst>
          </p:cNvPr>
          <p:cNvSpPr txBox="1"/>
          <p:nvPr/>
        </p:nvSpPr>
        <p:spPr>
          <a:xfrm>
            <a:off x="6303034" y="2457573"/>
            <a:ext cx="5680491" cy="3477875"/>
          </a:xfrm>
          <a:prstGeom prst="rect">
            <a:avLst/>
          </a:prstGeom>
          <a:noFill/>
        </p:spPr>
        <p:txBody>
          <a:bodyPr wrap="square">
            <a:spAutoFit/>
          </a:bodyPr>
          <a:lstStyle/>
          <a:p>
            <a:pPr algn="just"/>
            <a:r>
              <a:rPr lang="pt-BR" sz="2200" b="0" i="1" u="none" strike="noStrike" baseline="0" dirty="0">
                <a:latin typeface="Arial" panose="020B0604020202020204" pitchFamily="34" charset="0"/>
                <a:cs typeface="Arial" panose="020B0604020202020204" pitchFamily="34" charset="0"/>
              </a:rPr>
              <a:t>Portanto, dividindo 65 inversamente proporcionais aos números 2, 3 e 4, obtemos as partes 30, 20 e 15, respectivamente.</a:t>
            </a:r>
          </a:p>
          <a:p>
            <a:pPr algn="just"/>
            <a:endParaRPr lang="pt-BR" sz="2200" b="0" i="1" u="none" strike="noStrike" baseline="0" dirty="0">
              <a:latin typeface="Arial" panose="020B0604020202020204" pitchFamily="34" charset="0"/>
              <a:cs typeface="Arial" panose="020B0604020202020204" pitchFamily="34" charset="0"/>
            </a:endParaRPr>
          </a:p>
          <a:p>
            <a:pPr algn="just"/>
            <a:r>
              <a:rPr lang="pt-BR" sz="2200" b="1" i="0" u="sng" strike="noStrike" baseline="0" dirty="0">
                <a:latin typeface="Arial" panose="020B0604020202020204" pitchFamily="34" charset="0"/>
                <a:cs typeface="Arial" panose="020B0604020202020204" pitchFamily="34" charset="0"/>
              </a:rPr>
              <a:t>Obs.:</a:t>
            </a:r>
            <a:r>
              <a:rPr lang="pt-BR" sz="2200" b="0" i="0" u="none" strike="noStrike" baseline="0" dirty="0">
                <a:latin typeface="Arial" panose="020B0604020202020204" pitchFamily="34" charset="0"/>
                <a:cs typeface="Arial" panose="020B0604020202020204" pitchFamily="34" charset="0"/>
              </a:rPr>
              <a:t> A divisão em partes inversamente proporcionais, também chamada de divisão harmônica, é aquela em que determinado valor é dividido em partes inversamente proporcionais.</a:t>
            </a:r>
            <a:endParaRPr lang="pt-BR" sz="2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17428399"/>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8C971D-D39C-9FEE-2909-49511B8CA46C}"/>
            </a:ext>
          </a:extLst>
        </p:cNvPr>
        <p:cNvGrpSpPr/>
        <p:nvPr/>
      </p:nvGrpSpPr>
      <p:grpSpPr>
        <a:xfrm>
          <a:off x="0" y="0"/>
          <a:ext cx="0" cy="0"/>
          <a:chOff x="0" y="0"/>
          <a:chExt cx="0" cy="0"/>
        </a:xfrm>
      </p:grpSpPr>
      <p:cxnSp>
        <p:nvCxnSpPr>
          <p:cNvPr id="2" name="Conector reto 1">
            <a:extLst>
              <a:ext uri="{FF2B5EF4-FFF2-40B4-BE49-F238E27FC236}">
                <a16:creationId xmlns:a16="http://schemas.microsoft.com/office/drawing/2014/main" id="{E4FEE2ED-BBD9-F6E6-6463-D0AA93B87C9A}"/>
              </a:ext>
            </a:extLst>
          </p:cNvPr>
          <p:cNvCxnSpPr>
            <a:cxnSpLocks/>
          </p:cNvCxnSpPr>
          <p:nvPr/>
        </p:nvCxnSpPr>
        <p:spPr>
          <a:xfrm>
            <a:off x="6303034" y="727295"/>
            <a:ext cx="0" cy="5709588"/>
          </a:xfrm>
          <a:prstGeom prst="line">
            <a:avLst/>
          </a:prstGeom>
          <a:ln w="28575"/>
        </p:spPr>
        <p:style>
          <a:lnRef idx="3">
            <a:schemeClr val="dk1"/>
          </a:lnRef>
          <a:fillRef idx="0">
            <a:schemeClr val="dk1"/>
          </a:fillRef>
          <a:effectRef idx="2">
            <a:schemeClr val="dk1"/>
          </a:effectRef>
          <a:fontRef idx="minor">
            <a:schemeClr val="tx1"/>
          </a:fontRef>
        </p:style>
      </p:cxnSp>
      <p:pic>
        <p:nvPicPr>
          <p:cNvPr id="4" name="Imagem 3">
            <a:extLst>
              <a:ext uri="{FF2B5EF4-FFF2-40B4-BE49-F238E27FC236}">
                <a16:creationId xmlns:a16="http://schemas.microsoft.com/office/drawing/2014/main" id="{C0FEFD77-9DEB-AB4C-27CF-CC177ECE9E8F}"/>
              </a:ext>
            </a:extLst>
          </p:cNvPr>
          <p:cNvPicPr>
            <a:picLocks noChangeAspect="1"/>
          </p:cNvPicPr>
          <p:nvPr/>
        </p:nvPicPr>
        <p:blipFill>
          <a:blip r:embed="rId2"/>
          <a:stretch>
            <a:fillRect/>
          </a:stretch>
        </p:blipFill>
        <p:spPr>
          <a:xfrm>
            <a:off x="246789" y="426262"/>
            <a:ext cx="2404251" cy="453632"/>
          </a:xfrm>
          <a:prstGeom prst="rect">
            <a:avLst/>
          </a:prstGeom>
        </p:spPr>
      </p:pic>
      <p:sp>
        <p:nvSpPr>
          <p:cNvPr id="6" name="CaixaDeTexto 5">
            <a:extLst>
              <a:ext uri="{FF2B5EF4-FFF2-40B4-BE49-F238E27FC236}">
                <a16:creationId xmlns:a16="http://schemas.microsoft.com/office/drawing/2014/main" id="{F11CCC84-C6FE-4240-6C29-BF64FF793FBC}"/>
              </a:ext>
            </a:extLst>
          </p:cNvPr>
          <p:cNvSpPr txBox="1"/>
          <p:nvPr/>
        </p:nvSpPr>
        <p:spPr>
          <a:xfrm>
            <a:off x="208472" y="889545"/>
            <a:ext cx="6094562" cy="1107996"/>
          </a:xfrm>
          <a:prstGeom prst="rect">
            <a:avLst/>
          </a:prstGeom>
          <a:noFill/>
        </p:spPr>
        <p:txBody>
          <a:bodyPr wrap="square">
            <a:spAutoFit/>
          </a:bodyPr>
          <a:lstStyle/>
          <a:p>
            <a:pPr algn="just"/>
            <a:r>
              <a:rPr lang="pt-BR" sz="2200" b="1" i="0" u="none" strike="noStrike" baseline="0" dirty="0">
                <a:latin typeface="Arial" panose="020B0604020202020204" pitchFamily="34" charset="0"/>
                <a:cs typeface="Arial" panose="020B0604020202020204" pitchFamily="34" charset="0"/>
              </a:rPr>
              <a:t>28. </a:t>
            </a:r>
            <a:r>
              <a:rPr lang="pt-BR" sz="2200" b="0" i="0" u="none" strike="noStrike" baseline="0" dirty="0">
                <a:latin typeface="Arial" panose="020B0604020202020204" pitchFamily="34" charset="0"/>
                <a:cs typeface="Arial" panose="020B0604020202020204" pitchFamily="34" charset="0"/>
              </a:rPr>
              <a:t>Duas pessoas irão dividir R$ </a:t>
            </a:r>
            <a:r>
              <a:rPr lang="pt-BR" sz="2200" b="0" i="1" u="none" strike="noStrike" baseline="0" dirty="0">
                <a:latin typeface="Arial" panose="020B0604020202020204" pitchFamily="34" charset="0"/>
                <a:cs typeface="Arial" panose="020B0604020202020204" pitchFamily="34" charset="0"/>
              </a:rPr>
              <a:t>60,00 </a:t>
            </a:r>
            <a:r>
              <a:rPr lang="pt-BR" sz="2200" b="0" i="0" u="none" strike="noStrike" baseline="0" dirty="0">
                <a:latin typeface="Arial" panose="020B0604020202020204" pitchFamily="34" charset="0"/>
                <a:cs typeface="Arial" panose="020B0604020202020204" pitchFamily="34" charset="0"/>
              </a:rPr>
              <a:t>de modo que uma delas receberá o dobro da outra. Quantos reais cada pessoa receberá?</a:t>
            </a:r>
            <a:endParaRPr lang="pt-BR" sz="2200" dirty="0">
              <a:latin typeface="Arial" panose="020B0604020202020204" pitchFamily="34" charset="0"/>
              <a:cs typeface="Arial" panose="020B0604020202020204" pitchFamily="34" charset="0"/>
            </a:endParaRPr>
          </a:p>
        </p:txBody>
      </p:sp>
      <p:sp>
        <p:nvSpPr>
          <p:cNvPr id="8" name="CaixaDeTexto 7">
            <a:extLst>
              <a:ext uri="{FF2B5EF4-FFF2-40B4-BE49-F238E27FC236}">
                <a16:creationId xmlns:a16="http://schemas.microsoft.com/office/drawing/2014/main" id="{37A1FD49-CE09-A6DE-CCEE-45A6E9F95525}"/>
              </a:ext>
            </a:extLst>
          </p:cNvPr>
          <p:cNvSpPr txBox="1"/>
          <p:nvPr/>
        </p:nvSpPr>
        <p:spPr>
          <a:xfrm>
            <a:off x="208472" y="2007192"/>
            <a:ext cx="6094562" cy="1785104"/>
          </a:xfrm>
          <a:prstGeom prst="rect">
            <a:avLst/>
          </a:prstGeom>
          <a:noFill/>
        </p:spPr>
        <p:txBody>
          <a:bodyPr wrap="square">
            <a:spAutoFit/>
          </a:bodyPr>
          <a:lstStyle/>
          <a:p>
            <a:pPr algn="just"/>
            <a:r>
              <a:rPr lang="pt-BR" sz="2200" b="1" i="0" u="none" strike="noStrike" baseline="0" dirty="0">
                <a:latin typeface="Arial" panose="020B0604020202020204" pitchFamily="34" charset="0"/>
                <a:cs typeface="Arial" panose="020B0604020202020204" pitchFamily="34" charset="0"/>
              </a:rPr>
              <a:t>29. </a:t>
            </a:r>
            <a:r>
              <a:rPr lang="pt-BR" sz="2200" b="0" i="0" u="none" strike="noStrike" baseline="0" dirty="0">
                <a:latin typeface="Arial" panose="020B0604020202020204" pitchFamily="34" charset="0"/>
                <a:cs typeface="Arial" panose="020B0604020202020204" pitchFamily="34" charset="0"/>
              </a:rPr>
              <a:t>Marcelo doará aos seus três filhos uma fazenda de </a:t>
            </a:r>
            <a:r>
              <a:rPr lang="pt-BR" sz="2200" b="0" i="1" u="none" strike="noStrike" baseline="0" dirty="0">
                <a:latin typeface="Arial" panose="020B0604020202020204" pitchFamily="34" charset="0"/>
                <a:cs typeface="Arial" panose="020B0604020202020204" pitchFamily="34" charset="0"/>
              </a:rPr>
              <a:t>225 </a:t>
            </a:r>
            <a:r>
              <a:rPr lang="pt-BR" sz="2200" b="0" i="0" u="none" strike="noStrike" baseline="0" dirty="0">
                <a:latin typeface="Arial" panose="020B0604020202020204" pitchFamily="34" charset="0"/>
                <a:cs typeface="Arial" panose="020B0604020202020204" pitchFamily="34" charset="0"/>
              </a:rPr>
              <a:t>hectares. Ele decidiu repartir a fazenda proporcionalmente à idade dos filhos, que possuem </a:t>
            </a:r>
            <a:r>
              <a:rPr lang="pt-BR" sz="2200" b="0" i="1" u="none" strike="noStrike" baseline="0" dirty="0">
                <a:latin typeface="Arial" panose="020B0604020202020204" pitchFamily="34" charset="0"/>
                <a:cs typeface="Arial" panose="020B0604020202020204" pitchFamily="34" charset="0"/>
              </a:rPr>
              <a:t>22</a:t>
            </a:r>
            <a:r>
              <a:rPr lang="pt-BR" sz="2200" b="0" i="0" u="none" strike="noStrike" baseline="0" dirty="0">
                <a:latin typeface="Arial" panose="020B0604020202020204" pitchFamily="34" charset="0"/>
                <a:cs typeface="Arial" panose="020B0604020202020204" pitchFamily="34" charset="0"/>
              </a:rPr>
              <a:t>, </a:t>
            </a:r>
            <a:r>
              <a:rPr lang="pt-BR" sz="2200" b="0" i="1" u="none" strike="noStrike" baseline="0" dirty="0">
                <a:latin typeface="Arial" panose="020B0604020202020204" pitchFamily="34" charset="0"/>
                <a:cs typeface="Arial" panose="020B0604020202020204" pitchFamily="34" charset="0"/>
              </a:rPr>
              <a:t>25 </a:t>
            </a:r>
            <a:r>
              <a:rPr lang="pt-BR" sz="2200" b="0" i="0" u="none" strike="noStrike" baseline="0" dirty="0">
                <a:latin typeface="Arial" panose="020B0604020202020204" pitchFamily="34" charset="0"/>
                <a:cs typeface="Arial" panose="020B0604020202020204" pitchFamily="34" charset="0"/>
              </a:rPr>
              <a:t>e </a:t>
            </a:r>
            <a:r>
              <a:rPr lang="pt-BR" sz="2200" b="0" i="1" u="none" strike="noStrike" baseline="0" dirty="0">
                <a:latin typeface="Arial" panose="020B0604020202020204" pitchFamily="34" charset="0"/>
                <a:cs typeface="Arial" panose="020B0604020202020204" pitchFamily="34" charset="0"/>
              </a:rPr>
              <a:t>28 </a:t>
            </a:r>
            <a:r>
              <a:rPr lang="pt-BR" sz="2200" b="0" i="0" u="none" strike="noStrike" baseline="0" dirty="0">
                <a:latin typeface="Arial" panose="020B0604020202020204" pitchFamily="34" charset="0"/>
                <a:cs typeface="Arial" panose="020B0604020202020204" pitchFamily="34" charset="0"/>
              </a:rPr>
              <a:t>anos. Quantos hectares cada filho receberá de Marcelo?</a:t>
            </a:r>
          </a:p>
        </p:txBody>
      </p:sp>
      <p:sp>
        <p:nvSpPr>
          <p:cNvPr id="10" name="CaixaDeTexto 9">
            <a:extLst>
              <a:ext uri="{FF2B5EF4-FFF2-40B4-BE49-F238E27FC236}">
                <a16:creationId xmlns:a16="http://schemas.microsoft.com/office/drawing/2014/main" id="{65C068EC-57C7-51D4-04D7-D4136A31D3DF}"/>
              </a:ext>
            </a:extLst>
          </p:cNvPr>
          <p:cNvSpPr txBox="1"/>
          <p:nvPr/>
        </p:nvSpPr>
        <p:spPr>
          <a:xfrm>
            <a:off x="208472" y="3728584"/>
            <a:ext cx="6094562" cy="3000821"/>
          </a:xfrm>
          <a:prstGeom prst="rect">
            <a:avLst/>
          </a:prstGeom>
          <a:noFill/>
        </p:spPr>
        <p:txBody>
          <a:bodyPr wrap="square">
            <a:spAutoFit/>
          </a:bodyPr>
          <a:lstStyle/>
          <a:p>
            <a:pPr algn="just"/>
            <a:r>
              <a:rPr lang="pt-BR" sz="2100" b="1" i="0" u="none" strike="noStrike" baseline="0" dirty="0">
                <a:latin typeface="Arial" panose="020B0604020202020204" pitchFamily="34" charset="0"/>
                <a:cs typeface="Arial" panose="020B0604020202020204" pitchFamily="34" charset="0"/>
              </a:rPr>
              <a:t>30. (SEE-MG 2025 – Adaptada) </a:t>
            </a:r>
            <a:r>
              <a:rPr lang="pt-BR" sz="2100" b="0" i="0" u="none" strike="noStrike" baseline="0" dirty="0">
                <a:latin typeface="Arial" panose="020B0604020202020204" pitchFamily="34" charset="0"/>
                <a:cs typeface="Arial" panose="020B0604020202020204" pitchFamily="34" charset="0"/>
              </a:rPr>
              <a:t>Três oficinas mecânicas de determinada cidade irão dividir um prêmio de R$ </a:t>
            </a:r>
            <a:r>
              <a:rPr lang="pt-BR" sz="2100" b="0" i="1" u="none" strike="noStrike" baseline="0" dirty="0">
                <a:latin typeface="Arial" panose="020B0604020202020204" pitchFamily="34" charset="0"/>
                <a:cs typeface="Arial" panose="020B0604020202020204" pitchFamily="34" charset="0"/>
              </a:rPr>
              <a:t>54 000,00 </a:t>
            </a:r>
            <a:r>
              <a:rPr lang="pt-BR" sz="2100" b="0" i="0" u="none" strike="noStrike" baseline="0" dirty="0">
                <a:latin typeface="Arial" panose="020B0604020202020204" pitchFamily="34" charset="0"/>
                <a:cs typeface="Arial" panose="020B0604020202020204" pitchFamily="34" charset="0"/>
              </a:rPr>
              <a:t>oferecido por uma seguradora pela qualidade dos serviços prestados. O valor será dividido de forma inversamente proporcional ao número de reclamações recebidas ao longo do ano. A primeira oficina recebeu </a:t>
            </a:r>
            <a:r>
              <a:rPr lang="pt-BR" sz="2100" b="0" i="1" u="none" strike="noStrike" baseline="0" dirty="0">
                <a:latin typeface="Arial" panose="020B0604020202020204" pitchFamily="34" charset="0"/>
                <a:cs typeface="Arial" panose="020B0604020202020204" pitchFamily="34" charset="0"/>
              </a:rPr>
              <a:t>12 </a:t>
            </a:r>
            <a:r>
              <a:rPr lang="pt-BR" sz="2100" b="0" i="0" u="none" strike="noStrike" baseline="0" dirty="0">
                <a:latin typeface="Arial" panose="020B0604020202020204" pitchFamily="34" charset="0"/>
                <a:cs typeface="Arial" panose="020B0604020202020204" pitchFamily="34" charset="0"/>
              </a:rPr>
              <a:t>reclamações, a segunda </a:t>
            </a:r>
            <a:r>
              <a:rPr lang="pt-BR" sz="2100" b="0" i="1" u="none" strike="noStrike" baseline="0" dirty="0">
                <a:latin typeface="Arial" panose="020B0604020202020204" pitchFamily="34" charset="0"/>
                <a:cs typeface="Arial" panose="020B0604020202020204" pitchFamily="34" charset="0"/>
              </a:rPr>
              <a:t>16 </a:t>
            </a:r>
            <a:r>
              <a:rPr lang="pt-BR" sz="2100" b="0" i="0" u="none" strike="noStrike" baseline="0" dirty="0">
                <a:latin typeface="Arial" panose="020B0604020202020204" pitchFamily="34" charset="0"/>
                <a:cs typeface="Arial" panose="020B0604020202020204" pitchFamily="34" charset="0"/>
              </a:rPr>
              <a:t>e a terceira </a:t>
            </a:r>
            <a:r>
              <a:rPr lang="pt-BR" sz="2100" b="0" i="1" u="none" strike="noStrike" baseline="0" dirty="0">
                <a:latin typeface="Arial" panose="020B0604020202020204" pitchFamily="34" charset="0"/>
                <a:cs typeface="Arial" panose="020B0604020202020204" pitchFamily="34" charset="0"/>
              </a:rPr>
              <a:t>24</a:t>
            </a:r>
            <a:r>
              <a:rPr lang="pt-BR" sz="2100" b="1" i="0" u="none" strike="noStrike" baseline="0" dirty="0">
                <a:latin typeface="Arial" panose="020B0604020202020204" pitchFamily="34" charset="0"/>
                <a:cs typeface="Arial" panose="020B0604020202020204" pitchFamily="34" charset="0"/>
              </a:rPr>
              <a:t>.</a:t>
            </a:r>
            <a:endParaRPr lang="pt-BR" sz="2100" dirty="0">
              <a:latin typeface="Arial" panose="020B0604020202020204" pitchFamily="34" charset="0"/>
              <a:cs typeface="Arial" panose="020B0604020202020204" pitchFamily="34" charset="0"/>
            </a:endParaRPr>
          </a:p>
        </p:txBody>
      </p:sp>
      <p:sp>
        <p:nvSpPr>
          <p:cNvPr id="12" name="CaixaDeTexto 11">
            <a:extLst>
              <a:ext uri="{FF2B5EF4-FFF2-40B4-BE49-F238E27FC236}">
                <a16:creationId xmlns:a16="http://schemas.microsoft.com/office/drawing/2014/main" id="{F0A98452-47EB-0DA2-8604-C4C0BF2FE18B}"/>
              </a:ext>
            </a:extLst>
          </p:cNvPr>
          <p:cNvSpPr txBox="1"/>
          <p:nvPr/>
        </p:nvSpPr>
        <p:spPr>
          <a:xfrm>
            <a:off x="6303034" y="653078"/>
            <a:ext cx="5680493" cy="1785104"/>
          </a:xfrm>
          <a:prstGeom prst="rect">
            <a:avLst/>
          </a:prstGeom>
          <a:noFill/>
        </p:spPr>
        <p:txBody>
          <a:bodyPr wrap="square">
            <a:spAutoFit/>
          </a:bodyPr>
          <a:lstStyle/>
          <a:p>
            <a:pPr algn="just"/>
            <a:r>
              <a:rPr lang="pt-BR" sz="2200" b="0" i="0" u="none" strike="noStrike" baseline="0" dirty="0">
                <a:latin typeface="Arial" panose="020B0604020202020204" pitchFamily="34" charset="0"/>
                <a:cs typeface="Arial" panose="020B0604020202020204" pitchFamily="34" charset="0"/>
              </a:rPr>
              <a:t>Qual será o valor recebido pela oficina que teve menos reclamações?</a:t>
            </a:r>
          </a:p>
          <a:p>
            <a:pPr algn="just"/>
            <a:r>
              <a:rPr lang="pt-BR" sz="2200" b="0" i="0" u="none" strike="noStrike" baseline="0" dirty="0">
                <a:latin typeface="Arial" panose="020B0604020202020204" pitchFamily="34" charset="0"/>
                <a:cs typeface="Arial" panose="020B0604020202020204" pitchFamily="34" charset="0"/>
              </a:rPr>
              <a:t>(A) R$ </a:t>
            </a:r>
            <a:r>
              <a:rPr lang="pt-BR" sz="2200" b="0" i="1" u="none" strike="noStrike" baseline="0" dirty="0">
                <a:latin typeface="Arial" panose="020B0604020202020204" pitchFamily="34" charset="0"/>
                <a:cs typeface="Arial" panose="020B0604020202020204" pitchFamily="34" charset="0"/>
              </a:rPr>
              <a:t>12 000</a:t>
            </a:r>
            <a:r>
              <a:rPr lang="pt-BR" sz="2200" b="0" i="0" u="none" strike="noStrike" baseline="0" dirty="0">
                <a:latin typeface="Arial" panose="020B0604020202020204" pitchFamily="34" charset="0"/>
                <a:cs typeface="Arial" panose="020B0604020202020204" pitchFamily="34" charset="0"/>
              </a:rPr>
              <a:t>,</a:t>
            </a:r>
            <a:r>
              <a:rPr lang="pt-BR" sz="2200" b="0" i="1" u="none" strike="noStrike" baseline="0" dirty="0">
                <a:latin typeface="Arial" panose="020B0604020202020204" pitchFamily="34" charset="0"/>
                <a:cs typeface="Arial" panose="020B0604020202020204" pitchFamily="34" charset="0"/>
              </a:rPr>
              <a:t>00	</a:t>
            </a:r>
            <a:r>
              <a:rPr lang="pt-BR" sz="2200" dirty="0">
                <a:latin typeface="Arial" panose="020B0604020202020204" pitchFamily="34" charset="0"/>
                <a:cs typeface="Arial" panose="020B0604020202020204" pitchFamily="34" charset="0"/>
              </a:rPr>
              <a:t>(D) R$ </a:t>
            </a:r>
            <a:r>
              <a:rPr lang="pt-BR" sz="2200" i="1" dirty="0">
                <a:latin typeface="Arial" panose="020B0604020202020204" pitchFamily="34" charset="0"/>
                <a:cs typeface="Arial" panose="020B0604020202020204" pitchFamily="34" charset="0"/>
              </a:rPr>
              <a:t>26 000</a:t>
            </a:r>
            <a:r>
              <a:rPr lang="pt-BR" sz="2200" dirty="0">
                <a:latin typeface="Arial" panose="020B0604020202020204" pitchFamily="34" charset="0"/>
                <a:cs typeface="Arial" panose="020B0604020202020204" pitchFamily="34" charset="0"/>
              </a:rPr>
              <a:t>,</a:t>
            </a:r>
            <a:r>
              <a:rPr lang="pt-BR" sz="2200" i="1" dirty="0">
                <a:latin typeface="Arial" panose="020B0604020202020204" pitchFamily="34" charset="0"/>
                <a:cs typeface="Arial" panose="020B0604020202020204" pitchFamily="34" charset="0"/>
              </a:rPr>
              <a:t>00</a:t>
            </a:r>
            <a:endParaRPr lang="pt-BR" sz="2200" b="0" i="1" u="none" strike="noStrike" baseline="0" dirty="0">
              <a:latin typeface="Arial" panose="020B0604020202020204" pitchFamily="34" charset="0"/>
              <a:cs typeface="Arial" panose="020B0604020202020204" pitchFamily="34" charset="0"/>
            </a:endParaRPr>
          </a:p>
          <a:p>
            <a:pPr algn="just"/>
            <a:r>
              <a:rPr lang="pt-BR" sz="2200" b="0" i="0" u="none" strike="noStrike" baseline="0" dirty="0">
                <a:latin typeface="Arial" panose="020B0604020202020204" pitchFamily="34" charset="0"/>
                <a:cs typeface="Arial" panose="020B0604020202020204" pitchFamily="34" charset="0"/>
              </a:rPr>
              <a:t>(B) R$ </a:t>
            </a:r>
            <a:r>
              <a:rPr lang="pt-BR" sz="2200" b="0" i="1" u="none" strike="noStrike" baseline="0" dirty="0">
                <a:latin typeface="Arial" panose="020B0604020202020204" pitchFamily="34" charset="0"/>
                <a:cs typeface="Arial" panose="020B0604020202020204" pitchFamily="34" charset="0"/>
              </a:rPr>
              <a:t>22 000</a:t>
            </a:r>
            <a:r>
              <a:rPr lang="pt-BR" sz="2200" b="0" i="0" u="none" strike="noStrike" baseline="0" dirty="0">
                <a:latin typeface="Arial" panose="020B0604020202020204" pitchFamily="34" charset="0"/>
                <a:cs typeface="Arial" panose="020B0604020202020204" pitchFamily="34" charset="0"/>
              </a:rPr>
              <a:t>,</a:t>
            </a:r>
            <a:r>
              <a:rPr lang="pt-BR" sz="2200" b="0" i="1" u="none" strike="noStrike" baseline="0" dirty="0">
                <a:latin typeface="Arial" panose="020B0604020202020204" pitchFamily="34" charset="0"/>
                <a:cs typeface="Arial" panose="020B0604020202020204" pitchFamily="34" charset="0"/>
              </a:rPr>
              <a:t>00	</a:t>
            </a:r>
            <a:r>
              <a:rPr lang="pt-BR" sz="2200" dirty="0">
                <a:latin typeface="Arial" panose="020B0604020202020204" pitchFamily="34" charset="0"/>
                <a:cs typeface="Arial" panose="020B0604020202020204" pitchFamily="34" charset="0"/>
              </a:rPr>
              <a:t>(E) R$ </a:t>
            </a:r>
            <a:r>
              <a:rPr lang="pt-BR" sz="2200" i="1" dirty="0">
                <a:latin typeface="Arial" panose="020B0604020202020204" pitchFamily="34" charset="0"/>
                <a:cs typeface="Arial" panose="020B0604020202020204" pitchFamily="34" charset="0"/>
              </a:rPr>
              <a:t>28 000</a:t>
            </a:r>
            <a:r>
              <a:rPr lang="pt-BR" sz="2200" dirty="0">
                <a:latin typeface="Arial" panose="020B0604020202020204" pitchFamily="34" charset="0"/>
                <a:cs typeface="Arial" panose="020B0604020202020204" pitchFamily="34" charset="0"/>
              </a:rPr>
              <a:t>,</a:t>
            </a:r>
            <a:r>
              <a:rPr lang="pt-BR" sz="2200" i="1" dirty="0">
                <a:latin typeface="Arial" panose="020B0604020202020204" pitchFamily="34" charset="0"/>
                <a:cs typeface="Arial" panose="020B0604020202020204" pitchFamily="34" charset="0"/>
              </a:rPr>
              <a:t>00</a:t>
            </a:r>
            <a:endParaRPr lang="pt-BR" sz="2200" b="0" i="1" u="none" strike="noStrike" baseline="0" dirty="0">
              <a:latin typeface="Arial" panose="020B0604020202020204" pitchFamily="34" charset="0"/>
              <a:cs typeface="Arial" panose="020B0604020202020204" pitchFamily="34" charset="0"/>
            </a:endParaRPr>
          </a:p>
          <a:p>
            <a:pPr algn="just"/>
            <a:r>
              <a:rPr lang="pt-BR" sz="2200" b="0" i="0" u="none" strike="noStrike" baseline="0" dirty="0">
                <a:latin typeface="Arial" panose="020B0604020202020204" pitchFamily="34" charset="0"/>
                <a:cs typeface="Arial" panose="020B0604020202020204" pitchFamily="34" charset="0"/>
              </a:rPr>
              <a:t>(C) R$ </a:t>
            </a:r>
            <a:r>
              <a:rPr lang="pt-BR" sz="2200" b="0" i="1" u="none" strike="noStrike" baseline="0" dirty="0">
                <a:latin typeface="Arial" panose="020B0604020202020204" pitchFamily="34" charset="0"/>
                <a:cs typeface="Arial" panose="020B0604020202020204" pitchFamily="34" charset="0"/>
              </a:rPr>
              <a:t>24 000</a:t>
            </a:r>
            <a:r>
              <a:rPr lang="pt-BR" sz="2200" b="0" i="0" u="none" strike="noStrike" baseline="0" dirty="0">
                <a:latin typeface="Arial" panose="020B0604020202020204" pitchFamily="34" charset="0"/>
                <a:cs typeface="Arial" panose="020B0604020202020204" pitchFamily="34" charset="0"/>
              </a:rPr>
              <a:t>,</a:t>
            </a:r>
            <a:r>
              <a:rPr lang="pt-BR" sz="2200" b="0" i="1" u="none" strike="noStrike" baseline="0" dirty="0">
                <a:latin typeface="Arial" panose="020B0604020202020204" pitchFamily="34" charset="0"/>
                <a:cs typeface="Arial" panose="020B0604020202020204" pitchFamily="34" charset="0"/>
              </a:rPr>
              <a:t>00</a:t>
            </a:r>
          </a:p>
        </p:txBody>
      </p:sp>
      <p:pic>
        <p:nvPicPr>
          <p:cNvPr id="14" name="Imagem 13" descr="Interface gráfica do usuário, Ícone&#10;&#10;O conteúdo gerado por IA pode estar incorreto.">
            <a:extLst>
              <a:ext uri="{FF2B5EF4-FFF2-40B4-BE49-F238E27FC236}">
                <a16:creationId xmlns:a16="http://schemas.microsoft.com/office/drawing/2014/main" id="{1ECE2E03-70C3-BEBF-CBE0-6609B692AD42}"/>
              </a:ext>
            </a:extLst>
          </p:cNvPr>
          <p:cNvPicPr>
            <a:picLocks noChangeAspect="1"/>
          </p:cNvPicPr>
          <p:nvPr/>
        </p:nvPicPr>
        <p:blipFill>
          <a:blip r:embed="rId3"/>
          <a:stretch>
            <a:fillRect/>
          </a:stretch>
        </p:blipFill>
        <p:spPr>
          <a:xfrm>
            <a:off x="6420927" y="2505096"/>
            <a:ext cx="2400635" cy="952633"/>
          </a:xfrm>
          <a:prstGeom prst="rect">
            <a:avLst/>
          </a:prstGeom>
        </p:spPr>
      </p:pic>
      <p:pic>
        <p:nvPicPr>
          <p:cNvPr id="16" name="Imagem 15" descr="Texto&#10;&#10;O conteúdo gerado por IA pode estar incorreto.">
            <a:extLst>
              <a:ext uri="{FF2B5EF4-FFF2-40B4-BE49-F238E27FC236}">
                <a16:creationId xmlns:a16="http://schemas.microsoft.com/office/drawing/2014/main" id="{648F3F92-01F0-4EA4-8E4B-6EDF59F4A39F}"/>
              </a:ext>
            </a:extLst>
          </p:cNvPr>
          <p:cNvPicPr>
            <a:picLocks noChangeAspect="1"/>
          </p:cNvPicPr>
          <p:nvPr/>
        </p:nvPicPr>
        <p:blipFill>
          <a:blip r:embed="rId4"/>
          <a:stretch>
            <a:fillRect/>
          </a:stretch>
        </p:blipFill>
        <p:spPr>
          <a:xfrm>
            <a:off x="6353080" y="3524643"/>
            <a:ext cx="5599474" cy="1621766"/>
          </a:xfrm>
          <a:prstGeom prst="rect">
            <a:avLst/>
          </a:prstGeom>
        </p:spPr>
      </p:pic>
    </p:spTree>
    <p:extLst>
      <p:ext uri="{BB962C8B-B14F-4D97-AF65-F5344CB8AC3E}">
        <p14:creationId xmlns:p14="http://schemas.microsoft.com/office/powerpoint/2010/main" val="53126140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13ED0F-B6BA-D908-D139-158E4AF10CCB}"/>
            </a:ext>
          </a:extLst>
        </p:cNvPr>
        <p:cNvGrpSpPr/>
        <p:nvPr/>
      </p:nvGrpSpPr>
      <p:grpSpPr>
        <a:xfrm>
          <a:off x="0" y="0"/>
          <a:ext cx="0" cy="0"/>
          <a:chOff x="0" y="0"/>
          <a:chExt cx="0" cy="0"/>
        </a:xfrm>
      </p:grpSpPr>
      <p:cxnSp>
        <p:nvCxnSpPr>
          <p:cNvPr id="2" name="Conector reto 1">
            <a:extLst>
              <a:ext uri="{FF2B5EF4-FFF2-40B4-BE49-F238E27FC236}">
                <a16:creationId xmlns:a16="http://schemas.microsoft.com/office/drawing/2014/main" id="{E6698CED-87B5-ADC7-5300-4B48F060CECC}"/>
              </a:ext>
            </a:extLst>
          </p:cNvPr>
          <p:cNvCxnSpPr>
            <a:cxnSpLocks/>
          </p:cNvCxnSpPr>
          <p:nvPr/>
        </p:nvCxnSpPr>
        <p:spPr>
          <a:xfrm>
            <a:off x="6303034" y="727295"/>
            <a:ext cx="0" cy="5709588"/>
          </a:xfrm>
          <a:prstGeom prst="line">
            <a:avLst/>
          </a:prstGeom>
          <a:ln w="28575"/>
        </p:spPr>
        <p:style>
          <a:lnRef idx="3">
            <a:schemeClr val="dk1"/>
          </a:lnRef>
          <a:fillRef idx="0">
            <a:schemeClr val="dk1"/>
          </a:fillRef>
          <a:effectRef idx="2">
            <a:schemeClr val="dk1"/>
          </a:effectRef>
          <a:fontRef idx="minor">
            <a:schemeClr val="tx1"/>
          </a:fontRef>
        </p:style>
      </p:cxnSp>
      <p:sp>
        <p:nvSpPr>
          <p:cNvPr id="4" name="CaixaDeTexto 3">
            <a:extLst>
              <a:ext uri="{FF2B5EF4-FFF2-40B4-BE49-F238E27FC236}">
                <a16:creationId xmlns:a16="http://schemas.microsoft.com/office/drawing/2014/main" id="{EE6F80C4-A5C1-06B7-D78C-99621FFCFA1A}"/>
              </a:ext>
            </a:extLst>
          </p:cNvPr>
          <p:cNvSpPr txBox="1"/>
          <p:nvPr/>
        </p:nvSpPr>
        <p:spPr>
          <a:xfrm>
            <a:off x="208472" y="563470"/>
            <a:ext cx="6094562" cy="5847755"/>
          </a:xfrm>
          <a:prstGeom prst="rect">
            <a:avLst/>
          </a:prstGeom>
          <a:noFill/>
        </p:spPr>
        <p:txBody>
          <a:bodyPr wrap="square">
            <a:spAutoFit/>
          </a:bodyPr>
          <a:lstStyle/>
          <a:p>
            <a:pPr algn="just"/>
            <a:r>
              <a:rPr lang="pt-BR" sz="2200" b="1" i="0" u="none" strike="noStrike" baseline="0" dirty="0">
                <a:latin typeface="Arial" panose="020B0604020202020204" pitchFamily="34" charset="0"/>
                <a:cs typeface="Arial" panose="020B0604020202020204" pitchFamily="34" charset="0"/>
              </a:rPr>
              <a:t>31. (ENEM 2024) </a:t>
            </a:r>
            <a:r>
              <a:rPr lang="pt-BR" sz="2200" b="0" i="0" u="none" strike="noStrike" baseline="0" dirty="0">
                <a:latin typeface="Arial" panose="020B0604020202020204" pitchFamily="34" charset="0"/>
                <a:cs typeface="Arial" panose="020B0604020202020204" pitchFamily="34" charset="0"/>
              </a:rPr>
              <a:t>Uma empresa de engenharia foi contratada para realizar um serviço no valor de R$ </a:t>
            </a:r>
            <a:r>
              <a:rPr lang="pt-BR" sz="2200" b="0" i="1" u="none" strike="noStrike" baseline="0" dirty="0">
                <a:latin typeface="Arial" panose="020B0604020202020204" pitchFamily="34" charset="0"/>
                <a:cs typeface="Arial" panose="020B0604020202020204" pitchFamily="34" charset="0"/>
              </a:rPr>
              <a:t>71 250,00</a:t>
            </a:r>
            <a:r>
              <a:rPr lang="pt-BR" sz="2200" b="0" i="0" u="none" strike="noStrike" baseline="0" dirty="0">
                <a:latin typeface="Arial" panose="020B0604020202020204" pitchFamily="34" charset="0"/>
                <a:cs typeface="Arial" panose="020B0604020202020204" pitchFamily="34" charset="0"/>
              </a:rPr>
              <a:t>. Os sócios da empresa decidiram que </a:t>
            </a:r>
            <a:r>
              <a:rPr lang="pt-BR" sz="2200" b="0" i="1" u="none" strike="noStrike" baseline="0" dirty="0">
                <a:latin typeface="Arial" panose="020B0604020202020204" pitchFamily="34" charset="0"/>
                <a:cs typeface="Arial" panose="020B0604020202020204" pitchFamily="34" charset="0"/>
              </a:rPr>
              <a:t>40</a:t>
            </a:r>
            <a:r>
              <a:rPr lang="pt-BR" sz="2200" b="0" i="0" u="none" strike="noStrike" baseline="0" dirty="0">
                <a:latin typeface="Arial" panose="020B0604020202020204" pitchFamily="34" charset="0"/>
                <a:cs typeface="Arial" panose="020B0604020202020204" pitchFamily="34" charset="0"/>
              </a:rPr>
              <a:t>% desse valor seria destinado ao pagamento de três engenheiros que gerenciaram o serviço. O pagamento para cada um deles será feito de forma diretamente proporcional ao total de horas trabalhadas. O número de dias e o número de horas diárias trabalhadas pelos engenheiros foram, respectivamente:</a:t>
            </a:r>
          </a:p>
          <a:p>
            <a:pPr algn="just"/>
            <a:r>
              <a:rPr lang="pt-BR" sz="2200" b="0" i="0" u="none" strike="noStrike" baseline="0" dirty="0">
                <a:latin typeface="Arial" panose="020B0604020202020204" pitchFamily="34" charset="0"/>
                <a:cs typeface="Arial" panose="020B0604020202020204" pitchFamily="34" charset="0"/>
              </a:rPr>
              <a:t>• engenheiro I: </a:t>
            </a:r>
            <a:r>
              <a:rPr lang="pt-BR" sz="2200" b="0" i="1" u="none" strike="noStrike" baseline="0" dirty="0">
                <a:latin typeface="Arial" panose="020B0604020202020204" pitchFamily="34" charset="0"/>
                <a:cs typeface="Arial" panose="020B0604020202020204" pitchFamily="34" charset="0"/>
              </a:rPr>
              <a:t>4 </a:t>
            </a:r>
            <a:r>
              <a:rPr lang="pt-BR" sz="2200" b="0" i="0" u="none" strike="noStrike" baseline="0" dirty="0">
                <a:latin typeface="Arial" panose="020B0604020202020204" pitchFamily="34" charset="0"/>
                <a:cs typeface="Arial" panose="020B0604020202020204" pitchFamily="34" charset="0"/>
              </a:rPr>
              <a:t>dias, numa jornada de </a:t>
            </a:r>
            <a:r>
              <a:rPr lang="pt-BR" sz="2200" b="0" i="1" u="none" strike="noStrike" baseline="0" dirty="0">
                <a:latin typeface="Arial" panose="020B0604020202020204" pitchFamily="34" charset="0"/>
                <a:cs typeface="Arial" panose="020B0604020202020204" pitchFamily="34" charset="0"/>
              </a:rPr>
              <a:t>5 </a:t>
            </a:r>
            <a:r>
              <a:rPr lang="pt-BR" sz="2200" b="0" i="0" u="none" strike="noStrike" baseline="0" dirty="0">
                <a:latin typeface="Arial" panose="020B0604020202020204" pitchFamily="34" charset="0"/>
                <a:cs typeface="Arial" panose="020B0604020202020204" pitchFamily="34" charset="0"/>
              </a:rPr>
              <a:t>horas e meia por dia;</a:t>
            </a:r>
          </a:p>
          <a:p>
            <a:pPr algn="just"/>
            <a:r>
              <a:rPr lang="pt-BR" sz="2200" b="0" i="0" u="none" strike="noStrike" baseline="0" dirty="0">
                <a:latin typeface="Arial" panose="020B0604020202020204" pitchFamily="34" charset="0"/>
                <a:cs typeface="Arial" panose="020B0604020202020204" pitchFamily="34" charset="0"/>
              </a:rPr>
              <a:t>• engenheiro II: </a:t>
            </a:r>
            <a:r>
              <a:rPr lang="pt-BR" sz="2200" b="0" i="1" u="none" strike="noStrike" baseline="0" dirty="0">
                <a:latin typeface="Arial" panose="020B0604020202020204" pitchFamily="34" charset="0"/>
                <a:cs typeface="Arial" panose="020B0604020202020204" pitchFamily="34" charset="0"/>
              </a:rPr>
              <a:t>5 </a:t>
            </a:r>
            <a:r>
              <a:rPr lang="pt-BR" sz="2200" b="0" i="0" u="none" strike="noStrike" baseline="0" dirty="0">
                <a:latin typeface="Arial" panose="020B0604020202020204" pitchFamily="34" charset="0"/>
                <a:cs typeface="Arial" panose="020B0604020202020204" pitchFamily="34" charset="0"/>
              </a:rPr>
              <a:t>dias, numa jornada de </a:t>
            </a:r>
            <a:r>
              <a:rPr lang="pt-BR" sz="2200" b="0" i="1" u="none" strike="noStrike" baseline="0" dirty="0">
                <a:latin typeface="Arial" panose="020B0604020202020204" pitchFamily="34" charset="0"/>
                <a:cs typeface="Arial" panose="020B0604020202020204" pitchFamily="34" charset="0"/>
              </a:rPr>
              <a:t>4 </a:t>
            </a:r>
            <a:r>
              <a:rPr lang="pt-BR" sz="2200" b="0" i="0" u="none" strike="noStrike" baseline="0" dirty="0">
                <a:latin typeface="Arial" panose="020B0604020202020204" pitchFamily="34" charset="0"/>
                <a:cs typeface="Arial" panose="020B0604020202020204" pitchFamily="34" charset="0"/>
              </a:rPr>
              <a:t>horas por dia;</a:t>
            </a:r>
          </a:p>
          <a:p>
            <a:pPr algn="just"/>
            <a:r>
              <a:rPr lang="pt-BR" sz="2200" b="0" i="0" u="none" strike="noStrike" baseline="0" dirty="0">
                <a:latin typeface="Arial" panose="020B0604020202020204" pitchFamily="34" charset="0"/>
                <a:cs typeface="Arial" panose="020B0604020202020204" pitchFamily="34" charset="0"/>
              </a:rPr>
              <a:t>• engenheiro III: </a:t>
            </a:r>
            <a:r>
              <a:rPr lang="pt-BR" sz="2200" b="0" i="1" u="none" strike="noStrike" baseline="0" dirty="0">
                <a:latin typeface="Arial" panose="020B0604020202020204" pitchFamily="34" charset="0"/>
                <a:cs typeface="Arial" panose="020B0604020202020204" pitchFamily="34" charset="0"/>
              </a:rPr>
              <a:t>6 </a:t>
            </a:r>
            <a:r>
              <a:rPr lang="pt-BR" sz="2200" b="0" i="0" u="none" strike="noStrike" baseline="0" dirty="0">
                <a:latin typeface="Arial" panose="020B0604020202020204" pitchFamily="34" charset="0"/>
                <a:cs typeface="Arial" panose="020B0604020202020204" pitchFamily="34" charset="0"/>
              </a:rPr>
              <a:t>dias, numa jornada de </a:t>
            </a:r>
            <a:r>
              <a:rPr lang="pt-BR" sz="2200" b="0" i="1" u="none" strike="noStrike" baseline="0" dirty="0">
                <a:latin typeface="Arial" panose="020B0604020202020204" pitchFamily="34" charset="0"/>
                <a:cs typeface="Arial" panose="020B0604020202020204" pitchFamily="34" charset="0"/>
              </a:rPr>
              <a:t>2 </a:t>
            </a:r>
            <a:r>
              <a:rPr lang="pt-BR" sz="2200" b="0" i="0" u="none" strike="noStrike" baseline="0" dirty="0">
                <a:latin typeface="Arial" panose="020B0604020202020204" pitchFamily="34" charset="0"/>
                <a:cs typeface="Arial" panose="020B0604020202020204" pitchFamily="34" charset="0"/>
              </a:rPr>
              <a:t>horas e meia por dia.</a:t>
            </a:r>
            <a:endParaRPr lang="pt-BR" sz="2200" dirty="0">
              <a:latin typeface="Arial" panose="020B0604020202020204" pitchFamily="34" charset="0"/>
              <a:cs typeface="Arial" panose="020B0604020202020204" pitchFamily="34" charset="0"/>
            </a:endParaRPr>
          </a:p>
        </p:txBody>
      </p:sp>
      <p:sp>
        <p:nvSpPr>
          <p:cNvPr id="6" name="CaixaDeTexto 5">
            <a:extLst>
              <a:ext uri="{FF2B5EF4-FFF2-40B4-BE49-F238E27FC236}">
                <a16:creationId xmlns:a16="http://schemas.microsoft.com/office/drawing/2014/main" id="{AD1CAA4B-22DE-D58D-4BD1-C35F76B8268B}"/>
              </a:ext>
            </a:extLst>
          </p:cNvPr>
          <p:cNvSpPr txBox="1"/>
          <p:nvPr/>
        </p:nvSpPr>
        <p:spPr>
          <a:xfrm>
            <a:off x="6303034" y="563470"/>
            <a:ext cx="5680491" cy="2123658"/>
          </a:xfrm>
          <a:prstGeom prst="rect">
            <a:avLst/>
          </a:prstGeom>
          <a:noFill/>
        </p:spPr>
        <p:txBody>
          <a:bodyPr wrap="square">
            <a:spAutoFit/>
          </a:bodyPr>
          <a:lstStyle/>
          <a:p>
            <a:pPr algn="just"/>
            <a:r>
              <a:rPr lang="pt-BR" sz="2200" b="0" i="0" u="none" strike="noStrike" baseline="0" dirty="0">
                <a:latin typeface="Lato-Regular"/>
              </a:rPr>
              <a:t>Qual a maior diferença, em real, entre os valores recebidos por esse serviço entre dois desses engenheiros?</a:t>
            </a:r>
          </a:p>
          <a:p>
            <a:pPr algn="just"/>
            <a:r>
              <a:rPr lang="pt-BR" sz="2200" b="0" i="0" u="none" strike="noStrike" baseline="0" dirty="0">
                <a:latin typeface="Lato-Regular"/>
              </a:rPr>
              <a:t>(A) </a:t>
            </a:r>
            <a:r>
              <a:rPr lang="pt-BR" sz="2200" b="0" i="1" u="none" strike="noStrike" baseline="0" dirty="0">
                <a:latin typeface="Cambria-Italic"/>
              </a:rPr>
              <a:t>1000 		</a:t>
            </a:r>
            <a:r>
              <a:rPr lang="pt-BR" sz="2200" b="0" i="0" u="none" strike="noStrike" baseline="0" dirty="0">
                <a:latin typeface="Lato-Regular"/>
              </a:rPr>
              <a:t>(D) </a:t>
            </a:r>
            <a:r>
              <a:rPr lang="pt-BR" sz="2200" b="0" i="1" u="none" strike="noStrike" baseline="0" dirty="0">
                <a:latin typeface="Cambria-Italic"/>
              </a:rPr>
              <a:t>3800</a:t>
            </a:r>
          </a:p>
          <a:p>
            <a:pPr algn="just"/>
            <a:r>
              <a:rPr lang="pt-BR" sz="2200" b="0" i="0" u="none" strike="noStrike" baseline="0" dirty="0">
                <a:latin typeface="Lato-Regular"/>
              </a:rPr>
              <a:t>(B) </a:t>
            </a:r>
            <a:r>
              <a:rPr lang="pt-BR" sz="2200" b="0" i="1" u="none" strike="noStrike" baseline="0" dirty="0">
                <a:latin typeface="Cambria-Italic"/>
              </a:rPr>
              <a:t>1500 		</a:t>
            </a:r>
            <a:r>
              <a:rPr lang="pt-BR" sz="2200" b="0" i="0" u="none" strike="noStrike" baseline="0" dirty="0">
                <a:latin typeface="Lato-Regular"/>
              </a:rPr>
              <a:t>(E) </a:t>
            </a:r>
            <a:r>
              <a:rPr lang="pt-BR" sz="2200" b="0" i="1" u="none" strike="noStrike" baseline="0" dirty="0">
                <a:latin typeface="Cambria-Italic"/>
              </a:rPr>
              <a:t>5250</a:t>
            </a:r>
          </a:p>
          <a:p>
            <a:pPr algn="just"/>
            <a:r>
              <a:rPr lang="pt-BR" sz="2200" b="0" i="0" u="none" strike="noStrike" baseline="0" dirty="0">
                <a:latin typeface="Lato-Regular"/>
              </a:rPr>
              <a:t>(C) </a:t>
            </a:r>
            <a:r>
              <a:rPr lang="pt-BR" sz="2200" b="0" i="1" u="none" strike="noStrike" baseline="0" dirty="0">
                <a:latin typeface="Cambria-Italic"/>
              </a:rPr>
              <a:t>3500</a:t>
            </a:r>
            <a:endParaRPr lang="pt-BR" sz="2200" dirty="0"/>
          </a:p>
        </p:txBody>
      </p:sp>
      <p:pic>
        <p:nvPicPr>
          <p:cNvPr id="8" name="Imagem 7" descr="Interface gráfica do usuário, Texto, Aplicativo&#10;&#10;O conteúdo gerado por IA pode estar incorreto.">
            <a:extLst>
              <a:ext uri="{FF2B5EF4-FFF2-40B4-BE49-F238E27FC236}">
                <a16:creationId xmlns:a16="http://schemas.microsoft.com/office/drawing/2014/main" id="{343DE18A-1B3E-4920-2375-E0D28ABDC051}"/>
              </a:ext>
            </a:extLst>
          </p:cNvPr>
          <p:cNvPicPr>
            <a:picLocks noChangeAspect="1"/>
          </p:cNvPicPr>
          <p:nvPr/>
        </p:nvPicPr>
        <p:blipFill>
          <a:blip r:embed="rId2"/>
          <a:stretch>
            <a:fillRect/>
          </a:stretch>
        </p:blipFill>
        <p:spPr>
          <a:xfrm>
            <a:off x="6346401" y="2597649"/>
            <a:ext cx="5593756" cy="2123657"/>
          </a:xfrm>
          <a:prstGeom prst="rect">
            <a:avLst/>
          </a:prstGeom>
        </p:spPr>
      </p:pic>
    </p:spTree>
    <p:extLst>
      <p:ext uri="{BB962C8B-B14F-4D97-AF65-F5344CB8AC3E}">
        <p14:creationId xmlns:p14="http://schemas.microsoft.com/office/powerpoint/2010/main" val="2942677488"/>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42CE0E-F632-7075-8BDC-D519D912C3FB}"/>
            </a:ext>
          </a:extLst>
        </p:cNvPr>
        <p:cNvGrpSpPr/>
        <p:nvPr/>
      </p:nvGrpSpPr>
      <p:grpSpPr>
        <a:xfrm>
          <a:off x="0" y="0"/>
          <a:ext cx="0" cy="0"/>
          <a:chOff x="0" y="0"/>
          <a:chExt cx="0" cy="0"/>
        </a:xfrm>
      </p:grpSpPr>
      <p:cxnSp>
        <p:nvCxnSpPr>
          <p:cNvPr id="2" name="Conector reto 1">
            <a:extLst>
              <a:ext uri="{FF2B5EF4-FFF2-40B4-BE49-F238E27FC236}">
                <a16:creationId xmlns:a16="http://schemas.microsoft.com/office/drawing/2014/main" id="{54B07649-06A4-1143-FF24-94734D429667}"/>
              </a:ext>
            </a:extLst>
          </p:cNvPr>
          <p:cNvCxnSpPr>
            <a:cxnSpLocks/>
          </p:cNvCxnSpPr>
          <p:nvPr/>
        </p:nvCxnSpPr>
        <p:spPr>
          <a:xfrm>
            <a:off x="6303034" y="727295"/>
            <a:ext cx="0" cy="5709588"/>
          </a:xfrm>
          <a:prstGeom prst="line">
            <a:avLst/>
          </a:prstGeom>
          <a:ln w="28575"/>
        </p:spPr>
        <p:style>
          <a:lnRef idx="3">
            <a:schemeClr val="dk1"/>
          </a:lnRef>
          <a:fillRef idx="0">
            <a:schemeClr val="dk1"/>
          </a:fillRef>
          <a:effectRef idx="2">
            <a:schemeClr val="dk1"/>
          </a:effectRef>
          <a:fontRef idx="minor">
            <a:schemeClr val="tx1"/>
          </a:fontRef>
        </p:style>
      </p:cxnSp>
      <p:sp>
        <p:nvSpPr>
          <p:cNvPr id="4" name="CaixaDeTexto 3">
            <a:extLst>
              <a:ext uri="{FF2B5EF4-FFF2-40B4-BE49-F238E27FC236}">
                <a16:creationId xmlns:a16="http://schemas.microsoft.com/office/drawing/2014/main" id="{CB17088C-7988-BDB8-6050-056852A2021B}"/>
              </a:ext>
            </a:extLst>
          </p:cNvPr>
          <p:cNvSpPr txBox="1"/>
          <p:nvPr/>
        </p:nvSpPr>
        <p:spPr>
          <a:xfrm>
            <a:off x="208472" y="643492"/>
            <a:ext cx="6094562" cy="4154984"/>
          </a:xfrm>
          <a:prstGeom prst="rect">
            <a:avLst/>
          </a:prstGeom>
          <a:noFill/>
        </p:spPr>
        <p:txBody>
          <a:bodyPr wrap="square">
            <a:spAutoFit/>
          </a:bodyPr>
          <a:lstStyle/>
          <a:p>
            <a:pPr algn="just"/>
            <a:r>
              <a:rPr lang="pt-BR" sz="2200" b="1" i="0" u="none" strike="noStrike" baseline="0" dirty="0">
                <a:latin typeface="Arial" panose="020B0604020202020204" pitchFamily="34" charset="0"/>
                <a:cs typeface="Arial" panose="020B0604020202020204" pitchFamily="34" charset="0"/>
              </a:rPr>
              <a:t>Item 1. </a:t>
            </a:r>
            <a:r>
              <a:rPr lang="pt-BR" sz="2200" b="0" i="0" u="none" strike="noStrike" baseline="0" dirty="0">
                <a:latin typeface="Arial" panose="020B0604020202020204" pitchFamily="34" charset="0"/>
                <a:cs typeface="Arial" panose="020B0604020202020204" pitchFamily="34" charset="0"/>
              </a:rPr>
              <a:t>Isabela está organizando sua festa de aniversário em um salão que comporta </a:t>
            </a:r>
            <a:r>
              <a:rPr lang="pt-BR" sz="2200" b="0" i="1" u="none" strike="noStrike" baseline="0" dirty="0">
                <a:latin typeface="Arial" panose="020B0604020202020204" pitchFamily="34" charset="0"/>
                <a:cs typeface="Arial" panose="020B0604020202020204" pitchFamily="34" charset="0"/>
              </a:rPr>
              <a:t>300 </a:t>
            </a:r>
            <a:r>
              <a:rPr lang="pt-BR" sz="2200" b="0" i="0" u="none" strike="noStrike" baseline="0" dirty="0">
                <a:latin typeface="Arial" panose="020B0604020202020204" pitchFamily="34" charset="0"/>
                <a:cs typeface="Arial" panose="020B0604020202020204" pitchFamily="34" charset="0"/>
              </a:rPr>
              <a:t>pessoas. Sabe-se que a quantidade de crianças e adultos segue a proporção </a:t>
            </a:r>
            <a:r>
              <a:rPr lang="pt-BR" sz="2200" b="0" i="1" u="none" strike="noStrike" baseline="0" dirty="0">
                <a:latin typeface="Arial" panose="020B0604020202020204" pitchFamily="34" charset="0"/>
                <a:cs typeface="Arial" panose="020B0604020202020204" pitchFamily="34" charset="0"/>
              </a:rPr>
              <a:t>3 </a:t>
            </a:r>
            <a:r>
              <a:rPr lang="pt-BR" sz="2200" b="0" i="0" u="none" strike="noStrike" baseline="0" dirty="0">
                <a:latin typeface="Arial" panose="020B0604020202020204" pitchFamily="34" charset="0"/>
                <a:cs typeface="Arial" panose="020B0604020202020204" pitchFamily="34" charset="0"/>
              </a:rPr>
              <a:t>∶ </a:t>
            </a:r>
            <a:r>
              <a:rPr lang="pt-BR" sz="2200" b="0" i="1" u="none" strike="noStrike" baseline="0" dirty="0">
                <a:latin typeface="Arial" panose="020B0604020202020204" pitchFamily="34" charset="0"/>
                <a:cs typeface="Arial" panose="020B0604020202020204" pitchFamily="34" charset="0"/>
              </a:rPr>
              <a:t>7</a:t>
            </a:r>
            <a:r>
              <a:rPr lang="pt-BR" sz="2200" b="0" i="0" u="none" strike="noStrike" baseline="0" dirty="0">
                <a:latin typeface="Arial" panose="020B0604020202020204" pitchFamily="34" charset="0"/>
                <a:cs typeface="Arial" panose="020B0604020202020204" pitchFamily="34" charset="0"/>
              </a:rPr>
              <a:t>.</a:t>
            </a:r>
          </a:p>
          <a:p>
            <a:pPr algn="just"/>
            <a:r>
              <a:rPr lang="pt-BR" sz="2200" b="0" i="0" u="none" strike="noStrike" baseline="0" dirty="0">
                <a:latin typeface="Arial" panose="020B0604020202020204" pitchFamily="34" charset="0"/>
                <a:cs typeface="Arial" panose="020B0604020202020204" pitchFamily="34" charset="0"/>
              </a:rPr>
              <a:t>Quantas crianças serão convidadas para o aniversário de Isabela?</a:t>
            </a:r>
          </a:p>
          <a:p>
            <a:pPr algn="just"/>
            <a:endParaRPr lang="pt-BR" sz="2200" b="0" i="0" u="none" strike="noStrike" baseline="0" dirty="0">
              <a:latin typeface="Arial" panose="020B0604020202020204" pitchFamily="34" charset="0"/>
              <a:cs typeface="Arial" panose="020B0604020202020204" pitchFamily="34" charset="0"/>
            </a:endParaRPr>
          </a:p>
          <a:p>
            <a:pPr algn="just"/>
            <a:r>
              <a:rPr lang="pt-BR" sz="2200" b="0" i="0" u="none" strike="noStrike" baseline="0" dirty="0">
                <a:latin typeface="Arial" panose="020B0604020202020204" pitchFamily="34" charset="0"/>
                <a:cs typeface="Arial" panose="020B0604020202020204" pitchFamily="34" charset="0"/>
              </a:rPr>
              <a:t>(A) </a:t>
            </a:r>
            <a:r>
              <a:rPr lang="pt-BR" sz="2200" b="0" i="1" u="none" strike="noStrike" baseline="0" dirty="0">
                <a:latin typeface="Arial" panose="020B0604020202020204" pitchFamily="34" charset="0"/>
                <a:cs typeface="Arial" panose="020B0604020202020204" pitchFamily="34" charset="0"/>
              </a:rPr>
              <a:t>90</a:t>
            </a:r>
          </a:p>
          <a:p>
            <a:pPr algn="just"/>
            <a:r>
              <a:rPr lang="pt-BR" sz="2200" b="0" i="0" u="none" strike="noStrike" baseline="0" dirty="0">
                <a:latin typeface="Arial" panose="020B0604020202020204" pitchFamily="34" charset="0"/>
                <a:cs typeface="Arial" panose="020B0604020202020204" pitchFamily="34" charset="0"/>
              </a:rPr>
              <a:t>(B) </a:t>
            </a:r>
            <a:r>
              <a:rPr lang="pt-BR" sz="2200" b="0" i="1" u="none" strike="noStrike" baseline="0" dirty="0">
                <a:latin typeface="Arial" panose="020B0604020202020204" pitchFamily="34" charset="0"/>
                <a:cs typeface="Arial" panose="020B0604020202020204" pitchFamily="34" charset="0"/>
              </a:rPr>
              <a:t>100</a:t>
            </a:r>
          </a:p>
          <a:p>
            <a:pPr algn="just"/>
            <a:r>
              <a:rPr lang="pt-BR" sz="2200" b="0" i="0" u="none" strike="noStrike" baseline="0" dirty="0">
                <a:latin typeface="Arial" panose="020B0604020202020204" pitchFamily="34" charset="0"/>
                <a:cs typeface="Arial" panose="020B0604020202020204" pitchFamily="34" charset="0"/>
              </a:rPr>
              <a:t>(C) </a:t>
            </a:r>
            <a:r>
              <a:rPr lang="pt-BR" sz="2200" b="0" i="1" u="none" strike="noStrike" baseline="0" dirty="0">
                <a:latin typeface="Arial" panose="020B0604020202020204" pitchFamily="34" charset="0"/>
                <a:cs typeface="Arial" panose="020B0604020202020204" pitchFamily="34" charset="0"/>
              </a:rPr>
              <a:t>150</a:t>
            </a:r>
          </a:p>
          <a:p>
            <a:pPr algn="just"/>
            <a:r>
              <a:rPr lang="pt-BR" sz="2200" b="0" i="0" u="none" strike="noStrike" baseline="0" dirty="0">
                <a:latin typeface="Arial" panose="020B0604020202020204" pitchFamily="34" charset="0"/>
                <a:cs typeface="Arial" panose="020B0604020202020204" pitchFamily="34" charset="0"/>
              </a:rPr>
              <a:t>(D) </a:t>
            </a:r>
            <a:r>
              <a:rPr lang="pt-BR" sz="2200" b="0" i="1" u="none" strike="noStrike" baseline="0" dirty="0">
                <a:latin typeface="Arial" panose="020B0604020202020204" pitchFamily="34" charset="0"/>
                <a:cs typeface="Arial" panose="020B0604020202020204" pitchFamily="34" charset="0"/>
              </a:rPr>
              <a:t>180</a:t>
            </a:r>
          </a:p>
          <a:p>
            <a:pPr algn="just"/>
            <a:r>
              <a:rPr lang="pt-BR" sz="2200" b="0" i="0" u="none" strike="noStrike" baseline="0" dirty="0">
                <a:latin typeface="Arial" panose="020B0604020202020204" pitchFamily="34" charset="0"/>
                <a:cs typeface="Arial" panose="020B0604020202020204" pitchFamily="34" charset="0"/>
              </a:rPr>
              <a:t>(E) </a:t>
            </a:r>
            <a:r>
              <a:rPr lang="pt-BR" sz="2200" b="0" i="1" u="none" strike="noStrike" baseline="0" dirty="0">
                <a:latin typeface="Arial" panose="020B0604020202020204" pitchFamily="34" charset="0"/>
                <a:cs typeface="Arial" panose="020B0604020202020204" pitchFamily="34" charset="0"/>
              </a:rPr>
              <a:t>210</a:t>
            </a:r>
            <a:endParaRPr lang="pt-BR" sz="2200" dirty="0">
              <a:latin typeface="Arial" panose="020B0604020202020204" pitchFamily="34" charset="0"/>
              <a:cs typeface="Arial" panose="020B0604020202020204" pitchFamily="34" charset="0"/>
            </a:endParaRPr>
          </a:p>
        </p:txBody>
      </p:sp>
      <mc:AlternateContent xmlns:mc="http://schemas.openxmlformats.org/markup-compatibility/2006" xmlns:a14="http://schemas.microsoft.com/office/drawing/2010/main">
        <mc:Choice Requires="a14">
          <p:sp>
            <p:nvSpPr>
              <p:cNvPr id="6" name="CaixaDeTexto 5">
                <a:extLst>
                  <a:ext uri="{FF2B5EF4-FFF2-40B4-BE49-F238E27FC236}">
                    <a16:creationId xmlns:a16="http://schemas.microsoft.com/office/drawing/2014/main" id="{CE0B4343-3A36-238C-D578-56B7269FC73C}"/>
                  </a:ext>
                </a:extLst>
              </p:cNvPr>
              <p:cNvSpPr txBox="1"/>
              <p:nvPr/>
            </p:nvSpPr>
            <p:spPr>
              <a:xfrm>
                <a:off x="6303034" y="643492"/>
                <a:ext cx="5680492" cy="5144613"/>
              </a:xfrm>
              <a:prstGeom prst="rect">
                <a:avLst/>
              </a:prstGeom>
              <a:noFill/>
            </p:spPr>
            <p:txBody>
              <a:bodyPr wrap="square">
                <a:spAutoFit/>
              </a:bodyPr>
              <a:lstStyle/>
              <a:p>
                <a:pPr algn="just"/>
                <a:r>
                  <a:rPr lang="pt-BR" sz="2200" b="1" i="0" u="none" strike="noStrike" baseline="0" dirty="0">
                    <a:latin typeface="Arial" panose="020B0604020202020204" pitchFamily="34" charset="0"/>
                    <a:cs typeface="Arial" panose="020B0604020202020204" pitchFamily="34" charset="0"/>
                  </a:rPr>
                  <a:t>Item 2. </a:t>
                </a:r>
                <a:r>
                  <a:rPr lang="pt-BR" sz="2200" b="0" i="0" u="none" strike="noStrike" baseline="0" dirty="0">
                    <a:latin typeface="Arial" panose="020B0604020202020204" pitchFamily="34" charset="0"/>
                    <a:cs typeface="Arial" panose="020B0604020202020204" pitchFamily="34" charset="0"/>
                  </a:rPr>
                  <a:t>Uma empresa obteve um lucro de R$ </a:t>
                </a:r>
                <a:r>
                  <a:rPr lang="pt-BR" sz="2200" b="0" i="1" u="none" strike="noStrike" baseline="0" dirty="0">
                    <a:latin typeface="Arial" panose="020B0604020202020204" pitchFamily="34" charset="0"/>
                    <a:cs typeface="Arial" panose="020B0604020202020204" pitchFamily="34" charset="0"/>
                  </a:rPr>
                  <a:t>54 000,00 </a:t>
                </a:r>
                <a:r>
                  <a:rPr lang="pt-BR" sz="2200" b="0" i="0" u="none" strike="noStrike" baseline="0" dirty="0">
                    <a:latin typeface="Arial" panose="020B0604020202020204" pitchFamily="34" charset="0"/>
                    <a:cs typeface="Arial" panose="020B0604020202020204" pitchFamily="34" charset="0"/>
                  </a:rPr>
                  <a:t>no ano passado e tal valor será dividido de acordo com a participação de seus três sócios. Sabe-se que o primeiro sócio possui </a:t>
                </a:r>
                <a14:m>
                  <m:oMath xmlns:m="http://schemas.openxmlformats.org/officeDocument/2006/math">
                    <m:f>
                      <m:fPr>
                        <m:ctrlPr>
                          <a:rPr lang="pt-BR" sz="2200" b="0" i="1" u="none" strike="noStrike" baseline="0" smtClean="0">
                            <a:latin typeface="Cambria Math" panose="02040503050406030204" pitchFamily="18" charset="0"/>
                            <a:cs typeface="Arial" panose="020B0604020202020204" pitchFamily="34" charset="0"/>
                          </a:rPr>
                        </m:ctrlPr>
                      </m:fPr>
                      <m:num>
                        <m:r>
                          <a:rPr lang="pt-BR" sz="2200" b="0" i="1" u="none" strike="noStrike" baseline="0" smtClean="0">
                            <a:latin typeface="Cambria Math" panose="02040503050406030204" pitchFamily="18" charset="0"/>
                            <a:cs typeface="Arial" panose="020B0604020202020204" pitchFamily="34" charset="0"/>
                          </a:rPr>
                          <m:t>2</m:t>
                        </m:r>
                      </m:num>
                      <m:den>
                        <m:r>
                          <a:rPr lang="pt-BR" sz="2200" b="0" i="1" u="none" strike="noStrike" baseline="0" smtClean="0">
                            <a:latin typeface="Cambria Math" panose="02040503050406030204" pitchFamily="18" charset="0"/>
                            <a:cs typeface="Arial" panose="020B0604020202020204" pitchFamily="34" charset="0"/>
                          </a:rPr>
                          <m:t>5</m:t>
                        </m:r>
                      </m:den>
                    </m:f>
                  </m:oMath>
                </a14:m>
                <a:r>
                  <a:rPr lang="pt-BR" sz="2200" b="0" i="0" u="none" strike="noStrike" baseline="0" dirty="0">
                    <a:latin typeface="Arial" panose="020B0604020202020204" pitchFamily="34" charset="0"/>
                    <a:cs typeface="Arial" panose="020B0604020202020204" pitchFamily="34" charset="0"/>
                  </a:rPr>
                  <a:t> da participação, o segundo possui e o terceiro possui </a:t>
                </a:r>
                <a14:m>
                  <m:oMath xmlns:m="http://schemas.openxmlformats.org/officeDocument/2006/math">
                    <m:f>
                      <m:fPr>
                        <m:ctrlPr>
                          <a:rPr lang="pt-BR" sz="2200" b="0" i="1" u="none" strike="noStrike" baseline="0" smtClean="0">
                            <a:latin typeface="Cambria Math" panose="02040503050406030204" pitchFamily="18" charset="0"/>
                            <a:cs typeface="Arial" panose="020B0604020202020204" pitchFamily="34" charset="0"/>
                          </a:rPr>
                        </m:ctrlPr>
                      </m:fPr>
                      <m:num>
                        <m:r>
                          <a:rPr lang="pt-BR" sz="2200" b="0" i="1" u="none" strike="noStrike" baseline="0" smtClean="0">
                            <a:latin typeface="Cambria Math" panose="02040503050406030204" pitchFamily="18" charset="0"/>
                            <a:cs typeface="Arial" panose="020B0604020202020204" pitchFamily="34" charset="0"/>
                          </a:rPr>
                          <m:t>1</m:t>
                        </m:r>
                      </m:num>
                      <m:den>
                        <m:r>
                          <a:rPr lang="pt-BR" sz="2200" b="0" i="1" u="none" strike="noStrike" baseline="0" smtClean="0">
                            <a:latin typeface="Cambria Math" panose="02040503050406030204" pitchFamily="18" charset="0"/>
                            <a:cs typeface="Arial" panose="020B0604020202020204" pitchFamily="34" charset="0"/>
                          </a:rPr>
                          <m:t>3</m:t>
                        </m:r>
                      </m:den>
                    </m:f>
                  </m:oMath>
                </a14:m>
                <a:r>
                  <a:rPr lang="pt-BR" sz="2200" b="0" i="0" u="none" strike="noStrike" baseline="0" dirty="0">
                    <a:latin typeface="Arial" panose="020B0604020202020204" pitchFamily="34" charset="0"/>
                    <a:cs typeface="Arial" panose="020B0604020202020204" pitchFamily="34" charset="0"/>
                  </a:rPr>
                  <a:t> o restante da participação.</a:t>
                </a:r>
              </a:p>
              <a:p>
                <a:pPr algn="just"/>
                <a:r>
                  <a:rPr lang="pt-BR" sz="2200" b="0" i="0" u="none" strike="noStrike" baseline="0" dirty="0">
                    <a:latin typeface="Arial" panose="020B0604020202020204" pitchFamily="34" charset="0"/>
                    <a:cs typeface="Arial" panose="020B0604020202020204" pitchFamily="34" charset="0"/>
                  </a:rPr>
                  <a:t>Qual é o lucro destinado ao terceiro sócio?</a:t>
                </a:r>
              </a:p>
              <a:p>
                <a:pPr algn="just"/>
                <a:endParaRPr lang="pt-BR" sz="2200" b="0" i="0" u="none" strike="noStrike" baseline="0" dirty="0">
                  <a:latin typeface="Arial" panose="020B0604020202020204" pitchFamily="34" charset="0"/>
                  <a:cs typeface="Arial" panose="020B0604020202020204" pitchFamily="34" charset="0"/>
                </a:endParaRPr>
              </a:p>
              <a:p>
                <a:pPr algn="just"/>
                <a:r>
                  <a:rPr lang="pt-BR" sz="2200" b="0" i="0" u="none" strike="noStrike" baseline="0" dirty="0">
                    <a:latin typeface="Arial" panose="020B0604020202020204" pitchFamily="34" charset="0"/>
                    <a:cs typeface="Arial" panose="020B0604020202020204" pitchFamily="34" charset="0"/>
                  </a:rPr>
                  <a:t>(A) R$ </a:t>
                </a:r>
                <a:r>
                  <a:rPr lang="pt-BR" sz="2200" b="0" i="1" u="none" strike="noStrike" baseline="0" dirty="0">
                    <a:latin typeface="Arial" panose="020B0604020202020204" pitchFamily="34" charset="0"/>
                    <a:cs typeface="Arial" panose="020B0604020202020204" pitchFamily="34" charset="0"/>
                  </a:rPr>
                  <a:t>3600</a:t>
                </a:r>
                <a:r>
                  <a:rPr lang="pt-BR" sz="2200" b="0" i="0" u="none" strike="noStrike" baseline="0" dirty="0">
                    <a:latin typeface="Arial" panose="020B0604020202020204" pitchFamily="34" charset="0"/>
                    <a:cs typeface="Arial" panose="020B0604020202020204" pitchFamily="34" charset="0"/>
                  </a:rPr>
                  <a:t>,</a:t>
                </a:r>
                <a:r>
                  <a:rPr lang="pt-BR" sz="2200" b="0" i="1" u="none" strike="noStrike" baseline="0" dirty="0">
                    <a:latin typeface="Arial" panose="020B0604020202020204" pitchFamily="34" charset="0"/>
                    <a:cs typeface="Arial" panose="020B0604020202020204" pitchFamily="34" charset="0"/>
                  </a:rPr>
                  <a:t>00</a:t>
                </a:r>
              </a:p>
              <a:p>
                <a:pPr algn="just"/>
                <a:r>
                  <a:rPr lang="pt-BR" sz="2200" b="0" i="0" u="none" strike="noStrike" baseline="0" dirty="0">
                    <a:latin typeface="Arial" panose="020B0604020202020204" pitchFamily="34" charset="0"/>
                    <a:cs typeface="Arial" panose="020B0604020202020204" pitchFamily="34" charset="0"/>
                  </a:rPr>
                  <a:t>(B) R$ </a:t>
                </a:r>
                <a:r>
                  <a:rPr lang="pt-BR" sz="2200" b="0" i="1" u="none" strike="noStrike" baseline="0" dirty="0">
                    <a:latin typeface="Arial" panose="020B0604020202020204" pitchFamily="34" charset="0"/>
                    <a:cs typeface="Arial" panose="020B0604020202020204" pitchFamily="34" charset="0"/>
                  </a:rPr>
                  <a:t>6750</a:t>
                </a:r>
                <a:r>
                  <a:rPr lang="pt-BR" sz="2200" b="0" i="0" u="none" strike="noStrike" baseline="0" dirty="0">
                    <a:latin typeface="Arial" panose="020B0604020202020204" pitchFamily="34" charset="0"/>
                    <a:cs typeface="Arial" panose="020B0604020202020204" pitchFamily="34" charset="0"/>
                  </a:rPr>
                  <a:t>,</a:t>
                </a:r>
                <a:r>
                  <a:rPr lang="pt-BR" sz="2200" b="0" i="1" u="none" strike="noStrike" baseline="0" dirty="0">
                    <a:latin typeface="Arial" panose="020B0604020202020204" pitchFamily="34" charset="0"/>
                    <a:cs typeface="Arial" panose="020B0604020202020204" pitchFamily="34" charset="0"/>
                  </a:rPr>
                  <a:t>00</a:t>
                </a:r>
              </a:p>
              <a:p>
                <a:pPr algn="just"/>
                <a:r>
                  <a:rPr lang="pt-BR" sz="2200" b="0" i="0" u="none" strike="noStrike" baseline="0" dirty="0">
                    <a:latin typeface="Arial" panose="020B0604020202020204" pitchFamily="34" charset="0"/>
                    <a:cs typeface="Arial" panose="020B0604020202020204" pitchFamily="34" charset="0"/>
                  </a:rPr>
                  <a:t>(C) R$ </a:t>
                </a:r>
                <a:r>
                  <a:rPr lang="pt-BR" sz="2200" b="0" i="1" u="none" strike="noStrike" baseline="0" dirty="0">
                    <a:latin typeface="Arial" panose="020B0604020202020204" pitchFamily="34" charset="0"/>
                    <a:cs typeface="Arial" panose="020B0604020202020204" pitchFamily="34" charset="0"/>
                  </a:rPr>
                  <a:t>13 500</a:t>
                </a:r>
                <a:r>
                  <a:rPr lang="pt-BR" sz="2200" b="0" i="0" u="none" strike="noStrike" baseline="0" dirty="0">
                    <a:latin typeface="Arial" panose="020B0604020202020204" pitchFamily="34" charset="0"/>
                    <a:cs typeface="Arial" panose="020B0604020202020204" pitchFamily="34" charset="0"/>
                  </a:rPr>
                  <a:t>,</a:t>
                </a:r>
                <a:r>
                  <a:rPr lang="pt-BR" sz="2200" b="0" i="1" u="none" strike="noStrike" baseline="0" dirty="0">
                    <a:latin typeface="Arial" panose="020B0604020202020204" pitchFamily="34" charset="0"/>
                    <a:cs typeface="Arial" panose="020B0604020202020204" pitchFamily="34" charset="0"/>
                  </a:rPr>
                  <a:t>00</a:t>
                </a:r>
              </a:p>
              <a:p>
                <a:pPr algn="just"/>
                <a:r>
                  <a:rPr lang="pt-BR" sz="2200" b="0" i="0" u="none" strike="noStrike" baseline="0" dirty="0">
                    <a:latin typeface="Arial" panose="020B0604020202020204" pitchFamily="34" charset="0"/>
                    <a:cs typeface="Arial" panose="020B0604020202020204" pitchFamily="34" charset="0"/>
                  </a:rPr>
                  <a:t>(D) R$ </a:t>
                </a:r>
                <a:r>
                  <a:rPr lang="pt-BR" sz="2200" b="0" i="1" u="none" strike="noStrike" baseline="0" dirty="0">
                    <a:latin typeface="Arial" panose="020B0604020202020204" pitchFamily="34" charset="0"/>
                    <a:cs typeface="Arial" panose="020B0604020202020204" pitchFamily="34" charset="0"/>
                  </a:rPr>
                  <a:t>14 400</a:t>
                </a:r>
                <a:r>
                  <a:rPr lang="pt-BR" sz="2200" b="0" i="0" u="none" strike="noStrike" baseline="0" dirty="0">
                    <a:latin typeface="Arial" panose="020B0604020202020204" pitchFamily="34" charset="0"/>
                    <a:cs typeface="Arial" panose="020B0604020202020204" pitchFamily="34" charset="0"/>
                  </a:rPr>
                  <a:t>,</a:t>
                </a:r>
                <a:r>
                  <a:rPr lang="pt-BR" sz="2200" b="0" i="1" u="none" strike="noStrike" baseline="0" dirty="0">
                    <a:latin typeface="Arial" panose="020B0604020202020204" pitchFamily="34" charset="0"/>
                    <a:cs typeface="Arial" panose="020B0604020202020204" pitchFamily="34" charset="0"/>
                  </a:rPr>
                  <a:t>00</a:t>
                </a:r>
              </a:p>
              <a:p>
                <a:pPr algn="just"/>
                <a:r>
                  <a:rPr lang="pt-BR" sz="2200" b="0" i="0" u="none" strike="noStrike" baseline="0" dirty="0">
                    <a:latin typeface="Arial" panose="020B0604020202020204" pitchFamily="34" charset="0"/>
                    <a:cs typeface="Arial" panose="020B0604020202020204" pitchFamily="34" charset="0"/>
                  </a:rPr>
                  <a:t>(E) R$ </a:t>
                </a:r>
                <a:r>
                  <a:rPr lang="pt-BR" sz="2200" b="0" i="1" u="none" strike="noStrike" baseline="0" dirty="0">
                    <a:latin typeface="Arial" panose="020B0604020202020204" pitchFamily="34" charset="0"/>
                    <a:cs typeface="Arial" panose="020B0604020202020204" pitchFamily="34" charset="0"/>
                  </a:rPr>
                  <a:t>18 000</a:t>
                </a:r>
                <a:r>
                  <a:rPr lang="pt-BR" sz="2200" b="0" i="0" u="none" strike="noStrike" baseline="0" dirty="0">
                    <a:latin typeface="Arial" panose="020B0604020202020204" pitchFamily="34" charset="0"/>
                    <a:cs typeface="Arial" panose="020B0604020202020204" pitchFamily="34" charset="0"/>
                  </a:rPr>
                  <a:t>,</a:t>
                </a:r>
                <a:r>
                  <a:rPr lang="pt-BR" sz="2200" b="0" i="1" u="none" strike="noStrike" baseline="0" dirty="0">
                    <a:latin typeface="Arial" panose="020B0604020202020204" pitchFamily="34" charset="0"/>
                    <a:cs typeface="Arial" panose="020B0604020202020204" pitchFamily="34" charset="0"/>
                  </a:rPr>
                  <a:t>00</a:t>
                </a:r>
                <a:endParaRPr lang="pt-BR" sz="2200" dirty="0">
                  <a:latin typeface="Arial" panose="020B0604020202020204" pitchFamily="34" charset="0"/>
                  <a:cs typeface="Arial" panose="020B0604020202020204" pitchFamily="34" charset="0"/>
                </a:endParaRPr>
              </a:p>
            </p:txBody>
          </p:sp>
        </mc:Choice>
        <mc:Fallback xmlns="">
          <p:sp>
            <p:nvSpPr>
              <p:cNvPr id="6" name="CaixaDeTexto 5">
                <a:extLst>
                  <a:ext uri="{FF2B5EF4-FFF2-40B4-BE49-F238E27FC236}">
                    <a16:creationId xmlns:a16="http://schemas.microsoft.com/office/drawing/2014/main" id="{CE0B4343-3A36-238C-D578-56B7269FC73C}"/>
                  </a:ext>
                </a:extLst>
              </p:cNvPr>
              <p:cNvSpPr txBox="1">
                <a:spLocks noRot="1" noChangeAspect="1" noMove="1" noResize="1" noEditPoints="1" noAdjustHandles="1" noChangeArrowheads="1" noChangeShapeType="1" noTextEdit="1"/>
              </p:cNvSpPr>
              <p:nvPr/>
            </p:nvSpPr>
            <p:spPr>
              <a:xfrm>
                <a:off x="6303034" y="643492"/>
                <a:ext cx="5680492" cy="5144613"/>
              </a:xfrm>
              <a:prstGeom prst="rect">
                <a:avLst/>
              </a:prstGeom>
              <a:blipFill>
                <a:blip r:embed="rId2"/>
                <a:stretch>
                  <a:fillRect l="-1395" t="-712" r="-1395" b="-1068"/>
                </a:stretch>
              </a:blipFill>
            </p:spPr>
            <p:txBody>
              <a:bodyPr/>
              <a:lstStyle/>
              <a:p>
                <a:r>
                  <a:rPr lang="pt-BR">
                    <a:noFill/>
                  </a:rPr>
                  <a:t> </a:t>
                </a:r>
              </a:p>
            </p:txBody>
          </p:sp>
        </mc:Fallback>
      </mc:AlternateContent>
    </p:spTree>
    <p:extLst>
      <p:ext uri="{BB962C8B-B14F-4D97-AF65-F5344CB8AC3E}">
        <p14:creationId xmlns:p14="http://schemas.microsoft.com/office/powerpoint/2010/main" val="1965214969"/>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Espaço Reservado para Conteúdo 4" descr="Logotipo, nome da empresa&#10;&#10;Descrição gerada automaticamente">
            <a:extLst>
              <a:ext uri="{FF2B5EF4-FFF2-40B4-BE49-F238E27FC236}">
                <a16:creationId xmlns:a16="http://schemas.microsoft.com/office/drawing/2014/main" id="{84A4BC3C-186B-FB6B-A1FA-E60D51895FDB}"/>
              </a:ext>
            </a:extLst>
          </p:cNvPr>
          <p:cNvPicPr>
            <a:picLocks noGrp="1" noChangeAspect="1"/>
          </p:cNvPicPr>
          <p:nvPr/>
        </p:nvPicPr>
        <p:blipFill>
          <a:blip r:embed="rId2">
            <a:extLst>
              <a:ext uri="{28A0092B-C50C-407E-A947-70E740481C1C}">
                <a14:useLocalDpi xmlns:a14="http://schemas.microsoft.com/office/drawing/2010/main" val="0"/>
              </a:ext>
            </a:extLst>
          </a:blip>
          <a:stretch>
            <a:fillRect/>
          </a:stretch>
        </p:blipFill>
        <p:spPr>
          <a:xfrm>
            <a:off x="2" y="0"/>
            <a:ext cx="12191997" cy="6857999"/>
          </a:xfrm>
          <a:prstGeom prst="rect">
            <a:avLst/>
          </a:prstGeom>
        </p:spPr>
      </p:pic>
    </p:spTree>
    <p:extLst>
      <p:ext uri="{BB962C8B-B14F-4D97-AF65-F5344CB8AC3E}">
        <p14:creationId xmlns:p14="http://schemas.microsoft.com/office/powerpoint/2010/main" val="1825804353"/>
      </p:ext>
    </p:extLst>
  </p:cSld>
  <p:clrMapOvr>
    <a:masterClrMapping/>
  </p:clrMapOvr>
</p:sld>
</file>

<file path=ppt/theme/theme1.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6049</TotalTime>
  <Words>10055</Words>
  <Application>Microsoft Office PowerPoint</Application>
  <PresentationFormat>Widescreen</PresentationFormat>
  <Paragraphs>671</Paragraphs>
  <Slides>85</Slides>
  <Notes>0</Notes>
  <HiddenSlides>0</HiddenSlides>
  <MMClips>0</MMClips>
  <ScaleCrop>false</ScaleCrop>
  <HeadingPairs>
    <vt:vector size="6" baseType="variant">
      <vt:variant>
        <vt:lpstr>Fontes usadas</vt:lpstr>
      </vt:variant>
      <vt:variant>
        <vt:i4>10</vt:i4>
      </vt:variant>
      <vt:variant>
        <vt:lpstr>Tema</vt:lpstr>
      </vt:variant>
      <vt:variant>
        <vt:i4>1</vt:i4>
      </vt:variant>
      <vt:variant>
        <vt:lpstr>Títulos de slides</vt:lpstr>
      </vt:variant>
      <vt:variant>
        <vt:i4>85</vt:i4>
      </vt:variant>
    </vt:vector>
  </HeadingPairs>
  <TitlesOfParts>
    <vt:vector size="96" baseType="lpstr">
      <vt:lpstr>Arial</vt:lpstr>
      <vt:lpstr>Arial-BoldMT</vt:lpstr>
      <vt:lpstr>Calibri</vt:lpstr>
      <vt:lpstr>Cambria Math</vt:lpstr>
      <vt:lpstr>Cambria-Bold</vt:lpstr>
      <vt:lpstr>Cambria-Italic</vt:lpstr>
      <vt:lpstr>Lato-Bold</vt:lpstr>
      <vt:lpstr>Lato-Italic</vt:lpstr>
      <vt:lpstr>Lato-Regular</vt:lpstr>
      <vt:lpstr>Verdana</vt:lpstr>
      <vt:lpstr>Tema do Office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Adriani Grun</dc:creator>
  <cp:lastModifiedBy>Wagner Correa Viana</cp:lastModifiedBy>
  <cp:revision>100</cp:revision>
  <dcterms:created xsi:type="dcterms:W3CDTF">2023-05-30T13:00:46Z</dcterms:created>
  <dcterms:modified xsi:type="dcterms:W3CDTF">2026-02-04T18:12:29Z</dcterms:modified>
</cp:coreProperties>
</file>