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3" r:id="rId2"/>
    <p:sldId id="257" r:id="rId3"/>
    <p:sldId id="369" r:id="rId4"/>
    <p:sldId id="706" r:id="rId5"/>
    <p:sldId id="634" r:id="rId6"/>
    <p:sldId id="635" r:id="rId7"/>
    <p:sldId id="707" r:id="rId8"/>
    <p:sldId id="633" r:id="rId9"/>
    <p:sldId id="632" r:id="rId10"/>
    <p:sldId id="638" r:id="rId11"/>
    <p:sldId id="708" r:id="rId12"/>
    <p:sldId id="637" r:id="rId13"/>
    <p:sldId id="636" r:id="rId14"/>
    <p:sldId id="709" r:id="rId15"/>
    <p:sldId id="631" r:id="rId16"/>
    <p:sldId id="630" r:id="rId17"/>
    <p:sldId id="710" r:id="rId18"/>
    <p:sldId id="629" r:id="rId19"/>
    <p:sldId id="711" r:id="rId20"/>
    <p:sldId id="644" r:id="rId21"/>
    <p:sldId id="643" r:id="rId22"/>
    <p:sldId id="642" r:id="rId23"/>
    <p:sldId id="650" r:id="rId24"/>
    <p:sldId id="649" r:id="rId25"/>
    <p:sldId id="712" r:id="rId26"/>
    <p:sldId id="648" r:id="rId27"/>
    <p:sldId id="646" r:id="rId28"/>
    <p:sldId id="645" r:id="rId29"/>
    <p:sldId id="713" r:id="rId30"/>
    <p:sldId id="641" r:id="rId31"/>
    <p:sldId id="714" r:id="rId32"/>
    <p:sldId id="664" r:id="rId33"/>
    <p:sldId id="663" r:id="rId34"/>
    <p:sldId id="662" r:id="rId35"/>
    <p:sldId id="661" r:id="rId36"/>
    <p:sldId id="715" r:id="rId37"/>
    <p:sldId id="660" r:id="rId38"/>
    <p:sldId id="659" r:id="rId39"/>
    <p:sldId id="658" r:id="rId40"/>
    <p:sldId id="657" r:id="rId41"/>
    <p:sldId id="716" r:id="rId42"/>
    <p:sldId id="656" r:id="rId43"/>
    <p:sldId id="655" r:id="rId44"/>
    <p:sldId id="654" r:id="rId45"/>
    <p:sldId id="653" r:id="rId46"/>
    <p:sldId id="667" r:id="rId47"/>
    <p:sldId id="666" r:id="rId48"/>
    <p:sldId id="668" r:id="rId49"/>
    <p:sldId id="652" r:id="rId50"/>
    <p:sldId id="674" r:id="rId51"/>
    <p:sldId id="673" r:id="rId52"/>
    <p:sldId id="672" r:id="rId53"/>
    <p:sldId id="671" r:id="rId54"/>
    <p:sldId id="678" r:id="rId55"/>
    <p:sldId id="681" r:id="rId56"/>
    <p:sldId id="680" r:id="rId57"/>
    <p:sldId id="717" r:id="rId58"/>
    <p:sldId id="679" r:id="rId59"/>
    <p:sldId id="677" r:id="rId60"/>
    <p:sldId id="676" r:id="rId61"/>
    <p:sldId id="670" r:id="rId62"/>
    <p:sldId id="669" r:id="rId63"/>
    <p:sldId id="639" r:id="rId64"/>
    <p:sldId id="675" r:id="rId65"/>
    <p:sldId id="628" r:id="rId66"/>
    <p:sldId id="665" r:id="rId67"/>
    <p:sldId id="697" r:id="rId68"/>
    <p:sldId id="696" r:id="rId69"/>
    <p:sldId id="695" r:id="rId70"/>
    <p:sldId id="694" r:id="rId71"/>
    <p:sldId id="718" r:id="rId72"/>
    <p:sldId id="692" r:id="rId73"/>
    <p:sldId id="691" r:id="rId74"/>
    <p:sldId id="686" r:id="rId75"/>
    <p:sldId id="690" r:id="rId76"/>
    <p:sldId id="689" r:id="rId77"/>
    <p:sldId id="719" r:id="rId78"/>
    <p:sldId id="688" r:id="rId79"/>
    <p:sldId id="687" r:id="rId80"/>
    <p:sldId id="685" r:id="rId81"/>
    <p:sldId id="701" r:id="rId82"/>
    <p:sldId id="700" r:id="rId83"/>
    <p:sldId id="699" r:id="rId84"/>
    <p:sldId id="705" r:id="rId85"/>
    <p:sldId id="704" r:id="rId86"/>
    <p:sldId id="703" r:id="rId87"/>
    <p:sldId id="684" r:id="rId88"/>
    <p:sldId id="683" r:id="rId89"/>
    <p:sldId id="682" r:id="rId90"/>
    <p:sldId id="332" r:id="rId9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B4"/>
    <a:srgbClr val="800080"/>
    <a:srgbClr val="006699"/>
    <a:srgbClr val="D6009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p:cViewPr varScale="1">
        <p:scale>
          <a:sx n="111" d="100"/>
          <a:sy n="111" d="100"/>
        </p:scale>
        <p:origin x="9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3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3317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7" Type="http://schemas.openxmlformats.org/officeDocument/2006/relationships/image" Target="../media/image62.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76.png"/><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7.emf"/></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8.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89.png"/></Relationships>
</file>

<file path=ppt/slides/_rels/slide2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95.png"/></Relationships>
</file>

<file path=ppt/slides/_rels/slide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3.png"/><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3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29.png"/><Relationship Id="rId4" Type="http://schemas.openxmlformats.org/officeDocument/2006/relationships/image" Target="../media/image106.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5.png"/><Relationship Id="rId5" Type="http://schemas.microsoft.com/office/2007/relationships/hdphoto" Target="../media/hdphoto10.wdp"/><Relationship Id="rId4" Type="http://schemas.openxmlformats.org/officeDocument/2006/relationships/image" Target="../media/image110.png"/></Relationships>
</file>

<file path=ppt/slides/_rels/slide3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8.png"/><Relationship Id="rId1" Type="http://schemas.openxmlformats.org/officeDocument/2006/relationships/slideLayout" Target="../slideLayouts/slideLayout2.xml"/><Relationship Id="rId4" Type="http://schemas.microsoft.com/office/2007/relationships/hdphoto" Target="../media/hdphoto11.wdp"/></Relationships>
</file>

<file path=ppt/slides/_rels/slide4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microsoft.com/office/2007/relationships/hdphoto" Target="../media/hdphoto3.wdp"/></Relationships>
</file>

<file path=ppt/slides/_rels/slide4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4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2.png"/><Relationship Id="rId4" Type="http://schemas.openxmlformats.org/officeDocument/2006/relationships/image" Target="../media/image124.png"/></Relationships>
</file>

<file path=ppt/slides/_rels/slide4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42.png"/><Relationship Id="rId7" Type="http://schemas.openxmlformats.org/officeDocument/2006/relationships/image" Target="../media/image137.png"/><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emf"/><Relationship Id="rId10" Type="http://schemas.openxmlformats.org/officeDocument/2006/relationships/image" Target="../media/image140.png"/><Relationship Id="rId4" Type="http://schemas.openxmlformats.org/officeDocument/2006/relationships/image" Target="../media/image143.png"/><Relationship Id="rId9" Type="http://schemas.openxmlformats.org/officeDocument/2006/relationships/image" Target="../media/image139.png"/></Relationships>
</file>

<file path=ppt/slides/_rels/slide4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1.png"/><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48.png"/></Relationships>
</file>

<file path=ppt/slides/_rels/slide4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5" Type="http://schemas.openxmlformats.org/officeDocument/2006/relationships/image" Target="../media/image144.png"/><Relationship Id="rId4" Type="http://schemas.openxmlformats.org/officeDocument/2006/relationships/image" Target="../media/image152.png"/></Relationships>
</file>

<file path=ppt/slides/_rels/slide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51.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6.png"/><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54.png"/><Relationship Id="rId4" Type="http://schemas.openxmlformats.org/officeDocument/2006/relationships/image" Target="../media/image159.png"/></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64.png"/><Relationship Id="rId2" Type="http://schemas.openxmlformats.org/officeDocument/2006/relationships/image" Target="../media/image162.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5.png"/><Relationship Id="rId4" Type="http://schemas.openxmlformats.org/officeDocument/2006/relationships/image" Target="../media/image163.png"/></Relationships>
</file>

<file path=ppt/slides/_rels/slide54.xml.rels><?xml version="1.0" encoding="UTF-8" standalone="yes"?>
<Relationships xmlns="http://schemas.openxmlformats.org/package/2006/relationships"><Relationship Id="rId3" Type="http://schemas.openxmlformats.org/officeDocument/2006/relationships/image" Target="../media/image155.emf"/><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55.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70.png"/><Relationship Id="rId1" Type="http://schemas.openxmlformats.org/officeDocument/2006/relationships/slideLayout" Target="../slideLayouts/slideLayout2.xml"/><Relationship Id="rId5" Type="http://schemas.openxmlformats.org/officeDocument/2006/relationships/image" Target="../media/image171.png"/><Relationship Id="rId4" Type="http://schemas.microsoft.com/office/2007/relationships/hdphoto" Target="../media/hdphoto3.wdp"/></Relationships>
</file>

<file path=ppt/slides/_rels/slide5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72.png"/><Relationship Id="rId1" Type="http://schemas.openxmlformats.org/officeDocument/2006/relationships/slideLayout" Target="../slideLayouts/slideLayout2.xml"/><Relationship Id="rId5" Type="http://schemas.openxmlformats.org/officeDocument/2006/relationships/image" Target="../media/image175.png"/><Relationship Id="rId4" Type="http://schemas.openxmlformats.org/officeDocument/2006/relationships/image" Target="../media/image174.png"/></Relationships>
</file>

<file path=ppt/slides/_rels/slide5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5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83.png"/></Relationships>
</file>

<file path=ppt/slides/_rels/slide6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60.png"/><Relationship Id="rId1" Type="http://schemas.openxmlformats.org/officeDocument/2006/relationships/slideLayout" Target="../slideLayouts/slideLayout2.xml"/><Relationship Id="rId5" Type="http://schemas.openxmlformats.org/officeDocument/2006/relationships/image" Target="../media/image187.png"/><Relationship Id="rId4" Type="http://schemas.openxmlformats.org/officeDocument/2006/relationships/image" Target="../media/image186.png"/></Relationships>
</file>

<file path=ppt/slides/_rels/slide6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66.png"/><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62.xml.rels><?xml version="1.0" encoding="UTF-8" standalone="yes"?>
<Relationships xmlns="http://schemas.openxmlformats.org/package/2006/relationships"><Relationship Id="rId3" Type="http://schemas.openxmlformats.org/officeDocument/2006/relationships/hyperlink" Target="https://www.tecmundo.com.br/ciencia/401778-musculacao-para-criancas-e-adolescentes-e-seguro.htm" TargetMode="External"/><Relationship Id="rId2" Type="http://schemas.openxmlformats.org/officeDocument/2006/relationships/image" Target="../media/image173.png"/><Relationship Id="rId1" Type="http://schemas.openxmlformats.org/officeDocument/2006/relationships/slideLayout" Target="../slideLayouts/slideLayout2.xml"/><Relationship Id="rId4" Type="http://schemas.openxmlformats.org/officeDocument/2006/relationships/hyperlink" Target="https://www.tecmundo.com.br/ciencia/404943-wellness-e-geracao-z-atencao-para-o-movimento-fitness-na-adolescencia.ht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91.png"/><Relationship Id="rId1" Type="http://schemas.openxmlformats.org/officeDocument/2006/relationships/slideLayout" Target="../slideLayouts/slideLayout2.xml"/><Relationship Id="rId4" Type="http://schemas.openxmlformats.org/officeDocument/2006/relationships/image" Target="../media/image197.png"/></Relationships>
</file>

<file path=ppt/slides/_rels/slide6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2.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6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94.png"/><Relationship Id="rId1" Type="http://schemas.openxmlformats.org/officeDocument/2006/relationships/slideLayout" Target="../slideLayouts/slideLayout2.xml"/><Relationship Id="rId5" Type="http://schemas.openxmlformats.org/officeDocument/2006/relationships/image" Target="../media/image203.png"/><Relationship Id="rId4" Type="http://schemas.openxmlformats.org/officeDocument/2006/relationships/image" Target="../media/image202.png"/></Relationships>
</file>

<file path=ppt/slides/_rels/slide68.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2.xml"/><Relationship Id="rId4" Type="http://schemas.openxmlformats.org/officeDocument/2006/relationships/image" Target="../media/image206.png"/></Relationships>
</file>

<file path=ppt/slides/_rels/slide6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207.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9.png"/></Relationships>
</file>

<file path=ppt/slides/_rels/slide7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 Id="rId5" Type="http://schemas.openxmlformats.org/officeDocument/2006/relationships/image" Target="../media/image214.png"/><Relationship Id="rId4" Type="http://schemas.openxmlformats.org/officeDocument/2006/relationships/image" Target="../media/image213.png"/></Relationships>
</file>

<file path=ppt/slides/_rels/slide7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196.png"/><Relationship Id="rId1" Type="http://schemas.openxmlformats.org/officeDocument/2006/relationships/slideLayout" Target="../slideLayouts/slideLayout2.xml"/><Relationship Id="rId4" Type="http://schemas.openxmlformats.org/officeDocument/2006/relationships/image" Target="../media/image217.png"/></Relationships>
</file>

<file path=ppt/slides/_rels/slide72.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198.png"/><Relationship Id="rId1" Type="http://schemas.openxmlformats.org/officeDocument/2006/relationships/slideLayout" Target="../slideLayouts/slideLayout2.xml"/><Relationship Id="rId4" Type="http://schemas.openxmlformats.org/officeDocument/2006/relationships/image" Target="../media/image220.png"/></Relationships>
</file>

<file path=ppt/slides/_rels/slide73.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24.png"/><Relationship Id="rId7" Type="http://schemas.openxmlformats.org/officeDocument/2006/relationships/image" Target="../media/image227.png"/><Relationship Id="rId2" Type="http://schemas.openxmlformats.org/officeDocument/2006/relationships/image" Target="../media/image223.png"/><Relationship Id="rId1" Type="http://schemas.openxmlformats.org/officeDocument/2006/relationships/slideLayout" Target="../slideLayouts/slideLayout2.xml"/><Relationship Id="rId6" Type="http://schemas.openxmlformats.org/officeDocument/2006/relationships/image" Target="../media/image226.png"/><Relationship Id="rId5" Type="http://schemas.microsoft.com/office/2007/relationships/hdphoto" Target="../media/hdphoto14.wdp"/><Relationship Id="rId4" Type="http://schemas.openxmlformats.org/officeDocument/2006/relationships/image" Target="../media/image208.png"/></Relationships>
</file>

<file path=ppt/slides/_rels/slide7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5.png"/><Relationship Id="rId1" Type="http://schemas.openxmlformats.org/officeDocument/2006/relationships/slideLayout" Target="../slideLayouts/slideLayout2.xml"/><Relationship Id="rId4" Type="http://schemas.openxmlformats.org/officeDocument/2006/relationships/image" Target="../media/image221.png"/></Relationships>
</file>

<file path=ppt/slides/_rels/slide76.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5.png"/><Relationship Id="rId1" Type="http://schemas.openxmlformats.org/officeDocument/2006/relationships/slideLayout" Target="../slideLayouts/slideLayout2.xml"/><Relationship Id="rId4" Type="http://schemas.openxmlformats.org/officeDocument/2006/relationships/image" Target="../media/image230.png"/></Relationships>
</file>

<file path=ppt/slides/_rels/slide77.xml.rels><?xml version="1.0" encoding="UTF-8" standalone="yes"?>
<Relationships xmlns="http://schemas.openxmlformats.org/package/2006/relationships"><Relationship Id="rId3" Type="http://schemas.openxmlformats.org/officeDocument/2006/relationships/image" Target="../media/image232.emf"/><Relationship Id="rId2" Type="http://schemas.openxmlformats.org/officeDocument/2006/relationships/image" Target="../media/image231.emf"/><Relationship Id="rId1" Type="http://schemas.openxmlformats.org/officeDocument/2006/relationships/slideLayout" Target="../slideLayouts/slideLayout2.xml"/><Relationship Id="rId4" Type="http://schemas.openxmlformats.org/officeDocument/2006/relationships/image" Target="../media/image233.emf"/></Relationships>
</file>

<file path=ppt/slides/_rels/slide78.xml.rels><?xml version="1.0" encoding="UTF-8" standalone="yes"?>
<Relationships xmlns="http://schemas.openxmlformats.org/package/2006/relationships"><Relationship Id="rId2" Type="http://schemas.openxmlformats.org/officeDocument/2006/relationships/image" Target="../media/image234.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 Id="rId6" Type="http://schemas.openxmlformats.org/officeDocument/2006/relationships/image" Target="../media/image236.emf"/><Relationship Id="rId5" Type="http://schemas.microsoft.com/office/2007/relationships/hdphoto" Target="../media/hdphoto15.wdp"/><Relationship Id="rId4" Type="http://schemas.openxmlformats.org/officeDocument/2006/relationships/image" Target="../media/image235.png"/></Relationships>
</file>

<file path=ppt/slides/_rels/slide80.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37.png"/><Relationship Id="rId1" Type="http://schemas.openxmlformats.org/officeDocument/2006/relationships/slideLayout" Target="../slideLayouts/slideLayout2.xml"/><Relationship Id="rId6" Type="http://schemas.openxmlformats.org/officeDocument/2006/relationships/image" Target="../media/image241.png"/><Relationship Id="rId5" Type="http://schemas.openxmlformats.org/officeDocument/2006/relationships/image" Target="../media/image238.png"/><Relationship Id="rId4" Type="http://schemas.openxmlformats.org/officeDocument/2006/relationships/image" Target="../media/image245.png"/></Relationships>
</file>

<file path=ppt/slides/_rels/slide81.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242.png"/><Relationship Id="rId7" Type="http://schemas.openxmlformats.org/officeDocument/2006/relationships/image" Target="../media/image243.png"/><Relationship Id="rId2" Type="http://schemas.openxmlformats.org/officeDocument/2006/relationships/image" Target="../media/image248.png"/><Relationship Id="rId1" Type="http://schemas.openxmlformats.org/officeDocument/2006/relationships/slideLayout" Target="../slideLayouts/slideLayout2.xml"/><Relationship Id="rId6" Type="http://schemas.openxmlformats.org/officeDocument/2006/relationships/image" Target="../media/image251.png"/><Relationship Id="rId5" Type="http://schemas.openxmlformats.org/officeDocument/2006/relationships/image" Target="../media/image250.png"/><Relationship Id="rId4" Type="http://schemas.microsoft.com/office/2007/relationships/hdphoto" Target="../media/hdphoto16.wdp"/><Relationship Id="rId9" Type="http://schemas.openxmlformats.org/officeDocument/2006/relationships/image" Target="../media/image253.png"/></Relationships>
</file>

<file path=ppt/slides/_rels/slide82.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54.png"/><Relationship Id="rId1" Type="http://schemas.openxmlformats.org/officeDocument/2006/relationships/slideLayout" Target="../slideLayouts/slideLayout2.xml"/><Relationship Id="rId6" Type="http://schemas.openxmlformats.org/officeDocument/2006/relationships/image" Target="../media/image258.png"/><Relationship Id="rId5" Type="http://schemas.openxmlformats.org/officeDocument/2006/relationships/image" Target="../media/image247.png"/><Relationship Id="rId4" Type="http://schemas.openxmlformats.org/officeDocument/2006/relationships/image" Target="../media/image256.png"/></Relationships>
</file>

<file path=ppt/slides/_rels/slide83.xml.rels><?xml version="1.0" encoding="UTF-8" standalone="yes"?>
<Relationships xmlns="http://schemas.openxmlformats.org/package/2006/relationships"><Relationship Id="rId3" Type="http://schemas.openxmlformats.org/officeDocument/2006/relationships/image" Target="../media/image260.png"/><Relationship Id="rId7" Type="http://schemas.openxmlformats.org/officeDocument/2006/relationships/image" Target="../media/image248.emf"/><Relationship Id="rId2" Type="http://schemas.openxmlformats.org/officeDocument/2006/relationships/image" Target="../media/image259.png"/><Relationship Id="rId1" Type="http://schemas.openxmlformats.org/officeDocument/2006/relationships/slideLayout" Target="../slideLayouts/slideLayout2.xml"/><Relationship Id="rId6" Type="http://schemas.openxmlformats.org/officeDocument/2006/relationships/image" Target="../media/image263.png"/><Relationship Id="rId5" Type="http://schemas.openxmlformats.org/officeDocument/2006/relationships/image" Target="../media/image262.png"/><Relationship Id="rId4" Type="http://schemas.openxmlformats.org/officeDocument/2006/relationships/image" Target="../media/image261.png"/></Relationships>
</file>

<file path=ppt/slides/_rels/slide84.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2.xml"/><Relationship Id="rId5" Type="http://schemas.openxmlformats.org/officeDocument/2006/relationships/image" Target="../media/image268.png"/><Relationship Id="rId4" Type="http://schemas.openxmlformats.org/officeDocument/2006/relationships/image" Target="../media/image267.png"/></Relationships>
</file>

<file path=ppt/slides/_rels/slide85.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49.png"/><Relationship Id="rId1" Type="http://schemas.openxmlformats.org/officeDocument/2006/relationships/slideLayout" Target="../slideLayouts/slideLayout2.xml"/><Relationship Id="rId5" Type="http://schemas.openxmlformats.org/officeDocument/2006/relationships/image" Target="../media/image255.png"/><Relationship Id="rId4" Type="http://schemas.openxmlformats.org/officeDocument/2006/relationships/image" Target="../media/image252.png"/></Relationships>
</file>

<file path=ppt/slides/_rels/slide86.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73.png"/><Relationship Id="rId1" Type="http://schemas.openxmlformats.org/officeDocument/2006/relationships/slideLayout" Target="../slideLayouts/slideLayout2.xml"/><Relationship Id="rId4" Type="http://schemas.openxmlformats.org/officeDocument/2006/relationships/image" Target="../media/image264.png"/></Relationships>
</file>

<file path=ppt/slides/_rels/slide87.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269.png"/><Relationship Id="rId7" Type="http://schemas.openxmlformats.org/officeDocument/2006/relationships/image" Target="../media/image272.png"/><Relationship Id="rId2" Type="http://schemas.openxmlformats.org/officeDocument/2006/relationships/image" Target="../media/image276.png"/><Relationship Id="rId1" Type="http://schemas.openxmlformats.org/officeDocument/2006/relationships/slideLayout" Target="../slideLayouts/slideLayout2.xml"/><Relationship Id="rId6" Type="http://schemas.microsoft.com/office/2007/relationships/hdphoto" Target="../media/hdphoto19.wdp"/><Relationship Id="rId5" Type="http://schemas.openxmlformats.org/officeDocument/2006/relationships/image" Target="../media/image271.png"/><Relationship Id="rId4" Type="http://schemas.microsoft.com/office/2007/relationships/hdphoto" Target="../media/hdphoto18.wdp"/></Relationships>
</file>

<file path=ppt/slides/_rels/slide88.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274.png"/><Relationship Id="rId1" Type="http://schemas.openxmlformats.org/officeDocument/2006/relationships/slideLayout" Target="../slideLayouts/slideLayout2.xml"/><Relationship Id="rId4" Type="http://schemas.openxmlformats.org/officeDocument/2006/relationships/image" Target="../media/image275.png"/></Relationships>
</file>

<file path=ppt/slides/_rels/slide89.xml.rels><?xml version="1.0" encoding="UTF-8" standalone="yes"?>
<Relationships xmlns="http://schemas.openxmlformats.org/package/2006/relationships"><Relationship Id="rId3" Type="http://schemas.openxmlformats.org/officeDocument/2006/relationships/image" Target="../media/image283.png"/><Relationship Id="rId7" Type="http://schemas.openxmlformats.org/officeDocument/2006/relationships/image" Target="../media/image287.png"/><Relationship Id="rId2" Type="http://schemas.openxmlformats.org/officeDocument/2006/relationships/image" Target="../media/image277.png"/><Relationship Id="rId1" Type="http://schemas.openxmlformats.org/officeDocument/2006/relationships/slideLayout" Target="../slideLayouts/slideLayout2.xml"/><Relationship Id="rId6" Type="http://schemas.openxmlformats.org/officeDocument/2006/relationships/image" Target="../media/image278.emf"/><Relationship Id="rId5" Type="http://schemas.openxmlformats.org/officeDocument/2006/relationships/image" Target="../media/image285.png"/><Relationship Id="rId4" Type="http://schemas.openxmlformats.org/officeDocument/2006/relationships/image" Target="../media/image284.png"/></Relationships>
</file>

<file path=ppt/slides/_rels/slide90.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magem digital fictícia de personagem de desenho animado com mensagem de texto no celular&#10;&#10;Descrição gerada automaticamente com confiança baixa">
            <a:extLst>
              <a:ext uri="{FF2B5EF4-FFF2-40B4-BE49-F238E27FC236}">
                <a16:creationId xmlns:a16="http://schemas.microsoft.com/office/drawing/2014/main" id="{E14AB4DE-01DE-A422-FB55-3EB66970C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1ª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22790"/>
            <a:ext cx="3005593" cy="523220"/>
          </a:xfrm>
          <a:prstGeom prst="rect">
            <a:avLst/>
          </a:prstGeom>
          <a:noFill/>
        </p:spPr>
        <p:txBody>
          <a:bodyPr wrap="square" rtlCol="0">
            <a:spAutoFit/>
          </a:bodyPr>
          <a:lstStyle/>
          <a:p>
            <a:r>
              <a:rPr lang="pt-BR" sz="2800" dirty="0">
                <a:solidFill>
                  <a:schemeClr val="accent2"/>
                </a:solidFill>
              </a:rPr>
              <a:t>1º Bimestre - 2026</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Interface gráfica do usuário&#10;&#10;Descrição gerada automaticamente com confiança média">
            <a:extLst>
              <a:ext uri="{FF2B5EF4-FFF2-40B4-BE49-F238E27FC236}">
                <a16:creationId xmlns:a16="http://schemas.microsoft.com/office/drawing/2014/main" id="{1A457AF4-75BA-57B6-4054-BB9FA844A2DF}"/>
              </a:ext>
            </a:extLst>
          </p:cNvPr>
          <p:cNvPicPr>
            <a:picLocks noChangeAspect="1"/>
          </p:cNvPicPr>
          <p:nvPr/>
        </p:nvPicPr>
        <p:blipFill>
          <a:blip r:embed="rId2">
            <a:extLst>
              <a:ext uri="{28A0092B-C50C-407E-A947-70E740481C1C}">
                <a14:useLocalDpi xmlns:a14="http://schemas.microsoft.com/office/drawing/2010/main" val="0"/>
              </a:ext>
            </a:extLst>
          </a:blip>
          <a:srcRect t="3468" b="2"/>
          <a:stretch>
            <a:fillRect/>
          </a:stretch>
        </p:blipFill>
        <p:spPr bwMode="auto">
          <a:xfrm>
            <a:off x="335549" y="980226"/>
            <a:ext cx="3115863" cy="586580"/>
          </a:xfrm>
          <a:prstGeom prst="rect">
            <a:avLst/>
          </a:prstGeom>
          <a:noFill/>
          <a:ln>
            <a:noFill/>
          </a:ln>
        </p:spPr>
      </p:pic>
      <p:cxnSp>
        <p:nvCxnSpPr>
          <p:cNvPr id="2" name="Conector reto 1">
            <a:extLst>
              <a:ext uri="{FF2B5EF4-FFF2-40B4-BE49-F238E27FC236}">
                <a16:creationId xmlns:a16="http://schemas.microsoft.com/office/drawing/2014/main" id="{3C3DB1A9-4621-9165-E8F0-30EDC3098520}"/>
              </a:ext>
            </a:extLst>
          </p:cNvPr>
          <p:cNvCxnSpPr>
            <a:cxnSpLocks/>
          </p:cNvCxnSpPr>
          <p:nvPr/>
        </p:nvCxnSpPr>
        <p:spPr>
          <a:xfrm>
            <a:off x="6293150" y="762000"/>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a:extLst>
              <a:ext uri="{FF2B5EF4-FFF2-40B4-BE49-F238E27FC236}">
                <a16:creationId xmlns:a16="http://schemas.microsoft.com/office/drawing/2014/main" id="{DFD9D1D5-9427-9CCB-1167-B01AEDB6F8EA}"/>
              </a:ext>
            </a:extLst>
          </p:cNvPr>
          <p:cNvPicPr>
            <a:picLocks noChangeAspect="1"/>
          </p:cNvPicPr>
          <p:nvPr/>
        </p:nvPicPr>
        <p:blipFill>
          <a:blip r:embed="rId3"/>
          <a:stretch>
            <a:fillRect/>
          </a:stretch>
        </p:blipFill>
        <p:spPr>
          <a:xfrm>
            <a:off x="335549" y="480262"/>
            <a:ext cx="3728563" cy="459183"/>
          </a:xfrm>
          <a:prstGeom prst="rect">
            <a:avLst/>
          </a:prstGeom>
        </p:spPr>
      </p:pic>
      <p:sp>
        <p:nvSpPr>
          <p:cNvPr id="4" name="CaixaDeTexto 3">
            <a:extLst>
              <a:ext uri="{FF2B5EF4-FFF2-40B4-BE49-F238E27FC236}">
                <a16:creationId xmlns:a16="http://schemas.microsoft.com/office/drawing/2014/main" id="{A4526266-1F8C-E3AC-CCDB-685276E1AEFE}"/>
              </a:ext>
            </a:extLst>
          </p:cNvPr>
          <p:cNvSpPr txBox="1"/>
          <p:nvPr/>
        </p:nvSpPr>
        <p:spPr>
          <a:xfrm>
            <a:off x="141699" y="1555160"/>
            <a:ext cx="6094562" cy="430887"/>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LINGUAGEM ALGÉBRICA</a:t>
            </a:r>
            <a:endParaRPr lang="pt-BR" sz="22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D298A619-C955-7F30-378A-90C13300A803}"/>
                  </a:ext>
                </a:extLst>
              </p:cNvPr>
              <p:cNvSpPr txBox="1"/>
              <p:nvPr/>
            </p:nvSpPr>
            <p:spPr>
              <a:xfrm>
                <a:off x="198588" y="3109042"/>
                <a:ext cx="6094562" cy="301473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Essas expressões são utilizadas para representar quantidades matemáticas desconhecidas, e por isso, podem ser representadas por letras minúsculas ou símbolos.</a:t>
                </a:r>
              </a:p>
              <a:p>
                <a:pPr algn="just"/>
                <a:r>
                  <a:rPr lang="pt-BR" sz="2200" b="1" i="0" u="none" strike="noStrike" baseline="0" dirty="0">
                    <a:latin typeface="Arial Narrow" panose="020B0606020202030204" pitchFamily="34" charset="0"/>
                    <a:cs typeface="Arial" panose="020B0604020202020204" pitchFamily="34" charset="0"/>
                  </a:rPr>
                  <a:t>Exemplos:</a:t>
                </a:r>
              </a:p>
              <a:p>
                <a:pPr marL="342900" lvl="0" indent="-342900" algn="just">
                  <a:spcAft>
                    <a:spcPts val="800"/>
                  </a:spcAft>
                  <a:buFont typeface="Wingdings" panose="05000000000000000000" pitchFamily="2" charset="2"/>
                  <a:buChar char=""/>
                </a:pPr>
                <a:r>
                  <a:rPr lang="pt-BR" sz="2200" u="sng" kern="100" dirty="0">
                    <a:latin typeface="Arial Narrow" panose="020B0606020202030204" pitchFamily="34" charset="0"/>
                    <a:ea typeface="Times New Roman" panose="02020603050405020304" pitchFamily="18" charset="0"/>
                    <a:cs typeface="Times New Roman" panose="02020603050405020304" pitchFamily="18" charset="0"/>
                  </a:rPr>
                  <a:t>A metade de um valor ou um número dividido por dois.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200" b="1" i="1" kern="100">
                        <a:solidFill>
                          <a:srgbClr val="CC3300"/>
                        </a:solidFill>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200" b="1" i="1" kern="100">
                        <a:solidFill>
                          <a:srgbClr val="CC3300"/>
                        </a:solidFill>
                        <a:latin typeface="Cambria Math" panose="02040503050406030204" pitchFamily="18" charset="0"/>
                        <a:ea typeface="Times New Roman" panose="02020603050405020304" pitchFamily="18" charset="0"/>
                        <a:cs typeface="Times New Roman" panose="02020603050405020304" pitchFamily="18" charset="0"/>
                      </a:rPr>
                      <m:t>𝒂</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r>
                      <a:rPr lang="pt-BR" sz="220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latin typeface="Cambria Math" panose="02040503050406030204" pitchFamily="18" charset="0"/>
                        <a:ea typeface="Times New Roman" panose="02020603050405020304" pitchFamily="18" charset="0"/>
                        <a:cs typeface="Times New Roman" panose="02020603050405020304" pitchFamily="18" charset="0"/>
                      </a:rPr>
                      <m:t>ou</m:t>
                    </m:r>
                    <m:r>
                      <a:rPr lang="pt-BR" sz="2200" kern="100">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CC3300"/>
                            </a:solidFill>
                            <a:latin typeface="Cambria Math" panose="02040503050406030204" pitchFamily="18" charset="0"/>
                            <a:ea typeface="Times New Roman" panose="02020603050405020304" pitchFamily="18" charset="0"/>
                            <a:cs typeface="Times New Roman" panose="02020603050405020304" pitchFamily="18" charset="0"/>
                          </a:rPr>
                          <m:t>𝒂</m:t>
                        </m:r>
                        <m:r>
                          <a:rPr lang="pt-BR" sz="2200" b="1" i="1" kern="100">
                            <a:solidFill>
                              <a:srgbClr val="CC3300"/>
                            </a:solidFill>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den>
                    </m:f>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D298A619-C955-7F30-378A-90C13300A803}"/>
                  </a:ext>
                </a:extLst>
              </p:cNvPr>
              <p:cNvSpPr txBox="1">
                <a:spLocks noRot="1" noChangeAspect="1" noMove="1" noResize="1" noEditPoints="1" noAdjustHandles="1" noChangeArrowheads="1" noChangeShapeType="1" noTextEdit="1"/>
              </p:cNvSpPr>
              <p:nvPr/>
            </p:nvSpPr>
            <p:spPr>
              <a:xfrm>
                <a:off x="198588" y="3109042"/>
                <a:ext cx="6094562" cy="3014736"/>
              </a:xfrm>
              <a:prstGeom prst="rect">
                <a:avLst/>
              </a:prstGeom>
              <a:blipFill>
                <a:blip r:embed="rId4"/>
                <a:stretch>
                  <a:fillRect l="-1301" t="-1212" r="-1401" b="-808"/>
                </a:stretch>
              </a:blipFill>
            </p:spPr>
            <p:txBody>
              <a:bodyPr/>
              <a:lstStyle/>
              <a:p>
                <a:r>
                  <a:rPr lang="pt-BR">
                    <a:noFill/>
                  </a:rPr>
                  <a:t> </a:t>
                </a:r>
              </a:p>
            </p:txBody>
          </p:sp>
        </mc:Fallback>
      </mc:AlternateContent>
      <p:graphicFrame>
        <p:nvGraphicFramePr>
          <p:cNvPr id="7" name="Tabela 6">
            <a:extLst>
              <a:ext uri="{FF2B5EF4-FFF2-40B4-BE49-F238E27FC236}">
                <a16:creationId xmlns:a16="http://schemas.microsoft.com/office/drawing/2014/main" id="{80FDF446-046B-6458-5B69-CA24721A1B8E}"/>
              </a:ext>
            </a:extLst>
          </p:cNvPr>
          <p:cNvGraphicFramePr>
            <a:graphicFrameLocks noGrp="1"/>
          </p:cNvGraphicFramePr>
          <p:nvPr>
            <p:extLst>
              <p:ext uri="{D42A27DB-BD31-4B8C-83A1-F6EECF244321}">
                <p14:modId xmlns:p14="http://schemas.microsoft.com/office/powerpoint/2010/main" val="957170308"/>
              </p:ext>
            </p:extLst>
          </p:nvPr>
        </p:nvGraphicFramePr>
        <p:xfrm>
          <a:off x="267069" y="2139980"/>
          <a:ext cx="5957599" cy="680657"/>
        </p:xfrm>
        <a:graphic>
          <a:graphicData uri="http://schemas.openxmlformats.org/drawingml/2006/table">
            <a:tbl>
              <a:tblPr firstRow="1" firstCol="1" bandRow="1"/>
              <a:tblGrid>
                <a:gridCol w="5957599">
                  <a:extLst>
                    <a:ext uri="{9D8B030D-6E8A-4147-A177-3AD203B41FA5}">
                      <a16:colId xmlns:a16="http://schemas.microsoft.com/office/drawing/2014/main" val="2523914181"/>
                    </a:ext>
                  </a:extLst>
                </a:gridCol>
              </a:tblGrid>
              <a:tr h="0">
                <a:tc>
                  <a:txBody>
                    <a:bodyPr/>
                    <a:lstStyle/>
                    <a:p>
                      <a:pPr algn="just">
                        <a:lnSpc>
                          <a:spcPct val="115000"/>
                        </a:lnSpc>
                        <a:spcAft>
                          <a:spcPts val="800"/>
                        </a:spcAft>
                        <a:buNone/>
                      </a:pP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Você já ouviu expressões como: “</a:t>
                      </a:r>
                      <a:r>
                        <a:rPr lang="pt-BR" sz="2000" b="1" i="1" kern="100" dirty="0">
                          <a:effectLst/>
                          <a:latin typeface="Arial Narrow" panose="020B0606020202030204" pitchFamily="34" charset="0"/>
                          <a:ea typeface="Times New Roman" panose="02020603050405020304" pitchFamily="18" charset="0"/>
                          <a:cs typeface="Times New Roman" panose="02020603050405020304" pitchFamily="18" charset="0"/>
                        </a:rPr>
                        <a:t>A metade de um valor</a:t>
                      </a: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b="1" i="1" kern="100" dirty="0">
                          <a:effectLst/>
                          <a:latin typeface="Arial Narrow" panose="020B0606020202030204" pitchFamily="34" charset="0"/>
                          <a:ea typeface="Times New Roman" panose="02020603050405020304" pitchFamily="18" charset="0"/>
                          <a:cs typeface="Times New Roman" panose="02020603050405020304" pitchFamily="18" charset="0"/>
                        </a:rPr>
                        <a:t>O triplo de animais</a:t>
                      </a: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b="1" i="1" kern="100" dirty="0">
                          <a:effectLst/>
                          <a:latin typeface="Arial Narrow" panose="020B0606020202030204" pitchFamily="34" charset="0"/>
                          <a:ea typeface="Times New Roman" panose="02020603050405020304" pitchFamily="18" charset="0"/>
                          <a:cs typeface="Times New Roman" panose="02020603050405020304" pitchFamily="18" charset="0"/>
                        </a:rPr>
                        <a:t>a quinta parte de um bolo</a:t>
                      </a: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b="1"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lnL w="38100" cap="flat" cmpd="sng" algn="ctr">
                      <a:solidFill>
                        <a:srgbClr val="0070C0"/>
                      </a:solidFill>
                      <a:prstDash val="dashDot"/>
                      <a:round/>
                      <a:headEnd type="none" w="med" len="med"/>
                      <a:tailEnd type="none" w="med" len="med"/>
                    </a:lnL>
                    <a:lnR w="38100" cap="flat" cmpd="sng" algn="ctr">
                      <a:solidFill>
                        <a:srgbClr val="0070C0"/>
                      </a:solidFill>
                      <a:prstDash val="dashDot"/>
                      <a:round/>
                      <a:headEnd type="none" w="med" len="med"/>
                      <a:tailEnd type="none" w="med" len="med"/>
                    </a:lnR>
                    <a:lnT w="38100" cap="flat" cmpd="sng" algn="ctr">
                      <a:solidFill>
                        <a:srgbClr val="0070C0"/>
                      </a:solidFill>
                      <a:prstDash val="dashDot"/>
                      <a:round/>
                      <a:headEnd type="none" w="med" len="med"/>
                      <a:tailEnd type="none" w="med" len="med"/>
                    </a:lnT>
                    <a:lnB w="38100" cap="flat" cmpd="sng" algn="ctr">
                      <a:solidFill>
                        <a:srgbClr val="0070C0"/>
                      </a:solidFill>
                      <a:prstDash val="dashDot"/>
                      <a:round/>
                      <a:headEnd type="none" w="med" len="med"/>
                      <a:tailEnd type="none" w="med" len="med"/>
                    </a:lnB>
                    <a:noFill/>
                  </a:tcPr>
                </a:tc>
                <a:extLst>
                  <a:ext uri="{0D108BD9-81ED-4DB2-BD59-A6C34878D82A}">
                    <a16:rowId xmlns:a16="http://schemas.microsoft.com/office/drawing/2014/main" val="1322305538"/>
                  </a:ext>
                </a:extLst>
              </a:tr>
            </a:tbl>
          </a:graphicData>
        </a:graphic>
      </p:graphicFrame>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801209A0-AC7C-98F5-DAF6-D885F3EC81D8}"/>
                  </a:ext>
                </a:extLst>
              </p:cNvPr>
              <p:cNvSpPr txBox="1"/>
              <p:nvPr/>
            </p:nvSpPr>
            <p:spPr>
              <a:xfrm>
                <a:off x="6304743" y="840024"/>
                <a:ext cx="5688668" cy="5283754"/>
              </a:xfrm>
              <a:prstGeom prst="rect">
                <a:avLst/>
              </a:prstGeom>
              <a:noFill/>
            </p:spPr>
            <p:txBody>
              <a:bodyPr wrap="square">
                <a:spAutoFit/>
              </a:bodyPr>
              <a:lstStyle/>
              <a:p>
                <a:pPr marL="342900" lvl="0" indent="-342900" algn="just">
                  <a:buFont typeface="Wingdings" panose="05000000000000000000" pitchFamily="2" charset="2"/>
                  <a:buChar char=""/>
                </a:pPr>
                <a:r>
                  <a:rPr lang="pt-BR" sz="2150" u="sng" kern="100" dirty="0">
                    <a:latin typeface="Arial Narrow" panose="020B0606020202030204" pitchFamily="34" charset="0"/>
                    <a:ea typeface="Times New Roman" panose="02020603050405020304" pitchFamily="18" charset="0"/>
                    <a:cs typeface="Times New Roman" panose="02020603050405020304" pitchFamily="18" charset="0"/>
                  </a:rPr>
                  <a:t>O dobro de um valor ou um número multiplicado por dois. </a:t>
                </a:r>
                <a:endParaRPr lang="pt-BR" sz="215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50" kern="100" dirty="0">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150" b="1" i="1" kern="100">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𝒑</m:t>
                    </m:r>
                  </m:oMath>
                </a14:m>
                <a:r>
                  <a:rPr lang="pt-BR" sz="2150" kern="100" dirty="0">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150" i="1" kern="100">
                        <a:latin typeface="Cambria Math" panose="02040503050406030204" pitchFamily="18" charset="0"/>
                        <a:ea typeface="Times New Roman" panose="02020603050405020304" pitchFamily="18" charset="0"/>
                        <a:cs typeface="Times New Roman" panose="02020603050405020304" pitchFamily="18" charset="0"/>
                      </a:rPr>
                      <m:t>2∙</m:t>
                    </m:r>
                    <m:r>
                      <a:rPr lang="pt-BR" sz="2150" b="1" i="1" kern="100">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𝒑</m:t>
                    </m:r>
                    <m:r>
                      <a:rPr lang="pt-BR" sz="215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latin typeface="Cambria Math" panose="02040503050406030204" pitchFamily="18" charset="0"/>
                        <a:ea typeface="Times New Roman" panose="02020603050405020304" pitchFamily="18" charset="0"/>
                        <a:cs typeface="Times New Roman" panose="02020603050405020304" pitchFamily="18" charset="0"/>
                      </a:rPr>
                      <m:t>ou</m:t>
                    </m:r>
                    <m:r>
                      <a:rPr lang="pt-BR" sz="2150" kern="100">
                        <a:latin typeface="Cambria Math" panose="02040503050406030204" pitchFamily="18" charset="0"/>
                        <a:ea typeface="Times New Roman" panose="02020603050405020304" pitchFamily="18" charset="0"/>
                        <a:cs typeface="Times New Roman" panose="02020603050405020304" pitchFamily="18" charset="0"/>
                      </a:rPr>
                      <m:t> </m:t>
                    </m:r>
                    <m:r>
                      <a:rPr lang="pt-BR" sz="2150" i="1" kern="100">
                        <a:latin typeface="Cambria Math" panose="02040503050406030204" pitchFamily="18" charset="0"/>
                        <a:ea typeface="Times New Roman" panose="02020603050405020304" pitchFamily="18" charset="0"/>
                        <a:cs typeface="Times New Roman" panose="02020603050405020304" pitchFamily="18" charset="0"/>
                      </a:rPr>
                      <m:t>2</m:t>
                    </m:r>
                    <m:r>
                      <a:rPr lang="pt-BR" sz="2150" b="1" i="1" kern="100">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𝒑</m:t>
                    </m:r>
                  </m:oMath>
                </a14:m>
                <a:endParaRPr lang="pt-BR" sz="2150" kern="100" dirty="0">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Wingdings" panose="05000000000000000000" pitchFamily="2" charset="2"/>
                  <a:buChar char=""/>
                </a:pPr>
                <a:r>
                  <a:rPr lang="pt-BR" sz="2150" u="sng" kern="100" dirty="0">
                    <a:effectLst/>
                    <a:latin typeface="Arial Narrow" panose="020B0606020202030204" pitchFamily="34" charset="0"/>
                    <a:ea typeface="Times New Roman" panose="02020603050405020304" pitchFamily="18" charset="0"/>
                    <a:cs typeface="Times New Roman" panose="02020603050405020304" pitchFamily="18" charset="0"/>
                  </a:rPr>
                  <a:t>A terça parte de um valor ou um número divido por três. </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num>
                      <m:den>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oMath>
                </a14:m>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Wingdings" panose="05000000000000000000" pitchFamily="2" charset="2"/>
                  <a:buChar char=""/>
                </a:pPr>
                <a:r>
                  <a:rPr lang="pt-BR" sz="2150" u="sng" kern="100" dirty="0">
                    <a:effectLst/>
                    <a:latin typeface="Arial Narrow" panose="020B0606020202030204" pitchFamily="34" charset="0"/>
                    <a:ea typeface="Times New Roman" panose="02020603050405020304" pitchFamily="18" charset="0"/>
                    <a:cs typeface="Times New Roman" panose="02020603050405020304" pitchFamily="18" charset="0"/>
                  </a:rPr>
                  <a:t>O triplo de um valor ou um número multiplicado por três. </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15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15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15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Wingdings" panose="05000000000000000000" pitchFamily="2" charset="2"/>
                  <a:buChar char=""/>
                </a:pPr>
                <a:r>
                  <a:rPr lang="pt-BR" sz="2150" u="sng" kern="100" dirty="0">
                    <a:effectLst/>
                    <a:latin typeface="Arial Narrow" panose="020B0606020202030204" pitchFamily="34" charset="0"/>
                    <a:ea typeface="Times New Roman" panose="02020603050405020304" pitchFamily="18" charset="0"/>
                    <a:cs typeface="Times New Roman" panose="02020603050405020304" pitchFamily="18" charset="0"/>
                  </a:rPr>
                  <a:t>A diferença entre dez e outro número. </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outro número como a letra </a:t>
                </a:r>
                <a14:m>
                  <m:oMath xmlns:m="http://schemas.openxmlformats.org/officeDocument/2006/math">
                    <m:r>
                      <a:rPr lang="pt-BR" sz="215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𝒘</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10−</m:t>
                    </m:r>
                    <m:r>
                      <a:rPr lang="pt-BR" sz="215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𝒘</m:t>
                    </m:r>
                  </m:oMath>
                </a14:m>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801209A0-AC7C-98F5-DAF6-D885F3EC81D8}"/>
                  </a:ext>
                </a:extLst>
              </p:cNvPr>
              <p:cNvSpPr txBox="1">
                <a:spLocks noRot="1" noChangeAspect="1" noMove="1" noResize="1" noEditPoints="1" noAdjustHandles="1" noChangeArrowheads="1" noChangeShapeType="1" noTextEdit="1"/>
              </p:cNvSpPr>
              <p:nvPr/>
            </p:nvSpPr>
            <p:spPr>
              <a:xfrm>
                <a:off x="6304743" y="840024"/>
                <a:ext cx="5688668" cy="5283754"/>
              </a:xfrm>
              <a:prstGeom prst="rect">
                <a:avLst/>
              </a:prstGeom>
              <a:blipFill>
                <a:blip r:embed="rId5"/>
                <a:stretch>
                  <a:fillRect l="-1286" t="-807" r="-1393"/>
                </a:stretch>
              </a:blipFill>
            </p:spPr>
            <p:txBody>
              <a:bodyPr/>
              <a:lstStyle/>
              <a:p>
                <a:r>
                  <a:rPr lang="pt-BR">
                    <a:noFill/>
                  </a:rPr>
                  <a:t> </a:t>
                </a:r>
              </a:p>
            </p:txBody>
          </p:sp>
        </mc:Fallback>
      </mc:AlternateContent>
    </p:spTree>
    <p:extLst>
      <p:ext uri="{BB962C8B-B14F-4D97-AF65-F5344CB8AC3E}">
        <p14:creationId xmlns:p14="http://schemas.microsoft.com/office/powerpoint/2010/main" val="78525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7EB7D-6B17-141D-5217-3BC75DD32C2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B40B121-1765-86DE-3255-3AE321CDB2C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6862A6E-5ECC-6F48-A85C-75F3CFD187B2}"/>
                  </a:ext>
                </a:extLst>
              </p:cNvPr>
              <p:cNvSpPr txBox="1"/>
              <p:nvPr/>
            </p:nvSpPr>
            <p:spPr>
              <a:xfrm>
                <a:off x="385482" y="692193"/>
                <a:ext cx="5710518" cy="5473614"/>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A soma de um número com o seu dobro.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outro número como a letra </a:t>
                </a:r>
                <a14:m>
                  <m:oMath xmlns:m="http://schemas.openxmlformats.org/officeDocument/2006/math">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e>
                    </m:d>
                    <m:r>
                      <a:rPr lang="pt-BR" sz="2200" b="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b="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O quociente de um número pelo triplo deste mesmo número.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200" b="1" i="1" kern="10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𝒋</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200" b="1" i="1" kern="10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𝒋</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b="1" i="1" kern="10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𝒋</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𝒋</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r>
                          <a:rPr lang="pt-BR" sz="2200" b="1" i="1" kern="10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𝒋</m:t>
                        </m:r>
                        <m:r>
                          <a:rPr lang="pt-BR" sz="2200" b="1" i="1" kern="10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O quadrado de um número ou um número elevado a segunda potência.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sSup>
                      <m:sSupPr>
                        <m:ctrlP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t>𝒕</m:t>
                        </m:r>
                      </m:e>
                      <m:sup>
                        <m: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6862A6E-5ECC-6F48-A85C-75F3CFD187B2}"/>
                  </a:ext>
                </a:extLst>
              </p:cNvPr>
              <p:cNvSpPr txBox="1">
                <a:spLocks noRot="1" noChangeAspect="1" noMove="1" noResize="1" noEditPoints="1" noAdjustHandles="1" noChangeArrowheads="1" noChangeShapeType="1" noTextEdit="1"/>
              </p:cNvSpPr>
              <p:nvPr/>
            </p:nvSpPr>
            <p:spPr>
              <a:xfrm>
                <a:off x="385482" y="692193"/>
                <a:ext cx="5710518" cy="5473614"/>
              </a:xfrm>
              <a:prstGeom prst="rect">
                <a:avLst/>
              </a:prstGeom>
              <a:blipFill>
                <a:blip r:embed="rId2"/>
                <a:stretch>
                  <a:fillRect l="-1387" t="-446" r="-1387" b="-1449"/>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DDE80A02-4723-44BB-6A07-E185DCEDF429}"/>
              </a:ext>
            </a:extLst>
          </p:cNvPr>
          <p:cNvSpPr txBox="1"/>
          <p:nvPr/>
        </p:nvSpPr>
        <p:spPr>
          <a:xfrm>
            <a:off x="6391835" y="727295"/>
            <a:ext cx="5495364" cy="5732338"/>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Nesse sentido, definimos</a:t>
            </a:r>
            <a:r>
              <a:rPr lang="pt-BR" sz="2200" b="1" kern="0" dirty="0">
                <a:solidFill>
                  <a:srgbClr val="7030A0"/>
                </a:solidFill>
                <a:effectLst/>
                <a:latin typeface="Arial Narrow" panose="020B0606020202030204" pitchFamily="34" charset="0"/>
                <a:ea typeface="Times New Roman" panose="02020603050405020304" pitchFamily="18" charset="0"/>
                <a:cs typeface="Helvetica" panose="020B0604020202020204" pitchFamily="34" charset="0"/>
              </a:rPr>
              <a:t> </a:t>
            </a:r>
            <a:r>
              <a:rPr lang="pt-BR" sz="2200" b="1" u="sng" kern="0" dirty="0">
                <a:solidFill>
                  <a:srgbClr val="7030A0"/>
                </a:solidFill>
                <a:effectLst/>
                <a:uFill>
                  <a:solidFill>
                    <a:srgbClr val="7030A0"/>
                  </a:solidFill>
                </a:uFill>
                <a:latin typeface="Arial Narrow" panose="020B0606020202030204" pitchFamily="34" charset="0"/>
                <a:ea typeface="Times New Roman" panose="02020603050405020304" pitchFamily="18" charset="0"/>
                <a:cs typeface="Helvetica" panose="020B0604020202020204" pitchFamily="34" charset="0"/>
              </a:rPr>
              <a:t>expressões</a:t>
            </a:r>
            <a:r>
              <a:rPr lang="pt-BR" sz="2200" b="1" kern="0" dirty="0">
                <a:solidFill>
                  <a:srgbClr val="7030A0"/>
                </a:solidFill>
                <a:effectLst/>
                <a:latin typeface="Arial Narrow" panose="020B0606020202030204" pitchFamily="34" charset="0"/>
                <a:ea typeface="Times New Roman" panose="02020603050405020304" pitchFamily="18" charset="0"/>
                <a:cs typeface="Helvetica" panose="020B0604020202020204" pitchFamily="34" charset="0"/>
              </a:rPr>
              <a:t>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como </a:t>
            </a:r>
            <a:r>
              <a:rPr lang="pt-BR" sz="2200" kern="0" dirty="0">
                <a:effectLst/>
                <a:latin typeface="Arial Narrow" panose="020B0606020202030204" pitchFamily="34" charset="0"/>
                <a:ea typeface="Times New Roman" panose="02020603050405020304" pitchFamily="18" charset="0"/>
                <a:cs typeface="Helvetica" panose="020B0604020202020204" pitchFamily="34" charset="0"/>
              </a:rPr>
              <a:t>combinações entre números, sinais gráficos e operações básicas, cuja resolução deve seguir uma ordem específica. Elas podem ser classificadas em: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68288" lvl="3" indent="-228600" algn="just">
              <a:buFont typeface="Symbol" panose="05050102010706020507" pitchFamily="18" charset="2"/>
              <a:buChar char=""/>
            </a:pPr>
            <a:r>
              <a:rPr lang="pt-BR" sz="2200" b="1" kern="0" dirty="0">
                <a:solidFill>
                  <a:srgbClr val="7030A0"/>
                </a:solidFill>
                <a:effectLst/>
                <a:latin typeface="Arial Narrow" panose="020B0606020202030204" pitchFamily="34" charset="0"/>
                <a:ea typeface="Aptos" panose="020B0004020202020204" pitchFamily="34" charset="0"/>
                <a:cs typeface="Helvetica" panose="020B0604020202020204" pitchFamily="34" charset="0"/>
              </a:rPr>
              <a:t>Numéricas</a:t>
            </a:r>
            <a:r>
              <a:rPr lang="pt-BR" sz="2200" kern="0" dirty="0">
                <a:effectLst/>
                <a:latin typeface="Arial Narrow" panose="020B0606020202030204" pitchFamily="34" charset="0"/>
                <a:ea typeface="Aptos" panose="020B0004020202020204" pitchFamily="34" charset="0"/>
                <a:cs typeface="Helvetica" panose="020B0604020202020204" pitchFamily="34" charset="0"/>
              </a:rPr>
              <a:t>, as</a:t>
            </a:r>
            <a:r>
              <a:rPr lang="pt-BR" sz="2200" kern="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sequências de operações aplicadas a números;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68288" lvl="3" indent="-228600" algn="just">
              <a:spcAft>
                <a:spcPts val="800"/>
              </a:spcAft>
              <a:buFont typeface="Symbol" panose="05050102010706020507" pitchFamily="18" charset="2"/>
              <a:buChar char=""/>
            </a:pPr>
            <a:r>
              <a:rPr lang="pt-BR" sz="2200" b="1" kern="0" dirty="0">
                <a:solidFill>
                  <a:srgbClr val="7030A0"/>
                </a:solidFill>
                <a:effectLst/>
                <a:latin typeface="Arial Narrow" panose="020B0606020202030204" pitchFamily="34" charset="0"/>
                <a:ea typeface="Aptos" panose="020B0004020202020204" pitchFamily="34" charset="0"/>
                <a:cs typeface="Helvetica" panose="020B0604020202020204" pitchFamily="34" charset="0"/>
              </a:rPr>
              <a:t>Algébricas</a:t>
            </a:r>
            <a:r>
              <a:rPr lang="pt-BR" sz="2200" kern="0" dirty="0">
                <a:effectLst/>
                <a:latin typeface="Arial Narrow" panose="020B0606020202030204" pitchFamily="34" charset="0"/>
                <a:ea typeface="Aptos" panose="020B0004020202020204" pitchFamily="34" charset="0"/>
                <a:cs typeface="Helvetica" panose="020B0604020202020204" pitchFamily="34" charset="0"/>
              </a:rPr>
              <a:t>, as</a:t>
            </a:r>
            <a:r>
              <a:rPr lang="pt-BR" sz="2200" kern="0" dirty="0">
                <a:solidFill>
                  <a:srgbClr val="7030A0"/>
                </a:solidFill>
                <a:effectLst/>
                <a:latin typeface="Arial Narrow" panose="020B0606020202030204" pitchFamily="34" charset="0"/>
                <a:ea typeface="Aptos" panose="020B0004020202020204" pitchFamily="34" charset="0"/>
                <a:cs typeface="Helvetica" panose="020B0604020202020204" pitchFamily="34" charset="0"/>
              </a:rPr>
              <a:t> </a:t>
            </a:r>
            <a:r>
              <a:rPr lang="pt-BR" sz="2200" kern="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sequências de operações que utilizam letras, números ou símbolos para realizar determinados cálculos.</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Nas expressões algébricas as letras são chamadas de </a:t>
            </a:r>
            <a:r>
              <a:rPr lang="pt-BR" sz="2200" b="1" i="1"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variáveis</a:t>
            </a:r>
            <a:r>
              <a:rPr lang="pt-BR" sz="2200" b="1" i="1" kern="100" dirty="0">
                <a:solidFill>
                  <a:srgbClr val="A02B93"/>
                </a:solidFill>
                <a:effectLst>
                  <a:outerShdw blurRad="50800" dist="38100" dir="8100000" algn="tr">
                    <a:srgbClr val="000000">
                      <a:alpha val="40000"/>
                    </a:srgbClr>
                  </a:outerShdw>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n>
                  <a:noFil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podem assumir diferentes valores,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porém, existem casos em que são necessários o uso de relações entre duas ou mais expressões. Neste caso, temos uma sentença.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9688" lvl="3"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61262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5F81FC-172F-854C-300C-01E05031D689}"/>
              </a:ext>
            </a:extLst>
          </p:cNvPr>
          <p:cNvSpPr txBox="1"/>
          <p:nvPr/>
        </p:nvSpPr>
        <p:spPr>
          <a:xfrm>
            <a:off x="416859" y="805479"/>
            <a:ext cx="11358282" cy="848437"/>
          </a:xfrm>
          <a:prstGeom prst="rect">
            <a:avLst/>
          </a:prstGeom>
          <a:noFill/>
        </p:spPr>
        <p:txBody>
          <a:bodyPr wrap="square">
            <a:spAutoFit/>
          </a:bodyPr>
          <a:lstStyle/>
          <a:p>
            <a:pPr algn="just">
              <a:lnSpc>
                <a:spcPct val="115000"/>
              </a:lnSpc>
              <a:spcAft>
                <a:spcPts val="8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Definimos </a:t>
            </a: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como</a:t>
            </a:r>
            <a:r>
              <a:rPr lang="pt-BR" sz="2200" b="1"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a:t>
            </a:r>
            <a:r>
              <a:rPr lang="pt-BR" sz="2200" b="1" kern="0" dirty="0">
                <a:solidFill>
                  <a:srgbClr val="7030A0"/>
                </a:solidFill>
                <a:effectLst/>
                <a:latin typeface="Arial Narrow" panose="020B0606020202030204" pitchFamily="34" charset="0"/>
                <a:ea typeface="Times New Roman" panose="02020603050405020304" pitchFamily="18" charset="0"/>
                <a:cs typeface="Helvetica" panose="020B0604020202020204" pitchFamily="34" charset="0"/>
              </a:rPr>
              <a:t>sentença</a:t>
            </a:r>
            <a:r>
              <a:rPr lang="pt-BR" sz="2200" kern="0" dirty="0">
                <a:solidFill>
                  <a:srgbClr val="7030A0"/>
                </a:solidFill>
                <a:effectLst/>
                <a:latin typeface="Arial Narrow" panose="020B0606020202030204" pitchFamily="34" charset="0"/>
                <a:ea typeface="Times New Roman" panose="02020603050405020304" pitchFamily="18" charset="0"/>
                <a:cs typeface="Helvetica" panose="020B0604020202020204" pitchFamily="34" charset="0"/>
              </a:rPr>
              <a:t> </a:t>
            </a: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 relação (=, ≠, &lt;, &gt;, ≤, ≥), entre duas expressões, e as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classificamos</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em abertas ou fechadas.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1B8E4A52-5B6E-28B0-34A0-677B65669F50}"/>
                  </a:ext>
                </a:extLst>
              </p:cNvPr>
              <p:cNvGraphicFramePr>
                <a:graphicFrameLocks noGrp="1"/>
              </p:cNvGraphicFramePr>
              <p:nvPr>
                <p:extLst>
                  <p:ext uri="{D42A27DB-BD31-4B8C-83A1-F6EECF244321}">
                    <p14:modId xmlns:p14="http://schemas.microsoft.com/office/powerpoint/2010/main" val="2607963875"/>
                  </p:ext>
                </p:extLst>
              </p:nvPr>
            </p:nvGraphicFramePr>
            <p:xfrm>
              <a:off x="506536" y="1756097"/>
              <a:ext cx="11120688" cy="4528161"/>
            </p:xfrm>
            <a:graphic>
              <a:graphicData uri="http://schemas.openxmlformats.org/drawingml/2006/table">
                <a:tbl>
                  <a:tblPr firstRow="1" firstCol="1" bandRow="1"/>
                  <a:tblGrid>
                    <a:gridCol w="5303383">
                      <a:extLst>
                        <a:ext uri="{9D8B030D-6E8A-4147-A177-3AD203B41FA5}">
                          <a16:colId xmlns:a16="http://schemas.microsoft.com/office/drawing/2014/main" val="3298000990"/>
                        </a:ext>
                      </a:extLst>
                    </a:gridCol>
                    <a:gridCol w="5817305">
                      <a:extLst>
                        <a:ext uri="{9D8B030D-6E8A-4147-A177-3AD203B41FA5}">
                          <a16:colId xmlns:a16="http://schemas.microsoft.com/office/drawing/2014/main" val="1024906950"/>
                        </a:ext>
                      </a:extLst>
                    </a:gridCol>
                  </a:tblGrid>
                  <a:tr h="4528161">
                    <a:tc>
                      <a:txBody>
                        <a:bodyPr/>
                        <a:lstStyle/>
                        <a:p>
                          <a:pPr algn="just">
                            <a:lnSpc>
                              <a:spcPct val="115000"/>
                            </a:lnSpc>
                            <a:spcAft>
                              <a:spcPts val="800"/>
                            </a:spcAft>
                            <a:buNone/>
                          </a:pPr>
                          <a:r>
                            <a:rPr lang="pt-BR" sz="2200" b="1" kern="0" dirty="0">
                              <a:solidFill>
                                <a:srgbClr val="7030A0"/>
                              </a:solidFill>
                              <a:effectLst/>
                              <a:latin typeface="Arial Narrow" panose="020B0606020202030204" pitchFamily="34" charset="0"/>
                              <a:ea typeface="Times New Roman" panose="02020603050405020304" pitchFamily="18" charset="0"/>
                              <a:cs typeface="Helvetica" panose="020B0604020202020204" pitchFamily="34" charset="0"/>
                            </a:rPr>
                            <a:t>A sentença aberta</a:t>
                          </a:r>
                          <a:r>
                            <a:rPr lang="pt-BR" sz="2200" kern="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aquela em que existe uma incógnita, de modo que não seja possível avaliar diretamente se são verdadeiras ou falsas.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Exemplos</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Clr>
                              <a:srgbClr val="000000"/>
                            </a:buClr>
                            <a:buFont typeface="Wingdings" panose="05000000000000000000" pitchFamily="2" charset="2"/>
                            <a:buChar char=""/>
                          </a:pPr>
                          <a14:m>
                            <m:oMath xmlns:m="http://schemas.openxmlformats.org/officeDocument/2006/math">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𝟑</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𝒙</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𝒙</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𝟔</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63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é verdadeira para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𝑥</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 3</m:t>
                              </m:r>
                            </m:oMath>
                          </a14:m>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e falsa para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𝑥</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 4</m:t>
                              </m:r>
                            </m:oMath>
                          </a14:m>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90805"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Clr>
                              <a:srgbClr val="000000"/>
                            </a:buClr>
                            <a:buFont typeface="Wingdings" panose="05000000000000000000" pitchFamily="2" charset="2"/>
                            <a:buChar char=""/>
                          </a:pPr>
                          <a14:m>
                            <m:oMath xmlns:m="http://schemas.openxmlformats.org/officeDocument/2006/math">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𝟒</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m:t>
                              </m:r>
                              <m:d>
                                <m:dPr>
                                  <m:ctrlPr>
                                    <a:rPr lang="pt-BR" sz="2200" b="1" i="1" kern="10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ctrlPr>
                                </m:dPr>
                                <m:e>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𝒎</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𝟑</m:t>
                                  </m:r>
                                </m:e>
                              </m:d>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&gt;</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𝒎</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𝟔</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é verdadeira para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𝑚</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&gt;6</m:t>
                              </m:r>
                            </m:oMath>
                          </a14:m>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e falsa para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𝑚</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&lt;6</m:t>
                              </m:r>
                            </m:oMath>
                          </a14:m>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b="1" kern="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A sentença fechada (simples)</a:t>
                          </a:r>
                          <a:r>
                            <a:rPr lang="pt-BR" sz="2200" kern="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aquela que </a:t>
                          </a:r>
                          <a:r>
                            <a:rPr lang="pt-BR" sz="2200" u="sng"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não</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possui nenhuma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incógnita</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Todas as informações são bem claras, e é possível </a:t>
                          </a: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classificá-la diretamente em verdadeira ou falsa. </a:t>
                          </a:r>
                          <a:r>
                            <a:rPr lang="pt-BR" sz="2200" b="1"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Exemplos</a:t>
                          </a: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Clr>
                              <a:srgbClr val="000000"/>
                            </a:buClr>
                            <a:buFont typeface="Wingdings" panose="05000000000000000000" pitchFamily="2" charset="2"/>
                            <a:buChar char=""/>
                          </a:pPr>
                          <a14:m>
                            <m:oMath xmlns:m="http://schemas.openxmlformats.org/officeDocument/2006/math">
                              <m:r>
                                <a:rPr lang="pt-BR" sz="2200" b="1"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𝟐</m:t>
                              </m:r>
                              <m:r>
                                <a:rPr lang="pt-BR" sz="2200" b="1"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𝟓</m:t>
                              </m:r>
                              <m:r>
                                <a:rPr lang="pt-BR" sz="2200" b="1"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𝟑</m:t>
                              </m:r>
                              <m:r>
                                <a:rPr lang="pt-BR" sz="2200"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 </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m:t>
                              </m:r>
                              <m:r>
                                <a:rPr lang="pt-BR" sz="2200" b="1" i="1" kern="0">
                                  <a:solidFill>
                                    <a:srgbClr val="00B050"/>
                                  </a:solidFill>
                                  <a:effectLst/>
                                  <a:latin typeface="Cambria Math" panose="02040503050406030204" pitchFamily="18" charset="0"/>
                                  <a:ea typeface="Times New Roman" panose="02020603050405020304" pitchFamily="18" charset="0"/>
                                  <a:cs typeface="Helvetica" panose="020B0604020202020204" pitchFamily="34" charset="0"/>
                                </a:rPr>
                                <m:t>𝟐𝟑</m:t>
                              </m:r>
                              <m:r>
                                <a:rPr lang="pt-BR" sz="2200" b="1" i="1" kern="0">
                                  <a:solidFill>
                                    <a:srgbClr val="00B050"/>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00B050"/>
                                  </a:solidFill>
                                  <a:effectLst/>
                                  <a:latin typeface="Cambria Math" panose="02040503050406030204" pitchFamily="18" charset="0"/>
                                  <a:ea typeface="Times New Roman" panose="02020603050405020304" pitchFamily="18" charset="0"/>
                                  <a:cs typeface="Helvetica" panose="020B0604020202020204" pitchFamily="34" charset="0"/>
                                </a:rPr>
                                <m:t>𝟏𝟎</m:t>
                              </m:r>
                              <m:r>
                                <a:rPr lang="pt-BR" sz="2200" b="1" i="1" kern="0">
                                  <a:solidFill>
                                    <a:srgbClr val="00B050"/>
                                  </a:solidFill>
                                  <a:effectLst/>
                                  <a:latin typeface="Cambria Math" panose="02040503050406030204" pitchFamily="18" charset="0"/>
                                  <a:ea typeface="Times New Roman" panose="02020603050405020304" pitchFamily="18" charset="0"/>
                                  <a:cs typeface="Helvetica" panose="020B0604020202020204" pitchFamily="34" charset="0"/>
                                </a:rPr>
                                <m:t> </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é uma sentença verdadeira, pois </a:t>
                          </a:r>
                          <a14:m>
                            <m:oMath xmlns:m="http://schemas.openxmlformats.org/officeDocument/2006/math">
                              <m:r>
                                <a:rPr lang="pt-BR" sz="2200" b="1" i="1" kern="0">
                                  <a:solidFill>
                                    <a:srgbClr val="0070C0"/>
                                  </a:solidFill>
                                  <a:effectLst/>
                                  <a:latin typeface="Cambria Math" panose="02040503050406030204" pitchFamily="18" charset="0"/>
                                  <a:ea typeface="Times New Roman" panose="02020603050405020304" pitchFamily="18" charset="0"/>
                                  <a:cs typeface="Helvetica" panose="020B0604020202020204" pitchFamily="34" charset="0"/>
                                </a:rPr>
                                <m:t>𝟏𝟑</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m:t>
                              </m:r>
                              <m:r>
                                <a:rPr lang="pt-BR" sz="2200" b="1" i="1" kern="0">
                                  <a:solidFill>
                                    <a:srgbClr val="00B050"/>
                                  </a:solidFill>
                                  <a:effectLst/>
                                  <a:latin typeface="Cambria Math" panose="02040503050406030204" pitchFamily="18" charset="0"/>
                                  <a:ea typeface="Times New Roman" panose="02020603050405020304" pitchFamily="18" charset="0"/>
                                  <a:cs typeface="Helvetica" panose="020B0604020202020204" pitchFamily="34" charset="0"/>
                                </a:rPr>
                                <m:t>𝟏𝟑</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9080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Clr>
                              <a:srgbClr val="000000"/>
                            </a:buClr>
                            <a:buFont typeface="Wingdings" panose="05000000000000000000" pitchFamily="2" charset="2"/>
                            <a:buChar char=""/>
                          </a:pPr>
                          <a14:m>
                            <m:oMath xmlns:m="http://schemas.openxmlformats.org/officeDocument/2006/math">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𝟒</m:t>
                              </m:r>
                              <m:r>
                                <a:rPr lang="pt-BR" sz="2200" b="1" i="1" kern="0">
                                  <a:solidFill>
                                    <a:srgbClr val="FF00FF"/>
                                  </a:solidFill>
                                  <a:effectLst/>
                                  <a:latin typeface="Cambria Math" panose="02040503050406030204" pitchFamily="18" charset="0"/>
                                  <a:ea typeface="Times New Roman" panose="02020603050405020304" pitchFamily="18" charset="0"/>
                                  <a:cs typeface="Cambria Math" panose="02040503050406030204" pitchFamily="18" charset="0"/>
                                </a:rPr>
                                <m:t>⋅</m:t>
                              </m:r>
                              <m:sSup>
                                <m:sSupPr>
                                  <m:ctrlPr>
                                    <a:rPr lang="pt-BR" sz="2200" b="1" i="1" kern="10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ctrlPr>
                                </m:sSupPr>
                                <m:e>
                                  <m:d>
                                    <m:dPr>
                                      <m:ctrlPr>
                                        <a:rPr lang="pt-BR" sz="2200" b="1" i="1" kern="10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ctrlPr>
                                    </m:dPr>
                                    <m:e>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𝟓</m:t>
                                      </m:r>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 − </m:t>
                                      </m:r>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𝟐</m:t>
                                      </m:r>
                                    </m:e>
                                  </m:d>
                                </m:e>
                                <m:sup>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𝟐</m:t>
                                  </m:r>
                                </m:sup>
                              </m:sSup>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 </m:t>
                              </m:r>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𝟏𝟎</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m:t>
                              </m:r>
                              <m:r>
                                <a:rPr lang="pt-BR" sz="2200" b="1"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&gt;</m:t>
                              </m:r>
                              <m:r>
                                <a:rPr lang="pt-BR" sz="2200" i="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 </m:t>
                              </m:r>
                              <m:r>
                                <a:rPr lang="pt-BR" sz="2200" b="1" i="1" kern="0">
                                  <a:solidFill>
                                    <a:srgbClr val="E97132"/>
                                  </a:solidFill>
                                  <a:effectLst/>
                                  <a:latin typeface="Cambria Math" panose="02040503050406030204" pitchFamily="18" charset="0"/>
                                  <a:ea typeface="Times New Roman" panose="02020603050405020304" pitchFamily="18" charset="0"/>
                                  <a:cs typeface="Helvetica" panose="020B0604020202020204" pitchFamily="34" charset="0"/>
                                </a:rPr>
                                <m:t>𝟓𝟎</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é uma sentença falsa, pois </a:t>
                          </a:r>
                          <a14:m>
                            <m:oMath xmlns:m="http://schemas.openxmlformats.org/officeDocument/2006/math">
                              <m:r>
                                <a:rPr lang="pt-BR" sz="2200" b="1" i="1" kern="0">
                                  <a:solidFill>
                                    <a:srgbClr val="FF00FF"/>
                                  </a:solidFill>
                                  <a:effectLst/>
                                  <a:latin typeface="Cambria Math" panose="02040503050406030204" pitchFamily="18" charset="0"/>
                                  <a:ea typeface="Times New Roman" panose="02020603050405020304" pitchFamily="18" charset="0"/>
                                  <a:cs typeface="Helvetica" panose="020B0604020202020204" pitchFamily="34" charset="0"/>
                                </a:rPr>
                                <m:t>𝟒𝟔</m:t>
                              </m:r>
                              <m:r>
                                <a:rPr lang="pt-BR" sz="2200" b="1" kern="0">
                                  <a:solidFill>
                                    <a:srgbClr val="000000"/>
                                  </a:solidFill>
                                  <a:effectLst/>
                                  <a:latin typeface="Cambria Math" panose="02040503050406030204" pitchFamily="18" charset="0"/>
                                  <a:ea typeface="Times New Roman" panose="02020603050405020304" pitchFamily="18" charset="0"/>
                                  <a:cs typeface="Helvetica" panose="020B0604020202020204" pitchFamily="34" charset="0"/>
                                </a:rPr>
                                <m:t>&lt;</m:t>
                              </m:r>
                              <m:r>
                                <a:rPr lang="pt-BR" sz="2200" b="1" i="1" kern="0">
                                  <a:solidFill>
                                    <a:srgbClr val="E97132"/>
                                  </a:solidFill>
                                  <a:effectLst/>
                                  <a:latin typeface="Cambria Math" panose="02040503050406030204" pitchFamily="18" charset="0"/>
                                  <a:ea typeface="Times New Roman" panose="02020603050405020304" pitchFamily="18" charset="0"/>
                                  <a:cs typeface="Helvetica" panose="020B0604020202020204" pitchFamily="34" charset="0"/>
                                </a:rPr>
                                <m:t>𝟓𝟎</m:t>
                              </m:r>
                            </m:oMath>
                          </a14:m>
                          <a:r>
                            <a:rPr lang="pt-BR" sz="2200" b="1" kern="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5989678"/>
                      </a:ext>
                    </a:extLst>
                  </a:tr>
                </a:tbl>
              </a:graphicData>
            </a:graphic>
          </p:graphicFrame>
        </mc:Choice>
        <mc:Fallback xmlns="">
          <p:graphicFrame>
            <p:nvGraphicFramePr>
              <p:cNvPr id="4" name="Tabela 3">
                <a:extLst>
                  <a:ext uri="{FF2B5EF4-FFF2-40B4-BE49-F238E27FC236}">
                    <a16:creationId xmlns:a16="http://schemas.microsoft.com/office/drawing/2014/main" id="{1B8E4A52-5B6E-28B0-34A0-677B65669F50}"/>
                  </a:ext>
                </a:extLst>
              </p:cNvPr>
              <p:cNvGraphicFramePr>
                <a:graphicFrameLocks noGrp="1"/>
              </p:cNvGraphicFramePr>
              <p:nvPr>
                <p:extLst>
                  <p:ext uri="{D42A27DB-BD31-4B8C-83A1-F6EECF244321}">
                    <p14:modId xmlns:p14="http://schemas.microsoft.com/office/powerpoint/2010/main" val="2607963875"/>
                  </p:ext>
                </p:extLst>
              </p:nvPr>
            </p:nvGraphicFramePr>
            <p:xfrm>
              <a:off x="506536" y="1756097"/>
              <a:ext cx="11120688" cy="4528161"/>
            </p:xfrm>
            <a:graphic>
              <a:graphicData uri="http://schemas.openxmlformats.org/drawingml/2006/table">
                <a:tbl>
                  <a:tblPr firstRow="1" firstCol="1" bandRow="1"/>
                  <a:tblGrid>
                    <a:gridCol w="5303383">
                      <a:extLst>
                        <a:ext uri="{9D8B030D-6E8A-4147-A177-3AD203B41FA5}">
                          <a16:colId xmlns:a16="http://schemas.microsoft.com/office/drawing/2014/main" val="3298000990"/>
                        </a:ext>
                      </a:extLst>
                    </a:gridCol>
                    <a:gridCol w="5817305">
                      <a:extLst>
                        <a:ext uri="{9D8B030D-6E8A-4147-A177-3AD203B41FA5}">
                          <a16:colId xmlns:a16="http://schemas.microsoft.com/office/drawing/2014/main" val="1024906950"/>
                        </a:ext>
                      </a:extLst>
                    </a:gridCol>
                  </a:tblGrid>
                  <a:tr h="4528161">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15" t="-1615" r="-110000" b="-269"/>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91204" t="-1615" r="-209" b="-269"/>
                          </a:stretch>
                        </a:blipFill>
                      </a:tcPr>
                    </a:tc>
                    <a:extLst>
                      <a:ext uri="{0D108BD9-81ED-4DB2-BD59-A6C34878D82A}">
                        <a16:rowId xmlns:a16="http://schemas.microsoft.com/office/drawing/2014/main" val="485989678"/>
                      </a:ext>
                    </a:extLst>
                  </a:tr>
                </a:tbl>
              </a:graphicData>
            </a:graphic>
          </p:graphicFrame>
        </mc:Fallback>
      </mc:AlternateContent>
    </p:spTree>
    <p:extLst>
      <p:ext uri="{BB962C8B-B14F-4D97-AF65-F5344CB8AC3E}">
        <p14:creationId xmlns:p14="http://schemas.microsoft.com/office/powerpoint/2010/main" val="1365984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33FBD-2B40-9BC4-9969-DD1BF7F1117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FFB2838-F795-DFA8-043A-CE45108DBCF6}"/>
              </a:ext>
            </a:extLst>
          </p:cNvPr>
          <p:cNvCxnSpPr>
            <a:cxnSpLocks/>
          </p:cNvCxnSpPr>
          <p:nvPr/>
        </p:nvCxnSpPr>
        <p:spPr>
          <a:xfrm>
            <a:off x="5750943" y="84806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Tabela&#10;&#10;O conteúdo gerado por IA pode estar incorreto.">
            <a:extLst>
              <a:ext uri="{FF2B5EF4-FFF2-40B4-BE49-F238E27FC236}">
                <a16:creationId xmlns:a16="http://schemas.microsoft.com/office/drawing/2014/main" id="{5511668D-6147-E49B-E64D-279A511E6CA0}"/>
              </a:ext>
            </a:extLst>
          </p:cNvPr>
          <p:cNvPicPr>
            <a:picLocks noChangeAspect="1"/>
          </p:cNvPicPr>
          <p:nvPr/>
        </p:nvPicPr>
        <p:blipFill>
          <a:blip r:embed="rId2"/>
          <a:srcRect r="61882" b="83384"/>
          <a:stretch>
            <a:fillRect/>
          </a:stretch>
        </p:blipFill>
        <p:spPr>
          <a:xfrm>
            <a:off x="234577" y="429575"/>
            <a:ext cx="1661082" cy="686414"/>
          </a:xfrm>
          <a:prstGeom prst="rect">
            <a:avLst/>
          </a:prstGeom>
        </p:spPr>
      </p:pic>
      <p:pic>
        <p:nvPicPr>
          <p:cNvPr id="5" name="Imagem 4" descr="Imagem de desenho animado&#10;&#10;O conteúdo gerado por IA pode estar incorreto.">
            <a:extLst>
              <a:ext uri="{FF2B5EF4-FFF2-40B4-BE49-F238E27FC236}">
                <a16:creationId xmlns:a16="http://schemas.microsoft.com/office/drawing/2014/main" id="{44719A0F-7CF9-0596-1FD0-1C8F084E46E6}"/>
              </a:ext>
            </a:extLst>
          </p:cNvPr>
          <p:cNvPicPr>
            <a:picLocks noChangeAspect="1"/>
          </p:cNvPicPr>
          <p:nvPr/>
        </p:nvPicPr>
        <p:blipFill>
          <a:blip r:embed="rId3"/>
          <a:stretch>
            <a:fillRect/>
          </a:stretch>
        </p:blipFill>
        <p:spPr>
          <a:xfrm>
            <a:off x="5842959" y="652075"/>
            <a:ext cx="2836650" cy="494462"/>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04A38CD-8214-529F-59B7-ADFE328BAAF2}"/>
                  </a:ext>
                </a:extLst>
              </p:cNvPr>
              <p:cNvSpPr txBox="1"/>
              <p:nvPr/>
            </p:nvSpPr>
            <p:spPr>
              <a:xfrm>
                <a:off x="5842959" y="1256278"/>
                <a:ext cx="6111734" cy="4493538"/>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 </a:t>
                </a:r>
                <a:r>
                  <a:rPr lang="pt-BR" sz="2200" b="0" i="0" u="none" strike="noStrike" baseline="0" dirty="0">
                    <a:latin typeface="Arial Narrow" panose="020B0606020202030204" pitchFamily="34" charset="0"/>
                    <a:cs typeface="Arial" panose="020B0604020202020204" pitchFamily="34" charset="0"/>
                  </a:rPr>
                  <a:t>Leia as orações a seguir e escreva, algebricamente, as sentenças que as expressam, classificando-as em equações ou inequações.</a:t>
                </a:r>
              </a:p>
              <a:p>
                <a:pPr algn="just"/>
                <a:r>
                  <a:rPr lang="pt-BR" sz="2200" b="0" i="0" u="none" strike="noStrike" baseline="0" dirty="0">
                    <a:latin typeface="Arial Narrow" panose="020B0606020202030204" pitchFamily="34" charset="0"/>
                    <a:cs typeface="Arial" panose="020B0604020202020204" pitchFamily="34" charset="0"/>
                  </a:rPr>
                  <a:t>a) O dobro de um número é igual a quinze.</a:t>
                </a:r>
              </a:p>
              <a:p>
                <a:pPr algn="just"/>
                <a:r>
                  <a:rPr lang="pt-BR" sz="2200" b="0" i="0" u="none" strike="noStrike" baseline="0" dirty="0">
                    <a:latin typeface="Arial Narrow" panose="020B0606020202030204" pitchFamily="34" charset="0"/>
                    <a:cs typeface="Arial" panose="020B0604020202020204" pitchFamily="34" charset="0"/>
                  </a:rPr>
                  <a:t>b) O triplo de um número, mais cinco, é igual a três.</a:t>
                </a:r>
              </a:p>
              <a:p>
                <a:pPr algn="just"/>
                <a:r>
                  <a:rPr lang="pt-BR" sz="2200" dirty="0">
                    <a:latin typeface="Arial Narrow" panose="020B0606020202030204" pitchFamily="34" charset="0"/>
                    <a:cs typeface="Arial" panose="020B0604020202020204" pitchFamily="34" charset="0"/>
                  </a:rPr>
                  <a:t>c) O dobro de um número, mais um, é menor que esse número, menos quatro.</a:t>
                </a:r>
              </a:p>
              <a:p>
                <a:pPr algn="just"/>
                <a:r>
                  <a:rPr lang="pt-BR" sz="2200" dirty="0">
                    <a:latin typeface="Arial Narrow" panose="020B0606020202030204" pitchFamily="34" charset="0"/>
                    <a:cs typeface="Arial" panose="020B0604020202020204" pitchFamily="34" charset="0"/>
                  </a:rPr>
                  <a:t>d) A soma da terça parte de um número com seu dobro é igual a sete.</a:t>
                </a:r>
              </a:p>
              <a:p>
                <a:pPr algn="just"/>
                <a:r>
                  <a:rPr lang="pt-BR" sz="2200" dirty="0">
                    <a:latin typeface="Arial Narrow" panose="020B0606020202030204" pitchFamily="34" charset="0"/>
                    <a:cs typeface="Arial" panose="020B0604020202020204" pitchFamily="34" charset="0"/>
                  </a:rPr>
                  <a:t>e) O perímetro de um hexágono regular, com lado de medida </a:t>
                </a:r>
                <a14:m>
                  <m:oMath xmlns:m="http://schemas.openxmlformats.org/officeDocument/2006/math">
                    <m:r>
                      <a:rPr lang="pt-BR" sz="2200" i="1" dirty="0" smtClean="0">
                        <a:latin typeface="Cambria Math" panose="02040503050406030204" pitchFamily="18" charset="0"/>
                        <a:cs typeface="Arial" panose="020B0604020202020204" pitchFamily="34" charset="0"/>
                      </a:rPr>
                      <m:t>𝑥</m:t>
                    </m:r>
                  </m:oMath>
                </a14:m>
                <a:r>
                  <a:rPr lang="pt-BR" sz="2200" dirty="0">
                    <a:latin typeface="Arial Narrow" panose="020B0606020202030204" pitchFamily="34" charset="0"/>
                    <a:cs typeface="Arial" panose="020B0604020202020204" pitchFamily="34" charset="0"/>
                  </a:rPr>
                  <a:t>, é menor que sessenta.</a:t>
                </a:r>
              </a:p>
              <a:p>
                <a:pPr algn="just"/>
                <a:r>
                  <a:rPr lang="pt-BR" sz="2200" dirty="0">
                    <a:latin typeface="Arial Narrow" panose="020B0606020202030204" pitchFamily="34" charset="0"/>
                    <a:cs typeface="Arial" panose="020B0604020202020204" pitchFamily="34" charset="0"/>
                  </a:rPr>
                  <a:t>f) A área de um retângulo, de largura </a:t>
                </a:r>
                <a14:m>
                  <m:oMath xmlns:m="http://schemas.openxmlformats.org/officeDocument/2006/math">
                    <m:r>
                      <a:rPr lang="pt-BR" sz="2200" i="1" dirty="0" smtClean="0">
                        <a:latin typeface="Cambria Math" panose="02040503050406030204" pitchFamily="18" charset="0"/>
                        <a:cs typeface="Arial" panose="020B0604020202020204" pitchFamily="34" charset="0"/>
                      </a:rPr>
                      <m:t>𝑦</m:t>
                    </m:r>
                  </m:oMath>
                </a14:m>
                <a:r>
                  <a:rPr lang="pt-BR" sz="2200" i="1" dirty="0">
                    <a:latin typeface="Arial Narrow" panose="020B0606020202030204" pitchFamily="34" charset="0"/>
                    <a:cs typeface="Arial" panose="020B0604020202020204" pitchFamily="34" charset="0"/>
                  </a:rPr>
                  <a:t> </a:t>
                </a:r>
                <a:r>
                  <a:rPr lang="pt-BR" sz="2200" dirty="0">
                    <a:latin typeface="Arial Narrow" panose="020B0606020202030204" pitchFamily="34" charset="0"/>
                    <a:cs typeface="Arial" panose="020B0604020202020204" pitchFamily="34" charset="0"/>
                  </a:rPr>
                  <a:t>e comprimento </a:t>
                </a:r>
                <a14:m>
                  <m:oMath xmlns:m="http://schemas.openxmlformats.org/officeDocument/2006/math">
                    <m:r>
                      <a:rPr lang="pt-BR" sz="2200" i="1" dirty="0" smtClean="0">
                        <a:latin typeface="Cambria Math" panose="02040503050406030204" pitchFamily="18" charset="0"/>
                        <a:cs typeface="Arial" panose="020B0604020202020204" pitchFamily="34" charset="0"/>
                      </a:rPr>
                      <m:t>𝑥</m:t>
                    </m:r>
                  </m:oMath>
                </a14:m>
                <a:r>
                  <a:rPr lang="pt-BR" sz="2200" i="1" dirty="0">
                    <a:latin typeface="Arial Narrow" panose="020B0606020202030204" pitchFamily="34" charset="0"/>
                    <a:cs typeface="Arial" panose="020B0604020202020204" pitchFamily="34" charset="0"/>
                  </a:rPr>
                  <a:t> </a:t>
                </a:r>
                <a:r>
                  <a:rPr lang="pt-BR" sz="2200" dirty="0">
                    <a:latin typeface="Arial Narrow" panose="020B0606020202030204" pitchFamily="34" charset="0"/>
                    <a:cs typeface="Arial" panose="020B0604020202020204" pitchFamily="34" charset="0"/>
                  </a:rPr>
                  <a:t>centímetros, é igual a cem centímetros quadrados.</a:t>
                </a:r>
              </a:p>
            </p:txBody>
          </p:sp>
        </mc:Choice>
        <mc:Fallback xmlns="">
          <p:sp>
            <p:nvSpPr>
              <p:cNvPr id="7" name="CaixaDeTexto 6">
                <a:extLst>
                  <a:ext uri="{FF2B5EF4-FFF2-40B4-BE49-F238E27FC236}">
                    <a16:creationId xmlns:a16="http://schemas.microsoft.com/office/drawing/2014/main" id="{D04A38CD-8214-529F-59B7-ADFE328BAAF2}"/>
                  </a:ext>
                </a:extLst>
              </p:cNvPr>
              <p:cNvSpPr txBox="1">
                <a:spLocks noRot="1" noChangeAspect="1" noMove="1" noResize="1" noEditPoints="1" noAdjustHandles="1" noChangeArrowheads="1" noChangeShapeType="1" noTextEdit="1"/>
              </p:cNvSpPr>
              <p:nvPr/>
            </p:nvSpPr>
            <p:spPr>
              <a:xfrm>
                <a:off x="5842959" y="1256278"/>
                <a:ext cx="6111734" cy="4493538"/>
              </a:xfrm>
              <a:prstGeom prst="rect">
                <a:avLst/>
              </a:prstGeom>
              <a:blipFill>
                <a:blip r:embed="rId4"/>
                <a:stretch>
                  <a:fillRect l="-1296" t="-950" r="-1196" b="-20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3" name="Tabela 2">
                <a:extLst>
                  <a:ext uri="{FF2B5EF4-FFF2-40B4-BE49-F238E27FC236}">
                    <a16:creationId xmlns:a16="http://schemas.microsoft.com/office/drawing/2014/main" id="{5D6517AB-BDCD-2E5D-CFF3-95CD043A9DDC}"/>
                  </a:ext>
                </a:extLst>
              </p:cNvPr>
              <p:cNvGraphicFramePr>
                <a:graphicFrameLocks noGrp="1"/>
              </p:cNvGraphicFramePr>
              <p:nvPr>
                <p:extLst>
                  <p:ext uri="{D42A27DB-BD31-4B8C-83A1-F6EECF244321}">
                    <p14:modId xmlns:p14="http://schemas.microsoft.com/office/powerpoint/2010/main" val="3782290932"/>
                  </p:ext>
                </p:extLst>
              </p:nvPr>
            </p:nvGraphicFramePr>
            <p:xfrm>
              <a:off x="478852" y="1660062"/>
              <a:ext cx="4974719" cy="4897591"/>
            </p:xfrm>
            <a:graphic>
              <a:graphicData uri="http://schemas.openxmlformats.org/drawingml/2006/table">
                <a:tbl>
                  <a:tblPr firstRow="1" firstCol="1" bandRow="1"/>
                  <a:tblGrid>
                    <a:gridCol w="1182378">
                      <a:extLst>
                        <a:ext uri="{9D8B030D-6E8A-4147-A177-3AD203B41FA5}">
                          <a16:colId xmlns:a16="http://schemas.microsoft.com/office/drawing/2014/main" val="3224076918"/>
                        </a:ext>
                      </a:extLst>
                    </a:gridCol>
                    <a:gridCol w="3792341">
                      <a:extLst>
                        <a:ext uri="{9D8B030D-6E8A-4147-A177-3AD203B41FA5}">
                          <a16:colId xmlns:a16="http://schemas.microsoft.com/office/drawing/2014/main" val="1746563602"/>
                        </a:ext>
                      </a:extLst>
                    </a:gridCol>
                  </a:tblGrid>
                  <a:tr h="300309">
                    <a:tc>
                      <a:txBody>
                        <a:bodyPr/>
                        <a:lstStyle/>
                        <a:p>
                          <a:pPr>
                            <a:lnSpc>
                              <a:spcPct val="107000"/>
                            </a:lnSpc>
                            <a:spcAft>
                              <a:spcPts val="800"/>
                            </a:spcAft>
                            <a:buNone/>
                          </a:pPr>
                          <a14:m>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&gt;</m:t>
                              </m:r>
                            </m:oMath>
                          </a14:m>
                          <a:r>
                            <a:rPr lang="pt-BR" sz="2200" b="1" kern="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dirty="0">
                              <a:effectLst/>
                              <a:latin typeface="Arial Narrow" panose="020B0606020202030204" pitchFamily="34" charset="0"/>
                              <a:ea typeface="Aptos" panose="020B0004020202020204" pitchFamily="34" charset="0"/>
                              <a:cs typeface="Times New Roman" panose="02020603050405020304" pitchFamily="18" charset="0"/>
                            </a:rPr>
                            <a:t>Maior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581458032"/>
                      </a:ext>
                    </a:extLst>
                  </a:tr>
                  <a:tr h="300309">
                    <a:tc>
                      <a:txBody>
                        <a:bodyPr/>
                        <a:lstStyle/>
                        <a:p>
                          <a:pPr>
                            <a:lnSpc>
                              <a:spcPct val="107000"/>
                            </a:lnSpc>
                            <a:spcAft>
                              <a:spcPts val="800"/>
                            </a:spcAft>
                            <a:buNone/>
                          </a:pPr>
                          <a14:m>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&lt;</m:t>
                              </m:r>
                            </m:oMath>
                          </a14:m>
                          <a:r>
                            <a:rPr lang="pt-BR" sz="2200" b="1" kern="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dirty="0">
                              <a:effectLst/>
                              <a:latin typeface="Arial Narrow" panose="020B0606020202030204" pitchFamily="34" charset="0"/>
                              <a:ea typeface="Aptos" panose="020B0004020202020204" pitchFamily="34" charset="0"/>
                              <a:cs typeface="Times New Roman" panose="02020603050405020304" pitchFamily="18" charset="0"/>
                            </a:rPr>
                            <a:t>Menor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812666952"/>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Maior ou 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4277735862"/>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Menor ou 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532894903"/>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1633573210"/>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Diferente de</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894260472"/>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Mais ou menos</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3656116960"/>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Aproximadamente 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3252852588"/>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Congruente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387364061"/>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Pertence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165619128"/>
                      </a:ext>
                    </a:extLst>
                  </a:tr>
                  <a:tr h="470559">
                    <a:tc>
                      <a:txBody>
                        <a:bodyPr/>
                        <a:lstStyle/>
                        <a:p>
                          <a:pP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tc>
                      <a:txBody>
                        <a:bodyPr/>
                        <a:lstStyle/>
                        <a:p>
                          <a:pPr>
                            <a:lnSpc>
                              <a:spcPct val="107000"/>
                            </a:lnSpc>
                            <a:spcAft>
                              <a:spcPts val="800"/>
                            </a:spcAft>
                            <a:buNone/>
                          </a:pPr>
                          <a:r>
                            <a:rPr lang="pt-BR" sz="2200" b="1" kern="0" dirty="0">
                              <a:effectLst/>
                              <a:latin typeface="Arial Narrow" panose="020B0606020202030204" pitchFamily="34" charset="0"/>
                              <a:ea typeface="Aptos" panose="020B0004020202020204" pitchFamily="34" charset="0"/>
                              <a:cs typeface="Times New Roman" panose="02020603050405020304" pitchFamily="18" charset="0"/>
                            </a:rPr>
                            <a:t>Não pertence 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4282717563"/>
                      </a:ext>
                    </a:extLst>
                  </a:tr>
                </a:tbl>
              </a:graphicData>
            </a:graphic>
          </p:graphicFrame>
        </mc:Choice>
        <mc:Fallback xmlns="">
          <p:graphicFrame>
            <p:nvGraphicFramePr>
              <p:cNvPr id="3" name="Tabela 2">
                <a:extLst>
                  <a:ext uri="{FF2B5EF4-FFF2-40B4-BE49-F238E27FC236}">
                    <a16:creationId xmlns:a16="http://schemas.microsoft.com/office/drawing/2014/main" id="{5D6517AB-BDCD-2E5D-CFF3-95CD043A9DDC}"/>
                  </a:ext>
                </a:extLst>
              </p:cNvPr>
              <p:cNvGraphicFramePr>
                <a:graphicFrameLocks noGrp="1"/>
              </p:cNvGraphicFramePr>
              <p:nvPr>
                <p:extLst>
                  <p:ext uri="{D42A27DB-BD31-4B8C-83A1-F6EECF244321}">
                    <p14:modId xmlns:p14="http://schemas.microsoft.com/office/powerpoint/2010/main" val="3782290932"/>
                  </p:ext>
                </p:extLst>
              </p:nvPr>
            </p:nvGraphicFramePr>
            <p:xfrm>
              <a:off x="478852" y="1660062"/>
              <a:ext cx="4974719" cy="4897591"/>
            </p:xfrm>
            <a:graphic>
              <a:graphicData uri="http://schemas.openxmlformats.org/drawingml/2006/table">
                <a:tbl>
                  <a:tblPr firstRow="1" firstCol="1" bandRow="1"/>
                  <a:tblGrid>
                    <a:gridCol w="1182378">
                      <a:extLst>
                        <a:ext uri="{9D8B030D-6E8A-4147-A177-3AD203B41FA5}">
                          <a16:colId xmlns:a16="http://schemas.microsoft.com/office/drawing/2014/main" val="3224076918"/>
                        </a:ext>
                      </a:extLst>
                    </a:gridCol>
                    <a:gridCol w="3792341">
                      <a:extLst>
                        <a:ext uri="{9D8B030D-6E8A-4147-A177-3AD203B41FA5}">
                          <a16:colId xmlns:a16="http://schemas.microsoft.com/office/drawing/2014/main" val="1746563602"/>
                        </a:ext>
                      </a:extLst>
                    </a:gridCol>
                  </a:tblGrid>
                  <a:tr h="331280">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27778" r="-324227" b="-1418519"/>
                          </a:stretch>
                        </a:blipFill>
                      </a:tcPr>
                    </a:tc>
                    <a:tc>
                      <a:txBody>
                        <a:bodyPr/>
                        <a:lstStyle/>
                        <a:p>
                          <a:pPr>
                            <a:lnSpc>
                              <a:spcPct val="107000"/>
                            </a:lnSpc>
                            <a:spcAft>
                              <a:spcPts val="800"/>
                            </a:spcAft>
                            <a:buNone/>
                          </a:pPr>
                          <a:r>
                            <a:rPr lang="pt-BR" sz="2200" b="1" kern="0" dirty="0">
                              <a:effectLst/>
                              <a:latin typeface="Arial Narrow" panose="020B0606020202030204" pitchFamily="34" charset="0"/>
                              <a:ea typeface="Aptos" panose="020B0004020202020204" pitchFamily="34" charset="0"/>
                              <a:cs typeface="Times New Roman" panose="02020603050405020304" pitchFamily="18" charset="0"/>
                            </a:rPr>
                            <a:t>Maior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581458032"/>
                      </a:ext>
                    </a:extLst>
                  </a:tr>
                  <a:tr h="331280">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125455" r="-324227" b="-1292727"/>
                          </a:stretch>
                        </a:blipFill>
                      </a:tcPr>
                    </a:tc>
                    <a:tc>
                      <a:txBody>
                        <a:bodyPr/>
                        <a:lstStyle/>
                        <a:p>
                          <a:pPr>
                            <a:lnSpc>
                              <a:spcPct val="107000"/>
                            </a:lnSpc>
                            <a:spcAft>
                              <a:spcPts val="800"/>
                            </a:spcAft>
                            <a:buNone/>
                          </a:pPr>
                          <a:r>
                            <a:rPr lang="pt-BR" sz="2200" b="1" kern="0" dirty="0">
                              <a:effectLst/>
                              <a:latin typeface="Arial Narrow" panose="020B0606020202030204" pitchFamily="34" charset="0"/>
                              <a:ea typeface="Aptos" panose="020B0004020202020204" pitchFamily="34" charset="0"/>
                              <a:cs typeface="Times New Roman" panose="02020603050405020304" pitchFamily="18" charset="0"/>
                            </a:rPr>
                            <a:t>Menor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812666952"/>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161039" r="-324227" b="-823377"/>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Maior ou 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4277735862"/>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261039" r="-324227" b="-723377"/>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Menor ou 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532894903"/>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356410" r="-324227" b="-614103"/>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1633573210"/>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462338" r="-324227" b="-522078"/>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Diferente de</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894260472"/>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562338" r="-324227" b="-422078"/>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Mais ou menos</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3656116960"/>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662338" r="-324227" b="-322078"/>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Aproximadamente igual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3252852588"/>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752564" r="-324227" b="-217949"/>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Congruente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387364061"/>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863636" r="-324227" b="-120779"/>
                          </a:stretch>
                        </a:blipFill>
                      </a:tcPr>
                    </a:tc>
                    <a:tc>
                      <a:txBody>
                        <a:bodyPr/>
                        <a:lstStyle/>
                        <a:p>
                          <a:pPr>
                            <a:lnSpc>
                              <a:spcPct val="107000"/>
                            </a:lnSpc>
                            <a:spcAft>
                              <a:spcPts val="800"/>
                            </a:spcAft>
                            <a:buNone/>
                          </a:pPr>
                          <a:r>
                            <a:rPr lang="pt-BR" sz="2200" b="1" kern="0">
                              <a:effectLst/>
                              <a:latin typeface="Arial Narrow" panose="020B0606020202030204" pitchFamily="34" charset="0"/>
                              <a:ea typeface="Aptos" panose="020B0004020202020204" pitchFamily="34" charset="0"/>
                              <a:cs typeface="Times New Roman" panose="02020603050405020304" pitchFamily="18" charset="0"/>
                            </a:rPr>
                            <a:t>Pertence 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2165619128"/>
                      </a:ext>
                    </a:extLst>
                  </a:tr>
                  <a:tr h="470559">
                    <a:tc>
                      <a:txBody>
                        <a:bodyPr/>
                        <a:lstStyle/>
                        <a:p>
                          <a:endParaRPr lang="pt-B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blipFill>
                          <a:blip r:embed="rId5"/>
                          <a:stretch>
                            <a:fillRect l="-1546" t="-963636" r="-324227" b="-20779"/>
                          </a:stretch>
                        </a:blipFill>
                      </a:tcPr>
                    </a:tc>
                    <a:tc>
                      <a:txBody>
                        <a:bodyPr/>
                        <a:lstStyle/>
                        <a:p>
                          <a:pPr>
                            <a:lnSpc>
                              <a:spcPct val="107000"/>
                            </a:lnSpc>
                            <a:spcAft>
                              <a:spcPts val="800"/>
                            </a:spcAft>
                            <a:buNone/>
                          </a:pPr>
                          <a:r>
                            <a:rPr lang="pt-BR" sz="2200" b="1" kern="0" dirty="0">
                              <a:effectLst/>
                              <a:latin typeface="Arial Narrow" panose="020B0606020202030204" pitchFamily="34" charset="0"/>
                              <a:ea typeface="Aptos" panose="020B0004020202020204" pitchFamily="34" charset="0"/>
                              <a:cs typeface="Times New Roman" panose="02020603050405020304" pitchFamily="18" charset="0"/>
                            </a:rPr>
                            <a:t>Não pertence 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38100" cap="flat" cmpd="sng" algn="ctr">
                          <a:solidFill>
                            <a:srgbClr val="0000CC"/>
                          </a:solidFill>
                          <a:prstDash val="solid"/>
                          <a:round/>
                          <a:headEnd type="none" w="med" len="med"/>
                          <a:tailEnd type="none" w="med" len="med"/>
                        </a:lnT>
                        <a:lnB w="38100" cap="flat" cmpd="sng" algn="ctr">
                          <a:solidFill>
                            <a:srgbClr val="0000CC"/>
                          </a:solidFill>
                          <a:prstDash val="solid"/>
                          <a:round/>
                          <a:headEnd type="none" w="med" len="med"/>
                          <a:tailEnd type="none" w="med" len="med"/>
                        </a:lnB>
                        <a:noFill/>
                      </a:tcPr>
                    </a:tc>
                    <a:extLst>
                      <a:ext uri="{0D108BD9-81ED-4DB2-BD59-A6C34878D82A}">
                        <a16:rowId xmlns:a16="http://schemas.microsoft.com/office/drawing/2014/main" val="4282717563"/>
                      </a:ext>
                    </a:extLst>
                  </a:tr>
                </a:tbl>
              </a:graphicData>
            </a:graphic>
          </p:graphicFrame>
        </mc:Fallback>
      </mc:AlternateContent>
      <p:sp>
        <p:nvSpPr>
          <p:cNvPr id="6" name="Rectangle 1">
            <a:extLst>
              <a:ext uri="{FF2B5EF4-FFF2-40B4-BE49-F238E27FC236}">
                <a16:creationId xmlns:a16="http://schemas.microsoft.com/office/drawing/2014/main" id="{3CF98558-571F-F26E-1E32-3783126888B0}"/>
              </a:ext>
            </a:extLst>
          </p:cNvPr>
          <p:cNvSpPr>
            <a:spLocks noChangeArrowheads="1"/>
          </p:cNvSpPr>
          <p:nvPr/>
        </p:nvSpPr>
        <p:spPr bwMode="auto">
          <a:xfrm>
            <a:off x="5156200" y="2641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CaixaDeTexto 10">
            <a:extLst>
              <a:ext uri="{FF2B5EF4-FFF2-40B4-BE49-F238E27FC236}">
                <a16:creationId xmlns:a16="http://schemas.microsoft.com/office/drawing/2014/main" id="{20C2A723-D414-54E4-9CF3-A0809CEDCDC2}"/>
              </a:ext>
            </a:extLst>
          </p:cNvPr>
          <p:cNvSpPr txBox="1"/>
          <p:nvPr/>
        </p:nvSpPr>
        <p:spPr>
          <a:xfrm>
            <a:off x="878903" y="871558"/>
            <a:ext cx="5094990" cy="769441"/>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Lembre-se que alguns símbolos matemáticos possuem tradução para linguagem natural: </a:t>
            </a:r>
            <a:endParaRPr lang="pt-BR" sz="2200" dirty="0"/>
          </a:p>
        </p:txBody>
      </p:sp>
    </p:spTree>
    <p:extLst>
      <p:ext uri="{BB962C8B-B14F-4D97-AF65-F5344CB8AC3E}">
        <p14:creationId xmlns:p14="http://schemas.microsoft.com/office/powerpoint/2010/main" val="374182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97FB2-1815-B827-6F2F-29DCE3341B4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E30715C-57D1-C134-BCC6-FDBC6D2125D2}"/>
              </a:ext>
            </a:extLst>
          </p:cNvPr>
          <p:cNvSpPr txBox="1"/>
          <p:nvPr/>
        </p:nvSpPr>
        <p:spPr>
          <a:xfrm>
            <a:off x="208472" y="647307"/>
            <a:ext cx="11335828" cy="43088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Observe o retângulo inscrito no plano cartesiano a seguir.</a:t>
            </a:r>
            <a:endParaRPr lang="pt-BR" sz="2200" dirty="0">
              <a:latin typeface="Arial Narrow" panose="020B0606020202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90EB1B4F-63E0-D050-23F8-1AD140489677}"/>
              </a:ext>
            </a:extLst>
          </p:cNvPr>
          <p:cNvSpPr txBox="1"/>
          <p:nvPr/>
        </p:nvSpPr>
        <p:spPr>
          <a:xfrm>
            <a:off x="5571047" y="2539870"/>
            <a:ext cx="6094562" cy="7694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Qual é a expressão algébrica que permite calcular o perímetro desse retângulo?</a:t>
            </a:r>
            <a:endParaRPr lang="pt-BR" sz="2200" dirty="0">
              <a:latin typeface="Arial Narrow" panose="020B0606020202030204" pitchFamily="34" charset="0"/>
              <a:cs typeface="Arial" panose="020B0604020202020204" pitchFamily="34" charset="0"/>
            </a:endParaRPr>
          </a:p>
        </p:txBody>
      </p:sp>
      <p:pic>
        <p:nvPicPr>
          <p:cNvPr id="3" name="Imagem 2" descr="Gráfico, Histograma, Gráfico de dispersão&#10;&#10;Descrição gerada automaticamente">
            <a:extLst>
              <a:ext uri="{FF2B5EF4-FFF2-40B4-BE49-F238E27FC236}">
                <a16:creationId xmlns:a16="http://schemas.microsoft.com/office/drawing/2014/main" id="{270EE1CE-1CD6-15D0-E6B7-3C293A82603F}"/>
              </a:ext>
            </a:extLst>
          </p:cNvPr>
          <p:cNvPicPr>
            <a:picLocks noChangeAspect="1"/>
          </p:cNvPicPr>
          <p:nvPr/>
        </p:nvPicPr>
        <p:blipFill>
          <a:blip r:embed="rId2" cstate="print">
            <a:extLst>
              <a:ext uri="{28A0092B-C50C-407E-A947-70E740481C1C}">
                <a14:useLocalDpi xmlns:a14="http://schemas.microsoft.com/office/drawing/2010/main" val="0"/>
              </a:ext>
            </a:extLst>
          </a:blip>
          <a:srcRect l="7983" t="7040" r="6769"/>
          <a:stretch>
            <a:fillRect/>
          </a:stretch>
        </p:blipFill>
        <p:spPr bwMode="auto">
          <a:xfrm>
            <a:off x="787010" y="1316319"/>
            <a:ext cx="4413640" cy="5030366"/>
          </a:xfrm>
          <a:prstGeom prst="rect">
            <a:avLst/>
          </a:prstGeom>
          <a:noFill/>
          <a:ln>
            <a:noFill/>
          </a:ln>
        </p:spPr>
      </p:pic>
    </p:spTree>
    <p:extLst>
      <p:ext uri="{BB962C8B-B14F-4D97-AF65-F5344CB8AC3E}">
        <p14:creationId xmlns:p14="http://schemas.microsoft.com/office/powerpoint/2010/main" val="3960364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Interface gráfica do usuário, Texto, Aplicativo&#10;&#10;O conteúdo gerado por IA pode estar incorreto.">
            <a:extLst>
              <a:ext uri="{FF2B5EF4-FFF2-40B4-BE49-F238E27FC236}">
                <a16:creationId xmlns:a16="http://schemas.microsoft.com/office/drawing/2014/main" id="{3AF4CC45-0466-65C7-8BC0-844EBCF31EED}"/>
              </a:ext>
            </a:extLst>
          </p:cNvPr>
          <p:cNvPicPr>
            <a:picLocks noChangeAspect="1"/>
          </p:cNvPicPr>
          <p:nvPr/>
        </p:nvPicPr>
        <p:blipFill>
          <a:blip r:embed="rId2"/>
          <a:stretch>
            <a:fillRect/>
          </a:stretch>
        </p:blipFill>
        <p:spPr>
          <a:xfrm>
            <a:off x="475439" y="637782"/>
            <a:ext cx="5550292" cy="2298239"/>
          </a:xfrm>
          <a:prstGeom prst="rect">
            <a:avLst/>
          </a:prstGeom>
        </p:spPr>
      </p:pic>
      <p:sp>
        <p:nvSpPr>
          <p:cNvPr id="12" name="CaixaDeTexto 11">
            <a:extLst>
              <a:ext uri="{FF2B5EF4-FFF2-40B4-BE49-F238E27FC236}">
                <a16:creationId xmlns:a16="http://schemas.microsoft.com/office/drawing/2014/main" id="{C8334997-A591-00B5-0E18-2AC0799B5FD4}"/>
              </a:ext>
            </a:extLst>
          </p:cNvPr>
          <p:cNvSpPr txBox="1"/>
          <p:nvPr/>
        </p:nvSpPr>
        <p:spPr>
          <a:xfrm>
            <a:off x="344790" y="2992809"/>
            <a:ext cx="5618671" cy="769441"/>
          </a:xfrm>
          <a:prstGeom prst="rect">
            <a:avLst/>
          </a:prstGeom>
          <a:noFill/>
        </p:spPr>
        <p:txBody>
          <a:bodyPr wrap="square">
            <a:spAutoFit/>
          </a:bodyPr>
          <a:lstStyle/>
          <a:p>
            <a:pPr algn="just"/>
            <a:r>
              <a:rPr lang="pt-BR" sz="2200" b="0" i="1" u="none" strike="noStrike" baseline="0" dirty="0">
                <a:latin typeface="Arial Narrow" panose="020B0606020202030204" pitchFamily="34" charset="0"/>
                <a:cs typeface="Arial" panose="020B0604020202020204" pitchFamily="34" charset="0"/>
              </a:rPr>
              <a:t>• Observe o polígono, a seguir, para responder o </a:t>
            </a:r>
            <a:r>
              <a:rPr lang="pt-BR" sz="2200" b="1" i="1" u="none" strike="noStrike" baseline="0" dirty="0">
                <a:latin typeface="Arial Narrow" panose="020B0606020202030204" pitchFamily="34" charset="0"/>
                <a:cs typeface="Arial" panose="020B0604020202020204" pitchFamily="34" charset="0"/>
              </a:rPr>
              <a:t>item 1 </a:t>
            </a:r>
            <a:endParaRPr lang="pt-BR" sz="2200" dirty="0">
              <a:latin typeface="Arial Narrow" panose="020B0606020202030204" pitchFamily="34" charset="0"/>
              <a:cs typeface="Arial" panose="020B0604020202020204" pitchFamily="34" charset="0"/>
            </a:endParaRPr>
          </a:p>
        </p:txBody>
      </p:sp>
      <p:pic>
        <p:nvPicPr>
          <p:cNvPr id="5" name="Imagem 4" descr="Gráfico, Gráfico de cascata&#10;&#10;Descrição gerada automaticamente">
            <a:extLst>
              <a:ext uri="{FF2B5EF4-FFF2-40B4-BE49-F238E27FC236}">
                <a16:creationId xmlns:a16="http://schemas.microsoft.com/office/drawing/2014/main" id="{DA1BA7BD-5481-0D3B-2288-6361547D8FFB}"/>
              </a:ext>
            </a:extLst>
          </p:cNvPr>
          <p:cNvPicPr>
            <a:picLocks noChangeAspect="1"/>
          </p:cNvPicPr>
          <p:nvPr/>
        </p:nvPicPr>
        <p:blipFill rotWithShape="1">
          <a:blip r:embed="rId3"/>
          <a:srcRect l="17970" t="11990" r="17647" b="24550"/>
          <a:stretch/>
        </p:blipFill>
        <p:spPr bwMode="auto">
          <a:xfrm>
            <a:off x="1400995" y="3762250"/>
            <a:ext cx="3475805" cy="269952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A5855B4-A953-FC9C-7A27-78F178A2F5A3}"/>
                  </a:ext>
                </a:extLst>
              </p:cNvPr>
              <p:cNvSpPr txBox="1"/>
              <p:nvPr/>
            </p:nvSpPr>
            <p:spPr>
              <a:xfrm>
                <a:off x="6476733" y="1150917"/>
                <a:ext cx="5239828" cy="313932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1. </a:t>
                </a:r>
                <a:r>
                  <a:rPr lang="pt-BR" sz="2200" b="0" i="0" u="none" strike="noStrike" baseline="0" dirty="0">
                    <a:latin typeface="Arial Narrow" panose="020B0606020202030204" pitchFamily="34" charset="0"/>
                    <a:cs typeface="Arial" panose="020B0604020202020204" pitchFamily="34" charset="0"/>
                  </a:rPr>
                  <a:t>Qual é a expressão algébrica que permite calcular o perímetro deste polígono?</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32</m:t>
                    </m:r>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p>
              <a:p>
                <a:pPr algn="just"/>
                <a:r>
                  <a:rPr lang="pt-BR" sz="22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10</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+ 7</m:t>
                    </m:r>
                  </m:oMath>
                </a14:m>
                <a:r>
                  <a:rPr lang="pt-BR" sz="2200" b="0" i="1" u="none" strike="noStrike" baseline="0" dirty="0">
                    <a:latin typeface="Arial Narrow" panose="020B0606020202030204" pitchFamily="34" charset="0"/>
                    <a:cs typeface="Arial" panose="020B0604020202020204" pitchFamily="34" charset="0"/>
                  </a:rPr>
                  <a:t> 	</a:t>
                </a:r>
              </a:p>
              <a:p>
                <a:pPr algn="just"/>
                <a:r>
                  <a:rPr lang="pt-BR" sz="2200" b="0" i="0" u="none" strike="noStrike" baseline="0" dirty="0">
                    <a:latin typeface="Arial Narrow" panose="020B0606020202030204" pitchFamily="34" charset="0"/>
                    <a:cs typeface="Arial" panose="020B0604020202020204" pitchFamily="34" charset="0"/>
                  </a:rPr>
                  <a:t>(C)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14</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+ 18</m:t>
                    </m:r>
                  </m:oMath>
                </a14:m>
                <a:endParaRPr lang="pt-BR" sz="2200" b="0" i="1" u="none" strike="noStrike" baseline="0" dirty="0">
                  <a:latin typeface="Arial Narrow" panose="020B0606020202030204" pitchFamily="34" charset="0"/>
                  <a:cs typeface="Arial" panose="020B0604020202020204" pitchFamily="34" charset="0"/>
                </a:endParaRPr>
              </a:p>
              <a:p>
                <a:pPr algn="just"/>
                <a:r>
                  <a:rPr lang="pt-BR" sz="2200" dirty="0">
                    <a:latin typeface="Arial Narrow" panose="020B0606020202030204" pitchFamily="34" charset="0"/>
                    <a:cs typeface="Arial" panose="020B0604020202020204" pitchFamily="34" charset="0"/>
                  </a:rPr>
                  <a:t>(D) </a:t>
                </a:r>
                <a14:m>
                  <m:oMath xmlns:m="http://schemas.openxmlformats.org/officeDocument/2006/math">
                    <m:r>
                      <a:rPr lang="pt-BR" sz="2200" i="1" dirty="0" smtClean="0">
                        <a:latin typeface="Cambria Math" panose="02040503050406030204" pitchFamily="18" charset="0"/>
                        <a:cs typeface="Arial" panose="020B0604020202020204" pitchFamily="34" charset="0"/>
                      </a:rPr>
                      <m:t>18</m:t>
                    </m:r>
                    <m:r>
                      <a:rPr lang="pt-BR" sz="2200" i="1" dirty="0" smtClean="0">
                        <a:latin typeface="Cambria Math" panose="02040503050406030204" pitchFamily="18" charset="0"/>
                        <a:cs typeface="Arial" panose="020B0604020202020204" pitchFamily="34" charset="0"/>
                      </a:rPr>
                      <m:t>𝑥</m:t>
                    </m:r>
                    <m:r>
                      <a:rPr lang="pt-BR" sz="2200" i="1" dirty="0" smtClean="0">
                        <a:latin typeface="Cambria Math" panose="02040503050406030204" pitchFamily="18" charset="0"/>
                        <a:cs typeface="Arial" panose="020B0604020202020204" pitchFamily="34" charset="0"/>
                      </a:rPr>
                      <m:t> + 14</m:t>
                    </m:r>
                  </m:oMath>
                </a14:m>
                <a:endParaRPr lang="pt-BR" sz="2200" i="1" dirty="0">
                  <a:latin typeface="Arial Narrow" panose="020B0606020202030204" pitchFamily="34" charset="0"/>
                  <a:cs typeface="Arial" panose="020B0604020202020204" pitchFamily="34" charset="0"/>
                </a:endParaRPr>
              </a:p>
              <a:p>
                <a:pPr algn="just"/>
                <a:r>
                  <a:rPr lang="pt-BR" sz="2200" dirty="0">
                    <a:latin typeface="Arial Narrow" panose="020B0606020202030204" pitchFamily="34" charset="0"/>
                    <a:cs typeface="Arial" panose="020B0604020202020204" pitchFamily="34" charset="0"/>
                  </a:rPr>
                  <a:t>(E) </a:t>
                </a:r>
                <a14:m>
                  <m:oMath xmlns:m="http://schemas.openxmlformats.org/officeDocument/2006/math">
                    <m:r>
                      <a:rPr lang="pt-BR" sz="2200" i="1" dirty="0" smtClean="0">
                        <a:latin typeface="Cambria Math" panose="02040503050406030204" pitchFamily="18" charset="0"/>
                        <a:cs typeface="Arial" panose="020B0604020202020204" pitchFamily="34" charset="0"/>
                      </a:rPr>
                      <m:t>24</m:t>
                    </m:r>
                    <m:r>
                      <a:rPr lang="pt-BR" sz="2200" i="1" dirty="0" smtClean="0">
                        <a:latin typeface="Cambria Math" panose="02040503050406030204" pitchFamily="18" charset="0"/>
                        <a:cs typeface="Arial" panose="020B0604020202020204" pitchFamily="34" charset="0"/>
                      </a:rPr>
                      <m:t>𝑥</m:t>
                    </m:r>
                    <m:r>
                      <a:rPr lang="pt-BR" sz="2200" i="1" dirty="0" smtClean="0">
                        <a:latin typeface="Cambria Math" panose="02040503050406030204" pitchFamily="18" charset="0"/>
                        <a:cs typeface="Arial" panose="020B0604020202020204" pitchFamily="34" charset="0"/>
                      </a:rPr>
                      <m:t> + 8</m:t>
                    </m:r>
                  </m:oMath>
                </a14:m>
                <a:endParaRPr lang="pt-BR" sz="2200" i="1" dirty="0">
                  <a:latin typeface="Arial Narrow" panose="020B0606020202030204" pitchFamily="34" charset="0"/>
                  <a:cs typeface="Arial" panose="020B0604020202020204" pitchFamily="34"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6A5855B4-A953-FC9C-7A27-78F178A2F5A3}"/>
                  </a:ext>
                </a:extLst>
              </p:cNvPr>
              <p:cNvSpPr txBox="1">
                <a:spLocks noRot="1" noChangeAspect="1" noMove="1" noResize="1" noEditPoints="1" noAdjustHandles="1" noChangeArrowheads="1" noChangeShapeType="1" noTextEdit="1"/>
              </p:cNvSpPr>
              <p:nvPr/>
            </p:nvSpPr>
            <p:spPr>
              <a:xfrm>
                <a:off x="6476733" y="1150917"/>
                <a:ext cx="5239828" cy="3139321"/>
              </a:xfrm>
              <a:prstGeom prst="rect">
                <a:avLst/>
              </a:prstGeom>
              <a:blipFill>
                <a:blip r:embed="rId4"/>
                <a:stretch>
                  <a:fillRect l="-1512" t="-1359" r="-1395"/>
                </a:stretch>
              </a:blipFill>
            </p:spPr>
            <p:txBody>
              <a:bodyPr/>
              <a:lstStyle/>
              <a:p>
                <a:r>
                  <a:rPr lang="pt-BR">
                    <a:noFill/>
                  </a:rPr>
                  <a:t> </a:t>
                </a:r>
              </a:p>
            </p:txBody>
          </p:sp>
        </mc:Fallback>
      </mc:AlternateContent>
      <p:cxnSp>
        <p:nvCxnSpPr>
          <p:cNvPr id="2" name="Conector reto 1">
            <a:extLst>
              <a:ext uri="{FF2B5EF4-FFF2-40B4-BE49-F238E27FC236}">
                <a16:creationId xmlns:a16="http://schemas.microsoft.com/office/drawing/2014/main" id="{9D3B1F36-F4D4-ED33-5A61-2E285E6026A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80286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799F5-07D5-BEAF-C53D-7EDB0FA2437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F37BBA0-3228-003E-6018-163B03ABF0D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descr="Interface gráfica do usuário, Site&#10;&#10;O conteúdo gerado por IA pode estar incorreto.">
            <a:extLst>
              <a:ext uri="{FF2B5EF4-FFF2-40B4-BE49-F238E27FC236}">
                <a16:creationId xmlns:a16="http://schemas.microsoft.com/office/drawing/2014/main" id="{63919C56-62E2-A1DB-F7F5-083AB12176F9}"/>
              </a:ext>
            </a:extLst>
          </p:cNvPr>
          <p:cNvPicPr>
            <a:picLocks noChangeAspect="1"/>
          </p:cNvPicPr>
          <p:nvPr/>
        </p:nvPicPr>
        <p:blipFill>
          <a:blip r:embed="rId2"/>
          <a:stretch>
            <a:fillRect/>
          </a:stretch>
        </p:blipFill>
        <p:spPr>
          <a:xfrm>
            <a:off x="379922" y="705581"/>
            <a:ext cx="3685043" cy="742441"/>
          </a:xfrm>
          <a:prstGeom prst="rect">
            <a:avLst/>
          </a:prstGeom>
        </p:spPr>
      </p:pic>
      <p:sp>
        <p:nvSpPr>
          <p:cNvPr id="7" name="CaixaDeTexto 6">
            <a:extLst>
              <a:ext uri="{FF2B5EF4-FFF2-40B4-BE49-F238E27FC236}">
                <a16:creationId xmlns:a16="http://schemas.microsoft.com/office/drawing/2014/main" id="{5DC7A0F2-8AA7-8328-4696-929DD5723851}"/>
              </a:ext>
            </a:extLst>
          </p:cNvPr>
          <p:cNvSpPr txBox="1"/>
          <p:nvPr/>
        </p:nvSpPr>
        <p:spPr>
          <a:xfrm>
            <a:off x="176843" y="1572366"/>
            <a:ext cx="6094562" cy="1107996"/>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MONÔMIOS</a:t>
            </a:r>
          </a:p>
          <a:p>
            <a:pPr algn="just"/>
            <a:r>
              <a:rPr lang="pt-BR" sz="2200" b="0" i="0" u="none" strike="noStrike" baseline="0" dirty="0">
                <a:latin typeface="Arial Narrow" panose="020B0606020202030204" pitchFamily="34" charset="0"/>
                <a:cs typeface="Arial" panose="020B0604020202020204" pitchFamily="34" charset="0"/>
              </a:rPr>
              <a:t>Ao falarmos de expressão algébrica, podemos nos lembrar de como calculamos a área de um retângulo</a:t>
            </a:r>
            <a:r>
              <a:rPr lang="pt-BR" sz="1800" b="0" i="0" u="none" strike="noStrike" baseline="0" dirty="0">
                <a:latin typeface="Arial Narrow" panose="020B0606020202030204" pitchFamily="34" charset="0"/>
              </a:rPr>
              <a:t>.</a:t>
            </a:r>
            <a:endParaRPr lang="pt-BR"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65586509-63DE-E142-646E-F0F6F8A979F1}"/>
                  </a:ext>
                </a:extLst>
              </p:cNvPr>
              <p:cNvSpPr txBox="1"/>
              <p:nvPr/>
            </p:nvSpPr>
            <p:spPr>
              <a:xfrm>
                <a:off x="214723" y="4927658"/>
                <a:ext cx="6156385" cy="43088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Logo, a expressão algébrica para esse cálculo é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𝑏h</m:t>
                    </m:r>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1" name="CaixaDeTexto 10">
                <a:extLst>
                  <a:ext uri="{FF2B5EF4-FFF2-40B4-BE49-F238E27FC236}">
                    <a16:creationId xmlns:a16="http://schemas.microsoft.com/office/drawing/2014/main" id="{65586509-63DE-E142-646E-F0F6F8A979F1}"/>
                  </a:ext>
                </a:extLst>
              </p:cNvPr>
              <p:cNvSpPr txBox="1">
                <a:spLocks noRot="1" noChangeAspect="1" noMove="1" noResize="1" noEditPoints="1" noAdjustHandles="1" noChangeArrowheads="1" noChangeShapeType="1" noTextEdit="1"/>
              </p:cNvSpPr>
              <p:nvPr/>
            </p:nvSpPr>
            <p:spPr>
              <a:xfrm>
                <a:off x="214723" y="4927658"/>
                <a:ext cx="6156385" cy="430887"/>
              </a:xfrm>
              <a:prstGeom prst="rect">
                <a:avLst/>
              </a:prstGeom>
              <a:blipFill>
                <a:blip r:embed="rId3"/>
                <a:stretch>
                  <a:fillRect l="-1287" t="-7042" b="-2957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F74C30BC-0B10-2636-3949-85C4E0B3495D}"/>
                  </a:ext>
                </a:extLst>
              </p:cNvPr>
              <p:cNvSpPr txBox="1"/>
              <p:nvPr/>
            </p:nvSpPr>
            <p:spPr>
              <a:xfrm>
                <a:off x="6296786" y="4206931"/>
                <a:ext cx="5680491" cy="1785104"/>
              </a:xfrm>
              <a:prstGeom prst="rect">
                <a:avLst/>
              </a:prstGeom>
              <a:noFill/>
            </p:spPr>
            <p:txBody>
              <a:bodyPr wrap="square">
                <a:spAutoFit/>
              </a:bodyPr>
              <a:lstStyle/>
              <a:p>
                <a:pPr algn="just"/>
                <a:r>
                  <a:rPr lang="pt-BR" sz="2200" b="0" i="0" u="none" strike="noStrike" baseline="0" dirty="0">
                    <a:solidFill>
                      <a:srgbClr val="000000"/>
                    </a:solidFill>
                    <a:latin typeface="Arial Narrow" panose="020B0606020202030204" pitchFamily="34" charset="0"/>
                    <a:cs typeface="Arial" panose="020B0604020202020204" pitchFamily="34" charset="0"/>
                  </a:rPr>
                  <a:t>Na expressão do cálculo de área anterior, </a:t>
                </a:r>
                <a14:m>
                  <m:oMath xmlns:m="http://schemas.openxmlformats.org/officeDocument/2006/math">
                    <m:r>
                      <a:rPr lang="pt-BR" sz="2200" b="1" i="1" u="none" strike="noStrike" baseline="0" smtClean="0">
                        <a:solidFill>
                          <a:srgbClr val="000000"/>
                        </a:solidFill>
                        <a:latin typeface="Cambria Math" panose="02040503050406030204" pitchFamily="18" charset="0"/>
                        <a:cs typeface="Arial" panose="020B0604020202020204" pitchFamily="34" charset="0"/>
                      </a:rPr>
                      <m:t>𝒂𝒃</m:t>
                    </m:r>
                  </m:oMath>
                </a14:m>
                <a:r>
                  <a:rPr lang="pt-BR" sz="2200" b="0" i="0" u="none" strike="noStrike" baseline="0" dirty="0">
                    <a:solidFill>
                      <a:srgbClr val="000000"/>
                    </a:solidFill>
                    <a:latin typeface="Arial Narrow" panose="020B0606020202030204" pitchFamily="34" charset="0"/>
                    <a:cs typeface="Arial" panose="020B0604020202020204" pitchFamily="34" charset="0"/>
                  </a:rPr>
                  <a:t>é chamada de </a:t>
                </a:r>
                <a:r>
                  <a:rPr lang="pt-BR" sz="2200" b="1" i="0" u="none" strike="noStrike" baseline="0" dirty="0">
                    <a:solidFill>
                      <a:srgbClr val="000000"/>
                    </a:solidFill>
                    <a:latin typeface="Arial Narrow" panose="020B0606020202030204" pitchFamily="34" charset="0"/>
                    <a:cs typeface="Arial" panose="020B0604020202020204" pitchFamily="34" charset="0"/>
                  </a:rPr>
                  <a:t>monômio</a:t>
                </a:r>
                <a:r>
                  <a:rPr lang="pt-BR" sz="2200" b="0" i="0" u="none" strike="noStrike" baseline="0" dirty="0">
                    <a:solidFill>
                      <a:srgbClr val="000000"/>
                    </a:solidFill>
                    <a:latin typeface="Arial Narrow" panose="020B0606020202030204" pitchFamily="34" charset="0"/>
                    <a:cs typeface="Arial" panose="020B0604020202020204" pitchFamily="34" charset="0"/>
                  </a:rPr>
                  <a:t>, pois é composto por apenas um único termo algébrico. O monômio contém uma parte numérica chamada de </a:t>
                </a:r>
                <a:r>
                  <a:rPr lang="pt-BR" sz="2200" b="1" i="0" u="none" strike="noStrike" baseline="0" dirty="0">
                    <a:solidFill>
                      <a:srgbClr val="11FFFF"/>
                    </a:solidFill>
                    <a:latin typeface="Arial Narrow" panose="020B0606020202030204" pitchFamily="34" charset="0"/>
                    <a:cs typeface="Arial" panose="020B0604020202020204" pitchFamily="34" charset="0"/>
                  </a:rPr>
                  <a:t>coeficiente numérico </a:t>
                </a:r>
                <a:r>
                  <a:rPr lang="pt-BR" sz="2200" b="0" i="0" u="none" strike="noStrike" baseline="0" dirty="0">
                    <a:solidFill>
                      <a:srgbClr val="000000"/>
                    </a:solidFill>
                    <a:latin typeface="Arial Narrow" panose="020B0606020202030204" pitchFamily="34" charset="0"/>
                    <a:cs typeface="Arial" panose="020B0604020202020204" pitchFamily="34" charset="0"/>
                  </a:rPr>
                  <a:t>e uma parte de variáveis denominada de </a:t>
                </a:r>
                <a:r>
                  <a:rPr lang="pt-BR" sz="2200" b="1" i="0" u="none" strike="noStrike" baseline="0" dirty="0">
                    <a:solidFill>
                      <a:srgbClr val="FF0532"/>
                    </a:solidFill>
                    <a:latin typeface="Arial Narrow" panose="020B0606020202030204" pitchFamily="34" charset="0"/>
                    <a:cs typeface="Arial" panose="020B0604020202020204" pitchFamily="34" charset="0"/>
                  </a:rPr>
                  <a:t>parte literal</a:t>
                </a:r>
                <a:r>
                  <a:rPr lang="pt-BR" sz="2200" b="0" i="0" u="none" strike="noStrike" baseline="0" dirty="0">
                    <a:solidFill>
                      <a:srgbClr val="000000"/>
                    </a:solidFill>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5" name="CaixaDeTexto 14">
                <a:extLst>
                  <a:ext uri="{FF2B5EF4-FFF2-40B4-BE49-F238E27FC236}">
                    <a16:creationId xmlns:a16="http://schemas.microsoft.com/office/drawing/2014/main" id="{F74C30BC-0B10-2636-3949-85C4E0B3495D}"/>
                  </a:ext>
                </a:extLst>
              </p:cNvPr>
              <p:cNvSpPr txBox="1">
                <a:spLocks noRot="1" noChangeAspect="1" noMove="1" noResize="1" noEditPoints="1" noAdjustHandles="1" noChangeArrowheads="1" noChangeShapeType="1" noTextEdit="1"/>
              </p:cNvSpPr>
              <p:nvPr/>
            </p:nvSpPr>
            <p:spPr>
              <a:xfrm>
                <a:off x="6296786" y="4206931"/>
                <a:ext cx="5680491" cy="1785104"/>
              </a:xfrm>
              <a:prstGeom prst="rect">
                <a:avLst/>
              </a:prstGeom>
              <a:blipFill>
                <a:blip r:embed="rId4"/>
                <a:stretch>
                  <a:fillRect l="-1395" t="-2048" r="-1395" b="-6485"/>
                </a:stretch>
              </a:blipFill>
            </p:spPr>
            <p:txBody>
              <a:bodyPr/>
              <a:lstStyle/>
              <a:p>
                <a:r>
                  <a:rPr lang="pt-BR">
                    <a:noFill/>
                  </a:rPr>
                  <a:t> </a:t>
                </a:r>
              </a:p>
            </p:txBody>
          </p:sp>
        </mc:Fallback>
      </mc:AlternateContent>
      <p:pic>
        <p:nvPicPr>
          <p:cNvPr id="3" name="Imagem 2" descr="Uma imagem contendo Texto&#10;&#10;O conteúdo gerado por IA pode estar incorreto.">
            <a:extLst>
              <a:ext uri="{FF2B5EF4-FFF2-40B4-BE49-F238E27FC236}">
                <a16:creationId xmlns:a16="http://schemas.microsoft.com/office/drawing/2014/main" id="{883CF4E5-C06E-B377-6EAC-82212DFCB0AC}"/>
              </a:ext>
            </a:extLst>
          </p:cNvPr>
          <p:cNvPicPr>
            <a:picLocks noChangeAspect="1"/>
          </p:cNvPicPr>
          <p:nvPr/>
        </p:nvPicPr>
        <p:blipFill>
          <a:blip r:embed="rId5"/>
          <a:stretch>
            <a:fillRect/>
          </a:stretch>
        </p:blipFill>
        <p:spPr>
          <a:xfrm>
            <a:off x="510824" y="3125097"/>
            <a:ext cx="5562523" cy="1675503"/>
          </a:xfrm>
          <a:prstGeom prst="rect">
            <a:avLst/>
          </a:prstGeom>
        </p:spPr>
      </p:pic>
      <mc:AlternateContent xmlns:mc="http://schemas.openxmlformats.org/markup-compatibility/2006" xmlns:a14="http://schemas.microsoft.com/office/drawing/2010/main">
        <mc:Choice Requires="a14">
          <p:graphicFrame>
            <p:nvGraphicFramePr>
              <p:cNvPr id="6" name="Tabela 5">
                <a:extLst>
                  <a:ext uri="{FF2B5EF4-FFF2-40B4-BE49-F238E27FC236}">
                    <a16:creationId xmlns:a16="http://schemas.microsoft.com/office/drawing/2014/main" id="{239E83C8-AE6E-E5B4-188D-A5F555D6AB62}"/>
                  </a:ext>
                </a:extLst>
              </p:cNvPr>
              <p:cNvGraphicFramePr>
                <a:graphicFrameLocks noGrp="1"/>
              </p:cNvGraphicFramePr>
              <p:nvPr>
                <p:extLst>
                  <p:ext uri="{D42A27DB-BD31-4B8C-83A1-F6EECF244321}">
                    <p14:modId xmlns:p14="http://schemas.microsoft.com/office/powerpoint/2010/main" val="1813176365"/>
                  </p:ext>
                </p:extLst>
              </p:nvPr>
            </p:nvGraphicFramePr>
            <p:xfrm>
              <a:off x="6465727" y="727295"/>
              <a:ext cx="5285597" cy="3048000"/>
            </p:xfrm>
            <a:graphic>
              <a:graphicData uri="http://schemas.openxmlformats.org/drawingml/2006/table">
                <a:tbl>
                  <a:tblPr firstRow="1" firstCol="1" bandRow="1"/>
                  <a:tblGrid>
                    <a:gridCol w="2522534">
                      <a:extLst>
                        <a:ext uri="{9D8B030D-6E8A-4147-A177-3AD203B41FA5}">
                          <a16:colId xmlns:a16="http://schemas.microsoft.com/office/drawing/2014/main" val="4132114404"/>
                        </a:ext>
                      </a:extLst>
                    </a:gridCol>
                    <a:gridCol w="2763063">
                      <a:extLst>
                        <a:ext uri="{9D8B030D-6E8A-4147-A177-3AD203B41FA5}">
                          <a16:colId xmlns:a16="http://schemas.microsoft.com/office/drawing/2014/main" val="2966638623"/>
                        </a:ext>
                      </a:extLst>
                    </a:gridCol>
                  </a:tblGrid>
                  <a:tr h="833795">
                    <a:tc>
                      <a:txBody>
                        <a:bodyPr/>
                        <a:lstStyle/>
                        <a:p>
                          <a:pPr>
                            <a:lnSpc>
                              <a:spcPct val="100000"/>
                            </a:lnSpc>
                            <a:buNone/>
                          </a:pPr>
                          <a:endParaRPr lang="pt-B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FFC000"/>
                          </a:solidFill>
                          <a:prstDash val="solid"/>
                          <a:round/>
                          <a:headEnd type="none" w="med" len="med"/>
                          <a:tailEnd type="none" w="med" len="med"/>
                        </a:lnL>
                        <a:lnR>
                          <a:noFill/>
                        </a:lnR>
                        <a:lnT w="19050" cap="flat" cmpd="sng" algn="ctr">
                          <a:solidFill>
                            <a:srgbClr val="FFC000"/>
                          </a:solidFill>
                          <a:prstDash val="solid"/>
                          <a:round/>
                          <a:headEnd type="none" w="med" len="med"/>
                          <a:tailEnd type="none" w="med" len="med"/>
                        </a:lnT>
                        <a:lnB>
                          <a:noFill/>
                        </a:lnB>
                        <a:noFill/>
                      </a:tcPr>
                    </a:tc>
                    <a:tc>
                      <a:txBody>
                        <a:bodyPr/>
                        <a:lstStyle/>
                        <a:p>
                          <a:pPr algn="just">
                            <a:lnSpc>
                              <a:spcPct val="100000"/>
                            </a:lnSpc>
                            <a:spcAft>
                              <a:spcPts val="0"/>
                            </a:spcAft>
                            <a:buNone/>
                            <a:tabLst>
                              <a:tab pos="2386965" algn="l"/>
                            </a:tabLst>
                          </a:pPr>
                          <a:r>
                            <a:rPr lang="pt-BR" sz="2000" kern="0" dirty="0">
                              <a:effectLst/>
                              <a:latin typeface="Arial Narrow" panose="020B0606020202030204" pitchFamily="34" charset="0"/>
                              <a:ea typeface="Aptos" panose="020B0004020202020204" pitchFamily="34" charset="0"/>
                              <a:cs typeface="Times New Roman" panose="02020603050405020304" pitchFamily="18" charset="0"/>
                            </a:rPr>
                            <a:t>Observe que as notações para as operações de multiplicação são:</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a:noFill/>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a:noFill/>
                        </a:lnB>
                        <a:noFill/>
                      </a:tcPr>
                    </a:tc>
                    <a:extLst>
                      <a:ext uri="{0D108BD9-81ED-4DB2-BD59-A6C34878D82A}">
                        <a16:rowId xmlns:a16="http://schemas.microsoft.com/office/drawing/2014/main" val="2031193370"/>
                      </a:ext>
                    </a:extLst>
                  </a:tr>
                  <a:tr h="2063964">
                    <a:tc gridSpan="2">
                      <a:txBody>
                        <a:bodyPr/>
                        <a:lstStyle/>
                        <a:p>
                          <a:pPr algn="just">
                            <a:lnSpc>
                              <a:spcPct val="100000"/>
                            </a:lnSpc>
                            <a:spcAft>
                              <a:spcPts val="0"/>
                            </a:spcAft>
                            <a:buNone/>
                            <a:tabLst>
                              <a:tab pos="2386965" algn="l"/>
                            </a:tabLst>
                          </a:pPr>
                          <a14:m>
                            <m:oMathPara xmlns:m="http://schemas.openxmlformats.org/officeDocument/2006/math">
                              <m:oMathParaPr>
                                <m:jc m:val="centerGroup"/>
                              </m:oMathParaPr>
                              <m:oMath xmlns:m="http://schemas.openxmlformats.org/officeDocument/2006/math">
                                <m:r>
                                  <a:rPr lang="pt-BR" sz="2000" i="1" kern="0">
                                    <a:effectLst/>
                                    <a:latin typeface="Cambria Math" panose="02040503050406030204" pitchFamily="18" charset="0"/>
                                    <a:ea typeface="Aptos" panose="020B0004020202020204" pitchFamily="34" charset="0"/>
                                    <a:cs typeface="Times New Roman" panose="02020603050405020304" pitchFamily="18" charset="0"/>
                                  </a:rPr>
                                  <m:t>𝑗</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𝑘</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𝑗</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𝑘</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𝑗𝑘</m:t>
                                </m:r>
                              </m:oMath>
                            </m:oMathPara>
                          </a14:m>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0000"/>
                            </a:lnSpc>
                            <a:spcAft>
                              <a:spcPts val="0"/>
                            </a:spcAft>
                            <a:buNone/>
                            <a:tabLst>
                              <a:tab pos="2386965" algn="l"/>
                            </a:tabLst>
                          </a:pPr>
                          <a:r>
                            <a:rPr lang="pt-BR" sz="2000" kern="0" dirty="0">
                              <a:effectLst/>
                              <a:latin typeface="Arial Narrow" panose="020B0606020202030204" pitchFamily="34" charset="0"/>
                              <a:ea typeface="Aptos" panose="020B0004020202020204" pitchFamily="34" charset="0"/>
                              <a:cs typeface="Times New Roman" panose="02020603050405020304" pitchFamily="18" charset="0"/>
                            </a:rPr>
                            <a:t>Para </a:t>
                          </a:r>
                          <a14:m>
                            <m:oMath xmlns:m="http://schemas.openxmlformats.org/officeDocument/2006/math">
                              <m:r>
                                <a:rPr lang="pt-BR" sz="2000" i="1" kern="0">
                                  <a:effectLst/>
                                  <a:latin typeface="Cambria Math" panose="02040503050406030204" pitchFamily="18" charset="0"/>
                                  <a:ea typeface="Aptos" panose="020B0004020202020204" pitchFamily="34" charset="0"/>
                                  <a:cs typeface="Times New Roman" panose="02020603050405020304" pitchFamily="18" charset="0"/>
                                </a:rPr>
                                <m:t>𝑗</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=4</m:t>
                              </m:r>
                            </m:oMath>
                          </a14:m>
                          <a:r>
                            <a:rPr lang="pt-BR" sz="2000" kern="0" dirty="0">
                              <a:effectLst/>
                              <a:latin typeface="Arial Narrow" panose="020B0606020202030204" pitchFamily="34" charset="0"/>
                              <a:ea typeface="Aptos" panose="020B0004020202020204" pitchFamily="34" charset="0"/>
                              <a:cs typeface="Times New Roman" panose="02020603050405020304" pitchFamily="18" charset="0"/>
                            </a:rPr>
                            <a:t>, temos:</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0000"/>
                            </a:lnSpc>
                            <a:spcAft>
                              <a:spcPts val="0"/>
                            </a:spcAft>
                            <a:buNone/>
                            <a:tabLst>
                              <a:tab pos="2386965" algn="l"/>
                            </a:tabLst>
                          </a:pPr>
                          <a14:m>
                            <m:oMathPara xmlns:m="http://schemas.openxmlformats.org/officeDocument/2006/math">
                              <m:oMathParaPr>
                                <m:jc m:val="centerGroup"/>
                              </m:oMathParaPr>
                              <m:oMath xmlns:m="http://schemas.openxmlformats.org/officeDocument/2006/math">
                                <m:r>
                                  <a:rPr lang="pt-BR" sz="2000" i="1" kern="0">
                                    <a:effectLst/>
                                    <a:latin typeface="Cambria Math" panose="02040503050406030204" pitchFamily="18" charset="0"/>
                                    <a:ea typeface="Aptos" panose="020B0004020202020204" pitchFamily="34" charset="0"/>
                                    <a:cs typeface="Times New Roman" panose="02020603050405020304" pitchFamily="18" charset="0"/>
                                  </a:rPr>
                                  <m:t>4×</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𝑘</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4∙</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𝑘</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4</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𝑘</m:t>
                                </m:r>
                              </m:oMath>
                            </m:oMathPara>
                          </a14:m>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0000"/>
                            </a:lnSpc>
                            <a:spcAft>
                              <a:spcPts val="0"/>
                            </a:spcAft>
                            <a:buNone/>
                            <a:tabLst>
                              <a:tab pos="2386965" algn="l"/>
                            </a:tabLst>
                          </a:pPr>
                          <a:r>
                            <a:rPr lang="pt-BR" sz="2000" kern="0" dirty="0">
                              <a:effectLst/>
                              <a:latin typeface="Arial Narrow" panose="020B0606020202030204" pitchFamily="34" charset="0"/>
                              <a:ea typeface="Aptos" panose="020B0004020202020204" pitchFamily="34" charset="0"/>
                              <a:cs typeface="Times New Roman" panose="02020603050405020304" pitchFamily="18" charset="0"/>
                            </a:rPr>
                            <a:t>Essas três formas de escrever as multiplicações são equivalentes.</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0000"/>
                            </a:lnSpc>
                            <a:spcAft>
                              <a:spcPts val="0"/>
                            </a:spcAft>
                            <a:buNone/>
                            <a:tabLst>
                              <a:tab pos="2386965" algn="l"/>
                            </a:tabLst>
                          </a:pPr>
                          <a:r>
                            <a:rPr lang="pt-BR" sz="2000" kern="0" dirty="0">
                              <a:effectLst/>
                              <a:latin typeface="Arial Narrow" panose="020B0606020202030204" pitchFamily="34" charset="0"/>
                              <a:ea typeface="Aptos" panose="020B0004020202020204" pitchFamily="34" charset="0"/>
                              <a:cs typeface="Times New Roman" panose="02020603050405020304" pitchFamily="18" charset="0"/>
                            </a:rPr>
                            <a:t>Além disso,</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0000"/>
                            </a:lnSpc>
                            <a:spcAft>
                              <a:spcPts val="0"/>
                            </a:spcAft>
                            <a:buNone/>
                            <a:tabLst>
                              <a:tab pos="2386965" algn="l"/>
                            </a:tabLst>
                          </a:pPr>
                          <a14:m>
                            <m:oMathPara xmlns:m="http://schemas.openxmlformats.org/officeDocument/2006/math">
                              <m:oMathParaPr>
                                <m:jc m:val="centerGroup"/>
                              </m:oMathParaPr>
                              <m:oMath xmlns:m="http://schemas.openxmlformats.org/officeDocument/2006/math">
                                <m:r>
                                  <a:rPr lang="pt-BR" sz="2000" i="1" kern="0">
                                    <a:effectLst/>
                                    <a:latin typeface="Cambria Math" panose="02040503050406030204" pitchFamily="18" charset="0"/>
                                    <a:ea typeface="Aptos" panose="020B0004020202020204" pitchFamily="34" charset="0"/>
                                    <a:cs typeface="Times New Roman" panose="02020603050405020304" pitchFamily="18" charset="0"/>
                                  </a:rPr>
                                  <m:t>1×</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1∙</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1</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0">
                                    <a:effectLst/>
                                    <a:latin typeface="Cambria Math" panose="02040503050406030204" pitchFamily="18" charset="0"/>
                                    <a:ea typeface="Aptos" panose="020B0004020202020204" pitchFamily="34" charset="0"/>
                                    <a:cs typeface="Times New Roman" panose="02020603050405020304" pitchFamily="18" charset="0"/>
                                  </a:rPr>
                                  <m:t>ou</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0">
                                    <a:effectLst/>
                                    <a:latin typeface="Cambria Math" panose="02040503050406030204" pitchFamily="18" charset="0"/>
                                    <a:ea typeface="Aptos" panose="020B0004020202020204" pitchFamily="34" charset="0"/>
                                    <a:cs typeface="Times New Roman" panose="02020603050405020304" pitchFamily="18" charset="0"/>
                                  </a:rPr>
                                  <m:t>𝑦</m:t>
                                </m:r>
                              </m:oMath>
                            </m:oMathPara>
                          </a14:m>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noFill/>
                      </a:tcPr>
                    </a:tc>
                    <a:tc hMerge="1">
                      <a:txBody>
                        <a:bodyPr/>
                        <a:lstStyle/>
                        <a:p>
                          <a:endParaRPr lang="pt-BR"/>
                        </a:p>
                      </a:txBody>
                      <a:tcPr/>
                    </a:tc>
                    <a:extLst>
                      <a:ext uri="{0D108BD9-81ED-4DB2-BD59-A6C34878D82A}">
                        <a16:rowId xmlns:a16="http://schemas.microsoft.com/office/drawing/2014/main" val="3758942646"/>
                      </a:ext>
                    </a:extLst>
                  </a:tr>
                </a:tbl>
              </a:graphicData>
            </a:graphic>
          </p:graphicFrame>
        </mc:Choice>
        <mc:Fallback xmlns="">
          <p:graphicFrame>
            <p:nvGraphicFramePr>
              <p:cNvPr id="6" name="Tabela 5">
                <a:extLst>
                  <a:ext uri="{FF2B5EF4-FFF2-40B4-BE49-F238E27FC236}">
                    <a16:creationId xmlns:a16="http://schemas.microsoft.com/office/drawing/2014/main" id="{239E83C8-AE6E-E5B4-188D-A5F555D6AB62}"/>
                  </a:ext>
                </a:extLst>
              </p:cNvPr>
              <p:cNvGraphicFramePr>
                <a:graphicFrameLocks noGrp="1"/>
              </p:cNvGraphicFramePr>
              <p:nvPr>
                <p:extLst>
                  <p:ext uri="{D42A27DB-BD31-4B8C-83A1-F6EECF244321}">
                    <p14:modId xmlns:p14="http://schemas.microsoft.com/office/powerpoint/2010/main" val="1813176365"/>
                  </p:ext>
                </p:extLst>
              </p:nvPr>
            </p:nvGraphicFramePr>
            <p:xfrm>
              <a:off x="6465727" y="727295"/>
              <a:ext cx="5285597" cy="3048000"/>
            </p:xfrm>
            <a:graphic>
              <a:graphicData uri="http://schemas.openxmlformats.org/drawingml/2006/table">
                <a:tbl>
                  <a:tblPr firstRow="1" firstCol="1" bandRow="1"/>
                  <a:tblGrid>
                    <a:gridCol w="2522534">
                      <a:extLst>
                        <a:ext uri="{9D8B030D-6E8A-4147-A177-3AD203B41FA5}">
                          <a16:colId xmlns:a16="http://schemas.microsoft.com/office/drawing/2014/main" val="4132114404"/>
                        </a:ext>
                      </a:extLst>
                    </a:gridCol>
                    <a:gridCol w="2763063">
                      <a:extLst>
                        <a:ext uri="{9D8B030D-6E8A-4147-A177-3AD203B41FA5}">
                          <a16:colId xmlns:a16="http://schemas.microsoft.com/office/drawing/2014/main" val="2966638623"/>
                        </a:ext>
                      </a:extLst>
                    </a:gridCol>
                  </a:tblGrid>
                  <a:tr h="914400">
                    <a:tc>
                      <a:txBody>
                        <a:bodyPr/>
                        <a:lstStyle/>
                        <a:p>
                          <a:pPr>
                            <a:lnSpc>
                              <a:spcPct val="100000"/>
                            </a:lnSpc>
                            <a:buNone/>
                          </a:pPr>
                          <a:endParaRPr lang="pt-B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FFC000"/>
                          </a:solidFill>
                          <a:prstDash val="solid"/>
                          <a:round/>
                          <a:headEnd type="none" w="med" len="med"/>
                          <a:tailEnd type="none" w="med" len="med"/>
                        </a:lnL>
                        <a:lnR>
                          <a:noFill/>
                        </a:lnR>
                        <a:lnT w="19050" cap="flat" cmpd="sng" algn="ctr">
                          <a:solidFill>
                            <a:srgbClr val="FFC000"/>
                          </a:solidFill>
                          <a:prstDash val="solid"/>
                          <a:round/>
                          <a:headEnd type="none" w="med" len="med"/>
                          <a:tailEnd type="none" w="med" len="med"/>
                        </a:lnT>
                        <a:lnB>
                          <a:noFill/>
                        </a:lnB>
                        <a:noFill/>
                      </a:tcPr>
                    </a:tc>
                    <a:tc>
                      <a:txBody>
                        <a:bodyPr/>
                        <a:lstStyle/>
                        <a:p>
                          <a:pPr algn="just">
                            <a:lnSpc>
                              <a:spcPct val="100000"/>
                            </a:lnSpc>
                            <a:spcAft>
                              <a:spcPts val="0"/>
                            </a:spcAft>
                            <a:buNone/>
                            <a:tabLst>
                              <a:tab pos="2386965" algn="l"/>
                            </a:tabLst>
                          </a:pPr>
                          <a:r>
                            <a:rPr lang="pt-BR" sz="2000" kern="0" dirty="0">
                              <a:effectLst/>
                              <a:latin typeface="Arial Narrow" panose="020B0606020202030204" pitchFamily="34" charset="0"/>
                              <a:ea typeface="Aptos" panose="020B0004020202020204" pitchFamily="34" charset="0"/>
                              <a:cs typeface="Times New Roman" panose="02020603050405020304" pitchFamily="18" charset="0"/>
                            </a:rPr>
                            <a:t>Observe que as notações para as operações de multiplicação são:</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a:noFill/>
                        </a:lnL>
                        <a:lnR w="19050" cap="flat" cmpd="sng" algn="ctr">
                          <a:solidFill>
                            <a:srgbClr val="FFC000"/>
                          </a:solidFill>
                          <a:prstDash val="solid"/>
                          <a:round/>
                          <a:headEnd type="none" w="med" len="med"/>
                          <a:tailEnd type="none" w="med" len="med"/>
                        </a:lnR>
                        <a:lnT w="19050" cap="flat" cmpd="sng" algn="ctr">
                          <a:solidFill>
                            <a:srgbClr val="FFC000"/>
                          </a:solidFill>
                          <a:prstDash val="solid"/>
                          <a:round/>
                          <a:headEnd type="none" w="med" len="med"/>
                          <a:tailEnd type="none" w="med" len="med"/>
                        </a:lnT>
                        <a:lnB>
                          <a:noFill/>
                        </a:lnB>
                        <a:noFill/>
                      </a:tcPr>
                    </a:tc>
                    <a:extLst>
                      <a:ext uri="{0D108BD9-81ED-4DB2-BD59-A6C34878D82A}">
                        <a16:rowId xmlns:a16="http://schemas.microsoft.com/office/drawing/2014/main" val="2031193370"/>
                      </a:ext>
                    </a:extLst>
                  </a:tr>
                  <a:tr h="2133600">
                    <a:tc gridSpan="2">
                      <a:txBody>
                        <a:bodyPr/>
                        <a:lstStyle/>
                        <a:p>
                          <a:endParaRPr lang="pt-BR"/>
                        </a:p>
                      </a:txBody>
                      <a:tcPr marL="68580" marR="68580" marT="0" marB="0" anchor="ctr">
                        <a:lnL w="19050" cap="flat" cmpd="sng" algn="ctr">
                          <a:solidFill>
                            <a:srgbClr val="FFC000"/>
                          </a:solidFill>
                          <a:prstDash val="solid"/>
                          <a:round/>
                          <a:headEnd type="none" w="med" len="med"/>
                          <a:tailEnd type="none" w="med" len="med"/>
                        </a:lnL>
                        <a:lnR w="19050" cap="flat" cmpd="sng" algn="ctr">
                          <a:solidFill>
                            <a:srgbClr val="FFC000"/>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blipFill>
                          <a:blip r:embed="rId6"/>
                          <a:stretch>
                            <a:fillRect l="-115" t="-46439" r="-346" b="-3419"/>
                          </a:stretch>
                        </a:blipFill>
                      </a:tcPr>
                    </a:tc>
                    <a:tc hMerge="1">
                      <a:txBody>
                        <a:bodyPr/>
                        <a:lstStyle/>
                        <a:p>
                          <a:endParaRPr lang="pt-BR"/>
                        </a:p>
                      </a:txBody>
                      <a:tcPr/>
                    </a:tc>
                    <a:extLst>
                      <a:ext uri="{0D108BD9-81ED-4DB2-BD59-A6C34878D82A}">
                        <a16:rowId xmlns:a16="http://schemas.microsoft.com/office/drawing/2014/main" val="3758942646"/>
                      </a:ext>
                    </a:extLst>
                  </a:tr>
                </a:tbl>
              </a:graphicData>
            </a:graphic>
          </p:graphicFrame>
        </mc:Fallback>
      </mc:AlternateContent>
      <p:sp>
        <p:nvSpPr>
          <p:cNvPr id="8" name="Rectangle 2">
            <a:extLst>
              <a:ext uri="{FF2B5EF4-FFF2-40B4-BE49-F238E27FC236}">
                <a16:creationId xmlns:a16="http://schemas.microsoft.com/office/drawing/2014/main" id="{BC1E94A5-3B95-D21E-DBB2-52D879A0AB59}"/>
              </a:ext>
            </a:extLst>
          </p:cNvPr>
          <p:cNvSpPr>
            <a:spLocks noChangeArrowheads="1"/>
          </p:cNvSpPr>
          <p:nvPr/>
        </p:nvSpPr>
        <p:spPr bwMode="auto">
          <a:xfrm>
            <a:off x="4435475" y="27384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097" name="Imagem 18" descr="Uma imagem contendo Interface gráfica do usuário&#10;&#10;O conteúdo gerado por IA pode estar incorreto.">
            <a:extLst>
              <a:ext uri="{FF2B5EF4-FFF2-40B4-BE49-F238E27FC236}">
                <a16:creationId xmlns:a16="http://schemas.microsoft.com/office/drawing/2014/main" id="{60F36A03-3EAE-7A2F-076B-079AA98202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383" t="8463" r="1472" b="10509"/>
          <a:stretch>
            <a:fillRect/>
          </a:stretch>
        </p:blipFill>
        <p:spPr bwMode="auto">
          <a:xfrm>
            <a:off x="6501092" y="705581"/>
            <a:ext cx="2412274" cy="926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272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63B3E-69C9-5125-EDF9-C6CC682783D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22C7B56-BD2A-FF9D-24DE-27FD19E8629B}"/>
              </a:ext>
            </a:extLst>
          </p:cNvPr>
          <p:cNvCxnSpPr>
            <a:cxnSpLocks/>
          </p:cNvCxnSpPr>
          <p:nvPr/>
        </p:nvCxnSpPr>
        <p:spPr>
          <a:xfrm>
            <a:off x="6245165"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F5B522A-649E-E2D7-C734-AE2959E7CA76}"/>
                  </a:ext>
                </a:extLst>
              </p:cNvPr>
              <p:cNvSpPr txBox="1"/>
              <p:nvPr/>
            </p:nvSpPr>
            <p:spPr>
              <a:xfrm>
                <a:off x="230912" y="377962"/>
                <a:ext cx="5887528" cy="1386790"/>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nSpc>
                    <a:spcPct val="106000"/>
                  </a:lnSpc>
                  <a:spcAft>
                    <a:spcPts val="800"/>
                  </a:spcAft>
                  <a:buNone/>
                </a:pPr>
                <a:r>
                  <a:rPr lang="pt-BR" sz="2200" b="0" i="0" u="none" strike="noStrike" baseline="0" dirty="0">
                    <a:latin typeface="Arial Narrow" panose="020B0606020202030204" pitchFamily="34" charset="0"/>
                    <a:cs typeface="Arial" panose="020B0604020202020204" pitchFamily="34" charset="0"/>
                  </a:rPr>
                  <a:t>Vamos classificar as partes de dois monômios:</a:t>
                </a:r>
                <a:r>
                  <a:rPr lang="pt-BR" sz="2200" b="0" i="0" u="none" strike="noStrike" dirty="0">
                    <a:latin typeface="Arial Narrow" panose="020B0606020202030204" pitchFamily="34" charset="0"/>
                    <a:cs typeface="Arial" panose="020B0604020202020204" pitchFamily="34" charset="0"/>
                  </a:rPr>
                  <a:t> </a:t>
                </a:r>
                <a14:m>
                  <m:oMath xmlns:m="http://schemas.openxmlformats.org/officeDocument/2006/math">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400" b="1"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4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𝟗</m:t>
                        </m:r>
                      </m:den>
                    </m:f>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sSup>
                      <m:sSupPr>
                        <m:ctrlP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e>
                      <m:sup>
                        <m:r>
                          <a:rPr lang="pt-BR" sz="24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9F5B522A-649E-E2D7-C734-AE2959E7CA76}"/>
                  </a:ext>
                </a:extLst>
              </p:cNvPr>
              <p:cNvSpPr txBox="1">
                <a:spLocks noRot="1" noChangeAspect="1" noMove="1" noResize="1" noEditPoints="1" noAdjustHandles="1" noChangeArrowheads="1" noChangeShapeType="1" noTextEdit="1"/>
              </p:cNvSpPr>
              <p:nvPr/>
            </p:nvSpPr>
            <p:spPr>
              <a:xfrm>
                <a:off x="230912" y="377962"/>
                <a:ext cx="5887528" cy="1386790"/>
              </a:xfrm>
              <a:prstGeom prst="rect">
                <a:avLst/>
              </a:prstGeom>
              <a:blipFill>
                <a:blip r:embed="rId2"/>
                <a:stretch>
                  <a:fillRect l="-1346" t="-3084" b="-88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AE78A993-B03B-EAA6-81A2-25D9A1C9D8FC}"/>
                  </a:ext>
                </a:extLst>
              </p:cNvPr>
              <p:cNvSpPr txBox="1"/>
              <p:nvPr/>
            </p:nvSpPr>
            <p:spPr>
              <a:xfrm>
                <a:off x="6235861" y="892795"/>
                <a:ext cx="5715921" cy="5378588"/>
              </a:xfrm>
              <a:prstGeom prst="rect">
                <a:avLst/>
              </a:prstGeom>
              <a:noFill/>
            </p:spPr>
            <p:txBody>
              <a:bodyPr wrap="square">
                <a:spAutoFit/>
              </a:bodyPr>
              <a:lstStyle/>
              <a:p>
                <a:pPr algn="just">
                  <a:buNone/>
                </a:pPr>
                <a:r>
                  <a:rPr lang="pt-BR" sz="2150" b="1" kern="100" dirty="0">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buClr>
                    <a:schemeClr val="tx1"/>
                  </a:buClr>
                  <a:buFont typeface="Arial" panose="020B0604020202020204" pitchFamily="34" charset="0"/>
                  <a:buChar char="•"/>
                </a:pPr>
                <a14:m>
                  <m:oMath xmlns:m="http://schemas.openxmlformats.org/officeDocument/2006/math">
                    <m:r>
                      <a:rPr lang="pt-BR" sz="215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5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5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pt-BR" sz="2150" b="1" kern="100" dirty="0">
                    <a:solidFill>
                      <a:srgbClr val="E97132"/>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são semelhantes, pois nenhum dos dois possuem parte literal.</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buClr>
                    <a:schemeClr val="tx1"/>
                  </a:buClr>
                  <a:buFont typeface="Arial" panose="020B0604020202020204" pitchFamily="34" charset="0"/>
                  <a:buChar char="•"/>
                </a:pPr>
                <a14:m>
                  <m:oMath xmlns:m="http://schemas.openxmlformats.org/officeDocument/2006/math">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são semelhantes, pois possuem a parte literal iguais </a:t>
                </a:r>
                <a14:m>
                  <m:oMath xmlns:m="http://schemas.openxmlformats.org/officeDocument/2006/math">
                    <m:d>
                      <m:dPr>
                        <m:ctrlP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15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buClr>
                    <a:schemeClr val="tx1"/>
                  </a:buClr>
                  <a:buFont typeface="Arial" panose="020B0604020202020204" pitchFamily="34" charset="0"/>
                  <a:buChar char="•"/>
                </a:pPr>
                <a14:m>
                  <m:oMath xmlns:m="http://schemas.openxmlformats.org/officeDocument/2006/math">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15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15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não são semelhantes, pois, suas partes literais são diferentes </a:t>
                </a:r>
                <a14:m>
                  <m:oMath xmlns:m="http://schemas.openxmlformats.org/officeDocument/2006/math">
                    <m:d>
                      <m:dPr>
                        <m:ctrlP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5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5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𝒚</m:t>
                        </m:r>
                      </m:e>
                    </m:d>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buClr>
                    <a:schemeClr val="tx1"/>
                  </a:buClr>
                  <a:buFont typeface="Arial" panose="020B0604020202020204" pitchFamily="34" charset="0"/>
                  <a:buChar char="•"/>
                </a:pPr>
                <a14:m>
                  <m:oMath xmlns:m="http://schemas.openxmlformats.org/officeDocument/2006/math">
                    <m:sSup>
                      <m:sSupPr>
                        <m:ctrlP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150"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não são semelhantes, pois, apesar de suas partes literais possuírem a mesma variável </a:t>
                </a:r>
                <a14:m>
                  <m:oMath xmlns:m="http://schemas.openxmlformats.org/officeDocument/2006/math">
                    <m:d>
                      <m:dPr>
                        <m:ctrlP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os seus expoentes são diferentes </a:t>
                </a:r>
                <a14:m>
                  <m:oMath xmlns:m="http://schemas.openxmlformats.org/officeDocument/2006/math">
                    <m:d>
                      <m:dPr>
                        <m:ctrlP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15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15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e>
                    </m:d>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buClr>
                    <a:schemeClr val="tx1"/>
                  </a:buClr>
                  <a:buFont typeface="Arial" panose="020B0604020202020204" pitchFamily="34" charset="0"/>
                  <a:buChar char="•"/>
                </a:pPr>
                <a14:m>
                  <m:oMath xmlns:m="http://schemas.openxmlformats.org/officeDocument/2006/math">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11</m:t>
                    </m:r>
                    <m:sSup>
                      <m:sSupPr>
                        <m:ctrlP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sSup>
                      <m:sSupPr>
                        <m:ctrlP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 1 </m:t>
                        </m:r>
                      </m:num>
                      <m:den>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sSup>
                      <m:sSupPr>
                        <m:ctrlP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são semelhantes, pois possuem a parte literal iguais </a:t>
                </a:r>
                <a14:m>
                  <m:oMath xmlns:m="http://schemas.openxmlformats.org/officeDocument/2006/math">
                    <m:d>
                      <m:dPr>
                        <m:ctrlP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15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5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𝒃</m:t>
                        </m:r>
                      </m:e>
                    </m:d>
                  </m:oMath>
                </a14:m>
                <a:r>
                  <a:rPr lang="pt-BR" sz="215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buClr>
                    <a:schemeClr val="tx1"/>
                  </a:buClr>
                  <a:buFont typeface="Arial" panose="020B0604020202020204" pitchFamily="34" charset="0"/>
                  <a:buChar char="•"/>
                </a:pPr>
                <a14:m>
                  <m:oMath xmlns:m="http://schemas.openxmlformats.org/officeDocument/2006/math">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150"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𝒘</m:t>
                        </m:r>
                      </m:e>
                      <m:sup>
                        <m:r>
                          <a:rPr lang="pt-BR" sz="2150"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𝒛</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15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𝒘</m:t>
                    </m:r>
                    <m:sSup>
                      <m:sSupPr>
                        <m:ctrlP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𝒛</m:t>
                        </m:r>
                      </m:e>
                      <m:sup>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 não são semelhantes, pois suas partes literais são diferentes </a:t>
                </a:r>
                <a14:m>
                  <m:oMath xmlns:m="http://schemas.openxmlformats.org/officeDocument/2006/math">
                    <m:d>
                      <m:dPr>
                        <m:ctrlPr>
                          <a:rPr lang="pt-BR" sz="215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15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𝒘</m:t>
                            </m:r>
                          </m:e>
                          <m:sup>
                            <m:r>
                              <a:rPr lang="pt-BR" sz="215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5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𝒘</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5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𝒛</m:t>
                        </m:r>
                        <m:r>
                          <a:rPr lang="pt-BR" sz="215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𝒛</m:t>
                            </m:r>
                          </m:e>
                          <m:sup>
                            <m:r>
                              <a:rPr lang="pt-BR" sz="215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e>
                    </m:d>
                  </m:oMath>
                </a14:m>
                <a:r>
                  <a:rPr lang="pt-BR" sz="215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AE78A993-B03B-EAA6-81A2-25D9A1C9D8FC}"/>
                  </a:ext>
                </a:extLst>
              </p:cNvPr>
              <p:cNvSpPr txBox="1">
                <a:spLocks noRot="1" noChangeAspect="1" noMove="1" noResize="1" noEditPoints="1" noAdjustHandles="1" noChangeArrowheads="1" noChangeShapeType="1" noTextEdit="1"/>
              </p:cNvSpPr>
              <p:nvPr/>
            </p:nvSpPr>
            <p:spPr>
              <a:xfrm>
                <a:off x="6235861" y="892795"/>
                <a:ext cx="5715921" cy="5378588"/>
              </a:xfrm>
              <a:prstGeom prst="rect">
                <a:avLst/>
              </a:prstGeom>
              <a:blipFill>
                <a:blip r:embed="rId3"/>
                <a:stretch>
                  <a:fillRect l="-1386" t="-906" r="-1279" b="-6455"/>
                </a:stretch>
              </a:blipFill>
            </p:spPr>
            <p:txBody>
              <a:bodyPr/>
              <a:lstStyle/>
              <a:p>
                <a:r>
                  <a:rPr lang="pt-BR">
                    <a:noFill/>
                  </a:rPr>
                  <a:t> </a:t>
                </a:r>
              </a:p>
            </p:txBody>
          </p:sp>
        </mc:Fallback>
      </mc:AlternateContent>
      <p:pic>
        <p:nvPicPr>
          <p:cNvPr id="3" name="Imagem 2" descr="Interface gráfica do usuário&#10;&#10;Descrição gerada automaticamente com confiança média">
            <a:extLst>
              <a:ext uri="{FF2B5EF4-FFF2-40B4-BE49-F238E27FC236}">
                <a16:creationId xmlns:a16="http://schemas.microsoft.com/office/drawing/2014/main" id="{BC71B137-A076-C8BB-1F5E-44FDFCF96D71}"/>
              </a:ext>
            </a:extLst>
          </p:cNvPr>
          <p:cNvPicPr>
            <a:picLocks noChangeAspect="1"/>
          </p:cNvPicPr>
          <p:nvPr/>
        </p:nvPicPr>
        <p:blipFill rotWithShape="1">
          <a:blip r:embed="rId4">
            <a:extLst>
              <a:ext uri="{28A0092B-C50C-407E-A947-70E740481C1C}">
                <a14:useLocalDpi xmlns:a14="http://schemas.microsoft.com/office/drawing/2010/main" val="0"/>
              </a:ext>
            </a:extLst>
          </a:blip>
          <a:srcRect l="7987" t="15378" r="1695" b="12215"/>
          <a:stretch/>
        </p:blipFill>
        <p:spPr bwMode="auto">
          <a:xfrm>
            <a:off x="2298404" y="1129721"/>
            <a:ext cx="3524194" cy="1323551"/>
          </a:xfrm>
          <a:prstGeom prst="rect">
            <a:avLst/>
          </a:prstGeom>
          <a:noFill/>
          <a:ln>
            <a:noFill/>
          </a:ln>
          <a:extLst>
            <a:ext uri="{53640926-AAD7-44D8-BBD7-CCE9431645EC}">
              <a14:shadowObscured xmlns:a14="http://schemas.microsoft.com/office/drawing/2010/main"/>
            </a:ext>
          </a:extLst>
        </p:spPr>
      </p:pic>
      <p:pic>
        <p:nvPicPr>
          <p:cNvPr id="5" name="Imagem 4" descr="Desenho de um círculo&#10;&#10;O conteúdo gerado por IA pode estar incorreto.">
            <a:extLst>
              <a:ext uri="{FF2B5EF4-FFF2-40B4-BE49-F238E27FC236}">
                <a16:creationId xmlns:a16="http://schemas.microsoft.com/office/drawing/2014/main" id="{BB19E8CF-3C96-9C21-A80C-AFBFB8201E53}"/>
              </a:ext>
            </a:extLst>
          </p:cNvPr>
          <p:cNvPicPr>
            <a:picLocks noChangeAspect="1"/>
          </p:cNvPicPr>
          <p:nvPr/>
        </p:nvPicPr>
        <p:blipFill rotWithShape="1">
          <a:blip r:embed="rId5">
            <a:extLst>
              <a:ext uri="{28A0092B-C50C-407E-A947-70E740481C1C}">
                <a14:useLocalDpi xmlns:a14="http://schemas.microsoft.com/office/drawing/2010/main" val="0"/>
              </a:ext>
            </a:extLst>
          </a:blip>
          <a:srcRect l="3236" t="8032" r="1964" b="8032"/>
          <a:stretch>
            <a:fillRect/>
          </a:stretch>
        </p:blipFill>
        <p:spPr bwMode="auto">
          <a:xfrm>
            <a:off x="282855" y="2411970"/>
            <a:ext cx="1963607" cy="10004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9A516B03-75AC-3F17-FF57-C86704AC7C9E}"/>
                  </a:ext>
                </a:extLst>
              </p:cNvPr>
              <p:cNvSpPr txBox="1"/>
              <p:nvPr/>
            </p:nvSpPr>
            <p:spPr>
              <a:xfrm>
                <a:off x="324040" y="3445605"/>
                <a:ext cx="5702959" cy="1349857"/>
              </a:xfrm>
              <a:prstGeom prst="rect">
                <a:avLst/>
              </a:prstGeom>
              <a:noFill/>
            </p:spPr>
            <p:txBody>
              <a:bodyPr wrap="square">
                <a:spAutoFit/>
              </a:bodyPr>
              <a:lstStyle/>
              <a:p>
                <a:pPr algn="just">
                  <a:lnSpc>
                    <a:spcPct val="115000"/>
                  </a:lnSpc>
                  <a:spcAft>
                    <a:spcPts val="8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No monômio </a:t>
                </a:r>
                <a14:m>
                  <m:oMath xmlns:m="http://schemas.openxmlformats.org/officeDocument/2006/math">
                    <m:f>
                      <m:fPr>
                        <m:ctrlPr>
                          <a:rPr lang="pt-BR" sz="21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1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1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𝟗</m:t>
                        </m:r>
                      </m:den>
                    </m:f>
                    <m: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sSup>
                      <m:sSupPr>
                        <m:ctrlP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e>
                      <m:sup>
                        <m: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a parte literal é composta por duas variáveis, </a:t>
                </a:r>
                <a14:m>
                  <m:oMath xmlns:m="http://schemas.openxmlformats.org/officeDocument/2006/math">
                    <m: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100"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100"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sendo que a variável </a:t>
                </a:r>
                <a14:m>
                  <m:oMath xmlns:m="http://schemas.openxmlformats.org/officeDocument/2006/math">
                    <m:r>
                      <a:rPr lang="pt-BR" sz="21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está elevada ao expoente 2.</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9A516B03-75AC-3F17-FF57-C86704AC7C9E}"/>
                  </a:ext>
                </a:extLst>
              </p:cNvPr>
              <p:cNvSpPr txBox="1">
                <a:spLocks noRot="1" noChangeAspect="1" noMove="1" noResize="1" noEditPoints="1" noAdjustHandles="1" noChangeArrowheads="1" noChangeShapeType="1" noTextEdit="1"/>
              </p:cNvSpPr>
              <p:nvPr/>
            </p:nvSpPr>
            <p:spPr>
              <a:xfrm>
                <a:off x="324040" y="3445605"/>
                <a:ext cx="5702959" cy="1349857"/>
              </a:xfrm>
              <a:prstGeom prst="rect">
                <a:avLst/>
              </a:prstGeom>
              <a:blipFill>
                <a:blip r:embed="rId6"/>
                <a:stretch>
                  <a:fillRect l="-1282" r="-1175" b="-7207"/>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D0E98BFC-6B47-A04F-BB45-2EF6FC337D0A}"/>
              </a:ext>
            </a:extLst>
          </p:cNvPr>
          <p:cNvSpPr txBox="1"/>
          <p:nvPr/>
        </p:nvSpPr>
        <p:spPr>
          <a:xfrm>
            <a:off x="324040" y="4907583"/>
            <a:ext cx="5921125" cy="1446550"/>
          </a:xfrm>
          <a:prstGeom prst="rect">
            <a:avLst/>
          </a:prstGeom>
          <a:noFill/>
        </p:spPr>
        <p:txBody>
          <a:bodyPr wrap="square">
            <a:spAutoFit/>
          </a:bodyPr>
          <a:lstStyle/>
          <a:p>
            <a:pPr marL="342900" indent="-342900" algn="just">
              <a:buFont typeface="Wingdings" panose="05000000000000000000" pitchFamily="2" charset="2"/>
              <a:buChar char="Ø"/>
            </a:pPr>
            <a:r>
              <a:rPr lang="pt-BR" sz="2200" b="1" i="0" u="sng" strike="noStrike" baseline="0" dirty="0">
                <a:solidFill>
                  <a:srgbClr val="000000"/>
                </a:solidFill>
                <a:latin typeface="Arial Narrow" panose="020B0606020202030204" pitchFamily="34" charset="0"/>
                <a:cs typeface="Arial" panose="020B0604020202020204" pitchFamily="34" charset="0"/>
              </a:rPr>
              <a:t>Monômios semelhantes</a:t>
            </a:r>
          </a:p>
          <a:p>
            <a:pPr algn="just"/>
            <a:r>
              <a:rPr lang="pt-BR" sz="2200" b="0" i="0" u="none" strike="noStrike" baseline="0" dirty="0">
                <a:solidFill>
                  <a:srgbClr val="000000"/>
                </a:solidFill>
                <a:latin typeface="Arial Narrow" panose="020B0606020202030204" pitchFamily="34" charset="0"/>
                <a:cs typeface="Arial" panose="020B0604020202020204" pitchFamily="34" charset="0"/>
              </a:rPr>
              <a:t>Podemos observar também que dois ou mais </a:t>
            </a:r>
            <a:r>
              <a:rPr lang="pt-BR" sz="2200" b="1" i="0" u="none" strike="noStrike" baseline="0" dirty="0">
                <a:solidFill>
                  <a:srgbClr val="11FFFF"/>
                </a:solidFill>
                <a:latin typeface="Arial Narrow" panose="020B0606020202030204" pitchFamily="34" charset="0"/>
                <a:cs typeface="Arial" panose="020B0604020202020204" pitchFamily="34" charset="0"/>
              </a:rPr>
              <a:t>monômios são semelhantes </a:t>
            </a:r>
            <a:r>
              <a:rPr lang="pt-BR" sz="2200" b="0" i="0" u="none" strike="noStrike" baseline="0" dirty="0">
                <a:solidFill>
                  <a:srgbClr val="000000"/>
                </a:solidFill>
                <a:latin typeface="Arial Narrow" panose="020B0606020202030204" pitchFamily="34" charset="0"/>
                <a:cs typeface="Arial" panose="020B0604020202020204" pitchFamily="34" charset="0"/>
              </a:rPr>
              <a:t>quando os expoentes da parte literal são iguais e possuem as mesmas variáveis.</a:t>
            </a:r>
          </a:p>
        </p:txBody>
      </p:sp>
    </p:spTree>
    <p:extLst>
      <p:ext uri="{BB962C8B-B14F-4D97-AF65-F5344CB8AC3E}">
        <p14:creationId xmlns:p14="http://schemas.microsoft.com/office/powerpoint/2010/main" val="1875343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B6EE4-CD7C-4E32-6A6F-BBBEC17F8533}"/>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A6639B7-7A74-EB58-D5FE-819A70E1DD51}"/>
              </a:ext>
            </a:extLst>
          </p:cNvPr>
          <p:cNvCxnSpPr>
            <a:cxnSpLocks/>
          </p:cNvCxnSpPr>
          <p:nvPr/>
        </p:nvCxnSpPr>
        <p:spPr>
          <a:xfrm>
            <a:off x="6119004" y="718669"/>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5" name="CaixaDeTexto 4">
            <a:extLst>
              <a:ext uri="{FF2B5EF4-FFF2-40B4-BE49-F238E27FC236}">
                <a16:creationId xmlns:a16="http://schemas.microsoft.com/office/drawing/2014/main" id="{849729A9-515F-88D9-2F80-E8CEED1E906C}"/>
              </a:ext>
            </a:extLst>
          </p:cNvPr>
          <p:cNvSpPr txBox="1"/>
          <p:nvPr/>
        </p:nvSpPr>
        <p:spPr>
          <a:xfrm>
            <a:off x="285750" y="443562"/>
            <a:ext cx="6038850" cy="769441"/>
          </a:xfrm>
          <a:prstGeom prst="rect">
            <a:avLst/>
          </a:prstGeom>
          <a:noFill/>
        </p:spPr>
        <p:txBody>
          <a:bodyPr wrap="square">
            <a:spAutoFit/>
          </a:bodyPr>
          <a:lstStyle/>
          <a:p>
            <a:pPr lvl="0"/>
            <a:r>
              <a:rPr lang="pt-BR" sz="2200" dirty="0">
                <a:latin typeface="Arial Narrow" panose="020B0606020202030204" pitchFamily="34" charset="0"/>
              </a:rPr>
              <a:t>►</a:t>
            </a:r>
            <a:r>
              <a:rPr lang="pt-BR" sz="2200" b="1" dirty="0">
                <a:latin typeface="Arial Narrow" panose="020B0606020202030204" pitchFamily="34" charset="0"/>
              </a:rPr>
              <a:t>Grau de um monômio</a:t>
            </a:r>
          </a:p>
          <a:p>
            <a:pPr lvl="0"/>
            <a:endParaRPr lang="pt-BR" sz="22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64696C01-B5E2-A41D-0FAD-B735EA6B9E28}"/>
                  </a:ext>
                </a:extLst>
              </p:cNvPr>
              <p:cNvSpPr txBox="1"/>
              <p:nvPr/>
            </p:nvSpPr>
            <p:spPr>
              <a:xfrm>
                <a:off x="247652" y="860185"/>
                <a:ext cx="5825345" cy="5679568"/>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grau de um monômio é classificado e calculado através da soma entre os expoentes de sua parte literal. Ou seja, o monômio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𝟑</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 grau</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enquanto o monômio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𝟏𝟏</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p>
                        <m:r>
                          <a:rPr lang="pt-BR" sz="22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 grau</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já que a soma dos expoentes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3, pois </a:t>
                </a:r>
                <a14:m>
                  <m:oMath xmlns:m="http://schemas.openxmlformats.org/officeDocument/2006/math">
                    <m:r>
                      <a:rPr lang="pt-BR" sz="22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³</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 grau</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possui apenas o expoente da variável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é 3.</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5° grau</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pois a soma dos expoentes das variáveis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16</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grau zero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pois não possui nenhuma variável.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𝑦𝑤</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³</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 monômio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 grau</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pois a soma dos expoentes das variáveis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𝑤</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6.</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64696C01-B5E2-A41D-0FAD-B735EA6B9E28}"/>
                  </a:ext>
                </a:extLst>
              </p:cNvPr>
              <p:cNvSpPr txBox="1">
                <a:spLocks noRot="1" noChangeAspect="1" noMove="1" noResize="1" noEditPoints="1" noAdjustHandles="1" noChangeArrowheads="1" noChangeShapeType="1" noTextEdit="1"/>
              </p:cNvSpPr>
              <p:nvPr/>
            </p:nvSpPr>
            <p:spPr>
              <a:xfrm>
                <a:off x="247652" y="860185"/>
                <a:ext cx="5825345" cy="5679568"/>
              </a:xfrm>
              <a:prstGeom prst="rect">
                <a:avLst/>
              </a:prstGeom>
              <a:blipFill>
                <a:blip r:embed="rId2"/>
                <a:stretch>
                  <a:fillRect l="-1361" t="-429" r="-1466" b="-1288"/>
                </a:stretch>
              </a:blipFill>
            </p:spPr>
            <p:txBody>
              <a:bodyPr/>
              <a:lstStyle/>
              <a:p>
                <a:r>
                  <a:rPr lang="pt-BR">
                    <a:noFill/>
                  </a:rPr>
                  <a:t> </a:t>
                </a:r>
              </a:p>
            </p:txBody>
          </p:sp>
        </mc:Fallback>
      </mc:AlternateContent>
      <p:sp>
        <p:nvSpPr>
          <p:cNvPr id="13" name="CaixaDeTexto 12">
            <a:extLst>
              <a:ext uri="{FF2B5EF4-FFF2-40B4-BE49-F238E27FC236}">
                <a16:creationId xmlns:a16="http://schemas.microsoft.com/office/drawing/2014/main" id="{950F2B72-1D19-D2A3-3CE2-6C8CEAC85336}"/>
              </a:ext>
            </a:extLst>
          </p:cNvPr>
          <p:cNvSpPr txBox="1"/>
          <p:nvPr/>
        </p:nvSpPr>
        <p:spPr>
          <a:xfrm>
            <a:off x="6257925" y="718669"/>
            <a:ext cx="6038850" cy="459036"/>
          </a:xfrm>
          <a:prstGeom prst="rect">
            <a:avLst/>
          </a:prstGeom>
          <a:noFill/>
        </p:spPr>
        <p:txBody>
          <a:bodyPr wrap="square">
            <a:spAutoFit/>
          </a:bodyPr>
          <a:lstStyle/>
          <a:p>
            <a:pPr lvl="0">
              <a:lnSpc>
                <a:spcPct val="115000"/>
              </a:lnSpc>
              <a:spcAft>
                <a:spcPts val="800"/>
              </a:spcAft>
              <a:tabLst>
                <a:tab pos="3322955" algn="ctr"/>
                <a:tab pos="5029200" algn="l"/>
              </a:tabLst>
            </a:pPr>
            <a:r>
              <a:rPr lang="pt-BR" sz="2200" dirty="0">
                <a:latin typeface="Arial Narrow" panose="020B0606020202030204" pitchFamily="34" charset="0"/>
              </a:rPr>
              <a:t>►</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Adição e Subtração entre monômios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15" name="CaixaDeTexto 14">
            <a:extLst>
              <a:ext uri="{FF2B5EF4-FFF2-40B4-BE49-F238E27FC236}">
                <a16:creationId xmlns:a16="http://schemas.microsoft.com/office/drawing/2014/main" id="{23D5EA7E-39A4-09A1-884C-DEFB9702ED77}"/>
              </a:ext>
            </a:extLst>
          </p:cNvPr>
          <p:cNvSpPr txBox="1"/>
          <p:nvPr/>
        </p:nvSpPr>
        <p:spPr>
          <a:xfrm>
            <a:off x="6203157" y="1213003"/>
            <a:ext cx="6148386" cy="426848"/>
          </a:xfrm>
          <a:prstGeom prst="rect">
            <a:avLst/>
          </a:prstGeom>
          <a:noFill/>
        </p:spPr>
        <p:txBody>
          <a:bodyPr wrap="square">
            <a:spAutoFit/>
          </a:bodyPr>
          <a:lstStyle/>
          <a:p>
            <a:pPr>
              <a:lnSpc>
                <a:spcPct val="107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p:txBody>
      </p:sp>
      <mc:AlternateContent xmlns:mc="http://schemas.openxmlformats.org/markup-compatibility/2006" xmlns:a14="http://schemas.microsoft.com/office/drawing/2010/main">
        <mc:Choice Requires="a14">
          <p:graphicFrame>
            <p:nvGraphicFramePr>
              <p:cNvPr id="16" name="Tabela 15">
                <a:extLst>
                  <a:ext uri="{FF2B5EF4-FFF2-40B4-BE49-F238E27FC236}">
                    <a16:creationId xmlns:a16="http://schemas.microsoft.com/office/drawing/2014/main" id="{3708B757-F461-2C31-8B8B-AC2D706FD862}"/>
                  </a:ext>
                </a:extLst>
              </p:cNvPr>
              <p:cNvGraphicFramePr>
                <a:graphicFrameLocks noGrp="1"/>
              </p:cNvGraphicFramePr>
              <p:nvPr>
                <p:extLst>
                  <p:ext uri="{D42A27DB-BD31-4B8C-83A1-F6EECF244321}">
                    <p14:modId xmlns:p14="http://schemas.microsoft.com/office/powerpoint/2010/main" val="3445457921"/>
                  </p:ext>
                </p:extLst>
              </p:nvPr>
            </p:nvGraphicFramePr>
            <p:xfrm>
              <a:off x="6637972" y="1947146"/>
              <a:ext cx="4525328" cy="3676396"/>
            </p:xfrm>
            <a:graphic>
              <a:graphicData uri="http://schemas.openxmlformats.org/drawingml/2006/table">
                <a:tbl>
                  <a:tblPr firstRow="1" firstCol="1" bandRow="1"/>
                  <a:tblGrid>
                    <a:gridCol w="1705928">
                      <a:extLst>
                        <a:ext uri="{9D8B030D-6E8A-4147-A177-3AD203B41FA5}">
                          <a16:colId xmlns:a16="http://schemas.microsoft.com/office/drawing/2014/main" val="3977310628"/>
                        </a:ext>
                      </a:extLst>
                    </a:gridCol>
                    <a:gridCol w="2819400">
                      <a:extLst>
                        <a:ext uri="{9D8B030D-6E8A-4147-A177-3AD203B41FA5}">
                          <a16:colId xmlns:a16="http://schemas.microsoft.com/office/drawing/2014/main" val="3291051819"/>
                        </a:ext>
                      </a:extLst>
                    </a:gridCol>
                  </a:tblGrid>
                  <a:tr h="36385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7</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7−2</m:t>
                                    </m:r>
                                  </m:e>
                                </m:d>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a:noFill/>
                        </a:lnL>
                        <a:lnR w="38100" cap="flat" cmpd="sng" algn="ctr">
                          <a:solidFill>
                            <a:srgbClr val="0000FF"/>
                          </a:solidFill>
                          <a:prstDash val="solid"/>
                          <a:round/>
                          <a:headEnd type="none" w="med" len="med"/>
                          <a:tailEnd type="none" w="med" len="med"/>
                        </a:lnR>
                        <a:lnT>
                          <a:noFill/>
                        </a:lnT>
                        <a:lnB w="38100" cap="flat" cmpd="sng" algn="ctr">
                          <a:solidFill>
                            <a:srgbClr val="0000FF"/>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9</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+12</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𝒃</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9+12−5</m:t>
                                    </m:r>
                                  </m:e>
                                </m:d>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𝒃</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16</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𝒃</m:t>
                                </m:r>
                              </m:oMath>
                            </m:oMathPara>
                          </a14:m>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FF"/>
                          </a:solidFill>
                          <a:prstDash val="solid"/>
                          <a:round/>
                          <a:headEnd type="none" w="med" len="med"/>
                          <a:tailEnd type="none" w="med" len="med"/>
                        </a:lnL>
                        <a:lnR>
                          <a:noFill/>
                        </a:lnR>
                        <a:lnT>
                          <a:noFill/>
                        </a:lnT>
                        <a:lnB w="38100" cap="flat" cmpd="sng" algn="ctr">
                          <a:solidFill>
                            <a:srgbClr val="0000FF"/>
                          </a:solidFill>
                          <a:prstDash val="solid"/>
                          <a:round/>
                          <a:headEnd type="none" w="med" len="med"/>
                          <a:tailEnd type="none" w="med" len="med"/>
                        </a:lnB>
                        <a:noFill/>
                      </a:tcPr>
                    </a:tc>
                    <a:extLst>
                      <a:ext uri="{0D108BD9-81ED-4DB2-BD59-A6C34878D82A}">
                        <a16:rowId xmlns:a16="http://schemas.microsoft.com/office/drawing/2014/main" val="2679984615"/>
                      </a:ext>
                    </a:extLst>
                  </a:tr>
                  <a:tr h="36385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𝒙𝒚</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−11</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𝒙𝒚</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−8</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𝒙𝒚</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5−11−8</m:t>
                                    </m:r>
                                  </m:e>
                                </m:d>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𝒙𝒚</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−14</m:t>
                                </m:r>
                                <m:r>
                                  <a:rPr lang="pt-BR" sz="2200" b="1" i="1" ker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𝒙𝒚</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a:noFill/>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a:noFill/>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Times New Roman" panose="02020603050405020304" pitchFamily="18" charset="0"/>
                                  </a:rPr>
                                  <m:t>3</m:t>
                                </m:r>
                                <m:sSup>
                                  <m:sSupPr>
                                    <m:ctrlPr>
                                      <a:rPr lang="pt-BR" sz="22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𝟑</m:t>
                                    </m:r>
                                  </m:sup>
                                </m:sSup>
                                <m:r>
                                  <a:rPr lang="pt-BR" sz="2200" i="1" kern="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0">
                                        <a:effectLst/>
                                        <a:latin typeface="Cambria Math" panose="02040503050406030204" pitchFamily="18" charset="0"/>
                                        <a:ea typeface="Aptos" panose="020B0004020202020204" pitchFamily="34" charset="0"/>
                                        <a:cs typeface="Times New Roman" panose="02020603050405020304" pitchFamily="18" charset="0"/>
                                      </a:rPr>
                                      <m:t>2</m:t>
                                    </m:r>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i="1" kern="0">
                                    <a:effectLst/>
                                    <a:latin typeface="Cambria Math" panose="02040503050406030204" pitchFamily="18" charset="0"/>
                                    <a:ea typeface="Aptos" panose="020B0004020202020204" pitchFamily="34" charset="0"/>
                                    <a:cs typeface="Times New Roman" panose="02020603050405020304" pitchFamily="18" charset="0"/>
                                  </a:rPr>
                                  <m:t>−5</m:t>
                                </m:r>
                                <m:sSup>
                                  <m:sSupPr>
                                    <m:ctrlP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Times New Roman" panose="02020603050405020304" pitchFamily="18" charset="0"/>
                            </a:rPr>
                            <a:t>Lembre-se que </a:t>
                          </a:r>
                          <a14:m>
                            <m:oMath xmlns:m="http://schemas.openxmlformats.org/officeDocument/2006/math">
                              <m:sSup>
                                <m:sSupPr>
                                  <m:ctrlP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i="1" kern="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𝟑</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Times New Roman" panose="02020603050405020304" pitchFamily="18" charset="0"/>
                                  </a:rPr>
                                  <m:t>3</m:t>
                                </m:r>
                                <m:sSup>
                                  <m:sSupPr>
                                    <m:ctrlPr>
                                      <a:rPr lang="pt-BR" sz="22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𝟑</m:t>
                                    </m:r>
                                  </m:sup>
                                </m:sSup>
                                <m:r>
                                  <a:rPr lang="pt-BR" sz="2200" i="1" kern="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0">
                                        <a:effectLst/>
                                        <a:latin typeface="Cambria Math" panose="02040503050406030204" pitchFamily="18" charset="0"/>
                                        <a:ea typeface="Aptos" panose="020B0004020202020204" pitchFamily="34" charset="0"/>
                                        <a:cs typeface="Times New Roman" panose="02020603050405020304" pitchFamily="18" charset="0"/>
                                      </a:rPr>
                                      <m:t>2+5</m:t>
                                    </m:r>
                                  </m:e>
                                </m:d>
                                <m:sSup>
                                  <m:sSupPr>
                                    <m:ctrlP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Times New Roman" panose="02020603050405020304" pitchFamily="18" charset="0"/>
                                  </a:rPr>
                                  <m:t>3</m:t>
                                </m:r>
                                <m:sSup>
                                  <m:sSupPr>
                                    <m:ctrlPr>
                                      <a:rPr lang="pt-BR" sz="22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𝟑</m:t>
                                    </m:r>
                                  </m:sup>
                                </m:sSup>
                                <m:r>
                                  <a:rPr lang="pt-BR" sz="2200" i="1" kern="0">
                                    <a:effectLst/>
                                    <a:latin typeface="Cambria Math" panose="02040503050406030204" pitchFamily="18" charset="0"/>
                                    <a:ea typeface="Aptos" panose="020B0004020202020204" pitchFamily="34" charset="0"/>
                                    <a:cs typeface="Times New Roman" panose="02020603050405020304" pitchFamily="18" charset="0"/>
                                  </a:rPr>
                                  <m:t>−7</m:t>
                                </m:r>
                                <m:sSup>
                                  <m:sSupPr>
                                    <m:ctrlP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b="1" i="1" ker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38100" cap="flat" cmpd="sng" algn="ctr">
                          <a:solidFill>
                            <a:srgbClr val="0000FF"/>
                          </a:solidFill>
                          <a:prstDash val="solid"/>
                          <a:round/>
                          <a:headEnd type="none" w="med" len="med"/>
                          <a:tailEnd type="none" w="med" len="med"/>
                        </a:lnL>
                        <a:lnR>
                          <a:noFill/>
                        </a:lnR>
                        <a:lnT w="38100" cap="flat" cmpd="sng" algn="ctr">
                          <a:solidFill>
                            <a:srgbClr val="0000FF"/>
                          </a:solidFill>
                          <a:prstDash val="solid"/>
                          <a:round/>
                          <a:headEnd type="none" w="med" len="med"/>
                          <a:tailEnd type="none" w="med" len="med"/>
                        </a:lnT>
                        <a:lnB>
                          <a:noFill/>
                        </a:lnB>
                        <a:noFill/>
                      </a:tcPr>
                    </a:tc>
                    <a:extLst>
                      <a:ext uri="{0D108BD9-81ED-4DB2-BD59-A6C34878D82A}">
                        <a16:rowId xmlns:a16="http://schemas.microsoft.com/office/drawing/2014/main" val="1658042480"/>
                      </a:ext>
                    </a:extLst>
                  </a:tr>
                </a:tbl>
              </a:graphicData>
            </a:graphic>
          </p:graphicFrame>
        </mc:Choice>
        <mc:Fallback xmlns="">
          <p:graphicFrame>
            <p:nvGraphicFramePr>
              <p:cNvPr id="16" name="Tabela 15">
                <a:extLst>
                  <a:ext uri="{FF2B5EF4-FFF2-40B4-BE49-F238E27FC236}">
                    <a16:creationId xmlns:a16="http://schemas.microsoft.com/office/drawing/2014/main" id="{3708B757-F461-2C31-8B8B-AC2D706FD862}"/>
                  </a:ext>
                </a:extLst>
              </p:cNvPr>
              <p:cNvGraphicFramePr>
                <a:graphicFrameLocks noGrp="1"/>
              </p:cNvGraphicFramePr>
              <p:nvPr>
                <p:extLst>
                  <p:ext uri="{D42A27DB-BD31-4B8C-83A1-F6EECF244321}">
                    <p14:modId xmlns:p14="http://schemas.microsoft.com/office/powerpoint/2010/main" val="3445457921"/>
                  </p:ext>
                </p:extLst>
              </p:nvPr>
            </p:nvGraphicFramePr>
            <p:xfrm>
              <a:off x="6637972" y="1947146"/>
              <a:ext cx="4525328" cy="3676396"/>
            </p:xfrm>
            <a:graphic>
              <a:graphicData uri="http://schemas.openxmlformats.org/drawingml/2006/table">
                <a:tbl>
                  <a:tblPr firstRow="1" firstCol="1" bandRow="1"/>
                  <a:tblGrid>
                    <a:gridCol w="1705928">
                      <a:extLst>
                        <a:ext uri="{9D8B030D-6E8A-4147-A177-3AD203B41FA5}">
                          <a16:colId xmlns:a16="http://schemas.microsoft.com/office/drawing/2014/main" val="3977310628"/>
                        </a:ext>
                      </a:extLst>
                    </a:gridCol>
                    <a:gridCol w="2819400">
                      <a:extLst>
                        <a:ext uri="{9D8B030D-6E8A-4147-A177-3AD203B41FA5}">
                          <a16:colId xmlns:a16="http://schemas.microsoft.com/office/drawing/2014/main" val="3291051819"/>
                        </a:ext>
                      </a:extLst>
                    </a:gridCol>
                  </a:tblGrid>
                  <a:tr h="1461516">
                    <a:tc>
                      <a:txBody>
                        <a:bodyPr/>
                        <a:lstStyle/>
                        <a:p>
                          <a:endParaRPr lang="pt-BR"/>
                        </a:p>
                      </a:txBody>
                      <a:tcPr marL="68580" marR="68580" marT="0" marB="0" anchor="ctr">
                        <a:lnL>
                          <a:noFill/>
                        </a:lnL>
                        <a:lnR w="38100" cap="flat" cmpd="sng" algn="ctr">
                          <a:solidFill>
                            <a:srgbClr val="0000FF"/>
                          </a:solidFill>
                          <a:prstDash val="solid"/>
                          <a:round/>
                          <a:headEnd type="none" w="med" len="med"/>
                          <a:tailEnd type="none" w="med" len="med"/>
                        </a:lnR>
                        <a:lnT>
                          <a:noFill/>
                        </a:lnT>
                        <a:lnB w="38100" cap="flat" cmpd="sng" algn="ctr">
                          <a:solidFill>
                            <a:srgbClr val="0000FF"/>
                          </a:solidFill>
                          <a:prstDash val="solid"/>
                          <a:round/>
                          <a:headEnd type="none" w="med" len="med"/>
                          <a:tailEnd type="none" w="med" len="med"/>
                        </a:lnB>
                        <a:blipFill>
                          <a:blip r:embed="rId3"/>
                          <a:stretch>
                            <a:fillRect r="-166786" b="-152917"/>
                          </a:stretch>
                        </a:blipFill>
                      </a:tcPr>
                    </a:tc>
                    <a:tc>
                      <a:txBody>
                        <a:bodyPr/>
                        <a:lstStyle/>
                        <a:p>
                          <a:endParaRPr lang="pt-BR"/>
                        </a:p>
                      </a:txBody>
                      <a:tcPr marL="68580" marR="68580" marT="0" marB="0" anchor="ctr">
                        <a:lnL w="38100" cap="flat" cmpd="sng" algn="ctr">
                          <a:solidFill>
                            <a:srgbClr val="0000FF"/>
                          </a:solidFill>
                          <a:prstDash val="solid"/>
                          <a:round/>
                          <a:headEnd type="none" w="med" len="med"/>
                          <a:tailEnd type="none" w="med" len="med"/>
                        </a:lnL>
                        <a:lnR>
                          <a:noFill/>
                        </a:lnR>
                        <a:lnT>
                          <a:noFill/>
                        </a:lnT>
                        <a:lnB w="38100" cap="flat" cmpd="sng" algn="ctr">
                          <a:solidFill>
                            <a:srgbClr val="0000FF"/>
                          </a:solidFill>
                          <a:prstDash val="solid"/>
                          <a:round/>
                          <a:headEnd type="none" w="med" len="med"/>
                          <a:tailEnd type="none" w="med" len="med"/>
                        </a:lnB>
                        <a:blipFill>
                          <a:blip r:embed="rId3"/>
                          <a:stretch>
                            <a:fillRect l="-60345" r="-647" b="-152917"/>
                          </a:stretch>
                        </a:blipFill>
                      </a:tcPr>
                    </a:tc>
                    <a:extLst>
                      <a:ext uri="{0D108BD9-81ED-4DB2-BD59-A6C34878D82A}">
                        <a16:rowId xmlns:a16="http://schemas.microsoft.com/office/drawing/2014/main" val="2679984615"/>
                      </a:ext>
                    </a:extLst>
                  </a:tr>
                  <a:tr h="2214880">
                    <a:tc>
                      <a:txBody>
                        <a:bodyPr/>
                        <a:lstStyle/>
                        <a:p>
                          <a:endParaRPr lang="pt-BR"/>
                        </a:p>
                      </a:txBody>
                      <a:tcPr marL="68580" marR="68580" marT="0" marB="0" anchor="ctr">
                        <a:lnL>
                          <a:noFill/>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a:noFill/>
                        </a:lnB>
                        <a:blipFill>
                          <a:blip r:embed="rId3"/>
                          <a:stretch>
                            <a:fillRect t="-65934" r="-166786" b="-824"/>
                          </a:stretch>
                        </a:blipFill>
                      </a:tcPr>
                    </a:tc>
                    <a:tc>
                      <a:txBody>
                        <a:bodyPr/>
                        <a:lstStyle/>
                        <a:p>
                          <a:endParaRPr lang="pt-BR"/>
                        </a:p>
                      </a:txBody>
                      <a:tcPr marL="68580" marR="68580" marT="0" marB="0" anchor="ctr">
                        <a:lnL w="38100" cap="flat" cmpd="sng" algn="ctr">
                          <a:solidFill>
                            <a:srgbClr val="0000FF"/>
                          </a:solidFill>
                          <a:prstDash val="solid"/>
                          <a:round/>
                          <a:headEnd type="none" w="med" len="med"/>
                          <a:tailEnd type="none" w="med" len="med"/>
                        </a:lnL>
                        <a:lnR>
                          <a:noFill/>
                        </a:lnR>
                        <a:lnT w="38100" cap="flat" cmpd="sng" algn="ctr">
                          <a:solidFill>
                            <a:srgbClr val="0000FF"/>
                          </a:solidFill>
                          <a:prstDash val="solid"/>
                          <a:round/>
                          <a:headEnd type="none" w="med" len="med"/>
                          <a:tailEnd type="none" w="med" len="med"/>
                        </a:lnT>
                        <a:lnB>
                          <a:noFill/>
                        </a:lnB>
                        <a:blipFill>
                          <a:blip r:embed="rId3"/>
                          <a:stretch>
                            <a:fillRect l="-60345" t="-65934" r="-647" b="-824"/>
                          </a:stretch>
                        </a:blipFill>
                      </a:tcPr>
                    </a:tc>
                    <a:extLst>
                      <a:ext uri="{0D108BD9-81ED-4DB2-BD59-A6C34878D82A}">
                        <a16:rowId xmlns:a16="http://schemas.microsoft.com/office/drawing/2014/main" val="1658042480"/>
                      </a:ext>
                    </a:extLst>
                  </a:tr>
                </a:tbl>
              </a:graphicData>
            </a:graphic>
          </p:graphicFrame>
        </mc:Fallback>
      </mc:AlternateContent>
    </p:spTree>
    <p:extLst>
      <p:ext uri="{BB962C8B-B14F-4D97-AF65-F5344CB8AC3E}">
        <p14:creationId xmlns:p14="http://schemas.microsoft.com/office/powerpoint/2010/main" val="1099967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496134A-AD22-B818-C695-7267CE8E6A8F}"/>
                  </a:ext>
                </a:extLst>
              </p:cNvPr>
              <p:cNvSpPr txBox="1"/>
              <p:nvPr/>
            </p:nvSpPr>
            <p:spPr>
              <a:xfrm>
                <a:off x="238123" y="1068721"/>
                <a:ext cx="6686552" cy="4066370"/>
              </a:xfrm>
              <a:prstGeom prst="rect">
                <a:avLst/>
              </a:prstGeom>
              <a:noFill/>
            </p:spPr>
            <p:txBody>
              <a:bodyPr wrap="square">
                <a:spAutoFit/>
              </a:bodyPr>
              <a:lstStyle/>
              <a:p>
                <a:pPr>
                  <a:lnSpc>
                    <a:spcPct val="115000"/>
                  </a:lnSpc>
                  <a:spcAft>
                    <a:spcPts val="800"/>
                  </a:spcAft>
                  <a:buNone/>
                  <a:tabLst>
                    <a:tab pos="3322955" algn="ctr"/>
                    <a:tab pos="5029200"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Veja outros exemplos de adição e subtração de monômios:</a:t>
                </a:r>
              </a:p>
              <a:p>
                <a:pPr marL="342900" lvl="0" indent="-342900" algn="just">
                  <a:lnSpc>
                    <a:spcPct val="150000"/>
                  </a:lnSpc>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+0,8</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+0,01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=7,11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marR="74930" lvl="0" indent="-342900" algn="just">
                  <a:lnSpc>
                    <a:spcPct val="115000"/>
                  </a:lnSpc>
                  <a:spcAft>
                    <a:spcPts val="800"/>
                  </a:spcAft>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𝑣</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den>
                    </m:f>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11</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𝑣</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496134A-AD22-B818-C695-7267CE8E6A8F}"/>
                  </a:ext>
                </a:extLst>
              </p:cNvPr>
              <p:cNvSpPr txBox="1">
                <a:spLocks noRot="1" noChangeAspect="1" noMove="1" noResize="1" noEditPoints="1" noAdjustHandles="1" noChangeArrowheads="1" noChangeShapeType="1" noTextEdit="1"/>
              </p:cNvSpPr>
              <p:nvPr/>
            </p:nvSpPr>
            <p:spPr>
              <a:xfrm>
                <a:off x="238123" y="1068721"/>
                <a:ext cx="6686552" cy="4066370"/>
              </a:xfrm>
              <a:prstGeom prst="rect">
                <a:avLst/>
              </a:prstGeom>
              <a:blipFill>
                <a:blip r:embed="rId2"/>
                <a:stretch>
                  <a:fillRect l="-1185" t="-450"/>
                </a:stretch>
              </a:blipFill>
            </p:spPr>
            <p:txBody>
              <a:bodyPr/>
              <a:lstStyle/>
              <a:p>
                <a:r>
                  <a:rPr lang="pt-BR">
                    <a:noFill/>
                  </a:rPr>
                  <a:t> </a:t>
                </a:r>
              </a:p>
            </p:txBody>
          </p:sp>
        </mc:Fallback>
      </mc:AlternateContent>
      <p:cxnSp>
        <p:nvCxnSpPr>
          <p:cNvPr id="4" name="Conector reto 3">
            <a:extLst>
              <a:ext uri="{FF2B5EF4-FFF2-40B4-BE49-F238E27FC236}">
                <a16:creationId xmlns:a16="http://schemas.microsoft.com/office/drawing/2014/main" id="{3022A6C8-9A39-9565-A14B-2C2F2D421028}"/>
              </a:ext>
            </a:extLst>
          </p:cNvPr>
          <p:cNvCxnSpPr>
            <a:cxnSpLocks/>
          </p:cNvCxnSpPr>
          <p:nvPr/>
        </p:nvCxnSpPr>
        <p:spPr>
          <a:xfrm>
            <a:off x="6671454" y="785344"/>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5" name="CaixaDeTexto 4">
            <a:extLst>
              <a:ext uri="{FF2B5EF4-FFF2-40B4-BE49-F238E27FC236}">
                <a16:creationId xmlns:a16="http://schemas.microsoft.com/office/drawing/2014/main" id="{9F93A46D-7E22-A2FE-2E13-6BBC5A24AE4F}"/>
              </a:ext>
            </a:extLst>
          </p:cNvPr>
          <p:cNvSpPr txBox="1"/>
          <p:nvPr/>
        </p:nvSpPr>
        <p:spPr>
          <a:xfrm>
            <a:off x="6924675" y="839203"/>
            <a:ext cx="4781550" cy="459036"/>
          </a:xfrm>
          <a:prstGeom prst="rect">
            <a:avLst/>
          </a:prstGeom>
          <a:noFill/>
        </p:spPr>
        <p:txBody>
          <a:bodyPr wrap="square">
            <a:spAutoFit/>
          </a:bodyPr>
          <a:lstStyle/>
          <a:p>
            <a:pPr marR="74930" lvl="0" algn="just">
              <a:lnSpc>
                <a:spcPct val="115000"/>
              </a:lnSpc>
              <a:spcAft>
                <a:spcPts val="800"/>
              </a:spcAft>
            </a:pPr>
            <a:r>
              <a:rPr lang="pt-BR" sz="2200" dirty="0">
                <a:latin typeface="Arial Narrow" panose="020B0606020202030204" pitchFamily="34" charset="0"/>
              </a:rPr>
              <a:t>►</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Multiplicação de monômios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7E3D535-4891-73E3-DC8D-65EB0A9B9F33}"/>
                  </a:ext>
                </a:extLst>
              </p:cNvPr>
              <p:cNvSpPr txBox="1"/>
              <p:nvPr/>
            </p:nvSpPr>
            <p:spPr>
              <a:xfrm>
                <a:off x="6819900" y="1230512"/>
                <a:ext cx="4886325" cy="3549690"/>
              </a:xfrm>
              <a:prstGeom prst="rect">
                <a:avLst/>
              </a:prstGeom>
              <a:noFill/>
            </p:spPr>
            <p:txBody>
              <a:bodyPr wrap="square">
                <a:spAutoFit/>
              </a:bodyPr>
              <a:lstStyle/>
              <a:p>
                <a:pPr marR="7493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compreender essa operação, vamos lembrar que alguns números podem ser decompostos em forma de multiplicações: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marR="74930" lvl="0" indent="-342900" algn="just">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marR="74930" lvl="0" indent="-342900" algn="just">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=8</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marR="74930" lvl="0" indent="-342900" algn="just">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R="7493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Repare que os produtos efetuados anteriormente eram de uma constante (número) por um monômio.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97E3D535-4891-73E3-DC8D-65EB0A9B9F33}"/>
                  </a:ext>
                </a:extLst>
              </p:cNvPr>
              <p:cNvSpPr txBox="1">
                <a:spLocks noRot="1" noChangeAspect="1" noMove="1" noResize="1" noEditPoints="1" noAdjustHandles="1" noChangeArrowheads="1" noChangeShapeType="1" noTextEdit="1"/>
              </p:cNvSpPr>
              <p:nvPr/>
            </p:nvSpPr>
            <p:spPr>
              <a:xfrm>
                <a:off x="6819900" y="1230512"/>
                <a:ext cx="4886325" cy="3549690"/>
              </a:xfrm>
              <a:prstGeom prst="rect">
                <a:avLst/>
              </a:prstGeom>
              <a:blipFill>
                <a:blip r:embed="rId3"/>
                <a:stretch>
                  <a:fillRect l="-1623" t="-1031" r="-125" b="-2577"/>
                </a:stretch>
              </a:blipFill>
            </p:spPr>
            <p:txBody>
              <a:bodyPr/>
              <a:lstStyle/>
              <a:p>
                <a:r>
                  <a:rPr lang="pt-BR">
                    <a:noFill/>
                  </a:rPr>
                  <a:t> </a:t>
                </a:r>
              </a:p>
            </p:txBody>
          </p:sp>
        </mc:Fallback>
      </mc:AlternateContent>
      <p:pic>
        <p:nvPicPr>
          <p:cNvPr id="8" name="Imagem 7" descr="Interface gráfica do usuário, Texto&#10;&#10;O conteúdo gerado por IA pode estar incorreto.">
            <a:extLst>
              <a:ext uri="{FF2B5EF4-FFF2-40B4-BE49-F238E27FC236}">
                <a16:creationId xmlns:a16="http://schemas.microsoft.com/office/drawing/2014/main" id="{1D39F3F0-6708-685C-ACE3-7E88DB3B6FF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6819900" y="5171511"/>
            <a:ext cx="1715529" cy="976226"/>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34EAE1CC-F802-6151-2D08-5183CFC2EDEB}"/>
              </a:ext>
            </a:extLst>
          </p:cNvPr>
          <p:cNvSpPr txBox="1"/>
          <p:nvPr/>
        </p:nvSpPr>
        <p:spPr>
          <a:xfrm>
            <a:off x="8683874" y="5171511"/>
            <a:ext cx="3086099" cy="1107996"/>
          </a:xfrm>
          <a:prstGeom prst="rect">
            <a:avLst/>
          </a:prstGeom>
          <a:noFill/>
        </p:spPr>
        <p:txBody>
          <a:bodyPr wrap="square">
            <a:spAutoFit/>
          </a:bodyPr>
          <a:lstStyle/>
          <a:p>
            <a:r>
              <a:rPr lang="pt-BR" sz="2200" b="1"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Mas o que acontece se eu multiplicar um monômio por outro monômio?</a:t>
            </a:r>
            <a:endParaRPr lang="pt-BR" sz="2200" dirty="0"/>
          </a:p>
        </p:txBody>
      </p:sp>
    </p:spTree>
    <p:extLst>
      <p:ext uri="{BB962C8B-B14F-4D97-AF65-F5344CB8AC3E}">
        <p14:creationId xmlns:p14="http://schemas.microsoft.com/office/powerpoint/2010/main" val="1756533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A785E-AB37-BA36-D48C-C2A3CE1380A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D22B839-9FA7-6BB7-05C1-3D81044B9934}"/>
              </a:ext>
            </a:extLst>
          </p:cNvPr>
          <p:cNvCxnSpPr>
            <a:cxnSpLocks/>
          </p:cNvCxnSpPr>
          <p:nvPr/>
        </p:nvCxnSpPr>
        <p:spPr>
          <a:xfrm>
            <a:off x="6001109" y="753174"/>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graphicFrame>
            <p:nvGraphicFramePr>
              <p:cNvPr id="3" name="Tabela 2">
                <a:extLst>
                  <a:ext uri="{FF2B5EF4-FFF2-40B4-BE49-F238E27FC236}">
                    <a16:creationId xmlns:a16="http://schemas.microsoft.com/office/drawing/2014/main" id="{22D918A6-CD3F-A3D4-4862-C7DDADAAE8F7}"/>
                  </a:ext>
                </a:extLst>
              </p:cNvPr>
              <p:cNvGraphicFramePr>
                <a:graphicFrameLocks noGrp="1"/>
              </p:cNvGraphicFramePr>
              <p:nvPr>
                <p:extLst>
                  <p:ext uri="{D42A27DB-BD31-4B8C-83A1-F6EECF244321}">
                    <p14:modId xmlns:p14="http://schemas.microsoft.com/office/powerpoint/2010/main" val="533460076"/>
                  </p:ext>
                </p:extLst>
              </p:nvPr>
            </p:nvGraphicFramePr>
            <p:xfrm>
              <a:off x="388076" y="1654269"/>
              <a:ext cx="5360945" cy="1879600"/>
            </p:xfrm>
            <a:graphic>
              <a:graphicData uri="http://schemas.openxmlformats.org/drawingml/2006/table">
                <a:tbl>
                  <a:tblPr firstRow="1" firstCol="1" bandRow="1"/>
                  <a:tblGrid>
                    <a:gridCol w="2474879">
                      <a:extLst>
                        <a:ext uri="{9D8B030D-6E8A-4147-A177-3AD203B41FA5}">
                          <a16:colId xmlns:a16="http://schemas.microsoft.com/office/drawing/2014/main" val="3126346133"/>
                        </a:ext>
                      </a:extLst>
                    </a:gridCol>
                    <a:gridCol w="2886066">
                      <a:extLst>
                        <a:ext uri="{9D8B030D-6E8A-4147-A177-3AD203B41FA5}">
                          <a16:colId xmlns:a16="http://schemas.microsoft.com/office/drawing/2014/main" val="3701732017"/>
                        </a:ext>
                      </a:extLst>
                    </a:gridCol>
                  </a:tblGrid>
                  <a:tr h="1698531">
                    <a:tc>
                      <a:txBody>
                        <a:bodyPr/>
                        <a:lstStyle/>
                        <a:p>
                          <a:pPr marL="342900" lvl="0" indent="-342900" algn="just">
                            <a:lnSpc>
                              <a:spcPct val="100000"/>
                            </a:lnSpc>
                            <a:spcAft>
                              <a:spcPts val="800"/>
                            </a:spcAft>
                            <a:buFont typeface="Wingdings" panose="05000000000000000000" pitchFamily="2" charset="2"/>
                            <a:buChar char=""/>
                          </a:pPr>
                          <a14:m>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=4</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00000"/>
                            </a:lnSpc>
                            <a:spcAft>
                              <a:spcPts val="800"/>
                            </a:spcAft>
                            <a:buFont typeface="Wingdings" panose="05000000000000000000" pitchFamily="2" charset="2"/>
                            <a:buChar char=""/>
                          </a:pPr>
                          <a14:m>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a:noFill/>
                        </a:lnL>
                        <a:lnR w="28575" cap="flat" cmpd="sng" algn="ctr">
                          <a:solidFill>
                            <a:srgbClr val="000000"/>
                          </a:solidFill>
                          <a:prstDash val="solid"/>
                          <a:round/>
                          <a:headEnd type="none" w="med" len="med"/>
                          <a:tailEnd type="none" w="med" len="med"/>
                        </a:lnR>
                        <a:lnT>
                          <a:noFill/>
                        </a:lnT>
                        <a:lnB>
                          <a:noFill/>
                        </a:lnB>
                        <a:noFill/>
                      </a:tcPr>
                    </a:tc>
                    <a:tc>
                      <a:txBody>
                        <a:bodyPr/>
                        <a:lstStyle/>
                        <a:p>
                          <a:pPr algn="just">
                            <a:lnSpc>
                              <a:spcPct val="100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Isso acontece pela propriedade de potenciação que nos garante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𝒎</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𝒏</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𝒎</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𝒏</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28575"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2306067"/>
                      </a:ext>
                    </a:extLst>
                  </a:tr>
                </a:tbl>
              </a:graphicData>
            </a:graphic>
          </p:graphicFrame>
        </mc:Choice>
        <mc:Fallback xmlns="">
          <p:graphicFrame>
            <p:nvGraphicFramePr>
              <p:cNvPr id="3" name="Tabela 2">
                <a:extLst>
                  <a:ext uri="{FF2B5EF4-FFF2-40B4-BE49-F238E27FC236}">
                    <a16:creationId xmlns:a16="http://schemas.microsoft.com/office/drawing/2014/main" id="{22D918A6-CD3F-A3D4-4862-C7DDADAAE8F7}"/>
                  </a:ext>
                </a:extLst>
              </p:cNvPr>
              <p:cNvGraphicFramePr>
                <a:graphicFrameLocks noGrp="1"/>
              </p:cNvGraphicFramePr>
              <p:nvPr>
                <p:extLst>
                  <p:ext uri="{D42A27DB-BD31-4B8C-83A1-F6EECF244321}">
                    <p14:modId xmlns:p14="http://schemas.microsoft.com/office/powerpoint/2010/main" val="533460076"/>
                  </p:ext>
                </p:extLst>
              </p:nvPr>
            </p:nvGraphicFramePr>
            <p:xfrm>
              <a:off x="388076" y="1654269"/>
              <a:ext cx="5360945" cy="1879600"/>
            </p:xfrm>
            <a:graphic>
              <a:graphicData uri="http://schemas.openxmlformats.org/drawingml/2006/table">
                <a:tbl>
                  <a:tblPr firstRow="1" firstCol="1" bandRow="1"/>
                  <a:tblGrid>
                    <a:gridCol w="2474879">
                      <a:extLst>
                        <a:ext uri="{9D8B030D-6E8A-4147-A177-3AD203B41FA5}">
                          <a16:colId xmlns:a16="http://schemas.microsoft.com/office/drawing/2014/main" val="3126346133"/>
                        </a:ext>
                      </a:extLst>
                    </a:gridCol>
                    <a:gridCol w="2886066">
                      <a:extLst>
                        <a:ext uri="{9D8B030D-6E8A-4147-A177-3AD203B41FA5}">
                          <a16:colId xmlns:a16="http://schemas.microsoft.com/office/drawing/2014/main" val="3701732017"/>
                        </a:ext>
                      </a:extLst>
                    </a:gridCol>
                  </a:tblGrid>
                  <a:tr h="1879600">
                    <a:tc>
                      <a:txBody>
                        <a:bodyPr/>
                        <a:lstStyle/>
                        <a:p>
                          <a:endParaRPr lang="pt-BR"/>
                        </a:p>
                      </a:txBody>
                      <a:tcPr marL="68580" marR="68580" marT="0" marB="0" anchor="ctr">
                        <a:lnL>
                          <a:noFill/>
                        </a:lnL>
                        <a:lnR w="28575" cap="flat" cmpd="sng" algn="ctr">
                          <a:solidFill>
                            <a:srgbClr val="000000"/>
                          </a:solidFill>
                          <a:prstDash val="solid"/>
                          <a:round/>
                          <a:headEnd type="none" w="med" len="med"/>
                          <a:tailEnd type="none" w="med" len="med"/>
                        </a:lnR>
                        <a:lnT>
                          <a:noFill/>
                        </a:lnT>
                        <a:lnB>
                          <a:noFill/>
                        </a:lnB>
                        <a:blipFill>
                          <a:blip r:embed="rId2"/>
                          <a:stretch>
                            <a:fillRect t="-4207" r="-116462" b="-971"/>
                          </a:stretch>
                        </a:blipFill>
                      </a:tcPr>
                    </a:tc>
                    <a:tc>
                      <a:txBody>
                        <a:bodyPr/>
                        <a:lstStyle/>
                        <a:p>
                          <a:endParaRPr lang="pt-BR"/>
                        </a:p>
                      </a:txBody>
                      <a:tcPr marL="68580" marR="68580" marT="0" marB="0" anchor="ctr">
                        <a:lnL w="28575" cap="flat" cmpd="sng" algn="ctr">
                          <a:solidFill>
                            <a:srgbClr val="000000"/>
                          </a:solidFill>
                          <a:prstDash val="solid"/>
                          <a:round/>
                          <a:headEnd type="none" w="med" len="med"/>
                          <a:tailEnd type="none" w="med" len="med"/>
                        </a:lnL>
                        <a:lnR>
                          <a:noFill/>
                        </a:lnR>
                        <a:lnT>
                          <a:noFill/>
                        </a:lnT>
                        <a:lnB>
                          <a:noFill/>
                        </a:lnB>
                        <a:blipFill>
                          <a:blip r:embed="rId2"/>
                          <a:stretch>
                            <a:fillRect l="-85865" t="-4207" b="-971"/>
                          </a:stretch>
                        </a:blipFill>
                      </a:tcPr>
                    </a:tc>
                    <a:extLst>
                      <a:ext uri="{0D108BD9-81ED-4DB2-BD59-A6C34878D82A}">
                        <a16:rowId xmlns:a16="http://schemas.microsoft.com/office/drawing/2014/main" val="92306067"/>
                      </a:ext>
                    </a:extLst>
                  </a:tr>
                </a:tbl>
              </a:graphicData>
            </a:graphic>
          </p:graphicFrame>
        </mc:Fallback>
      </mc:AlternateContent>
      <p:sp>
        <p:nvSpPr>
          <p:cNvPr id="5" name="Rectangle 1">
            <a:extLst>
              <a:ext uri="{FF2B5EF4-FFF2-40B4-BE49-F238E27FC236}">
                <a16:creationId xmlns:a16="http://schemas.microsoft.com/office/drawing/2014/main" id="{7D4D98AE-B7DF-FE31-4D6E-A422F34C971F}"/>
              </a:ext>
            </a:extLst>
          </p:cNvPr>
          <p:cNvSpPr>
            <a:spLocks noChangeArrowheads="1"/>
          </p:cNvSpPr>
          <p:nvPr/>
        </p:nvSpPr>
        <p:spPr bwMode="auto">
          <a:xfrm>
            <a:off x="317324" y="681836"/>
            <a:ext cx="550245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Para isso, devemos lembrar de que alguns números podem ser decompostos em forma de </a:t>
            </a:r>
            <a:r>
              <a:rPr kumimoji="0" lang="pt-BR" altLang="pt-BR" sz="22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potenciações</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t>
            </a:r>
            <a:endParaRPr kumimoji="0" lang="pt-BR" altLang="pt-BR" sz="2200" b="0" i="0" u="none" strike="noStrike" cap="none" normalizeH="0" baseline="0" dirty="0">
              <a:ln>
                <a:noFill/>
              </a:ln>
              <a:solidFill>
                <a:schemeClr val="tx1"/>
              </a:solidFill>
              <a:effectLst/>
              <a:latin typeface="Arial Narrow" panose="020B0606020202030204" pitchFamily="34" charset="0"/>
            </a:endParaRPr>
          </a:p>
        </p:txBody>
      </p:sp>
      <p:sp>
        <p:nvSpPr>
          <p:cNvPr id="9" name="CaixaDeTexto 8">
            <a:extLst>
              <a:ext uri="{FF2B5EF4-FFF2-40B4-BE49-F238E27FC236}">
                <a16:creationId xmlns:a16="http://schemas.microsoft.com/office/drawing/2014/main" id="{514AD829-A01F-B74E-782C-701E7BCCB632}"/>
              </a:ext>
            </a:extLst>
          </p:cNvPr>
          <p:cNvSpPr txBox="1"/>
          <p:nvPr/>
        </p:nvSpPr>
        <p:spPr>
          <a:xfrm>
            <a:off x="251243" y="3607968"/>
            <a:ext cx="5611753" cy="1328505"/>
          </a:xfrm>
          <a:prstGeom prst="rect">
            <a:avLst/>
          </a:prstGeom>
          <a:noFill/>
        </p:spPr>
        <p:txBody>
          <a:bodyPr wrap="square">
            <a:spAutoFit/>
          </a:bodyPr>
          <a:lstStyle/>
          <a:p>
            <a:pPr marR="74930"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R="7493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expressão que permite calcular a área do retângulo, a seguir?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0" name="Imagem 9" descr="Forma, Retângulo&#10;&#10;Descrição gerada automaticamente">
            <a:extLst>
              <a:ext uri="{FF2B5EF4-FFF2-40B4-BE49-F238E27FC236}">
                <a16:creationId xmlns:a16="http://schemas.microsoft.com/office/drawing/2014/main" id="{A00031B9-BDF9-2DA6-EF04-363F919C0DD3}"/>
              </a:ext>
            </a:extLst>
          </p:cNvPr>
          <p:cNvPicPr>
            <a:picLocks noChangeAspect="1"/>
          </p:cNvPicPr>
          <p:nvPr/>
        </p:nvPicPr>
        <p:blipFill>
          <a:blip r:embed="rId3">
            <a:extLst>
              <a:ext uri="{28A0092B-C50C-407E-A947-70E740481C1C}">
                <a14:useLocalDpi xmlns:a14="http://schemas.microsoft.com/office/drawing/2010/main" val="0"/>
              </a:ext>
            </a:extLst>
          </a:blip>
          <a:srcRect l="5052"/>
          <a:stretch>
            <a:fillRect/>
          </a:stretch>
        </p:blipFill>
        <p:spPr bwMode="auto">
          <a:xfrm>
            <a:off x="1494154" y="4961787"/>
            <a:ext cx="2668267" cy="1607147"/>
          </a:xfrm>
          <a:prstGeom prst="rect">
            <a:avLst/>
          </a:prstGeom>
          <a:noFill/>
          <a:ln>
            <a:noFill/>
          </a:ln>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2D9D98F-D713-EB95-90AF-416BB8BCAB35}"/>
                  </a:ext>
                </a:extLst>
              </p:cNvPr>
              <p:cNvSpPr txBox="1"/>
              <p:nvPr/>
            </p:nvSpPr>
            <p:spPr>
              <a:xfrm>
                <a:off x="8584144" y="755617"/>
                <a:ext cx="3281006" cy="1838452"/>
              </a:xfrm>
              <a:prstGeom prst="rect">
                <a:avLst/>
              </a:prstGeom>
              <a:noFill/>
            </p:spPr>
            <p:txBody>
              <a:bodyPr wrap="square">
                <a:spAutoFit/>
              </a:bodyPr>
              <a:lstStyle/>
              <a:p>
                <a:pPr marR="20320" algn="just">
                  <a:lnSpc>
                    <a:spcPct val="115000"/>
                  </a:lnSpc>
                  <a:spcAft>
                    <a:spcPts val="800"/>
                  </a:spcAft>
                  <a:buNone/>
                </a:pPr>
                <a:r>
                  <a:rPr lang="pt-BR" sz="1800" kern="100" dirty="0">
                    <a:effectLst/>
                    <a:latin typeface="Arial Narrow" panose="020B0606020202030204" pitchFamily="34" charset="0"/>
                    <a:ea typeface="MS Mincho" panose="02020609040205080304" pitchFamily="49" charset="-128"/>
                    <a:cs typeface="Times New Roman" panose="02020603050405020304" pitchFamily="18" charset="0"/>
                  </a:rPr>
                  <a:t>Para calcular a área de um retângulo realizamos o produto entre as medidas de sua base e de sua altura. Neste caso:</a:t>
                </a:r>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400" b="1" i="1">
                          <a:effectLst/>
                          <a:latin typeface="Cambria Math" panose="02040503050406030204" pitchFamily="18" charset="0"/>
                          <a:ea typeface="MS Mincho" panose="02020609040205080304" pitchFamily="49" charset="-128"/>
                          <a:cs typeface="Times New Roman" panose="02020603050405020304" pitchFamily="18" charset="0"/>
                        </a:rPr>
                        <m:t>𝟒</m:t>
                      </m:r>
                      <m:r>
                        <a:rPr lang="pt-BR" sz="2400" b="1" i="1">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400" b="1" i="1">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𝒚</m:t>
                      </m:r>
                      <m:r>
                        <a:rPr lang="pt-BR" sz="2400" b="1" i="1">
                          <a:effectLst/>
                          <a:latin typeface="Cambria Math" panose="02040503050406030204" pitchFamily="18" charset="0"/>
                          <a:ea typeface="MS Mincho" panose="02020609040205080304" pitchFamily="49" charset="-128"/>
                          <a:cs typeface="Times New Roman" panose="02020603050405020304" pitchFamily="18" charset="0"/>
                        </a:rPr>
                        <m:t> ∙</m:t>
                      </m:r>
                      <m:r>
                        <a:rPr lang="pt-BR" sz="2400" b="1" i="1">
                          <a:effectLst/>
                          <a:latin typeface="Cambria Math" panose="02040503050406030204" pitchFamily="18" charset="0"/>
                          <a:ea typeface="MS Mincho" panose="02020609040205080304" pitchFamily="49" charset="-128"/>
                          <a:cs typeface="Times New Roman" panose="02020603050405020304" pitchFamily="18" charset="0"/>
                        </a:rPr>
                        <m:t>𝟑</m:t>
                      </m:r>
                      <m:r>
                        <a:rPr lang="pt-BR" sz="2400" b="1" i="1">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oMath>
                  </m:oMathPara>
                </a14:m>
                <a:endParaRPr lang="pt-BR" dirty="0"/>
              </a:p>
            </p:txBody>
          </p:sp>
        </mc:Choice>
        <mc:Fallback xmlns="">
          <p:sp>
            <p:nvSpPr>
              <p:cNvPr id="12" name="CaixaDeTexto 11">
                <a:extLst>
                  <a:ext uri="{FF2B5EF4-FFF2-40B4-BE49-F238E27FC236}">
                    <a16:creationId xmlns:a16="http://schemas.microsoft.com/office/drawing/2014/main" id="{32D9D98F-D713-EB95-90AF-416BB8BCAB35}"/>
                  </a:ext>
                </a:extLst>
              </p:cNvPr>
              <p:cNvSpPr txBox="1">
                <a:spLocks noRot="1" noChangeAspect="1" noMove="1" noResize="1" noEditPoints="1" noAdjustHandles="1" noChangeArrowheads="1" noChangeShapeType="1" noTextEdit="1"/>
              </p:cNvSpPr>
              <p:nvPr/>
            </p:nvSpPr>
            <p:spPr>
              <a:xfrm>
                <a:off x="8584144" y="755617"/>
                <a:ext cx="3281006" cy="1838452"/>
              </a:xfrm>
              <a:prstGeom prst="rect">
                <a:avLst/>
              </a:prstGeom>
              <a:blipFill>
                <a:blip r:embed="rId4"/>
                <a:stretch>
                  <a:fillRect l="-1487" t="-993" r="-1115" b="-1987"/>
                </a:stretch>
              </a:blipFill>
            </p:spPr>
            <p:txBody>
              <a:bodyPr/>
              <a:lstStyle/>
              <a:p>
                <a:r>
                  <a:rPr lang="pt-BR">
                    <a:noFill/>
                  </a:rPr>
                  <a:t> </a:t>
                </a:r>
              </a:p>
            </p:txBody>
          </p:sp>
        </mc:Fallback>
      </mc:AlternateContent>
      <p:pic>
        <p:nvPicPr>
          <p:cNvPr id="13" name="Imagem 12" descr="Forma, Retângulo&#10;&#10;Descrição gerada automaticamente">
            <a:extLst>
              <a:ext uri="{FF2B5EF4-FFF2-40B4-BE49-F238E27FC236}">
                <a16:creationId xmlns:a16="http://schemas.microsoft.com/office/drawing/2014/main" id="{569B7221-53A2-2C98-F2C7-7487AE780469}"/>
              </a:ext>
            </a:extLst>
          </p:cNvPr>
          <p:cNvPicPr>
            <a:picLocks noChangeAspect="1"/>
          </p:cNvPicPr>
          <p:nvPr/>
        </p:nvPicPr>
        <p:blipFill>
          <a:blip r:embed="rId3">
            <a:extLst>
              <a:ext uri="{28A0092B-C50C-407E-A947-70E740481C1C}">
                <a14:useLocalDpi xmlns:a14="http://schemas.microsoft.com/office/drawing/2010/main" val="0"/>
              </a:ext>
            </a:extLst>
          </a:blip>
          <a:srcRect l="5052"/>
          <a:stretch>
            <a:fillRect/>
          </a:stretch>
        </p:blipFill>
        <p:spPr bwMode="auto">
          <a:xfrm>
            <a:off x="6351700" y="866037"/>
            <a:ext cx="2041217" cy="1229463"/>
          </a:xfrm>
          <a:prstGeom prst="rect">
            <a:avLst/>
          </a:prstGeom>
          <a:noFill/>
          <a:ln>
            <a:noFill/>
          </a:ln>
        </p:spPr>
      </p:pic>
      <p:pic>
        <p:nvPicPr>
          <p:cNvPr id="14" name="Imagem 13" descr="Texto&#10;&#10;Descrição gerada automaticamente">
            <a:extLst>
              <a:ext uri="{FF2B5EF4-FFF2-40B4-BE49-F238E27FC236}">
                <a16:creationId xmlns:a16="http://schemas.microsoft.com/office/drawing/2014/main" id="{A98C06ED-DF18-02B0-D9F7-CACD9033740E}"/>
              </a:ext>
            </a:extLst>
          </p:cNvPr>
          <p:cNvPicPr>
            <a:picLocks noChangeAspect="1"/>
          </p:cNvPicPr>
          <p:nvPr/>
        </p:nvPicPr>
        <p:blipFill rotWithShape="1">
          <a:blip r:embed="rId5">
            <a:extLst>
              <a:ext uri="{28A0092B-C50C-407E-A947-70E740481C1C}">
                <a14:useLocalDpi xmlns:a14="http://schemas.microsoft.com/office/drawing/2010/main" val="0"/>
              </a:ext>
            </a:extLst>
          </a:blip>
          <a:srcRect l="2399" r="2166" b="50012"/>
          <a:stretch/>
        </p:blipFill>
        <p:spPr bwMode="auto">
          <a:xfrm>
            <a:off x="6962457" y="2663433"/>
            <a:ext cx="3667442" cy="188907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B7BBA18D-A05B-ABAC-10C7-8BE467AC63F6}"/>
                  </a:ext>
                </a:extLst>
              </p:cNvPr>
              <p:cNvSpPr txBox="1"/>
              <p:nvPr/>
            </p:nvSpPr>
            <p:spPr>
              <a:xfrm>
                <a:off x="7157878" y="4683142"/>
                <a:ext cx="3276600" cy="1431289"/>
              </a:xfrm>
              <a:prstGeom prst="rect">
                <a:avLst/>
              </a:prstGeom>
              <a:noFill/>
            </p:spPr>
            <p:txBody>
              <a:bodyPr wrap="square">
                <a:spAutoFit/>
              </a:bodyPr>
              <a:lstStyle/>
              <a:p>
                <a:pPr marR="20320" algn="ctr">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b="1" i="1" kern="100" smtClean="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𝟒</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𝒚</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R="20320"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𝟏𝟐</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𝒚</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𝟏𝟐</m:t>
                      </m:r>
                      <m:sSup>
                        <m:sSupPr>
                          <m:ctrlPr>
                            <a:rPr lang="pt-BR" sz="2200" b="1" i="1">
                              <a:effectLst/>
                              <a:latin typeface="Cambria Math" panose="02040503050406030204" pitchFamily="18" charset="0"/>
                            </a:rPr>
                          </m:ctrlPr>
                        </m:sSupPr>
                        <m:e>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𝒚</m:t>
                      </m:r>
                    </m:oMath>
                  </m:oMathPara>
                </a14:m>
                <a:endParaRPr lang="pt-BR" sz="2200" dirty="0">
                  <a:latin typeface="Arial Narrow" panose="020B0606020202030204" pitchFamily="34" charset="0"/>
                </a:endParaRPr>
              </a:p>
            </p:txBody>
          </p:sp>
        </mc:Choice>
        <mc:Fallback xmlns="">
          <p:sp>
            <p:nvSpPr>
              <p:cNvPr id="18" name="CaixaDeTexto 17">
                <a:extLst>
                  <a:ext uri="{FF2B5EF4-FFF2-40B4-BE49-F238E27FC236}">
                    <a16:creationId xmlns:a16="http://schemas.microsoft.com/office/drawing/2014/main" id="{B7BBA18D-A05B-ABAC-10C7-8BE467AC63F6}"/>
                  </a:ext>
                </a:extLst>
              </p:cNvPr>
              <p:cNvSpPr txBox="1">
                <a:spLocks noRot="1" noChangeAspect="1" noMove="1" noResize="1" noEditPoints="1" noAdjustHandles="1" noChangeArrowheads="1" noChangeShapeType="1" noTextEdit="1"/>
              </p:cNvSpPr>
              <p:nvPr/>
            </p:nvSpPr>
            <p:spPr>
              <a:xfrm>
                <a:off x="7157878" y="4683142"/>
                <a:ext cx="3276600" cy="1431289"/>
              </a:xfrm>
              <a:prstGeom prst="rect">
                <a:avLst/>
              </a:prstGeom>
              <a:blipFill>
                <a:blip r:embed="rId6"/>
                <a:stretch>
                  <a:fillRect b="-2979"/>
                </a:stretch>
              </a:blipFill>
            </p:spPr>
            <p:txBody>
              <a:bodyPr/>
              <a:lstStyle/>
              <a:p>
                <a:r>
                  <a:rPr lang="pt-BR">
                    <a:noFill/>
                  </a:rPr>
                  <a:t> </a:t>
                </a:r>
              </a:p>
            </p:txBody>
          </p:sp>
        </mc:Fallback>
      </mc:AlternateContent>
    </p:spTree>
    <p:extLst>
      <p:ext uri="{BB962C8B-B14F-4D97-AF65-F5344CB8AC3E}">
        <p14:creationId xmlns:p14="http://schemas.microsoft.com/office/powerpoint/2010/main" val="228747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F200F-EA5A-4B7C-87D4-5A634489387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4887C59-DA5F-F07C-417B-31C93E207796}"/>
              </a:ext>
            </a:extLst>
          </p:cNvPr>
          <p:cNvCxnSpPr>
            <a:cxnSpLocks/>
          </p:cNvCxnSpPr>
          <p:nvPr/>
        </p:nvCxnSpPr>
        <p:spPr>
          <a:xfrm>
            <a:off x="6096000"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3" name="CaixaDeTexto 2">
            <a:extLst>
              <a:ext uri="{FF2B5EF4-FFF2-40B4-BE49-F238E27FC236}">
                <a16:creationId xmlns:a16="http://schemas.microsoft.com/office/drawing/2014/main" id="{56928422-CAD7-CF81-73B3-F72BE7DDE0C0}"/>
              </a:ext>
            </a:extLst>
          </p:cNvPr>
          <p:cNvSpPr txBox="1"/>
          <p:nvPr/>
        </p:nvSpPr>
        <p:spPr>
          <a:xfrm>
            <a:off x="533400" y="727295"/>
            <a:ext cx="4781550" cy="459036"/>
          </a:xfrm>
          <a:prstGeom prst="rect">
            <a:avLst/>
          </a:prstGeom>
          <a:noFill/>
        </p:spPr>
        <p:txBody>
          <a:bodyPr wrap="square">
            <a:spAutoFit/>
          </a:bodyPr>
          <a:lstStyle/>
          <a:p>
            <a:pPr marR="74930" lvl="0" algn="just">
              <a:lnSpc>
                <a:spcPct val="115000"/>
              </a:lnSpc>
              <a:spcAft>
                <a:spcPts val="800"/>
              </a:spcAft>
            </a:pPr>
            <a:r>
              <a:rPr lang="pt-BR" sz="2200" dirty="0">
                <a:latin typeface="Arial Narrow" panose="020B0606020202030204" pitchFamily="34" charset="0"/>
              </a:rPr>
              <a:t>►</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Divisão de monômios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3366908-A929-BE41-BA33-8FA61365EE3F}"/>
                  </a:ext>
                </a:extLst>
              </p:cNvPr>
              <p:cNvSpPr txBox="1"/>
              <p:nvPr/>
            </p:nvSpPr>
            <p:spPr>
              <a:xfrm>
                <a:off x="323850" y="1374330"/>
                <a:ext cx="5676900" cy="4567917"/>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essa operação convém relembrar que: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p>
                        <m:sSup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00B0F0"/>
                              </a:solidFill>
                              <a:effectLst/>
                              <a:latin typeface="Cambria Math" panose="02040503050406030204" pitchFamily="18" charset="0"/>
                              <a:ea typeface="Aptos" panose="020B0004020202020204" pitchFamily="34" charset="0"/>
                              <a:cs typeface="Times New Roman" panose="02020603050405020304" pitchFamily="18" charset="0"/>
                            </a:rPr>
                            <m:t>𝒎</m:t>
                          </m:r>
                        </m:sup>
                      </m:sSup>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𝒏</m:t>
                          </m:r>
                        </m:sup>
                      </m:sSup>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00B0F0"/>
                              </a:solidFill>
                              <a:effectLst/>
                              <a:latin typeface="Cambria Math" panose="02040503050406030204" pitchFamily="18" charset="0"/>
                              <a:ea typeface="Aptos" panose="020B0004020202020204" pitchFamily="34" charset="0"/>
                              <a:cs typeface="Times New Roman" panose="02020603050405020304" pitchFamily="18" charset="0"/>
                            </a:rPr>
                            <m:t>𝒎</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𝒏</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forma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contrária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à multiplicação, na divisão entre monômios, iremos subtrair os valores dos expoentes de cada variável semelhante.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𝟐𝟖</m:t>
                      </m:r>
                      <m:sSup>
                        <m:sSup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𝟕</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𝟐𝟖</m:t>
                      </m:r>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𝟕</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𝟐𝟖</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𝟕</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𝒃</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Repare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𝟐𝟖</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𝟕</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𝟏</m:t>
                          </m:r>
                        </m:sup>
                      </m:s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Desta forma: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𝟐𝟖</m:t>
                    </m:r>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𝟕</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𝒂𝒃</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43366908-A929-BE41-BA33-8FA61365EE3F}"/>
                  </a:ext>
                </a:extLst>
              </p:cNvPr>
              <p:cNvSpPr txBox="1">
                <a:spLocks noRot="1" noChangeAspect="1" noMove="1" noResize="1" noEditPoints="1" noAdjustHandles="1" noChangeArrowheads="1" noChangeShapeType="1" noTextEdit="1"/>
              </p:cNvSpPr>
              <p:nvPr/>
            </p:nvSpPr>
            <p:spPr>
              <a:xfrm>
                <a:off x="323850" y="1374330"/>
                <a:ext cx="5676900" cy="4567917"/>
              </a:xfrm>
              <a:prstGeom prst="rect">
                <a:avLst/>
              </a:prstGeom>
              <a:blipFill>
                <a:blip r:embed="rId2"/>
                <a:stretch>
                  <a:fillRect l="-1396" t="-667" r="-1396" b="-1867"/>
                </a:stretch>
              </a:blipFill>
            </p:spPr>
            <p:txBody>
              <a:bodyPr/>
              <a:lstStyle/>
              <a:p>
                <a:r>
                  <a:rPr lang="pt-BR">
                    <a:noFill/>
                  </a:rPr>
                  <a:t> </a:t>
                </a:r>
              </a:p>
            </p:txBody>
          </p:sp>
        </mc:Fallback>
      </mc:AlternateContent>
      <p:pic>
        <p:nvPicPr>
          <p:cNvPr id="7" name="Imagem 6" descr="Desenho de um círculo&#10;&#10;O conteúdo gerado por IA pode estar incorreto.">
            <a:extLst>
              <a:ext uri="{FF2B5EF4-FFF2-40B4-BE49-F238E27FC236}">
                <a16:creationId xmlns:a16="http://schemas.microsoft.com/office/drawing/2014/main" id="{9D38A86E-E8CE-274E-4ABF-0B38BFC4C00A}"/>
              </a:ext>
            </a:extLst>
          </p:cNvPr>
          <p:cNvPicPr>
            <a:picLocks noChangeAspect="1"/>
          </p:cNvPicPr>
          <p:nvPr/>
        </p:nvPicPr>
        <p:blipFill rotWithShape="1">
          <a:blip r:embed="rId3">
            <a:extLst>
              <a:ext uri="{28A0092B-C50C-407E-A947-70E740481C1C}">
                <a14:useLocalDpi xmlns:a14="http://schemas.microsoft.com/office/drawing/2010/main" val="0"/>
              </a:ext>
            </a:extLst>
          </a:blip>
          <a:srcRect l="3236" t="8032" r="1964" b="8032"/>
          <a:stretch>
            <a:fillRect/>
          </a:stretch>
        </p:blipFill>
        <p:spPr bwMode="auto">
          <a:xfrm>
            <a:off x="6247129" y="768125"/>
            <a:ext cx="1703791" cy="86821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4C93C921-5AEE-BC7F-63D3-831235DAA78D}"/>
                  </a:ext>
                </a:extLst>
              </p:cNvPr>
              <p:cNvSpPr txBox="1"/>
              <p:nvPr/>
            </p:nvSpPr>
            <p:spPr>
              <a:xfrm>
                <a:off x="6191251" y="1636338"/>
                <a:ext cx="5676896" cy="769441"/>
              </a:xfrm>
              <a:prstGeom prst="rect">
                <a:avLst/>
              </a:prstGeom>
              <a:noFill/>
            </p:spPr>
            <p:txBody>
              <a:bodyPr wrap="square">
                <a:spAutoFit/>
              </a:bodyPr>
              <a:lstStyle/>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variável </a:t>
                </a:r>
                <a14:m>
                  <m:oMath xmlns:m="http://schemas.openxmlformats.org/officeDocument/2006/math">
                    <m:r>
                      <a:rPr lang="pt-BR" sz="2200" b="1" i="1">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não é operada, pois, não existe variável semelhante para efetuar divisão. </a:t>
                </a:r>
                <a:endParaRPr lang="pt-BR" sz="2200"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4C93C921-5AEE-BC7F-63D3-831235DAA78D}"/>
                  </a:ext>
                </a:extLst>
              </p:cNvPr>
              <p:cNvSpPr txBox="1">
                <a:spLocks noRot="1" noChangeAspect="1" noMove="1" noResize="1" noEditPoints="1" noAdjustHandles="1" noChangeArrowheads="1" noChangeShapeType="1" noTextEdit="1"/>
              </p:cNvSpPr>
              <p:nvPr/>
            </p:nvSpPr>
            <p:spPr>
              <a:xfrm>
                <a:off x="6191251" y="1636338"/>
                <a:ext cx="5676896" cy="769441"/>
              </a:xfrm>
              <a:prstGeom prst="rect">
                <a:avLst/>
              </a:prstGeom>
              <a:blipFill>
                <a:blip r:embed="rId4"/>
                <a:stretch>
                  <a:fillRect l="-1396" t="-3937" b="-15748"/>
                </a:stretch>
              </a:blipFill>
            </p:spPr>
            <p:txBody>
              <a:bodyPr/>
              <a:lstStyle/>
              <a:p>
                <a:r>
                  <a:rPr lang="pt-BR">
                    <a:noFill/>
                  </a:rPr>
                  <a:t> </a:t>
                </a:r>
              </a:p>
            </p:txBody>
          </p:sp>
        </mc:Fallback>
      </mc:AlternateContent>
      <p:pic>
        <p:nvPicPr>
          <p:cNvPr id="11" name="Imagem 10" descr="Interface gráfica do usuário, Logotipo&#10;&#10;O conteúdo gerado por IA pode estar incorreto.">
            <a:extLst>
              <a:ext uri="{FF2B5EF4-FFF2-40B4-BE49-F238E27FC236}">
                <a16:creationId xmlns:a16="http://schemas.microsoft.com/office/drawing/2014/main" id="{85AEF278-0D97-688E-312A-635AF5FEE8F7}"/>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6191251" y="3121871"/>
            <a:ext cx="1746104" cy="1072833"/>
          </a:xfrm>
          <a:prstGeom prst="rect">
            <a:avLst/>
          </a:prstGeom>
          <a:noFill/>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C1F442F8-4B07-1BAD-66B7-76AFE5441764}"/>
              </a:ext>
            </a:extLst>
          </p:cNvPr>
          <p:cNvSpPr txBox="1"/>
          <p:nvPr/>
        </p:nvSpPr>
        <p:spPr>
          <a:xfrm>
            <a:off x="7937355" y="3328450"/>
            <a:ext cx="3917223" cy="769441"/>
          </a:xfrm>
          <a:prstGeom prst="rect">
            <a:avLst/>
          </a:prstGeom>
          <a:noFill/>
        </p:spPr>
        <p:txBody>
          <a:bodyPr wrap="square">
            <a:spAutoFit/>
          </a:bodyPr>
          <a:lstStyle/>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Na divisão podemos sistematizar essa operação utilizando as frações. </a:t>
            </a:r>
            <a:endParaRPr lang="pt-BR" sz="2200" dirty="0"/>
          </a:p>
        </p:txBody>
      </p:sp>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0A2B4889-7F5E-426D-4031-529BA45C93B0}"/>
                  </a:ext>
                </a:extLst>
              </p:cNvPr>
              <p:cNvSpPr txBox="1"/>
              <p:nvPr/>
            </p:nvSpPr>
            <p:spPr>
              <a:xfrm>
                <a:off x="6191252" y="4482613"/>
                <a:ext cx="5676891" cy="1478097"/>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essa mesma divisão ficaria: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28</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𝟐𝟖</m:t>
                          </m:r>
                        </m:num>
                        <m:den>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𝟕</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fPr>
                        <m:num>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 </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sup>
                          </m:sSup>
                        </m:num>
                        <m:den>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𝟏</m:t>
                              </m:r>
                            </m:sup>
                          </m:sSup>
                        </m:den>
                      </m:f>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𝒃</m:t>
                          </m:r>
                        </m:num>
                        <m:den>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𝟏</m:t>
                          </m:r>
                        </m:den>
                      </m:f>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𝟒</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𝟐</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𝟏</m:t>
                          </m:r>
                        </m:sup>
                      </m:sSup>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𝟒</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𝒃</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0A2B4889-7F5E-426D-4031-529BA45C93B0}"/>
                  </a:ext>
                </a:extLst>
              </p:cNvPr>
              <p:cNvSpPr txBox="1">
                <a:spLocks noRot="1" noChangeAspect="1" noMove="1" noResize="1" noEditPoints="1" noAdjustHandles="1" noChangeArrowheads="1" noChangeShapeType="1" noTextEdit="1"/>
              </p:cNvSpPr>
              <p:nvPr/>
            </p:nvSpPr>
            <p:spPr>
              <a:xfrm>
                <a:off x="6191252" y="4482613"/>
                <a:ext cx="5676891" cy="1478097"/>
              </a:xfrm>
              <a:prstGeom prst="rect">
                <a:avLst/>
              </a:prstGeom>
              <a:blipFill>
                <a:blip r:embed="rId7"/>
                <a:stretch>
                  <a:fillRect l="-1396" t="-1235"/>
                </a:stretch>
              </a:blipFill>
            </p:spPr>
            <p:txBody>
              <a:bodyPr/>
              <a:lstStyle/>
              <a:p>
                <a:r>
                  <a:rPr lang="pt-BR">
                    <a:noFill/>
                  </a:rPr>
                  <a:t> </a:t>
                </a:r>
              </a:p>
            </p:txBody>
          </p:sp>
        </mc:Fallback>
      </mc:AlternateContent>
    </p:spTree>
    <p:extLst>
      <p:ext uri="{BB962C8B-B14F-4D97-AF65-F5344CB8AC3E}">
        <p14:creationId xmlns:p14="http://schemas.microsoft.com/office/powerpoint/2010/main" val="2489227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AFA4099-E7A3-F444-FE4C-6FF0666F8766}"/>
              </a:ext>
            </a:extLst>
          </p:cNvPr>
          <p:cNvSpPr txBox="1"/>
          <p:nvPr/>
        </p:nvSpPr>
        <p:spPr>
          <a:xfrm>
            <a:off x="533400" y="727295"/>
            <a:ext cx="4781550" cy="459036"/>
          </a:xfrm>
          <a:prstGeom prst="rect">
            <a:avLst/>
          </a:prstGeom>
          <a:noFill/>
        </p:spPr>
        <p:txBody>
          <a:bodyPr wrap="square">
            <a:spAutoFit/>
          </a:bodyPr>
          <a:lstStyle/>
          <a:p>
            <a:pPr marR="74930" lvl="0" algn="just">
              <a:lnSpc>
                <a:spcPct val="115000"/>
              </a:lnSpc>
              <a:spcAft>
                <a:spcPts val="800"/>
              </a:spcAft>
            </a:pPr>
            <a:r>
              <a:rPr lang="pt-BR" sz="2200" dirty="0">
                <a:latin typeface="Arial Narrow" panose="020B0606020202030204" pitchFamily="34" charset="0"/>
              </a:rPr>
              <a:t>►</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Potenciação de monômios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9139F83-B95A-28D0-209D-0B7B40EB7920}"/>
                  </a:ext>
                </a:extLst>
              </p:cNvPr>
              <p:cNvSpPr txBox="1"/>
              <p:nvPr/>
            </p:nvSpPr>
            <p:spPr>
              <a:xfrm>
                <a:off x="438150" y="1186331"/>
                <a:ext cx="11315700" cy="1815753"/>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Antes de avançar para essa operação, devemos recordar outras propriedades de potência. São elas: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𝒎</m:t>
                                </m:r>
                              </m:sup>
                            </m:sSup>
                          </m:e>
                        </m:d>
                      </m:e>
                      <m:sup>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𝒏</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𝒎</m:t>
                        </m:r>
                        <m:r>
                          <a:rPr lang="pt-BR" sz="2200"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𝒏</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Potência de potência.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e>
                        </m:d>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𝒎</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𝒎</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e>
                      <m:sup>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𝒎</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Multiplicação de bases diferentes com expoentes iguais.</a:t>
                </a:r>
              </a:p>
              <a:p>
                <a:pPr>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19139F83-B95A-28D0-209D-0B7B40EB7920}"/>
                  </a:ext>
                </a:extLst>
              </p:cNvPr>
              <p:cNvSpPr txBox="1">
                <a:spLocks noRot="1" noChangeAspect="1" noMove="1" noResize="1" noEditPoints="1" noAdjustHandles="1" noChangeArrowheads="1" noChangeShapeType="1" noTextEdit="1"/>
              </p:cNvSpPr>
              <p:nvPr/>
            </p:nvSpPr>
            <p:spPr>
              <a:xfrm>
                <a:off x="438150" y="1186331"/>
                <a:ext cx="11315700" cy="1815753"/>
              </a:xfrm>
              <a:prstGeom prst="rect">
                <a:avLst/>
              </a:prstGeom>
              <a:blipFill>
                <a:blip r:embed="rId2"/>
                <a:stretch>
                  <a:fillRect l="-700" t="-2020" b="-37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5" name="Tabela 4">
                <a:extLst>
                  <a:ext uri="{FF2B5EF4-FFF2-40B4-BE49-F238E27FC236}">
                    <a16:creationId xmlns:a16="http://schemas.microsoft.com/office/drawing/2014/main" id="{6BEA5928-73B3-BAC8-2D06-B71FA7EA9A6C}"/>
                  </a:ext>
                </a:extLst>
              </p:cNvPr>
              <p:cNvGraphicFramePr>
                <a:graphicFrameLocks noGrp="1"/>
              </p:cNvGraphicFramePr>
              <p:nvPr>
                <p:extLst>
                  <p:ext uri="{D42A27DB-BD31-4B8C-83A1-F6EECF244321}">
                    <p14:modId xmlns:p14="http://schemas.microsoft.com/office/powerpoint/2010/main" val="2095185568"/>
                  </p:ext>
                </p:extLst>
              </p:nvPr>
            </p:nvGraphicFramePr>
            <p:xfrm>
              <a:off x="1453514" y="2809748"/>
              <a:ext cx="8938261" cy="3657727"/>
            </p:xfrm>
            <a:graphic>
              <a:graphicData uri="http://schemas.openxmlformats.org/drawingml/2006/table">
                <a:tbl>
                  <a:tblPr firstRow="1" firstCol="1" bandRow="1"/>
                  <a:tblGrid>
                    <a:gridCol w="3831455">
                      <a:extLst>
                        <a:ext uri="{9D8B030D-6E8A-4147-A177-3AD203B41FA5}">
                          <a16:colId xmlns:a16="http://schemas.microsoft.com/office/drawing/2014/main" val="778668453"/>
                        </a:ext>
                      </a:extLst>
                    </a:gridCol>
                    <a:gridCol w="5106806">
                      <a:extLst>
                        <a:ext uri="{9D8B030D-6E8A-4147-A177-3AD203B41FA5}">
                          <a16:colId xmlns:a16="http://schemas.microsoft.com/office/drawing/2014/main" val="3318331119"/>
                        </a:ext>
                      </a:extLst>
                    </a:gridCol>
                  </a:tblGrid>
                  <a:tr h="1734461">
                    <a:tc>
                      <a:txBody>
                        <a:bodyPr/>
                        <a:lstStyle/>
                        <a:p>
                          <a:pPr algn="ctr">
                            <a:lnSpc>
                              <a:spcPct val="100000"/>
                            </a:lnSpc>
                            <a:spcAft>
                              <a:spcPts val="0"/>
                            </a:spcAft>
                            <a:buNone/>
                          </a:pPr>
                          <a14:m>
                            <m:oMathPara xmlns:m="http://schemas.openxmlformats.org/officeDocument/2006/math">
                              <m:oMathParaPr>
                                <m:jc m:val="centerGroup"/>
                              </m:oMathParaPr>
                              <m:oMath xmlns:m="http://schemas.openxmlformats.org/officeDocument/2006/math">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e>
                                    </m:d>
                                  </m:e>
                                  <m:sup>
                                    <m:r>
                                      <a:rPr lang="pt-BR" sz="2200" b="1" i="1" kern="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𝟒</m:t>
                                        </m:r>
                                      </m:e>
                                    </m:d>
                                  </m:e>
                                  <m:sup>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e>
                                    </m:d>
                                  </m:e>
                                  <m:sup>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𝟒</m:t>
                                    </m:r>
                                  </m:e>
                                  <m:sup>
                                    <m:r>
                                      <a:rPr lang="pt-BR" sz="2200" b="1" i="1" kern="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e>
                                    </m:d>
                                  </m:e>
                                  <m:sup>
                                    <m:r>
                                      <a:rPr lang="pt-BR" sz="2200" b="1" i="1" kern="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𝟔𝟒</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𝟔𝟒</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𝟔</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noFill/>
                      </a:tcPr>
                    </a:tc>
                    <a:tc rowSpan="2">
                      <a:txBody>
                        <a:bodyPr/>
                        <a:lstStyle/>
                        <a:p>
                          <a:pPr algn="ctr">
                            <a:lnSpc>
                              <a:spcPct val="100000"/>
                            </a:lnSpc>
                            <a:spcAft>
                              <a:spcPts val="0"/>
                            </a:spcAft>
                            <a:buNone/>
                          </a:pPr>
                          <a14:m>
                            <m:oMathPara xmlns:m="http://schemas.openxmlformats.org/officeDocument/2006/math">
                              <m:oMathParaPr>
                                <m:jc m:val="centerGroup"/>
                              </m:oMathParaPr>
                              <m:oMath xmlns:m="http://schemas.openxmlformats.org/officeDocument/2006/math">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𝟕</m:t>
                                            </m:r>
                                          </m:num>
                                          <m:den>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m:t>
                                            </m:r>
                                          </m:den>
                                        </m:f>
                                        <m:sSup>
                                          <m:sSupPr>
                                            <m:ctrlP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sSup>
                                          <m:sSupPr>
                                            <m:ctrlPr>
                                              <a:rPr lang="pt-BR" sz="220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𝒄</m:t>
                                            </m:r>
                                          </m:e>
                                          <m:sup>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𝟕</m:t>
                                            </m:r>
                                          </m:sup>
                                        </m:sSup>
                                        <m:sSup>
                                          <m:sSupPr>
                                            <m:ctrlPr>
                                              <a:rPr lang="pt-BR" sz="2200" b="1" i="1" kern="10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𝒅</m:t>
                                            </m:r>
                                          </m:e>
                                          <m:sup>
                                            <m:r>
                                              <a:rPr lang="pt-BR" sz="2200" b="1" i="1" kern="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e>
                                    </m:d>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𝟕</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𝟑</m:t>
                                            </m:r>
                                          </m:den>
                                        </m:f>
                                      </m:e>
                                    </m:d>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e>
                                    </m:d>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b="1" i="1" kern="10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𝒄</m:t>
                                            </m:r>
                                          </m:e>
                                          <m:sup>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𝟕</m:t>
                                            </m:r>
                                          </m:sup>
                                        </m:sSup>
                                      </m:e>
                                    </m:d>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b="1" i="1" kern="10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𝒅</m:t>
                                            </m:r>
                                          </m:e>
                                          <m:sup>
                                            <m:r>
                                              <a:rPr lang="pt-BR" sz="2200" b="1" i="1" kern="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e>
                                    </m:d>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𝟕</m:t>
                                        </m:r>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num>
                                  <m:den>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𝟑</m:t>
                                        </m:r>
                                      </m:e>
                                      <m:sup>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den>
                                </m:f>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200" b="1" i="1" kern="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𝒄</m:t>
                                    </m:r>
                                  </m:e>
                                  <m:sup>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𝟕</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𝒅</m:t>
                                    </m:r>
                                  </m:e>
                                  <m:sup>
                                    <m:r>
                                      <a:rPr lang="pt-BR" sz="2200" b="1" i="1" kern="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0">
                                        <a:solidFill>
                                          <a:srgbClr val="FF00FF"/>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𝟒𝟗</m:t>
                                    </m:r>
                                  </m:num>
                                  <m:den>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𝟗</m:t>
                                    </m:r>
                                  </m:den>
                                </m:f>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𝒃</m:t>
                                    </m:r>
                                  </m:e>
                                  <m: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𝟔</m:t>
                                    </m:r>
                                  </m:sup>
                                </m:sSup>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𝒄</m:t>
                                    </m:r>
                                  </m:e>
                                  <m: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𝟏𝟒</m:t>
                                    </m:r>
                                  </m:sup>
                                </m:sSup>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𝒅</m:t>
                                    </m:r>
                                  </m:e>
                                  <m:sup>
                                    <m:r>
                                      <a:rPr lang="pt-BR" sz="2200" b="1" i="1" kern="0">
                                        <a:effectLst/>
                                        <a:latin typeface="Cambria Math" panose="02040503050406030204" pitchFamily="18" charset="0"/>
                                        <a:ea typeface="Times New Roman" panose="02020603050405020304" pitchFamily="18" charset="0"/>
                                        <a:cs typeface="Times New Roman" panose="02020603050405020304" pitchFamily="18" charset="0"/>
                                      </a:rPr>
                                      <m:t>𝟒</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61017223"/>
                      </a:ext>
                    </a:extLst>
                  </a:tr>
                  <a:tr h="1373324">
                    <a:tc>
                      <a:txBody>
                        <a:bodyPr/>
                        <a:lstStyle/>
                        <a:p>
                          <a:pPr>
                            <a:lnSpc>
                              <a:spcPct val="100000"/>
                            </a:lnSpc>
                            <a:spcAft>
                              <a:spcPts val="0"/>
                            </a:spcAft>
                            <a:buNone/>
                          </a:pPr>
                          <a14:m>
                            <m:oMathPara xmlns:m="http://schemas.openxmlformats.org/officeDocument/2006/math">
                              <m:oMathParaPr>
                                <m:jc m:val="centerGroup"/>
                              </m:oMathParaPr>
                              <m:oMath xmlns:m="http://schemas.openxmlformats.org/officeDocument/2006/math">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𝟐</m:t>
                                        </m:r>
                                        <m:sSup>
                                          <m:sSupPr>
                                            <m:ctrlPr>
                                              <a:rPr lang="pt-BR" sz="2200" b="1" i="1" kern="10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𝒚</m:t>
                                        </m:r>
                                      </m:e>
                                    </m:d>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𝟐</m:t>
                                        </m:r>
                                      </m:e>
                                    </m:d>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sSup>
                                          <m:sSupPr>
                                            <m:ctrlPr>
                                              <a:rPr lang="pt-BR" sz="2200" b="1" i="1" kern="10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e>
                                    </m:d>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sSup>
                                      <m:sSupPr>
                                        <m:ctrlPr>
                                          <a:rPr lang="pt-BR" sz="2200" b="1" i="1" kern="10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𝒚</m:t>
                                        </m:r>
                                      </m:e>
                                      <m:sup>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𝟏</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e>
                                  <m:sup>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𝟑𝟐</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𝒚</m:t>
                                    </m:r>
                                  </m:e>
                                  <m:sup>
                                    <m:r>
                                      <a:rPr lang="pt-BR" sz="2200" b="1" i="1" kern="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𝟏</m:t>
                                    </m:r>
                                    <m:r>
                                      <a:rPr lang="pt-BR" sz="2200" b="1" i="1" kern="0">
                                        <a:solidFill>
                                          <a:srgbClr val="D86DCB"/>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𝟑𝟐</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𝟏𝟎</m:t>
                                    </m:r>
                                  </m:sup>
                                </m:sSup>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𝒚</m:t>
                                    </m:r>
                                  </m:e>
                                  <m:sup>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𝟓</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noFill/>
                      </a:tcPr>
                    </a:tc>
                    <a:tc vMerge="1">
                      <a:txBody>
                        <a:bodyPr/>
                        <a:lstStyle/>
                        <a:p>
                          <a:endParaRPr lang="pt-BR"/>
                        </a:p>
                      </a:txBody>
                      <a:tcPr/>
                    </a:tc>
                    <a:extLst>
                      <a:ext uri="{0D108BD9-81ED-4DB2-BD59-A6C34878D82A}">
                        <a16:rowId xmlns:a16="http://schemas.microsoft.com/office/drawing/2014/main" val="3465489354"/>
                      </a:ext>
                    </a:extLst>
                  </a:tr>
                </a:tbl>
              </a:graphicData>
            </a:graphic>
          </p:graphicFrame>
        </mc:Choice>
        <mc:Fallback xmlns="">
          <p:graphicFrame>
            <p:nvGraphicFramePr>
              <p:cNvPr id="5" name="Tabela 4">
                <a:extLst>
                  <a:ext uri="{FF2B5EF4-FFF2-40B4-BE49-F238E27FC236}">
                    <a16:creationId xmlns:a16="http://schemas.microsoft.com/office/drawing/2014/main" id="{6BEA5928-73B3-BAC8-2D06-B71FA7EA9A6C}"/>
                  </a:ext>
                </a:extLst>
              </p:cNvPr>
              <p:cNvGraphicFramePr>
                <a:graphicFrameLocks noGrp="1"/>
              </p:cNvGraphicFramePr>
              <p:nvPr>
                <p:extLst>
                  <p:ext uri="{D42A27DB-BD31-4B8C-83A1-F6EECF244321}">
                    <p14:modId xmlns:p14="http://schemas.microsoft.com/office/powerpoint/2010/main" val="2095185568"/>
                  </p:ext>
                </p:extLst>
              </p:nvPr>
            </p:nvGraphicFramePr>
            <p:xfrm>
              <a:off x="1453514" y="2809748"/>
              <a:ext cx="8938261" cy="3657727"/>
            </p:xfrm>
            <a:graphic>
              <a:graphicData uri="http://schemas.openxmlformats.org/drawingml/2006/table">
                <a:tbl>
                  <a:tblPr firstRow="1" firstCol="1" bandRow="1"/>
                  <a:tblGrid>
                    <a:gridCol w="3831455">
                      <a:extLst>
                        <a:ext uri="{9D8B030D-6E8A-4147-A177-3AD203B41FA5}">
                          <a16:colId xmlns:a16="http://schemas.microsoft.com/office/drawing/2014/main" val="778668453"/>
                        </a:ext>
                      </a:extLst>
                    </a:gridCol>
                    <a:gridCol w="5106806">
                      <a:extLst>
                        <a:ext uri="{9D8B030D-6E8A-4147-A177-3AD203B41FA5}">
                          <a16:colId xmlns:a16="http://schemas.microsoft.com/office/drawing/2014/main" val="3318331119"/>
                        </a:ext>
                      </a:extLst>
                    </a:gridCol>
                  </a:tblGrid>
                  <a:tr h="2045589">
                    <a:tc>
                      <a:txBody>
                        <a:bodyPr/>
                        <a:lstStyle/>
                        <a:p>
                          <a:endParaRPr lang="pt-BR"/>
                        </a:p>
                      </a:txBody>
                      <a:tcPr marL="68580" marR="68580" marT="0" marB="0" anchor="ctr">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blipFill>
                          <a:blip r:embed="rId3"/>
                          <a:stretch>
                            <a:fillRect r="-133227" b="-83631"/>
                          </a:stretch>
                        </a:blipFill>
                      </a:tcPr>
                    </a:tc>
                    <a:tc rowSpan="2">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blipFill>
                          <a:blip r:embed="rId3"/>
                          <a:stretch>
                            <a:fillRect l="-75060" b="-2662"/>
                          </a:stretch>
                        </a:blipFill>
                      </a:tcPr>
                    </a:tc>
                    <a:extLst>
                      <a:ext uri="{0D108BD9-81ED-4DB2-BD59-A6C34878D82A}">
                        <a16:rowId xmlns:a16="http://schemas.microsoft.com/office/drawing/2014/main" val="2661017223"/>
                      </a:ext>
                    </a:extLst>
                  </a:tr>
                  <a:tr h="1612138">
                    <a:tc>
                      <a:txBody>
                        <a:bodyPr/>
                        <a:lstStyle/>
                        <a:p>
                          <a:endParaRPr lang="pt-B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blipFill>
                          <a:blip r:embed="rId3"/>
                          <a:stretch>
                            <a:fillRect t="-126792" r="-133227" b="-6038"/>
                          </a:stretch>
                        </a:blipFill>
                      </a:tcPr>
                    </a:tc>
                    <a:tc vMerge="1">
                      <a:txBody>
                        <a:bodyPr/>
                        <a:lstStyle/>
                        <a:p>
                          <a:endParaRPr lang="pt-BR"/>
                        </a:p>
                      </a:txBody>
                      <a:tcPr/>
                    </a:tc>
                    <a:extLst>
                      <a:ext uri="{0D108BD9-81ED-4DB2-BD59-A6C34878D82A}">
                        <a16:rowId xmlns:a16="http://schemas.microsoft.com/office/drawing/2014/main" val="3465489354"/>
                      </a:ext>
                    </a:extLst>
                  </a:tr>
                </a:tbl>
              </a:graphicData>
            </a:graphic>
          </p:graphicFrame>
        </mc:Fallback>
      </mc:AlternateContent>
    </p:spTree>
    <p:extLst>
      <p:ext uri="{BB962C8B-B14F-4D97-AF65-F5344CB8AC3E}">
        <p14:creationId xmlns:p14="http://schemas.microsoft.com/office/powerpoint/2010/main" val="4091666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976C5-8FB4-F4F5-29D9-7978F5B634B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1C5BF92-5D73-EDF5-E5E7-2F69F49782E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023AD72B-93B7-B823-1374-A39AC9898134}"/>
              </a:ext>
            </a:extLst>
          </p:cNvPr>
          <p:cNvSpPr txBox="1"/>
          <p:nvPr/>
        </p:nvSpPr>
        <p:spPr>
          <a:xfrm>
            <a:off x="208476" y="827075"/>
            <a:ext cx="5912992" cy="1785104"/>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POLINÔMIOS</a:t>
            </a:r>
          </a:p>
          <a:p>
            <a:pPr algn="just"/>
            <a:r>
              <a:rPr lang="pt-BR" sz="2200" b="0" i="0" u="none" strike="noStrike" baseline="0" dirty="0">
                <a:latin typeface="Arial Narrow" panose="020B0606020202030204" pitchFamily="34" charset="0"/>
                <a:cs typeface="Arial" panose="020B0604020202020204" pitchFamily="34" charset="0"/>
              </a:rPr>
              <a:t>Definimos por polinômio uma expressão algébrica formada pela soma algébrica de monômios.</a:t>
            </a:r>
          </a:p>
          <a:p>
            <a:pPr algn="just"/>
            <a:r>
              <a:rPr lang="pt-BR" sz="2200" b="0" i="0" u="none" strike="noStrike" baseline="0" dirty="0">
                <a:latin typeface="Arial Narrow" panose="020B0606020202030204" pitchFamily="34" charset="0"/>
                <a:cs typeface="Arial" panose="020B0604020202020204" pitchFamily="34" charset="0"/>
              </a:rPr>
              <a:t>Vamos compreender melhor isso, calculando o perímetro do trapézio da figura, a seguir:</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C4526D2-F21C-4466-E6D4-B9ECC7883C46}"/>
                  </a:ext>
                </a:extLst>
              </p:cNvPr>
              <p:cNvSpPr txBox="1"/>
              <p:nvPr/>
            </p:nvSpPr>
            <p:spPr>
              <a:xfrm>
                <a:off x="6355080" y="897054"/>
                <a:ext cx="5628444" cy="5784469"/>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Operamos cada variável com seu semelhante.</a:t>
                </a:r>
              </a:p>
              <a:p>
                <a:pPr>
                  <a:lnSpc>
                    <a:spcPct val="107000"/>
                  </a:lnSpc>
                  <a:spcAft>
                    <a:spcPts val="800"/>
                  </a:spcAft>
                  <a:buNone/>
                </a:pPr>
                <a:r>
                  <a:rPr lang="pt-BR" sz="2200" b="0" i="0" u="none" strike="noStrike" baseline="0" dirty="0">
                    <a:latin typeface="Arial Narrow" panose="020B0606020202030204" pitchFamily="34" charset="0"/>
                    <a:cs typeface="Arial" panose="020B0604020202020204" pitchFamily="34" charset="0"/>
                  </a:rPr>
                  <a:t>Logo, a expressão que representa o perímetro do trapézio em questão será </a:t>
                </a:r>
                <a14:m>
                  <m:oMath xmlns:m="http://schemas.openxmlformats.org/officeDocument/2006/math">
                    <m:r>
                      <a:rPr lang="pt-BR" sz="2400" kern="100" smtClean="0">
                        <a:effectLst/>
                        <a:latin typeface="Cambria Math" panose="02040503050406030204" pitchFamily="18" charset="0"/>
                        <a:ea typeface="MS Mincho" panose="02020609040205080304" pitchFamily="49" charset="-128"/>
                        <a:cs typeface="Times New Roman" panose="02020603050405020304" pitchFamily="18" charset="0"/>
                      </a:rPr>
                      <m:t>2</m:t>
                    </m:r>
                    <m:r>
                      <a:rPr lang="pt-BR" sz="24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𝐱</m:t>
                    </m:r>
                    <m:r>
                      <a:rPr lang="pt-BR" sz="2400"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400" b="1" i="1" kern="10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𝐲</m:t>
                    </m:r>
                    <m:r>
                      <a:rPr lang="pt-BR" sz="24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400" kern="100">
                        <a:effectLst/>
                        <a:latin typeface="Cambria Math" panose="02040503050406030204" pitchFamily="18" charset="0"/>
                        <a:ea typeface="MS Mincho" panose="02020609040205080304" pitchFamily="49" charset="-128"/>
                        <a:cs typeface="Times New Roman" panose="02020603050405020304" pitchFamily="18" charset="0"/>
                      </a:rPr>
                      <m:t>2</m:t>
                    </m:r>
                  </m:oMath>
                </a14:m>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Note que, essa expressão algébrica possui três monômios, assim, a chamamos de polinômio.</a:t>
                </a:r>
              </a:p>
              <a:p>
                <a:pPr algn="just"/>
                <a:endParaRPr lang="pt-BR" sz="1400" b="0" i="0" u="none" strike="noStrike" baseline="0" dirty="0">
                  <a:latin typeface="Arial Narrow" panose="020B0606020202030204" pitchFamily="34" charset="0"/>
                  <a:cs typeface="Arial" panose="020B0604020202020204" pitchFamily="34" charset="0"/>
                </a:endParaRPr>
              </a:p>
              <a:p>
                <a:pPr algn="just"/>
                <a:endParaRPr lang="pt-BR" sz="14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Adição e subtração entre polinômios</a:t>
                </a:r>
              </a:p>
              <a:p>
                <a:pPr algn="just"/>
                <a:r>
                  <a:rPr lang="pt-BR" sz="2200" b="0" i="0" u="none" strike="noStrike" baseline="0" dirty="0">
                    <a:latin typeface="Arial Narrow" panose="020B0606020202030204" pitchFamily="34" charset="0"/>
                    <a:cs typeface="Arial" panose="020B0604020202020204" pitchFamily="34" charset="0"/>
                  </a:rPr>
                  <a:t>A soma e a subtração de polinômios são realizadas de maneira semelhante à de monômios, pois ambas as operações só podem ser realizadas com termos semelhantes.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cs typeface="Arial" panose="020B0604020202020204" pitchFamily="34" charset="0"/>
                  </a:rPr>
                  <a:t>A diferença, neste momento, é que será feito o agrupamento de termos semelhantes, independentemente da quantidade de termos do polinômio.</a:t>
                </a:r>
                <a:endParaRPr lang="pt-BR" sz="2200" b="0" i="0" u="none" strike="noStrike" baseline="0" dirty="0">
                  <a:latin typeface="Arial Narrow" panose="020B0606020202030204" pitchFamily="34" charset="0"/>
                  <a:cs typeface="Arial" panose="020B0604020202020204" pitchFamily="34"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EC4526D2-F21C-4466-E6D4-B9ECC7883C46}"/>
                  </a:ext>
                </a:extLst>
              </p:cNvPr>
              <p:cNvSpPr txBox="1">
                <a:spLocks noRot="1" noChangeAspect="1" noMove="1" noResize="1" noEditPoints="1" noAdjustHandles="1" noChangeArrowheads="1" noChangeShapeType="1" noTextEdit="1"/>
              </p:cNvSpPr>
              <p:nvPr/>
            </p:nvSpPr>
            <p:spPr>
              <a:xfrm>
                <a:off x="6355080" y="897054"/>
                <a:ext cx="5628444" cy="5784469"/>
              </a:xfrm>
              <a:prstGeom prst="rect">
                <a:avLst/>
              </a:prstGeom>
              <a:blipFill>
                <a:blip r:embed="rId2"/>
                <a:stretch>
                  <a:fillRect l="-1408" t="-632" r="-1300"/>
                </a:stretch>
              </a:blipFill>
            </p:spPr>
            <p:txBody>
              <a:bodyPr/>
              <a:lstStyle/>
              <a:p>
                <a:r>
                  <a:rPr lang="pt-BR">
                    <a:noFill/>
                  </a:rPr>
                  <a:t> </a:t>
                </a:r>
              </a:p>
            </p:txBody>
          </p:sp>
        </mc:Fallback>
      </mc:AlternateContent>
      <p:pic>
        <p:nvPicPr>
          <p:cNvPr id="3" name="Imagem 2" descr="Gráfico, Forma&#10;&#10;Descrição gerada automaticamente">
            <a:extLst>
              <a:ext uri="{FF2B5EF4-FFF2-40B4-BE49-F238E27FC236}">
                <a16:creationId xmlns:a16="http://schemas.microsoft.com/office/drawing/2014/main" id="{0B8F0321-FF89-F247-6F48-8F94C95D30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60" t="3458" b="10715"/>
          <a:stretch/>
        </p:blipFill>
        <p:spPr bwMode="auto">
          <a:xfrm>
            <a:off x="1259522" y="2714625"/>
            <a:ext cx="3598227" cy="2097684"/>
          </a:xfrm>
          <a:prstGeom prst="rect">
            <a:avLst/>
          </a:prstGeom>
          <a:noFill/>
          <a:ln>
            <a:noFill/>
          </a:ln>
          <a:extLst>
            <a:ext uri="{53640926-AAD7-44D8-BBD7-CCE9431645EC}">
              <a14:shadowObscured xmlns:a14="http://schemas.microsoft.com/office/drawing/2010/main"/>
            </a:ext>
          </a:extLst>
        </p:spPr>
      </p:pic>
      <p:pic>
        <p:nvPicPr>
          <p:cNvPr id="5" name="Imagem 4" descr="Diagrama&#10;&#10;Descrição gerada automaticamente">
            <a:extLst>
              <a:ext uri="{FF2B5EF4-FFF2-40B4-BE49-F238E27FC236}">
                <a16:creationId xmlns:a16="http://schemas.microsoft.com/office/drawing/2014/main" id="{C2267983-E9CA-6D65-6345-11EC0266F5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3" y="4812309"/>
            <a:ext cx="4673774" cy="1624574"/>
          </a:xfrm>
          <a:prstGeom prst="rect">
            <a:avLst/>
          </a:prstGeom>
          <a:noFill/>
          <a:ln>
            <a:noFill/>
          </a:ln>
        </p:spPr>
      </p:pic>
    </p:spTree>
    <p:extLst>
      <p:ext uri="{BB962C8B-B14F-4D97-AF65-F5344CB8AC3E}">
        <p14:creationId xmlns:p14="http://schemas.microsoft.com/office/powerpoint/2010/main" val="1371785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7DD5D-8901-BABA-6DE5-74AE8BAA6D7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C9D4CBD-9F82-1B5D-AF70-55BC4739CFDE}"/>
                  </a:ext>
                </a:extLst>
              </p:cNvPr>
              <p:cNvSpPr txBox="1"/>
              <p:nvPr/>
            </p:nvSpPr>
            <p:spPr>
              <a:xfrm>
                <a:off x="208471" y="559611"/>
                <a:ext cx="11715651" cy="2256259"/>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nSpc>
                    <a:spcPct val="115000"/>
                  </a:lnSpc>
                  <a:buNone/>
                </a:pPr>
                <a14:m>
                  <m:oMathPara xmlns:m="http://schemas.openxmlformats.org/officeDocument/2006/math">
                    <m:oMathParaPr>
                      <m:jc m:val="centerGroup"/>
                    </m:oMathParaPr>
                    <m:oMath xmlns:m="http://schemas.openxmlformats.org/officeDocument/2006/math">
                      <m:d>
                        <m:dPr>
                          <m:ctrlPr>
                            <a:rPr lang="pt-BR" sz="2200" i="1" kern="100" smtClean="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7</m:t>
                      </m:r>
                      <m:sSup>
                        <m:sSupPr>
                          <m:ctrlP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+10</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𝑥</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limLow>
                        <m:limLow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limLowPr>
                        <m:e>
                          <m:groupChr>
                            <m:groupChrPr>
                              <m: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groupChr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 7</m:t>
                              </m:r>
                              <m:sSup>
                                <m:sSupPr>
                                  <m:ctrlP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 </m:t>
                              </m:r>
                            </m:e>
                          </m:groupChr>
                        </m:e>
                        <m:li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lim>
                      </m:limLow>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limLow>
                        <m:limLow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limLowPr>
                        <m:e>
                          <m:groupChr>
                            <m:groupChrPr>
                              <m: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groupChrPr>
                            <m:e>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−5</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+10</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e>
                          </m:groupChr>
                        </m:e>
                        <m:li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lim>
                      </m:limLow>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C9D4CBD-9F82-1B5D-AF70-55BC4739CFDE}"/>
                  </a:ext>
                </a:extLst>
              </p:cNvPr>
              <p:cNvSpPr txBox="1">
                <a:spLocks noRot="1" noChangeAspect="1" noMove="1" noResize="1" noEditPoints="1" noAdjustHandles="1" noChangeArrowheads="1" noChangeShapeType="1" noTextEdit="1"/>
              </p:cNvSpPr>
              <p:nvPr/>
            </p:nvSpPr>
            <p:spPr>
              <a:xfrm>
                <a:off x="208471" y="559611"/>
                <a:ext cx="11715651" cy="2256259"/>
              </a:xfrm>
              <a:prstGeom prst="rect">
                <a:avLst/>
              </a:prstGeom>
              <a:blipFill>
                <a:blip r:embed="rId2"/>
                <a:stretch>
                  <a:fillRect l="-676" t="-189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1BA2F63-2A5C-E361-BA4A-4D3E9A6572D3}"/>
                  </a:ext>
                </a:extLst>
              </p:cNvPr>
              <p:cNvSpPr txBox="1"/>
              <p:nvPr/>
            </p:nvSpPr>
            <p:spPr>
              <a:xfrm>
                <a:off x="238174" y="2834093"/>
                <a:ext cx="11715651" cy="2462213"/>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Multiplicação entre polinômios</a:t>
                </a:r>
              </a:p>
              <a:p>
                <a:r>
                  <a:rPr lang="pt-BR" sz="2200" dirty="0">
                    <a:latin typeface="Arial Narrow" panose="020B0606020202030204" pitchFamily="34" charset="0"/>
                  </a:rPr>
                  <a:t>Antes de realizar a multiplicação entre polinômios, vamos relembrar a propriedade distributiva da multiplicação:</a:t>
                </a:r>
              </a:p>
              <a:p>
                <a:pPr/>
                <a14:m>
                  <m:oMathPara xmlns:m="http://schemas.openxmlformats.org/officeDocument/2006/math">
                    <m:oMathParaPr>
                      <m:jc m:val="centerGroup"/>
                    </m:oMathParaPr>
                    <m:oMath xmlns:m="http://schemas.openxmlformats.org/officeDocument/2006/math">
                      <m:r>
                        <a:rPr lang="pt-BR" sz="2200" b="1" i="1">
                          <a:latin typeface="Cambria Math" panose="02040503050406030204" pitchFamily="18" charset="0"/>
                        </a:rPr>
                        <m:t>𝒂</m:t>
                      </m:r>
                      <m:r>
                        <a:rPr lang="pt-BR" sz="2200" b="1" i="1">
                          <a:latin typeface="Cambria Math" panose="02040503050406030204" pitchFamily="18" charset="0"/>
                        </a:rPr>
                        <m:t>∙</m:t>
                      </m:r>
                      <m:d>
                        <m:dPr>
                          <m:ctrlPr>
                            <a:rPr lang="pt-BR" sz="2200" b="1" i="1">
                              <a:latin typeface="Cambria Math" panose="02040503050406030204" pitchFamily="18" charset="0"/>
                            </a:rPr>
                          </m:ctrlPr>
                        </m:dPr>
                        <m:e>
                          <m:r>
                            <a:rPr lang="pt-BR" sz="2200" b="1" i="1">
                              <a:latin typeface="Cambria Math" panose="02040503050406030204" pitchFamily="18" charset="0"/>
                            </a:rPr>
                            <m:t>𝒃</m:t>
                          </m:r>
                          <m:r>
                            <a:rPr lang="pt-BR" sz="2200" b="1" i="1">
                              <a:latin typeface="Cambria Math" panose="02040503050406030204" pitchFamily="18" charset="0"/>
                            </a:rPr>
                            <m:t>+</m:t>
                          </m:r>
                          <m:r>
                            <a:rPr lang="pt-BR" sz="2200" b="1" i="1">
                              <a:latin typeface="Cambria Math" panose="02040503050406030204" pitchFamily="18" charset="0"/>
                            </a:rPr>
                            <m:t>𝒄</m:t>
                          </m:r>
                        </m:e>
                      </m:d>
                      <m:r>
                        <a:rPr lang="pt-BR" sz="2200" b="1" i="1">
                          <a:latin typeface="Cambria Math" panose="02040503050406030204" pitchFamily="18" charset="0"/>
                        </a:rPr>
                        <m:t>=</m:t>
                      </m:r>
                      <m:r>
                        <a:rPr lang="pt-BR" sz="2200" b="1" i="1">
                          <a:latin typeface="Cambria Math" panose="02040503050406030204" pitchFamily="18" charset="0"/>
                        </a:rPr>
                        <m:t>𝒂</m:t>
                      </m:r>
                      <m:r>
                        <a:rPr lang="pt-BR" sz="2200" b="1" i="1">
                          <a:latin typeface="Cambria Math" panose="02040503050406030204" pitchFamily="18" charset="0"/>
                        </a:rPr>
                        <m:t>∙</m:t>
                      </m:r>
                      <m:r>
                        <a:rPr lang="pt-BR" sz="2200" b="1" i="1">
                          <a:latin typeface="Cambria Math" panose="02040503050406030204" pitchFamily="18" charset="0"/>
                        </a:rPr>
                        <m:t>𝒃</m:t>
                      </m:r>
                      <m:r>
                        <a:rPr lang="pt-BR" sz="2200" b="1" i="1">
                          <a:latin typeface="Cambria Math" panose="02040503050406030204" pitchFamily="18" charset="0"/>
                        </a:rPr>
                        <m:t>+</m:t>
                      </m:r>
                      <m:r>
                        <a:rPr lang="pt-BR" sz="2200" b="1" i="1">
                          <a:latin typeface="Cambria Math" panose="02040503050406030204" pitchFamily="18" charset="0"/>
                        </a:rPr>
                        <m:t>𝒂</m:t>
                      </m:r>
                      <m:r>
                        <a:rPr lang="pt-BR" sz="2200" b="1" i="1">
                          <a:latin typeface="Cambria Math" panose="02040503050406030204" pitchFamily="18" charset="0"/>
                        </a:rPr>
                        <m:t>∙</m:t>
                      </m:r>
                      <m:r>
                        <a:rPr lang="pt-BR" sz="2200" b="1" i="1">
                          <a:latin typeface="Cambria Math" panose="02040503050406030204" pitchFamily="18" charset="0"/>
                        </a:rPr>
                        <m:t>𝒄</m:t>
                      </m:r>
                    </m:oMath>
                  </m:oMathPara>
                </a14:m>
                <a:endParaRPr lang="pt-BR" sz="2200" dirty="0">
                  <a:latin typeface="Arial Narrow" panose="020B0606020202030204" pitchFamily="34" charset="0"/>
                </a:endParaRPr>
              </a:p>
              <a:p>
                <a:r>
                  <a:rPr lang="pt-BR" sz="2200" b="1" dirty="0">
                    <a:latin typeface="Arial Narrow" panose="020B0606020202030204" pitchFamily="34" charset="0"/>
                  </a:rPr>
                  <a:t>Exemplo: </a:t>
                </a:r>
                <a:endParaRPr lang="pt-BR" sz="2200" dirty="0">
                  <a:latin typeface="Arial Narrow" panose="020B0606020202030204" pitchFamily="34" charset="0"/>
                </a:endParaRPr>
              </a:p>
              <a:p>
                <a:r>
                  <a:rPr lang="pt-BR" sz="2200" dirty="0">
                    <a:latin typeface="Arial Narrow" panose="020B0606020202030204" pitchFamily="34" charset="0"/>
                  </a:rPr>
                  <a:t>Vamos aplicar essa propriedade na operação </a:t>
                </a:r>
                <a14:m>
                  <m:oMath xmlns:m="http://schemas.openxmlformats.org/officeDocument/2006/math">
                    <m:r>
                      <a:rPr lang="pt-BR" sz="2200" i="1">
                        <a:latin typeface="Cambria Math" panose="02040503050406030204" pitchFamily="18" charset="0"/>
                      </a:rPr>
                      <m:t>15×12</m:t>
                    </m:r>
                  </m:oMath>
                </a14:m>
                <a:r>
                  <a:rPr lang="pt-BR" sz="2200" dirty="0">
                    <a:latin typeface="Arial Narrow" panose="020B0606020202030204" pitchFamily="34" charset="0"/>
                  </a:rPr>
                  <a:t> </a:t>
                </a:r>
                <a:r>
                  <a:rPr lang="pt-BR" sz="2200" b="1" dirty="0">
                    <a:latin typeface="Arial Narrow" panose="020B0606020202030204" pitchFamily="34" charset="0"/>
                  </a:rPr>
                  <a:t>:</a:t>
                </a:r>
                <a:endParaRPr lang="pt-BR" sz="2200" dirty="0">
                  <a:latin typeface="Arial Narrow" panose="020B0606020202030204" pitchFamily="34" charset="0"/>
                </a:endParaRPr>
              </a:p>
              <a:p>
                <a:r>
                  <a:rPr lang="pt-BR" sz="2200" dirty="0">
                    <a:latin typeface="Arial Narrow" panose="020B0606020202030204" pitchFamily="34" charset="0"/>
                  </a:rPr>
                  <a:t>Como o número 12 pode ser decomposto em </a:t>
                </a:r>
                <a14:m>
                  <m:oMath xmlns:m="http://schemas.openxmlformats.org/officeDocument/2006/math">
                    <m:r>
                      <a:rPr lang="pt-BR" sz="2200">
                        <a:latin typeface="Cambria Math" panose="02040503050406030204" pitchFamily="18" charset="0"/>
                      </a:rPr>
                      <m:t>10+2</m:t>
                    </m:r>
                  </m:oMath>
                </a14:m>
                <a:r>
                  <a:rPr lang="pt-BR" sz="2200" dirty="0">
                    <a:latin typeface="Arial Narrow" panose="020B0606020202030204" pitchFamily="34" charset="0"/>
                  </a:rPr>
                  <a:t>, temos:</a:t>
                </a:r>
              </a:p>
              <a:p>
                <a:pPr algn="just"/>
                <a:endParaRPr lang="pt-BR" sz="2200" b="1" i="0" u="none" strike="noStrike" baseline="0" dirty="0">
                  <a:latin typeface="Arial Narrow" panose="020B0606020202030204" pitchFamily="34" charset="0"/>
                  <a:cs typeface="Arial" panose="020B0604020202020204" pitchFamily="34" charset="0"/>
                </a:endParaRPr>
              </a:p>
            </p:txBody>
          </p:sp>
        </mc:Choice>
        <mc:Fallback xmlns="">
          <p:sp>
            <p:nvSpPr>
              <p:cNvPr id="5" name="CaixaDeTexto 4">
                <a:extLst>
                  <a:ext uri="{FF2B5EF4-FFF2-40B4-BE49-F238E27FC236}">
                    <a16:creationId xmlns:a16="http://schemas.microsoft.com/office/drawing/2014/main" id="{31BA2F63-2A5C-E361-BA4A-4D3E9A6572D3}"/>
                  </a:ext>
                </a:extLst>
              </p:cNvPr>
              <p:cNvSpPr txBox="1">
                <a:spLocks noRot="1" noChangeAspect="1" noMove="1" noResize="1" noEditPoints="1" noAdjustHandles="1" noChangeArrowheads="1" noChangeShapeType="1" noTextEdit="1"/>
              </p:cNvSpPr>
              <p:nvPr/>
            </p:nvSpPr>
            <p:spPr>
              <a:xfrm>
                <a:off x="238174" y="2834093"/>
                <a:ext cx="11715651" cy="2462213"/>
              </a:xfrm>
              <a:prstGeom prst="rect">
                <a:avLst/>
              </a:prstGeom>
              <a:blipFill>
                <a:blip r:embed="rId3"/>
                <a:stretch>
                  <a:fillRect l="-676" t="-1733"/>
                </a:stretch>
              </a:blipFill>
            </p:spPr>
            <p:txBody>
              <a:bodyPr/>
              <a:lstStyle/>
              <a:p>
                <a:r>
                  <a:rPr lang="pt-BR">
                    <a:noFill/>
                  </a:rPr>
                  <a:t> </a:t>
                </a:r>
              </a:p>
            </p:txBody>
          </p:sp>
        </mc:Fallback>
      </mc:AlternateContent>
      <p:pic>
        <p:nvPicPr>
          <p:cNvPr id="7" name="Imagem 6" descr="Uma imagem contendo Gráfico&#10;&#10;Descrição gerada automaticamente">
            <a:extLst>
              <a:ext uri="{FF2B5EF4-FFF2-40B4-BE49-F238E27FC236}">
                <a16:creationId xmlns:a16="http://schemas.microsoft.com/office/drawing/2014/main" id="{6CD0B04E-F869-1246-1DD6-E56CB392F872}"/>
              </a:ext>
            </a:extLst>
          </p:cNvPr>
          <p:cNvPicPr>
            <a:picLocks noChangeAspect="1"/>
          </p:cNvPicPr>
          <p:nvPr/>
        </p:nvPicPr>
        <p:blipFill>
          <a:blip r:embed="rId4">
            <a:extLst>
              <a:ext uri="{28A0092B-C50C-407E-A947-70E740481C1C}">
                <a14:useLocalDpi xmlns:a14="http://schemas.microsoft.com/office/drawing/2010/main" val="0"/>
              </a:ext>
            </a:extLst>
          </a:blip>
          <a:srcRect t="12154" b="-2"/>
          <a:stretch>
            <a:fillRect/>
          </a:stretch>
        </p:blipFill>
        <p:spPr bwMode="auto">
          <a:xfrm>
            <a:off x="1535946" y="5096281"/>
            <a:ext cx="8608810" cy="1002083"/>
          </a:xfrm>
          <a:prstGeom prst="rect">
            <a:avLst/>
          </a:prstGeom>
          <a:noFill/>
          <a:ln>
            <a:noFill/>
          </a:ln>
        </p:spPr>
      </p:pic>
    </p:spTree>
    <p:extLst>
      <p:ext uri="{BB962C8B-B14F-4D97-AF65-F5344CB8AC3E}">
        <p14:creationId xmlns:p14="http://schemas.microsoft.com/office/powerpoint/2010/main" val="1009605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4CCA6AAF-CDD2-5F2E-3715-4002B50A420A}"/>
                  </a:ext>
                </a:extLst>
              </p:cNvPr>
              <p:cNvSpPr txBox="1"/>
              <p:nvPr/>
            </p:nvSpPr>
            <p:spPr>
              <a:xfrm>
                <a:off x="219075" y="596029"/>
                <a:ext cx="5743575" cy="5844933"/>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Divisão entre polinômios</a:t>
                </a:r>
              </a:p>
              <a:p>
                <a:pPr algn="just"/>
                <a:endParaRPr lang="pt-BR" sz="2200" b="1" i="0" u="none" strike="noStrike" baseline="0" dirty="0">
                  <a:latin typeface="Arial Narrow" panose="020B0606020202030204" pitchFamily="34" charset="0"/>
                  <a:cs typeface="Arial" panose="020B0604020202020204" pitchFamily="34" charset="0"/>
                </a:endParaRPr>
              </a:p>
              <a:p>
                <a:pPr algn="just">
                  <a:lnSpc>
                    <a:spcPct val="107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divisão do polinômio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pelo monômio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07000"/>
                  </a:lnSpc>
                  <a:buNone/>
                </a:pPr>
                <a14:m>
                  <m:oMathPara xmlns:m="http://schemas.openxmlformats.org/officeDocument/2006/math">
                    <m:oMathParaPr>
                      <m:jc m:val="centerGroup"/>
                    </m:oMathParaPr>
                    <m:oMath xmlns:m="http://schemas.openxmlformats.org/officeDocument/2006/math">
                      <m:d>
                        <m:d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𝟑𝟐</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𝟏𝟐</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𝟖</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𝟒</m:t>
                      </m:r>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Colocando em forma de fração:</a:t>
                </a:r>
              </a:p>
              <a:p>
                <a:pPr algn="just">
                  <a:lnSpc>
                    <a:spcPct val="115000"/>
                  </a:lnSpc>
                  <a:buNone/>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𝟑𝟐</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𝟏𝟐</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𝟖</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num>
                        <m:den>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𝟒</m:t>
                          </m:r>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Separando termo a termo: </a:t>
                </a:r>
              </a:p>
              <a:p>
                <a:pPr algn="just">
                  <a:lnSpc>
                    <a:spcPct val="115000"/>
                  </a:lnSpc>
                  <a:buNone/>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𝟑𝟐</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𝟓</m:t>
                              </m:r>
                            </m:sup>
                          </m:sSup>
                        </m:num>
                        <m:den>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𝟒</m:t>
                          </m:r>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𝟏𝟐</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num>
                        <m:den>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𝟒</m:t>
                          </m:r>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𝟖</m:t>
                          </m:r>
                          <m:sSup>
                            <m:sSupPr>
                              <m:ctrlP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num>
                        <m:den>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𝟒</m:t>
                          </m:r>
                          <m:sSup>
                            <m:sSupPr>
                              <m:ctrlP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solidFill>
                                    <a:srgbClr val="4EA72E"/>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Realizando as simplificações nos coeficientes de cada termo: </a:t>
                </a:r>
              </a:p>
              <a:p>
                <a:pPr algn="just">
                  <a:lnSpc>
                    <a:spcPct val="115000"/>
                  </a:lnSpc>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sup>
                          </m:sSup>
                        </m:num>
                        <m:den>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p>
                          </m:sSup>
                        </m:num>
                        <m:den>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num>
                        <m:den>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4CCA6AAF-CDD2-5F2E-3715-4002B50A420A}"/>
                  </a:ext>
                </a:extLst>
              </p:cNvPr>
              <p:cNvSpPr txBox="1">
                <a:spLocks noRot="1" noChangeAspect="1" noMove="1" noResize="1" noEditPoints="1" noAdjustHandles="1" noChangeArrowheads="1" noChangeShapeType="1" noTextEdit="1"/>
              </p:cNvSpPr>
              <p:nvPr/>
            </p:nvSpPr>
            <p:spPr>
              <a:xfrm>
                <a:off x="219075" y="596029"/>
                <a:ext cx="5743575" cy="5844933"/>
              </a:xfrm>
              <a:prstGeom prst="rect">
                <a:avLst/>
              </a:prstGeom>
              <a:blipFill>
                <a:blip r:embed="rId2"/>
                <a:stretch>
                  <a:fillRect l="-1380" t="-730" r="-138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B94FFE21-B073-12C8-D4D5-6E237303F3FE}"/>
                  </a:ext>
                </a:extLst>
              </p:cNvPr>
              <p:cNvSpPr txBox="1"/>
              <p:nvPr/>
            </p:nvSpPr>
            <p:spPr>
              <a:xfrm>
                <a:off x="6229350" y="731374"/>
                <a:ext cx="5743575" cy="3495829"/>
              </a:xfrm>
              <a:prstGeom prst="rect">
                <a:avLst/>
              </a:prstGeom>
              <a:noFill/>
            </p:spPr>
            <p:txBody>
              <a:bodyPr wrap="square">
                <a:spAutoFit/>
              </a:bodyPr>
              <a:lstStyle/>
              <a:p>
                <a:pPr algn="just">
                  <a:lnSpc>
                    <a:spcPct val="115000"/>
                  </a:lnSpc>
                  <a:spcAft>
                    <a:spcPts val="6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realizar as simplificações na parte literal de cada termo, utilizamos a propriedade da divisão de potências:</a:t>
                </a:r>
              </a:p>
              <a:p>
                <a:pPr algn="just">
                  <a:lnSpc>
                    <a:spcPct val="115000"/>
                  </a:lnSpc>
                  <a:spcAft>
                    <a:spcPts val="6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2−2</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6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6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6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Portanto, o resultado da divisão do polinômio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pelo monômio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𝟖</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m:t>
                        </m:r>
                      </m:sup>
                    </m:sSup>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 name="CaixaDeTexto 1">
                <a:extLst>
                  <a:ext uri="{FF2B5EF4-FFF2-40B4-BE49-F238E27FC236}">
                    <a16:creationId xmlns:a16="http://schemas.microsoft.com/office/drawing/2014/main" id="{B94FFE21-B073-12C8-D4D5-6E237303F3FE}"/>
                  </a:ext>
                </a:extLst>
              </p:cNvPr>
              <p:cNvSpPr txBox="1">
                <a:spLocks noRot="1" noChangeAspect="1" noMove="1" noResize="1" noEditPoints="1" noAdjustHandles="1" noChangeArrowheads="1" noChangeShapeType="1" noTextEdit="1"/>
              </p:cNvSpPr>
              <p:nvPr/>
            </p:nvSpPr>
            <p:spPr>
              <a:xfrm>
                <a:off x="6229350" y="731374"/>
                <a:ext cx="5743575" cy="3495829"/>
              </a:xfrm>
              <a:prstGeom prst="rect">
                <a:avLst/>
              </a:prstGeom>
              <a:blipFill>
                <a:blip r:embed="rId3"/>
                <a:stretch>
                  <a:fillRect l="-1380" t="-698" r="-1380" b="-2792"/>
                </a:stretch>
              </a:blipFill>
            </p:spPr>
            <p:txBody>
              <a:bodyPr/>
              <a:lstStyle/>
              <a:p>
                <a:r>
                  <a:rPr lang="pt-BR">
                    <a:noFill/>
                  </a:rPr>
                  <a:t> </a:t>
                </a:r>
              </a:p>
            </p:txBody>
          </p:sp>
        </mc:Fallback>
      </mc:AlternateContent>
      <p:cxnSp>
        <p:nvCxnSpPr>
          <p:cNvPr id="3" name="Conector reto 2">
            <a:extLst>
              <a:ext uri="{FF2B5EF4-FFF2-40B4-BE49-F238E27FC236}">
                <a16:creationId xmlns:a16="http://schemas.microsoft.com/office/drawing/2014/main" id="{59B8E173-7E4D-2424-C286-DB9F89723BF2}"/>
              </a:ext>
            </a:extLst>
          </p:cNvPr>
          <p:cNvCxnSpPr>
            <a:cxnSpLocks/>
          </p:cNvCxnSpPr>
          <p:nvPr/>
        </p:nvCxnSpPr>
        <p:spPr>
          <a:xfrm>
            <a:off x="6103009" y="731374"/>
            <a:ext cx="0" cy="5709588"/>
          </a:xfrm>
          <a:prstGeom prst="line">
            <a:avLst/>
          </a:prstGeom>
          <a:ln w="28575"/>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00100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60E09-FCCD-2370-9317-DFF38FF903E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8202AE0-0970-9524-9F68-9792B8D05445}"/>
                  </a:ext>
                </a:extLst>
              </p:cNvPr>
              <p:cNvSpPr txBox="1"/>
              <p:nvPr/>
            </p:nvSpPr>
            <p:spPr>
              <a:xfrm>
                <a:off x="461695" y="1765040"/>
                <a:ext cx="9014877" cy="4578689"/>
              </a:xfrm>
              <a:prstGeom prst="rect">
                <a:avLst/>
              </a:prstGeom>
              <a:noFill/>
            </p:spPr>
            <p:txBody>
              <a:bodyPr wrap="square">
                <a:spAutoFit/>
              </a:bodyPr>
              <a:lstStyle/>
              <a:p>
                <a:pPr>
                  <a:lnSpc>
                    <a:spcPct val="115000"/>
                  </a:lnSpc>
                  <a:spcAft>
                    <a:spcPts val="800"/>
                  </a:spcAft>
                  <a:buNone/>
                </a:pPr>
                <a14:m>
                  <m:oMathPara xmlns:m="http://schemas.openxmlformats.org/officeDocument/2006/math">
                    <m:oMathParaPr>
                      <m:jc m:val="left"/>
                    </m:oMathParaPr>
                    <m:oMath xmlns:m="http://schemas.openxmlformats.org/officeDocument/2006/math">
                      <m:sSup>
                        <m:sSupPr>
                          <m:ctrlPr>
                            <a:rPr lang="pt-BR" sz="2200" b="1" i="1" kern="100" smtClean="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m:t>
                              </m:r>
                            </m:e>
                          </m:d>
                        </m:e>
                        <m:sup>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m:t>
                          </m:r>
                        </m:sup>
                      </m:sSup>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−3</m:t>
                              </m:r>
                            </m:e>
                          </m:d>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−18</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+9</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−18</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 </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−18</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9</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−81</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+81</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−27</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8202AE0-0970-9524-9F68-9792B8D05445}"/>
                  </a:ext>
                </a:extLst>
              </p:cNvPr>
              <p:cNvSpPr txBox="1">
                <a:spLocks noRot="1" noChangeAspect="1" noMove="1" noResize="1" noEditPoints="1" noAdjustHandles="1" noChangeArrowheads="1" noChangeShapeType="1" noTextEdit="1"/>
              </p:cNvSpPr>
              <p:nvPr/>
            </p:nvSpPr>
            <p:spPr>
              <a:xfrm>
                <a:off x="461695" y="1765040"/>
                <a:ext cx="9014877" cy="4578689"/>
              </a:xfrm>
              <a:prstGeom prst="rect">
                <a:avLst/>
              </a:prstGeom>
              <a:blipFill>
                <a:blip r:embed="rId2"/>
                <a:stretch>
                  <a:fillRect/>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F6F5F76A-23F4-48DA-0FF3-A6BF955DF0E9}"/>
              </a:ext>
            </a:extLst>
          </p:cNvPr>
          <p:cNvSpPr txBox="1"/>
          <p:nvPr/>
        </p:nvSpPr>
        <p:spPr>
          <a:xfrm>
            <a:off x="461695" y="809444"/>
            <a:ext cx="10958780" cy="7694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Divisão entre polinômios</a:t>
            </a:r>
          </a:p>
          <a:p>
            <a:pPr algn="just"/>
            <a:r>
              <a:rPr lang="pt-BR" sz="2200" dirty="0">
                <a:latin typeface="Arial Narrow" panose="020B0606020202030204" pitchFamily="34" charset="0"/>
              </a:rPr>
              <a:t>Esta operação é semelhante a operação de potenciação com monômios.  </a:t>
            </a:r>
          </a:p>
        </p:txBody>
      </p:sp>
    </p:spTree>
    <p:extLst>
      <p:ext uri="{BB962C8B-B14F-4D97-AF65-F5344CB8AC3E}">
        <p14:creationId xmlns:p14="http://schemas.microsoft.com/office/powerpoint/2010/main" val="918723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Desenho com traços pretos em fundo branco&#10;&#10;O conteúdo gerado por IA pode estar incorreto.">
            <a:extLst>
              <a:ext uri="{FF2B5EF4-FFF2-40B4-BE49-F238E27FC236}">
                <a16:creationId xmlns:a16="http://schemas.microsoft.com/office/drawing/2014/main" id="{04DF40AD-D9B6-4A01-925E-3C6EE4C9DCCA}"/>
              </a:ext>
            </a:extLst>
          </p:cNvPr>
          <p:cNvPicPr>
            <a:picLocks noChangeAspect="1"/>
          </p:cNvPicPr>
          <p:nvPr/>
        </p:nvPicPr>
        <p:blipFill>
          <a:blip r:embed="rId2"/>
          <a:stretch>
            <a:fillRect/>
          </a:stretch>
        </p:blipFill>
        <p:spPr>
          <a:xfrm>
            <a:off x="311147" y="433996"/>
            <a:ext cx="3594102" cy="753602"/>
          </a:xfrm>
          <a:prstGeom prst="rect">
            <a:avLst/>
          </a:prstGeom>
        </p:spPr>
      </p:pic>
      <p:cxnSp>
        <p:nvCxnSpPr>
          <p:cNvPr id="2" name="Conector reto 1">
            <a:extLst>
              <a:ext uri="{FF2B5EF4-FFF2-40B4-BE49-F238E27FC236}">
                <a16:creationId xmlns:a16="http://schemas.microsoft.com/office/drawing/2014/main" id="{8E86F81A-14AA-A267-9532-AA0B15ECB357}"/>
              </a:ext>
            </a:extLst>
          </p:cNvPr>
          <p:cNvCxnSpPr>
            <a:cxnSpLocks/>
          </p:cNvCxnSpPr>
          <p:nvPr/>
        </p:nvCxnSpPr>
        <p:spPr>
          <a:xfrm>
            <a:off x="6096000"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graphicFrame>
            <p:nvGraphicFramePr>
              <p:cNvPr id="5" name="Tabela 4">
                <a:extLst>
                  <a:ext uri="{FF2B5EF4-FFF2-40B4-BE49-F238E27FC236}">
                    <a16:creationId xmlns:a16="http://schemas.microsoft.com/office/drawing/2014/main" id="{47E49E2F-A758-F2CF-5E8C-AA8E1DA1FEA6}"/>
                  </a:ext>
                </a:extLst>
              </p:cNvPr>
              <p:cNvGraphicFramePr>
                <a:graphicFrameLocks noGrp="1"/>
              </p:cNvGraphicFramePr>
              <p:nvPr>
                <p:extLst>
                  <p:ext uri="{D42A27DB-BD31-4B8C-83A1-F6EECF244321}">
                    <p14:modId xmlns:p14="http://schemas.microsoft.com/office/powerpoint/2010/main" val="2611663721"/>
                  </p:ext>
                </p:extLst>
              </p:nvPr>
            </p:nvGraphicFramePr>
            <p:xfrm>
              <a:off x="311152" y="1732785"/>
              <a:ext cx="5784848" cy="1100296"/>
            </p:xfrm>
            <a:graphic>
              <a:graphicData uri="http://schemas.openxmlformats.org/drawingml/2006/table">
                <a:tbl>
                  <a:tblPr firstRow="1" firstCol="1" bandRow="1"/>
                  <a:tblGrid>
                    <a:gridCol w="2622553">
                      <a:extLst>
                        <a:ext uri="{9D8B030D-6E8A-4147-A177-3AD203B41FA5}">
                          <a16:colId xmlns:a16="http://schemas.microsoft.com/office/drawing/2014/main" val="1572669230"/>
                        </a:ext>
                      </a:extLst>
                    </a:gridCol>
                    <a:gridCol w="3162295">
                      <a:extLst>
                        <a:ext uri="{9D8B030D-6E8A-4147-A177-3AD203B41FA5}">
                          <a16:colId xmlns:a16="http://schemas.microsoft.com/office/drawing/2014/main" val="182807043"/>
                        </a:ext>
                      </a:extLst>
                    </a:gridCol>
                  </a:tblGrid>
                  <a:tr h="1100296">
                    <a:tc>
                      <a:txBody>
                        <a:bodyPr/>
                        <a:lstStyle/>
                        <a:p>
                          <a:pPr>
                            <a:lnSpc>
                              <a:spcPct val="115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−4</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up>
                                  </m:sSup>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𝑦</m:t>
                                  </m:r>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𝑦</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−2,49</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𝑤</m:t>
                                  </m:r>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−3,2</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𝑘</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2 </m:t>
                                      </m:r>
                                    </m:den>
                                  </m:f>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up>
                                  </m:sSup>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4</m:t>
                                      </m:r>
                                    </m:den>
                                  </m:f>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m:t>
                                      </m:r>
                                    </m:sup>
                                  </m:sSup>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9445075"/>
                      </a:ext>
                    </a:extLst>
                  </a:tr>
                </a:tbl>
              </a:graphicData>
            </a:graphic>
          </p:graphicFrame>
        </mc:Choice>
        <mc:Fallback xmlns="">
          <p:graphicFrame>
            <p:nvGraphicFramePr>
              <p:cNvPr id="5" name="Tabela 4">
                <a:extLst>
                  <a:ext uri="{FF2B5EF4-FFF2-40B4-BE49-F238E27FC236}">
                    <a16:creationId xmlns:a16="http://schemas.microsoft.com/office/drawing/2014/main" id="{47E49E2F-A758-F2CF-5E8C-AA8E1DA1FEA6}"/>
                  </a:ext>
                </a:extLst>
              </p:cNvPr>
              <p:cNvGraphicFramePr>
                <a:graphicFrameLocks noGrp="1"/>
              </p:cNvGraphicFramePr>
              <p:nvPr>
                <p:extLst>
                  <p:ext uri="{D42A27DB-BD31-4B8C-83A1-F6EECF244321}">
                    <p14:modId xmlns:p14="http://schemas.microsoft.com/office/powerpoint/2010/main" val="2611663721"/>
                  </p:ext>
                </p:extLst>
              </p:nvPr>
            </p:nvGraphicFramePr>
            <p:xfrm>
              <a:off x="311152" y="1732785"/>
              <a:ext cx="5784848" cy="1100296"/>
            </p:xfrm>
            <a:graphic>
              <a:graphicData uri="http://schemas.openxmlformats.org/drawingml/2006/table">
                <a:tbl>
                  <a:tblPr firstRow="1" firstCol="1" bandRow="1"/>
                  <a:tblGrid>
                    <a:gridCol w="2622553">
                      <a:extLst>
                        <a:ext uri="{9D8B030D-6E8A-4147-A177-3AD203B41FA5}">
                          <a16:colId xmlns:a16="http://schemas.microsoft.com/office/drawing/2014/main" val="1572669230"/>
                        </a:ext>
                      </a:extLst>
                    </a:gridCol>
                    <a:gridCol w="3162295">
                      <a:extLst>
                        <a:ext uri="{9D8B030D-6E8A-4147-A177-3AD203B41FA5}">
                          <a16:colId xmlns:a16="http://schemas.microsoft.com/office/drawing/2014/main" val="182807043"/>
                        </a:ext>
                      </a:extLst>
                    </a:gridCol>
                  </a:tblGrid>
                  <a:tr h="1100296">
                    <a:tc>
                      <a:txBody>
                        <a:bodyPr/>
                        <a:lstStyle/>
                        <a:p>
                          <a:endParaRPr lang="pt-B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4420" r="-120698" b="-6077"/>
                          </a:stretch>
                        </a:blipFill>
                      </a:tcPr>
                    </a:tc>
                    <a:tc>
                      <a:txBody>
                        <a:bodyPr/>
                        <a:lstStyle/>
                        <a:p>
                          <a:endParaRPr lang="pt-B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82852" t="-4420" b="-6077"/>
                          </a:stretch>
                        </a:blipFill>
                      </a:tcPr>
                    </a:tc>
                    <a:extLst>
                      <a:ext uri="{0D108BD9-81ED-4DB2-BD59-A6C34878D82A}">
                        <a16:rowId xmlns:a16="http://schemas.microsoft.com/office/drawing/2014/main" val="1119445075"/>
                      </a:ext>
                    </a:extLst>
                  </a:tr>
                </a:tbl>
              </a:graphicData>
            </a:graphic>
          </p:graphicFrame>
        </mc:Fallback>
      </mc:AlternateContent>
      <p:sp>
        <p:nvSpPr>
          <p:cNvPr id="7" name="Rectangle 2">
            <a:extLst>
              <a:ext uri="{FF2B5EF4-FFF2-40B4-BE49-F238E27FC236}">
                <a16:creationId xmlns:a16="http://schemas.microsoft.com/office/drawing/2014/main" id="{F9EA630E-5D0D-12C9-1977-E44EC7C8F96C}"/>
              </a:ext>
            </a:extLst>
          </p:cNvPr>
          <p:cNvSpPr>
            <a:spLocks noChangeArrowheads="1"/>
          </p:cNvSpPr>
          <p:nvPr/>
        </p:nvSpPr>
        <p:spPr bwMode="auto">
          <a:xfrm>
            <a:off x="206373" y="1301898"/>
            <a:ext cx="578485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4. </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Efetue os produtos entre os monômios a seguir:</a:t>
            </a:r>
            <a:endParaRPr kumimoji="0" lang="pt-BR" altLang="pt-BR" sz="2200" b="0" i="0" u="none" strike="noStrike" cap="none" normalizeH="0" baseline="0" dirty="0">
              <a:ln>
                <a:noFill/>
              </a:ln>
              <a:solidFill>
                <a:schemeClr val="tx1"/>
              </a:solidFill>
              <a:effectLst/>
              <a:latin typeface="Arial" panose="020B0604020202020204" pitchFamily="34" charset="0"/>
            </a:endParaRPr>
          </a:p>
        </p:txBody>
      </p:sp>
      <p:sp>
        <p:nvSpPr>
          <p:cNvPr id="9" name="CaixaDeTexto 8">
            <a:extLst>
              <a:ext uri="{FF2B5EF4-FFF2-40B4-BE49-F238E27FC236}">
                <a16:creationId xmlns:a16="http://schemas.microsoft.com/office/drawing/2014/main" id="{851EAE1D-1999-0CA3-FB26-26BEC19CD05F}"/>
              </a:ext>
            </a:extLst>
          </p:cNvPr>
          <p:cNvSpPr txBox="1"/>
          <p:nvPr/>
        </p:nvSpPr>
        <p:spPr>
          <a:xfrm>
            <a:off x="206373" y="3040832"/>
            <a:ext cx="6096000" cy="459036"/>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Calcule os seguintes quocientes: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0" name="Tabela 9">
                <a:extLst>
                  <a:ext uri="{FF2B5EF4-FFF2-40B4-BE49-F238E27FC236}">
                    <a16:creationId xmlns:a16="http://schemas.microsoft.com/office/drawing/2014/main" id="{12D7BCAF-A9C4-20FE-BCF8-59E5C9CEE857}"/>
                  </a:ext>
                </a:extLst>
              </p:cNvPr>
              <p:cNvGraphicFramePr>
                <a:graphicFrameLocks noGrp="1"/>
              </p:cNvGraphicFramePr>
              <p:nvPr>
                <p:extLst>
                  <p:ext uri="{D42A27DB-BD31-4B8C-83A1-F6EECF244321}">
                    <p14:modId xmlns:p14="http://schemas.microsoft.com/office/powerpoint/2010/main" val="3272288332"/>
                  </p:ext>
                </p:extLst>
              </p:nvPr>
            </p:nvGraphicFramePr>
            <p:xfrm>
              <a:off x="239720" y="3429000"/>
              <a:ext cx="5718155" cy="1064197"/>
            </p:xfrm>
            <a:graphic>
              <a:graphicData uri="http://schemas.openxmlformats.org/drawingml/2006/table">
                <a:tbl>
                  <a:tblPr firstRow="1" firstCol="1" bandRow="1"/>
                  <a:tblGrid>
                    <a:gridCol w="2940897">
                      <a:extLst>
                        <a:ext uri="{9D8B030D-6E8A-4147-A177-3AD203B41FA5}">
                          <a16:colId xmlns:a16="http://schemas.microsoft.com/office/drawing/2014/main" val="3628990087"/>
                        </a:ext>
                      </a:extLst>
                    </a:gridCol>
                    <a:gridCol w="2777258">
                      <a:extLst>
                        <a:ext uri="{9D8B030D-6E8A-4147-A177-3AD203B41FA5}">
                          <a16:colId xmlns:a16="http://schemas.microsoft.com/office/drawing/2014/main" val="2184999542"/>
                        </a:ext>
                      </a:extLst>
                    </a:gridCol>
                  </a:tblGrid>
                  <a:tr h="866086">
                    <a:tc>
                      <a:txBody>
                        <a:bodyPr/>
                        <a:lstStyle/>
                        <a:p>
                          <a:pPr algn="just">
                            <a:lnSpc>
                              <a:spcPct val="115000"/>
                            </a:lnSpc>
                            <a:spcAft>
                              <a:spcPts val="800"/>
                            </a:spcAft>
                            <a:buNone/>
                          </a:pPr>
                          <a:r>
                            <a:rPr lang="pt-BR" sz="2200" kern="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15</m:t>
                                  </m:r>
                                  <m:sSup>
                                    <m:sSup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Arial" panose="020B0604020202020204" pitchFamily="34" charset="0"/>
                                        </a:rPr>
                                        <m:t>6</m:t>
                                      </m:r>
                                    </m:sup>
                                  </m:sSup>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2</m:t>
                                      </m:r>
                                    </m:sup>
                                  </m:sSup>
                                </m:e>
                              </m:d>
                            </m:oMath>
                          </a14:m>
                          <a:endParaRPr lang="pt-BR" sz="2200" kern="10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1,6</m:t>
                                  </m:r>
                                  <m:sSup>
                                    <m:sSup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sSup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effectLst/>
                                          <a:latin typeface="Cambria Math" panose="02040503050406030204" pitchFamily="18" charset="0"/>
                                          <a:ea typeface="MS Mincho" panose="02020609040205080304" pitchFamily="49" charset="-128"/>
                                          <a:cs typeface="Arial" panose="020B0604020202020204" pitchFamily="34" charset="0"/>
                                        </a:rPr>
                                        <m:t>4</m:t>
                                      </m:r>
                                    </m:sup>
                                  </m:sSup>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8</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d>
                            </m:oMath>
                          </a14:m>
                          <a:endParaRPr lang="pt-BR" sz="22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(1,5</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0">
                                  <a:effectLst/>
                                  <a:latin typeface="Cambria Math" panose="02040503050406030204" pitchFamily="18" charset="0"/>
                                  <a:ea typeface="MS Mincho" panose="02020609040205080304" pitchFamily="49" charset="-128"/>
                                  <a:cs typeface="Arial" panose="020B0604020202020204" pitchFamily="34" charset="0"/>
                                </a:rPr>
                                <m:t>⁸</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÷(−0,3</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²)</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4 </m:t>
                                      </m:r>
                                    </m:den>
                                  </m:f>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9</m:t>
                                      </m:r>
                                    </m:num>
                                    <m:den>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e>
                              </m:d>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1645468"/>
                      </a:ext>
                    </a:extLst>
                  </a:tr>
                </a:tbl>
              </a:graphicData>
            </a:graphic>
          </p:graphicFrame>
        </mc:Choice>
        <mc:Fallback xmlns="">
          <p:graphicFrame>
            <p:nvGraphicFramePr>
              <p:cNvPr id="10" name="Tabela 9">
                <a:extLst>
                  <a:ext uri="{FF2B5EF4-FFF2-40B4-BE49-F238E27FC236}">
                    <a16:creationId xmlns:a16="http://schemas.microsoft.com/office/drawing/2014/main" id="{12D7BCAF-A9C4-20FE-BCF8-59E5C9CEE857}"/>
                  </a:ext>
                </a:extLst>
              </p:cNvPr>
              <p:cNvGraphicFramePr>
                <a:graphicFrameLocks noGrp="1"/>
              </p:cNvGraphicFramePr>
              <p:nvPr>
                <p:extLst>
                  <p:ext uri="{D42A27DB-BD31-4B8C-83A1-F6EECF244321}">
                    <p14:modId xmlns:p14="http://schemas.microsoft.com/office/powerpoint/2010/main" val="3272288332"/>
                  </p:ext>
                </p:extLst>
              </p:nvPr>
            </p:nvGraphicFramePr>
            <p:xfrm>
              <a:off x="239720" y="3429000"/>
              <a:ext cx="5718155" cy="1064197"/>
            </p:xfrm>
            <a:graphic>
              <a:graphicData uri="http://schemas.openxmlformats.org/drawingml/2006/table">
                <a:tbl>
                  <a:tblPr firstRow="1" firstCol="1" bandRow="1"/>
                  <a:tblGrid>
                    <a:gridCol w="2940897">
                      <a:extLst>
                        <a:ext uri="{9D8B030D-6E8A-4147-A177-3AD203B41FA5}">
                          <a16:colId xmlns:a16="http://schemas.microsoft.com/office/drawing/2014/main" val="3628990087"/>
                        </a:ext>
                      </a:extLst>
                    </a:gridCol>
                    <a:gridCol w="2777258">
                      <a:extLst>
                        <a:ext uri="{9D8B030D-6E8A-4147-A177-3AD203B41FA5}">
                          <a16:colId xmlns:a16="http://schemas.microsoft.com/office/drawing/2014/main" val="2184999542"/>
                        </a:ext>
                      </a:extLst>
                    </a:gridCol>
                  </a:tblGrid>
                  <a:tr h="1064197">
                    <a:tc>
                      <a:txBody>
                        <a:bodyPr/>
                        <a:lstStyle/>
                        <a:p>
                          <a:endParaRPr lang="pt-B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t="-6250" r="-94410" b="-7386"/>
                          </a:stretch>
                        </a:blipFill>
                      </a:tcPr>
                    </a:tc>
                    <a:tc>
                      <a:txBody>
                        <a:bodyPr/>
                        <a:lstStyle/>
                        <a:p>
                          <a:endParaRPr lang="pt-B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l="-105921" t="-6250" b="-7386"/>
                          </a:stretch>
                        </a:blipFill>
                      </a:tcPr>
                    </a:tc>
                    <a:extLst>
                      <a:ext uri="{0D108BD9-81ED-4DB2-BD59-A6C34878D82A}">
                        <a16:rowId xmlns:a16="http://schemas.microsoft.com/office/drawing/2014/main" val="2471645468"/>
                      </a:ext>
                    </a:extLst>
                  </a:tr>
                </a:tbl>
              </a:graphicData>
            </a:graphic>
          </p:graphicFrame>
        </mc:Fallback>
      </mc:AlternateContent>
      <p:sp>
        <p:nvSpPr>
          <p:cNvPr id="12" name="CaixaDeTexto 11">
            <a:extLst>
              <a:ext uri="{FF2B5EF4-FFF2-40B4-BE49-F238E27FC236}">
                <a16:creationId xmlns:a16="http://schemas.microsoft.com/office/drawing/2014/main" id="{B61F12B5-7396-9207-FCCE-7B5514FC77BA}"/>
              </a:ext>
            </a:extLst>
          </p:cNvPr>
          <p:cNvSpPr txBox="1"/>
          <p:nvPr/>
        </p:nvSpPr>
        <p:spPr>
          <a:xfrm>
            <a:off x="206373" y="4807915"/>
            <a:ext cx="6096000" cy="459036"/>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Calcule as seguintes potenciações: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3" name="Tabela 12">
                <a:extLst>
                  <a:ext uri="{FF2B5EF4-FFF2-40B4-BE49-F238E27FC236}">
                    <a16:creationId xmlns:a16="http://schemas.microsoft.com/office/drawing/2014/main" id="{97EDD213-DB3F-D347-F5D9-E9CDBBB969BE}"/>
                  </a:ext>
                </a:extLst>
              </p:cNvPr>
              <p:cNvGraphicFramePr>
                <a:graphicFrameLocks noGrp="1"/>
              </p:cNvGraphicFramePr>
              <p:nvPr>
                <p:extLst>
                  <p:ext uri="{D42A27DB-BD31-4B8C-83A1-F6EECF244321}">
                    <p14:modId xmlns:p14="http://schemas.microsoft.com/office/powerpoint/2010/main" val="782127990"/>
                  </p:ext>
                </p:extLst>
              </p:nvPr>
            </p:nvGraphicFramePr>
            <p:xfrm>
              <a:off x="311147" y="5181324"/>
              <a:ext cx="5680076" cy="1153008"/>
            </p:xfrm>
            <a:graphic>
              <a:graphicData uri="http://schemas.openxmlformats.org/drawingml/2006/table">
                <a:tbl>
                  <a:tblPr firstRow="1" firstCol="1" bandRow="1"/>
                  <a:tblGrid>
                    <a:gridCol w="2851153">
                      <a:extLst>
                        <a:ext uri="{9D8B030D-6E8A-4147-A177-3AD203B41FA5}">
                          <a16:colId xmlns:a16="http://schemas.microsoft.com/office/drawing/2014/main" val="2478754955"/>
                        </a:ext>
                      </a:extLst>
                    </a:gridCol>
                    <a:gridCol w="2828923">
                      <a:extLst>
                        <a:ext uri="{9D8B030D-6E8A-4147-A177-3AD203B41FA5}">
                          <a16:colId xmlns:a16="http://schemas.microsoft.com/office/drawing/2014/main" val="4203395727"/>
                        </a:ext>
                      </a:extLst>
                    </a:gridCol>
                  </a:tblGrid>
                  <a:tr h="1153008">
                    <a:tc>
                      <a:txBody>
                        <a:bodyPr/>
                        <a:lstStyle/>
                        <a:p>
                          <a:pPr>
                            <a:lnSpc>
                              <a:spcPct val="115000"/>
                            </a:lnSpc>
                            <a:spcAft>
                              <a:spcPts val="800"/>
                            </a:spcAft>
                            <a:buNone/>
                          </a:pPr>
                          <a:r>
                            <a:rPr lang="pt-BR" sz="2200" kern="0" dirty="0">
                              <a:solidFill>
                                <a:srgbClr val="323232"/>
                              </a:solidFill>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sSup>
                                <m:sSup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m:t>
                                          </m:r>
                                        </m:sup>
                                      </m:sSup>
                                    </m:e>
                                  </m:d>
                                </m:e>
                                <m: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200" kern="0" dirty="0">
                              <a:solidFill>
                                <a:srgbClr val="323232"/>
                              </a:solidFill>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sSup>
                                <m:sSup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−0,8</m:t>
                                      </m:r>
                                      <m:sSup>
                                        <m:sSupPr>
                                          <m:ctrlPr>
                                            <a:rPr lang="pt-BR" sz="2200" i="1" kern="100">
                                              <a:solidFill>
                                                <a:srgbClr val="323232"/>
                                              </a:solidFill>
                                              <a:effectLst/>
                                              <a:latin typeface="Cambria Math" panose="02040503050406030204" pitchFamily="18" charset="0"/>
                                              <a:ea typeface="MS Mincho" panose="02020609040205080304" pitchFamily="49" charset="-128"/>
                                              <a:cs typeface="Cambria Math" panose="02040503050406030204" pitchFamily="18" charset="0"/>
                                            </a:rPr>
                                          </m:ctrlPr>
                                        </m:sSup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solidFill>
                                                <a:srgbClr val="323232"/>
                                              </a:solidFill>
                                              <a:effectLst/>
                                              <a:latin typeface="Cambria Math" panose="02040503050406030204" pitchFamily="18" charset="0"/>
                                              <a:ea typeface="MS Mincho" panose="02020609040205080304" pitchFamily="49" charset="-128"/>
                                              <a:cs typeface="Cambria Math" panose="02040503050406030204" pitchFamily="18" charset="0"/>
                                            </a:rPr>
                                            <m:t>4</m:t>
                                          </m:r>
                                        </m:sup>
                                      </m:sSup>
                                    </m:e>
                                  </m:d>
                                </m:e>
                                <m: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800"/>
                            </a:spcAft>
                            <a:buNone/>
                          </a:pPr>
                          <a:r>
                            <a:rPr lang="pt-BR" sz="2200" kern="0" dirty="0">
                              <a:solidFill>
                                <a:srgbClr val="323232"/>
                              </a:solidFill>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sSup>
                                <m:sSupPr>
                                  <m:ctrlPr>
                                    <a:rPr lang="pt-BR" sz="2200" i="1" kern="100">
                                      <a:solidFill>
                                        <a:srgbClr val="323232"/>
                                      </a:solidFill>
                                      <a:effectLst/>
                                      <a:latin typeface="Cambria Math" panose="02040503050406030204" pitchFamily="18" charset="0"/>
                                      <a:ea typeface="MS Mincho" panose="02020609040205080304" pitchFamily="49" charset="-128"/>
                                      <a:cs typeface="Arial" panose="020B0604020202020204" pitchFamily="34" charset="0"/>
                                    </a:rPr>
                                  </m:ctrlPr>
                                </m:sSupPr>
                                <m:e>
                                  <m:d>
                                    <m:d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2,1</m:t>
                                      </m:r>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𝑥</m:t>
                                      </m:r>
                                      <m:sSup>
                                        <m:sSup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𝑦</m:t>
                                          </m:r>
                                        </m:e>
                                        <m: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m:t>
                                          </m:r>
                                        </m:sup>
                                      </m:sSup>
                                    </m:e>
                                  </m:d>
                                </m:e>
                                <m:sup>
                                  <m:r>
                                    <a:rPr lang="pt-BR" sz="2200" i="1" kern="0">
                                      <a:solidFill>
                                        <a:srgbClr val="323232"/>
                                      </a:solidFill>
                                      <a:effectLst/>
                                      <a:latin typeface="Cambria Math" panose="02040503050406030204" pitchFamily="18" charset="0"/>
                                      <a:ea typeface="MS Mincho" panose="02020609040205080304" pitchFamily="49" charset="-128"/>
                                      <a:cs typeface="Arial" panose="020B0604020202020204" pitchFamily="34" charset="0"/>
                                    </a:rPr>
                                    <m:t>4</m:t>
                                  </m:r>
                                </m:sup>
                              </m:sSup>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dirty="0">
                              <a:solidFill>
                                <a:srgbClr val="323232"/>
                              </a:solidFill>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sSup>
                                <m:sSup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7</m:t>
                                          </m:r>
                                        </m:num>
                                        <m:den>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 3 </m:t>
                                          </m:r>
                                        </m:den>
                                      </m:f>
                                      <m:sSup>
                                        <m:sSupPr>
                                          <m:ctrlPr>
                                            <a:rPr lang="pt-BR" sz="2200" i="1" kern="10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𝑏</m:t>
                                      </m:r>
                                    </m:e>
                                  </m:d>
                                </m:e>
                                <m:sup>
                                  <m:r>
                                    <a:rPr lang="pt-BR" sz="2200" i="1" kern="0">
                                      <a:solidFill>
                                        <a:srgbClr val="323232"/>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2702993"/>
                      </a:ext>
                    </a:extLst>
                  </a:tr>
                </a:tbl>
              </a:graphicData>
            </a:graphic>
          </p:graphicFrame>
        </mc:Choice>
        <mc:Fallback xmlns="">
          <p:graphicFrame>
            <p:nvGraphicFramePr>
              <p:cNvPr id="13" name="Tabela 12">
                <a:extLst>
                  <a:ext uri="{FF2B5EF4-FFF2-40B4-BE49-F238E27FC236}">
                    <a16:creationId xmlns:a16="http://schemas.microsoft.com/office/drawing/2014/main" id="{97EDD213-DB3F-D347-F5D9-E9CDBBB969BE}"/>
                  </a:ext>
                </a:extLst>
              </p:cNvPr>
              <p:cNvGraphicFramePr>
                <a:graphicFrameLocks noGrp="1"/>
              </p:cNvGraphicFramePr>
              <p:nvPr>
                <p:extLst>
                  <p:ext uri="{D42A27DB-BD31-4B8C-83A1-F6EECF244321}">
                    <p14:modId xmlns:p14="http://schemas.microsoft.com/office/powerpoint/2010/main" val="782127990"/>
                  </p:ext>
                </p:extLst>
              </p:nvPr>
            </p:nvGraphicFramePr>
            <p:xfrm>
              <a:off x="311147" y="5181324"/>
              <a:ext cx="5680076" cy="1153008"/>
            </p:xfrm>
            <a:graphic>
              <a:graphicData uri="http://schemas.openxmlformats.org/drawingml/2006/table">
                <a:tbl>
                  <a:tblPr firstRow="1" firstCol="1" bandRow="1"/>
                  <a:tblGrid>
                    <a:gridCol w="2851153">
                      <a:extLst>
                        <a:ext uri="{9D8B030D-6E8A-4147-A177-3AD203B41FA5}">
                          <a16:colId xmlns:a16="http://schemas.microsoft.com/office/drawing/2014/main" val="2478754955"/>
                        </a:ext>
                      </a:extLst>
                    </a:gridCol>
                    <a:gridCol w="2828923">
                      <a:extLst>
                        <a:ext uri="{9D8B030D-6E8A-4147-A177-3AD203B41FA5}">
                          <a16:colId xmlns:a16="http://schemas.microsoft.com/office/drawing/2014/main" val="4203395727"/>
                        </a:ext>
                      </a:extLst>
                    </a:gridCol>
                  </a:tblGrid>
                  <a:tr h="1153008">
                    <a:tc>
                      <a:txBody>
                        <a:bodyPr/>
                        <a:lstStyle/>
                        <a:p>
                          <a:endParaRPr lang="pt-B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t="-4188" r="-99145" b="-5759"/>
                          </a:stretch>
                        </a:blipFill>
                      </a:tcPr>
                    </a:tc>
                    <a:tc>
                      <a:txBody>
                        <a:bodyPr/>
                        <a:lstStyle/>
                        <a:p>
                          <a:endParaRPr lang="pt-B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l="-100862" t="-4188" b="-5759"/>
                          </a:stretch>
                        </a:blipFill>
                      </a:tcPr>
                    </a:tc>
                    <a:extLst>
                      <a:ext uri="{0D108BD9-81ED-4DB2-BD59-A6C34878D82A}">
                        <a16:rowId xmlns:a16="http://schemas.microsoft.com/office/drawing/2014/main" val="3342702993"/>
                      </a:ext>
                    </a:extLst>
                  </a:tr>
                </a:tbl>
              </a:graphicData>
            </a:graphic>
          </p:graphicFrame>
        </mc:Fallback>
      </mc:AlternateContent>
      <p:sp>
        <p:nvSpPr>
          <p:cNvPr id="14" name="CaixaDeTexto 13">
            <a:extLst>
              <a:ext uri="{FF2B5EF4-FFF2-40B4-BE49-F238E27FC236}">
                <a16:creationId xmlns:a16="http://schemas.microsoft.com/office/drawing/2014/main" id="{00814412-8635-46F1-8A34-3D10DF3D04D1}"/>
              </a:ext>
            </a:extLst>
          </p:cNvPr>
          <p:cNvSpPr txBox="1"/>
          <p:nvPr/>
        </p:nvSpPr>
        <p:spPr>
          <a:xfrm>
            <a:off x="6116248" y="727295"/>
            <a:ext cx="5659822" cy="1107996"/>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7</a:t>
            </a:r>
            <a:r>
              <a:rPr lang="pt-BR" sz="2200" b="1" i="0"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Determine as expressões algébricas que correspondem a área da superfície total e o volume dos paralelepípedos a seguir.</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2C784416-8F72-19F1-96FA-4F9F4927A568}"/>
                  </a:ext>
                </a:extLst>
              </p:cNvPr>
              <p:cNvSpPr txBox="1"/>
              <p:nvPr/>
            </p:nvSpPr>
            <p:spPr>
              <a:xfrm>
                <a:off x="6200059" y="3465998"/>
                <a:ext cx="5248269" cy="1533753"/>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8</a:t>
                </a:r>
                <a:r>
                  <a:rPr lang="pt-BR" sz="2200" b="1" i="0"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Calcule os produtos:</a:t>
                </a:r>
              </a:p>
              <a:p>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2</m:t>
                    </m:r>
                    <m:r>
                      <a:rPr lang="pt-BR" sz="2200" i="1">
                        <a:latin typeface="Cambria Math" panose="02040503050406030204" pitchFamily="18" charset="0"/>
                      </a:rPr>
                      <m:t>𝑥</m:t>
                    </m:r>
                    <m:r>
                      <a:rPr lang="pt-BR" sz="2200" i="1">
                        <a:latin typeface="Cambria Math" panose="02040503050406030204" pitchFamily="18" charset="0"/>
                      </a:rPr>
                      <m:t> ∙ </m:t>
                    </m:r>
                    <m:d>
                      <m:dPr>
                        <m:ctrlPr>
                          <a:rPr lang="pt-BR" sz="2200" i="1">
                            <a:latin typeface="Cambria Math" panose="02040503050406030204" pitchFamily="18" charset="0"/>
                          </a:rPr>
                        </m:ctrlPr>
                      </m:dPr>
                      <m:e>
                        <m:r>
                          <a:rPr lang="pt-BR" sz="2200" i="1">
                            <a:latin typeface="Cambria Math" panose="02040503050406030204" pitchFamily="18" charset="0"/>
                          </a:rPr>
                          <m:t>2</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 − 5</m:t>
                        </m:r>
                        <m:r>
                          <a:rPr lang="pt-BR" sz="2200" i="1">
                            <a:latin typeface="Cambria Math" panose="02040503050406030204" pitchFamily="18" charset="0"/>
                          </a:rPr>
                          <m:t>𝑥</m:t>
                        </m:r>
                        <m:r>
                          <a:rPr lang="pt-BR" sz="2200" i="1">
                            <a:latin typeface="Cambria Math" panose="02040503050406030204" pitchFamily="18" charset="0"/>
                          </a:rPr>
                          <m:t> + 4</m:t>
                        </m:r>
                      </m:e>
                    </m:d>
                    <m:r>
                      <a:rPr lang="pt-BR" sz="2200" i="1">
                        <a:latin typeface="Cambria Math" panose="02040503050406030204" pitchFamily="18" charset="0"/>
                      </a:rPr>
                      <m:t> = </m:t>
                    </m:r>
                  </m:oMath>
                </a14:m>
                <a:endParaRPr lang="pt-BR" sz="2200" dirty="0">
                  <a:latin typeface="Arial Narrow" panose="020B0606020202030204" pitchFamily="34" charset="0"/>
                </a:endParaRPr>
              </a:p>
              <a:p>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𝑎𝑏</m:t>
                    </m:r>
                    <m:r>
                      <a:rPr lang="pt-BR" sz="2200" i="1">
                        <a:latin typeface="Cambria Math" panose="02040503050406030204" pitchFamily="18" charset="0"/>
                      </a:rPr>
                      <m:t> ∙ </m:t>
                    </m:r>
                    <m:d>
                      <m:dPr>
                        <m:ctrlPr>
                          <a:rPr lang="pt-BR" sz="2200" i="1">
                            <a:latin typeface="Cambria Math" panose="02040503050406030204" pitchFamily="18" charset="0"/>
                          </a:rPr>
                        </m:ctrlPr>
                      </m:dPr>
                      <m:e>
                        <m:r>
                          <a:rPr lang="pt-BR" sz="2200" i="1">
                            <a:latin typeface="Cambria Math" panose="02040503050406030204" pitchFamily="18" charset="0"/>
                          </a:rPr>
                          <m:t>2</m:t>
                        </m:r>
                        <m:r>
                          <a:rPr lang="pt-BR" sz="2200" i="1">
                            <a:latin typeface="Cambria Math" panose="02040503050406030204" pitchFamily="18" charset="0"/>
                          </a:rPr>
                          <m:t>𝑎𝑏</m:t>
                        </m:r>
                        <m:r>
                          <a:rPr lang="pt-BR" sz="2200" i="1">
                            <a:latin typeface="Cambria Math" panose="02040503050406030204" pitchFamily="18" charset="0"/>
                          </a:rPr>
                          <m:t> − </m:t>
                        </m:r>
                        <m:r>
                          <a:rPr lang="pt-BR" sz="2200" i="1">
                            <a:latin typeface="Cambria Math" panose="02040503050406030204" pitchFamily="18" charset="0"/>
                          </a:rPr>
                          <m:t>𝑎</m:t>
                        </m:r>
                        <m:r>
                          <a:rPr lang="pt-BR" sz="2200" i="1">
                            <a:latin typeface="Cambria Math" panose="02040503050406030204" pitchFamily="18" charset="0"/>
                          </a:rPr>
                          <m:t> + </m:t>
                        </m:r>
                        <m:r>
                          <a:rPr lang="pt-BR" sz="2200" i="1">
                            <a:latin typeface="Cambria Math" panose="02040503050406030204" pitchFamily="18" charset="0"/>
                          </a:rPr>
                          <m:t>𝑏</m:t>
                        </m:r>
                        <m:r>
                          <a:rPr lang="pt-BR" sz="2200" i="1">
                            <a:latin typeface="Cambria Math" panose="02040503050406030204" pitchFamily="18" charset="0"/>
                          </a:rPr>
                          <m:t> + </m:t>
                        </m:r>
                        <m:sSup>
                          <m:sSupPr>
                            <m:ctrlPr>
                              <a:rPr lang="pt-BR" sz="2200" i="1">
                                <a:latin typeface="Cambria Math" panose="02040503050406030204" pitchFamily="18" charset="0"/>
                              </a:rPr>
                            </m:ctrlPr>
                          </m:sSupPr>
                          <m:e>
                            <m:r>
                              <a:rPr lang="pt-BR" sz="2200" i="1">
                                <a:latin typeface="Cambria Math" panose="02040503050406030204" pitchFamily="18" charset="0"/>
                              </a:rPr>
                              <m:t>𝑏</m:t>
                            </m:r>
                          </m:e>
                          <m:sup>
                            <m:r>
                              <a:rPr lang="pt-BR" sz="2200" i="1">
                                <a:latin typeface="Cambria Math" panose="02040503050406030204" pitchFamily="18" charset="0"/>
                              </a:rPr>
                              <m:t>2</m:t>
                            </m:r>
                          </m:sup>
                        </m:sSup>
                        <m:r>
                          <a:rPr lang="pt-BR" sz="2200" i="1">
                            <a:latin typeface="Cambria Math" panose="02040503050406030204" pitchFamily="18" charset="0"/>
                          </a:rPr>
                          <m:t> </m:t>
                        </m:r>
                      </m:e>
                    </m:d>
                    <m:r>
                      <a:rPr lang="pt-BR" sz="2200" i="1">
                        <a:latin typeface="Cambria Math" panose="02040503050406030204" pitchFamily="18" charset="0"/>
                      </a:rPr>
                      <m:t> = </m:t>
                    </m:r>
                  </m:oMath>
                </a14:m>
                <a:endParaRPr lang="pt-BR" sz="2200" dirty="0">
                  <a:latin typeface="Arial Narrow" panose="020B0606020202030204" pitchFamily="34" charset="0"/>
                </a:endParaRPr>
              </a:p>
              <a:p>
                <a:r>
                  <a:rPr lang="pt-BR" sz="2200" dirty="0">
                    <a:latin typeface="Arial Narrow" panose="020B0606020202030204" pitchFamily="34" charset="0"/>
                  </a:rPr>
                  <a:t>c)</a:t>
                </a:r>
                <a14:m>
                  <m:oMath xmlns:m="http://schemas.openxmlformats.org/officeDocument/2006/math">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2</m:t>
                        </m:r>
                        <m:r>
                          <a:rPr lang="pt-BR" sz="2200" i="1">
                            <a:latin typeface="Cambria Math" panose="02040503050406030204" pitchFamily="18" charset="0"/>
                          </a:rPr>
                          <m:t>𝑥</m:t>
                        </m:r>
                        <m:r>
                          <a:rPr lang="pt-BR" sz="2200" i="1">
                            <a:latin typeface="Cambria Math" panose="02040503050406030204" pitchFamily="18" charset="0"/>
                          </a:rPr>
                          <m:t>−4</m:t>
                        </m:r>
                      </m:e>
                    </m:d>
                    <m:r>
                      <a:rPr lang="pt-BR" sz="2200" i="1">
                        <a:latin typeface="Cambria Math" panose="02040503050406030204" pitchFamily="18" charset="0"/>
                      </a:rPr>
                      <m:t> ∙ </m:t>
                    </m:r>
                    <m:d>
                      <m:dPr>
                        <m:ctrlPr>
                          <a:rPr lang="pt-BR" sz="2200" i="1">
                            <a:latin typeface="Cambria Math" panose="02040503050406030204" pitchFamily="18" charset="0"/>
                          </a:rPr>
                        </m:ctrlPr>
                      </m:dPr>
                      <m:e>
                        <m:r>
                          <a:rPr lang="pt-BR" sz="2200" i="1">
                            <a:latin typeface="Cambria Math" panose="02040503050406030204" pitchFamily="18" charset="0"/>
                          </a:rPr>
                          <m:t>3</m:t>
                        </m:r>
                        <m:r>
                          <a:rPr lang="pt-BR" sz="2200" i="1">
                            <a:latin typeface="Cambria Math" panose="02040503050406030204" pitchFamily="18" charset="0"/>
                          </a:rPr>
                          <m:t>𝑥</m:t>
                        </m:r>
                        <m:r>
                          <a:rPr lang="pt-BR" sz="2200" i="1">
                            <a:latin typeface="Cambria Math" panose="02040503050406030204" pitchFamily="18" charset="0"/>
                          </a:rPr>
                          <m:t> + 1</m:t>
                        </m:r>
                      </m:e>
                    </m:d>
                    <m:r>
                      <a:rPr lang="pt-BR" sz="2200" i="1">
                        <a:latin typeface="Cambria Math" panose="02040503050406030204" pitchFamily="18" charset="0"/>
                      </a:rPr>
                      <m:t> = </m:t>
                    </m:r>
                  </m:oMath>
                </a14:m>
                <a:endParaRPr lang="pt-BR" sz="2200" dirty="0">
                  <a:latin typeface="Arial Narrow" panose="020B0606020202030204" pitchFamily="34" charset="0"/>
                </a:endParaRPr>
              </a:p>
            </p:txBody>
          </p:sp>
        </mc:Choice>
        <mc:Fallback xmlns="">
          <p:sp>
            <p:nvSpPr>
              <p:cNvPr id="16" name="CaixaDeTexto 15">
                <a:extLst>
                  <a:ext uri="{FF2B5EF4-FFF2-40B4-BE49-F238E27FC236}">
                    <a16:creationId xmlns:a16="http://schemas.microsoft.com/office/drawing/2014/main" id="{2C784416-8F72-19F1-96FA-4F9F4927A568}"/>
                  </a:ext>
                </a:extLst>
              </p:cNvPr>
              <p:cNvSpPr txBox="1">
                <a:spLocks noRot="1" noChangeAspect="1" noMove="1" noResize="1" noEditPoints="1" noAdjustHandles="1" noChangeArrowheads="1" noChangeShapeType="1" noTextEdit="1"/>
              </p:cNvSpPr>
              <p:nvPr/>
            </p:nvSpPr>
            <p:spPr>
              <a:xfrm>
                <a:off x="6200059" y="3465998"/>
                <a:ext cx="5248269" cy="1533753"/>
              </a:xfrm>
              <a:prstGeom prst="rect">
                <a:avLst/>
              </a:prstGeom>
              <a:blipFill>
                <a:blip r:embed="rId7"/>
                <a:stretch>
                  <a:fillRect l="-1510" t="-2789" b="-7570"/>
                </a:stretch>
              </a:blipFill>
            </p:spPr>
            <p:txBody>
              <a:bodyPr/>
              <a:lstStyle/>
              <a:p>
                <a:r>
                  <a:rPr lang="pt-BR">
                    <a:noFill/>
                  </a:rPr>
                  <a:t> </a:t>
                </a:r>
              </a:p>
            </p:txBody>
          </p:sp>
        </mc:Fallback>
      </mc:AlternateContent>
      <p:graphicFrame>
        <p:nvGraphicFramePr>
          <p:cNvPr id="18" name="Tabela 17">
            <a:extLst>
              <a:ext uri="{FF2B5EF4-FFF2-40B4-BE49-F238E27FC236}">
                <a16:creationId xmlns:a16="http://schemas.microsoft.com/office/drawing/2014/main" id="{CFDA9927-384D-1AD8-5292-418051838654}"/>
              </a:ext>
            </a:extLst>
          </p:cNvPr>
          <p:cNvGraphicFramePr>
            <a:graphicFrameLocks noGrp="1"/>
          </p:cNvGraphicFramePr>
          <p:nvPr>
            <p:extLst>
              <p:ext uri="{D42A27DB-BD31-4B8C-83A1-F6EECF244321}">
                <p14:modId xmlns:p14="http://schemas.microsoft.com/office/powerpoint/2010/main" val="2363273249"/>
              </p:ext>
            </p:extLst>
          </p:nvPr>
        </p:nvGraphicFramePr>
        <p:xfrm>
          <a:off x="6321344" y="1897052"/>
          <a:ext cx="5127705" cy="838645"/>
        </p:xfrm>
        <a:graphic>
          <a:graphicData uri="http://schemas.openxmlformats.org/drawingml/2006/table">
            <a:tbl>
              <a:tblPr firstRow="1" firstCol="1" bandRow="1"/>
              <a:tblGrid>
                <a:gridCol w="2517682">
                  <a:extLst>
                    <a:ext uri="{9D8B030D-6E8A-4147-A177-3AD203B41FA5}">
                      <a16:colId xmlns:a16="http://schemas.microsoft.com/office/drawing/2014/main" val="515227510"/>
                    </a:ext>
                  </a:extLst>
                </a:gridCol>
                <a:gridCol w="2610023">
                  <a:extLst>
                    <a:ext uri="{9D8B030D-6E8A-4147-A177-3AD203B41FA5}">
                      <a16:colId xmlns:a16="http://schemas.microsoft.com/office/drawing/2014/main" val="3650493089"/>
                    </a:ext>
                  </a:extLst>
                </a:gridCol>
              </a:tblGrid>
              <a:tr h="430887">
                <a:tc>
                  <a:txBody>
                    <a:bodyPr/>
                    <a:lstStyle/>
                    <a:p>
                      <a:pPr algn="just">
                        <a:lnSpc>
                          <a:spcPct val="115000"/>
                        </a:lnSpc>
                        <a:spcAft>
                          <a:spcPts val="800"/>
                        </a:spcAft>
                        <a:buNone/>
                      </a:pPr>
                      <a:r>
                        <a:rPr lang="pt-BR" sz="2200" kern="0">
                          <a:effectLst/>
                          <a:latin typeface="Arial Narrow" panose="020B0606020202030204" pitchFamily="34" charset="0"/>
                          <a:ea typeface="Times New Roman" panose="02020603050405020304" pitchFamily="18" charset="0"/>
                          <a:cs typeface="Cambria Math" panose="02040503050406030204" pitchFamily="18" charset="0"/>
                        </a:rPr>
                        <a:t>a)</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0">
                          <a:effectLst/>
                          <a:latin typeface="Arial Narrow" panose="020B0606020202030204" pitchFamily="34" charset="0"/>
                          <a:ea typeface="Times New Roman" panose="02020603050405020304" pitchFamily="18" charset="0"/>
                          <a:cs typeface="Cambria Math" panose="02040503050406030204" pitchFamily="18" charset="0"/>
                        </a:rPr>
                        <a:t>                                                      </a:t>
                      </a:r>
                      <a:endParaRPr lang="pt-BR" sz="2200" kern="1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Cambria Math" panose="02040503050406030204" pitchFamily="18" charset="0"/>
                        </a:rPr>
                        <a:t>b)</a:t>
                      </a:r>
                      <a:r>
                        <a:rPr lang="pt-BR" sz="2200" b="1" kern="0" dirty="0">
                          <a:effectLst/>
                          <a:latin typeface="Arial Narrow" panose="020B0606020202030204" pitchFamily="34" charset="0"/>
                          <a:ea typeface="Times New Roman" panose="02020603050405020304" pitchFamily="18" charset="0"/>
                          <a:cs typeface="Cambria Math" panose="020405030504060302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085354"/>
                  </a:ext>
                </a:extLst>
              </a:tr>
            </a:tbl>
          </a:graphicData>
        </a:graphic>
      </p:graphicFrame>
      <p:pic>
        <p:nvPicPr>
          <p:cNvPr id="10246" name="Imagem 47" descr="Forma, Retângulo&#10;&#10;Descrição gerada automaticamente">
            <a:extLst>
              <a:ext uri="{FF2B5EF4-FFF2-40B4-BE49-F238E27FC236}">
                <a16:creationId xmlns:a16="http://schemas.microsoft.com/office/drawing/2014/main" id="{ED9A9538-9683-EFAE-0023-148FFD517D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7715" y="1879080"/>
            <a:ext cx="1866947" cy="1549919"/>
          </a:xfrm>
          <a:prstGeom prst="rect">
            <a:avLst/>
          </a:prstGeom>
          <a:noFill/>
          <a:extLst>
            <a:ext uri="{909E8E84-426E-40DD-AFC4-6F175D3DCCD1}">
              <a14:hiddenFill xmlns:a14="http://schemas.microsoft.com/office/drawing/2010/main">
                <a:solidFill>
                  <a:srgbClr val="FFFFFF"/>
                </a:solidFill>
              </a14:hiddenFill>
            </a:ext>
          </a:extLst>
        </p:spPr>
      </p:pic>
      <p:pic>
        <p:nvPicPr>
          <p:cNvPr id="10245" name="Imagem 45" descr="Forma, Retângulo, Quadrado&#10;&#10;Descrição gerada automaticamente">
            <a:extLst>
              <a:ext uri="{FF2B5EF4-FFF2-40B4-BE49-F238E27FC236}">
                <a16:creationId xmlns:a16="http://schemas.microsoft.com/office/drawing/2014/main" id="{B8A423D6-8A25-8522-DDCF-15F8CFD65E1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3001" t="26930" r="58185" b="17134"/>
          <a:stretch>
            <a:fillRect/>
          </a:stretch>
        </p:blipFill>
        <p:spPr bwMode="auto">
          <a:xfrm>
            <a:off x="9177348" y="1780090"/>
            <a:ext cx="2552513" cy="171977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F984FC30-8D3F-D358-4698-2BBE63015C63}"/>
                  </a:ext>
                </a:extLst>
              </p:cNvPr>
              <p:cNvSpPr txBox="1"/>
              <p:nvPr/>
            </p:nvSpPr>
            <p:spPr>
              <a:xfrm>
                <a:off x="6129348" y="5077910"/>
                <a:ext cx="6096000" cy="1348574"/>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Cambria Math" panose="02040503050406030204" pitchFamily="18" charset="0"/>
                  </a:rPr>
                  <a:t>9.</a:t>
                </a:r>
                <a:r>
                  <a:rPr lang="pt-BR" sz="2200" kern="0" dirty="0">
                    <a:effectLst/>
                    <a:latin typeface="Arial Narrow" panose="020B0606020202030204" pitchFamily="34" charset="0"/>
                    <a:ea typeface="Times New Roman" panose="02020603050405020304" pitchFamily="18" charset="0"/>
                    <a:cs typeface="Cambria Math" panose="02040503050406030204" pitchFamily="18" charset="0"/>
                  </a:rPr>
                  <a:t> Determine as divisões entre polinômios e monômios:</a:t>
                </a:r>
              </a:p>
              <a:p>
                <a:r>
                  <a:rPr lang="pt-BR" sz="2200" dirty="0">
                    <a:latin typeface="Arial Narrow" panose="020B0606020202030204" pitchFamily="34" charset="0"/>
                  </a:rPr>
                  <a:t>a) </a:t>
                </a: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12</m:t>
                        </m:r>
                        <m:sSup>
                          <m:sSupPr>
                            <m:ctrlPr>
                              <a:rPr lang="pt-BR" sz="2200" i="1">
                                <a:latin typeface="Cambria Math" panose="02040503050406030204" pitchFamily="18" charset="0"/>
                              </a:rPr>
                            </m:ctrlPr>
                          </m:sSupPr>
                          <m:e>
                            <m:r>
                              <a:rPr lang="pt-BR" sz="2200" i="1">
                                <a:latin typeface="Cambria Math" panose="02040503050406030204" pitchFamily="18" charset="0"/>
                              </a:rPr>
                              <m:t>𝑎</m:t>
                            </m:r>
                          </m:e>
                          <m:sup>
                            <m:r>
                              <a:rPr lang="pt-BR" sz="2200" i="1">
                                <a:latin typeface="Cambria Math" panose="02040503050406030204" pitchFamily="18" charset="0"/>
                              </a:rPr>
                              <m:t>2</m:t>
                            </m:r>
                          </m:sup>
                        </m:sSup>
                        <m:r>
                          <a:rPr lang="pt-BR" sz="2200" i="1">
                            <a:latin typeface="Cambria Math" panose="02040503050406030204" pitchFamily="18" charset="0"/>
                          </a:rPr>
                          <m:t> + 9</m:t>
                        </m:r>
                        <m:r>
                          <a:rPr lang="pt-BR" sz="2200" i="1">
                            <a:latin typeface="Cambria Math" panose="02040503050406030204" pitchFamily="18" charset="0"/>
                          </a:rPr>
                          <m:t>𝑎</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3</m:t>
                        </m:r>
                        <m:r>
                          <a:rPr lang="pt-BR" sz="2200" i="1">
                            <a:latin typeface="Cambria Math" panose="02040503050406030204" pitchFamily="18" charset="0"/>
                          </a:rPr>
                          <m:t>𝑎</m:t>
                        </m:r>
                      </m:e>
                    </m:d>
                    <m:r>
                      <a:rPr lang="pt-BR" sz="2200" i="1">
                        <a:latin typeface="Cambria Math" panose="02040503050406030204" pitchFamily="18" charset="0"/>
                      </a:rPr>
                      <m:t>= </m:t>
                    </m:r>
                  </m:oMath>
                </a14:m>
                <a:endParaRPr lang="pt-BR" sz="2200" dirty="0">
                  <a:latin typeface="Arial Narrow" panose="020B0606020202030204" pitchFamily="34" charset="0"/>
                </a:endParaRPr>
              </a:p>
              <a:p>
                <a:r>
                  <a:rPr lang="pt-BR" sz="2200" dirty="0">
                    <a:latin typeface="Arial Narrow" panose="020B0606020202030204" pitchFamily="34" charset="0"/>
                  </a:rPr>
                  <a:t>b) </a:t>
                </a: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15</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4</m:t>
                            </m:r>
                          </m:sup>
                        </m:sSup>
                        <m:r>
                          <a:rPr lang="pt-BR" sz="2200" i="1">
                            <a:latin typeface="Cambria Math" panose="02040503050406030204" pitchFamily="18" charset="0"/>
                          </a:rPr>
                          <m:t>−21</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3</m:t>
                            </m:r>
                          </m:sup>
                        </m:sSup>
                        <m:r>
                          <a:rPr lang="pt-BR" sz="2200" i="1">
                            <a:latin typeface="Cambria Math" panose="02040503050406030204" pitchFamily="18" charset="0"/>
                          </a:rPr>
                          <m:t>+18</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−3</m:t>
                        </m:r>
                        <m:r>
                          <a:rPr lang="pt-BR" sz="2200" i="1">
                            <a:latin typeface="Cambria Math" panose="02040503050406030204" pitchFamily="18" charset="0"/>
                          </a:rPr>
                          <m:t>𝑥</m:t>
                        </m:r>
                      </m:e>
                    </m:d>
                    <m:r>
                      <a:rPr lang="pt-BR" sz="2200" i="1">
                        <a:latin typeface="Cambria Math" panose="02040503050406030204" pitchFamily="18" charset="0"/>
                      </a:rPr>
                      <m:t>= </m:t>
                    </m:r>
                  </m:oMath>
                </a14:m>
                <a:r>
                  <a:rPr lang="pt-BR" sz="2200" kern="0" dirty="0">
                    <a:effectLst/>
                    <a:latin typeface="Arial Narrow" panose="020B0606020202030204" pitchFamily="34" charset="0"/>
                    <a:ea typeface="Times New Roman" panose="02020603050405020304" pitchFamily="18" charset="0"/>
                    <a:cs typeface="Cambria Math" panose="020405030504060302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F984FC30-8D3F-D358-4698-2BBE63015C63}"/>
                  </a:ext>
                </a:extLst>
              </p:cNvPr>
              <p:cNvSpPr txBox="1">
                <a:spLocks noRot="1" noChangeAspect="1" noMove="1" noResize="1" noEditPoints="1" noAdjustHandles="1" noChangeArrowheads="1" noChangeShapeType="1" noTextEdit="1"/>
              </p:cNvSpPr>
              <p:nvPr/>
            </p:nvSpPr>
            <p:spPr>
              <a:xfrm>
                <a:off x="6129348" y="5077910"/>
                <a:ext cx="6096000" cy="1348574"/>
              </a:xfrm>
              <a:prstGeom prst="rect">
                <a:avLst/>
              </a:prstGeom>
              <a:blipFill>
                <a:blip r:embed="rId10"/>
                <a:stretch>
                  <a:fillRect l="-1300" t="-2262" b="-6335"/>
                </a:stretch>
              </a:blipFill>
            </p:spPr>
            <p:txBody>
              <a:bodyPr/>
              <a:lstStyle/>
              <a:p>
                <a:r>
                  <a:rPr lang="pt-BR">
                    <a:noFill/>
                  </a:rPr>
                  <a:t> </a:t>
                </a:r>
              </a:p>
            </p:txBody>
          </p:sp>
        </mc:Fallback>
      </mc:AlternateContent>
      <p:pic>
        <p:nvPicPr>
          <p:cNvPr id="10244" name="Imagem 47" descr="Forma, Retângulo&#10;&#10;Descrição gerada automaticamente">
            <a:extLst>
              <a:ext uri="{FF2B5EF4-FFF2-40B4-BE49-F238E27FC236}">
                <a16:creationId xmlns:a16="http://schemas.microsoft.com/office/drawing/2014/main" id="{264D7B8E-E17C-6698-7E24-AB8B1A75301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00965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Imagem 45" descr="Forma, Retângulo, Quadrado&#10;&#10;Descrição gerada automaticamente">
            <a:extLst>
              <a:ext uri="{FF2B5EF4-FFF2-40B4-BE49-F238E27FC236}">
                <a16:creationId xmlns:a16="http://schemas.microsoft.com/office/drawing/2014/main" id="{9A6BD572-8437-C22A-E2F7-1CA75098CEA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3001" t="26930" r="58185" b="17134"/>
          <a:stretch>
            <a:fillRect/>
          </a:stretch>
        </p:blipFill>
        <p:spPr bwMode="auto">
          <a:xfrm>
            <a:off x="0" y="0"/>
            <a:ext cx="1343025" cy="904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049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A943B-31AE-006C-FF63-49C344B01C3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86DFF45-FD6C-D555-F8E8-0E33EB94802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16" name="Imagem 15" descr="Uma imagem contendo Logotipo&#10;&#10;O conteúdo gerado por IA pode estar incorreto.">
            <a:extLst>
              <a:ext uri="{FF2B5EF4-FFF2-40B4-BE49-F238E27FC236}">
                <a16:creationId xmlns:a16="http://schemas.microsoft.com/office/drawing/2014/main" id="{452A7712-23FD-7CF9-3E2F-DC1D7EC32E94}"/>
              </a:ext>
            </a:extLst>
          </p:cNvPr>
          <p:cNvPicPr>
            <a:picLocks noChangeAspect="1"/>
          </p:cNvPicPr>
          <p:nvPr/>
        </p:nvPicPr>
        <p:blipFill>
          <a:blip r:embed="rId2"/>
          <a:stretch>
            <a:fillRect/>
          </a:stretch>
        </p:blipFill>
        <p:spPr>
          <a:xfrm>
            <a:off x="347510" y="549310"/>
            <a:ext cx="3725350" cy="779158"/>
          </a:xfrm>
          <a:prstGeom prst="rect">
            <a:avLst/>
          </a:prstGeom>
        </p:spPr>
      </p:pic>
      <p:sp>
        <p:nvSpPr>
          <p:cNvPr id="18" name="CaixaDeTexto 17">
            <a:extLst>
              <a:ext uri="{FF2B5EF4-FFF2-40B4-BE49-F238E27FC236}">
                <a16:creationId xmlns:a16="http://schemas.microsoft.com/office/drawing/2014/main" id="{842CBA52-8191-2E65-B15F-DABB4290A799}"/>
              </a:ext>
            </a:extLst>
          </p:cNvPr>
          <p:cNvSpPr txBox="1"/>
          <p:nvPr/>
        </p:nvSpPr>
        <p:spPr>
          <a:xfrm>
            <a:off x="347510" y="1332961"/>
            <a:ext cx="5748487" cy="2123658"/>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FATORAÇÃO DE POLINÔMIOS</a:t>
            </a:r>
          </a:p>
          <a:p>
            <a:pPr algn="just"/>
            <a:r>
              <a:rPr lang="pt-BR" sz="2200" b="0" i="0" u="none" strike="noStrike" baseline="0" dirty="0">
                <a:latin typeface="Arial Narrow" panose="020B0606020202030204" pitchFamily="34" charset="0"/>
                <a:cs typeface="Arial" panose="020B0604020202020204" pitchFamily="34" charset="0"/>
              </a:rPr>
              <a:t>Fatoração é um processo utilizado na matemática que consiste em representar um número ou um polinômio como produto de fatores.</a:t>
            </a:r>
          </a:p>
          <a:p>
            <a:pPr algn="just"/>
            <a:r>
              <a:rPr lang="pt-BR" sz="2200" b="0" i="0" u="none" strike="noStrike" baseline="0" dirty="0">
                <a:latin typeface="Arial Narrow" panose="020B0606020202030204" pitchFamily="34" charset="0"/>
                <a:cs typeface="Arial" panose="020B0604020202020204" pitchFamily="34" charset="0"/>
              </a:rPr>
              <a:t>Ao reescrever um polinômio, como a multiplicação de outros polinômios, conseguimos simplificá-lo.</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732760C7-164B-129C-194A-680F9A6CC98A}"/>
                  </a:ext>
                </a:extLst>
              </p:cNvPr>
              <p:cNvSpPr txBox="1"/>
              <p:nvPr/>
            </p:nvSpPr>
            <p:spPr>
              <a:xfrm>
                <a:off x="6385237" y="1027063"/>
                <a:ext cx="5507890" cy="4069640"/>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Note que, o valor numérico desta expressão pode ser obtido de maneira simples, pela fatoração:</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400" i="1" kern="100" smtClean="0">
                              <a:effectLst/>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𝑥</m:t>
                              </m:r>
                            </m:e>
                            <m:sup>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2</m:t>
                              </m:r>
                            </m:sup>
                          </m:sSup>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−5</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+6</m:t>
                          </m:r>
                        </m:num>
                        <m:den>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−2</m:t>
                          </m:r>
                        </m:den>
                      </m:f>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pt-BR" sz="2400" i="1" strike="sngStrike" kern="100">
                                  <a:effectLst/>
                                  <a:latin typeface="Cambria Math" panose="02040503050406030204" pitchFamily="18" charset="0"/>
                                  <a:ea typeface="Cambria Math" panose="02040503050406030204" pitchFamily="18" charset="0"/>
                                  <a:cs typeface="Times New Roman" panose="02020603050405020304" pitchFamily="18" charset="0"/>
                                </a:rPr>
                              </m:ctrlPr>
                            </m:dPr>
                            <m:e>
                              <m:r>
                                <a:rPr lang="pt-BR" sz="2400" i="1" strike="sngStrike"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400" i="1" strike="sngStrike" kern="100">
                                  <a:effectLst/>
                                  <a:latin typeface="Cambria Math" panose="02040503050406030204" pitchFamily="18" charset="0"/>
                                  <a:ea typeface="Cambria Math" panose="02040503050406030204" pitchFamily="18" charset="0"/>
                                  <a:cs typeface="Times New Roman" panose="02020603050405020304" pitchFamily="18" charset="0"/>
                                </a:rPr>
                                <m:t>−2</m:t>
                              </m:r>
                            </m:e>
                          </m:d>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m:t>
                          </m:r>
                          <m:d>
                            <m:dPr>
                              <m:ctrlP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ctrlPr>
                            </m:dPr>
                            <m:e>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−3</m:t>
                              </m:r>
                            </m:e>
                          </m:d>
                        </m:num>
                        <m:den>
                          <m:r>
                            <a:rPr lang="pt-BR" sz="2400" i="1" strike="sngStrike" kern="100">
                              <a:effectLst/>
                              <a:latin typeface="Cambria Math" panose="02040503050406030204" pitchFamily="18" charset="0"/>
                              <a:ea typeface="Cambria Math" panose="02040503050406030204" pitchFamily="18" charset="0"/>
                              <a:cs typeface="Times New Roman" panose="02020603050405020304" pitchFamily="18" charset="0"/>
                            </a:rPr>
                            <m:t> </m:t>
                          </m:r>
                          <m:r>
                            <a:rPr lang="pt-BR" sz="2400" i="1" strike="sngStrike"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400" i="1" strike="sngStrike" kern="100">
                              <a:effectLst/>
                              <a:latin typeface="Cambria Math" panose="02040503050406030204" pitchFamily="18" charset="0"/>
                              <a:ea typeface="Cambria Math" panose="02040503050406030204" pitchFamily="18" charset="0"/>
                              <a:cs typeface="Times New Roman" panose="02020603050405020304" pitchFamily="18" charset="0"/>
                            </a:rPr>
                            <m:t>−2 </m:t>
                          </m:r>
                        </m:den>
                      </m:f>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−3</m:t>
                      </m:r>
                    </m:oMath>
                  </m:oMathPara>
                </a14:m>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Agora, substituindo </a:t>
                </a:r>
                <a14:m>
                  <m:oMath xmlns:m="http://schemas.openxmlformats.org/officeDocument/2006/math">
                    <m:r>
                      <a:rPr lang="pt-BR" sz="24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𝒙</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m:t>
                    </m:r>
                    <m:r>
                      <a:rPr lang="pt-BR" sz="24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4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𝟑</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𝒙</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−3→</m:t>
                      </m:r>
                      <m:r>
                        <a:rPr lang="pt-BR" sz="24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4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𝟑</m:t>
                      </m:r>
                      <m:r>
                        <a:rPr lang="pt-BR" sz="2400" i="1" kern="100">
                          <a:effectLst/>
                          <a:latin typeface="Cambria Math" panose="02040503050406030204" pitchFamily="18" charset="0"/>
                          <a:ea typeface="Cambria Math" panose="02040503050406030204" pitchFamily="18" charset="0"/>
                          <a:cs typeface="Times New Roman" panose="02020603050405020304" pitchFamily="18" charset="0"/>
                        </a:rPr>
                        <m:t>−3=−6</m:t>
                      </m:r>
                    </m:oMath>
                  </m:oMathPara>
                </a14:m>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Confira, a seguir, os tipos de fatoração de polinômios.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22" name="CaixaDeTexto 21">
                <a:extLst>
                  <a:ext uri="{FF2B5EF4-FFF2-40B4-BE49-F238E27FC236}">
                    <a16:creationId xmlns:a16="http://schemas.microsoft.com/office/drawing/2014/main" id="{732760C7-164B-129C-194A-680F9A6CC98A}"/>
                  </a:ext>
                </a:extLst>
              </p:cNvPr>
              <p:cNvSpPr txBox="1">
                <a:spLocks noRot="1" noChangeAspect="1" noMove="1" noResize="1" noEditPoints="1" noAdjustHandles="1" noChangeArrowheads="1" noChangeShapeType="1" noTextEdit="1"/>
              </p:cNvSpPr>
              <p:nvPr/>
            </p:nvSpPr>
            <p:spPr>
              <a:xfrm>
                <a:off x="6385237" y="1027063"/>
                <a:ext cx="5507890" cy="4069640"/>
              </a:xfrm>
              <a:prstGeom prst="rect">
                <a:avLst/>
              </a:prstGeom>
              <a:blipFill>
                <a:blip r:embed="rId3"/>
                <a:stretch>
                  <a:fillRect l="-1659" t="-749" r="-165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510F81A-B4F0-72A5-8D90-3D38D61453ED}"/>
                  </a:ext>
                </a:extLst>
              </p:cNvPr>
              <p:cNvSpPr txBox="1"/>
              <p:nvPr/>
            </p:nvSpPr>
            <p:spPr>
              <a:xfrm>
                <a:off x="298873" y="3456619"/>
                <a:ext cx="5845759" cy="281481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o valor da expressão </a:t>
                </a:r>
                <a14:m>
                  <m:oMath xmlns:m="http://schemas.openxmlformats.org/officeDocument/2006/math">
                    <m:f>
                      <m:f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𝑥</m:t>
                            </m:r>
                          </m:e>
                          <m:sup>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2</m:t>
                            </m:r>
                          </m:sup>
                        </m:sSup>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−5</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+6</m:t>
                        </m:r>
                      </m:num>
                      <m:den>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𝑥</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−2</m:t>
                        </m:r>
                      </m:den>
                    </m:f>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quando </a:t>
                </a:r>
                <a14:m>
                  <m:oMath xmlns:m="http://schemas.openxmlformats.org/officeDocument/2006/math">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𝒙</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𝟑</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Bef>
                    <a:spcPts val="300"/>
                  </a:spcBef>
                  <a:spcAft>
                    <a:spcPts val="3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𝒙</m:t>
                              </m:r>
                            </m:e>
                            <m:sup>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2</m:t>
                              </m:r>
                            </m:sup>
                          </m:sSup>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−5</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𝒙</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+6</m:t>
                          </m:r>
                        </m:num>
                        <m:den>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𝒙</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−2</m:t>
                          </m:r>
                        </m:den>
                      </m:f>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 → </m:t>
                      </m:r>
                      <m:f>
                        <m:f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𝟑</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m:t>
                              </m:r>
                            </m:e>
                            <m:sup>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2</m:t>
                              </m:r>
                            </m:sup>
                          </m:sSup>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−5∙(</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𝟑</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)+6</m:t>
                          </m:r>
                        </m:num>
                        <m:den>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mbria Math" panose="02040503050406030204" pitchFamily="18" charset="0"/>
                              <a:cs typeface="Times New Roman" panose="02020603050405020304" pitchFamily="18" charset="0"/>
                            </a:rPr>
                            <m:t>𝟑</m:t>
                          </m:r>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−2</m:t>
                          </m:r>
                        </m:den>
                      </m:f>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9+15+6</m:t>
                          </m:r>
                        </m:num>
                        <m:den>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−5</m:t>
                          </m:r>
                        </m:den>
                      </m:f>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30</m:t>
                          </m:r>
                        </m:num>
                        <m:den>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−5</m:t>
                          </m:r>
                        </m:den>
                      </m:f>
                      <m:r>
                        <a:rPr lang="pt-BR" sz="2200" i="1" kern="100">
                          <a:effectLst/>
                          <a:latin typeface="Cambria Math" panose="02040503050406030204" pitchFamily="18" charset="0"/>
                          <a:ea typeface="Cambria Math" panose="02040503050406030204" pitchFamily="18" charset="0"/>
                          <a:cs typeface="Times New Roman" panose="02020603050405020304" pitchFamily="18" charset="0"/>
                        </a:rPr>
                        <m:t>=−6</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3510F81A-B4F0-72A5-8D90-3D38D61453ED}"/>
                  </a:ext>
                </a:extLst>
              </p:cNvPr>
              <p:cNvSpPr txBox="1">
                <a:spLocks noRot="1" noChangeAspect="1" noMove="1" noResize="1" noEditPoints="1" noAdjustHandles="1" noChangeArrowheads="1" noChangeShapeType="1" noTextEdit="1"/>
              </p:cNvSpPr>
              <p:nvPr/>
            </p:nvSpPr>
            <p:spPr>
              <a:xfrm>
                <a:off x="298873" y="3456619"/>
                <a:ext cx="5845759" cy="2814810"/>
              </a:xfrm>
              <a:prstGeom prst="rect">
                <a:avLst/>
              </a:prstGeom>
              <a:blipFill>
                <a:blip r:embed="rId4"/>
                <a:stretch>
                  <a:fillRect l="-1356" t="-1082"/>
                </a:stretch>
              </a:blipFill>
            </p:spPr>
            <p:txBody>
              <a:bodyPr/>
              <a:lstStyle/>
              <a:p>
                <a:r>
                  <a:rPr lang="pt-BR">
                    <a:noFill/>
                  </a:rPr>
                  <a:t> </a:t>
                </a:r>
              </a:p>
            </p:txBody>
          </p:sp>
        </mc:Fallback>
      </mc:AlternateContent>
    </p:spTree>
    <p:extLst>
      <p:ext uri="{BB962C8B-B14F-4D97-AF65-F5344CB8AC3E}">
        <p14:creationId xmlns:p14="http://schemas.microsoft.com/office/powerpoint/2010/main" val="3456090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97ADB-E563-A1D4-0111-A7D071B4F33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DE981CD-7D12-E1DE-3AEB-6D928A8D307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54823890-0845-5FC4-5E52-C9F4BD48AEB3}"/>
              </a:ext>
            </a:extLst>
          </p:cNvPr>
          <p:cNvSpPr txBox="1"/>
          <p:nvPr/>
        </p:nvSpPr>
        <p:spPr>
          <a:xfrm>
            <a:off x="259072" y="628233"/>
            <a:ext cx="5913127" cy="2800767"/>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Fator Comum em Evidência</a:t>
            </a:r>
          </a:p>
          <a:p>
            <a:pPr algn="just"/>
            <a:r>
              <a:rPr lang="pt-BR" sz="2200" b="0" i="0" u="none" strike="noStrike" baseline="0" dirty="0">
                <a:latin typeface="Arial Narrow" panose="020B0606020202030204" pitchFamily="34" charset="0"/>
                <a:cs typeface="Arial" panose="020B0604020202020204" pitchFamily="34" charset="0"/>
              </a:rPr>
              <a:t>Usamos esse tipo de fatoração quando existe um fator que se repete em todos os termos do polinômio. Esse </a:t>
            </a:r>
            <a:r>
              <a:rPr lang="pt-BR" sz="2200" dirty="0">
                <a:latin typeface="Arial Narrow" panose="020B0606020202030204" pitchFamily="34" charset="0"/>
                <a:cs typeface="Arial" panose="020B0604020202020204" pitchFamily="34" charset="0"/>
              </a:rPr>
              <a:t>fator, que pode conter números e/ou letras, será colocado em evidência (na frente dos parênteses). Entre os parênteses ficará o resultado da divisão de cada termo do polinômio pelo fator comum.</a:t>
            </a:r>
          </a:p>
          <a:p>
            <a:pPr algn="just"/>
            <a:r>
              <a:rPr lang="pt-BR" sz="2200" dirty="0">
                <a:latin typeface="Arial Narrow" panose="020B0606020202030204" pitchFamily="34" charset="0"/>
                <a:cs typeface="Arial" panose="020B0604020202020204" pitchFamily="34" charset="0"/>
              </a:rPr>
              <a:t>Na prática, vamos fazer os seguintes passos:</a:t>
            </a:r>
          </a:p>
        </p:txBody>
      </p:sp>
      <p:sp>
        <p:nvSpPr>
          <p:cNvPr id="8" name="CaixaDeTexto 7">
            <a:extLst>
              <a:ext uri="{FF2B5EF4-FFF2-40B4-BE49-F238E27FC236}">
                <a16:creationId xmlns:a16="http://schemas.microsoft.com/office/drawing/2014/main" id="{3BC76AAB-31E7-36A8-CD25-3E6B14A3D0E6}"/>
              </a:ext>
            </a:extLst>
          </p:cNvPr>
          <p:cNvSpPr txBox="1"/>
          <p:nvPr/>
        </p:nvSpPr>
        <p:spPr>
          <a:xfrm>
            <a:off x="248299" y="3657600"/>
            <a:ext cx="5913121" cy="2495550"/>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 </a:t>
            </a:r>
            <a:r>
              <a:rPr lang="pt-BR" sz="2200" b="0" i="0" u="none" strike="noStrike" baseline="0" dirty="0">
                <a:latin typeface="Arial Narrow" panose="020B0606020202030204" pitchFamily="34" charset="0"/>
                <a:cs typeface="Arial" panose="020B0604020202020204" pitchFamily="34" charset="0"/>
              </a:rPr>
              <a:t>Identificar se existe algum número e/ou variável que divide todos os termos do polinômio;</a:t>
            </a:r>
          </a:p>
          <a:p>
            <a:pPr algn="just"/>
            <a:r>
              <a:rPr lang="pt-BR" sz="2200" b="1" i="0"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Colocar os fatores comuns (número e/ou letras) em evidência (na frente dos parênteses);</a:t>
            </a:r>
          </a:p>
          <a:p>
            <a:pPr algn="just"/>
            <a:r>
              <a:rPr lang="pt-BR" sz="2200" b="1" i="0" u="none" strike="noStrike" baseline="0" dirty="0">
                <a:latin typeface="Arial Narrow" panose="020B0606020202030204" pitchFamily="34" charset="0"/>
                <a:cs typeface="Arial" panose="020B0604020202020204" pitchFamily="34" charset="0"/>
              </a:rPr>
              <a:t>3°) </a:t>
            </a:r>
            <a:r>
              <a:rPr lang="pt-BR" sz="2200" b="0" i="0" u="none" strike="noStrike" baseline="0" dirty="0">
                <a:latin typeface="Arial Narrow" panose="020B0606020202030204" pitchFamily="34" charset="0"/>
                <a:cs typeface="Arial" panose="020B0604020202020204" pitchFamily="34" charset="0"/>
              </a:rPr>
              <a:t>Colocar entre parênteses o resultado da divisão de cada fator do polinômio pelo fator que está em evidência.</a:t>
            </a:r>
            <a:endParaRPr lang="pt-BR" sz="2200" dirty="0">
              <a:latin typeface="Arial Narrow" panose="020B0606020202030204" pitchFamily="34" charset="0"/>
              <a:cs typeface="Arial" panose="020B0604020202020204" pitchFamily="34" charset="0"/>
            </a:endParaRPr>
          </a:p>
        </p:txBody>
      </p:sp>
      <p:pic>
        <p:nvPicPr>
          <p:cNvPr id="10" name="Imagem 9" descr="Logotipo&#10;&#10;O conteúdo gerado por IA pode estar incorreto.">
            <a:extLst>
              <a:ext uri="{FF2B5EF4-FFF2-40B4-BE49-F238E27FC236}">
                <a16:creationId xmlns:a16="http://schemas.microsoft.com/office/drawing/2014/main" id="{BDBB7FC1-E38D-A234-0EB3-B14037F9A74E}"/>
              </a:ext>
            </a:extLst>
          </p:cNvPr>
          <p:cNvPicPr>
            <a:picLocks noChangeAspect="1"/>
          </p:cNvPicPr>
          <p:nvPr/>
        </p:nvPicPr>
        <p:blipFill>
          <a:blip r:embed="rId2"/>
          <a:stretch>
            <a:fillRect/>
          </a:stretch>
        </p:blipFill>
        <p:spPr>
          <a:xfrm>
            <a:off x="6433870" y="727295"/>
            <a:ext cx="1410141" cy="684925"/>
          </a:xfrm>
          <a:prstGeom prst="rect">
            <a:avLst/>
          </a:prstGeom>
        </p:spPr>
      </p:pic>
      <p:sp>
        <p:nvSpPr>
          <p:cNvPr id="12" name="CaixaDeTexto 11">
            <a:extLst>
              <a:ext uri="{FF2B5EF4-FFF2-40B4-BE49-F238E27FC236}">
                <a16:creationId xmlns:a16="http://schemas.microsoft.com/office/drawing/2014/main" id="{27830724-365A-F99D-DF37-EEFA17EC44C5}"/>
              </a:ext>
            </a:extLst>
          </p:cNvPr>
          <p:cNvSpPr txBox="1"/>
          <p:nvPr/>
        </p:nvSpPr>
        <p:spPr>
          <a:xfrm>
            <a:off x="6433870" y="1412220"/>
            <a:ext cx="5405704" cy="7694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No caso das variáveis (letras), usamos a regra da divisão de potências de mesma base.</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DC6A99D-FC8A-85C9-B6EE-21315F73B1B8}"/>
                  </a:ext>
                </a:extLst>
              </p:cNvPr>
              <p:cNvSpPr txBox="1"/>
              <p:nvPr/>
            </p:nvSpPr>
            <p:spPr>
              <a:xfrm>
                <a:off x="6444649" y="2191622"/>
                <a:ext cx="5405704" cy="4320926"/>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 1:</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+ 10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− 20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𝑧</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Primeiro, identificamos que: </a:t>
                </a:r>
                <a:r>
                  <a:rPr lang="pt-BR" sz="2200" u="sng" kern="100" dirty="0">
                    <a:effectLst/>
                    <a:latin typeface="Arial Narrow" panose="020B0606020202030204" pitchFamily="34" charset="0"/>
                    <a:ea typeface="Calibri" panose="020F0502020204030204" pitchFamily="34" charset="0"/>
                    <a:cs typeface="Times New Roman" panose="02020603050405020304" pitchFamily="18" charset="0"/>
                  </a:rPr>
                  <a:t>todos os coeficientes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dessa expressão são divisíveis por 5 e que </a:t>
                </a:r>
                <a:r>
                  <a:rPr lang="pt-BR" sz="2200" u="sng" kern="100" dirty="0">
                    <a:effectLst/>
                    <a:latin typeface="Arial Narrow" panose="020B0606020202030204" pitchFamily="34" charset="0"/>
                    <a:ea typeface="Calibri" panose="020F0502020204030204" pitchFamily="34" charset="0"/>
                    <a:cs typeface="Times New Roman" panose="02020603050405020304" pitchFamily="18" charset="0"/>
                  </a:rPr>
                  <a:t>não existe</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nenhuma letra que se repete.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Segundo, colocamos o número </a:t>
                </a:r>
                <a14:m>
                  <m:oMath xmlns:m="http://schemas.openxmlformats.org/officeDocument/2006/math">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𝟓</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evidência e dividimos todos os termos pelo </a:t>
                </a:r>
                <a:r>
                  <a:rPr lang="pt-BR" sz="2200" b="1" kern="100" dirty="0">
                    <a:solidFill>
                      <a:srgbClr val="7030A0"/>
                    </a:solidFill>
                    <a:effectLst/>
                    <a:latin typeface="Arial Narrow" panose="020B0606020202030204" pitchFamily="34" charset="0"/>
                    <a:ea typeface="Calibri" panose="020F0502020204030204" pitchFamily="34" charset="0"/>
                    <a:cs typeface="Times New Roman" panose="02020603050405020304" pitchFamily="18" charset="0"/>
                  </a:rPr>
                  <a:t>fator comum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14:m>
                  <m:oMath xmlns:m="http://schemas.openxmlformats.org/officeDocument/2006/math">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𝟓</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7000"/>
                  </a:lnSpc>
                  <a:buNone/>
                </a:pPr>
                <a14:m>
                  <m:oMathPara xmlns:m="http://schemas.openxmlformats.org/officeDocument/2006/math">
                    <m:oMathParaPr>
                      <m:jc m:val="centerGroup"/>
                    </m:oMathParaPr>
                    <m:oMath xmlns:m="http://schemas.openxmlformats.org/officeDocument/2006/math">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𝟓</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𝟓</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𝟓</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𝑧</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terceiro, colocamos esse quociente entre os parênteses.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7000"/>
                  </a:lnSpc>
                  <a:buNone/>
                </a:pPr>
                <a14:m>
                  <m:oMathPara xmlns:m="http://schemas.openxmlformats.org/officeDocument/2006/math">
                    <m:oMathParaPr>
                      <m:jc m:val="centerGroup"/>
                    </m:oMathParaPr>
                    <m:oMath xmlns:m="http://schemas.openxmlformats.org/officeDocument/2006/math">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𝟓</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𝑧</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DC6A99D-FC8A-85C9-B6EE-21315F73B1B8}"/>
                  </a:ext>
                </a:extLst>
              </p:cNvPr>
              <p:cNvSpPr txBox="1">
                <a:spLocks noRot="1" noChangeAspect="1" noMove="1" noResize="1" noEditPoints="1" noAdjustHandles="1" noChangeArrowheads="1" noChangeShapeType="1" noTextEdit="1"/>
              </p:cNvSpPr>
              <p:nvPr/>
            </p:nvSpPr>
            <p:spPr>
              <a:xfrm>
                <a:off x="6444649" y="2191622"/>
                <a:ext cx="5405704" cy="4320926"/>
              </a:xfrm>
              <a:prstGeom prst="rect">
                <a:avLst/>
              </a:prstGeom>
              <a:blipFill>
                <a:blip r:embed="rId3"/>
                <a:stretch>
                  <a:fillRect l="-1466" t="-706" r="-1466" b="-282"/>
                </a:stretch>
              </a:blipFill>
            </p:spPr>
            <p:txBody>
              <a:bodyPr/>
              <a:lstStyle/>
              <a:p>
                <a:r>
                  <a:rPr lang="pt-BR">
                    <a:noFill/>
                  </a:rPr>
                  <a:t> </a:t>
                </a:r>
              </a:p>
            </p:txBody>
          </p:sp>
        </mc:Fallback>
      </mc:AlternateContent>
    </p:spTree>
    <p:extLst>
      <p:ext uri="{BB962C8B-B14F-4D97-AF65-F5344CB8AC3E}">
        <p14:creationId xmlns:p14="http://schemas.microsoft.com/office/powerpoint/2010/main" val="196763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0062A-5E89-B758-DA23-1A01B815D87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ED178BB-BBFE-1E5E-D7B6-9075BCD5CEA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087C129-136A-4341-FDA3-C375F8D49618}"/>
                  </a:ext>
                </a:extLst>
              </p:cNvPr>
              <p:cNvSpPr txBox="1"/>
              <p:nvPr/>
            </p:nvSpPr>
            <p:spPr>
              <a:xfrm>
                <a:off x="311810" y="599798"/>
                <a:ext cx="5991224" cy="4532010"/>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 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³</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− 5</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2, 3 e 5 não possuem um divisor comum, diferente de 1, não iremos colocar nenhum número em evidência. Porém, a variável </a:t>
                </a:r>
                <a14:m>
                  <m:oMath xmlns:m="http://schemas.openxmlformats.org/officeDocument/2006/math">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 repete em todos os termos. Nesse caso, o </a:t>
                </a:r>
                <a:r>
                  <a:rPr lang="pt-BR" sz="2200" b="1" kern="10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fator comum</a:t>
                </a:r>
                <a:r>
                  <a:rPr lang="pt-BR" sz="2200" kern="10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é o </a:t>
                </a:r>
                <a14:m>
                  <m:oMath xmlns:m="http://schemas.openxmlformats.org/officeDocument/2006/math">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pois é a variável de menor expoente.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Colocando o </a:t>
                </a:r>
                <a14:m>
                  <m:oMath xmlns:m="http://schemas.openxmlformats.org/officeDocument/2006/math">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evidência e os quocientes obtidos entre os parênteses,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− 5</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+ 3∙</m:t>
                      </m:r>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−5∙</m:t>
                      </m:r>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p>
                        <m:sSupPr>
                          <m:ctrlP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4087C129-136A-4341-FDA3-C375F8D49618}"/>
                  </a:ext>
                </a:extLst>
              </p:cNvPr>
              <p:cNvSpPr txBox="1">
                <a:spLocks noRot="1" noChangeAspect="1" noMove="1" noResize="1" noEditPoints="1" noAdjustHandles="1" noChangeArrowheads="1" noChangeShapeType="1" noTextEdit="1"/>
              </p:cNvSpPr>
              <p:nvPr/>
            </p:nvSpPr>
            <p:spPr>
              <a:xfrm>
                <a:off x="311810" y="599798"/>
                <a:ext cx="5991224" cy="4532010"/>
              </a:xfrm>
              <a:prstGeom prst="rect">
                <a:avLst/>
              </a:prstGeom>
              <a:blipFill>
                <a:blip r:embed="rId2"/>
                <a:stretch>
                  <a:fillRect l="-1322" t="-806" r="-1322"/>
                </a:stretch>
              </a:blipFill>
            </p:spPr>
            <p:txBody>
              <a:bodyPr/>
              <a:lstStyle/>
              <a:p>
                <a:r>
                  <a:rPr lang="pt-BR">
                    <a:noFill/>
                  </a:rPr>
                  <a:t> </a:t>
                </a:r>
              </a:p>
            </p:txBody>
          </p:sp>
        </mc:Fallback>
      </mc:AlternateContent>
      <p:pic>
        <p:nvPicPr>
          <p:cNvPr id="9" name="Imagem 8" descr="Interface gráfica do usuário&#10;&#10;O conteúdo gerado por IA pode estar incorreto.">
            <a:extLst>
              <a:ext uri="{FF2B5EF4-FFF2-40B4-BE49-F238E27FC236}">
                <a16:creationId xmlns:a16="http://schemas.microsoft.com/office/drawing/2014/main" id="{E8C8CCE4-F141-28FF-BF38-B0687A62D3D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489903" y="5283559"/>
            <a:ext cx="2088835" cy="100157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B9A3F3A2-FEC3-BEA0-A268-865543E02E15}"/>
                  </a:ext>
                </a:extLst>
              </p:cNvPr>
              <p:cNvSpPr txBox="1"/>
              <p:nvPr/>
            </p:nvSpPr>
            <p:spPr>
              <a:xfrm>
                <a:off x="2230935" y="5316817"/>
                <a:ext cx="3219449" cy="895758"/>
              </a:xfrm>
              <a:prstGeom prst="rect">
                <a:avLst/>
              </a:prstGeom>
              <a:noFill/>
            </p:spPr>
            <p:txBody>
              <a:bodyPr wrap="square">
                <a:spAutoFit/>
              </a:bodyPr>
              <a:lstStyle/>
              <a:p>
                <a:pPr marR="41275" algn="ctr">
                  <a:lnSpc>
                    <a:spcPct val="107000"/>
                  </a:lnSpc>
                  <a:spcAft>
                    <a:spcPts val="800"/>
                  </a:spcAft>
                  <a:buNone/>
                </a:pPr>
                <a14:m>
                  <m:oMathPara xmlns:m="http://schemas.openxmlformats.org/officeDocument/2006/math">
                    <m:oMathParaPr>
                      <m:jc m:val="centerGroup"/>
                    </m:oMathParaPr>
                    <m:oMath xmlns:m="http://schemas.openxmlformats.org/officeDocument/2006/math">
                      <m:sSup>
                        <m:sSupPr>
                          <m:ctrlPr>
                            <a:rPr lang="pt-BR" sz="2200" b="1" i="1" kern="100" smtClean="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10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𝒎</m:t>
                          </m:r>
                        </m:sup>
                      </m:sSup>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100">
                              <a:solidFill>
                                <a:srgbClr val="70AD47"/>
                              </a:solidFill>
                              <a:effectLst/>
                              <a:latin typeface="Cambria Math" panose="02040503050406030204" pitchFamily="18" charset="0"/>
                              <a:ea typeface="MS Mincho" panose="02020609040205080304" pitchFamily="49" charset="-128"/>
                              <a:cs typeface="Times New Roman" panose="02020603050405020304" pitchFamily="18" charset="0"/>
                            </a:rPr>
                            <m:t>𝒏</m:t>
                          </m:r>
                        </m:sup>
                      </m:sSup>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10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𝒎</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AD47"/>
                              </a:solidFill>
                              <a:effectLst/>
                              <a:latin typeface="Cambria Math" panose="02040503050406030204" pitchFamily="18" charset="0"/>
                              <a:ea typeface="MS Mincho" panose="02020609040205080304" pitchFamily="49" charset="-128"/>
                              <a:cs typeface="Times New Roman" panose="02020603050405020304" pitchFamily="18" charset="0"/>
                            </a:rPr>
                            <m:t>𝒏</m:t>
                          </m:r>
                        </m:sup>
                      </m:sSup>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sSup>
                        <m:sSupPr>
                          <m:ctrlPr>
                            <a:rPr lang="pt-BR" sz="2200" b="1" i="1">
                              <a:effectLst/>
                              <a:latin typeface="Cambria Math" panose="02040503050406030204" pitchFamily="18" charset="0"/>
                            </a:rPr>
                          </m:ctrlPr>
                        </m:sSupPr>
                        <m:e>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𝒎</m:t>
                          </m:r>
                        </m:sup>
                      </m:sSup>
                      <m:r>
                        <a:rPr lang="pt-BR" sz="2200" b="1" i="1">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a:effectLst/>
                              <a:latin typeface="Cambria Math" panose="02040503050406030204" pitchFamily="18" charset="0"/>
                            </a:rPr>
                          </m:ctrlPr>
                        </m:sSupPr>
                        <m:e>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a:solidFill>
                                <a:srgbClr val="70AD47"/>
                              </a:solidFill>
                              <a:effectLst/>
                              <a:latin typeface="Cambria Math" panose="02040503050406030204" pitchFamily="18" charset="0"/>
                              <a:ea typeface="MS Mincho" panose="02020609040205080304" pitchFamily="49" charset="-128"/>
                              <a:cs typeface="Times New Roman" panose="02020603050405020304" pitchFamily="18" charset="0"/>
                            </a:rPr>
                            <m:t>𝒏</m:t>
                          </m:r>
                        </m:sup>
                      </m:sSup>
                      <m:r>
                        <a:rPr lang="pt-BR" sz="2200" b="1" i="1">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a:effectLst/>
                              <a:latin typeface="Cambria Math" panose="02040503050406030204" pitchFamily="18" charset="0"/>
                            </a:rPr>
                          </m:ctrlPr>
                        </m:sSupPr>
                        <m:e>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𝒎</m:t>
                          </m:r>
                          <m:r>
                            <a:rPr lang="pt-BR" sz="2200" b="1" i="1">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a:solidFill>
                                <a:srgbClr val="70AD47"/>
                              </a:solidFill>
                              <a:effectLst/>
                              <a:latin typeface="Cambria Math" panose="02040503050406030204" pitchFamily="18" charset="0"/>
                              <a:ea typeface="MS Mincho" panose="02020609040205080304" pitchFamily="49" charset="-128"/>
                              <a:cs typeface="Times New Roman" panose="02020603050405020304" pitchFamily="18" charset="0"/>
                            </a:rPr>
                            <m:t>𝒏</m:t>
                          </m:r>
                        </m:sup>
                      </m:sSup>
                    </m:oMath>
                  </m:oMathPara>
                </a14:m>
                <a:endParaRPr lang="pt-BR" sz="2200" dirty="0"/>
              </a:p>
            </p:txBody>
          </p:sp>
        </mc:Choice>
        <mc:Fallback xmlns="">
          <p:sp>
            <p:nvSpPr>
              <p:cNvPr id="13" name="CaixaDeTexto 12">
                <a:extLst>
                  <a:ext uri="{FF2B5EF4-FFF2-40B4-BE49-F238E27FC236}">
                    <a16:creationId xmlns:a16="http://schemas.microsoft.com/office/drawing/2014/main" id="{B9A3F3A2-FEC3-BEA0-A268-865543E02E15}"/>
                  </a:ext>
                </a:extLst>
              </p:cNvPr>
              <p:cNvSpPr txBox="1">
                <a:spLocks noRot="1" noChangeAspect="1" noMove="1" noResize="1" noEditPoints="1" noAdjustHandles="1" noChangeArrowheads="1" noChangeShapeType="1" noTextEdit="1"/>
              </p:cNvSpPr>
              <p:nvPr/>
            </p:nvSpPr>
            <p:spPr>
              <a:xfrm>
                <a:off x="2230935" y="5316817"/>
                <a:ext cx="3219449" cy="895758"/>
              </a:xfrm>
              <a:prstGeom prst="rect">
                <a:avLst/>
              </a:prstGeom>
              <a:blipFill>
                <a:blip r:embed="rId5"/>
                <a:stretch>
                  <a:fillRect/>
                </a:stretch>
              </a:blipFill>
            </p:spPr>
            <p:txBody>
              <a:bodyPr/>
              <a:lstStyle/>
              <a:p>
                <a:r>
                  <a:rPr lang="pt-BR">
                    <a:noFill/>
                  </a:rPr>
                  <a:t> </a:t>
                </a:r>
              </a:p>
            </p:txBody>
          </p:sp>
        </mc:Fallback>
      </mc:AlternateContent>
      <p:sp>
        <p:nvSpPr>
          <p:cNvPr id="15" name="CaixaDeTexto 14">
            <a:extLst>
              <a:ext uri="{FF2B5EF4-FFF2-40B4-BE49-F238E27FC236}">
                <a16:creationId xmlns:a16="http://schemas.microsoft.com/office/drawing/2014/main" id="{F43FAF7B-E4D0-EB54-3C42-BE43F30DDD99}"/>
              </a:ext>
            </a:extLst>
          </p:cNvPr>
          <p:cNvSpPr txBox="1"/>
          <p:nvPr/>
        </p:nvSpPr>
        <p:spPr>
          <a:xfrm>
            <a:off x="6376353" y="663547"/>
            <a:ext cx="5406502" cy="1785104"/>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Agrupamento</a:t>
            </a:r>
          </a:p>
          <a:p>
            <a:pPr algn="just"/>
            <a:r>
              <a:rPr lang="pt-BR" sz="2200" b="0" i="0" u="none" strike="noStrike" baseline="0" dirty="0">
                <a:latin typeface="Arial Narrow" panose="020B0606020202030204" pitchFamily="34" charset="0"/>
                <a:cs typeface="Arial" panose="020B0604020202020204" pitchFamily="34" charset="0"/>
              </a:rPr>
              <a:t>Em polinômios onde há fatores comuns, em grupos de termos, podemos usar a fatoração por agrupamento. Para isso, devemos identificar os termos que possuem fatores comuns e agrupá-los.</a:t>
            </a: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10480642-45FE-36D6-07ED-52EFE49B6FF7}"/>
                  </a:ext>
                </a:extLst>
              </p:cNvPr>
              <p:cNvSpPr txBox="1"/>
              <p:nvPr/>
            </p:nvSpPr>
            <p:spPr>
              <a:xfrm>
                <a:off x="6422762" y="2361984"/>
                <a:ext cx="5503835" cy="4228081"/>
              </a:xfrm>
              <a:prstGeom prst="rect">
                <a:avLst/>
              </a:prstGeom>
              <a:noFill/>
            </p:spPr>
            <p:txBody>
              <a:bodyPr wrap="square">
                <a:spAutoFit/>
              </a:bodyPr>
              <a:lstStyle/>
              <a:p>
                <a:pPr algn="just"/>
                <a:r>
                  <a:rPr lang="pt-BR" sz="2150" b="1" i="0" u="none" strike="noStrike" baseline="0" dirty="0">
                    <a:latin typeface="Arial Narrow" panose="020B0606020202030204" pitchFamily="34" charset="0"/>
                    <a:cs typeface="Arial" panose="020B0604020202020204" pitchFamily="34" charset="0"/>
                  </a:rPr>
                  <a:t>Exemplo 3:</a:t>
                </a:r>
              </a:p>
              <a:p>
                <a:pPr algn="just">
                  <a:lnSpc>
                    <a:spcPct val="115000"/>
                  </a:lnSpc>
                  <a:buNone/>
                </a:pPr>
                <a14:m>
                  <m:oMathPara xmlns:m="http://schemas.openxmlformats.org/officeDocument/2006/math">
                    <m:oMathParaPr>
                      <m:jc m:val="centerGroup"/>
                    </m:oMathParaPr>
                    <m:oMath xmlns:m="http://schemas.openxmlformats.org/officeDocument/2006/math">
                      <m:r>
                        <a:rPr lang="pt-BR" sz="2150" i="1" kern="100" smtClean="0">
                          <a:effectLst/>
                          <a:latin typeface="Cambria Math" panose="02040503050406030204" pitchFamily="18" charset="0"/>
                          <a:ea typeface="Calibri" panose="020F0502020204030204" pitchFamily="34" charset="0"/>
                          <a:cs typeface="Times New Roman" panose="02020603050405020304" pitchFamily="18" charset="0"/>
                        </a:rPr>
                        <m:t>𝑎</m:t>
                      </m:r>
                      <m:r>
                        <a:rPr lang="pt-BR" sz="215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15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15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15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oMath>
                  </m:oMathPara>
                </a14:m>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buNone/>
                </a:pPr>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Os termos </a:t>
                </a:r>
                <a14:m>
                  <m:oMath xmlns:m="http://schemas.openxmlformats.org/officeDocument/2006/math">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𝑎𝑥</m:t>
                    </m:r>
                    <m:r>
                      <a:rPr lang="pt-BR" sz="215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15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15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𝑏𝑥</m:t>
                    </m:r>
                  </m:oMath>
                </a14:m>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 tem como fator comum o </a:t>
                </a:r>
                <a14:m>
                  <m:oMath xmlns:m="http://schemas.openxmlformats.org/officeDocument/2006/math">
                    <m:r>
                      <a:rPr lang="pt-BR" sz="215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 Já os termos </a:t>
                </a:r>
                <a14:m>
                  <m:oMath xmlns:m="http://schemas.openxmlformats.org/officeDocument/2006/math">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𝑎𝑦</m:t>
                    </m:r>
                    <m:r>
                      <a:rPr lang="pt-BR" sz="215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15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15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𝑏𝑦</m:t>
                    </m:r>
                  </m:oMath>
                </a14:m>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 possuem como fator comum o </a:t>
                </a:r>
                <a14:m>
                  <m:oMath xmlns:m="http://schemas.openxmlformats.org/officeDocument/2006/math">
                    <m:r>
                      <a:rPr lang="pt-BR" sz="215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oMath>
                </a14:m>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buNone/>
                </a:pPr>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Colocando esses fatores em evidência, teremos:</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15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 + </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𝒃</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15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 + </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𝒃</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buNone/>
                </a:pPr>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Note que </a:t>
                </a:r>
                <a14:m>
                  <m:oMath xmlns:m="http://schemas.openxmlformats.org/officeDocument/2006/math">
                    <m:d>
                      <m:dPr>
                        <m:ctrlPr>
                          <a:rPr lang="pt-BR" sz="215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 + </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𝒃</m:t>
                        </m:r>
                      </m:e>
                    </m:d>
                  </m:oMath>
                </a14:m>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 agora também é um fator comum, pois se repete nos dois termos.</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buNone/>
                </a:pPr>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Colocando </a:t>
                </a:r>
                <a14:m>
                  <m:oMath xmlns:m="http://schemas.openxmlformats.org/officeDocument/2006/math">
                    <m:d>
                      <m:dPr>
                        <m:ctrlPr>
                          <a:rPr lang="pt-BR" sz="215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 + </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𝒃</m:t>
                        </m:r>
                      </m:e>
                    </m:d>
                  </m:oMath>
                </a14:m>
                <a:r>
                  <a:rPr lang="pt-BR" sz="2150" kern="100" dirty="0">
                    <a:effectLst/>
                    <a:latin typeface="Arial Narrow" panose="020B0606020202030204" pitchFamily="34" charset="0"/>
                    <a:ea typeface="Calibri" panose="020F0502020204030204" pitchFamily="34" charset="0"/>
                    <a:cs typeface="Times New Roman" panose="02020603050405020304" pitchFamily="18" charset="0"/>
                  </a:rPr>
                  <a:t> em evidência, encontramos a forma fatorada do polinômio:</a:t>
                </a:r>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d>
                        <m:dPr>
                          <m:ctrlPr>
                            <a:rPr lang="pt-BR" sz="215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15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𝒃</m:t>
                          </m:r>
                        </m:e>
                      </m:d>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15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5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15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15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e>
                      </m:d>
                    </m:oMath>
                  </m:oMathPara>
                </a14:m>
                <a:endParaRPr lang="pt-BR" sz="215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10480642-45FE-36D6-07ED-52EFE49B6FF7}"/>
                  </a:ext>
                </a:extLst>
              </p:cNvPr>
              <p:cNvSpPr txBox="1">
                <a:spLocks noRot="1" noChangeAspect="1" noMove="1" noResize="1" noEditPoints="1" noAdjustHandles="1" noChangeArrowheads="1" noChangeShapeType="1" noTextEdit="1"/>
              </p:cNvSpPr>
              <p:nvPr/>
            </p:nvSpPr>
            <p:spPr>
              <a:xfrm>
                <a:off x="6422762" y="2361984"/>
                <a:ext cx="5503835" cy="4228081"/>
              </a:xfrm>
              <a:prstGeom prst="rect">
                <a:avLst/>
              </a:prstGeom>
              <a:blipFill>
                <a:blip r:embed="rId6"/>
                <a:stretch>
                  <a:fillRect l="-1441" t="-865" r="-1441"/>
                </a:stretch>
              </a:blipFill>
            </p:spPr>
            <p:txBody>
              <a:bodyPr/>
              <a:lstStyle/>
              <a:p>
                <a:r>
                  <a:rPr lang="pt-BR">
                    <a:noFill/>
                  </a:rPr>
                  <a:t> </a:t>
                </a:r>
              </a:p>
            </p:txBody>
          </p:sp>
        </mc:Fallback>
      </mc:AlternateContent>
    </p:spTree>
    <p:extLst>
      <p:ext uri="{BB962C8B-B14F-4D97-AF65-F5344CB8AC3E}">
        <p14:creationId xmlns:p14="http://schemas.microsoft.com/office/powerpoint/2010/main" val="1565288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3BCCF-BF76-97A1-18BB-BBC24E69B96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768AF98-B5E0-FBA2-CAE6-14B7DE4AB89F}"/>
              </a:ext>
            </a:extLst>
          </p:cNvPr>
          <p:cNvCxnSpPr>
            <a:cxnSpLocks/>
          </p:cNvCxnSpPr>
          <p:nvPr/>
        </p:nvCxnSpPr>
        <p:spPr>
          <a:xfrm>
            <a:off x="5826784" y="690756"/>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A99AAC2F-FA9D-3BFA-CAB8-25A689488BDB}"/>
                  </a:ext>
                </a:extLst>
              </p:cNvPr>
              <p:cNvSpPr txBox="1"/>
              <p:nvPr/>
            </p:nvSpPr>
            <p:spPr>
              <a:xfrm>
                <a:off x="246840" y="636798"/>
                <a:ext cx="5572935" cy="626222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 4:</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Os termos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têm como fator comum o </a:t>
                </a:r>
                <a14:m>
                  <m:oMath xmlns:m="http://schemas.openxmlformats.org/officeDocument/2006/math">
                    <m:r>
                      <a:rPr lang="pt-BR" sz="220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20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Já os termos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possuem como fator comum o </a:t>
                </a:r>
                <a14:m>
                  <m:oMath xmlns:m="http://schemas.openxmlformats.org/officeDocument/2006/math">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Colocando esses fatores em evidência, teremos: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20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Note que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também é um fator comum, pois se repete nos dois termos.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Colocando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evidência, encontramos a forma fatorada do polinômio: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𝟐</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200" b="1"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Calibri" panose="020F0502020204030204" pitchFamily="34" charset="0"/>
                              <a:cs typeface="Times New Roman" panose="02020603050405020304" pitchFamily="18" charset="0"/>
                            </a:rPr>
                            <m:t>𝒚</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18" name="CaixaDeTexto 17">
                <a:extLst>
                  <a:ext uri="{FF2B5EF4-FFF2-40B4-BE49-F238E27FC236}">
                    <a16:creationId xmlns:a16="http://schemas.microsoft.com/office/drawing/2014/main" id="{A99AAC2F-FA9D-3BFA-CAB8-25A689488BDB}"/>
                  </a:ext>
                </a:extLst>
              </p:cNvPr>
              <p:cNvSpPr txBox="1">
                <a:spLocks noRot="1" noChangeAspect="1" noMove="1" noResize="1" noEditPoints="1" noAdjustHandles="1" noChangeArrowheads="1" noChangeShapeType="1" noTextEdit="1"/>
              </p:cNvSpPr>
              <p:nvPr/>
            </p:nvSpPr>
            <p:spPr>
              <a:xfrm>
                <a:off x="246840" y="636798"/>
                <a:ext cx="5572935" cy="6262227"/>
              </a:xfrm>
              <a:prstGeom prst="rect">
                <a:avLst/>
              </a:prstGeom>
              <a:blipFill>
                <a:blip r:embed="rId2"/>
                <a:stretch>
                  <a:fillRect l="-1421" t="-584" r="-1311"/>
                </a:stretch>
              </a:blipFill>
            </p:spPr>
            <p:txBody>
              <a:bodyPr/>
              <a:lstStyle/>
              <a:p>
                <a:r>
                  <a:rPr lang="pt-BR">
                    <a:noFill/>
                  </a:rPr>
                  <a:t> </a:t>
                </a:r>
              </a:p>
            </p:txBody>
          </p:sp>
        </mc:Fallback>
      </mc:AlternateContent>
      <p:pic>
        <p:nvPicPr>
          <p:cNvPr id="3" name="Imagem 2" descr="Uma imagem contendo Interface gráfica do usuário&#10;&#10;O conteúdo gerado por IA pode estar incorreto.">
            <a:extLst>
              <a:ext uri="{FF2B5EF4-FFF2-40B4-BE49-F238E27FC236}">
                <a16:creationId xmlns:a16="http://schemas.microsoft.com/office/drawing/2014/main" id="{A081F490-2102-E2FB-CB74-6C45BF0E25B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6096000" y="576236"/>
            <a:ext cx="1871993" cy="717094"/>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C0AFE3A3-55DF-A577-8603-7C8493B6C7F6}"/>
              </a:ext>
            </a:extLst>
          </p:cNvPr>
          <p:cNvSpPr txBox="1"/>
          <p:nvPr/>
        </p:nvSpPr>
        <p:spPr>
          <a:xfrm>
            <a:off x="8237208" y="719340"/>
            <a:ext cx="2981324" cy="430887"/>
          </a:xfrm>
          <a:prstGeom prst="rect">
            <a:avLst/>
          </a:prstGeom>
          <a:noFill/>
        </p:spPr>
        <p:txBody>
          <a:bodyPr wrap="square">
            <a:spAutoFit/>
          </a:bodyPr>
          <a:lstStyle/>
          <a:p>
            <a:r>
              <a:rPr lang="pt-BR" sz="2200" b="1" dirty="0">
                <a:effectLst/>
                <a:latin typeface="Arial Narrow" panose="020B0606020202030204" pitchFamily="34" charset="0"/>
                <a:ea typeface="MS Mincho" panose="02020609040205080304" pitchFamily="49" charset="-128"/>
                <a:cs typeface="Times New Roman" panose="02020603050405020304" pitchFamily="18" charset="0"/>
              </a:rPr>
              <a:t>Raiz de um polinômio</a:t>
            </a:r>
            <a:endParaRPr lang="pt-BR" sz="2200" dirty="0"/>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BAAF1DD3-B854-313F-E8BF-6E8432BE28B3}"/>
                  </a:ext>
                </a:extLst>
              </p:cNvPr>
              <p:cNvSpPr txBox="1"/>
              <p:nvPr/>
            </p:nvSpPr>
            <p:spPr>
              <a:xfrm>
                <a:off x="5929045" y="1293330"/>
                <a:ext cx="6111365" cy="5324535"/>
              </a:xfrm>
              <a:prstGeom prst="rect">
                <a:avLst/>
              </a:prstGeom>
              <a:noFill/>
            </p:spPr>
            <p:txBody>
              <a:bodyPr wrap="square">
                <a:spAutoFit/>
              </a:bodyPr>
              <a:lstStyle/>
              <a:p>
                <a:pPr algn="just">
                  <a:buNone/>
                </a:pP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Seja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 um polinômio qualquer e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ℝ</m:t>
                    </m:r>
                  </m:oMath>
                </a14:m>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 Se,</a:t>
                </a:r>
              </a:p>
              <a:p>
                <a:pPr algn="ctr">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𝑎</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 = 0</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O número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𝑎</m:t>
                    </m:r>
                  </m:oMath>
                </a14:m>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 é chamado de </a:t>
                </a:r>
                <a:r>
                  <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rPr>
                  <a:t>raiz</a:t>
                </a: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 ou </a:t>
                </a:r>
                <a:r>
                  <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rPr>
                  <a:t>zero</a:t>
                </a: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 de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buNone/>
                </a:pPr>
                <a:r>
                  <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Considere o polinômio: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−12</m:t>
                    </m:r>
                  </m:oMath>
                </a14:m>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buNone/>
                </a:pP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Para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=6</m:t>
                    </m:r>
                  </m:oMath>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6</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6</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−4∙6−12</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6</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Para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oMath>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e>
                          </m:d>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−12</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=−12</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Para </a:t>
                </a:r>
                <a14:m>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oMath>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e>
                          </m:d>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−12</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e>
                      </m: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r>
                  <a:rPr lang="pt-BR" sz="2000" dirty="0">
                    <a:effectLst/>
                    <a:latin typeface="Arial Narrow" panose="020B0606020202030204" pitchFamily="34" charset="0"/>
                    <a:ea typeface="MS Mincho" panose="02020609040205080304" pitchFamily="49" charset="-128"/>
                    <a:cs typeface="Times New Roman" panose="02020603050405020304" pitchFamily="18" charset="0"/>
                  </a:rPr>
                  <a:t>Assim, </a:t>
                </a:r>
                <a14:m>
                  <m:oMath xmlns:m="http://schemas.openxmlformats.org/officeDocument/2006/math">
                    <m:r>
                      <a:rPr lang="pt-BR" sz="2000" i="1">
                        <a:effectLst/>
                        <a:latin typeface="Cambria Math" panose="02040503050406030204" pitchFamily="18" charset="0"/>
                        <a:ea typeface="MS Mincho" panose="02020609040205080304" pitchFamily="49" charset="-128"/>
                        <a:cs typeface="Times New Roman" panose="02020603050405020304" pitchFamily="18" charset="0"/>
                      </a:rPr>
                      <m:t>6  </m:t>
                    </m:r>
                    <m:r>
                      <m:rPr>
                        <m:sty m:val="p"/>
                      </m:rPr>
                      <a:rPr lang="pt-BR" sz="2000">
                        <a:effectLst/>
                        <a:latin typeface="Cambria Math" panose="02040503050406030204" pitchFamily="18" charset="0"/>
                        <a:ea typeface="MS Mincho" panose="02020609040205080304" pitchFamily="49" charset="-128"/>
                        <a:cs typeface="Times New Roman" panose="02020603050405020304" pitchFamily="18" charset="0"/>
                      </a:rPr>
                      <m:t>e</m:t>
                    </m:r>
                    <m:r>
                      <a:rPr lang="pt-BR" sz="2000">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a:effectLst/>
                        <a:latin typeface="Cambria Math" panose="02040503050406030204" pitchFamily="18" charset="0"/>
                        <a:ea typeface="MS Mincho" panose="02020609040205080304" pitchFamily="49" charset="-128"/>
                        <a:cs typeface="Times New Roman" panose="02020603050405020304" pitchFamily="18" charset="0"/>
                      </a:rPr>
                      <m:t>−2</m:t>
                    </m:r>
                  </m:oMath>
                </a14:m>
                <a:r>
                  <a:rPr lang="pt-BR" sz="2000" dirty="0">
                    <a:effectLst/>
                    <a:latin typeface="Arial Narrow" panose="020B0606020202030204" pitchFamily="34" charset="0"/>
                    <a:ea typeface="MS Mincho" panose="02020609040205080304" pitchFamily="49" charset="-128"/>
                    <a:cs typeface="Times New Roman" panose="02020603050405020304" pitchFamily="18" charset="0"/>
                  </a:rPr>
                  <a:t> são raízes de </a:t>
                </a:r>
                <a14:m>
                  <m:oMath xmlns:m="http://schemas.openxmlformats.org/officeDocument/2006/math">
                    <m:r>
                      <a:rPr lang="pt-BR" sz="2000" i="1">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000" i="1">
                            <a:effectLst/>
                            <a:latin typeface="Cambria Math" panose="02040503050406030204" pitchFamily="18" charset="0"/>
                          </a:rPr>
                        </m:ctrlPr>
                      </m:dPr>
                      <m:e>
                        <m:r>
                          <a:rPr lang="pt-BR" sz="2000" i="1">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000" dirty="0">
                    <a:effectLst/>
                    <a:latin typeface="Arial Narrow" panose="020B0606020202030204" pitchFamily="34" charset="0"/>
                    <a:ea typeface="MS Mincho" panose="02020609040205080304" pitchFamily="49" charset="-128"/>
                    <a:cs typeface="Times New Roman" panose="02020603050405020304" pitchFamily="18" charset="0"/>
                  </a:rPr>
                  <a:t>, já o </a:t>
                </a:r>
                <a14:m>
                  <m:oMath xmlns:m="http://schemas.openxmlformats.org/officeDocument/2006/math">
                    <m:r>
                      <a:rPr lang="pt-BR" sz="2000" i="1">
                        <a:effectLst/>
                        <a:latin typeface="Cambria Math" panose="02040503050406030204" pitchFamily="18" charset="0"/>
                        <a:ea typeface="MS Mincho" panose="02020609040205080304" pitchFamily="49" charset="-128"/>
                        <a:cs typeface="Times New Roman" panose="02020603050405020304" pitchFamily="18" charset="0"/>
                      </a:rPr>
                      <m:t>0</m:t>
                    </m:r>
                  </m:oMath>
                </a14:m>
                <a:r>
                  <a:rPr lang="pt-BR" sz="2000" dirty="0">
                    <a:effectLst/>
                    <a:latin typeface="Arial Narrow" panose="020B0606020202030204" pitchFamily="34" charset="0"/>
                    <a:ea typeface="MS Mincho" panose="02020609040205080304" pitchFamily="49" charset="-128"/>
                    <a:cs typeface="Times New Roman" panose="02020603050405020304" pitchFamily="18" charset="0"/>
                  </a:rPr>
                  <a:t> não é </a:t>
                </a:r>
                <a:r>
                  <a:rPr lang="pt-BR" sz="2000" dirty="0" err="1">
                    <a:effectLst/>
                    <a:latin typeface="Arial Narrow" panose="020B0606020202030204" pitchFamily="34" charset="0"/>
                    <a:ea typeface="MS Mincho" panose="02020609040205080304" pitchFamily="49" charset="-128"/>
                    <a:cs typeface="Times New Roman" panose="02020603050405020304" pitchFamily="18" charset="0"/>
                  </a:rPr>
                  <a:t>raíz</a:t>
                </a:r>
                <a:r>
                  <a:rPr lang="pt-BR" sz="2000" dirty="0">
                    <a:effectLst/>
                    <a:latin typeface="Arial Narrow" panose="020B0606020202030204" pitchFamily="34" charset="0"/>
                    <a:ea typeface="MS Mincho" panose="02020609040205080304" pitchFamily="49" charset="-128"/>
                    <a:cs typeface="Times New Roman" panose="02020603050405020304" pitchFamily="18" charset="0"/>
                  </a:rPr>
                  <a:t> desse polinômio.</a:t>
                </a:r>
                <a:endParaRPr lang="pt-BR" sz="2000" dirty="0">
                  <a:latin typeface="Arial Narrow" panose="020B0606020202030204" pitchFamily="34" charset="0"/>
                </a:endParaRPr>
              </a:p>
            </p:txBody>
          </p:sp>
        </mc:Choice>
        <mc:Fallback xmlns="">
          <p:sp>
            <p:nvSpPr>
              <p:cNvPr id="11" name="CaixaDeTexto 10">
                <a:extLst>
                  <a:ext uri="{FF2B5EF4-FFF2-40B4-BE49-F238E27FC236}">
                    <a16:creationId xmlns:a16="http://schemas.microsoft.com/office/drawing/2014/main" id="{BAAF1DD3-B854-313F-E8BF-6E8432BE28B3}"/>
                  </a:ext>
                </a:extLst>
              </p:cNvPr>
              <p:cNvSpPr txBox="1">
                <a:spLocks noRot="1" noChangeAspect="1" noMove="1" noResize="1" noEditPoints="1" noAdjustHandles="1" noChangeArrowheads="1" noChangeShapeType="1" noTextEdit="1"/>
              </p:cNvSpPr>
              <p:nvPr/>
            </p:nvSpPr>
            <p:spPr>
              <a:xfrm>
                <a:off x="5929045" y="1293330"/>
                <a:ext cx="6111365" cy="5324535"/>
              </a:xfrm>
              <a:prstGeom prst="rect">
                <a:avLst/>
              </a:prstGeom>
              <a:blipFill>
                <a:blip r:embed="rId5"/>
                <a:stretch>
                  <a:fillRect l="-1098" t="-572" b="-1030"/>
                </a:stretch>
              </a:blipFill>
            </p:spPr>
            <p:txBody>
              <a:bodyPr/>
              <a:lstStyle/>
              <a:p>
                <a:r>
                  <a:rPr lang="pt-BR">
                    <a:noFill/>
                  </a:rPr>
                  <a:t> </a:t>
                </a:r>
              </a:p>
            </p:txBody>
          </p:sp>
        </mc:Fallback>
      </mc:AlternateContent>
    </p:spTree>
    <p:extLst>
      <p:ext uri="{BB962C8B-B14F-4D97-AF65-F5344CB8AC3E}">
        <p14:creationId xmlns:p14="http://schemas.microsoft.com/office/powerpoint/2010/main" val="3449136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C23E-4EA3-2A44-4EE1-C41D2A7B43C6}"/>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F839154F-19A5-EA64-594E-6AFBB0D36A6C}"/>
              </a:ext>
            </a:extLst>
          </p:cNvPr>
          <p:cNvPicPr>
            <a:picLocks noChangeAspect="1"/>
          </p:cNvPicPr>
          <p:nvPr/>
        </p:nvPicPr>
        <p:blipFill>
          <a:blip r:embed="rId2"/>
          <a:stretch>
            <a:fillRect/>
          </a:stretch>
        </p:blipFill>
        <p:spPr>
          <a:xfrm>
            <a:off x="234455" y="508189"/>
            <a:ext cx="2372056" cy="438211"/>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3543205-9E6B-60DE-8A5B-018B3C197146}"/>
                  </a:ext>
                </a:extLst>
              </p:cNvPr>
              <p:cNvSpPr txBox="1"/>
              <p:nvPr/>
            </p:nvSpPr>
            <p:spPr>
              <a:xfrm>
                <a:off x="208472" y="946400"/>
                <a:ext cx="11640628" cy="146193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Fatore os polinômios, a seguir, e coloque os fatores comuns em evidência.</a:t>
                </a:r>
              </a:p>
              <a:p>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3</m:t>
                    </m:r>
                    <m:r>
                      <a:rPr lang="pt-BR" sz="2200" i="1">
                        <a:latin typeface="Cambria Math" panose="02040503050406030204" pitchFamily="18" charset="0"/>
                      </a:rPr>
                      <m:t>𝑎𝑥</m:t>
                    </m:r>
                    <m:r>
                      <a:rPr lang="pt-BR" sz="2200" i="1">
                        <a:latin typeface="Cambria Math" panose="02040503050406030204" pitchFamily="18" charset="0"/>
                      </a:rPr>
                      <m:t>−7</m:t>
                    </m:r>
                    <m:r>
                      <a:rPr lang="pt-BR" sz="2200" i="1">
                        <a:latin typeface="Cambria Math" panose="02040503050406030204" pitchFamily="18" charset="0"/>
                      </a:rPr>
                      <m:t>𝑎𝑦</m:t>
                    </m:r>
                  </m:oMath>
                </a14:m>
                <a:endParaRPr lang="pt-BR" sz="2200" dirty="0">
                  <a:latin typeface="Arial Narrow" panose="020B0606020202030204" pitchFamily="34" charset="0"/>
                </a:endParaRPr>
              </a:p>
              <a:p>
                <a:r>
                  <a:rPr lang="pt-BR" sz="2200" dirty="0">
                    <a:latin typeface="Arial Narrow" panose="020B0606020202030204" pitchFamily="34" charset="0"/>
                  </a:rPr>
                  <a:t>b)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3</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 </m:t>
                    </m:r>
                    <m:r>
                      <a:rPr lang="pt-BR" sz="2200" i="1">
                        <a:latin typeface="Cambria Math" panose="02040503050406030204" pitchFamily="18" charset="0"/>
                      </a:rPr>
                      <m:t>𝑥</m:t>
                    </m:r>
                  </m:oMath>
                </a14:m>
                <a:endParaRPr lang="pt-BR" sz="2200" dirty="0">
                  <a:latin typeface="Arial Narrow" panose="020B0606020202030204" pitchFamily="34" charset="0"/>
                </a:endParaRPr>
              </a:p>
              <a:p>
                <a:r>
                  <a:rPr lang="pt-BR" sz="2200" dirty="0">
                    <a:latin typeface="Arial Narrow" panose="020B0606020202030204" pitchFamily="34" charset="0"/>
                  </a:rPr>
                  <a:t>c)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sSup>
                      <m:sSupPr>
                        <m:ctrlPr>
                          <a:rPr lang="pt-BR" sz="2200" i="1">
                            <a:latin typeface="Cambria Math" panose="02040503050406030204" pitchFamily="18" charset="0"/>
                          </a:rPr>
                        </m:ctrlPr>
                      </m:sSupPr>
                      <m:e>
                        <m:r>
                          <a:rPr lang="pt-BR" sz="2200" i="1">
                            <a:latin typeface="Cambria Math" panose="02040503050406030204" pitchFamily="18" charset="0"/>
                          </a:rPr>
                          <m:t>𝑦</m:t>
                        </m:r>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sSup>
                      <m:sSupPr>
                        <m:ctrlPr>
                          <a:rPr lang="pt-BR" sz="2200" i="1">
                            <a:latin typeface="Cambria Math" panose="02040503050406030204" pitchFamily="18" charset="0"/>
                          </a:rPr>
                        </m:ctrlPr>
                      </m:sSupPr>
                      <m:e>
                        <m:r>
                          <a:rPr lang="pt-BR" sz="2200" i="1">
                            <a:latin typeface="Cambria Math" panose="02040503050406030204" pitchFamily="18" charset="0"/>
                          </a:rPr>
                          <m:t>𝑦</m:t>
                        </m:r>
                      </m:e>
                      <m:sup>
                        <m:r>
                          <a:rPr lang="pt-BR" sz="2200" i="1">
                            <a:latin typeface="Cambria Math" panose="02040503050406030204" pitchFamily="18" charset="0"/>
                          </a:rPr>
                          <m:t>2</m:t>
                        </m:r>
                      </m:sup>
                    </m:sSup>
                    <m:r>
                      <a:rPr lang="pt-BR" sz="2200" i="1">
                        <a:latin typeface="Cambria Math" panose="02040503050406030204" pitchFamily="18" charset="0"/>
                      </a:rPr>
                      <m:t>+</m:t>
                    </m:r>
                    <m:r>
                      <a:rPr lang="pt-BR" sz="2200" i="1">
                        <a:latin typeface="Cambria Math" panose="02040503050406030204" pitchFamily="18" charset="0"/>
                      </a:rPr>
                      <m:t>𝑥</m:t>
                    </m:r>
                    <m:sSup>
                      <m:sSupPr>
                        <m:ctrlPr>
                          <a:rPr lang="pt-BR" sz="2200" i="1">
                            <a:latin typeface="Cambria Math" panose="02040503050406030204" pitchFamily="18" charset="0"/>
                          </a:rPr>
                        </m:ctrlPr>
                      </m:sSupPr>
                      <m:e>
                        <m:r>
                          <a:rPr lang="pt-BR" sz="2200" i="1">
                            <a:latin typeface="Cambria Math" panose="02040503050406030204" pitchFamily="18" charset="0"/>
                          </a:rPr>
                          <m:t>𝑦</m:t>
                        </m:r>
                      </m:e>
                      <m:sup>
                        <m:r>
                          <a:rPr lang="pt-BR" sz="2200" i="1">
                            <a:latin typeface="Cambria Math" panose="02040503050406030204" pitchFamily="18" charset="0"/>
                          </a:rPr>
                          <m:t>2</m:t>
                        </m:r>
                      </m:sup>
                    </m:sSup>
                  </m:oMath>
                </a14:m>
                <a:endParaRPr lang="pt-BR" sz="2200" dirty="0">
                  <a:latin typeface="Arial Narrow" panose="020B0606020202030204" pitchFamily="34" charset="0"/>
                </a:endParaRPr>
              </a:p>
            </p:txBody>
          </p:sp>
        </mc:Choice>
        <mc:Fallback xmlns="">
          <p:sp>
            <p:nvSpPr>
              <p:cNvPr id="6" name="CaixaDeTexto 5">
                <a:extLst>
                  <a:ext uri="{FF2B5EF4-FFF2-40B4-BE49-F238E27FC236}">
                    <a16:creationId xmlns:a16="http://schemas.microsoft.com/office/drawing/2014/main" id="{33543205-9E6B-60DE-8A5B-018B3C197146}"/>
                  </a:ext>
                </a:extLst>
              </p:cNvPr>
              <p:cNvSpPr txBox="1">
                <a:spLocks noRot="1" noChangeAspect="1" noMove="1" noResize="1" noEditPoints="1" noAdjustHandles="1" noChangeArrowheads="1" noChangeShapeType="1" noTextEdit="1"/>
              </p:cNvSpPr>
              <p:nvPr/>
            </p:nvSpPr>
            <p:spPr>
              <a:xfrm>
                <a:off x="208472" y="946400"/>
                <a:ext cx="11640628" cy="1461939"/>
              </a:xfrm>
              <a:prstGeom prst="rect">
                <a:avLst/>
              </a:prstGeom>
              <a:blipFill>
                <a:blip r:embed="rId3"/>
                <a:stretch>
                  <a:fillRect l="-681" t="-2083" b="-79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BEE87219-B58A-0197-9A9F-7EBFF2E0B72C}"/>
                  </a:ext>
                </a:extLst>
              </p:cNvPr>
              <p:cNvSpPr txBox="1"/>
              <p:nvPr/>
            </p:nvSpPr>
            <p:spPr>
              <a:xfrm>
                <a:off x="208468" y="3083404"/>
                <a:ext cx="11516807" cy="146193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11. </a:t>
                </a:r>
                <a:r>
                  <a:rPr lang="pt-BR" sz="2200" b="0" i="0" u="none" strike="noStrike" baseline="0" dirty="0">
                    <a:latin typeface="Arial" panose="020B0604020202020204" pitchFamily="34" charset="0"/>
                    <a:cs typeface="Arial" panose="020B0604020202020204" pitchFamily="34" charset="0"/>
                  </a:rPr>
                  <a:t>Fatore os polinômios, a seguir, por agrupamento.</a:t>
                </a:r>
              </a:p>
              <a:p>
                <a:r>
                  <a:rPr lang="pt-BR" sz="2200" dirty="0"/>
                  <a:t>a)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𝑎</m:t>
                        </m:r>
                      </m:e>
                      <m:sup>
                        <m:r>
                          <a:rPr lang="pt-BR" sz="2200" i="1">
                            <a:latin typeface="Cambria Math" panose="02040503050406030204" pitchFamily="18" charset="0"/>
                          </a:rPr>
                          <m:t>2</m:t>
                        </m:r>
                      </m:sup>
                    </m:sSup>
                    <m:r>
                      <a:rPr lang="pt-BR" sz="2200" i="1">
                        <a:latin typeface="Cambria Math" panose="02040503050406030204" pitchFamily="18" charset="0"/>
                      </a:rPr>
                      <m:t>+ </m:t>
                    </m:r>
                    <m:r>
                      <a:rPr lang="pt-BR" sz="2200" i="1">
                        <a:latin typeface="Cambria Math" panose="02040503050406030204" pitchFamily="18" charset="0"/>
                      </a:rPr>
                      <m:t>𝑎𝑏</m:t>
                    </m:r>
                    <m:r>
                      <a:rPr lang="pt-BR" sz="2200" i="1">
                        <a:latin typeface="Cambria Math" panose="02040503050406030204" pitchFamily="18" charset="0"/>
                      </a:rPr>
                      <m:t> + </m:t>
                    </m:r>
                    <m:r>
                      <a:rPr lang="pt-BR" sz="2200" i="1">
                        <a:latin typeface="Cambria Math" panose="02040503050406030204" pitchFamily="18" charset="0"/>
                      </a:rPr>
                      <m:t>𝑎𝑐</m:t>
                    </m:r>
                    <m:r>
                      <a:rPr lang="pt-BR" sz="2200" i="1">
                        <a:latin typeface="Cambria Math" panose="02040503050406030204" pitchFamily="18" charset="0"/>
                      </a:rPr>
                      <m:t> + </m:t>
                    </m:r>
                    <m:r>
                      <a:rPr lang="pt-BR" sz="2200" i="1">
                        <a:latin typeface="Cambria Math" panose="02040503050406030204" pitchFamily="18" charset="0"/>
                      </a:rPr>
                      <m:t>𝑏𝑐</m:t>
                    </m:r>
                  </m:oMath>
                </a14:m>
                <a:endParaRPr lang="pt-BR" sz="2200" dirty="0"/>
              </a:p>
              <a:p>
                <a:r>
                  <a:rPr lang="pt-BR" sz="2200" dirty="0"/>
                  <a:t>b) </a:t>
                </a:r>
                <a14:m>
                  <m:oMath xmlns:m="http://schemas.openxmlformats.org/officeDocument/2006/math">
                    <m:r>
                      <a:rPr lang="pt-BR" sz="2200" i="1">
                        <a:latin typeface="Cambria Math" panose="02040503050406030204" pitchFamily="18" charset="0"/>
                      </a:rPr>
                      <m:t>𝑎𝑏</m:t>
                    </m:r>
                    <m:r>
                      <a:rPr lang="pt-BR" sz="2200" i="1">
                        <a:latin typeface="Cambria Math" panose="02040503050406030204" pitchFamily="18" charset="0"/>
                      </a:rPr>
                      <m:t> + </m:t>
                    </m:r>
                    <m:r>
                      <a:rPr lang="pt-BR" sz="2200" i="1">
                        <a:latin typeface="Cambria Math" panose="02040503050406030204" pitchFamily="18" charset="0"/>
                      </a:rPr>
                      <m:t>𝑎𝑐</m:t>
                    </m:r>
                    <m:r>
                      <a:rPr lang="pt-BR" sz="2200" i="1">
                        <a:latin typeface="Cambria Math" panose="02040503050406030204" pitchFamily="18" charset="0"/>
                      </a:rPr>
                      <m:t> + 10</m:t>
                    </m:r>
                    <m:r>
                      <a:rPr lang="pt-BR" sz="2200" i="1">
                        <a:latin typeface="Cambria Math" panose="02040503050406030204" pitchFamily="18" charset="0"/>
                      </a:rPr>
                      <m:t>𝑏</m:t>
                    </m:r>
                    <m:r>
                      <a:rPr lang="pt-BR" sz="2200" i="1">
                        <a:latin typeface="Cambria Math" panose="02040503050406030204" pitchFamily="18" charset="0"/>
                      </a:rPr>
                      <m:t> + 10</m:t>
                    </m:r>
                    <m:r>
                      <a:rPr lang="pt-BR" sz="2200" i="1">
                        <a:latin typeface="Cambria Math" panose="02040503050406030204" pitchFamily="18" charset="0"/>
                      </a:rPr>
                      <m:t>𝑐</m:t>
                    </m:r>
                  </m:oMath>
                </a14:m>
                <a:endParaRPr lang="pt-BR" sz="2200" dirty="0"/>
              </a:p>
              <a:p>
                <a:r>
                  <a:rPr lang="pt-BR" sz="2200" dirty="0"/>
                  <a:t>c)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−3</m:t>
                    </m:r>
                    <m:r>
                      <a:rPr lang="pt-BR" sz="2200" i="1">
                        <a:latin typeface="Cambria Math" panose="02040503050406030204" pitchFamily="18" charset="0"/>
                      </a:rPr>
                      <m:t>𝑥</m:t>
                    </m:r>
                    <m:r>
                      <a:rPr lang="pt-BR" sz="2200" i="1">
                        <a:latin typeface="Cambria Math" panose="02040503050406030204" pitchFamily="18" charset="0"/>
                      </a:rPr>
                      <m:t>+2</m:t>
                    </m:r>
                    <m:r>
                      <a:rPr lang="pt-BR" sz="2200" i="1">
                        <a:latin typeface="Cambria Math" panose="02040503050406030204" pitchFamily="18" charset="0"/>
                      </a:rPr>
                      <m:t>𝑥𝑦</m:t>
                    </m:r>
                    <m:r>
                      <a:rPr lang="pt-BR" sz="2200" i="1">
                        <a:latin typeface="Cambria Math" panose="02040503050406030204" pitchFamily="18" charset="0"/>
                      </a:rPr>
                      <m:t>−6</m:t>
                    </m:r>
                    <m:r>
                      <a:rPr lang="pt-BR" sz="2200" i="1">
                        <a:latin typeface="Cambria Math" panose="02040503050406030204" pitchFamily="18" charset="0"/>
                      </a:rPr>
                      <m:t>𝑦</m:t>
                    </m:r>
                  </m:oMath>
                </a14:m>
                <a:endParaRPr lang="pt-BR" sz="2200" dirty="0">
                  <a:latin typeface="Arial" panose="020B060402020202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BEE87219-B58A-0197-9A9F-7EBFF2E0B72C}"/>
                  </a:ext>
                </a:extLst>
              </p:cNvPr>
              <p:cNvSpPr txBox="1">
                <a:spLocks noRot="1" noChangeAspect="1" noMove="1" noResize="1" noEditPoints="1" noAdjustHandles="1" noChangeArrowheads="1" noChangeShapeType="1" noTextEdit="1"/>
              </p:cNvSpPr>
              <p:nvPr/>
            </p:nvSpPr>
            <p:spPr>
              <a:xfrm>
                <a:off x="208468" y="3083404"/>
                <a:ext cx="11516807" cy="1461939"/>
              </a:xfrm>
              <a:prstGeom prst="rect">
                <a:avLst/>
              </a:prstGeom>
              <a:blipFill>
                <a:blip r:embed="rId4"/>
                <a:stretch>
                  <a:fillRect l="-688" t="-2500" b="-75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2DA75D36-106C-7175-7325-0D4739A1A1B7}"/>
                  </a:ext>
                </a:extLst>
              </p:cNvPr>
              <p:cNvSpPr txBox="1"/>
              <p:nvPr/>
            </p:nvSpPr>
            <p:spPr>
              <a:xfrm>
                <a:off x="208468" y="5270233"/>
                <a:ext cx="5554153" cy="928652"/>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Fatore o polinômio a seguir:</a:t>
                </a:r>
              </a:p>
              <a:p>
                <a:pPr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400" i="1" kern="100" smtClean="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𝑚</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𝑚</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𝑚</m:t>
                          </m:r>
                        </m:e>
                        <m:sup>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4</m:t>
                          </m:r>
                        </m:sup>
                      </m:sSup>
                    </m:oMath>
                  </m:oMathPara>
                </a14:m>
                <a:endParaRPr lang="pt-BR" sz="24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2DA75D36-106C-7175-7325-0D4739A1A1B7}"/>
                  </a:ext>
                </a:extLst>
              </p:cNvPr>
              <p:cNvSpPr txBox="1">
                <a:spLocks noRot="1" noChangeAspect="1" noMove="1" noResize="1" noEditPoints="1" noAdjustHandles="1" noChangeArrowheads="1" noChangeShapeType="1" noTextEdit="1"/>
              </p:cNvSpPr>
              <p:nvPr/>
            </p:nvSpPr>
            <p:spPr>
              <a:xfrm>
                <a:off x="208468" y="5270233"/>
                <a:ext cx="5554153" cy="928652"/>
              </a:xfrm>
              <a:prstGeom prst="rect">
                <a:avLst/>
              </a:prstGeom>
              <a:blipFill>
                <a:blip r:embed="rId5"/>
                <a:stretch>
                  <a:fillRect l="-1427" t="-3947"/>
                </a:stretch>
              </a:blipFill>
            </p:spPr>
            <p:txBody>
              <a:bodyPr/>
              <a:lstStyle/>
              <a:p>
                <a:r>
                  <a:rPr lang="pt-BR">
                    <a:noFill/>
                  </a:rPr>
                  <a:t> </a:t>
                </a:r>
              </a:p>
            </p:txBody>
          </p:sp>
        </mc:Fallback>
      </mc:AlternateContent>
    </p:spTree>
    <p:extLst>
      <p:ext uri="{BB962C8B-B14F-4D97-AF65-F5344CB8AC3E}">
        <p14:creationId xmlns:p14="http://schemas.microsoft.com/office/powerpoint/2010/main" val="924628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m 17" descr="Interface gráfica do usuário, Texto, Aplicativo, Email&#10;&#10;O conteúdo gerado por IA pode estar incorreto.">
            <a:extLst>
              <a:ext uri="{FF2B5EF4-FFF2-40B4-BE49-F238E27FC236}">
                <a16:creationId xmlns:a16="http://schemas.microsoft.com/office/drawing/2014/main" id="{7B692390-8269-978C-A3F3-A06A30139F7D}"/>
              </a:ext>
            </a:extLst>
          </p:cNvPr>
          <p:cNvPicPr>
            <a:picLocks noChangeAspect="1"/>
          </p:cNvPicPr>
          <p:nvPr/>
        </p:nvPicPr>
        <p:blipFill>
          <a:blip r:embed="rId2"/>
          <a:stretch>
            <a:fillRect/>
          </a:stretch>
        </p:blipFill>
        <p:spPr>
          <a:xfrm>
            <a:off x="237307" y="582212"/>
            <a:ext cx="5572942" cy="2102313"/>
          </a:xfrm>
          <a:prstGeom prst="rect">
            <a:avLst/>
          </a:prstGeom>
        </p:spPr>
      </p:pic>
      <p:cxnSp>
        <p:nvCxnSpPr>
          <p:cNvPr id="2" name="Conector reto 1">
            <a:extLst>
              <a:ext uri="{FF2B5EF4-FFF2-40B4-BE49-F238E27FC236}">
                <a16:creationId xmlns:a16="http://schemas.microsoft.com/office/drawing/2014/main" id="{0A685412-663E-1782-0888-F4440BADECAE}"/>
              </a:ext>
            </a:extLst>
          </p:cNvPr>
          <p:cNvCxnSpPr>
            <a:cxnSpLocks/>
          </p:cNvCxnSpPr>
          <p:nvPr/>
        </p:nvCxnSpPr>
        <p:spPr>
          <a:xfrm>
            <a:off x="6112534" y="706037"/>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F5F85963-EB88-0559-D1C8-39116B204212}"/>
              </a:ext>
            </a:extLst>
          </p:cNvPr>
          <p:cNvSpPr txBox="1"/>
          <p:nvPr/>
        </p:nvSpPr>
        <p:spPr>
          <a:xfrm>
            <a:off x="237307" y="2761773"/>
            <a:ext cx="5858693" cy="438774"/>
          </a:xfrm>
          <a:prstGeom prst="rect">
            <a:avLst/>
          </a:prstGeom>
          <a:noFill/>
        </p:spPr>
        <p:txBody>
          <a:bodyPr wrap="square">
            <a:spAutoFit/>
          </a:bodyPr>
          <a:lstStyle/>
          <a:p>
            <a:pPr marL="342900" lvl="0" indent="-342900">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o polinômio para responder os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itens 1 e 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C9CCE2D-77ED-BE53-2A84-C61F0AD318C6}"/>
                  </a:ext>
                </a:extLst>
              </p:cNvPr>
              <p:cNvSpPr txBox="1"/>
              <p:nvPr/>
            </p:nvSpPr>
            <p:spPr>
              <a:xfrm>
                <a:off x="952091" y="3218680"/>
                <a:ext cx="4429124" cy="4387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200" b="1" i="1" smtClean="0">
                          <a:latin typeface="Cambria Math" panose="02040503050406030204" pitchFamily="18" charset="0"/>
                        </a:rPr>
                        <m:t>𝑷</m:t>
                      </m:r>
                      <m:d>
                        <m:dPr>
                          <m:ctrlPr>
                            <a:rPr lang="pt-BR" sz="2200" b="1" i="1">
                              <a:latin typeface="Cambria Math" panose="02040503050406030204" pitchFamily="18" charset="0"/>
                            </a:rPr>
                          </m:ctrlPr>
                        </m:dPr>
                        <m:e>
                          <m:r>
                            <a:rPr lang="pt-BR" sz="2200" b="1" i="1">
                              <a:latin typeface="Cambria Math" panose="02040503050406030204" pitchFamily="18" charset="0"/>
                            </a:rPr>
                            <m:t>𝒂</m:t>
                          </m:r>
                        </m:e>
                      </m:d>
                      <m:r>
                        <a:rPr lang="pt-BR" sz="2200" b="1" i="0">
                          <a:latin typeface="Cambria Math" panose="02040503050406030204" pitchFamily="18" charset="0"/>
                        </a:rPr>
                        <m:t>= </m:t>
                      </m:r>
                      <m:sSup>
                        <m:sSupPr>
                          <m:ctrlPr>
                            <a:rPr lang="pt-BR" sz="2200" b="1" i="1">
                              <a:latin typeface="Cambria Math" panose="02040503050406030204" pitchFamily="18" charset="0"/>
                            </a:rPr>
                          </m:ctrlPr>
                        </m:sSupPr>
                        <m:e>
                          <m:r>
                            <a:rPr lang="pt-BR" sz="2200" b="1" i="1">
                              <a:latin typeface="Cambria Math" panose="02040503050406030204" pitchFamily="18" charset="0"/>
                            </a:rPr>
                            <m:t>𝒂</m:t>
                          </m:r>
                        </m:e>
                        <m:sup>
                          <m:r>
                            <a:rPr lang="pt-BR" sz="2200" b="1" i="0">
                              <a:latin typeface="Cambria Math" panose="02040503050406030204" pitchFamily="18" charset="0"/>
                            </a:rPr>
                            <m:t>𝟑</m:t>
                          </m:r>
                        </m:sup>
                      </m:sSup>
                      <m:r>
                        <a:rPr lang="pt-BR" sz="2200" b="1" i="0">
                          <a:latin typeface="Cambria Math" panose="02040503050406030204" pitchFamily="18" charset="0"/>
                        </a:rPr>
                        <m:t> − </m:t>
                      </m:r>
                      <m:r>
                        <a:rPr lang="pt-BR" sz="2200" b="1" i="0">
                          <a:latin typeface="Cambria Math" panose="02040503050406030204" pitchFamily="18" charset="0"/>
                        </a:rPr>
                        <m:t>𝟐</m:t>
                      </m:r>
                      <m:sSup>
                        <m:sSupPr>
                          <m:ctrlPr>
                            <a:rPr lang="pt-BR" sz="2200" b="1" i="1">
                              <a:latin typeface="Cambria Math" panose="02040503050406030204" pitchFamily="18" charset="0"/>
                            </a:rPr>
                          </m:ctrlPr>
                        </m:sSupPr>
                        <m:e>
                          <m:r>
                            <a:rPr lang="pt-BR" sz="2200" b="1" i="1">
                              <a:latin typeface="Cambria Math" panose="02040503050406030204" pitchFamily="18" charset="0"/>
                            </a:rPr>
                            <m:t>𝒂</m:t>
                          </m:r>
                        </m:e>
                        <m:sup>
                          <m:r>
                            <a:rPr lang="pt-BR" sz="2200" b="1" i="0">
                              <a:latin typeface="Cambria Math" panose="02040503050406030204" pitchFamily="18" charset="0"/>
                            </a:rPr>
                            <m:t>𝟐</m:t>
                          </m:r>
                        </m:sup>
                      </m:sSup>
                      <m:r>
                        <a:rPr lang="pt-BR" sz="2200" b="1" i="0">
                          <a:latin typeface="Cambria Math" panose="02040503050406030204" pitchFamily="18" charset="0"/>
                        </a:rPr>
                        <m:t> − </m:t>
                      </m:r>
                      <m:r>
                        <a:rPr lang="pt-BR" sz="2200" b="1" i="0">
                          <a:latin typeface="Cambria Math" panose="02040503050406030204" pitchFamily="18" charset="0"/>
                        </a:rPr>
                        <m:t>𝟓</m:t>
                      </m:r>
                      <m:r>
                        <a:rPr lang="pt-BR" sz="2200" b="1" i="1">
                          <a:latin typeface="Cambria Math" panose="02040503050406030204" pitchFamily="18" charset="0"/>
                        </a:rPr>
                        <m:t>𝒂</m:t>
                      </m:r>
                      <m:r>
                        <a:rPr lang="pt-BR" sz="2200" b="1" i="0">
                          <a:latin typeface="Cambria Math" panose="02040503050406030204" pitchFamily="18" charset="0"/>
                        </a:rPr>
                        <m:t>+</m:t>
                      </m:r>
                      <m:r>
                        <a:rPr lang="pt-BR" sz="2200" b="1" i="0">
                          <a:latin typeface="Cambria Math" panose="02040503050406030204" pitchFamily="18" charset="0"/>
                        </a:rPr>
                        <m:t>𝟔</m:t>
                      </m:r>
                    </m:oMath>
                  </m:oMathPara>
                </a14:m>
                <a:endParaRPr lang="pt-BR" sz="2200" b="1" dirty="0"/>
              </a:p>
            </p:txBody>
          </p:sp>
        </mc:Choice>
        <mc:Fallback xmlns="">
          <p:sp>
            <p:nvSpPr>
              <p:cNvPr id="6" name="CaixaDeTexto 5">
                <a:extLst>
                  <a:ext uri="{FF2B5EF4-FFF2-40B4-BE49-F238E27FC236}">
                    <a16:creationId xmlns:a16="http://schemas.microsoft.com/office/drawing/2014/main" id="{3C9CCE2D-77ED-BE53-2A84-C61F0AD318C6}"/>
                  </a:ext>
                </a:extLst>
              </p:cNvPr>
              <p:cNvSpPr txBox="1">
                <a:spLocks noRot="1" noChangeAspect="1" noMove="1" noResize="1" noEditPoints="1" noAdjustHandles="1" noChangeArrowheads="1" noChangeShapeType="1" noTextEdit="1"/>
              </p:cNvSpPr>
              <p:nvPr/>
            </p:nvSpPr>
            <p:spPr>
              <a:xfrm>
                <a:off x="952091" y="3218680"/>
                <a:ext cx="4429124" cy="438774"/>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E7540FF-D45E-B326-1951-93A90486B8E4}"/>
                  </a:ext>
                </a:extLst>
              </p:cNvPr>
              <p:cNvSpPr txBox="1"/>
              <p:nvPr/>
            </p:nvSpPr>
            <p:spPr>
              <a:xfrm>
                <a:off x="237307" y="3910583"/>
                <a:ext cx="5842158" cy="2238754"/>
              </a:xfrm>
              <a:prstGeom prst="rect">
                <a:avLst/>
              </a:prstGeom>
              <a:noFill/>
            </p:spPr>
            <p:txBody>
              <a:bodyPr wrap="square">
                <a:spAutoFit/>
              </a:bodyPr>
              <a:lstStyle/>
              <a:p>
                <a:pPr>
                  <a:lnSpc>
                    <a:spcPct val="107000"/>
                  </a:lnSpc>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1.</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Qual é a forma fatorada deste polinômio? </a:t>
                </a:r>
              </a:p>
              <a:p>
                <a:pPr>
                  <a:lnSpc>
                    <a:spcPct val="107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− 1</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7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7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− 1</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7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− 1</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7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latin typeface="Cambria Math" panose="02040503050406030204" pitchFamily="18" charset="0"/>
                            <a:ea typeface="MS Mincho" panose="02020609040205080304" pitchFamily="49" charset="-128"/>
                            <a:cs typeface="Times New Roman" panose="02020603050405020304" pitchFamily="18" charset="0"/>
                          </a:rPr>
                          <m:t>𝑎</m:t>
                        </m:r>
                      </m:e>
                    </m:d>
                    <m:r>
                      <a:rPr lang="pt-BR" sz="2200" i="1" kern="100">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latin typeface="Cambria Math" panose="02040503050406030204" pitchFamily="18" charset="0"/>
                            <a:ea typeface="MS Mincho" panose="02020609040205080304" pitchFamily="49" charset="-128"/>
                            <a:cs typeface="Times New Roman" panose="02020603050405020304" pitchFamily="18" charset="0"/>
                          </a:rPr>
                          <m:t>−3</m:t>
                        </m:r>
                      </m:e>
                    </m:d>
                    <m:r>
                      <a:rPr lang="pt-BR" sz="2200" i="1" kern="100">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latin typeface="Cambria Math" panose="02040503050406030204" pitchFamily="18" charset="0"/>
                            <a:ea typeface="MS Mincho" panose="02020609040205080304" pitchFamily="49" charset="-128"/>
                            <a:cs typeface="Times New Roman" panose="02020603050405020304" pitchFamily="18" charset="0"/>
                          </a:rPr>
                          <m:t> − 1</m:t>
                        </m:r>
                      </m:e>
                    </m:d>
                    <m:r>
                      <a:rPr lang="pt-BR" sz="2200" i="1" kern="100">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latin typeface="Cambria Math" panose="02040503050406030204" pitchFamily="18" charset="0"/>
                            <a:ea typeface="MS Mincho" panose="02020609040205080304" pitchFamily="49" charset="-128"/>
                            <a:cs typeface="Times New Roman" panose="02020603050405020304" pitchFamily="18" charset="0"/>
                          </a:rPr>
                          <m:t>𝑎</m:t>
                        </m:r>
                        <m:r>
                          <a:rPr lang="pt-BR" sz="2200" b="0" i="1" kern="100" smtClean="0">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latin typeface="Cambria Math" panose="02040503050406030204" pitchFamily="18" charset="0"/>
                            <a:ea typeface="MS Mincho" panose="02020609040205080304" pitchFamily="49" charset="-128"/>
                            <a:cs typeface="Times New Roman" panose="02020603050405020304" pitchFamily="18" charset="0"/>
                          </a:rPr>
                          <m:t>2</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8E7540FF-D45E-B326-1951-93A90486B8E4}"/>
                  </a:ext>
                </a:extLst>
              </p:cNvPr>
              <p:cNvSpPr txBox="1">
                <a:spLocks noRot="1" noChangeAspect="1" noMove="1" noResize="1" noEditPoints="1" noAdjustHandles="1" noChangeArrowheads="1" noChangeShapeType="1" noTextEdit="1"/>
              </p:cNvSpPr>
              <p:nvPr/>
            </p:nvSpPr>
            <p:spPr>
              <a:xfrm>
                <a:off x="237307" y="3910583"/>
                <a:ext cx="5842158" cy="2238754"/>
              </a:xfrm>
              <a:prstGeom prst="rect">
                <a:avLst/>
              </a:prstGeom>
              <a:blipFill>
                <a:blip r:embed="rId4"/>
                <a:stretch>
                  <a:fillRect l="-1357" t="-1902" b="-462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876E41A-2CE0-E094-3610-1B106F6EB926}"/>
                  </a:ext>
                </a:extLst>
              </p:cNvPr>
              <p:cNvSpPr txBox="1"/>
              <p:nvPr/>
            </p:nvSpPr>
            <p:spPr>
              <a:xfrm>
                <a:off x="6267450" y="1001491"/>
                <a:ext cx="5581649" cy="329622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relação às raízes do polinômio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sse polinômio se anula para as raízes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=−2,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3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=2,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−3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=−2,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3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=2,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3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−2,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−3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0876E41A-2CE0-E094-3610-1B106F6EB926}"/>
                  </a:ext>
                </a:extLst>
              </p:cNvPr>
              <p:cNvSpPr txBox="1">
                <a:spLocks noRot="1" noChangeAspect="1" noMove="1" noResize="1" noEditPoints="1" noAdjustHandles="1" noChangeArrowheads="1" noChangeShapeType="1" noTextEdit="1"/>
              </p:cNvSpPr>
              <p:nvPr/>
            </p:nvSpPr>
            <p:spPr>
              <a:xfrm>
                <a:off x="6267450" y="1001491"/>
                <a:ext cx="5581649" cy="3296223"/>
              </a:xfrm>
              <a:prstGeom prst="rect">
                <a:avLst/>
              </a:prstGeom>
              <a:blipFill>
                <a:blip r:embed="rId5"/>
                <a:stretch>
                  <a:fillRect l="-1419" t="-739" r="-1310" b="-2957"/>
                </a:stretch>
              </a:blipFill>
            </p:spPr>
            <p:txBody>
              <a:bodyPr/>
              <a:lstStyle/>
              <a:p>
                <a:r>
                  <a:rPr lang="pt-BR">
                    <a:noFill/>
                  </a:rPr>
                  <a:t> </a:t>
                </a:r>
              </a:p>
            </p:txBody>
          </p:sp>
        </mc:Fallback>
      </mc:AlternateContent>
    </p:spTree>
    <p:extLst>
      <p:ext uri="{BB962C8B-B14F-4D97-AF65-F5344CB8AC3E}">
        <p14:creationId xmlns:p14="http://schemas.microsoft.com/office/powerpoint/2010/main" val="792680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F7158-11A3-8E06-7A40-AFF9F15F236B}"/>
            </a:ext>
          </a:extLst>
        </p:cNvPr>
        <p:cNvGrpSpPr/>
        <p:nvPr/>
      </p:nvGrpSpPr>
      <p:grpSpPr>
        <a:xfrm>
          <a:off x="0" y="0"/>
          <a:ext cx="0" cy="0"/>
          <a:chOff x="0" y="0"/>
          <a:chExt cx="0" cy="0"/>
        </a:xfrm>
      </p:grpSpPr>
      <p:pic>
        <p:nvPicPr>
          <p:cNvPr id="5" name="Imagem 4" descr="Interface gráfica do usuário, Texto&#10;&#10;O conteúdo gerado por IA pode estar incorreto.">
            <a:extLst>
              <a:ext uri="{FF2B5EF4-FFF2-40B4-BE49-F238E27FC236}">
                <a16:creationId xmlns:a16="http://schemas.microsoft.com/office/drawing/2014/main" id="{D900D50F-1F2D-0120-FD5F-DA60E9B4617B}"/>
              </a:ext>
            </a:extLst>
          </p:cNvPr>
          <p:cNvPicPr>
            <a:picLocks noChangeAspect="1"/>
          </p:cNvPicPr>
          <p:nvPr/>
        </p:nvPicPr>
        <p:blipFill>
          <a:blip r:embed="rId2"/>
          <a:srcRect b="61606"/>
          <a:stretch>
            <a:fillRect/>
          </a:stretch>
        </p:blipFill>
        <p:spPr>
          <a:xfrm>
            <a:off x="503928" y="430569"/>
            <a:ext cx="3120067" cy="415902"/>
          </a:xfrm>
          <a:prstGeom prst="rect">
            <a:avLst/>
          </a:prstGeom>
        </p:spPr>
      </p:pic>
      <p:sp>
        <p:nvSpPr>
          <p:cNvPr id="7" name="CaixaDeTexto 6">
            <a:extLst>
              <a:ext uri="{FF2B5EF4-FFF2-40B4-BE49-F238E27FC236}">
                <a16:creationId xmlns:a16="http://schemas.microsoft.com/office/drawing/2014/main" id="{441A72DD-FC70-FA87-316E-609FA7124ABC}"/>
              </a:ext>
            </a:extLst>
          </p:cNvPr>
          <p:cNvSpPr txBox="1"/>
          <p:nvPr/>
        </p:nvSpPr>
        <p:spPr>
          <a:xfrm>
            <a:off x="174479" y="1262373"/>
            <a:ext cx="11387143" cy="1938992"/>
          </a:xfrm>
          <a:prstGeom prst="rect">
            <a:avLst/>
          </a:prstGeom>
          <a:noFill/>
        </p:spPr>
        <p:txBody>
          <a:bodyPr wrap="square">
            <a:spAutoFit/>
          </a:bodyPr>
          <a:lstStyle/>
          <a:p>
            <a:pPr algn="ctr">
              <a:spcAft>
                <a:spcPts val="1200"/>
              </a:spcAft>
            </a:pPr>
            <a:r>
              <a:rPr lang="pt-BR" sz="2200" b="1" i="0" u="none" strike="noStrike" baseline="0" dirty="0">
                <a:latin typeface="Arial Narrow" panose="020B0606020202030204" pitchFamily="34" charset="0"/>
                <a:cs typeface="Arial" panose="020B0604020202020204" pitchFamily="34" charset="0"/>
              </a:rPr>
              <a:t>PLANO CARTESIANO</a:t>
            </a:r>
          </a:p>
          <a:p>
            <a:pPr algn="just">
              <a:spcAft>
                <a:spcPts val="1200"/>
              </a:spcAft>
            </a:pPr>
            <a:r>
              <a:rPr lang="pt-BR" sz="2200" b="0" i="0" u="none" strike="noStrike" baseline="0" dirty="0">
                <a:latin typeface="Arial Narrow" panose="020B0606020202030204" pitchFamily="34" charset="0"/>
                <a:cs typeface="Arial" panose="020B0604020202020204" pitchFamily="34" charset="0"/>
              </a:rPr>
              <a:t>O plano cartesiano é formado por um sistema de dois eixos perpendiculares entre si, um horizontal e um vertical, denominados, respectivamente, </a:t>
            </a:r>
            <a:r>
              <a:rPr lang="pt-BR" sz="2200" b="1" i="0" u="none" strike="noStrike" baseline="0" dirty="0">
                <a:latin typeface="Arial Narrow" panose="020B0606020202030204" pitchFamily="34" charset="0"/>
                <a:cs typeface="Arial" panose="020B0604020202020204" pitchFamily="34" charset="0"/>
              </a:rPr>
              <a:t>eixo das abscissas </a:t>
            </a:r>
            <a:r>
              <a:rPr lang="pt-BR" sz="2200" b="0" i="0" u="none" strike="noStrike" baseline="0" dirty="0">
                <a:latin typeface="Arial Narrow" panose="020B0606020202030204" pitchFamily="34" charset="0"/>
                <a:cs typeface="Arial" panose="020B0604020202020204" pitchFamily="34" charset="0"/>
              </a:rPr>
              <a:t>(𝒙) e </a:t>
            </a:r>
            <a:r>
              <a:rPr lang="pt-BR" sz="2200" b="1" i="0" u="none" strike="noStrike" baseline="0" dirty="0">
                <a:latin typeface="Arial Narrow" panose="020B0606020202030204" pitchFamily="34" charset="0"/>
                <a:cs typeface="Arial" panose="020B0604020202020204" pitchFamily="34" charset="0"/>
              </a:rPr>
              <a:t>eixo das ordenadas </a:t>
            </a:r>
            <a:r>
              <a:rPr lang="pt-BR" sz="2200" b="0" i="0" u="none" strike="noStrike" baseline="0" dirty="0">
                <a:latin typeface="Arial Narrow" panose="020B0606020202030204" pitchFamily="34" charset="0"/>
                <a:cs typeface="Arial" panose="020B0604020202020204" pitchFamily="34" charset="0"/>
              </a:rPr>
              <a:t>(𝒚). Esses eixos se encontram em um ponto </a:t>
            </a:r>
            <a:r>
              <a:rPr lang="pt-BR" sz="2200" b="1" i="0" u="none" strike="noStrike" baseline="0" dirty="0">
                <a:latin typeface="Arial Narrow" panose="020B0606020202030204" pitchFamily="34" charset="0"/>
                <a:cs typeface="Arial" panose="020B0604020202020204" pitchFamily="34" charset="0"/>
              </a:rPr>
              <a:t>chamado origem </a:t>
            </a:r>
            <a:r>
              <a:rPr lang="pt-BR" sz="2200" b="0" i="0" u="none" strike="noStrike" baseline="0" dirty="0">
                <a:latin typeface="Arial Narrow" panose="020B0606020202030204" pitchFamily="34" charset="0"/>
                <a:cs typeface="Arial" panose="020B0604020202020204" pitchFamily="34" charset="0"/>
              </a:rPr>
              <a:t>(O) e, a partir da origem, os eixos são numerados, dividindo o plano em quatro partes que são chamadas de quadrantes.</a:t>
            </a:r>
            <a:endParaRPr lang="pt-BR" sz="2200" dirty="0">
              <a:latin typeface="Arial Narrow" panose="020B0606020202030204" pitchFamily="34" charset="0"/>
              <a:cs typeface="Arial" panose="020B0604020202020204" pitchFamily="34" charset="0"/>
            </a:endParaRPr>
          </a:p>
        </p:txBody>
      </p:sp>
      <p:pic>
        <p:nvPicPr>
          <p:cNvPr id="3" name="Imagem 2" descr="Diagrama&#10;&#10;O conteúdo gerado por IA pode estar incorreto.">
            <a:extLst>
              <a:ext uri="{FF2B5EF4-FFF2-40B4-BE49-F238E27FC236}">
                <a16:creationId xmlns:a16="http://schemas.microsoft.com/office/drawing/2014/main" id="{EFE98D02-502F-D17B-5957-D96E2A010089}"/>
              </a:ext>
            </a:extLst>
          </p:cNvPr>
          <p:cNvPicPr>
            <a:picLocks noChangeAspect="1"/>
          </p:cNvPicPr>
          <p:nvPr/>
        </p:nvPicPr>
        <p:blipFill>
          <a:blip r:embed="rId3"/>
          <a:stretch>
            <a:fillRect/>
          </a:stretch>
        </p:blipFill>
        <p:spPr>
          <a:xfrm>
            <a:off x="3376345" y="3201365"/>
            <a:ext cx="5118227" cy="3356911"/>
          </a:xfrm>
          <a:prstGeom prst="rect">
            <a:avLst/>
          </a:prstGeom>
        </p:spPr>
      </p:pic>
      <p:pic>
        <p:nvPicPr>
          <p:cNvPr id="6" name="Imagem 5">
            <a:extLst>
              <a:ext uri="{FF2B5EF4-FFF2-40B4-BE49-F238E27FC236}">
                <a16:creationId xmlns:a16="http://schemas.microsoft.com/office/drawing/2014/main" id="{285470A3-34D3-B8C3-2BE5-07DCDA3F9D23}"/>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241154" y="846471"/>
            <a:ext cx="2519680" cy="5524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4897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7ED10-F4B1-3DD7-A025-6BA4C28CB5C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A1E213D-04EA-B721-248C-DE1FE2CF21CC}"/>
              </a:ext>
            </a:extLst>
          </p:cNvPr>
          <p:cNvSpPr txBox="1"/>
          <p:nvPr/>
        </p:nvSpPr>
        <p:spPr>
          <a:xfrm>
            <a:off x="303541" y="536795"/>
            <a:ext cx="11584917" cy="2123658"/>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b="1" i="0" u="none" strike="noStrike" baseline="0" dirty="0">
                <a:solidFill>
                  <a:srgbClr val="000000"/>
                </a:solidFill>
                <a:latin typeface="Arial Narrow" panose="020B0606020202030204" pitchFamily="34" charset="0"/>
                <a:cs typeface="Arial" panose="020B0604020202020204" pitchFamily="34" charset="0"/>
              </a:rPr>
              <a:t>Coordenadas Cartesianas</a:t>
            </a:r>
          </a:p>
          <a:p>
            <a:pPr algn="just"/>
            <a:r>
              <a:rPr lang="pt-BR" sz="2200" b="0" i="0" u="none" strike="noStrike" baseline="0" dirty="0">
                <a:solidFill>
                  <a:srgbClr val="000000"/>
                </a:solidFill>
                <a:latin typeface="Arial Narrow" panose="020B0606020202030204" pitchFamily="34" charset="0"/>
                <a:cs typeface="Arial" panose="020B0604020202020204" pitchFamily="34" charset="0"/>
              </a:rPr>
              <a:t>Para localizar um ponto no plano cartesiano, são necessárias duas informações: um referente ao eixo </a:t>
            </a:r>
            <a:r>
              <a:rPr lang="pt-BR" sz="2200" b="0" i="0" u="none" strike="noStrike" baseline="0" dirty="0">
                <a:solidFill>
                  <a:srgbClr val="FF2A21"/>
                </a:solidFill>
                <a:latin typeface="Arial Narrow" panose="020B0606020202030204" pitchFamily="34" charset="0"/>
                <a:cs typeface="Arial" panose="020B0604020202020204" pitchFamily="34" charset="0"/>
              </a:rPr>
              <a:t>𝒙 </a:t>
            </a:r>
            <a:r>
              <a:rPr lang="pt-BR" sz="2200" b="0" i="0" u="none" strike="noStrike" baseline="0" dirty="0">
                <a:solidFill>
                  <a:srgbClr val="000000"/>
                </a:solidFill>
                <a:latin typeface="Arial Narrow" panose="020B0606020202030204" pitchFamily="34" charset="0"/>
                <a:cs typeface="Arial" panose="020B0604020202020204" pitchFamily="34" charset="0"/>
              </a:rPr>
              <a:t>e outra referente ao eixo </a:t>
            </a:r>
            <a:r>
              <a:rPr lang="pt-BR" sz="2200" b="0" i="0" u="none" strike="noStrike" baseline="0" dirty="0">
                <a:solidFill>
                  <a:srgbClr val="0040E6"/>
                </a:solidFill>
                <a:latin typeface="Arial Narrow" panose="020B0606020202030204" pitchFamily="34" charset="0"/>
                <a:cs typeface="Arial" panose="020B0604020202020204" pitchFamily="34" charset="0"/>
              </a:rPr>
              <a:t>𝒚</a:t>
            </a:r>
            <a:r>
              <a:rPr lang="pt-BR" sz="2200" b="0" i="0" u="none" strike="noStrike" baseline="0" dirty="0">
                <a:solidFill>
                  <a:srgbClr val="000000"/>
                </a:solidFill>
                <a:latin typeface="Arial Narrow" panose="020B0606020202030204" pitchFamily="34" charset="0"/>
                <a:cs typeface="Arial" panose="020B0604020202020204" pitchFamily="34" charset="0"/>
              </a:rPr>
              <a:t>. Essa localização é realizada por meio de um par ordenado (</a:t>
            </a:r>
            <a:r>
              <a:rPr lang="pt-BR" sz="2200" b="0" i="0" u="none" strike="noStrike" baseline="0" dirty="0">
                <a:solidFill>
                  <a:srgbClr val="FF2A21"/>
                </a:solidFill>
                <a:latin typeface="Arial Narrow" panose="020B0606020202030204" pitchFamily="34" charset="0"/>
                <a:cs typeface="Arial" panose="020B0604020202020204" pitchFamily="34" charset="0"/>
              </a:rPr>
              <a:t>𝒙 </a:t>
            </a:r>
            <a:r>
              <a:rPr lang="pt-BR" sz="2200" b="0" i="0" u="none" strike="noStrike" baseline="0" dirty="0">
                <a:solidFill>
                  <a:srgbClr val="000000"/>
                </a:solidFill>
                <a:latin typeface="Arial Narrow" panose="020B0606020202030204" pitchFamily="34" charset="0"/>
                <a:cs typeface="Arial" panose="020B0604020202020204" pitchFamily="34" charset="0"/>
              </a:rPr>
              <a:t>; </a:t>
            </a:r>
            <a:r>
              <a:rPr lang="pt-BR" sz="2200" b="0" i="0" u="none" strike="noStrike" baseline="0" dirty="0">
                <a:solidFill>
                  <a:srgbClr val="0040E6"/>
                </a:solidFill>
                <a:latin typeface="Arial Narrow" panose="020B0606020202030204" pitchFamily="34" charset="0"/>
                <a:cs typeface="Arial" panose="020B0604020202020204" pitchFamily="34" charset="0"/>
              </a:rPr>
              <a:t>𝒚</a:t>
            </a:r>
            <a:r>
              <a:rPr lang="pt-BR" sz="2200" b="0" i="0" u="none" strike="noStrike" baseline="0" dirty="0">
                <a:solidFill>
                  <a:srgbClr val="000000"/>
                </a:solidFill>
                <a:latin typeface="Arial Narrow" panose="020B0606020202030204" pitchFamily="34" charset="0"/>
                <a:cs typeface="Arial" panose="020B0604020202020204" pitchFamily="34" charset="0"/>
              </a:rPr>
              <a:t>), em que o primei</a:t>
            </a:r>
            <a:r>
              <a:rPr lang="pt-BR" sz="2200" dirty="0">
                <a:latin typeface="Arial Narrow" panose="020B0606020202030204" pitchFamily="34" charset="0"/>
                <a:cs typeface="Arial" panose="020B0604020202020204" pitchFamily="34" charset="0"/>
              </a:rPr>
              <a:t>ro elemento representa a abscissa do ponto e indica sua posição em relação ao eixo 𝒙 e, o segundo elemento representa a ordenada do ponto e indica sua posição em relação ao eixo 𝒚.</a:t>
            </a:r>
          </a:p>
          <a:p>
            <a:pPr algn="just"/>
            <a:r>
              <a:rPr lang="pt-BR" sz="2200" dirty="0">
                <a:latin typeface="Arial Narrow" panose="020B0606020202030204" pitchFamily="34" charset="0"/>
                <a:cs typeface="Arial" panose="020B0604020202020204" pitchFamily="34" charset="0"/>
              </a:rPr>
              <a:t>Observe, a seguir, as coordenadas de alguns pontos localizados no plano cartesiano.</a:t>
            </a:r>
          </a:p>
        </p:txBody>
      </p:sp>
      <p:pic>
        <p:nvPicPr>
          <p:cNvPr id="3" name="Imagem 2" descr="Gráfico de dispersão&#10;&#10;O conteúdo gerado por IA pode estar incorreto.">
            <a:extLst>
              <a:ext uri="{FF2B5EF4-FFF2-40B4-BE49-F238E27FC236}">
                <a16:creationId xmlns:a16="http://schemas.microsoft.com/office/drawing/2014/main" id="{B304C139-1A8B-53F2-72EB-B5C1304E90E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tretch>
            <a:fillRect/>
          </a:stretch>
        </p:blipFill>
        <p:spPr>
          <a:xfrm>
            <a:off x="483234" y="2660452"/>
            <a:ext cx="4507865" cy="3906893"/>
          </a:xfrm>
          <a:prstGeom prst="rect">
            <a:avLst/>
          </a:prstGeom>
          <a:ln w="9525">
            <a:solidFill>
              <a:schemeClr val="tx1"/>
            </a:solidFill>
          </a:ln>
        </p:spPr>
      </p:pic>
      <p:pic>
        <p:nvPicPr>
          <p:cNvPr id="7" name="Imagem 6">
            <a:extLst>
              <a:ext uri="{FF2B5EF4-FFF2-40B4-BE49-F238E27FC236}">
                <a16:creationId xmlns:a16="http://schemas.microsoft.com/office/drawing/2014/main" id="{BD10C22D-769D-4E78-708D-EB8B0345EEE3}"/>
              </a:ext>
            </a:extLst>
          </p:cNvPr>
          <p:cNvPicPr>
            <a:picLocks noChangeAspect="1"/>
          </p:cNvPicPr>
          <p:nvPr/>
        </p:nvPicPr>
        <p:blipFill>
          <a:blip r:embed="rId4"/>
          <a:stretch>
            <a:fillRect/>
          </a:stretch>
        </p:blipFill>
        <p:spPr>
          <a:xfrm>
            <a:off x="5276864" y="3204046"/>
            <a:ext cx="2724136" cy="2586480"/>
          </a:xfrm>
          <a:prstGeom prst="rect">
            <a:avLst/>
          </a:prstGeom>
        </p:spPr>
      </p:pic>
      <p:sp>
        <p:nvSpPr>
          <p:cNvPr id="8" name="CaixaDeTexto 7">
            <a:extLst>
              <a:ext uri="{FF2B5EF4-FFF2-40B4-BE49-F238E27FC236}">
                <a16:creationId xmlns:a16="http://schemas.microsoft.com/office/drawing/2014/main" id="{48A2FB2A-8F13-3363-D7DE-31EE728EE3EC}"/>
              </a:ext>
            </a:extLst>
          </p:cNvPr>
          <p:cNvSpPr txBox="1"/>
          <p:nvPr/>
        </p:nvSpPr>
        <p:spPr>
          <a:xfrm>
            <a:off x="8286765" y="3429000"/>
            <a:ext cx="3422001" cy="2123658"/>
          </a:xfrm>
          <a:prstGeom prst="rect">
            <a:avLst/>
          </a:prstGeom>
          <a:noFill/>
        </p:spPr>
        <p:txBody>
          <a:bodyPr wrap="square">
            <a:spAutoFit/>
          </a:bodyPr>
          <a:lstStyle/>
          <a:p>
            <a:pPr algn="just"/>
            <a:r>
              <a:rPr lang="pt-BR" sz="2200" b="1" i="0" u="none" strike="noStrike" baseline="0" dirty="0">
                <a:solidFill>
                  <a:srgbClr val="000000"/>
                </a:solidFill>
                <a:latin typeface="Arial Narrow" panose="020B0606020202030204" pitchFamily="34" charset="0"/>
                <a:cs typeface="Arial" panose="020B0604020202020204" pitchFamily="34" charset="0"/>
              </a:rPr>
              <a:t>Observação: </a:t>
            </a:r>
            <a:r>
              <a:rPr lang="pt-BR" sz="2200" b="0" i="0" u="none" strike="noStrike" baseline="0" dirty="0">
                <a:solidFill>
                  <a:srgbClr val="000000"/>
                </a:solidFill>
                <a:latin typeface="Arial Narrow" panose="020B0606020202030204" pitchFamily="34" charset="0"/>
                <a:cs typeface="Arial" panose="020B0604020202020204" pitchFamily="34" charset="0"/>
              </a:rPr>
              <a:t>Quando a </a:t>
            </a:r>
            <a:r>
              <a:rPr lang="pt-BR" sz="2200" b="1" i="0" u="none" strike="noStrike" baseline="0" dirty="0">
                <a:solidFill>
                  <a:srgbClr val="FF402B"/>
                </a:solidFill>
                <a:latin typeface="Arial Narrow" panose="020B0606020202030204" pitchFamily="34" charset="0"/>
                <a:cs typeface="Arial" panose="020B0604020202020204" pitchFamily="34" charset="0"/>
              </a:rPr>
              <a:t>abscissa </a:t>
            </a:r>
            <a:r>
              <a:rPr lang="pt-BR" sz="2200" b="0" i="0" u="none" strike="noStrike" baseline="0" dirty="0">
                <a:solidFill>
                  <a:srgbClr val="000000"/>
                </a:solidFill>
                <a:latin typeface="Arial Narrow" panose="020B0606020202030204" pitchFamily="34" charset="0"/>
                <a:cs typeface="Arial" panose="020B0604020202020204" pitchFamily="34" charset="0"/>
              </a:rPr>
              <a:t>de um ponto é igual a zero, ele se localiza sobre o eixo </a:t>
            </a:r>
            <a:r>
              <a:rPr lang="pt-BR" sz="2200" b="0" i="0" u="none" strike="noStrike" baseline="0" dirty="0">
                <a:solidFill>
                  <a:srgbClr val="0E85FF"/>
                </a:solidFill>
                <a:latin typeface="Arial Narrow" panose="020B0606020202030204" pitchFamily="34" charset="0"/>
                <a:cs typeface="Arial" panose="020B0604020202020204" pitchFamily="34" charset="0"/>
              </a:rPr>
              <a:t>𝒚. </a:t>
            </a:r>
            <a:r>
              <a:rPr lang="pt-BR" sz="2200" b="0" i="0" u="none" strike="noStrike" baseline="0" dirty="0">
                <a:solidFill>
                  <a:srgbClr val="000000"/>
                </a:solidFill>
                <a:latin typeface="Arial Narrow" panose="020B0606020202030204" pitchFamily="34" charset="0"/>
                <a:cs typeface="Arial" panose="020B0604020202020204" pitchFamily="34" charset="0"/>
              </a:rPr>
              <a:t>Quando a </a:t>
            </a:r>
            <a:r>
              <a:rPr lang="pt-BR" sz="2200" b="1" i="0" u="none" strike="noStrike" baseline="0" dirty="0">
                <a:solidFill>
                  <a:srgbClr val="0E85FF"/>
                </a:solidFill>
                <a:latin typeface="Arial Narrow" panose="020B0606020202030204" pitchFamily="34" charset="0"/>
                <a:cs typeface="Arial" panose="020B0604020202020204" pitchFamily="34" charset="0"/>
              </a:rPr>
              <a:t>ordenada </a:t>
            </a:r>
            <a:r>
              <a:rPr lang="pt-BR" sz="2200" b="0" i="0" u="none" strike="noStrike" baseline="0" dirty="0">
                <a:solidFill>
                  <a:srgbClr val="000000"/>
                </a:solidFill>
                <a:latin typeface="Arial Narrow" panose="020B0606020202030204" pitchFamily="34" charset="0"/>
                <a:cs typeface="Arial" panose="020B0604020202020204" pitchFamily="34" charset="0"/>
              </a:rPr>
              <a:t>de um ponto é igual a zero, ele se localiza sobre o eixo </a:t>
            </a:r>
            <a:r>
              <a:rPr lang="pt-BR" sz="2200" b="0" i="0" u="none" strike="noStrike" baseline="0" dirty="0">
                <a:solidFill>
                  <a:srgbClr val="FF402B"/>
                </a:solidFill>
                <a:latin typeface="Arial Narrow" panose="020B0606020202030204" pitchFamily="34" charset="0"/>
                <a:cs typeface="Arial" panose="020B0604020202020204" pitchFamily="34" charset="0"/>
              </a:rPr>
              <a:t>𝒙</a:t>
            </a:r>
            <a:r>
              <a:rPr lang="pt-BR" sz="2200" b="0" i="0" u="none" strike="noStrike" baseline="0" dirty="0">
                <a:solidFill>
                  <a:srgbClr val="000000"/>
                </a:solidFill>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745504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DED92-F602-4F23-D201-80814243949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BFF043C-D74D-BEF4-A82C-C41B9FE859D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FC5319D3-AE17-12B3-4E5E-C49295B60A8C}"/>
              </a:ext>
            </a:extLst>
          </p:cNvPr>
          <p:cNvPicPr>
            <a:picLocks noChangeAspect="1"/>
          </p:cNvPicPr>
          <p:nvPr/>
        </p:nvPicPr>
        <p:blipFill>
          <a:blip r:embed="rId2"/>
          <a:stretch>
            <a:fillRect/>
          </a:stretch>
        </p:blipFill>
        <p:spPr>
          <a:xfrm>
            <a:off x="217202" y="405410"/>
            <a:ext cx="2372056" cy="457264"/>
          </a:xfrm>
          <a:prstGeom prst="rect">
            <a:avLst/>
          </a:prstGeom>
        </p:spPr>
      </p:pic>
      <p:sp>
        <p:nvSpPr>
          <p:cNvPr id="6" name="CaixaDeTexto 5">
            <a:extLst>
              <a:ext uri="{FF2B5EF4-FFF2-40B4-BE49-F238E27FC236}">
                <a16:creationId xmlns:a16="http://schemas.microsoft.com/office/drawing/2014/main" id="{C60B7F80-F103-0BAD-01D2-B2C54297CA62}"/>
              </a:ext>
            </a:extLst>
          </p:cNvPr>
          <p:cNvSpPr txBox="1"/>
          <p:nvPr/>
        </p:nvSpPr>
        <p:spPr>
          <a:xfrm>
            <a:off x="208472" y="975587"/>
            <a:ext cx="6094562" cy="43088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 </a:t>
            </a:r>
            <a:r>
              <a:rPr lang="pt-BR" sz="2200" b="0" i="0" u="none" strike="noStrike" baseline="0" dirty="0">
                <a:latin typeface="Arial Narrow" panose="020B0606020202030204" pitchFamily="34" charset="0"/>
                <a:cs typeface="Arial" panose="020B0604020202020204" pitchFamily="34" charset="0"/>
              </a:rPr>
              <a:t>Observe o plano cartesiano a seguir.</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F51CE77-6B60-1826-2A4B-5AA29C5D243D}"/>
                  </a:ext>
                </a:extLst>
              </p:cNvPr>
              <p:cNvSpPr txBox="1"/>
              <p:nvPr/>
            </p:nvSpPr>
            <p:spPr>
              <a:xfrm>
                <a:off x="6406552" y="634042"/>
                <a:ext cx="5576974" cy="3477875"/>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Determine:</a:t>
                </a:r>
              </a:p>
              <a:p>
                <a:pPr algn="just"/>
                <a:r>
                  <a:rPr lang="pt-BR" sz="2200" b="0" i="0" u="none" strike="noStrike" baseline="0" dirty="0">
                    <a:latin typeface="Arial Narrow" panose="020B0606020202030204" pitchFamily="34" charset="0"/>
                    <a:cs typeface="Arial" panose="020B0604020202020204" pitchFamily="34" charset="0"/>
                  </a:rPr>
                  <a:t>a) As coordenadas dos pontos destacados.</a:t>
                </a:r>
              </a:p>
              <a:p>
                <a:pPr algn="just"/>
                <a:r>
                  <a:rPr lang="pt-BR" sz="2200" b="0" i="0" u="none" strike="noStrike" baseline="0" dirty="0">
                    <a:latin typeface="Arial Narrow" panose="020B0606020202030204" pitchFamily="34" charset="0"/>
                    <a:cs typeface="Arial" panose="020B0604020202020204" pitchFamily="34" charset="0"/>
                  </a:rPr>
                  <a:t>b) Os pares ordenados que pertençam ao eixo das abscissas.</a:t>
                </a:r>
              </a:p>
              <a:p>
                <a:pPr algn="just"/>
                <a:r>
                  <a:rPr lang="pt-BR" sz="2200" b="0" i="0" u="none" strike="noStrike" baseline="0" dirty="0">
                    <a:latin typeface="Arial Narrow" panose="020B0606020202030204" pitchFamily="34" charset="0"/>
                    <a:cs typeface="Arial" panose="020B0604020202020204" pitchFamily="34" charset="0"/>
                  </a:rPr>
                  <a:t>c) Os pares ordenados que pertençam ao eixo das ordenadas.</a:t>
                </a:r>
              </a:p>
              <a:p>
                <a:pPr algn="just"/>
                <a:r>
                  <a:rPr lang="pt-BR" sz="2200" b="0" i="0" u="none" strike="noStrike" baseline="0" dirty="0">
                    <a:latin typeface="Arial Narrow" panose="020B0606020202030204" pitchFamily="34" charset="0"/>
                    <a:cs typeface="Arial" panose="020B0604020202020204" pitchFamily="34" charset="0"/>
                  </a:rPr>
                  <a:t>d) Os pares ordenados que pertençam ao:</a:t>
                </a:r>
              </a:p>
              <a:p>
                <a:pPr algn="just"/>
                <a:r>
                  <a:rPr lang="pt-BR" sz="2200" b="0" i="0" u="none" strike="noStrike" baseline="0" dirty="0">
                    <a:latin typeface="Arial Narrow" panose="020B0606020202030204" pitchFamily="34" charset="0"/>
                    <a:cs typeface="Arial" panose="020B0604020202020204" pitchFamily="34" charset="0"/>
                  </a:rPr>
                  <a:t>1° quadrante 		</a:t>
                </a:r>
                <a:r>
                  <a:rPr lang="pt-BR" sz="2200" b="0" i="1" u="none" strike="noStrike" baseline="0" dirty="0">
                    <a:latin typeface="Arial Narrow" panose="020B0606020202030204" pitchFamily="34" charset="0"/>
                    <a:cs typeface="Arial" panose="020B0604020202020204" pitchFamily="34" charset="0"/>
                  </a:rPr>
                  <a:t>3</a:t>
                </a:r>
                <a:r>
                  <a:rPr lang="pt-BR" sz="2200" b="0" i="0" u="none" strike="noStrike" baseline="0" dirty="0">
                    <a:latin typeface="Arial Narrow" panose="020B0606020202030204" pitchFamily="34" charset="0"/>
                    <a:cs typeface="Arial" panose="020B0604020202020204" pitchFamily="34" charset="0"/>
                  </a:rPr>
                  <a:t>º quadrante</a:t>
                </a:r>
              </a:p>
              <a:p>
                <a:pPr algn="just"/>
                <a:r>
                  <a:rPr lang="pt-BR" sz="2200" b="0" i="0" u="none" strike="noStrike" baseline="0" dirty="0">
                    <a:latin typeface="Arial Narrow" panose="020B0606020202030204" pitchFamily="34" charset="0"/>
                    <a:cs typeface="Arial" panose="020B0604020202020204" pitchFamily="34" charset="0"/>
                  </a:rPr>
                  <a:t>2° quadrante 		</a:t>
                </a:r>
                <a:r>
                  <a:rPr lang="pt-BR" sz="2200" b="0" i="1" u="none" strike="noStrike" baseline="0" dirty="0">
                    <a:latin typeface="Arial Narrow" panose="020B0606020202030204" pitchFamily="34" charset="0"/>
                    <a:cs typeface="Arial" panose="020B0604020202020204" pitchFamily="34" charset="0"/>
                  </a:rPr>
                  <a:t>4</a:t>
                </a:r>
                <a:r>
                  <a:rPr lang="pt-BR" sz="2200" b="0" i="0" u="none" strike="noStrike" baseline="0" dirty="0">
                    <a:latin typeface="Arial Narrow" panose="020B0606020202030204" pitchFamily="34" charset="0"/>
                    <a:cs typeface="Arial" panose="020B0604020202020204" pitchFamily="34" charset="0"/>
                  </a:rPr>
                  <a:t>° quadrante</a:t>
                </a:r>
              </a:p>
              <a:p>
                <a:pPr algn="just"/>
                <a:r>
                  <a:rPr lang="pt-BR" sz="2200" b="0" i="0" u="none" strike="noStrike" baseline="0" dirty="0">
                    <a:latin typeface="Arial Narrow" panose="020B0606020202030204" pitchFamily="34" charset="0"/>
                    <a:cs typeface="Arial" panose="020B0604020202020204" pitchFamily="34" charset="0"/>
                  </a:rPr>
                  <a:t>e) A medida algébrica do segmento </a:t>
                </a:r>
                <a14:m>
                  <m:oMath xmlns:m="http://schemas.openxmlformats.org/officeDocument/2006/math">
                    <m:acc>
                      <m:accPr>
                        <m:chr m:val="̅"/>
                        <m:ctrlPr>
                          <a:rPr lang="pt-BR" sz="2200" b="0" i="1" u="none" strike="noStrike" baseline="0" smtClean="0">
                            <a:latin typeface="Cambria Math" panose="02040503050406030204" pitchFamily="18" charset="0"/>
                            <a:cs typeface="Arial" panose="020B0604020202020204" pitchFamily="34" charset="0"/>
                          </a:rPr>
                        </m:ctrlPr>
                      </m:accPr>
                      <m:e>
                        <m:r>
                          <a:rPr lang="pt-BR" sz="2200" b="0" i="1" u="none" strike="noStrike" baseline="0" smtClean="0">
                            <a:latin typeface="Cambria Math" panose="02040503050406030204" pitchFamily="18" charset="0"/>
                            <a:cs typeface="Arial" panose="020B0604020202020204" pitchFamily="34" charset="0"/>
                          </a:rPr>
                          <m:t>𝐴𝐶</m:t>
                        </m:r>
                      </m:e>
                    </m:acc>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1F51CE77-6B60-1826-2A4B-5AA29C5D243D}"/>
                  </a:ext>
                </a:extLst>
              </p:cNvPr>
              <p:cNvSpPr txBox="1">
                <a:spLocks noRot="1" noChangeAspect="1" noMove="1" noResize="1" noEditPoints="1" noAdjustHandles="1" noChangeArrowheads="1" noChangeShapeType="1" noTextEdit="1"/>
              </p:cNvSpPr>
              <p:nvPr/>
            </p:nvSpPr>
            <p:spPr>
              <a:xfrm>
                <a:off x="6406552" y="634042"/>
                <a:ext cx="5576974" cy="3477875"/>
              </a:xfrm>
              <a:prstGeom prst="rect">
                <a:avLst/>
              </a:prstGeom>
              <a:blipFill>
                <a:blip r:embed="rId3"/>
                <a:stretch>
                  <a:fillRect l="-1421" t="-1051" r="-1421" b="-2802"/>
                </a:stretch>
              </a:blipFill>
            </p:spPr>
            <p:txBody>
              <a:bodyPr/>
              <a:lstStyle/>
              <a:p>
                <a:r>
                  <a:rPr lang="pt-BR">
                    <a:noFill/>
                  </a:rPr>
                  <a:t> </a:t>
                </a:r>
              </a:p>
            </p:txBody>
          </p:sp>
        </mc:Fallback>
      </mc:AlternateContent>
      <p:pic>
        <p:nvPicPr>
          <p:cNvPr id="3" name="Imagem 2" descr="Gráfico, Gráfico de dispersão&#10;&#10;Descrição gerada automaticamente">
            <a:extLst>
              <a:ext uri="{FF2B5EF4-FFF2-40B4-BE49-F238E27FC236}">
                <a16:creationId xmlns:a16="http://schemas.microsoft.com/office/drawing/2014/main" id="{D555AC23-693F-CDA0-4B7F-AAB9B36A19B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t="14303"/>
          <a:stretch/>
        </p:blipFill>
        <p:spPr bwMode="auto">
          <a:xfrm>
            <a:off x="376028" y="1492167"/>
            <a:ext cx="5861025" cy="494471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36866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B2CD96FA-698B-2BB6-E2D0-A7E786C9A60F}"/>
              </a:ext>
            </a:extLst>
          </p:cNvPr>
          <p:cNvSpPr txBox="1"/>
          <p:nvPr/>
        </p:nvSpPr>
        <p:spPr>
          <a:xfrm>
            <a:off x="232746" y="725592"/>
            <a:ext cx="5948980" cy="11079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Em um plano cartesiano, marque os seguintes pontos e os conecte com seguimentos de retas, obedecendo a ordem alfabética, com exceção do ponto L.</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EE8E106-E466-1D71-DEE5-61815AA10DBA}"/>
                  </a:ext>
                </a:extLst>
              </p:cNvPr>
              <p:cNvSpPr txBox="1"/>
              <p:nvPr/>
            </p:nvSpPr>
            <p:spPr>
              <a:xfrm>
                <a:off x="473559" y="1886830"/>
                <a:ext cx="5286375" cy="4688206"/>
              </a:xfrm>
              <a:prstGeom prst="rect">
                <a:avLst/>
              </a:prstGeom>
              <a:noFill/>
            </p:spPr>
            <p:txBody>
              <a:bodyPr wrap="square">
                <a:spAutoFit/>
              </a:bodyPr>
              <a:lstStyle/>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0" smtClean="0">
                          <a:effectLst/>
                          <a:latin typeface="Cambria Math" panose="02040503050406030204" pitchFamily="18" charset="0"/>
                          <a:ea typeface="MS Mincho" panose="02020609040205080304" pitchFamily="49" charset="-128"/>
                          <a:cs typeface="MyriadArabic-Regular"/>
                        </a:rPr>
                        <m:t>A</m:t>
                      </m:r>
                      <m:r>
                        <a:rPr lang="pt-BR" sz="2200" kern="0" smtClean="0">
                          <a:effectLst/>
                          <a:latin typeface="Cambria Math" panose="02040503050406030204" pitchFamily="18" charset="0"/>
                          <a:ea typeface="MS Mincho" panose="02020609040205080304" pitchFamily="49" charset="-128"/>
                          <a:cs typeface="MyriadArabic-Regular"/>
                        </a:rPr>
                        <m:t> </m:t>
                      </m:r>
                      <m:d>
                        <m:dPr>
                          <m:ctrlPr>
                            <a:rPr lang="pt-BR" sz="2200" i="1" kern="100">
                              <a:effectLst/>
                              <a:latin typeface="Cambria Math" panose="02040503050406030204" pitchFamily="18" charset="0"/>
                              <a:ea typeface="MS Mincho" panose="02020609040205080304" pitchFamily="49" charset="-128"/>
                              <a:cs typeface="MyriadArabic-Regular"/>
                            </a:rPr>
                          </m:ctrlPr>
                        </m:dPr>
                        <m:e>
                          <m:r>
                            <a:rPr lang="pt-BR" sz="2200" i="1" kern="0">
                              <a:effectLst/>
                              <a:latin typeface="Cambria Math" panose="02040503050406030204" pitchFamily="18" charset="0"/>
                              <a:ea typeface="MS Mincho" panose="02020609040205080304" pitchFamily="49" charset="-128"/>
                              <a:cs typeface="MyriadArabic-Regular"/>
                            </a:rPr>
                            <m:t>−</m:t>
                          </m:r>
                          <m:f>
                            <m:fPr>
                              <m:ctrlPr>
                                <a:rPr lang="pt-BR" sz="2200" i="1" kern="100">
                                  <a:effectLst/>
                                  <a:latin typeface="Cambria Math" panose="02040503050406030204" pitchFamily="18" charset="0"/>
                                  <a:ea typeface="MS Mincho" panose="02020609040205080304" pitchFamily="49" charset="-128"/>
                                  <a:cs typeface="MyriadArabic-Regular"/>
                                </a:rPr>
                              </m:ctrlPr>
                            </m:fPr>
                            <m:num>
                              <m:r>
                                <a:rPr lang="pt-BR" sz="2200" kern="0">
                                  <a:effectLst/>
                                  <a:latin typeface="Cambria Math" panose="02040503050406030204" pitchFamily="18" charset="0"/>
                                  <a:ea typeface="MS Mincho" panose="02020609040205080304" pitchFamily="49" charset="-128"/>
                                  <a:cs typeface="MyriadArabic-Regular"/>
                                </a:rPr>
                                <m:t>3</m:t>
                              </m:r>
                            </m:num>
                            <m:den>
                              <m:r>
                                <a:rPr lang="pt-BR" sz="2200" kern="0">
                                  <a:effectLst/>
                                  <a:latin typeface="Cambria Math" panose="02040503050406030204" pitchFamily="18" charset="0"/>
                                  <a:ea typeface="MS Mincho" panose="02020609040205080304" pitchFamily="49" charset="-128"/>
                                  <a:cs typeface="MyriadArabic-Regular"/>
                                </a:rPr>
                                <m:t>2</m:t>
                              </m:r>
                            </m:den>
                          </m:f>
                          <m:r>
                            <a:rPr lang="pt-BR" sz="2200" kern="0">
                              <a:effectLst/>
                              <a:latin typeface="Cambria Math" panose="02040503050406030204" pitchFamily="18" charset="0"/>
                              <a:ea typeface="MS Mincho" panose="02020609040205080304" pitchFamily="49" charset="-128"/>
                              <a:cs typeface="MyriadArabic-Regular"/>
                            </a:rPr>
                            <m:t>; 3,5</m:t>
                          </m:r>
                        </m:e>
                      </m:d>
                      <m:r>
                        <a:rPr lang="pt-BR" sz="2200" b="0" i="0" kern="0" smtClean="0">
                          <a:effectLst/>
                          <a:latin typeface="Cambria Math" panose="02040503050406030204" pitchFamily="18" charset="0"/>
                          <a:ea typeface="MS Mincho" panose="02020609040205080304" pitchFamily="49" charset="-128"/>
                          <a:cs typeface="MyriadArabic-Regular"/>
                        </a:rPr>
                        <m:t>            </m:t>
                      </m:r>
                      <m:r>
                        <m:rPr>
                          <m:sty m:val="p"/>
                        </m:rPr>
                        <a:rPr lang="pt-BR" sz="2200" kern="0">
                          <a:effectLst/>
                          <a:latin typeface="Cambria Math" panose="02040503050406030204" pitchFamily="18" charset="0"/>
                          <a:ea typeface="MS Mincho" panose="02020609040205080304" pitchFamily="49" charset="-128"/>
                          <a:cs typeface="MyriadArabic-Regular"/>
                        </a:rPr>
                        <m:t>B</m:t>
                      </m:r>
                      <m:r>
                        <a:rPr lang="pt-BR" sz="2200" kern="0">
                          <a:effectLst/>
                          <a:latin typeface="Cambria Math" panose="02040503050406030204" pitchFamily="18" charset="0"/>
                          <a:ea typeface="MS Mincho" panose="02020609040205080304" pitchFamily="49" charset="-128"/>
                          <a:cs typeface="MyriadArabic-Regular"/>
                        </a:rPr>
                        <m:t> </m:t>
                      </m:r>
                      <m:d>
                        <m:dPr>
                          <m:ctrlPr>
                            <a:rPr lang="pt-BR" sz="2200" i="1" kern="100">
                              <a:effectLst/>
                              <a:latin typeface="Cambria Math" panose="02040503050406030204" pitchFamily="18" charset="0"/>
                              <a:ea typeface="MS Mincho" panose="02020609040205080304" pitchFamily="49" charset="-128"/>
                              <a:cs typeface="MyriadArabic-Regular"/>
                            </a:rPr>
                          </m:ctrlPr>
                        </m:dPr>
                        <m:e>
                          <m:r>
                            <a:rPr lang="pt-BR" sz="2200" i="1" kern="0">
                              <a:effectLst/>
                              <a:latin typeface="Cambria Math" panose="02040503050406030204" pitchFamily="18" charset="0"/>
                              <a:ea typeface="MS Mincho" panose="02020609040205080304" pitchFamily="49" charset="-128"/>
                              <a:cs typeface="MyriadArabic-Regular"/>
                            </a:rPr>
                            <m:t>−</m:t>
                          </m:r>
                          <m:f>
                            <m:fPr>
                              <m:ctrlPr>
                                <a:rPr lang="pt-BR" sz="2200" i="1" kern="100">
                                  <a:effectLst/>
                                  <a:latin typeface="Cambria Math" panose="02040503050406030204" pitchFamily="18" charset="0"/>
                                  <a:ea typeface="MS Mincho" panose="02020609040205080304" pitchFamily="49" charset="-128"/>
                                  <a:cs typeface="MyriadArabic-Regular"/>
                                </a:rPr>
                              </m:ctrlPr>
                            </m:fPr>
                            <m:num>
                              <m:r>
                                <a:rPr lang="pt-BR" sz="2200" kern="0">
                                  <a:effectLst/>
                                  <a:latin typeface="Cambria Math" panose="02040503050406030204" pitchFamily="18" charset="0"/>
                                  <a:ea typeface="MS Mincho" panose="02020609040205080304" pitchFamily="49" charset="-128"/>
                                  <a:cs typeface="MyriadArabic-Regular"/>
                                </a:rPr>
                                <m:t>3</m:t>
                              </m:r>
                            </m:num>
                            <m:den>
                              <m:r>
                                <a:rPr lang="pt-BR" sz="2200" kern="0">
                                  <a:effectLst/>
                                  <a:latin typeface="Cambria Math" panose="02040503050406030204" pitchFamily="18" charset="0"/>
                                  <a:ea typeface="MS Mincho" panose="02020609040205080304" pitchFamily="49" charset="-128"/>
                                  <a:cs typeface="MyriadArabic-Regular"/>
                                </a:rPr>
                                <m:t>2</m:t>
                              </m:r>
                            </m:den>
                          </m:f>
                          <m:r>
                            <a:rPr lang="pt-BR" sz="2200" kern="0">
                              <a:effectLst/>
                              <a:latin typeface="Cambria Math" panose="02040503050406030204" pitchFamily="18" charset="0"/>
                              <a:ea typeface="MS Mincho" panose="02020609040205080304" pitchFamily="49" charset="-128"/>
                              <a:cs typeface="MyriadArabic-Regular"/>
                            </a:rPr>
                            <m:t>;</m:t>
                          </m:r>
                          <m:r>
                            <a:rPr lang="pt-BR" sz="2200" i="1" kern="0">
                              <a:effectLst/>
                              <a:latin typeface="Cambria Math" panose="02040503050406030204" pitchFamily="18" charset="0"/>
                              <a:ea typeface="MS Mincho" panose="02020609040205080304" pitchFamily="49" charset="-128"/>
                              <a:cs typeface="MyriadArabic-Regular"/>
                            </a:rPr>
                            <m:t>−</m:t>
                          </m:r>
                          <m:f>
                            <m:fPr>
                              <m:ctrlPr>
                                <a:rPr lang="pt-BR" sz="2200" i="1" kern="100">
                                  <a:effectLst/>
                                  <a:latin typeface="Cambria Math" panose="02040503050406030204" pitchFamily="18" charset="0"/>
                                  <a:ea typeface="MS Mincho" panose="02020609040205080304" pitchFamily="49" charset="-128"/>
                                  <a:cs typeface="MyriadArabic-Regular"/>
                                </a:rPr>
                              </m:ctrlPr>
                            </m:fPr>
                            <m:num>
                              <m:r>
                                <a:rPr lang="pt-BR" sz="2200" kern="0">
                                  <a:effectLst/>
                                  <a:latin typeface="Cambria Math" panose="02040503050406030204" pitchFamily="18" charset="0"/>
                                  <a:ea typeface="MS Mincho" panose="02020609040205080304" pitchFamily="49" charset="-128"/>
                                  <a:cs typeface="MyriadArabic-Regular"/>
                                </a:rPr>
                                <m:t>7</m:t>
                              </m:r>
                            </m:num>
                            <m:den>
                              <m:r>
                                <a:rPr lang="pt-BR" sz="2200" kern="0">
                                  <a:effectLst/>
                                  <a:latin typeface="Cambria Math" panose="02040503050406030204" pitchFamily="18" charset="0"/>
                                  <a:ea typeface="MS Mincho" panose="02020609040205080304" pitchFamily="49" charset="-128"/>
                                  <a:cs typeface="MyriadArabic-Regular"/>
                                </a:rPr>
                                <m:t>2</m:t>
                              </m:r>
                            </m:den>
                          </m:f>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0">
                          <a:effectLst/>
                          <a:latin typeface="Cambria Math" panose="02040503050406030204" pitchFamily="18" charset="0"/>
                          <a:ea typeface="MS Mincho" panose="02020609040205080304" pitchFamily="49" charset="-128"/>
                          <a:cs typeface="MyriadArabic-Regular"/>
                        </a:rPr>
                        <m:t>C</m:t>
                      </m:r>
                      <m:r>
                        <a:rPr lang="pt-BR" sz="2200" kern="0">
                          <a:effectLst/>
                          <a:latin typeface="Cambria Math" panose="02040503050406030204" pitchFamily="18" charset="0"/>
                          <a:ea typeface="MS Mincho" panose="02020609040205080304" pitchFamily="49" charset="-128"/>
                          <a:cs typeface="MyriadArabic-Regular"/>
                        </a:rPr>
                        <m:t> </m:t>
                      </m:r>
                      <m:d>
                        <m:dPr>
                          <m:ctrlPr>
                            <a:rPr lang="pt-BR" sz="2200" i="1" kern="100">
                              <a:effectLst/>
                              <a:latin typeface="Cambria Math" panose="02040503050406030204" pitchFamily="18" charset="0"/>
                              <a:ea typeface="MS Mincho" panose="02020609040205080304" pitchFamily="49" charset="-128"/>
                              <a:cs typeface="MyriadArabic-Regular"/>
                            </a:rPr>
                          </m:ctrlPr>
                        </m:dPr>
                        <m:e>
                          <m:r>
                            <a:rPr lang="pt-BR" sz="2200" kern="0">
                              <a:effectLst/>
                              <a:latin typeface="Cambria Math" panose="02040503050406030204" pitchFamily="18" charset="0"/>
                              <a:ea typeface="MS Mincho" panose="02020609040205080304" pitchFamily="49" charset="-128"/>
                              <a:cs typeface="MyriadArabic-Regular"/>
                            </a:rPr>
                            <m:t>0; </m:t>
                          </m:r>
                          <m:r>
                            <a:rPr lang="pt-BR" sz="2200" i="1" kern="0">
                              <a:effectLst/>
                              <a:latin typeface="Cambria Math" panose="02040503050406030204" pitchFamily="18" charset="0"/>
                              <a:ea typeface="MS Mincho" panose="02020609040205080304" pitchFamily="49" charset="-128"/>
                              <a:cs typeface="MyriadArabic-Regular"/>
                            </a:rPr>
                            <m:t>−</m:t>
                          </m:r>
                          <m:r>
                            <a:rPr lang="pt-BR" sz="2200" kern="0">
                              <a:effectLst/>
                              <a:latin typeface="Cambria Math" panose="02040503050406030204" pitchFamily="18" charset="0"/>
                              <a:ea typeface="MS Mincho" panose="02020609040205080304" pitchFamily="49" charset="-128"/>
                              <a:cs typeface="MyriadArabic-Regular"/>
                            </a:rPr>
                            <m:t>1,5</m:t>
                          </m:r>
                        </m:e>
                      </m:d>
                      <m:r>
                        <a:rPr lang="pt-BR" sz="2200" b="0" i="0" kern="0" smtClean="0">
                          <a:effectLst/>
                          <a:latin typeface="Cambria Math" panose="02040503050406030204" pitchFamily="18" charset="0"/>
                          <a:ea typeface="MS Mincho" panose="02020609040205080304" pitchFamily="49" charset="-128"/>
                          <a:cs typeface="MyriadArabic-Regular"/>
                        </a:rPr>
                        <m:t>                </m:t>
                      </m:r>
                      <m:r>
                        <m:rPr>
                          <m:sty m:val="p"/>
                        </m:rPr>
                        <a:rPr lang="pt-BR" sz="2200" kern="0">
                          <a:effectLst/>
                          <a:latin typeface="Cambria Math" panose="02040503050406030204" pitchFamily="18" charset="0"/>
                          <a:ea typeface="MS Mincho" panose="02020609040205080304" pitchFamily="49" charset="-128"/>
                          <a:cs typeface="MyriadArabic-Regular"/>
                        </a:rPr>
                        <m:t>D</m:t>
                      </m:r>
                      <m:r>
                        <a:rPr lang="pt-BR" sz="2200" kern="0">
                          <a:effectLst/>
                          <a:latin typeface="Cambria Math" panose="02040503050406030204" pitchFamily="18" charset="0"/>
                          <a:ea typeface="MS Mincho" panose="02020609040205080304" pitchFamily="49" charset="-128"/>
                          <a:cs typeface="MyriadArabic-Regular"/>
                        </a:rPr>
                        <m:t> </m:t>
                      </m:r>
                      <m:d>
                        <m:dPr>
                          <m:ctrlPr>
                            <a:rPr lang="pt-BR" sz="2200" i="1" kern="100">
                              <a:effectLst/>
                              <a:latin typeface="Cambria Math" panose="02040503050406030204" pitchFamily="18" charset="0"/>
                              <a:ea typeface="MS Mincho" panose="02020609040205080304" pitchFamily="49" charset="-128"/>
                              <a:cs typeface="MyriadArabic-Regular"/>
                            </a:rPr>
                          </m:ctrlPr>
                        </m:dPr>
                        <m:e>
                          <m:f>
                            <m:fPr>
                              <m:ctrlPr>
                                <a:rPr lang="pt-BR" sz="2200" i="1" kern="100">
                                  <a:effectLst/>
                                  <a:latin typeface="Cambria Math" panose="02040503050406030204" pitchFamily="18" charset="0"/>
                                  <a:ea typeface="MS Mincho" panose="02020609040205080304" pitchFamily="49" charset="-128"/>
                                  <a:cs typeface="MyriadArabic-Regular"/>
                                </a:rPr>
                              </m:ctrlPr>
                            </m:fPr>
                            <m:num>
                              <m:r>
                                <a:rPr lang="pt-BR" sz="2200" kern="0">
                                  <a:effectLst/>
                                  <a:latin typeface="Cambria Math" panose="02040503050406030204" pitchFamily="18" charset="0"/>
                                  <a:ea typeface="MS Mincho" panose="02020609040205080304" pitchFamily="49" charset="-128"/>
                                  <a:cs typeface="MyriadArabic-Regular"/>
                                </a:rPr>
                                <m:t>3</m:t>
                              </m:r>
                            </m:num>
                            <m:den>
                              <m:r>
                                <a:rPr lang="pt-BR" sz="2200" kern="0">
                                  <a:effectLst/>
                                  <a:latin typeface="Cambria Math" panose="02040503050406030204" pitchFamily="18" charset="0"/>
                                  <a:ea typeface="MS Mincho" panose="02020609040205080304" pitchFamily="49" charset="-128"/>
                                  <a:cs typeface="MyriadArabic-Regular"/>
                                </a:rPr>
                                <m:t>2</m:t>
                              </m:r>
                            </m:den>
                          </m:f>
                          <m:r>
                            <a:rPr lang="pt-BR" sz="2200" kern="0">
                              <a:effectLst/>
                              <a:latin typeface="Cambria Math" panose="02040503050406030204" pitchFamily="18" charset="0"/>
                              <a:ea typeface="MS Mincho" panose="02020609040205080304" pitchFamily="49" charset="-128"/>
                              <a:cs typeface="MyriadArabic-Regular"/>
                            </a:rPr>
                            <m:t>; </m:t>
                          </m:r>
                          <m:r>
                            <a:rPr lang="pt-BR" sz="2200" i="1" kern="0">
                              <a:effectLst/>
                              <a:latin typeface="Cambria Math" panose="02040503050406030204" pitchFamily="18" charset="0"/>
                              <a:ea typeface="MS Mincho" panose="02020609040205080304" pitchFamily="49" charset="-128"/>
                              <a:cs typeface="MyriadArabic-Regular"/>
                            </a:rPr>
                            <m:t>−</m:t>
                          </m:r>
                          <m:r>
                            <a:rPr lang="pt-BR" sz="2200" kern="0">
                              <a:effectLst/>
                              <a:latin typeface="Cambria Math" panose="02040503050406030204" pitchFamily="18" charset="0"/>
                              <a:ea typeface="MS Mincho" panose="02020609040205080304" pitchFamily="49" charset="-128"/>
                              <a:cs typeface="MyriadArabic-Regular"/>
                            </a:rPr>
                            <m:t>3</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0">
                          <a:effectLst/>
                          <a:latin typeface="Cambria Math" panose="02040503050406030204" pitchFamily="18" charset="0"/>
                          <a:ea typeface="MS Mincho" panose="02020609040205080304" pitchFamily="49" charset="-128"/>
                          <a:cs typeface="MyriadArabic-Regular"/>
                        </a:rPr>
                        <m:t>E</m:t>
                      </m:r>
                      <m:r>
                        <a:rPr lang="pt-BR" sz="2200" kern="0">
                          <a:effectLst/>
                          <a:latin typeface="Cambria Math" panose="02040503050406030204" pitchFamily="18" charset="0"/>
                          <a:ea typeface="MS Mincho" panose="02020609040205080304" pitchFamily="49" charset="-128"/>
                          <a:cs typeface="MyriadArabic-Regular"/>
                        </a:rPr>
                        <m:t> </m:t>
                      </m:r>
                      <m:d>
                        <m:dPr>
                          <m:ctrlPr>
                            <a:rPr lang="pt-BR" sz="2200" i="1" kern="100">
                              <a:effectLst/>
                              <a:latin typeface="Cambria Math" panose="02040503050406030204" pitchFamily="18" charset="0"/>
                              <a:ea typeface="MS Mincho" panose="02020609040205080304" pitchFamily="49" charset="-128"/>
                              <a:cs typeface="MyriadArabic-Regular"/>
                            </a:rPr>
                          </m:ctrlPr>
                        </m:dPr>
                        <m:e>
                          <m:r>
                            <a:rPr lang="pt-BR" sz="2200" kern="0">
                              <a:effectLst/>
                              <a:latin typeface="Cambria Math" panose="02040503050406030204" pitchFamily="18" charset="0"/>
                              <a:ea typeface="MS Mincho" panose="02020609040205080304" pitchFamily="49" charset="-128"/>
                              <a:cs typeface="MyriadArabic-Regular"/>
                            </a:rPr>
                            <m:t>6; </m:t>
                          </m:r>
                          <m:r>
                            <a:rPr lang="pt-BR" sz="2200" i="1" kern="0">
                              <a:effectLst/>
                              <a:latin typeface="Cambria Math" panose="02040503050406030204" pitchFamily="18" charset="0"/>
                              <a:ea typeface="MS Mincho" panose="02020609040205080304" pitchFamily="49" charset="-128"/>
                              <a:cs typeface="MyriadArabic-Regular"/>
                            </a:rPr>
                            <m:t>−</m:t>
                          </m:r>
                          <m:r>
                            <a:rPr lang="pt-BR" sz="2200" kern="0">
                              <a:effectLst/>
                              <a:latin typeface="Cambria Math" panose="02040503050406030204" pitchFamily="18" charset="0"/>
                              <a:ea typeface="MS Mincho" panose="02020609040205080304" pitchFamily="49" charset="-128"/>
                              <a:cs typeface="MyriadArabic-Regular"/>
                            </a:rPr>
                            <m:t>3</m:t>
                          </m:r>
                        </m:e>
                      </m:d>
                      <m:r>
                        <a:rPr lang="pt-BR" sz="2200" b="0" i="0" kern="0" smtClean="0">
                          <a:effectLst/>
                          <a:latin typeface="Cambria Math" panose="02040503050406030204" pitchFamily="18" charset="0"/>
                          <a:ea typeface="MS Mincho" panose="02020609040205080304" pitchFamily="49" charset="-128"/>
                          <a:cs typeface="MyriadArabic-Regular"/>
                        </a:rPr>
                        <m:t>                   </m:t>
                      </m:r>
                      <m:r>
                        <m:rPr>
                          <m:sty m:val="p"/>
                        </m:rPr>
                        <a:rPr lang="pt-BR" sz="2200" kern="0">
                          <a:effectLst/>
                          <a:latin typeface="Cambria Math" panose="02040503050406030204" pitchFamily="18" charset="0"/>
                          <a:ea typeface="MS Mincho" panose="02020609040205080304" pitchFamily="49" charset="-128"/>
                          <a:cs typeface="MyriadArabic-Regular"/>
                        </a:rPr>
                        <m:t>F</m:t>
                      </m:r>
                      <m:r>
                        <a:rPr lang="pt-BR" sz="2200" kern="0">
                          <a:effectLst/>
                          <a:latin typeface="Cambria Math" panose="02040503050406030204" pitchFamily="18" charset="0"/>
                          <a:ea typeface="MS Mincho" panose="02020609040205080304" pitchFamily="49" charset="-128"/>
                          <a:cs typeface="MyriadArabic-Regular"/>
                        </a:rPr>
                        <m:t> </m:t>
                      </m:r>
                      <m:d>
                        <m:dPr>
                          <m:ctrlPr>
                            <a:rPr lang="pt-BR" sz="2200" i="1" kern="100">
                              <a:effectLst/>
                              <a:latin typeface="Cambria Math" panose="02040503050406030204" pitchFamily="18" charset="0"/>
                              <a:ea typeface="MS Mincho" panose="02020609040205080304" pitchFamily="49" charset="-128"/>
                              <a:cs typeface="MyriadArabic-Regular"/>
                            </a:rPr>
                          </m:ctrlPr>
                        </m:dPr>
                        <m:e>
                          <m:r>
                            <a:rPr lang="pt-BR" sz="2200" kern="0">
                              <a:effectLst/>
                              <a:latin typeface="Cambria Math" panose="02040503050406030204" pitchFamily="18" charset="0"/>
                              <a:ea typeface="MS Mincho" panose="02020609040205080304" pitchFamily="49" charset="-128"/>
                              <a:cs typeface="MyriadArabic-Regular"/>
                            </a:rPr>
                            <m:t>7,5; </m:t>
                          </m:r>
                          <m:r>
                            <a:rPr lang="pt-BR" sz="2200" i="1" kern="0">
                              <a:effectLst/>
                              <a:latin typeface="Cambria Math" panose="02040503050406030204" pitchFamily="18" charset="0"/>
                              <a:ea typeface="MS Mincho" panose="02020609040205080304" pitchFamily="49" charset="-128"/>
                              <a:cs typeface="MyriadArabic-Regular"/>
                            </a:rPr>
                            <m:t>−</m:t>
                          </m:r>
                          <m:r>
                            <a:rPr lang="pt-BR" sz="2200" kern="0">
                              <a:effectLst/>
                              <a:latin typeface="Cambria Math" panose="02040503050406030204" pitchFamily="18" charset="0"/>
                              <a:ea typeface="MS Mincho" panose="02020609040205080304" pitchFamily="49" charset="-128"/>
                              <a:cs typeface="MyriadArabic-Regular"/>
                            </a:rPr>
                            <m:t>1</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0">
                          <a:latin typeface="Cambria Math" panose="02040503050406030204" pitchFamily="18" charset="0"/>
                          <a:ea typeface="MS Mincho" panose="02020609040205080304" pitchFamily="49" charset="-128"/>
                          <a:cs typeface="MyriadArabic-Regular"/>
                        </a:rPr>
                        <m:t>G</m:t>
                      </m:r>
                      <m:r>
                        <a:rPr lang="pt-BR" sz="2200" kern="0">
                          <a:latin typeface="Cambria Math" panose="02040503050406030204" pitchFamily="18" charset="0"/>
                          <a:ea typeface="MS Mincho" panose="02020609040205080304" pitchFamily="49" charset="-128"/>
                          <a:cs typeface="MyriadArabic-Regular"/>
                        </a:rPr>
                        <m:t> </m:t>
                      </m:r>
                      <m:d>
                        <m:dPr>
                          <m:ctrlPr>
                            <a:rPr lang="pt-BR" sz="2200" i="1" kern="100">
                              <a:latin typeface="Cambria Math" panose="02040503050406030204" pitchFamily="18" charset="0"/>
                              <a:ea typeface="MS Mincho" panose="02020609040205080304" pitchFamily="49" charset="-128"/>
                              <a:cs typeface="MyriadArabic-Regular"/>
                            </a:rPr>
                          </m:ctrlPr>
                        </m:dPr>
                        <m:e>
                          <m:r>
                            <a:rPr lang="pt-BR" sz="2200" kern="0">
                              <a:latin typeface="Cambria Math" panose="02040503050406030204" pitchFamily="18" charset="0"/>
                              <a:ea typeface="MS Mincho" panose="02020609040205080304" pitchFamily="49" charset="-128"/>
                              <a:cs typeface="MyriadArabic-Regular"/>
                            </a:rPr>
                            <m:t>6; 0</m:t>
                          </m:r>
                        </m:e>
                      </m:d>
                      <m:r>
                        <a:rPr lang="pt-BR" sz="2200" b="0" i="0" kern="0" smtClean="0">
                          <a:latin typeface="Cambria Math" panose="02040503050406030204" pitchFamily="18" charset="0"/>
                          <a:ea typeface="MS Mincho" panose="02020609040205080304" pitchFamily="49" charset="-128"/>
                          <a:cs typeface="MyriadArabic-Regular"/>
                        </a:rPr>
                        <m:t>                       </m:t>
                      </m:r>
                      <m:r>
                        <m:rPr>
                          <m:sty m:val="p"/>
                        </m:rPr>
                        <a:rPr lang="pt-BR" sz="2200" kern="0">
                          <a:latin typeface="Cambria Math" panose="02040503050406030204" pitchFamily="18" charset="0"/>
                          <a:ea typeface="MS Mincho" panose="02020609040205080304" pitchFamily="49" charset="-128"/>
                          <a:cs typeface="MyriadArabic-Regular"/>
                        </a:rPr>
                        <m:t>H</m:t>
                      </m:r>
                      <m:r>
                        <a:rPr lang="pt-BR" sz="2200" kern="0">
                          <a:latin typeface="Cambria Math" panose="02040503050406030204" pitchFamily="18" charset="0"/>
                          <a:ea typeface="MS Mincho" panose="02020609040205080304" pitchFamily="49" charset="-128"/>
                          <a:cs typeface="MyriadArabic-Regular"/>
                        </a:rPr>
                        <m:t> </m:t>
                      </m:r>
                      <m:d>
                        <m:dPr>
                          <m:ctrlPr>
                            <a:rPr lang="pt-BR" sz="2200" i="1" kern="100">
                              <a:latin typeface="Cambria Math" panose="02040503050406030204" pitchFamily="18" charset="0"/>
                              <a:ea typeface="MS Mincho" panose="02020609040205080304" pitchFamily="49" charset="-128"/>
                              <a:cs typeface="MyriadArabic-Regular"/>
                            </a:rPr>
                          </m:ctrlPr>
                        </m:dPr>
                        <m:e>
                          <m:f>
                            <m:fPr>
                              <m:ctrlPr>
                                <a:rPr lang="pt-BR" sz="2200" i="1" kern="100">
                                  <a:latin typeface="Cambria Math" panose="02040503050406030204" pitchFamily="18" charset="0"/>
                                  <a:ea typeface="MS Mincho" panose="02020609040205080304" pitchFamily="49" charset="-128"/>
                                  <a:cs typeface="MyriadArabic-Regular"/>
                                </a:rPr>
                              </m:ctrlPr>
                            </m:fPr>
                            <m:num>
                              <m:r>
                                <a:rPr lang="pt-BR" sz="2200" kern="0">
                                  <a:latin typeface="Cambria Math" panose="02040503050406030204" pitchFamily="18" charset="0"/>
                                  <a:ea typeface="MS Mincho" panose="02020609040205080304" pitchFamily="49" charset="-128"/>
                                  <a:cs typeface="MyriadArabic-Regular"/>
                                </a:rPr>
                                <m:t>15</m:t>
                              </m:r>
                            </m:num>
                            <m:den>
                              <m:r>
                                <a:rPr lang="pt-BR" sz="2200" kern="0">
                                  <a:latin typeface="Cambria Math" panose="02040503050406030204" pitchFamily="18" charset="0"/>
                                  <a:ea typeface="MS Mincho" panose="02020609040205080304" pitchFamily="49" charset="-128"/>
                                  <a:cs typeface="MyriadArabic-Regular"/>
                                </a:rPr>
                                <m:t>2</m:t>
                              </m:r>
                            </m:den>
                          </m:f>
                          <m:r>
                            <a:rPr lang="pt-BR" sz="2200" kern="0">
                              <a:latin typeface="Cambria Math" panose="02040503050406030204" pitchFamily="18" charset="0"/>
                              <a:ea typeface="MS Mincho" panose="02020609040205080304" pitchFamily="49" charset="-128"/>
                              <a:cs typeface="MyriadArabic-Regular"/>
                            </a:rPr>
                            <m:t>; 1</m:t>
                          </m:r>
                        </m:e>
                      </m:d>
                      <m:r>
                        <a:rPr lang="pt-BR" sz="2200" b="0" i="0" kern="0" smtClean="0">
                          <a:latin typeface="Cambria Math" panose="02040503050406030204" pitchFamily="18" charset="0"/>
                          <a:ea typeface="MS Mincho" panose="02020609040205080304" pitchFamily="49" charset="-128"/>
                          <a:cs typeface="MyriadArabic-Regular"/>
                        </a:rPr>
                        <m:t> </m:t>
                      </m:r>
                    </m:oMath>
                  </m:oMathPara>
                </a14:m>
                <a:endParaRPr lang="pt-BR" sz="2200" b="0" i="0" kern="0" dirty="0">
                  <a:latin typeface="Cambria Math" panose="02040503050406030204" pitchFamily="18" charset="0"/>
                  <a:ea typeface="MS Mincho" panose="02020609040205080304" pitchFamily="49" charset="-128"/>
                  <a:cs typeface="MyriadArabic-Regular"/>
                </a:endParaRPr>
              </a:p>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0">
                          <a:latin typeface="Cambria Math" panose="02040503050406030204" pitchFamily="18" charset="0"/>
                          <a:ea typeface="MS Mincho" panose="02020609040205080304" pitchFamily="49" charset="-128"/>
                          <a:cs typeface="MyriadArabic-Regular"/>
                        </a:rPr>
                        <m:t>I</m:t>
                      </m:r>
                      <m:r>
                        <a:rPr lang="pt-BR" sz="2200" kern="0">
                          <a:latin typeface="Cambria Math" panose="02040503050406030204" pitchFamily="18" charset="0"/>
                          <a:ea typeface="MS Mincho" panose="02020609040205080304" pitchFamily="49" charset="-128"/>
                          <a:cs typeface="MyriadArabic-Regular"/>
                        </a:rPr>
                        <m:t> </m:t>
                      </m:r>
                      <m:d>
                        <m:dPr>
                          <m:ctrlPr>
                            <a:rPr lang="pt-BR" sz="2200" i="1" kern="100">
                              <a:latin typeface="Cambria Math" panose="02040503050406030204" pitchFamily="18" charset="0"/>
                              <a:ea typeface="MS Mincho" panose="02020609040205080304" pitchFamily="49" charset="-128"/>
                              <a:cs typeface="MyriadArabic-Regular"/>
                            </a:rPr>
                          </m:ctrlPr>
                        </m:dPr>
                        <m:e>
                          <m:r>
                            <a:rPr lang="pt-BR" sz="2200" kern="0">
                              <a:latin typeface="Cambria Math" panose="02040503050406030204" pitchFamily="18" charset="0"/>
                              <a:ea typeface="MS Mincho" panose="02020609040205080304" pitchFamily="49" charset="-128"/>
                              <a:cs typeface="MyriadArabic-Regular"/>
                            </a:rPr>
                            <m:t>6; 3</m:t>
                          </m:r>
                        </m:e>
                      </m:d>
                      <m:r>
                        <a:rPr lang="pt-BR" sz="2200" b="0" i="0" kern="0" smtClean="0">
                          <a:latin typeface="Cambria Math" panose="02040503050406030204" pitchFamily="18" charset="0"/>
                          <a:ea typeface="MS Mincho" panose="02020609040205080304" pitchFamily="49" charset="-128"/>
                          <a:cs typeface="MyriadArabic-Regular"/>
                        </a:rPr>
                        <m:t>                        </m:t>
                      </m:r>
                      <m:r>
                        <m:rPr>
                          <m:sty m:val="p"/>
                        </m:rPr>
                        <a:rPr lang="pt-BR" sz="2200" kern="0">
                          <a:latin typeface="Cambria Math" panose="02040503050406030204" pitchFamily="18" charset="0"/>
                          <a:ea typeface="MS Mincho" panose="02020609040205080304" pitchFamily="49" charset="-128"/>
                          <a:cs typeface="MyriadArabic-Regular"/>
                        </a:rPr>
                        <m:t>J</m:t>
                      </m:r>
                      <m:r>
                        <a:rPr lang="pt-BR" sz="2200" kern="0">
                          <a:latin typeface="Cambria Math" panose="02040503050406030204" pitchFamily="18" charset="0"/>
                          <a:ea typeface="MS Mincho" panose="02020609040205080304" pitchFamily="49" charset="-128"/>
                          <a:cs typeface="MyriadArabic-Regular"/>
                        </a:rPr>
                        <m:t> </m:t>
                      </m:r>
                      <m:d>
                        <m:dPr>
                          <m:ctrlPr>
                            <a:rPr lang="pt-BR" sz="2200" i="1" kern="100">
                              <a:latin typeface="Cambria Math" panose="02040503050406030204" pitchFamily="18" charset="0"/>
                              <a:ea typeface="MS Mincho" panose="02020609040205080304" pitchFamily="49" charset="-128"/>
                              <a:cs typeface="MyriadArabic-Regular"/>
                            </a:rPr>
                          </m:ctrlPr>
                        </m:dPr>
                        <m:e>
                          <m:r>
                            <a:rPr lang="pt-BR" sz="2200" kern="0">
                              <a:latin typeface="Cambria Math" panose="02040503050406030204" pitchFamily="18" charset="0"/>
                              <a:ea typeface="MS Mincho" panose="02020609040205080304" pitchFamily="49" charset="-128"/>
                              <a:cs typeface="MyriadArabic-Regular"/>
                            </a:rPr>
                            <m:t>1,5; 3</m:t>
                          </m:r>
                        </m:e>
                      </m:d>
                    </m:oMath>
                  </m:oMathPara>
                </a14:m>
                <a:endParaRPr lang="pt-BR" sz="2200" kern="100" dirty="0">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0">
                          <a:latin typeface="Cambria Math" panose="02040503050406030204" pitchFamily="18" charset="0"/>
                          <a:ea typeface="MS Mincho" panose="02020609040205080304" pitchFamily="49" charset="-128"/>
                          <a:cs typeface="MyriadArabic-Regular"/>
                        </a:rPr>
                        <m:t>K</m:t>
                      </m:r>
                      <m:r>
                        <a:rPr lang="pt-BR" sz="2200" kern="0">
                          <a:latin typeface="Cambria Math" panose="02040503050406030204" pitchFamily="18" charset="0"/>
                          <a:ea typeface="MS Mincho" panose="02020609040205080304" pitchFamily="49" charset="-128"/>
                          <a:cs typeface="MyriadArabic-Regular"/>
                        </a:rPr>
                        <m:t> </m:t>
                      </m:r>
                      <m:d>
                        <m:dPr>
                          <m:ctrlPr>
                            <a:rPr lang="pt-BR" sz="2200" i="1" kern="100">
                              <a:latin typeface="Cambria Math" panose="02040503050406030204" pitchFamily="18" charset="0"/>
                              <a:ea typeface="MS Mincho" panose="02020609040205080304" pitchFamily="49" charset="-128"/>
                              <a:cs typeface="MyriadArabic-Regular"/>
                            </a:rPr>
                          </m:ctrlPr>
                        </m:dPr>
                        <m:e>
                          <m:r>
                            <a:rPr lang="pt-BR" sz="2200" kern="0">
                              <a:latin typeface="Cambria Math" panose="02040503050406030204" pitchFamily="18" charset="0"/>
                              <a:ea typeface="MS Mincho" panose="02020609040205080304" pitchFamily="49" charset="-128"/>
                              <a:cs typeface="MyriadArabic-Regular"/>
                            </a:rPr>
                            <m:t>0; </m:t>
                          </m:r>
                          <m:f>
                            <m:fPr>
                              <m:ctrlPr>
                                <a:rPr lang="pt-BR" sz="2200" i="1" kern="100">
                                  <a:latin typeface="Cambria Math" panose="02040503050406030204" pitchFamily="18" charset="0"/>
                                  <a:ea typeface="MS Mincho" panose="02020609040205080304" pitchFamily="49" charset="-128"/>
                                  <a:cs typeface="MyriadArabic-Regular"/>
                                </a:rPr>
                              </m:ctrlPr>
                            </m:fPr>
                            <m:num>
                              <m:r>
                                <a:rPr lang="pt-BR" sz="2200" kern="0">
                                  <a:latin typeface="Cambria Math" panose="02040503050406030204" pitchFamily="18" charset="0"/>
                                  <a:ea typeface="MS Mincho" panose="02020609040205080304" pitchFamily="49" charset="-128"/>
                                  <a:cs typeface="MyriadArabic-Regular"/>
                                </a:rPr>
                                <m:t>3</m:t>
                              </m:r>
                            </m:num>
                            <m:den>
                              <m:r>
                                <a:rPr lang="pt-BR" sz="2200" kern="0">
                                  <a:latin typeface="Cambria Math" panose="02040503050406030204" pitchFamily="18" charset="0"/>
                                  <a:ea typeface="MS Mincho" panose="02020609040205080304" pitchFamily="49" charset="-128"/>
                                  <a:cs typeface="MyriadArabic-Regular"/>
                                </a:rPr>
                                <m:t>2</m:t>
                              </m:r>
                            </m:den>
                          </m:f>
                        </m:e>
                      </m:d>
                      <m:r>
                        <a:rPr lang="pt-BR" sz="2200" b="0" i="0" kern="0" smtClean="0">
                          <a:latin typeface="Cambria Math" panose="02040503050406030204" pitchFamily="18" charset="0"/>
                          <a:ea typeface="MS Mincho" panose="02020609040205080304" pitchFamily="49" charset="-128"/>
                          <a:cs typeface="MyriadArabic-Regular"/>
                        </a:rPr>
                        <m:t>                    </m:t>
                      </m:r>
                      <m:r>
                        <m:rPr>
                          <m:sty m:val="p"/>
                        </m:rPr>
                        <a:rPr lang="pt-BR" sz="2200" kern="0">
                          <a:latin typeface="Cambria Math" panose="02040503050406030204" pitchFamily="18" charset="0"/>
                          <a:ea typeface="MS Mincho" panose="02020609040205080304" pitchFamily="49" charset="-128"/>
                          <a:cs typeface="MyriadArabic-Regular"/>
                        </a:rPr>
                        <m:t>L</m:t>
                      </m:r>
                      <m:r>
                        <a:rPr lang="pt-BR" sz="2200" kern="0">
                          <a:latin typeface="Cambria Math" panose="02040503050406030204" pitchFamily="18" charset="0"/>
                          <a:ea typeface="MS Mincho" panose="02020609040205080304" pitchFamily="49" charset="-128"/>
                          <a:cs typeface="MyriadArabic-Regular"/>
                        </a:rPr>
                        <m:t> </m:t>
                      </m:r>
                      <m:d>
                        <m:dPr>
                          <m:ctrlPr>
                            <a:rPr lang="pt-BR" sz="2200" i="1" kern="100">
                              <a:latin typeface="Cambria Math" panose="02040503050406030204" pitchFamily="18" charset="0"/>
                              <a:ea typeface="MS Mincho" panose="02020609040205080304" pitchFamily="49" charset="-128"/>
                              <a:cs typeface="MyriadArabic-Regular"/>
                            </a:rPr>
                          </m:ctrlPr>
                        </m:dPr>
                        <m:e>
                          <m:f>
                            <m:fPr>
                              <m:ctrlPr>
                                <a:rPr lang="pt-BR" sz="2200" i="1" kern="100">
                                  <a:latin typeface="Cambria Math" panose="02040503050406030204" pitchFamily="18" charset="0"/>
                                  <a:ea typeface="MS Mincho" panose="02020609040205080304" pitchFamily="49" charset="-128"/>
                                  <a:cs typeface="MyriadArabic-Regular"/>
                                </a:rPr>
                              </m:ctrlPr>
                            </m:fPr>
                            <m:num>
                              <m:r>
                                <a:rPr lang="pt-BR" sz="2200" kern="0">
                                  <a:latin typeface="Cambria Math" panose="02040503050406030204" pitchFamily="18" charset="0"/>
                                  <a:ea typeface="MS Mincho" panose="02020609040205080304" pitchFamily="49" charset="-128"/>
                                  <a:cs typeface="MyriadArabic-Regular"/>
                                </a:rPr>
                                <m:t>10</m:t>
                              </m:r>
                            </m:num>
                            <m:den>
                              <m:r>
                                <a:rPr lang="pt-BR" sz="2200" kern="0">
                                  <a:latin typeface="Cambria Math" panose="02040503050406030204" pitchFamily="18" charset="0"/>
                                  <a:ea typeface="MS Mincho" panose="02020609040205080304" pitchFamily="49" charset="-128"/>
                                  <a:cs typeface="MyriadArabic-Regular"/>
                                </a:rPr>
                                <m:t>2</m:t>
                              </m:r>
                            </m:den>
                          </m:f>
                          <m:r>
                            <a:rPr lang="pt-BR" sz="2200" kern="0">
                              <a:latin typeface="Cambria Math" panose="02040503050406030204" pitchFamily="18" charset="0"/>
                              <a:ea typeface="MS Mincho" panose="02020609040205080304" pitchFamily="49" charset="-128"/>
                              <a:cs typeface="MyriadArabic-Regular"/>
                            </a:rPr>
                            <m:t>;</m:t>
                          </m:r>
                          <m:f>
                            <m:fPr>
                              <m:ctrlPr>
                                <a:rPr lang="pt-BR" sz="2200" i="1" kern="100">
                                  <a:latin typeface="Cambria Math" panose="02040503050406030204" pitchFamily="18" charset="0"/>
                                  <a:ea typeface="MS Mincho" panose="02020609040205080304" pitchFamily="49" charset="-128"/>
                                  <a:cs typeface="MyriadArabic-Regular"/>
                                </a:rPr>
                              </m:ctrlPr>
                            </m:fPr>
                            <m:num>
                              <m:r>
                                <a:rPr lang="pt-BR" sz="2200" kern="0">
                                  <a:latin typeface="Cambria Math" panose="02040503050406030204" pitchFamily="18" charset="0"/>
                                  <a:ea typeface="MS Mincho" panose="02020609040205080304" pitchFamily="49" charset="-128"/>
                                  <a:cs typeface="MyriadArabic-Regular"/>
                                </a:rPr>
                                <m:t>3</m:t>
                              </m:r>
                            </m:num>
                            <m:den>
                              <m:r>
                                <a:rPr lang="pt-BR" sz="2200" kern="0">
                                  <a:latin typeface="Cambria Math" panose="02040503050406030204" pitchFamily="18" charset="0"/>
                                  <a:ea typeface="MS Mincho" panose="02020609040205080304" pitchFamily="49" charset="-128"/>
                                  <a:cs typeface="MyriadArabic-Regular"/>
                                </a:rPr>
                                <m:t>2</m:t>
                              </m:r>
                            </m:den>
                          </m:f>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EE8E106-E466-1D71-DEE5-61815AA10DBA}"/>
                  </a:ext>
                </a:extLst>
              </p:cNvPr>
              <p:cNvSpPr txBox="1">
                <a:spLocks noRot="1" noChangeAspect="1" noMove="1" noResize="1" noEditPoints="1" noAdjustHandles="1" noChangeArrowheads="1" noChangeShapeType="1" noTextEdit="1"/>
              </p:cNvSpPr>
              <p:nvPr/>
            </p:nvSpPr>
            <p:spPr>
              <a:xfrm>
                <a:off x="473559" y="1886830"/>
                <a:ext cx="5286375" cy="4688206"/>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A10B22B-A059-8229-A458-BE786BF0902B}"/>
                  </a:ext>
                </a:extLst>
              </p:cNvPr>
              <p:cNvSpPr txBox="1"/>
              <p:nvPr/>
            </p:nvSpPr>
            <p:spPr>
              <a:xfrm>
                <a:off x="6424343" y="701996"/>
                <a:ext cx="5534911" cy="2263184"/>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3. </a:t>
                </a:r>
                <a:r>
                  <a:rPr lang="pt-BR" sz="2200" b="0" i="0" u="none" strike="noStrike" baseline="0" dirty="0">
                    <a:latin typeface="Arial Narrow" panose="020B0606020202030204" pitchFamily="34" charset="0"/>
                    <a:cs typeface="Arial" panose="020B0604020202020204" pitchFamily="34" charset="0"/>
                  </a:rPr>
                  <a:t>O professor de Matemática de João pediu que ele marcasse em um plano cartesiano os pontos </a:t>
                </a:r>
                <a14:m>
                  <m:oMath xmlns:m="http://schemas.openxmlformats.org/officeDocument/2006/math">
                    <m:r>
                      <a:rPr lang="pt-BR" sz="2200" b="0" i="1" u="none" strike="noStrike" baseline="0" smtClean="0">
                        <a:latin typeface="Cambria Math" panose="02040503050406030204" pitchFamily="18" charset="0"/>
                        <a:cs typeface="Arial" panose="020B0604020202020204" pitchFamily="34" charset="0"/>
                      </a:rPr>
                      <m:t>𝐴</m:t>
                    </m:r>
                    <m:r>
                      <a:rPr lang="pt-BR" sz="2200" b="0" i="1" u="none" strike="noStrike" baseline="0" smtClean="0">
                        <a:latin typeface="Cambria Math" panose="02040503050406030204" pitchFamily="18" charset="0"/>
                        <a:cs typeface="Arial" panose="020B0604020202020204" pitchFamily="34" charset="0"/>
                      </a:rPr>
                      <m:t>(−2;−</m:t>
                    </m:r>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1</m:t>
                        </m:r>
                      </m:num>
                      <m:den>
                        <m:r>
                          <a:rPr lang="pt-BR" sz="2200" b="0" i="1" u="none" strike="noStrike" baseline="0" smtClean="0">
                            <a:latin typeface="Cambria Math" panose="02040503050406030204" pitchFamily="18" charset="0"/>
                            <a:cs typeface="Arial" panose="020B0604020202020204" pitchFamily="34" charset="0"/>
                          </a:rPr>
                          <m:t>2</m:t>
                        </m:r>
                      </m:den>
                    </m:f>
                    <m:r>
                      <a:rPr lang="pt-BR" sz="2200" b="0" i="1" u="none" strike="noStrike" baseline="0" smtClean="0">
                        <a:latin typeface="Cambria Math" panose="02040503050406030204" pitchFamily="18" charset="0"/>
                        <a:cs typeface="Arial" panose="020B0604020202020204" pitchFamily="34" charset="0"/>
                      </a:rPr>
                      <m:t>)</m:t>
                    </m:r>
                  </m:oMath>
                </a14:m>
                <a:r>
                  <a:rPr lang="pt-BR" sz="2200" b="0" i="0" u="none" strike="noStrike" baseline="0" dirty="0">
                    <a:latin typeface="Arial Narrow" panose="020B0606020202030204" pitchFamily="34" charset="0"/>
                    <a:cs typeface="Arial" panose="020B0604020202020204" pitchFamily="34" charset="0"/>
                  </a:rPr>
                  <a:t>,</a:t>
                </a:r>
                <a:r>
                  <a:rPr lang="pt-BR" sz="2200" dirty="0">
                    <a:latin typeface="Arial Narrow" panose="020B0606020202030204" pitchFamily="34" charset="0"/>
                    <a:cs typeface="Arial" panose="020B0604020202020204" pitchFamily="34" charset="0"/>
                  </a:rPr>
                  <a:t> </a:t>
                </a:r>
                <a14:m>
                  <m:oMath xmlns:m="http://schemas.openxmlformats.org/officeDocument/2006/math">
                    <m:r>
                      <a:rPr lang="pt-BR" sz="2200" b="0" i="1" smtClean="0">
                        <a:latin typeface="Cambria Math" panose="02040503050406030204" pitchFamily="18" charset="0"/>
                        <a:cs typeface="Arial" panose="020B0604020202020204" pitchFamily="34" charset="0"/>
                      </a:rPr>
                      <m:t>𝐵</m:t>
                    </m:r>
                    <m:r>
                      <a:rPr lang="pt-BR" sz="2200" i="1">
                        <a:latin typeface="Cambria Math" panose="02040503050406030204" pitchFamily="18" charset="0"/>
                        <a:cs typeface="Arial" panose="020B0604020202020204" pitchFamily="34" charset="0"/>
                      </a:rPr>
                      <m:t>(−2;</m:t>
                    </m:r>
                    <m:f>
                      <m:fPr>
                        <m:ctrlPr>
                          <a:rPr lang="pt-BR" sz="2200" i="1">
                            <a:latin typeface="Cambria Math" panose="02040503050406030204" pitchFamily="18" charset="0"/>
                            <a:cs typeface="Arial" panose="020B0604020202020204" pitchFamily="34" charset="0"/>
                          </a:rPr>
                        </m:ctrlPr>
                      </m:fPr>
                      <m:num>
                        <m:r>
                          <a:rPr lang="pt-BR" sz="2200" i="1">
                            <a:latin typeface="Cambria Math" panose="02040503050406030204" pitchFamily="18" charset="0"/>
                            <a:cs typeface="Arial" panose="020B0604020202020204" pitchFamily="34" charset="0"/>
                          </a:rPr>
                          <m:t>1</m:t>
                        </m:r>
                      </m:num>
                      <m:den>
                        <m:r>
                          <a:rPr lang="pt-BR" sz="2200" i="1">
                            <a:latin typeface="Cambria Math" panose="02040503050406030204" pitchFamily="18" charset="0"/>
                            <a:cs typeface="Arial" panose="020B0604020202020204" pitchFamily="34" charset="0"/>
                          </a:rPr>
                          <m:t>2</m:t>
                        </m:r>
                      </m:den>
                    </m:f>
                    <m:r>
                      <a:rPr lang="pt-BR" sz="2200" i="1">
                        <a:latin typeface="Cambria Math" panose="02040503050406030204" pitchFamily="18" charset="0"/>
                        <a:cs typeface="Arial" panose="020B0604020202020204" pitchFamily="34" charset="0"/>
                      </a:rPr>
                      <m:t>)</m:t>
                    </m:r>
                  </m:oMath>
                </a14:m>
                <a:r>
                  <a:rPr lang="pt-BR" sz="2200" dirty="0">
                    <a:latin typeface="Arial Narrow" panose="020B0606020202030204" pitchFamily="34" charset="0"/>
                    <a:cs typeface="Arial" panose="020B0604020202020204" pitchFamily="34" charset="0"/>
                  </a:rPr>
                  <a:t>, </a:t>
                </a:r>
                <a:r>
                  <a:rPr lang="pt-BR" sz="2200" i="1" dirty="0">
                    <a:latin typeface="Arial Narrow" panose="020B0606020202030204" pitchFamily="34" charset="0"/>
                    <a:cs typeface="Arial" panose="020B0604020202020204" pitchFamily="34" charset="0"/>
                  </a:rPr>
                  <a:t>C</a:t>
                </a:r>
                <a14:m>
                  <m:oMath xmlns:m="http://schemas.openxmlformats.org/officeDocument/2006/math">
                    <m:d>
                      <m:dPr>
                        <m:ctrlPr>
                          <a:rPr lang="pt-BR" sz="2200" i="1">
                            <a:latin typeface="Cambria Math" panose="02040503050406030204" pitchFamily="18" charset="0"/>
                            <a:cs typeface="Arial" panose="020B0604020202020204" pitchFamily="34" charset="0"/>
                          </a:rPr>
                        </m:ctrlPr>
                      </m:dPr>
                      <m:e>
                        <m:r>
                          <a:rPr lang="pt-BR" sz="2200" b="0" i="1" smtClean="0">
                            <a:latin typeface="Cambria Math" panose="02040503050406030204" pitchFamily="18" charset="0"/>
                            <a:cs typeface="Arial" panose="020B0604020202020204" pitchFamily="34" charset="0"/>
                          </a:rPr>
                          <m:t>0</m:t>
                        </m:r>
                        <m:r>
                          <a:rPr lang="pt-BR" sz="2200" i="1">
                            <a:latin typeface="Cambria Math" panose="02040503050406030204" pitchFamily="18" charset="0"/>
                            <a:cs typeface="Arial" panose="020B0604020202020204" pitchFamily="34" charset="0"/>
                          </a:rPr>
                          <m:t>;−</m:t>
                        </m:r>
                        <m:r>
                          <a:rPr lang="pt-BR" sz="2200" b="0" i="1" smtClean="0">
                            <a:latin typeface="Cambria Math" panose="02040503050406030204" pitchFamily="18" charset="0"/>
                            <a:cs typeface="Arial" panose="020B0604020202020204" pitchFamily="34" charset="0"/>
                          </a:rPr>
                          <m:t>1</m:t>
                        </m:r>
                      </m:e>
                    </m:d>
                    <m:r>
                      <a:rPr lang="pt-BR" sz="2200" b="0" i="0" smtClean="0">
                        <a:latin typeface="Cambria Math" panose="02040503050406030204" pitchFamily="18" charset="0"/>
                        <a:cs typeface="Arial" panose="020B0604020202020204" pitchFamily="34" charset="0"/>
                      </a:rPr>
                      <m:t> </m:t>
                    </m:r>
                    <m:r>
                      <m:rPr>
                        <m:sty m:val="p"/>
                      </m:rPr>
                      <a:rPr lang="pt-BR" sz="2200" b="0" i="0" smtClean="0">
                        <a:latin typeface="Cambria Math" panose="02040503050406030204" pitchFamily="18" charset="0"/>
                        <a:cs typeface="Arial" panose="020B0604020202020204" pitchFamily="34" charset="0"/>
                      </a:rPr>
                      <m:t>e</m:t>
                    </m:r>
                    <m:r>
                      <a:rPr lang="pt-BR" sz="2200" b="0" i="1" smtClean="0">
                        <a:latin typeface="Cambria Math" panose="02040503050406030204" pitchFamily="18" charset="0"/>
                        <a:cs typeface="Arial" panose="020B0604020202020204" pitchFamily="34" charset="0"/>
                      </a:rPr>
                      <m:t> </m:t>
                    </m:r>
                    <m:r>
                      <a:rPr lang="pt-BR" sz="2200" b="0" i="1" smtClean="0">
                        <a:latin typeface="Cambria Math" panose="02040503050406030204" pitchFamily="18" charset="0"/>
                        <a:cs typeface="Arial" panose="020B0604020202020204" pitchFamily="34" charset="0"/>
                      </a:rPr>
                      <m:t>𝐷</m:t>
                    </m:r>
                    <m:r>
                      <a:rPr lang="pt-BR" sz="2200" i="1">
                        <a:latin typeface="Cambria Math" panose="02040503050406030204" pitchFamily="18" charset="0"/>
                        <a:cs typeface="Arial" panose="020B0604020202020204" pitchFamily="34" charset="0"/>
                      </a:rPr>
                      <m:t>(</m:t>
                    </m:r>
                    <m:r>
                      <a:rPr lang="pt-BR" sz="2200" b="0" i="1" smtClean="0">
                        <a:latin typeface="Cambria Math" panose="02040503050406030204" pitchFamily="18" charset="0"/>
                        <a:cs typeface="Arial" panose="020B0604020202020204" pitchFamily="34" charset="0"/>
                      </a:rPr>
                      <m:t>3</m:t>
                    </m:r>
                    <m:r>
                      <a:rPr lang="pt-BR" sz="2200" i="1">
                        <a:latin typeface="Cambria Math" panose="02040503050406030204" pitchFamily="18" charset="0"/>
                        <a:cs typeface="Arial" panose="020B0604020202020204" pitchFamily="34" charset="0"/>
                      </a:rPr>
                      <m:t>;−</m:t>
                    </m:r>
                    <m:r>
                      <a:rPr lang="pt-BR" sz="2200" b="0" i="1" smtClean="0">
                        <a:latin typeface="Cambria Math" panose="02040503050406030204" pitchFamily="18" charset="0"/>
                        <a:cs typeface="Arial" panose="020B0604020202020204" pitchFamily="34" charset="0"/>
                      </a:rPr>
                      <m:t>3</m:t>
                    </m:r>
                    <m:r>
                      <a:rPr lang="pt-BR" sz="2200" i="1">
                        <a:latin typeface="Cambria Math" panose="02040503050406030204" pitchFamily="18" charset="0"/>
                        <a:cs typeface="Arial" panose="020B0604020202020204" pitchFamily="34" charset="0"/>
                      </a:rPr>
                      <m:t>)</m:t>
                    </m:r>
                  </m:oMath>
                </a14:m>
                <a:r>
                  <a:rPr lang="pt-BR" sz="2200" b="0" i="0" u="none" strike="noStrike" baseline="0" dirty="0">
                    <a:latin typeface="Arial Narrow" panose="020B0606020202030204" pitchFamily="34" charset="0"/>
                    <a:cs typeface="Arial" panose="020B0604020202020204" pitchFamily="34" charset="0"/>
                  </a:rPr>
                  <a:t>. Se João marcar corretamente todos os pontos, qual será o único quadrante em que não haverá nenhum ponto marcado?</a:t>
                </a:r>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FA10B22B-A059-8229-A458-BE786BF0902B}"/>
                  </a:ext>
                </a:extLst>
              </p:cNvPr>
              <p:cNvSpPr txBox="1">
                <a:spLocks noRot="1" noChangeAspect="1" noMove="1" noResize="1" noEditPoints="1" noAdjustHandles="1" noChangeArrowheads="1" noChangeShapeType="1" noTextEdit="1"/>
              </p:cNvSpPr>
              <p:nvPr/>
            </p:nvSpPr>
            <p:spPr>
              <a:xfrm>
                <a:off x="6424343" y="701996"/>
                <a:ext cx="5534911" cy="2263184"/>
              </a:xfrm>
              <a:prstGeom prst="rect">
                <a:avLst/>
              </a:prstGeom>
              <a:blipFill>
                <a:blip r:embed="rId3"/>
                <a:stretch>
                  <a:fillRect l="-1432" t="-1887" r="-1432" b="-4852"/>
                </a:stretch>
              </a:blipFill>
            </p:spPr>
            <p:txBody>
              <a:bodyPr/>
              <a:lstStyle/>
              <a:p>
                <a:r>
                  <a:rPr lang="pt-BR">
                    <a:noFill/>
                  </a:rPr>
                  <a:t> </a:t>
                </a:r>
              </a:p>
            </p:txBody>
          </p:sp>
        </mc:Fallback>
      </mc:AlternateContent>
      <p:cxnSp>
        <p:nvCxnSpPr>
          <p:cNvPr id="7" name="Conector reto 6">
            <a:extLst>
              <a:ext uri="{FF2B5EF4-FFF2-40B4-BE49-F238E27FC236}">
                <a16:creationId xmlns:a16="http://schemas.microsoft.com/office/drawing/2014/main" id="{59EF68DC-3F86-BC31-7433-CEFB1096FE6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8" name="CaixaDeTexto 7">
            <a:extLst>
              <a:ext uri="{FF2B5EF4-FFF2-40B4-BE49-F238E27FC236}">
                <a16:creationId xmlns:a16="http://schemas.microsoft.com/office/drawing/2014/main" id="{4C91D1EA-34F5-BBBB-B67E-1E237E1E0319}"/>
              </a:ext>
            </a:extLst>
          </p:cNvPr>
          <p:cNvSpPr txBox="1"/>
          <p:nvPr/>
        </p:nvSpPr>
        <p:spPr>
          <a:xfrm>
            <a:off x="6303034" y="2965180"/>
            <a:ext cx="5656220" cy="3477875"/>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Valide as sentenças, a seguir, em (V) verdadeiras ou (F) falsas:</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3</a:t>
            </a:r>
            <a:r>
              <a:rPr lang="pt-BR" sz="2200" b="0" i="0" u="none" strike="noStrike" baseline="0" dirty="0">
                <a:latin typeface="Arial Narrow" panose="020B0606020202030204" pitchFamily="34" charset="0"/>
                <a:cs typeface="Arial" panose="020B0604020202020204" pitchFamily="34" charset="0"/>
              </a:rPr>
              <a:t>; – </a:t>
            </a:r>
            <a:r>
              <a:rPr lang="pt-BR" sz="2200" b="0" i="1" u="none" strike="noStrike" baseline="0" dirty="0">
                <a:latin typeface="Arial Narrow" panose="020B0606020202030204" pitchFamily="34" charset="0"/>
                <a:cs typeface="Arial" panose="020B0604020202020204" pitchFamily="34" charset="0"/>
              </a:rPr>
              <a:t>2</a:t>
            </a:r>
            <a:r>
              <a:rPr lang="pt-BR" sz="2200" b="0" i="0" u="none" strike="noStrike" baseline="0" dirty="0">
                <a:latin typeface="Arial Narrow" panose="020B0606020202030204" pitchFamily="34" charset="0"/>
                <a:cs typeface="Arial" panose="020B0604020202020204" pitchFamily="34" charset="0"/>
              </a:rPr>
              <a:t>) pertence ao quarto quadrante.</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2</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pertence ao segundo quadrante.</a:t>
            </a:r>
          </a:p>
          <a:p>
            <a:pPr algn="just"/>
            <a:r>
              <a:rPr lang="pt-BR" sz="2200" b="0" i="0" u="none" strike="noStrike" baseline="0" dirty="0">
                <a:latin typeface="Arial Narrow" panose="020B0606020202030204" pitchFamily="34" charset="0"/>
                <a:cs typeface="Arial" panose="020B0604020202020204" pitchFamily="34" charset="0"/>
              </a:rPr>
              <a:t>( ) O ponto (–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3</a:t>
            </a:r>
            <a:r>
              <a:rPr lang="pt-BR" sz="2200" b="0" i="0" u="none" strike="noStrike" baseline="0" dirty="0">
                <a:latin typeface="Arial Narrow" panose="020B0606020202030204" pitchFamily="34" charset="0"/>
                <a:cs typeface="Arial" panose="020B0604020202020204" pitchFamily="34" charset="0"/>
              </a:rPr>
              <a:t>) pertence ao terceiro quadrante.</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4</a:t>
            </a:r>
            <a:r>
              <a:rPr lang="pt-BR" sz="2200" b="0" i="0" u="none" strike="noStrike" baseline="0" dirty="0">
                <a:latin typeface="Arial Narrow" panose="020B0606020202030204" pitchFamily="34" charset="0"/>
                <a:cs typeface="Arial" panose="020B0604020202020204" pitchFamily="34" charset="0"/>
              </a:rPr>
              <a:t>) pertence ao primeiro quadrante.</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3</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 pertence ao terceiro quadrante.</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 é a origem do plano cartesiano.</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6</a:t>
            </a:r>
            <a:r>
              <a:rPr lang="pt-BR" sz="2200" b="0" i="0" u="none" strike="noStrike" baseline="0" dirty="0">
                <a:latin typeface="Arial Narrow" panose="020B0606020202030204" pitchFamily="34" charset="0"/>
                <a:cs typeface="Arial" panose="020B0604020202020204" pitchFamily="34" charset="0"/>
              </a:rPr>
              <a:t>) pertence ao o eixo das ordenadas</a:t>
            </a:r>
          </a:p>
          <a:p>
            <a:pPr algn="just"/>
            <a:r>
              <a:rPr lang="pt-BR" sz="2200" b="0" i="0" u="none" strike="noStrike" baseline="0" dirty="0">
                <a:latin typeface="Arial Narrow" panose="020B0606020202030204" pitchFamily="34" charset="0"/>
                <a:cs typeface="Arial" panose="020B0604020202020204" pitchFamily="34" charset="0"/>
              </a:rPr>
              <a:t>( ) O ponto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 pertence o eixo das abscissas</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891800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3A9F4-9D1B-3051-1866-3C70D3730718}"/>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6800550C-B7E8-C03D-7FF3-457BAD9D57CE}"/>
              </a:ext>
            </a:extLst>
          </p:cNvPr>
          <p:cNvSpPr txBox="1"/>
          <p:nvPr/>
        </p:nvSpPr>
        <p:spPr>
          <a:xfrm>
            <a:off x="322773" y="632045"/>
            <a:ext cx="5380724" cy="3139321"/>
          </a:xfrm>
          <a:prstGeom prst="rect">
            <a:avLst/>
          </a:prstGeom>
          <a:noFill/>
        </p:spPr>
        <p:txBody>
          <a:bodyPr wrap="square">
            <a:spAutoFit/>
          </a:bodyPr>
          <a:lstStyle/>
          <a:p>
            <a:pPr algn="ctr"/>
            <a:r>
              <a:rPr lang="pt-BR" sz="2200" b="1" i="0" u="none" strike="noStrike" baseline="0" dirty="0">
                <a:solidFill>
                  <a:srgbClr val="000000"/>
                </a:solidFill>
                <a:latin typeface="Arial Narrow" panose="020B0606020202030204" pitchFamily="34" charset="0"/>
                <a:cs typeface="Arial" panose="020B0604020202020204" pitchFamily="34" charset="0"/>
              </a:rPr>
              <a:t>MOVIMENTAÇÃO DE PONTOS NO PLANO</a:t>
            </a:r>
          </a:p>
          <a:p>
            <a:pPr algn="ctr"/>
            <a:r>
              <a:rPr lang="pt-BR" sz="2200" b="1" i="0" u="none" strike="noStrike" baseline="0" dirty="0">
                <a:solidFill>
                  <a:srgbClr val="000000"/>
                </a:solidFill>
                <a:latin typeface="Arial Narrow" panose="020B0606020202030204" pitchFamily="34" charset="0"/>
                <a:cs typeface="Arial" panose="020B0604020202020204" pitchFamily="34" charset="0"/>
              </a:rPr>
              <a:t>CARTESIANO</a:t>
            </a:r>
          </a:p>
          <a:p>
            <a:pPr algn="ctr"/>
            <a:endParaRPr lang="pt-BR" sz="2200" b="1" i="0" u="none" strike="noStrike" baseline="0" dirty="0">
              <a:solidFill>
                <a:srgbClr val="000000"/>
              </a:solidFill>
              <a:latin typeface="Arial Narrow" panose="020B0606020202030204" pitchFamily="34" charset="0"/>
              <a:cs typeface="Arial" panose="020B0604020202020204" pitchFamily="34" charset="0"/>
            </a:endParaRPr>
          </a:p>
          <a:p>
            <a:pPr algn="just"/>
            <a:r>
              <a:rPr lang="pt-BR" sz="2200" b="0" i="0" u="none" strike="noStrike" baseline="0" dirty="0">
                <a:solidFill>
                  <a:srgbClr val="000000"/>
                </a:solidFill>
                <a:latin typeface="Arial Narrow" panose="020B0606020202030204" pitchFamily="34" charset="0"/>
                <a:cs typeface="Arial" panose="020B0604020202020204" pitchFamily="34" charset="0"/>
              </a:rPr>
              <a:t>Para todo ponto 𝐏, de par ordenado (</a:t>
            </a:r>
            <a:r>
              <a:rPr lang="pt-BR" sz="2200" b="0" i="0" u="none" strike="noStrike" baseline="0" dirty="0">
                <a:solidFill>
                  <a:srgbClr val="0E85FF"/>
                </a:solidFill>
                <a:latin typeface="Arial Narrow" panose="020B0606020202030204" pitchFamily="34" charset="0"/>
                <a:cs typeface="Arial" panose="020B0604020202020204" pitchFamily="34" charset="0"/>
              </a:rPr>
              <a:t>𝒙 </a:t>
            </a:r>
            <a:r>
              <a:rPr lang="pt-BR" sz="2200" b="0" i="0" u="none" strike="noStrike" baseline="0" dirty="0">
                <a:solidFill>
                  <a:srgbClr val="000000"/>
                </a:solidFill>
                <a:latin typeface="Arial Narrow" panose="020B0606020202030204" pitchFamily="34" charset="0"/>
                <a:cs typeface="Arial" panose="020B0604020202020204" pitchFamily="34" charset="0"/>
              </a:rPr>
              <a:t>, </a:t>
            </a:r>
            <a:r>
              <a:rPr lang="pt-BR" sz="2200" b="0" i="0" u="none" strike="noStrike" baseline="0" dirty="0">
                <a:solidFill>
                  <a:srgbClr val="FF402B"/>
                </a:solidFill>
                <a:latin typeface="Arial Narrow" panose="020B0606020202030204" pitchFamily="34" charset="0"/>
                <a:cs typeface="Arial" panose="020B0604020202020204" pitchFamily="34" charset="0"/>
              </a:rPr>
              <a:t>𝒚</a:t>
            </a:r>
            <a:r>
              <a:rPr lang="pt-BR" sz="2200" b="0" i="0" u="none" strike="noStrike" baseline="0" dirty="0">
                <a:solidFill>
                  <a:srgbClr val="000000"/>
                </a:solidFill>
                <a:latin typeface="Arial Narrow" panose="020B0606020202030204" pitchFamily="34" charset="0"/>
                <a:cs typeface="Arial" panose="020B0604020202020204" pitchFamily="34" charset="0"/>
              </a:rPr>
              <a:t>)</a:t>
            </a:r>
            <a:r>
              <a:rPr lang="pt-BR" sz="2200" b="1" i="0" u="none" strike="noStrike" baseline="0" dirty="0">
                <a:solidFill>
                  <a:srgbClr val="000000"/>
                </a:solidFill>
                <a:latin typeface="Arial Narrow" panose="020B0606020202030204" pitchFamily="34" charset="0"/>
                <a:cs typeface="Arial" panose="020B0604020202020204" pitchFamily="34" charset="0"/>
              </a:rPr>
              <a:t>, </a:t>
            </a:r>
            <a:r>
              <a:rPr lang="pt-BR" sz="2200" b="0" i="0" u="none" strike="noStrike" baseline="0" dirty="0">
                <a:solidFill>
                  <a:srgbClr val="000000"/>
                </a:solidFill>
                <a:latin typeface="Arial Narrow" panose="020B0606020202030204" pitchFamily="34" charset="0"/>
                <a:cs typeface="Arial" panose="020B0604020202020204" pitchFamily="34" charset="0"/>
              </a:rPr>
              <a:t>o valor de </a:t>
            </a:r>
            <a:r>
              <a:rPr lang="pt-BR" sz="2200" b="0" i="0" u="none" strike="noStrike" baseline="0" dirty="0">
                <a:solidFill>
                  <a:srgbClr val="0E85FF"/>
                </a:solidFill>
                <a:latin typeface="Arial Narrow" panose="020B0606020202030204" pitchFamily="34" charset="0"/>
                <a:cs typeface="Arial" panose="020B0604020202020204" pitchFamily="34" charset="0"/>
              </a:rPr>
              <a:t>𝒙 </a:t>
            </a:r>
            <a:r>
              <a:rPr lang="pt-BR" sz="2200" b="0" i="0" u="none" strike="noStrike" baseline="0" dirty="0">
                <a:solidFill>
                  <a:srgbClr val="000000"/>
                </a:solidFill>
                <a:latin typeface="Arial Narrow" panose="020B0606020202030204" pitchFamily="34" charset="0"/>
                <a:cs typeface="Arial" panose="020B0604020202020204" pitchFamily="34" charset="0"/>
              </a:rPr>
              <a:t>(abscissa) indica quantas unidades esse ponto se encontra em relação à origem 𝐎  (𝟎, 𝟎</a:t>
            </a:r>
            <a:r>
              <a:rPr lang="pt-BR" sz="2200" b="0" i="1" u="none" strike="noStrike" baseline="0" dirty="0">
                <a:solidFill>
                  <a:srgbClr val="000000"/>
                </a:solidFill>
                <a:latin typeface="Arial Narrow" panose="020B0606020202030204" pitchFamily="34" charset="0"/>
                <a:cs typeface="Arial" panose="020B0604020202020204" pitchFamily="34" charset="0"/>
              </a:rPr>
              <a:t>) </a:t>
            </a:r>
            <a:r>
              <a:rPr lang="pt-BR" sz="2200" b="0" i="0" u="none" strike="noStrike" baseline="0" dirty="0">
                <a:solidFill>
                  <a:srgbClr val="000000"/>
                </a:solidFill>
                <a:latin typeface="Arial Narrow" panose="020B0606020202030204" pitchFamily="34" charset="0"/>
                <a:cs typeface="Arial" panose="020B0604020202020204" pitchFamily="34" charset="0"/>
              </a:rPr>
              <a:t>no sentido </a:t>
            </a:r>
            <a:r>
              <a:rPr lang="pt-BR" sz="2200" b="1" i="0" u="none" strike="noStrike" baseline="0" dirty="0">
                <a:solidFill>
                  <a:srgbClr val="0E85FF"/>
                </a:solidFill>
                <a:latin typeface="Arial Narrow" panose="020B0606020202030204" pitchFamily="34" charset="0"/>
                <a:cs typeface="Arial" panose="020B0604020202020204" pitchFamily="34" charset="0"/>
              </a:rPr>
              <a:t>horizontal, </a:t>
            </a:r>
            <a:r>
              <a:rPr lang="pt-BR" sz="2200" b="0" i="0" u="none" strike="noStrike" baseline="0" dirty="0">
                <a:solidFill>
                  <a:srgbClr val="000000"/>
                </a:solidFill>
                <a:latin typeface="Arial Narrow" panose="020B0606020202030204" pitchFamily="34" charset="0"/>
                <a:cs typeface="Arial" panose="020B0604020202020204" pitchFamily="34" charset="0"/>
              </a:rPr>
              <a:t>e o valor de </a:t>
            </a:r>
            <a:r>
              <a:rPr lang="pt-BR" sz="2200" b="0" i="0" u="none" strike="noStrike" baseline="0" dirty="0">
                <a:solidFill>
                  <a:srgbClr val="FF402B"/>
                </a:solidFill>
                <a:latin typeface="Arial Narrow" panose="020B0606020202030204" pitchFamily="34" charset="0"/>
                <a:cs typeface="Arial" panose="020B0604020202020204" pitchFamily="34" charset="0"/>
              </a:rPr>
              <a:t>𝒚 </a:t>
            </a:r>
            <a:r>
              <a:rPr lang="pt-BR" sz="2200" b="0" i="0" u="none" strike="noStrike" baseline="0" dirty="0">
                <a:solidFill>
                  <a:srgbClr val="000000"/>
                </a:solidFill>
                <a:latin typeface="Arial Narrow" panose="020B0606020202030204" pitchFamily="34" charset="0"/>
                <a:cs typeface="Arial" panose="020B0604020202020204" pitchFamily="34" charset="0"/>
              </a:rPr>
              <a:t>(ordenada) indica quantas unidades esse ponto se localiza em relação à origem no sentido </a:t>
            </a:r>
            <a:r>
              <a:rPr lang="pt-BR" sz="2200" b="1" i="0" u="none" strike="noStrike" baseline="0" dirty="0">
                <a:solidFill>
                  <a:srgbClr val="FF402B"/>
                </a:solidFill>
                <a:latin typeface="Arial Narrow" panose="020B0606020202030204" pitchFamily="34" charset="0"/>
                <a:cs typeface="Arial" panose="020B0604020202020204" pitchFamily="34" charset="0"/>
              </a:rPr>
              <a:t>vertical</a:t>
            </a:r>
            <a:r>
              <a:rPr lang="pt-BR" sz="2200" b="0" i="0" u="none" strike="noStrike" baseline="0" dirty="0">
                <a:solidFill>
                  <a:srgbClr val="000000"/>
                </a:solidFill>
                <a:latin typeface="Arial Narrow" panose="020B0606020202030204" pitchFamily="34" charset="0"/>
              </a:rPr>
              <a:t>.</a:t>
            </a:r>
            <a:endParaRPr lang="pt-BR" sz="2200" dirty="0">
              <a:latin typeface="Arial Narrow" panose="020B0606020202030204" pitchFamily="34" charset="0"/>
            </a:endParaRPr>
          </a:p>
        </p:txBody>
      </p:sp>
      <p:cxnSp>
        <p:nvCxnSpPr>
          <p:cNvPr id="9" name="Conector reto 8">
            <a:extLst>
              <a:ext uri="{FF2B5EF4-FFF2-40B4-BE49-F238E27FC236}">
                <a16:creationId xmlns:a16="http://schemas.microsoft.com/office/drawing/2014/main" id="{CEABCE3F-1866-942D-7A9C-C227D112ED81}"/>
              </a:ext>
            </a:extLst>
          </p:cNvPr>
          <p:cNvCxnSpPr>
            <a:cxnSpLocks/>
          </p:cNvCxnSpPr>
          <p:nvPr/>
        </p:nvCxnSpPr>
        <p:spPr>
          <a:xfrm>
            <a:off x="6102996"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10" name="Imagem 9" descr="Interface gráfica do usuário, Texto&#10;&#10;O conteúdo gerado por IA pode estar incorreto.">
            <a:extLst>
              <a:ext uri="{FF2B5EF4-FFF2-40B4-BE49-F238E27FC236}">
                <a16:creationId xmlns:a16="http://schemas.microsoft.com/office/drawing/2014/main" id="{A22C2E83-3BCC-F1B1-6A43-19C8EF8422F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322773" y="3938955"/>
            <a:ext cx="1581129" cy="89974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5E364CFD-4A83-545B-5078-38D44FE30409}"/>
                  </a:ext>
                </a:extLst>
              </p:cNvPr>
              <p:cNvSpPr txBox="1"/>
              <p:nvPr/>
            </p:nvSpPr>
            <p:spPr>
              <a:xfrm>
                <a:off x="326366" y="4838700"/>
                <a:ext cx="5769621" cy="1627112"/>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JansonTextLT-Roman"/>
                  </a:rPr>
                  <a:t>Considere o plano cartesiano, onde estão representados os pontos </a:t>
                </a:r>
                <a:r>
                  <a:rPr lang="pt-BR" sz="2200" b="1" kern="100" dirty="0">
                    <a:effectLst/>
                    <a:latin typeface="Arial Narrow" panose="020B0606020202030204" pitchFamily="34" charset="0"/>
                    <a:ea typeface="MS Mincho" panose="02020609040205080304" pitchFamily="49" charset="-128"/>
                    <a:cs typeface="JansonTextLT-Roman"/>
                  </a:rPr>
                  <a:t>M, N, O, P,</a:t>
                </a:r>
                <a:r>
                  <a:rPr lang="pt-BR" sz="2200" kern="100" dirty="0">
                    <a:effectLst/>
                    <a:latin typeface="Arial Narrow" panose="020B0606020202030204" pitchFamily="34" charset="0"/>
                    <a:ea typeface="MS Mincho" panose="02020609040205080304" pitchFamily="49" charset="-128"/>
                    <a:cs typeface="JansonTextLT-Roman"/>
                  </a:rPr>
                  <a:t> </a:t>
                </a:r>
                <a:r>
                  <a:rPr lang="pt-BR" sz="2200" b="1" kern="100" dirty="0">
                    <a:effectLst/>
                    <a:latin typeface="Arial Narrow" panose="020B0606020202030204" pitchFamily="34" charset="0"/>
                    <a:ea typeface="MS Mincho" panose="02020609040205080304" pitchFamily="49" charset="-128"/>
                    <a:cs typeface="JansonTextLT-Roman"/>
                  </a:rPr>
                  <a:t>Q</a:t>
                </a:r>
                <a:r>
                  <a:rPr lang="pt-BR" sz="2200" kern="100" dirty="0">
                    <a:effectLst/>
                    <a:latin typeface="Arial Narrow" panose="020B0606020202030204" pitchFamily="34" charset="0"/>
                    <a:ea typeface="MS Mincho" panose="02020609040205080304" pitchFamily="49" charset="-128"/>
                    <a:cs typeface="JansonTextLT-Roman"/>
                  </a:rPr>
                  <a:t> e </a:t>
                </a:r>
                <a:r>
                  <a:rPr lang="pt-BR" sz="2200" b="1" kern="100" dirty="0">
                    <a:effectLst/>
                    <a:latin typeface="Arial Narrow" panose="020B0606020202030204" pitchFamily="34" charset="0"/>
                    <a:ea typeface="MS Mincho" panose="02020609040205080304" pitchFamily="49" charset="-128"/>
                    <a:cs typeface="JansonTextLT-Roman"/>
                  </a:rPr>
                  <a:t>um peão de xadrez</a:t>
                </a:r>
                <a:r>
                  <a:rPr lang="pt-BR" sz="2200" kern="100" dirty="0">
                    <a:effectLst/>
                    <a:latin typeface="Arial Narrow" panose="020B0606020202030204" pitchFamily="34" charset="0"/>
                    <a:ea typeface="MS Mincho" panose="02020609040205080304" pitchFamily="49" charset="-128"/>
                    <a:cs typeface="JansonTextLT-Roman"/>
                  </a:rPr>
                  <a:t> que se encontra sobre o ponto de coordenadas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JansonTextLT-Roman"/>
                          </a:rPr>
                        </m:ctrlPr>
                      </m:dPr>
                      <m:e>
                        <m:r>
                          <a:rPr lang="pt-BR" sz="2200" i="1" kern="100">
                            <a:effectLst/>
                            <a:latin typeface="Cambria Math" panose="02040503050406030204" pitchFamily="18" charset="0"/>
                            <a:ea typeface="MS Mincho" panose="02020609040205080304" pitchFamily="49" charset="-128"/>
                            <a:cs typeface="JansonTextLT-Roman"/>
                          </a:rPr>
                          <m:t>4 ; 5</m:t>
                        </m:r>
                      </m:e>
                    </m:d>
                  </m:oMath>
                </a14:m>
                <a:r>
                  <a:rPr lang="pt-BR" sz="2200" kern="100" dirty="0">
                    <a:effectLst/>
                    <a:latin typeface="Arial Narrow" panose="020B0606020202030204" pitchFamily="34" charset="0"/>
                    <a:ea typeface="MS Mincho" panose="02020609040205080304" pitchFamily="49" charset="-128"/>
                    <a:cs typeface="JansonTextLT-Roman"/>
                  </a:rPr>
                  <a:t>.</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5E364CFD-4A83-545B-5078-38D44FE30409}"/>
                  </a:ext>
                </a:extLst>
              </p:cNvPr>
              <p:cNvSpPr txBox="1">
                <a:spLocks noRot="1" noChangeAspect="1" noMove="1" noResize="1" noEditPoints="1" noAdjustHandles="1" noChangeArrowheads="1" noChangeShapeType="1" noTextEdit="1"/>
              </p:cNvSpPr>
              <p:nvPr/>
            </p:nvSpPr>
            <p:spPr>
              <a:xfrm>
                <a:off x="326366" y="4838700"/>
                <a:ext cx="5769621" cy="1627112"/>
              </a:xfrm>
              <a:prstGeom prst="rect">
                <a:avLst/>
              </a:prstGeom>
              <a:blipFill>
                <a:blip r:embed="rId4"/>
                <a:stretch>
                  <a:fillRect l="-1374" t="-1498" r="-1374" b="-5993"/>
                </a:stretch>
              </a:blipFill>
            </p:spPr>
            <p:txBody>
              <a:bodyPr/>
              <a:lstStyle/>
              <a:p>
                <a:r>
                  <a:rPr lang="pt-BR">
                    <a:noFill/>
                  </a:rPr>
                  <a:t> </a:t>
                </a:r>
              </a:p>
            </p:txBody>
          </p:sp>
        </mc:Fallback>
      </mc:AlternateContent>
      <p:pic>
        <p:nvPicPr>
          <p:cNvPr id="14" name="Imagem 13" descr="Gráfico, Gráfico de dispersão&#10;&#10;Descrição gerada automaticamente">
            <a:extLst>
              <a:ext uri="{FF2B5EF4-FFF2-40B4-BE49-F238E27FC236}">
                <a16:creationId xmlns:a16="http://schemas.microsoft.com/office/drawing/2014/main" id="{DC4D32BE-EAE8-4F02-A1E8-4ADF6418DBF1}"/>
              </a:ext>
            </a:extLst>
          </p:cNvPr>
          <p:cNvPicPr>
            <a:picLocks noChangeAspect="1"/>
          </p:cNvPicPr>
          <p:nvPr/>
        </p:nvPicPr>
        <p:blipFill>
          <a:blip r:embed="rId5"/>
          <a:stretch>
            <a:fillRect/>
          </a:stretch>
        </p:blipFill>
        <p:spPr>
          <a:xfrm>
            <a:off x="6718342" y="821606"/>
            <a:ext cx="4235407" cy="3567221"/>
          </a:xfrm>
          <a:prstGeom prst="rect">
            <a:avLst/>
          </a:prstGeom>
        </p:spPr>
      </p:pic>
      <p:sp>
        <p:nvSpPr>
          <p:cNvPr id="16" name="CaixaDeTexto 15">
            <a:extLst>
              <a:ext uri="{FF2B5EF4-FFF2-40B4-BE49-F238E27FC236}">
                <a16:creationId xmlns:a16="http://schemas.microsoft.com/office/drawing/2014/main" id="{49204ABF-AD1B-2E68-482F-D72AAD378D88}"/>
              </a:ext>
            </a:extLst>
          </p:cNvPr>
          <p:cNvSpPr txBox="1"/>
          <p:nvPr/>
        </p:nvSpPr>
        <p:spPr>
          <a:xfrm>
            <a:off x="6375443" y="4560277"/>
            <a:ext cx="5254580" cy="1627112"/>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que esse peão sempre se deslocará a partir do ponto (4,5), qual será sua localização </a:t>
            </a: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quando ele for </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deslocado para um ponto: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871057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Gráfico de dispersão&#10;&#10;Descrição gerada automaticamente">
            <a:extLst>
              <a:ext uri="{FF2B5EF4-FFF2-40B4-BE49-F238E27FC236}">
                <a16:creationId xmlns:a16="http://schemas.microsoft.com/office/drawing/2014/main" id="{8E0C74BD-95D6-F68D-8FBA-3D66F007E030}"/>
              </a:ext>
            </a:extLst>
          </p:cNvPr>
          <p:cNvPicPr>
            <a:picLocks noChangeAspect="1"/>
          </p:cNvPicPr>
          <p:nvPr/>
        </p:nvPicPr>
        <p:blipFill>
          <a:blip r:embed="rId2"/>
          <a:stretch>
            <a:fillRect/>
          </a:stretch>
        </p:blipFill>
        <p:spPr>
          <a:xfrm>
            <a:off x="342185" y="1355854"/>
            <a:ext cx="4451884" cy="3749546"/>
          </a:xfrm>
          <a:prstGeom prst="rect">
            <a:avLst/>
          </a:prstGeom>
        </p:spPr>
      </p:pic>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61846E6E-0670-38C8-C93F-0E7005BD4352}"/>
                  </a:ext>
                </a:extLst>
              </p:cNvPr>
              <p:cNvSpPr txBox="1"/>
              <p:nvPr/>
            </p:nvSpPr>
            <p:spPr>
              <a:xfrm>
                <a:off x="4924424" y="1174879"/>
                <a:ext cx="6786103" cy="4832092"/>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MS Mincho" panose="02020609040205080304" pitchFamily="49" charset="-128"/>
                    <a:cs typeface="JansonTextLT-Roman"/>
                  </a:rPr>
                  <a:t>a) cujas coordenadas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𝑥</m:t>
                    </m:r>
                  </m:oMath>
                </a14:m>
                <a:r>
                  <a:rPr lang="pt-BR" sz="2200" kern="100" dirty="0">
                    <a:effectLst/>
                    <a:latin typeface="Arial Narrow" panose="020B0606020202030204" pitchFamily="34" charset="0"/>
                    <a:ea typeface="MS Mincho" panose="02020609040205080304" pitchFamily="49" charset="-128"/>
                    <a:cs typeface="JansonTextLT-Roman"/>
                  </a:rPr>
                  <a:t>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𝑦</m:t>
                    </m:r>
                  </m:oMath>
                </a14:m>
                <a:r>
                  <a:rPr lang="pt-BR" sz="2200" kern="100" dirty="0">
                    <a:effectLst/>
                    <a:latin typeface="Arial Narrow" panose="020B0606020202030204" pitchFamily="34" charset="0"/>
                    <a:ea typeface="MS Mincho" panose="02020609040205080304" pitchFamily="49" charset="-128"/>
                    <a:cs typeface="JansonTextLT-Roman"/>
                  </a:rPr>
                  <a:t> tenham duas unidades a menos?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solidFill>
                      <a:srgbClr val="0070C0"/>
                    </a:solidFill>
                    <a:effectLst/>
                    <a:latin typeface="Arial Narrow" panose="020B0606020202030204" pitchFamily="34" charset="0"/>
                    <a:ea typeface="MS Mincho" panose="02020609040205080304" pitchFamily="49" charset="-128"/>
                    <a:cs typeface="JansonTextLT-Roman"/>
                  </a:rPr>
                  <a:t>Ponto P</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MS Mincho" panose="02020609040205080304" pitchFamily="49" charset="-128"/>
                    <a:cs typeface="JansonTextLT-Roman"/>
                  </a:rPr>
                  <a:t>b) cuja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𝑥</m:t>
                    </m:r>
                  </m:oMath>
                </a14:m>
                <a:r>
                  <a:rPr lang="pt-BR" sz="2200" kern="100" dirty="0">
                    <a:effectLst/>
                    <a:latin typeface="Arial Narrow" panose="020B0606020202030204" pitchFamily="34" charset="0"/>
                    <a:ea typeface="MS Mincho" panose="02020609040205080304" pitchFamily="49" charset="-128"/>
                    <a:cs typeface="JansonTextLT-Roman"/>
                  </a:rPr>
                  <a:t> seja mantida e 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𝑦</m:t>
                    </m:r>
                  </m:oMath>
                </a14:m>
                <a:r>
                  <a:rPr lang="pt-BR" sz="2200" kern="100" dirty="0">
                    <a:effectLst/>
                    <a:latin typeface="Arial Narrow" panose="020B0606020202030204" pitchFamily="34" charset="0"/>
                    <a:ea typeface="MS Mincho" panose="02020609040205080304" pitchFamily="49" charset="-128"/>
                    <a:cs typeface="JansonTextLT-Roman"/>
                  </a:rPr>
                  <a:t> tenha duas unidades a mais?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solidFill>
                      <a:srgbClr val="0070C0"/>
                    </a:solidFill>
                    <a:effectLst/>
                    <a:latin typeface="Arial Narrow" panose="020B0606020202030204" pitchFamily="34" charset="0"/>
                    <a:ea typeface="MS Mincho" panose="02020609040205080304" pitchFamily="49" charset="-128"/>
                    <a:cs typeface="JansonTextLT-Roman"/>
                  </a:rPr>
                  <a:t>Ponto N</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MS Mincho" panose="02020609040205080304" pitchFamily="49" charset="-128"/>
                    <a:cs typeface="JansonTextLT-Roman"/>
                  </a:rPr>
                  <a:t>c) cuja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𝑥</m:t>
                    </m:r>
                  </m:oMath>
                </a14:m>
                <a:r>
                  <a:rPr lang="pt-BR" sz="2200" kern="100" dirty="0">
                    <a:effectLst/>
                    <a:latin typeface="Arial Narrow" panose="020B0606020202030204" pitchFamily="34" charset="0"/>
                    <a:ea typeface="MS Mincho" panose="02020609040205080304" pitchFamily="49" charset="-128"/>
                    <a:cs typeface="JansonTextLT-Roman"/>
                  </a:rPr>
                  <a:t> tenha três unidades a menos e 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𝑦</m:t>
                    </m:r>
                  </m:oMath>
                </a14:m>
                <a:r>
                  <a:rPr lang="pt-BR" sz="2200" kern="100" dirty="0">
                    <a:effectLst/>
                    <a:latin typeface="Arial Narrow" panose="020B0606020202030204" pitchFamily="34" charset="0"/>
                    <a:ea typeface="MS Mincho" panose="02020609040205080304" pitchFamily="49" charset="-128"/>
                    <a:cs typeface="JansonTextLT-Roman"/>
                  </a:rPr>
                  <a:t> tenha duas unidades a mais?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solidFill>
                      <a:srgbClr val="0070C0"/>
                    </a:solidFill>
                    <a:effectLst/>
                    <a:latin typeface="Arial Narrow" panose="020B0606020202030204" pitchFamily="34" charset="0"/>
                    <a:ea typeface="MS Mincho" panose="02020609040205080304" pitchFamily="49" charset="-128"/>
                    <a:cs typeface="JansonTextLT-Roman"/>
                  </a:rPr>
                  <a:t>Ponto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MS Mincho" panose="02020609040205080304" pitchFamily="49" charset="-128"/>
                    <a:cs typeface="JansonTextLT-Roman"/>
                  </a:rPr>
                  <a:t>d) cuja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𝑥</m:t>
                    </m:r>
                  </m:oMath>
                </a14:m>
                <a:r>
                  <a:rPr lang="pt-BR" sz="2200" kern="100" dirty="0">
                    <a:effectLst/>
                    <a:latin typeface="Arial Narrow" panose="020B0606020202030204" pitchFamily="34" charset="0"/>
                    <a:ea typeface="MS Mincho" panose="02020609040205080304" pitchFamily="49" charset="-128"/>
                    <a:cs typeface="JansonTextLT-Roman"/>
                  </a:rPr>
                  <a:t> tenha uma unidade a mais e 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𝑦</m:t>
                    </m:r>
                  </m:oMath>
                </a14:m>
                <a:r>
                  <a:rPr lang="pt-BR" sz="2200" kern="100" dirty="0">
                    <a:effectLst/>
                    <a:latin typeface="Arial Narrow" panose="020B0606020202030204" pitchFamily="34" charset="0"/>
                    <a:ea typeface="MS Mincho" panose="02020609040205080304" pitchFamily="49" charset="-128"/>
                    <a:cs typeface="JansonTextLT-Roman"/>
                  </a:rPr>
                  <a:t> tenha quatro unidades a menos?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solidFill>
                      <a:srgbClr val="0070C0"/>
                    </a:solidFill>
                    <a:effectLst/>
                    <a:latin typeface="Arial Narrow" panose="020B0606020202030204" pitchFamily="34" charset="0"/>
                    <a:ea typeface="MS Mincho" panose="02020609040205080304" pitchFamily="49" charset="-128"/>
                    <a:cs typeface="JansonTextLT-Roman"/>
                  </a:rPr>
                  <a:t>Ponto Q</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MS Mincho" panose="02020609040205080304" pitchFamily="49" charset="-128"/>
                    <a:cs typeface="JansonTextLT-Roman"/>
                  </a:rPr>
                  <a:t>e) cuja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𝑥</m:t>
                    </m:r>
                  </m:oMath>
                </a14:m>
                <a:r>
                  <a:rPr lang="pt-BR" sz="2200" kern="100" dirty="0">
                    <a:effectLst/>
                    <a:latin typeface="Arial Narrow" panose="020B0606020202030204" pitchFamily="34" charset="0"/>
                    <a:ea typeface="MS Mincho" panose="02020609040205080304" pitchFamily="49" charset="-128"/>
                    <a:cs typeface="JansonTextLT-Roman"/>
                  </a:rPr>
                  <a:t> tenha duas unidades a mais e 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JansonTextLT-Roman"/>
                      </a:rPr>
                      <m:t>𝑦</m:t>
                    </m:r>
                  </m:oMath>
                </a14:m>
                <a:r>
                  <a:rPr lang="pt-BR" sz="2200" kern="100" dirty="0">
                    <a:effectLst/>
                    <a:latin typeface="Arial Narrow" panose="020B0606020202030204" pitchFamily="34" charset="0"/>
                    <a:ea typeface="MS Mincho" panose="02020609040205080304" pitchFamily="49" charset="-128"/>
                    <a:cs typeface="JansonTextLT-Roman"/>
                  </a:rPr>
                  <a:t> tenha uma unidade a menos?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solidFill>
                      <a:srgbClr val="0070C0"/>
                    </a:solidFill>
                    <a:effectLst/>
                    <a:latin typeface="Arial Narrow" panose="020B0606020202030204" pitchFamily="34" charset="0"/>
                    <a:ea typeface="MS Mincho" panose="02020609040205080304" pitchFamily="49" charset="-128"/>
                    <a:cs typeface="JansonTextLT-Roman"/>
                  </a:rPr>
                  <a:t>Ponto 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61846E6E-0670-38C8-C93F-0E7005BD4352}"/>
                  </a:ext>
                </a:extLst>
              </p:cNvPr>
              <p:cNvSpPr txBox="1">
                <a:spLocks noRot="1" noChangeAspect="1" noMove="1" noResize="1" noEditPoints="1" noAdjustHandles="1" noChangeArrowheads="1" noChangeShapeType="1" noTextEdit="1"/>
              </p:cNvSpPr>
              <p:nvPr/>
            </p:nvSpPr>
            <p:spPr>
              <a:xfrm>
                <a:off x="4924424" y="1174879"/>
                <a:ext cx="6786103" cy="4832092"/>
              </a:xfrm>
              <a:prstGeom prst="rect">
                <a:avLst/>
              </a:prstGeom>
              <a:blipFill>
                <a:blip r:embed="rId3"/>
                <a:stretch>
                  <a:fillRect l="-1168" t="-758" r="-1168" b="-1641"/>
                </a:stretch>
              </a:blipFill>
            </p:spPr>
            <p:txBody>
              <a:bodyPr/>
              <a:lstStyle/>
              <a:p>
                <a:r>
                  <a:rPr lang="pt-BR">
                    <a:noFill/>
                  </a:rPr>
                  <a:t> </a:t>
                </a:r>
              </a:p>
            </p:txBody>
          </p:sp>
        </mc:Fallback>
      </mc:AlternateContent>
    </p:spTree>
    <p:extLst>
      <p:ext uri="{BB962C8B-B14F-4D97-AF65-F5344CB8AC3E}">
        <p14:creationId xmlns:p14="http://schemas.microsoft.com/office/powerpoint/2010/main" val="3832883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F1C29-5DBF-72B1-939D-9F4F08C91429}"/>
            </a:ext>
          </a:extLst>
        </p:cNvPr>
        <p:cNvGrpSpPr/>
        <p:nvPr/>
      </p:nvGrpSpPr>
      <p:grpSpPr>
        <a:xfrm>
          <a:off x="0" y="0"/>
          <a:ext cx="0" cy="0"/>
          <a:chOff x="0" y="0"/>
          <a:chExt cx="0" cy="0"/>
        </a:xfrm>
      </p:grpSpPr>
      <p:pic>
        <p:nvPicPr>
          <p:cNvPr id="8" name="Imagem 7" descr="Ícone&#10;&#10;O conteúdo gerado por IA pode estar incorreto.">
            <a:extLst>
              <a:ext uri="{FF2B5EF4-FFF2-40B4-BE49-F238E27FC236}">
                <a16:creationId xmlns:a16="http://schemas.microsoft.com/office/drawing/2014/main" id="{91423A76-20BD-1B87-233A-8FB9387408C7}"/>
              </a:ext>
            </a:extLst>
          </p:cNvPr>
          <p:cNvPicPr>
            <a:picLocks noChangeAspect="1"/>
          </p:cNvPicPr>
          <p:nvPr/>
        </p:nvPicPr>
        <p:blipFill>
          <a:blip r:embed="rId2"/>
          <a:stretch>
            <a:fillRect/>
          </a:stretch>
        </p:blipFill>
        <p:spPr>
          <a:xfrm>
            <a:off x="291369" y="392049"/>
            <a:ext cx="2148475" cy="814291"/>
          </a:xfrm>
          <a:prstGeom prst="rect">
            <a:avLst/>
          </a:prstGeom>
        </p:spPr>
      </p:pic>
      <p:sp>
        <p:nvSpPr>
          <p:cNvPr id="10" name="CaixaDeTexto 9">
            <a:extLst>
              <a:ext uri="{FF2B5EF4-FFF2-40B4-BE49-F238E27FC236}">
                <a16:creationId xmlns:a16="http://schemas.microsoft.com/office/drawing/2014/main" id="{BEA1711A-15D7-6073-8E4A-4391CB536B54}"/>
              </a:ext>
            </a:extLst>
          </p:cNvPr>
          <p:cNvSpPr txBox="1"/>
          <p:nvPr/>
        </p:nvSpPr>
        <p:spPr>
          <a:xfrm>
            <a:off x="291368" y="1206340"/>
            <a:ext cx="11338657" cy="1708160"/>
          </a:xfrm>
          <a:prstGeom prst="rect">
            <a:avLst/>
          </a:prstGeom>
          <a:noFill/>
        </p:spPr>
        <p:txBody>
          <a:bodyPr wrap="square">
            <a:spAutoFit/>
          </a:bodyPr>
          <a:lstStyle/>
          <a:p>
            <a:pPr algn="just"/>
            <a:r>
              <a:rPr lang="pt-BR" sz="2100" b="1" dirty="0">
                <a:latin typeface="Arial Narrow" panose="020B0606020202030204" pitchFamily="34" charset="0"/>
                <a:cs typeface="Arial" panose="020B0604020202020204" pitchFamily="34" charset="0"/>
              </a:rPr>
              <a:t>1</a:t>
            </a:r>
            <a:r>
              <a:rPr lang="pt-BR" sz="2100" b="1" i="0" u="none" strike="noStrike" baseline="0" dirty="0">
                <a:latin typeface="Arial Narrow" panose="020B0606020202030204" pitchFamily="34" charset="0"/>
                <a:cs typeface="Arial" panose="020B0604020202020204" pitchFamily="34" charset="0"/>
              </a:rPr>
              <a:t>. (ENEM 2016) </a:t>
            </a:r>
            <a:r>
              <a:rPr lang="pt-BR" sz="2100" b="0" i="0" u="none" strike="noStrike" baseline="0" dirty="0">
                <a:latin typeface="Arial Narrow" panose="020B0606020202030204" pitchFamily="34" charset="0"/>
                <a:cs typeface="Arial" panose="020B0604020202020204" pitchFamily="34" charset="0"/>
              </a:rPr>
              <a:t>Uma família resolveu comprar um imóvel num bairro cujas ruas estão representadas na figura. As ruas com nomes de letras são paralelas entre si e perpendiculares às ruas identificadas com números.</a:t>
            </a:r>
          </a:p>
          <a:p>
            <a:pPr algn="just"/>
            <a:r>
              <a:rPr lang="pt-BR" sz="2100" b="0" i="0" u="none" strike="noStrike" baseline="0" dirty="0">
                <a:latin typeface="Arial Narrow" panose="020B0606020202030204" pitchFamily="34" charset="0"/>
                <a:cs typeface="Arial" panose="020B0604020202020204" pitchFamily="34" charset="0"/>
              </a:rPr>
              <a:t>Todos os quarteirões são quadrados, com as mesmas medidas, e todas as ruas têm a mesma largura, permitindo caminhar somente nas direções vertical e horizontal.</a:t>
            </a:r>
          </a:p>
          <a:p>
            <a:pPr algn="just"/>
            <a:r>
              <a:rPr lang="pt-BR" sz="2100" b="0" i="0" u="none" strike="noStrike" baseline="0" dirty="0">
                <a:latin typeface="Arial Narrow" panose="020B0606020202030204" pitchFamily="34" charset="0"/>
                <a:cs typeface="Arial" panose="020B0604020202020204" pitchFamily="34" charset="0"/>
              </a:rPr>
              <a:t>Desconsidere a largura das ruas.</a:t>
            </a:r>
            <a:endParaRPr lang="pt-BR" sz="2100" dirty="0">
              <a:latin typeface="Arial Narrow" panose="020B0606020202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E55E467B-D63E-E12E-9E6B-82E16CF4EBF6}"/>
              </a:ext>
            </a:extLst>
          </p:cNvPr>
          <p:cNvSpPr txBox="1"/>
          <p:nvPr/>
        </p:nvSpPr>
        <p:spPr>
          <a:xfrm>
            <a:off x="4848226" y="2545168"/>
            <a:ext cx="6966674" cy="2123658"/>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família pretende que esse imóvel tenha a mesma distância de percurso até o local de trabalho da mãe, localizado na rua </a:t>
            </a:r>
            <a:r>
              <a:rPr lang="pt-BR" sz="2200" b="0" i="1" u="none" strike="noStrike" baseline="0" dirty="0">
                <a:latin typeface="Arial Narrow" panose="020B0606020202030204" pitchFamily="34" charset="0"/>
                <a:cs typeface="Arial" panose="020B0604020202020204" pitchFamily="34" charset="0"/>
              </a:rPr>
              <a:t>6 </a:t>
            </a:r>
            <a:r>
              <a:rPr lang="pt-BR" sz="2200" b="0" i="0" u="none" strike="noStrike" baseline="0" dirty="0">
                <a:latin typeface="Arial Narrow" panose="020B0606020202030204" pitchFamily="34" charset="0"/>
                <a:cs typeface="Arial" panose="020B0604020202020204" pitchFamily="34" charset="0"/>
              </a:rPr>
              <a:t>com a rua E, o consultório do pai, na rua </a:t>
            </a:r>
            <a:r>
              <a:rPr lang="pt-BR" sz="2200" b="0" i="1"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com a rua E, e a escola das crianças, na rua </a:t>
            </a:r>
            <a:r>
              <a:rPr lang="pt-BR" sz="2200" b="0" i="1"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com a rua A. Com base nesses dados, o imóvel que atende as pretensões da família deverá ser localizado no encontro das ruas</a:t>
            </a:r>
            <a:endParaRPr lang="pt-BR" sz="2200" dirty="0">
              <a:latin typeface="Arial Narrow" panose="020B0606020202030204" pitchFamily="34" charset="0"/>
              <a:cs typeface="Arial" panose="020B0604020202020204" pitchFamily="34" charset="0"/>
            </a:endParaRPr>
          </a:p>
        </p:txBody>
      </p:sp>
      <p:pic>
        <p:nvPicPr>
          <p:cNvPr id="5" name="Imagem 4" descr="Tela de celular&#10;&#10;Descrição gerada automaticamente com confiança média">
            <a:extLst>
              <a:ext uri="{FF2B5EF4-FFF2-40B4-BE49-F238E27FC236}">
                <a16:creationId xmlns:a16="http://schemas.microsoft.com/office/drawing/2014/main" id="{AD6C4E6F-CCAC-9A7D-121A-0BDA6EC271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190" y="2971797"/>
            <a:ext cx="3133307" cy="3394058"/>
          </a:xfrm>
          <a:prstGeom prst="rect">
            <a:avLst/>
          </a:prstGeom>
          <a:noFill/>
          <a:ln>
            <a:noFill/>
          </a:ln>
        </p:spPr>
      </p:pic>
      <p:sp>
        <p:nvSpPr>
          <p:cNvPr id="7" name="CaixaDeTexto 6">
            <a:extLst>
              <a:ext uri="{FF2B5EF4-FFF2-40B4-BE49-F238E27FC236}">
                <a16:creationId xmlns:a16="http://schemas.microsoft.com/office/drawing/2014/main" id="{5013D816-0E14-D5C1-F627-485DD00E4375}"/>
              </a:ext>
            </a:extLst>
          </p:cNvPr>
          <p:cNvSpPr txBox="1"/>
          <p:nvPr/>
        </p:nvSpPr>
        <p:spPr>
          <a:xfrm>
            <a:off x="5110855" y="4815898"/>
            <a:ext cx="5585720"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a:t>
            </a:r>
            <a:r>
              <a:rPr lang="pt-BR" sz="2200" b="0" i="1" u="none" strike="noStrike" baseline="0" dirty="0">
                <a:latin typeface="Arial Narrow" panose="020B0606020202030204" pitchFamily="34" charset="0"/>
                <a:cs typeface="Arial" panose="020B0604020202020204" pitchFamily="34" charset="0"/>
              </a:rPr>
              <a:t>3 </a:t>
            </a:r>
            <a:r>
              <a:rPr lang="pt-BR" sz="2200" b="0" i="0" u="none" strike="noStrike" baseline="0" dirty="0">
                <a:latin typeface="Arial Narrow" panose="020B0606020202030204" pitchFamily="34" charset="0"/>
                <a:cs typeface="Arial" panose="020B0604020202020204" pitchFamily="34" charset="0"/>
              </a:rPr>
              <a:t>e C. 		(D) </a:t>
            </a:r>
            <a:r>
              <a:rPr lang="pt-BR" sz="2200" b="0" i="1"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e </a:t>
            </a:r>
            <a:r>
              <a:rPr lang="pt-BR" sz="2200" b="0" i="0" u="none" strike="noStrike" baseline="0" dirty="0" err="1">
                <a:latin typeface="Arial Narrow" panose="020B0606020202030204" pitchFamily="34" charset="0"/>
                <a:cs typeface="Arial" panose="020B0604020202020204" pitchFamily="34" charset="0"/>
              </a:rPr>
              <a:t>E</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(B) </a:t>
            </a:r>
            <a:r>
              <a:rPr lang="pt-BR" sz="2200" b="0" i="1"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e C. 		(E) </a:t>
            </a:r>
            <a:r>
              <a:rPr lang="pt-BR" sz="2200" b="0" i="1" u="none" strike="noStrike" baseline="0" dirty="0">
                <a:latin typeface="Arial Narrow" panose="020B0606020202030204" pitchFamily="34" charset="0"/>
                <a:cs typeface="Arial" panose="020B0604020202020204" pitchFamily="34" charset="0"/>
              </a:rPr>
              <a:t>5 </a:t>
            </a:r>
            <a:r>
              <a:rPr lang="pt-BR" sz="2200" b="0" i="0" u="none" strike="noStrike" baseline="0" dirty="0">
                <a:latin typeface="Arial Narrow" panose="020B0606020202030204" pitchFamily="34" charset="0"/>
                <a:cs typeface="Arial" panose="020B0604020202020204" pitchFamily="34" charset="0"/>
              </a:rPr>
              <a:t>e C.</a:t>
            </a:r>
          </a:p>
          <a:p>
            <a:pPr algn="just"/>
            <a:r>
              <a:rPr lang="pt-BR" sz="2200" b="0" i="0" u="none" strike="noStrike" baseline="0" dirty="0">
                <a:latin typeface="Arial Narrow" panose="020B0606020202030204" pitchFamily="34" charset="0"/>
                <a:cs typeface="Arial" panose="020B0604020202020204" pitchFamily="34" charset="0"/>
              </a:rPr>
              <a:t>(C) </a:t>
            </a:r>
            <a:r>
              <a:rPr lang="pt-BR" sz="2200" b="0" i="1"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e D.</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448630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A46A0-ADE1-75AE-9163-AEFD60C5D46D}"/>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8322A413-D95B-616E-112E-72912ED0BA5E}"/>
              </a:ext>
            </a:extLst>
          </p:cNvPr>
          <p:cNvSpPr txBox="1"/>
          <p:nvPr/>
        </p:nvSpPr>
        <p:spPr>
          <a:xfrm>
            <a:off x="389657" y="766509"/>
            <a:ext cx="11412685" cy="1446550"/>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2</a:t>
            </a:r>
            <a:r>
              <a:rPr lang="pt-BR" sz="2200" b="1" i="0" u="none" strike="noStrike" baseline="0" dirty="0">
                <a:latin typeface="Arial Narrow" panose="020B0606020202030204" pitchFamily="34" charset="0"/>
                <a:cs typeface="Arial" panose="020B0604020202020204" pitchFamily="34" charset="0"/>
              </a:rPr>
              <a:t>. (ENEM 2015 – Adaptada) </a:t>
            </a:r>
            <a:r>
              <a:rPr lang="pt-BR" sz="2200" b="0" i="0" u="none" strike="noStrike" baseline="0" dirty="0">
                <a:latin typeface="Arial Narrow" panose="020B0606020202030204" pitchFamily="34" charset="0"/>
                <a:cs typeface="Arial" panose="020B0604020202020204" pitchFamily="34" charset="0"/>
              </a:rPr>
              <a:t>Devido ao aumento do fluxo de passageiros, uma empresa de transporte coletivo urbano está fazendo estudos para a implantação de um</a:t>
            </a:r>
          </a:p>
          <a:p>
            <a:pPr algn="just"/>
            <a:r>
              <a:rPr lang="pt-BR" sz="2200" b="0" i="0" u="none" strike="noStrike" baseline="0" dirty="0">
                <a:latin typeface="Arial Narrow" panose="020B0606020202030204" pitchFamily="34" charset="0"/>
                <a:cs typeface="Arial" panose="020B0604020202020204" pitchFamily="34" charset="0"/>
              </a:rPr>
              <a:t>novo ponto de parada em uma determinada rota. A figura mostra o percurso, indicado pelas setas, realizado por um ônibus nessa rota e a localização de dois de seus atuais pontos de parada, representados por P e Q.</a:t>
            </a:r>
            <a:endParaRPr lang="pt-BR" sz="2200" dirty="0">
              <a:latin typeface="Arial Narrow" panose="020B0606020202030204" pitchFamily="34" charset="0"/>
              <a:cs typeface="Arial" panose="020B0604020202020204" pitchFamily="34" charset="0"/>
            </a:endParaRPr>
          </a:p>
        </p:txBody>
      </p:sp>
      <p:pic>
        <p:nvPicPr>
          <p:cNvPr id="3" name="Imagem 2" descr="Interface gráfica do usuário&#10;&#10;Descrição gerada automaticamente">
            <a:extLst>
              <a:ext uri="{FF2B5EF4-FFF2-40B4-BE49-F238E27FC236}">
                <a16:creationId xmlns:a16="http://schemas.microsoft.com/office/drawing/2014/main" id="{33BECD1A-680D-68DA-0DB0-6FA6C8697DD6}"/>
              </a:ext>
            </a:extLst>
          </p:cNvPr>
          <p:cNvPicPr>
            <a:picLocks noChangeAspect="1"/>
          </p:cNvPicPr>
          <p:nvPr/>
        </p:nvPicPr>
        <p:blipFill>
          <a:blip r:embed="rId2"/>
          <a:stretch>
            <a:fillRect/>
          </a:stretch>
        </p:blipFill>
        <p:spPr>
          <a:xfrm>
            <a:off x="388789" y="2314892"/>
            <a:ext cx="4984767" cy="3409633"/>
          </a:xfrm>
          <a:prstGeom prst="rect">
            <a:avLst/>
          </a:prstGeom>
        </p:spPr>
      </p:pic>
      <p:sp>
        <p:nvSpPr>
          <p:cNvPr id="7" name="CaixaDeTexto 6">
            <a:extLst>
              <a:ext uri="{FF2B5EF4-FFF2-40B4-BE49-F238E27FC236}">
                <a16:creationId xmlns:a16="http://schemas.microsoft.com/office/drawing/2014/main" id="{9AF84041-A7A7-7276-6BBB-4DCE2DDE5FD3}"/>
              </a:ext>
            </a:extLst>
          </p:cNvPr>
          <p:cNvSpPr txBox="1"/>
          <p:nvPr/>
        </p:nvSpPr>
        <p:spPr>
          <a:xfrm>
            <a:off x="5459281" y="2816814"/>
            <a:ext cx="6096000" cy="240578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Os estudos indicam que o novo ponto T deverá ser instalado, nesse percurso, entre as paradas já existentes P e Q, de modo que as distâncias percorridas pelo ônibus entre os pontos P e T e entre os pontos T e Q sejam iguais. De acordo com os dados, quais são as coordenadas do novo ponto de parada?</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61687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50B49-6A22-F759-62EF-25164531FB7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9EF04F4-E129-4DE6-C0A2-286FB25249E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8" name="Imagem 7" descr="Interface gráfica do usuário, Texto, Aplicativo, chat ou mensagem de texto, Email&#10;&#10;O conteúdo gerado por IA pode estar incorreto.">
            <a:extLst>
              <a:ext uri="{FF2B5EF4-FFF2-40B4-BE49-F238E27FC236}">
                <a16:creationId xmlns:a16="http://schemas.microsoft.com/office/drawing/2014/main" id="{802C875B-6F84-39AA-C7C1-1617E6F59C4A}"/>
              </a:ext>
            </a:extLst>
          </p:cNvPr>
          <p:cNvPicPr>
            <a:picLocks noChangeAspect="1"/>
          </p:cNvPicPr>
          <p:nvPr/>
        </p:nvPicPr>
        <p:blipFill>
          <a:blip r:embed="rId2"/>
          <a:stretch>
            <a:fillRect/>
          </a:stretch>
        </p:blipFill>
        <p:spPr>
          <a:xfrm>
            <a:off x="365778" y="641031"/>
            <a:ext cx="4821405" cy="2249989"/>
          </a:xfrm>
          <a:prstGeom prst="rect">
            <a:avLst/>
          </a:prstGeom>
        </p:spPr>
      </p:pic>
      <p:sp>
        <p:nvSpPr>
          <p:cNvPr id="10" name="CaixaDeTexto 9">
            <a:extLst>
              <a:ext uri="{FF2B5EF4-FFF2-40B4-BE49-F238E27FC236}">
                <a16:creationId xmlns:a16="http://schemas.microsoft.com/office/drawing/2014/main" id="{8EA6119A-5AA6-73D1-F538-F93C445AFD07}"/>
              </a:ext>
            </a:extLst>
          </p:cNvPr>
          <p:cNvSpPr txBox="1"/>
          <p:nvPr/>
        </p:nvSpPr>
        <p:spPr>
          <a:xfrm>
            <a:off x="283233" y="2891020"/>
            <a:ext cx="5812764"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1. </a:t>
            </a:r>
            <a:r>
              <a:rPr lang="pt-BR" sz="2200" b="0" i="0" u="none" strike="noStrike" baseline="0" dirty="0">
                <a:latin typeface="Arial Narrow" panose="020B0606020202030204" pitchFamily="34" charset="0"/>
                <a:cs typeface="Arial" panose="020B0604020202020204" pitchFamily="34" charset="0"/>
              </a:rPr>
              <a:t>Observe o quadrilátero EFHG representado no plano cartesiano a seguir.</a:t>
            </a:r>
            <a:endParaRPr lang="pt-BR" sz="2200" dirty="0">
              <a:latin typeface="Arial Narrow" panose="020B0606020202030204" pitchFamily="34" charset="0"/>
              <a:cs typeface="Arial" panose="020B0604020202020204" pitchFamily="34" charset="0"/>
            </a:endParaRPr>
          </a:p>
        </p:txBody>
      </p:sp>
      <p:pic>
        <p:nvPicPr>
          <p:cNvPr id="3" name="Imagem 2" descr="Gráfico, Gráfico de linhas&#10;&#10;Descrição gerada automaticamente">
            <a:extLst>
              <a:ext uri="{FF2B5EF4-FFF2-40B4-BE49-F238E27FC236}">
                <a16:creationId xmlns:a16="http://schemas.microsoft.com/office/drawing/2014/main" id="{67F481B9-3E7B-2821-C72C-17B0B840E70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r="1708" b="14685"/>
          <a:stretch>
            <a:fillRect/>
          </a:stretch>
        </p:blipFill>
        <p:spPr bwMode="auto">
          <a:xfrm>
            <a:off x="1492567" y="3630403"/>
            <a:ext cx="3385879" cy="290374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ECE4042-FD9D-F3AC-AC81-CD835418B6EC}"/>
                  </a:ext>
                </a:extLst>
              </p:cNvPr>
              <p:cNvSpPr txBox="1"/>
              <p:nvPr/>
            </p:nvSpPr>
            <p:spPr>
              <a:xfrm>
                <a:off x="6510072" y="912519"/>
                <a:ext cx="5045733" cy="330808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Quais são as coordenadas de cada um dos seus vértices?</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0 , 4</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2 , 0</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−4 , −3</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r>
                      <m:rPr>
                        <m:sty m:val="p"/>
                      </m:rPr>
                      <a:rPr lang="pt-BR" sz="2200" kern="100">
                        <a:effectLst/>
                        <a:latin typeface="Cambria Math" panose="02040503050406030204" pitchFamily="18" charset="0"/>
                        <a:ea typeface="MS Mincho" panose="02020609040205080304" pitchFamily="49" charset="-128"/>
                        <a:cs typeface="Arial" panose="020B0604020202020204" pitchFamily="34" charset="0"/>
                      </a:rPr>
                      <m:t>e</m:t>
                    </m:r>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−5 , 2</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(B)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4 , 0</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0 , 2</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−3 , −4</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r>
                      <m:rPr>
                        <m:sty m:val="p"/>
                      </m:rPr>
                      <a:rPr lang="pt-BR" sz="2200" kern="100">
                        <a:effectLst/>
                        <a:latin typeface="Cambria Math" panose="02040503050406030204" pitchFamily="18" charset="0"/>
                        <a:ea typeface="MS Mincho" panose="02020609040205080304" pitchFamily="49" charset="-128"/>
                        <a:cs typeface="Arial" panose="020B0604020202020204" pitchFamily="34" charset="0"/>
                      </a:rPr>
                      <m:t>e</m:t>
                    </m:r>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2 , −5</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(C)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2 , 1</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4 , 3</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5 , 2</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r>
                      <m:rPr>
                        <m:sty m:val="p"/>
                      </m:rPr>
                      <a:rPr lang="pt-BR" sz="2200" kern="100">
                        <a:effectLst/>
                        <a:latin typeface="Cambria Math" panose="02040503050406030204" pitchFamily="18" charset="0"/>
                        <a:ea typeface="MS Mincho" panose="02020609040205080304" pitchFamily="49" charset="-128"/>
                        <a:cs typeface="Arial" panose="020B0604020202020204" pitchFamily="34" charset="0"/>
                      </a:rPr>
                      <m:t>e</m:t>
                    </m:r>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1 , 4</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(D)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0 , 4</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2 , 0</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−4 , −3</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r>
                      <m:rPr>
                        <m:sty m:val="p"/>
                      </m:rPr>
                      <a:rPr lang="pt-BR" sz="2200" kern="100">
                        <a:effectLst/>
                        <a:latin typeface="Cambria Math" panose="02040503050406030204" pitchFamily="18" charset="0"/>
                        <a:ea typeface="MS Mincho" panose="02020609040205080304" pitchFamily="49" charset="-128"/>
                        <a:cs typeface="Arial" panose="020B0604020202020204" pitchFamily="34" charset="0"/>
                      </a:rPr>
                      <m:t>e</m:t>
                    </m:r>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2 , −5</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(E)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0 , 4</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2 , 0</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4 , 3</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r>
                      <m:rPr>
                        <m:sty m:val="p"/>
                      </m:rPr>
                      <a:rPr lang="pt-BR" sz="2200" kern="100">
                        <a:effectLst/>
                        <a:latin typeface="Cambria Math" panose="02040503050406030204" pitchFamily="18" charset="0"/>
                        <a:ea typeface="MS Mincho" panose="02020609040205080304" pitchFamily="49" charset="-128"/>
                        <a:cs typeface="Arial" panose="020B0604020202020204" pitchFamily="34" charset="0"/>
                      </a:rPr>
                      <m:t>e</m:t>
                    </m:r>
                    <m:r>
                      <a:rPr lang="pt-BR" sz="2200" i="1" kern="100">
                        <a:effectLst/>
                        <a:latin typeface="Cambria Math" panose="02040503050406030204" pitchFamily="18" charset="0"/>
                        <a:ea typeface="MS Mincho" panose="02020609040205080304" pitchFamily="49" charset="-128"/>
                        <a:cs typeface="Arial" panose="020B0604020202020204" pitchFamily="34" charset="0"/>
                      </a:rPr>
                      <m:t> </m:t>
                    </m:r>
                    <m:d>
                      <m:d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r>
                          <a:rPr lang="pt-BR" sz="2200" i="1" kern="100">
                            <a:effectLst/>
                            <a:latin typeface="Cambria Math" panose="02040503050406030204" pitchFamily="18" charset="0"/>
                            <a:ea typeface="MS Mincho" panose="02020609040205080304" pitchFamily="49" charset="-128"/>
                            <a:cs typeface="Arial" panose="020B0604020202020204" pitchFamily="34" charset="0"/>
                          </a:rPr>
                          <m:t>−5 , 2</m:t>
                        </m:r>
                      </m:e>
                    </m:d>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FECE4042-FD9D-F3AC-AC81-CD835418B6EC}"/>
                  </a:ext>
                </a:extLst>
              </p:cNvPr>
              <p:cNvSpPr txBox="1">
                <a:spLocks noRot="1" noChangeAspect="1" noMove="1" noResize="1" noEditPoints="1" noAdjustHandles="1" noChangeArrowheads="1" noChangeShapeType="1" noTextEdit="1"/>
              </p:cNvSpPr>
              <p:nvPr/>
            </p:nvSpPr>
            <p:spPr>
              <a:xfrm>
                <a:off x="6510072" y="912519"/>
                <a:ext cx="5045733" cy="3308085"/>
              </a:xfrm>
              <a:prstGeom prst="rect">
                <a:avLst/>
              </a:prstGeom>
              <a:blipFill>
                <a:blip r:embed="rId5"/>
                <a:stretch>
                  <a:fillRect l="-1570" t="-738" r="-1570" b="-2583"/>
                </a:stretch>
              </a:blipFill>
            </p:spPr>
            <p:txBody>
              <a:bodyPr/>
              <a:lstStyle/>
              <a:p>
                <a:r>
                  <a:rPr lang="pt-BR">
                    <a:noFill/>
                  </a:rPr>
                  <a:t> </a:t>
                </a:r>
              </a:p>
            </p:txBody>
          </p:sp>
        </mc:Fallback>
      </mc:AlternateContent>
    </p:spTree>
    <p:extLst>
      <p:ext uri="{BB962C8B-B14F-4D97-AF65-F5344CB8AC3E}">
        <p14:creationId xmlns:p14="http://schemas.microsoft.com/office/powerpoint/2010/main" val="2579622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7DA3E-BA63-B3C6-7C06-37C33F340C4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BFB29B8-6FE8-DF4D-3680-5DE2C92F707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8" name="CaixaDeTexto 7">
            <a:extLst>
              <a:ext uri="{FF2B5EF4-FFF2-40B4-BE49-F238E27FC236}">
                <a16:creationId xmlns:a16="http://schemas.microsoft.com/office/drawing/2014/main" id="{3AF30086-AC14-6B00-1FD2-C46147BB328B}"/>
              </a:ext>
            </a:extLst>
          </p:cNvPr>
          <p:cNvSpPr txBox="1"/>
          <p:nvPr/>
        </p:nvSpPr>
        <p:spPr>
          <a:xfrm>
            <a:off x="187897" y="707963"/>
            <a:ext cx="6094562"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2. </a:t>
            </a:r>
            <a:r>
              <a:rPr lang="pt-BR" sz="2200" b="0" i="0" u="none" strike="noStrike" baseline="0" dirty="0">
                <a:latin typeface="Arial Narrow" panose="020B0606020202030204" pitchFamily="34" charset="0"/>
                <a:cs typeface="Arial" panose="020B0604020202020204" pitchFamily="34" charset="0"/>
              </a:rPr>
              <a:t>Considere o triângulo ABC apresentado no plano cartesiano a seguir.</a:t>
            </a:r>
            <a:endParaRPr lang="pt-BR" sz="2200" dirty="0">
              <a:latin typeface="Arial Narrow" panose="020B0606020202030204" pitchFamily="34" charset="0"/>
              <a:cs typeface="Arial" panose="020B0604020202020204" pitchFamily="34" charset="0"/>
            </a:endParaRPr>
          </a:p>
        </p:txBody>
      </p:sp>
      <p:pic>
        <p:nvPicPr>
          <p:cNvPr id="3" name="Imagem 2" descr="Gráfico, Gráfico de linhas&#10;&#10;Descrição gerada automaticamente">
            <a:extLst>
              <a:ext uri="{FF2B5EF4-FFF2-40B4-BE49-F238E27FC236}">
                <a16:creationId xmlns:a16="http://schemas.microsoft.com/office/drawing/2014/main" id="{F9F43CA8-3530-ED71-2AEE-532662F80B8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1025913" y="1477404"/>
            <a:ext cx="4281362" cy="3206216"/>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9C0C2C4-97CB-5941-F073-F4E220B9AE8E}"/>
                  </a:ext>
                </a:extLst>
              </p:cNvPr>
              <p:cNvSpPr txBox="1"/>
              <p:nvPr/>
            </p:nvSpPr>
            <p:spPr>
              <a:xfrm>
                <a:off x="6524625" y="967358"/>
                <a:ext cx="6096000" cy="2751331"/>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coordenadas dos vértices deste triângulo são</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3, 5</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5, 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3, 5</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5, 1</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5</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5, 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5, 3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1, 5</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5, 3</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1, 5</m:t>
                        </m:r>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89C0C2C4-97CB-5941-F073-F4E220B9AE8E}"/>
                  </a:ext>
                </a:extLst>
              </p:cNvPr>
              <p:cNvSpPr txBox="1">
                <a:spLocks noRot="1" noChangeAspect="1" noMove="1" noResize="1" noEditPoints="1" noAdjustHandles="1" noChangeArrowheads="1" noChangeShapeType="1" noTextEdit="1"/>
              </p:cNvSpPr>
              <p:nvPr/>
            </p:nvSpPr>
            <p:spPr>
              <a:xfrm>
                <a:off x="6524625" y="967358"/>
                <a:ext cx="6096000" cy="2751331"/>
              </a:xfrm>
              <a:prstGeom prst="rect">
                <a:avLst/>
              </a:prstGeom>
              <a:blipFill>
                <a:blip r:embed="rId4"/>
                <a:stretch>
                  <a:fillRect l="-1300" t="-1552" b="-3769"/>
                </a:stretch>
              </a:blipFill>
            </p:spPr>
            <p:txBody>
              <a:bodyPr/>
              <a:lstStyle/>
              <a:p>
                <a:r>
                  <a:rPr lang="pt-BR">
                    <a:noFill/>
                  </a:rPr>
                  <a:t> </a:t>
                </a:r>
              </a:p>
            </p:txBody>
          </p:sp>
        </mc:Fallback>
      </mc:AlternateContent>
    </p:spTree>
    <p:extLst>
      <p:ext uri="{BB962C8B-B14F-4D97-AF65-F5344CB8AC3E}">
        <p14:creationId xmlns:p14="http://schemas.microsoft.com/office/powerpoint/2010/main" val="1909379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122A2A-BC5F-D478-0B04-951CD362DBB9}"/>
              </a:ext>
            </a:extLst>
          </p:cNvPr>
          <p:cNvSpPr txBox="1"/>
          <p:nvPr/>
        </p:nvSpPr>
        <p:spPr>
          <a:xfrm>
            <a:off x="333375" y="780644"/>
            <a:ext cx="5648323" cy="162711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3.</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Túlio desenhou um plano cartesiano simbolizando o bairro onde mora e marcou os pontos K, L, M, N e R, como pode ser visto na figura a seguir.</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cxnSp>
        <p:nvCxnSpPr>
          <p:cNvPr id="4" name="Conector reto 3">
            <a:extLst>
              <a:ext uri="{FF2B5EF4-FFF2-40B4-BE49-F238E27FC236}">
                <a16:creationId xmlns:a16="http://schemas.microsoft.com/office/drawing/2014/main" id="{100F1071-68BB-F1C4-5B45-DA2A3B45747B}"/>
              </a:ext>
            </a:extLst>
          </p:cNvPr>
          <p:cNvCxnSpPr>
            <a:cxnSpLocks/>
          </p:cNvCxnSpPr>
          <p:nvPr/>
        </p:nvCxnSpPr>
        <p:spPr>
          <a:xfrm>
            <a:off x="6096000" y="780644"/>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descr="Gráfico&#10;&#10;Descrição gerada automaticamente">
            <a:extLst>
              <a:ext uri="{FF2B5EF4-FFF2-40B4-BE49-F238E27FC236}">
                <a16:creationId xmlns:a16="http://schemas.microsoft.com/office/drawing/2014/main" id="{85AE0FA1-619C-5169-DEE7-60CF147F96C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517" b="3778"/>
          <a:stretch>
            <a:fillRect/>
          </a:stretch>
        </p:blipFill>
        <p:spPr bwMode="auto">
          <a:xfrm>
            <a:off x="929005" y="2479740"/>
            <a:ext cx="3919219" cy="401049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A01A236-191A-5904-2EF6-C10472B18021}"/>
                  </a:ext>
                </a:extLst>
              </p:cNvPr>
              <p:cNvSpPr txBox="1"/>
              <p:nvPr/>
            </p:nvSpPr>
            <p:spPr>
              <a:xfrm>
                <a:off x="6210302" y="780644"/>
                <a:ext cx="5648317" cy="4665316"/>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Nesse plano cartesiano, a casa de Túlio está representada no ponto R e sua escola ficou localizada no ponto que tem a mesma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da casa e coordenada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igual a 1.</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ponto representa a localização da escola de Túlio? </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K</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L</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M</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N</a:t>
                </a: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R</a:t>
                </a:r>
              </a:p>
            </p:txBody>
          </p:sp>
        </mc:Choice>
        <mc:Fallback xmlns="">
          <p:sp>
            <p:nvSpPr>
              <p:cNvPr id="7" name="CaixaDeTexto 6">
                <a:extLst>
                  <a:ext uri="{FF2B5EF4-FFF2-40B4-BE49-F238E27FC236}">
                    <a16:creationId xmlns:a16="http://schemas.microsoft.com/office/drawing/2014/main" id="{0A01A236-191A-5904-2EF6-C10472B18021}"/>
                  </a:ext>
                </a:extLst>
              </p:cNvPr>
              <p:cNvSpPr txBox="1">
                <a:spLocks noRot="1" noChangeAspect="1" noMove="1" noResize="1" noEditPoints="1" noAdjustHandles="1" noChangeArrowheads="1" noChangeShapeType="1" noTextEdit="1"/>
              </p:cNvSpPr>
              <p:nvPr/>
            </p:nvSpPr>
            <p:spPr>
              <a:xfrm>
                <a:off x="6210302" y="780644"/>
                <a:ext cx="5648317" cy="4665316"/>
              </a:xfrm>
              <a:prstGeom prst="rect">
                <a:avLst/>
              </a:prstGeom>
              <a:blipFill>
                <a:blip r:embed="rId4"/>
                <a:stretch>
                  <a:fillRect l="-1404" t="-915" r="-1404" b="-1961"/>
                </a:stretch>
              </a:blipFill>
            </p:spPr>
            <p:txBody>
              <a:bodyPr/>
              <a:lstStyle/>
              <a:p>
                <a:r>
                  <a:rPr lang="pt-BR">
                    <a:noFill/>
                  </a:rPr>
                  <a:t> </a:t>
                </a:r>
              </a:p>
            </p:txBody>
          </p:sp>
        </mc:Fallback>
      </mc:AlternateContent>
    </p:spTree>
    <p:extLst>
      <p:ext uri="{BB962C8B-B14F-4D97-AF65-F5344CB8AC3E}">
        <p14:creationId xmlns:p14="http://schemas.microsoft.com/office/powerpoint/2010/main" val="4035657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78B7E-992E-DD0B-8BF9-A045B7C535B3}"/>
            </a:ext>
          </a:extLst>
        </p:cNvPr>
        <p:cNvGrpSpPr/>
        <p:nvPr/>
      </p:nvGrpSpPr>
      <p:grpSpPr>
        <a:xfrm>
          <a:off x="0" y="0"/>
          <a:ext cx="0" cy="0"/>
          <a:chOff x="0" y="0"/>
          <a:chExt cx="0" cy="0"/>
        </a:xfrm>
      </p:grpSpPr>
      <p:pic>
        <p:nvPicPr>
          <p:cNvPr id="6" name="Imagem 5" descr="Interface gráfica do usuário, Texto, Aplicativo&#10;&#10;O conteúdo gerado por IA pode estar incorreto.">
            <a:extLst>
              <a:ext uri="{FF2B5EF4-FFF2-40B4-BE49-F238E27FC236}">
                <a16:creationId xmlns:a16="http://schemas.microsoft.com/office/drawing/2014/main" id="{7B6337C8-BEC9-4A34-0775-93180F093A63}"/>
              </a:ext>
            </a:extLst>
          </p:cNvPr>
          <p:cNvPicPr>
            <a:picLocks noChangeAspect="1"/>
          </p:cNvPicPr>
          <p:nvPr/>
        </p:nvPicPr>
        <p:blipFill>
          <a:blip r:embed="rId2"/>
          <a:stretch>
            <a:fillRect/>
          </a:stretch>
        </p:blipFill>
        <p:spPr>
          <a:xfrm>
            <a:off x="430993" y="379629"/>
            <a:ext cx="2114845" cy="952633"/>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1EF45CE-FFF1-46EB-AC12-C790EC836551}"/>
                  </a:ext>
                </a:extLst>
              </p:cNvPr>
              <p:cNvSpPr txBox="1"/>
              <p:nvPr/>
            </p:nvSpPr>
            <p:spPr>
              <a:xfrm>
                <a:off x="334459" y="1414083"/>
                <a:ext cx="11609890" cy="2800767"/>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Sequências Numéricas no Plano Cartesiano</a:t>
                </a:r>
              </a:p>
              <a:p>
                <a:pPr algn="just"/>
                <a:r>
                  <a:rPr lang="pt-BR" sz="2200" b="0" i="0" u="none" strike="noStrike" baseline="0" dirty="0">
                    <a:latin typeface="Arial Narrow" panose="020B0606020202030204" pitchFamily="34" charset="0"/>
                    <a:cs typeface="Arial" panose="020B0604020202020204" pitchFamily="34" charset="0"/>
                  </a:rPr>
                  <a:t>Ao marcar pontos no plano cartesiano, pode-se fazer de maneira aleatória, mas é possível marcá-los de maneira proposital.</a:t>
                </a:r>
              </a:p>
              <a:p>
                <a:r>
                  <a:rPr lang="pt-BR" sz="2200" b="1" dirty="0">
                    <a:latin typeface="Arial Narrow" panose="020B0606020202030204" pitchFamily="34" charset="0"/>
                  </a:rPr>
                  <a:t>Exemplo 1</a:t>
                </a:r>
                <a:r>
                  <a:rPr lang="pt-BR" sz="2200" dirty="0">
                    <a:latin typeface="Arial Narrow" panose="020B0606020202030204" pitchFamily="34" charset="0"/>
                  </a:rPr>
                  <a:t>: Observe a sequência dos números pares não nulos:</a:t>
                </a:r>
              </a:p>
              <a:p>
                <a:pPr/>
                <a14:m>
                  <m:oMathPara xmlns:m="http://schemas.openxmlformats.org/officeDocument/2006/math">
                    <m:oMathParaPr>
                      <m:jc m:val="centerGroup"/>
                    </m:oMathParaPr>
                    <m:oMath xmlns:m="http://schemas.openxmlformats.org/officeDocument/2006/math">
                      <m:r>
                        <a:rPr lang="pt-BR" sz="2200" b="1" i="1" smtClean="0">
                          <a:solidFill>
                            <a:srgbClr val="00B050"/>
                          </a:solidFill>
                          <a:latin typeface="Cambria Math" panose="02040503050406030204" pitchFamily="18" charset="0"/>
                        </a:rPr>
                        <m:t>𝑷𝒂𝒓𝒆</m:t>
                      </m:r>
                      <m:sSup>
                        <m:sSupPr>
                          <m:ctrlPr>
                            <a:rPr lang="pt-BR" sz="2200" b="1" i="1">
                              <a:solidFill>
                                <a:srgbClr val="00B050"/>
                              </a:solidFill>
                              <a:latin typeface="Cambria Math" panose="02040503050406030204" pitchFamily="18" charset="0"/>
                            </a:rPr>
                          </m:ctrlPr>
                        </m:sSupPr>
                        <m:e>
                          <m:r>
                            <a:rPr lang="pt-BR" sz="2200" b="1" i="1">
                              <a:solidFill>
                                <a:srgbClr val="00B050"/>
                              </a:solidFill>
                              <a:latin typeface="Cambria Math" panose="02040503050406030204" pitchFamily="18" charset="0"/>
                            </a:rPr>
                            <m:t>𝒔</m:t>
                          </m:r>
                        </m:e>
                        <m:sup>
                          <m:r>
                            <a:rPr lang="pt-BR" sz="2200" b="1" i="1">
                              <a:solidFill>
                                <a:srgbClr val="00B050"/>
                              </a:solidFill>
                              <a:latin typeface="Cambria Math" panose="02040503050406030204" pitchFamily="18" charset="0"/>
                            </a:rPr>
                            <m:t>+</m:t>
                          </m:r>
                        </m:sup>
                      </m:sSup>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𝟐</m:t>
                      </m:r>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𝟒</m:t>
                      </m:r>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𝟔</m:t>
                      </m:r>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𝟖</m:t>
                      </m:r>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𝟏𝟎</m:t>
                      </m:r>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𝟏𝟐</m:t>
                      </m:r>
                      <m:r>
                        <a:rPr lang="pt-BR" sz="2200" b="1" i="1">
                          <a:solidFill>
                            <a:srgbClr val="00B050"/>
                          </a:solidFill>
                          <a:latin typeface="Cambria Math" panose="02040503050406030204" pitchFamily="18" charset="0"/>
                        </a:rPr>
                        <m:t>, </m:t>
                      </m:r>
                      <m:r>
                        <a:rPr lang="pt-BR" sz="2200" b="1" i="1">
                          <a:solidFill>
                            <a:srgbClr val="00B050"/>
                          </a:solidFill>
                          <a:latin typeface="Cambria Math" panose="02040503050406030204" pitchFamily="18" charset="0"/>
                        </a:rPr>
                        <m:t>𝟏𝟒</m:t>
                      </m:r>
                      <m:r>
                        <a:rPr lang="pt-BR" sz="2200" b="1" i="1">
                          <a:solidFill>
                            <a:srgbClr val="00B050"/>
                          </a:solidFill>
                          <a:latin typeface="Cambria Math" panose="02040503050406030204" pitchFamily="18" charset="0"/>
                        </a:rPr>
                        <m:t>, …}</m:t>
                      </m:r>
                    </m:oMath>
                  </m:oMathPara>
                </a14:m>
                <a:endParaRPr lang="pt-BR" sz="2200" dirty="0">
                  <a:solidFill>
                    <a:srgbClr val="00B050"/>
                  </a:solidFill>
                  <a:latin typeface="Arial Narrow" panose="020B0606020202030204" pitchFamily="34" charset="0"/>
                </a:endParaRPr>
              </a:p>
              <a:p>
                <a:r>
                  <a:rPr lang="pt-BR" sz="2200" dirty="0">
                    <a:latin typeface="Arial Narrow" panose="020B0606020202030204" pitchFamily="34" charset="0"/>
                  </a:rPr>
                  <a:t>Considerando essa sequência, podemos relacioná-las às coordenadas cartesianas </a:t>
                </a:r>
                <a14:m>
                  <m:oMath xmlns:m="http://schemas.openxmlformats.org/officeDocument/2006/math">
                    <m:r>
                      <a:rPr lang="pt-BR" sz="2200" i="1">
                        <a:latin typeface="Cambria Math" panose="02040503050406030204" pitchFamily="18" charset="0"/>
                      </a:rPr>
                      <m:t>𝑥</m:t>
                    </m:r>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𝑦</m:t>
                    </m:r>
                  </m:oMath>
                </a14:m>
                <a:r>
                  <a:rPr lang="pt-BR" sz="2200" dirty="0">
                    <a:latin typeface="Arial Narrow" panose="020B0606020202030204" pitchFamily="34" charset="0"/>
                  </a:rPr>
                  <a:t>, em que </a:t>
                </a:r>
                <a14:m>
                  <m:oMath xmlns:m="http://schemas.openxmlformats.org/officeDocument/2006/math">
                    <m:r>
                      <a:rPr lang="pt-BR" sz="2200" i="1">
                        <a:latin typeface="Cambria Math" panose="02040503050406030204" pitchFamily="18" charset="0"/>
                      </a:rPr>
                      <m:t>𝑥</m:t>
                    </m:r>
                  </m:oMath>
                </a14:m>
                <a:r>
                  <a:rPr lang="pt-BR" sz="2200" dirty="0">
                    <a:latin typeface="Arial Narrow" panose="020B0606020202030204" pitchFamily="34" charset="0"/>
                  </a:rPr>
                  <a:t> é a posição dos termos e </a:t>
                </a:r>
                <a14:m>
                  <m:oMath xmlns:m="http://schemas.openxmlformats.org/officeDocument/2006/math">
                    <m:r>
                      <a:rPr lang="pt-BR" sz="2200" b="1" i="1">
                        <a:latin typeface="Cambria Math" panose="02040503050406030204" pitchFamily="18" charset="0"/>
                      </a:rPr>
                      <m:t>𝒚</m:t>
                    </m:r>
                  </m:oMath>
                </a14:m>
                <a:r>
                  <a:rPr lang="pt-BR" sz="2200" b="1" dirty="0">
                    <a:latin typeface="Arial Narrow" panose="020B0606020202030204" pitchFamily="34" charset="0"/>
                  </a:rPr>
                  <a:t> </a:t>
                </a:r>
                <a:r>
                  <a:rPr lang="pt-BR" sz="2200" dirty="0">
                    <a:latin typeface="Arial Narrow" panose="020B0606020202030204" pitchFamily="34" charset="0"/>
                  </a:rPr>
                  <a:t>são os termos da sequência. </a:t>
                </a:r>
              </a:p>
              <a:p>
                <a:r>
                  <a:rPr lang="pt-BR" sz="2200" dirty="0">
                    <a:latin typeface="Arial Narrow" panose="020B0606020202030204" pitchFamily="34" charset="0"/>
                  </a:rPr>
                  <a:t>Observe essa relação:</a:t>
                </a:r>
              </a:p>
            </p:txBody>
          </p:sp>
        </mc:Choice>
        <mc:Fallback xmlns="">
          <p:sp>
            <p:nvSpPr>
              <p:cNvPr id="8" name="CaixaDeTexto 7">
                <a:extLst>
                  <a:ext uri="{FF2B5EF4-FFF2-40B4-BE49-F238E27FC236}">
                    <a16:creationId xmlns:a16="http://schemas.microsoft.com/office/drawing/2014/main" id="{C1EF45CE-FFF1-46EB-AC12-C790EC836551}"/>
                  </a:ext>
                </a:extLst>
              </p:cNvPr>
              <p:cNvSpPr txBox="1">
                <a:spLocks noRot="1" noChangeAspect="1" noMove="1" noResize="1" noEditPoints="1" noAdjustHandles="1" noChangeArrowheads="1" noChangeShapeType="1" noTextEdit="1"/>
              </p:cNvSpPr>
              <p:nvPr/>
            </p:nvSpPr>
            <p:spPr>
              <a:xfrm>
                <a:off x="334459" y="1414083"/>
                <a:ext cx="11609890" cy="2800767"/>
              </a:xfrm>
              <a:prstGeom prst="rect">
                <a:avLst/>
              </a:prstGeom>
              <a:blipFill>
                <a:blip r:embed="rId3"/>
                <a:stretch>
                  <a:fillRect l="-683" t="-1525" r="-998" b="-3704"/>
                </a:stretch>
              </a:blipFill>
            </p:spPr>
            <p:txBody>
              <a:bodyPr/>
              <a:lstStyle/>
              <a:p>
                <a:r>
                  <a:rPr lang="pt-BR">
                    <a:noFill/>
                  </a:rPr>
                  <a:t> </a:t>
                </a:r>
              </a:p>
            </p:txBody>
          </p:sp>
        </mc:Fallback>
      </mc:AlternateContent>
      <p:pic>
        <p:nvPicPr>
          <p:cNvPr id="14" name="Imagem 13" descr="Calendário&#10;&#10;O conteúdo gerado por IA pode estar incorreto.">
            <a:extLst>
              <a:ext uri="{FF2B5EF4-FFF2-40B4-BE49-F238E27FC236}">
                <a16:creationId xmlns:a16="http://schemas.microsoft.com/office/drawing/2014/main" id="{125E5578-9A7E-7F9C-601F-386195A24F7D}"/>
              </a:ext>
            </a:extLst>
          </p:cNvPr>
          <p:cNvPicPr>
            <a:picLocks noChangeAspect="1"/>
          </p:cNvPicPr>
          <p:nvPr/>
        </p:nvPicPr>
        <p:blipFill>
          <a:blip r:embed="rId4"/>
          <a:stretch>
            <a:fillRect/>
          </a:stretch>
        </p:blipFill>
        <p:spPr>
          <a:xfrm>
            <a:off x="3183718" y="4088970"/>
            <a:ext cx="5522937" cy="1019059"/>
          </a:xfrm>
          <a:prstGeom prst="rect">
            <a:avLst/>
          </a:prstGeom>
        </p:spPr>
      </p:pic>
      <p:pic>
        <p:nvPicPr>
          <p:cNvPr id="3" name="Imagem 2" descr="Desenho de um círculo&#10;&#10;O conteúdo gerado por IA pode estar incorreto.">
            <a:extLst>
              <a:ext uri="{FF2B5EF4-FFF2-40B4-BE49-F238E27FC236}">
                <a16:creationId xmlns:a16="http://schemas.microsoft.com/office/drawing/2014/main" id="{FC523CF0-151F-0664-041B-5641F73CA83A}"/>
              </a:ext>
            </a:extLst>
          </p:cNvPr>
          <p:cNvPicPr>
            <a:picLocks noChangeAspect="1"/>
          </p:cNvPicPr>
          <p:nvPr/>
        </p:nvPicPr>
        <p:blipFill rotWithShape="1">
          <a:blip r:embed="rId5">
            <a:extLst>
              <a:ext uri="{28A0092B-C50C-407E-A947-70E740481C1C}">
                <a14:useLocalDpi xmlns:a14="http://schemas.microsoft.com/office/drawing/2010/main" val="0"/>
              </a:ext>
            </a:extLst>
          </a:blip>
          <a:srcRect l="3236" t="8032" r="1964" b="8032"/>
          <a:stretch>
            <a:fillRect/>
          </a:stretch>
        </p:blipFill>
        <p:spPr bwMode="auto">
          <a:xfrm>
            <a:off x="430993" y="4813482"/>
            <a:ext cx="1737230" cy="88525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02795206-6F69-9228-5480-AEE05BB8D9FD}"/>
                  </a:ext>
                </a:extLst>
              </p:cNvPr>
              <p:cNvSpPr txBox="1"/>
              <p:nvPr/>
            </p:nvSpPr>
            <p:spPr>
              <a:xfrm>
                <a:off x="430992" y="5803509"/>
                <a:ext cx="11437157" cy="779637"/>
              </a:xfrm>
              <a:prstGeom prst="rect">
                <a:avLst/>
              </a:prstGeom>
              <a:noFill/>
            </p:spPr>
            <p:txBody>
              <a:bodyPr wrap="square">
                <a:spAutoFit/>
              </a:bodyPr>
              <a:lstStyle/>
              <a:p>
                <a:pPr marR="74930" algn="just">
                  <a:lnSpc>
                    <a:spcPct val="115000"/>
                  </a:lnSpc>
                  <a:spcAft>
                    <a:spcPts val="800"/>
                  </a:spcAft>
                  <a:buNone/>
                </a:pP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Repare que essa é uma sequência crescente cujo termo aditivo é 2, ou seja, </a:t>
                </a:r>
                <a:r>
                  <a:rPr lang="pt-BR" sz="2000" u="sng" kern="100" dirty="0">
                    <a:effectLst/>
                    <a:uFill>
                      <a:solidFill>
                        <a:srgbClr val="00B050"/>
                      </a:solidFill>
                    </a:uFill>
                    <a:latin typeface="Arial Narrow" panose="020B0606020202030204" pitchFamily="34" charset="0"/>
                    <a:ea typeface="Times New Roman" panose="02020603050405020304" pitchFamily="18" charset="0"/>
                    <a:cs typeface="Times New Roman" panose="02020603050405020304" pitchFamily="18" charset="0"/>
                  </a:rPr>
                  <a:t>as coordenadas </a:t>
                </a:r>
                <a14:m>
                  <m:oMath xmlns:m="http://schemas.openxmlformats.org/officeDocument/2006/math">
                    <m:r>
                      <a:rPr lang="pt-BR" sz="2000" b="1" i="1" u="sng" kern="100">
                        <a:effectLst/>
                        <a:uFill>
                          <a:solidFill>
                            <a:srgbClr val="00B050"/>
                          </a:solidFill>
                        </a:uFill>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000" u="sng" kern="100" dirty="0">
                    <a:effectLst/>
                    <a:uFill>
                      <a:solidFill>
                        <a:srgbClr val="00B050"/>
                      </a:solidFill>
                    </a:uFill>
                    <a:latin typeface="Arial Narrow" panose="020B0606020202030204" pitchFamily="34" charset="0"/>
                    <a:ea typeface="Times New Roman" panose="02020603050405020304" pitchFamily="18" charset="0"/>
                    <a:cs typeface="Times New Roman" panose="02020603050405020304" pitchFamily="18" charset="0"/>
                  </a:rPr>
                  <a:t> correspondem ao dobro do </a:t>
                </a:r>
                <a14:m>
                  <m:oMath xmlns:m="http://schemas.openxmlformats.org/officeDocument/2006/math">
                    <m:r>
                      <a:rPr lang="pt-BR" sz="2000" b="1" i="1" u="sng" kern="100">
                        <a:effectLst/>
                        <a:uFill>
                          <a:solidFill>
                            <a:srgbClr val="00B050"/>
                          </a:solidFill>
                        </a:uFill>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000" b="1" u="sng" kern="100" dirty="0">
                    <a:effectLst/>
                    <a:uFill>
                      <a:solidFill>
                        <a:srgbClr val="00B050"/>
                      </a:solidFill>
                    </a:uFill>
                    <a:latin typeface="Arial Narrow" panose="020B0606020202030204" pitchFamily="34" charset="0"/>
                    <a:ea typeface="Times New Roman" panose="02020603050405020304" pitchFamily="18" charset="0"/>
                    <a:cs typeface="Times New Roman" panose="02020603050405020304" pitchFamily="18" charset="0"/>
                  </a:rPr>
                  <a:t>.</a:t>
                </a:r>
                <a:r>
                  <a:rPr lang="pt-BR" sz="2000" b="1" u="heavy" kern="100" dirty="0">
                    <a:effectLst/>
                    <a:uFill>
                      <a:solidFill>
                        <a:srgbClr val="00B050"/>
                      </a:solidFill>
                    </a:u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02795206-6F69-9228-5480-AEE05BB8D9FD}"/>
                  </a:ext>
                </a:extLst>
              </p:cNvPr>
              <p:cNvSpPr txBox="1">
                <a:spLocks noRot="1" noChangeAspect="1" noMove="1" noResize="1" noEditPoints="1" noAdjustHandles="1" noChangeArrowheads="1" noChangeShapeType="1" noTextEdit="1"/>
              </p:cNvSpPr>
              <p:nvPr/>
            </p:nvSpPr>
            <p:spPr>
              <a:xfrm>
                <a:off x="430992" y="5803509"/>
                <a:ext cx="11437157" cy="779637"/>
              </a:xfrm>
              <a:prstGeom prst="rect">
                <a:avLst/>
              </a:prstGeom>
              <a:blipFill>
                <a:blip r:embed="rId6"/>
                <a:stretch>
                  <a:fillRect l="-586" t="-2344" b="-11719"/>
                </a:stretch>
              </a:blipFill>
            </p:spPr>
            <p:txBody>
              <a:bodyPr/>
              <a:lstStyle/>
              <a:p>
                <a:r>
                  <a:rPr lang="pt-BR">
                    <a:noFill/>
                  </a:rPr>
                  <a:t> </a:t>
                </a:r>
              </a:p>
            </p:txBody>
          </p:sp>
        </mc:Fallback>
      </mc:AlternateContent>
    </p:spTree>
    <p:extLst>
      <p:ext uri="{BB962C8B-B14F-4D97-AF65-F5344CB8AC3E}">
        <p14:creationId xmlns:p14="http://schemas.microsoft.com/office/powerpoint/2010/main" val="2480159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84B50-EAF4-EC8B-21D1-A5954961977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49BDD34-F60C-4355-31EA-399421D6B9B1}"/>
              </a:ext>
            </a:extLst>
          </p:cNvPr>
          <p:cNvCxnSpPr>
            <a:cxnSpLocks/>
          </p:cNvCxnSpPr>
          <p:nvPr/>
        </p:nvCxnSpPr>
        <p:spPr>
          <a:xfrm>
            <a:off x="6131582"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7" name="CaixaDeTexto 6">
            <a:extLst>
              <a:ext uri="{FF2B5EF4-FFF2-40B4-BE49-F238E27FC236}">
                <a16:creationId xmlns:a16="http://schemas.microsoft.com/office/drawing/2014/main" id="{F3895687-FF0B-0E7B-71F1-F569FC30316E}"/>
              </a:ext>
            </a:extLst>
          </p:cNvPr>
          <p:cNvSpPr txBox="1"/>
          <p:nvPr/>
        </p:nvSpPr>
        <p:spPr>
          <a:xfrm>
            <a:off x="408241" y="727295"/>
            <a:ext cx="5687757" cy="779701"/>
          </a:xfrm>
          <a:prstGeom prst="rect">
            <a:avLst/>
          </a:prstGeom>
          <a:noFill/>
        </p:spPr>
        <p:txBody>
          <a:bodyPr wrap="square">
            <a:spAutoFit/>
          </a:bodyPr>
          <a:lstStyle/>
          <a:p>
            <a:pPr marR="74930" algn="just">
              <a:lnSpc>
                <a:spcPct val="115000"/>
              </a:lnSpc>
              <a:spcAft>
                <a:spcPts val="800"/>
              </a:spcAft>
              <a:buNone/>
            </a:pP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Agora, vamos marcar as coordenadas (pares ordenados) no plano cartesiano:</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11" name="Imagem 10" descr="Gráfico, Gráfico de linhas&#10;&#10;Descrição gerada automaticamente">
            <a:extLst>
              <a:ext uri="{FF2B5EF4-FFF2-40B4-BE49-F238E27FC236}">
                <a16:creationId xmlns:a16="http://schemas.microsoft.com/office/drawing/2014/main" id="{F740C4D0-BBE4-DC12-A8A8-A450193A72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23" t="21481"/>
          <a:stretch>
            <a:fillRect/>
          </a:stretch>
        </p:blipFill>
        <p:spPr bwMode="auto">
          <a:xfrm>
            <a:off x="1320243" y="1506996"/>
            <a:ext cx="3347007" cy="49324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FDA1A3D-1918-FCA9-4A9D-7B41448A5E3A}"/>
                  </a:ext>
                </a:extLst>
              </p:cNvPr>
              <p:cNvSpPr txBox="1"/>
              <p:nvPr/>
            </p:nvSpPr>
            <p:spPr>
              <a:xfrm>
                <a:off x="6276974" y="603470"/>
                <a:ext cx="5506783" cy="1497333"/>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no plano cartesiano, a sequência de pontos em que o valor da ordenada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 é igual à metade do valor da abscissa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CFDA1A3D-1918-FCA9-4A9D-7B41448A5E3A}"/>
                  </a:ext>
                </a:extLst>
              </p:cNvPr>
              <p:cNvSpPr txBox="1">
                <a:spLocks noRot="1" noChangeAspect="1" noMove="1" noResize="1" noEditPoints="1" noAdjustHandles="1" noChangeArrowheads="1" noChangeShapeType="1" noTextEdit="1"/>
              </p:cNvSpPr>
              <p:nvPr/>
            </p:nvSpPr>
            <p:spPr>
              <a:xfrm>
                <a:off x="6276974" y="603470"/>
                <a:ext cx="5506783" cy="1497333"/>
              </a:xfrm>
              <a:prstGeom prst="rect">
                <a:avLst/>
              </a:prstGeom>
              <a:blipFill>
                <a:blip r:embed="rId3"/>
                <a:stretch>
                  <a:fillRect l="-1440" t="-2033" r="-1440" b="-7317"/>
                </a:stretch>
              </a:blipFill>
            </p:spPr>
            <p:txBody>
              <a:bodyPr/>
              <a:lstStyle/>
              <a:p>
                <a:r>
                  <a:rPr lang="pt-BR">
                    <a:noFill/>
                  </a:rPr>
                  <a:t> </a:t>
                </a:r>
              </a:p>
            </p:txBody>
          </p:sp>
        </mc:Fallback>
      </mc:AlternateContent>
      <p:pic>
        <p:nvPicPr>
          <p:cNvPr id="8" name="Imagem 7" descr="Gráfico, Gráfico de dispersão&#10;&#10;Descrição gerada automaticamente">
            <a:extLst>
              <a:ext uri="{FF2B5EF4-FFF2-40B4-BE49-F238E27FC236}">
                <a16:creationId xmlns:a16="http://schemas.microsoft.com/office/drawing/2014/main" id="{06EB46A2-5F7A-6313-16A6-598389EE0541}"/>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204278" y="2100803"/>
            <a:ext cx="5652174" cy="3168209"/>
          </a:xfrm>
          <a:prstGeom prst="rect">
            <a:avLst/>
          </a:prstGeom>
          <a:noFill/>
          <a:ln>
            <a:noFill/>
          </a:ln>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3708C85-E60C-90B9-B323-0993E869A4A9}"/>
                  </a:ext>
                </a:extLst>
              </p:cNvPr>
              <p:cNvSpPr txBox="1"/>
              <p:nvPr/>
            </p:nvSpPr>
            <p:spPr>
              <a:xfrm>
                <a:off x="6204278" y="5269012"/>
                <a:ext cx="5652174" cy="1351075"/>
              </a:xfrm>
              <a:prstGeom prst="rect">
                <a:avLst/>
              </a:prstGeom>
              <a:noFill/>
            </p:spPr>
            <p:txBody>
              <a:bodyPr wrap="square">
                <a:spAutoFit/>
              </a:bodyPr>
              <a:lstStyle/>
              <a:p>
                <a:pPr marR="7493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Relacionando algebricamente, temos: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marR="7493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03708C85-E60C-90B9-B323-0993E869A4A9}"/>
                  </a:ext>
                </a:extLst>
              </p:cNvPr>
              <p:cNvSpPr txBox="1">
                <a:spLocks noRot="1" noChangeAspect="1" noMove="1" noResize="1" noEditPoints="1" noAdjustHandles="1" noChangeArrowheads="1" noChangeShapeType="1" noTextEdit="1"/>
              </p:cNvSpPr>
              <p:nvPr/>
            </p:nvSpPr>
            <p:spPr>
              <a:xfrm>
                <a:off x="6204278" y="5269012"/>
                <a:ext cx="5652174" cy="1351075"/>
              </a:xfrm>
              <a:prstGeom prst="rect">
                <a:avLst/>
              </a:prstGeom>
              <a:blipFill>
                <a:blip r:embed="rId6"/>
                <a:stretch>
                  <a:fillRect l="-1402" t="-1351"/>
                </a:stretch>
              </a:blipFill>
            </p:spPr>
            <p:txBody>
              <a:bodyPr/>
              <a:lstStyle/>
              <a:p>
                <a:r>
                  <a:rPr lang="pt-BR">
                    <a:noFill/>
                  </a:rPr>
                  <a:t> </a:t>
                </a:r>
              </a:p>
            </p:txBody>
          </p:sp>
        </mc:Fallback>
      </mc:AlternateContent>
    </p:spTree>
    <p:extLst>
      <p:ext uri="{BB962C8B-B14F-4D97-AF65-F5344CB8AC3E}">
        <p14:creationId xmlns:p14="http://schemas.microsoft.com/office/powerpoint/2010/main" val="4160189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575CF-D9B4-66CF-07D1-52C56A754AC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2335C74-558E-BC9E-23DA-EE5AFF21E9F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6" name="Imagem 5" descr="Interface gráfica do usuário, Site&#10;&#10;O conteúdo gerado por IA pode estar incorreto.">
            <a:extLst>
              <a:ext uri="{FF2B5EF4-FFF2-40B4-BE49-F238E27FC236}">
                <a16:creationId xmlns:a16="http://schemas.microsoft.com/office/drawing/2014/main" id="{CF206919-8941-C898-50B0-2798A700FDAA}"/>
              </a:ext>
            </a:extLst>
          </p:cNvPr>
          <p:cNvPicPr>
            <a:picLocks noChangeAspect="1"/>
          </p:cNvPicPr>
          <p:nvPr/>
        </p:nvPicPr>
        <p:blipFill>
          <a:blip r:embed="rId2"/>
          <a:stretch>
            <a:fillRect/>
          </a:stretch>
        </p:blipFill>
        <p:spPr>
          <a:xfrm>
            <a:off x="6381801" y="602212"/>
            <a:ext cx="3361742" cy="698758"/>
          </a:xfrm>
          <a:prstGeom prst="rect">
            <a:avLst/>
          </a:prstGeom>
        </p:spPr>
      </p:pic>
      <p:sp>
        <p:nvSpPr>
          <p:cNvPr id="8" name="CaixaDeTexto 7">
            <a:extLst>
              <a:ext uri="{FF2B5EF4-FFF2-40B4-BE49-F238E27FC236}">
                <a16:creationId xmlns:a16="http://schemas.microsoft.com/office/drawing/2014/main" id="{05829D19-34F9-2AF1-2BAF-71D7D045EF9D}"/>
              </a:ext>
            </a:extLst>
          </p:cNvPr>
          <p:cNvSpPr txBox="1"/>
          <p:nvPr/>
        </p:nvSpPr>
        <p:spPr>
          <a:xfrm>
            <a:off x="6378926" y="1333576"/>
            <a:ext cx="5611791" cy="4154984"/>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DIAGRAMA DE VENN</a:t>
            </a:r>
          </a:p>
          <a:p>
            <a:pPr algn="ctr"/>
            <a:endParaRPr lang="pt-BR" sz="2200" b="1"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O diagrama de Venn é uma representação gráfica usada para ilustrar as relações entre diferentes conjuntos de elementos. Ele é composto por uma série de círculos ou elipses sobrepostos, em que cada círculo</a:t>
            </a:r>
            <a:r>
              <a:rPr lang="pt-BR" dirty="0">
                <a:latin typeface="Arial Narrow" panose="020B0606020202030204" pitchFamily="34" charset="0"/>
              </a:rPr>
              <a:t> </a:t>
            </a:r>
            <a:r>
              <a:rPr lang="pt-BR" sz="2200" dirty="0">
                <a:latin typeface="Arial Narrow" panose="020B0606020202030204" pitchFamily="34" charset="0"/>
                <a:cs typeface="Arial" panose="020B0604020202020204" pitchFamily="34" charset="0"/>
              </a:rPr>
              <a:t>representa um conjunto específico e as sobreposições entre eles representam as relações de interseção entre esses conjuntos.</a:t>
            </a:r>
          </a:p>
          <a:p>
            <a:pPr algn="just"/>
            <a:endParaRPr lang="pt-BR" sz="2200" dirty="0">
              <a:latin typeface="Arial Narrow" panose="020B0606020202030204" pitchFamily="34" charset="0"/>
              <a:cs typeface="Arial" panose="020B0604020202020204" pitchFamily="34" charset="0"/>
            </a:endParaRPr>
          </a:p>
          <a:p>
            <a:pPr algn="just"/>
            <a:r>
              <a:rPr lang="pt-BR" sz="2200" b="1" dirty="0">
                <a:latin typeface="Arial Narrow" panose="020B0606020202030204" pitchFamily="34" charset="0"/>
                <a:cs typeface="Arial" panose="020B0604020202020204" pitchFamily="34" charset="0"/>
              </a:rPr>
              <a:t>Exemplo:</a:t>
            </a:r>
          </a:p>
          <a:p>
            <a:pPr algn="just"/>
            <a:r>
              <a:rPr lang="pt-BR" sz="2200" dirty="0">
                <a:latin typeface="Arial Narrow" panose="020B0606020202030204" pitchFamily="34" charset="0"/>
                <a:cs typeface="Arial" panose="020B0604020202020204" pitchFamily="34" charset="0"/>
              </a:rPr>
              <a:t>Observe o diagrama de Venn a seguir:</a:t>
            </a:r>
          </a:p>
        </p:txBody>
      </p:sp>
      <p:sp>
        <p:nvSpPr>
          <p:cNvPr id="5" name="CaixaDeTexto 4">
            <a:extLst>
              <a:ext uri="{FF2B5EF4-FFF2-40B4-BE49-F238E27FC236}">
                <a16:creationId xmlns:a16="http://schemas.microsoft.com/office/drawing/2014/main" id="{90951214-8F6E-FD6E-CB00-D55B21A2C04F}"/>
              </a:ext>
            </a:extLst>
          </p:cNvPr>
          <p:cNvSpPr txBox="1"/>
          <p:nvPr/>
        </p:nvSpPr>
        <p:spPr>
          <a:xfrm>
            <a:off x="280051" y="421117"/>
            <a:ext cx="6096000" cy="459100"/>
          </a:xfrm>
          <a:prstGeom prst="rect">
            <a:avLst/>
          </a:prstGeom>
          <a:noFill/>
        </p:spPr>
        <p:txBody>
          <a:bodyPr wrap="square">
            <a:spAutoFit/>
          </a:bodyPr>
          <a:lstStyle/>
          <a:p>
            <a:pPr marR="74930"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ela 6">
                <a:extLst>
                  <a:ext uri="{FF2B5EF4-FFF2-40B4-BE49-F238E27FC236}">
                    <a16:creationId xmlns:a16="http://schemas.microsoft.com/office/drawing/2014/main" id="{AA0DD48D-B1FC-4376-C856-DF98FF5A0486}"/>
                  </a:ext>
                </a:extLst>
              </p:cNvPr>
              <p:cNvGraphicFramePr>
                <a:graphicFrameLocks noGrp="1"/>
              </p:cNvGraphicFramePr>
              <p:nvPr>
                <p:extLst>
                  <p:ext uri="{D42A27DB-BD31-4B8C-83A1-F6EECF244321}">
                    <p14:modId xmlns:p14="http://schemas.microsoft.com/office/powerpoint/2010/main" val="2374190202"/>
                  </p:ext>
                </p:extLst>
              </p:nvPr>
            </p:nvGraphicFramePr>
            <p:xfrm>
              <a:off x="280051" y="856836"/>
              <a:ext cx="5944214" cy="5639710"/>
            </p:xfrm>
            <a:graphic>
              <a:graphicData uri="http://schemas.openxmlformats.org/drawingml/2006/table">
                <a:tbl>
                  <a:tblPr firstRow="1" firstCol="1" bandRow="1"/>
                  <a:tblGrid>
                    <a:gridCol w="1806774">
                      <a:extLst>
                        <a:ext uri="{9D8B030D-6E8A-4147-A177-3AD203B41FA5}">
                          <a16:colId xmlns:a16="http://schemas.microsoft.com/office/drawing/2014/main" val="2812384255"/>
                        </a:ext>
                      </a:extLst>
                    </a:gridCol>
                    <a:gridCol w="1969311">
                      <a:extLst>
                        <a:ext uri="{9D8B030D-6E8A-4147-A177-3AD203B41FA5}">
                          <a16:colId xmlns:a16="http://schemas.microsoft.com/office/drawing/2014/main" val="2830326295"/>
                        </a:ext>
                      </a:extLst>
                    </a:gridCol>
                    <a:gridCol w="2168129">
                      <a:extLst>
                        <a:ext uri="{9D8B030D-6E8A-4147-A177-3AD203B41FA5}">
                          <a16:colId xmlns:a16="http://schemas.microsoft.com/office/drawing/2014/main" val="3293159759"/>
                        </a:ext>
                      </a:extLst>
                    </a:gridCol>
                  </a:tblGrid>
                  <a:tr h="357052">
                    <a:tc>
                      <a:txBody>
                        <a:bodyPr/>
                        <a:lstStyle/>
                        <a:p>
                          <a:pPr marR="13335" algn="ctr">
                            <a:lnSpc>
                              <a:spcPct val="115000"/>
                            </a:lnSpc>
                            <a:spcAft>
                              <a:spcPts val="800"/>
                            </a:spcAft>
                            <a:buNone/>
                          </a:pP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Valor de </a:t>
                          </a:r>
                          <a14:m>
                            <m:oMath xmlns:m="http://schemas.openxmlformats.org/officeDocument/2006/math">
                              <m:r>
                                <a:rPr lang="pt-BR" sz="21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45B0E1"/>
                        </a:solidFill>
                      </a:tcPr>
                    </a:tc>
                    <a:tc>
                      <a:txBody>
                        <a:bodyPr/>
                        <a:lstStyle/>
                        <a:p>
                          <a:pPr algn="ctr">
                            <a:lnSpc>
                              <a:spcPct val="115000"/>
                            </a:lnSpc>
                            <a:spcAft>
                              <a:spcPts val="800"/>
                            </a:spcAft>
                            <a:buNone/>
                          </a:pPr>
                          <a:r>
                            <a:rPr lang="pt-BR" sz="2100" b="1" kern="10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Valor de </a:t>
                          </a:r>
                          <a14:m>
                            <m:oMath xmlns:m="http://schemas.openxmlformats.org/officeDocument/2006/math">
                              <m:r>
                                <a:rPr lang="pt-BR" sz="21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𝒚</m:t>
                              </m:r>
                            </m:oMath>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45B0E1"/>
                        </a:solidFill>
                      </a:tcPr>
                    </a:tc>
                    <a:tc>
                      <a:txBody>
                        <a:bodyPr/>
                        <a:lstStyle/>
                        <a:p>
                          <a:pPr algn="ctr">
                            <a:lnSpc>
                              <a:spcPct val="115000"/>
                            </a:lnSpc>
                            <a:spcAft>
                              <a:spcPts val="800"/>
                            </a:spcAft>
                            <a:buNone/>
                          </a:pPr>
                          <a:r>
                            <a:rPr lang="pt-BR" sz="2100" b="1" kern="10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 ordenado</a:t>
                          </a:r>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45B0E1"/>
                        </a:solidFill>
                      </a:tcPr>
                    </a:tc>
                    <a:extLst>
                      <a:ext uri="{0D108BD9-81ED-4DB2-BD59-A6C34878D82A}">
                        <a16:rowId xmlns:a16="http://schemas.microsoft.com/office/drawing/2014/main" val="3095649808"/>
                      </a:ext>
                    </a:extLst>
                  </a:tr>
                  <a:tr h="951720">
                    <a:tc>
                      <a:txBody>
                        <a:bodyPr/>
                        <a:lstStyle/>
                        <a:p>
                          <a:pPr marR="13335"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1</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A</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1, </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2</m:t>
                                        </m:r>
                                      </m:den>
                                    </m:f>
                                  </m:e>
                                </m:d>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0630412"/>
                      </a:ext>
                    </a:extLst>
                  </a:tr>
                  <a:tr h="809624">
                    <a:tc>
                      <a:txBody>
                        <a:bodyPr/>
                        <a:lstStyle/>
                        <a:p>
                          <a:pPr marR="13335"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=1</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0752658"/>
                      </a:ext>
                    </a:extLst>
                  </a:tr>
                  <a:tr h="951720">
                    <a:tc>
                      <a:txBody>
                        <a:bodyPr/>
                        <a:lstStyle/>
                        <a:p>
                          <a:pPr marR="13335"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3</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C</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3,</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2</m:t>
                                        </m:r>
                                      </m:den>
                                    </m:f>
                                  </m:e>
                                </m:d>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8554424"/>
                      </a:ext>
                    </a:extLst>
                  </a:tr>
                  <a:tr h="808250">
                    <a:tc>
                      <a:txBody>
                        <a:bodyPr/>
                        <a:lstStyle/>
                        <a:p>
                          <a:pPr marR="13335"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4</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2</m:t>
                                    </m:r>
                                  </m:e>
                                </m:d>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787901"/>
                      </a:ext>
                    </a:extLst>
                  </a:tr>
                  <a:tr h="951720">
                    <a:tc>
                      <a:txBody>
                        <a:bodyPr/>
                        <a:lstStyle/>
                        <a:p>
                          <a:pPr marR="13335"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5</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E</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2</m:t>
                                        </m:r>
                                      </m:den>
                                    </m:f>
                                  </m:e>
                                </m:d>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0618684"/>
                      </a:ext>
                    </a:extLst>
                  </a:tr>
                  <a:tr h="809624">
                    <a:tc>
                      <a:txBody>
                        <a:bodyPr/>
                        <a:lstStyle/>
                        <a:p>
                          <a:pPr marR="13335"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6</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6</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=3</m:t>
                                </m:r>
                              </m:oMath>
                            </m:oMathPara>
                          </a14:m>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F</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100" kern="100">
                                        <a:effectLst/>
                                        <a:latin typeface="Cambria Math" panose="02040503050406030204" pitchFamily="18" charset="0"/>
                                        <a:ea typeface="Times New Roman" panose="02020603050405020304" pitchFamily="18" charset="0"/>
                                        <a:cs typeface="Times New Roman" panose="02020603050405020304" pitchFamily="18" charset="0"/>
                                      </a:rPr>
                                      <m:t>, 3</m:t>
                                    </m:r>
                                  </m:e>
                                </m:d>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0803872"/>
                      </a:ext>
                    </a:extLst>
                  </a:tr>
                </a:tbl>
              </a:graphicData>
            </a:graphic>
          </p:graphicFrame>
        </mc:Choice>
        <mc:Fallback xmlns="">
          <p:graphicFrame>
            <p:nvGraphicFramePr>
              <p:cNvPr id="7" name="Tabela 6">
                <a:extLst>
                  <a:ext uri="{FF2B5EF4-FFF2-40B4-BE49-F238E27FC236}">
                    <a16:creationId xmlns:a16="http://schemas.microsoft.com/office/drawing/2014/main" id="{AA0DD48D-B1FC-4376-C856-DF98FF5A0486}"/>
                  </a:ext>
                </a:extLst>
              </p:cNvPr>
              <p:cNvGraphicFramePr>
                <a:graphicFrameLocks noGrp="1"/>
              </p:cNvGraphicFramePr>
              <p:nvPr>
                <p:extLst>
                  <p:ext uri="{D42A27DB-BD31-4B8C-83A1-F6EECF244321}">
                    <p14:modId xmlns:p14="http://schemas.microsoft.com/office/powerpoint/2010/main" val="2374190202"/>
                  </p:ext>
                </p:extLst>
              </p:nvPr>
            </p:nvGraphicFramePr>
            <p:xfrm>
              <a:off x="280051" y="856836"/>
              <a:ext cx="5944214" cy="5639710"/>
            </p:xfrm>
            <a:graphic>
              <a:graphicData uri="http://schemas.openxmlformats.org/drawingml/2006/table">
                <a:tbl>
                  <a:tblPr firstRow="1" firstCol="1" bandRow="1"/>
                  <a:tblGrid>
                    <a:gridCol w="1806774">
                      <a:extLst>
                        <a:ext uri="{9D8B030D-6E8A-4147-A177-3AD203B41FA5}">
                          <a16:colId xmlns:a16="http://schemas.microsoft.com/office/drawing/2014/main" val="2812384255"/>
                        </a:ext>
                      </a:extLst>
                    </a:gridCol>
                    <a:gridCol w="1969311">
                      <a:extLst>
                        <a:ext uri="{9D8B030D-6E8A-4147-A177-3AD203B41FA5}">
                          <a16:colId xmlns:a16="http://schemas.microsoft.com/office/drawing/2014/main" val="2830326295"/>
                        </a:ext>
                      </a:extLst>
                    </a:gridCol>
                    <a:gridCol w="2168129">
                      <a:extLst>
                        <a:ext uri="{9D8B030D-6E8A-4147-A177-3AD203B41FA5}">
                          <a16:colId xmlns:a16="http://schemas.microsoft.com/office/drawing/2014/main" val="3293159759"/>
                        </a:ext>
                      </a:extLst>
                    </a:gridCol>
                  </a:tblGrid>
                  <a:tr h="357052">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18644" r="-229966" b="-147457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18644" r="-110802" b="-1474576"/>
                          </a:stretch>
                        </a:blipFill>
                      </a:tcPr>
                    </a:tc>
                    <a:tc>
                      <a:txBody>
                        <a:bodyPr/>
                        <a:lstStyle/>
                        <a:p>
                          <a:pPr algn="ctr">
                            <a:lnSpc>
                              <a:spcPct val="115000"/>
                            </a:lnSpc>
                            <a:spcAft>
                              <a:spcPts val="800"/>
                            </a:spcAft>
                            <a:buNone/>
                          </a:pPr>
                          <a:r>
                            <a:rPr lang="pt-BR" sz="2100" b="1" kern="10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 ordenado</a:t>
                          </a:r>
                          <a:endParaRPr lang="pt-BR" sz="21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45B0E1"/>
                        </a:solidFill>
                      </a:tcPr>
                    </a:tc>
                    <a:extLst>
                      <a:ext uri="{0D108BD9-81ED-4DB2-BD59-A6C34878D82A}">
                        <a16:rowId xmlns:a16="http://schemas.microsoft.com/office/drawing/2014/main" val="3095649808"/>
                      </a:ext>
                    </a:extLst>
                  </a:tr>
                  <a:tr h="951720">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44872" r="-229966" b="-457692"/>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44872" r="-110802" b="-457692"/>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174719" t="-44872" r="-843" b="-457692"/>
                          </a:stretch>
                        </a:blipFill>
                      </a:tcPr>
                    </a:tc>
                    <a:extLst>
                      <a:ext uri="{0D108BD9-81ED-4DB2-BD59-A6C34878D82A}">
                        <a16:rowId xmlns:a16="http://schemas.microsoft.com/office/drawing/2014/main" val="2980630412"/>
                      </a:ext>
                    </a:extLst>
                  </a:tr>
                  <a:tr h="809624">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169925" r="-229966" b="-436842"/>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169925" r="-110802" b="-436842"/>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174719" t="-169925" r="-843" b="-436842"/>
                          </a:stretch>
                        </a:blipFill>
                      </a:tcPr>
                    </a:tc>
                    <a:extLst>
                      <a:ext uri="{0D108BD9-81ED-4DB2-BD59-A6C34878D82A}">
                        <a16:rowId xmlns:a16="http://schemas.microsoft.com/office/drawing/2014/main" val="3610752658"/>
                      </a:ext>
                    </a:extLst>
                  </a:tr>
                  <a:tr h="951720">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230128" r="-229966" b="-27243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230128" r="-110802" b="-27243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174719" t="-230128" r="-843" b="-272436"/>
                          </a:stretch>
                        </a:blipFill>
                      </a:tcPr>
                    </a:tc>
                    <a:extLst>
                      <a:ext uri="{0D108BD9-81ED-4DB2-BD59-A6C34878D82A}">
                        <a16:rowId xmlns:a16="http://schemas.microsoft.com/office/drawing/2014/main" val="3878554424"/>
                      </a:ext>
                    </a:extLst>
                  </a:tr>
                  <a:tr h="808250">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387218" r="-229966" b="-219549"/>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387218" r="-110802" b="-219549"/>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174719" t="-387218" r="-843" b="-219549"/>
                          </a:stretch>
                        </a:blipFill>
                      </a:tcPr>
                    </a:tc>
                    <a:extLst>
                      <a:ext uri="{0D108BD9-81ED-4DB2-BD59-A6C34878D82A}">
                        <a16:rowId xmlns:a16="http://schemas.microsoft.com/office/drawing/2014/main" val="216787901"/>
                      </a:ext>
                    </a:extLst>
                  </a:tr>
                  <a:tr h="951720">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415385" r="-229966" b="-87179"/>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415385" r="-110802" b="-87179"/>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174719" t="-415385" r="-843" b="-87179"/>
                          </a:stretch>
                        </a:blipFill>
                      </a:tcPr>
                    </a:tc>
                    <a:extLst>
                      <a:ext uri="{0D108BD9-81ED-4DB2-BD59-A6C34878D82A}">
                        <a16:rowId xmlns:a16="http://schemas.microsoft.com/office/drawing/2014/main" val="450618684"/>
                      </a:ext>
                    </a:extLst>
                  </a:tr>
                  <a:tr h="809624">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337" t="-604511" r="-229966" b="-225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91975" t="-604511" r="-110802" b="-225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174719" t="-604511" r="-843" b="-2256"/>
                          </a:stretch>
                        </a:blipFill>
                      </a:tcPr>
                    </a:tc>
                    <a:extLst>
                      <a:ext uri="{0D108BD9-81ED-4DB2-BD59-A6C34878D82A}">
                        <a16:rowId xmlns:a16="http://schemas.microsoft.com/office/drawing/2014/main" val="1820803872"/>
                      </a:ext>
                    </a:extLst>
                  </a:tr>
                </a:tbl>
              </a:graphicData>
            </a:graphic>
          </p:graphicFrame>
        </mc:Fallback>
      </mc:AlternateContent>
    </p:spTree>
    <p:extLst>
      <p:ext uri="{BB962C8B-B14F-4D97-AF65-F5344CB8AC3E}">
        <p14:creationId xmlns:p14="http://schemas.microsoft.com/office/powerpoint/2010/main" val="682881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7F892-C94F-0CC5-C838-7576E8922D7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42D3131-514A-8491-EE9B-ABE8C09E78FC}"/>
                  </a:ext>
                </a:extLst>
              </p:cNvPr>
              <p:cNvSpPr txBox="1"/>
              <p:nvPr/>
            </p:nvSpPr>
            <p:spPr>
              <a:xfrm>
                <a:off x="5538696" y="881820"/>
                <a:ext cx="6462804" cy="5630003"/>
              </a:xfrm>
              <a:prstGeom prst="rect">
                <a:avLst/>
              </a:prstGeom>
              <a:noFill/>
            </p:spPr>
            <p:txBody>
              <a:bodyPr wrap="square">
                <a:spAutoFit/>
              </a:bodyPr>
              <a:lstStyle/>
              <a:p>
                <a:pPr marL="342900" lvl="0" indent="-342900" algn="just">
                  <a:lnSpc>
                    <a:spcPct val="106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Conjunto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75895" algn="just">
                  <a:lnSpc>
                    <a:spcPct val="106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𝐀</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d>
                        <m:dPr>
                          <m:begChr m:val="{"/>
                          <m:endChr m:val="}"/>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𝟏</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𝟓</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𝟕</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𝟗</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𝟏𝟏</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ED7D31"/>
                              </a:solidFill>
                              <a:effectLst/>
                              <a:latin typeface="Cambria Math" panose="02040503050406030204" pitchFamily="18" charset="0"/>
                              <a:ea typeface="MS Mincho" panose="02020609040205080304" pitchFamily="49" charset="-128"/>
                              <a:cs typeface="Times New Roman" panose="02020603050405020304" pitchFamily="18" charset="0"/>
                            </a:rPr>
                            <m:t>𝟏𝟐</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kern="100">
                              <a:solidFill>
                                <a:srgbClr val="ED7D3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ED7D31"/>
                              </a:solidFill>
                              <a:effectLst/>
                              <a:latin typeface="Cambria Math" panose="02040503050406030204" pitchFamily="18" charset="0"/>
                              <a:ea typeface="MS Mincho" panose="02020609040205080304" pitchFamily="49" charset="-128"/>
                              <a:cs typeface="Times New Roman" panose="02020603050405020304" pitchFamily="18" charset="0"/>
                            </a:rPr>
                            <m:t>𝟏𝟑</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Conjunto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75895" algn="just">
                  <a:lnSpc>
                    <a:spcPct val="106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𝐁</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d>
                        <m:dPr>
                          <m:begChr m:val="{"/>
                          <m:endChr m:val="}"/>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𝟔</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𝟖</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𝟏𝟎</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ED7D31"/>
                              </a:solidFill>
                              <a:effectLst/>
                              <a:latin typeface="Cambria Math" panose="02040503050406030204" pitchFamily="18" charset="0"/>
                              <a:ea typeface="MS Mincho" panose="02020609040205080304" pitchFamily="49" charset="-128"/>
                              <a:cs typeface="Times New Roman" panose="02020603050405020304" pitchFamily="18" charset="0"/>
                            </a:rPr>
                            <m:t>𝟏𝟐</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ED7D31"/>
                              </a:solidFill>
                              <a:effectLst/>
                              <a:latin typeface="Cambria Math" panose="02040503050406030204" pitchFamily="18" charset="0"/>
                              <a:ea typeface="MS Mincho" panose="02020609040205080304" pitchFamily="49" charset="-128"/>
                              <a:cs typeface="Times New Roman" panose="02020603050405020304" pitchFamily="18" charset="0"/>
                            </a:rPr>
                            <m:t>𝟏𝟑</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união (reunião) entre os conjuntos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75895" indent="-180340" algn="just">
                  <a:lnSpc>
                    <a:spcPct val="106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𝐀</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𝐁</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FF0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FF0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FF00"/>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𝟔</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FF00"/>
                              </a:solidFill>
                              <a:effectLst/>
                              <a:latin typeface="Cambria Math" panose="02040503050406030204" pitchFamily="18" charset="0"/>
                              <a:ea typeface="Times New Roman" panose="02020603050405020304" pitchFamily="18" charset="0"/>
                              <a:cs typeface="Times New Roman" panose="02020603050405020304" pitchFamily="18" charset="0"/>
                            </a:rPr>
                            <m:t>𝟕</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FF00"/>
                              </a:solidFill>
                              <a:effectLst/>
                              <a:latin typeface="Cambria Math" panose="02040503050406030204" pitchFamily="18" charset="0"/>
                              <a:ea typeface="Times New Roman" panose="02020603050405020304" pitchFamily="18" charset="0"/>
                              <a:cs typeface="Times New Roman" panose="02020603050405020304" pitchFamily="18" charset="0"/>
                            </a:rPr>
                            <m:t>𝟗</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FF00"/>
                              </a:solidFill>
                              <a:effectLst/>
                              <a:latin typeface="Cambria Math" panose="02040503050406030204" pitchFamily="18" charset="0"/>
                              <a:ea typeface="Times New Roman" panose="02020603050405020304" pitchFamily="18" charset="0"/>
                              <a:cs typeface="Times New Roman" panose="02020603050405020304" pitchFamily="18" charset="0"/>
                            </a:rPr>
                            <m:t>𝟏𝟏</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𝟏𝟐</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𝟏𝟑</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intersecção entre os conjuntos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75895" indent="-180340" algn="just">
                  <a:lnSpc>
                    <a:spcPct val="106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𝐀</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𝐁</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𝟏𝟐</m:t>
                          </m:r>
                          <m:r>
                            <a:rPr lang="pt-BR" sz="2200" b="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D7D31"/>
                              </a:solidFill>
                              <a:effectLst/>
                              <a:latin typeface="Cambria Math" panose="02040503050406030204" pitchFamily="18" charset="0"/>
                              <a:ea typeface="Times New Roman" panose="02020603050405020304" pitchFamily="18" charset="0"/>
                              <a:cs typeface="Times New Roman" panose="02020603050405020304" pitchFamily="18" charset="0"/>
                            </a:rPr>
                            <m:t>𝟏𝟑</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diferença entre os conjuntos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75895" indent="-180340" algn="just">
                  <a:lnSpc>
                    <a:spcPct val="106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𝐀</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𝐁</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𝟏</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𝟓</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𝟕</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𝟗</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𝟏𝟏</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diferença entre os conjuntos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75895" algn="just">
                  <a:lnSpc>
                    <a:spcPct val="106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𝐁</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FF00"/>
                          </a:solidFill>
                          <a:effectLst/>
                          <a:latin typeface="Cambria Math" panose="02040503050406030204" pitchFamily="18" charset="0"/>
                          <a:ea typeface="MS Mincho" panose="02020609040205080304" pitchFamily="49" charset="-128"/>
                          <a:cs typeface="Times New Roman" panose="02020603050405020304" pitchFamily="18" charset="0"/>
                        </a:rPr>
                        <m:t>𝐀</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𝟔</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𝟖</m:t>
                          </m:r>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𝟏𝟎</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42D3131-514A-8491-EE9B-ABE8C09E78FC}"/>
                  </a:ext>
                </a:extLst>
              </p:cNvPr>
              <p:cNvSpPr txBox="1">
                <a:spLocks noRot="1" noChangeAspect="1" noMove="1" noResize="1" noEditPoints="1" noAdjustHandles="1" noChangeArrowheads="1" noChangeShapeType="1" noTextEdit="1"/>
              </p:cNvSpPr>
              <p:nvPr/>
            </p:nvSpPr>
            <p:spPr>
              <a:xfrm>
                <a:off x="5538696" y="881820"/>
                <a:ext cx="6462804" cy="5630003"/>
              </a:xfrm>
              <a:prstGeom prst="rect">
                <a:avLst/>
              </a:prstGeom>
              <a:blipFill>
                <a:blip r:embed="rId2"/>
                <a:stretch>
                  <a:fillRect l="-1321" t="-975"/>
                </a:stretch>
              </a:blipFill>
            </p:spPr>
            <p:txBody>
              <a:bodyPr/>
              <a:lstStyle/>
              <a:p>
                <a:r>
                  <a:rPr lang="pt-BR">
                    <a:noFill/>
                  </a:rPr>
                  <a:t> </a:t>
                </a:r>
              </a:p>
            </p:txBody>
          </p:sp>
        </mc:Fallback>
      </mc:AlternateContent>
      <p:pic>
        <p:nvPicPr>
          <p:cNvPr id="7" name="Imagem 6" descr="Desenho de pessoa com relógio digital&#10;&#10;Descrição gerada automaticamente com confiança média">
            <a:extLst>
              <a:ext uri="{FF2B5EF4-FFF2-40B4-BE49-F238E27FC236}">
                <a16:creationId xmlns:a16="http://schemas.microsoft.com/office/drawing/2014/main" id="{40EBA6B2-992C-B28B-2D60-E90C8BE0623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589" t="6598" r="2608" b="2309"/>
          <a:stretch>
            <a:fillRect/>
          </a:stretch>
        </p:blipFill>
        <p:spPr bwMode="auto">
          <a:xfrm>
            <a:off x="336232" y="1814512"/>
            <a:ext cx="5080079" cy="3228975"/>
          </a:xfrm>
          <a:prstGeom prst="rect">
            <a:avLst/>
          </a:prstGeom>
          <a:noFill/>
          <a:ln>
            <a:noFill/>
          </a:ln>
        </p:spPr>
      </p:pic>
    </p:spTree>
    <p:extLst>
      <p:ext uri="{BB962C8B-B14F-4D97-AF65-F5344CB8AC3E}">
        <p14:creationId xmlns:p14="http://schemas.microsoft.com/office/powerpoint/2010/main" val="1514735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F07EEAF-9716-5B03-6F73-62213E29F502}"/>
                  </a:ext>
                </a:extLst>
              </p:cNvPr>
              <p:cNvSpPr txBox="1"/>
              <p:nvPr/>
            </p:nvSpPr>
            <p:spPr>
              <a:xfrm>
                <a:off x="328909" y="775615"/>
                <a:ext cx="11529716" cy="3494226"/>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RELAÇÃO BINÁRIA</a:t>
                </a:r>
              </a:p>
              <a:p>
                <a:pPr algn="just"/>
                <a:r>
                  <a:rPr lang="pt-BR" sz="2200" b="0" i="0" u="none" strike="noStrike" baseline="0" dirty="0">
                    <a:latin typeface="Arial Narrow" panose="020B0606020202030204" pitchFamily="34" charset="0"/>
                    <a:cs typeface="Arial" panose="020B0604020202020204" pitchFamily="34" charset="0"/>
                  </a:rPr>
                  <a:t>A relação binária descreve como os elementos de dois conjuntos estão relacionados entre si. Formalmente, uma relação binária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𝑹</m:t>
                    </m:r>
                  </m:oMath>
                </a14:m>
                <a:r>
                  <a:rPr lang="pt-BR" sz="2200" b="0" i="0" u="none" strike="noStrike" baseline="0" dirty="0">
                    <a:latin typeface="Arial Narrow" panose="020B0606020202030204" pitchFamily="34" charset="0"/>
                    <a:cs typeface="Arial" panose="020B0604020202020204" pitchFamily="34" charset="0"/>
                  </a:rPr>
                  <a:t>, de um conjunto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𝑨</m:t>
                    </m:r>
                  </m:oMath>
                </a14:m>
                <a:r>
                  <a:rPr lang="pt-BR" sz="2200" b="1"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para um conjunto B, é um subconjunto do produto cartesiano </a:t>
                </a:r>
                <a:r>
                  <a:rPr lang="pt-BR" sz="2200" b="0" i="0" u="none" strike="noStrike" dirty="0">
                    <a:latin typeface="Arial Narrow" panose="020B0606020202030204" pitchFamily="34" charset="0"/>
                    <a:cs typeface="Arial" panose="020B0604020202020204" pitchFamily="34" charset="0"/>
                  </a:rPr>
                  <a:t>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𝑨</m:t>
                    </m:r>
                    <m:r>
                      <a:rPr lang="pt-BR" sz="2200" b="1"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a:latin typeface="Cambria Math" panose="02040503050406030204" pitchFamily="18" charset="0"/>
                        <a:cs typeface="Arial" panose="020B0604020202020204" pitchFamily="34" charset="0"/>
                      </a:rPr>
                      <m:t>× </m:t>
                    </m:r>
                    <m:r>
                      <a:rPr lang="pt-BR" sz="2200" b="1" i="1" u="none" strike="noStrike" baseline="0" dirty="0">
                        <a:latin typeface="Cambria Math" panose="02040503050406030204" pitchFamily="18" charset="0"/>
                        <a:cs typeface="Arial" panose="020B0604020202020204" pitchFamily="34" charset="0"/>
                      </a:rPr>
                      <m:t>𝑩</m:t>
                    </m:r>
                  </m:oMath>
                </a14:m>
                <a:r>
                  <a:rPr lang="pt-BR" sz="2200" b="0" i="0" u="none" strike="noStrike" baseline="0" dirty="0">
                    <a:latin typeface="Arial Narrow" panose="020B0606020202030204" pitchFamily="34" charset="0"/>
                    <a:cs typeface="Arial" panose="020B0604020202020204" pitchFamily="34" charset="0"/>
                  </a:rPr>
                  <a:t>, em que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𝑨</m:t>
                    </m:r>
                    <m:r>
                      <a:rPr lang="pt-BR" sz="2200" b="1"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a:latin typeface="Cambria Math" panose="02040503050406030204" pitchFamily="18" charset="0"/>
                        <a:cs typeface="Arial" panose="020B0604020202020204" pitchFamily="34" charset="0"/>
                      </a:rPr>
                      <m:t>× </m:t>
                    </m:r>
                    <m:r>
                      <a:rPr lang="pt-BR" sz="2200" b="1" i="1" u="none" strike="noStrike" baseline="0" dirty="0">
                        <a:latin typeface="Cambria Math" panose="02040503050406030204" pitchFamily="18" charset="0"/>
                        <a:cs typeface="Arial" panose="020B0604020202020204" pitchFamily="34" charset="0"/>
                      </a:rPr>
                      <m:t>𝑩</m:t>
                    </m:r>
                    <m:r>
                      <a:rPr lang="pt-BR" sz="2200" b="1" i="1" u="none" strike="noStrike" baseline="0" dirty="0">
                        <a:latin typeface="Cambria Math" panose="02040503050406030204" pitchFamily="18" charset="0"/>
                        <a:cs typeface="Arial" panose="020B0604020202020204" pitchFamily="34" charset="0"/>
                      </a:rPr>
                      <m:t> </m:t>
                    </m:r>
                  </m:oMath>
                </a14:m>
                <a:r>
                  <a:rPr lang="pt-BR" sz="2200" b="0" i="0" u="none" strike="noStrike" baseline="0" dirty="0">
                    <a:latin typeface="Arial Narrow" panose="020B0606020202030204" pitchFamily="34" charset="0"/>
                    <a:cs typeface="Arial" panose="020B0604020202020204" pitchFamily="34" charset="0"/>
                  </a:rPr>
                  <a:t>é o conjunto de todos os pares ordenados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0" u="none" strike="noStrike" baseline="0" dirty="0">
                    <a:latin typeface="Arial Narrow" panose="020B0606020202030204" pitchFamily="34" charset="0"/>
                    <a:cs typeface="Arial" panose="020B0604020202020204" pitchFamily="34" charset="0"/>
                  </a:rPr>
                  <a:t>), nos quais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é um elemento de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𝑨</m:t>
                    </m:r>
                  </m:oMath>
                </a14:m>
                <a:r>
                  <a:rPr lang="pt-BR" sz="2200" b="1"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é um elemento de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𝑩</m:t>
                    </m:r>
                  </m:oMath>
                </a14:m>
                <a:r>
                  <a:rPr lang="pt-BR" sz="2200" b="0" i="0" u="none" strike="noStrike" baseline="0" dirty="0">
                    <a:latin typeface="Arial Narrow" panose="020B0606020202030204" pitchFamily="34" charset="0"/>
                    <a:cs typeface="Arial" panose="020B0604020202020204" pitchFamily="34" charset="0"/>
                  </a:rPr>
                  <a:t>.</a:t>
                </a:r>
              </a:p>
              <a:p>
                <a:r>
                  <a:rPr lang="pt-BR" sz="2200" b="1" dirty="0">
                    <a:latin typeface="Arial Narrow" panose="020B0606020202030204" pitchFamily="34" charset="0"/>
                  </a:rPr>
                  <a:t>Exemplo: </a:t>
                </a:r>
                <a:endParaRPr lang="pt-BR" sz="2200" dirty="0">
                  <a:latin typeface="Arial Narrow" panose="020B0606020202030204" pitchFamily="34" charset="0"/>
                </a:endParaRPr>
              </a:p>
              <a:p>
                <a:r>
                  <a:rPr lang="pt-BR" sz="2200" dirty="0">
                    <a:latin typeface="Arial Narrow" panose="020B0606020202030204" pitchFamily="34" charset="0"/>
                  </a:rPr>
                  <a:t>Considere os conjuntos </a:t>
                </a:r>
                <a14:m>
                  <m:oMath xmlns:m="http://schemas.openxmlformats.org/officeDocument/2006/math">
                    <m:r>
                      <a:rPr lang="pt-BR" sz="2200" i="1">
                        <a:latin typeface="Cambria Math" panose="02040503050406030204" pitchFamily="18" charset="0"/>
                      </a:rPr>
                      <m:t>𝐴</m:t>
                    </m:r>
                    <m:r>
                      <a:rPr lang="pt-BR" sz="2200" i="1">
                        <a:latin typeface="Cambria Math" panose="02040503050406030204" pitchFamily="18" charset="0"/>
                      </a:rPr>
                      <m:t>=</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1, 2, 3</m:t>
                        </m:r>
                      </m:e>
                    </m:d>
                    <m:r>
                      <a:rPr lang="pt-BR" sz="2200">
                        <a:latin typeface="Cambria Math" panose="02040503050406030204" pitchFamily="18" charset="0"/>
                      </a:rPr>
                      <m:t> </m:t>
                    </m:r>
                    <m:r>
                      <m:rPr>
                        <m:sty m:val="p"/>
                      </m:rPr>
                      <a:rPr lang="pt-BR" sz="2200">
                        <a:latin typeface="Cambria Math" panose="02040503050406030204" pitchFamily="18" charset="0"/>
                      </a:rPr>
                      <m:t>e</m:t>
                    </m:r>
                    <m:r>
                      <a:rPr lang="pt-BR" sz="2200">
                        <a:latin typeface="Cambria Math" panose="02040503050406030204" pitchFamily="18" charset="0"/>
                      </a:rPr>
                      <m:t> </m:t>
                    </m:r>
                    <m:r>
                      <a:rPr lang="pt-BR" sz="2200" i="1">
                        <a:latin typeface="Cambria Math" panose="02040503050406030204" pitchFamily="18" charset="0"/>
                      </a:rPr>
                      <m:t>𝐵</m:t>
                    </m:r>
                    <m:r>
                      <a:rPr lang="pt-BR" sz="2200" i="1">
                        <a:latin typeface="Cambria Math" panose="02040503050406030204" pitchFamily="18" charset="0"/>
                      </a:rPr>
                      <m:t>=</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m:t>
                        </m:r>
                        <m:r>
                          <a:rPr lang="pt-BR" sz="2200" i="1">
                            <a:latin typeface="Cambria Math" panose="02040503050406030204" pitchFamily="18" charset="0"/>
                          </a:rPr>
                          <m:t>𝑐</m:t>
                        </m:r>
                      </m:e>
                    </m:d>
                  </m:oMath>
                </a14:m>
                <a:r>
                  <a:rPr lang="pt-BR" sz="2200" dirty="0">
                    <a:latin typeface="Arial Narrow" panose="020B0606020202030204" pitchFamily="34" charset="0"/>
                  </a:rPr>
                  <a:t>. A relação binária </a:t>
                </a:r>
                <a14:m>
                  <m:oMath xmlns:m="http://schemas.openxmlformats.org/officeDocument/2006/math">
                    <m:r>
                      <a:rPr lang="pt-BR" sz="2200" i="1">
                        <a:latin typeface="Cambria Math" panose="02040503050406030204" pitchFamily="18" charset="0"/>
                      </a:rPr>
                      <m:t>𝑅</m:t>
                    </m:r>
                    <m:r>
                      <a:rPr lang="pt-BR" sz="2200" i="1">
                        <a:latin typeface="Cambria Math" panose="02040503050406030204" pitchFamily="18" charset="0"/>
                      </a:rPr>
                      <m:t>,</m:t>
                    </m:r>
                  </m:oMath>
                </a14:m>
                <a:r>
                  <a:rPr lang="pt-BR" sz="2200" dirty="0">
                    <a:latin typeface="Arial Narrow" panose="020B0606020202030204" pitchFamily="34" charset="0"/>
                  </a:rPr>
                  <a:t> de </a:t>
                </a:r>
                <a14:m>
                  <m:oMath xmlns:m="http://schemas.openxmlformats.org/officeDocument/2006/math">
                    <m:r>
                      <a:rPr lang="pt-BR" sz="2200" i="1">
                        <a:latin typeface="Cambria Math" panose="02040503050406030204" pitchFamily="18" charset="0"/>
                      </a:rPr>
                      <m:t>𝐴</m:t>
                    </m:r>
                  </m:oMath>
                </a14:m>
                <a:r>
                  <a:rPr lang="pt-BR" sz="2200" dirty="0">
                    <a:latin typeface="Arial Narrow" panose="020B0606020202030204" pitchFamily="34" charset="0"/>
                  </a:rPr>
                  <a:t> para </a:t>
                </a:r>
                <a14:m>
                  <m:oMath xmlns:m="http://schemas.openxmlformats.org/officeDocument/2006/math">
                    <m:r>
                      <a:rPr lang="pt-BR" sz="2200" i="1">
                        <a:latin typeface="Cambria Math" panose="02040503050406030204" pitchFamily="18" charset="0"/>
                      </a:rPr>
                      <m:t>𝐵</m:t>
                    </m:r>
                    <m:r>
                      <a:rPr lang="pt-BR" sz="2200" i="1">
                        <a:latin typeface="Cambria Math" panose="02040503050406030204" pitchFamily="18" charset="0"/>
                      </a:rPr>
                      <m:t>,</m:t>
                    </m:r>
                  </m:oMath>
                </a14:m>
                <a:r>
                  <a:rPr lang="pt-BR" sz="2200" dirty="0">
                    <a:latin typeface="Arial Narrow" panose="020B0606020202030204" pitchFamily="34" charset="0"/>
                  </a:rPr>
                  <a:t> pode ser representada como os pares ordenados:</a:t>
                </a:r>
              </a:p>
              <a:p>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𝑅</m:t>
                      </m:r>
                      <m:r>
                        <a:rPr lang="pt-BR" sz="2200" i="1">
                          <a:latin typeface="Cambria Math" panose="02040503050406030204" pitchFamily="18" charset="0"/>
                        </a:rPr>
                        <m:t>=</m:t>
                      </m:r>
                      <m:d>
                        <m:dPr>
                          <m:begChr m:val="{"/>
                          <m:endChr m:val="}"/>
                          <m:ctrlPr>
                            <a:rPr lang="pt-BR" sz="2200" i="1">
                              <a:latin typeface="Cambria Math" panose="02040503050406030204" pitchFamily="18" charset="0"/>
                            </a:rPr>
                          </m:ctrlPr>
                        </m:dPr>
                        <m:e>
                          <m:d>
                            <m:dPr>
                              <m:ctrlPr>
                                <a:rPr lang="pt-BR" sz="2200" i="1">
                                  <a:latin typeface="Cambria Math" panose="02040503050406030204" pitchFamily="18" charset="0"/>
                                </a:rPr>
                              </m:ctrlPr>
                            </m:dPr>
                            <m:e>
                              <m:r>
                                <a:rPr lang="pt-BR" sz="2200" i="1">
                                  <a:latin typeface="Cambria Math" panose="02040503050406030204" pitchFamily="18" charset="0"/>
                                </a:rPr>
                                <m:t>1,</m:t>
                              </m:r>
                              <m:r>
                                <a:rPr lang="pt-BR" sz="2200" i="1">
                                  <a:latin typeface="Cambria Math" panose="02040503050406030204" pitchFamily="18" charset="0"/>
                                </a:rPr>
                                <m:t>𝑎</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1,</m:t>
                              </m:r>
                              <m:r>
                                <a:rPr lang="pt-BR" sz="2200" i="1">
                                  <a:latin typeface="Cambria Math" panose="02040503050406030204" pitchFamily="18" charset="0"/>
                                </a:rPr>
                                <m:t>𝑏</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1,</m:t>
                              </m:r>
                              <m:r>
                                <a:rPr lang="pt-BR" sz="2200" i="1">
                                  <a:latin typeface="Cambria Math" panose="02040503050406030204" pitchFamily="18" charset="0"/>
                                </a:rPr>
                                <m:t>𝑐</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2,</m:t>
                              </m:r>
                              <m:r>
                                <a:rPr lang="pt-BR" sz="2200" i="1">
                                  <a:latin typeface="Cambria Math" panose="02040503050406030204" pitchFamily="18" charset="0"/>
                                </a:rPr>
                                <m:t>𝑎</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2,</m:t>
                              </m:r>
                              <m:r>
                                <a:rPr lang="pt-BR" sz="2200" i="1">
                                  <a:latin typeface="Cambria Math" panose="02040503050406030204" pitchFamily="18" charset="0"/>
                                </a:rPr>
                                <m:t>𝑏</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2,</m:t>
                              </m:r>
                              <m:r>
                                <a:rPr lang="pt-BR" sz="2200" i="1">
                                  <a:latin typeface="Cambria Math" panose="02040503050406030204" pitchFamily="18" charset="0"/>
                                </a:rPr>
                                <m:t>𝑐</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3,</m:t>
                              </m:r>
                              <m:r>
                                <a:rPr lang="pt-BR" sz="2200" i="1">
                                  <a:latin typeface="Cambria Math" panose="02040503050406030204" pitchFamily="18" charset="0"/>
                                </a:rPr>
                                <m:t>𝑎</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3,</m:t>
                              </m:r>
                              <m:r>
                                <a:rPr lang="pt-BR" sz="2200" i="1">
                                  <a:latin typeface="Cambria Math" panose="02040503050406030204" pitchFamily="18" charset="0"/>
                                </a:rPr>
                                <m:t>𝑏</m:t>
                              </m:r>
                            </m:e>
                          </m:d>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3,</m:t>
                              </m:r>
                              <m:r>
                                <a:rPr lang="pt-BR" sz="2200" i="1">
                                  <a:latin typeface="Cambria Math" panose="02040503050406030204" pitchFamily="18" charset="0"/>
                                </a:rPr>
                                <m:t>𝑐</m:t>
                              </m:r>
                            </m:e>
                          </m:d>
                        </m:e>
                      </m:d>
                      <m:r>
                        <a:rPr lang="pt-BR" sz="2200" i="1">
                          <a:latin typeface="Cambria Math" panose="02040503050406030204" pitchFamily="18" charset="0"/>
                        </a:rPr>
                        <m:t>.</m:t>
                      </m:r>
                    </m:oMath>
                  </m:oMathPara>
                </a14:m>
                <a:endParaRPr lang="pt-BR" sz="2200" dirty="0">
                  <a:latin typeface="Arial Narrow" panose="020B0606020202030204" pitchFamily="34"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que todos os elementos do conjunto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foram arranjados com todos os elementos do conjunto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𝑩</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EF07EEAF-9716-5B03-6F73-62213E29F502}"/>
                  </a:ext>
                </a:extLst>
              </p:cNvPr>
              <p:cNvSpPr txBox="1">
                <a:spLocks noRot="1" noChangeAspect="1" noMove="1" noResize="1" noEditPoints="1" noAdjustHandles="1" noChangeArrowheads="1" noChangeShapeType="1" noTextEdit="1"/>
              </p:cNvSpPr>
              <p:nvPr/>
            </p:nvSpPr>
            <p:spPr>
              <a:xfrm>
                <a:off x="328909" y="775615"/>
                <a:ext cx="11529716" cy="3494226"/>
              </a:xfrm>
              <a:prstGeom prst="rect">
                <a:avLst/>
              </a:prstGeom>
              <a:blipFill>
                <a:blip r:embed="rId2"/>
                <a:stretch>
                  <a:fillRect l="-687" t="-1222" r="-687" b="-2792"/>
                </a:stretch>
              </a:blipFill>
            </p:spPr>
            <p:txBody>
              <a:bodyPr/>
              <a:lstStyle/>
              <a:p>
                <a:r>
                  <a:rPr lang="pt-BR">
                    <a:noFill/>
                  </a:rPr>
                  <a:t> </a:t>
                </a:r>
              </a:p>
            </p:txBody>
          </p:sp>
        </mc:Fallback>
      </mc:AlternateContent>
      <p:pic>
        <p:nvPicPr>
          <p:cNvPr id="2" name="Imagem 1" descr="Interface gráfica do usuário, Texto, Aplicativo&#10;&#10;O conteúdo gerado por IA pode estar incorreto.">
            <a:extLst>
              <a:ext uri="{FF2B5EF4-FFF2-40B4-BE49-F238E27FC236}">
                <a16:creationId xmlns:a16="http://schemas.microsoft.com/office/drawing/2014/main" id="{D7C3DC0F-E263-58D7-E562-C41899B8010D}"/>
              </a:ext>
            </a:extLst>
          </p:cNvPr>
          <p:cNvPicPr>
            <a:picLocks noChangeAspect="1"/>
          </p:cNvPicPr>
          <p:nvPr/>
        </p:nvPicPr>
        <p:blipFill>
          <a:blip r:embed="rId3"/>
          <a:stretch>
            <a:fillRect/>
          </a:stretch>
        </p:blipFill>
        <p:spPr>
          <a:xfrm>
            <a:off x="6257108" y="4190677"/>
            <a:ext cx="5601517" cy="2390224"/>
          </a:xfrm>
          <a:prstGeom prst="rect">
            <a:avLst/>
          </a:prstGeom>
        </p:spPr>
      </p:pic>
    </p:spTree>
    <p:extLst>
      <p:ext uri="{BB962C8B-B14F-4D97-AF65-F5344CB8AC3E}">
        <p14:creationId xmlns:p14="http://schemas.microsoft.com/office/powerpoint/2010/main" val="1998759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4C8F4-8464-B9C9-95A1-7251862D5F9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239FB19-2A5D-3089-E2F9-9E60A78D7A87}"/>
              </a:ext>
            </a:extLst>
          </p:cNvPr>
          <p:cNvCxnSpPr>
            <a:cxnSpLocks/>
          </p:cNvCxnSpPr>
          <p:nvPr/>
        </p:nvCxnSpPr>
        <p:spPr>
          <a:xfrm>
            <a:off x="5664859"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822F675-48A8-5227-B9C7-CEB697C4ADC1}"/>
                  </a:ext>
                </a:extLst>
              </p:cNvPr>
              <p:cNvSpPr txBox="1"/>
              <p:nvPr/>
            </p:nvSpPr>
            <p:spPr>
              <a:xfrm>
                <a:off x="208476" y="883947"/>
                <a:ext cx="5277924" cy="2462213"/>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FUNÇÕES</a:t>
                </a:r>
              </a:p>
              <a:p>
                <a:pPr algn="ctr"/>
                <a:endParaRPr lang="pt-BR" sz="2200" b="1"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Sejam os conjuntos não vazios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 e uma relação binária de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para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 </a:t>
                </a:r>
                <a:r>
                  <a:rPr lang="pt-BR" sz="2200" b="1" i="0" u="sng" strike="noStrike" baseline="0" dirty="0">
                    <a:latin typeface="Arial Narrow" panose="020B0606020202030204" pitchFamily="34" charset="0"/>
                    <a:cs typeface="Arial" panose="020B0604020202020204" pitchFamily="34" charset="0"/>
                  </a:rPr>
                  <a:t>Define-se</a:t>
                </a:r>
                <a:r>
                  <a:rPr lang="pt-BR" sz="2200" b="1" i="0"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função a relação de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para </a:t>
                </a:r>
                <a:r>
                  <a:rPr lang="pt-BR" sz="2200" b="0" i="1" u="none" strike="noStrike" baseline="0" dirty="0">
                    <a:latin typeface="Arial Narrow" panose="020B0606020202030204" pitchFamily="34" charset="0"/>
                    <a:cs typeface="Arial" panose="020B0604020202020204" pitchFamily="34" charset="0"/>
                  </a:rPr>
                  <a:t>B </a:t>
                </a:r>
                <a:r>
                  <a:rPr lang="pt-BR" sz="2200" b="0" i="0" u="none" strike="noStrike" baseline="0" dirty="0">
                    <a:latin typeface="Arial Narrow" panose="020B0606020202030204" pitchFamily="34" charset="0"/>
                    <a:cs typeface="Arial" panose="020B0604020202020204" pitchFamily="34" charset="0"/>
                  </a:rPr>
                  <a:t>se, e somente se, para cada elemento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em </a:t>
                </a:r>
                <a:r>
                  <a:rPr lang="pt-BR" sz="2200" b="0" i="1" u="none" strike="noStrike" baseline="0" dirty="0">
                    <a:latin typeface="Arial Narrow" panose="020B0606020202030204" pitchFamily="34" charset="0"/>
                    <a:cs typeface="Arial" panose="020B0604020202020204" pitchFamily="34" charset="0"/>
                  </a:rPr>
                  <a:t>A</a:t>
                </a:r>
                <a:r>
                  <a:rPr lang="pt-BR" sz="2200" b="0" i="0" u="none" strike="noStrike" baseline="0" dirty="0">
                    <a:latin typeface="Arial Narrow" panose="020B0606020202030204" pitchFamily="34" charset="0"/>
                    <a:cs typeface="Arial" panose="020B0604020202020204" pitchFamily="34" charset="0"/>
                  </a:rPr>
                  <a:t>, existir exatamente um elemento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em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1822F675-48A8-5227-B9C7-CEB697C4ADC1}"/>
                  </a:ext>
                </a:extLst>
              </p:cNvPr>
              <p:cNvSpPr txBox="1">
                <a:spLocks noRot="1" noChangeAspect="1" noMove="1" noResize="1" noEditPoints="1" noAdjustHandles="1" noChangeArrowheads="1" noChangeShapeType="1" noTextEdit="1"/>
              </p:cNvSpPr>
              <p:nvPr/>
            </p:nvSpPr>
            <p:spPr>
              <a:xfrm>
                <a:off x="208476" y="883947"/>
                <a:ext cx="5277924" cy="2462213"/>
              </a:xfrm>
              <a:prstGeom prst="rect">
                <a:avLst/>
              </a:prstGeom>
              <a:blipFill>
                <a:blip r:embed="rId2"/>
                <a:stretch>
                  <a:fillRect l="-1501" t="-1733" r="-1501" b="-445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0A20B79-DA97-2B11-0AFC-40D574BAD59A}"/>
                  </a:ext>
                </a:extLst>
              </p:cNvPr>
              <p:cNvSpPr txBox="1"/>
              <p:nvPr/>
            </p:nvSpPr>
            <p:spPr>
              <a:xfrm>
                <a:off x="299225" y="3582089"/>
                <a:ext cx="5096427" cy="178510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𝒇</m:t>
                      </m:r>
                      <m:r>
                        <a:rPr lang="pt-BR" sz="2200" b="1"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a:latin typeface="Cambria Math" panose="02040503050406030204" pitchFamily="18" charset="0"/>
                          <a:cs typeface="Arial" panose="020B0604020202020204" pitchFamily="34" charset="0"/>
                        </a:rPr>
                        <m:t>: </m:t>
                      </m:r>
                      <m:r>
                        <a:rPr lang="pt-BR" sz="2200" b="1" i="1" u="none" strike="noStrike" baseline="0" dirty="0">
                          <a:latin typeface="Cambria Math" panose="02040503050406030204" pitchFamily="18" charset="0"/>
                          <a:cs typeface="Arial" panose="020B0604020202020204" pitchFamily="34" charset="0"/>
                        </a:rPr>
                        <m:t>𝑨</m:t>
                      </m:r>
                      <m:r>
                        <a:rPr lang="pt-BR" sz="2200" b="1" i="1" u="none" strike="noStrike" baseline="0" dirty="0">
                          <a:latin typeface="Cambria Math" panose="02040503050406030204" pitchFamily="18" charset="0"/>
                          <a:cs typeface="Arial" panose="020B0604020202020204" pitchFamily="34" charset="0"/>
                        </a:rPr>
                        <m:t>→</m:t>
                      </m:r>
                      <m:r>
                        <a:rPr lang="pt-BR" sz="2200" b="1" i="1" u="none" strike="noStrike" baseline="0" dirty="0">
                          <a:latin typeface="Cambria Math" panose="02040503050406030204" pitchFamily="18" charset="0"/>
                          <a:cs typeface="Arial" panose="020B0604020202020204" pitchFamily="34" charset="0"/>
                        </a:rPr>
                        <m:t>𝑩</m:t>
                      </m:r>
                    </m:oMath>
                  </m:oMathPara>
                </a14:m>
                <a:endParaRPr lang="pt-BR" sz="2200" b="1"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Onde </a:t>
                </a:r>
                <a:r>
                  <a:rPr lang="pt-BR" sz="2200" b="0" i="1" u="none" strike="noStrike" baseline="0" dirty="0">
                    <a:latin typeface="Arial Narrow" panose="020B0606020202030204" pitchFamily="34" charset="0"/>
                    <a:cs typeface="Arial" panose="020B0604020202020204" pitchFamily="34" charset="0"/>
                  </a:rPr>
                  <a:t>f </a:t>
                </a:r>
                <a:r>
                  <a:rPr lang="pt-BR" sz="2200" b="0" i="0" u="none" strike="noStrike" baseline="0" dirty="0">
                    <a:latin typeface="Arial Narrow" panose="020B0606020202030204" pitchFamily="34" charset="0"/>
                    <a:cs typeface="Arial" panose="020B0604020202020204" pitchFamily="34" charset="0"/>
                  </a:rPr>
                  <a:t>é função de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em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Logo, </a:t>
                </a:r>
                <a:r>
                  <a:rPr lang="pt-BR" sz="2200" b="0" i="1" u="none" strike="noStrike" baseline="0" dirty="0">
                    <a:latin typeface="Arial Narrow" panose="020B0606020202030204" pitchFamily="34" charset="0"/>
                    <a:cs typeface="Arial" panose="020B0604020202020204" pitchFamily="34" charset="0"/>
                  </a:rPr>
                  <a:t>y </a:t>
                </a:r>
                <a:r>
                  <a:rPr lang="pt-BR" sz="2200" b="0" i="0" u="none" strike="noStrike" baseline="0" dirty="0">
                    <a:latin typeface="Arial Narrow" panose="020B0606020202030204" pitchFamily="34" charset="0"/>
                    <a:cs typeface="Arial" panose="020B0604020202020204" pitchFamily="34" charset="0"/>
                  </a:rPr>
                  <a:t>está em função de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com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 </a:t>
                </a:r>
                <a:br>
                  <a:rPr lang="pt-BR" sz="2200" b="0" i="0" u="none" strike="noStrike" baseline="0" dirty="0">
                    <a:latin typeface="Arial Narrow" panose="020B0606020202030204" pitchFamily="34" charset="0"/>
                    <a:cs typeface="Arial" panose="020B0604020202020204" pitchFamily="34" charset="0"/>
                  </a:rPr>
                </a:b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 ou seja:</a:t>
                </a:r>
              </a:p>
              <a:p>
                <a:pPr algn="ctr"/>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𝒚</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𝒇</m:t>
                      </m:r>
                      <m:r>
                        <a:rPr lang="pt-BR" sz="2200" b="1" i="1" u="none" strike="noStrike" baseline="0" dirty="0" smtClean="0">
                          <a:latin typeface="Cambria Math" panose="02040503050406030204" pitchFamily="18" charset="0"/>
                          <a:cs typeface="Arial" panose="020B0604020202020204" pitchFamily="34" charset="0"/>
                        </a:rPr>
                        <m:t>(</m:t>
                      </m:r>
                      <m:r>
                        <a:rPr lang="pt-BR" sz="2200" b="1" i="1" u="none" strike="noStrike" baseline="0" dirty="0" smtClean="0">
                          <a:latin typeface="Cambria Math" panose="02040503050406030204" pitchFamily="18" charset="0"/>
                          <a:cs typeface="Arial" panose="020B0604020202020204" pitchFamily="34" charset="0"/>
                        </a:rPr>
                        <m:t>𝒙</m:t>
                      </m:r>
                      <m:r>
                        <a:rPr lang="pt-BR" sz="2200" b="1" i="1" u="none" strike="noStrike" baseline="0" dirty="0" smtClean="0">
                          <a:latin typeface="Cambria Math" panose="02040503050406030204" pitchFamily="18" charset="0"/>
                          <a:cs typeface="Arial" panose="020B0604020202020204" pitchFamily="34" charset="0"/>
                        </a:rPr>
                        <m:t>)</m:t>
                      </m:r>
                    </m:oMath>
                  </m:oMathPara>
                </a14:m>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10A20B79-DA97-2B11-0AFC-40D574BAD59A}"/>
                  </a:ext>
                </a:extLst>
              </p:cNvPr>
              <p:cNvSpPr txBox="1">
                <a:spLocks noRot="1" noChangeAspect="1" noMove="1" noResize="1" noEditPoints="1" noAdjustHandles="1" noChangeArrowheads="1" noChangeShapeType="1" noTextEdit="1"/>
              </p:cNvSpPr>
              <p:nvPr/>
            </p:nvSpPr>
            <p:spPr>
              <a:xfrm>
                <a:off x="299225" y="3582089"/>
                <a:ext cx="5096427" cy="1785104"/>
              </a:xfrm>
              <a:prstGeom prst="rect">
                <a:avLst/>
              </a:prstGeom>
              <a:blipFill>
                <a:blip r:embed="rId3"/>
                <a:stretch>
                  <a:fillRect l="-1555" r="-1555" b="-4110"/>
                </a:stretch>
              </a:blipFill>
            </p:spPr>
            <p:txBody>
              <a:bodyPr/>
              <a:lstStyle/>
              <a:p>
                <a:r>
                  <a:rPr lang="pt-BR">
                    <a:noFill/>
                  </a:rPr>
                  <a:t> </a:t>
                </a:r>
              </a:p>
            </p:txBody>
          </p:sp>
        </mc:Fallback>
      </mc:AlternateContent>
      <p:pic>
        <p:nvPicPr>
          <p:cNvPr id="3" name="Imagem 2" descr="Gráfico, Diagrama, Gráfico de pizza&#10;&#10;O conteúdo gerado por IA pode estar incorreto.">
            <a:extLst>
              <a:ext uri="{FF2B5EF4-FFF2-40B4-BE49-F238E27FC236}">
                <a16:creationId xmlns:a16="http://schemas.microsoft.com/office/drawing/2014/main" id="{5BDCF60C-6A70-05D1-8A0F-352911C276BD}"/>
              </a:ext>
            </a:extLst>
          </p:cNvPr>
          <p:cNvPicPr>
            <a:picLocks noChangeAspect="1"/>
          </p:cNvPicPr>
          <p:nvPr/>
        </p:nvPicPr>
        <p:blipFill>
          <a:blip r:embed="rId4"/>
          <a:stretch>
            <a:fillRect/>
          </a:stretch>
        </p:blipFill>
        <p:spPr>
          <a:xfrm>
            <a:off x="5843318" y="636297"/>
            <a:ext cx="5874320" cy="5874320"/>
          </a:xfrm>
          <a:prstGeom prst="rect">
            <a:avLst/>
          </a:prstGeom>
        </p:spPr>
      </p:pic>
    </p:spTree>
    <p:extLst>
      <p:ext uri="{BB962C8B-B14F-4D97-AF65-F5344CB8AC3E}">
        <p14:creationId xmlns:p14="http://schemas.microsoft.com/office/powerpoint/2010/main" val="3322661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D85B2-3069-09DA-9CB3-7BFC10D2AC2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429BE1C-7A75-2F6B-F7F9-E9FA35985332}"/>
              </a:ext>
            </a:extLst>
          </p:cNvPr>
          <p:cNvCxnSpPr>
            <a:cxnSpLocks/>
          </p:cNvCxnSpPr>
          <p:nvPr/>
        </p:nvCxnSpPr>
        <p:spPr>
          <a:xfrm>
            <a:off x="6103009" y="754588"/>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B82261C-EBA0-8438-FB53-6227C19766DB}"/>
                  </a:ext>
                </a:extLst>
              </p:cNvPr>
              <p:cNvSpPr txBox="1"/>
              <p:nvPr/>
            </p:nvSpPr>
            <p:spPr>
              <a:xfrm>
                <a:off x="284939" y="625822"/>
                <a:ext cx="5715810" cy="3816429"/>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 Domínio: </a:t>
                </a:r>
                <a:r>
                  <a:rPr lang="pt-BR" sz="2200" b="1" i="1" u="none" strike="noStrike" baseline="0" dirty="0">
                    <a:latin typeface="Arial Narrow" panose="020B0606020202030204" pitchFamily="34" charset="0"/>
                    <a:cs typeface="Arial" panose="020B0604020202020204" pitchFamily="34" charset="0"/>
                  </a:rPr>
                  <a:t>D(f) = A</a:t>
                </a:r>
              </a:p>
              <a:p>
                <a:pPr algn="just"/>
                <a:r>
                  <a:rPr lang="pt-BR" sz="2200" b="0" i="0" u="none" strike="noStrike" baseline="0" dirty="0">
                    <a:latin typeface="Arial Narrow" panose="020B0606020202030204" pitchFamily="34" charset="0"/>
                    <a:cs typeface="Arial" panose="020B0604020202020204" pitchFamily="34" charset="0"/>
                  </a:rPr>
                  <a:t>O domínio de uma função é o conjunto A, que contém todos os valores para os quais a função está definida. Em outras palavras, é o conjunto de valores que podemos atribuir à variável independente (geralmente</a:t>
                </a:r>
              </a:p>
              <a:p>
                <a:pPr algn="just"/>
                <a:r>
                  <a:rPr lang="pt-BR" sz="2200" b="0" i="0" u="none" strike="noStrike" baseline="0" dirty="0">
                    <a:latin typeface="Arial Narrow" panose="020B0606020202030204" pitchFamily="34" charset="0"/>
                    <a:cs typeface="Arial" panose="020B0604020202020204" pitchFamily="34" charset="0"/>
                  </a:rPr>
                  <a:t>denotada por </a:t>
                </a:r>
                <a:r>
                  <a:rPr lang="pt-BR" sz="2200" b="0" i="1" u="none" strike="noStrike" baseline="0" dirty="0">
                    <a:latin typeface="Arial Narrow" panose="020B0606020202030204" pitchFamily="34" charset="0"/>
                    <a:cs typeface="Arial" panose="020B0604020202020204" pitchFamily="34" charset="0"/>
                  </a:rPr>
                  <a:t>x</a:t>
                </a:r>
                <a:r>
                  <a:rPr lang="pt-BR" sz="2200" b="0" i="0" u="none" strike="noStrike" baseline="0" dirty="0">
                    <a:latin typeface="Arial Narrow" panose="020B0606020202030204" pitchFamily="34" charset="0"/>
                    <a:cs typeface="Arial" panose="020B0604020202020204" pitchFamily="34" charset="0"/>
                  </a:rPr>
                  <a:t>) na função.</a:t>
                </a:r>
              </a:p>
              <a:p>
                <a:pPr algn="just"/>
                <a:r>
                  <a:rPr lang="pt-BR" sz="2200" b="0" i="0" u="none" strike="noStrike" baseline="0" dirty="0">
                    <a:latin typeface="Arial Narrow" panose="020B0606020202030204" pitchFamily="34" charset="0"/>
                    <a:cs typeface="Arial" panose="020B0604020202020204" pitchFamily="34" charset="0"/>
                  </a:rPr>
                  <a:t>Na maioria das situações, lidamos com funções dos </a:t>
                </a:r>
                <a14:m>
                  <m:oMath xmlns:m="http://schemas.openxmlformats.org/officeDocument/2006/math">
                    <m:r>
                      <a:rPr lang="pt-BR" sz="2200" b="0" i="1" u="none" strike="noStrike" baseline="0" smtClean="0">
                        <a:latin typeface="Cambria Math" panose="02040503050406030204" pitchFamily="18" charset="0"/>
                        <a:ea typeface="Cambria Math" panose="02040503050406030204" pitchFamily="18" charset="0"/>
                        <a:cs typeface="Arial" panose="020B0604020202020204" pitchFamily="34" charset="0"/>
                      </a:rPr>
                      <m:t>ℝ</m:t>
                    </m:r>
                  </m:oMath>
                </a14:m>
                <a:r>
                  <a:rPr lang="pt-BR" sz="2200" b="0" i="0" u="none" strike="noStrike" baseline="0" dirty="0">
                    <a:latin typeface="Arial Narrow" panose="020B0606020202030204" pitchFamily="34" charset="0"/>
                    <a:cs typeface="Arial" panose="020B0604020202020204" pitchFamily="34" charset="0"/>
                  </a:rPr>
                  <a:t>→</a:t>
                </a:r>
                <a14:m>
                  <m:oMath xmlns:m="http://schemas.openxmlformats.org/officeDocument/2006/math">
                    <m:r>
                      <a:rPr lang="pt-BR" sz="2200" b="0" i="1" u="none" strike="noStrike" baseline="0" dirty="0" smtClean="0">
                        <a:latin typeface="Cambria Math" panose="02040503050406030204" pitchFamily="18" charset="0"/>
                        <a:ea typeface="Cambria Math" panose="02040503050406030204" pitchFamily="18" charset="0"/>
                        <a:cs typeface="Arial" panose="020B0604020202020204" pitchFamily="34" charset="0"/>
                      </a:rPr>
                      <m:t>ℝ</m:t>
                    </m:r>
                  </m:oMath>
                </a14:m>
                <a:r>
                  <a:rPr lang="pt-BR" sz="2200" b="0" i="0" u="none" strike="noStrike" baseline="0" dirty="0">
                    <a:latin typeface="Arial Narrow" panose="020B0606020202030204" pitchFamily="34" charset="0"/>
                    <a:cs typeface="Arial" panose="020B0604020202020204" pitchFamily="34" charset="0"/>
                  </a:rPr>
                  <a:t>, ou seja, tanto o conjunto domínio quanto o conjunto contradomínio são conjuntos reais. No entanto, podem existir restrições sobre o domínio de uma função.</a:t>
                </a:r>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DB82261C-EBA0-8438-FB53-6227C19766DB}"/>
                  </a:ext>
                </a:extLst>
              </p:cNvPr>
              <p:cNvSpPr txBox="1">
                <a:spLocks noRot="1" noChangeAspect="1" noMove="1" noResize="1" noEditPoints="1" noAdjustHandles="1" noChangeArrowheads="1" noChangeShapeType="1" noTextEdit="1"/>
              </p:cNvSpPr>
              <p:nvPr/>
            </p:nvSpPr>
            <p:spPr>
              <a:xfrm>
                <a:off x="284939" y="625822"/>
                <a:ext cx="5715810" cy="3816429"/>
              </a:xfrm>
              <a:prstGeom prst="rect">
                <a:avLst/>
              </a:prstGeom>
              <a:blipFill>
                <a:blip r:embed="rId2"/>
                <a:stretch>
                  <a:fillRect l="-1387" t="-1118" r="-1494" b="-2396"/>
                </a:stretch>
              </a:blipFill>
            </p:spPr>
            <p:txBody>
              <a:bodyPr/>
              <a:lstStyle/>
              <a:p>
                <a:r>
                  <a:rPr lang="pt-BR">
                    <a:noFill/>
                  </a:rPr>
                  <a:t> </a:t>
                </a:r>
              </a:p>
            </p:txBody>
          </p:sp>
        </mc:Fallback>
      </mc:AlternateContent>
      <p:pic>
        <p:nvPicPr>
          <p:cNvPr id="3" name="Imagem 2" descr="Interface gráfica do usuário&#10;&#10;O conteúdo gerado por IA pode estar incorreto.">
            <a:extLst>
              <a:ext uri="{FF2B5EF4-FFF2-40B4-BE49-F238E27FC236}">
                <a16:creationId xmlns:a16="http://schemas.microsoft.com/office/drawing/2014/main" id="{A02A09BA-EE87-4572-D779-FB633EBCC94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284939" y="4442251"/>
            <a:ext cx="1998847" cy="958424"/>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3A8F16D-1950-CEAF-14B5-6B82D344E867}"/>
                  </a:ext>
                </a:extLst>
              </p:cNvPr>
              <p:cNvSpPr txBox="1"/>
              <p:nvPr/>
            </p:nvSpPr>
            <p:spPr>
              <a:xfrm>
                <a:off x="1284362" y="5250145"/>
                <a:ext cx="4565344" cy="1083245"/>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14:m>
                  <m:oMath xmlns:m="http://schemas.openxmlformats.org/officeDocument/2006/math">
                    <m:f>
                      <m:fPr>
                        <m:ctrlP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14:m>
                  <m:oMath xmlns:m="http://schemas.openxmlformats.org/officeDocument/2006/math">
                    <m:rad>
                      <m:radPr>
                        <m:ctrlPr>
                          <a:rPr lang="pt-BR" sz="2200" i="1">
                            <a:effectLst/>
                            <a:latin typeface="Cambria Math" panose="02040503050406030204" pitchFamily="18" charset="0"/>
                            <a:ea typeface="Calibri" panose="020F0502020204030204" pitchFamily="34" charset="0"/>
                          </a:rPr>
                        </m:ctrlPr>
                      </m:radPr>
                      <m:deg>
                        <m:r>
                          <a:rPr lang="pt-BR" sz="2200" i="1">
                            <a:effectLst/>
                            <a:latin typeface="Cambria Math" panose="02040503050406030204" pitchFamily="18" charset="0"/>
                            <a:ea typeface="Calibri" panose="020F0502020204030204" pitchFamily="34" charset="0"/>
                            <a:cs typeface="Times New Roman" panose="02020603050405020304" pitchFamily="18" charset="0"/>
                          </a:rPr>
                          <m:t>2</m:t>
                        </m:r>
                        <m:r>
                          <a:rPr lang="pt-BR" sz="2200" i="1">
                            <a:effectLst/>
                            <a:latin typeface="Cambria Math" panose="02040503050406030204" pitchFamily="18" charset="0"/>
                            <a:ea typeface="Calibri" panose="020F0502020204030204" pitchFamily="34" charset="0"/>
                            <a:cs typeface="Times New Roman" panose="02020603050405020304" pitchFamily="18" charset="0"/>
                          </a:rPr>
                          <m:t>𝑛</m:t>
                        </m:r>
                      </m:deg>
                      <m:e>
                        <m:r>
                          <a:rPr lang="pt-BR" sz="2200" i="1">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a:effectLst/>
                            <a:latin typeface="Cambria Math" panose="02040503050406030204" pitchFamily="18" charset="0"/>
                            <a:ea typeface="Calibri" panose="020F0502020204030204" pitchFamily="34" charset="0"/>
                            <a:cs typeface="Times New Roman" panose="02020603050405020304" pitchFamily="18" charset="0"/>
                          </a:rPr>
                          <m:t> </m:t>
                        </m:r>
                      </m:e>
                    </m:rad>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i="1">
                            <a:effectLst/>
                            <a:latin typeface="Cambria Math" panose="02040503050406030204" pitchFamily="18" charset="0"/>
                            <a:ea typeface="Times New Roman" panose="02020603050405020304" pitchFamily="18" charset="0"/>
                          </a:rPr>
                        </m:ctrlPr>
                      </m:dPr>
                      <m:e>
                        <m:sSup>
                          <m:sSupPr>
                            <m:ctrlPr>
                              <a:rPr lang="pt-BR" sz="2200" i="1">
                                <a:effectLst/>
                                <a:latin typeface="Cambria Math" panose="02040503050406030204" pitchFamily="18" charset="0"/>
                                <a:ea typeface="Times New Roman" panose="02020603050405020304" pitchFamily="18" charset="0"/>
                              </a:rPr>
                            </m:ctrlPr>
                          </m:sSupPr>
                          <m:e>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ℝ</m:t>
                            </m:r>
                          </m:e>
                          <m:sup>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m:t>
                            </m:r>
                          </m:sup>
                        </m:sSup>
                      </m:e>
                    </m:d>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ℕ</m:t>
                    </m:r>
                  </m:oMath>
                </a14:m>
                <a:endParaRPr lang="pt-BR" sz="2200" dirty="0"/>
              </a:p>
            </p:txBody>
          </p:sp>
        </mc:Choice>
        <mc:Fallback xmlns="">
          <p:sp>
            <p:nvSpPr>
              <p:cNvPr id="7" name="CaixaDeTexto 6">
                <a:extLst>
                  <a:ext uri="{FF2B5EF4-FFF2-40B4-BE49-F238E27FC236}">
                    <a16:creationId xmlns:a16="http://schemas.microsoft.com/office/drawing/2014/main" id="{33A8F16D-1950-CEAF-14B5-6B82D344E867}"/>
                  </a:ext>
                </a:extLst>
              </p:cNvPr>
              <p:cNvSpPr txBox="1">
                <a:spLocks noRot="1" noChangeAspect="1" noMove="1" noResize="1" noEditPoints="1" noAdjustHandles="1" noChangeArrowheads="1" noChangeShapeType="1" noTextEdit="1"/>
              </p:cNvSpPr>
              <p:nvPr/>
            </p:nvSpPr>
            <p:spPr>
              <a:xfrm>
                <a:off x="1284362" y="5250145"/>
                <a:ext cx="4565344" cy="1083245"/>
              </a:xfrm>
              <a:prstGeom prst="rect">
                <a:avLst/>
              </a:prstGeom>
              <a:blipFill>
                <a:blip r:embed="rId5"/>
                <a:stretch>
                  <a:fillRect l="-1469" b="-1011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71C8C69-79B8-C59F-7DC9-33DBA5BB0FA4}"/>
                  </a:ext>
                </a:extLst>
              </p:cNvPr>
              <p:cNvSpPr txBox="1"/>
              <p:nvPr/>
            </p:nvSpPr>
            <p:spPr>
              <a:xfrm>
                <a:off x="6205270" y="861764"/>
                <a:ext cx="5701788" cy="5810180"/>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gn="just"/>
                <a:r>
                  <a:rPr lang="pt-BR" sz="2200" b="0" i="0" u="none" strike="noStrike" baseline="0" dirty="0">
                    <a:latin typeface="Arial Narrow" panose="020B0606020202030204" pitchFamily="34" charset="0"/>
                    <a:cs typeface="Arial" panose="020B0604020202020204" pitchFamily="34" charset="0"/>
                  </a:rPr>
                  <a:t>Na função</a:t>
                </a:r>
                <a:r>
                  <a:rPr lang="pt-BR" sz="2200" b="0" i="0" u="none" strike="noStrike" dirty="0">
                    <a:latin typeface="Arial Narrow" panose="020B0606020202030204" pitchFamily="34" charset="0"/>
                    <a:cs typeface="Arial" panose="020B0604020202020204" pitchFamily="34" charset="0"/>
                  </a:rPr>
                  <a:t> </a:t>
                </a:r>
                <a14:m>
                  <m:oMath xmlns:m="http://schemas.openxmlformats.org/officeDocument/2006/math">
                    <m:r>
                      <a:rPr lang="pt-BR" sz="2200" b="0" i="1" u="none" strike="noStrike" smtClean="0">
                        <a:latin typeface="Cambria Math" panose="02040503050406030204" pitchFamily="18" charset="0"/>
                        <a:cs typeface="Arial" panose="020B0604020202020204" pitchFamily="34" charset="0"/>
                      </a:rPr>
                      <m:t>𝑓</m:t>
                    </m:r>
                    <m:d>
                      <m:dPr>
                        <m:ctrlPr>
                          <a:rPr lang="pt-BR" sz="2200" b="0" i="1" u="none" strike="noStrike" smtClean="0">
                            <a:latin typeface="Cambria Math" panose="02040503050406030204" pitchFamily="18" charset="0"/>
                            <a:cs typeface="Arial" panose="020B0604020202020204" pitchFamily="34" charset="0"/>
                          </a:rPr>
                        </m:ctrlPr>
                      </m:dPr>
                      <m:e>
                        <m:r>
                          <a:rPr lang="pt-BR" sz="2200" b="0" i="1" u="none" strike="noStrike" smtClean="0">
                            <a:latin typeface="Cambria Math" panose="02040503050406030204" pitchFamily="18" charset="0"/>
                            <a:cs typeface="Arial" panose="020B0604020202020204" pitchFamily="34" charset="0"/>
                          </a:rPr>
                          <m:t>𝑥</m:t>
                        </m:r>
                      </m:e>
                    </m:d>
                    <m:r>
                      <a:rPr lang="pt-BR" sz="2200" b="0" i="1" u="none" strike="noStrike" smtClean="0">
                        <a:latin typeface="Cambria Math" panose="02040503050406030204" pitchFamily="18" charset="0"/>
                        <a:cs typeface="Arial" panose="020B0604020202020204" pitchFamily="34" charset="0"/>
                      </a:rPr>
                      <m:t>=</m:t>
                    </m:r>
                    <m:f>
                      <m:fPr>
                        <m:ctrlPr>
                          <a:rPr lang="pt-BR" sz="2200" b="0" i="1" u="none" strike="noStrike" smtClean="0">
                            <a:latin typeface="Cambria Math" panose="02040503050406030204" pitchFamily="18" charset="0"/>
                            <a:cs typeface="Arial" panose="020B0604020202020204" pitchFamily="34" charset="0"/>
                          </a:rPr>
                        </m:ctrlPr>
                      </m:fPr>
                      <m:num>
                        <m:r>
                          <a:rPr lang="pt-BR" sz="2200" b="0" i="1" u="none" strike="noStrike" smtClean="0">
                            <a:latin typeface="Cambria Math" panose="02040503050406030204" pitchFamily="18" charset="0"/>
                            <a:cs typeface="Arial" panose="020B0604020202020204" pitchFamily="34" charset="0"/>
                          </a:rPr>
                          <m:t>1</m:t>
                        </m:r>
                      </m:num>
                      <m:den>
                        <m:r>
                          <a:rPr lang="pt-BR" sz="2200" b="0" i="1" u="none" strike="noStrike" smtClean="0">
                            <a:latin typeface="Cambria Math" panose="02040503050406030204" pitchFamily="18" charset="0"/>
                            <a:cs typeface="Arial" panose="020B0604020202020204" pitchFamily="34" charset="0"/>
                          </a:rPr>
                          <m:t>𝑥</m:t>
                        </m:r>
                      </m:den>
                    </m:f>
                  </m:oMath>
                </a14:m>
                <a:r>
                  <a:rPr lang="pt-BR" sz="2200" b="0" i="0" u="none" strike="noStrike" baseline="0" dirty="0">
                    <a:latin typeface="Arial Narrow" panose="020B0606020202030204" pitchFamily="34" charset="0"/>
                    <a:cs typeface="Arial" panose="020B0604020202020204" pitchFamily="34" charset="0"/>
                  </a:rPr>
                  <a:t>, o domínio exclui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0</m:t>
                    </m:r>
                  </m:oMath>
                </a14:m>
                <a:r>
                  <a:rPr lang="pt-BR" sz="2200" b="0" i="0" u="none" strike="noStrike" baseline="0" dirty="0">
                    <a:latin typeface="Arial Narrow" panose="020B0606020202030204" pitchFamily="34" charset="0"/>
                    <a:cs typeface="Arial" panose="020B0604020202020204" pitchFamily="34" charset="0"/>
                  </a:rPr>
                  <a:t>, pois o resultado da divisão de um número diferente de zero por zero não existe. Portanto, o domínio é todos os números reais, exceto zero, ou seja,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𝐷</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𝑓</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ea typeface="Cambria Math" panose="02040503050406030204" pitchFamily="18" charset="0"/>
                        <a:cs typeface="Arial" panose="020B0604020202020204" pitchFamily="34" charset="0"/>
                      </a:rPr>
                      <m:t>ℝ</m:t>
                    </m:r>
                    <m:r>
                      <a:rPr lang="pt-BR" sz="2200" b="0" i="1" u="none" strike="noStrike" baseline="0" dirty="0" smtClean="0">
                        <a:latin typeface="Cambria Math" panose="02040503050406030204" pitchFamily="18" charset="0"/>
                        <a:cs typeface="Arial" panose="020B0604020202020204" pitchFamily="34" charset="0"/>
                      </a:rPr>
                      <m:t>∗}.</m:t>
                    </m:r>
                  </m:oMath>
                </a14:m>
                <a:endParaRPr lang="pt-BR" sz="2200" b="0" i="0" u="none" strike="noStrike" baseline="0" dirty="0">
                  <a:latin typeface="Arial Narrow" panose="020B0606020202030204" pitchFamily="34" charset="0"/>
                  <a:cs typeface="Arial" panose="020B0604020202020204" pitchFamily="34" charset="0"/>
                </a:endParaRPr>
              </a:p>
              <a:p>
                <a:pPr algn="just"/>
                <a:endParaRPr lang="pt-BR" sz="1200" b="0" i="0" u="none" strike="noStrike" baseline="0" dirty="0">
                  <a:latin typeface="Arial Narrow" panose="020B0606020202030204" pitchFamily="34" charset="0"/>
                  <a:cs typeface="Arial" panose="020B0604020202020204" pitchFamily="34" charset="0"/>
                </a:endParaRPr>
              </a:p>
              <a:p>
                <a:pPr algn="just"/>
                <a:r>
                  <a:rPr lang="pt-BR" sz="2200" b="1" i="0" u="none" strike="noStrike" baseline="0" dirty="0">
                    <a:latin typeface="Arial Narrow" panose="020B0606020202030204" pitchFamily="34" charset="0"/>
                    <a:cs typeface="Arial" panose="020B0604020202020204" pitchFamily="34" charset="0"/>
                  </a:rPr>
                  <a:t>II. Contradomínio: </a:t>
                </a:r>
                <a:r>
                  <a:rPr lang="pt-BR" sz="2200" b="1" i="1" u="none" strike="noStrike" baseline="0" dirty="0">
                    <a:latin typeface="Arial Narrow" panose="020B0606020202030204" pitchFamily="34" charset="0"/>
                    <a:cs typeface="Arial" panose="020B0604020202020204" pitchFamily="34" charset="0"/>
                  </a:rPr>
                  <a:t>CD(f) = B</a:t>
                </a:r>
              </a:p>
              <a:p>
                <a:pPr algn="just"/>
                <a:r>
                  <a:rPr lang="pt-BR" sz="2200" b="0" i="0" u="none" strike="noStrike" baseline="0" dirty="0">
                    <a:latin typeface="Arial Narrow" panose="020B0606020202030204" pitchFamily="34" charset="0"/>
                    <a:cs typeface="Arial" panose="020B0604020202020204" pitchFamily="34" charset="0"/>
                  </a:rPr>
                  <a:t>O contradomínio de uma função é o conjunto B de todos os possíveis resultados que a função pode adotar. Em outras palavras, é o conjunto de valores que a variável dependente (geralmente denotada por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0" u="none" strike="noStrike" baseline="0" dirty="0">
                    <a:latin typeface="Arial Narrow" panose="020B0606020202030204" pitchFamily="34" charset="0"/>
                    <a:cs typeface="Arial" panose="020B0604020202020204" pitchFamily="34" charset="0"/>
                  </a:rPr>
                  <a:t>) pode assumir.</a:t>
                </a:r>
              </a:p>
              <a:p>
                <a:pPr algn="just"/>
                <a:r>
                  <a:rPr lang="pt-BR" sz="2200" b="0" i="0" u="none" strike="noStrike" baseline="0" dirty="0">
                    <a:latin typeface="Arial Narrow" panose="020B0606020202030204" pitchFamily="34" charset="0"/>
                    <a:cs typeface="Arial" panose="020B0604020202020204" pitchFamily="34" charset="0"/>
                  </a:rPr>
                  <a:t>Utilizando o exemplo anterior, o conjunto contradomínio da função </a:t>
                </a:r>
                <a14:m>
                  <m:oMath xmlns:m="http://schemas.openxmlformats.org/officeDocument/2006/math">
                    <m:r>
                      <a:rPr lang="pt-BR" sz="2200" i="1">
                        <a:latin typeface="Cambria Math" panose="02040503050406030204" pitchFamily="18" charset="0"/>
                        <a:cs typeface="Arial" panose="020B0604020202020204" pitchFamily="34" charset="0"/>
                      </a:rPr>
                      <m:t>𝑓</m:t>
                    </m:r>
                    <m:d>
                      <m:dPr>
                        <m:ctrlPr>
                          <a:rPr lang="pt-BR" sz="2200" i="1">
                            <a:latin typeface="Cambria Math" panose="02040503050406030204" pitchFamily="18" charset="0"/>
                            <a:cs typeface="Arial" panose="020B0604020202020204" pitchFamily="34" charset="0"/>
                          </a:rPr>
                        </m:ctrlPr>
                      </m:dPr>
                      <m:e>
                        <m:r>
                          <a:rPr lang="pt-BR" sz="2200" i="1">
                            <a:latin typeface="Cambria Math" panose="02040503050406030204" pitchFamily="18" charset="0"/>
                            <a:cs typeface="Arial" panose="020B0604020202020204" pitchFamily="34" charset="0"/>
                          </a:rPr>
                          <m:t>𝑥</m:t>
                        </m:r>
                      </m:e>
                    </m:d>
                    <m:r>
                      <a:rPr lang="pt-BR" sz="2200" i="1">
                        <a:latin typeface="Cambria Math" panose="02040503050406030204" pitchFamily="18" charset="0"/>
                        <a:cs typeface="Arial" panose="020B0604020202020204" pitchFamily="34" charset="0"/>
                      </a:rPr>
                      <m:t>=</m:t>
                    </m:r>
                    <m:f>
                      <m:fPr>
                        <m:ctrlPr>
                          <a:rPr lang="pt-BR" sz="2200" i="1">
                            <a:latin typeface="Cambria Math" panose="02040503050406030204" pitchFamily="18" charset="0"/>
                            <a:cs typeface="Arial" panose="020B0604020202020204" pitchFamily="34" charset="0"/>
                          </a:rPr>
                        </m:ctrlPr>
                      </m:fPr>
                      <m:num>
                        <m:r>
                          <a:rPr lang="pt-BR" sz="2200" i="1">
                            <a:latin typeface="Cambria Math" panose="02040503050406030204" pitchFamily="18" charset="0"/>
                            <a:cs typeface="Arial" panose="020B0604020202020204" pitchFamily="34" charset="0"/>
                          </a:rPr>
                          <m:t>1</m:t>
                        </m:r>
                      </m:num>
                      <m:den>
                        <m:r>
                          <a:rPr lang="pt-BR" sz="2200" i="1">
                            <a:latin typeface="Cambria Math" panose="02040503050406030204" pitchFamily="18" charset="0"/>
                            <a:cs typeface="Arial" panose="020B0604020202020204" pitchFamily="34" charset="0"/>
                          </a:rPr>
                          <m:t>𝑥</m:t>
                        </m:r>
                      </m:den>
                    </m:f>
                  </m:oMath>
                </a14:m>
                <a:r>
                  <a:rPr lang="pt-BR" sz="2200" b="0" i="0" u="none" strike="noStrike" baseline="0" dirty="0">
                    <a:latin typeface="Arial Narrow" panose="020B0606020202030204" pitchFamily="34" charset="0"/>
                    <a:cs typeface="Arial" panose="020B0604020202020204" pitchFamily="34" charset="0"/>
                  </a:rPr>
                  <a:t> é todo o conjunto dos números reais, exceto o zero, ou seja,</a:t>
                </a:r>
                <a:r>
                  <a:rPr lang="pt-BR" sz="2200" b="0" i="0" u="none" strike="noStrike" dirty="0">
                    <a:latin typeface="Arial Narrow" panose="020B0606020202030204" pitchFamily="34" charset="0"/>
                    <a:cs typeface="Arial" panose="020B0604020202020204" pitchFamily="34" charset="0"/>
                  </a:rPr>
                  <a:t>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𝐶𝐷</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𝑓</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ea typeface="Cambria Math" panose="02040503050406030204" pitchFamily="18" charset="0"/>
                        <a:cs typeface="Arial" panose="020B0604020202020204" pitchFamily="34" charset="0"/>
                      </a:rPr>
                      <m:t>ℝ</m:t>
                    </m:r>
                    <m:r>
                      <a:rPr lang="pt-BR" sz="2200" b="0" i="1" u="none" strike="noStrike" baseline="0" dirty="0" smtClean="0">
                        <a:latin typeface="Cambria Math" panose="02040503050406030204" pitchFamily="18" charset="0"/>
                        <a:cs typeface="Arial" panose="020B0604020202020204" pitchFamily="34" charset="0"/>
                      </a:rPr>
                      <m:t>∗}.</m:t>
                    </m:r>
                  </m:oMath>
                </a14:m>
                <a:endParaRPr lang="pt-BR" sz="2200" dirty="0">
                  <a:latin typeface="Arial Narrow" panose="020B0606020202030204" pitchFamily="34" charset="0"/>
                  <a:cs typeface="Arial" panose="020B0604020202020204" pitchFamily="34" charset="0"/>
                </a:endParaRPr>
              </a:p>
            </p:txBody>
          </p:sp>
        </mc:Choice>
        <mc:Fallback xmlns="">
          <p:sp>
            <p:nvSpPr>
              <p:cNvPr id="9" name="CaixaDeTexto 8">
                <a:extLst>
                  <a:ext uri="{FF2B5EF4-FFF2-40B4-BE49-F238E27FC236}">
                    <a16:creationId xmlns:a16="http://schemas.microsoft.com/office/drawing/2014/main" id="{171C8C69-79B8-C59F-7DC9-33DBA5BB0FA4}"/>
                  </a:ext>
                </a:extLst>
              </p:cNvPr>
              <p:cNvSpPr txBox="1">
                <a:spLocks noRot="1" noChangeAspect="1" noMove="1" noResize="1" noEditPoints="1" noAdjustHandles="1" noChangeArrowheads="1" noChangeShapeType="1" noTextEdit="1"/>
              </p:cNvSpPr>
              <p:nvPr/>
            </p:nvSpPr>
            <p:spPr>
              <a:xfrm>
                <a:off x="6205270" y="861764"/>
                <a:ext cx="5701788" cy="5810180"/>
              </a:xfrm>
              <a:prstGeom prst="rect">
                <a:avLst/>
              </a:prstGeom>
              <a:blipFill>
                <a:blip r:embed="rId6"/>
                <a:stretch>
                  <a:fillRect l="-1390" t="-630" r="-1390"/>
                </a:stretch>
              </a:blipFill>
            </p:spPr>
            <p:txBody>
              <a:bodyPr/>
              <a:lstStyle/>
              <a:p>
                <a:r>
                  <a:rPr lang="pt-BR">
                    <a:noFill/>
                  </a:rPr>
                  <a:t> </a:t>
                </a:r>
              </a:p>
            </p:txBody>
          </p:sp>
        </mc:Fallback>
      </mc:AlternateContent>
    </p:spTree>
    <p:extLst>
      <p:ext uri="{BB962C8B-B14F-4D97-AF65-F5344CB8AC3E}">
        <p14:creationId xmlns:p14="http://schemas.microsoft.com/office/powerpoint/2010/main" val="1740342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31157-F760-DA8C-5D90-57B5B89208C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A25C142-032C-0291-8A6C-F2DD6E766746}"/>
              </a:ext>
            </a:extLst>
          </p:cNvPr>
          <p:cNvCxnSpPr>
            <a:cxnSpLocks/>
          </p:cNvCxnSpPr>
          <p:nvPr/>
        </p:nvCxnSpPr>
        <p:spPr>
          <a:xfrm>
            <a:off x="6112528"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5C77624-965F-BA9B-FF29-E98329574459}"/>
                  </a:ext>
                </a:extLst>
              </p:cNvPr>
              <p:cNvSpPr txBox="1"/>
              <p:nvPr/>
            </p:nvSpPr>
            <p:spPr>
              <a:xfrm>
                <a:off x="226084" y="727295"/>
                <a:ext cx="5784185" cy="5089983"/>
              </a:xfrm>
              <a:prstGeom prst="rect">
                <a:avLst/>
              </a:prstGeom>
              <a:noFill/>
            </p:spPr>
            <p:txBody>
              <a:bodyPr wrap="square">
                <a:spAutoFit/>
              </a:bodyPr>
              <a:lstStyle/>
              <a:p>
                <a:pPr algn="just"/>
                <a:r>
                  <a:rPr lang="de-DE" sz="2200" b="1" i="0" u="none" strike="noStrike" baseline="0" dirty="0">
                    <a:latin typeface="Arial Narrow" panose="020B0606020202030204" pitchFamily="34" charset="0"/>
                    <a:cs typeface="Arial" panose="020B0604020202020204" pitchFamily="34" charset="0"/>
                  </a:rPr>
                  <a:t>III. Imagem: </a:t>
                </a:r>
                <a:r>
                  <a:rPr lang="de-DE" sz="2200" b="1" i="1" u="none" strike="noStrike" baseline="0" dirty="0">
                    <a:latin typeface="Arial Narrow" panose="020B0606020202030204" pitchFamily="34" charset="0"/>
                    <a:cs typeface="Arial" panose="020B0604020202020204" pitchFamily="34" charset="0"/>
                  </a:rPr>
                  <a:t>Im(f) </a:t>
                </a:r>
                <a:r>
                  <a:rPr lang="de-DE" sz="2200" b="0" i="0" u="none" strike="noStrike" baseline="0" dirty="0">
                    <a:latin typeface="Arial Narrow" panose="020B0606020202030204" pitchFamily="34" charset="0"/>
                    <a:cs typeface="Arial" panose="020B0604020202020204" pitchFamily="34" charset="0"/>
                  </a:rPr>
                  <a:t>⊂ </a:t>
                </a:r>
                <a:r>
                  <a:rPr lang="de-DE" sz="2200" b="1" i="1" u="none" strike="noStrike" baseline="0" dirty="0">
                    <a:latin typeface="Arial Narrow" panose="020B0606020202030204" pitchFamily="34" charset="0"/>
                    <a:cs typeface="Arial" panose="020B0604020202020204" pitchFamily="34" charset="0"/>
                  </a:rPr>
                  <a:t>B</a:t>
                </a:r>
              </a:p>
              <a:p>
                <a:pPr algn="just"/>
                <a:r>
                  <a:rPr lang="pt-BR" sz="2100" b="0" i="0" u="none" strike="noStrike" baseline="0" dirty="0">
                    <a:latin typeface="Arial Narrow" panose="020B0606020202030204" pitchFamily="34" charset="0"/>
                    <a:cs typeface="Arial" panose="020B0604020202020204" pitchFamily="34" charset="0"/>
                  </a:rPr>
                  <a:t>A imagem de uma função é o conjunto de todos os elementos de </a:t>
                </a:r>
                <a:r>
                  <a:rPr lang="pt-BR" sz="2100" b="0" i="1" u="none" strike="noStrike" baseline="0" dirty="0">
                    <a:latin typeface="Arial Narrow" panose="020B0606020202030204" pitchFamily="34" charset="0"/>
                    <a:cs typeface="Arial" panose="020B0604020202020204" pitchFamily="34" charset="0"/>
                  </a:rPr>
                  <a:t>B </a:t>
                </a:r>
                <a:r>
                  <a:rPr lang="pt-BR" sz="2100" b="0" i="0" u="none" strike="noStrike" baseline="0" dirty="0">
                    <a:latin typeface="Arial Narrow" panose="020B0606020202030204" pitchFamily="34" charset="0"/>
                    <a:cs typeface="Arial" panose="020B0604020202020204" pitchFamily="34" charset="0"/>
                  </a:rPr>
                  <a:t>que estão relacionados ao domínio </a:t>
                </a:r>
                <a:r>
                  <a:rPr lang="pt-BR" sz="2100" b="0" i="1" u="none" strike="noStrike" baseline="0" dirty="0">
                    <a:latin typeface="Arial Narrow" panose="020B0606020202030204" pitchFamily="34" charset="0"/>
                    <a:cs typeface="Arial" panose="020B0604020202020204" pitchFamily="34" charset="0"/>
                  </a:rPr>
                  <a:t>A</a:t>
                </a:r>
                <a:r>
                  <a:rPr lang="pt-BR" sz="2100" b="0" i="0" u="none" strike="noStrike" baseline="0" dirty="0">
                    <a:latin typeface="Arial Narrow" panose="020B0606020202030204" pitchFamily="34" charset="0"/>
                    <a:cs typeface="Arial" panose="020B0604020202020204" pitchFamily="34" charset="0"/>
                  </a:rPr>
                  <a:t>. Em outras palavras, é o conjunto de todos os valores que a variável dependente pode assumir depois de aplicar a função a todos os valores no domínio.</a:t>
                </a:r>
              </a:p>
              <a:p>
                <a:pPr algn="just"/>
                <a:r>
                  <a:rPr lang="pt-BR" sz="2100" b="0" i="0" u="none" strike="noStrike" baseline="0" dirty="0">
                    <a:latin typeface="Arial Narrow" panose="020B0606020202030204" pitchFamily="34" charset="0"/>
                    <a:cs typeface="Arial" panose="020B0604020202020204" pitchFamily="34" charset="0"/>
                  </a:rPr>
                  <a:t>Portanto, enquanto o domínio se refere aos valores do conjunto </a:t>
                </a:r>
                <a:r>
                  <a:rPr lang="pt-BR" sz="2100" b="0" i="1" u="none" strike="noStrike" baseline="0" dirty="0">
                    <a:latin typeface="Arial Narrow" panose="020B0606020202030204" pitchFamily="34" charset="0"/>
                    <a:cs typeface="Arial" panose="020B0604020202020204" pitchFamily="34" charset="0"/>
                  </a:rPr>
                  <a:t>A</a:t>
                </a:r>
                <a:r>
                  <a:rPr lang="pt-BR" sz="2100" b="0" i="0" u="none" strike="noStrike" baseline="0" dirty="0">
                    <a:latin typeface="Arial Narrow" panose="020B0606020202030204" pitchFamily="34" charset="0"/>
                    <a:cs typeface="Arial" panose="020B0604020202020204" pitchFamily="34" charset="0"/>
                  </a:rPr>
                  <a:t>, e o contradomínio se refere aos valores de </a:t>
                </a:r>
                <a:r>
                  <a:rPr lang="pt-BR" sz="2100" b="0" i="1" u="none" strike="noStrike" baseline="0" dirty="0">
                    <a:latin typeface="Arial Narrow" panose="020B0606020202030204" pitchFamily="34" charset="0"/>
                    <a:cs typeface="Arial" panose="020B0604020202020204" pitchFamily="34" charset="0"/>
                  </a:rPr>
                  <a:t>B</a:t>
                </a:r>
                <a:r>
                  <a:rPr lang="pt-BR" sz="2100" b="0" i="0" u="none" strike="noStrike" baseline="0" dirty="0">
                    <a:latin typeface="Arial Narrow" panose="020B0606020202030204" pitchFamily="34" charset="0"/>
                    <a:cs typeface="Arial" panose="020B0604020202020204" pitchFamily="34" charset="0"/>
                  </a:rPr>
                  <a:t>, a imagem é um subconjunto de </a:t>
                </a:r>
                <a:r>
                  <a:rPr lang="pt-BR" sz="2100" b="0" i="1" u="none" strike="noStrike" baseline="0" dirty="0">
                    <a:latin typeface="Arial Narrow" panose="020B0606020202030204" pitchFamily="34" charset="0"/>
                    <a:cs typeface="Arial" panose="020B0604020202020204" pitchFamily="34" charset="0"/>
                  </a:rPr>
                  <a:t>B </a:t>
                </a:r>
                <a:r>
                  <a:rPr lang="pt-BR" sz="2100" b="0" i="0" u="none" strike="noStrike" baseline="0" dirty="0">
                    <a:latin typeface="Arial Narrow" panose="020B0606020202030204" pitchFamily="34" charset="0"/>
                    <a:cs typeface="Arial" panose="020B0604020202020204" pitchFamily="34" charset="0"/>
                  </a:rPr>
                  <a:t>(contradomínio), formado por todos os valores correspondentes ao conjunto </a:t>
                </a:r>
                <a:r>
                  <a:rPr lang="pt-BR" sz="2100" b="0" i="1" u="none" strike="noStrike" baseline="0" dirty="0">
                    <a:latin typeface="Arial Narrow" panose="020B0606020202030204" pitchFamily="34" charset="0"/>
                    <a:cs typeface="Arial" panose="020B0604020202020204" pitchFamily="34" charset="0"/>
                  </a:rPr>
                  <a:t>A </a:t>
                </a:r>
                <a:r>
                  <a:rPr lang="pt-BR" sz="2100" b="0" i="0" u="none" strike="noStrike" baseline="0" dirty="0">
                    <a:latin typeface="Arial Narrow" panose="020B0606020202030204" pitchFamily="34" charset="0"/>
                    <a:cs typeface="Arial" panose="020B0604020202020204" pitchFamily="34" charset="0"/>
                  </a:rPr>
                  <a:t>(domínio).</a:t>
                </a:r>
              </a:p>
              <a:p>
                <a:pPr algn="just"/>
                <a:endParaRPr lang="pt-BR" sz="2100" b="0" i="0" u="none" strike="noStrike" baseline="0" dirty="0">
                  <a:latin typeface="Arial Narrow" panose="020B0606020202030204" pitchFamily="34" charset="0"/>
                  <a:cs typeface="Arial" panose="020B0604020202020204" pitchFamily="34" charset="0"/>
                </a:endParaRPr>
              </a:p>
              <a:p>
                <a:pPr algn="just"/>
                <a:r>
                  <a:rPr lang="pt-BR" sz="2100" dirty="0">
                    <a:latin typeface="Arial Narrow" panose="020B0606020202030204" pitchFamily="34" charset="0"/>
                    <a:cs typeface="Arial" panose="020B0604020202020204" pitchFamily="34" charset="0"/>
                  </a:rPr>
                  <a:t>Na função </a:t>
                </a:r>
                <a14:m>
                  <m:oMath xmlns:m="http://schemas.openxmlformats.org/officeDocument/2006/math">
                    <m:r>
                      <a:rPr lang="pt-BR" sz="2100" i="1">
                        <a:latin typeface="Cambria Math" panose="02040503050406030204" pitchFamily="18" charset="0"/>
                        <a:cs typeface="Arial" panose="020B0604020202020204" pitchFamily="34" charset="0"/>
                      </a:rPr>
                      <m:t>𝑓</m:t>
                    </m:r>
                    <m:d>
                      <m:dPr>
                        <m:ctrlPr>
                          <a:rPr lang="pt-BR" sz="2100" i="1">
                            <a:latin typeface="Cambria Math" panose="02040503050406030204" pitchFamily="18" charset="0"/>
                            <a:cs typeface="Arial" panose="020B0604020202020204" pitchFamily="34" charset="0"/>
                          </a:rPr>
                        </m:ctrlPr>
                      </m:dPr>
                      <m:e>
                        <m:r>
                          <a:rPr lang="pt-BR" sz="2100" i="1">
                            <a:latin typeface="Cambria Math" panose="02040503050406030204" pitchFamily="18" charset="0"/>
                            <a:cs typeface="Arial" panose="020B0604020202020204" pitchFamily="34" charset="0"/>
                          </a:rPr>
                          <m:t>𝑥</m:t>
                        </m:r>
                      </m:e>
                    </m:d>
                    <m:r>
                      <a:rPr lang="pt-BR" sz="2100" i="1">
                        <a:latin typeface="Cambria Math" panose="02040503050406030204" pitchFamily="18" charset="0"/>
                        <a:cs typeface="Arial" panose="020B0604020202020204" pitchFamily="34" charset="0"/>
                      </a:rPr>
                      <m:t>=</m:t>
                    </m:r>
                    <m:f>
                      <m:fPr>
                        <m:ctrlPr>
                          <a:rPr lang="pt-BR" sz="2100" i="1">
                            <a:latin typeface="Cambria Math" panose="02040503050406030204" pitchFamily="18" charset="0"/>
                            <a:cs typeface="Arial" panose="020B0604020202020204" pitchFamily="34" charset="0"/>
                          </a:rPr>
                        </m:ctrlPr>
                      </m:fPr>
                      <m:num>
                        <m:r>
                          <a:rPr lang="pt-BR" sz="2100" i="1">
                            <a:latin typeface="Cambria Math" panose="02040503050406030204" pitchFamily="18" charset="0"/>
                            <a:cs typeface="Arial" panose="020B0604020202020204" pitchFamily="34" charset="0"/>
                          </a:rPr>
                          <m:t>1</m:t>
                        </m:r>
                      </m:num>
                      <m:den>
                        <m:r>
                          <a:rPr lang="pt-BR" sz="2100" i="1">
                            <a:latin typeface="Cambria Math" panose="02040503050406030204" pitchFamily="18" charset="0"/>
                            <a:cs typeface="Arial" panose="020B0604020202020204" pitchFamily="34" charset="0"/>
                          </a:rPr>
                          <m:t>𝑥</m:t>
                        </m:r>
                      </m:den>
                    </m:f>
                  </m:oMath>
                </a14:m>
                <a:r>
                  <a:rPr lang="pt-BR" sz="2100" dirty="0">
                    <a:latin typeface="Arial Narrow" panose="020B0606020202030204" pitchFamily="34" charset="0"/>
                    <a:cs typeface="Arial" panose="020B0604020202020204" pitchFamily="34" charset="0"/>
                  </a:rPr>
                  <a:t>, a imagem é o conjunto de todos os números reais, exceto zero, porque a função nunca produz zero como resultado, ou seja:</a:t>
                </a:r>
              </a:p>
            </p:txBody>
          </p:sp>
        </mc:Choice>
        <mc:Fallback xmlns="">
          <p:sp>
            <p:nvSpPr>
              <p:cNvPr id="6" name="CaixaDeTexto 5">
                <a:extLst>
                  <a:ext uri="{FF2B5EF4-FFF2-40B4-BE49-F238E27FC236}">
                    <a16:creationId xmlns:a16="http://schemas.microsoft.com/office/drawing/2014/main" id="{65C77624-965F-BA9B-FF29-E98329574459}"/>
                  </a:ext>
                </a:extLst>
              </p:cNvPr>
              <p:cNvSpPr txBox="1">
                <a:spLocks noRot="1" noChangeAspect="1" noMove="1" noResize="1" noEditPoints="1" noAdjustHandles="1" noChangeArrowheads="1" noChangeShapeType="1" noTextEdit="1"/>
              </p:cNvSpPr>
              <p:nvPr/>
            </p:nvSpPr>
            <p:spPr>
              <a:xfrm>
                <a:off x="226084" y="727295"/>
                <a:ext cx="5784185" cy="5089983"/>
              </a:xfrm>
              <a:prstGeom prst="rect">
                <a:avLst/>
              </a:prstGeom>
              <a:blipFill>
                <a:blip r:embed="rId2"/>
                <a:stretch>
                  <a:fillRect l="-1370" t="-719" r="-1264" b="-143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E1AD1E9-0E00-BB0F-DE39-179AD16E2D27}"/>
                  </a:ext>
                </a:extLst>
              </p:cNvPr>
              <p:cNvSpPr txBox="1"/>
              <p:nvPr/>
            </p:nvSpPr>
            <p:spPr>
              <a:xfrm>
                <a:off x="2099001" y="5901155"/>
                <a:ext cx="2038350" cy="459100"/>
              </a:xfrm>
              <a:prstGeom prst="rect">
                <a:avLst/>
              </a:prstGeom>
              <a:noFill/>
            </p:spPr>
            <p:txBody>
              <a:bodyPr wrap="square">
                <a:spAutoFit/>
              </a:bodyPr>
              <a:lstStyle/>
              <a:p>
                <a:pPr algn="just">
                  <a:lnSpc>
                    <a:spcPct val="115000"/>
                  </a:lnSpc>
                  <a:spcAft>
                    <a:spcPts val="800"/>
                  </a:spcAft>
                  <a:buNone/>
                </a:pPr>
                <a14:m>
                  <m:oMath xmlns:m="http://schemas.openxmlformats.org/officeDocument/2006/math">
                    <m: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t>𝐼𝑚</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ℝ</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up>
                        </m:sSup>
                      </m:e>
                    </m:d>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E1AD1E9-0E00-BB0F-DE39-179AD16E2D27}"/>
                  </a:ext>
                </a:extLst>
              </p:cNvPr>
              <p:cNvSpPr txBox="1">
                <a:spLocks noRot="1" noChangeAspect="1" noMove="1" noResize="1" noEditPoints="1" noAdjustHandles="1" noChangeArrowheads="1" noChangeShapeType="1" noTextEdit="1"/>
              </p:cNvSpPr>
              <p:nvPr/>
            </p:nvSpPr>
            <p:spPr>
              <a:xfrm>
                <a:off x="2099001" y="5901155"/>
                <a:ext cx="2038350" cy="459100"/>
              </a:xfrm>
              <a:prstGeom prst="rect">
                <a:avLst/>
              </a:prstGeom>
              <a:blipFill>
                <a:blip r:embed="rId3"/>
                <a:stretch>
                  <a:fillRect l="-299" t="-5333" b="-25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454D555-05A4-AB8C-012A-D02C140CCBF5}"/>
                  </a:ext>
                </a:extLst>
              </p:cNvPr>
              <p:cNvSpPr txBox="1"/>
              <p:nvPr/>
            </p:nvSpPr>
            <p:spPr>
              <a:xfrm>
                <a:off x="6214788" y="843677"/>
                <a:ext cx="5653360" cy="4832092"/>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gn="just"/>
                <a:r>
                  <a:rPr lang="pt-BR" sz="2200" b="0" i="0" u="none" strike="noStrike" baseline="0" dirty="0">
                    <a:latin typeface="Arial Narrow" panose="020B0606020202030204" pitchFamily="34" charset="0"/>
                    <a:cs typeface="Arial" panose="020B0604020202020204" pitchFamily="34" charset="0"/>
                  </a:rPr>
                  <a:t>Dados os conjuntos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𝐴</m:t>
                    </m:r>
                    <m:r>
                      <a:rPr lang="pt-BR" sz="2200" b="0" i="1" u="none" strike="noStrike" baseline="0" dirty="0" smtClean="0">
                        <a:latin typeface="Cambria Math" panose="02040503050406030204" pitchFamily="18" charset="0"/>
                        <a:cs typeface="Arial" panose="020B0604020202020204" pitchFamily="34" charset="0"/>
                      </a:rPr>
                      <m:t>={1, 2, 3} </m:t>
                    </m:r>
                  </m:oMath>
                </a14:m>
                <a:r>
                  <a:rPr lang="pt-BR" sz="2200" b="0" i="1" u="none" strike="noStrike" baseline="0" dirty="0">
                    <a:latin typeface="Arial Narrow" panose="020B0606020202030204" pitchFamily="34" charset="0"/>
                    <a:cs typeface="Arial" panose="020B0604020202020204" pitchFamily="34" charset="0"/>
                  </a:rPr>
                  <a:t>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𝐵</m:t>
                    </m:r>
                    <m:r>
                      <a:rPr lang="pt-BR" sz="2200" b="0" i="1" u="none" strike="noStrike" baseline="0" dirty="0" smtClean="0">
                        <a:latin typeface="Cambria Math" panose="02040503050406030204" pitchFamily="18" charset="0"/>
                        <a:cs typeface="Arial" panose="020B0604020202020204" pitchFamily="34" charset="0"/>
                      </a:rPr>
                      <m:t>={1, 2, 3, 4, 5, 6, 7, 8, 9, 10}</m:t>
                    </m:r>
                  </m:oMath>
                </a14:m>
                <a:r>
                  <a:rPr lang="pt-BR" sz="2200" b="0" i="0" u="none" strike="noStrike" baseline="0" dirty="0">
                    <a:latin typeface="Arial Narrow" panose="020B0606020202030204" pitchFamily="34" charset="0"/>
                    <a:cs typeface="Arial" panose="020B0604020202020204" pitchFamily="34" charset="0"/>
                  </a:rPr>
                  <a:t>, e a relação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𝑅</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𝐴</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𝐵</m:t>
                    </m:r>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²}.</m:t>
                    </m:r>
                  </m:oMath>
                </a14:m>
                <a:endParaRPr lang="pt-BR" sz="2200" b="0" i="1" u="none" strike="noStrike" baseline="0" dirty="0">
                  <a:latin typeface="Arial Narrow" panose="020B0606020202030204" pitchFamily="34" charset="0"/>
                  <a:cs typeface="Arial" panose="020B0604020202020204" pitchFamily="34" charset="0"/>
                </a:endParaRP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Determine:</a:t>
                </a:r>
              </a:p>
              <a:p>
                <a:pPr algn="just"/>
                <a:r>
                  <a:rPr lang="pt-BR" sz="2200" b="0" i="0" u="none" strike="noStrike" baseline="0" dirty="0">
                    <a:latin typeface="Arial Narrow" panose="020B0606020202030204" pitchFamily="34" charset="0"/>
                    <a:cs typeface="Arial" panose="020B0604020202020204" pitchFamily="34" charset="0"/>
                  </a:rPr>
                  <a:t>a) O domínio, o contradomínio e a imagem dessa relação.</a:t>
                </a:r>
              </a:p>
              <a:p>
                <a:pPr algn="just"/>
                <a:r>
                  <a:rPr lang="pt-BR" sz="2200" b="0" i="0" u="none" strike="noStrike" baseline="0" dirty="0">
                    <a:latin typeface="Arial Narrow" panose="020B0606020202030204" pitchFamily="34" charset="0"/>
                    <a:cs typeface="Arial" panose="020B0604020202020204" pitchFamily="34" charset="0"/>
                  </a:rPr>
                  <a:t>• O domínio da relação R é representado pelo conjunto A, portanto:</a:t>
                </a:r>
              </a:p>
              <a:p>
                <a:pPr algn="ctr"/>
                <a14:m>
                  <m:oMathPara xmlns:m="http://schemas.openxmlformats.org/officeDocument/2006/math">
                    <m:oMathParaPr>
                      <m:jc m:val="centerGroup"/>
                    </m:oMathParaPr>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𝐷</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𝑅</m:t>
                      </m:r>
                      <m:r>
                        <a:rPr lang="pt-BR" sz="2200" b="0" i="1" u="none" strike="noStrike" baseline="0" dirty="0" smtClean="0">
                          <a:latin typeface="Cambria Math" panose="02040503050406030204" pitchFamily="18" charset="0"/>
                          <a:cs typeface="Arial" panose="020B0604020202020204" pitchFamily="34" charset="0"/>
                        </a:rPr>
                        <m:t>) = {1,2,3}</m:t>
                      </m:r>
                    </m:oMath>
                  </m:oMathPara>
                </a14:m>
                <a:endParaRPr lang="pt-BR" sz="2200" b="0"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 O contradomínio da relação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𝑅</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é representado</a:t>
                </a:r>
              </a:p>
              <a:p>
                <a:pPr algn="just"/>
                <a:r>
                  <a:rPr lang="pt-BR" sz="2200" b="0" i="0" u="none" strike="noStrike" baseline="0" dirty="0">
                    <a:latin typeface="Arial Narrow" panose="020B0606020202030204" pitchFamily="34" charset="0"/>
                    <a:cs typeface="Arial" panose="020B0604020202020204" pitchFamily="34" charset="0"/>
                  </a:rPr>
                  <a:t>pelo conjunto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𝐵</m:t>
                    </m:r>
                  </m:oMath>
                </a14:m>
                <a:r>
                  <a:rPr lang="pt-BR" sz="2200" b="0" i="0" u="none" strike="noStrike" baseline="0" dirty="0">
                    <a:latin typeface="Arial Narrow" panose="020B0606020202030204" pitchFamily="34" charset="0"/>
                    <a:cs typeface="Arial" panose="020B0604020202020204" pitchFamily="34" charset="0"/>
                  </a:rPr>
                  <a:t>, portanto:</a:t>
                </a:r>
              </a:p>
              <a:p>
                <a:pPr algn="ctr"/>
                <a14:m>
                  <m:oMathPara xmlns:m="http://schemas.openxmlformats.org/officeDocument/2006/math">
                    <m:oMathParaPr>
                      <m:jc m:val="centerGroup"/>
                    </m:oMathParaPr>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𝐶𝐷</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𝑅</m:t>
                      </m:r>
                      <m:r>
                        <a:rPr lang="pt-BR" sz="2200" b="0" i="1" u="none" strike="noStrike" baseline="0" dirty="0" smtClean="0">
                          <a:latin typeface="Cambria Math" panose="02040503050406030204" pitchFamily="18" charset="0"/>
                          <a:cs typeface="Arial" panose="020B0604020202020204" pitchFamily="34" charset="0"/>
                        </a:rPr>
                        <m:t>) = {1, 2, 3, 4, 5, 6, 7, 8, 9, 10}</m:t>
                      </m:r>
                    </m:oMath>
                  </m:oMathPara>
                </a14:m>
                <a:endParaRPr lang="pt-BR" sz="2200" dirty="0">
                  <a:latin typeface="Arial Narrow" panose="020B0606020202030204" pitchFamily="34" charset="0"/>
                  <a:cs typeface="Arial" panose="020B0604020202020204" pitchFamily="34" charset="0"/>
                </a:endParaRPr>
              </a:p>
            </p:txBody>
          </p:sp>
        </mc:Choice>
        <mc:Fallback xmlns="">
          <p:sp>
            <p:nvSpPr>
              <p:cNvPr id="7" name="CaixaDeTexto 6">
                <a:extLst>
                  <a:ext uri="{FF2B5EF4-FFF2-40B4-BE49-F238E27FC236}">
                    <a16:creationId xmlns:a16="http://schemas.microsoft.com/office/drawing/2014/main" id="{4454D555-05A4-AB8C-012A-D02C140CCBF5}"/>
                  </a:ext>
                </a:extLst>
              </p:cNvPr>
              <p:cNvSpPr txBox="1">
                <a:spLocks noRot="1" noChangeAspect="1" noMove="1" noResize="1" noEditPoints="1" noAdjustHandles="1" noChangeArrowheads="1" noChangeShapeType="1" noTextEdit="1"/>
              </p:cNvSpPr>
              <p:nvPr/>
            </p:nvSpPr>
            <p:spPr>
              <a:xfrm>
                <a:off x="6214788" y="843677"/>
                <a:ext cx="5653360" cy="4832092"/>
              </a:xfrm>
              <a:prstGeom prst="rect">
                <a:avLst/>
              </a:prstGeom>
              <a:blipFill>
                <a:blip r:embed="rId4"/>
                <a:stretch>
                  <a:fillRect l="-1401" t="-757" r="-1293" b="-883"/>
                </a:stretch>
              </a:blipFill>
            </p:spPr>
            <p:txBody>
              <a:bodyPr/>
              <a:lstStyle/>
              <a:p>
                <a:r>
                  <a:rPr lang="pt-BR">
                    <a:noFill/>
                  </a:rPr>
                  <a:t> </a:t>
                </a:r>
              </a:p>
            </p:txBody>
          </p:sp>
        </mc:Fallback>
      </mc:AlternateContent>
    </p:spTree>
    <p:extLst>
      <p:ext uri="{BB962C8B-B14F-4D97-AF65-F5344CB8AC3E}">
        <p14:creationId xmlns:p14="http://schemas.microsoft.com/office/powerpoint/2010/main" val="6688292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EBC45-968B-6F34-8622-37E1BFC9B0F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D14E249-3186-A554-A66F-096863C58A0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5253DE29-783F-8FF8-C60B-FDBDE5E7453D}"/>
                  </a:ext>
                </a:extLst>
              </p:cNvPr>
              <p:cNvSpPr txBox="1"/>
              <p:nvPr/>
            </p:nvSpPr>
            <p:spPr>
              <a:xfrm>
                <a:off x="415508" y="717228"/>
                <a:ext cx="5680492" cy="1446550"/>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 O conjunto imagem, sempre está contido no conjunto contradomínio, porém, isso não significa que seja igual a ele. Neste caso o conjunto imagem é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𝐼𝑚</m:t>
                    </m:r>
                    <m:r>
                      <a:rPr lang="pt-BR" sz="2200" b="0" i="1" u="none" strike="noStrike" baseline="0" dirty="0">
                        <a:latin typeface="Cambria Math" panose="02040503050406030204" pitchFamily="18" charset="0"/>
                        <a:cs typeface="Arial" panose="020B0604020202020204" pitchFamily="34" charset="0"/>
                      </a:rPr>
                      <m:t>(</m:t>
                    </m:r>
                    <m:r>
                      <a:rPr lang="pt-BR" sz="2200" b="0" i="1" u="none" strike="noStrike" baseline="0" dirty="0">
                        <a:latin typeface="Cambria Math" panose="02040503050406030204" pitchFamily="18" charset="0"/>
                        <a:cs typeface="Arial" panose="020B0604020202020204" pitchFamily="34" charset="0"/>
                      </a:rPr>
                      <m:t>𝑅</m:t>
                    </m:r>
                    <m:r>
                      <a:rPr lang="pt-BR" sz="2200" b="0" i="1" u="none" strike="noStrike" baseline="0" dirty="0">
                        <a:latin typeface="Cambria Math" panose="02040503050406030204" pitchFamily="18" charset="0"/>
                        <a:cs typeface="Arial" panose="020B0604020202020204" pitchFamily="34" charset="0"/>
                      </a:rPr>
                      <m:t>) = {1, 4, 9}</m:t>
                    </m:r>
                  </m:oMath>
                </a14:m>
                <a:r>
                  <a:rPr lang="pt-BR" sz="2200" b="0" i="0" u="none" strike="noStrike" baseline="0" dirty="0">
                    <a:latin typeface="Arial Narrow" panose="020B0606020202030204" pitchFamily="34" charset="0"/>
                    <a:cs typeface="Arial" panose="020B0604020202020204" pitchFamily="34" charset="0"/>
                  </a:rPr>
                  <a:t>, pois:</a:t>
                </a:r>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5253DE29-783F-8FF8-C60B-FDBDE5E7453D}"/>
                  </a:ext>
                </a:extLst>
              </p:cNvPr>
              <p:cNvSpPr txBox="1">
                <a:spLocks noRot="1" noChangeAspect="1" noMove="1" noResize="1" noEditPoints="1" noAdjustHandles="1" noChangeArrowheads="1" noChangeShapeType="1" noTextEdit="1"/>
              </p:cNvSpPr>
              <p:nvPr/>
            </p:nvSpPr>
            <p:spPr>
              <a:xfrm>
                <a:off x="415508" y="717228"/>
                <a:ext cx="5680492" cy="1446550"/>
              </a:xfrm>
              <a:prstGeom prst="rect">
                <a:avLst/>
              </a:prstGeom>
              <a:blipFill>
                <a:blip r:embed="rId2"/>
                <a:stretch>
                  <a:fillRect l="-1395" t="-2532" r="-1395" b="-8017"/>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D38F7A90-0FCF-7F7B-D8F6-8512EA777A54}"/>
              </a:ext>
            </a:extLst>
          </p:cNvPr>
          <p:cNvSpPr txBox="1"/>
          <p:nvPr/>
        </p:nvSpPr>
        <p:spPr>
          <a:xfrm>
            <a:off x="330047" y="4378103"/>
            <a:ext cx="5680491" cy="1785104"/>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b) A relação </a:t>
            </a:r>
            <a:r>
              <a:rPr lang="pt-BR" sz="2200" b="0" i="1" u="none" strike="noStrike" baseline="0" dirty="0">
                <a:latin typeface="Arial Narrow" panose="020B0606020202030204" pitchFamily="34" charset="0"/>
                <a:cs typeface="Arial" panose="020B0604020202020204" pitchFamily="34" charset="0"/>
              </a:rPr>
              <a:t>R </a:t>
            </a:r>
            <a:r>
              <a:rPr lang="pt-BR" sz="2200" b="0" i="0" u="none" strike="noStrike" baseline="0" dirty="0">
                <a:latin typeface="Arial Narrow" panose="020B0606020202030204" pitchFamily="34" charset="0"/>
                <a:cs typeface="Arial" panose="020B0604020202020204" pitchFamily="34" charset="0"/>
              </a:rPr>
              <a:t>é uma função?</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Sim, a relação </a:t>
            </a:r>
            <a:r>
              <a:rPr lang="pt-BR" sz="2200" b="0" i="1" u="none" strike="noStrike" baseline="0" dirty="0">
                <a:latin typeface="Arial Narrow" panose="020B0606020202030204" pitchFamily="34" charset="0"/>
                <a:cs typeface="Arial" panose="020B0604020202020204" pitchFamily="34" charset="0"/>
              </a:rPr>
              <a:t>R </a:t>
            </a:r>
            <a:r>
              <a:rPr lang="pt-BR" sz="2200" b="0" i="0" u="none" strike="noStrike" baseline="0" dirty="0">
                <a:latin typeface="Arial Narrow" panose="020B0606020202030204" pitchFamily="34" charset="0"/>
                <a:cs typeface="Arial" panose="020B0604020202020204" pitchFamily="34" charset="0"/>
              </a:rPr>
              <a:t>é uma função de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em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 pois para a cada elemento do conjunto A existe apenas um corresponde no conjunto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pic>
        <p:nvPicPr>
          <p:cNvPr id="10" name="Imagem 9" descr="Tabela&#10;&#10;O conteúdo gerado por IA pode estar incorreto.">
            <a:extLst>
              <a:ext uri="{FF2B5EF4-FFF2-40B4-BE49-F238E27FC236}">
                <a16:creationId xmlns:a16="http://schemas.microsoft.com/office/drawing/2014/main" id="{197E5ECD-1EF0-3CCF-FF92-A74F29464CD4}"/>
              </a:ext>
            </a:extLst>
          </p:cNvPr>
          <p:cNvPicPr>
            <a:picLocks noChangeAspect="1"/>
          </p:cNvPicPr>
          <p:nvPr/>
        </p:nvPicPr>
        <p:blipFill>
          <a:blip r:embed="rId3"/>
          <a:stretch>
            <a:fillRect/>
          </a:stretch>
        </p:blipFill>
        <p:spPr>
          <a:xfrm>
            <a:off x="770494" y="2284207"/>
            <a:ext cx="4947549" cy="1802017"/>
          </a:xfrm>
          <a:prstGeom prst="rect">
            <a:avLst/>
          </a:prstGeom>
        </p:spPr>
      </p:pic>
      <p:pic>
        <p:nvPicPr>
          <p:cNvPr id="3" name="Imagem 2" descr="Interface gráfica do usuário, Texto, Aplicativo&#10;&#10;O conteúdo gerado por IA pode estar incorreto.">
            <a:extLst>
              <a:ext uri="{FF2B5EF4-FFF2-40B4-BE49-F238E27FC236}">
                <a16:creationId xmlns:a16="http://schemas.microsoft.com/office/drawing/2014/main" id="{14C4E364-2BED-8AE9-18F8-2F512E3FE20B}"/>
              </a:ext>
            </a:extLst>
          </p:cNvPr>
          <p:cNvPicPr>
            <a:picLocks noChangeAspect="1"/>
          </p:cNvPicPr>
          <p:nvPr/>
        </p:nvPicPr>
        <p:blipFill rotWithShape="1">
          <a:blip r:embed="rId4">
            <a:extLst>
              <a:ext uri="{28A0092B-C50C-407E-A947-70E740481C1C}">
                <a14:useLocalDpi xmlns:a14="http://schemas.microsoft.com/office/drawing/2010/main" val="0"/>
              </a:ext>
            </a:extLst>
          </a:blip>
          <a:srcRect l="3037" t="8032" b="8032"/>
          <a:stretch>
            <a:fillRect/>
          </a:stretch>
        </p:blipFill>
        <p:spPr bwMode="auto">
          <a:xfrm>
            <a:off x="6510069" y="717228"/>
            <a:ext cx="2207627" cy="1111572"/>
          </a:xfrm>
          <a:prstGeom prst="rect">
            <a:avLst/>
          </a:prstGeom>
          <a:noFill/>
          <a:ln>
            <a:noFill/>
          </a:ln>
          <a:extLst>
            <a:ext uri="{53640926-AAD7-44D8-BBD7-CCE9431645EC}">
              <a14:shadowObscured xmlns:a14="http://schemas.microsoft.com/office/drawing/2010/main"/>
            </a:ext>
          </a:extLst>
        </p:spPr>
      </p:pic>
      <p:pic>
        <p:nvPicPr>
          <p:cNvPr id="5" name="Imagem 4" descr="Diagrama&#10;&#10;O conteúdo gerado por IA pode estar incorreto.">
            <a:extLst>
              <a:ext uri="{FF2B5EF4-FFF2-40B4-BE49-F238E27FC236}">
                <a16:creationId xmlns:a16="http://schemas.microsoft.com/office/drawing/2014/main" id="{F7FE26C2-CFF9-1CE2-2BA8-1D99A132DEBD}"/>
              </a:ext>
            </a:extLst>
          </p:cNvPr>
          <p:cNvPicPr>
            <a:picLocks noChangeAspect="1"/>
          </p:cNvPicPr>
          <p:nvPr/>
        </p:nvPicPr>
        <p:blipFill>
          <a:blip r:embed="rId5"/>
          <a:stretch>
            <a:fillRect/>
          </a:stretch>
        </p:blipFill>
        <p:spPr>
          <a:xfrm>
            <a:off x="7458942" y="4086224"/>
            <a:ext cx="3247105" cy="2480805"/>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8DFB72BD-787F-3CED-725E-02E81F14D914}"/>
                  </a:ext>
                </a:extLst>
              </p:cNvPr>
              <p:cNvSpPr txBox="1"/>
              <p:nvPr/>
            </p:nvSpPr>
            <p:spPr>
              <a:xfrm>
                <a:off x="6388497" y="1940389"/>
                <a:ext cx="5387996" cy="2476447"/>
              </a:xfrm>
              <a:prstGeom prst="rect">
                <a:avLst/>
              </a:prstGeom>
              <a:noFill/>
            </p:spPr>
            <p:txBody>
              <a:bodyPr wrap="square">
                <a:spAutoFit/>
              </a:bodyPr>
              <a:lstStyle/>
              <a:p>
                <a:pPr algn="ctr">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Função Injetora</a:t>
                </a:r>
                <a:endPar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Definição: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quaisquer dois elementos distintos do domínio </a:t>
                </a:r>
                <a14:m>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e>
                        </m:d>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07000"/>
                  </a:lnSpc>
                  <a:spcAft>
                    <a:spcPts val="800"/>
                  </a:spcAft>
                  <a:buNone/>
                </a:pPr>
                <a:r>
                  <a:rPr lang="pt-BR" sz="2200" i="1" u="sng" dirty="0">
                    <a:latin typeface="Arial Narrow" panose="020B0606020202030204" pitchFamily="34" charset="0"/>
                  </a:rPr>
                  <a:t>Característica:</a:t>
                </a:r>
                <a:r>
                  <a:rPr lang="pt-BR" sz="2200" dirty="0">
                    <a:latin typeface="Arial Narrow" panose="020B0606020202030204" pitchFamily="34" charset="0"/>
                  </a:rPr>
                  <a:t> Cada elemento do contradomínio pode ser imagem de, no máximo, um elemento do domínio.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8DFB72BD-787F-3CED-725E-02E81F14D914}"/>
                  </a:ext>
                </a:extLst>
              </p:cNvPr>
              <p:cNvSpPr txBox="1">
                <a:spLocks noRot="1" noChangeAspect="1" noMove="1" noResize="1" noEditPoints="1" noAdjustHandles="1" noChangeArrowheads="1" noChangeShapeType="1" noTextEdit="1"/>
              </p:cNvSpPr>
              <p:nvPr/>
            </p:nvSpPr>
            <p:spPr>
              <a:xfrm>
                <a:off x="6388497" y="1940389"/>
                <a:ext cx="5387996" cy="2476447"/>
              </a:xfrm>
              <a:prstGeom prst="rect">
                <a:avLst/>
              </a:prstGeom>
              <a:blipFill>
                <a:blip r:embed="rId6"/>
                <a:stretch>
                  <a:fillRect l="-1471" t="-1720" r="-1471" b="-2948"/>
                </a:stretch>
              </a:blipFill>
            </p:spPr>
            <p:txBody>
              <a:bodyPr/>
              <a:lstStyle/>
              <a:p>
                <a:r>
                  <a:rPr lang="pt-BR">
                    <a:noFill/>
                  </a:rPr>
                  <a:t> </a:t>
                </a:r>
              </a:p>
            </p:txBody>
          </p:sp>
        </mc:Fallback>
      </mc:AlternateContent>
    </p:spTree>
    <p:extLst>
      <p:ext uri="{BB962C8B-B14F-4D97-AF65-F5344CB8AC3E}">
        <p14:creationId xmlns:p14="http://schemas.microsoft.com/office/powerpoint/2010/main" val="2049076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7D8B-538B-0C52-F289-A383C941887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F02CAA8-4E00-875D-9C91-D4F72245D67A}"/>
              </a:ext>
            </a:extLst>
          </p:cNvPr>
          <p:cNvCxnSpPr>
            <a:cxnSpLocks/>
          </p:cNvCxnSpPr>
          <p:nvPr/>
        </p:nvCxnSpPr>
        <p:spPr>
          <a:xfrm>
            <a:off x="6096000"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5" name="CaixaDeTexto 4">
            <a:extLst>
              <a:ext uri="{FF2B5EF4-FFF2-40B4-BE49-F238E27FC236}">
                <a16:creationId xmlns:a16="http://schemas.microsoft.com/office/drawing/2014/main" id="{F76DC8E7-131F-C047-141E-7024CBE90731}"/>
              </a:ext>
            </a:extLst>
          </p:cNvPr>
          <p:cNvSpPr txBox="1"/>
          <p:nvPr/>
        </p:nvSpPr>
        <p:spPr>
          <a:xfrm>
            <a:off x="448574" y="727295"/>
            <a:ext cx="5504549" cy="3139321"/>
          </a:xfrm>
          <a:prstGeom prst="rect">
            <a:avLst/>
          </a:prstGeom>
          <a:noFill/>
        </p:spPr>
        <p:txBody>
          <a:bodyPr wrap="square">
            <a:spAutoFit/>
          </a:bodyPr>
          <a:lstStyle/>
          <a:p>
            <a:pPr algn="ctr">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Função Sobrejetora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Definição</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conjunto imagem é igual ao contradomínio. Isso significa que todo elemento do contradomínio é imagem de, pelo menos, um elemento do domínio.</a:t>
            </a:r>
          </a:p>
          <a:p>
            <a:pPr algn="just">
              <a:buNone/>
            </a:pPr>
            <a:r>
              <a:rPr lang="pt-BR" sz="2200" i="1" u="sng" dirty="0">
                <a:effectLst/>
                <a:latin typeface="Arial Narrow" panose="020B0606020202030204" pitchFamily="34" charset="0"/>
                <a:ea typeface="Aptos" panose="020B0004020202020204" pitchFamily="34" charset="0"/>
                <a:cs typeface="Times New Roman" panose="02020603050405020304" pitchFamily="18" charset="0"/>
              </a:rPr>
              <a:t>Característica:</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Não "sobram" elementos no contradomínio. É permitido que mais de um elemento do domínio seja imagem de um mesmo elemento do contradomínio.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Diagrama&#10;&#10;O conteúdo gerado por IA pode estar incorreto.">
            <a:extLst>
              <a:ext uri="{FF2B5EF4-FFF2-40B4-BE49-F238E27FC236}">
                <a16:creationId xmlns:a16="http://schemas.microsoft.com/office/drawing/2014/main" id="{35172F8F-81D0-C756-F038-4A169108F91A}"/>
              </a:ext>
            </a:extLst>
          </p:cNvPr>
          <p:cNvPicPr>
            <a:picLocks noChangeAspect="1"/>
          </p:cNvPicPr>
          <p:nvPr/>
        </p:nvPicPr>
        <p:blipFill>
          <a:blip r:embed="rId2"/>
          <a:stretch>
            <a:fillRect/>
          </a:stretch>
        </p:blipFill>
        <p:spPr>
          <a:xfrm>
            <a:off x="1061402" y="3774757"/>
            <a:ext cx="3360208" cy="2521268"/>
          </a:xfrm>
          <a:prstGeom prst="rect">
            <a:avLst/>
          </a:prstGeom>
        </p:spPr>
      </p:pic>
      <p:sp>
        <p:nvSpPr>
          <p:cNvPr id="10" name="CaixaDeTexto 9">
            <a:extLst>
              <a:ext uri="{FF2B5EF4-FFF2-40B4-BE49-F238E27FC236}">
                <a16:creationId xmlns:a16="http://schemas.microsoft.com/office/drawing/2014/main" id="{903F2278-4097-CA10-AD56-294F184D8B70}"/>
              </a:ext>
            </a:extLst>
          </p:cNvPr>
          <p:cNvSpPr txBox="1"/>
          <p:nvPr/>
        </p:nvSpPr>
        <p:spPr>
          <a:xfrm>
            <a:off x="6238878" y="727295"/>
            <a:ext cx="5657849" cy="2509661"/>
          </a:xfrm>
          <a:prstGeom prst="rect">
            <a:avLst/>
          </a:prstGeom>
          <a:noFill/>
        </p:spPr>
        <p:txBody>
          <a:bodyPr wrap="square">
            <a:spAutoFit/>
          </a:bodyPr>
          <a:lstStyle/>
          <a:p>
            <a:pPr algn="ctr">
              <a:lnSpc>
                <a:spcPct val="107000"/>
              </a:lnSpc>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Função Bijetora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Definição: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injetora e sobrejetora ao mesmo tempo.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i="1" u="sng" dirty="0">
                <a:effectLst/>
                <a:latin typeface="Arial Narrow" panose="020B0606020202030204" pitchFamily="34" charset="0"/>
                <a:ea typeface="Aptos" panose="020B0004020202020204" pitchFamily="34" charset="0"/>
                <a:cs typeface="Times New Roman" panose="02020603050405020304" pitchFamily="18" charset="0"/>
              </a:rPr>
              <a:t>Característica:</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Há uma correspondência perfeita e única entre os elementos do domínio e do contradomínio. Cada elemento de um conjunto está associado a exatamente um único elemento do outro conjunto. </a:t>
            </a:r>
            <a:endParaRPr lang="pt-BR" sz="2200" dirty="0">
              <a:latin typeface="Arial Narrow" panose="020B0606020202030204" pitchFamily="34" charset="0"/>
            </a:endParaRPr>
          </a:p>
        </p:txBody>
      </p:sp>
      <p:pic>
        <p:nvPicPr>
          <p:cNvPr id="11" name="Imagem 10" descr="Diagrama&#10;&#10;O conteúdo gerado por IA pode estar incorreto.">
            <a:extLst>
              <a:ext uri="{FF2B5EF4-FFF2-40B4-BE49-F238E27FC236}">
                <a16:creationId xmlns:a16="http://schemas.microsoft.com/office/drawing/2014/main" id="{F6192E36-0640-D46C-AFCE-FFF6A174F03C}"/>
              </a:ext>
            </a:extLst>
          </p:cNvPr>
          <p:cNvPicPr>
            <a:picLocks noChangeAspect="1"/>
          </p:cNvPicPr>
          <p:nvPr/>
        </p:nvPicPr>
        <p:blipFill>
          <a:blip r:embed="rId3"/>
          <a:stretch>
            <a:fillRect/>
          </a:stretch>
        </p:blipFill>
        <p:spPr>
          <a:xfrm>
            <a:off x="7021540" y="3634186"/>
            <a:ext cx="3940124" cy="2932064"/>
          </a:xfrm>
          <a:prstGeom prst="rect">
            <a:avLst/>
          </a:prstGeom>
        </p:spPr>
      </p:pic>
    </p:spTree>
    <p:extLst>
      <p:ext uri="{BB962C8B-B14F-4D97-AF65-F5344CB8AC3E}">
        <p14:creationId xmlns:p14="http://schemas.microsoft.com/office/powerpoint/2010/main" val="3713157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C7EC9-1AC5-0BCE-B729-7A88115ABDF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6E917CA-A96D-FBAC-3835-D09D5A2E0A02}"/>
              </a:ext>
            </a:extLst>
          </p:cNvPr>
          <p:cNvCxnSpPr>
            <a:cxnSpLocks/>
          </p:cNvCxnSpPr>
          <p:nvPr/>
        </p:nvCxnSpPr>
        <p:spPr>
          <a:xfrm>
            <a:off x="6122059" y="760356"/>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2945D785-DBED-E00E-CC8E-C4889C373A5D}"/>
              </a:ext>
            </a:extLst>
          </p:cNvPr>
          <p:cNvSpPr txBox="1"/>
          <p:nvPr/>
        </p:nvSpPr>
        <p:spPr>
          <a:xfrm>
            <a:off x="208472" y="1259175"/>
            <a:ext cx="5861469" cy="769441"/>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5</a:t>
            </a:r>
            <a:r>
              <a:rPr lang="pt-BR" sz="2200" b="1" i="0"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Observe as relações, representadas nos diagramas de flechas, e classifique-as em função ou não função.</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956D043A-F595-CC9F-5918-DA2248F38CE9}"/>
                  </a:ext>
                </a:extLst>
              </p:cNvPr>
              <p:cNvSpPr txBox="1"/>
              <p:nvPr/>
            </p:nvSpPr>
            <p:spPr>
              <a:xfrm>
                <a:off x="6193988" y="639145"/>
                <a:ext cx="5798729" cy="2800767"/>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6</a:t>
                </a:r>
                <a:r>
                  <a:rPr lang="pt-BR" sz="2200" b="1" i="0"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Dados os conjuntos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𝐴</m:t>
                    </m:r>
                    <m:r>
                      <a:rPr lang="pt-BR" sz="2200" b="0" i="1" u="none" strike="noStrike" baseline="0" dirty="0" smtClean="0">
                        <a:latin typeface="Cambria Math" panose="02040503050406030204" pitchFamily="18" charset="0"/>
                        <a:cs typeface="Arial" panose="020B0604020202020204" pitchFamily="34" charset="0"/>
                      </a:rPr>
                      <m:t>={1, 2, 3, 4, 5} </m:t>
                    </m:r>
                    <m:r>
                      <a:rPr lang="pt-BR" sz="2200" b="0" i="1" u="none" strike="noStrike" baseline="0" dirty="0" smtClean="0">
                        <a:latin typeface="Cambria Math" panose="02040503050406030204" pitchFamily="18" charset="0"/>
                        <a:cs typeface="Arial" panose="020B0604020202020204" pitchFamily="34" charset="0"/>
                      </a:rPr>
                      <m:t>𝑒</m:t>
                    </m:r>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𝐵</m:t>
                    </m:r>
                    <m:r>
                      <a:rPr lang="pt-BR" sz="2200" b="0" i="1" u="none" strike="noStrike" baseline="0" dirty="0" smtClean="0">
                        <a:latin typeface="Cambria Math" panose="02040503050406030204" pitchFamily="18" charset="0"/>
                        <a:cs typeface="Arial" panose="020B0604020202020204" pitchFamily="34" charset="0"/>
                      </a:rPr>
                      <m:t>={3, 6, 9, 12, 15, 18, 21, 24},</m:t>
                    </m:r>
                  </m:oMath>
                </a14:m>
                <a:r>
                  <a:rPr lang="pt-BR" sz="2200" b="0" i="1" u="none" strike="noStrike" baseline="0" dirty="0">
                    <a:latin typeface="Arial Narrow" panose="020B0606020202030204" pitchFamily="34" charset="0"/>
                    <a:cs typeface="Arial" panose="020B0604020202020204" pitchFamily="34" charset="0"/>
                  </a:rPr>
                  <a:t> e a relação </a:t>
                </a:r>
                <a:br>
                  <a:rPr lang="pt-BR" sz="2200" b="0" i="1" u="none" strike="noStrike" baseline="0" dirty="0">
                    <a:latin typeface="Arial Narrow" panose="020B0606020202030204" pitchFamily="34" charset="0"/>
                    <a:cs typeface="Arial" panose="020B0604020202020204" pitchFamily="34" charset="0"/>
                  </a:rPr>
                </a:b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𝑅</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𝐴</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𝐵</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3</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m:t>
                    </m:r>
                  </m:oMath>
                </a14:m>
                <a:r>
                  <a:rPr lang="pt-BR" sz="2200" b="0" i="0" u="none" strike="noStrike" baseline="0" dirty="0">
                    <a:latin typeface="Arial Narrow" panose="020B0606020202030204" pitchFamily="34" charset="0"/>
                    <a:cs typeface="Arial" panose="020B0604020202020204" pitchFamily="34" charset="0"/>
                  </a:rPr>
                  <a:t>determine:</a:t>
                </a:r>
              </a:p>
              <a:p>
                <a:pPr algn="just"/>
                <a:r>
                  <a:rPr lang="pt-BR" sz="2200" b="0" i="0" u="none" strike="noStrike" baseline="0" dirty="0">
                    <a:latin typeface="Arial Narrow" panose="020B0606020202030204" pitchFamily="34" charset="0"/>
                    <a:cs typeface="Arial" panose="020B0604020202020204" pitchFamily="34" charset="0"/>
                  </a:rPr>
                  <a:t>a) os pares ordenados dessa relação.</a:t>
                </a:r>
              </a:p>
              <a:p>
                <a:pPr algn="just"/>
                <a:r>
                  <a:rPr lang="pt-BR" sz="2200" b="0" i="0" u="none" strike="noStrike" baseline="0" dirty="0">
                    <a:latin typeface="Arial Narrow" panose="020B0606020202030204" pitchFamily="34" charset="0"/>
                    <a:cs typeface="Arial" panose="020B0604020202020204" pitchFamily="34" charset="0"/>
                  </a:rPr>
                  <a:t>b) a representação dessa relação em um diagrama de flechas.</a:t>
                </a:r>
              </a:p>
              <a:p>
                <a:pPr algn="just"/>
                <a:r>
                  <a:rPr lang="pt-BR" sz="2200" b="0" i="0" u="none" strike="noStrike" baseline="0" dirty="0">
                    <a:latin typeface="Arial Narrow" panose="020B0606020202030204" pitchFamily="34" charset="0"/>
                    <a:cs typeface="Arial" panose="020B0604020202020204" pitchFamily="34" charset="0"/>
                  </a:rPr>
                  <a:t>c) o gráfico indica se a relação </a:t>
                </a:r>
                <a:r>
                  <a:rPr lang="pt-BR" sz="2200" b="0" i="1" u="none" strike="noStrike" baseline="0" dirty="0">
                    <a:latin typeface="Arial Narrow" panose="020B0606020202030204" pitchFamily="34" charset="0"/>
                    <a:cs typeface="Arial" panose="020B0604020202020204" pitchFamily="34" charset="0"/>
                  </a:rPr>
                  <a:t>R </a:t>
                </a:r>
                <a:r>
                  <a:rPr lang="pt-BR" sz="2200" b="0" i="0" u="none" strike="noStrike" baseline="0" dirty="0">
                    <a:latin typeface="Arial Narrow" panose="020B0606020202030204" pitchFamily="34" charset="0"/>
                    <a:cs typeface="Arial" panose="020B0604020202020204" pitchFamily="34" charset="0"/>
                  </a:rPr>
                  <a:t>é uma função de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em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956D043A-F595-CC9F-5918-DA2248F38CE9}"/>
                  </a:ext>
                </a:extLst>
              </p:cNvPr>
              <p:cNvSpPr txBox="1">
                <a:spLocks noRot="1" noChangeAspect="1" noMove="1" noResize="1" noEditPoints="1" noAdjustHandles="1" noChangeArrowheads="1" noChangeShapeType="1" noTextEdit="1"/>
              </p:cNvSpPr>
              <p:nvPr/>
            </p:nvSpPr>
            <p:spPr>
              <a:xfrm>
                <a:off x="6193988" y="639145"/>
                <a:ext cx="5798729" cy="2800767"/>
              </a:xfrm>
              <a:prstGeom prst="rect">
                <a:avLst/>
              </a:prstGeom>
              <a:blipFill>
                <a:blip r:embed="rId3"/>
                <a:stretch>
                  <a:fillRect l="-1367" t="-1525" r="-1367" b="-37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154AD187-5553-FD95-45B9-EFD998D84D49}"/>
                  </a:ext>
                </a:extLst>
              </p:cNvPr>
              <p:cNvSpPr txBox="1"/>
              <p:nvPr/>
            </p:nvSpPr>
            <p:spPr>
              <a:xfrm>
                <a:off x="6174179" y="3439912"/>
                <a:ext cx="5798730" cy="3139321"/>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7</a:t>
                </a:r>
                <a:r>
                  <a:rPr lang="pt-BR" sz="2200" b="1" i="0" u="none" strike="noStrike" baseline="0" dirty="0">
                    <a:latin typeface="Arial Narrow" panose="020B0606020202030204" pitchFamily="34" charset="0"/>
                    <a:cs typeface="Arial" panose="020B0604020202020204" pitchFamily="34" charset="0"/>
                  </a:rPr>
                  <a:t>.</a:t>
                </a:r>
                <a:r>
                  <a:rPr lang="pt-BR" sz="2200" b="1" i="0" u="none" strike="noStrike"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Dados os conjuntos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𝐹</m:t>
                    </m:r>
                    <m:r>
                      <a:rPr lang="pt-BR" sz="2200" b="0" i="1" u="none" strike="noStrike" baseline="0" dirty="0" smtClean="0">
                        <a:latin typeface="Cambria Math" panose="02040503050406030204" pitchFamily="18" charset="0"/>
                        <a:cs typeface="Arial" panose="020B0604020202020204" pitchFamily="34" charset="0"/>
                      </a:rPr>
                      <m:t>= {–2, –1, 0, 1, 2, 3, 4} </m:t>
                    </m:r>
                  </m:oMath>
                </a14:m>
                <a:r>
                  <a:rPr lang="pt-BR" sz="2200" b="0" i="0" u="none" strike="noStrike" baseline="0" dirty="0">
                    <a:latin typeface="+mj-lt"/>
                    <a:cs typeface="Arial" panose="020B0604020202020204" pitchFamily="34" charset="0"/>
                  </a:rPr>
                  <a:t>e</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𝐺</m:t>
                    </m:r>
                    <m:r>
                      <a:rPr lang="pt-BR" sz="2200" b="0" i="1" u="none" strike="noStrike" baseline="0" dirty="0" smtClean="0">
                        <a:latin typeface="Cambria Math" panose="02040503050406030204" pitchFamily="18" charset="0"/>
                        <a:cs typeface="Arial" panose="020B0604020202020204" pitchFamily="34" charset="0"/>
                      </a:rPr>
                      <m:t>= {0, 1, 2, 3, 4, 5, 6}, </m:t>
                    </m:r>
                  </m:oMath>
                </a14:m>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e a relação</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𝑅</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𝐹</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𝐺</m:t>
                    </m:r>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² + 2</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+ 3},</m:t>
                    </m:r>
                  </m:oMath>
                </a14:m>
                <a:r>
                  <a:rPr lang="pt-BR" sz="220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determine:</a:t>
                </a:r>
              </a:p>
              <a:p>
                <a:pPr algn="just"/>
                <a:r>
                  <a:rPr lang="pt-BR" sz="2200" b="0" i="0" u="none" strike="noStrike" baseline="0" dirty="0">
                    <a:latin typeface="Arial Narrow" panose="020B0606020202030204" pitchFamily="34" charset="0"/>
                    <a:cs typeface="Arial" panose="020B0604020202020204" pitchFamily="34" charset="0"/>
                  </a:rPr>
                  <a:t>a) os pares ordenados dessa relação.</a:t>
                </a:r>
              </a:p>
              <a:p>
                <a:pPr algn="just"/>
                <a:r>
                  <a:rPr lang="pt-BR" sz="2200" b="0" i="0" u="none" strike="noStrike" baseline="0" dirty="0">
                    <a:latin typeface="Arial Narrow" panose="020B0606020202030204" pitchFamily="34" charset="0"/>
                    <a:cs typeface="Arial" panose="020B0604020202020204" pitchFamily="34" charset="0"/>
                  </a:rPr>
                  <a:t>b) a representação dessa relação em um diagrama de flechas.</a:t>
                </a:r>
              </a:p>
              <a:p>
                <a:pPr algn="just"/>
                <a:r>
                  <a:rPr lang="pt-BR" sz="2200" b="0" i="0" u="none" strike="noStrike" baseline="0" dirty="0">
                    <a:latin typeface="Arial Narrow" panose="020B0606020202030204" pitchFamily="34" charset="0"/>
                    <a:cs typeface="Arial" panose="020B0604020202020204" pitchFamily="34" charset="0"/>
                  </a:rPr>
                  <a:t>c) o gráfico que indica se essa relação </a:t>
                </a:r>
                <a:r>
                  <a:rPr lang="pt-BR" sz="2200" b="0" i="1" u="none" strike="noStrike" baseline="0" dirty="0">
                    <a:latin typeface="Arial Narrow" panose="020B0606020202030204" pitchFamily="34" charset="0"/>
                    <a:cs typeface="Arial" panose="020B0604020202020204" pitchFamily="34" charset="0"/>
                  </a:rPr>
                  <a:t>R </a:t>
                </a:r>
                <a:r>
                  <a:rPr lang="pt-BR" sz="2200" b="0" i="0" u="none" strike="noStrike" baseline="0" dirty="0">
                    <a:latin typeface="Arial Narrow" panose="020B0606020202030204" pitchFamily="34" charset="0"/>
                    <a:cs typeface="Arial" panose="020B0604020202020204" pitchFamily="34" charset="0"/>
                  </a:rPr>
                  <a:t>é uma função de </a:t>
                </a:r>
                <a:r>
                  <a:rPr lang="pt-BR" sz="2200" b="0" i="1" u="none" strike="noStrike" baseline="0" dirty="0">
                    <a:latin typeface="Arial Narrow" panose="020B0606020202030204" pitchFamily="34" charset="0"/>
                    <a:cs typeface="Arial" panose="020B0604020202020204" pitchFamily="34" charset="0"/>
                  </a:rPr>
                  <a:t>F </a:t>
                </a:r>
                <a:r>
                  <a:rPr lang="pt-BR" sz="2200" b="0" i="0" u="none" strike="noStrike" baseline="0" dirty="0">
                    <a:latin typeface="Arial Narrow" panose="020B0606020202030204" pitchFamily="34" charset="0"/>
                    <a:cs typeface="Arial" panose="020B0604020202020204" pitchFamily="34" charset="0"/>
                  </a:rPr>
                  <a:t>em </a:t>
                </a:r>
                <a:r>
                  <a:rPr lang="pt-BR" sz="2200" b="0" i="1" u="none" strike="noStrike" baseline="0" dirty="0">
                    <a:latin typeface="Arial Narrow" panose="020B0606020202030204" pitchFamily="34" charset="0"/>
                    <a:cs typeface="Arial" panose="020B0604020202020204" pitchFamily="34" charset="0"/>
                  </a:rPr>
                  <a:t>G</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154AD187-5553-FD95-45B9-EFD998D84D49}"/>
                  </a:ext>
                </a:extLst>
              </p:cNvPr>
              <p:cNvSpPr txBox="1">
                <a:spLocks noRot="1" noChangeAspect="1" noMove="1" noResize="1" noEditPoints="1" noAdjustHandles="1" noChangeArrowheads="1" noChangeShapeType="1" noTextEdit="1"/>
              </p:cNvSpPr>
              <p:nvPr/>
            </p:nvSpPr>
            <p:spPr>
              <a:xfrm>
                <a:off x="6174179" y="3439912"/>
                <a:ext cx="5798730" cy="3139321"/>
              </a:xfrm>
              <a:prstGeom prst="rect">
                <a:avLst/>
              </a:prstGeom>
              <a:blipFill>
                <a:blip r:embed="rId4"/>
                <a:stretch>
                  <a:fillRect l="-1367" t="-1165" r="-1367" b="-330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90D8B101-EF44-A56E-EF42-FF4829813DBE}"/>
              </a:ext>
            </a:extLst>
          </p:cNvPr>
          <p:cNvPicPr>
            <a:picLocks noChangeAspect="1"/>
          </p:cNvPicPr>
          <p:nvPr/>
        </p:nvPicPr>
        <p:blipFill>
          <a:blip r:embed="rId5"/>
          <a:srcRect l="9376" r="38364"/>
          <a:stretch>
            <a:fillRect/>
          </a:stretch>
        </p:blipFill>
        <p:spPr>
          <a:xfrm>
            <a:off x="633160" y="2261911"/>
            <a:ext cx="4811634" cy="4298345"/>
          </a:xfrm>
          <a:prstGeom prst="rect">
            <a:avLst/>
          </a:prstGeom>
        </p:spPr>
      </p:pic>
      <p:pic>
        <p:nvPicPr>
          <p:cNvPr id="7" name="Imagem 6" descr="Forma&#10;&#10;O conteúdo gerado por IA pode estar incorreto.">
            <a:extLst>
              <a:ext uri="{FF2B5EF4-FFF2-40B4-BE49-F238E27FC236}">
                <a16:creationId xmlns:a16="http://schemas.microsoft.com/office/drawing/2014/main" id="{529B3F3C-3FC3-7613-23AD-44422D0ECE51}"/>
              </a:ext>
            </a:extLst>
          </p:cNvPr>
          <p:cNvPicPr>
            <a:picLocks noChangeAspect="1"/>
          </p:cNvPicPr>
          <p:nvPr/>
        </p:nvPicPr>
        <p:blipFill rotWithShape="1">
          <a:blip r:embed="rId6">
            <a:extLst>
              <a:ext uri="{28A0092B-C50C-407E-A947-70E740481C1C}">
                <a14:useLocalDpi xmlns:a14="http://schemas.microsoft.com/office/drawing/2010/main" val="0"/>
              </a:ext>
            </a:extLst>
          </a:blip>
          <a:srcRect l="1631" r="63456"/>
          <a:stretch>
            <a:fillRect/>
          </a:stretch>
        </p:blipFill>
        <p:spPr bwMode="auto">
          <a:xfrm>
            <a:off x="252901" y="448612"/>
            <a:ext cx="3028605" cy="769441"/>
          </a:xfrm>
          <a:prstGeom prst="rect">
            <a:avLst/>
          </a:prstGeom>
          <a:noFill/>
          <a:ln>
            <a:noFill/>
          </a:ln>
          <a:extLst>
            <a:ext uri="{53640926-AAD7-44D8-BBD7-CCE9431645EC}">
              <a14:shadowObscured xmlns:a14="http://schemas.microsoft.com/office/drawing/2010/main"/>
            </a:ext>
          </a:extLst>
        </p:spPr>
      </p:pic>
      <p:pic>
        <p:nvPicPr>
          <p:cNvPr id="18436" name="Imagem 24" descr="Uma imagem contendo objeto, relógio&#10;&#10;Descrição gerada automaticamente">
            <a:extLst>
              <a:ext uri="{FF2B5EF4-FFF2-40B4-BE49-F238E27FC236}">
                <a16:creationId xmlns:a16="http://schemas.microsoft.com/office/drawing/2014/main" id="{3E851487-C9CE-5733-0F31-3BE90533B2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534" t="7552" r="1300" b="1422"/>
          <a:stretch>
            <a:fillRect/>
          </a:stretch>
        </p:blipFill>
        <p:spPr bwMode="auto">
          <a:xfrm>
            <a:off x="0" y="0"/>
            <a:ext cx="1428750" cy="1038225"/>
          </a:xfrm>
          <a:prstGeom prst="rect">
            <a:avLst/>
          </a:prstGeom>
          <a:noFill/>
          <a:extLst>
            <a:ext uri="{909E8E84-426E-40DD-AFC4-6F175D3DCCD1}">
              <a14:hiddenFill xmlns:a14="http://schemas.microsoft.com/office/drawing/2010/main">
                <a:solidFill>
                  <a:srgbClr val="FFFFFF"/>
                </a:solidFill>
              </a14:hiddenFill>
            </a:ext>
          </a:extLst>
        </p:spPr>
      </p:pic>
      <p:pic>
        <p:nvPicPr>
          <p:cNvPr id="18435" name="Imagem 23" descr="Uma imagem contendo relógio&#10;&#10;Descrição gerada automaticamente">
            <a:extLst>
              <a:ext uri="{FF2B5EF4-FFF2-40B4-BE49-F238E27FC236}">
                <a16:creationId xmlns:a16="http://schemas.microsoft.com/office/drawing/2014/main" id="{44064BF7-929E-9AED-624C-0506129F89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6696"/>
          <a:stretch>
            <a:fillRect/>
          </a:stretch>
        </p:blipFill>
        <p:spPr bwMode="auto">
          <a:xfrm>
            <a:off x="0" y="0"/>
            <a:ext cx="1400175" cy="1038225"/>
          </a:xfrm>
          <a:prstGeom prst="rect">
            <a:avLst/>
          </a:prstGeom>
          <a:noFill/>
          <a:extLst>
            <a:ext uri="{909E8E84-426E-40DD-AFC4-6F175D3DCCD1}">
              <a14:hiddenFill xmlns:a14="http://schemas.microsoft.com/office/drawing/2010/main">
                <a:solidFill>
                  <a:srgbClr val="FFFFFF"/>
                </a:solidFill>
              </a14:hiddenFill>
            </a:ext>
          </a:extLst>
        </p:spPr>
      </p:pic>
      <p:pic>
        <p:nvPicPr>
          <p:cNvPr id="18434" name="Imagem 22" descr="Imagem de desenho animado&#10;&#10;Descrição gerada automaticamente com confiança média">
            <a:extLst>
              <a:ext uri="{FF2B5EF4-FFF2-40B4-BE49-F238E27FC236}">
                <a16:creationId xmlns:a16="http://schemas.microsoft.com/office/drawing/2014/main" id="{E80B1AE0-B0E4-1783-75DA-40DC42BAE1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171" t="8327" r="3163" b="4845"/>
          <a:stretch>
            <a:fillRect/>
          </a:stretch>
        </p:blipFill>
        <p:spPr bwMode="auto">
          <a:xfrm>
            <a:off x="0" y="0"/>
            <a:ext cx="1419225" cy="1047750"/>
          </a:xfrm>
          <a:prstGeom prst="rect">
            <a:avLst/>
          </a:prstGeom>
          <a:noFill/>
          <a:extLst>
            <a:ext uri="{909E8E84-426E-40DD-AFC4-6F175D3DCCD1}">
              <a14:hiddenFill xmlns:a14="http://schemas.microsoft.com/office/drawing/2010/main">
                <a:solidFill>
                  <a:srgbClr val="FFFFFF"/>
                </a:solidFill>
              </a14:hiddenFill>
            </a:ext>
          </a:extLst>
        </p:spPr>
      </p:pic>
      <p:pic>
        <p:nvPicPr>
          <p:cNvPr id="18433" name="Imagem 21" descr="Desenho com traços pretos em fundo branco&#10;&#10;Descrição gerada automaticamente com confiança média">
            <a:extLst>
              <a:ext uri="{FF2B5EF4-FFF2-40B4-BE49-F238E27FC236}">
                <a16:creationId xmlns:a16="http://schemas.microsoft.com/office/drawing/2014/main" id="{EAB46383-DCEE-1C34-26CF-C58D80BDDF1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382" t="5119" b="1372"/>
          <a:stretch>
            <a:fillRect/>
          </a:stretch>
        </p:blipFill>
        <p:spPr bwMode="auto">
          <a:xfrm>
            <a:off x="0" y="0"/>
            <a:ext cx="1390650"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60244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E78DF-E876-115E-ED67-42F76DFDE36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99E114A-91D4-C56E-CAF7-89AE48312C5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Uma imagem contendo Texto&#10;&#10;O conteúdo gerado por IA pode estar incorreto.">
            <a:extLst>
              <a:ext uri="{FF2B5EF4-FFF2-40B4-BE49-F238E27FC236}">
                <a16:creationId xmlns:a16="http://schemas.microsoft.com/office/drawing/2014/main" id="{3DCA8C45-99B1-024F-348A-CEFF8AAAD83F}"/>
              </a:ext>
            </a:extLst>
          </p:cNvPr>
          <p:cNvPicPr>
            <a:picLocks noChangeAspect="1"/>
          </p:cNvPicPr>
          <p:nvPr/>
        </p:nvPicPr>
        <p:blipFill>
          <a:blip r:embed="rId2"/>
          <a:stretch>
            <a:fillRect/>
          </a:stretch>
        </p:blipFill>
        <p:spPr>
          <a:xfrm>
            <a:off x="232280" y="360146"/>
            <a:ext cx="3451198" cy="734297"/>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1FFDF81-900E-51C8-A780-906716C2EFC9}"/>
                  </a:ext>
                </a:extLst>
              </p:cNvPr>
              <p:cNvSpPr txBox="1"/>
              <p:nvPr/>
            </p:nvSpPr>
            <p:spPr>
              <a:xfrm>
                <a:off x="208472" y="1194628"/>
                <a:ext cx="6094562" cy="4493538"/>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EQUAÇÃO POLINOMIAL DO 1° GRAU</a:t>
                </a:r>
              </a:p>
              <a:p>
                <a:pPr algn="just"/>
                <a:r>
                  <a:rPr lang="pt-BR" sz="2200" b="0" i="0" u="none" strike="noStrike" baseline="0" dirty="0">
                    <a:latin typeface="Arial Narrow" panose="020B0606020202030204" pitchFamily="34" charset="0"/>
                    <a:cs typeface="Arial" panose="020B0604020202020204" pitchFamily="34" charset="0"/>
                  </a:rPr>
                  <a:t>Define-se equação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toda equação redutível à forma:</a:t>
                </a:r>
              </a:p>
              <a:p>
                <a:pPr algn="ct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𝒂𝒙</m:t>
                    </m:r>
                    <m:r>
                      <a:rPr lang="pt-BR" sz="2200" b="1" i="1" u="none" strike="noStrike" baseline="0" dirty="0">
                        <a:latin typeface="Cambria Math" panose="02040503050406030204" pitchFamily="18" charset="0"/>
                        <a:cs typeface="Arial" panose="020B0604020202020204" pitchFamily="34" charset="0"/>
                      </a:rPr>
                      <m:t> + </m:t>
                    </m:r>
                    <m:r>
                      <a:rPr lang="pt-BR" sz="2200" b="1" i="1" u="none" strike="noStrike" baseline="0" dirty="0">
                        <a:latin typeface="Cambria Math" panose="02040503050406030204" pitchFamily="18" charset="0"/>
                        <a:cs typeface="Arial" panose="020B0604020202020204" pitchFamily="34" charset="0"/>
                      </a:rPr>
                      <m:t>𝒃</m:t>
                    </m:r>
                    <m:r>
                      <a:rPr lang="pt-BR" sz="2200" b="1" i="1" u="none" strike="noStrike" baseline="0" dirty="0">
                        <a:latin typeface="Cambria Math" panose="02040503050406030204" pitchFamily="18" charset="0"/>
                        <a:cs typeface="Arial" panose="020B0604020202020204" pitchFamily="34" charset="0"/>
                      </a:rPr>
                      <m:t> = </m:t>
                    </m:r>
                    <m:r>
                      <a:rPr lang="pt-BR" sz="2200" b="1" i="1" u="none" strike="noStrike" baseline="0" dirty="0">
                        <a:latin typeface="Cambria Math" panose="02040503050406030204" pitchFamily="18" charset="0"/>
                        <a:cs typeface="Arial" panose="020B0604020202020204" pitchFamily="34" charset="0"/>
                      </a:rPr>
                      <m:t>𝟎</m:t>
                    </m:r>
                  </m:oMath>
                </a14:m>
                <a:r>
                  <a:rPr lang="pt-BR" sz="2200" b="1"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com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𝒂</m:t>
                    </m:r>
                    <m:r>
                      <a:rPr lang="pt-BR" sz="2200" b="1"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 </m:t>
                    </m:r>
                    <m:r>
                      <a:rPr lang="pt-BR" sz="2200" b="1" i="1" u="none" strike="noStrike" baseline="0" dirty="0">
                        <a:latin typeface="Cambria Math" panose="02040503050406030204" pitchFamily="18" charset="0"/>
                        <a:cs typeface="Arial" panose="020B0604020202020204" pitchFamily="34" charset="0"/>
                      </a:rPr>
                      <m:t>𝟎</m:t>
                    </m:r>
                  </m:oMath>
                </a14:m>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Nesta equação,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b </a:t>
                </a:r>
                <a:r>
                  <a:rPr lang="pt-BR" sz="2200" b="0" i="0" u="none" strike="noStrike" baseline="0" dirty="0">
                    <a:latin typeface="Arial Narrow" panose="020B0606020202030204" pitchFamily="34" charset="0"/>
                    <a:cs typeface="Arial" panose="020B0604020202020204" pitchFamily="34" charset="0"/>
                  </a:rPr>
                  <a:t>são chamados de coeficientes, e </a:t>
                </a:r>
                <a:r>
                  <a:rPr lang="pt-BR" sz="2200" b="0" i="1" u="none" strike="noStrike" baseline="0" dirty="0">
                    <a:latin typeface="Arial Narrow" panose="020B0606020202030204" pitchFamily="34" charset="0"/>
                    <a:cs typeface="Arial" panose="020B0604020202020204" pitchFamily="34" charset="0"/>
                  </a:rPr>
                  <a:t>x </a:t>
                </a:r>
                <a:r>
                  <a:rPr lang="pt-BR" sz="2200" b="0" i="0" u="none" strike="noStrike" baseline="0" dirty="0">
                    <a:latin typeface="Arial Narrow" panose="020B0606020202030204" pitchFamily="34" charset="0"/>
                    <a:cs typeface="Arial" panose="020B0604020202020204" pitchFamily="34" charset="0"/>
                  </a:rPr>
                  <a:t>recebe o nome de incógnita.</a:t>
                </a:r>
              </a:p>
              <a:p>
                <a:pPr algn="just"/>
                <a:r>
                  <a:rPr lang="pt-BR" sz="2200" b="0" i="0" u="none" strike="noStrike" baseline="0" dirty="0">
                    <a:latin typeface="Arial Narrow" panose="020B0606020202030204" pitchFamily="34" charset="0"/>
                    <a:cs typeface="Arial" panose="020B0604020202020204" pitchFamily="34" charset="0"/>
                  </a:rPr>
                  <a:t>A parte que fica antes da igualdade (do lado esquerdo) é chamada de </a:t>
                </a:r>
                <a:r>
                  <a:rPr lang="pt-BR" sz="2200" b="1" i="0" u="none" strike="noStrike" baseline="0" dirty="0">
                    <a:latin typeface="Arial Narrow" panose="020B0606020202030204" pitchFamily="34" charset="0"/>
                    <a:cs typeface="Arial" panose="020B0604020202020204" pitchFamily="34" charset="0"/>
                  </a:rPr>
                  <a:t>1º membro</a:t>
                </a:r>
                <a:r>
                  <a:rPr lang="pt-BR" sz="2200" b="0" i="0" u="none" strike="noStrike" baseline="0" dirty="0">
                    <a:latin typeface="Arial Narrow" panose="020B0606020202030204" pitchFamily="34" charset="0"/>
                    <a:cs typeface="Arial" panose="020B0604020202020204" pitchFamily="34" charset="0"/>
                  </a:rPr>
                  <a:t>, e a parte que fica depois da igualdade (à direita da igualdade) é denominada de </a:t>
                </a:r>
                <a:r>
                  <a:rPr lang="pt-BR" sz="2200" b="1" i="0" u="none" strike="noStrike" baseline="0" dirty="0">
                    <a:latin typeface="Arial Narrow" panose="020B0606020202030204" pitchFamily="34" charset="0"/>
                    <a:cs typeface="Arial" panose="020B0604020202020204" pitchFamily="34" charset="0"/>
                  </a:rPr>
                  <a:t>2º membro</a:t>
                </a:r>
                <a:r>
                  <a:rPr lang="pt-BR" sz="2200" b="0" i="0" u="none" strike="noStrike" baseline="0" dirty="0">
                    <a:latin typeface="Arial Narrow" panose="020B0606020202030204" pitchFamily="34" charset="0"/>
                    <a:cs typeface="Arial" panose="020B0604020202020204" pitchFamily="34" charset="0"/>
                  </a:rPr>
                  <a:t>. Na equação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a incógnita é o valor a ser encontrado.</a:t>
                </a:r>
              </a:p>
              <a:p>
                <a:pPr algn="just"/>
                <a:endParaRPr lang="pt-BR" sz="2200" b="1" i="0" u="none" strike="noStrike" baseline="0" dirty="0">
                  <a:latin typeface="Arial Narrow" panose="020B0606020202030204" pitchFamily="34" charset="0"/>
                  <a:cs typeface="Arial" panose="020B0604020202020204" pitchFamily="34" charset="0"/>
                </a:endParaRPr>
              </a:p>
              <a:p>
                <a:pPr algn="just"/>
                <a:r>
                  <a:rPr lang="pt-BR" sz="2200" b="1" i="0" u="none" strike="noStrike" baseline="0" dirty="0">
                    <a:latin typeface="Arial Narrow" panose="020B0606020202030204" pitchFamily="34" charset="0"/>
                    <a:cs typeface="Arial" panose="020B0604020202020204" pitchFamily="34" charset="0"/>
                  </a:rPr>
                  <a:t>Exemplo:</a:t>
                </a:r>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91FFDF81-900E-51C8-A780-906716C2EFC9}"/>
                  </a:ext>
                </a:extLst>
              </p:cNvPr>
              <p:cNvSpPr txBox="1">
                <a:spLocks noRot="1" noChangeAspect="1" noMove="1" noResize="1" noEditPoints="1" noAdjustHandles="1" noChangeArrowheads="1" noChangeShapeType="1" noTextEdit="1"/>
              </p:cNvSpPr>
              <p:nvPr/>
            </p:nvSpPr>
            <p:spPr>
              <a:xfrm>
                <a:off x="208472" y="1194628"/>
                <a:ext cx="6094562" cy="4493538"/>
              </a:xfrm>
              <a:prstGeom prst="rect">
                <a:avLst/>
              </a:prstGeom>
              <a:blipFill>
                <a:blip r:embed="rId3"/>
                <a:stretch>
                  <a:fillRect l="-1300" t="-950" r="-1300" b="-1764"/>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064E4470-8F44-E8A4-D163-CB2D8BDE4922}"/>
              </a:ext>
            </a:extLst>
          </p:cNvPr>
          <p:cNvSpPr txBox="1"/>
          <p:nvPr/>
        </p:nvSpPr>
        <p:spPr>
          <a:xfrm>
            <a:off x="6323406" y="804941"/>
            <a:ext cx="5680494" cy="3816429"/>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Para resolver uma equação, é necessário determinar o valor atribuído a x de modo que a igualdade seja verdadeira.</a:t>
            </a:r>
          </a:p>
          <a:p>
            <a:pPr algn="just"/>
            <a:r>
              <a:rPr lang="pt-BR" sz="2200" b="0" i="0" u="none" strike="noStrike" baseline="0" dirty="0">
                <a:latin typeface="Arial Narrow" panose="020B0606020202030204" pitchFamily="34" charset="0"/>
                <a:cs typeface="Arial" panose="020B0604020202020204" pitchFamily="34" charset="0"/>
              </a:rPr>
              <a:t>Esse valor é chamado de raiz da equação.</a:t>
            </a:r>
          </a:p>
          <a:p>
            <a:pPr algn="just"/>
            <a:r>
              <a:rPr lang="pt-BR" sz="2200" b="1" i="0" u="none" strike="noStrike" baseline="0" dirty="0">
                <a:latin typeface="Arial Narrow" panose="020B0606020202030204" pitchFamily="34" charset="0"/>
                <a:cs typeface="Arial" panose="020B0604020202020204" pitchFamily="34" charset="0"/>
              </a:rPr>
              <a:t>Princípio Aditivo da Igualdade: </a:t>
            </a:r>
            <a:r>
              <a:rPr lang="pt-BR" sz="2200" b="0" i="0" u="none" strike="noStrike" baseline="0" dirty="0">
                <a:latin typeface="Arial Narrow" panose="020B0606020202030204" pitchFamily="34" charset="0"/>
                <a:cs typeface="Arial" panose="020B0604020202020204" pitchFamily="34" charset="0"/>
              </a:rPr>
              <a:t>Quando se soma (ou se subtrai) qualquer número real nos dois membros de uma equação, a igualdade não se altera.</a:t>
            </a:r>
          </a:p>
          <a:p>
            <a:pPr algn="just"/>
            <a:r>
              <a:rPr lang="pt-BR" sz="2200" b="1" i="0" u="none" strike="noStrike" baseline="0" dirty="0">
                <a:latin typeface="Arial Narrow" panose="020B0606020202030204" pitchFamily="34" charset="0"/>
                <a:cs typeface="Arial" panose="020B0604020202020204" pitchFamily="34" charset="0"/>
              </a:rPr>
              <a:t>Princípio Multiplicativo da Igualdade: </a:t>
            </a:r>
            <a:r>
              <a:rPr lang="pt-BR" sz="2200" b="0" i="0" u="none" strike="noStrike" baseline="0" dirty="0">
                <a:latin typeface="Arial Narrow" panose="020B0606020202030204" pitchFamily="34" charset="0"/>
                <a:cs typeface="Arial" panose="020B0604020202020204" pitchFamily="34" charset="0"/>
              </a:rPr>
              <a:t>Quando se multiplica (ou se divide) toda equação por qualquer número real, diferente de zero, a igualdade não se altera.</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B4E43B71-B47F-E859-A334-C27DDDED19A9}"/>
                  </a:ext>
                </a:extLst>
              </p:cNvPr>
              <p:cNvSpPr txBox="1"/>
              <p:nvPr/>
            </p:nvSpPr>
            <p:spPr>
              <a:xfrm>
                <a:off x="6323406" y="4689085"/>
                <a:ext cx="5680492" cy="1785104"/>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Equação de 1º grau a duas variáveis</a:t>
                </a:r>
              </a:p>
              <a:p>
                <a:pPr algn="just"/>
                <a:r>
                  <a:rPr lang="pt-BR" sz="2200" b="0" i="0" u="none" strike="noStrike" baseline="0" dirty="0">
                    <a:latin typeface="Arial Narrow" panose="020B0606020202030204" pitchFamily="34" charset="0"/>
                    <a:cs typeface="Arial" panose="020B0604020202020204" pitchFamily="34" charset="0"/>
                  </a:rPr>
                  <a:t>Uma equação polinomial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é do tipo:</a:t>
                </a:r>
              </a:p>
              <a:p>
                <a:pPr/>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a:rPr lang="pt-BR" sz="2200" i="1">
                              <a:latin typeface="Cambria Math" panose="02040503050406030204" pitchFamily="18" charset="0"/>
                            </a:rPr>
                            <m:t>𝑎</m:t>
                          </m:r>
                        </m:e>
                        <m:sub>
                          <m:r>
                            <a:rPr lang="pt-BR" sz="2200" i="1">
                              <a:latin typeface="Cambria Math" panose="02040503050406030204" pitchFamily="18" charset="0"/>
                            </a:rPr>
                            <m:t>1</m:t>
                          </m:r>
                        </m:sub>
                      </m:sSub>
                      <m:r>
                        <a:rPr lang="pt-BR" sz="2200" i="1">
                          <a:latin typeface="Cambria Math" panose="02040503050406030204" pitchFamily="18" charset="0"/>
                        </a:rPr>
                        <m:t>𝑦</m:t>
                      </m:r>
                      <m:r>
                        <a:rPr lang="pt-BR" sz="2200" i="1">
                          <a:latin typeface="Cambria Math" panose="02040503050406030204" pitchFamily="18" charset="0"/>
                        </a:rPr>
                        <m:t> + </m:t>
                      </m:r>
                      <m:sSub>
                        <m:sSubPr>
                          <m:ctrlPr>
                            <a:rPr lang="pt-BR" sz="2200" i="1">
                              <a:latin typeface="Cambria Math" panose="02040503050406030204" pitchFamily="18" charset="0"/>
                            </a:rPr>
                          </m:ctrlPr>
                        </m:sSubPr>
                        <m:e>
                          <m:r>
                            <a:rPr lang="pt-BR" sz="2200" i="1">
                              <a:latin typeface="Cambria Math" panose="02040503050406030204" pitchFamily="18" charset="0"/>
                            </a:rPr>
                            <m:t>𝑎</m:t>
                          </m:r>
                        </m:e>
                        <m:sub>
                          <m:r>
                            <a:rPr lang="pt-BR" sz="2200" i="1">
                              <a:latin typeface="Cambria Math" panose="02040503050406030204" pitchFamily="18" charset="0"/>
                            </a:rPr>
                            <m:t>2</m:t>
                          </m:r>
                        </m:sub>
                      </m:sSub>
                      <m:r>
                        <a:rPr lang="pt-BR" sz="2200" i="1">
                          <a:latin typeface="Cambria Math" panose="02040503050406030204" pitchFamily="18" charset="0"/>
                        </a:rPr>
                        <m:t>𝑥</m:t>
                      </m:r>
                      <m:r>
                        <a:rPr lang="pt-BR" sz="2200" i="1">
                          <a:latin typeface="Cambria Math" panose="02040503050406030204" pitchFamily="18" charset="0"/>
                        </a:rPr>
                        <m:t>+</m:t>
                      </m:r>
                      <m:sSub>
                        <m:sSubPr>
                          <m:ctrlPr>
                            <a:rPr lang="pt-BR" sz="2200" i="1">
                              <a:latin typeface="Cambria Math" panose="02040503050406030204" pitchFamily="18" charset="0"/>
                            </a:rPr>
                          </m:ctrlPr>
                        </m:sSubPr>
                        <m:e>
                          <m:r>
                            <a:rPr lang="pt-BR" sz="2200" i="1">
                              <a:latin typeface="Cambria Math" panose="02040503050406030204" pitchFamily="18" charset="0"/>
                            </a:rPr>
                            <m:t>𝑎</m:t>
                          </m:r>
                        </m:e>
                        <m:sub>
                          <m:r>
                            <a:rPr lang="pt-BR" sz="2200" i="1">
                              <a:latin typeface="Cambria Math" panose="02040503050406030204" pitchFamily="18" charset="0"/>
                            </a:rPr>
                            <m:t>3</m:t>
                          </m:r>
                        </m:sub>
                      </m:sSub>
                      <m:r>
                        <a:rPr lang="pt-BR" sz="2200" i="1">
                          <a:latin typeface="Cambria Math" panose="02040503050406030204" pitchFamily="18" charset="0"/>
                        </a:rPr>
                        <m:t>=0,</m:t>
                      </m:r>
                      <m:r>
                        <a:rPr lang="pt-BR" sz="2200">
                          <a:latin typeface="Cambria Math" panose="02040503050406030204" pitchFamily="18" charset="0"/>
                        </a:rPr>
                        <m:t>  </m:t>
                      </m:r>
                      <m:r>
                        <m:rPr>
                          <m:sty m:val="p"/>
                        </m:rPr>
                        <a:rPr lang="pt-BR" sz="2200">
                          <a:latin typeface="Cambria Math" panose="02040503050406030204" pitchFamily="18" charset="0"/>
                        </a:rPr>
                        <m:t>com</m:t>
                      </m:r>
                      <m:r>
                        <a:rPr lang="pt-BR" sz="2200">
                          <a:latin typeface="Cambria Math" panose="02040503050406030204" pitchFamily="18" charset="0"/>
                        </a:rPr>
                        <m:t> </m:t>
                      </m:r>
                      <m:sSub>
                        <m:sSubPr>
                          <m:ctrlPr>
                            <a:rPr lang="pt-BR" sz="2200" i="1">
                              <a:latin typeface="Cambria Math" panose="02040503050406030204" pitchFamily="18" charset="0"/>
                            </a:rPr>
                          </m:ctrlPr>
                        </m:sSubPr>
                        <m:e>
                          <m:r>
                            <a:rPr lang="pt-BR" sz="2200" i="1">
                              <a:latin typeface="Cambria Math" panose="02040503050406030204" pitchFamily="18" charset="0"/>
                            </a:rPr>
                            <m:t>𝑎</m:t>
                          </m:r>
                        </m:e>
                        <m:sub>
                          <m:r>
                            <a:rPr lang="pt-BR" sz="2200" i="1">
                              <a:latin typeface="Cambria Math" panose="02040503050406030204" pitchFamily="18" charset="0"/>
                            </a:rPr>
                            <m:t>1</m:t>
                          </m:r>
                        </m:sub>
                      </m:sSub>
                      <m:r>
                        <a:rPr lang="pt-BR" sz="2200" i="1">
                          <a:latin typeface="Cambria Math" panose="02040503050406030204" pitchFamily="18" charset="0"/>
                        </a:rPr>
                        <m:t>, </m:t>
                      </m:r>
                      <m:sSub>
                        <m:sSubPr>
                          <m:ctrlPr>
                            <a:rPr lang="pt-BR" sz="2200" i="1">
                              <a:latin typeface="Cambria Math" panose="02040503050406030204" pitchFamily="18" charset="0"/>
                            </a:rPr>
                          </m:ctrlPr>
                        </m:sSubPr>
                        <m:e>
                          <m:r>
                            <a:rPr lang="pt-BR" sz="2200" i="1">
                              <a:latin typeface="Cambria Math" panose="02040503050406030204" pitchFamily="18" charset="0"/>
                            </a:rPr>
                            <m:t>𝑎</m:t>
                          </m:r>
                        </m:e>
                        <m:sub>
                          <m:r>
                            <a:rPr lang="pt-BR" sz="2200" i="1">
                              <a:latin typeface="Cambria Math" panose="02040503050406030204" pitchFamily="18" charset="0"/>
                            </a:rPr>
                            <m:t>2</m:t>
                          </m:r>
                        </m:sub>
                      </m:sSub>
                      <m:r>
                        <a:rPr lang="pt-BR" sz="2200" i="1">
                          <a:latin typeface="Cambria Math" panose="02040503050406030204" pitchFamily="18" charset="0"/>
                        </a:rPr>
                        <m:t>≠0</m:t>
                      </m:r>
                    </m:oMath>
                  </m:oMathPara>
                </a14:m>
                <a:endParaRPr lang="pt-BR" sz="2200" dirty="0">
                  <a:latin typeface="Arial Narrow" panose="020B0606020202030204" pitchFamily="34" charset="0"/>
                </a:endParaRPr>
              </a:p>
              <a:p>
                <a:r>
                  <a:rPr lang="pt-BR" sz="2200" dirty="0">
                    <a:latin typeface="Arial Narrow" panose="020B0606020202030204" pitchFamily="34" charset="0"/>
                  </a:rPr>
                  <a:t>E pode ser reduzida a:</a:t>
                </a:r>
              </a:p>
              <a:p>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m:t>
                      </m:r>
                      <m:r>
                        <a:rPr lang="pt-BR" sz="2200" i="1">
                          <a:latin typeface="Cambria Math" panose="02040503050406030204" pitchFamily="18" charset="0"/>
                        </a:rPr>
                        <m:t>𝑎𝑥</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  </m:t>
                      </m:r>
                      <m:r>
                        <m:rPr>
                          <m:sty m:val="p"/>
                        </m:rPr>
                        <a:rPr lang="pt-BR" sz="2200">
                          <a:latin typeface="Cambria Math" panose="02040503050406030204" pitchFamily="18" charset="0"/>
                        </a:rPr>
                        <m:t>com</m:t>
                      </m:r>
                      <m:r>
                        <a:rPr lang="pt-BR" sz="2200" i="1">
                          <a:latin typeface="Cambria Math" panose="02040503050406030204" pitchFamily="18" charset="0"/>
                        </a:rPr>
                        <m:t> </m:t>
                      </m:r>
                      <m:r>
                        <a:rPr lang="pt-BR" sz="2200" i="1">
                          <a:latin typeface="Cambria Math" panose="02040503050406030204" pitchFamily="18" charset="0"/>
                        </a:rPr>
                        <m:t>𝑎</m:t>
                      </m:r>
                      <m:r>
                        <a:rPr lang="pt-BR" sz="2200" i="1">
                          <a:latin typeface="Cambria Math" panose="02040503050406030204" pitchFamily="18" charset="0"/>
                        </a:rPr>
                        <m:t>≠0</m:t>
                      </m:r>
                    </m:oMath>
                  </m:oMathPara>
                </a14:m>
                <a:endParaRPr lang="pt-BR" sz="2200" dirty="0">
                  <a:latin typeface="Arial Narrow" panose="020B0606020202030204" pitchFamily="34" charset="0"/>
                </a:endParaRPr>
              </a:p>
            </p:txBody>
          </p:sp>
        </mc:Choice>
        <mc:Fallback xmlns="">
          <p:sp>
            <p:nvSpPr>
              <p:cNvPr id="12" name="CaixaDeTexto 11">
                <a:extLst>
                  <a:ext uri="{FF2B5EF4-FFF2-40B4-BE49-F238E27FC236}">
                    <a16:creationId xmlns:a16="http://schemas.microsoft.com/office/drawing/2014/main" id="{B4E43B71-B47F-E859-A334-C27DDDED19A9}"/>
                  </a:ext>
                </a:extLst>
              </p:cNvPr>
              <p:cNvSpPr txBox="1">
                <a:spLocks noRot="1" noChangeAspect="1" noMove="1" noResize="1" noEditPoints="1" noAdjustHandles="1" noChangeArrowheads="1" noChangeShapeType="1" noTextEdit="1"/>
              </p:cNvSpPr>
              <p:nvPr/>
            </p:nvSpPr>
            <p:spPr>
              <a:xfrm>
                <a:off x="6323406" y="4689085"/>
                <a:ext cx="5680492" cy="1785104"/>
              </a:xfrm>
              <a:prstGeom prst="rect">
                <a:avLst/>
              </a:prstGeom>
              <a:blipFill>
                <a:blip r:embed="rId4"/>
                <a:stretch>
                  <a:fillRect l="-1395" t="-2389" b="-204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5FF6900-7773-9354-9AF6-E8A74AA83629}"/>
                  </a:ext>
                </a:extLst>
              </p:cNvPr>
              <p:cNvSpPr txBox="1"/>
              <p:nvPr/>
            </p:nvSpPr>
            <p:spPr>
              <a:xfrm>
                <a:off x="790575" y="5663372"/>
                <a:ext cx="4714874" cy="6661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limLow>
                        <m:limLowPr>
                          <m:ctrlPr>
                            <a:rPr lang="pt-BR" sz="2200" i="1" smtClean="0">
                              <a:latin typeface="Cambria Math" panose="02040503050406030204" pitchFamily="18" charset="0"/>
                            </a:rPr>
                          </m:ctrlPr>
                        </m:limLowPr>
                        <m:e>
                          <m:groupChr>
                            <m:groupChrPr>
                              <m:chr m:val="⏟"/>
                              <m:ctrlPr>
                                <a:rPr lang="pt-BR" sz="2200" i="1">
                                  <a:latin typeface="Cambria Math" panose="02040503050406030204" pitchFamily="18" charset="0"/>
                                </a:rPr>
                              </m:ctrlPr>
                            </m:groupChrPr>
                            <m:e>
                              <m:r>
                                <a:rPr lang="pt-BR" sz="2200">
                                  <a:latin typeface="Cambria Math" panose="02040503050406030204" pitchFamily="18" charset="0"/>
                                </a:rPr>
                                <m:t> </m:t>
                              </m:r>
                              <m:r>
                                <a:rPr lang="pt-BR" sz="2200" i="0">
                                  <a:latin typeface="Cambria Math" panose="02040503050406030204" pitchFamily="18" charset="0"/>
                                </a:rPr>
                                <m:t>4</m:t>
                              </m:r>
                              <m:r>
                                <a:rPr lang="pt-BR" sz="2200" i="1">
                                  <a:latin typeface="Cambria Math" panose="02040503050406030204" pitchFamily="18" charset="0"/>
                                </a:rPr>
                                <m:t>𝑥</m:t>
                              </m:r>
                              <m:r>
                                <a:rPr lang="pt-BR" sz="2200" i="0">
                                  <a:latin typeface="Cambria Math" panose="02040503050406030204" pitchFamily="18" charset="0"/>
                                </a:rPr>
                                <m:t> + 44 </m:t>
                              </m:r>
                            </m:e>
                          </m:groupChr>
                        </m:e>
                        <m:lim>
                          <m:sSup>
                            <m:sSupPr>
                              <m:ctrlPr>
                                <a:rPr lang="pt-BR" sz="2200" i="1">
                                  <a:latin typeface="Cambria Math" panose="02040503050406030204" pitchFamily="18" charset="0"/>
                                </a:rPr>
                              </m:ctrlPr>
                            </m:sSupPr>
                            <m:e>
                              <m:r>
                                <a:rPr lang="pt-BR" sz="2200" i="0">
                                  <a:latin typeface="Cambria Math" panose="02040503050406030204" pitchFamily="18" charset="0"/>
                                </a:rPr>
                                <m:t>1</m:t>
                              </m:r>
                            </m:e>
                            <m:sup>
                              <m:r>
                                <a:rPr lang="pt-BR" sz="2200" i="1">
                                  <a:latin typeface="Cambria Math" panose="02040503050406030204" pitchFamily="18" charset="0"/>
                                </a:rPr>
                                <m:t>𝑜</m:t>
                              </m:r>
                            </m:sup>
                          </m:sSup>
                          <m:r>
                            <a:rPr lang="pt-BR" sz="2200" i="0">
                              <a:latin typeface="Cambria Math" panose="02040503050406030204" pitchFamily="18" charset="0"/>
                            </a:rPr>
                            <m:t> </m:t>
                          </m:r>
                          <m:r>
                            <a:rPr lang="pt-BR" sz="2200" i="1">
                              <a:latin typeface="Cambria Math" panose="02040503050406030204" pitchFamily="18" charset="0"/>
                            </a:rPr>
                            <m:t>𝑀𝐸𝑀𝐵𝑅𝑂</m:t>
                          </m:r>
                        </m:lim>
                      </m:limLow>
                      <m:r>
                        <a:rPr lang="pt-BR" sz="2200" i="0">
                          <a:latin typeface="Cambria Math" panose="02040503050406030204" pitchFamily="18" charset="0"/>
                        </a:rPr>
                        <m:t> = </m:t>
                      </m:r>
                      <m:limLow>
                        <m:limLowPr>
                          <m:ctrlPr>
                            <a:rPr lang="pt-BR" sz="2200" i="1">
                              <a:latin typeface="Cambria Math" panose="02040503050406030204" pitchFamily="18" charset="0"/>
                            </a:rPr>
                          </m:ctrlPr>
                        </m:limLowPr>
                        <m:e>
                          <m:groupChr>
                            <m:groupChrPr>
                              <m:chr m:val="⏟"/>
                              <m:ctrlPr>
                                <a:rPr lang="pt-BR" sz="2200" i="1">
                                  <a:latin typeface="Cambria Math" panose="02040503050406030204" pitchFamily="18" charset="0"/>
                                </a:rPr>
                              </m:ctrlPr>
                            </m:groupChrPr>
                            <m:e>
                              <m:r>
                                <a:rPr lang="pt-BR" sz="2200" i="0">
                                  <a:latin typeface="Cambria Math" panose="02040503050406030204" pitchFamily="18" charset="0"/>
                                </a:rPr>
                                <m:t> 7</m:t>
                              </m:r>
                              <m:r>
                                <a:rPr lang="pt-BR" sz="2200" i="1">
                                  <a:latin typeface="Cambria Math" panose="02040503050406030204" pitchFamily="18" charset="0"/>
                                </a:rPr>
                                <m:t>𝑥</m:t>
                              </m:r>
                              <m:r>
                                <a:rPr lang="pt-BR" sz="2200" i="0">
                                  <a:latin typeface="Cambria Math" panose="02040503050406030204" pitchFamily="18" charset="0"/>
                                </a:rPr>
                                <m:t> + 23 </m:t>
                              </m:r>
                            </m:e>
                          </m:groupChr>
                        </m:e>
                        <m:lim>
                          <m:sSup>
                            <m:sSupPr>
                              <m:ctrlPr>
                                <a:rPr lang="pt-BR" sz="2200" i="1">
                                  <a:latin typeface="Cambria Math" panose="02040503050406030204" pitchFamily="18" charset="0"/>
                                </a:rPr>
                              </m:ctrlPr>
                            </m:sSupPr>
                            <m:e>
                              <m:r>
                                <a:rPr lang="pt-BR" sz="2200" i="0">
                                  <a:latin typeface="Cambria Math" panose="02040503050406030204" pitchFamily="18" charset="0"/>
                                </a:rPr>
                                <m:t>2</m:t>
                              </m:r>
                            </m:e>
                            <m:sup>
                              <m:r>
                                <a:rPr lang="pt-BR" sz="2200" i="1">
                                  <a:latin typeface="Cambria Math" panose="02040503050406030204" pitchFamily="18" charset="0"/>
                                </a:rPr>
                                <m:t>𝑜</m:t>
                              </m:r>
                            </m:sup>
                          </m:sSup>
                          <m:r>
                            <a:rPr lang="pt-BR" sz="2200" i="0">
                              <a:latin typeface="Cambria Math" panose="02040503050406030204" pitchFamily="18" charset="0"/>
                            </a:rPr>
                            <m:t> </m:t>
                          </m:r>
                          <m:r>
                            <a:rPr lang="pt-BR" sz="2200" i="1">
                              <a:latin typeface="Cambria Math" panose="02040503050406030204" pitchFamily="18" charset="0"/>
                            </a:rPr>
                            <m:t>𝑀𝐸𝑀𝐵𝑅𝑂</m:t>
                          </m:r>
                        </m:lim>
                      </m:limLow>
                    </m:oMath>
                  </m:oMathPara>
                </a14:m>
                <a:endParaRPr lang="pt-BR" sz="2200" dirty="0"/>
              </a:p>
            </p:txBody>
          </p:sp>
        </mc:Choice>
        <mc:Fallback xmlns="">
          <p:sp>
            <p:nvSpPr>
              <p:cNvPr id="5" name="CaixaDeTexto 4">
                <a:extLst>
                  <a:ext uri="{FF2B5EF4-FFF2-40B4-BE49-F238E27FC236}">
                    <a16:creationId xmlns:a16="http://schemas.microsoft.com/office/drawing/2014/main" id="{95FF6900-7773-9354-9AF6-E8A74AA83629}"/>
                  </a:ext>
                </a:extLst>
              </p:cNvPr>
              <p:cNvSpPr txBox="1">
                <a:spLocks noRot="1" noChangeAspect="1" noMove="1" noResize="1" noEditPoints="1" noAdjustHandles="1" noChangeArrowheads="1" noChangeShapeType="1" noTextEdit="1"/>
              </p:cNvSpPr>
              <p:nvPr/>
            </p:nvSpPr>
            <p:spPr>
              <a:xfrm>
                <a:off x="790575" y="5663372"/>
                <a:ext cx="4714874" cy="666128"/>
              </a:xfrm>
              <a:prstGeom prst="rect">
                <a:avLst/>
              </a:prstGeom>
              <a:blipFill>
                <a:blip r:embed="rId5"/>
                <a:stretch>
                  <a:fillRect b="-3670"/>
                </a:stretch>
              </a:blipFill>
            </p:spPr>
            <p:txBody>
              <a:bodyPr/>
              <a:lstStyle/>
              <a:p>
                <a:r>
                  <a:rPr lang="pt-BR">
                    <a:noFill/>
                  </a:rPr>
                  <a:t> </a:t>
                </a:r>
              </a:p>
            </p:txBody>
          </p:sp>
        </mc:Fallback>
      </mc:AlternateContent>
    </p:spTree>
    <p:extLst>
      <p:ext uri="{BB962C8B-B14F-4D97-AF65-F5344CB8AC3E}">
        <p14:creationId xmlns:p14="http://schemas.microsoft.com/office/powerpoint/2010/main" val="3158476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9E0FF-3B8E-FB39-C9C4-9B2450200BA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A99A0D2-BEAB-7009-36B0-44474A1B959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053DA36-57AA-3E44-732C-0FB152320B1D}"/>
                  </a:ext>
                </a:extLst>
              </p:cNvPr>
              <p:cNvSpPr txBox="1"/>
              <p:nvPr/>
            </p:nvSpPr>
            <p:spPr>
              <a:xfrm>
                <a:off x="208472" y="601790"/>
                <a:ext cx="6094562" cy="2991140"/>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Essa equação pode ser representada graficamente no plano cartesiano como uma reta. Para representá-la, é necessário, no mínimo, </a:t>
                </a:r>
                <a:r>
                  <a:rPr lang="pt-BR" sz="2200" b="1" i="0" u="none" strike="noStrike" baseline="0" dirty="0">
                    <a:latin typeface="Arial Narrow" panose="020B0606020202030204" pitchFamily="34" charset="0"/>
                    <a:cs typeface="Arial" panose="020B0604020202020204" pitchFamily="34" charset="0"/>
                  </a:rPr>
                  <a:t>dois pontos</a:t>
                </a:r>
                <a:r>
                  <a:rPr lang="pt-BR" sz="2200" b="0" i="0" u="none" strike="noStrike" baseline="0" dirty="0">
                    <a:latin typeface="Arial Narrow" panose="020B0606020202030204" pitchFamily="34" charset="0"/>
                    <a:cs typeface="Arial" panose="020B0604020202020204" pitchFamily="34" charset="0"/>
                  </a:rPr>
                  <a:t>. Uma maneira prática de determinar essa reta é encontrando os valores dos coeficientes </a:t>
                </a:r>
                <a:r>
                  <a:rPr lang="pt-BR" sz="2200" b="0" i="1" u="none" strike="noStrike" baseline="0" dirty="0">
                    <a:latin typeface="Arial Narrow" panose="020B0606020202030204" pitchFamily="34" charset="0"/>
                    <a:cs typeface="Arial" panose="020B0604020202020204" pitchFamily="34" charset="0"/>
                  </a:rPr>
                  <a:t>a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O coeficiente a é calculado por:</a:t>
                </a:r>
              </a:p>
              <a:p>
                <a:pPr algn="just">
                  <a:lnSpc>
                    <a:spcPct val="115000"/>
                  </a:lnSpc>
                  <a:buNone/>
                </a:pPr>
                <a14:m>
                  <m:oMathPara xmlns:m="http://schemas.openxmlformats.org/officeDocument/2006/math">
                    <m:oMathParaPr>
                      <m:jc m:val="centerGroup"/>
                    </m:oMathParaPr>
                    <m:oMath xmlns:m="http://schemas.openxmlformats.org/officeDocument/2006/math">
                      <m:r>
                        <a:rPr lang="pt-BR" sz="2200" i="1" smtClean="0">
                          <a:solidFill>
                            <a:srgbClr val="000000"/>
                          </a:solidFill>
                          <a:effectLst/>
                          <a:latin typeface="Cambria Math" panose="02040503050406030204" pitchFamily="18" charset="0"/>
                          <a:ea typeface="Times New Roman" panose="02020603050405020304" pitchFamily="18" charset="0"/>
                        </a:rPr>
                        <m:t>𝑎</m:t>
                      </m:r>
                      <m:r>
                        <a:rPr lang="pt-BR" sz="2200" i="1" smtClean="0">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0000"/>
                              </a:solidFill>
                              <a:effectLst/>
                              <a:latin typeface="Cambria Math" panose="02040503050406030204" pitchFamily="18" charset="0"/>
                              <a:ea typeface="Times New Roman" panose="02020603050405020304" pitchFamily="18" charset="0"/>
                            </a:rPr>
                            <m:t>𝑦</m:t>
                          </m:r>
                        </m:num>
                        <m:den>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0000"/>
                              </a:solidFill>
                              <a:effectLst/>
                              <a:latin typeface="Cambria Math" panose="02040503050406030204" pitchFamily="18" charset="0"/>
                              <a:ea typeface="Times New Roman" panose="02020603050405020304" pitchFamily="18" charset="0"/>
                            </a:rPr>
                            <m:t>𝑥</m:t>
                          </m:r>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𝑦</m:t>
                              </m:r>
                            </m:e>
                            <m:sub>
                              <m:r>
                                <a:rPr lang="pt-BR" sz="2200" i="1">
                                  <a:solidFill>
                                    <a:srgbClr val="000000"/>
                                  </a:solidFill>
                                  <a:effectLst/>
                                  <a:latin typeface="Cambria Math" panose="02040503050406030204" pitchFamily="18" charset="0"/>
                                  <a:ea typeface="Times New Roman" panose="02020603050405020304" pitchFamily="18" charset="0"/>
                                </a:rPr>
                                <m:t>1</m:t>
                              </m:r>
                            </m:sub>
                          </m:sSub>
                          <m:r>
                            <a:rPr lang="pt-BR" sz="2200" i="1">
                              <a:solidFill>
                                <a:srgbClr val="000000"/>
                              </a:solidFill>
                              <a:effectLst/>
                              <a:latin typeface="Cambria Math" panose="02040503050406030204" pitchFamily="18" charset="0"/>
                              <a:ea typeface="Times New Roman" panose="02020603050405020304" pitchFamily="18" charset="0"/>
                            </a:rPr>
                            <m:t>−</m:t>
                          </m:r>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𝑦</m:t>
                              </m:r>
                            </m:e>
                            <m:sub>
                              <m:r>
                                <a:rPr lang="pt-BR" sz="2200" i="1">
                                  <a:solidFill>
                                    <a:srgbClr val="000000"/>
                                  </a:solidFill>
                                  <a:effectLst/>
                                  <a:latin typeface="Cambria Math" panose="02040503050406030204" pitchFamily="18" charset="0"/>
                                  <a:ea typeface="Times New Roman" panose="02020603050405020304" pitchFamily="18" charset="0"/>
                                </a:rPr>
                                <m:t>2</m:t>
                              </m:r>
                            </m:sub>
                          </m:sSub>
                          <m:r>
                            <a:rPr lang="pt-BR" sz="2200" i="1">
                              <a:solidFill>
                                <a:srgbClr val="000000"/>
                              </a:solidFill>
                              <a:effectLst/>
                              <a:latin typeface="Cambria Math" panose="02040503050406030204" pitchFamily="18" charset="0"/>
                              <a:ea typeface="Times New Roman" panose="02020603050405020304" pitchFamily="18" charset="0"/>
                            </a:rPr>
                            <m:t> </m:t>
                          </m:r>
                        </m:num>
                        <m:den>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𝑥</m:t>
                              </m:r>
                            </m:e>
                            <m:sub>
                              <m:r>
                                <a:rPr lang="pt-BR" sz="2200" i="1">
                                  <a:solidFill>
                                    <a:srgbClr val="000000"/>
                                  </a:solidFill>
                                  <a:effectLst/>
                                  <a:latin typeface="Cambria Math" panose="02040503050406030204" pitchFamily="18" charset="0"/>
                                  <a:ea typeface="Times New Roman" panose="02020603050405020304" pitchFamily="18" charset="0"/>
                                </a:rPr>
                                <m:t>1</m:t>
                              </m:r>
                            </m:sub>
                          </m:sSub>
                          <m:r>
                            <a:rPr lang="pt-BR" sz="2200" i="1">
                              <a:solidFill>
                                <a:srgbClr val="000000"/>
                              </a:solidFill>
                              <a:effectLst/>
                              <a:latin typeface="Cambria Math" panose="02040503050406030204" pitchFamily="18" charset="0"/>
                              <a:ea typeface="Times New Roman" panose="02020603050405020304" pitchFamily="18" charset="0"/>
                            </a:rPr>
                            <m:t>−</m:t>
                          </m:r>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𝑥</m:t>
                              </m:r>
                            </m:e>
                            <m:sub>
                              <m:r>
                                <a:rPr lang="pt-BR" sz="2200" i="1">
                                  <a:solidFill>
                                    <a:srgbClr val="000000"/>
                                  </a:solidFill>
                                  <a:effectLst/>
                                  <a:latin typeface="Cambria Math" panose="02040503050406030204" pitchFamily="18" charset="0"/>
                                  <a:ea typeface="Times New Roman" panose="02020603050405020304" pitchFamily="18" charset="0"/>
                                </a:rPr>
                                <m:t>2</m:t>
                              </m:r>
                            </m:sub>
                          </m:sSub>
                        </m:den>
                      </m:f>
                    </m:oMath>
                  </m:oMathPara>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053DA36-57AA-3E44-732C-0FB152320B1D}"/>
                  </a:ext>
                </a:extLst>
              </p:cNvPr>
              <p:cNvSpPr txBox="1">
                <a:spLocks noRot="1" noChangeAspect="1" noMove="1" noResize="1" noEditPoints="1" noAdjustHandles="1" noChangeArrowheads="1" noChangeShapeType="1" noTextEdit="1"/>
              </p:cNvSpPr>
              <p:nvPr/>
            </p:nvSpPr>
            <p:spPr>
              <a:xfrm>
                <a:off x="208472" y="601790"/>
                <a:ext cx="6094562" cy="2991140"/>
              </a:xfrm>
              <a:prstGeom prst="rect">
                <a:avLst/>
              </a:prstGeom>
              <a:blipFill>
                <a:blip r:embed="rId2"/>
                <a:stretch>
                  <a:fillRect l="-1300" t="-1224" r="-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6D30CA1E-3523-052E-CEF0-763DA013B302}"/>
                  </a:ext>
                </a:extLst>
              </p:cNvPr>
              <p:cNvSpPr txBox="1"/>
              <p:nvPr/>
            </p:nvSpPr>
            <p:spPr>
              <a:xfrm>
                <a:off x="208472" y="3527100"/>
                <a:ext cx="6094562"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Caso se tenha o ponto de interseção com o eixo </a:t>
                </a:r>
                <a:r>
                  <a:rPr lang="pt-BR" sz="2200" b="1" i="1" u="none" strike="noStrike" baseline="0" dirty="0">
                    <a:latin typeface="Arial Narrow" panose="020B0606020202030204" pitchFamily="34" charset="0"/>
                    <a:cs typeface="Arial" panose="020B0604020202020204" pitchFamily="34" charset="0"/>
                  </a:rPr>
                  <a:t>y</a:t>
                </a:r>
                <a:r>
                  <a:rPr lang="pt-BR" sz="2200" b="0" i="0" u="none" strike="noStrike" baseline="0" dirty="0">
                    <a:latin typeface="Arial Narrow" panose="020B0606020202030204" pitchFamily="34" charset="0"/>
                    <a:cs typeface="Arial" panose="020B0604020202020204" pitchFamily="34" charset="0"/>
                  </a:rPr>
                  <a:t>, esse valor já será o coeficiente </a:t>
                </a:r>
                <a:r>
                  <a:rPr lang="pt-BR" sz="2200" b="1" i="1" u="none" strike="noStrike" baseline="0" dirty="0">
                    <a:latin typeface="Arial Narrow" panose="020B0606020202030204" pitchFamily="34" charset="0"/>
                    <a:cs typeface="Arial" panose="020B0604020202020204" pitchFamily="34" charset="0"/>
                  </a:rPr>
                  <a:t>b </a:t>
                </a:r>
                <a:r>
                  <a:rPr lang="pt-BR" sz="2200" b="0" i="0" u="none" strike="noStrike" baseline="0" dirty="0">
                    <a:latin typeface="Arial Narrow" panose="020B0606020202030204" pitchFamily="34" charset="0"/>
                    <a:cs typeface="Arial" panose="020B0604020202020204" pitchFamily="34" charset="0"/>
                  </a:rPr>
                  <a:t>e, assim, teremos todas as informações da equação:</a:t>
                </a:r>
                <a:r>
                  <a:rPr lang="pt-BR" sz="2200" dirty="0">
                    <a:latin typeface="Arial Narrow" panose="020B0606020202030204" pitchFamily="34" charset="0"/>
                    <a:cs typeface="Arial" panose="020B0604020202020204" pitchFamily="34" charset="0"/>
                  </a:rPr>
                  <a:t> </a:t>
                </a:r>
                <a14:m>
                  <m:oMath xmlns:m="http://schemas.openxmlformats.org/officeDocument/2006/math">
                    <m:r>
                      <a:rPr lang="pt-BR" sz="2200" b="1" i="1" smtClean="0">
                        <a:solidFill>
                          <a:srgbClr val="000000"/>
                        </a:solidFill>
                        <a:effectLst/>
                        <a:latin typeface="Cambria Math" panose="02040503050406030204" pitchFamily="18" charset="0"/>
                        <a:ea typeface="Times New Roman" panose="02020603050405020304" pitchFamily="18" charset="0"/>
                      </a:rPr>
                      <m:t>𝒚</m:t>
                    </m:r>
                    <m:r>
                      <a:rPr lang="pt-BR" sz="2200" b="1" i="1" smtClean="0">
                        <a:solidFill>
                          <a:srgbClr val="000000"/>
                        </a:solidFill>
                        <a:effectLst/>
                        <a:latin typeface="Cambria Math" panose="02040503050406030204" pitchFamily="18" charset="0"/>
                        <a:ea typeface="Times New Roman" panose="02020603050405020304" pitchFamily="18" charset="0"/>
                      </a:rPr>
                      <m:t>=</m:t>
                    </m:r>
                    <m:r>
                      <a:rPr lang="pt-BR" sz="2200" b="1" i="1" smtClean="0">
                        <a:solidFill>
                          <a:srgbClr val="000000"/>
                        </a:solidFill>
                        <a:effectLst/>
                        <a:latin typeface="Cambria Math" panose="02040503050406030204" pitchFamily="18" charset="0"/>
                        <a:ea typeface="Times New Roman" panose="02020603050405020304" pitchFamily="18" charset="0"/>
                      </a:rPr>
                      <m:t>𝒂𝒙</m:t>
                    </m:r>
                    <m:r>
                      <a:rPr lang="pt-BR" sz="2200" b="1" i="1" smtClean="0">
                        <a:solidFill>
                          <a:srgbClr val="000000"/>
                        </a:solidFill>
                        <a:effectLst/>
                        <a:latin typeface="Cambria Math" panose="02040503050406030204" pitchFamily="18" charset="0"/>
                        <a:ea typeface="Times New Roman" panose="02020603050405020304" pitchFamily="18" charset="0"/>
                      </a:rPr>
                      <m:t> + </m:t>
                    </m:r>
                    <m:r>
                      <a:rPr lang="pt-BR" sz="2200" b="1" i="1" smtClean="0">
                        <a:solidFill>
                          <a:srgbClr val="000000"/>
                        </a:solidFill>
                        <a:effectLst/>
                        <a:latin typeface="Cambria Math" panose="02040503050406030204" pitchFamily="18" charset="0"/>
                        <a:ea typeface="Times New Roman" panose="02020603050405020304" pitchFamily="18" charset="0"/>
                      </a:rPr>
                      <m:t>𝒃</m:t>
                    </m:r>
                    <m:r>
                      <a:rPr lang="pt-BR" sz="2200" b="1" i="1" smtClean="0">
                        <a:solidFill>
                          <a:srgbClr val="000000"/>
                        </a:solidFill>
                        <a:effectLst/>
                        <a:latin typeface="Cambria Math" panose="02040503050406030204" pitchFamily="18" charset="0"/>
                        <a:ea typeface="Times New Roman" panose="02020603050405020304" pitchFamily="18" charset="0"/>
                      </a:rPr>
                      <m:t> </m:t>
                    </m:r>
                  </m:oMath>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6D30CA1E-3523-052E-CEF0-763DA013B302}"/>
                  </a:ext>
                </a:extLst>
              </p:cNvPr>
              <p:cNvSpPr txBox="1">
                <a:spLocks noRot="1" noChangeAspect="1" noMove="1" noResize="1" noEditPoints="1" noAdjustHandles="1" noChangeArrowheads="1" noChangeShapeType="1" noTextEdit="1"/>
              </p:cNvSpPr>
              <p:nvPr/>
            </p:nvSpPr>
            <p:spPr>
              <a:xfrm>
                <a:off x="208472" y="3527100"/>
                <a:ext cx="6094562" cy="1107996"/>
              </a:xfrm>
              <a:prstGeom prst="rect">
                <a:avLst/>
              </a:prstGeom>
              <a:blipFill>
                <a:blip r:embed="rId3"/>
                <a:stretch>
                  <a:fillRect l="-1300" t="-3867" r="-1300" b="-10497"/>
                </a:stretch>
              </a:blipFill>
            </p:spPr>
            <p:txBody>
              <a:bodyPr/>
              <a:lstStyle/>
              <a:p>
                <a:r>
                  <a:rPr lang="pt-BR">
                    <a:noFill/>
                  </a:rPr>
                  <a:t> </a:t>
                </a:r>
              </a:p>
            </p:txBody>
          </p:sp>
        </mc:Fallback>
      </mc:AlternateContent>
      <p:sp>
        <p:nvSpPr>
          <p:cNvPr id="14" name="CaixaDeTexto 13">
            <a:extLst>
              <a:ext uri="{FF2B5EF4-FFF2-40B4-BE49-F238E27FC236}">
                <a16:creationId xmlns:a16="http://schemas.microsoft.com/office/drawing/2014/main" id="{E10DE15C-BA37-0631-8D13-DD2D52BB5654}"/>
              </a:ext>
            </a:extLst>
          </p:cNvPr>
          <p:cNvSpPr txBox="1"/>
          <p:nvPr/>
        </p:nvSpPr>
        <p:spPr>
          <a:xfrm>
            <a:off x="208471" y="4563831"/>
            <a:ext cx="5680492" cy="11079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gn="just"/>
            <a:r>
              <a:rPr lang="pt-BR" sz="2200" b="0" i="0" u="none" strike="noStrike" baseline="0" dirty="0">
                <a:latin typeface="Arial Narrow" panose="020B0606020202030204" pitchFamily="34" charset="0"/>
                <a:cs typeface="Arial" panose="020B0604020202020204" pitchFamily="34" charset="0"/>
              </a:rPr>
              <a:t>Dado dos pontos </a:t>
            </a:r>
            <a:r>
              <a:rPr lang="pt-BR" sz="2200" b="0" i="1" u="none" strike="noStrike" baseline="0" dirty="0">
                <a:latin typeface="Arial Narrow" panose="020B0606020202030204" pitchFamily="34" charset="0"/>
                <a:cs typeface="Arial" panose="020B0604020202020204" pitchFamily="34" charset="0"/>
              </a:rPr>
              <a:t>J(0,8)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K(-4,4)</a:t>
            </a:r>
            <a:r>
              <a:rPr lang="pt-BR" sz="2200" b="0" i="0" u="none" strike="noStrike" baseline="0" dirty="0">
                <a:latin typeface="Arial Narrow" panose="020B0606020202030204" pitchFamily="34" charset="0"/>
                <a:cs typeface="Arial" panose="020B0604020202020204" pitchFamily="34" charset="0"/>
              </a:rPr>
              <a:t>, a equação da reta que passa por eles é determinada da seguinte forma:</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8D8FEF44-A3C1-88F0-FD03-445CF91B8007}"/>
                  </a:ext>
                </a:extLst>
              </p:cNvPr>
              <p:cNvSpPr txBox="1"/>
              <p:nvPr/>
            </p:nvSpPr>
            <p:spPr>
              <a:xfrm>
                <a:off x="6372725" y="605185"/>
                <a:ext cx="6094562" cy="3224344"/>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Seja </a:t>
                </a:r>
                <a14:m>
                  <m:oMath xmlns:m="http://schemas.openxmlformats.org/officeDocument/2006/math">
                    <m:r>
                      <m:rPr>
                        <m:sty m:val="p"/>
                      </m:rPr>
                      <a:rPr lang="pt-BR" sz="2200" b="0" i="0" u="none" strike="noStrike" baseline="0" smtClean="0">
                        <a:latin typeface="Cambria Math" panose="02040503050406030204" pitchFamily="18" charset="0"/>
                      </a:rPr>
                      <m:t>J</m:t>
                    </m:r>
                    <m:r>
                      <a:rPr lang="pt-BR" sz="2200" b="0" i="1" u="none" strike="noStrike" baseline="0" smtClean="0">
                        <a:latin typeface="Cambria Math" panose="02040503050406030204" pitchFamily="18" charset="0"/>
                      </a:rPr>
                      <m:t>(</m:t>
                    </m:r>
                    <m:sSub>
                      <m:sSubPr>
                        <m:ctrlPr>
                          <a:rPr lang="pt-BR" sz="2200" b="0" i="1" u="none" strike="noStrike" baseline="0" smtClean="0">
                            <a:latin typeface="Cambria Math" panose="02040503050406030204" pitchFamily="18" charset="0"/>
                          </a:rPr>
                        </m:ctrlPr>
                      </m:sSubPr>
                      <m:e>
                        <m:r>
                          <a:rPr lang="pt-BR" sz="2200" b="0" i="1" u="none" strike="noStrike" baseline="0" smtClean="0">
                            <a:latin typeface="Cambria Math" panose="02040503050406030204" pitchFamily="18" charset="0"/>
                          </a:rPr>
                          <m:t>𝑥</m:t>
                        </m:r>
                      </m:e>
                      <m:sub>
                        <m:r>
                          <a:rPr lang="pt-BR" sz="2200" b="0" i="1" u="none" strike="noStrike" baseline="0" smtClean="0">
                            <a:latin typeface="Cambria Math" panose="02040503050406030204" pitchFamily="18" charset="0"/>
                          </a:rPr>
                          <m:t>1</m:t>
                        </m:r>
                      </m:sub>
                    </m:sSub>
                    <m:r>
                      <a:rPr lang="pt-BR" sz="2200" b="0" i="1" u="none" strike="noStrike" baseline="0" smtClean="0">
                        <a:latin typeface="Cambria Math" panose="02040503050406030204" pitchFamily="18" charset="0"/>
                      </a:rPr>
                      <m:t>,</m:t>
                    </m:r>
                    <m:sSub>
                      <m:sSubPr>
                        <m:ctrlPr>
                          <a:rPr lang="pt-BR" sz="2200" b="0" i="1" u="none" strike="noStrike" baseline="0" smtClean="0">
                            <a:latin typeface="Cambria Math" panose="02040503050406030204" pitchFamily="18" charset="0"/>
                          </a:rPr>
                        </m:ctrlPr>
                      </m:sSubPr>
                      <m:e>
                        <m:r>
                          <a:rPr lang="pt-BR" sz="2200" b="0" i="1" u="none" strike="noStrike" baseline="0" smtClean="0">
                            <a:latin typeface="Cambria Math" panose="02040503050406030204" pitchFamily="18" charset="0"/>
                          </a:rPr>
                          <m:t>𝑦</m:t>
                        </m:r>
                      </m:e>
                      <m:sub>
                        <m:r>
                          <a:rPr lang="pt-BR" sz="2200" b="0" i="1" u="none" strike="noStrike" baseline="0" smtClean="0">
                            <a:latin typeface="Cambria Math" panose="02040503050406030204" pitchFamily="18" charset="0"/>
                          </a:rPr>
                          <m:t>1</m:t>
                        </m:r>
                      </m:sub>
                    </m:sSub>
                    <m:r>
                      <a:rPr lang="pt-BR" sz="2200" b="0" i="1" u="none" strike="noStrike" baseline="0" smtClean="0">
                        <a:latin typeface="Cambria Math" panose="02040503050406030204" pitchFamily="18" charset="0"/>
                      </a:rPr>
                      <m:t>)</m:t>
                    </m:r>
                  </m:oMath>
                </a14:m>
                <a:r>
                  <a:rPr lang="pt-BR" sz="2200" b="0" i="0" u="none" strike="noStrike" baseline="0" dirty="0">
                    <a:latin typeface="Arial Narrow" panose="020B0606020202030204" pitchFamily="34" charset="0"/>
                    <a:cs typeface="Arial" panose="020B0604020202020204" pitchFamily="34" charset="0"/>
                  </a:rPr>
                  <a:t> e </a:t>
                </a:r>
                <a14:m>
                  <m:oMath xmlns:m="http://schemas.openxmlformats.org/officeDocument/2006/math">
                    <m:r>
                      <m:rPr>
                        <m:sty m:val="p"/>
                      </m:rPr>
                      <a:rPr lang="pt-BR" sz="2200" b="0" i="0" smtClean="0">
                        <a:latin typeface="Cambria Math" panose="02040503050406030204" pitchFamily="18" charset="0"/>
                      </a:rPr>
                      <m:t>K</m:t>
                    </m:r>
                    <m:r>
                      <a:rPr lang="pt-BR" sz="2200" i="1">
                        <a:latin typeface="Cambria Math" panose="02040503050406030204" pitchFamily="18" charset="0"/>
                      </a:rPr>
                      <m:t>(</m:t>
                    </m:r>
                    <m:sSub>
                      <m:sSubPr>
                        <m:ctrlPr>
                          <a:rPr lang="pt-BR" sz="2200" i="1">
                            <a:latin typeface="Cambria Math" panose="02040503050406030204" pitchFamily="18" charset="0"/>
                          </a:rPr>
                        </m:ctrlPr>
                      </m:sSubPr>
                      <m:e>
                        <m:r>
                          <a:rPr lang="pt-BR" sz="2200" i="1">
                            <a:latin typeface="Cambria Math" panose="02040503050406030204" pitchFamily="18" charset="0"/>
                          </a:rPr>
                          <m:t>𝑥</m:t>
                        </m:r>
                      </m:e>
                      <m:sub>
                        <m:r>
                          <a:rPr lang="pt-BR" sz="2200" b="0" i="1" smtClean="0">
                            <a:latin typeface="Cambria Math" panose="02040503050406030204" pitchFamily="18" charset="0"/>
                          </a:rPr>
                          <m:t>2</m:t>
                        </m:r>
                      </m:sub>
                    </m:sSub>
                    <m:r>
                      <a:rPr lang="pt-BR" sz="2200" i="1">
                        <a:latin typeface="Cambria Math" panose="02040503050406030204" pitchFamily="18" charset="0"/>
                      </a:rPr>
                      <m:t>,</m:t>
                    </m:r>
                    <m:sSub>
                      <m:sSubPr>
                        <m:ctrlPr>
                          <a:rPr lang="pt-BR" sz="2200" i="1">
                            <a:latin typeface="Cambria Math" panose="02040503050406030204" pitchFamily="18" charset="0"/>
                          </a:rPr>
                        </m:ctrlPr>
                      </m:sSubPr>
                      <m:e>
                        <m:r>
                          <a:rPr lang="pt-BR" sz="2200" i="1">
                            <a:latin typeface="Cambria Math" panose="02040503050406030204" pitchFamily="18" charset="0"/>
                          </a:rPr>
                          <m:t>𝑦</m:t>
                        </m:r>
                      </m:e>
                      <m:sub>
                        <m:r>
                          <a:rPr lang="pt-BR" sz="2200" b="0" i="1" smtClean="0">
                            <a:latin typeface="Cambria Math" panose="02040503050406030204" pitchFamily="18" charset="0"/>
                          </a:rPr>
                          <m:t>2</m:t>
                        </m:r>
                      </m:sub>
                    </m:sSub>
                    <m:r>
                      <a:rPr lang="pt-BR" sz="2200" i="1">
                        <a:latin typeface="Cambria Math" panose="02040503050406030204" pitchFamily="18" charset="0"/>
                      </a:rPr>
                      <m:t>)</m:t>
                    </m:r>
                  </m:oMath>
                </a14:m>
                <a:r>
                  <a:rPr lang="pt-BR" sz="2200" b="0" i="0" u="none" strike="noStrike" baseline="0" dirty="0">
                    <a:latin typeface="Arial Narrow" panose="020B0606020202030204" pitchFamily="34" charset="0"/>
                    <a:cs typeface="Arial" panose="020B0604020202020204" pitchFamily="34" charset="0"/>
                  </a:rPr>
                  <a:t>, temos:</a:t>
                </a:r>
              </a:p>
              <a:p>
                <a:pPr algn="just">
                  <a:lnSpc>
                    <a:spcPct val="115000"/>
                  </a:lnSpc>
                  <a:buNone/>
                </a:pPr>
                <a14:m>
                  <m:oMathPara xmlns:m="http://schemas.openxmlformats.org/officeDocument/2006/math">
                    <m:oMathParaPr>
                      <m:jc m:val="centerGroup"/>
                    </m:oMathParaPr>
                    <m:oMath xmlns:m="http://schemas.openxmlformats.org/officeDocument/2006/math">
                      <m:r>
                        <a:rPr lang="pt-BR" sz="2200" i="1" smtClean="0">
                          <a:solidFill>
                            <a:srgbClr val="000000"/>
                          </a:solidFill>
                          <a:effectLst/>
                          <a:latin typeface="Cambria Math" panose="02040503050406030204" pitchFamily="18" charset="0"/>
                          <a:ea typeface="Times New Roman" panose="02020603050405020304" pitchFamily="18" charset="0"/>
                        </a:rPr>
                        <m:t>𝑎</m:t>
                      </m:r>
                      <m:r>
                        <a:rPr lang="pt-BR" sz="2200" i="1" smtClean="0">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0000"/>
                              </a:solidFill>
                              <a:effectLst/>
                              <a:latin typeface="Cambria Math" panose="02040503050406030204" pitchFamily="18" charset="0"/>
                              <a:ea typeface="Times New Roman" panose="02020603050405020304" pitchFamily="18" charset="0"/>
                            </a:rPr>
                            <m:t>𝑦</m:t>
                          </m:r>
                        </m:num>
                        <m:den>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𝑥</m:t>
                          </m:r>
                          <m:r>
                            <a:rPr lang="pt-BR" sz="2200" i="1">
                              <a:solidFill>
                                <a:srgbClr val="000000"/>
                              </a:solidFill>
                              <a:effectLst/>
                              <a:latin typeface="Cambria Math" panose="02040503050406030204" pitchFamily="18" charset="0"/>
                              <a:ea typeface="Times New Roman" panose="02020603050405020304" pitchFamily="18" charset="0"/>
                            </a:rPr>
                            <m:t> </m:t>
                          </m:r>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8−4</m:t>
                          </m:r>
                        </m:num>
                        <m:den>
                          <m:r>
                            <a:rPr lang="pt-BR" sz="2200" i="1">
                              <a:solidFill>
                                <a:srgbClr val="000000"/>
                              </a:solidFill>
                              <a:effectLst/>
                              <a:latin typeface="Cambria Math" panose="02040503050406030204" pitchFamily="18" charset="0"/>
                              <a:ea typeface="Times New Roman" panose="02020603050405020304" pitchFamily="18" charset="0"/>
                            </a:rPr>
                            <m:t>0−(−4)</m:t>
                          </m:r>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4</m:t>
                          </m:r>
                        </m:num>
                        <m:den>
                          <m:r>
                            <a:rPr lang="pt-BR" sz="2200" i="1">
                              <a:solidFill>
                                <a:srgbClr val="000000"/>
                              </a:solidFill>
                              <a:effectLst/>
                              <a:latin typeface="Cambria Math" panose="02040503050406030204" pitchFamily="18" charset="0"/>
                              <a:ea typeface="Times New Roman" panose="02020603050405020304" pitchFamily="18" charset="0"/>
                            </a:rPr>
                            <m:t> 4 </m:t>
                          </m:r>
                        </m:den>
                      </m:f>
                      <m:r>
                        <a:rPr lang="pt-BR" sz="2200" i="1">
                          <a:solidFill>
                            <a:srgbClr val="000000"/>
                          </a:solidFill>
                          <a:effectLst/>
                          <a:latin typeface="Cambria Math" panose="02040503050406030204" pitchFamily="18" charset="0"/>
                          <a:ea typeface="Times New Roman" panose="02020603050405020304" pitchFamily="18" charset="0"/>
                        </a:rPr>
                        <m:t>=1</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o ponto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J</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 intersecção da reta com o eixo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coeficiente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8. Assim:</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16" name="CaixaDeTexto 15">
                <a:extLst>
                  <a:ext uri="{FF2B5EF4-FFF2-40B4-BE49-F238E27FC236}">
                    <a16:creationId xmlns:a16="http://schemas.microsoft.com/office/drawing/2014/main" id="{8D8FEF44-A3C1-88F0-FD03-445CF91B8007}"/>
                  </a:ext>
                </a:extLst>
              </p:cNvPr>
              <p:cNvSpPr txBox="1">
                <a:spLocks noRot="1" noChangeAspect="1" noMove="1" noResize="1" noEditPoints="1" noAdjustHandles="1" noChangeArrowheads="1" noChangeShapeType="1" noTextEdit="1"/>
              </p:cNvSpPr>
              <p:nvPr/>
            </p:nvSpPr>
            <p:spPr>
              <a:xfrm>
                <a:off x="6372725" y="605185"/>
                <a:ext cx="6094562" cy="3224344"/>
              </a:xfrm>
              <a:prstGeom prst="rect">
                <a:avLst/>
              </a:prstGeom>
              <a:blipFill>
                <a:blip r:embed="rId4"/>
                <a:stretch>
                  <a:fillRect l="-1300" t="-945" r="-1300"/>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72C25F52-C000-C85D-B8AF-64057F4FA99F}"/>
              </a:ext>
            </a:extLst>
          </p:cNvPr>
          <p:cNvSpPr txBox="1"/>
          <p:nvPr/>
        </p:nvSpPr>
        <p:spPr>
          <a:xfrm>
            <a:off x="6303035" y="3429000"/>
            <a:ext cx="1903018" cy="1446550"/>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Observe a representação gráfica desta equação:</a:t>
            </a:r>
            <a:endParaRPr lang="pt-BR" sz="2200" dirty="0">
              <a:latin typeface="Arial Narrow" panose="020B0606020202030204" pitchFamily="34" charset="0"/>
              <a:cs typeface="Arial" panose="020B0604020202020204" pitchFamily="34" charset="0"/>
            </a:endParaRPr>
          </a:p>
        </p:txBody>
      </p:sp>
      <p:pic>
        <p:nvPicPr>
          <p:cNvPr id="5" name="Imagem 4" descr="Gráfico, Gráfico de linhas&#10;&#10;Descrição gerada automaticamente">
            <a:extLst>
              <a:ext uri="{FF2B5EF4-FFF2-40B4-BE49-F238E27FC236}">
                <a16:creationId xmlns:a16="http://schemas.microsoft.com/office/drawing/2014/main" id="{310794C8-6583-FBBE-235E-BC7AFC4F3BE5}"/>
              </a:ext>
            </a:extLst>
          </p:cNvPr>
          <p:cNvPicPr>
            <a:picLocks noChangeAspect="1"/>
          </p:cNvPicPr>
          <p:nvPr/>
        </p:nvPicPr>
        <p:blipFill rotWithShape="1">
          <a:blip r:embed="rId5"/>
          <a:srcRect l="48991"/>
          <a:stretch/>
        </p:blipFill>
        <p:spPr bwMode="auto">
          <a:xfrm>
            <a:off x="8346914" y="3303583"/>
            <a:ext cx="3298159" cy="31333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24084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589C9-AFAB-748F-91CC-9F45AD7F49B5}"/>
            </a:ext>
          </a:extLst>
        </p:cNvPr>
        <p:cNvGrpSpPr/>
        <p:nvPr/>
      </p:nvGrpSpPr>
      <p:grpSpPr>
        <a:xfrm>
          <a:off x="0" y="0"/>
          <a:ext cx="0" cy="0"/>
          <a:chOff x="0" y="0"/>
          <a:chExt cx="0" cy="0"/>
        </a:xfrm>
      </p:grpSpPr>
      <p:pic>
        <p:nvPicPr>
          <p:cNvPr id="7" name="Imagem 6" descr="Ícone&#10;&#10;O conteúdo gerado por IA pode estar incorreto.">
            <a:extLst>
              <a:ext uri="{FF2B5EF4-FFF2-40B4-BE49-F238E27FC236}">
                <a16:creationId xmlns:a16="http://schemas.microsoft.com/office/drawing/2014/main" id="{1D81730C-A315-76B4-EA54-8B28960F7DA3}"/>
              </a:ext>
            </a:extLst>
          </p:cNvPr>
          <p:cNvPicPr>
            <a:picLocks noChangeAspect="1"/>
          </p:cNvPicPr>
          <p:nvPr/>
        </p:nvPicPr>
        <p:blipFill>
          <a:blip r:embed="rId2"/>
          <a:stretch>
            <a:fillRect/>
          </a:stretch>
        </p:blipFill>
        <p:spPr>
          <a:xfrm>
            <a:off x="509000" y="532173"/>
            <a:ext cx="2283620" cy="865512"/>
          </a:xfrm>
          <a:prstGeom prst="rect">
            <a:avLst/>
          </a:prstGeom>
        </p:spPr>
      </p:pic>
      <p:sp>
        <p:nvSpPr>
          <p:cNvPr id="9" name="CaixaDeTexto 8">
            <a:extLst>
              <a:ext uri="{FF2B5EF4-FFF2-40B4-BE49-F238E27FC236}">
                <a16:creationId xmlns:a16="http://schemas.microsoft.com/office/drawing/2014/main" id="{309B437A-DA0D-C9BF-24F4-B614C6050561}"/>
              </a:ext>
            </a:extLst>
          </p:cNvPr>
          <p:cNvSpPr txBox="1"/>
          <p:nvPr/>
        </p:nvSpPr>
        <p:spPr>
          <a:xfrm>
            <a:off x="160849" y="1397685"/>
            <a:ext cx="11697776" cy="1785104"/>
          </a:xfrm>
          <a:prstGeom prst="rect">
            <a:avLst/>
          </a:prstGeom>
          <a:noFill/>
        </p:spPr>
        <p:txBody>
          <a:bodyPr wrap="square">
            <a:spAutoFit/>
          </a:bodyPr>
          <a:lstStyle/>
          <a:p>
            <a:pPr algn="just"/>
            <a:r>
              <a:rPr lang="pt-BR" sz="2200" b="1" dirty="0">
                <a:latin typeface="Arial Narrow" panose="020B0606020202030204" pitchFamily="34" charset="0"/>
                <a:cs typeface="Arial" panose="020B0604020202020204" pitchFamily="34" charset="0"/>
              </a:rPr>
              <a:t>3</a:t>
            </a:r>
            <a:r>
              <a:rPr lang="pt-BR" sz="2200" b="1" i="0" u="none" strike="noStrike" baseline="0" dirty="0">
                <a:latin typeface="Arial Narrow" panose="020B0606020202030204" pitchFamily="34" charset="0"/>
                <a:cs typeface="Arial" panose="020B0604020202020204" pitchFamily="34" charset="0"/>
              </a:rPr>
              <a:t>. (ENEM 2018) </a:t>
            </a:r>
            <a:r>
              <a:rPr lang="pt-BR" sz="2200" b="0" i="0" u="none" strike="noStrike" baseline="0" dirty="0">
                <a:latin typeface="Arial Narrow" panose="020B0606020202030204" pitchFamily="34" charset="0"/>
                <a:cs typeface="Arial" panose="020B0604020202020204" pitchFamily="34" charset="0"/>
              </a:rPr>
              <a:t>Uma indústria automobilística está testando um novo modelo de carro. Cinquenta litros de combustível são colocados no tanque desse carro, que é dirigido em uma pista de testes até que todo o combustível tenha sido consumido. O segmento de reta no gráfico mostra o resultado desse teste, no qual a quantidade de combustível no tanque é indicada no eixo </a:t>
            </a:r>
            <a:r>
              <a:rPr lang="pt-BR" sz="2200" b="0" i="1" u="none" strike="noStrike" baseline="0" dirty="0">
                <a:latin typeface="Arial Narrow" panose="020B0606020202030204" pitchFamily="34" charset="0"/>
                <a:cs typeface="Arial" panose="020B0604020202020204" pitchFamily="34" charset="0"/>
              </a:rPr>
              <a:t>y </a:t>
            </a:r>
            <a:r>
              <a:rPr lang="pt-BR" sz="2200" b="0" i="0" u="none" strike="noStrike" baseline="0" dirty="0">
                <a:latin typeface="Arial Narrow" panose="020B0606020202030204" pitchFamily="34" charset="0"/>
                <a:cs typeface="Arial" panose="020B0604020202020204" pitchFamily="34" charset="0"/>
              </a:rPr>
              <a:t>(vertical), e a distância percorrida pelo automóvel é indicada no eixo </a:t>
            </a:r>
            <a:r>
              <a:rPr lang="pt-BR" sz="2200" b="0" i="1" u="none" strike="noStrike" baseline="0" dirty="0">
                <a:latin typeface="Arial Narrow" panose="020B0606020202030204" pitchFamily="34" charset="0"/>
                <a:cs typeface="Arial" panose="020B0604020202020204" pitchFamily="34" charset="0"/>
              </a:rPr>
              <a:t>x </a:t>
            </a:r>
            <a:r>
              <a:rPr lang="pt-BR" sz="2200" b="0" i="0" u="none" strike="noStrike" baseline="0" dirty="0">
                <a:latin typeface="Arial Narrow" panose="020B0606020202030204" pitchFamily="34" charset="0"/>
                <a:cs typeface="Arial" panose="020B0604020202020204" pitchFamily="34" charset="0"/>
              </a:rPr>
              <a:t>(horizontal).</a:t>
            </a:r>
            <a:endParaRPr lang="pt-BR" sz="2200" dirty="0">
              <a:latin typeface="Arial Narrow" panose="020B0606020202030204" pitchFamily="34" charset="0"/>
              <a:cs typeface="Arial" panose="020B0604020202020204" pitchFamily="34" charset="0"/>
            </a:endParaRPr>
          </a:p>
        </p:txBody>
      </p:sp>
      <p:pic>
        <p:nvPicPr>
          <p:cNvPr id="5" name="Imagem 4" descr="Gráfico, Gráfico de linhas, Gráfico de dispersão&#10;&#10;O conteúdo gerado por IA pode estar incorreto.">
            <a:extLst>
              <a:ext uri="{FF2B5EF4-FFF2-40B4-BE49-F238E27FC236}">
                <a16:creationId xmlns:a16="http://schemas.microsoft.com/office/drawing/2014/main" id="{4ADE4BE9-BCB0-AB71-7608-959050E89731}"/>
              </a:ext>
            </a:extLst>
          </p:cNvPr>
          <p:cNvPicPr>
            <a:picLocks noChangeAspect="1"/>
          </p:cNvPicPr>
          <p:nvPr/>
        </p:nvPicPr>
        <p:blipFill>
          <a:blip r:embed="rId3"/>
          <a:stretch>
            <a:fillRect/>
          </a:stretch>
        </p:blipFill>
        <p:spPr>
          <a:xfrm>
            <a:off x="407987" y="3363764"/>
            <a:ext cx="5116513" cy="3040574"/>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75A82DC-9624-BB1F-CD90-5046573CAD34}"/>
                  </a:ext>
                </a:extLst>
              </p:cNvPr>
              <p:cNvSpPr txBox="1"/>
              <p:nvPr/>
            </p:nvSpPr>
            <p:spPr>
              <a:xfrm>
                <a:off x="5543549" y="2953359"/>
                <a:ext cx="6315076" cy="3260508"/>
              </a:xfrm>
              <a:prstGeom prst="rect">
                <a:avLst/>
              </a:prstGeom>
              <a:noFill/>
            </p:spPr>
            <p:txBody>
              <a:bodyPr wrap="square">
                <a:spAutoFit/>
              </a:bodyPr>
              <a:lstStyle/>
              <a:p>
                <a:pPr algn="just">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A expressão algébrica que relaciona a quantidade de combustível no tanque e a distância percorrida pelo automóvel 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A</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 −10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+ 500.</m:t>
                      </m:r>
                      <m:r>
                        <a:rPr lang="pt-BR" sz="2200" b="0" i="0" kern="100" smtClean="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B</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C</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+500.</m:t>
                      </m:r>
                      <m:r>
                        <a:rPr lang="pt-BR" sz="2200" b="0" i="0" kern="100" smtClean="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D</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E</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375A82DC-9624-BB1F-CD90-5046573CAD34}"/>
                  </a:ext>
                </a:extLst>
              </p:cNvPr>
              <p:cNvSpPr txBox="1">
                <a:spLocks noRot="1" noChangeAspect="1" noMove="1" noResize="1" noEditPoints="1" noAdjustHandles="1" noChangeArrowheads="1" noChangeShapeType="1" noTextEdit="1"/>
              </p:cNvSpPr>
              <p:nvPr/>
            </p:nvSpPr>
            <p:spPr>
              <a:xfrm>
                <a:off x="5543549" y="2953359"/>
                <a:ext cx="6315076" cy="3260508"/>
              </a:xfrm>
              <a:prstGeom prst="rect">
                <a:avLst/>
              </a:prstGeom>
              <a:blipFill>
                <a:blip r:embed="rId4"/>
                <a:stretch>
                  <a:fillRect l="-1255" t="-561" r="-1255"/>
                </a:stretch>
              </a:blipFill>
            </p:spPr>
            <p:txBody>
              <a:bodyPr/>
              <a:lstStyle/>
              <a:p>
                <a:r>
                  <a:rPr lang="pt-BR">
                    <a:noFill/>
                  </a:rPr>
                  <a:t> </a:t>
                </a:r>
              </a:p>
            </p:txBody>
          </p:sp>
        </mc:Fallback>
      </mc:AlternateContent>
    </p:spTree>
    <p:extLst>
      <p:ext uri="{BB962C8B-B14F-4D97-AF65-F5344CB8AC3E}">
        <p14:creationId xmlns:p14="http://schemas.microsoft.com/office/powerpoint/2010/main" val="21085154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2929B-2088-1C59-3841-A4634A80CCE5}"/>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48D9E509-8CAF-4E88-0D00-257AB6E31957}"/>
              </a:ext>
            </a:extLst>
          </p:cNvPr>
          <p:cNvSpPr txBox="1"/>
          <p:nvPr/>
        </p:nvSpPr>
        <p:spPr>
          <a:xfrm>
            <a:off x="333376" y="589128"/>
            <a:ext cx="11629100" cy="2462213"/>
          </a:xfrm>
          <a:prstGeom prst="rect">
            <a:avLst/>
          </a:prstGeom>
          <a:noFill/>
        </p:spPr>
        <p:txBody>
          <a:bodyPr wrap="square">
            <a:spAutoFit/>
          </a:bodyPr>
          <a:lstStyle/>
          <a:p>
            <a:pPr algn="just"/>
            <a:r>
              <a:rPr lang="pt-BR" sz="2200" b="1" dirty="0">
                <a:latin typeface="Arial Narrow" panose="020B0606020202030204" pitchFamily="34" charset="0"/>
              </a:rPr>
              <a:t>4</a:t>
            </a:r>
            <a:r>
              <a:rPr lang="pt-BR" sz="2200" b="1" i="0" u="none" strike="noStrike" baseline="0" dirty="0">
                <a:latin typeface="Arial Narrow" panose="020B0606020202030204" pitchFamily="34" charset="0"/>
              </a:rPr>
              <a:t>. (ENEM 2020) </a:t>
            </a:r>
            <a:r>
              <a:rPr lang="pt-BR" sz="2200" b="0" i="0" u="none" strike="noStrike" baseline="0" dirty="0">
                <a:latin typeface="Arial Narrow" panose="020B0606020202030204" pitchFamily="34" charset="0"/>
              </a:rPr>
              <a:t>Por muitos anos, o Brasil tem figurado no cenário mundial entre os maiores produtores e exportadores de soja. Entre os anos de </a:t>
            </a:r>
            <a:r>
              <a:rPr lang="pt-BR" sz="2200" b="0" i="1" u="none" strike="noStrike" baseline="0" dirty="0">
                <a:latin typeface="Arial Narrow" panose="020B0606020202030204" pitchFamily="34" charset="0"/>
              </a:rPr>
              <a:t>2010 </a:t>
            </a:r>
            <a:r>
              <a:rPr lang="pt-BR" sz="2200" b="0" i="0" u="none" strike="noStrike" baseline="0" dirty="0">
                <a:latin typeface="Arial Narrow" panose="020B0606020202030204" pitchFamily="34" charset="0"/>
              </a:rPr>
              <a:t>e </a:t>
            </a:r>
            <a:r>
              <a:rPr lang="pt-BR" sz="2200" b="0" i="1" u="none" strike="noStrike" baseline="0" dirty="0">
                <a:latin typeface="Arial Narrow" panose="020B0606020202030204" pitchFamily="34" charset="0"/>
              </a:rPr>
              <a:t>2014</a:t>
            </a:r>
            <a:r>
              <a:rPr lang="pt-BR" sz="2200" b="0" i="0" u="none" strike="noStrike" baseline="0" dirty="0">
                <a:latin typeface="Arial Narrow" panose="020B0606020202030204" pitchFamily="34" charset="0"/>
              </a:rPr>
              <a:t>, houve uma forte tendência de aumento da produtividade, porém, um aspecto dificultou esse avanço: o alto custo do imposto ao produtor associado ao baixo preço de venda do produto. Em média, um produtor gastava R$ </a:t>
            </a:r>
            <a:r>
              <a:rPr lang="pt-BR" sz="2200" b="0" i="1" u="none" strike="noStrike" baseline="0" dirty="0">
                <a:latin typeface="Arial Narrow" panose="020B0606020202030204" pitchFamily="34" charset="0"/>
              </a:rPr>
              <a:t>1200,00 </a:t>
            </a:r>
            <a:r>
              <a:rPr lang="pt-BR" sz="2200" dirty="0">
                <a:latin typeface="Arial Narrow" panose="020B0606020202030204" pitchFamily="34" charset="0"/>
                <a:cs typeface="Arial" panose="020B0604020202020204" pitchFamily="34" charset="0"/>
              </a:rPr>
              <a:t>por hectare plantado, e vendia por R$ </a:t>
            </a:r>
            <a:r>
              <a:rPr lang="pt-BR" sz="2200" i="1" dirty="0">
                <a:latin typeface="Arial Narrow" panose="020B0606020202030204" pitchFamily="34" charset="0"/>
                <a:cs typeface="Arial" panose="020B0604020202020204" pitchFamily="34" charset="0"/>
              </a:rPr>
              <a:t>50,00 </a:t>
            </a:r>
            <a:r>
              <a:rPr lang="pt-BR" sz="2200" dirty="0">
                <a:latin typeface="Arial Narrow" panose="020B0606020202030204" pitchFamily="34" charset="0"/>
                <a:cs typeface="Arial" panose="020B0604020202020204" pitchFamily="34" charset="0"/>
              </a:rPr>
              <a:t>cada saca de </a:t>
            </a:r>
            <a:r>
              <a:rPr lang="pt-BR" sz="2200" i="1" dirty="0">
                <a:latin typeface="Arial Narrow" panose="020B0606020202030204" pitchFamily="34" charset="0"/>
                <a:cs typeface="Arial" panose="020B0604020202020204" pitchFamily="34" charset="0"/>
              </a:rPr>
              <a:t>60 </a:t>
            </a:r>
            <a:r>
              <a:rPr lang="pt-BR" sz="2200" dirty="0">
                <a:latin typeface="Arial Narrow" panose="020B0606020202030204" pitchFamily="34" charset="0"/>
                <a:cs typeface="Arial" panose="020B0604020202020204" pitchFamily="34" charset="0"/>
              </a:rPr>
              <a:t>kg. Ciente desses valores, um produtor pode, em certo ano, determinar uma relação do lucro </a:t>
            </a:r>
            <a:r>
              <a:rPr lang="pt-BR" sz="2200" i="1" dirty="0">
                <a:latin typeface="Arial Narrow" panose="020B0606020202030204" pitchFamily="34" charset="0"/>
                <a:cs typeface="Arial" panose="020B0604020202020204" pitchFamily="34" charset="0"/>
              </a:rPr>
              <a:t>L </a:t>
            </a:r>
            <a:r>
              <a:rPr lang="pt-BR" sz="2200" dirty="0">
                <a:latin typeface="Arial Narrow" panose="020B0606020202030204" pitchFamily="34" charset="0"/>
                <a:cs typeface="Arial" panose="020B0604020202020204" pitchFamily="34" charset="0"/>
              </a:rPr>
              <a:t>que obteve em função das sacas de </a:t>
            </a:r>
            <a:r>
              <a:rPr lang="pt-BR" sz="2200" i="1" dirty="0">
                <a:latin typeface="Arial Narrow" panose="020B0606020202030204" pitchFamily="34" charset="0"/>
                <a:cs typeface="Arial" panose="020B0604020202020204" pitchFamily="34" charset="0"/>
              </a:rPr>
              <a:t>60 </a:t>
            </a:r>
            <a:r>
              <a:rPr lang="pt-BR" sz="2200" dirty="0">
                <a:latin typeface="Arial Narrow" panose="020B0606020202030204" pitchFamily="34" charset="0"/>
                <a:cs typeface="Arial" panose="020B0604020202020204" pitchFamily="34" charset="0"/>
              </a:rPr>
              <a:t>kg vendidas. Suponha que ele plantou </a:t>
            </a:r>
            <a:r>
              <a:rPr lang="pt-BR" sz="2200" i="1" dirty="0">
                <a:latin typeface="Arial Narrow" panose="020B0606020202030204" pitchFamily="34" charset="0"/>
                <a:cs typeface="Arial" panose="020B0604020202020204" pitchFamily="34" charset="0"/>
              </a:rPr>
              <a:t>10 </a:t>
            </a:r>
            <a:r>
              <a:rPr lang="pt-BR" sz="2200" dirty="0">
                <a:latin typeface="Arial Narrow" panose="020B0606020202030204" pitchFamily="34" charset="0"/>
                <a:cs typeface="Arial" panose="020B0604020202020204" pitchFamily="34" charset="0"/>
              </a:rPr>
              <a:t>hectares de soja em sua propriedade, na qual colheu x sacas de </a:t>
            </a:r>
            <a:r>
              <a:rPr lang="pt-BR" sz="2200" i="1" dirty="0">
                <a:latin typeface="Arial Narrow" panose="020B0606020202030204" pitchFamily="34" charset="0"/>
                <a:cs typeface="Arial" panose="020B0604020202020204" pitchFamily="34" charset="0"/>
              </a:rPr>
              <a:t>60 </a:t>
            </a:r>
            <a:r>
              <a:rPr lang="pt-BR" sz="2200" dirty="0">
                <a:latin typeface="Arial Narrow" panose="020B0606020202030204" pitchFamily="34" charset="0"/>
                <a:cs typeface="Arial" panose="020B0604020202020204" pitchFamily="34" charset="0"/>
              </a:rPr>
              <a:t>kg e todas as sacas foram vendidas.</a:t>
            </a:r>
          </a:p>
        </p:txBody>
      </p:sp>
      <p:sp>
        <p:nvSpPr>
          <p:cNvPr id="5" name="CaixaDeTexto 4">
            <a:extLst>
              <a:ext uri="{FF2B5EF4-FFF2-40B4-BE49-F238E27FC236}">
                <a16:creationId xmlns:a16="http://schemas.microsoft.com/office/drawing/2014/main" id="{2AE27D74-906A-1908-0649-F924C04572EC}"/>
              </a:ext>
            </a:extLst>
          </p:cNvPr>
          <p:cNvSpPr txBox="1"/>
          <p:nvPr/>
        </p:nvSpPr>
        <p:spPr>
          <a:xfrm>
            <a:off x="7486650" y="3060866"/>
            <a:ext cx="4475826" cy="299449"/>
          </a:xfrm>
          <a:prstGeom prst="rect">
            <a:avLst/>
          </a:prstGeom>
          <a:noFill/>
        </p:spPr>
        <p:txBody>
          <a:bodyPr wrap="square">
            <a:spAutoFit/>
          </a:bodyPr>
          <a:lstStyle/>
          <a:p>
            <a:pPr algn="r">
              <a:lnSpc>
                <a:spcPct val="115000"/>
              </a:lnSpc>
              <a:spcAft>
                <a:spcPts val="800"/>
              </a:spcAft>
              <a:buNone/>
            </a:pPr>
            <a:r>
              <a:rPr lang="pt-BR" sz="1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Disponível em: www.cnpso.embrapa.br. Acesso em: 27 fev. 2012 (adaptado).</a:t>
            </a:r>
            <a:endParaRPr lang="pt-BR" sz="1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43D1693-9C00-5A06-FE16-9779413B2198}"/>
                  </a:ext>
                </a:extLst>
              </p:cNvPr>
              <p:cNvSpPr txBox="1"/>
              <p:nvPr/>
            </p:nvSpPr>
            <p:spPr>
              <a:xfrm>
                <a:off x="333376" y="3497686"/>
                <a:ext cx="11629100" cy="2393925"/>
              </a:xfrm>
              <a:prstGeom prst="rect">
                <a:avLst/>
              </a:prstGeom>
              <a:noFill/>
            </p:spPr>
            <p:txBody>
              <a:bodyPr wrap="square">
                <a:spAutoFit/>
              </a:bodyPr>
              <a:lstStyle/>
              <a:p>
                <a:pPr algn="just">
                  <a:lnSpc>
                    <a:spcPct val="115000"/>
                  </a:lnSpc>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Qual é a expressão que determinou o lucro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𝐿</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em função 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obtido por esse produtor nesse ano?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𝐿</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50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−1 200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(B)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𝐿</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50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−12 000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(C)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𝐿</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50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+12 000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(D)</a:t>
                </a:r>
                <a:r>
                  <a:rPr lang="pt-BR" sz="2200" i="1"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𝐿</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500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−1 200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𝐿</m:t>
                    </m:r>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1 200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43D1693-9C00-5A06-FE16-9779413B2198}"/>
                  </a:ext>
                </a:extLst>
              </p:cNvPr>
              <p:cNvSpPr txBox="1">
                <a:spLocks noRot="1" noChangeAspect="1" noMove="1" noResize="1" noEditPoints="1" noAdjustHandles="1" noChangeArrowheads="1" noChangeShapeType="1" noTextEdit="1"/>
              </p:cNvSpPr>
              <p:nvPr/>
            </p:nvSpPr>
            <p:spPr>
              <a:xfrm>
                <a:off x="333376" y="3497686"/>
                <a:ext cx="11629100" cy="2393925"/>
              </a:xfrm>
              <a:prstGeom prst="rect">
                <a:avLst/>
              </a:prstGeom>
              <a:blipFill>
                <a:blip r:embed="rId2"/>
                <a:stretch>
                  <a:fillRect l="-682" t="-1020" b="-4592"/>
                </a:stretch>
              </a:blipFill>
            </p:spPr>
            <p:txBody>
              <a:bodyPr/>
              <a:lstStyle/>
              <a:p>
                <a:r>
                  <a:rPr lang="pt-BR">
                    <a:noFill/>
                  </a:rPr>
                  <a:t> </a:t>
                </a:r>
              </a:p>
            </p:txBody>
          </p:sp>
        </mc:Fallback>
      </mc:AlternateContent>
    </p:spTree>
    <p:extLst>
      <p:ext uri="{BB962C8B-B14F-4D97-AF65-F5344CB8AC3E}">
        <p14:creationId xmlns:p14="http://schemas.microsoft.com/office/powerpoint/2010/main" val="30192384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A216-CAEF-E903-4591-6C3A42003DA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320D4B7-7554-F4D9-386B-6FF1BF5E49ED}"/>
              </a:ext>
            </a:extLst>
          </p:cNvPr>
          <p:cNvCxnSpPr>
            <a:cxnSpLocks/>
          </p:cNvCxnSpPr>
          <p:nvPr/>
        </p:nvCxnSpPr>
        <p:spPr>
          <a:xfrm>
            <a:off x="6096000" y="676987"/>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8" name="Imagem 7" descr="Interface gráfica do usuário, Texto, Aplicativo&#10;&#10;O conteúdo gerado por IA pode estar incorreto.">
            <a:extLst>
              <a:ext uri="{FF2B5EF4-FFF2-40B4-BE49-F238E27FC236}">
                <a16:creationId xmlns:a16="http://schemas.microsoft.com/office/drawing/2014/main" id="{92E2D58B-83C0-E0FA-9D88-7EF12446EE32}"/>
              </a:ext>
            </a:extLst>
          </p:cNvPr>
          <p:cNvPicPr>
            <a:picLocks noChangeAspect="1"/>
          </p:cNvPicPr>
          <p:nvPr/>
        </p:nvPicPr>
        <p:blipFill>
          <a:blip r:embed="rId2"/>
          <a:stretch>
            <a:fillRect/>
          </a:stretch>
        </p:blipFill>
        <p:spPr>
          <a:xfrm>
            <a:off x="223443" y="559981"/>
            <a:ext cx="5652234" cy="2049509"/>
          </a:xfrm>
          <a:prstGeom prst="rect">
            <a:avLst/>
          </a:prstGeom>
        </p:spPr>
      </p:pic>
      <p:sp>
        <p:nvSpPr>
          <p:cNvPr id="10" name="CaixaDeTexto 9">
            <a:extLst>
              <a:ext uri="{FF2B5EF4-FFF2-40B4-BE49-F238E27FC236}">
                <a16:creationId xmlns:a16="http://schemas.microsoft.com/office/drawing/2014/main" id="{7C48589A-FC09-6A26-F6EA-55F2FE67D881}"/>
              </a:ext>
            </a:extLst>
          </p:cNvPr>
          <p:cNvSpPr txBox="1"/>
          <p:nvPr/>
        </p:nvSpPr>
        <p:spPr>
          <a:xfrm>
            <a:off x="333608" y="2644942"/>
            <a:ext cx="5652226" cy="11079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1</a:t>
            </a:r>
            <a:r>
              <a:rPr lang="pt-BR" sz="2200" b="0" i="0" u="none" strike="noStrike" baseline="0" dirty="0">
                <a:latin typeface="Arial Narrow" panose="020B0606020202030204" pitchFamily="34" charset="0"/>
                <a:cs typeface="Arial" panose="020B0604020202020204" pitchFamily="34" charset="0"/>
              </a:rPr>
              <a:t>. Observe na tabela, a seguir, a sequência de pares ordenados que geram o gráfico de uma função polinomial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grau.</a:t>
            </a:r>
            <a:endParaRPr lang="pt-BR" sz="2200" dirty="0">
              <a:latin typeface="Arial Narrow" panose="020B0606020202030204" pitchFamily="34" charset="0"/>
              <a:cs typeface="Arial" panose="020B0604020202020204" pitchFamily="34" charset="0"/>
            </a:endParaRPr>
          </a:p>
        </p:txBody>
      </p:sp>
      <p:pic>
        <p:nvPicPr>
          <p:cNvPr id="12" name="Imagem 11" descr="Tabela&#10;&#10;O conteúdo gerado por IA pode estar incorreto.">
            <a:extLst>
              <a:ext uri="{FF2B5EF4-FFF2-40B4-BE49-F238E27FC236}">
                <a16:creationId xmlns:a16="http://schemas.microsoft.com/office/drawing/2014/main" id="{162BFD33-2B23-F8B0-6221-FD667734B0BC}"/>
              </a:ext>
            </a:extLst>
          </p:cNvPr>
          <p:cNvPicPr>
            <a:picLocks noChangeAspect="1"/>
          </p:cNvPicPr>
          <p:nvPr/>
        </p:nvPicPr>
        <p:blipFill>
          <a:blip r:embed="rId3"/>
          <a:stretch>
            <a:fillRect/>
          </a:stretch>
        </p:blipFill>
        <p:spPr>
          <a:xfrm>
            <a:off x="333608" y="3752938"/>
            <a:ext cx="2787138" cy="2349034"/>
          </a:xfrm>
          <a:prstGeom prst="rect">
            <a:avLst/>
          </a:prstGeom>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461A958E-5B95-7F64-FCE5-0C2C4CA0C47D}"/>
                  </a:ext>
                </a:extLst>
              </p:cNvPr>
              <p:cNvSpPr txBox="1"/>
              <p:nvPr/>
            </p:nvSpPr>
            <p:spPr>
              <a:xfrm>
                <a:off x="3159721" y="3642359"/>
                <a:ext cx="2911524" cy="257019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Qual é a Lei de formação desta sequência?</a:t>
                </a:r>
              </a:p>
              <a:p>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m:t>
                    </m:r>
                    <m:r>
                      <a:rPr lang="pt-BR" sz="2200" i="1">
                        <a:latin typeface="Cambria Math" panose="02040503050406030204" pitchFamily="18" charset="0"/>
                      </a:rPr>
                      <m:t>𝑥</m:t>
                    </m:r>
                    <m:r>
                      <a:rPr lang="pt-BR" sz="2200" i="1">
                        <a:latin typeface="Cambria Math" panose="02040503050406030204" pitchFamily="18" charset="0"/>
                      </a:rPr>
                      <m:t>+2</m:t>
                    </m:r>
                  </m:oMath>
                </a14:m>
                <a:endParaRPr lang="pt-BR" sz="2200" dirty="0">
                  <a:latin typeface="Arial Narrow" panose="020B0606020202030204" pitchFamily="34" charset="0"/>
                </a:endParaRPr>
              </a:p>
              <a:p>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m:t>
                    </m:r>
                    <m:r>
                      <a:rPr lang="pt-BR" sz="2200" i="1">
                        <a:latin typeface="Cambria Math" panose="02040503050406030204" pitchFamily="18" charset="0"/>
                      </a:rPr>
                      <m:t>𝑥</m:t>
                    </m:r>
                    <m:r>
                      <a:rPr lang="pt-BR" sz="2200" i="1">
                        <a:latin typeface="Cambria Math" panose="02040503050406030204" pitchFamily="18" charset="0"/>
                      </a:rPr>
                      <m:t>+2</m:t>
                    </m:r>
                  </m:oMath>
                </a14:m>
                <a:endParaRPr lang="pt-BR" sz="2200" dirty="0">
                  <a:latin typeface="Arial Narrow" panose="020B0606020202030204" pitchFamily="34" charset="0"/>
                </a:endParaRPr>
              </a:p>
              <a:p>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m:t>
                    </m:r>
                    <m:r>
                      <a:rPr lang="pt-BR" sz="2200" i="1">
                        <a:latin typeface="Cambria Math" panose="02040503050406030204" pitchFamily="18" charset="0"/>
                      </a:rPr>
                      <m:t>𝑥</m:t>
                    </m:r>
                    <m:r>
                      <a:rPr lang="pt-BR" sz="2200" i="1">
                        <a:latin typeface="Cambria Math" panose="02040503050406030204" pitchFamily="18" charset="0"/>
                      </a:rPr>
                      <m:t>−2</m:t>
                    </m:r>
                  </m:oMath>
                </a14:m>
                <a:endParaRPr lang="pt-BR" sz="2200" dirty="0">
                  <a:latin typeface="Arial Narrow" panose="020B0606020202030204" pitchFamily="34" charset="0"/>
                </a:endParaRPr>
              </a:p>
              <a:p>
                <a:r>
                  <a:rPr lang="pt-BR" sz="2200" dirty="0">
                    <a:latin typeface="Arial Narrow" panose="020B0606020202030204" pitchFamily="34" charset="0"/>
                  </a:rPr>
                  <a:t>(D)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=2</m:t>
                    </m:r>
                    <m:r>
                      <a:rPr lang="pt-BR" sz="2200" i="1">
                        <a:latin typeface="Cambria Math" panose="02040503050406030204" pitchFamily="18" charset="0"/>
                      </a:rPr>
                      <m:t>𝑥</m:t>
                    </m:r>
                  </m:oMath>
                </a14:m>
                <a:endParaRPr lang="pt-BR" sz="2200" dirty="0">
                  <a:latin typeface="Arial Narrow" panose="020B0606020202030204" pitchFamily="34" charset="0"/>
                </a:endParaRPr>
              </a:p>
              <a:p>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𝑥</m:t>
                        </m:r>
                      </m:num>
                      <m:den>
                        <m:r>
                          <a:rPr lang="pt-BR" sz="2200" i="1">
                            <a:latin typeface="Cambria Math" panose="02040503050406030204" pitchFamily="18" charset="0"/>
                          </a:rPr>
                          <m:t> 2 </m:t>
                        </m:r>
                      </m:den>
                    </m:f>
                  </m:oMath>
                </a14:m>
                <a:endParaRPr lang="pt-BR" sz="2200" dirty="0">
                  <a:latin typeface="Arial Narrow" panose="020B0606020202030204" pitchFamily="34" charset="0"/>
                </a:endParaRPr>
              </a:p>
            </p:txBody>
          </p:sp>
        </mc:Choice>
        <mc:Fallback xmlns="">
          <p:sp>
            <p:nvSpPr>
              <p:cNvPr id="14" name="CaixaDeTexto 13">
                <a:extLst>
                  <a:ext uri="{FF2B5EF4-FFF2-40B4-BE49-F238E27FC236}">
                    <a16:creationId xmlns:a16="http://schemas.microsoft.com/office/drawing/2014/main" id="{461A958E-5B95-7F64-FCE5-0C2C4CA0C47D}"/>
                  </a:ext>
                </a:extLst>
              </p:cNvPr>
              <p:cNvSpPr txBox="1">
                <a:spLocks noRot="1" noChangeAspect="1" noMove="1" noResize="1" noEditPoints="1" noAdjustHandles="1" noChangeArrowheads="1" noChangeShapeType="1" noTextEdit="1"/>
              </p:cNvSpPr>
              <p:nvPr/>
            </p:nvSpPr>
            <p:spPr>
              <a:xfrm>
                <a:off x="3159721" y="3642359"/>
                <a:ext cx="2911524" cy="2570191"/>
              </a:xfrm>
              <a:prstGeom prst="rect">
                <a:avLst/>
              </a:prstGeom>
              <a:blipFill>
                <a:blip r:embed="rId4"/>
                <a:stretch>
                  <a:fillRect l="-2720" t="-1185" r="-2510" b="-948"/>
                </a:stretch>
              </a:blipFill>
            </p:spPr>
            <p:txBody>
              <a:bodyPr/>
              <a:lstStyle/>
              <a:p>
                <a:r>
                  <a:rPr lang="pt-BR">
                    <a:noFill/>
                  </a:rPr>
                  <a:t> </a:t>
                </a:r>
              </a:p>
            </p:txBody>
          </p:sp>
        </mc:Fallback>
      </mc:AlternateContent>
      <p:pic>
        <p:nvPicPr>
          <p:cNvPr id="3" name="Imagem 2" descr="Interface gráfica do usuário&#10;&#10;O conteúdo gerado por IA pode estar incorreto.">
            <a:extLst>
              <a:ext uri="{FF2B5EF4-FFF2-40B4-BE49-F238E27FC236}">
                <a16:creationId xmlns:a16="http://schemas.microsoft.com/office/drawing/2014/main" id="{17FD2366-5D0E-B3A4-300D-49232AB4DBF0}"/>
              </a:ext>
            </a:extLst>
          </p:cNvPr>
          <p:cNvPicPr>
            <a:picLocks noChangeAspect="1"/>
          </p:cNvPicPr>
          <p:nvPr/>
        </p:nvPicPr>
        <p:blipFill>
          <a:blip r:embed="rId5"/>
          <a:stretch>
            <a:fillRect/>
          </a:stretch>
        </p:blipFill>
        <p:spPr>
          <a:xfrm>
            <a:off x="6248352" y="424576"/>
            <a:ext cx="3520539" cy="777437"/>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1318FD2-E748-79BE-06D7-9DC830B5F9A0}"/>
                  </a:ext>
                </a:extLst>
              </p:cNvPr>
              <p:cNvSpPr txBox="1"/>
              <p:nvPr/>
            </p:nvSpPr>
            <p:spPr>
              <a:xfrm>
                <a:off x="6181411" y="1202013"/>
                <a:ext cx="5601014" cy="4493538"/>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MÉTODO DE RESOLUÇÃO DE UMA EQUAÇÃO POLINOMIAL DO 1° GRAU</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Dada a equação:</a:t>
                </a:r>
              </a:p>
              <a:p>
                <a:pPr algn="ctr"/>
                <a14:m>
                  <m:oMathPara xmlns:m="http://schemas.openxmlformats.org/officeDocument/2006/math">
                    <m:oMathParaPr>
                      <m:jc m:val="centerGroup"/>
                    </m:oMathParaPr>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4</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+ 44 = 7</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+ 23</m:t>
                      </m:r>
                    </m:oMath>
                  </m:oMathPara>
                </a14:m>
                <a:endParaRPr lang="pt-BR" sz="2200" b="0"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Com base na aplicação dos princípios citados anteriormente, temos o desenvolvimento dos seguintes passos:</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1" i="0" u="none" strike="noStrike" baseline="0" dirty="0">
                    <a:latin typeface="Arial Narrow" panose="020B0606020202030204" pitchFamily="34" charset="0"/>
                    <a:cs typeface="Arial" panose="020B0604020202020204" pitchFamily="34" charset="0"/>
                  </a:rPr>
                  <a:t>1º passo: </a:t>
                </a:r>
                <a:r>
                  <a:rPr lang="pt-BR" sz="2200" b="0" i="0" u="none" strike="noStrike" baseline="0" dirty="0">
                    <a:latin typeface="Arial Narrow" panose="020B0606020202030204" pitchFamily="34" charset="0"/>
                    <a:cs typeface="Arial" panose="020B0604020202020204" pitchFamily="34" charset="0"/>
                  </a:rPr>
                  <a:t>Coloca–se todos os coeficientes que estiverem acompanhados, pelas incógnitas, em um dos membros da igualdade e, aqueles que não estão acompanhados, no outro.</a:t>
                </a:r>
                <a:endParaRPr lang="pt-BR" sz="2200" dirty="0">
                  <a:latin typeface="Arial Narrow" panose="020B0606020202030204" pitchFamily="34" charset="0"/>
                  <a:cs typeface="Arial" panose="020B0604020202020204" pitchFamily="34" charset="0"/>
                </a:endParaRPr>
              </a:p>
            </p:txBody>
          </p:sp>
        </mc:Choice>
        <mc:Fallback xmlns="">
          <p:sp>
            <p:nvSpPr>
              <p:cNvPr id="5" name="CaixaDeTexto 4">
                <a:extLst>
                  <a:ext uri="{FF2B5EF4-FFF2-40B4-BE49-F238E27FC236}">
                    <a16:creationId xmlns:a16="http://schemas.microsoft.com/office/drawing/2014/main" id="{01318FD2-E748-79BE-06D7-9DC830B5F9A0}"/>
                  </a:ext>
                </a:extLst>
              </p:cNvPr>
              <p:cNvSpPr txBox="1">
                <a:spLocks noRot="1" noChangeAspect="1" noMove="1" noResize="1" noEditPoints="1" noAdjustHandles="1" noChangeArrowheads="1" noChangeShapeType="1" noTextEdit="1"/>
              </p:cNvSpPr>
              <p:nvPr/>
            </p:nvSpPr>
            <p:spPr>
              <a:xfrm>
                <a:off x="6181411" y="1202013"/>
                <a:ext cx="5601014" cy="4493538"/>
              </a:xfrm>
              <a:prstGeom prst="rect">
                <a:avLst/>
              </a:prstGeom>
              <a:blipFill>
                <a:blip r:embed="rId6"/>
                <a:stretch>
                  <a:fillRect l="-1415" t="-950" r="-1415" b="-2035"/>
                </a:stretch>
              </a:blipFill>
            </p:spPr>
            <p:txBody>
              <a:bodyPr/>
              <a:lstStyle/>
              <a:p>
                <a:r>
                  <a:rPr lang="pt-BR">
                    <a:noFill/>
                  </a:rPr>
                  <a:t> </a:t>
                </a:r>
              </a:p>
            </p:txBody>
          </p:sp>
        </mc:Fallback>
      </mc:AlternateContent>
    </p:spTree>
    <p:extLst>
      <p:ext uri="{BB962C8B-B14F-4D97-AF65-F5344CB8AC3E}">
        <p14:creationId xmlns:p14="http://schemas.microsoft.com/office/powerpoint/2010/main" val="40605463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157E6-E209-4490-D034-C8D59CE3124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C0EC1BF-BE1E-B4C2-187D-C5B0A44D805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F9FA8DA-5CBC-193E-6502-BEF25AE04F90}"/>
                  </a:ext>
                </a:extLst>
              </p:cNvPr>
              <p:cNvSpPr txBox="1"/>
              <p:nvPr/>
            </p:nvSpPr>
            <p:spPr>
              <a:xfrm>
                <a:off x="208476" y="592638"/>
                <a:ext cx="6023028" cy="5909246"/>
              </a:xfrm>
              <a:prstGeom prst="rect">
                <a:avLst/>
              </a:prstGeom>
              <a:noFill/>
            </p:spPr>
            <p:txBody>
              <a:bodyPr wrap="square">
                <a:spAutoFit/>
              </a:bodyPr>
              <a:lstStyle/>
              <a:p>
                <a:pPr algn="ctr">
                  <a:buNone/>
                </a:pPr>
                <a14:m>
                  <m:oMathPara xmlns:m="http://schemas.openxmlformats.org/officeDocument/2006/math">
                    <m:oMathParaPr>
                      <m:jc m:val="centerGroup"/>
                    </m:oMathParaPr>
                    <m:oMath xmlns:m="http://schemas.openxmlformats.org/officeDocument/2006/math">
                      <m:d>
                        <m:dPr>
                          <m:ctrlPr>
                            <a:rPr lang="pt-BR" sz="2200" b="1" i="1" smtClean="0">
                              <a:solidFill>
                                <a:srgbClr val="7030A0"/>
                              </a:solidFill>
                              <a:effectLst/>
                              <a:latin typeface="Cambria Math" panose="02040503050406030204" pitchFamily="18" charset="0"/>
                              <a:ea typeface="Times New Roman" panose="02020603050405020304" pitchFamily="18" charset="0"/>
                            </a:rPr>
                          </m:ctrlPr>
                        </m:dPr>
                        <m:e>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𝟕</m:t>
                          </m:r>
                          <m:r>
                            <a:rPr lang="pt-BR" sz="2200" b="1" i="1">
                              <a:solidFill>
                                <a:srgbClr val="7030A0"/>
                              </a:solidFill>
                              <a:effectLst/>
                              <a:latin typeface="Cambria Math" panose="02040503050406030204" pitchFamily="18" charset="0"/>
                              <a:ea typeface="Times New Roman" panose="02020603050405020304" pitchFamily="18" charset="0"/>
                            </a:rPr>
                            <m:t>𝒙</m:t>
                          </m:r>
                        </m:e>
                      </m:d>
                      <m:r>
                        <a:rPr lang="pt-BR" sz="2200" i="1">
                          <a:effectLst/>
                          <a:latin typeface="Cambria Math" panose="02040503050406030204" pitchFamily="18" charset="0"/>
                          <a:ea typeface="Times New Roman" panose="02020603050405020304" pitchFamily="18" charset="0"/>
                        </a:rPr>
                        <m:t>+4</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+44=7</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+23+</m:t>
                      </m:r>
                      <m:d>
                        <m:dPr>
                          <m:ctrlPr>
                            <a:rPr lang="pt-BR" sz="2200" b="1" i="1">
                              <a:solidFill>
                                <a:srgbClr val="7030A0"/>
                              </a:solidFill>
                              <a:effectLst/>
                              <a:latin typeface="Cambria Math" panose="02040503050406030204" pitchFamily="18" charset="0"/>
                              <a:ea typeface="Times New Roman" panose="02020603050405020304" pitchFamily="18" charset="0"/>
                            </a:rPr>
                          </m:ctrlPr>
                        </m:dPr>
                        <m:e>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𝟕</m:t>
                          </m:r>
                          <m:r>
                            <a:rPr lang="pt-BR" sz="2200" b="1" i="1">
                              <a:solidFill>
                                <a:srgbClr val="7030A0"/>
                              </a:solidFill>
                              <a:effectLst/>
                              <a:latin typeface="Cambria Math" panose="02040503050406030204" pitchFamily="18" charset="0"/>
                              <a:ea typeface="Times New Roman" panose="02020603050405020304" pitchFamily="18" charset="0"/>
                            </a:rPr>
                            <m:t>𝒙</m:t>
                          </m:r>
                        </m:e>
                      </m:d>
                    </m:oMath>
                  </m:oMathPara>
                </a14:m>
                <a:endParaRPr lang="pt-BR" sz="2200" dirty="0">
                  <a:effectLst/>
                  <a:latin typeface="Times New Roman" panose="02020603050405020304" pitchFamily="18" charset="0"/>
                  <a:ea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𝟕</m:t>
                      </m:r>
                      <m:r>
                        <a:rPr lang="pt-BR" sz="2200" b="1" i="1">
                          <a:solidFill>
                            <a:srgbClr val="7030A0"/>
                          </a:solidFill>
                          <a:effectLst/>
                          <a:latin typeface="Cambria Math" panose="02040503050406030204" pitchFamily="18" charset="0"/>
                          <a:ea typeface="Times New Roman" panose="02020603050405020304" pitchFamily="18" charset="0"/>
                        </a:rPr>
                        <m:t>𝒙</m:t>
                      </m:r>
                      <m:r>
                        <a:rPr lang="pt-BR" sz="2200" i="1">
                          <a:effectLst/>
                          <a:latin typeface="Cambria Math" panose="02040503050406030204" pitchFamily="18" charset="0"/>
                          <a:ea typeface="Times New Roman" panose="02020603050405020304" pitchFamily="18" charset="0"/>
                        </a:rPr>
                        <m:t>+4</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+44=7</m:t>
                      </m:r>
                      <m:r>
                        <a:rPr lang="pt-BR" sz="2200" i="1">
                          <a:effectLst/>
                          <a:latin typeface="Cambria Math" panose="02040503050406030204" pitchFamily="18" charset="0"/>
                          <a:ea typeface="Times New Roman" panose="02020603050405020304" pitchFamily="18" charset="0"/>
                        </a:rPr>
                        <m:t>𝑥</m:t>
                      </m:r>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𝟕</m:t>
                      </m:r>
                      <m:r>
                        <a:rPr lang="pt-BR" sz="2200" b="1" i="1">
                          <a:solidFill>
                            <a:srgbClr val="7030A0"/>
                          </a:solidFill>
                          <a:effectLst/>
                          <a:latin typeface="Cambria Math" panose="02040503050406030204" pitchFamily="18" charset="0"/>
                          <a:ea typeface="Times New Roman" panose="02020603050405020304" pitchFamily="18" charset="0"/>
                        </a:rPr>
                        <m:t>𝒙</m:t>
                      </m:r>
                      <m:r>
                        <a:rPr lang="pt-BR" sz="2200" i="1">
                          <a:effectLst/>
                          <a:latin typeface="Cambria Math" panose="02040503050406030204" pitchFamily="18" charset="0"/>
                          <a:ea typeface="Times New Roman" panose="02020603050405020304" pitchFamily="18" charset="0"/>
                        </a:rPr>
                        <m:t>+23</m:t>
                      </m:r>
                    </m:oMath>
                  </m:oMathPara>
                </a14:m>
                <a:endParaRPr lang="pt-BR" sz="2200" dirty="0">
                  <a:effectLst/>
                  <a:latin typeface="Times New Roman" panose="02020603050405020304" pitchFamily="18" charset="0"/>
                  <a:ea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d>
                        <m:dPr>
                          <m:ctrlPr>
                            <a:rPr lang="pt-BR" sz="2200" b="1" i="1">
                              <a:solidFill>
                                <a:srgbClr val="00B050"/>
                              </a:solidFill>
                              <a:effectLst/>
                              <a:latin typeface="Cambria Math" panose="02040503050406030204" pitchFamily="18" charset="0"/>
                              <a:ea typeface="Times New Roman" panose="02020603050405020304" pitchFamily="18" charset="0"/>
                            </a:rPr>
                          </m:ctrlPr>
                        </m:dPr>
                        <m:e>
                          <m:r>
                            <a:rPr lang="pt-BR" sz="2200" b="1" i="1">
                              <a:solidFill>
                                <a:srgbClr val="00B050"/>
                              </a:solidFill>
                              <a:effectLst/>
                              <a:latin typeface="Cambria Math" panose="02040503050406030204" pitchFamily="18" charset="0"/>
                              <a:ea typeface="Times New Roman" panose="02020603050405020304" pitchFamily="18" charset="0"/>
                            </a:rPr>
                            <m:t>−</m:t>
                          </m:r>
                          <m:r>
                            <a:rPr lang="pt-BR" sz="2200" b="1" i="1">
                              <a:solidFill>
                                <a:srgbClr val="00B050"/>
                              </a:solidFill>
                              <a:effectLst/>
                              <a:latin typeface="Cambria Math" panose="02040503050406030204" pitchFamily="18" charset="0"/>
                              <a:ea typeface="Times New Roman" panose="02020603050405020304" pitchFamily="18" charset="0"/>
                            </a:rPr>
                            <m:t>𝟒𝟒</m:t>
                          </m:r>
                        </m:e>
                      </m:d>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𝟕</m:t>
                      </m:r>
                      <m:r>
                        <a:rPr lang="pt-BR" sz="2200" b="1" i="1">
                          <a:solidFill>
                            <a:srgbClr val="7030A0"/>
                          </a:solidFill>
                          <a:effectLst/>
                          <a:latin typeface="Cambria Math" panose="02040503050406030204" pitchFamily="18" charset="0"/>
                          <a:ea typeface="Times New Roman" panose="02020603050405020304" pitchFamily="18" charset="0"/>
                        </a:rPr>
                        <m:t>𝒙</m:t>
                      </m:r>
                      <m:r>
                        <a:rPr lang="pt-BR" sz="2200" i="1">
                          <a:effectLst/>
                          <a:latin typeface="Cambria Math" panose="02040503050406030204" pitchFamily="18" charset="0"/>
                          <a:ea typeface="Times New Roman" panose="02020603050405020304" pitchFamily="18" charset="0"/>
                        </a:rPr>
                        <m:t>+4</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+44=23+</m:t>
                      </m:r>
                      <m:r>
                        <a:rPr lang="pt-BR" sz="2200" b="1" i="1">
                          <a:solidFill>
                            <a:srgbClr val="00B050"/>
                          </a:solidFill>
                          <a:effectLst/>
                          <a:latin typeface="Cambria Math" panose="02040503050406030204" pitchFamily="18" charset="0"/>
                          <a:ea typeface="Times New Roman" panose="02020603050405020304" pitchFamily="18" charset="0"/>
                        </a:rPr>
                        <m:t>(−</m:t>
                      </m:r>
                      <m:r>
                        <a:rPr lang="pt-BR" sz="2200" b="1" i="1">
                          <a:solidFill>
                            <a:srgbClr val="00B050"/>
                          </a:solidFill>
                          <a:effectLst/>
                          <a:latin typeface="Cambria Math" panose="02040503050406030204" pitchFamily="18" charset="0"/>
                          <a:ea typeface="Times New Roman" panose="02020603050405020304" pitchFamily="18" charset="0"/>
                        </a:rPr>
                        <m:t>𝟒𝟒</m:t>
                      </m:r>
                      <m:r>
                        <a:rPr lang="pt-BR" sz="2200" b="1" i="1">
                          <a:solidFill>
                            <a:srgbClr val="00B050"/>
                          </a:solidFill>
                          <a:effectLst/>
                          <a:latin typeface="Cambria Math" panose="02040503050406030204" pitchFamily="18" charset="0"/>
                          <a:ea typeface="Times New Roman" panose="02020603050405020304" pitchFamily="18" charset="0"/>
                        </a:rPr>
                        <m:t>)</m:t>
                      </m:r>
                    </m:oMath>
                  </m:oMathPara>
                </a14:m>
                <a:endParaRPr lang="pt-BR" sz="2200" dirty="0">
                  <a:effectLst/>
                  <a:latin typeface="Times New Roman" panose="02020603050405020304" pitchFamily="18" charset="0"/>
                  <a:ea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4</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−7</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+44</m:t>
                      </m:r>
                      <m:r>
                        <a:rPr lang="pt-BR" sz="2200" b="1" i="1">
                          <a:solidFill>
                            <a:srgbClr val="00B050"/>
                          </a:solidFill>
                          <a:effectLst/>
                          <a:latin typeface="Cambria Math" panose="02040503050406030204" pitchFamily="18" charset="0"/>
                          <a:ea typeface="Times New Roman" panose="02020603050405020304" pitchFamily="18" charset="0"/>
                        </a:rPr>
                        <m:t>−</m:t>
                      </m:r>
                      <m:r>
                        <a:rPr lang="pt-BR" sz="2200" b="1" i="1">
                          <a:solidFill>
                            <a:srgbClr val="00B050"/>
                          </a:solidFill>
                          <a:effectLst/>
                          <a:latin typeface="Cambria Math" panose="02040503050406030204" pitchFamily="18" charset="0"/>
                          <a:ea typeface="Times New Roman" panose="02020603050405020304" pitchFamily="18" charset="0"/>
                        </a:rPr>
                        <m:t>𝟒𝟒</m:t>
                      </m:r>
                      <m:r>
                        <a:rPr lang="pt-BR" sz="2200" i="1">
                          <a:effectLst/>
                          <a:latin typeface="Cambria Math" panose="02040503050406030204" pitchFamily="18" charset="0"/>
                          <a:ea typeface="Times New Roman" panose="02020603050405020304" pitchFamily="18" charset="0"/>
                        </a:rPr>
                        <m:t>=23−44</m:t>
                      </m:r>
                    </m:oMath>
                  </m:oMathPara>
                </a14:m>
                <a:endParaRPr lang="pt-BR" sz="2200" dirty="0">
                  <a:effectLst/>
                  <a:latin typeface="Times New Roman" panose="02020603050405020304" pitchFamily="18" charset="0"/>
                  <a:ea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4</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−7</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=23−44</m:t>
                      </m:r>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b="1" dirty="0">
                    <a:effectLst/>
                    <a:latin typeface="Arial Narrow" panose="020B0606020202030204" pitchFamily="34" charset="0"/>
                    <a:ea typeface="Times New Roman" panose="02020603050405020304" pitchFamily="18" charset="0"/>
                  </a:rPr>
                  <a:t>2º passo:</a:t>
                </a:r>
                <a:r>
                  <a:rPr lang="pt-BR" sz="2200" dirty="0">
                    <a:effectLst/>
                    <a:latin typeface="Arial Narrow" panose="020B0606020202030204" pitchFamily="34" charset="0"/>
                    <a:ea typeface="Times New Roman" panose="02020603050405020304" pitchFamily="18" charset="0"/>
                  </a:rPr>
                  <a:t> Efetua-se as devidas operações algébricas dos dois membros da igualdade. </a:t>
                </a:r>
                <a:endParaRPr lang="pt-BR" sz="2200" dirty="0">
                  <a:effectLst/>
                  <a:latin typeface="Times New Roman" panose="02020603050405020304" pitchFamily="18" charset="0"/>
                  <a:ea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4</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−7</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=23− 44</m:t>
                      </m:r>
                    </m:oMath>
                  </m:oMathPara>
                </a14:m>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−3</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=−21</m:t>
                      </m:r>
                    </m:oMath>
                  </m:oMathPara>
                </a14:m>
                <a:endParaRPr lang="pt-BR" sz="2200" dirty="0">
                  <a:effectLst/>
                  <a:latin typeface="Times New Roman" panose="02020603050405020304" pitchFamily="18" charset="0"/>
                  <a:ea typeface="Times New Roman" panose="02020603050405020304" pitchFamily="18" charset="0"/>
                </a:endParaRPr>
              </a:p>
              <a:p>
                <a:pPr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3º passo: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Divide-se toda equação de modo a deixar o coeficiente de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igual 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Neste caso, divide-se toda equação por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B0F0"/>
                        </a:solidFill>
                        <a:effectLst/>
                        <a:latin typeface="Cambria Math" panose="02040503050406030204" pitchFamily="18" charset="0"/>
                        <a:ea typeface="MS Mincho" panose="02020609040205080304" pitchFamily="49" charset="-128"/>
                        <a:cs typeface="Times New Roman" panose="02020603050405020304" pitchFamily="18" charset="0"/>
                      </a:rPr>
                      <m:t>𝟑</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−3</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=−21</m:t>
                      </m:r>
                    </m:oMath>
                  </m:oMathPara>
                </a14:m>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−3</m:t>
                          </m:r>
                          <m:r>
                            <a:rPr lang="pt-BR" sz="2200" i="1">
                              <a:effectLst/>
                              <a:latin typeface="Cambria Math" panose="02040503050406030204" pitchFamily="18" charset="0"/>
                              <a:ea typeface="Times New Roman" panose="02020603050405020304" pitchFamily="18" charset="0"/>
                            </a:rPr>
                            <m:t>𝑥</m:t>
                          </m:r>
                        </m:num>
                        <m:den>
                          <m:r>
                            <a:rPr lang="pt-BR" sz="2200" b="1" i="1">
                              <a:solidFill>
                                <a:srgbClr val="00B0F0"/>
                              </a:solidFill>
                              <a:effectLst/>
                              <a:latin typeface="Cambria Math" panose="02040503050406030204" pitchFamily="18" charset="0"/>
                              <a:ea typeface="Times New Roman" panose="02020603050405020304" pitchFamily="18" charset="0"/>
                            </a:rPr>
                            <m:t>−</m:t>
                          </m:r>
                          <m:r>
                            <a:rPr lang="pt-BR" sz="2200" b="1" i="1">
                              <a:solidFill>
                                <a:srgbClr val="00B0F0"/>
                              </a:solidFill>
                              <a:effectLst/>
                              <a:latin typeface="Cambria Math" panose="02040503050406030204" pitchFamily="18" charset="0"/>
                              <a:ea typeface="Times New Roman" panose="02020603050405020304" pitchFamily="18" charset="0"/>
                            </a:rPr>
                            <m:t>𝟑</m:t>
                          </m:r>
                        </m:den>
                      </m:f>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−21</m:t>
                          </m:r>
                        </m:num>
                        <m:den>
                          <m:r>
                            <a:rPr lang="pt-BR" sz="2200" b="1" i="1">
                              <a:solidFill>
                                <a:srgbClr val="00B0F0"/>
                              </a:solidFill>
                              <a:effectLst/>
                              <a:latin typeface="Cambria Math" panose="02040503050406030204" pitchFamily="18" charset="0"/>
                              <a:ea typeface="Times New Roman" panose="02020603050405020304" pitchFamily="18" charset="0"/>
                            </a:rPr>
                            <m:t>−</m:t>
                          </m:r>
                          <m:r>
                            <a:rPr lang="pt-BR" sz="2200" b="1" i="1">
                              <a:solidFill>
                                <a:srgbClr val="00B0F0"/>
                              </a:solidFill>
                              <a:effectLst/>
                              <a:latin typeface="Cambria Math" panose="02040503050406030204" pitchFamily="18" charset="0"/>
                              <a:ea typeface="Times New Roman" panose="02020603050405020304" pitchFamily="18" charset="0"/>
                            </a:rPr>
                            <m:t>𝟑</m:t>
                          </m:r>
                        </m:den>
                      </m:f>
                    </m:oMath>
                  </m:oMathPara>
                </a14:m>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=7</m:t>
                      </m:r>
                    </m:oMath>
                  </m:oMathPara>
                </a14:m>
                <a:endParaRPr lang="pt-BR" sz="2200" dirty="0">
                  <a:effectLst/>
                  <a:latin typeface="Times New Roman" panose="02020603050405020304" pitchFamily="18" charset="0"/>
                  <a:ea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Logo, a raiz da equação é 7.</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F9FA8DA-5CBC-193E-6502-BEF25AE04F90}"/>
                  </a:ext>
                </a:extLst>
              </p:cNvPr>
              <p:cNvSpPr txBox="1">
                <a:spLocks noRot="1" noChangeAspect="1" noMove="1" noResize="1" noEditPoints="1" noAdjustHandles="1" noChangeArrowheads="1" noChangeShapeType="1" noTextEdit="1"/>
              </p:cNvSpPr>
              <p:nvPr/>
            </p:nvSpPr>
            <p:spPr>
              <a:xfrm>
                <a:off x="208476" y="592638"/>
                <a:ext cx="6023028" cy="5909246"/>
              </a:xfrm>
              <a:prstGeom prst="rect">
                <a:avLst/>
              </a:prstGeom>
              <a:blipFill>
                <a:blip r:embed="rId2"/>
                <a:stretch>
                  <a:fillRect l="-1316" r="-1316" b="-1031"/>
                </a:stretch>
              </a:blipFill>
            </p:spPr>
            <p:txBody>
              <a:bodyPr/>
              <a:lstStyle/>
              <a:p>
                <a:r>
                  <a:rPr lang="pt-BR">
                    <a:noFill/>
                  </a:rPr>
                  <a:t> </a:t>
                </a:r>
              </a:p>
            </p:txBody>
          </p:sp>
        </mc:Fallback>
      </mc:AlternateContent>
      <p:pic>
        <p:nvPicPr>
          <p:cNvPr id="7" name="Imagem 6" descr="Desenho de um círculo&#10;&#10;O conteúdo gerado por IA pode estar incorreto.">
            <a:extLst>
              <a:ext uri="{FF2B5EF4-FFF2-40B4-BE49-F238E27FC236}">
                <a16:creationId xmlns:a16="http://schemas.microsoft.com/office/drawing/2014/main" id="{0FDF5022-C90C-29EB-E532-3E7AED8ACAB6}"/>
              </a:ext>
            </a:extLst>
          </p:cNvPr>
          <p:cNvPicPr>
            <a:picLocks noChangeAspect="1"/>
          </p:cNvPicPr>
          <p:nvPr/>
        </p:nvPicPr>
        <p:blipFill rotWithShape="1">
          <a:blip r:embed="rId3">
            <a:extLst>
              <a:ext uri="{28A0092B-C50C-407E-A947-70E740481C1C}">
                <a14:useLocalDpi xmlns:a14="http://schemas.microsoft.com/office/drawing/2010/main" val="0"/>
              </a:ext>
            </a:extLst>
          </a:blip>
          <a:srcRect l="3236" t="8032" r="1964" b="8032"/>
          <a:stretch>
            <a:fillRect/>
          </a:stretch>
        </p:blipFill>
        <p:spPr bwMode="auto">
          <a:xfrm>
            <a:off x="6471602" y="716649"/>
            <a:ext cx="1862875" cy="94910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DF2A9B4C-E387-3B5A-F3A9-E9A7A3ACA7D9}"/>
                  </a:ext>
                </a:extLst>
              </p:cNvPr>
              <p:cNvSpPr txBox="1"/>
              <p:nvPr/>
            </p:nvSpPr>
            <p:spPr>
              <a:xfrm>
                <a:off x="6374565" y="1600741"/>
                <a:ext cx="5511921" cy="1174424"/>
              </a:xfrm>
              <a:prstGeom prst="rect">
                <a:avLst/>
              </a:prstGeom>
              <a:noFill/>
            </p:spPr>
            <p:txBody>
              <a:bodyPr wrap="square">
                <a:spAutoFit/>
              </a:bodyPr>
              <a:lstStyle/>
              <a:p>
                <a:pPr algn="just">
                  <a:lnSpc>
                    <a:spcPct val="115000"/>
                  </a:lnSpc>
                  <a:spcAft>
                    <a:spcPts val="800"/>
                  </a:spcAf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As relações entre expressões podem ser de igualdade </a:t>
                </a:r>
                <a14:m>
                  <m:oMath xmlns:m="http://schemas.openxmlformats.org/officeDocument/2006/math">
                    <m:d>
                      <m:d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e>
                    </m:d>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de </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desigualdade </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ou de comparação </a:t>
                </a:r>
                <a14:m>
                  <m:oMath xmlns:m="http://schemas.openxmlformats.org/officeDocument/2006/math">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&gt; , ≥ , &lt; , ≤</m:t>
                        </m:r>
                      </m:e>
                    </m:d>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DF2A9B4C-E387-3B5A-F3A9-E9A7A3ACA7D9}"/>
                  </a:ext>
                </a:extLst>
              </p:cNvPr>
              <p:cNvSpPr txBox="1">
                <a:spLocks noRot="1" noChangeAspect="1" noMove="1" noResize="1" noEditPoints="1" noAdjustHandles="1" noChangeArrowheads="1" noChangeShapeType="1" noTextEdit="1"/>
              </p:cNvSpPr>
              <p:nvPr/>
            </p:nvSpPr>
            <p:spPr>
              <a:xfrm>
                <a:off x="6374565" y="1600741"/>
                <a:ext cx="5511921" cy="1174424"/>
              </a:xfrm>
              <a:prstGeom prst="rect">
                <a:avLst/>
              </a:prstGeom>
              <a:blipFill>
                <a:blip r:embed="rId4"/>
                <a:stretch>
                  <a:fillRect l="-1327" t="-2604" r="-1327" b="-9375"/>
                </a:stretch>
              </a:blipFill>
            </p:spPr>
            <p:txBody>
              <a:bodyPr/>
              <a:lstStyle/>
              <a:p>
                <a:r>
                  <a:rPr lang="pt-BR">
                    <a:noFill/>
                  </a:rPr>
                  <a:t> </a:t>
                </a:r>
              </a:p>
            </p:txBody>
          </p:sp>
        </mc:Fallback>
      </mc:AlternateContent>
      <p:sp>
        <p:nvSpPr>
          <p:cNvPr id="13" name="CaixaDeTexto 12">
            <a:extLst>
              <a:ext uri="{FF2B5EF4-FFF2-40B4-BE49-F238E27FC236}">
                <a16:creationId xmlns:a16="http://schemas.microsoft.com/office/drawing/2014/main" id="{43517B87-4E70-E1B3-3D1D-A9F8FF40DAC1}"/>
              </a:ext>
            </a:extLst>
          </p:cNvPr>
          <p:cNvSpPr txBox="1"/>
          <p:nvPr/>
        </p:nvSpPr>
        <p:spPr>
          <a:xfrm>
            <a:off x="8406008" y="808023"/>
            <a:ext cx="3649045" cy="802784"/>
          </a:xfrm>
          <a:prstGeom prst="rect">
            <a:avLst/>
          </a:prstGeom>
          <a:noFill/>
        </p:spPr>
        <p:txBody>
          <a:bodyPr wrap="square">
            <a:spAutoFit/>
          </a:bodyPr>
          <a:lstStyle/>
          <a:p>
            <a:pPr algn="just">
              <a:lnSpc>
                <a:spcPct val="115000"/>
              </a:lnSpc>
              <a:spcAft>
                <a:spcPts val="800"/>
              </a:spcAf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Uma equação é a relação de igualdade entre duas expressões. </a:t>
            </a:r>
          </a:p>
        </p:txBody>
      </p:sp>
      <p:pic>
        <p:nvPicPr>
          <p:cNvPr id="16" name="Imagem 15" descr="Uma imagem contendo Interface gráfica do usuário&#10;&#10;O conteúdo gerado por IA pode estar incorreto.">
            <a:extLst>
              <a:ext uri="{FF2B5EF4-FFF2-40B4-BE49-F238E27FC236}">
                <a16:creationId xmlns:a16="http://schemas.microsoft.com/office/drawing/2014/main" id="{CF319C8D-0508-DC56-0AD8-DDF2305D6C6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6374565" y="2757670"/>
            <a:ext cx="2183901" cy="83657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F9EDD82B-23C1-40F7-6821-E427DF20CA7C}"/>
                  </a:ext>
                </a:extLst>
              </p:cNvPr>
              <p:cNvSpPr txBox="1"/>
              <p:nvPr/>
            </p:nvSpPr>
            <p:spPr>
              <a:xfrm>
                <a:off x="6374565" y="3594245"/>
                <a:ext cx="5608957" cy="2842638"/>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pt-BR" sz="2200" b="0" i="0" u="none" strike="noStrike" kern="0" cap="none" spc="0" normalizeH="0" baseline="0" noProof="0" dirty="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Em alguns casos, como em equações racionais, existe uma restrição nos valores que o denominador pode assumir, pois não existe divisão por 0.</a:t>
                </a:r>
                <a:endParaRPr kumimoji="0" lang="pt-BR" sz="2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pt-BR" sz="2200" b="1" i="0" u="none" strike="noStrike" kern="0" cap="none" spc="0" normalizeH="0" baseline="0" noProof="0" dirty="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Exemplo:</a:t>
                </a:r>
                <a:endParaRPr kumimoji="0" lang="pt-BR" sz="2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00000"/>
                  </a:lnSpc>
                  <a:spcBef>
                    <a:spcPts val="400"/>
                  </a:spcBef>
                  <a:spcAft>
                    <a:spcPts val="40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ctrlPr>
                        </m:fPr>
                        <m:num>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1</m:t>
                          </m:r>
                        </m:num>
                        <m:den>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 </m:t>
                          </m:r>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𝑥</m:t>
                          </m:r>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 </m:t>
                          </m:r>
                        </m:den>
                      </m:f>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 </m:t>
                      </m:r>
                      <m:r>
                        <m:rPr>
                          <m:sty m:val="p"/>
                        </m:rPr>
                        <a:rPr kumimoji="0" lang="pt-BR" sz="2200" b="0" i="0"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para</m:t>
                      </m:r>
                      <m:r>
                        <a:rPr kumimoji="0" lang="pt-BR" sz="2200" b="0" i="0"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 </m:t>
                      </m:r>
                      <m:r>
                        <m:rPr>
                          <m:sty m:val="p"/>
                        </m:rPr>
                        <a:rPr kumimoji="0" lang="pt-BR" sz="2200" b="0" i="0"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todo</m:t>
                      </m:r>
                      <m:r>
                        <a:rPr kumimoji="0" lang="pt-BR" sz="2200" b="0" i="0"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 </m:t>
                      </m:r>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𝑥</m:t>
                      </m:r>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m:t>
                      </m:r>
                      <m:sSup>
                        <m:sSupPr>
                          <m:ctrlP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ctrlPr>
                        </m:sSupPr>
                        <m:e>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ℝ</m:t>
                          </m:r>
                        </m:e>
                        <m:sup>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m:t>
                          </m:r>
                        </m:sup>
                      </m:sSup>
                      <m:r>
                        <a:rPr kumimoji="0" lang="pt-BR" sz="2200" b="0" i="1" u="none" strike="noStrike" kern="0" cap="none" spc="0" normalizeH="0" baseline="0" noProof="0">
                          <a:ln>
                            <a:noFill/>
                          </a:ln>
                          <a:solidFill>
                            <a:sysClr val="windowText" lastClr="000000"/>
                          </a:solidFill>
                          <a:effectLst/>
                          <a:uLnTx/>
                          <a:uFillTx/>
                          <a:latin typeface="Cambria Math" panose="02040503050406030204" pitchFamily="18" charset="0"/>
                          <a:ea typeface="Times New Roman" panose="02020603050405020304" pitchFamily="18" charset="0"/>
                          <a:cs typeface="+mn-cs"/>
                        </a:rPr>
                        <m:t>.</m:t>
                      </m:r>
                    </m:oMath>
                  </m:oMathPara>
                </a14:m>
                <a:endParaRPr kumimoji="0" lang="pt-BR" sz="2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07000"/>
                  </a:lnSpc>
                  <a:spcBef>
                    <a:spcPts val="0"/>
                  </a:spcBef>
                  <a:spcAft>
                    <a:spcPts val="800"/>
                  </a:spcAft>
                  <a:buClrTx/>
                  <a:buSzTx/>
                  <a:buFontTx/>
                  <a:buNone/>
                  <a:tabLst/>
                  <a:defRPr/>
                </a:pPr>
                <a:r>
                  <a:rPr kumimoji="0" lang="pt-BR" sz="2200" b="0" i="0" u="none" strike="noStrike" kern="100" cap="none" spc="0" normalizeH="0" baseline="0" noProof="0" dirty="0">
                    <a:ln>
                      <a:noFill/>
                    </a:ln>
                    <a:solidFill>
                      <a:sysClr val="windowText" lastClr="000000"/>
                    </a:solidFill>
                    <a:effectLst/>
                    <a:uLnTx/>
                    <a:uFillTx/>
                    <a:latin typeface="Arial Narrow" panose="020B0606020202030204" pitchFamily="34" charset="0"/>
                    <a:ea typeface="MS Mincho" panose="02020609040205080304" pitchFamily="49" charset="-128"/>
                    <a:cs typeface="Times New Roman" panose="02020603050405020304" pitchFamily="18" charset="0"/>
                  </a:rPr>
                  <a:t>Esta condição é chamada de </a:t>
                </a:r>
                <a:r>
                  <a:rPr kumimoji="0" lang="pt-BR" sz="2200" b="1" i="1" u="none" strike="noStrike" kern="100" cap="none" spc="0" normalizeH="0" baseline="0" noProof="0" dirty="0">
                    <a:ln>
                      <a:noFill/>
                    </a:ln>
                    <a:solidFill>
                      <a:sysClr val="windowText" lastClr="000000"/>
                    </a:solidFill>
                    <a:effectLst/>
                    <a:uLnTx/>
                    <a:uFillTx/>
                    <a:latin typeface="Arial Narrow" panose="020B0606020202030204" pitchFamily="34" charset="0"/>
                    <a:ea typeface="MS Mincho" panose="02020609040205080304" pitchFamily="49" charset="-128"/>
                    <a:cs typeface="Times New Roman" panose="02020603050405020304" pitchFamily="18" charset="0"/>
                  </a:rPr>
                  <a:t>Condição de Domínio</a:t>
                </a:r>
                <a:r>
                  <a:rPr kumimoji="0" lang="pt-BR" sz="2200" b="0" i="1" u="none" strike="noStrike" kern="100" cap="none" spc="0" normalizeH="0" baseline="0" noProof="0" dirty="0">
                    <a:ln>
                      <a:noFill/>
                    </a:ln>
                    <a:solidFill>
                      <a:sysClr val="windowText" lastClr="000000"/>
                    </a:solidFill>
                    <a:effectLst/>
                    <a:uLnTx/>
                    <a:uFillTx/>
                    <a:latin typeface="Arial Narrow" panose="020B0606020202030204" pitchFamily="34" charset="0"/>
                    <a:ea typeface="MS Mincho" panose="02020609040205080304" pitchFamily="49" charset="-128"/>
                    <a:cs typeface="Times New Roman" panose="02020603050405020304" pitchFamily="18" charset="0"/>
                  </a:rPr>
                  <a:t> </a:t>
                </a:r>
                <a:r>
                  <a:rPr kumimoji="0" lang="pt-BR" sz="2200" b="0" i="0" u="none" strike="noStrike" kern="100" cap="none" spc="0" normalizeH="0" baseline="0" noProof="0" dirty="0">
                    <a:ln>
                      <a:noFill/>
                    </a:ln>
                    <a:solidFill>
                      <a:sysClr val="windowText" lastClr="000000"/>
                    </a:solidFill>
                    <a:effectLst/>
                    <a:uLnTx/>
                    <a:uFillTx/>
                    <a:latin typeface="Arial Narrow" panose="020B0606020202030204" pitchFamily="34" charset="0"/>
                    <a:ea typeface="MS Mincho" panose="02020609040205080304" pitchFamily="49" charset="-128"/>
                    <a:cs typeface="Times New Roman" panose="02020603050405020304" pitchFamily="18" charset="0"/>
                  </a:rPr>
                  <a:t>ou </a:t>
                </a:r>
                <a:r>
                  <a:rPr kumimoji="0" lang="pt-BR" sz="2200" b="1" i="1" u="none" strike="noStrike" kern="100" cap="none" spc="0" normalizeH="0" baseline="0" noProof="0" dirty="0">
                    <a:ln>
                      <a:noFill/>
                    </a:ln>
                    <a:solidFill>
                      <a:sysClr val="windowText" lastClr="000000"/>
                    </a:solidFill>
                    <a:effectLst/>
                    <a:uLnTx/>
                    <a:uFillTx/>
                    <a:latin typeface="Arial Narrow" panose="020B0606020202030204" pitchFamily="34" charset="0"/>
                    <a:ea typeface="MS Mincho" panose="02020609040205080304" pitchFamily="49" charset="-128"/>
                    <a:cs typeface="Times New Roman" panose="02020603050405020304" pitchFamily="18" charset="0"/>
                  </a:rPr>
                  <a:t>Condição de Existência</a:t>
                </a:r>
                <a:r>
                  <a:rPr kumimoji="0" lang="pt-BR" sz="2200" b="0" i="0" u="none" strike="noStrike" kern="100" cap="none" spc="0" normalizeH="0" baseline="0" noProof="0" dirty="0">
                    <a:ln>
                      <a:noFill/>
                    </a:ln>
                    <a:solidFill>
                      <a:sysClr val="windowText" lastClr="000000"/>
                    </a:solidFill>
                    <a:effectLst/>
                    <a:uLnTx/>
                    <a:uFillTx/>
                    <a:latin typeface="Arial Narrow" panose="020B0606020202030204" pitchFamily="34" charset="0"/>
                    <a:ea typeface="MS Mincho" panose="02020609040205080304" pitchFamily="49" charset="-128"/>
                    <a:cs typeface="Times New Roman" panose="02020603050405020304" pitchFamily="18" charset="0"/>
                  </a:rPr>
                  <a:t>.</a:t>
                </a:r>
                <a:endParaRPr kumimoji="0" lang="pt-BR" sz="2200" b="0" i="0" u="none" strike="noStrike" kern="100" cap="none" spc="0" normalizeH="0" baseline="0" noProof="0" dirty="0">
                  <a:ln>
                    <a:noFill/>
                  </a:ln>
                  <a:solidFill>
                    <a:sysClr val="windowText" lastClr="000000"/>
                  </a:solidFill>
                  <a:effectLst/>
                  <a:uLnTx/>
                  <a:uFillTx/>
                  <a:latin typeface="Aptos" panose="02110004020202020204"/>
                  <a:ea typeface="MS Mincho" panose="02020609040205080304" pitchFamily="49" charset="-128"/>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F9EDD82B-23C1-40F7-6821-E427DF20CA7C}"/>
                  </a:ext>
                </a:extLst>
              </p:cNvPr>
              <p:cNvSpPr txBox="1">
                <a:spLocks noRot="1" noChangeAspect="1" noMove="1" noResize="1" noEditPoints="1" noAdjustHandles="1" noChangeArrowheads="1" noChangeShapeType="1" noTextEdit="1"/>
              </p:cNvSpPr>
              <p:nvPr/>
            </p:nvSpPr>
            <p:spPr>
              <a:xfrm>
                <a:off x="6374565" y="3594245"/>
                <a:ext cx="5608957" cy="2842638"/>
              </a:xfrm>
              <a:prstGeom prst="rect">
                <a:avLst/>
              </a:prstGeom>
              <a:blipFill>
                <a:blip r:embed="rId7"/>
                <a:stretch>
                  <a:fillRect l="-1413" t="-1288" r="-1413" b="-3219"/>
                </a:stretch>
              </a:blipFill>
            </p:spPr>
            <p:txBody>
              <a:bodyPr/>
              <a:lstStyle/>
              <a:p>
                <a:r>
                  <a:rPr lang="pt-BR">
                    <a:noFill/>
                  </a:rPr>
                  <a:t> </a:t>
                </a:r>
              </a:p>
            </p:txBody>
          </p:sp>
        </mc:Fallback>
      </mc:AlternateContent>
    </p:spTree>
    <p:extLst>
      <p:ext uri="{BB962C8B-B14F-4D97-AF65-F5344CB8AC3E}">
        <p14:creationId xmlns:p14="http://schemas.microsoft.com/office/powerpoint/2010/main" val="2068257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1AECC-6F7F-FE93-6BD8-6B03E45D46C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03FFED1-7153-89C6-C369-7AF3B5C0B611}"/>
                  </a:ext>
                </a:extLst>
              </p:cNvPr>
              <p:cNvSpPr txBox="1"/>
              <p:nvPr/>
            </p:nvSpPr>
            <p:spPr>
              <a:xfrm>
                <a:off x="328612" y="529803"/>
                <a:ext cx="11534775" cy="4293291"/>
              </a:xfrm>
              <a:prstGeom prst="rect">
                <a:avLst/>
              </a:prstGeom>
              <a:noFill/>
            </p:spPr>
            <p:txBody>
              <a:bodyPr wrap="square">
                <a:spAutoFit/>
              </a:bodyPr>
              <a:lstStyle/>
              <a:p>
                <a:pPr algn="just">
                  <a:buNone/>
                </a:pPr>
                <a:r>
                  <a:rPr lang="pt-BR" sz="2200" b="1" dirty="0">
                    <a:effectLst/>
                    <a:latin typeface="Arial Narrow" panose="020B0606020202030204" pitchFamily="34" charset="0"/>
                    <a:ea typeface="Times New Roman" panose="02020603050405020304" pitchFamily="18" charset="0"/>
                  </a:rPr>
                  <a:t>Exemplo 1:</a:t>
                </a:r>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Resolva a equação do 1º grau.</a:t>
                </a:r>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−3</m:t>
                          </m:r>
                        </m:num>
                        <m:den>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den>
                      </m:f>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−5</m:t>
                          </m:r>
                        </m:num>
                        <m:den>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den>
                      </m:f>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m:t>
                          </m:r>
                        </m:num>
                        <m:den>
                          <m:r>
                            <a:rPr lang="pt-BR" sz="2200" i="1">
                              <a:effectLst/>
                              <a:latin typeface="Cambria Math" panose="02040503050406030204" pitchFamily="18" charset="0"/>
                              <a:ea typeface="Times New Roman" panose="02020603050405020304" pitchFamily="18" charset="0"/>
                            </a:rPr>
                            <m:t>𝑥</m:t>
                          </m:r>
                        </m:den>
                      </m:f>
                      <m:r>
                        <a:rPr lang="pt-BR" sz="2200" i="1">
                          <a:effectLst/>
                          <a:latin typeface="Cambria Math" panose="02040503050406030204" pitchFamily="18" charset="0"/>
                          <a:ea typeface="Times New Roman" panose="02020603050405020304" pitchFamily="18" charset="0"/>
                        </a:rPr>
                        <m:t> ,  </m:t>
                      </m:r>
                      <m:r>
                        <m:rPr>
                          <m:sty m:val="p"/>
                        </m:rPr>
                        <a:rPr lang="pt-BR" sz="2200">
                          <a:effectLst/>
                          <a:latin typeface="Cambria Math" panose="02040503050406030204" pitchFamily="18" charset="0"/>
                          <a:ea typeface="Times New Roman" panose="02020603050405020304" pitchFamily="18" charset="0"/>
                        </a:rPr>
                        <m:t>U</m:t>
                      </m:r>
                      <m:r>
                        <a:rPr lang="pt-BR" sz="2200" i="1">
                          <a:effectLst/>
                          <a:latin typeface="Cambria Math" panose="02040503050406030204" pitchFamily="18" charset="0"/>
                          <a:ea typeface="Times New Roman" panose="02020603050405020304" pitchFamily="18" charset="0"/>
                        </a:rPr>
                        <m:t>=</m:t>
                      </m:r>
                      <m:sSup>
                        <m:sSupPr>
                          <m:ctrlPr>
                            <a:rPr lang="pt-BR" sz="2200" i="1">
                              <a:effectLst/>
                              <a:latin typeface="Cambria Math" panose="02040503050406030204" pitchFamily="18" charset="0"/>
                              <a:ea typeface="Times New Roman" panose="02020603050405020304" pitchFamily="18" charset="0"/>
                            </a:rPr>
                          </m:ctrlPr>
                        </m:sSupPr>
                        <m:e>
                          <m:r>
                            <a:rPr lang="pt-BR" sz="2200" i="1">
                              <a:effectLst/>
                              <a:latin typeface="Cambria Math" panose="02040503050406030204" pitchFamily="18" charset="0"/>
                              <a:ea typeface="Times New Roman" panose="02020603050405020304" pitchFamily="18" charset="0"/>
                            </a:rPr>
                            <m:t>ℝ</m:t>
                          </m:r>
                        </m:e>
                        <m:sup>
                          <m:r>
                            <a:rPr lang="pt-BR" sz="2200" i="1">
                              <a:effectLst/>
                              <a:latin typeface="Cambria Math" panose="02040503050406030204" pitchFamily="18" charset="0"/>
                              <a:ea typeface="Times New Roman" panose="02020603050405020304" pitchFamily="18" charset="0"/>
                            </a:rPr>
                            <m:t>∗</m:t>
                          </m:r>
                        </m:sup>
                      </m:sSup>
                      <m:r>
                        <a:rPr lang="pt-BR" sz="2200" i="1">
                          <a:effectLst/>
                          <a:latin typeface="Cambria Math" panose="02040503050406030204" pitchFamily="18" charset="0"/>
                          <a:ea typeface="Times New Roman" panose="02020603050405020304" pitchFamily="18" charset="0"/>
                        </a:rPr>
                        <m:t>−</m:t>
                      </m:r>
                      <m:d>
                        <m:dPr>
                          <m:begChr m:val="{"/>
                          <m:endChr m:val="}"/>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−1</m:t>
                          </m:r>
                        </m:e>
                      </m:d>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Observe que existe uma condição para restringir os valores que </a:t>
                </a:r>
                <a14:m>
                  <m:oMath xmlns:m="http://schemas.openxmlformats.org/officeDocument/2006/math">
                    <m:r>
                      <a:rPr lang="pt-BR" sz="2200" b="1" i="1">
                        <a:effectLst/>
                        <a:latin typeface="Cambria Math" panose="02040503050406030204" pitchFamily="18" charset="0"/>
                        <a:ea typeface="Times New Roman" panose="02020603050405020304" pitchFamily="18" charset="0"/>
                      </a:rPr>
                      <m:t>𝒙</m:t>
                    </m:r>
                  </m:oMath>
                </a14:m>
                <a:r>
                  <a:rPr lang="pt-BR" sz="2200" dirty="0">
                    <a:effectLst/>
                    <a:latin typeface="Arial Narrow" panose="020B0606020202030204" pitchFamily="34" charset="0"/>
                    <a:ea typeface="Times New Roman" panose="02020603050405020304" pitchFamily="18" charset="0"/>
                  </a:rPr>
                  <a:t> poderá assumir.</a:t>
                </a:r>
                <a:endParaRPr lang="pt-BR" sz="2200" dirty="0">
                  <a:effectLst/>
                  <a:latin typeface="Times New Roman" panose="02020603050405020304" pitchFamily="18" charset="0"/>
                  <a:ea typeface="Times New Roman" panose="02020603050405020304" pitchFamily="18" charset="0"/>
                </a:endParaRPr>
              </a:p>
              <a:p>
                <a:pPr algn="just">
                  <a:spcBef>
                    <a:spcPts val="300"/>
                  </a:spcBef>
                  <a:spcAft>
                    <a:spcPts val="300"/>
                  </a:spcAft>
                  <a:buNone/>
                </a:pPr>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Times New Roman" panose="02020603050405020304" pitchFamily="18" charset="0"/>
                        </a:rPr>
                        <m:t>U</m:t>
                      </m:r>
                      <m:r>
                        <a:rPr lang="pt-BR" sz="2200">
                          <a:effectLst/>
                          <a:latin typeface="Cambria Math" panose="02040503050406030204" pitchFamily="18" charset="0"/>
                          <a:ea typeface="Times New Roman" panose="02020603050405020304" pitchFamily="18" charset="0"/>
                        </a:rPr>
                        <m:t> =</m:t>
                      </m:r>
                      <m:sSup>
                        <m:sSupPr>
                          <m:ctrlPr>
                            <a:rPr lang="pt-BR" sz="2200" i="1">
                              <a:effectLst/>
                              <a:latin typeface="Cambria Math" panose="02040503050406030204" pitchFamily="18" charset="0"/>
                              <a:ea typeface="Times New Roman" panose="02020603050405020304" pitchFamily="18" charset="0"/>
                            </a:rPr>
                          </m:ctrlPr>
                        </m:sSupPr>
                        <m:e>
                          <m:r>
                            <a:rPr lang="pt-BR" sz="2200" i="1">
                              <a:effectLst/>
                              <a:latin typeface="Cambria Math" panose="02040503050406030204" pitchFamily="18" charset="0"/>
                              <a:ea typeface="Times New Roman" panose="02020603050405020304" pitchFamily="18" charset="0"/>
                            </a:rPr>
                            <m:t>ℝ</m:t>
                          </m:r>
                        </m:e>
                        <m:sup>
                          <m:r>
                            <a:rPr lang="pt-BR" sz="2200" i="1">
                              <a:effectLst/>
                              <a:latin typeface="Cambria Math" panose="02040503050406030204" pitchFamily="18" charset="0"/>
                              <a:ea typeface="Times New Roman" panose="02020603050405020304" pitchFamily="18" charset="0"/>
                            </a:rPr>
                            <m:t>∗</m:t>
                          </m:r>
                        </m:sup>
                      </m:sSup>
                      <m:r>
                        <a:rPr lang="pt-BR" sz="2200" i="1">
                          <a:effectLst/>
                          <a:latin typeface="Cambria Math" panose="02040503050406030204" pitchFamily="18" charset="0"/>
                          <a:ea typeface="Times New Roman" panose="02020603050405020304" pitchFamily="18" charset="0"/>
                          <a:sym typeface="Symbol" panose="05050102010706020507" pitchFamily="18" charset="2"/>
                        </a:rPr>
                        <m:t></m:t>
                      </m:r>
                      <m:r>
                        <a:rPr lang="pt-BR" sz="2200" i="1">
                          <a:effectLst/>
                          <a:latin typeface="Cambria Math" panose="02040503050406030204" pitchFamily="18" charset="0"/>
                          <a:ea typeface="Times New Roman" panose="02020603050405020304" pitchFamily="18" charset="0"/>
                        </a:rPr>
                        <m:t> </m:t>
                      </m:r>
                      <m:d>
                        <m:dPr>
                          <m:begChr m:val="{"/>
                          <m:endChr m:val="}"/>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sym typeface="Symbol" panose="05050102010706020507" pitchFamily="18" charset="2"/>
                            </a:rPr>
                            <m:t></m:t>
                          </m:r>
                          <m:r>
                            <a:rPr lang="pt-BR" sz="2200" i="1">
                              <a:effectLst/>
                              <a:latin typeface="Cambria Math" panose="02040503050406030204" pitchFamily="18" charset="0"/>
                              <a:ea typeface="Times New Roman" panose="02020603050405020304" pitchFamily="18" charset="0"/>
                            </a:rPr>
                            <m:t>1</m:t>
                          </m:r>
                        </m:e>
                      </m:d>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Por esta razão, </a:t>
                </a:r>
                <a14:m>
                  <m:oMath xmlns:m="http://schemas.openxmlformats.org/officeDocument/2006/math">
                    <m:r>
                      <a:rPr lang="pt-BR" sz="2200" b="1" i="1">
                        <a:effectLst/>
                        <a:latin typeface="Cambria Math" panose="02040503050406030204" pitchFamily="18" charset="0"/>
                        <a:ea typeface="Times New Roman" panose="02020603050405020304" pitchFamily="18" charset="0"/>
                      </a:rPr>
                      <m:t>𝒙</m:t>
                    </m:r>
                  </m:oMath>
                </a14:m>
                <a:r>
                  <a:rPr lang="pt-BR" sz="2200" dirty="0">
                    <a:effectLst/>
                    <a:latin typeface="Arial Narrow" panose="020B0606020202030204" pitchFamily="34" charset="0"/>
                    <a:ea typeface="Times New Roman" panose="02020603050405020304" pitchFamily="18" charset="0"/>
                  </a:rPr>
                  <a:t> só poderá assumir valores que sejam diferentes de </a:t>
                </a:r>
                <a14:m>
                  <m:oMath xmlns:m="http://schemas.openxmlformats.org/officeDocument/2006/math">
                    <m:r>
                      <a:rPr lang="pt-BR" sz="2200" i="1">
                        <a:effectLst/>
                        <a:latin typeface="Cambria Math" panose="02040503050406030204" pitchFamily="18" charset="0"/>
                        <a:ea typeface="Times New Roman" panose="02020603050405020304" pitchFamily="18" charset="0"/>
                      </a:rPr>
                      <m:t>0</m:t>
                    </m:r>
                  </m:oMath>
                </a14:m>
                <a:r>
                  <a:rPr lang="pt-BR" sz="2200" dirty="0">
                    <a:effectLst/>
                    <a:latin typeface="Arial Narrow" panose="020B0606020202030204" pitchFamily="34" charset="0"/>
                    <a:ea typeface="Times New Roman" panose="02020603050405020304" pitchFamily="18" charset="0"/>
                  </a:rPr>
                  <a:t> e de </a:t>
                </a:r>
                <a14:m>
                  <m:oMath xmlns:m="http://schemas.openxmlformats.org/officeDocument/2006/math">
                    <m:r>
                      <a:rPr lang="pt-BR" sz="2200" i="1">
                        <a:effectLst/>
                        <a:latin typeface="Cambria Math" panose="02040503050406030204" pitchFamily="18" charset="0"/>
                        <a:ea typeface="Times New Roman" panose="02020603050405020304" pitchFamily="18" charset="0"/>
                        <a:sym typeface="Symbol" panose="05050102010706020507" pitchFamily="18" charset="2"/>
                      </a:rPr>
                      <m:t></m:t>
                    </m:r>
                    <m:r>
                      <a:rPr lang="pt-BR" sz="2200" i="1">
                        <a:effectLst/>
                        <a:latin typeface="Cambria Math" panose="02040503050406030204" pitchFamily="18" charset="0"/>
                        <a:ea typeface="Times New Roman" panose="02020603050405020304" pitchFamily="18" charset="0"/>
                      </a:rPr>
                      <m:t>1</m:t>
                    </m:r>
                  </m:oMath>
                </a14:m>
                <a:r>
                  <a:rPr lang="pt-BR" sz="2200" dirty="0">
                    <a:effectLst/>
                    <a:latin typeface="Arial Narrow" panose="020B0606020202030204" pitchFamily="34" charset="0"/>
                    <a:ea typeface="Times New Roman" panose="02020603050405020304" pitchFamily="18" charset="0"/>
                  </a:rPr>
                  <a:t>.</a:t>
                </a:r>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Neste caso, o primeiro passo a ser dado é determinar o mínimo múltiplo comum (</a:t>
                </a:r>
                <a:r>
                  <a:rPr lang="pt-BR" sz="2200" b="1" dirty="0">
                    <a:effectLst/>
                    <a:latin typeface="Arial Narrow" panose="020B0606020202030204" pitchFamily="34" charset="0"/>
                    <a:ea typeface="Times New Roman" panose="02020603050405020304" pitchFamily="18" charset="0"/>
                  </a:rPr>
                  <a:t>MMC</a:t>
                </a:r>
                <a:r>
                  <a:rPr lang="pt-BR" sz="2200" dirty="0">
                    <a:effectLst/>
                    <a:latin typeface="Arial Narrow" panose="020B0606020202030204" pitchFamily="34" charset="0"/>
                    <a:ea typeface="Times New Roman" panose="02020603050405020304" pitchFamily="18" charset="0"/>
                  </a:rPr>
                  <a:t>) entre os denominadores da equação, a fim de reduzi-los ao mesmo denominador. </a:t>
                </a:r>
              </a:p>
              <a:p>
                <a:pPr algn="just">
                  <a:lnSpc>
                    <a:spcPct val="115000"/>
                  </a:lnSpc>
                  <a:buNone/>
                </a:pPr>
                <a:r>
                  <a:rPr lang="pt-BR" sz="2400" dirty="0">
                    <a:effectLst/>
                    <a:latin typeface="Arial Narrow" panose="020B0606020202030204" pitchFamily="34" charset="0"/>
                    <a:ea typeface="Times New Roman" panose="02020603050405020304" pitchFamily="18" charset="0"/>
                  </a:rPr>
                  <a:t>Assim:</a:t>
                </a:r>
                <a:endParaRPr lang="pt-BR" sz="2800" dirty="0">
                  <a:effectLst/>
                  <a:latin typeface="Times New Roman" panose="02020603050405020304" pitchFamily="18" charset="0"/>
                  <a:ea typeface="Times New Roman" panose="02020603050405020304" pitchFamily="18" charset="0"/>
                </a:endParaRPr>
              </a:p>
              <a:p>
                <a:pPr algn="just">
                  <a:buNone/>
                </a:pP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03FFED1-7153-89C6-C369-7AF3B5C0B611}"/>
                  </a:ext>
                </a:extLst>
              </p:cNvPr>
              <p:cNvSpPr txBox="1">
                <a:spLocks noRot="1" noChangeAspect="1" noMove="1" noResize="1" noEditPoints="1" noAdjustHandles="1" noChangeArrowheads="1" noChangeShapeType="1" noTextEdit="1"/>
              </p:cNvSpPr>
              <p:nvPr/>
            </p:nvSpPr>
            <p:spPr>
              <a:xfrm>
                <a:off x="328612" y="529803"/>
                <a:ext cx="11534775" cy="4293291"/>
              </a:xfrm>
              <a:prstGeom prst="rect">
                <a:avLst/>
              </a:prstGeom>
              <a:blipFill>
                <a:blip r:embed="rId2"/>
                <a:stretch>
                  <a:fillRect l="-846" t="-1136" r="-687"/>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113AD5F4-1057-BEBA-2DEF-C1EE7EFA1E49}"/>
              </a:ext>
            </a:extLst>
          </p:cNvPr>
          <p:cNvPicPr>
            <a:picLocks noChangeAspect="1"/>
          </p:cNvPicPr>
          <p:nvPr/>
        </p:nvPicPr>
        <p:blipFill>
          <a:blip r:embed="rId3"/>
          <a:srcRect r="63399"/>
          <a:stretch>
            <a:fillRect/>
          </a:stretch>
        </p:blipFill>
        <p:spPr>
          <a:xfrm>
            <a:off x="804860" y="4635848"/>
            <a:ext cx="5291139" cy="1692349"/>
          </a:xfrm>
          <a:prstGeom prst="rect">
            <a:avLst/>
          </a:prstGeom>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C550EE39-0BD7-E150-414F-B4A0A99A6652}"/>
                  </a:ext>
                </a:extLst>
              </p:cNvPr>
              <p:cNvSpPr txBox="1"/>
              <p:nvPr/>
            </p:nvSpPr>
            <p:spPr>
              <a:xfrm>
                <a:off x="6572250" y="5109039"/>
                <a:ext cx="3152775" cy="430887"/>
              </a:xfrm>
              <a:prstGeom prst="rect">
                <a:avLst/>
              </a:prstGeom>
              <a:noFill/>
            </p:spPr>
            <p:txBody>
              <a:bodyPr wrap="square">
                <a:spAutoFit/>
              </a:bodyPr>
              <a:lstStyle/>
              <a:p>
                <a:pPr algn="just">
                  <a:buNone/>
                </a:pPr>
                <a:r>
                  <a:rPr lang="pt-BR" sz="2200" dirty="0">
                    <a:effectLst/>
                    <a:latin typeface="Arial Narrow" panose="020B0606020202030204" pitchFamily="34" charset="0"/>
                    <a:ea typeface="Times New Roman" panose="02020603050405020304" pitchFamily="18" charset="0"/>
                  </a:rPr>
                  <a:t>Logo, o MMC é: </a:t>
                </a:r>
                <a14:m>
                  <m:oMath xmlns:m="http://schemas.openxmlformats.org/officeDocument/2006/math">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oMath>
                </a14:m>
                <a:r>
                  <a:rPr lang="pt-BR" sz="2200" dirty="0">
                    <a:effectLst/>
                    <a:latin typeface="Arial Narrow" panose="020B0606020202030204" pitchFamily="34" charset="0"/>
                    <a:ea typeface="Times New Roman" panose="02020603050405020304" pitchFamily="18" charset="0"/>
                  </a:rPr>
                  <a:t>.</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C550EE39-0BD7-E150-414F-B4A0A99A6652}"/>
                  </a:ext>
                </a:extLst>
              </p:cNvPr>
              <p:cNvSpPr txBox="1">
                <a:spLocks noRot="1" noChangeAspect="1" noMove="1" noResize="1" noEditPoints="1" noAdjustHandles="1" noChangeArrowheads="1" noChangeShapeType="1" noTextEdit="1"/>
              </p:cNvSpPr>
              <p:nvPr/>
            </p:nvSpPr>
            <p:spPr>
              <a:xfrm>
                <a:off x="6572250" y="5109039"/>
                <a:ext cx="3152775" cy="430887"/>
              </a:xfrm>
              <a:prstGeom prst="rect">
                <a:avLst/>
              </a:prstGeom>
              <a:blipFill>
                <a:blip r:embed="rId4"/>
                <a:stretch>
                  <a:fillRect l="-2515" t="-9859" b="-28169"/>
                </a:stretch>
              </a:blipFill>
            </p:spPr>
            <p:txBody>
              <a:bodyPr/>
              <a:lstStyle/>
              <a:p>
                <a:r>
                  <a:rPr lang="pt-BR">
                    <a:noFill/>
                  </a:rPr>
                  <a:t> </a:t>
                </a:r>
              </a:p>
            </p:txBody>
          </p:sp>
        </mc:Fallback>
      </mc:AlternateContent>
    </p:spTree>
    <p:extLst>
      <p:ext uri="{BB962C8B-B14F-4D97-AF65-F5344CB8AC3E}">
        <p14:creationId xmlns:p14="http://schemas.microsoft.com/office/powerpoint/2010/main" val="42917805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079B2-4B1C-B550-4F8D-010233BAA97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E4E044F-91BF-7009-061D-43F107518CCC}"/>
                  </a:ext>
                </a:extLst>
              </p:cNvPr>
              <p:cNvSpPr txBox="1"/>
              <p:nvPr/>
            </p:nvSpPr>
            <p:spPr>
              <a:xfrm>
                <a:off x="276225" y="764064"/>
                <a:ext cx="5819774" cy="5572616"/>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Retomando a equação: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Utilizando o MMC na resolução, temos: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1</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ctrlPr>
                        </m:fPr>
                        <m:num>
                          <m:d>
                            <m:dPr>
                              <m:ctrlP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+1</m:t>
                              </m:r>
                            </m:e>
                          </m:d>
                        </m:num>
                        <m:den>
                          <m:d>
                            <m:dPr>
                              <m:ctrlP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+1</m:t>
                              </m:r>
                            </m:e>
                          </m:d>
                        </m:den>
                      </m:f>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d>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den>
                      </m:f>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spcBef>
                    <a:spcPts val="400"/>
                  </a:spcBef>
                  <a:spcAft>
                    <a:spcPts val="400"/>
                  </a:spcAft>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−3</m:t>
                              </m:r>
                            </m:e>
                          </m:d>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−5</m:t>
                              </m:r>
                            </m:e>
                          </m:d>
                        </m:num>
                        <m:den>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den>
                      </m:f>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m:t>
                              </m:r>
                            </m:e>
                          </m:d>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num>
                        <m:den>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den>
                      </m:f>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Agora que os denominadores dos dois membros são iguais, pode-se simplificá-los. Logo:</a:t>
                </a:r>
                <a:endParaRPr lang="pt-BR" sz="2200" dirty="0">
                  <a:effectLst/>
                  <a:latin typeface="Times New Roman" panose="02020603050405020304" pitchFamily="18" charset="0"/>
                  <a:ea typeface="Times New Roman" panose="02020603050405020304" pitchFamily="18" charset="0"/>
                </a:endParaRPr>
              </a:p>
              <a:p>
                <a:pPr algn="just">
                  <a:spcBef>
                    <a:spcPts val="400"/>
                  </a:spcBef>
                  <a:spcAft>
                    <a:spcPts val="400"/>
                  </a:spcAft>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−3</m:t>
                              </m:r>
                            </m:e>
                          </m:d>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−5</m:t>
                              </m:r>
                            </m:e>
                          </m:d>
                        </m:num>
                        <m:den>
                          <m:r>
                            <a:rPr lang="pt-BR" sz="2200" i="1" strike="sngStrike">
                              <a:effectLst/>
                              <a:latin typeface="Cambria Math" panose="02040503050406030204" pitchFamily="18" charset="0"/>
                              <a:ea typeface="Times New Roman" panose="02020603050405020304" pitchFamily="18" charset="0"/>
                            </a:rPr>
                            <m:t>𝑥</m:t>
                          </m:r>
                          <m:d>
                            <m:dPr>
                              <m:ctrlPr>
                                <a:rPr lang="pt-BR" sz="2200" i="1" strike="sngStrike">
                                  <a:effectLst/>
                                  <a:latin typeface="Cambria Math" panose="02040503050406030204" pitchFamily="18" charset="0"/>
                                  <a:ea typeface="Times New Roman" panose="02020603050405020304" pitchFamily="18" charset="0"/>
                                </a:rPr>
                              </m:ctrlPr>
                            </m:dPr>
                            <m:e>
                              <m:r>
                                <a:rPr lang="pt-BR" sz="2200" i="1" strike="sngStrike">
                                  <a:effectLst/>
                                  <a:latin typeface="Cambria Math" panose="02040503050406030204" pitchFamily="18" charset="0"/>
                                  <a:ea typeface="Times New Roman" panose="02020603050405020304" pitchFamily="18" charset="0"/>
                                </a:rPr>
                                <m:t>𝑥</m:t>
                              </m:r>
                              <m:r>
                                <a:rPr lang="pt-BR" sz="2200" i="1" strike="sngStrike">
                                  <a:effectLst/>
                                  <a:latin typeface="Cambria Math" panose="02040503050406030204" pitchFamily="18" charset="0"/>
                                  <a:ea typeface="Times New Roman" panose="02020603050405020304" pitchFamily="18" charset="0"/>
                                </a:rPr>
                                <m:t>+1</m:t>
                              </m:r>
                            </m:e>
                          </m:d>
                        </m:den>
                      </m:f>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m:t>
                              </m:r>
                            </m:e>
                          </m:d>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num>
                        <m:den>
                          <m:r>
                            <a:rPr lang="pt-BR" sz="2200" i="1" strike="sngStrike">
                              <a:effectLst/>
                              <a:latin typeface="Cambria Math" panose="02040503050406030204" pitchFamily="18" charset="0"/>
                              <a:ea typeface="Times New Roman" panose="02020603050405020304" pitchFamily="18" charset="0"/>
                            </a:rPr>
                            <m:t>𝑥</m:t>
                          </m:r>
                          <m:d>
                            <m:dPr>
                              <m:ctrlPr>
                                <a:rPr lang="pt-BR" sz="2200" i="1" strike="sngStrike">
                                  <a:effectLst/>
                                  <a:latin typeface="Cambria Math" panose="02040503050406030204" pitchFamily="18" charset="0"/>
                                  <a:ea typeface="Times New Roman" panose="02020603050405020304" pitchFamily="18" charset="0"/>
                                </a:rPr>
                              </m:ctrlPr>
                            </m:dPr>
                            <m:e>
                              <m:r>
                                <a:rPr lang="pt-BR" sz="2200" i="1" strike="sngStrike">
                                  <a:effectLst/>
                                  <a:latin typeface="Cambria Math" panose="02040503050406030204" pitchFamily="18" charset="0"/>
                                  <a:ea typeface="Times New Roman" panose="02020603050405020304" pitchFamily="18" charset="0"/>
                                </a:rPr>
                                <m:t>𝑥</m:t>
                              </m:r>
                              <m:r>
                                <a:rPr lang="pt-BR" sz="2200" i="1" strike="sngStrike">
                                  <a:effectLst/>
                                  <a:latin typeface="Cambria Math" panose="02040503050406030204" pitchFamily="18" charset="0"/>
                                  <a:ea typeface="Times New Roman" panose="02020603050405020304" pitchFamily="18" charset="0"/>
                                </a:rPr>
                                <m:t>+1</m:t>
                              </m:r>
                            </m:e>
                          </m:d>
                        </m:den>
                      </m:f>
                    </m:oMath>
                  </m:oMathPara>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9E4E044F-91BF-7009-061D-43F107518CCC}"/>
                  </a:ext>
                </a:extLst>
              </p:cNvPr>
              <p:cNvSpPr txBox="1">
                <a:spLocks noRot="1" noChangeAspect="1" noMove="1" noResize="1" noEditPoints="1" noAdjustHandles="1" noChangeArrowheads="1" noChangeShapeType="1" noTextEdit="1"/>
              </p:cNvSpPr>
              <p:nvPr/>
            </p:nvSpPr>
            <p:spPr>
              <a:xfrm>
                <a:off x="276225" y="764064"/>
                <a:ext cx="5819774" cy="5572616"/>
              </a:xfrm>
              <a:prstGeom prst="rect">
                <a:avLst/>
              </a:prstGeom>
              <a:blipFill>
                <a:blip r:embed="rId2"/>
                <a:stretch>
                  <a:fillRect l="-1361" t="-766" r="-125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5BD4C98-1CDA-08BD-8586-80256548419B}"/>
                  </a:ext>
                </a:extLst>
              </p:cNvPr>
              <p:cNvSpPr txBox="1"/>
              <p:nvPr/>
            </p:nvSpPr>
            <p:spPr>
              <a:xfrm>
                <a:off x="6191251" y="897414"/>
                <a:ext cx="5724524" cy="4725781"/>
              </a:xfrm>
              <a:prstGeom prst="rect">
                <a:avLst/>
              </a:prstGeom>
              <a:noFill/>
            </p:spPr>
            <p:txBody>
              <a:bodyPr wrap="square">
                <a:spAutoFit/>
              </a:bodyPr>
              <a:lstStyle/>
              <a:p>
                <a:pPr algn="just">
                  <a:buNone/>
                </a:pPr>
                <a:r>
                  <a:rPr lang="pt-BR" sz="2200" dirty="0">
                    <a:effectLst/>
                    <a:latin typeface="Arial Narrow" panose="020B0606020202030204" pitchFamily="34" charset="0"/>
                    <a:ea typeface="Times New Roman" panose="02020603050405020304" pitchFamily="18" charset="0"/>
                  </a:rPr>
                  <a:t>A equação resultante será formada pelos numeradores dos dois membros.</a:t>
                </a:r>
                <a:endParaRPr lang="pt-BR" sz="2200" dirty="0">
                  <a:effectLst/>
                  <a:latin typeface="Times New Roman" panose="02020603050405020304" pitchFamily="18" charset="0"/>
                  <a:ea typeface="Times New Roman" panose="02020603050405020304" pitchFamily="18" charset="0"/>
                </a:endParaRPr>
              </a:p>
              <a:p>
                <a:pPr algn="just">
                  <a:spcBef>
                    <a:spcPts val="400"/>
                  </a:spcBef>
                  <a:spcAft>
                    <a:spcPts val="400"/>
                  </a:spcAft>
                  <a:buNone/>
                </a:pPr>
                <a14:m>
                  <m:oMathPara xmlns:m="http://schemas.openxmlformats.org/officeDocument/2006/math">
                    <m:oMathParaPr>
                      <m:jc m:val="centerGroup"/>
                    </m:oMathParaPr>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−3</m:t>
                          </m:r>
                        </m:e>
                      </m:d>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𝑥</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−5</m:t>
                          </m:r>
                        </m:e>
                      </m:d>
                      <m:r>
                        <a:rPr lang="pt-BR" sz="2200" i="1">
                          <a:effectLst/>
                          <a:latin typeface="Cambria Math" panose="02040503050406030204" pitchFamily="18" charset="0"/>
                          <a:ea typeface="Times New Roman" panose="02020603050405020304" pitchFamily="18" charset="0"/>
                        </a:rPr>
                        <m:t>=</m:t>
                      </m:r>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m:t>
                          </m:r>
                        </m:e>
                      </m:d>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+1</m:t>
                          </m:r>
                        </m:e>
                      </m:d>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Em seguida, efetuam-se as operações algébricas indicadas nos dois membros da igualdade. </a:t>
                </a:r>
                <a:endParaRPr lang="pt-BR" sz="2200" dirty="0">
                  <a:effectLst/>
                  <a:latin typeface="Times New Roman" panose="02020603050405020304" pitchFamily="18" charset="0"/>
                  <a:ea typeface="Times New Roman" panose="02020603050405020304" pitchFamily="18" charset="0"/>
                </a:endParaRPr>
              </a:p>
              <a:p>
                <a:pPr algn="just">
                  <a:spcBef>
                    <a:spcPts val="400"/>
                  </a:spcBef>
                  <a:spcAft>
                    <a:spcPts val="400"/>
                  </a:spcAf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− 3 + </m:t>
                      </m:r>
                      <m:sSup>
                        <m:sSupPr>
                          <m:ctrlPr>
                            <a:rPr lang="pt-BR" sz="2200" i="1">
                              <a:effectLst/>
                              <a:latin typeface="Cambria Math" panose="02040503050406030204" pitchFamily="18" charset="0"/>
                              <a:ea typeface="Times New Roman" panose="02020603050405020304" pitchFamily="18" charset="0"/>
                            </a:rPr>
                          </m:ctrlPr>
                        </m:sSupPr>
                        <m:e>
                          <m:r>
                            <a:rPr lang="pt-BR" sz="2200" i="1">
                              <a:effectLst/>
                              <a:latin typeface="Cambria Math" panose="02040503050406030204" pitchFamily="18" charset="0"/>
                              <a:ea typeface="Times New Roman" panose="02020603050405020304" pitchFamily="18" charset="0"/>
                            </a:rPr>
                            <m:t>𝑥</m:t>
                          </m:r>
                        </m:e>
                        <m:sup>
                          <m:r>
                            <a:rPr lang="pt-BR" sz="2200" i="1">
                              <a:effectLst/>
                              <a:latin typeface="Cambria Math" panose="02040503050406030204" pitchFamily="18" charset="0"/>
                              <a:ea typeface="Times New Roman" panose="02020603050405020304" pitchFamily="18" charset="0"/>
                            </a:rPr>
                            <m:t>2</m:t>
                          </m:r>
                        </m:sup>
                      </m:sSup>
                      <m:r>
                        <a:rPr lang="pt-BR" sz="2200" i="1">
                          <a:effectLst/>
                          <a:latin typeface="Cambria Math" panose="02040503050406030204" pitchFamily="18" charset="0"/>
                          <a:ea typeface="Times New Roman" panose="02020603050405020304" pitchFamily="18" charset="0"/>
                        </a:rPr>
                        <m:t>−5</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m:t>
                      </m:r>
                      <m:r>
                        <a:rPr lang="pt-BR" sz="2200" i="1">
                          <a:effectLst/>
                          <a:latin typeface="Cambria Math" panose="02040503050406030204" pitchFamily="18" charset="0"/>
                          <a:ea typeface="Times New Roman" panose="02020603050405020304" pitchFamily="18" charset="0"/>
                        </a:rPr>
                        <m:t>𝑥</m:t>
                      </m:r>
                      <m:r>
                        <a:rPr lang="pt-BR" sz="2200" i="1" baseline="30000">
                          <a:effectLst/>
                          <a:latin typeface="Cambria Math" panose="02040503050406030204" pitchFamily="18" charset="0"/>
                          <a:ea typeface="Times New Roman" panose="02020603050405020304" pitchFamily="18" charset="0"/>
                        </a:rPr>
                        <m:t>²</m:t>
                      </m:r>
                      <m:r>
                        <a:rPr lang="pt-BR" sz="2200" i="1">
                          <a:effectLst/>
                          <a:latin typeface="Cambria Math" panose="02040503050406030204" pitchFamily="18" charset="0"/>
                          <a:ea typeface="Times New Roman" panose="02020603050405020304" pitchFamily="18" charset="0"/>
                        </a:rPr>
                        <m:t> + </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+ 2</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+ 2</m:t>
                      </m:r>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Daqui por diante, seguem os mesmos passos dos princípios aditivo e multiplicativo da igualdade. </a:t>
                </a:r>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m:t>
                      </m:r>
                      <m:sSup>
                        <m:sSupPr>
                          <m:ctrlPr>
                            <a:rPr lang="pt-BR" sz="2200" i="1">
                              <a:effectLst/>
                              <a:latin typeface="Cambria Math" panose="02040503050406030204" pitchFamily="18" charset="0"/>
                              <a:ea typeface="Times New Roman" panose="02020603050405020304" pitchFamily="18" charset="0"/>
                            </a:rPr>
                          </m:ctrlPr>
                        </m:sSupPr>
                        <m:e>
                          <m:r>
                            <a:rPr lang="pt-BR" sz="2200" i="1">
                              <a:effectLst/>
                              <a:latin typeface="Cambria Math" panose="02040503050406030204" pitchFamily="18" charset="0"/>
                              <a:ea typeface="Times New Roman" panose="02020603050405020304" pitchFamily="18" charset="0"/>
                            </a:rPr>
                            <m:t>𝑥</m:t>
                          </m:r>
                        </m:e>
                        <m:sup>
                          <m:r>
                            <a:rPr lang="pt-BR" sz="2200" i="1">
                              <a:effectLst/>
                              <a:latin typeface="Cambria Math" panose="02040503050406030204" pitchFamily="18" charset="0"/>
                              <a:ea typeface="Times New Roman" panose="02020603050405020304" pitchFamily="18" charset="0"/>
                            </a:rPr>
                            <m:t>2</m:t>
                          </m:r>
                        </m:sup>
                      </m:sSup>
                      <m:r>
                        <a:rPr lang="pt-BR" sz="2200" i="1">
                          <a:effectLst/>
                          <a:latin typeface="Cambria Math" panose="02040503050406030204" pitchFamily="18" charset="0"/>
                          <a:ea typeface="Times New Roman" panose="02020603050405020304" pitchFamily="18" charset="0"/>
                        </a:rPr>
                        <m:t>−5</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m:t>
                      </m:r>
                      <m:sSup>
                        <m:sSupPr>
                          <m:ctrlPr>
                            <a:rPr lang="pt-BR" sz="2200" i="1" baseline="30000">
                              <a:effectLst/>
                              <a:latin typeface="Cambria Math" panose="02040503050406030204" pitchFamily="18" charset="0"/>
                              <a:ea typeface="Times New Roman" panose="02020603050405020304" pitchFamily="18" charset="0"/>
                            </a:rPr>
                          </m:ctrlPr>
                        </m:sSupPr>
                        <m:e>
                          <m:r>
                            <a:rPr lang="pt-BR" sz="2200" i="1">
                              <a:effectLst/>
                              <a:latin typeface="Cambria Math" panose="02040503050406030204" pitchFamily="18" charset="0"/>
                              <a:ea typeface="Times New Roman" panose="02020603050405020304" pitchFamily="18" charset="0"/>
                            </a:rPr>
                            <m:t>𝑥</m:t>
                          </m:r>
                        </m:e>
                        <m:sup>
                          <m:r>
                            <a:rPr lang="pt-BR" sz="2200" i="1" baseline="30000">
                              <a:effectLst/>
                              <a:latin typeface="Cambria Math" panose="02040503050406030204" pitchFamily="18" charset="0"/>
                              <a:ea typeface="Times New Roman" panose="02020603050405020304" pitchFamily="18" charset="0"/>
                            </a:rPr>
                            <m:t>2</m:t>
                          </m:r>
                        </m:sup>
                      </m:sSup>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3 + 2</m:t>
                      </m:r>
                    </m:oMath>
                  </m:oMathPara>
                </a14:m>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−7</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 5</m:t>
                      </m:r>
                    </m:oMath>
                  </m:oMathPara>
                </a14:m>
                <a:endParaRPr lang="pt-BR" sz="2200" dirty="0">
                  <a:effectLst/>
                  <a:latin typeface="Times New Roman" panose="02020603050405020304" pitchFamily="18"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 5 </m:t>
                          </m:r>
                        </m:num>
                        <m:den>
                          <m:r>
                            <a:rPr lang="pt-BR" sz="2200" i="1">
                              <a:effectLst/>
                              <a:latin typeface="Cambria Math" panose="02040503050406030204" pitchFamily="18" charset="0"/>
                              <a:ea typeface="Times New Roman" panose="02020603050405020304" pitchFamily="18" charset="0"/>
                            </a:rPr>
                            <m:t>7</m:t>
                          </m:r>
                        </m:den>
                      </m:f>
                    </m:oMath>
                  </m:oMathPara>
                </a14:m>
                <a:endParaRPr lang="pt-BR" sz="2200" dirty="0">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rPr>
                  <a:t>Portanto, o conjunto solução será: </a:t>
                </a:r>
                <a14:m>
                  <m:oMath xmlns:m="http://schemas.openxmlformats.org/officeDocument/2006/math">
                    <m:r>
                      <a:rPr lang="pt-BR" sz="2200" i="1">
                        <a:effectLst/>
                        <a:latin typeface="Cambria Math" panose="02040503050406030204" pitchFamily="18" charset="0"/>
                        <a:ea typeface="Times New Roman" panose="02020603050405020304" pitchFamily="18" charset="0"/>
                      </a:rPr>
                      <m:t>𝑆</m:t>
                    </m:r>
                    <m:r>
                      <a:rPr lang="pt-BR" sz="2200" i="1">
                        <a:effectLst/>
                        <a:latin typeface="Cambria Math" panose="02040503050406030204" pitchFamily="18" charset="0"/>
                        <a:ea typeface="Times New Roman" panose="02020603050405020304" pitchFamily="18" charset="0"/>
                      </a:rPr>
                      <m:t> =</m:t>
                    </m:r>
                    <m:d>
                      <m:dPr>
                        <m:begChr m:val="{"/>
                        <m:endChr m:val="}"/>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 5 </m:t>
                            </m:r>
                          </m:num>
                          <m:den>
                            <m:r>
                              <a:rPr lang="pt-BR" sz="2200" i="1">
                                <a:effectLst/>
                                <a:latin typeface="Cambria Math" panose="02040503050406030204" pitchFamily="18" charset="0"/>
                                <a:ea typeface="Times New Roman" panose="02020603050405020304" pitchFamily="18" charset="0"/>
                              </a:rPr>
                              <m:t>7</m:t>
                            </m:r>
                          </m:den>
                        </m:f>
                      </m:e>
                    </m:d>
                    <m:r>
                      <a:rPr lang="pt-BR" sz="2200" i="1">
                        <a:effectLst/>
                        <a:latin typeface="Cambria Math" panose="02040503050406030204" pitchFamily="18" charset="0"/>
                        <a:ea typeface="Times New Roman" panose="02020603050405020304" pitchFamily="18" charset="0"/>
                      </a:rPr>
                      <m:t>∙</m:t>
                    </m:r>
                  </m:oMath>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5BD4C98-1CDA-08BD-8586-80256548419B}"/>
                  </a:ext>
                </a:extLst>
              </p:cNvPr>
              <p:cNvSpPr txBox="1">
                <a:spLocks noRot="1" noChangeAspect="1" noMove="1" noResize="1" noEditPoints="1" noAdjustHandles="1" noChangeArrowheads="1" noChangeShapeType="1" noTextEdit="1"/>
              </p:cNvSpPr>
              <p:nvPr/>
            </p:nvSpPr>
            <p:spPr>
              <a:xfrm>
                <a:off x="6191251" y="897414"/>
                <a:ext cx="5724524" cy="4725781"/>
              </a:xfrm>
              <a:prstGeom prst="rect">
                <a:avLst/>
              </a:prstGeom>
              <a:blipFill>
                <a:blip r:embed="rId3"/>
                <a:stretch>
                  <a:fillRect l="-1384" t="-774" r="-1384"/>
                </a:stretch>
              </a:blipFill>
            </p:spPr>
            <p:txBody>
              <a:bodyPr/>
              <a:lstStyle/>
              <a:p>
                <a:r>
                  <a:rPr lang="pt-BR">
                    <a:noFill/>
                  </a:rPr>
                  <a:t> </a:t>
                </a:r>
              </a:p>
            </p:txBody>
          </p:sp>
        </mc:Fallback>
      </mc:AlternateContent>
      <p:cxnSp>
        <p:nvCxnSpPr>
          <p:cNvPr id="11" name="Conector reto 10">
            <a:extLst>
              <a:ext uri="{FF2B5EF4-FFF2-40B4-BE49-F238E27FC236}">
                <a16:creationId xmlns:a16="http://schemas.microsoft.com/office/drawing/2014/main" id="{824BAFC3-7252-6F08-A666-42BCC2E0CA47}"/>
              </a:ext>
            </a:extLst>
          </p:cNvPr>
          <p:cNvCxnSpPr>
            <a:cxnSpLocks/>
          </p:cNvCxnSpPr>
          <p:nvPr/>
        </p:nvCxnSpPr>
        <p:spPr>
          <a:xfrm>
            <a:off x="6096000" y="764064"/>
            <a:ext cx="0" cy="5709588"/>
          </a:xfrm>
          <a:prstGeom prst="line">
            <a:avLst/>
          </a:prstGeom>
          <a:ln w="28575"/>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704032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8FBC4-1A96-5913-4495-B4A86F1C780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653FEAE-625F-BA7A-DD8D-D477A5CBE0AA}"/>
              </a:ext>
            </a:extLst>
          </p:cNvPr>
          <p:cNvCxnSpPr>
            <a:cxnSpLocks/>
          </p:cNvCxnSpPr>
          <p:nvPr/>
        </p:nvCxnSpPr>
        <p:spPr>
          <a:xfrm>
            <a:off x="6193357" y="796306"/>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8" name="CaixaDeTexto 7">
            <a:extLst>
              <a:ext uri="{FF2B5EF4-FFF2-40B4-BE49-F238E27FC236}">
                <a16:creationId xmlns:a16="http://schemas.microsoft.com/office/drawing/2014/main" id="{B530F2B6-B20F-1772-B3C9-64600D751A48}"/>
              </a:ext>
            </a:extLst>
          </p:cNvPr>
          <p:cNvSpPr txBox="1"/>
          <p:nvPr/>
        </p:nvSpPr>
        <p:spPr>
          <a:xfrm>
            <a:off x="335375" y="4150460"/>
            <a:ext cx="5757277" cy="2123658"/>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É necessário entender as diferenças entre: conjunto solução, raiz da equação ou conjunto universo (U).</a:t>
            </a:r>
          </a:p>
          <a:p>
            <a:pPr algn="just"/>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A raiz de uma equação </a:t>
            </a:r>
            <a:r>
              <a:rPr lang="pt-BR" sz="2200" b="0" i="0" u="none" strike="noStrike" baseline="0" dirty="0">
                <a:latin typeface="Arial Narrow" panose="020B0606020202030204" pitchFamily="34" charset="0"/>
                <a:cs typeface="Arial" panose="020B0604020202020204" pitchFamily="34" charset="0"/>
              </a:rPr>
              <a:t>é o valor que suas variáveis assumem de modo que a equação seja válida perante a igualdade. O número de raízes de uma equação é dado pelo grau que ela possui.</a:t>
            </a: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461A8D3C-8516-1AC7-FF57-7FE0FE96510B}"/>
                  </a:ext>
                </a:extLst>
              </p:cNvPr>
              <p:cNvSpPr txBox="1"/>
              <p:nvPr/>
            </p:nvSpPr>
            <p:spPr>
              <a:xfrm>
                <a:off x="6290717" y="920131"/>
                <a:ext cx="5659926" cy="4154984"/>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gn="just"/>
                <a:r>
                  <a:rPr lang="pt-BR" sz="2200" b="0" i="0" u="none" strike="noStrike" baseline="0" dirty="0">
                    <a:latin typeface="Arial Narrow" panose="020B0606020202030204" pitchFamily="34" charset="0"/>
                    <a:cs typeface="Arial" panose="020B0604020202020204" pitchFamily="34" charset="0"/>
                  </a:rPr>
                  <a:t>A equação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² = 16</m:t>
                    </m:r>
                  </m:oMath>
                </a14:m>
                <a:r>
                  <a:rPr lang="pt-BR" sz="2200" b="0" i="0" u="none" strike="noStrike" baseline="0" dirty="0">
                    <a:latin typeface="Arial Narrow" panose="020B0606020202030204" pitchFamily="34" charset="0"/>
                    <a:cs typeface="Arial" panose="020B0604020202020204" pitchFamily="34" charset="0"/>
                  </a:rPr>
                  <a:t>, tem raízes: </a:t>
                </a:r>
                <a14:m>
                  <m:oMath xmlns:m="http://schemas.openxmlformats.org/officeDocument/2006/math">
                    <m:sSub>
                      <m:sSubPr>
                        <m:ctrlPr>
                          <a:rPr lang="pt-BR" sz="2200" b="0" i="1" u="none" strike="noStrike" baseline="0" dirty="0" smtClean="0">
                            <a:latin typeface="Cambria Math" panose="02040503050406030204" pitchFamily="18" charset="0"/>
                            <a:cs typeface="Arial" panose="020B0604020202020204" pitchFamily="34" charset="0"/>
                          </a:rPr>
                        </m:ctrlPr>
                      </m:sSubPr>
                      <m:e>
                        <m:r>
                          <a:rPr lang="pt-BR" sz="2200" b="0" i="1" u="none" strike="noStrike" baseline="0" dirty="0" smtClean="0">
                            <a:latin typeface="Cambria Math" panose="02040503050406030204" pitchFamily="18" charset="0"/>
                            <a:cs typeface="Arial" panose="020B0604020202020204" pitchFamily="34" charset="0"/>
                          </a:rPr>
                          <m:t>𝑥</m:t>
                        </m:r>
                      </m:e>
                      <m:sub>
                        <m:r>
                          <a:rPr lang="pt-BR" sz="2200" b="0" i="1" u="none" strike="noStrike" baseline="0" dirty="0" smtClean="0">
                            <a:latin typeface="Cambria Math" panose="02040503050406030204" pitchFamily="18" charset="0"/>
                            <a:cs typeface="Arial" panose="020B0604020202020204" pitchFamily="34" charset="0"/>
                          </a:rPr>
                          <m:t>1</m:t>
                        </m:r>
                      </m:sub>
                    </m:sSub>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+4 </m:t>
                    </m:r>
                  </m:oMath>
                </a14:m>
                <a:r>
                  <a:rPr lang="pt-BR" sz="2200" b="0" i="0" u="none" strike="noStrike" baseline="0" dirty="0">
                    <a:latin typeface="Arial Narrow" panose="020B0606020202030204" pitchFamily="34" charset="0"/>
                    <a:cs typeface="Arial" panose="020B0604020202020204" pitchFamily="34" charset="0"/>
                  </a:rPr>
                  <a:t>e</a:t>
                </a:r>
                <a:br>
                  <a:rPr lang="pt-BR" sz="2200" b="0" i="0" u="none" strike="noStrike" baseline="0" dirty="0">
                    <a:latin typeface="Arial Narrow" panose="020B0606020202030204" pitchFamily="34" charset="0"/>
                    <a:cs typeface="Arial" panose="020B0604020202020204" pitchFamily="34" charset="0"/>
                  </a:rPr>
                </a:br>
                <a14:m>
                  <m:oMath xmlns:m="http://schemas.openxmlformats.org/officeDocument/2006/math">
                    <m:sSub>
                      <m:sSubPr>
                        <m:ctrlPr>
                          <a:rPr lang="pt-BR" sz="2200" i="1">
                            <a:latin typeface="Cambria Math" panose="02040503050406030204" pitchFamily="18" charset="0"/>
                            <a:cs typeface="Arial" panose="020B0604020202020204" pitchFamily="34" charset="0"/>
                          </a:rPr>
                        </m:ctrlPr>
                      </m:sSubPr>
                      <m:e>
                        <m:r>
                          <a:rPr lang="pt-BR" sz="2200" i="1">
                            <a:latin typeface="Cambria Math" panose="02040503050406030204" pitchFamily="18" charset="0"/>
                            <a:cs typeface="Arial" panose="020B0604020202020204" pitchFamily="34" charset="0"/>
                          </a:rPr>
                          <m:t>𝑥</m:t>
                        </m:r>
                      </m:e>
                      <m:sub>
                        <m:r>
                          <a:rPr lang="pt-BR" sz="2200" b="0" i="1" smtClean="0">
                            <a:latin typeface="Cambria Math" panose="02040503050406030204" pitchFamily="18" charset="0"/>
                            <a:cs typeface="Arial" panose="020B0604020202020204" pitchFamily="34" charset="0"/>
                          </a:rPr>
                          <m:t>2</m:t>
                        </m:r>
                      </m:sub>
                    </m:sSub>
                  </m:oMath>
                </a14:m>
                <a:r>
                  <a:rPr lang="pt-BR" sz="2200" b="0" i="1" u="none" strike="noStrike" baseline="0" dirty="0">
                    <a:latin typeface="Arial Narrow" panose="020B0606020202030204" pitchFamily="34" charset="0"/>
                    <a:cs typeface="Arial" panose="020B0604020202020204" pitchFamily="34" charset="0"/>
                  </a:rPr>
                  <a:t> = –4</a:t>
                </a:r>
                <a:r>
                  <a:rPr lang="pt-BR" sz="2200" b="0" i="0" u="none" strike="noStrike" baseline="0" dirty="0">
                    <a:latin typeface="Arial Narrow" panose="020B0606020202030204" pitchFamily="34" charset="0"/>
                    <a:cs typeface="Arial" panose="020B0604020202020204" pitchFamily="34" charset="0"/>
                  </a:rPr>
                  <a:t>.</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 O </a:t>
                </a:r>
                <a:r>
                  <a:rPr lang="pt-BR" sz="2200" b="1" i="0" u="none" strike="noStrike" baseline="0" dirty="0">
                    <a:latin typeface="Arial Narrow" panose="020B0606020202030204" pitchFamily="34" charset="0"/>
                    <a:cs typeface="Arial" panose="020B0604020202020204" pitchFamily="34" charset="0"/>
                  </a:rPr>
                  <a:t>conjunto solução </a:t>
                </a:r>
                <a:r>
                  <a:rPr lang="pt-BR" sz="2200" b="0" i="0" u="none" strike="noStrike" baseline="0" dirty="0">
                    <a:latin typeface="Arial Narrow" panose="020B0606020202030204" pitchFamily="34" charset="0"/>
                    <a:cs typeface="Arial" panose="020B0604020202020204" pitchFamily="34" charset="0"/>
                  </a:rPr>
                  <a:t>é aquele que contém todas as possíveis soluções da equação, isto é, os valores que, quando substituídos pelas incógnitas, satisfazem a equação.</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1" i="0" u="none" strike="noStrike" baseline="0" dirty="0">
                    <a:latin typeface="Arial Narrow" panose="020B0606020202030204" pitchFamily="34" charset="0"/>
                    <a:cs typeface="Arial" panose="020B0604020202020204" pitchFamily="34" charset="0"/>
                  </a:rPr>
                  <a:t>Exemplo:</a:t>
                </a:r>
              </a:p>
              <a:p>
                <a:pPr algn="just"/>
                <a:r>
                  <a:rPr lang="pt-BR" sz="2200" b="0" i="0" u="none" strike="noStrike" baseline="0" dirty="0">
                    <a:latin typeface="Arial Narrow" panose="020B0606020202030204" pitchFamily="34" charset="0"/>
                    <a:cs typeface="Arial" panose="020B0604020202020204" pitchFamily="34" charset="0"/>
                  </a:rPr>
                  <a:t>Na equação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² = 4</m:t>
                    </m:r>
                  </m:oMath>
                </a14:m>
                <a:r>
                  <a:rPr lang="pt-BR" sz="2200" b="0" i="0" u="none" strike="noStrike" baseline="0" dirty="0">
                    <a:latin typeface="Arial Narrow" panose="020B0606020202030204" pitchFamily="34" charset="0"/>
                    <a:cs typeface="Arial" panose="020B0604020202020204" pitchFamily="34" charset="0"/>
                  </a:rPr>
                  <a:t>, o conjunto solução dessa equação é: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𝑆</m:t>
                    </m:r>
                    <m:r>
                      <a:rPr lang="pt-BR" sz="2200" b="0" i="1" u="none" strike="noStrike" baseline="0" dirty="0" smtClean="0">
                        <a:latin typeface="Cambria Math" panose="02040503050406030204" pitchFamily="18" charset="0"/>
                        <a:cs typeface="Arial" panose="020B0604020202020204" pitchFamily="34" charset="0"/>
                      </a:rPr>
                      <m:t>={–4, 4}.</m:t>
                    </m:r>
                  </m:oMath>
                </a14:m>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461A8D3C-8516-1AC7-FF57-7FE0FE96510B}"/>
                  </a:ext>
                </a:extLst>
              </p:cNvPr>
              <p:cNvSpPr txBox="1">
                <a:spLocks noRot="1" noChangeAspect="1" noMove="1" noResize="1" noEditPoints="1" noAdjustHandles="1" noChangeArrowheads="1" noChangeShapeType="1" noTextEdit="1"/>
              </p:cNvSpPr>
              <p:nvPr/>
            </p:nvSpPr>
            <p:spPr>
              <a:xfrm>
                <a:off x="6290717" y="920131"/>
                <a:ext cx="5659926" cy="4154984"/>
              </a:xfrm>
              <a:prstGeom prst="rect">
                <a:avLst/>
              </a:prstGeom>
              <a:blipFill>
                <a:blip r:embed="rId2"/>
                <a:stretch>
                  <a:fillRect l="-1401" t="-1026" r="-1401" b="-2053"/>
                </a:stretch>
              </a:blipFill>
            </p:spPr>
            <p:txBody>
              <a:bodyPr/>
              <a:lstStyle/>
              <a:p>
                <a:r>
                  <a:rPr lang="pt-BR">
                    <a:noFill/>
                  </a:rPr>
                  <a:t> </a:t>
                </a:r>
              </a:p>
            </p:txBody>
          </p:sp>
        </mc:Fallback>
      </mc:AlternateContent>
      <p:pic>
        <p:nvPicPr>
          <p:cNvPr id="3" name="Imagem 2" descr="Interface gráfica do usuário&#10;&#10;O conteúdo gerado por IA pode estar incorreto.">
            <a:extLst>
              <a:ext uri="{FF2B5EF4-FFF2-40B4-BE49-F238E27FC236}">
                <a16:creationId xmlns:a16="http://schemas.microsoft.com/office/drawing/2014/main" id="{7B504F56-F1EF-D320-44EB-2454DB67E00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465455" y="583882"/>
            <a:ext cx="1842070" cy="88296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9C92C5C-8D83-4821-9977-4BA6C4C4C7B3}"/>
                  </a:ext>
                </a:extLst>
              </p:cNvPr>
              <p:cNvSpPr txBox="1"/>
              <p:nvPr/>
            </p:nvSpPr>
            <p:spPr>
              <a:xfrm>
                <a:off x="338721" y="583882"/>
                <a:ext cx="5757277" cy="3330464"/>
              </a:xfrm>
              <a:prstGeom prst="rect">
                <a:avLst/>
              </a:prstGeom>
              <a:noFill/>
            </p:spPr>
            <p:txBody>
              <a:bodyPr wrap="square">
                <a:spAutoFit/>
              </a:bodyPr>
              <a:lstStyle/>
              <a:p>
                <a:pPr marL="1885950"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Qualquer equação é polinomial quando possui um polinômio igual a zero (</a:t>
                </a:r>
                <a14:m>
                  <m:oMath xmlns:m="http://schemas.openxmlformats.org/officeDocument/2006/math">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P</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x</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ou seja, um valor que atribuído a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(incógnita)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fará com que a igualdade se torne verdadeira (raiz da equação).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As equações polinomiais de 1º grau são aquelas em que a incógnita possui apenas expoente igual a 1.</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9C92C5C-8D83-4821-9977-4BA6C4C4C7B3}"/>
                  </a:ext>
                </a:extLst>
              </p:cNvPr>
              <p:cNvSpPr txBox="1">
                <a:spLocks noRot="1" noChangeAspect="1" noMove="1" noResize="1" noEditPoints="1" noAdjustHandles="1" noChangeArrowheads="1" noChangeShapeType="1" noTextEdit="1"/>
              </p:cNvSpPr>
              <p:nvPr/>
            </p:nvSpPr>
            <p:spPr>
              <a:xfrm>
                <a:off x="338721" y="583882"/>
                <a:ext cx="5757277" cy="3330464"/>
              </a:xfrm>
              <a:prstGeom prst="rect">
                <a:avLst/>
              </a:prstGeom>
              <a:blipFill>
                <a:blip r:embed="rId5"/>
                <a:stretch>
                  <a:fillRect l="-1377" t="-733" r="-1377" b="-2930"/>
                </a:stretch>
              </a:blipFill>
            </p:spPr>
            <p:txBody>
              <a:bodyPr/>
              <a:lstStyle/>
              <a:p>
                <a:r>
                  <a:rPr lang="pt-BR">
                    <a:noFill/>
                  </a:rPr>
                  <a:t> </a:t>
                </a:r>
              </a:p>
            </p:txBody>
          </p:sp>
        </mc:Fallback>
      </mc:AlternateContent>
    </p:spTree>
    <p:extLst>
      <p:ext uri="{BB962C8B-B14F-4D97-AF65-F5344CB8AC3E}">
        <p14:creationId xmlns:p14="http://schemas.microsoft.com/office/powerpoint/2010/main" val="36627771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BD654502-85D0-A5FE-58E1-EB6B3C9FF9E8}"/>
                  </a:ext>
                </a:extLst>
              </p:cNvPr>
              <p:cNvSpPr txBox="1"/>
              <p:nvPr/>
            </p:nvSpPr>
            <p:spPr>
              <a:xfrm>
                <a:off x="240474" y="727758"/>
                <a:ext cx="5674551" cy="591828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 O </a:t>
                </a:r>
                <a:r>
                  <a:rPr lang="pt-BR" sz="2200" b="1" i="0" u="none" strike="noStrike" baseline="0" dirty="0">
                    <a:latin typeface="Arial Narrow" panose="020B0606020202030204" pitchFamily="34" charset="0"/>
                    <a:cs typeface="Arial" panose="020B0604020202020204" pitchFamily="34" charset="0"/>
                  </a:rPr>
                  <a:t>conjunto Universo (</a:t>
                </a:r>
                <a:r>
                  <a:rPr lang="pt-BR" sz="2200" b="1" i="1" u="none" strike="noStrike" baseline="0" dirty="0">
                    <a:latin typeface="Arial Narrow" panose="020B0606020202030204" pitchFamily="34" charset="0"/>
                    <a:cs typeface="Arial" panose="020B0604020202020204" pitchFamily="34" charset="0"/>
                  </a:rPr>
                  <a:t>U</a:t>
                </a:r>
                <a:r>
                  <a:rPr lang="pt-BR" sz="2200" b="1" i="0" u="none" strike="noStrike" baseline="0" dirty="0">
                    <a:latin typeface="Arial Narrow" panose="020B0606020202030204" pitchFamily="34" charset="0"/>
                    <a:cs typeface="Arial" panose="020B0604020202020204" pitchFamily="34" charset="0"/>
                  </a:rPr>
                  <a:t>)</a:t>
                </a:r>
                <a:r>
                  <a:rPr lang="pt-BR" sz="2200" b="0" i="0" u="none" strike="noStrike" baseline="0" dirty="0">
                    <a:latin typeface="Arial Narrow" panose="020B0606020202030204" pitchFamily="34" charset="0"/>
                    <a:cs typeface="Arial" panose="020B0604020202020204" pitchFamily="34" charset="0"/>
                  </a:rPr>
                  <a:t>, também conhecido como </a:t>
                </a:r>
                <a:r>
                  <a:rPr lang="pt-BR" sz="2200" dirty="0">
                    <a:latin typeface="Arial Narrow" panose="020B0606020202030204" pitchFamily="34" charset="0"/>
                    <a:cs typeface="Arial" panose="020B0604020202020204" pitchFamily="34" charset="0"/>
                  </a:rPr>
                  <a:t>Conjunto Verdade, é uma representação de todos os elementos possíveis em dado conjunto. Nas atividades, será usado para restringir o valor atribuído à raiz da equação a seu respectivo conjunto numérico (</a:t>
                </a:r>
                <a14:m>
                  <m:oMath xmlns:m="http://schemas.openxmlformats.org/officeDocument/2006/math">
                    <m:r>
                      <a:rPr lang="pt-BR" sz="220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ℕ</m:t>
                    </m:r>
                    <m:r>
                      <a:rPr lang="pt-BR" sz="220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ℤ</m:t>
                    </m:r>
                    <m:r>
                      <a:rPr lang="pt-BR" sz="220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ℚ</m:t>
                    </m:r>
                    <m:r>
                      <a:rPr lang="pt-BR" sz="220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200" dirty="0">
                    <a:latin typeface="Arial Narrow" panose="020B0606020202030204" pitchFamily="34" charset="0"/>
                    <a:cs typeface="Arial" panose="020B0604020202020204" pitchFamily="34" charset="0"/>
                  </a:rPr>
                  <a:t>).</a:t>
                </a: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a equação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𝟖</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9 </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conjunto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ℚ</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pois </a:t>
                </a:r>
                <a14:m>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ℚ</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BD654502-85D0-A5FE-58E1-EB6B3C9FF9E8}"/>
                  </a:ext>
                </a:extLst>
              </p:cNvPr>
              <p:cNvSpPr txBox="1">
                <a:spLocks noRot="1" noChangeAspect="1" noMove="1" noResize="1" noEditPoints="1" noAdjustHandles="1" noChangeArrowheads="1" noChangeShapeType="1" noTextEdit="1"/>
              </p:cNvSpPr>
              <p:nvPr/>
            </p:nvSpPr>
            <p:spPr>
              <a:xfrm>
                <a:off x="240474" y="727758"/>
                <a:ext cx="5674551" cy="5918287"/>
              </a:xfrm>
              <a:prstGeom prst="rect">
                <a:avLst/>
              </a:prstGeom>
              <a:blipFill>
                <a:blip r:embed="rId2"/>
                <a:stretch>
                  <a:fillRect l="-1396" t="-618" r="-1396"/>
                </a:stretch>
              </a:blipFill>
            </p:spPr>
            <p:txBody>
              <a:bodyPr/>
              <a:lstStyle/>
              <a:p>
                <a:r>
                  <a:rPr lang="pt-BR">
                    <a:noFill/>
                  </a:rPr>
                  <a:t> </a:t>
                </a:r>
              </a:p>
            </p:txBody>
          </p:sp>
        </mc:Fallback>
      </mc:AlternateContent>
      <p:cxnSp>
        <p:nvCxnSpPr>
          <p:cNvPr id="2" name="Conector reto 1">
            <a:extLst>
              <a:ext uri="{FF2B5EF4-FFF2-40B4-BE49-F238E27FC236}">
                <a16:creationId xmlns:a16="http://schemas.microsoft.com/office/drawing/2014/main" id="{F540A3D1-D350-547E-D02C-36AB2C86CE37}"/>
              </a:ext>
            </a:extLst>
          </p:cNvPr>
          <p:cNvCxnSpPr>
            <a:cxnSpLocks/>
          </p:cNvCxnSpPr>
          <p:nvPr/>
        </p:nvCxnSpPr>
        <p:spPr>
          <a:xfrm>
            <a:off x="6193357" y="796306"/>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6" name="Imagem 5">
            <a:extLst>
              <a:ext uri="{FF2B5EF4-FFF2-40B4-BE49-F238E27FC236}">
                <a16:creationId xmlns:a16="http://schemas.microsoft.com/office/drawing/2014/main" id="{9E950FDB-7358-F751-E38A-F5DD33A7D1B8}"/>
              </a:ext>
            </a:extLst>
          </p:cNvPr>
          <p:cNvPicPr>
            <a:picLocks noChangeAspect="1"/>
          </p:cNvPicPr>
          <p:nvPr/>
        </p:nvPicPr>
        <p:blipFill>
          <a:blip r:embed="rId3"/>
          <a:stretch>
            <a:fillRect/>
          </a:stretch>
        </p:blipFill>
        <p:spPr>
          <a:xfrm>
            <a:off x="6383687" y="903405"/>
            <a:ext cx="3345640" cy="697171"/>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C476859-B3DF-C99A-7B1A-12C771A40580}"/>
                  </a:ext>
                </a:extLst>
              </p:cNvPr>
              <p:cNvSpPr txBox="1"/>
              <p:nvPr/>
            </p:nvSpPr>
            <p:spPr>
              <a:xfrm>
                <a:off x="6313998" y="1710042"/>
                <a:ext cx="5468427"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8. </a:t>
                </a:r>
                <a:r>
                  <a:rPr lang="pt-BR" sz="2200" b="0" i="0" u="none" strike="noStrike" baseline="0" dirty="0">
                    <a:latin typeface="Arial Narrow" panose="020B0606020202030204" pitchFamily="34" charset="0"/>
                    <a:cs typeface="Arial" panose="020B0604020202020204" pitchFamily="34" charset="0"/>
                  </a:rPr>
                  <a:t>Resolva as seguintes equações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sendo </a:t>
                </a:r>
                <a:r>
                  <a:rPr lang="pt-BR" sz="2200" b="0" i="1" u="none" strike="noStrike" baseline="0" dirty="0">
                    <a:latin typeface="Arial Narrow" panose="020B0606020202030204" pitchFamily="34" charset="0"/>
                    <a:cs typeface="Arial" panose="020B0604020202020204" pitchFamily="34" charset="0"/>
                  </a:rPr>
                  <a:t>U = </a:t>
                </a:r>
                <a14:m>
                  <m:oMath xmlns:m="http://schemas.openxmlformats.org/officeDocument/2006/math">
                    <m:r>
                      <a:rPr lang="pt-BR" sz="2200" b="0" i="1" u="none" strike="noStrike" baseline="0" dirty="0" smtClean="0">
                        <a:latin typeface="Cambria Math" panose="02040503050406030204" pitchFamily="18" charset="0"/>
                        <a:ea typeface="Cambria Math" panose="02040503050406030204" pitchFamily="18" charset="0"/>
                        <a:cs typeface="Arial" panose="020B0604020202020204" pitchFamily="34" charset="0"/>
                      </a:rPr>
                      <m:t>ℚ</m:t>
                    </m:r>
                  </m:oMath>
                </a14:m>
                <a:r>
                  <a:rPr lang="pt-BR" sz="2200" b="0" i="1"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BC476859-B3DF-C99A-7B1A-12C771A40580}"/>
                  </a:ext>
                </a:extLst>
              </p:cNvPr>
              <p:cNvSpPr txBox="1">
                <a:spLocks noRot="1" noChangeAspect="1" noMove="1" noResize="1" noEditPoints="1" noAdjustHandles="1" noChangeArrowheads="1" noChangeShapeType="1" noTextEdit="1"/>
              </p:cNvSpPr>
              <p:nvPr/>
            </p:nvSpPr>
            <p:spPr>
              <a:xfrm>
                <a:off x="6313998" y="1710042"/>
                <a:ext cx="5468427" cy="769441"/>
              </a:xfrm>
              <a:prstGeom prst="rect">
                <a:avLst/>
              </a:prstGeom>
              <a:blipFill>
                <a:blip r:embed="rId4"/>
                <a:stretch>
                  <a:fillRect l="-1449" t="-5556" r="-1449" b="-1587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4767E83-FCA5-CF4D-9733-780D85FC5F86}"/>
                  </a:ext>
                </a:extLst>
              </p:cNvPr>
              <p:cNvSpPr txBox="1"/>
              <p:nvPr/>
            </p:nvSpPr>
            <p:spPr>
              <a:xfrm>
                <a:off x="6313998" y="2588948"/>
                <a:ext cx="5535101" cy="2779992"/>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− 40 = 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20 + 6</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+ 26</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+ 1 = 3 + 3,1</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15</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16</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−5,8 = 11 + 0,25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4767E83-FCA5-CF4D-9733-780D85FC5F86}"/>
                  </a:ext>
                </a:extLst>
              </p:cNvPr>
              <p:cNvSpPr txBox="1">
                <a:spLocks noRot="1" noChangeAspect="1" noMove="1" noResize="1" noEditPoints="1" noAdjustHandles="1" noChangeArrowheads="1" noChangeShapeType="1" noTextEdit="1"/>
              </p:cNvSpPr>
              <p:nvPr/>
            </p:nvSpPr>
            <p:spPr>
              <a:xfrm>
                <a:off x="6313998" y="2588948"/>
                <a:ext cx="5535101" cy="2779992"/>
              </a:xfrm>
              <a:prstGeom prst="rect">
                <a:avLst/>
              </a:prstGeom>
              <a:blipFill>
                <a:blip r:embed="rId5"/>
                <a:stretch>
                  <a:fillRect l="-1432" t="-877" b="-877"/>
                </a:stretch>
              </a:blipFill>
            </p:spPr>
            <p:txBody>
              <a:bodyPr/>
              <a:lstStyle/>
              <a:p>
                <a:r>
                  <a:rPr lang="pt-BR">
                    <a:noFill/>
                  </a:rPr>
                  <a:t> </a:t>
                </a:r>
              </a:p>
            </p:txBody>
          </p:sp>
        </mc:Fallback>
      </mc:AlternateContent>
    </p:spTree>
    <p:extLst>
      <p:ext uri="{BB962C8B-B14F-4D97-AF65-F5344CB8AC3E}">
        <p14:creationId xmlns:p14="http://schemas.microsoft.com/office/powerpoint/2010/main" val="521521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2BDE3-6C59-1B0A-5562-963F98D782D3}"/>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A709AB2-ECCF-BBEC-84DA-40D472C191D7}"/>
              </a:ext>
            </a:extLst>
          </p:cNvPr>
          <p:cNvCxnSpPr>
            <a:cxnSpLocks/>
          </p:cNvCxnSpPr>
          <p:nvPr/>
        </p:nvCxnSpPr>
        <p:spPr>
          <a:xfrm>
            <a:off x="6095999" y="759638"/>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AE0D1E2B-FD9E-73AF-885B-CF48DC7A66AD}"/>
                  </a:ext>
                </a:extLst>
              </p:cNvPr>
              <p:cNvSpPr txBox="1"/>
              <p:nvPr/>
            </p:nvSpPr>
            <p:spPr>
              <a:xfrm>
                <a:off x="312975" y="920904"/>
                <a:ext cx="5679964"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9. </a:t>
                </a:r>
                <a:r>
                  <a:rPr lang="pt-BR" sz="2200" b="0" i="0" u="none" strike="noStrike" baseline="0" dirty="0">
                    <a:latin typeface="Arial Narrow" panose="020B0606020202030204" pitchFamily="34" charset="0"/>
                    <a:cs typeface="Arial" panose="020B0604020202020204" pitchFamily="34" charset="0"/>
                  </a:rPr>
                  <a:t>Resolva as seguintes equações na incógnita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sendo</a:t>
                </a:r>
                <a:r>
                  <a:rPr lang="pt-BR" sz="2200" b="0" i="0" u="none" strike="noStrike"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U = </a:t>
                </a:r>
                <a14:m>
                  <m:oMath xmlns:m="http://schemas.openxmlformats.org/officeDocument/2006/math">
                    <m:r>
                      <a:rPr lang="pt-BR" sz="2200" b="0" i="1" u="none" strike="noStrike" baseline="0" dirty="0" smtClean="0">
                        <a:latin typeface="Cambria Math" panose="02040503050406030204" pitchFamily="18" charset="0"/>
                        <a:ea typeface="Cambria Math" panose="02040503050406030204" pitchFamily="18" charset="0"/>
                      </a:rPr>
                      <m:t>ℝ</m:t>
                    </m:r>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AE0D1E2B-FD9E-73AF-885B-CF48DC7A66AD}"/>
                  </a:ext>
                </a:extLst>
              </p:cNvPr>
              <p:cNvSpPr txBox="1">
                <a:spLocks noRot="1" noChangeAspect="1" noMove="1" noResize="1" noEditPoints="1" noAdjustHandles="1" noChangeArrowheads="1" noChangeShapeType="1" noTextEdit="1"/>
              </p:cNvSpPr>
              <p:nvPr/>
            </p:nvSpPr>
            <p:spPr>
              <a:xfrm>
                <a:off x="312975" y="920904"/>
                <a:ext cx="5679964" cy="769441"/>
              </a:xfrm>
              <a:prstGeom prst="rect">
                <a:avLst/>
              </a:prstGeom>
              <a:blipFill>
                <a:blip r:embed="rId2"/>
                <a:stretch>
                  <a:fillRect l="-1395" t="-5556" r="-1395" b="-166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0FBBEEBA-7197-D85E-EC61-9DD8DB536794}"/>
                  </a:ext>
                </a:extLst>
              </p:cNvPr>
              <p:cNvSpPr txBox="1"/>
              <p:nvPr/>
            </p:nvSpPr>
            <p:spPr>
              <a:xfrm>
                <a:off x="6199060" y="804250"/>
                <a:ext cx="5886083" cy="2054088"/>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10. </a:t>
                </a:r>
                <a:r>
                  <a:rPr lang="pt-BR" sz="2200" b="0" i="0" u="none" strike="noStrike" baseline="0" dirty="0">
                    <a:latin typeface="Arial Narrow" panose="020B0606020202030204" pitchFamily="34" charset="0"/>
                    <a:cs typeface="Arial" panose="020B0604020202020204" pitchFamily="34" charset="0"/>
                  </a:rPr>
                  <a:t>Determine o valor de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nas equações:</a:t>
                </a:r>
              </a:p>
              <a:p>
                <a:pPr/>
                <a14:m>
                  <m:oMathPara xmlns:m="http://schemas.openxmlformats.org/officeDocument/2006/math">
                    <m:oMathParaPr>
                      <m:jc m:val="left"/>
                    </m:oMathParaPr>
                    <m:oMath xmlns:m="http://schemas.openxmlformats.org/officeDocument/2006/math">
                      <m:r>
                        <m:rPr>
                          <m:sty m:val="p"/>
                        </m:rPr>
                        <a:rPr lang="pt-BR" sz="2200">
                          <a:latin typeface="Cambria Math" panose="02040503050406030204" pitchFamily="18" charset="0"/>
                        </a:rPr>
                        <m:t>a</m:t>
                      </m:r>
                      <m:r>
                        <a:rPr lang="pt-BR" sz="2200">
                          <a:latin typeface="Cambria Math" panose="02040503050406030204" pitchFamily="18" charset="0"/>
                        </a:rPr>
                        <m:t>)</m:t>
                      </m:r>
                      <m:r>
                        <a:rPr lang="pt-BR" sz="2200" i="1">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7</m:t>
                          </m:r>
                        </m:num>
                        <m:den>
                          <m:r>
                            <a:rPr lang="pt-BR" sz="2200" i="1">
                              <a:latin typeface="Cambria Math" panose="02040503050406030204" pitchFamily="18" charset="0"/>
                            </a:rPr>
                            <m:t>3</m:t>
                          </m:r>
                          <m:r>
                            <a:rPr lang="pt-BR" sz="2200" i="1">
                              <a:latin typeface="Cambria Math" panose="02040503050406030204" pitchFamily="18" charset="0"/>
                            </a:rPr>
                            <m:t>𝑥</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 4 </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5</m:t>
                          </m:r>
                        </m:num>
                        <m:den>
                          <m:r>
                            <a:rPr lang="pt-BR" sz="2200" i="1">
                              <a:latin typeface="Cambria Math" panose="02040503050406030204" pitchFamily="18" charset="0"/>
                            </a:rPr>
                            <m:t>2</m:t>
                          </m:r>
                          <m:r>
                            <a:rPr lang="pt-BR" sz="2200" i="1">
                              <a:latin typeface="Cambria Math" panose="02040503050406030204" pitchFamily="18" charset="0"/>
                            </a:rPr>
                            <m:t>𝑥</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 2 </m:t>
                          </m:r>
                        </m:den>
                      </m:f>
                    </m:oMath>
                  </m:oMathPara>
                </a14:m>
                <a:endParaRPr lang="pt-BR" sz="2200" dirty="0">
                  <a:latin typeface="Arial Narrow" panose="020B0606020202030204" pitchFamily="34" charset="0"/>
                </a:endParaRPr>
              </a:p>
              <a:p>
                <a:endParaRPr lang="pt-BR" sz="2200" dirty="0"/>
              </a:p>
              <a:p>
                <a:pPr/>
                <a14:m>
                  <m:oMathPara xmlns:m="http://schemas.openxmlformats.org/officeDocument/2006/math">
                    <m:oMathParaPr>
                      <m:jc m:val="left"/>
                    </m:oMathParaPr>
                    <m:oMath xmlns:m="http://schemas.openxmlformats.org/officeDocument/2006/math">
                      <m:r>
                        <m:rPr>
                          <m:sty m:val="p"/>
                        </m:rPr>
                        <a:rPr lang="pt-BR" sz="2200">
                          <a:latin typeface="Cambria Math" panose="02040503050406030204" pitchFamily="18" charset="0"/>
                        </a:rPr>
                        <m:t>b</m:t>
                      </m:r>
                      <m:r>
                        <a:rPr lang="pt-BR" sz="2200">
                          <a:latin typeface="Cambria Math" panose="02040503050406030204" pitchFamily="18" charset="0"/>
                        </a:rPr>
                        <m:t>)</m:t>
                      </m:r>
                      <m:r>
                        <a:rPr lang="pt-BR" sz="2200" i="1">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𝑥</m:t>
                          </m:r>
                          <m:r>
                            <a:rPr lang="pt-BR" sz="2200" i="1">
                              <a:latin typeface="Cambria Math" panose="02040503050406030204" pitchFamily="18" charset="0"/>
                            </a:rPr>
                            <m:t>−1</m:t>
                          </m:r>
                        </m:num>
                        <m:den>
                          <m:r>
                            <a:rPr lang="pt-BR" sz="2200" i="1">
                              <a:latin typeface="Cambria Math" panose="02040503050406030204" pitchFamily="18" charset="0"/>
                            </a:rPr>
                            <m:t> </m:t>
                          </m:r>
                          <m:r>
                            <a:rPr lang="pt-BR" sz="2200" i="1">
                              <a:latin typeface="Cambria Math" panose="02040503050406030204" pitchFamily="18" charset="0"/>
                            </a:rPr>
                            <m:t>𝑥</m:t>
                          </m:r>
                          <m:r>
                            <a:rPr lang="pt-BR" sz="2200" i="1">
                              <a:latin typeface="Cambria Math" panose="02040503050406030204" pitchFamily="18" charset="0"/>
                            </a:rPr>
                            <m:t>−2 </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𝑥</m:t>
                          </m:r>
                        </m:num>
                        <m:den>
                          <m:r>
                            <a:rPr lang="pt-BR" sz="2200" i="1">
                              <a:latin typeface="Cambria Math" panose="02040503050406030204" pitchFamily="18" charset="0"/>
                            </a:rPr>
                            <m:t> </m:t>
                          </m:r>
                          <m:r>
                            <a:rPr lang="pt-BR" sz="2200" i="1">
                              <a:latin typeface="Cambria Math" panose="02040503050406030204" pitchFamily="18" charset="0"/>
                            </a:rPr>
                            <m:t>𝑥</m:t>
                          </m:r>
                          <m:r>
                            <a:rPr lang="pt-BR" sz="2200" i="1">
                              <a:latin typeface="Cambria Math" panose="02040503050406030204" pitchFamily="18" charset="0"/>
                            </a:rPr>
                            <m:t>+3 </m:t>
                          </m:r>
                        </m:den>
                      </m:f>
                    </m:oMath>
                  </m:oMathPara>
                </a14:m>
                <a:endParaRPr lang="pt-BR" sz="2200" dirty="0">
                  <a:latin typeface="Arial Narrow" panose="020B0606020202030204" pitchFamily="34" charset="0"/>
                </a:endParaRPr>
              </a:p>
            </p:txBody>
          </p:sp>
        </mc:Choice>
        <mc:Fallback xmlns="">
          <p:sp>
            <p:nvSpPr>
              <p:cNvPr id="16" name="CaixaDeTexto 15">
                <a:extLst>
                  <a:ext uri="{FF2B5EF4-FFF2-40B4-BE49-F238E27FC236}">
                    <a16:creationId xmlns:a16="http://schemas.microsoft.com/office/drawing/2014/main" id="{0FBBEEBA-7197-D85E-EC61-9DD8DB536794}"/>
                  </a:ext>
                </a:extLst>
              </p:cNvPr>
              <p:cNvSpPr txBox="1">
                <a:spLocks noRot="1" noChangeAspect="1" noMove="1" noResize="1" noEditPoints="1" noAdjustHandles="1" noChangeArrowheads="1" noChangeShapeType="1" noTextEdit="1"/>
              </p:cNvSpPr>
              <p:nvPr/>
            </p:nvSpPr>
            <p:spPr>
              <a:xfrm>
                <a:off x="6199060" y="804250"/>
                <a:ext cx="5886083" cy="2054088"/>
              </a:xfrm>
              <a:prstGeom prst="rect">
                <a:avLst/>
              </a:prstGeom>
              <a:blipFill>
                <a:blip r:embed="rId3"/>
                <a:stretch>
                  <a:fillRect l="-1347" t="-207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F39272C-7F4E-6240-8147-1EEE8F71309B}"/>
                  </a:ext>
                </a:extLst>
              </p:cNvPr>
              <p:cNvSpPr txBox="1"/>
              <p:nvPr/>
            </p:nvSpPr>
            <p:spPr>
              <a:xfrm>
                <a:off x="312975" y="1898619"/>
                <a:ext cx="5248274" cy="3269036"/>
              </a:xfrm>
              <a:prstGeom prst="rect">
                <a:avLst/>
              </a:prstGeom>
              <a:noFill/>
            </p:spPr>
            <p:txBody>
              <a:bodyPr wrap="square">
                <a:spAutoFit/>
              </a:bodyPr>
              <a:lstStyle/>
              <a:p>
                <a:pPr algn="just">
                  <a:lnSpc>
                    <a:spcPct val="115000"/>
                  </a:lnSpc>
                  <a:buNone/>
                </a:pPr>
                <a14:m>
                  <m:oMathPara xmlns:m="http://schemas.openxmlformats.org/officeDocument/2006/math">
                    <m:oMathParaPr>
                      <m:jc m:val="left"/>
                    </m:oMathParaPr>
                    <m:oMath xmlns:m="http://schemas.openxmlformats.org/officeDocument/2006/math">
                      <m:r>
                        <m:rPr>
                          <m:sty m:val="p"/>
                        </m:rPr>
                        <a:rPr lang="pt-BR" sz="2200" smtClean="0">
                          <a:effectLst/>
                          <a:latin typeface="Cambria Math" panose="02040503050406030204" pitchFamily="18" charset="0"/>
                          <a:ea typeface="Times New Roman" panose="02020603050405020304" pitchFamily="18" charset="0"/>
                        </a:rPr>
                        <m:t>a</m:t>
                      </m:r>
                      <m:r>
                        <a:rPr lang="pt-BR" sz="2200" smtClean="0">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 </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𝑥</m:t>
                          </m:r>
                        </m:num>
                        <m:den>
                          <m:r>
                            <a:rPr lang="pt-BR" sz="2200" i="1">
                              <a:effectLst/>
                              <a:latin typeface="Cambria Math" panose="02040503050406030204" pitchFamily="18" charset="0"/>
                              <a:ea typeface="Times New Roman" panose="02020603050405020304" pitchFamily="18" charset="0"/>
                            </a:rPr>
                            <m:t> 6 </m:t>
                          </m:r>
                        </m:den>
                      </m:f>
                      <m:r>
                        <a:rPr lang="pt-BR" sz="2200" i="1">
                          <a:effectLst/>
                          <a:latin typeface="Cambria Math" panose="02040503050406030204" pitchFamily="18" charset="0"/>
                          <a:ea typeface="Times New Roman" panose="02020603050405020304" pitchFamily="18" charset="0"/>
                        </a:rPr>
                        <m:t> + </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𝑥</m:t>
                          </m:r>
                        </m:num>
                        <m:den>
                          <m:r>
                            <a:rPr lang="pt-BR" sz="2200" i="1">
                              <a:effectLst/>
                              <a:latin typeface="Cambria Math" panose="02040503050406030204" pitchFamily="18" charset="0"/>
                              <a:ea typeface="Times New Roman" panose="02020603050405020304" pitchFamily="18" charset="0"/>
                            </a:rPr>
                            <m:t> 4 </m:t>
                          </m:r>
                        </m:den>
                      </m:f>
                      <m:r>
                        <a:rPr lang="pt-BR" sz="2200" i="1">
                          <a:effectLst/>
                          <a:latin typeface="Cambria Math" panose="02040503050406030204" pitchFamily="18" charset="0"/>
                          <a:ea typeface="Times New Roman" panose="02020603050405020304" pitchFamily="18" charset="0"/>
                        </a:rPr>
                        <m:t>= −5</m:t>
                      </m:r>
                    </m:oMath>
                  </m:oMathPara>
                </a14:m>
                <a:endParaRPr lang="pt-BR" sz="2200" dirty="0">
                  <a:effectLst/>
                  <a:latin typeface="Arial Narrow" panose="020B0606020202030204" pitchFamily="34" charset="0"/>
                  <a:ea typeface="Times New Roman" panose="02020603050405020304" pitchFamily="18" charset="0"/>
                </a:endParaRPr>
              </a:p>
              <a:p>
                <a:pPr algn="just">
                  <a:lnSpc>
                    <a:spcPct val="115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+ 1</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+ 1</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+ 3</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F39272C-7F4E-6240-8147-1EEE8F71309B}"/>
                  </a:ext>
                </a:extLst>
              </p:cNvPr>
              <p:cNvSpPr txBox="1">
                <a:spLocks noRot="1" noChangeAspect="1" noMove="1" noResize="1" noEditPoints="1" noAdjustHandles="1" noChangeArrowheads="1" noChangeShapeType="1" noTextEdit="1"/>
              </p:cNvSpPr>
              <p:nvPr/>
            </p:nvSpPr>
            <p:spPr>
              <a:xfrm>
                <a:off x="312975" y="1898619"/>
                <a:ext cx="5248274" cy="3269036"/>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A9A2DCB3-D6BC-4223-8A40-F433BBB6C5BA}"/>
                  </a:ext>
                </a:extLst>
              </p:cNvPr>
              <p:cNvSpPr txBox="1"/>
              <p:nvPr/>
            </p:nvSpPr>
            <p:spPr>
              <a:xfrm>
                <a:off x="6199060" y="3429000"/>
                <a:ext cx="5679963"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11. </a:t>
                </a:r>
                <a:r>
                  <a:rPr lang="pt-BR" sz="2200" b="0" i="0" u="none" strike="noStrike" baseline="0" dirty="0">
                    <a:latin typeface="Arial Narrow" panose="020B0606020202030204" pitchFamily="34" charset="0"/>
                    <a:cs typeface="Arial" panose="020B0604020202020204" pitchFamily="34" charset="0"/>
                  </a:rPr>
                  <a:t>Qual o valor de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que satisfaz cada uma das equações a seguir?</a:t>
                </a:r>
                <a:endParaRPr lang="pt-BR" sz="2200" dirty="0">
                  <a:latin typeface="Arial Narrow" panose="020B0606020202030204" pitchFamily="34" charset="0"/>
                  <a:cs typeface="Arial" panose="020B0604020202020204" pitchFamily="34" charset="0"/>
                </a:endParaRPr>
              </a:p>
            </p:txBody>
          </p:sp>
        </mc:Choice>
        <mc:Fallback xmlns="">
          <p:sp>
            <p:nvSpPr>
              <p:cNvPr id="7" name="CaixaDeTexto 6">
                <a:extLst>
                  <a:ext uri="{FF2B5EF4-FFF2-40B4-BE49-F238E27FC236}">
                    <a16:creationId xmlns:a16="http://schemas.microsoft.com/office/drawing/2014/main" id="{A9A2DCB3-D6BC-4223-8A40-F433BBB6C5BA}"/>
                  </a:ext>
                </a:extLst>
              </p:cNvPr>
              <p:cNvSpPr txBox="1">
                <a:spLocks noRot="1" noChangeAspect="1" noMove="1" noResize="1" noEditPoints="1" noAdjustHandles="1" noChangeArrowheads="1" noChangeShapeType="1" noTextEdit="1"/>
              </p:cNvSpPr>
              <p:nvPr/>
            </p:nvSpPr>
            <p:spPr>
              <a:xfrm>
                <a:off x="6199060" y="3429000"/>
                <a:ext cx="5679963" cy="769441"/>
              </a:xfrm>
              <a:prstGeom prst="rect">
                <a:avLst/>
              </a:prstGeom>
              <a:blipFill>
                <a:blip r:embed="rId5"/>
                <a:stretch>
                  <a:fillRect l="-1395" t="-5556" r="-1395" b="-1587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F31AEFEA-493B-31BE-6DD1-DC3275D53D44}"/>
                  </a:ext>
                </a:extLst>
              </p:cNvPr>
              <p:cNvSpPr txBox="1"/>
              <p:nvPr/>
            </p:nvSpPr>
            <p:spPr>
              <a:xfrm>
                <a:off x="6199060" y="4272730"/>
                <a:ext cx="5295898" cy="1789849"/>
              </a:xfrm>
              <a:prstGeom prst="rect">
                <a:avLst/>
              </a:prstGeom>
              <a:noFill/>
            </p:spPr>
            <p:txBody>
              <a:bodyPr wrap="square">
                <a:spAutoFit/>
              </a:bodyPr>
              <a:lstStyle/>
              <a:p>
                <a:pPr algn="just">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7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+ 4</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F31AEFEA-493B-31BE-6DD1-DC3275D53D44}"/>
                  </a:ext>
                </a:extLst>
              </p:cNvPr>
              <p:cNvSpPr txBox="1">
                <a:spLocks noRot="1" noChangeAspect="1" noMove="1" noResize="1" noEditPoints="1" noAdjustHandles="1" noChangeArrowheads="1" noChangeShapeType="1" noTextEdit="1"/>
              </p:cNvSpPr>
              <p:nvPr/>
            </p:nvSpPr>
            <p:spPr>
              <a:xfrm>
                <a:off x="6199060" y="4272730"/>
                <a:ext cx="5295898" cy="1789849"/>
              </a:xfrm>
              <a:prstGeom prst="rect">
                <a:avLst/>
              </a:prstGeom>
              <a:blipFill>
                <a:blip r:embed="rId6"/>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1479122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45C86-ACFF-E925-E02B-EF7D851AE66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586EE03-9DB9-DDD5-A0DC-5AB98B806A19}"/>
              </a:ext>
            </a:extLst>
          </p:cNvPr>
          <p:cNvCxnSpPr>
            <a:cxnSpLocks/>
          </p:cNvCxnSpPr>
          <p:nvPr/>
        </p:nvCxnSpPr>
        <p:spPr>
          <a:xfrm>
            <a:off x="6208144" y="717087"/>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8" name="Imagem 7" descr="Interface gráfica do usuário, Texto, Aplicativo&#10;&#10;O conteúdo gerado por IA pode estar incorreto.">
            <a:extLst>
              <a:ext uri="{FF2B5EF4-FFF2-40B4-BE49-F238E27FC236}">
                <a16:creationId xmlns:a16="http://schemas.microsoft.com/office/drawing/2014/main" id="{39D1D492-C13E-2DC4-B471-7B65AC671CB8}"/>
              </a:ext>
            </a:extLst>
          </p:cNvPr>
          <p:cNvPicPr>
            <a:picLocks noChangeAspect="1"/>
          </p:cNvPicPr>
          <p:nvPr/>
        </p:nvPicPr>
        <p:blipFill>
          <a:blip r:embed="rId2"/>
          <a:stretch>
            <a:fillRect/>
          </a:stretch>
        </p:blipFill>
        <p:spPr>
          <a:xfrm>
            <a:off x="350222" y="563848"/>
            <a:ext cx="5633635" cy="2133393"/>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620C987D-9177-A630-690B-3FA94CEBA8E7}"/>
                  </a:ext>
                </a:extLst>
              </p:cNvPr>
              <p:cNvSpPr txBox="1"/>
              <p:nvPr/>
            </p:nvSpPr>
            <p:spPr>
              <a:xfrm>
                <a:off x="279346" y="2998113"/>
                <a:ext cx="5704511" cy="3105145"/>
              </a:xfrm>
              <a:prstGeom prst="rect">
                <a:avLst/>
              </a:prstGeom>
              <a:noFill/>
            </p:spPr>
            <p:txBody>
              <a:bodyPr wrap="square">
                <a:spAutoFit/>
              </a:bodyPr>
              <a:lstStyle/>
              <a:p>
                <a:r>
                  <a:rPr lang="pt-BR" sz="2200" b="1" dirty="0">
                    <a:latin typeface="Arial Narrow" panose="020B0606020202030204" pitchFamily="34" charset="0"/>
                  </a:rPr>
                  <a:t>Item 1. </a:t>
                </a:r>
                <a:r>
                  <a:rPr lang="pt-BR" sz="2200" dirty="0">
                    <a:latin typeface="Arial Narrow" panose="020B0606020202030204" pitchFamily="34" charset="0"/>
                  </a:rPr>
                  <a:t>Observe a equação:</a:t>
                </a:r>
              </a:p>
              <a:p>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1+</m:t>
                      </m:r>
                      <m:f>
                        <m:fPr>
                          <m:ctrlPr>
                            <a:rPr lang="pt-BR" sz="2200" i="1">
                              <a:latin typeface="Cambria Math" panose="02040503050406030204" pitchFamily="18" charset="0"/>
                            </a:rPr>
                          </m:ctrlPr>
                        </m:fPr>
                        <m:num>
                          <m:r>
                            <a:rPr lang="pt-BR" sz="2200" i="1">
                              <a:latin typeface="Cambria Math" panose="02040503050406030204" pitchFamily="18" charset="0"/>
                            </a:rPr>
                            <m:t>5</m:t>
                          </m:r>
                        </m:num>
                        <m:den>
                          <m:r>
                            <a:rPr lang="pt-BR" sz="2200" i="1">
                              <a:latin typeface="Cambria Math" panose="02040503050406030204" pitchFamily="18" charset="0"/>
                            </a:rPr>
                            <m:t> </m:t>
                          </m:r>
                          <m:r>
                            <a:rPr lang="pt-BR" sz="2200" i="1">
                              <a:latin typeface="Cambria Math" panose="02040503050406030204" pitchFamily="18" charset="0"/>
                            </a:rPr>
                            <m:t>𝑥</m:t>
                          </m:r>
                          <m:r>
                            <a:rPr lang="pt-BR" sz="2200" i="1">
                              <a:latin typeface="Cambria Math" panose="02040503050406030204" pitchFamily="18" charset="0"/>
                            </a:rPr>
                            <m:t> </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3</m:t>
                          </m:r>
                        </m:num>
                        <m:den>
                          <m:r>
                            <a:rPr lang="pt-BR" sz="2200" i="1">
                              <a:latin typeface="Cambria Math" panose="02040503050406030204" pitchFamily="18" charset="0"/>
                            </a:rPr>
                            <m:t> </m:t>
                          </m:r>
                          <m:r>
                            <a:rPr lang="pt-BR" sz="2200" i="1">
                              <a:latin typeface="Cambria Math" panose="02040503050406030204" pitchFamily="18" charset="0"/>
                            </a:rPr>
                            <m:t>𝑥</m:t>
                          </m:r>
                          <m:r>
                            <a:rPr lang="pt-BR" sz="2200" i="1">
                              <a:latin typeface="Cambria Math" panose="02040503050406030204" pitchFamily="18" charset="0"/>
                            </a:rPr>
                            <m:t> </m:t>
                          </m:r>
                        </m:den>
                      </m:f>
                    </m:oMath>
                  </m:oMathPara>
                </a14:m>
                <a:endParaRPr lang="pt-BR" sz="2200" dirty="0">
                  <a:latin typeface="Arial Narrow" panose="020B0606020202030204" pitchFamily="34" charset="0"/>
                </a:endParaRPr>
              </a:p>
              <a:p>
                <a:r>
                  <a:rPr lang="pt-BR" sz="2200" dirty="0">
                    <a:latin typeface="Arial Narrow" panose="020B0606020202030204" pitchFamily="34" charset="0"/>
                  </a:rPr>
                  <a:t>A raiz da equação, com </a:t>
                </a:r>
                <a14:m>
                  <m:oMath xmlns:m="http://schemas.openxmlformats.org/officeDocument/2006/math">
                    <m:r>
                      <a:rPr lang="pt-BR" sz="2200" i="1">
                        <a:latin typeface="Cambria Math" panose="02040503050406030204" pitchFamily="18" charset="0"/>
                      </a:rPr>
                      <m:t>𝑥</m:t>
                    </m:r>
                    <m:r>
                      <a:rPr lang="pt-BR" sz="2200" i="1">
                        <a:latin typeface="Cambria Math" panose="02040503050406030204" pitchFamily="18" charset="0"/>
                      </a:rPr>
                      <m:t>≠0</m:t>
                    </m:r>
                  </m:oMath>
                </a14:m>
                <a:r>
                  <a:rPr lang="pt-BR" sz="2200" dirty="0">
                    <a:latin typeface="Arial Narrow" panose="020B0606020202030204" pitchFamily="34" charset="0"/>
                  </a:rPr>
                  <a:t>, é</a:t>
                </a:r>
              </a:p>
              <a:p>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−2</m:t>
                    </m:r>
                  </m:oMath>
                </a14:m>
                <a:r>
                  <a:rPr lang="pt-BR" sz="2200" dirty="0">
                    <a:latin typeface="Arial Narrow" panose="020B0606020202030204" pitchFamily="34" charset="0"/>
                  </a:rPr>
                  <a:t>.</a:t>
                </a:r>
              </a:p>
              <a:p>
                <a:r>
                  <a:rPr lang="pt-BR" sz="2200" dirty="0">
                    <a:latin typeface="Arial Narrow" panose="020B0606020202030204" pitchFamily="34" charset="0"/>
                  </a:rPr>
                  <a:t>(B) </a:t>
                </a:r>
                <a14:m>
                  <m:oMath xmlns:m="http://schemas.openxmlformats.org/officeDocument/2006/math">
                    <m:r>
                      <a:rPr lang="pt-PT" sz="2200" i="1">
                        <a:latin typeface="Cambria Math" panose="02040503050406030204" pitchFamily="18" charset="0"/>
                      </a:rPr>
                      <m:t>2</m:t>
                    </m:r>
                  </m:oMath>
                </a14:m>
                <a:r>
                  <a:rPr lang="pt-PT" sz="2200" dirty="0">
                    <a:latin typeface="Arial Narrow" panose="020B0606020202030204" pitchFamily="34" charset="0"/>
                  </a:rPr>
                  <a:t>.</a:t>
                </a:r>
                <a:endParaRPr lang="pt-BR" sz="2200" dirty="0">
                  <a:latin typeface="Arial Narrow" panose="020B0606020202030204" pitchFamily="34" charset="0"/>
                </a:endParaRPr>
              </a:p>
              <a:p>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m:t>
                    </m:r>
                    <m:r>
                      <a:rPr lang="pt-PT" sz="2200" i="1">
                        <a:latin typeface="Cambria Math" panose="02040503050406030204" pitchFamily="18" charset="0"/>
                      </a:rPr>
                      <m:t>8</m:t>
                    </m:r>
                  </m:oMath>
                </a14:m>
                <a:r>
                  <a:rPr lang="pt-PT" sz="2200" dirty="0">
                    <a:latin typeface="Arial Narrow" panose="020B0606020202030204" pitchFamily="34" charset="0"/>
                  </a:rPr>
                  <a:t>.</a:t>
                </a:r>
                <a:endParaRPr lang="pt-BR" sz="2200" dirty="0">
                  <a:latin typeface="Arial Narrow" panose="020B0606020202030204" pitchFamily="34" charset="0"/>
                </a:endParaRPr>
              </a:p>
              <a:p>
                <a:r>
                  <a:rPr lang="pt-BR" sz="2200" dirty="0">
                    <a:latin typeface="Arial Narrow" panose="020B0606020202030204" pitchFamily="34" charset="0"/>
                  </a:rPr>
                  <a:t>(D) </a:t>
                </a:r>
                <a14:m>
                  <m:oMath xmlns:m="http://schemas.openxmlformats.org/officeDocument/2006/math">
                    <m:r>
                      <a:rPr lang="pt-PT" sz="2200" i="1">
                        <a:latin typeface="Cambria Math" panose="02040503050406030204" pitchFamily="18" charset="0"/>
                      </a:rPr>
                      <m:t>8</m:t>
                    </m:r>
                  </m:oMath>
                </a14:m>
                <a:r>
                  <a:rPr lang="pt-PT" sz="2200" dirty="0">
                    <a:latin typeface="Arial Narrow" panose="020B0606020202030204" pitchFamily="34" charset="0"/>
                  </a:rPr>
                  <a:t>.</a:t>
                </a:r>
                <a:endParaRPr lang="pt-BR" sz="2200" dirty="0">
                  <a:latin typeface="Arial Narrow" panose="020B0606020202030204" pitchFamily="34" charset="0"/>
                </a:endParaRPr>
              </a:p>
              <a:p>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−10</m:t>
                    </m:r>
                  </m:oMath>
                </a14:m>
                <a:r>
                  <a:rPr lang="pt-BR" sz="2200" dirty="0">
                    <a:latin typeface="Arial Narrow" panose="020B0606020202030204" pitchFamily="34" charset="0"/>
                  </a:rPr>
                  <a:t>.</a:t>
                </a:r>
              </a:p>
            </p:txBody>
          </p:sp>
        </mc:Choice>
        <mc:Fallback xmlns="">
          <p:sp>
            <p:nvSpPr>
              <p:cNvPr id="10" name="CaixaDeTexto 9">
                <a:extLst>
                  <a:ext uri="{FF2B5EF4-FFF2-40B4-BE49-F238E27FC236}">
                    <a16:creationId xmlns:a16="http://schemas.microsoft.com/office/drawing/2014/main" id="{620C987D-9177-A630-690B-3FA94CEBA8E7}"/>
                  </a:ext>
                </a:extLst>
              </p:cNvPr>
              <p:cNvSpPr txBox="1">
                <a:spLocks noRot="1" noChangeAspect="1" noMove="1" noResize="1" noEditPoints="1" noAdjustHandles="1" noChangeArrowheads="1" noChangeShapeType="1" noTextEdit="1"/>
              </p:cNvSpPr>
              <p:nvPr/>
            </p:nvSpPr>
            <p:spPr>
              <a:xfrm>
                <a:off x="279346" y="2998113"/>
                <a:ext cx="5704511" cy="3105145"/>
              </a:xfrm>
              <a:prstGeom prst="rect">
                <a:avLst/>
              </a:prstGeom>
              <a:blipFill>
                <a:blip r:embed="rId3"/>
                <a:stretch>
                  <a:fillRect l="-1389" t="-1375" b="-314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5E79293-0302-40E6-436A-BE35574B4BF3}"/>
                  </a:ext>
                </a:extLst>
              </p:cNvPr>
              <p:cNvSpPr txBox="1"/>
              <p:nvPr/>
            </p:nvSpPr>
            <p:spPr>
              <a:xfrm>
                <a:off x="6432431" y="988812"/>
                <a:ext cx="5409341" cy="4018601"/>
              </a:xfrm>
              <a:prstGeom prst="rect">
                <a:avLst/>
              </a:prstGeom>
              <a:noFill/>
            </p:spPr>
            <p:txBody>
              <a:bodyPr wrap="square">
                <a:spAutoFit/>
              </a:bodyPr>
              <a:lstStyle/>
              <a:p>
                <a:pPr algn="just">
                  <a:lnSpc>
                    <a:spcPct val="107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Item 2.</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Observe a equação racional a seguir: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conjunto universo da equação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ℝ</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ℝ</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{2}</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ℝ</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1, 2</m:t>
                        </m: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ℝ</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 2}</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E5E79293-0302-40E6-436A-BE35574B4BF3}"/>
                  </a:ext>
                </a:extLst>
              </p:cNvPr>
              <p:cNvSpPr txBox="1">
                <a:spLocks noRot="1" noChangeAspect="1" noMove="1" noResize="1" noEditPoints="1" noAdjustHandles="1" noChangeArrowheads="1" noChangeShapeType="1" noTextEdit="1"/>
              </p:cNvSpPr>
              <p:nvPr/>
            </p:nvSpPr>
            <p:spPr>
              <a:xfrm>
                <a:off x="6432431" y="988812"/>
                <a:ext cx="5409341" cy="4018601"/>
              </a:xfrm>
              <a:prstGeom prst="rect">
                <a:avLst/>
              </a:prstGeom>
              <a:blipFill>
                <a:blip r:embed="rId4"/>
                <a:stretch>
                  <a:fillRect l="-1464" t="-1214" b="-2124"/>
                </a:stretch>
              </a:blipFill>
            </p:spPr>
            <p:txBody>
              <a:bodyPr/>
              <a:lstStyle/>
              <a:p>
                <a:r>
                  <a:rPr lang="pt-BR">
                    <a:noFill/>
                  </a:rPr>
                  <a:t> </a:t>
                </a:r>
              </a:p>
            </p:txBody>
          </p:sp>
        </mc:Fallback>
      </mc:AlternateContent>
    </p:spTree>
    <p:extLst>
      <p:ext uri="{BB962C8B-B14F-4D97-AF65-F5344CB8AC3E}">
        <p14:creationId xmlns:p14="http://schemas.microsoft.com/office/powerpoint/2010/main" val="37192475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C8E52-7F14-89AA-F2D8-40215B413E4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7AE973D-8100-3B0F-DB38-92B6825A9BFF}"/>
              </a:ext>
            </a:extLst>
          </p:cNvPr>
          <p:cNvCxnSpPr>
            <a:cxnSpLocks/>
          </p:cNvCxnSpPr>
          <p:nvPr/>
        </p:nvCxnSpPr>
        <p:spPr>
          <a:xfrm>
            <a:off x="6504317"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Tela de computador com texto preto sobre fundo branco&#10;&#10;O conteúdo gerado por IA pode estar incorreto.">
            <a:extLst>
              <a:ext uri="{FF2B5EF4-FFF2-40B4-BE49-F238E27FC236}">
                <a16:creationId xmlns:a16="http://schemas.microsoft.com/office/drawing/2014/main" id="{8C749100-D926-0DC8-22BF-64ECFDFCA398}"/>
              </a:ext>
            </a:extLst>
          </p:cNvPr>
          <p:cNvPicPr>
            <a:picLocks noChangeAspect="1"/>
          </p:cNvPicPr>
          <p:nvPr/>
        </p:nvPicPr>
        <p:blipFill>
          <a:blip r:embed="rId2"/>
          <a:stretch>
            <a:fillRect/>
          </a:stretch>
        </p:blipFill>
        <p:spPr>
          <a:xfrm>
            <a:off x="278605" y="423809"/>
            <a:ext cx="2990806" cy="606972"/>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798ED4C-5E01-7242-33F1-C209B37E7213}"/>
                  </a:ext>
                </a:extLst>
              </p:cNvPr>
              <p:cNvSpPr txBox="1"/>
              <p:nvPr/>
            </p:nvSpPr>
            <p:spPr>
              <a:xfrm>
                <a:off x="146651" y="884132"/>
                <a:ext cx="6357666" cy="3647152"/>
              </a:xfrm>
              <a:prstGeom prst="rect">
                <a:avLst/>
              </a:prstGeom>
              <a:noFill/>
            </p:spPr>
            <p:txBody>
              <a:bodyPr wrap="square">
                <a:spAutoFit/>
              </a:bodyPr>
              <a:lstStyle/>
              <a:p>
                <a:pPr algn="ctr"/>
                <a:r>
                  <a:rPr lang="pt-BR" sz="2100" b="1" i="0" u="none" strike="noStrike" baseline="0" dirty="0">
                    <a:latin typeface="Arial Narrow" panose="020B0606020202030204" pitchFamily="34" charset="0"/>
                    <a:cs typeface="Arial" panose="020B0604020202020204" pitchFamily="34" charset="0"/>
                  </a:rPr>
                  <a:t>Situações problema representados por equações polinomiais de 1° grau</a:t>
                </a:r>
              </a:p>
              <a:p>
                <a:pPr algn="just"/>
                <a:r>
                  <a:rPr lang="pt-BR" sz="2100" b="1" i="0" u="none" strike="noStrike" baseline="0" dirty="0">
                    <a:latin typeface="Arial Narrow" panose="020B0606020202030204" pitchFamily="34" charset="0"/>
                    <a:cs typeface="Arial" panose="020B0604020202020204" pitchFamily="34" charset="0"/>
                  </a:rPr>
                  <a:t>Situação </a:t>
                </a:r>
                <a:r>
                  <a:rPr lang="pt-BR" sz="2100" b="1" i="1" u="none" strike="noStrike" baseline="0" dirty="0">
                    <a:latin typeface="Arial Narrow" panose="020B0606020202030204" pitchFamily="34" charset="0"/>
                    <a:cs typeface="Arial" panose="020B0604020202020204" pitchFamily="34" charset="0"/>
                  </a:rPr>
                  <a:t>1</a:t>
                </a:r>
                <a:r>
                  <a:rPr lang="pt-BR" sz="2100" b="1" i="0" u="none" strike="noStrike" baseline="0" dirty="0">
                    <a:latin typeface="Arial Narrow" panose="020B0606020202030204" pitchFamily="34" charset="0"/>
                    <a:cs typeface="Arial" panose="020B0604020202020204" pitchFamily="34" charset="0"/>
                  </a:rPr>
                  <a:t>:</a:t>
                </a:r>
                <a:r>
                  <a:rPr lang="pt-BR" sz="2100" b="0" i="0" u="none" strike="noStrike" baseline="0" dirty="0">
                    <a:latin typeface="Arial Narrow" panose="020B0606020202030204" pitchFamily="34" charset="0"/>
                    <a:cs typeface="Arial" panose="020B0604020202020204" pitchFamily="34" charset="0"/>
                  </a:rPr>
                  <a:t> Na prateleira de um supermercado há caixas de suco de morango e de manga, totalizando </a:t>
                </a:r>
                <a:r>
                  <a:rPr lang="pt-BR" sz="2100" b="0" i="1" u="none" strike="noStrike" baseline="0" dirty="0">
                    <a:latin typeface="Arial Narrow" panose="020B0606020202030204" pitchFamily="34" charset="0"/>
                    <a:cs typeface="Arial" panose="020B0604020202020204" pitchFamily="34" charset="0"/>
                  </a:rPr>
                  <a:t>45 </a:t>
                </a:r>
                <a:r>
                  <a:rPr lang="pt-BR" sz="2100" b="0" i="0" u="none" strike="noStrike" baseline="0" dirty="0">
                    <a:latin typeface="Arial Narrow" panose="020B0606020202030204" pitchFamily="34" charset="0"/>
                    <a:cs typeface="Arial" panose="020B0604020202020204" pitchFamily="34" charset="0"/>
                  </a:rPr>
                  <a:t>caixas. O número de caixas de suco de morango é igual ao quádruplo do número de caixas de suco de manga. Quantas caixas de suco de manga há na prateleira?</a:t>
                </a:r>
              </a:p>
              <a:p>
                <a:pPr algn="just"/>
                <a:r>
                  <a:rPr lang="pt-BR" sz="2100" b="0" i="1" u="sng" strike="noStrike" baseline="0" dirty="0">
                    <a:latin typeface="Arial Narrow" panose="020B0606020202030204" pitchFamily="34" charset="0"/>
                    <a:cs typeface="Arial" panose="020B0604020202020204" pitchFamily="34" charset="0"/>
                  </a:rPr>
                  <a:t>Resolução:</a:t>
                </a:r>
              </a:p>
              <a:p>
                <a:pPr algn="just"/>
                <a:r>
                  <a:rPr lang="pt-BR" sz="2100" b="0" i="1" u="none" strike="noStrike" baseline="0" dirty="0">
                    <a:latin typeface="Arial Narrow" panose="020B0606020202030204" pitchFamily="34" charset="0"/>
                    <a:cs typeface="Arial" panose="020B0604020202020204" pitchFamily="34" charset="0"/>
                  </a:rPr>
                  <a:t>Sendo </a:t>
                </a:r>
                <a14:m>
                  <m:oMath xmlns:m="http://schemas.openxmlformats.org/officeDocument/2006/math">
                    <m:r>
                      <a:rPr lang="pt-BR" sz="2100" b="0" i="1" u="none" strike="noStrike" baseline="0" dirty="0" smtClean="0">
                        <a:latin typeface="Cambria Math" panose="02040503050406030204" pitchFamily="18" charset="0"/>
                        <a:cs typeface="Arial" panose="020B0604020202020204" pitchFamily="34" charset="0"/>
                      </a:rPr>
                      <m:t>𝑥</m:t>
                    </m:r>
                  </m:oMath>
                </a14:m>
                <a:r>
                  <a:rPr lang="pt-BR" sz="2100" b="0" i="1" u="none" strike="noStrike" baseline="0" dirty="0">
                    <a:latin typeface="Arial Narrow" panose="020B0606020202030204" pitchFamily="34" charset="0"/>
                    <a:cs typeface="Arial" panose="020B0604020202020204" pitchFamily="34" charset="0"/>
                  </a:rPr>
                  <a:t> o número de caixas de suco de manga, o número de caixas de suco de morango será </a:t>
                </a:r>
                <a14:m>
                  <m:oMath xmlns:m="http://schemas.openxmlformats.org/officeDocument/2006/math">
                    <m:r>
                      <a:rPr lang="pt-BR" sz="2100" b="0" i="1" u="none" strike="noStrike" baseline="0" dirty="0" smtClean="0">
                        <a:latin typeface="Cambria Math" panose="02040503050406030204" pitchFamily="18" charset="0"/>
                        <a:cs typeface="Arial" panose="020B0604020202020204" pitchFamily="34" charset="0"/>
                      </a:rPr>
                      <m:t>4</m:t>
                    </m:r>
                    <m:r>
                      <a:rPr lang="pt-BR" sz="2100" b="0" i="1" u="none" strike="noStrike" baseline="0" dirty="0" smtClean="0">
                        <a:latin typeface="Cambria Math" panose="02040503050406030204" pitchFamily="18" charset="0"/>
                        <a:cs typeface="Arial" panose="020B0604020202020204" pitchFamily="34" charset="0"/>
                      </a:rPr>
                      <m:t>𝑥</m:t>
                    </m:r>
                  </m:oMath>
                </a14:m>
                <a:r>
                  <a:rPr lang="pt-BR" sz="2100" b="0" i="1" u="none" strike="noStrike" baseline="0" dirty="0">
                    <a:latin typeface="Arial Narrow" panose="020B0606020202030204" pitchFamily="34" charset="0"/>
                    <a:cs typeface="Arial" panose="020B0604020202020204" pitchFamily="34" charset="0"/>
                  </a:rPr>
                  <a:t>.</a:t>
                </a:r>
              </a:p>
              <a:p>
                <a:pPr algn="just"/>
                <a:r>
                  <a:rPr lang="pt-BR" sz="2100" b="0" i="1" u="none" strike="noStrike" baseline="0" dirty="0">
                    <a:latin typeface="Arial Narrow" panose="020B0606020202030204" pitchFamily="34" charset="0"/>
                    <a:cs typeface="Arial" panose="020B0604020202020204" pitchFamily="34" charset="0"/>
                  </a:rPr>
                  <a:t>Se o total de caixas de suco é 45, temos:</a:t>
                </a:r>
                <a:endParaRPr lang="pt-BR" sz="21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A798ED4C-5E01-7242-33F1-C209B37E7213}"/>
                  </a:ext>
                </a:extLst>
              </p:cNvPr>
              <p:cNvSpPr txBox="1">
                <a:spLocks noRot="1" noChangeAspect="1" noMove="1" noResize="1" noEditPoints="1" noAdjustHandles="1" noChangeArrowheads="1" noChangeShapeType="1" noTextEdit="1"/>
              </p:cNvSpPr>
              <p:nvPr/>
            </p:nvSpPr>
            <p:spPr>
              <a:xfrm>
                <a:off x="146651" y="884132"/>
                <a:ext cx="6357666" cy="3647152"/>
              </a:xfrm>
              <a:prstGeom prst="rect">
                <a:avLst/>
              </a:prstGeom>
              <a:blipFill>
                <a:blip r:embed="rId3"/>
                <a:stretch>
                  <a:fillRect l="-1151" t="-1003" r="-1151" b="-25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9DB0915D-65F8-BE55-EFF6-D52ED9CB455D}"/>
                  </a:ext>
                </a:extLst>
              </p:cNvPr>
              <p:cNvSpPr txBox="1"/>
              <p:nvPr/>
            </p:nvSpPr>
            <p:spPr>
              <a:xfrm>
                <a:off x="6504317" y="664766"/>
                <a:ext cx="5477773" cy="5839291"/>
              </a:xfrm>
              <a:prstGeom prst="rect">
                <a:avLst/>
              </a:prstGeom>
              <a:noFill/>
            </p:spPr>
            <p:txBody>
              <a:bodyPr wrap="square">
                <a:spAutoFit/>
              </a:bodyPr>
              <a:lstStyle/>
              <a:p>
                <a:pPr algn="just"/>
                <a:r>
                  <a:rPr lang="pt-BR" sz="2100" b="1" i="0" u="none" strike="noStrike" baseline="0" dirty="0">
                    <a:latin typeface="Arial Narrow" panose="020B0606020202030204" pitchFamily="34" charset="0"/>
                    <a:cs typeface="Arial" panose="020B0604020202020204" pitchFamily="34" charset="0"/>
                  </a:rPr>
                  <a:t>Situação 2: </a:t>
                </a:r>
                <a:r>
                  <a:rPr lang="pt-BR" sz="2100" b="0" i="0" u="none" strike="noStrike" baseline="0" dirty="0">
                    <a:latin typeface="Arial Narrow" panose="020B0606020202030204" pitchFamily="34" charset="0"/>
                    <a:cs typeface="Arial" panose="020B0604020202020204" pitchFamily="34" charset="0"/>
                  </a:rPr>
                  <a:t>A academia “Fique em forma” cobra uma taxa de inscrição de R$ </a:t>
                </a:r>
                <a:r>
                  <a:rPr lang="pt-BR" sz="2100" b="0" i="1" u="none" strike="noStrike" baseline="0" dirty="0">
                    <a:latin typeface="Arial Narrow" panose="020B0606020202030204" pitchFamily="34" charset="0"/>
                    <a:cs typeface="Arial" panose="020B0604020202020204" pitchFamily="34" charset="0"/>
                  </a:rPr>
                  <a:t>90,00 </a:t>
                </a:r>
                <a:r>
                  <a:rPr lang="pt-BR" sz="2100" b="0" i="0" u="none" strike="noStrike" baseline="0" dirty="0">
                    <a:latin typeface="Arial Narrow" panose="020B0606020202030204" pitchFamily="34" charset="0"/>
                    <a:cs typeface="Arial" panose="020B0604020202020204" pitchFamily="34" charset="0"/>
                  </a:rPr>
                  <a:t>e uma mensalidade de R$ </a:t>
                </a:r>
                <a:r>
                  <a:rPr lang="pt-BR" sz="2100" b="0" i="1" u="none" strike="noStrike" baseline="0" dirty="0">
                    <a:latin typeface="Arial Narrow" panose="020B0606020202030204" pitchFamily="34" charset="0"/>
                    <a:cs typeface="Arial" panose="020B0604020202020204" pitchFamily="34" charset="0"/>
                  </a:rPr>
                  <a:t>110,00</a:t>
                </a:r>
                <a:r>
                  <a:rPr lang="pt-BR" sz="2100" b="0" i="0" u="none" strike="noStrike" baseline="0" dirty="0">
                    <a:latin typeface="Arial Narrow" panose="020B0606020202030204" pitchFamily="34" charset="0"/>
                    <a:cs typeface="Arial" panose="020B0604020202020204" pitchFamily="34" charset="0"/>
                  </a:rPr>
                  <a:t>. A academia “Corpo e saúde” cobra uma taxa de inscrição de R$ </a:t>
                </a:r>
                <a:r>
                  <a:rPr lang="pt-BR" sz="2100" b="0" i="1" u="none" strike="noStrike" baseline="0" dirty="0">
                    <a:latin typeface="Arial Narrow" panose="020B0606020202030204" pitchFamily="34" charset="0"/>
                    <a:cs typeface="Arial" panose="020B0604020202020204" pitchFamily="34" charset="0"/>
                  </a:rPr>
                  <a:t>60,00 </a:t>
                </a:r>
                <a:r>
                  <a:rPr lang="pt-BR" sz="2100" b="0" i="0" u="none" strike="noStrike" baseline="0" dirty="0">
                    <a:latin typeface="Arial Narrow" panose="020B0606020202030204" pitchFamily="34" charset="0"/>
                    <a:cs typeface="Arial" panose="020B0604020202020204" pitchFamily="34" charset="0"/>
                  </a:rPr>
                  <a:t>e uma mensalidade no valor de R$ </a:t>
                </a:r>
                <a:r>
                  <a:rPr lang="pt-BR" sz="2100" b="0" i="1" u="none" strike="noStrike" baseline="0" dirty="0">
                    <a:latin typeface="Arial Narrow" panose="020B0606020202030204" pitchFamily="34" charset="0"/>
                    <a:cs typeface="Arial" panose="020B0604020202020204" pitchFamily="34" charset="0"/>
                  </a:rPr>
                  <a:t>115,00</a:t>
                </a:r>
                <a:r>
                  <a:rPr lang="pt-BR" sz="2100" b="0" i="0" u="none" strike="noStrike" baseline="0" dirty="0">
                    <a:latin typeface="Arial Narrow" panose="020B0606020202030204" pitchFamily="34" charset="0"/>
                    <a:cs typeface="Arial" panose="020B0604020202020204" pitchFamily="34" charset="0"/>
                  </a:rPr>
                  <a:t>. Vinícius se matriculou na “Fique em forma” e Viviane se matriculou na “Corpo e saúde”. Daqui a quantos meses os gastos acumulados com academia dos dois serão o mesmo?</a:t>
                </a:r>
              </a:p>
              <a:p>
                <a:pPr algn="just"/>
                <a:r>
                  <a:rPr lang="pt-BR" sz="2100" b="0" i="1" u="sng" strike="noStrike" baseline="0" dirty="0">
                    <a:latin typeface="Arial Narrow" panose="020B0606020202030204" pitchFamily="34" charset="0"/>
                    <a:cs typeface="Arial" panose="020B0604020202020204" pitchFamily="34" charset="0"/>
                  </a:rPr>
                  <a:t>Resolução:</a:t>
                </a:r>
                <a:r>
                  <a:rPr lang="pt-BR" sz="2100" b="0" i="1" u="sng" strike="noStrike" dirty="0">
                    <a:latin typeface="Arial Narrow" panose="020B0606020202030204" pitchFamily="34" charset="0"/>
                    <a:cs typeface="Arial" panose="020B0604020202020204" pitchFamily="34" charset="0"/>
                  </a:rPr>
                  <a:t> </a:t>
                </a:r>
                <a:r>
                  <a:rPr lang="pt-BR" sz="2100" b="0" i="1" u="none" strike="noStrike" baseline="0" dirty="0">
                    <a:latin typeface="Arial Narrow" panose="020B0606020202030204" pitchFamily="34" charset="0"/>
                    <a:cs typeface="Arial" panose="020B0604020202020204" pitchFamily="34" charset="0"/>
                  </a:rPr>
                  <a:t>Sendo </a:t>
                </a:r>
                <a14:m>
                  <m:oMath xmlns:m="http://schemas.openxmlformats.org/officeDocument/2006/math">
                    <m:r>
                      <a:rPr lang="pt-BR" sz="2100" b="0" i="1" u="none" strike="noStrike" baseline="0" dirty="0" smtClean="0">
                        <a:latin typeface="Cambria Math" panose="02040503050406030204" pitchFamily="18" charset="0"/>
                        <a:cs typeface="Arial" panose="020B0604020202020204" pitchFamily="34" charset="0"/>
                      </a:rPr>
                      <m:t>𝑥</m:t>
                    </m:r>
                    <m:r>
                      <a:rPr lang="pt-BR" sz="2100" b="0" i="1" u="none" strike="noStrike" baseline="0" dirty="0" smtClean="0">
                        <a:latin typeface="Cambria Math" panose="02040503050406030204" pitchFamily="18" charset="0"/>
                        <a:cs typeface="Arial" panose="020B0604020202020204" pitchFamily="34" charset="0"/>
                      </a:rPr>
                      <m:t> </m:t>
                    </m:r>
                  </m:oMath>
                </a14:m>
                <a:r>
                  <a:rPr lang="pt-BR" sz="2100" b="0" i="1" u="none" strike="noStrike" baseline="0" dirty="0">
                    <a:latin typeface="Arial Narrow" panose="020B0606020202030204" pitchFamily="34" charset="0"/>
                    <a:cs typeface="Arial" panose="020B0604020202020204" pitchFamily="34" charset="0"/>
                  </a:rPr>
                  <a:t>a quantidade de meses, temos que:</a:t>
                </a:r>
              </a:p>
              <a:p>
                <a:pPr algn="just"/>
                <a14:m>
                  <m:oMathPara xmlns:m="http://schemas.openxmlformats.org/officeDocument/2006/math">
                    <m:oMathParaPr>
                      <m:jc m:val="centerGroup"/>
                    </m:oMathParaPr>
                    <m:oMath xmlns:m="http://schemas.openxmlformats.org/officeDocument/2006/math">
                      <m:r>
                        <a:rPr lang="pt-BR" sz="2100" i="1">
                          <a:latin typeface="Cambria Math" panose="02040503050406030204" pitchFamily="18" charset="0"/>
                        </a:rPr>
                        <m:t>90+110</m:t>
                      </m:r>
                      <m:r>
                        <a:rPr lang="pt-BR" sz="2100" i="1">
                          <a:latin typeface="Cambria Math" panose="02040503050406030204" pitchFamily="18" charset="0"/>
                        </a:rPr>
                        <m:t>𝑥</m:t>
                      </m:r>
                      <m:r>
                        <a:rPr lang="pt-BR" sz="2100" i="1">
                          <a:latin typeface="Cambria Math" panose="02040503050406030204" pitchFamily="18" charset="0"/>
                        </a:rPr>
                        <m:t>=60+115</m:t>
                      </m:r>
                      <m:r>
                        <a:rPr lang="pt-BR" sz="2100" i="1">
                          <a:latin typeface="Cambria Math" panose="02040503050406030204" pitchFamily="18" charset="0"/>
                        </a:rPr>
                        <m:t>𝑥</m:t>
                      </m:r>
                    </m:oMath>
                  </m:oMathPara>
                </a14:m>
                <a:endParaRPr lang="pt-BR" sz="2100" dirty="0"/>
              </a:p>
              <a:p>
                <a:pPr algn="just"/>
                <a14:m>
                  <m:oMathPara xmlns:m="http://schemas.openxmlformats.org/officeDocument/2006/math">
                    <m:oMathParaPr>
                      <m:jc m:val="centerGroup"/>
                    </m:oMathParaPr>
                    <m:oMath xmlns:m="http://schemas.openxmlformats.org/officeDocument/2006/math">
                      <m:r>
                        <a:rPr lang="pt-BR" sz="2100" i="1">
                          <a:latin typeface="Cambria Math" panose="02040503050406030204" pitchFamily="18" charset="0"/>
                        </a:rPr>
                        <m:t>−115</m:t>
                      </m:r>
                      <m:r>
                        <a:rPr lang="pt-BR" sz="2100" i="1">
                          <a:latin typeface="Cambria Math" panose="02040503050406030204" pitchFamily="18" charset="0"/>
                        </a:rPr>
                        <m:t>𝑥</m:t>
                      </m:r>
                      <m:r>
                        <a:rPr lang="pt-BR" sz="2100" i="1">
                          <a:latin typeface="Cambria Math" panose="02040503050406030204" pitchFamily="18" charset="0"/>
                        </a:rPr>
                        <m:t>+110</m:t>
                      </m:r>
                      <m:r>
                        <a:rPr lang="pt-BR" sz="2100" i="1">
                          <a:latin typeface="Cambria Math" panose="02040503050406030204" pitchFamily="18" charset="0"/>
                        </a:rPr>
                        <m:t>𝑥</m:t>
                      </m:r>
                      <m:r>
                        <a:rPr lang="pt-BR" sz="2100" i="1">
                          <a:latin typeface="Cambria Math" panose="02040503050406030204" pitchFamily="18" charset="0"/>
                        </a:rPr>
                        <m:t>=60−90</m:t>
                      </m:r>
                    </m:oMath>
                  </m:oMathPara>
                </a14:m>
                <a:endParaRPr lang="pt-BR" sz="2100" dirty="0"/>
              </a:p>
              <a:p>
                <a:pPr algn="just"/>
                <a14:m>
                  <m:oMathPara xmlns:m="http://schemas.openxmlformats.org/officeDocument/2006/math">
                    <m:oMathParaPr>
                      <m:jc m:val="centerGroup"/>
                    </m:oMathParaPr>
                    <m:oMath xmlns:m="http://schemas.openxmlformats.org/officeDocument/2006/math">
                      <m:r>
                        <a:rPr lang="pt-BR" sz="2100" i="1">
                          <a:latin typeface="Cambria Math" panose="02040503050406030204" pitchFamily="18" charset="0"/>
                        </a:rPr>
                        <m:t>−5</m:t>
                      </m:r>
                      <m:r>
                        <a:rPr lang="pt-BR" sz="2100" i="1">
                          <a:latin typeface="Cambria Math" panose="02040503050406030204" pitchFamily="18" charset="0"/>
                        </a:rPr>
                        <m:t>𝑥</m:t>
                      </m:r>
                      <m:r>
                        <a:rPr lang="pt-BR" sz="2100" i="1">
                          <a:latin typeface="Cambria Math" panose="02040503050406030204" pitchFamily="18" charset="0"/>
                        </a:rPr>
                        <m:t>=−30</m:t>
                      </m:r>
                    </m:oMath>
                  </m:oMathPara>
                </a14:m>
                <a:endParaRPr lang="pt-BR" sz="2100" dirty="0"/>
              </a:p>
              <a:p>
                <a:pPr algn="just"/>
                <a14:m>
                  <m:oMathPara xmlns:m="http://schemas.openxmlformats.org/officeDocument/2006/math">
                    <m:oMathParaPr>
                      <m:jc m:val="centerGroup"/>
                    </m:oMathParaPr>
                    <m:oMath xmlns:m="http://schemas.openxmlformats.org/officeDocument/2006/math">
                      <m:r>
                        <a:rPr lang="pt-BR" sz="2100" i="1">
                          <a:latin typeface="Cambria Math" panose="02040503050406030204" pitchFamily="18" charset="0"/>
                        </a:rPr>
                        <m:t>𝑥</m:t>
                      </m:r>
                      <m:r>
                        <a:rPr lang="pt-BR" sz="2100" i="1">
                          <a:latin typeface="Cambria Math" panose="02040503050406030204" pitchFamily="18" charset="0"/>
                        </a:rPr>
                        <m:t>=</m:t>
                      </m:r>
                      <m:f>
                        <m:fPr>
                          <m:ctrlPr>
                            <a:rPr lang="pt-BR" sz="2100" i="1">
                              <a:latin typeface="Cambria Math" panose="02040503050406030204" pitchFamily="18" charset="0"/>
                            </a:rPr>
                          </m:ctrlPr>
                        </m:fPr>
                        <m:num>
                          <m:r>
                            <a:rPr lang="pt-BR" sz="2100" i="1">
                              <a:latin typeface="Cambria Math" panose="02040503050406030204" pitchFamily="18" charset="0"/>
                            </a:rPr>
                            <m:t>−30</m:t>
                          </m:r>
                        </m:num>
                        <m:den>
                          <m:r>
                            <a:rPr lang="pt-BR" sz="2100" i="1">
                              <a:latin typeface="Cambria Math" panose="02040503050406030204" pitchFamily="18" charset="0"/>
                            </a:rPr>
                            <m:t>−5</m:t>
                          </m:r>
                        </m:den>
                      </m:f>
                    </m:oMath>
                  </m:oMathPara>
                </a14:m>
                <a:endParaRPr lang="pt-BR" sz="2100" dirty="0"/>
              </a:p>
              <a:p>
                <a:pPr algn="just"/>
                <a14:m>
                  <m:oMathPara xmlns:m="http://schemas.openxmlformats.org/officeDocument/2006/math">
                    <m:oMathParaPr>
                      <m:jc m:val="centerGroup"/>
                    </m:oMathParaPr>
                    <m:oMath xmlns:m="http://schemas.openxmlformats.org/officeDocument/2006/math">
                      <m:r>
                        <a:rPr lang="pt-BR" sz="2100" i="1">
                          <a:latin typeface="Cambria Math" panose="02040503050406030204" pitchFamily="18" charset="0"/>
                        </a:rPr>
                        <m:t>𝑥</m:t>
                      </m:r>
                      <m:r>
                        <a:rPr lang="pt-BR" sz="2100" i="1">
                          <a:latin typeface="Cambria Math" panose="02040503050406030204" pitchFamily="18" charset="0"/>
                        </a:rPr>
                        <m:t>=6</m:t>
                      </m:r>
                    </m:oMath>
                  </m:oMathPara>
                </a14:m>
                <a:endParaRPr lang="pt-BR" sz="2100" dirty="0"/>
              </a:p>
              <a:p>
                <a:pPr algn="just"/>
                <a:r>
                  <a:rPr lang="pt-BR" sz="2000" i="1" dirty="0"/>
                  <a:t>Logo, daqui a 6 meses os gastos acumulados de Vinícius e Viviane com a academia será o mesmo.</a:t>
                </a:r>
                <a:endParaRPr lang="pt-BR" sz="2000" dirty="0"/>
              </a:p>
            </p:txBody>
          </p:sp>
        </mc:Choice>
        <mc:Fallback xmlns="">
          <p:sp>
            <p:nvSpPr>
              <p:cNvPr id="10" name="CaixaDeTexto 9">
                <a:extLst>
                  <a:ext uri="{FF2B5EF4-FFF2-40B4-BE49-F238E27FC236}">
                    <a16:creationId xmlns:a16="http://schemas.microsoft.com/office/drawing/2014/main" id="{9DB0915D-65F8-BE55-EFF6-D52ED9CB455D}"/>
                  </a:ext>
                </a:extLst>
              </p:cNvPr>
              <p:cNvSpPr txBox="1">
                <a:spLocks noRot="1" noChangeAspect="1" noMove="1" noResize="1" noEditPoints="1" noAdjustHandles="1" noChangeArrowheads="1" noChangeShapeType="1" noTextEdit="1"/>
              </p:cNvSpPr>
              <p:nvPr/>
            </p:nvSpPr>
            <p:spPr>
              <a:xfrm>
                <a:off x="6504317" y="664766"/>
                <a:ext cx="5477773" cy="5839291"/>
              </a:xfrm>
              <a:prstGeom prst="rect">
                <a:avLst/>
              </a:prstGeom>
              <a:blipFill>
                <a:blip r:embed="rId4"/>
                <a:stretch>
                  <a:fillRect l="-1335" t="-626" r="-1224" b="-9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0EF50DD-A6CB-697F-FD83-916D94F9995D}"/>
                  </a:ext>
                </a:extLst>
              </p:cNvPr>
              <p:cNvSpPr txBox="1"/>
              <p:nvPr/>
            </p:nvSpPr>
            <p:spPr>
              <a:xfrm>
                <a:off x="146651" y="4646322"/>
                <a:ext cx="2478905" cy="1675523"/>
              </a:xfrm>
              <a:prstGeom prst="rect">
                <a:avLst/>
              </a:prstGeom>
              <a:noFill/>
            </p:spPr>
            <p:txBody>
              <a:bodyPr wrap="square">
                <a:spAutoFit/>
              </a:bodyPr>
              <a:lstStyle/>
              <a:p>
                <a:pPr indent="-6985" algn="just">
                  <a:buNone/>
                </a:pPr>
                <a14:m>
                  <m:oMathPara xmlns:m="http://schemas.openxmlformats.org/officeDocument/2006/math">
                    <m:oMathParaPr>
                      <m:jc m:val="centerGroup"/>
                    </m:oMathParaPr>
                    <m:oMath xmlns:m="http://schemas.openxmlformats.org/officeDocument/2006/math">
                      <m:r>
                        <a:rPr lang="pt-BR" sz="2100" i="1" kern="100" smtClean="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smtClean="0">
                          <a:effectLst/>
                          <a:latin typeface="Cambria Math" panose="02040503050406030204" pitchFamily="18" charset="0"/>
                          <a:ea typeface="MS Mincho" panose="02020609040205080304" pitchFamily="49" charset="-128"/>
                          <a:cs typeface="Times New Roman" panose="02020603050405020304" pitchFamily="18" charset="0"/>
                        </a:rPr>
                        <m:t> + 4</m:t>
                      </m:r>
                      <m:r>
                        <a:rPr lang="pt-BR" sz="2100" i="1" kern="100" smtClean="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smtClean="0">
                          <a:effectLst/>
                          <a:latin typeface="Cambria Math" panose="02040503050406030204" pitchFamily="18" charset="0"/>
                          <a:ea typeface="MS Mincho" panose="02020609040205080304" pitchFamily="49" charset="-128"/>
                          <a:cs typeface="Times New Roman" panose="02020603050405020304" pitchFamily="18" charset="0"/>
                        </a:rPr>
                        <m:t> = 45</m:t>
                      </m:r>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indent="-6985"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5</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=45</m:t>
                      </m:r>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indent="-6985"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45</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5</m:t>
                          </m:r>
                        </m:den>
                      </m:f>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indent="-6985"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=9</m:t>
                      </m:r>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0EF50DD-A6CB-697F-FD83-916D94F9995D}"/>
                  </a:ext>
                </a:extLst>
              </p:cNvPr>
              <p:cNvSpPr txBox="1">
                <a:spLocks noRot="1" noChangeAspect="1" noMove="1" noResize="1" noEditPoints="1" noAdjustHandles="1" noChangeArrowheads="1" noChangeShapeType="1" noTextEdit="1"/>
              </p:cNvSpPr>
              <p:nvPr/>
            </p:nvSpPr>
            <p:spPr>
              <a:xfrm>
                <a:off x="146651" y="4646322"/>
                <a:ext cx="2478905" cy="1675523"/>
              </a:xfrm>
              <a:prstGeom prst="rect">
                <a:avLst/>
              </a:prstGeom>
              <a:blipFill>
                <a:blip r:embed="rId5"/>
                <a:stretch>
                  <a:fillRect/>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42B722C1-643C-11E1-6D3D-2F429133B677}"/>
              </a:ext>
            </a:extLst>
          </p:cNvPr>
          <p:cNvSpPr txBox="1"/>
          <p:nvPr/>
        </p:nvSpPr>
        <p:spPr>
          <a:xfrm>
            <a:off x="2625554" y="5160884"/>
            <a:ext cx="3537115" cy="769441"/>
          </a:xfrm>
          <a:prstGeom prst="rect">
            <a:avLst/>
          </a:prstGeom>
          <a:noFill/>
        </p:spPr>
        <p:txBody>
          <a:bodyPr wrap="square">
            <a:spAutoFit/>
          </a:bodyPr>
          <a:lstStyle/>
          <a:p>
            <a:r>
              <a:rPr lang="pt-BR" sz="2200" b="0" i="1" u="none" strike="noStrike" baseline="0" dirty="0">
                <a:latin typeface="Arial Narrow" panose="020B0606020202030204" pitchFamily="34" charset="0"/>
                <a:cs typeface="Arial" panose="020B0604020202020204" pitchFamily="34" charset="0"/>
              </a:rPr>
              <a:t>Portanto, há 9 caixas de suco de manga nessa prateleira.</a:t>
            </a:r>
            <a:endParaRPr lang="pt-BR" sz="2200" dirty="0">
              <a:latin typeface="Arial Narrow" panose="020B0606020202030204" pitchFamily="34" charset="0"/>
            </a:endParaRPr>
          </a:p>
        </p:txBody>
      </p:sp>
    </p:spTree>
    <p:extLst>
      <p:ext uri="{BB962C8B-B14F-4D97-AF65-F5344CB8AC3E}">
        <p14:creationId xmlns:p14="http://schemas.microsoft.com/office/powerpoint/2010/main" val="34324010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987F3-2EE4-FBB1-02DC-8813D9AB1F9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6120E7D-B60F-0199-91B0-C52F052A747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8" name="Imagem 7">
            <a:extLst>
              <a:ext uri="{FF2B5EF4-FFF2-40B4-BE49-F238E27FC236}">
                <a16:creationId xmlns:a16="http://schemas.microsoft.com/office/drawing/2014/main" id="{C2D68158-18C4-706D-C34A-6F5AA9742101}"/>
              </a:ext>
            </a:extLst>
          </p:cNvPr>
          <p:cNvPicPr>
            <a:picLocks noChangeAspect="1"/>
          </p:cNvPicPr>
          <p:nvPr/>
        </p:nvPicPr>
        <p:blipFill>
          <a:blip r:embed="rId2"/>
          <a:stretch>
            <a:fillRect/>
          </a:stretch>
        </p:blipFill>
        <p:spPr>
          <a:xfrm>
            <a:off x="326114" y="401229"/>
            <a:ext cx="3121934" cy="586159"/>
          </a:xfrm>
          <a:prstGeom prst="rect">
            <a:avLst/>
          </a:prstGeom>
        </p:spPr>
      </p:pic>
      <p:sp>
        <p:nvSpPr>
          <p:cNvPr id="12" name="CaixaDeTexto 11">
            <a:extLst>
              <a:ext uri="{FF2B5EF4-FFF2-40B4-BE49-F238E27FC236}">
                <a16:creationId xmlns:a16="http://schemas.microsoft.com/office/drawing/2014/main" id="{BC4AA4A0-4A84-7887-6C63-51AB6E02BF26}"/>
              </a:ext>
            </a:extLst>
          </p:cNvPr>
          <p:cNvSpPr txBox="1"/>
          <p:nvPr/>
        </p:nvSpPr>
        <p:spPr>
          <a:xfrm>
            <a:off x="208472" y="1029001"/>
            <a:ext cx="6094562" cy="5586145"/>
          </a:xfrm>
          <a:prstGeom prst="rect">
            <a:avLst/>
          </a:prstGeom>
          <a:noFill/>
        </p:spPr>
        <p:txBody>
          <a:bodyPr wrap="square">
            <a:spAutoFit/>
          </a:bodyPr>
          <a:lstStyle/>
          <a:p>
            <a:pPr algn="just"/>
            <a:r>
              <a:rPr lang="pt-BR" sz="2100" b="1" i="0" u="none" strike="noStrike" baseline="0" dirty="0">
                <a:latin typeface="Arial Narrow" panose="020B0606020202030204" pitchFamily="34" charset="0"/>
                <a:cs typeface="Arial" panose="020B0604020202020204" pitchFamily="34" charset="0"/>
              </a:rPr>
              <a:t>12. </a:t>
            </a:r>
            <a:r>
              <a:rPr lang="pt-BR" sz="2100" b="0" i="0" u="none" strike="noStrike" baseline="0" dirty="0">
                <a:latin typeface="Arial Narrow" panose="020B0606020202030204" pitchFamily="34" charset="0"/>
                <a:cs typeface="Arial" panose="020B0604020202020204" pitchFamily="34" charset="0"/>
              </a:rPr>
              <a:t>Leia as orações e escreva, algebricamente, as sentenças que as expressam. Em seguida, encontre o valor da incógnita para cada caso.</a:t>
            </a:r>
          </a:p>
          <a:p>
            <a:pPr algn="just"/>
            <a:r>
              <a:rPr lang="pt-BR" sz="2100" b="0" i="0" u="none" strike="noStrike" baseline="0" dirty="0">
                <a:latin typeface="Arial Narrow" panose="020B0606020202030204" pitchFamily="34" charset="0"/>
                <a:cs typeface="Arial" panose="020B0604020202020204" pitchFamily="34" charset="0"/>
              </a:rPr>
              <a:t>a) O dobro de um número é igual a quinze.</a:t>
            </a:r>
          </a:p>
          <a:p>
            <a:pPr algn="just"/>
            <a:r>
              <a:rPr lang="pt-BR" sz="2100" b="0" i="0" u="none" strike="noStrike" baseline="0" dirty="0">
                <a:latin typeface="Arial Narrow" panose="020B0606020202030204" pitchFamily="34" charset="0"/>
                <a:cs typeface="Arial" panose="020B0604020202020204" pitchFamily="34" charset="0"/>
              </a:rPr>
              <a:t>b) O triplo de um número, mais cinco, é igual a três.</a:t>
            </a:r>
          </a:p>
          <a:p>
            <a:pPr algn="just"/>
            <a:r>
              <a:rPr lang="pt-BR" sz="2100" dirty="0">
                <a:latin typeface="Arial Narrow" panose="020B0606020202030204" pitchFamily="34" charset="0"/>
                <a:cs typeface="Arial" panose="020B0604020202020204" pitchFamily="34" charset="0"/>
              </a:rPr>
              <a:t>c) O dobro de um número, mais um, é igual a esse número menos quatro.</a:t>
            </a:r>
          </a:p>
          <a:p>
            <a:pPr algn="just"/>
            <a:r>
              <a:rPr lang="pt-BR" sz="2100" dirty="0">
                <a:latin typeface="Arial Narrow" panose="020B0606020202030204" pitchFamily="34" charset="0"/>
                <a:cs typeface="Arial" panose="020B0604020202020204" pitchFamily="34" charset="0"/>
              </a:rPr>
              <a:t>d) A soma da terça parte de um número com seu dobro é igual a sete.</a:t>
            </a:r>
          </a:p>
          <a:p>
            <a:pPr algn="just"/>
            <a:r>
              <a:rPr lang="pt-BR" sz="2100" dirty="0">
                <a:latin typeface="Arial Narrow" panose="020B0606020202030204" pitchFamily="34" charset="0"/>
                <a:cs typeface="Arial" panose="020B0604020202020204" pitchFamily="34" charset="0"/>
              </a:rPr>
              <a:t>e) A área de um retângulo de largura </a:t>
            </a:r>
            <a:r>
              <a:rPr lang="pt-BR" sz="2100" i="1" dirty="0">
                <a:latin typeface="Arial Narrow" panose="020B0606020202030204" pitchFamily="34" charset="0"/>
                <a:cs typeface="Arial" panose="020B0604020202020204" pitchFamily="34" charset="0"/>
              </a:rPr>
              <a:t>y </a:t>
            </a:r>
            <a:r>
              <a:rPr lang="pt-BR" sz="2100" dirty="0">
                <a:latin typeface="Arial Narrow" panose="020B0606020202030204" pitchFamily="34" charset="0"/>
                <a:cs typeface="Arial" panose="020B0604020202020204" pitchFamily="34" charset="0"/>
              </a:rPr>
              <a:t>e comprimento medindo vinte e cinco centímetros, é igual a cem centímetros quadrados.</a:t>
            </a:r>
          </a:p>
          <a:p>
            <a:pPr algn="just"/>
            <a:r>
              <a:rPr lang="pt-BR" sz="2100" dirty="0">
                <a:latin typeface="Arial Narrow" panose="020B0606020202030204" pitchFamily="34" charset="0"/>
                <a:cs typeface="Arial" panose="020B0604020202020204" pitchFamily="34" charset="0"/>
              </a:rPr>
              <a:t>f) A soma de dois números é </a:t>
            </a:r>
            <a:r>
              <a:rPr lang="pt-BR" sz="2100" i="1" dirty="0">
                <a:latin typeface="Arial Narrow" panose="020B0606020202030204" pitchFamily="34" charset="0"/>
                <a:cs typeface="Arial" panose="020B0604020202020204" pitchFamily="34" charset="0"/>
              </a:rPr>
              <a:t>57</a:t>
            </a:r>
            <a:r>
              <a:rPr lang="pt-BR" sz="2100" dirty="0">
                <a:latin typeface="Arial Narrow" panose="020B0606020202030204" pitchFamily="34" charset="0"/>
                <a:cs typeface="Arial" panose="020B0604020202020204" pitchFamily="34" charset="0"/>
              </a:rPr>
              <a:t>, e o maior deles excede o menor em </a:t>
            </a:r>
            <a:r>
              <a:rPr lang="pt-BR" sz="2100" i="1" dirty="0">
                <a:latin typeface="Arial Narrow" panose="020B0606020202030204" pitchFamily="34" charset="0"/>
                <a:cs typeface="Arial" panose="020B0604020202020204" pitchFamily="34" charset="0"/>
              </a:rPr>
              <a:t>5</a:t>
            </a:r>
            <a:r>
              <a:rPr lang="pt-BR" sz="2100" dirty="0">
                <a:latin typeface="Arial Narrow" panose="020B0606020202030204" pitchFamily="34" charset="0"/>
                <a:cs typeface="Arial" panose="020B0604020202020204" pitchFamily="34" charset="0"/>
              </a:rPr>
              <a:t>. Quais são os dois números?</a:t>
            </a:r>
          </a:p>
          <a:p>
            <a:pPr algn="just"/>
            <a:r>
              <a:rPr lang="pt-BR" sz="2100" dirty="0">
                <a:latin typeface="Arial Narrow" panose="020B0606020202030204" pitchFamily="34" charset="0"/>
                <a:cs typeface="Arial" panose="020B0604020202020204" pitchFamily="34" charset="0"/>
              </a:rPr>
              <a:t>g) Marcos e Plínio têm juntos R$ </a:t>
            </a:r>
            <a:r>
              <a:rPr lang="pt-BR" sz="2100" i="1" dirty="0">
                <a:latin typeface="Arial Narrow" panose="020B0606020202030204" pitchFamily="34" charset="0"/>
                <a:cs typeface="Arial" panose="020B0604020202020204" pitchFamily="34" charset="0"/>
              </a:rPr>
              <a:t>350</a:t>
            </a:r>
            <a:r>
              <a:rPr lang="pt-BR" sz="2100" dirty="0">
                <a:latin typeface="Arial Narrow" panose="020B0606020202030204" pitchFamily="34" charset="0"/>
                <a:cs typeface="Arial" panose="020B0604020202020204" pitchFamily="34" charset="0"/>
              </a:rPr>
              <a:t>,</a:t>
            </a:r>
            <a:r>
              <a:rPr lang="pt-BR" sz="2100" i="1" dirty="0">
                <a:latin typeface="Arial Narrow" panose="020B0606020202030204" pitchFamily="34" charset="0"/>
                <a:cs typeface="Arial" panose="020B0604020202020204" pitchFamily="34" charset="0"/>
              </a:rPr>
              <a:t>00</a:t>
            </a:r>
            <a:r>
              <a:rPr lang="pt-BR" sz="2100" dirty="0">
                <a:latin typeface="Arial Narrow" panose="020B0606020202030204" pitchFamily="34" charset="0"/>
                <a:cs typeface="Arial" panose="020B0604020202020204" pitchFamily="34" charset="0"/>
              </a:rPr>
              <a:t>. Marcos tem a mais que Plínio R$ </a:t>
            </a:r>
            <a:r>
              <a:rPr lang="pt-BR" sz="2100" i="1" dirty="0">
                <a:latin typeface="Arial Narrow" panose="020B0606020202030204" pitchFamily="34" charset="0"/>
                <a:cs typeface="Arial" panose="020B0604020202020204" pitchFamily="34" charset="0"/>
              </a:rPr>
              <a:t>60</a:t>
            </a:r>
            <a:r>
              <a:rPr lang="pt-BR" sz="2100" dirty="0">
                <a:latin typeface="Arial Narrow" panose="020B0606020202030204" pitchFamily="34" charset="0"/>
                <a:cs typeface="Arial" panose="020B0604020202020204" pitchFamily="34" charset="0"/>
              </a:rPr>
              <a:t>,</a:t>
            </a:r>
            <a:r>
              <a:rPr lang="pt-BR" sz="2100" i="1" dirty="0">
                <a:latin typeface="Arial Narrow" panose="020B0606020202030204" pitchFamily="34" charset="0"/>
                <a:cs typeface="Arial" panose="020B0604020202020204" pitchFamily="34" charset="0"/>
              </a:rPr>
              <a:t>00</a:t>
            </a:r>
            <a:r>
              <a:rPr lang="pt-BR" sz="2100" dirty="0">
                <a:latin typeface="Arial Narrow" panose="020B0606020202030204" pitchFamily="34" charset="0"/>
                <a:cs typeface="Arial" panose="020B0604020202020204" pitchFamily="34" charset="0"/>
              </a:rPr>
              <a:t>. Quanto tem cada um?</a:t>
            </a:r>
          </a:p>
          <a:p>
            <a:pPr algn="just"/>
            <a:endParaRPr lang="pt-BR" sz="21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8F4F4661-9DB6-F211-052A-7D978CF66C1F}"/>
                  </a:ext>
                </a:extLst>
              </p:cNvPr>
              <p:cNvSpPr txBox="1"/>
              <p:nvPr/>
            </p:nvSpPr>
            <p:spPr>
              <a:xfrm>
                <a:off x="6308428" y="694308"/>
                <a:ext cx="5699184" cy="1061829"/>
              </a:xfrm>
              <a:prstGeom prst="rect">
                <a:avLst/>
              </a:prstGeom>
              <a:noFill/>
            </p:spPr>
            <p:txBody>
              <a:bodyPr wrap="square">
                <a:spAutoFit/>
              </a:bodyPr>
              <a:lstStyle/>
              <a:p>
                <a:pPr algn="just"/>
                <a:r>
                  <a:rPr lang="pt-BR" sz="2100" b="1" i="0" u="none" strike="noStrike" baseline="0" dirty="0">
                    <a:latin typeface="Arial Narrow" panose="020B0606020202030204" pitchFamily="34" charset="0"/>
                    <a:cs typeface="Arial" panose="020B0604020202020204" pitchFamily="34" charset="0"/>
                  </a:rPr>
                  <a:t>13. </a:t>
                </a:r>
                <a:r>
                  <a:rPr lang="pt-BR" sz="2100" b="0" i="0" u="none" strike="noStrike" baseline="0" dirty="0">
                    <a:latin typeface="Arial Narrow" panose="020B0606020202030204" pitchFamily="34" charset="0"/>
                    <a:cs typeface="Arial" panose="020B0604020202020204" pitchFamily="34" charset="0"/>
                  </a:rPr>
                  <a:t>Encontre o conjunto solução que satisfaz as seguintes sentenças no conjunto dos números reais </a:t>
                </a:r>
                <a14:m>
                  <m:oMath xmlns:m="http://schemas.openxmlformats.org/officeDocument/2006/math">
                    <m:d>
                      <m:dPr>
                        <m:ctrlPr>
                          <a:rPr lang="pt-BR" sz="2100" i="1" smtClean="0">
                            <a:effectLst/>
                            <a:latin typeface="Cambria Math" panose="02040503050406030204" pitchFamily="18" charset="0"/>
                          </a:rPr>
                        </m:ctrlPr>
                      </m:dPr>
                      <m:e>
                        <m:r>
                          <a:rPr lang="pt-BR" sz="2100" b="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ℝ</m:t>
                        </m:r>
                      </m:e>
                    </m:d>
                  </m:oMath>
                </a14:m>
                <a:endParaRPr lang="pt-BR" sz="2100" dirty="0">
                  <a:latin typeface="Arial Narrow" panose="020B0606020202030204" pitchFamily="34" charset="0"/>
                  <a:cs typeface="Arial" panose="020B0604020202020204" pitchFamily="34" charset="0"/>
                </a:endParaRPr>
              </a:p>
            </p:txBody>
          </p:sp>
        </mc:Choice>
        <mc:Fallback xmlns="">
          <p:sp>
            <p:nvSpPr>
              <p:cNvPr id="14" name="CaixaDeTexto 13">
                <a:extLst>
                  <a:ext uri="{FF2B5EF4-FFF2-40B4-BE49-F238E27FC236}">
                    <a16:creationId xmlns:a16="http://schemas.microsoft.com/office/drawing/2014/main" id="{8F4F4661-9DB6-F211-052A-7D978CF66C1F}"/>
                  </a:ext>
                </a:extLst>
              </p:cNvPr>
              <p:cNvSpPr txBox="1">
                <a:spLocks noRot="1" noChangeAspect="1" noMove="1" noResize="1" noEditPoints="1" noAdjustHandles="1" noChangeArrowheads="1" noChangeShapeType="1" noTextEdit="1"/>
              </p:cNvSpPr>
              <p:nvPr/>
            </p:nvSpPr>
            <p:spPr>
              <a:xfrm>
                <a:off x="6308428" y="694308"/>
                <a:ext cx="5699184" cy="1061829"/>
              </a:xfrm>
              <a:prstGeom prst="rect">
                <a:avLst/>
              </a:prstGeom>
              <a:blipFill>
                <a:blip r:embed="rId3"/>
                <a:stretch>
                  <a:fillRect l="-1283" t="-3448" r="-12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8C9A5AA-19D2-08E0-E688-8A318F6263D6}"/>
                  </a:ext>
                </a:extLst>
              </p:cNvPr>
              <p:cNvSpPr txBox="1"/>
              <p:nvPr/>
            </p:nvSpPr>
            <p:spPr>
              <a:xfrm>
                <a:off x="6402238" y="1756137"/>
                <a:ext cx="5410199" cy="1843966"/>
              </a:xfrm>
              <a:prstGeom prst="rect">
                <a:avLst/>
              </a:prstGeom>
              <a:noFill/>
            </p:spPr>
            <p:txBody>
              <a:bodyPr wrap="square">
                <a:spAutoFit/>
              </a:bodyPr>
              <a:lstStyle/>
              <a:p>
                <a:pPr algn="jus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+6=12</m:t>
                    </m:r>
                    <m:r>
                      <a:rPr lang="pt-BR" sz="2100" b="0" i="0" kern="100" smtClean="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2 </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5</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8 </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5</m:t>
                        </m:r>
                      </m:den>
                    </m:f>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c) A diferença entre o triplo de um número e a terça parte desse número é 24. Qual é esse número?</a:t>
                </a:r>
              </a:p>
              <a:p>
                <a:pPr algn="jus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d) Três meios de um número mais doze é igual a quatro oitavos desse número. Qual é esse número?</a:t>
                </a:r>
              </a:p>
            </p:txBody>
          </p:sp>
        </mc:Choice>
        <mc:Fallback xmlns="">
          <p:sp>
            <p:nvSpPr>
              <p:cNvPr id="5" name="CaixaDeTexto 4">
                <a:extLst>
                  <a:ext uri="{FF2B5EF4-FFF2-40B4-BE49-F238E27FC236}">
                    <a16:creationId xmlns:a16="http://schemas.microsoft.com/office/drawing/2014/main" id="{78C9A5AA-19D2-08E0-E688-8A318F6263D6}"/>
                  </a:ext>
                </a:extLst>
              </p:cNvPr>
              <p:cNvSpPr txBox="1">
                <a:spLocks noRot="1" noChangeAspect="1" noMove="1" noResize="1" noEditPoints="1" noAdjustHandles="1" noChangeArrowheads="1" noChangeShapeType="1" noTextEdit="1"/>
              </p:cNvSpPr>
              <p:nvPr/>
            </p:nvSpPr>
            <p:spPr>
              <a:xfrm>
                <a:off x="6402238" y="1756137"/>
                <a:ext cx="5410199" cy="1843966"/>
              </a:xfrm>
              <a:prstGeom prst="rect">
                <a:avLst/>
              </a:prstGeom>
              <a:blipFill>
                <a:blip r:embed="rId4"/>
                <a:stretch>
                  <a:fillRect l="-1351" r="-1239" b="-5611"/>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117ABE73-8FA7-3D70-E04C-857FE6161631}"/>
              </a:ext>
            </a:extLst>
          </p:cNvPr>
          <p:cNvSpPr txBox="1"/>
          <p:nvPr/>
        </p:nvSpPr>
        <p:spPr>
          <a:xfrm>
            <a:off x="6303032" y="3701480"/>
            <a:ext cx="5608609" cy="280076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14. </a:t>
            </a:r>
            <a:r>
              <a:rPr lang="pt-BR" sz="2200" b="0" i="0" u="none" strike="noStrike" baseline="0" dirty="0">
                <a:latin typeface="Arial Narrow" panose="020B0606020202030204" pitchFamily="34" charset="0"/>
                <a:cs typeface="Arial" panose="020B0604020202020204" pitchFamily="34" charset="0"/>
              </a:rPr>
              <a:t>Um arquiteto cobra por seus projetos um valor fixo de </a:t>
            </a:r>
            <a:r>
              <a:rPr lang="pt-BR" sz="2200" b="0" i="1" u="none" strike="noStrike" baseline="0" dirty="0">
                <a:latin typeface="Arial Narrow" panose="020B0606020202030204" pitchFamily="34" charset="0"/>
                <a:cs typeface="Arial" panose="020B0604020202020204" pitchFamily="34" charset="0"/>
              </a:rPr>
              <a:t>500 </a:t>
            </a:r>
            <a:r>
              <a:rPr lang="pt-BR" sz="2200" b="0" i="0" u="none" strike="noStrike" baseline="0" dirty="0">
                <a:latin typeface="Arial Narrow" panose="020B0606020202030204" pitchFamily="34" charset="0"/>
                <a:cs typeface="Arial" panose="020B0604020202020204" pitchFamily="34" charset="0"/>
              </a:rPr>
              <a:t>reais, mais </a:t>
            </a:r>
            <a:r>
              <a:rPr lang="pt-BR" sz="2200" b="0" i="1" u="none" strike="noStrike" baseline="0" dirty="0">
                <a:latin typeface="Arial Narrow" panose="020B0606020202030204" pitchFamily="34" charset="0"/>
                <a:cs typeface="Arial" panose="020B0604020202020204" pitchFamily="34" charset="0"/>
              </a:rPr>
              <a:t>8 </a:t>
            </a:r>
            <a:r>
              <a:rPr lang="pt-BR" sz="2200" b="0" i="0" u="none" strike="noStrike" baseline="0" dirty="0">
                <a:latin typeface="Arial Narrow" panose="020B0606020202030204" pitchFamily="34" charset="0"/>
                <a:cs typeface="Arial" panose="020B0604020202020204" pitchFamily="34" charset="0"/>
              </a:rPr>
              <a:t>reais por metro quadrado de construção. Responda:</a:t>
            </a:r>
          </a:p>
          <a:p>
            <a:pPr algn="just"/>
            <a:r>
              <a:rPr lang="pt-BR" sz="2200" b="0" i="0" u="none" strike="noStrike" baseline="0" dirty="0">
                <a:latin typeface="Arial Narrow" panose="020B0606020202030204" pitchFamily="34" charset="0"/>
                <a:cs typeface="Arial" panose="020B0604020202020204" pitchFamily="34" charset="0"/>
              </a:rPr>
              <a:t>a) Qual é a equação a duas variáveis que esse arquiteto utiliza para calcular o valor de cada projeto?</a:t>
            </a:r>
          </a:p>
          <a:p>
            <a:pPr algn="just"/>
            <a:r>
              <a:rPr lang="pt-BR" sz="2200" b="0" i="0" u="none" strike="noStrike" baseline="0" dirty="0">
                <a:latin typeface="Arial Narrow" panose="020B0606020202030204" pitchFamily="34" charset="0"/>
                <a:cs typeface="Arial" panose="020B0604020202020204" pitchFamily="34" charset="0"/>
              </a:rPr>
              <a:t>b) Em determinado projeto, esse arquiteto recebeu </a:t>
            </a:r>
            <a:r>
              <a:rPr lang="pt-BR" sz="2200" b="0" i="1" u="none" strike="noStrike" baseline="0" dirty="0">
                <a:latin typeface="Arial Narrow" panose="020B0606020202030204" pitchFamily="34" charset="0"/>
                <a:cs typeface="Arial" panose="020B0604020202020204" pitchFamily="34" charset="0"/>
              </a:rPr>
              <a:t>1460 </a:t>
            </a:r>
            <a:r>
              <a:rPr lang="pt-BR" sz="2200" b="0" i="0" u="none" strike="noStrike" baseline="0" dirty="0">
                <a:latin typeface="Arial Narrow" panose="020B0606020202030204" pitchFamily="34" charset="0"/>
                <a:cs typeface="Arial" panose="020B0604020202020204" pitchFamily="34" charset="0"/>
              </a:rPr>
              <a:t>reais. Quantos metros quadrados tem esse projeto?</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5716233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B0C77-5EDC-3370-AEC2-8D5074D1E545}"/>
            </a:ext>
          </a:extLst>
        </p:cNvPr>
        <p:cNvGrpSpPr/>
        <p:nvPr/>
      </p:nvGrpSpPr>
      <p:grpSpPr>
        <a:xfrm>
          <a:off x="0" y="0"/>
          <a:ext cx="0" cy="0"/>
          <a:chOff x="0" y="0"/>
          <a:chExt cx="0" cy="0"/>
        </a:xfrm>
      </p:grpSpPr>
      <p:pic>
        <p:nvPicPr>
          <p:cNvPr id="10" name="Imagem 9" descr="Texto&#10;&#10;O conteúdo gerado por IA pode estar incorreto.">
            <a:extLst>
              <a:ext uri="{FF2B5EF4-FFF2-40B4-BE49-F238E27FC236}">
                <a16:creationId xmlns:a16="http://schemas.microsoft.com/office/drawing/2014/main" id="{1A2B8D06-DCAB-96D4-82B9-6CFE5CDCE039}"/>
              </a:ext>
            </a:extLst>
          </p:cNvPr>
          <p:cNvPicPr>
            <a:picLocks noChangeAspect="1"/>
          </p:cNvPicPr>
          <p:nvPr/>
        </p:nvPicPr>
        <p:blipFill>
          <a:blip r:embed="rId2"/>
          <a:srcRect b="77798"/>
          <a:stretch>
            <a:fillRect/>
          </a:stretch>
        </p:blipFill>
        <p:spPr>
          <a:xfrm>
            <a:off x="237314" y="471094"/>
            <a:ext cx="4839512" cy="1042797"/>
          </a:xfrm>
          <a:prstGeom prst="rect">
            <a:avLst/>
          </a:prstGeom>
        </p:spPr>
      </p:pic>
      <p:sp>
        <p:nvSpPr>
          <p:cNvPr id="5" name="CaixaDeTexto 4">
            <a:extLst>
              <a:ext uri="{FF2B5EF4-FFF2-40B4-BE49-F238E27FC236}">
                <a16:creationId xmlns:a16="http://schemas.microsoft.com/office/drawing/2014/main" id="{93452748-4602-7C0C-D3E2-359AD19EC330}"/>
              </a:ext>
            </a:extLst>
          </p:cNvPr>
          <p:cNvSpPr txBox="1"/>
          <p:nvPr/>
        </p:nvSpPr>
        <p:spPr>
          <a:xfrm>
            <a:off x="237313" y="1513891"/>
            <a:ext cx="11717374" cy="5078313"/>
          </a:xfrm>
          <a:prstGeom prst="rect">
            <a:avLst/>
          </a:prstGeom>
          <a:solidFill>
            <a:srgbClr val="FFF9B4"/>
          </a:solidFill>
        </p:spPr>
        <p:txBody>
          <a:bodyPr wrap="square">
            <a:spAutoFit/>
          </a:bodyPr>
          <a:lstStyle/>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João, aluno do primeiro ano do ensino médio, se deparou com a seguinte notícia enquanto conferia o feed de uma rede social.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indent="449580" algn="just">
              <a:buNone/>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movimento fitness cresce a cada dia, marcando uma verdadeira Era</a:t>
            </a:r>
            <a:r>
              <a:rPr lang="pt-BR" sz="22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dos públicos mais atingidos são os adolescentes, ou seja, as gerações Z e Alfa</a:t>
            </a:r>
            <a:r>
              <a:rPr lang="pt-BR" sz="22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Talvez a Geração Z esteja se exercitando mais e buscam nas academias seu espaço de socialização, pois não é incomum encontrar grupos de 4 ou 5 </a:t>
            </a: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hlinkClick r:id="rId3"/>
              </a:rPr>
              <a:t>adolescentes praticando musculação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juntos. Outros fatores explicam o aumento como maior conscientização dos benefícios de se movimentar, especialmente a busca pelos efeitos sobre a saúde mental.” </a:t>
            </a:r>
          </a:p>
          <a:p>
            <a:pPr algn="r"/>
            <a:r>
              <a:rPr lang="pt-BR" sz="800" dirty="0">
                <a:latin typeface="Arial Narrow" panose="020B0606020202030204" pitchFamily="34" charset="0"/>
              </a:rPr>
              <a:t>DOMINSKI, Fábio. </a:t>
            </a:r>
            <a:r>
              <a:rPr lang="pt-BR" sz="800" dirty="0" err="1">
                <a:latin typeface="Arial Narrow" panose="020B0606020202030204" pitchFamily="34" charset="0"/>
              </a:rPr>
              <a:t>Wellness</a:t>
            </a:r>
            <a:r>
              <a:rPr lang="pt-BR" sz="800" dirty="0">
                <a:latin typeface="Arial Narrow" panose="020B0606020202030204" pitchFamily="34" charset="0"/>
              </a:rPr>
              <a:t> e Geração Z: atenção para o movimento fitness na adolescência. </a:t>
            </a:r>
            <a:r>
              <a:rPr lang="pt-BR" sz="800" b="1" dirty="0" err="1">
                <a:latin typeface="Arial Narrow" panose="020B0606020202030204" pitchFamily="34" charset="0"/>
              </a:rPr>
              <a:t>TecMundo</a:t>
            </a:r>
            <a:r>
              <a:rPr lang="pt-BR" sz="800" dirty="0">
                <a:latin typeface="Arial Narrow" panose="020B0606020202030204" pitchFamily="34" charset="0"/>
              </a:rPr>
              <a:t>, São Paulo, 7 jun. 2025. </a:t>
            </a:r>
          </a:p>
          <a:p>
            <a:pPr algn="r"/>
            <a:r>
              <a:rPr lang="pt-BR" sz="800" dirty="0">
                <a:latin typeface="Arial Narrow" panose="020B0606020202030204" pitchFamily="34" charset="0"/>
              </a:rPr>
              <a:t>Disponível em: </a:t>
            </a:r>
            <a:r>
              <a:rPr lang="pt-BR" sz="800" u="sng" dirty="0">
                <a:latin typeface="Arial Narrow" panose="020B0606020202030204" pitchFamily="34" charset="0"/>
                <a:hlinkClick r:id="rId4">
                  <a:extLst>
                    <a:ext uri="{A12FA001-AC4F-418D-AE19-62706E023703}">
                      <ahyp:hlinkClr xmlns:ahyp="http://schemas.microsoft.com/office/drawing/2018/hyperlinkcolor" val="tx"/>
                    </a:ext>
                  </a:extLst>
                </a:hlinkClick>
              </a:rPr>
              <a:t>https://www.tecmundo.com.br/ciencia/404943-wellness-e-geracao-z-atencao-para-o-movimento-fitness-na-adolescencia.htm</a:t>
            </a:r>
            <a:r>
              <a:rPr lang="pt-BR" sz="800" dirty="0">
                <a:latin typeface="Arial Narrow" panose="020B0606020202030204" pitchFamily="34" charset="0"/>
              </a:rPr>
              <a:t> Acesso em: 1 dez. 2025</a:t>
            </a:r>
          </a:p>
          <a:p>
            <a:pPr algn="jus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Impressionado com o que leu e incentivado por vários de seus colegas, que já praticavam musculação, João se matriculou em uma academia próxima de sua casa. Para economizar, ele optou pelo plano anual, no qual pagou uma taxa de matrícula de R$ 100,00 e a mensalidade ficou no valor de R$ 80,00. </a:t>
            </a:r>
          </a:p>
          <a:p>
            <a:pPr algn="jus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Qual é o valor total que João pagou por esse plano anual?</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 R$ 180,00           (B) R$ 900,00</a:t>
            </a:r>
          </a:p>
          <a:p>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(C) R$ 960,00           (D) R$ 1060,00</a:t>
            </a:r>
          </a:p>
          <a:p>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(E) R$ 8000,00</a:t>
            </a:r>
          </a:p>
        </p:txBody>
      </p:sp>
    </p:spTree>
    <p:extLst>
      <p:ext uri="{BB962C8B-B14F-4D97-AF65-F5344CB8AC3E}">
        <p14:creationId xmlns:p14="http://schemas.microsoft.com/office/powerpoint/2010/main" val="811195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393F7-B541-0974-AD93-35093ABD17C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FF6CA7A-02F1-2538-4C1A-592A380B969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6" name="Imagem 5" descr="Texto&#10;&#10;O conteúdo gerado por IA pode estar incorreto.">
            <a:extLst>
              <a:ext uri="{FF2B5EF4-FFF2-40B4-BE49-F238E27FC236}">
                <a16:creationId xmlns:a16="http://schemas.microsoft.com/office/drawing/2014/main" id="{085AF7CA-CEE5-6C96-0234-AEA68B2B4DFF}"/>
              </a:ext>
            </a:extLst>
          </p:cNvPr>
          <p:cNvPicPr>
            <a:picLocks noChangeAspect="1"/>
          </p:cNvPicPr>
          <p:nvPr/>
        </p:nvPicPr>
        <p:blipFill>
          <a:blip r:embed="rId2"/>
          <a:srcRect b="28535"/>
          <a:stretch>
            <a:fillRect/>
          </a:stretch>
        </p:blipFill>
        <p:spPr>
          <a:xfrm>
            <a:off x="246835" y="652948"/>
            <a:ext cx="4744265" cy="1154091"/>
          </a:xfrm>
          <a:prstGeom prst="rect">
            <a:avLst/>
          </a:prstGeom>
        </p:spPr>
      </p:pic>
      <p:sp>
        <p:nvSpPr>
          <p:cNvPr id="5" name="CaixaDeTexto 4">
            <a:extLst>
              <a:ext uri="{FF2B5EF4-FFF2-40B4-BE49-F238E27FC236}">
                <a16:creationId xmlns:a16="http://schemas.microsoft.com/office/drawing/2014/main" id="{F592C0A5-EE18-4C17-4037-CF8ECAE62697}"/>
              </a:ext>
            </a:extLst>
          </p:cNvPr>
          <p:cNvSpPr txBox="1"/>
          <p:nvPr/>
        </p:nvSpPr>
        <p:spPr>
          <a:xfrm>
            <a:off x="246835" y="1807039"/>
            <a:ext cx="5982512" cy="4524315"/>
          </a:xfrm>
          <a:prstGeom prst="rect">
            <a:avLst/>
          </a:prstGeom>
          <a:solidFill>
            <a:srgbClr val="FFF9B4"/>
          </a:solidFill>
        </p:spPr>
        <p:txBody>
          <a:bodyPr wrap="square">
            <a:spAutoFit/>
          </a:bodyPr>
          <a:lstStyle/>
          <a:p>
            <a:pPr algn="just"/>
            <a:r>
              <a:rPr lang="pt-BR" sz="2200" b="0" i="0" u="none" strike="noStrike" baseline="0" dirty="0">
                <a:latin typeface="Arial Narrow" panose="020B0606020202030204" pitchFamily="34" charset="0"/>
              </a:rPr>
              <a:t>Conhecida como Machu Picchu de Goiás, o Parque Estadual de Paraúna, situado aproximadamente </a:t>
            </a:r>
            <a:r>
              <a:rPr lang="pt-BR" sz="2200" b="0" i="1" u="none" strike="noStrike" baseline="0" dirty="0">
                <a:latin typeface="Arial Narrow" panose="020B0606020202030204" pitchFamily="34" charset="0"/>
              </a:rPr>
              <a:t>160 </a:t>
            </a:r>
            <a:r>
              <a:rPr lang="pt-BR" sz="2200" b="0" i="0" u="none" strike="noStrike" baseline="0" dirty="0">
                <a:latin typeface="Arial Narrow" panose="020B0606020202030204" pitchFamily="34" charset="0"/>
              </a:rPr>
              <a:t>km de Goiânia, teve a área de preservação ampliada em </a:t>
            </a:r>
            <a:r>
              <a:rPr lang="pt-BR" sz="2200" b="0" i="1" u="none" strike="noStrike" baseline="0" dirty="0">
                <a:latin typeface="Arial Narrow" panose="020B0606020202030204" pitchFamily="34" charset="0"/>
              </a:rPr>
              <a:t>29,5</a:t>
            </a:r>
            <a:r>
              <a:rPr lang="pt-BR" sz="2200" b="0" i="0" u="none" strike="noStrike" baseline="0" dirty="0">
                <a:latin typeface="Arial Narrow" panose="020B0606020202030204" pitchFamily="34" charset="0"/>
              </a:rPr>
              <a:t>%, passando de </a:t>
            </a:r>
            <a:r>
              <a:rPr lang="pt-BR" sz="2200" b="0" i="1" u="none" strike="noStrike" baseline="0" dirty="0">
                <a:latin typeface="Arial Narrow" panose="020B0606020202030204" pitchFamily="34" charset="0"/>
              </a:rPr>
              <a:t>3</a:t>
            </a:r>
            <a:r>
              <a:rPr lang="pt-BR" sz="2200" b="0" i="0" u="none" strike="noStrike" baseline="0" dirty="0">
                <a:latin typeface="Arial Narrow" panose="020B0606020202030204" pitchFamily="34" charset="0"/>
              </a:rPr>
              <a:t>.250 hectares para </a:t>
            </a:r>
            <a:r>
              <a:rPr lang="pt-BR" sz="2200" b="0" i="1" u="none" strike="noStrike" baseline="0" dirty="0">
                <a:latin typeface="Arial Narrow" panose="020B0606020202030204" pitchFamily="34" charset="0"/>
              </a:rPr>
              <a:t>4</a:t>
            </a:r>
            <a:r>
              <a:rPr lang="pt-BR" sz="2200" b="0" i="0" u="none" strike="noStrike" baseline="0" dirty="0">
                <a:latin typeface="Arial Narrow" panose="020B0606020202030204" pitchFamily="34" charset="0"/>
              </a:rPr>
              <a:t>.208,75, após sanção da lei estadual, pelo governador Ronaldo Caiado. A região é conhecida como "Machu Picchu" de Goiás por causa da paisagem montanhosa da presença do sítio arqueológico Muralha de Paraúna.</a:t>
            </a:r>
          </a:p>
          <a:p>
            <a:pPr algn="r"/>
            <a:r>
              <a:rPr lang="pt-BR" sz="800" dirty="0">
                <a:latin typeface="Arial Narrow" panose="020B0606020202030204" pitchFamily="34" charset="0"/>
              </a:rPr>
              <a:t>ZAFINO, Carolina. Machu Picchu de Goiás: Parque Estadual de Paraúna tem área de preservação ampliada. G1 Goiás,</a:t>
            </a:r>
          </a:p>
          <a:p>
            <a:pPr algn="r"/>
            <a:r>
              <a:rPr lang="pt-BR" sz="800" dirty="0">
                <a:latin typeface="Arial Narrow" panose="020B0606020202030204" pitchFamily="34" charset="0"/>
              </a:rPr>
              <a:t>Goiânia, 12 jun. 2025. Disponível em: https://g1.globo.com/go/goias/noticia/2025/06/12/machu-picchu-de-goias-parque-</a:t>
            </a:r>
          </a:p>
          <a:p>
            <a:pPr algn="r"/>
            <a:r>
              <a:rPr lang="pt-BR" sz="800" dirty="0">
                <a:latin typeface="Arial Narrow" panose="020B0606020202030204" pitchFamily="34" charset="0"/>
              </a:rPr>
              <a:t>estadual-de-</a:t>
            </a:r>
            <a:r>
              <a:rPr lang="pt-BR" sz="800" dirty="0" err="1">
                <a:latin typeface="Arial Narrow" panose="020B0606020202030204" pitchFamily="34" charset="0"/>
              </a:rPr>
              <a:t>parauna</a:t>
            </a:r>
            <a:r>
              <a:rPr lang="pt-BR" sz="800" dirty="0">
                <a:latin typeface="Arial Narrow" panose="020B0606020202030204" pitchFamily="34" charset="0"/>
              </a:rPr>
              <a:t>-tem-</a:t>
            </a:r>
            <a:r>
              <a:rPr lang="pt-BR" sz="800" dirty="0" err="1">
                <a:latin typeface="Arial Narrow" panose="020B0606020202030204" pitchFamily="34" charset="0"/>
              </a:rPr>
              <a:t>area</a:t>
            </a:r>
            <a:r>
              <a:rPr lang="pt-BR" sz="800" dirty="0">
                <a:latin typeface="Arial Narrow" panose="020B0606020202030204" pitchFamily="34" charset="0"/>
              </a:rPr>
              <a:t>-de-</a:t>
            </a:r>
            <a:r>
              <a:rPr lang="pt-BR" sz="800" dirty="0" err="1">
                <a:latin typeface="Arial Narrow" panose="020B0606020202030204" pitchFamily="34" charset="0"/>
              </a:rPr>
              <a:t>preservacao</a:t>
            </a:r>
            <a:r>
              <a:rPr lang="pt-BR" sz="800" dirty="0">
                <a:latin typeface="Arial Narrow" panose="020B0606020202030204" pitchFamily="34" charset="0"/>
              </a:rPr>
              <a:t>-</a:t>
            </a:r>
            <a:r>
              <a:rPr lang="pt-BR" sz="800" dirty="0" err="1">
                <a:latin typeface="Arial Narrow" panose="020B0606020202030204" pitchFamily="34" charset="0"/>
              </a:rPr>
              <a:t>ampliada.ghtml</a:t>
            </a:r>
            <a:r>
              <a:rPr lang="pt-BR" sz="800" dirty="0">
                <a:latin typeface="Arial Narrow" panose="020B0606020202030204" pitchFamily="34" charset="0"/>
              </a:rPr>
              <a:t>. Acesso em: 02 dez. 2025.</a:t>
            </a:r>
          </a:p>
          <a:p>
            <a:pPr algn="r"/>
            <a:endParaRPr lang="pt-BR" sz="2200" dirty="0">
              <a:latin typeface="Arial Narrow" panose="020B0606020202030204" pitchFamily="34" charset="0"/>
            </a:endParaRPr>
          </a:p>
          <a:p>
            <a:r>
              <a:rPr lang="pt-BR" sz="2200" dirty="0">
                <a:latin typeface="Arial Narrow" panose="020B0606020202030204" pitchFamily="34" charset="0"/>
              </a:rPr>
              <a:t>Considerando as informações apresentadas na notícia,</a:t>
            </a:r>
          </a:p>
          <a:p>
            <a:r>
              <a:rPr lang="pt-BR" sz="2200" dirty="0">
                <a:latin typeface="Arial Narrow" panose="020B0606020202030204" pitchFamily="34" charset="0"/>
              </a:rPr>
              <a:t>seja T a área total antes da ampliação e N a nova área.</a:t>
            </a:r>
          </a:p>
          <a:p>
            <a:endParaRPr lang="pt-BR" sz="22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CABBD907-6109-15B5-22D2-A87E24418E9B}"/>
                  </a:ext>
                </a:extLst>
              </p:cNvPr>
              <p:cNvSpPr txBox="1"/>
              <p:nvPr/>
            </p:nvSpPr>
            <p:spPr>
              <a:xfrm>
                <a:off x="6376722" y="906827"/>
                <a:ext cx="5568441" cy="2630400"/>
              </a:xfrm>
              <a:prstGeom prst="rect">
                <a:avLst/>
              </a:prstGeom>
              <a:solidFill>
                <a:srgbClr val="FFF9B4"/>
              </a:solidFill>
            </p:spPr>
            <p:txBody>
              <a:bodyPr wrap="square">
                <a:spAutoFit/>
              </a:bodyPr>
              <a:lstStyle/>
              <a:p>
                <a:pPr algn="l"/>
                <a:r>
                  <a:rPr lang="pt-BR" sz="2200" b="0" i="0" u="none" strike="noStrike" baseline="0" dirty="0">
                    <a:latin typeface="Arial Narrow" panose="020B0606020202030204" pitchFamily="34" charset="0"/>
                  </a:rPr>
                  <a:t>Qual expressão algébrica representa corretamente a</a:t>
                </a:r>
              </a:p>
              <a:p>
                <a:pPr algn="l"/>
                <a:r>
                  <a:rPr lang="pt-BR" sz="2200" b="0" i="0" u="none" strike="noStrike" baseline="0" dirty="0">
                    <a:latin typeface="Arial Narrow" panose="020B0606020202030204" pitchFamily="34" charset="0"/>
                  </a:rPr>
                  <a:t>nova área total após o aumento?</a:t>
                </a:r>
              </a:p>
              <a:p>
                <a:pPr algn="l"/>
                <a:r>
                  <a:rPr lang="pt-BR" sz="2200" dirty="0">
                    <a:latin typeface="Arial Narrow" panose="020B0606020202030204" pitchFamily="34" charset="0"/>
                  </a:rPr>
                  <a:t>(A) </a:t>
                </a:r>
                <a14:m>
                  <m:oMath xmlns:m="http://schemas.openxmlformats.org/officeDocument/2006/math">
                    <m:r>
                      <a:rPr lang="pt-BR" sz="2200" b="0" i="1" smtClean="0">
                        <a:latin typeface="Cambria Math" panose="02040503050406030204" pitchFamily="18" charset="0"/>
                      </a:rPr>
                      <m:t>𝑁</m:t>
                    </m:r>
                    <m:r>
                      <a:rPr lang="pt-BR" sz="2200" b="0" i="1" smtClean="0">
                        <a:latin typeface="Cambria Math" panose="02040503050406030204" pitchFamily="18" charset="0"/>
                      </a:rPr>
                      <m:t>=</m:t>
                    </m:r>
                    <m:r>
                      <a:rPr lang="pt-BR" sz="2200" b="0" i="1" smtClean="0">
                        <a:latin typeface="Cambria Math" panose="02040503050406030204" pitchFamily="18" charset="0"/>
                      </a:rPr>
                      <m:t>𝑇</m:t>
                    </m:r>
                    <m:r>
                      <a:rPr lang="pt-BR" sz="2200" b="0" i="1" smtClean="0">
                        <a:latin typeface="Cambria Math" panose="02040503050406030204" pitchFamily="18" charset="0"/>
                      </a:rPr>
                      <m:t>+0,295</m:t>
                    </m:r>
                  </m:oMath>
                </a14:m>
                <a:endParaRPr lang="pt-BR" sz="2200" dirty="0">
                  <a:latin typeface="Arial Narrow" panose="020B0606020202030204" pitchFamily="34" charset="0"/>
                </a:endParaRPr>
              </a:p>
              <a:p>
                <a:r>
                  <a:rPr lang="pt-BR" sz="2200" dirty="0">
                    <a:latin typeface="Arial Narrow" panose="020B0606020202030204" pitchFamily="34" charset="0"/>
                  </a:rPr>
                  <a:t>(B)</a:t>
                </a:r>
                <a:r>
                  <a:rPr lang="pt-BR" sz="2200" dirty="0"/>
                  <a:t> </a:t>
                </a:r>
                <a14:m>
                  <m:oMath xmlns:m="http://schemas.openxmlformats.org/officeDocument/2006/math">
                    <m:r>
                      <a:rPr lang="pt-BR" sz="2200" i="1">
                        <a:latin typeface="Cambria Math" panose="02040503050406030204" pitchFamily="18" charset="0"/>
                      </a:rPr>
                      <m:t>𝑁</m:t>
                    </m:r>
                    <m:r>
                      <a:rPr lang="pt-BR" sz="2200" i="1">
                        <a:latin typeface="Cambria Math" panose="02040503050406030204" pitchFamily="18" charset="0"/>
                      </a:rPr>
                      <m:t>=</m:t>
                    </m:r>
                    <m:r>
                      <a:rPr lang="pt-BR" sz="2200" b="0" i="1" smtClean="0">
                        <a:latin typeface="Cambria Math" panose="02040503050406030204" pitchFamily="18" charset="0"/>
                      </a:rPr>
                      <m:t>𝑇</m:t>
                    </m:r>
                    <m:r>
                      <a:rPr lang="pt-BR" sz="2200" b="0" i="1" smtClean="0">
                        <a:latin typeface="Cambria Math" panose="02040503050406030204" pitchFamily="18" charset="0"/>
                      </a:rPr>
                      <m:t>−0,295∙</m:t>
                    </m:r>
                    <m:r>
                      <a:rPr lang="pt-BR" sz="2200" b="0" i="1" smtClean="0">
                        <a:latin typeface="Cambria Math" panose="02040503050406030204" pitchFamily="18" charset="0"/>
                        <a:ea typeface="Cambria Math" panose="02040503050406030204" pitchFamily="18" charset="0"/>
                      </a:rPr>
                      <m:t>𝑇</m:t>
                    </m:r>
                  </m:oMath>
                </a14:m>
                <a:endParaRPr lang="pt-BR" sz="2200" dirty="0">
                  <a:latin typeface="Arial Narrow" panose="020B0606020202030204" pitchFamily="34" charset="0"/>
                </a:endParaRPr>
              </a:p>
              <a:p>
                <a:r>
                  <a:rPr lang="pt-BR" sz="2200" dirty="0">
                    <a:latin typeface="Arial Narrow" panose="020B0606020202030204" pitchFamily="34" charset="0"/>
                  </a:rPr>
                  <a:t>(C)</a:t>
                </a:r>
                <a:r>
                  <a:rPr lang="pt-BR" sz="2200" dirty="0"/>
                  <a:t> </a:t>
                </a:r>
                <a14:m>
                  <m:oMath xmlns:m="http://schemas.openxmlformats.org/officeDocument/2006/math">
                    <m:r>
                      <a:rPr lang="pt-BR" sz="2200" i="1">
                        <a:latin typeface="Cambria Math" panose="02040503050406030204" pitchFamily="18" charset="0"/>
                      </a:rPr>
                      <m:t>𝑁</m:t>
                    </m:r>
                    <m:r>
                      <a:rPr lang="pt-BR" sz="2200" i="1">
                        <a:latin typeface="Cambria Math" panose="02040503050406030204" pitchFamily="18" charset="0"/>
                      </a:rPr>
                      <m:t>=</m:t>
                    </m:r>
                    <m:r>
                      <a:rPr lang="pt-BR" sz="2200" b="0" i="1" smtClean="0">
                        <a:latin typeface="Cambria Math" panose="02040503050406030204" pitchFamily="18" charset="0"/>
                      </a:rPr>
                      <m:t>𝑇</m:t>
                    </m:r>
                    <m:d>
                      <m:dPr>
                        <m:ctrlPr>
                          <a:rPr lang="pt-BR" sz="2200" b="0" i="1" smtClean="0">
                            <a:latin typeface="Cambria Math" panose="02040503050406030204" pitchFamily="18" charset="0"/>
                          </a:rPr>
                        </m:ctrlPr>
                      </m:dPr>
                      <m:e>
                        <m:r>
                          <a:rPr lang="pt-BR" sz="2200" b="0" i="1" smtClean="0">
                            <a:latin typeface="Cambria Math" panose="02040503050406030204" pitchFamily="18" charset="0"/>
                          </a:rPr>
                          <m:t>1+0,295</m:t>
                        </m:r>
                      </m:e>
                    </m:d>
                  </m:oMath>
                </a14:m>
                <a:endParaRPr lang="pt-BR" sz="2200" dirty="0">
                  <a:latin typeface="Arial Narrow" panose="020B0606020202030204" pitchFamily="34" charset="0"/>
                </a:endParaRPr>
              </a:p>
              <a:p>
                <a:r>
                  <a:rPr lang="pt-BR" sz="2200" dirty="0">
                    <a:latin typeface="Arial Narrow" panose="020B0606020202030204" pitchFamily="34" charset="0"/>
                  </a:rPr>
                  <a:t>(D)</a:t>
                </a:r>
                <a:r>
                  <a:rPr lang="pt-BR" sz="2200" dirty="0"/>
                  <a:t> </a:t>
                </a:r>
                <a14:m>
                  <m:oMath xmlns:m="http://schemas.openxmlformats.org/officeDocument/2006/math">
                    <m:r>
                      <a:rPr lang="pt-BR" sz="2200" i="1">
                        <a:latin typeface="Cambria Math" panose="02040503050406030204" pitchFamily="18" charset="0"/>
                      </a:rPr>
                      <m:t>𝑁</m:t>
                    </m:r>
                    <m:r>
                      <a:rPr lang="pt-BR" sz="2200" i="1">
                        <a:latin typeface="Cambria Math" panose="02040503050406030204" pitchFamily="18" charset="0"/>
                      </a:rPr>
                      <m:t>=</m:t>
                    </m:r>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𝑇</m:t>
                        </m:r>
                      </m:num>
                      <m:den>
                        <m:r>
                          <a:rPr lang="pt-BR" sz="2200" b="0" i="1" smtClean="0">
                            <a:latin typeface="Cambria Math" panose="02040503050406030204" pitchFamily="18" charset="0"/>
                          </a:rPr>
                          <m:t>1+0,295</m:t>
                        </m:r>
                      </m:den>
                    </m:f>
                  </m:oMath>
                </a14:m>
                <a:endParaRPr lang="pt-BR" sz="2200" dirty="0">
                  <a:latin typeface="Arial Narrow" panose="020B0606020202030204" pitchFamily="34" charset="0"/>
                </a:endParaRPr>
              </a:p>
              <a:p>
                <a:r>
                  <a:rPr lang="pt-BR" sz="2200" dirty="0">
                    <a:latin typeface="Arial Narrow" panose="020B0606020202030204" pitchFamily="34" charset="0"/>
                  </a:rPr>
                  <a:t>(E)</a:t>
                </a:r>
                <a:r>
                  <a:rPr lang="pt-BR" sz="2200" dirty="0"/>
                  <a:t> </a:t>
                </a:r>
                <a14:m>
                  <m:oMath xmlns:m="http://schemas.openxmlformats.org/officeDocument/2006/math">
                    <m:r>
                      <a:rPr lang="pt-BR" sz="2200" i="1">
                        <a:latin typeface="Cambria Math" panose="02040503050406030204" pitchFamily="18" charset="0"/>
                      </a:rPr>
                      <m:t>𝑁</m:t>
                    </m:r>
                    <m:r>
                      <a:rPr lang="pt-BR" sz="2200" i="1">
                        <a:latin typeface="Cambria Math" panose="02040503050406030204" pitchFamily="18" charset="0"/>
                      </a:rPr>
                      <m:t>=0,295∙</m:t>
                    </m:r>
                    <m:r>
                      <a:rPr lang="pt-BR" sz="2200" i="1">
                        <a:latin typeface="Cambria Math" panose="02040503050406030204" pitchFamily="18" charset="0"/>
                        <a:ea typeface="Cambria Math" panose="02040503050406030204" pitchFamily="18" charset="0"/>
                      </a:rPr>
                      <m:t>𝑇</m:t>
                    </m:r>
                  </m:oMath>
                </a14:m>
                <a:endParaRPr lang="pt-BR" sz="2200" dirty="0">
                  <a:latin typeface="Arial Narrow" panose="020B0606020202030204" pitchFamily="34" charset="0"/>
                </a:endParaRPr>
              </a:p>
            </p:txBody>
          </p:sp>
        </mc:Choice>
        <mc:Fallback xmlns="">
          <p:sp>
            <p:nvSpPr>
              <p:cNvPr id="9" name="CaixaDeTexto 8">
                <a:extLst>
                  <a:ext uri="{FF2B5EF4-FFF2-40B4-BE49-F238E27FC236}">
                    <a16:creationId xmlns:a16="http://schemas.microsoft.com/office/drawing/2014/main" id="{CABBD907-6109-15B5-22D2-A87E24418E9B}"/>
                  </a:ext>
                </a:extLst>
              </p:cNvPr>
              <p:cNvSpPr txBox="1">
                <a:spLocks noRot="1" noChangeAspect="1" noMove="1" noResize="1" noEditPoints="1" noAdjustHandles="1" noChangeArrowheads="1" noChangeShapeType="1" noTextEdit="1"/>
              </p:cNvSpPr>
              <p:nvPr/>
            </p:nvSpPr>
            <p:spPr>
              <a:xfrm>
                <a:off x="6376722" y="906827"/>
                <a:ext cx="5568441" cy="2630400"/>
              </a:xfrm>
              <a:prstGeom prst="rect">
                <a:avLst/>
              </a:prstGeom>
              <a:blipFill>
                <a:blip r:embed="rId3"/>
                <a:stretch>
                  <a:fillRect l="-1422" t="-1392" r="-656" b="-3712"/>
                </a:stretch>
              </a:blipFill>
            </p:spPr>
            <p:txBody>
              <a:bodyPr/>
              <a:lstStyle/>
              <a:p>
                <a:r>
                  <a:rPr lang="pt-BR">
                    <a:noFill/>
                  </a:rPr>
                  <a:t> </a:t>
                </a:r>
              </a:p>
            </p:txBody>
          </p:sp>
        </mc:Fallback>
      </mc:AlternateContent>
    </p:spTree>
    <p:extLst>
      <p:ext uri="{BB962C8B-B14F-4D97-AF65-F5344CB8AC3E}">
        <p14:creationId xmlns:p14="http://schemas.microsoft.com/office/powerpoint/2010/main" val="4286678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ABFE-AB8A-13E3-26DE-8F1359EA03E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2CA3989-E648-4710-0C52-2F07CF18742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Texto, Aplicativo&#10;&#10;O conteúdo gerado por IA pode estar incorreto.">
            <a:extLst>
              <a:ext uri="{FF2B5EF4-FFF2-40B4-BE49-F238E27FC236}">
                <a16:creationId xmlns:a16="http://schemas.microsoft.com/office/drawing/2014/main" id="{CA42EB0E-E6C6-CF98-88A4-8C5C4087BE83}"/>
              </a:ext>
            </a:extLst>
          </p:cNvPr>
          <p:cNvPicPr>
            <a:picLocks noChangeAspect="1"/>
          </p:cNvPicPr>
          <p:nvPr/>
        </p:nvPicPr>
        <p:blipFill>
          <a:blip r:embed="rId2"/>
          <a:stretch>
            <a:fillRect/>
          </a:stretch>
        </p:blipFill>
        <p:spPr>
          <a:xfrm>
            <a:off x="284939" y="623115"/>
            <a:ext cx="5889830" cy="2085579"/>
          </a:xfrm>
          <a:prstGeom prst="rect">
            <a:avLst/>
          </a:prstGeom>
        </p:spPr>
      </p:pic>
      <p:sp>
        <p:nvSpPr>
          <p:cNvPr id="6" name="CaixaDeTexto 5">
            <a:extLst>
              <a:ext uri="{FF2B5EF4-FFF2-40B4-BE49-F238E27FC236}">
                <a16:creationId xmlns:a16="http://schemas.microsoft.com/office/drawing/2014/main" id="{A63EBD0E-8912-FDF8-60BF-A2097B83E666}"/>
              </a:ext>
            </a:extLst>
          </p:cNvPr>
          <p:cNvSpPr txBox="1"/>
          <p:nvPr/>
        </p:nvSpPr>
        <p:spPr>
          <a:xfrm>
            <a:off x="144340" y="2787684"/>
            <a:ext cx="6094562" cy="1785104"/>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1. </a:t>
            </a:r>
            <a:r>
              <a:rPr lang="pt-BR" sz="2200" b="0" i="0" u="none" strike="noStrike" baseline="0" dirty="0">
                <a:latin typeface="Arial Narrow" panose="020B0606020202030204" pitchFamily="34" charset="0"/>
                <a:cs typeface="Arial" panose="020B0604020202020204" pitchFamily="34" charset="0"/>
              </a:rPr>
              <a:t>Sabe-se que o preço a ser pago por uma corrida de táxi inclui uma parcela fixa, que é denominada bandeirada, e uma parcela variável, que depende da distância percorrida. O preço da bandeirada é R$ </a:t>
            </a:r>
            <a:r>
              <a:rPr lang="pt-BR" sz="2200" b="0" i="1" u="none" strike="noStrike" baseline="0" dirty="0">
                <a:latin typeface="Arial Narrow" panose="020B0606020202030204" pitchFamily="34" charset="0"/>
                <a:cs typeface="Arial" panose="020B0604020202020204" pitchFamily="34" charset="0"/>
              </a:rPr>
              <a:t>4,60 </a:t>
            </a:r>
            <a:r>
              <a:rPr lang="pt-BR" sz="2200" b="0" i="0" u="none" strike="noStrike" baseline="0" dirty="0">
                <a:latin typeface="Arial Narrow" panose="020B0606020202030204" pitchFamily="34" charset="0"/>
                <a:cs typeface="Arial" panose="020B0604020202020204" pitchFamily="34" charset="0"/>
              </a:rPr>
              <a:t>e do quilômetro rodado é R$ </a:t>
            </a:r>
            <a:r>
              <a:rPr lang="pt-BR" sz="2200" b="0" i="1" u="none" strike="noStrike" baseline="0" dirty="0">
                <a:latin typeface="Arial Narrow" panose="020B0606020202030204" pitchFamily="34" charset="0"/>
                <a:cs typeface="Arial" panose="020B0604020202020204" pitchFamily="34" charset="0"/>
              </a:rPr>
              <a:t>0,96</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04EE4937-E593-07A7-80BC-4927E4F4DEC4}"/>
              </a:ext>
            </a:extLst>
          </p:cNvPr>
          <p:cNvSpPr txBox="1"/>
          <p:nvPr/>
        </p:nvSpPr>
        <p:spPr>
          <a:xfrm>
            <a:off x="195523" y="4651779"/>
            <a:ext cx="6094562" cy="1785104"/>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Em uma corrida de R$ </a:t>
            </a:r>
            <a:r>
              <a:rPr lang="pt-BR" sz="2200" b="0" i="1" u="none" strike="noStrike" baseline="0" dirty="0">
                <a:latin typeface="Arial Narrow" panose="020B0606020202030204" pitchFamily="34" charset="0"/>
                <a:cs typeface="Arial" panose="020B0604020202020204" pitchFamily="34" charset="0"/>
              </a:rPr>
              <a:t>19</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00</a:t>
            </a:r>
            <a:r>
              <a:rPr lang="pt-BR" sz="2200" b="0" i="0" u="none" strike="noStrike" baseline="0" dirty="0">
                <a:latin typeface="Arial Narrow" panose="020B0606020202030204" pitchFamily="34" charset="0"/>
                <a:cs typeface="Arial" panose="020B0604020202020204" pitchFamily="34" charset="0"/>
              </a:rPr>
              <a:t>, qual foi a distância percorrida pelo taxi?</a:t>
            </a:r>
          </a:p>
          <a:p>
            <a:pPr algn="just"/>
            <a:r>
              <a:rPr lang="pt-BR" sz="2200" b="0" i="0" u="none" strike="noStrike" baseline="0" dirty="0">
                <a:latin typeface="Arial Narrow" panose="020B0606020202030204" pitchFamily="34" charset="0"/>
                <a:cs typeface="Arial" panose="020B0604020202020204" pitchFamily="34" charset="0"/>
              </a:rPr>
              <a:t>(A) </a:t>
            </a:r>
            <a:r>
              <a:rPr lang="pt-BR" sz="2200" b="0" i="1" u="none" strike="noStrike" baseline="0" dirty="0">
                <a:latin typeface="Arial Narrow" panose="020B0606020202030204" pitchFamily="34" charset="0"/>
                <a:cs typeface="Arial" panose="020B0604020202020204" pitchFamily="34" charset="0"/>
              </a:rPr>
              <a:t>15 </a:t>
            </a:r>
            <a:r>
              <a:rPr lang="pt-BR" sz="2200" b="0" i="0" u="none" strike="noStrike" baseline="0" dirty="0">
                <a:latin typeface="Arial Narrow" panose="020B0606020202030204" pitchFamily="34" charset="0"/>
                <a:cs typeface="Arial" panose="020B0604020202020204" pitchFamily="34" charset="0"/>
              </a:rPr>
              <a:t>km 		(D) </a:t>
            </a:r>
            <a:r>
              <a:rPr lang="pt-BR" sz="2200" b="0" i="1" u="none" strike="noStrike" baseline="0" dirty="0">
                <a:latin typeface="Arial Narrow" panose="020B0606020202030204" pitchFamily="34" charset="0"/>
                <a:cs typeface="Arial" panose="020B0604020202020204" pitchFamily="34" charset="0"/>
              </a:rPr>
              <a:t>18 </a:t>
            </a:r>
            <a:r>
              <a:rPr lang="pt-BR" sz="2200" b="0" i="0" u="none" strike="noStrike" baseline="0" dirty="0">
                <a:latin typeface="Arial Narrow" panose="020B0606020202030204" pitchFamily="34" charset="0"/>
                <a:cs typeface="Arial" panose="020B0604020202020204" pitchFamily="34" charset="0"/>
              </a:rPr>
              <a:t>km</a:t>
            </a:r>
          </a:p>
          <a:p>
            <a:pPr algn="just"/>
            <a:r>
              <a:rPr lang="pt-BR" sz="2200" b="0" i="0" u="none" strike="noStrike" baseline="0" dirty="0">
                <a:latin typeface="Arial Narrow" panose="020B0606020202030204" pitchFamily="34" charset="0"/>
                <a:cs typeface="Arial" panose="020B0604020202020204" pitchFamily="34" charset="0"/>
              </a:rPr>
              <a:t>(B) </a:t>
            </a:r>
            <a:r>
              <a:rPr lang="pt-BR" sz="2200" b="0" i="1" u="none" strike="noStrike" baseline="0" dirty="0">
                <a:latin typeface="Arial Narrow" panose="020B0606020202030204" pitchFamily="34" charset="0"/>
                <a:cs typeface="Arial" panose="020B0604020202020204" pitchFamily="34" charset="0"/>
              </a:rPr>
              <a:t>16 </a:t>
            </a:r>
            <a:r>
              <a:rPr lang="pt-BR" sz="2200" b="0" i="0" u="none" strike="noStrike" baseline="0" dirty="0">
                <a:latin typeface="Arial Narrow" panose="020B0606020202030204" pitchFamily="34" charset="0"/>
                <a:cs typeface="Arial" panose="020B0604020202020204" pitchFamily="34" charset="0"/>
              </a:rPr>
              <a:t>km 		(E) </a:t>
            </a:r>
            <a:r>
              <a:rPr lang="pt-BR" sz="2200" b="0" i="1" u="none" strike="noStrike" baseline="0" dirty="0">
                <a:latin typeface="Arial Narrow" panose="020B0606020202030204" pitchFamily="34" charset="0"/>
                <a:cs typeface="Arial" panose="020B0604020202020204" pitchFamily="34" charset="0"/>
              </a:rPr>
              <a:t>20 </a:t>
            </a:r>
            <a:r>
              <a:rPr lang="pt-BR" sz="2200" b="0" i="0" u="none" strike="noStrike" baseline="0" dirty="0">
                <a:latin typeface="Arial Narrow" panose="020B0606020202030204" pitchFamily="34" charset="0"/>
                <a:cs typeface="Arial" panose="020B0604020202020204" pitchFamily="34" charset="0"/>
              </a:rPr>
              <a:t>km</a:t>
            </a:r>
          </a:p>
          <a:p>
            <a:pPr algn="just"/>
            <a:r>
              <a:rPr lang="pt-BR" sz="2200" b="0" i="0" u="none" strike="noStrike" baseline="0" dirty="0">
                <a:latin typeface="Arial Narrow" panose="020B0606020202030204" pitchFamily="34" charset="0"/>
                <a:cs typeface="Arial" panose="020B0604020202020204" pitchFamily="34" charset="0"/>
              </a:rPr>
              <a:t>(C) </a:t>
            </a:r>
            <a:r>
              <a:rPr lang="pt-BR" sz="2200" b="0" i="1" u="none" strike="noStrike" baseline="0" dirty="0">
                <a:latin typeface="Arial Narrow" panose="020B0606020202030204" pitchFamily="34" charset="0"/>
                <a:cs typeface="Arial" panose="020B0604020202020204" pitchFamily="34" charset="0"/>
              </a:rPr>
              <a:t>17 </a:t>
            </a:r>
            <a:r>
              <a:rPr lang="pt-BR" sz="2200" b="0" i="0" u="none" strike="noStrike" baseline="0" dirty="0">
                <a:latin typeface="Arial Narrow" panose="020B0606020202030204" pitchFamily="34" charset="0"/>
                <a:cs typeface="Arial" panose="020B0604020202020204" pitchFamily="34" charset="0"/>
              </a:rPr>
              <a:t>km</a:t>
            </a:r>
            <a:endParaRPr lang="pt-BR" sz="2200" dirty="0">
              <a:latin typeface="Arial Narrow" panose="020B0606020202030204" pitchFamily="34" charset="0"/>
              <a:cs typeface="Arial" panose="020B0604020202020204" pitchFamily="34" charset="0"/>
            </a:endParaRPr>
          </a:p>
        </p:txBody>
      </p:sp>
      <p:pic>
        <p:nvPicPr>
          <p:cNvPr id="10" name="Imagem 9" descr="Interface gráfica do usuário&#10;&#10;O conteúdo gerado por IA pode estar incorreto.">
            <a:extLst>
              <a:ext uri="{FF2B5EF4-FFF2-40B4-BE49-F238E27FC236}">
                <a16:creationId xmlns:a16="http://schemas.microsoft.com/office/drawing/2014/main" id="{1CB50A48-5B66-5B15-0899-693235798405}"/>
              </a:ext>
            </a:extLst>
          </p:cNvPr>
          <p:cNvPicPr>
            <a:picLocks noChangeAspect="1"/>
          </p:cNvPicPr>
          <p:nvPr/>
        </p:nvPicPr>
        <p:blipFill>
          <a:blip r:embed="rId3"/>
          <a:stretch>
            <a:fillRect/>
          </a:stretch>
        </p:blipFill>
        <p:spPr>
          <a:xfrm>
            <a:off x="6431300" y="623115"/>
            <a:ext cx="2007847" cy="840949"/>
          </a:xfrm>
          <a:prstGeom prst="rect">
            <a:avLst/>
          </a:prstGeom>
        </p:spPr>
      </p:pic>
      <p:sp>
        <p:nvSpPr>
          <p:cNvPr id="12" name="CaixaDeTexto 11">
            <a:extLst>
              <a:ext uri="{FF2B5EF4-FFF2-40B4-BE49-F238E27FC236}">
                <a16:creationId xmlns:a16="http://schemas.microsoft.com/office/drawing/2014/main" id="{29A26599-904E-E0D4-E6B5-271A404C18A4}"/>
              </a:ext>
            </a:extLst>
          </p:cNvPr>
          <p:cNvSpPr txBox="1"/>
          <p:nvPr/>
        </p:nvSpPr>
        <p:spPr>
          <a:xfrm>
            <a:off x="6315987" y="1450184"/>
            <a:ext cx="5680490" cy="3631763"/>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 (ENEM 2017 – Reaplicação/PPL) </a:t>
            </a:r>
            <a:r>
              <a:rPr lang="pt-BR" sz="2200" b="0" i="0" u="none" strike="noStrike" baseline="0" dirty="0">
                <a:latin typeface="Arial Narrow" panose="020B0606020202030204" pitchFamily="34" charset="0"/>
                <a:cs typeface="Arial" panose="020B0604020202020204" pitchFamily="34" charset="0"/>
              </a:rPr>
              <a:t>Uma pessoa encheu o cartão de memória de sua câmera duas vezes, somente com vídeos e fotos. Na primeira vez, conseguiu armazenar </a:t>
            </a:r>
            <a:r>
              <a:rPr lang="pt-BR" sz="2200" b="0" i="1" u="none" strike="noStrike" baseline="0" dirty="0">
                <a:latin typeface="Arial Narrow" panose="020B0606020202030204" pitchFamily="34" charset="0"/>
                <a:cs typeface="Arial" panose="020B0604020202020204" pitchFamily="34" charset="0"/>
              </a:rPr>
              <a:t>10 </a:t>
            </a:r>
            <a:r>
              <a:rPr lang="pt-BR" sz="2200" b="0" i="0" u="none" strike="noStrike" baseline="0" dirty="0">
                <a:latin typeface="Arial Narrow" panose="020B0606020202030204" pitchFamily="34" charset="0"/>
                <a:cs typeface="Arial" panose="020B0604020202020204" pitchFamily="34" charset="0"/>
              </a:rPr>
              <a:t>minutos de vídeo e </a:t>
            </a:r>
            <a:r>
              <a:rPr lang="pt-BR" sz="2200" b="0" i="1" u="none" strike="noStrike" baseline="0" dirty="0">
                <a:latin typeface="Arial Narrow" panose="020B0606020202030204" pitchFamily="34" charset="0"/>
                <a:cs typeface="Arial" panose="020B0604020202020204" pitchFamily="34" charset="0"/>
              </a:rPr>
              <a:t>190 </a:t>
            </a:r>
            <a:r>
              <a:rPr lang="pt-BR" sz="2200" b="0" i="0" u="none" strike="noStrike" baseline="0" dirty="0">
                <a:latin typeface="Arial Narrow" panose="020B0606020202030204" pitchFamily="34" charset="0"/>
                <a:cs typeface="Arial" panose="020B0604020202020204" pitchFamily="34" charset="0"/>
              </a:rPr>
              <a:t>fotos. Já na segunda, foi possível realizar </a:t>
            </a:r>
            <a:r>
              <a:rPr lang="pt-BR" sz="2200" b="0" i="1" u="none" strike="noStrike" baseline="0" dirty="0">
                <a:latin typeface="Arial Narrow" panose="020B0606020202030204" pitchFamily="34" charset="0"/>
                <a:cs typeface="Arial" panose="020B0604020202020204" pitchFamily="34" charset="0"/>
              </a:rPr>
              <a:t>15 </a:t>
            </a:r>
            <a:r>
              <a:rPr lang="pt-BR" sz="2200" b="0" i="0" u="none" strike="noStrike" baseline="0" dirty="0">
                <a:latin typeface="Arial Narrow" panose="020B0606020202030204" pitchFamily="34" charset="0"/>
                <a:cs typeface="Arial" panose="020B0604020202020204" pitchFamily="34" charset="0"/>
              </a:rPr>
              <a:t>minutos de vídeo e tirar </a:t>
            </a:r>
            <a:r>
              <a:rPr lang="pt-BR" sz="2200" b="0" i="1" u="none" strike="noStrike" baseline="0" dirty="0">
                <a:latin typeface="Arial Narrow" panose="020B0606020202030204" pitchFamily="34" charset="0"/>
                <a:cs typeface="Arial" panose="020B0604020202020204" pitchFamily="34" charset="0"/>
              </a:rPr>
              <a:t>150 </a:t>
            </a:r>
            <a:r>
              <a:rPr lang="pt-BR" sz="2200" b="0" i="0" u="none" strike="noStrike" baseline="0" dirty="0">
                <a:latin typeface="Arial Narrow" panose="020B0606020202030204" pitchFamily="34" charset="0"/>
                <a:cs typeface="Arial" panose="020B0604020202020204" pitchFamily="34" charset="0"/>
              </a:rPr>
              <a:t>fotos. Todos os vídeos possuem a mesma qualidade de imagem entre si, assim como todas as fotos. Agora, essa pessoa deseja armazenar nesse cartão de memória exclusivamente fotos, com a mesma qualidade das anteriores.</a:t>
            </a:r>
          </a:p>
          <a:p>
            <a:pPr algn="r"/>
            <a:r>
              <a:rPr lang="pt-BR" sz="1000" b="0" i="0" u="none" strike="noStrike" baseline="0" dirty="0">
                <a:latin typeface="Arial Narrow" panose="020B0606020202030204" pitchFamily="34" charset="0"/>
                <a:cs typeface="Arial" panose="020B0604020202020204" pitchFamily="34" charset="0"/>
              </a:rPr>
              <a:t>Disponível em: www.techlider.com.br. Acesso em: 31 jul. 2012.</a:t>
            </a:r>
          </a:p>
        </p:txBody>
      </p:sp>
      <p:sp>
        <p:nvSpPr>
          <p:cNvPr id="3" name="CaixaDeTexto 2">
            <a:extLst>
              <a:ext uri="{FF2B5EF4-FFF2-40B4-BE49-F238E27FC236}">
                <a16:creationId xmlns:a16="http://schemas.microsoft.com/office/drawing/2014/main" id="{99EB5B15-7F4B-C4BD-08F8-EAC138DF14EB}"/>
              </a:ext>
            </a:extLst>
          </p:cNvPr>
          <p:cNvSpPr txBox="1"/>
          <p:nvPr/>
        </p:nvSpPr>
        <p:spPr>
          <a:xfrm>
            <a:off x="6367167" y="5051888"/>
            <a:ext cx="5680489" cy="1384995"/>
          </a:xfrm>
          <a:prstGeom prst="rect">
            <a:avLst/>
          </a:prstGeom>
          <a:noFill/>
        </p:spPr>
        <p:txBody>
          <a:bodyPr wrap="square">
            <a:spAutoFit/>
          </a:bodyPr>
          <a:lstStyle/>
          <a:p>
            <a:pPr algn="just"/>
            <a:r>
              <a:rPr lang="pt-BR" sz="2100" b="0" i="0" u="none" strike="noStrike" baseline="0" dirty="0">
                <a:latin typeface="Arial Narrow" panose="020B0606020202030204" pitchFamily="34" charset="0"/>
                <a:cs typeface="Arial" panose="020B0604020202020204" pitchFamily="34" charset="0"/>
              </a:rPr>
              <a:t>O número máximo de fotos que ela poderá armazenar é</a:t>
            </a:r>
          </a:p>
          <a:p>
            <a:pPr algn="just"/>
            <a:r>
              <a:rPr lang="pt-BR" sz="2100" b="0" i="0" u="none" strike="noStrike" baseline="0" dirty="0">
                <a:latin typeface="Arial Narrow" panose="020B0606020202030204" pitchFamily="34" charset="0"/>
                <a:cs typeface="Arial" panose="020B0604020202020204" pitchFamily="34" charset="0"/>
              </a:rPr>
              <a:t>(A) </a:t>
            </a:r>
            <a:r>
              <a:rPr lang="pt-BR" sz="2100" b="0" i="1" u="none" strike="noStrike" baseline="0" dirty="0">
                <a:latin typeface="Arial Narrow" panose="020B0606020202030204" pitchFamily="34" charset="0"/>
                <a:cs typeface="Arial" panose="020B0604020202020204" pitchFamily="34" charset="0"/>
              </a:rPr>
              <a:t>200</a:t>
            </a:r>
            <a:r>
              <a:rPr lang="pt-BR" sz="2100" b="0" i="0" u="none" strike="noStrike" baseline="0" dirty="0">
                <a:latin typeface="Arial Narrow" panose="020B0606020202030204" pitchFamily="34" charset="0"/>
                <a:cs typeface="Arial" panose="020B0604020202020204" pitchFamily="34" charset="0"/>
              </a:rPr>
              <a:t>. 		(D) </a:t>
            </a:r>
            <a:r>
              <a:rPr lang="pt-BR" sz="2100" b="0" i="1" u="none" strike="noStrike" baseline="0" dirty="0">
                <a:latin typeface="Arial Narrow" panose="020B0606020202030204" pitchFamily="34" charset="0"/>
                <a:cs typeface="Arial" panose="020B0604020202020204" pitchFamily="34" charset="0"/>
              </a:rPr>
              <a:t>340</a:t>
            </a:r>
            <a:r>
              <a:rPr lang="pt-BR" sz="2100" b="0" i="0" u="none" strike="noStrike" baseline="0" dirty="0">
                <a:latin typeface="Arial Narrow" panose="020B0606020202030204" pitchFamily="34" charset="0"/>
                <a:cs typeface="Arial" panose="020B0604020202020204" pitchFamily="34" charset="0"/>
              </a:rPr>
              <a:t>.</a:t>
            </a:r>
          </a:p>
          <a:p>
            <a:pPr algn="just"/>
            <a:r>
              <a:rPr lang="pt-BR" sz="2100" b="0" i="0" u="none" strike="noStrike" baseline="0" dirty="0">
                <a:latin typeface="Arial Narrow" panose="020B0606020202030204" pitchFamily="34" charset="0"/>
                <a:cs typeface="Arial" panose="020B0604020202020204" pitchFamily="34" charset="0"/>
              </a:rPr>
              <a:t>(B) </a:t>
            </a:r>
            <a:r>
              <a:rPr lang="pt-BR" sz="2100" b="0" i="1" u="none" strike="noStrike" baseline="0" dirty="0">
                <a:latin typeface="Arial Narrow" panose="020B0606020202030204" pitchFamily="34" charset="0"/>
                <a:cs typeface="Arial" panose="020B0604020202020204" pitchFamily="34" charset="0"/>
              </a:rPr>
              <a:t>209</a:t>
            </a:r>
            <a:r>
              <a:rPr lang="pt-BR" sz="2100" b="0" i="0" u="none" strike="noStrike" baseline="0" dirty="0">
                <a:latin typeface="Arial Narrow" panose="020B0606020202030204" pitchFamily="34" charset="0"/>
                <a:cs typeface="Arial" panose="020B0604020202020204" pitchFamily="34" charset="0"/>
              </a:rPr>
              <a:t>. 		(E) </a:t>
            </a:r>
            <a:r>
              <a:rPr lang="pt-BR" sz="2100" b="0" i="1" u="none" strike="noStrike" baseline="0" dirty="0">
                <a:latin typeface="Arial Narrow" panose="020B0606020202030204" pitchFamily="34" charset="0"/>
                <a:cs typeface="Arial" panose="020B0604020202020204" pitchFamily="34" charset="0"/>
              </a:rPr>
              <a:t>475</a:t>
            </a:r>
            <a:r>
              <a:rPr lang="pt-BR" sz="2100" b="0" i="0" u="none" strike="noStrike" baseline="0" dirty="0">
                <a:latin typeface="Arial Narrow" panose="020B0606020202030204" pitchFamily="34" charset="0"/>
                <a:cs typeface="Arial" panose="020B0604020202020204" pitchFamily="34" charset="0"/>
              </a:rPr>
              <a:t>.</a:t>
            </a:r>
          </a:p>
          <a:p>
            <a:pPr algn="just"/>
            <a:r>
              <a:rPr lang="pt-BR" sz="2100" b="0" i="0" u="none" strike="noStrike" baseline="0" dirty="0">
                <a:latin typeface="Arial Narrow" panose="020B0606020202030204" pitchFamily="34" charset="0"/>
                <a:cs typeface="Arial" panose="020B0604020202020204" pitchFamily="34" charset="0"/>
              </a:rPr>
              <a:t>(C) </a:t>
            </a:r>
            <a:r>
              <a:rPr lang="pt-BR" sz="2100" b="0" i="1" u="none" strike="noStrike" baseline="0" dirty="0">
                <a:latin typeface="Arial Narrow" panose="020B0606020202030204" pitchFamily="34" charset="0"/>
                <a:cs typeface="Arial" panose="020B0604020202020204" pitchFamily="34" charset="0"/>
              </a:rPr>
              <a:t>270</a:t>
            </a:r>
            <a:r>
              <a:rPr lang="pt-BR" sz="2100" b="0" i="0" u="none" strike="noStrike" baseline="0" dirty="0">
                <a:latin typeface="Arial Narrow" panose="020B0606020202030204" pitchFamily="34" charset="0"/>
                <a:cs typeface="Arial" panose="020B0604020202020204" pitchFamily="34" charset="0"/>
              </a:rPr>
              <a:t>.</a:t>
            </a:r>
            <a:endParaRPr lang="pt-BR" sz="21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2152326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6557-6C6E-CE28-0266-54DB76B9820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3EF8BE2-DEBC-C037-02B9-DC99FC77BB6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B6C62EC6-8060-83D9-CF3F-D201BC24CAB7}"/>
              </a:ext>
            </a:extLst>
          </p:cNvPr>
          <p:cNvSpPr txBox="1"/>
          <p:nvPr/>
        </p:nvSpPr>
        <p:spPr>
          <a:xfrm>
            <a:off x="208477" y="629442"/>
            <a:ext cx="5887523" cy="4154984"/>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 (ENEM 2019) </a:t>
            </a:r>
            <a:r>
              <a:rPr lang="pt-BR" sz="2200" b="0" i="0" u="none" strike="noStrike" baseline="0" dirty="0">
                <a:latin typeface="Arial Narrow" panose="020B0606020202030204" pitchFamily="34" charset="0"/>
                <a:cs typeface="Arial" panose="020B0604020202020204" pitchFamily="34" charset="0"/>
              </a:rPr>
              <a:t>Uma empresa tem diversos funcionários. Um deles é o gerente, que recebe R$ </a:t>
            </a:r>
            <a:r>
              <a:rPr lang="pt-BR" sz="2200" b="0" i="1" u="none" strike="noStrike" baseline="0" dirty="0">
                <a:latin typeface="Arial Narrow" panose="020B0606020202030204" pitchFamily="34" charset="0"/>
                <a:cs typeface="Arial" panose="020B0604020202020204" pitchFamily="34" charset="0"/>
              </a:rPr>
              <a:t>1000,00 </a:t>
            </a:r>
            <a:r>
              <a:rPr lang="pt-BR" sz="2200" b="0" i="0" u="none" strike="noStrike" baseline="0" dirty="0">
                <a:latin typeface="Arial Narrow" panose="020B0606020202030204" pitchFamily="34" charset="0"/>
                <a:cs typeface="Arial" panose="020B0604020202020204" pitchFamily="34" charset="0"/>
              </a:rPr>
              <a:t>por semana. Os outros funcionários são diaristas. Cada um deles trabalha </a:t>
            </a:r>
            <a:r>
              <a:rPr lang="pt-BR" sz="2200" b="0" i="1"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dias por semana, recebendo R$ </a:t>
            </a:r>
            <a:r>
              <a:rPr lang="pt-BR" sz="2200" b="0" i="1" u="none" strike="noStrike" baseline="0" dirty="0">
                <a:latin typeface="Arial Narrow" panose="020B0606020202030204" pitchFamily="34" charset="0"/>
                <a:cs typeface="Arial" panose="020B0604020202020204" pitchFamily="34" charset="0"/>
              </a:rPr>
              <a:t>80,00 </a:t>
            </a:r>
            <a:r>
              <a:rPr lang="pt-BR" sz="2200" b="0" i="0" u="none" strike="noStrike" baseline="0" dirty="0">
                <a:latin typeface="Arial Narrow" panose="020B0606020202030204" pitchFamily="34" charset="0"/>
                <a:cs typeface="Arial" panose="020B0604020202020204" pitchFamily="34" charset="0"/>
              </a:rPr>
              <a:t>por dia trabalhado.</a:t>
            </a:r>
          </a:p>
          <a:p>
            <a:pPr algn="just"/>
            <a:r>
              <a:rPr lang="pt-BR" sz="2200" b="0" i="0" u="none" strike="noStrike" baseline="0" dirty="0">
                <a:latin typeface="Arial Narrow" panose="020B0606020202030204" pitchFamily="34" charset="0"/>
                <a:cs typeface="Arial" panose="020B0604020202020204" pitchFamily="34" charset="0"/>
              </a:rPr>
              <a:t>Chamando de X a quantidade total de funcionários da empresa, a quantia Y, em reais, que esta empresa gasta semanalmente para pagar seus funcionários é expressa por</a:t>
            </a:r>
          </a:p>
          <a:p>
            <a:pPr algn="just"/>
            <a:r>
              <a:rPr lang="es-ES" sz="2200" b="0" i="0" u="none" strike="noStrike" baseline="0" dirty="0">
                <a:latin typeface="Arial Narrow" panose="020B0606020202030204" pitchFamily="34" charset="0"/>
                <a:cs typeface="Arial" panose="020B0604020202020204" pitchFamily="34" charset="0"/>
              </a:rPr>
              <a:t>(A) Y = </a:t>
            </a:r>
            <a:r>
              <a:rPr lang="es-ES" sz="2200" b="0" i="1" u="none" strike="noStrike" baseline="0" dirty="0">
                <a:latin typeface="Arial Narrow" panose="020B0606020202030204" pitchFamily="34" charset="0"/>
                <a:cs typeface="Arial" panose="020B0604020202020204" pitchFamily="34" charset="0"/>
              </a:rPr>
              <a:t>80</a:t>
            </a:r>
            <a:r>
              <a:rPr lang="es-ES" sz="2200" b="0" i="0" u="none" strike="noStrike" baseline="0" dirty="0">
                <a:latin typeface="Arial Narrow" panose="020B0606020202030204" pitchFamily="34" charset="0"/>
                <a:cs typeface="Arial" panose="020B0604020202020204" pitchFamily="34" charset="0"/>
              </a:rPr>
              <a:t>X + </a:t>
            </a:r>
            <a:r>
              <a:rPr lang="es-ES" sz="2200" b="0" i="1" u="none" strike="noStrike" baseline="0" dirty="0">
                <a:latin typeface="Arial Narrow" panose="020B0606020202030204" pitchFamily="34" charset="0"/>
                <a:cs typeface="Arial" panose="020B0604020202020204" pitchFamily="34" charset="0"/>
              </a:rPr>
              <a:t>920</a:t>
            </a:r>
            <a:r>
              <a:rPr lang="es-ES" sz="2200" b="0" i="0" u="none" strike="noStrike" baseline="0" dirty="0">
                <a:latin typeface="Arial Narrow" panose="020B0606020202030204" pitchFamily="34" charset="0"/>
                <a:cs typeface="Arial" panose="020B0604020202020204" pitchFamily="34" charset="0"/>
              </a:rPr>
              <a:t>. 	(D) Y = </a:t>
            </a:r>
            <a:r>
              <a:rPr lang="es-ES" sz="2200" b="0" i="1" u="none" strike="noStrike" baseline="0" dirty="0">
                <a:latin typeface="Arial Narrow" panose="020B0606020202030204" pitchFamily="34" charset="0"/>
                <a:cs typeface="Arial" panose="020B0604020202020204" pitchFamily="34" charset="0"/>
              </a:rPr>
              <a:t>160</a:t>
            </a:r>
            <a:r>
              <a:rPr lang="es-ES" sz="2200" b="0" i="0" u="none" strike="noStrike" baseline="0" dirty="0">
                <a:latin typeface="Arial Narrow" panose="020B0606020202030204" pitchFamily="34" charset="0"/>
                <a:cs typeface="Arial" panose="020B0604020202020204" pitchFamily="34" charset="0"/>
              </a:rPr>
              <a:t>X + </a:t>
            </a:r>
            <a:r>
              <a:rPr lang="es-ES" sz="2200" b="0" i="1" u="none" strike="noStrike" baseline="0" dirty="0">
                <a:latin typeface="Arial Narrow" panose="020B0606020202030204" pitchFamily="34" charset="0"/>
                <a:cs typeface="Arial" panose="020B0604020202020204" pitchFamily="34" charset="0"/>
              </a:rPr>
              <a:t>840</a:t>
            </a:r>
            <a:r>
              <a:rPr lang="es-ES" sz="2200" b="0" i="0" u="none" strike="noStrike" baseline="0" dirty="0">
                <a:latin typeface="Arial Narrow" panose="020B0606020202030204" pitchFamily="34" charset="0"/>
                <a:cs typeface="Arial" panose="020B0604020202020204" pitchFamily="34" charset="0"/>
              </a:rPr>
              <a:t>.</a:t>
            </a:r>
          </a:p>
          <a:p>
            <a:pPr algn="just"/>
            <a:r>
              <a:rPr lang="es-ES" sz="2200" b="0" i="0" u="none" strike="noStrike" baseline="0" dirty="0">
                <a:latin typeface="Arial Narrow" panose="020B0606020202030204" pitchFamily="34" charset="0"/>
                <a:cs typeface="Arial" panose="020B0604020202020204" pitchFamily="34" charset="0"/>
              </a:rPr>
              <a:t>(B) Y = </a:t>
            </a:r>
            <a:r>
              <a:rPr lang="es-ES" sz="2200" b="0" i="1" u="none" strike="noStrike" baseline="0" dirty="0">
                <a:latin typeface="Arial Narrow" panose="020B0606020202030204" pitchFamily="34" charset="0"/>
                <a:cs typeface="Arial" panose="020B0604020202020204" pitchFamily="34" charset="0"/>
              </a:rPr>
              <a:t>80</a:t>
            </a:r>
            <a:r>
              <a:rPr lang="es-ES" sz="2200" b="0" i="0" u="none" strike="noStrike" baseline="0" dirty="0">
                <a:latin typeface="Arial Narrow" panose="020B0606020202030204" pitchFamily="34" charset="0"/>
                <a:cs typeface="Arial" panose="020B0604020202020204" pitchFamily="34" charset="0"/>
              </a:rPr>
              <a:t>X + </a:t>
            </a:r>
            <a:r>
              <a:rPr lang="es-ES" sz="2200" b="0" i="1" u="none" strike="noStrike" baseline="0" dirty="0">
                <a:latin typeface="Arial Narrow" panose="020B0606020202030204" pitchFamily="34" charset="0"/>
                <a:cs typeface="Arial" panose="020B0604020202020204" pitchFamily="34" charset="0"/>
              </a:rPr>
              <a:t>1000</a:t>
            </a:r>
            <a:r>
              <a:rPr lang="es-ES" sz="2200" b="0" i="0" u="none" strike="noStrike" baseline="0" dirty="0">
                <a:latin typeface="Arial Narrow" panose="020B0606020202030204" pitchFamily="34" charset="0"/>
                <a:cs typeface="Arial" panose="020B0604020202020204" pitchFamily="34" charset="0"/>
              </a:rPr>
              <a:t>. 	(E) Y = </a:t>
            </a:r>
            <a:r>
              <a:rPr lang="es-ES" sz="2200" b="0" i="1" u="none" strike="noStrike" baseline="0" dirty="0">
                <a:latin typeface="Arial Narrow" panose="020B0606020202030204" pitchFamily="34" charset="0"/>
                <a:cs typeface="Arial" panose="020B0604020202020204" pitchFamily="34" charset="0"/>
              </a:rPr>
              <a:t>160</a:t>
            </a:r>
            <a:r>
              <a:rPr lang="es-ES" sz="2200" b="0" i="0" u="none" strike="noStrike" baseline="0" dirty="0">
                <a:latin typeface="Arial Narrow" panose="020B0606020202030204" pitchFamily="34" charset="0"/>
                <a:cs typeface="Arial" panose="020B0604020202020204" pitchFamily="34" charset="0"/>
              </a:rPr>
              <a:t>X + </a:t>
            </a:r>
            <a:r>
              <a:rPr lang="es-ES" sz="2200" b="0" i="1" u="none" strike="noStrike" baseline="0" dirty="0">
                <a:latin typeface="Arial Narrow" panose="020B0606020202030204" pitchFamily="34" charset="0"/>
                <a:cs typeface="Arial" panose="020B0604020202020204" pitchFamily="34" charset="0"/>
              </a:rPr>
              <a:t>1000</a:t>
            </a:r>
            <a:r>
              <a:rPr lang="es-ES"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(C) Y = </a:t>
            </a:r>
            <a:r>
              <a:rPr lang="pt-BR" sz="2200" b="0" i="1" u="none" strike="noStrike" baseline="0" dirty="0">
                <a:latin typeface="Arial Narrow" panose="020B0606020202030204" pitchFamily="34" charset="0"/>
                <a:cs typeface="Arial" panose="020B0604020202020204" pitchFamily="34" charset="0"/>
              </a:rPr>
              <a:t>80</a:t>
            </a:r>
            <a:r>
              <a:rPr lang="pt-BR" sz="2200" b="0" i="0" u="none" strike="noStrike" baseline="0" dirty="0">
                <a:latin typeface="Arial Narrow" panose="020B0606020202030204" pitchFamily="34" charset="0"/>
                <a:cs typeface="Arial" panose="020B0604020202020204" pitchFamily="34" charset="0"/>
              </a:rPr>
              <a:t>X + </a:t>
            </a:r>
            <a:r>
              <a:rPr lang="pt-BR" sz="2200" b="0" i="1" u="none" strike="noStrike" baseline="0" dirty="0">
                <a:latin typeface="Arial Narrow" panose="020B0606020202030204" pitchFamily="34" charset="0"/>
                <a:cs typeface="Arial" panose="020B0604020202020204" pitchFamily="34" charset="0"/>
              </a:rPr>
              <a:t>1080</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B90D713F-7FFA-5894-6111-D36B325BAF05}"/>
              </a:ext>
            </a:extLst>
          </p:cNvPr>
          <p:cNvSpPr txBox="1"/>
          <p:nvPr/>
        </p:nvSpPr>
        <p:spPr>
          <a:xfrm>
            <a:off x="208477" y="4784426"/>
            <a:ext cx="6095998" cy="1785104"/>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3. (ENEM 2017) </a:t>
            </a:r>
            <a:r>
              <a:rPr lang="pt-BR" sz="2200" b="0" i="0" u="none" strike="noStrike" baseline="0" dirty="0">
                <a:latin typeface="Arial Narrow" panose="020B0606020202030204" pitchFamily="34" charset="0"/>
                <a:cs typeface="Arial" panose="020B0604020202020204" pitchFamily="34" charset="0"/>
              </a:rPr>
              <a:t>Em um mês, uma loja de eletrônicos começa a obter lucro já na primeira semana. O gráfico representa o lucro (</a:t>
            </a:r>
            <a:r>
              <a:rPr lang="pt-BR" sz="2200" b="0" i="1" u="none" strike="noStrike" baseline="0" dirty="0">
                <a:latin typeface="Arial Narrow" panose="020B0606020202030204" pitchFamily="34" charset="0"/>
                <a:cs typeface="Arial" panose="020B0604020202020204" pitchFamily="34" charset="0"/>
              </a:rPr>
              <a:t>L</a:t>
            </a:r>
            <a:r>
              <a:rPr lang="pt-BR" sz="2200" b="0" i="0" u="none" strike="noStrike" baseline="0" dirty="0">
                <a:latin typeface="Arial Narrow" panose="020B0606020202030204" pitchFamily="34" charset="0"/>
                <a:cs typeface="Arial" panose="020B0604020202020204" pitchFamily="34" charset="0"/>
              </a:rPr>
              <a:t>) dessa loja desde o início do mês até o dia </a:t>
            </a:r>
            <a:r>
              <a:rPr lang="pt-BR" sz="2200" b="0" i="1" u="none" strike="noStrike" baseline="0" dirty="0">
                <a:latin typeface="Arial Narrow" panose="020B0606020202030204" pitchFamily="34" charset="0"/>
                <a:cs typeface="Arial" panose="020B0604020202020204" pitchFamily="34" charset="0"/>
              </a:rPr>
              <a:t>20</a:t>
            </a:r>
            <a:r>
              <a:rPr lang="pt-BR" sz="2200" b="0" i="0" u="none" strike="noStrike" baseline="0" dirty="0">
                <a:latin typeface="Arial Narrow" panose="020B0606020202030204" pitchFamily="34" charset="0"/>
                <a:cs typeface="Arial" panose="020B0604020202020204" pitchFamily="34" charset="0"/>
              </a:rPr>
              <a:t>. Mas esse comportamento se estende até o último dia, o dia </a:t>
            </a:r>
            <a:r>
              <a:rPr lang="pt-BR" sz="2200" b="0" i="1" u="none" strike="noStrike" baseline="0" dirty="0">
                <a:latin typeface="Arial Narrow" panose="020B0606020202030204" pitchFamily="34" charset="0"/>
                <a:cs typeface="Arial" panose="020B0604020202020204" pitchFamily="34" charset="0"/>
              </a:rPr>
              <a:t>30</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pic>
        <p:nvPicPr>
          <p:cNvPr id="3" name="Imagem 2" descr="Gráfico representa o lucro (L) de loja desde o início do mês até o dia 20 — enunciado questão Enem 2017.">
            <a:extLst>
              <a:ext uri="{FF2B5EF4-FFF2-40B4-BE49-F238E27FC236}">
                <a16:creationId xmlns:a16="http://schemas.microsoft.com/office/drawing/2014/main" id="{A681450F-5906-1784-C796-014CB4DB50D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885"/>
          <a:stretch/>
        </p:blipFill>
        <p:spPr bwMode="auto">
          <a:xfrm>
            <a:off x="6966268" y="821619"/>
            <a:ext cx="3673158" cy="276161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D95AF28-2891-2F2D-7830-3E3B3BF98D4C}"/>
                  </a:ext>
                </a:extLst>
              </p:cNvPr>
              <p:cNvSpPr txBox="1"/>
              <p:nvPr/>
            </p:nvSpPr>
            <p:spPr>
              <a:xfrm>
                <a:off x="6380309" y="3636116"/>
                <a:ext cx="5535464" cy="280076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representação algébrica do lucro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𝐿</m:t>
                    </m:r>
                  </m:oMath>
                </a14:m>
                <a:r>
                  <a:rPr lang="pt-BR" sz="2200" b="0" i="0" u="none" strike="noStrike" baseline="0" dirty="0">
                    <a:latin typeface="Arial Narrow" panose="020B0606020202030204" pitchFamily="34" charset="0"/>
                    <a:cs typeface="Arial" panose="020B0604020202020204" pitchFamily="34" charset="0"/>
                  </a:rPr>
                  <a:t>) em função do tempo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𝑡</m:t>
                    </m:r>
                  </m:oMath>
                </a14:m>
                <a:r>
                  <a:rPr lang="pt-BR" sz="2200" b="0" i="0" u="none" strike="noStrike" baseline="0" dirty="0">
                    <a:latin typeface="Arial Narrow" panose="020B0606020202030204" pitchFamily="34" charset="0"/>
                    <a:cs typeface="Arial" panose="020B0604020202020204" pitchFamily="34" charset="0"/>
                  </a:rPr>
                  <a:t>) é:</a:t>
                </a:r>
              </a:p>
              <a:p>
                <a:pPr algn="just"/>
                <a:r>
                  <a:rPr lang="fr-FR" sz="22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fr-FR" sz="2200" b="0" i="1" u="none" strike="noStrike" baseline="0" dirty="0" smtClean="0">
                        <a:latin typeface="Cambria Math" panose="02040503050406030204" pitchFamily="18" charset="0"/>
                        <a:cs typeface="Arial" panose="020B0604020202020204" pitchFamily="34" charset="0"/>
                      </a:rPr>
                      <m:t>𝐿</m:t>
                    </m:r>
                    <m:r>
                      <a:rPr lang="fr-FR" sz="2200" b="0" i="1" u="none" strike="noStrike" baseline="0" dirty="0" smtClean="0">
                        <a:latin typeface="Cambria Math" panose="02040503050406030204" pitchFamily="18" charset="0"/>
                        <a:cs typeface="Arial" panose="020B0604020202020204" pitchFamily="34" charset="0"/>
                      </a:rPr>
                      <m:t>(</m:t>
                    </m:r>
                    <m:r>
                      <a:rPr lang="fr-FR" sz="2200" b="0" i="1" u="none" strike="noStrike" baseline="0" dirty="0" smtClean="0">
                        <a:latin typeface="Cambria Math" panose="02040503050406030204" pitchFamily="18" charset="0"/>
                        <a:cs typeface="Arial" panose="020B0604020202020204" pitchFamily="34" charset="0"/>
                      </a:rPr>
                      <m:t>𝑡</m:t>
                    </m:r>
                    <m:r>
                      <a:rPr lang="fr-FR" sz="2200" b="0" i="1" u="none" strike="noStrike" baseline="0" dirty="0" smtClean="0">
                        <a:latin typeface="Cambria Math" panose="02040503050406030204" pitchFamily="18" charset="0"/>
                        <a:cs typeface="Arial" panose="020B0604020202020204" pitchFamily="34" charset="0"/>
                      </a:rPr>
                      <m:t>) = 20</m:t>
                    </m:r>
                    <m:r>
                      <a:rPr lang="fr-FR" sz="2200" b="0" i="1" u="none" strike="noStrike" baseline="0" dirty="0" smtClean="0">
                        <a:latin typeface="Cambria Math" panose="02040503050406030204" pitchFamily="18" charset="0"/>
                        <a:cs typeface="Arial" panose="020B0604020202020204" pitchFamily="34" charset="0"/>
                      </a:rPr>
                      <m:t>𝑡</m:t>
                    </m:r>
                    <m:r>
                      <a:rPr lang="fr-FR" sz="2200" b="0" i="1" u="none" strike="noStrike" baseline="0" dirty="0" smtClean="0">
                        <a:latin typeface="Cambria Math" panose="02040503050406030204" pitchFamily="18" charset="0"/>
                        <a:cs typeface="Arial" panose="020B0604020202020204" pitchFamily="34" charset="0"/>
                      </a:rPr>
                      <m:t> + 3000 </m:t>
                    </m:r>
                  </m:oMath>
                </a14:m>
                <a:r>
                  <a:rPr lang="fr-FR" sz="2200" b="0" i="1" u="none" strike="noStrike" baseline="0" dirty="0">
                    <a:latin typeface="Arial Narrow" panose="020B0606020202030204" pitchFamily="34" charset="0"/>
                    <a:cs typeface="Arial" panose="020B0604020202020204" pitchFamily="34" charset="0"/>
                  </a:rPr>
                  <a:t>	</a:t>
                </a:r>
              </a:p>
              <a:p>
                <a:pPr algn="just"/>
                <a:r>
                  <a:rPr lang="de-DE" sz="22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de-DE" sz="2200" b="0" i="1" u="none" strike="noStrike" baseline="0" dirty="0" smtClean="0">
                        <a:latin typeface="Cambria Math" panose="02040503050406030204" pitchFamily="18" charset="0"/>
                        <a:cs typeface="Arial" panose="020B0604020202020204" pitchFamily="34" charset="0"/>
                      </a:rPr>
                      <m:t>𝐿</m:t>
                    </m:r>
                    <m:r>
                      <a:rPr lang="de-DE" sz="2200" b="0" i="1" u="none" strike="noStrike" baseline="0" dirty="0" smtClean="0">
                        <a:latin typeface="Cambria Math" panose="02040503050406030204" pitchFamily="18" charset="0"/>
                        <a:cs typeface="Arial" panose="020B0604020202020204" pitchFamily="34" charset="0"/>
                      </a:rPr>
                      <m:t>(</m:t>
                    </m:r>
                    <m:r>
                      <a:rPr lang="de-DE" sz="2200" b="0" i="1" u="none" strike="noStrike" baseline="0" dirty="0" smtClean="0">
                        <a:latin typeface="Cambria Math" panose="02040503050406030204" pitchFamily="18" charset="0"/>
                        <a:cs typeface="Arial" panose="020B0604020202020204" pitchFamily="34" charset="0"/>
                      </a:rPr>
                      <m:t>𝑡</m:t>
                    </m:r>
                    <m:r>
                      <a:rPr lang="de-DE" sz="2200" b="0" i="1" u="none" strike="noStrike" baseline="0" dirty="0" smtClean="0">
                        <a:latin typeface="Cambria Math" panose="02040503050406030204" pitchFamily="18" charset="0"/>
                        <a:cs typeface="Arial" panose="020B0604020202020204" pitchFamily="34" charset="0"/>
                      </a:rPr>
                      <m:t>) = 20</m:t>
                    </m:r>
                    <m:r>
                      <a:rPr lang="de-DE" sz="2200" b="0" i="1" u="none" strike="noStrike" baseline="0" dirty="0" smtClean="0">
                        <a:latin typeface="Cambria Math" panose="02040503050406030204" pitchFamily="18" charset="0"/>
                        <a:cs typeface="Arial" panose="020B0604020202020204" pitchFamily="34" charset="0"/>
                      </a:rPr>
                      <m:t>𝑡</m:t>
                    </m:r>
                    <m:r>
                      <a:rPr lang="de-DE" sz="2200" b="0" i="1" u="none" strike="noStrike" baseline="0" dirty="0" smtClean="0">
                        <a:latin typeface="Cambria Math" panose="02040503050406030204" pitchFamily="18" charset="0"/>
                        <a:cs typeface="Arial" panose="020B0604020202020204" pitchFamily="34" charset="0"/>
                      </a:rPr>
                      <m:t> + 4000 </m:t>
                    </m:r>
                  </m:oMath>
                </a14:m>
                <a:r>
                  <a:rPr lang="de-DE" sz="2200" b="0" i="1" u="none" strike="noStrike" baseline="0" dirty="0">
                    <a:latin typeface="Arial Narrow" panose="020B0606020202030204" pitchFamily="34" charset="0"/>
                    <a:cs typeface="Arial" panose="020B0604020202020204" pitchFamily="34" charset="0"/>
                  </a:rPr>
                  <a:t>	</a:t>
                </a:r>
              </a:p>
              <a:p>
                <a:pPr algn="just"/>
                <a:r>
                  <a:rPr lang="pt-BR" sz="2200" b="0" i="0" u="none" strike="noStrike" baseline="0" dirty="0">
                    <a:latin typeface="Arial Narrow" panose="020B0606020202030204" pitchFamily="34" charset="0"/>
                    <a:cs typeface="Arial" panose="020B0604020202020204" pitchFamily="34" charset="0"/>
                  </a:rPr>
                  <a:t>(C)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𝐿</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𝑡</m:t>
                    </m:r>
                    <m:r>
                      <a:rPr lang="pt-BR" sz="2200" b="0" i="1" u="none" strike="noStrike" baseline="0" dirty="0" smtClean="0">
                        <a:latin typeface="Cambria Math" panose="02040503050406030204" pitchFamily="18" charset="0"/>
                        <a:cs typeface="Arial" panose="020B0604020202020204" pitchFamily="34" charset="0"/>
                      </a:rPr>
                      <m:t>) = 200</m:t>
                    </m:r>
                    <m:r>
                      <a:rPr lang="pt-BR" sz="2200" b="0" i="1" u="none" strike="noStrike" baseline="0" dirty="0" smtClean="0">
                        <a:latin typeface="Cambria Math" panose="02040503050406030204" pitchFamily="18" charset="0"/>
                        <a:cs typeface="Arial" panose="020B0604020202020204" pitchFamily="34" charset="0"/>
                      </a:rPr>
                      <m:t>𝑡</m:t>
                    </m:r>
                  </m:oMath>
                </a14:m>
                <a:endParaRPr lang="pt-BR" sz="2200" b="0" i="1" u="none" strike="noStrike" baseline="0" dirty="0">
                  <a:latin typeface="Arial Narrow" panose="020B0606020202030204" pitchFamily="34" charset="0"/>
                  <a:cs typeface="Arial" panose="020B0604020202020204" pitchFamily="34" charset="0"/>
                </a:endParaRPr>
              </a:p>
              <a:p>
                <a:pPr algn="just"/>
                <a:r>
                  <a:rPr lang="fr-FR" sz="2200" dirty="0">
                    <a:latin typeface="Arial Narrow" panose="020B0606020202030204" pitchFamily="34" charset="0"/>
                    <a:cs typeface="Arial" panose="020B0604020202020204" pitchFamily="34" charset="0"/>
                  </a:rPr>
                  <a:t>(D) </a:t>
                </a:r>
                <a14:m>
                  <m:oMath xmlns:m="http://schemas.openxmlformats.org/officeDocument/2006/math">
                    <m:r>
                      <a:rPr lang="fr-FR" sz="2200" i="1" dirty="0" smtClean="0">
                        <a:latin typeface="Cambria Math" panose="02040503050406030204" pitchFamily="18" charset="0"/>
                        <a:cs typeface="Arial" panose="020B0604020202020204" pitchFamily="34" charset="0"/>
                      </a:rPr>
                      <m:t>𝐿</m:t>
                    </m:r>
                    <m:r>
                      <a:rPr lang="fr-FR" sz="2200" i="1" dirty="0" smtClean="0">
                        <a:latin typeface="Cambria Math" panose="02040503050406030204" pitchFamily="18" charset="0"/>
                        <a:cs typeface="Arial" panose="020B0604020202020204" pitchFamily="34" charset="0"/>
                      </a:rPr>
                      <m:t>(</m:t>
                    </m:r>
                    <m:r>
                      <a:rPr lang="fr-FR" sz="2200" i="1" dirty="0" smtClean="0">
                        <a:latin typeface="Cambria Math" panose="02040503050406030204" pitchFamily="18" charset="0"/>
                        <a:cs typeface="Arial" panose="020B0604020202020204" pitchFamily="34" charset="0"/>
                      </a:rPr>
                      <m:t>𝑡</m:t>
                    </m:r>
                    <m:r>
                      <a:rPr lang="fr-FR" sz="2200" i="1" dirty="0" smtClean="0">
                        <a:latin typeface="Cambria Math" panose="02040503050406030204" pitchFamily="18" charset="0"/>
                        <a:cs typeface="Arial" panose="020B0604020202020204" pitchFamily="34" charset="0"/>
                      </a:rPr>
                      <m:t>) = 200</m:t>
                    </m:r>
                    <m:r>
                      <a:rPr lang="fr-FR" sz="2200" i="1" dirty="0" smtClean="0">
                        <a:latin typeface="Cambria Math" panose="02040503050406030204" pitchFamily="18" charset="0"/>
                        <a:cs typeface="Arial" panose="020B0604020202020204" pitchFamily="34" charset="0"/>
                      </a:rPr>
                      <m:t>𝑡</m:t>
                    </m:r>
                    <m:r>
                      <a:rPr lang="fr-FR" sz="2200" i="1" dirty="0" smtClean="0">
                        <a:latin typeface="Cambria Math" panose="02040503050406030204" pitchFamily="18" charset="0"/>
                        <a:cs typeface="Arial" panose="020B0604020202020204" pitchFamily="34" charset="0"/>
                      </a:rPr>
                      <m:t> – 1000</m:t>
                    </m:r>
                  </m:oMath>
                </a14:m>
                <a:endParaRPr lang="pt-BR" sz="2200" i="1" dirty="0">
                  <a:latin typeface="Arial Narrow" panose="020B0606020202030204" pitchFamily="34" charset="0"/>
                  <a:cs typeface="Arial" panose="020B0604020202020204" pitchFamily="34" charset="0"/>
                </a:endParaRPr>
              </a:p>
              <a:p>
                <a:pPr algn="just"/>
                <a:r>
                  <a:rPr lang="de-DE" sz="2200" dirty="0">
                    <a:latin typeface="Arial Narrow" panose="020B0606020202030204" pitchFamily="34" charset="0"/>
                    <a:cs typeface="Arial" panose="020B0604020202020204" pitchFamily="34" charset="0"/>
                  </a:rPr>
                  <a:t>(E) </a:t>
                </a:r>
                <a14:m>
                  <m:oMath xmlns:m="http://schemas.openxmlformats.org/officeDocument/2006/math">
                    <m:r>
                      <a:rPr lang="de-DE" sz="2200" i="1" dirty="0" smtClean="0">
                        <a:latin typeface="Cambria Math" panose="02040503050406030204" pitchFamily="18" charset="0"/>
                        <a:cs typeface="Arial" panose="020B0604020202020204" pitchFamily="34" charset="0"/>
                      </a:rPr>
                      <m:t>𝐿</m:t>
                    </m:r>
                    <m:r>
                      <a:rPr lang="de-DE" sz="2200" i="1" dirty="0" smtClean="0">
                        <a:latin typeface="Cambria Math" panose="02040503050406030204" pitchFamily="18" charset="0"/>
                        <a:cs typeface="Arial" panose="020B0604020202020204" pitchFamily="34" charset="0"/>
                      </a:rPr>
                      <m:t>(</m:t>
                    </m:r>
                    <m:r>
                      <a:rPr lang="de-DE" sz="2200" i="1" dirty="0" smtClean="0">
                        <a:latin typeface="Cambria Math" panose="02040503050406030204" pitchFamily="18" charset="0"/>
                        <a:cs typeface="Arial" panose="020B0604020202020204" pitchFamily="34" charset="0"/>
                      </a:rPr>
                      <m:t>𝑡</m:t>
                    </m:r>
                    <m:r>
                      <a:rPr lang="de-DE" sz="2200" i="1" dirty="0" smtClean="0">
                        <a:latin typeface="Cambria Math" panose="02040503050406030204" pitchFamily="18" charset="0"/>
                        <a:cs typeface="Arial" panose="020B0604020202020204" pitchFamily="34" charset="0"/>
                      </a:rPr>
                      <m:t>) = 200</m:t>
                    </m:r>
                    <m:r>
                      <a:rPr lang="de-DE" sz="2200" i="1" dirty="0" smtClean="0">
                        <a:latin typeface="Cambria Math" panose="02040503050406030204" pitchFamily="18" charset="0"/>
                        <a:cs typeface="Arial" panose="020B0604020202020204" pitchFamily="34" charset="0"/>
                      </a:rPr>
                      <m:t>𝑡</m:t>
                    </m:r>
                    <m:r>
                      <a:rPr lang="de-DE" sz="2200" i="1" dirty="0" smtClean="0">
                        <a:latin typeface="Cambria Math" panose="02040503050406030204" pitchFamily="18" charset="0"/>
                        <a:cs typeface="Arial" panose="020B0604020202020204" pitchFamily="34" charset="0"/>
                      </a:rPr>
                      <m:t> + 3000</m:t>
                    </m:r>
                  </m:oMath>
                </a14:m>
                <a:endParaRPr lang="de-DE" sz="2200" i="1" dirty="0">
                  <a:latin typeface="Arial Narrow" panose="020B0606020202030204" pitchFamily="34" charset="0"/>
                  <a:cs typeface="Arial" panose="020B0604020202020204" pitchFamily="34"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5" name="CaixaDeTexto 4">
                <a:extLst>
                  <a:ext uri="{FF2B5EF4-FFF2-40B4-BE49-F238E27FC236}">
                    <a16:creationId xmlns:a16="http://schemas.microsoft.com/office/drawing/2014/main" id="{6D95AF28-2891-2F2D-7830-3E3B3BF98D4C}"/>
                  </a:ext>
                </a:extLst>
              </p:cNvPr>
              <p:cNvSpPr txBox="1">
                <a:spLocks noRot="1" noChangeAspect="1" noMove="1" noResize="1" noEditPoints="1" noAdjustHandles="1" noChangeArrowheads="1" noChangeShapeType="1" noTextEdit="1"/>
              </p:cNvSpPr>
              <p:nvPr/>
            </p:nvSpPr>
            <p:spPr>
              <a:xfrm>
                <a:off x="6380309" y="3636116"/>
                <a:ext cx="5535464" cy="2800767"/>
              </a:xfrm>
              <a:prstGeom prst="rect">
                <a:avLst/>
              </a:prstGeom>
              <a:blipFill>
                <a:blip r:embed="rId4"/>
                <a:stretch>
                  <a:fillRect l="-1432" t="-1087" r="-1432"/>
                </a:stretch>
              </a:blipFill>
            </p:spPr>
            <p:txBody>
              <a:bodyPr/>
              <a:lstStyle/>
              <a:p>
                <a:r>
                  <a:rPr lang="pt-BR">
                    <a:noFill/>
                  </a:rPr>
                  <a:t> </a:t>
                </a:r>
              </a:p>
            </p:txBody>
          </p:sp>
        </mc:Fallback>
      </mc:AlternateContent>
    </p:spTree>
    <p:extLst>
      <p:ext uri="{BB962C8B-B14F-4D97-AF65-F5344CB8AC3E}">
        <p14:creationId xmlns:p14="http://schemas.microsoft.com/office/powerpoint/2010/main" val="919642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8A4D3-B59C-ED5B-70B7-14DCEACEE76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F5D764B-A79D-B979-F678-E0F8CB6A341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descr="Texto&#10;&#10;O conteúdo gerado por IA pode estar incorreto.">
            <a:extLst>
              <a:ext uri="{FF2B5EF4-FFF2-40B4-BE49-F238E27FC236}">
                <a16:creationId xmlns:a16="http://schemas.microsoft.com/office/drawing/2014/main" id="{F03A62F0-606B-2566-7760-8F111DCF5FEB}"/>
              </a:ext>
            </a:extLst>
          </p:cNvPr>
          <p:cNvPicPr>
            <a:picLocks noChangeAspect="1"/>
          </p:cNvPicPr>
          <p:nvPr/>
        </p:nvPicPr>
        <p:blipFill>
          <a:blip r:embed="rId2"/>
          <a:stretch>
            <a:fillRect/>
          </a:stretch>
        </p:blipFill>
        <p:spPr>
          <a:xfrm>
            <a:off x="485589" y="564978"/>
            <a:ext cx="3187347" cy="1097795"/>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142DC90-49F6-CB01-52AC-A8BABC297F55}"/>
                  </a:ext>
                </a:extLst>
              </p:cNvPr>
              <p:cNvSpPr txBox="1"/>
              <p:nvPr/>
            </p:nvSpPr>
            <p:spPr>
              <a:xfrm>
                <a:off x="208472" y="1889185"/>
                <a:ext cx="6011352" cy="4579395"/>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EQUAÇÕES DO 1° GRAU COM DUAS VARIÁVEIS</a:t>
                </a:r>
              </a:p>
              <a:p>
                <a:pPr algn="just"/>
                <a:r>
                  <a:rPr lang="pt-BR" sz="2200" b="0" i="0" u="none" strike="noStrike" baseline="0" dirty="0">
                    <a:latin typeface="Arial Narrow" panose="020B0606020202030204" pitchFamily="34" charset="0"/>
                    <a:cs typeface="Arial" panose="020B0604020202020204" pitchFamily="34" charset="0"/>
                  </a:rPr>
                  <a:t>Uma equação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com duas variáveis, pode ser representada por uma sentença algébrica do tipo:</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smtClean="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𝒄</m:t>
                      </m:r>
                    </m:oMath>
                  </m:oMathPara>
                </a14:m>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Em que </a:t>
                </a:r>
                <a14:m>
                  <m:oMath xmlns:m="http://schemas.openxmlformats.org/officeDocument/2006/math">
                    <m:r>
                      <a:rPr lang="pt-BR" sz="2200" b="1" i="1" kern="100">
                        <a:solidFill>
                          <a:srgbClr val="BF4E14"/>
                        </a:solidFill>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b="0" i="0" u="none" strike="noStrike" baseline="0" dirty="0">
                    <a:latin typeface="Arial Narrow" panose="020B0606020202030204" pitchFamily="34" charset="0"/>
                    <a:cs typeface="Arial" panose="020B0604020202020204" pitchFamily="34" charset="0"/>
                  </a:rPr>
                  <a:t> e </a:t>
                </a:r>
                <a14:m>
                  <m:oMath xmlns:m="http://schemas.openxmlformats.org/officeDocument/2006/math">
                    <m:r>
                      <a:rPr lang="pt-BR" sz="22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b="0" i="0" u="none" strike="noStrike" baseline="0" dirty="0">
                    <a:latin typeface="Arial Narrow" panose="020B0606020202030204" pitchFamily="34" charset="0"/>
                    <a:cs typeface="Arial" panose="020B0604020202020204" pitchFamily="34" charset="0"/>
                  </a:rPr>
                  <a:t> são coeficientes não nulos, </a:t>
                </a:r>
                <a14:m>
                  <m:oMath xmlns:m="http://schemas.openxmlformats.org/officeDocument/2006/math">
                    <m:r>
                      <a:rPr lang="pt-BR" sz="2200" b="1" i="1" kern="100">
                        <a:solidFill>
                          <a:srgbClr val="3A7C22"/>
                        </a:solidFill>
                        <a:latin typeface="Cambria Math" panose="02040503050406030204" pitchFamily="18" charset="0"/>
                        <a:ea typeface="Times New Roman" panose="02020603050405020304" pitchFamily="18" charset="0"/>
                        <a:cs typeface="Times New Roman" panose="02020603050405020304" pitchFamily="18" charset="0"/>
                      </a:rPr>
                      <m:t>𝒄</m:t>
                    </m:r>
                  </m:oMath>
                </a14:m>
                <a:endParaRPr lang="pt-BR" sz="220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 é o termo independente 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0" u="none" strike="noStrike" baseline="0" dirty="0">
                    <a:latin typeface="Arial Narrow" panose="020B0606020202030204" pitchFamily="34" charset="0"/>
                    <a:cs typeface="Arial" panose="020B0604020202020204" pitchFamily="34" charset="0"/>
                  </a:rPr>
                  <a:t> são as variáveis. Veja os exemplos:</a:t>
                </a:r>
              </a:p>
              <a:p>
                <a:pPr algn="just">
                  <a:lnSpc>
                    <a:spcPct val="115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smtClean="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smtClea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𝟖</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𝟓</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𝟕</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 − </m:t>
                      </m:r>
                      <m: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𝟏𝟓</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𝟏</m:t>
                          </m:r>
                        </m:num>
                        <m:den>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𝟑</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𝟓</m:t>
                          </m:r>
                        </m:num>
                        <m:den>
                          <m: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𝟕</m:t>
                          </m:r>
                          <m:r>
                            <a:rPr lang="pt-BR" sz="22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D142DC90-49F6-CB01-52AC-A8BABC297F55}"/>
                  </a:ext>
                </a:extLst>
              </p:cNvPr>
              <p:cNvSpPr txBox="1">
                <a:spLocks noRot="1" noChangeAspect="1" noMove="1" noResize="1" noEditPoints="1" noAdjustHandles="1" noChangeArrowheads="1" noChangeShapeType="1" noTextEdit="1"/>
              </p:cNvSpPr>
              <p:nvPr/>
            </p:nvSpPr>
            <p:spPr>
              <a:xfrm>
                <a:off x="208472" y="1889185"/>
                <a:ext cx="6011352" cy="4579395"/>
              </a:xfrm>
              <a:prstGeom prst="rect">
                <a:avLst/>
              </a:prstGeom>
              <a:blipFill>
                <a:blip r:embed="rId3"/>
                <a:stretch>
                  <a:fillRect l="-1318" t="-932" r="-131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948DC4E0-BD0C-613F-BC76-E170C1379B8B}"/>
                  </a:ext>
                </a:extLst>
              </p:cNvPr>
              <p:cNvSpPr txBox="1"/>
              <p:nvPr/>
            </p:nvSpPr>
            <p:spPr>
              <a:xfrm>
                <a:off x="6386245" y="908921"/>
                <a:ext cx="5439852" cy="3816429"/>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O conjunto de valores que atribuídos 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 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0" u="none" strike="noStrike" baseline="0" dirty="0">
                    <a:latin typeface="Arial Narrow" panose="020B0606020202030204" pitchFamily="34" charset="0"/>
                    <a:cs typeface="Arial" panose="020B0604020202020204" pitchFamily="34" charset="0"/>
                  </a:rPr>
                  <a:t>, que satisfazem a igualdade é o conjunto solução, representado neste caso pelo par ordenado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m:t>
                    </m:r>
                  </m:oMath>
                </a14:m>
                <a:r>
                  <a:rPr lang="pt-BR" sz="2200" b="0" i="1" u="none" strike="noStrike" baseline="0" dirty="0">
                    <a:latin typeface="Arial Narrow" panose="020B0606020202030204" pitchFamily="34" charset="0"/>
                    <a:cs typeface="Arial" panose="020B0604020202020204" pitchFamily="34" charset="0"/>
                  </a:rPr>
                  <a:t>y</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Observe que a equação admite infinitas soluções, por exemplo:</a:t>
                </a:r>
              </a:p>
              <a:p>
                <a:pPr algn="just"/>
                <a:r>
                  <a:rPr lang="pt-BR" sz="2200" b="0" i="0" u="none" strike="noStrike" baseline="0" dirty="0">
                    <a:latin typeface="Arial Narrow" panose="020B0606020202030204" pitchFamily="34" charset="0"/>
                    <a:cs typeface="Arial" panose="020B0604020202020204" pitchFamily="34" charset="0"/>
                  </a:rPr>
                  <a:t>Para o par ordenado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(2, 1), </m:t>
                    </m:r>
                  </m:oMath>
                </a14:m>
                <a:endParaRPr lang="pt-BR" sz="2200" b="0" i="0" u="none" strike="noStrike" baseline="0" dirty="0">
                  <a:latin typeface="Arial Narrow" panose="020B0606020202030204" pitchFamily="34" charset="0"/>
                  <a:cs typeface="Arial" panose="020B0604020202020204" pitchFamily="34" charset="0"/>
                </a:endParaRPr>
              </a:p>
              <a:p>
                <a:r>
                  <a:rPr lang="pt-BR" sz="2200" b="0" i="0" u="none" strike="noStrike" baseline="0" dirty="0">
                    <a:latin typeface="Arial Narrow" panose="020B0606020202030204" pitchFamily="34" charset="0"/>
                    <a:cs typeface="Arial" panose="020B0604020202020204" pitchFamily="34" charset="0"/>
                  </a:rPr>
                  <a:t>temos: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3 ∙ 2 + 2 ∙ 1= 8 → 8;</m:t>
                    </m:r>
                  </m:oMath>
                </a14:m>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Para o par ordenado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(0, 4)</m:t>
                    </m:r>
                  </m:oMath>
                </a14:m>
                <a:r>
                  <a:rPr lang="pt-BR" sz="2200" b="0" i="0" u="none" strike="noStrike" baseline="0" dirty="0">
                    <a:latin typeface="Arial Narrow" panose="020B0606020202030204" pitchFamily="34" charset="0"/>
                    <a:cs typeface="Arial" panose="020B0604020202020204" pitchFamily="34" charset="0"/>
                  </a:rPr>
                  <a:t>, </a:t>
                </a:r>
              </a:p>
              <a:p>
                <a:r>
                  <a:rPr lang="pt-BR" sz="2200" b="0" i="0" u="none" strike="noStrike" baseline="0" dirty="0">
                    <a:latin typeface="Arial Narrow" panose="020B0606020202030204" pitchFamily="34" charset="0"/>
                    <a:cs typeface="Arial" panose="020B0604020202020204" pitchFamily="34" charset="0"/>
                  </a:rPr>
                  <a:t>temos: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3 ∙ 0 + 2 ∙ 4= 8 → 8;</m:t>
                    </m:r>
                  </m:oMath>
                </a14:m>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Para o par ordenado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(4, –2)</m:t>
                    </m:r>
                  </m:oMath>
                </a14:m>
                <a:r>
                  <a:rPr lang="pt-BR" sz="2200" b="0" i="0" u="none" strike="noStrike" baseline="0" dirty="0">
                    <a:latin typeface="Arial Narrow" panose="020B0606020202030204" pitchFamily="34" charset="0"/>
                    <a:cs typeface="Arial" panose="020B0604020202020204" pitchFamily="34" charset="0"/>
                  </a:rPr>
                  <a:t>, </a:t>
                </a:r>
              </a:p>
              <a:p>
                <a:r>
                  <a:rPr lang="pt-BR" sz="2200" b="0" i="0" u="none" strike="noStrike" baseline="0" dirty="0">
                    <a:latin typeface="Arial Narrow" panose="020B0606020202030204" pitchFamily="34" charset="0"/>
                    <a:cs typeface="Arial" panose="020B0604020202020204" pitchFamily="34" charset="0"/>
                  </a:rPr>
                  <a:t>temos: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3 ∙ 4 + 2 ∙ (–2) = 8 → 8</m:t>
                    </m:r>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3" name="CaixaDeTexto 12">
                <a:extLst>
                  <a:ext uri="{FF2B5EF4-FFF2-40B4-BE49-F238E27FC236}">
                    <a16:creationId xmlns:a16="http://schemas.microsoft.com/office/drawing/2014/main" id="{948DC4E0-BD0C-613F-BC76-E170C1379B8B}"/>
                  </a:ext>
                </a:extLst>
              </p:cNvPr>
              <p:cNvSpPr txBox="1">
                <a:spLocks noRot="1" noChangeAspect="1" noMove="1" noResize="1" noEditPoints="1" noAdjustHandles="1" noChangeArrowheads="1" noChangeShapeType="1" noTextEdit="1"/>
              </p:cNvSpPr>
              <p:nvPr/>
            </p:nvSpPr>
            <p:spPr>
              <a:xfrm>
                <a:off x="6386245" y="908921"/>
                <a:ext cx="5439852" cy="3816429"/>
              </a:xfrm>
              <a:prstGeom prst="rect">
                <a:avLst/>
              </a:prstGeom>
              <a:blipFill>
                <a:blip r:embed="rId4"/>
                <a:stretch>
                  <a:fillRect l="-1457" t="-958" r="-1457" b="-2556"/>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8223EA07-C834-104C-D928-78787F72ADF4}"/>
              </a:ext>
            </a:extLst>
          </p:cNvPr>
          <p:cNvSpPr txBox="1"/>
          <p:nvPr/>
        </p:nvSpPr>
        <p:spPr>
          <a:xfrm>
            <a:off x="6386245" y="5008188"/>
            <a:ext cx="5536541" cy="7694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Percebemos, então, que existe uma infinidade de pontos que podem satisfazer a igualdade. </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5612363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82B27-D81A-E5A9-0A4C-A2C9B3AA06F1}"/>
            </a:ext>
          </a:extLst>
        </p:cNvPr>
        <p:cNvGrpSpPr/>
        <p:nvPr/>
      </p:nvGrpSpPr>
      <p:grpSpPr>
        <a:xfrm>
          <a:off x="0" y="0"/>
          <a:ext cx="0" cy="0"/>
          <a:chOff x="0" y="0"/>
          <a:chExt cx="0" cy="0"/>
        </a:xfrm>
      </p:grpSpPr>
      <p:pic>
        <p:nvPicPr>
          <p:cNvPr id="3" name="Imagem 2" descr="Gráfico, Gráfico de dispersão&#10;&#10;Descrição gerada automaticamente">
            <a:extLst>
              <a:ext uri="{FF2B5EF4-FFF2-40B4-BE49-F238E27FC236}">
                <a16:creationId xmlns:a16="http://schemas.microsoft.com/office/drawing/2014/main" id="{80E1AC0C-7547-29D6-82E9-C64477CA0BE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Effect>
                      <a14:brightnessContrast contrast="-20000"/>
                    </a14:imgEffect>
                  </a14:imgLayer>
                </a14:imgProps>
              </a:ext>
            </a:extLst>
          </a:blip>
          <a:srcRect l="39271" b="14593"/>
          <a:stretch/>
        </p:blipFill>
        <p:spPr bwMode="auto">
          <a:xfrm>
            <a:off x="289169" y="2074220"/>
            <a:ext cx="4165918" cy="4440298"/>
          </a:xfrm>
          <a:prstGeom prst="rect">
            <a:avLst/>
          </a:prstGeom>
          <a:ln>
            <a:noFill/>
          </a:ln>
          <a:extLst>
            <a:ext uri="{53640926-AAD7-44D8-BBD7-CCE9431645EC}">
              <a14:shadowObscured xmlns:a14="http://schemas.microsoft.com/office/drawing/2010/main"/>
            </a:ext>
          </a:extLst>
        </p:spPr>
      </p:pic>
      <p:cxnSp>
        <p:nvCxnSpPr>
          <p:cNvPr id="2" name="Conector reto 1">
            <a:extLst>
              <a:ext uri="{FF2B5EF4-FFF2-40B4-BE49-F238E27FC236}">
                <a16:creationId xmlns:a16="http://schemas.microsoft.com/office/drawing/2014/main" id="{A3E5EAB0-2F47-A29B-DC04-CB5EACC9F40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A201A14F-C55C-7381-1629-E517C162DCC1}"/>
              </a:ext>
            </a:extLst>
          </p:cNvPr>
          <p:cNvSpPr txBox="1"/>
          <p:nvPr/>
        </p:nvSpPr>
        <p:spPr>
          <a:xfrm>
            <a:off x="208472" y="627670"/>
            <a:ext cx="6094562" cy="1446550"/>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Consequentemente, podemos representar o conjunto de </a:t>
            </a:r>
            <a:r>
              <a:rPr lang="pt-BR" sz="2200" b="0" i="0" u="sng" strike="noStrike" baseline="0" dirty="0">
                <a:latin typeface="Arial Narrow" panose="020B0606020202030204" pitchFamily="34" charset="0"/>
                <a:cs typeface="Arial" panose="020B0604020202020204" pitchFamily="34" charset="0"/>
              </a:rPr>
              <a:t>todos</a:t>
            </a:r>
            <a:r>
              <a:rPr lang="pt-BR" sz="2200" b="0" i="0" u="none" strike="noStrike" baseline="0" dirty="0">
                <a:latin typeface="Arial Narrow" panose="020B0606020202030204" pitchFamily="34" charset="0"/>
                <a:cs typeface="Arial" panose="020B0604020202020204" pitchFamily="34" charset="0"/>
              </a:rPr>
              <a:t> os pontos que são solução da equação, no plano cartesiano, por meio de uma </a:t>
            </a:r>
            <a:r>
              <a:rPr lang="pt-BR" sz="2200" b="0" i="0" u="sng" strike="noStrike" baseline="0" dirty="0">
                <a:latin typeface="Arial Narrow" panose="020B0606020202030204" pitchFamily="34" charset="0"/>
                <a:cs typeface="Arial" panose="020B0604020202020204" pitchFamily="34" charset="0"/>
              </a:rPr>
              <a:t>reta</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Neste caso, teremos a seguinte situação:</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8358133-0BAF-9607-4609-00E22779D57C}"/>
                  </a:ext>
                </a:extLst>
              </p:cNvPr>
              <p:cNvSpPr txBox="1"/>
              <p:nvPr/>
            </p:nvSpPr>
            <p:spPr>
              <a:xfrm>
                <a:off x="3255752" y="2197893"/>
                <a:ext cx="2564021" cy="2123658"/>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Assim, todos os pontos desta reta formam pares ordenados que são soluções da equação </a:t>
                </a:r>
              </a:p>
              <a:p>
                <a:pPr algn="ct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𝟑</m:t>
                    </m:r>
                    <m:r>
                      <a:rPr lang="pt-BR" sz="2200" b="1" i="1" u="none" strike="noStrike" baseline="0" dirty="0" smtClean="0">
                        <a:latin typeface="Cambria Math" panose="02040503050406030204" pitchFamily="18" charset="0"/>
                        <a:cs typeface="Arial" panose="020B0604020202020204" pitchFamily="34" charset="0"/>
                      </a:rPr>
                      <m:t>𝒙</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𝒚</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𝟖</m:t>
                    </m:r>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08358133-0BAF-9607-4609-00E22779D57C}"/>
                  </a:ext>
                </a:extLst>
              </p:cNvPr>
              <p:cNvSpPr txBox="1">
                <a:spLocks noRot="1" noChangeAspect="1" noMove="1" noResize="1" noEditPoints="1" noAdjustHandles="1" noChangeArrowheads="1" noChangeShapeType="1" noTextEdit="1"/>
              </p:cNvSpPr>
              <p:nvPr/>
            </p:nvSpPr>
            <p:spPr>
              <a:xfrm>
                <a:off x="3255752" y="2197893"/>
                <a:ext cx="2564021" cy="2123658"/>
              </a:xfrm>
              <a:prstGeom prst="rect">
                <a:avLst/>
              </a:prstGeom>
              <a:blipFill>
                <a:blip r:embed="rId4"/>
                <a:stretch>
                  <a:fillRect l="-3088" t="-1724" r="-2850" b="-51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6BD4CE9D-D4C0-935F-EA89-CF10D1F0D603}"/>
                  </a:ext>
                </a:extLst>
              </p:cNvPr>
              <p:cNvSpPr txBox="1"/>
              <p:nvPr/>
            </p:nvSpPr>
            <p:spPr>
              <a:xfrm>
                <a:off x="6383731" y="797509"/>
                <a:ext cx="5530603" cy="3446264"/>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Sistema de equações do 1° grau com duas variáveis</a:t>
                </a:r>
              </a:p>
              <a:p>
                <a:pPr algn="just"/>
                <a:r>
                  <a:rPr lang="pt-BR" sz="2200" b="0" i="0" u="none" strike="noStrike" baseline="0" dirty="0">
                    <a:latin typeface="Arial Narrow" panose="020B0606020202030204" pitchFamily="34" charset="0"/>
                    <a:cs typeface="Arial" panose="020B0604020202020204" pitchFamily="34" charset="0"/>
                  </a:rPr>
                  <a:t>Alguns problemas de matemática são resolvidos a partir de soluções comuns a duas equações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com duas variáveis. Nesse caso, diz–se que as equações formam um sistema de equações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com duas variáveis. Veja os exemplos:</a:t>
                </a:r>
              </a:p>
              <a:p>
                <a:pPr algn="just">
                  <a:lnSpc>
                    <a:spcPct val="107000"/>
                  </a:lnSpc>
                  <a:spcAft>
                    <a:spcPts val="800"/>
                  </a:spcAft>
                  <a:buNone/>
                </a:pPr>
                <a14:m>
                  <m:oMathPara xmlns:m="http://schemas.openxmlformats.org/officeDocument/2006/math">
                    <m:oMathParaPr>
                      <m:jc m:val="centerGroup"/>
                    </m:oMathParaPr>
                    <m:oMath xmlns:m="http://schemas.openxmlformats.org/officeDocument/2006/math">
                      <m:d>
                        <m:dPr>
                          <m:begChr m:val="{"/>
                          <m:endChr m:val=""/>
                          <m:ctrlPr>
                            <a:rPr lang="pt-BR" sz="24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e>
                            <m:e>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=9</m:t>
                              </m:r>
                            </m:e>
                          </m:eqArr>
                        </m:e>
                      </m:d>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
                        <m:dPr>
                          <m:begChr m:val="{"/>
                          <m:endChr m:val=""/>
                          <m:ctrlP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e>
                            <m:e>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4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=18</m:t>
                              </m:r>
                            </m:e>
                          </m:eqArr>
                        </m:e>
                      </m:d>
                    </m:oMath>
                  </m:oMathPara>
                </a14:m>
                <a:endParaRPr lang="pt-BR" sz="24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6BD4CE9D-D4C0-935F-EA89-CF10D1F0D603}"/>
                  </a:ext>
                </a:extLst>
              </p:cNvPr>
              <p:cNvSpPr txBox="1">
                <a:spLocks noRot="1" noChangeAspect="1" noMove="1" noResize="1" noEditPoints="1" noAdjustHandles="1" noChangeArrowheads="1" noChangeShapeType="1" noTextEdit="1"/>
              </p:cNvSpPr>
              <p:nvPr/>
            </p:nvSpPr>
            <p:spPr>
              <a:xfrm>
                <a:off x="6383731" y="797509"/>
                <a:ext cx="5530603" cy="3446264"/>
              </a:xfrm>
              <a:prstGeom prst="rect">
                <a:avLst/>
              </a:prstGeom>
              <a:blipFill>
                <a:blip r:embed="rId5"/>
                <a:stretch>
                  <a:fillRect l="-1433" t="-1239" r="-1433"/>
                </a:stretch>
              </a:blipFill>
            </p:spPr>
            <p:txBody>
              <a:bodyPr/>
              <a:lstStyle/>
              <a:p>
                <a:r>
                  <a:rPr lang="pt-BR">
                    <a:noFill/>
                  </a:rPr>
                  <a:t> </a:t>
                </a:r>
              </a:p>
            </p:txBody>
          </p:sp>
        </mc:Fallback>
      </mc:AlternateContent>
      <p:sp>
        <p:nvSpPr>
          <p:cNvPr id="14" name="CaixaDeTexto 13">
            <a:extLst>
              <a:ext uri="{FF2B5EF4-FFF2-40B4-BE49-F238E27FC236}">
                <a16:creationId xmlns:a16="http://schemas.microsoft.com/office/drawing/2014/main" id="{0A8687B1-CA69-FBC3-E7CE-77A48C04143C}"/>
              </a:ext>
            </a:extLst>
          </p:cNvPr>
          <p:cNvSpPr txBox="1"/>
          <p:nvPr/>
        </p:nvSpPr>
        <p:spPr>
          <a:xfrm>
            <a:off x="6303034" y="4343398"/>
            <a:ext cx="5680488"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O par ordenado que satisfaz, ao mesmo tempo, as duas equações de um sistema, é chamado solução do sistema.</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4166069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E50FF-597D-938C-7824-A8D6E94CBA73}"/>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25B876A-9251-C1C5-6E74-586B4A770B3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4CEEE2A-5941-2F94-C165-E5A26E6D1B52}"/>
                  </a:ext>
                </a:extLst>
              </p:cNvPr>
              <p:cNvSpPr txBox="1"/>
              <p:nvPr/>
            </p:nvSpPr>
            <p:spPr>
              <a:xfrm>
                <a:off x="6383731" y="727295"/>
                <a:ext cx="5617770" cy="5847755"/>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1º passo: </a:t>
                </a:r>
                <a:r>
                  <a:rPr lang="pt-BR" sz="2200" b="0" i="0" u="none" strike="noStrike" baseline="0" dirty="0">
                    <a:latin typeface="Arial Narrow" panose="020B0606020202030204" pitchFamily="34" charset="0"/>
                    <a:cs typeface="Arial" panose="020B0604020202020204" pitchFamily="34" charset="0"/>
                  </a:rPr>
                  <a:t>Isolar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em uma das equações:</a:t>
                </a:r>
              </a:p>
              <a:p>
                <a:pPr algn="ctr"/>
                <a14:m>
                  <m:oMathPara xmlns:m="http://schemas.openxmlformats.org/officeDocument/2006/math">
                    <m:oMathParaPr>
                      <m:jc m:val="centerGroup"/>
                    </m:oMathParaPr>
                    <m:oMath xmlns:m="http://schemas.openxmlformats.org/officeDocument/2006/math">
                      <m:r>
                        <a:rPr lang="es-ES" sz="2200" b="0" i="1" u="none" strike="noStrike" baseline="0" dirty="0" smtClean="0">
                          <a:latin typeface="Cambria Math" panose="02040503050406030204" pitchFamily="18" charset="0"/>
                          <a:cs typeface="Arial" panose="020B0604020202020204" pitchFamily="34" charset="0"/>
                        </a:rPr>
                        <m:t>𝑥</m:t>
                      </m:r>
                      <m:r>
                        <a:rPr lang="es-ES" sz="2200" b="0" i="1" u="none" strike="noStrike" baseline="0" dirty="0" smtClean="0">
                          <a:latin typeface="Cambria Math" panose="02040503050406030204" pitchFamily="18" charset="0"/>
                          <a:cs typeface="Arial" panose="020B0604020202020204" pitchFamily="34" charset="0"/>
                        </a:rPr>
                        <m:t> + </m:t>
                      </m:r>
                      <m:r>
                        <a:rPr lang="es-ES" sz="2200" b="0" i="1" u="none" strike="noStrike" baseline="0" dirty="0" smtClean="0">
                          <a:latin typeface="Cambria Math" panose="02040503050406030204" pitchFamily="18" charset="0"/>
                          <a:cs typeface="Arial" panose="020B0604020202020204" pitchFamily="34" charset="0"/>
                        </a:rPr>
                        <m:t>𝑦</m:t>
                      </m:r>
                      <m:r>
                        <a:rPr lang="es-ES" sz="2200" b="0" i="1" u="none" strike="noStrike" baseline="0" dirty="0" smtClean="0">
                          <a:latin typeface="Cambria Math" panose="02040503050406030204" pitchFamily="18" charset="0"/>
                          <a:cs typeface="Arial" panose="020B0604020202020204" pitchFamily="34" charset="0"/>
                        </a:rPr>
                        <m:t> = 7 → </m:t>
                      </m:r>
                      <m:r>
                        <a:rPr lang="es-ES" sz="2200" b="0" i="1" u="none" strike="noStrike" baseline="0" dirty="0" smtClean="0">
                          <a:latin typeface="Cambria Math" panose="02040503050406030204" pitchFamily="18" charset="0"/>
                          <a:cs typeface="Arial" panose="020B0604020202020204" pitchFamily="34" charset="0"/>
                        </a:rPr>
                        <m:t>𝑥</m:t>
                      </m:r>
                      <m:r>
                        <a:rPr lang="es-ES" sz="2200" b="0" i="1" u="none" strike="noStrike" baseline="0" dirty="0" smtClean="0">
                          <a:latin typeface="Cambria Math" panose="02040503050406030204" pitchFamily="18" charset="0"/>
                          <a:cs typeface="Arial" panose="020B0604020202020204" pitchFamily="34" charset="0"/>
                        </a:rPr>
                        <m:t> = 7 – </m:t>
                      </m:r>
                      <m:r>
                        <a:rPr lang="es-ES" sz="2200" b="0" i="1" u="none" strike="noStrike" baseline="0" dirty="0" smtClean="0">
                          <a:latin typeface="Cambria Math" panose="02040503050406030204" pitchFamily="18" charset="0"/>
                          <a:cs typeface="Arial" panose="020B0604020202020204" pitchFamily="34" charset="0"/>
                        </a:rPr>
                        <m:t>𝑦</m:t>
                      </m:r>
                    </m:oMath>
                  </m:oMathPara>
                </a14:m>
                <a:endParaRPr lang="es-ES" sz="2200" b="0" i="1" u="none" strike="noStrike" baseline="0" dirty="0">
                  <a:latin typeface="Arial Narrow" panose="020B0606020202030204" pitchFamily="34" charset="0"/>
                  <a:cs typeface="Arial" panose="020B0604020202020204" pitchFamily="34" charset="0"/>
                </a:endParaRPr>
              </a:p>
              <a:p>
                <a:pPr algn="just"/>
                <a:endParaRPr lang="pt-BR" sz="2200" b="1" i="0" u="none" strike="noStrike" baseline="0" dirty="0">
                  <a:latin typeface="Arial Narrow" panose="020B0606020202030204" pitchFamily="34" charset="0"/>
                  <a:cs typeface="Arial" panose="020B0604020202020204" pitchFamily="34" charset="0"/>
                </a:endParaRPr>
              </a:p>
              <a:p>
                <a:pPr algn="just"/>
                <a:r>
                  <a:rPr lang="pt-BR" sz="2200" b="1" i="0" u="none" strike="noStrike" baseline="0" dirty="0">
                    <a:latin typeface="Arial Narrow" panose="020B0606020202030204" pitchFamily="34" charset="0"/>
                    <a:cs typeface="Arial" panose="020B0604020202020204" pitchFamily="34" charset="0"/>
                  </a:rPr>
                  <a:t>2º passo: </a:t>
                </a:r>
                <a:r>
                  <a:rPr lang="pt-BR" sz="2200" b="0" i="0" u="none" strike="noStrike" baseline="0" dirty="0">
                    <a:latin typeface="Arial Narrow" panose="020B0606020202030204" pitchFamily="34" charset="0"/>
                    <a:cs typeface="Arial" panose="020B0604020202020204" pitchFamily="34" charset="0"/>
                  </a:rPr>
                  <a:t>Substituir a expressão correspondente 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na outra equação e resolver:</a:t>
                </a:r>
              </a:p>
              <a:p>
                <a:pPr algn="just">
                  <a:buNone/>
                </a:pPr>
                <a14:m>
                  <m:oMathPara xmlns:m="http://schemas.openxmlformats.org/officeDocument/2006/math">
                    <m:oMathParaPr>
                      <m:jc m:val="centerGroup"/>
                    </m:oMathParaPr>
                    <m:oMath xmlns:m="http://schemas.openxmlformats.org/officeDocument/2006/math">
                      <m:r>
                        <a:rPr lang="pt-BR" sz="2200" i="1" kern="100" smtClean="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smtClea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smtClean="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smtClean="0">
                          <a:effectLst/>
                          <a:latin typeface="Cambria Math" panose="02040503050406030204" pitchFamily="18" charset="0"/>
                          <a:ea typeface="MS Mincho" panose="02020609040205080304" pitchFamily="49" charset="-128"/>
                          <a:cs typeface="Times New Roman" panose="02020603050405020304" pitchFamily="18" charset="0"/>
                        </a:rPr>
                        <m:t>=1</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=1−7</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3º passo: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encontrar o valor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substitui-se o valor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qualquer uma das equações iniciais: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+3=7</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Logo, a solução do sistema é </a:t>
                </a:r>
                <a14:m>
                  <m:oMath xmlns:m="http://schemas.openxmlformats.org/officeDocument/2006/math">
                    <m:d>
                      <m:dPr>
                        <m:ctrlPr>
                          <a:rPr lang="pt-BR" sz="2200" i="1" kern="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4, 3</m:t>
                        </m:r>
                      </m:e>
                    </m:d>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04CEEE2A-5941-2F94-C165-E5A26E6D1B52}"/>
                  </a:ext>
                </a:extLst>
              </p:cNvPr>
              <p:cNvSpPr txBox="1">
                <a:spLocks noRot="1" noChangeAspect="1" noMove="1" noResize="1" noEditPoints="1" noAdjustHandles="1" noChangeArrowheads="1" noChangeShapeType="1" noTextEdit="1"/>
              </p:cNvSpPr>
              <p:nvPr/>
            </p:nvSpPr>
            <p:spPr>
              <a:xfrm>
                <a:off x="6383731" y="727295"/>
                <a:ext cx="5617770" cy="5847755"/>
              </a:xfrm>
              <a:prstGeom prst="rect">
                <a:avLst/>
              </a:prstGeom>
              <a:blipFill>
                <a:blip r:embed="rId2"/>
                <a:stretch>
                  <a:fillRect l="-1410" t="-625" r="-1302" b="-125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37324BD-1204-EF57-B709-138121B720D3}"/>
                  </a:ext>
                </a:extLst>
              </p:cNvPr>
              <p:cNvSpPr txBox="1"/>
              <p:nvPr/>
            </p:nvSpPr>
            <p:spPr>
              <a:xfrm>
                <a:off x="378313" y="645514"/>
                <a:ext cx="5510652" cy="3356945"/>
              </a:xfrm>
              <a:prstGeom prst="rect">
                <a:avLst/>
              </a:prstGeom>
              <a:noFill/>
            </p:spPr>
            <p:txBody>
              <a:bodyPr wrap="square">
                <a:spAutoFit/>
              </a:bodyPr>
              <a:lstStyle/>
              <a:p>
                <a:pPr algn="just">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par (7, 3) é solução do sistema: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   </m:t>
                            </m:r>
                          </m:e>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eqAr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Pois, ao substituir os valores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no sistema, obtemos: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   </m:t>
                              </m:r>
                            </m:e>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eqAr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
                        <m:dPr>
                          <m:begChr m:val="{"/>
                          <m:end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7+3=10</m:t>
                              </m:r>
                            </m:e>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7−3∙(3)=−2</m:t>
                              </m:r>
                            </m:e>
                          </m:eqAr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37324BD-1204-EF57-B709-138121B720D3}"/>
                  </a:ext>
                </a:extLst>
              </p:cNvPr>
              <p:cNvSpPr txBox="1">
                <a:spLocks noRot="1" noChangeAspect="1" noMove="1" noResize="1" noEditPoints="1" noAdjustHandles="1" noChangeArrowheads="1" noChangeShapeType="1" noTextEdit="1"/>
              </p:cNvSpPr>
              <p:nvPr/>
            </p:nvSpPr>
            <p:spPr>
              <a:xfrm>
                <a:off x="378313" y="645514"/>
                <a:ext cx="5510652" cy="3356945"/>
              </a:xfrm>
              <a:prstGeom prst="rect">
                <a:avLst/>
              </a:prstGeom>
              <a:blipFill>
                <a:blip r:embed="rId3"/>
                <a:stretch>
                  <a:fillRect l="-1438" t="-1270" r="-143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0010E28-2B1B-1D60-75E2-C55CFE3AF550}"/>
                  </a:ext>
                </a:extLst>
              </p:cNvPr>
              <p:cNvSpPr txBox="1"/>
              <p:nvPr/>
            </p:nvSpPr>
            <p:spPr>
              <a:xfrm>
                <a:off x="345059" y="4459659"/>
                <a:ext cx="5750942" cy="2136611"/>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Resolução de sistemas de equações do 1° grau Método da substituição:</a:t>
                </a:r>
              </a:p>
              <a:p>
                <a:pPr algn="just"/>
                <a:r>
                  <a:rPr lang="pt-BR" sz="2100" b="0" i="0" u="none" strike="noStrike" baseline="0" dirty="0">
                    <a:latin typeface="Arial Narrow" panose="020B0606020202030204" pitchFamily="34" charset="0"/>
                    <a:cs typeface="Arial" panose="020B0604020202020204" pitchFamily="34" charset="0"/>
                  </a:rPr>
                  <a:t>Para resolver o sistema </a:t>
                </a:r>
                <a14:m>
                  <m:oMath xmlns:m="http://schemas.openxmlformats.org/officeDocument/2006/math">
                    <m:d>
                      <m:dPr>
                        <m:begChr m:val="{"/>
                        <m:endChr m:val=""/>
                        <m:ctrlPr>
                          <a:rPr lang="pt-BR" sz="2100" b="0" i="1" u="none" strike="noStrike" baseline="0" smtClean="0">
                            <a:latin typeface="Cambria Math" panose="02040503050406030204" pitchFamily="18" charset="0"/>
                            <a:cs typeface="Arial" panose="020B0604020202020204" pitchFamily="34" charset="0"/>
                          </a:rPr>
                        </m:ctrlPr>
                      </m:dPr>
                      <m:e>
                        <m:eqArr>
                          <m:eqArrPr>
                            <m:ctrlPr>
                              <a:rPr lang="pt-BR" sz="2100" b="0" i="1" u="none" strike="noStrike" baseline="0" smtClean="0">
                                <a:latin typeface="Cambria Math" panose="02040503050406030204" pitchFamily="18" charset="0"/>
                                <a:cs typeface="Arial" panose="020B0604020202020204" pitchFamily="34" charset="0"/>
                              </a:rPr>
                            </m:ctrlPr>
                          </m:eqArrPr>
                          <m:e>
                            <m:r>
                              <a:rPr lang="pt-BR" sz="2100" b="0" i="1" u="none" strike="noStrike" baseline="0" smtClean="0">
                                <a:latin typeface="Cambria Math" panose="02040503050406030204" pitchFamily="18" charset="0"/>
                                <a:cs typeface="Arial" panose="020B0604020202020204" pitchFamily="34" charset="0"/>
                              </a:rPr>
                              <m:t>𝑥</m:t>
                            </m:r>
                            <m:r>
                              <a:rPr lang="pt-BR" sz="2100" b="0" i="1" u="none" strike="noStrike" baseline="0" smtClean="0">
                                <a:latin typeface="Cambria Math" panose="02040503050406030204" pitchFamily="18" charset="0"/>
                                <a:cs typeface="Arial" panose="020B0604020202020204" pitchFamily="34" charset="0"/>
                              </a:rPr>
                              <m:t>+</m:t>
                            </m:r>
                            <m:r>
                              <a:rPr lang="pt-BR" sz="2100" b="0" i="1" u="none" strike="noStrike" baseline="0" smtClean="0">
                                <a:latin typeface="Cambria Math" panose="02040503050406030204" pitchFamily="18" charset="0"/>
                                <a:cs typeface="Arial" panose="020B0604020202020204" pitchFamily="34" charset="0"/>
                              </a:rPr>
                              <m:t>𝑦</m:t>
                            </m:r>
                            <m:r>
                              <a:rPr lang="pt-BR" sz="2100" b="0" i="1" u="none" strike="noStrike" baseline="0" smtClean="0">
                                <a:latin typeface="Cambria Math" panose="02040503050406030204" pitchFamily="18" charset="0"/>
                                <a:cs typeface="Arial" panose="020B0604020202020204" pitchFamily="34" charset="0"/>
                              </a:rPr>
                              <m:t>=7</m:t>
                            </m:r>
                          </m:e>
                          <m:e>
                            <m:r>
                              <a:rPr lang="pt-BR" sz="2100" b="0" i="1" u="none" strike="noStrike" baseline="0" smtClean="0">
                                <a:latin typeface="Cambria Math" panose="02040503050406030204" pitchFamily="18" charset="0"/>
                                <a:cs typeface="Arial" panose="020B0604020202020204" pitchFamily="34" charset="0"/>
                              </a:rPr>
                              <m:t>𝑥</m:t>
                            </m:r>
                            <m:r>
                              <a:rPr lang="pt-BR" sz="2100" b="0" i="1" u="none" strike="noStrike" baseline="0" smtClean="0">
                                <a:latin typeface="Cambria Math" panose="02040503050406030204" pitchFamily="18" charset="0"/>
                                <a:cs typeface="Arial" panose="020B0604020202020204" pitchFamily="34" charset="0"/>
                              </a:rPr>
                              <m:t>−</m:t>
                            </m:r>
                            <m:r>
                              <a:rPr lang="pt-BR" sz="2100" b="0" i="1" u="none" strike="noStrike" baseline="0" smtClean="0">
                                <a:latin typeface="Cambria Math" panose="02040503050406030204" pitchFamily="18" charset="0"/>
                                <a:cs typeface="Arial" panose="020B0604020202020204" pitchFamily="34" charset="0"/>
                              </a:rPr>
                              <m:t>𝑦</m:t>
                            </m:r>
                            <m:r>
                              <a:rPr lang="pt-BR" sz="2100" b="0" i="1" u="none" strike="noStrike" baseline="0" smtClean="0">
                                <a:latin typeface="Cambria Math" panose="02040503050406030204" pitchFamily="18" charset="0"/>
                                <a:cs typeface="Arial" panose="020B0604020202020204" pitchFamily="34" charset="0"/>
                              </a:rPr>
                              <m:t>=1</m:t>
                            </m:r>
                          </m:e>
                        </m:eqArr>
                      </m:e>
                    </m:d>
                  </m:oMath>
                </a14:m>
                <a:r>
                  <a:rPr lang="pt-BR" sz="2100" b="0" i="0" u="none" strike="noStrike" baseline="0" dirty="0">
                    <a:latin typeface="Arial Narrow" panose="020B0606020202030204" pitchFamily="34" charset="0"/>
                    <a:cs typeface="Arial" panose="020B0604020202020204" pitchFamily="34" charset="0"/>
                  </a:rPr>
                  <a:t>, podemos seguir estes passos:</a:t>
                </a:r>
              </a:p>
              <a:p>
                <a:pPr algn="just"/>
                <a:endParaRPr lang="pt-BR" sz="2100" b="0" i="0" u="none" strike="noStrike" baseline="0" dirty="0">
                  <a:latin typeface="Arial Narrow" panose="020B0606020202030204" pitchFamily="34" charset="0"/>
                  <a:cs typeface="Arial" panose="020B0604020202020204" pitchFamily="34" charset="0"/>
                </a:endParaRPr>
              </a:p>
            </p:txBody>
          </p:sp>
        </mc:Choice>
        <mc:Fallback xmlns="">
          <p:sp>
            <p:nvSpPr>
              <p:cNvPr id="7" name="CaixaDeTexto 6">
                <a:extLst>
                  <a:ext uri="{FF2B5EF4-FFF2-40B4-BE49-F238E27FC236}">
                    <a16:creationId xmlns:a16="http://schemas.microsoft.com/office/drawing/2014/main" id="{00010E28-2B1B-1D60-75E2-C55CFE3AF550}"/>
                  </a:ext>
                </a:extLst>
              </p:cNvPr>
              <p:cNvSpPr txBox="1">
                <a:spLocks noRot="1" noChangeAspect="1" noMove="1" noResize="1" noEditPoints="1" noAdjustHandles="1" noChangeArrowheads="1" noChangeShapeType="1" noTextEdit="1"/>
              </p:cNvSpPr>
              <p:nvPr/>
            </p:nvSpPr>
            <p:spPr>
              <a:xfrm>
                <a:off x="345059" y="4459659"/>
                <a:ext cx="5750942" cy="2136611"/>
              </a:xfrm>
              <a:prstGeom prst="rect">
                <a:avLst/>
              </a:prstGeom>
              <a:blipFill>
                <a:blip r:embed="rId4"/>
                <a:stretch>
                  <a:fillRect l="-1379" t="-2000" r="-1379"/>
                </a:stretch>
              </a:blipFill>
            </p:spPr>
            <p:txBody>
              <a:bodyPr/>
              <a:lstStyle/>
              <a:p>
                <a:r>
                  <a:rPr lang="pt-BR">
                    <a:noFill/>
                  </a:rPr>
                  <a:t> </a:t>
                </a:r>
              </a:p>
            </p:txBody>
          </p:sp>
        </mc:Fallback>
      </mc:AlternateContent>
    </p:spTree>
    <p:extLst>
      <p:ext uri="{BB962C8B-B14F-4D97-AF65-F5344CB8AC3E}">
        <p14:creationId xmlns:p14="http://schemas.microsoft.com/office/powerpoint/2010/main" val="22431480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99011-689B-475F-370E-13A9A22F9C2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79611A1-8FD2-3764-4854-8F0BBDC4401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8ACC9B5-DAB9-00D1-EF70-0FB50DF8DF30}"/>
                  </a:ext>
                </a:extLst>
              </p:cNvPr>
              <p:cNvSpPr txBox="1"/>
              <p:nvPr/>
            </p:nvSpPr>
            <p:spPr>
              <a:xfrm>
                <a:off x="208472" y="727295"/>
                <a:ext cx="6094562" cy="5268173"/>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Método da Adição:</a:t>
                </a:r>
              </a:p>
              <a:p>
                <a:pPr algn="just"/>
                <a:r>
                  <a:rPr lang="pt-BR" sz="2200" b="0" i="0" u="none" strike="noStrike" baseline="0" dirty="0">
                    <a:latin typeface="Arial Narrow" panose="020B0606020202030204" pitchFamily="34" charset="0"/>
                    <a:cs typeface="Arial" panose="020B0604020202020204" pitchFamily="34" charset="0"/>
                  </a:rPr>
                  <a:t>Para resolver o sistema </a:t>
                </a:r>
                <a14:m>
                  <m:oMath xmlns:m="http://schemas.openxmlformats.org/officeDocument/2006/math">
                    <m:d>
                      <m:dPr>
                        <m:begChr m:val="{"/>
                        <m:endChr m:val=""/>
                        <m:ctrlPr>
                          <a:rPr lang="pt-BR" sz="2200" i="1">
                            <a:latin typeface="Cambria Math" panose="02040503050406030204" pitchFamily="18" charset="0"/>
                            <a:cs typeface="Arial" panose="020B0604020202020204" pitchFamily="34" charset="0"/>
                          </a:rPr>
                        </m:ctrlPr>
                      </m:dPr>
                      <m:e>
                        <m:eqArr>
                          <m:eqArrPr>
                            <m:ctrlPr>
                              <a:rPr lang="pt-BR" sz="2200" i="1">
                                <a:latin typeface="Cambria Math" panose="02040503050406030204" pitchFamily="18" charset="0"/>
                                <a:cs typeface="Arial" panose="020B0604020202020204" pitchFamily="34" charset="0"/>
                              </a:rPr>
                            </m:ctrlPr>
                          </m:eqArrPr>
                          <m:e>
                            <m:r>
                              <a:rPr lang="pt-BR" sz="2200" b="0" i="1" smtClean="0">
                                <a:latin typeface="Cambria Math" panose="02040503050406030204" pitchFamily="18" charset="0"/>
                                <a:cs typeface="Arial" panose="020B0604020202020204" pitchFamily="34" charset="0"/>
                              </a:rPr>
                              <m:t>5</m:t>
                            </m:r>
                            <m:r>
                              <a:rPr lang="pt-BR" sz="2200" i="1">
                                <a:latin typeface="Cambria Math" panose="02040503050406030204" pitchFamily="18" charset="0"/>
                                <a:cs typeface="Arial" panose="020B0604020202020204" pitchFamily="34" charset="0"/>
                              </a:rPr>
                              <m:t>𝑥</m:t>
                            </m:r>
                            <m:r>
                              <a:rPr lang="pt-BR" sz="2200" b="0" i="1" smtClean="0">
                                <a:latin typeface="Cambria Math" panose="02040503050406030204" pitchFamily="18" charset="0"/>
                                <a:cs typeface="Arial" panose="020B0604020202020204" pitchFamily="34" charset="0"/>
                              </a:rPr>
                              <m:t>−3</m:t>
                            </m:r>
                            <m:r>
                              <a:rPr lang="pt-BR" sz="2200" i="1">
                                <a:latin typeface="Cambria Math" panose="02040503050406030204" pitchFamily="18" charset="0"/>
                                <a:cs typeface="Arial" panose="020B0604020202020204" pitchFamily="34" charset="0"/>
                              </a:rPr>
                              <m:t>𝑦</m:t>
                            </m:r>
                            <m:r>
                              <a:rPr lang="pt-BR" sz="2200" i="1">
                                <a:latin typeface="Cambria Math" panose="02040503050406030204" pitchFamily="18" charset="0"/>
                                <a:cs typeface="Arial" panose="020B0604020202020204" pitchFamily="34" charset="0"/>
                              </a:rPr>
                              <m:t>=15</m:t>
                            </m:r>
                          </m:e>
                          <m:e>
                            <m:r>
                              <a:rPr lang="pt-BR" sz="2200" b="0" i="1" smtClean="0">
                                <a:latin typeface="Cambria Math" panose="02040503050406030204" pitchFamily="18" charset="0"/>
                                <a:cs typeface="Arial" panose="020B0604020202020204" pitchFamily="34" charset="0"/>
                              </a:rPr>
                              <m:t>2</m:t>
                            </m:r>
                            <m:r>
                              <a:rPr lang="pt-BR" sz="2200" i="1">
                                <a:latin typeface="Cambria Math" panose="02040503050406030204" pitchFamily="18" charset="0"/>
                                <a:cs typeface="Arial" panose="020B0604020202020204" pitchFamily="34" charset="0"/>
                              </a:rPr>
                              <m:t>𝑥</m:t>
                            </m:r>
                            <m:r>
                              <a:rPr lang="pt-BR" sz="2200" b="0" i="1" smtClean="0">
                                <a:latin typeface="Cambria Math" panose="02040503050406030204" pitchFamily="18" charset="0"/>
                                <a:cs typeface="Arial" panose="020B0604020202020204" pitchFamily="34" charset="0"/>
                              </a:rPr>
                              <m:t>+3</m:t>
                            </m:r>
                            <m:r>
                              <a:rPr lang="pt-BR" sz="2200" i="1">
                                <a:latin typeface="Cambria Math" panose="02040503050406030204" pitchFamily="18" charset="0"/>
                                <a:cs typeface="Arial" panose="020B0604020202020204" pitchFamily="34" charset="0"/>
                              </a:rPr>
                              <m:t>𝑦</m:t>
                            </m:r>
                            <m:r>
                              <a:rPr lang="pt-BR" sz="2200" i="1">
                                <a:latin typeface="Cambria Math" panose="02040503050406030204" pitchFamily="18" charset="0"/>
                                <a:cs typeface="Arial" panose="020B0604020202020204" pitchFamily="34" charset="0"/>
                              </a:rPr>
                              <m:t>=6</m:t>
                            </m:r>
                          </m:e>
                        </m:eqArr>
                      </m:e>
                    </m:d>
                  </m:oMath>
                </a14:m>
                <a:r>
                  <a:rPr lang="pt-BR" sz="2200" b="0" i="0" u="none" strike="noStrike" baseline="0" dirty="0">
                    <a:latin typeface="Arial Narrow" panose="020B0606020202030204" pitchFamily="34" charset="0"/>
                    <a:cs typeface="Arial" panose="020B0604020202020204" pitchFamily="34" charset="0"/>
                  </a:rPr>
                  <a:t>, podemos seguir estes passos:</a:t>
                </a:r>
              </a:p>
              <a:p>
                <a:pPr algn="just"/>
                <a:r>
                  <a:rPr lang="pt-BR" sz="2200" b="1" i="0" u="none" strike="noStrike" baseline="0" dirty="0">
                    <a:latin typeface="Arial Narrow" panose="020B0606020202030204" pitchFamily="34" charset="0"/>
                    <a:cs typeface="Arial" panose="020B0604020202020204" pitchFamily="34" charset="0"/>
                  </a:rPr>
                  <a:t>1° Passo: </a:t>
                </a:r>
                <a:r>
                  <a:rPr lang="pt-BR" sz="2200" b="0" i="0" u="none" strike="noStrike" baseline="0" dirty="0">
                    <a:latin typeface="Arial Narrow" panose="020B0606020202030204" pitchFamily="34" charset="0"/>
                    <a:cs typeface="Arial" panose="020B0604020202020204" pitchFamily="34" charset="0"/>
                  </a:rPr>
                  <a:t>Somamos as duas equações, membro a membro, para determinar o valor de uma das incógnitas:</a:t>
                </a:r>
              </a:p>
              <a:p>
                <a:pPr algn="just"/>
                <a:endParaRPr lang="pt-BR" sz="2200" b="0" i="0" u="none" strike="noStrike" baseline="0" dirty="0">
                  <a:latin typeface="Arial Narrow" panose="020B0606020202030204" pitchFamily="34" charset="0"/>
                  <a:cs typeface="Arial" panose="020B0604020202020204" pitchFamily="34" charset="0"/>
                </a:endParaRPr>
              </a:p>
              <a:p>
                <a:pPr algn="just">
                  <a:buNone/>
                </a:pPr>
                <a14:m>
                  <m:oMathPara xmlns:m="http://schemas.openxmlformats.org/officeDocument/2006/math">
                    <m:oMathParaPr>
                      <m:jc m:val="centerGroup"/>
                    </m:oMathParaPr>
                    <m:oMath xmlns:m="http://schemas.openxmlformats.org/officeDocument/2006/math">
                      <m:f>
                        <m:fPr>
                          <m:ctrlPr>
                            <a:rPr lang="pt-BR" sz="22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d>
                            <m:dPr>
                              <m:begChr m:val="{"/>
                              <m:end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e>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e>
                              </m:eqArr>
                            </m:e>
                          </m:d>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7</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+ 0=21</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7</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=21</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88ACC9B5-DAB9-00D1-EF70-0FB50DF8DF30}"/>
                  </a:ext>
                </a:extLst>
              </p:cNvPr>
              <p:cNvSpPr txBox="1">
                <a:spLocks noRot="1" noChangeAspect="1" noMove="1" noResize="1" noEditPoints="1" noAdjustHandles="1" noChangeArrowheads="1" noChangeShapeType="1" noTextEdit="1"/>
              </p:cNvSpPr>
              <p:nvPr/>
            </p:nvSpPr>
            <p:spPr>
              <a:xfrm>
                <a:off x="208472" y="727295"/>
                <a:ext cx="6094562" cy="5268173"/>
              </a:xfrm>
              <a:prstGeom prst="rect">
                <a:avLst/>
              </a:prstGeom>
              <a:blipFill>
                <a:blip r:embed="rId2"/>
                <a:stretch>
                  <a:fillRect l="-1300" t="-694" r="-1300"/>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13A61B49-C577-2215-24E8-62A47467A448}"/>
              </a:ext>
            </a:extLst>
          </p:cNvPr>
          <p:cNvPicPr>
            <a:picLocks noChangeAspect="1"/>
          </p:cNvPicPr>
          <p:nvPr/>
        </p:nvPicPr>
        <p:blipFill>
          <a:blip r:embed="rId3"/>
          <a:stretch>
            <a:fillRect/>
          </a:stretch>
        </p:blipFill>
        <p:spPr>
          <a:xfrm>
            <a:off x="6481480" y="3785180"/>
            <a:ext cx="2372056" cy="457264"/>
          </a:xfrm>
          <a:prstGeom prst="rect">
            <a:avLst/>
          </a:prstGeom>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C90B8E95-9FAE-CB4C-7C80-CD6AFAB8E40A}"/>
                  </a:ext>
                </a:extLst>
              </p:cNvPr>
              <p:cNvSpPr txBox="1"/>
              <p:nvPr/>
            </p:nvSpPr>
            <p:spPr>
              <a:xfrm>
                <a:off x="6373182" y="4242444"/>
                <a:ext cx="5640239" cy="2274149"/>
              </a:xfrm>
              <a:prstGeom prst="rect">
                <a:avLst/>
              </a:prstGeom>
              <a:noFill/>
            </p:spPr>
            <p:txBody>
              <a:bodyPr wrap="square">
                <a:spAutoFit/>
              </a:bodyPr>
              <a:lstStyle/>
              <a:p>
                <a:pPr algn="l"/>
                <a:r>
                  <a:rPr lang="pt-BR" sz="2200" b="1" i="0" u="none" strike="noStrike" baseline="0" dirty="0">
                    <a:latin typeface="Arial Narrow" panose="020B0606020202030204" pitchFamily="34" charset="0"/>
                  </a:rPr>
                  <a:t>1. </a:t>
                </a:r>
                <a:r>
                  <a:rPr lang="pt-BR" sz="2200" b="0" i="0" u="none" strike="noStrike" baseline="0" dirty="0">
                    <a:latin typeface="Arial Narrow" panose="020B0606020202030204" pitchFamily="34" charset="0"/>
                  </a:rPr>
                  <a:t>Verifique para quais das equações, a seguir, o par ordenado (–1, </a:t>
                </a:r>
                <a:r>
                  <a:rPr lang="pt-BR" sz="2200" b="0" i="1" u="none" strike="noStrike" baseline="0" dirty="0">
                    <a:latin typeface="Arial Narrow" panose="020B0606020202030204" pitchFamily="34" charset="0"/>
                  </a:rPr>
                  <a:t>2</a:t>
                </a:r>
                <a:r>
                  <a:rPr lang="pt-BR" sz="2200" b="0" i="0" u="none" strike="noStrike" baseline="0" dirty="0">
                    <a:latin typeface="Arial Narrow" panose="020B0606020202030204" pitchFamily="34" charset="0"/>
                  </a:rPr>
                  <a:t>) é solução:</a:t>
                </a:r>
              </a:p>
              <a:p>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2</m:t>
                    </m:r>
                    <m:r>
                      <a:rPr lang="pt-BR" sz="2200" i="1">
                        <a:latin typeface="Cambria Math" panose="02040503050406030204" pitchFamily="18" charset="0"/>
                      </a:rPr>
                      <m:t>𝑥</m:t>
                    </m:r>
                    <m:r>
                      <a:rPr lang="pt-BR" sz="2200" i="1">
                        <a:latin typeface="Cambria Math" panose="02040503050406030204" pitchFamily="18" charset="0"/>
                      </a:rPr>
                      <m:t> + 5</m:t>
                    </m:r>
                    <m:r>
                      <a:rPr lang="pt-BR" sz="2200" i="1">
                        <a:latin typeface="Cambria Math" panose="02040503050406030204" pitchFamily="18" charset="0"/>
                      </a:rPr>
                      <m:t>𝑦</m:t>
                    </m:r>
                    <m:r>
                      <a:rPr lang="pt-BR" sz="2200" i="1">
                        <a:latin typeface="Cambria Math" panose="02040503050406030204" pitchFamily="18" charset="0"/>
                      </a:rPr>
                      <m:t> =−2</m:t>
                    </m:r>
                  </m:oMath>
                </a14:m>
                <a:r>
                  <a:rPr lang="pt-BR" sz="2200" dirty="0">
                    <a:latin typeface="Arial Narrow" panose="020B0606020202030204" pitchFamily="34" charset="0"/>
                  </a:rPr>
                  <a:t> </a:t>
                </a:r>
              </a:p>
              <a:p>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−3</m:t>
                    </m:r>
                    <m:r>
                      <a:rPr lang="pt-BR" sz="2200" i="1">
                        <a:latin typeface="Cambria Math" panose="02040503050406030204" pitchFamily="18" charset="0"/>
                      </a:rPr>
                      <m:t>𝑥</m:t>
                    </m:r>
                    <m:r>
                      <a:rPr lang="pt-BR" sz="2200" i="1">
                        <a:latin typeface="Cambria Math" panose="02040503050406030204" pitchFamily="18" charset="0"/>
                      </a:rPr>
                      <m:t> + 7</m:t>
                    </m:r>
                    <m:r>
                      <a:rPr lang="pt-BR" sz="2200" i="1">
                        <a:latin typeface="Cambria Math" panose="02040503050406030204" pitchFamily="18" charset="0"/>
                      </a:rPr>
                      <m:t>𝑦</m:t>
                    </m:r>
                    <m:r>
                      <a:rPr lang="pt-BR" sz="2200" i="1">
                        <a:latin typeface="Cambria Math" panose="02040503050406030204" pitchFamily="18" charset="0"/>
                      </a:rPr>
                      <m:t> = 17</m:t>
                    </m:r>
                  </m:oMath>
                </a14:m>
                <a:endParaRPr lang="pt-BR" sz="2200" dirty="0">
                  <a:latin typeface="Arial Narrow" panose="020B0606020202030204" pitchFamily="34" charset="0"/>
                </a:endParaRPr>
              </a:p>
              <a:p>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8</m:t>
                    </m:r>
                    <m:r>
                      <a:rPr lang="pt-BR" sz="2200" i="1">
                        <a:latin typeface="Cambria Math" panose="02040503050406030204" pitchFamily="18" charset="0"/>
                      </a:rPr>
                      <m:t>𝑥</m:t>
                    </m:r>
                    <m:r>
                      <a:rPr lang="pt-BR" sz="2200" i="1">
                        <a:latin typeface="Cambria Math" panose="02040503050406030204" pitchFamily="18" charset="0"/>
                      </a:rPr>
                      <m:t>−15</m:t>
                    </m:r>
                    <m:r>
                      <a:rPr lang="pt-BR" sz="2200" i="1">
                        <a:latin typeface="Cambria Math" panose="02040503050406030204" pitchFamily="18" charset="0"/>
                      </a:rPr>
                      <m:t>𝑦</m:t>
                    </m:r>
                    <m:r>
                      <a:rPr lang="pt-BR" sz="2200" i="1">
                        <a:latin typeface="Cambria Math" panose="02040503050406030204" pitchFamily="18" charset="0"/>
                      </a:rPr>
                      <m:t> = −38</m:t>
                    </m:r>
                  </m:oMath>
                </a14:m>
                <a:endParaRPr lang="pt-BR" sz="2200" dirty="0">
                  <a:latin typeface="Arial Narrow" panose="020B0606020202030204" pitchFamily="34" charset="0"/>
                </a:endParaRPr>
              </a:p>
              <a:p>
                <a:r>
                  <a:rPr lang="pt-BR" sz="2200" dirty="0">
                    <a:latin typeface="Arial Narrow" panose="020B0606020202030204" pitchFamily="34" charset="0"/>
                  </a:rPr>
                  <a:t>d) </a:t>
                </a:r>
                <a14:m>
                  <m:oMath xmlns:m="http://schemas.openxmlformats.org/officeDocument/2006/math">
                    <m:f>
                      <m:fPr>
                        <m:ctrlPr>
                          <a:rPr lang="pt-BR" sz="2200" i="1">
                            <a:latin typeface="Cambria Math" panose="02040503050406030204" pitchFamily="18" charset="0"/>
                          </a:rPr>
                        </m:ctrlPr>
                      </m:fPr>
                      <m:num>
                        <m:r>
                          <a:rPr lang="pt-BR" sz="2200" i="1">
                            <a:latin typeface="Cambria Math" panose="02040503050406030204" pitchFamily="18" charset="0"/>
                          </a:rPr>
                          <m:t>6</m:t>
                        </m:r>
                      </m:num>
                      <m:den>
                        <m:r>
                          <a:rPr lang="pt-BR" sz="2200" i="1">
                            <a:latin typeface="Cambria Math" panose="02040503050406030204" pitchFamily="18" charset="0"/>
                          </a:rPr>
                          <m:t>5</m:t>
                        </m:r>
                      </m:den>
                    </m:f>
                    <m:r>
                      <a:rPr lang="pt-BR" sz="2200" i="1">
                        <a:latin typeface="Cambria Math" panose="02040503050406030204" pitchFamily="18" charset="0"/>
                      </a:rPr>
                      <m:t>𝑥</m:t>
                    </m:r>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𝑦</m:t>
                        </m:r>
                      </m:num>
                      <m:den>
                        <m:r>
                          <a:rPr lang="pt-BR" sz="2200" i="1">
                            <a:latin typeface="Cambria Math" panose="02040503050406030204" pitchFamily="18" charset="0"/>
                          </a:rPr>
                          <m:t>5</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−4</m:t>
                        </m:r>
                      </m:num>
                      <m:den>
                        <m:r>
                          <a:rPr lang="pt-BR" sz="2200" i="1">
                            <a:latin typeface="Cambria Math" panose="02040503050406030204" pitchFamily="18" charset="0"/>
                          </a:rPr>
                          <m:t>5</m:t>
                        </m:r>
                      </m:den>
                    </m:f>
                  </m:oMath>
                </a14:m>
                <a:r>
                  <a:rPr lang="pt-BR" sz="2200" dirty="0">
                    <a:latin typeface="Arial Narrow" panose="020B0606020202030204" pitchFamily="34" charset="0"/>
                  </a:rPr>
                  <a:t> </a:t>
                </a:r>
              </a:p>
            </p:txBody>
          </p:sp>
        </mc:Choice>
        <mc:Fallback xmlns="">
          <p:sp>
            <p:nvSpPr>
              <p:cNvPr id="16" name="CaixaDeTexto 15">
                <a:extLst>
                  <a:ext uri="{FF2B5EF4-FFF2-40B4-BE49-F238E27FC236}">
                    <a16:creationId xmlns:a16="http://schemas.microsoft.com/office/drawing/2014/main" id="{C90B8E95-9FAE-CB4C-7C80-CD6AFAB8E40A}"/>
                  </a:ext>
                </a:extLst>
              </p:cNvPr>
              <p:cNvSpPr txBox="1">
                <a:spLocks noRot="1" noChangeAspect="1" noMove="1" noResize="1" noEditPoints="1" noAdjustHandles="1" noChangeArrowheads="1" noChangeShapeType="1" noTextEdit="1"/>
              </p:cNvSpPr>
              <p:nvPr/>
            </p:nvSpPr>
            <p:spPr>
              <a:xfrm>
                <a:off x="6373182" y="4242444"/>
                <a:ext cx="5640239" cy="2274149"/>
              </a:xfrm>
              <a:prstGeom prst="rect">
                <a:avLst/>
              </a:prstGeom>
              <a:blipFill>
                <a:blip r:embed="rId4"/>
                <a:stretch>
                  <a:fillRect l="-1404" t="-1877" r="-216" b="-10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77A6B43-1667-977B-92AE-783D8C8FF952}"/>
                  </a:ext>
                </a:extLst>
              </p:cNvPr>
              <p:cNvSpPr txBox="1"/>
              <p:nvPr/>
            </p:nvSpPr>
            <p:spPr>
              <a:xfrm>
                <a:off x="6481481" y="603204"/>
                <a:ext cx="5423643" cy="3477875"/>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 Passo: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Substitui-se o valor de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uma das equações do sistema:</a:t>
                </a: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5∙(3)−3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=15−15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Logo, a solução do sistema é </a:t>
                </a:r>
                <a14:m>
                  <m:oMath xmlns:m="http://schemas.openxmlformats.org/officeDocument/2006/math">
                    <m:d>
                      <m:dPr>
                        <m:ctrlPr>
                          <a:rPr lang="pt-BR" sz="2200" i="1" kern="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3, 0</m:t>
                        </m:r>
                      </m:e>
                    </m:d>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3" name="CaixaDeTexto 2">
                <a:extLst>
                  <a:ext uri="{FF2B5EF4-FFF2-40B4-BE49-F238E27FC236}">
                    <a16:creationId xmlns:a16="http://schemas.microsoft.com/office/drawing/2014/main" id="{277A6B43-1667-977B-92AE-783D8C8FF952}"/>
                  </a:ext>
                </a:extLst>
              </p:cNvPr>
              <p:cNvSpPr txBox="1">
                <a:spLocks noRot="1" noChangeAspect="1" noMove="1" noResize="1" noEditPoints="1" noAdjustHandles="1" noChangeArrowheads="1" noChangeShapeType="1" noTextEdit="1"/>
              </p:cNvSpPr>
              <p:nvPr/>
            </p:nvSpPr>
            <p:spPr>
              <a:xfrm>
                <a:off x="6481481" y="603204"/>
                <a:ext cx="5423643" cy="3477875"/>
              </a:xfrm>
              <a:prstGeom prst="rect">
                <a:avLst/>
              </a:prstGeom>
              <a:blipFill>
                <a:blip r:embed="rId5"/>
                <a:stretch>
                  <a:fillRect l="-1461" t="-1754" r="-1461"/>
                </a:stretch>
              </a:blipFill>
            </p:spPr>
            <p:txBody>
              <a:bodyPr/>
              <a:lstStyle/>
              <a:p>
                <a:r>
                  <a:rPr lang="pt-BR">
                    <a:noFill/>
                  </a:rPr>
                  <a:t> </a:t>
                </a:r>
              </a:p>
            </p:txBody>
          </p:sp>
        </mc:Fallback>
      </mc:AlternateContent>
    </p:spTree>
    <p:extLst>
      <p:ext uri="{BB962C8B-B14F-4D97-AF65-F5344CB8AC3E}">
        <p14:creationId xmlns:p14="http://schemas.microsoft.com/office/powerpoint/2010/main" val="18627405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2325D-E0F8-416D-8FF1-E9E87188FC6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A934EDA-6549-6E05-8CFD-70D11E2EA47B}"/>
              </a:ext>
            </a:extLst>
          </p:cNvPr>
          <p:cNvCxnSpPr>
            <a:cxnSpLocks/>
          </p:cNvCxnSpPr>
          <p:nvPr/>
        </p:nvCxnSpPr>
        <p:spPr>
          <a:xfrm>
            <a:off x="5836869" y="673506"/>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119881D8-15C9-17D8-1D26-56CEAC4D2E51}"/>
              </a:ext>
            </a:extLst>
          </p:cNvPr>
          <p:cNvSpPr txBox="1"/>
          <p:nvPr/>
        </p:nvSpPr>
        <p:spPr>
          <a:xfrm>
            <a:off x="208471" y="606525"/>
            <a:ext cx="5430328"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 </a:t>
            </a:r>
            <a:r>
              <a:rPr lang="pt-BR" sz="2200" b="0" i="0" u="none" strike="noStrike" baseline="0" dirty="0">
                <a:latin typeface="Arial Narrow" panose="020B0606020202030204" pitchFamily="34" charset="0"/>
                <a:cs typeface="Arial" panose="020B0604020202020204" pitchFamily="34" charset="0"/>
              </a:rPr>
              <a:t>Aplicando o método da substituição, resolva os seguintes sistemas.</a:t>
            </a:r>
            <a:endParaRPr lang="pt-BR" sz="2200" dirty="0">
              <a:latin typeface="Arial Narrow" panose="020B0606020202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32264996-3C82-3CE1-72EB-92463FD97306}"/>
              </a:ext>
            </a:extLst>
          </p:cNvPr>
          <p:cNvSpPr txBox="1"/>
          <p:nvPr/>
        </p:nvSpPr>
        <p:spPr>
          <a:xfrm>
            <a:off x="188483" y="2571330"/>
            <a:ext cx="5450316"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3. </a:t>
            </a:r>
            <a:r>
              <a:rPr lang="pt-BR" sz="2200" b="0" i="0" u="none" strike="noStrike" baseline="0" dirty="0">
                <a:latin typeface="Arial Narrow" panose="020B0606020202030204" pitchFamily="34" charset="0"/>
                <a:cs typeface="Arial" panose="020B0604020202020204" pitchFamily="34" charset="0"/>
              </a:rPr>
              <a:t>Aplicando o método da adição, resolva os seguintes sistemas.</a:t>
            </a:r>
            <a:endParaRPr lang="pt-BR" sz="2200" dirty="0">
              <a:latin typeface="Arial Narrow" panose="020B0606020202030204" pitchFamily="34" charset="0"/>
              <a:cs typeface="Arial" panose="020B0604020202020204" pitchFamily="34" charset="0"/>
            </a:endParaRPr>
          </a:p>
        </p:txBody>
      </p:sp>
      <p:sp>
        <p:nvSpPr>
          <p:cNvPr id="14" name="CaixaDeTexto 13">
            <a:extLst>
              <a:ext uri="{FF2B5EF4-FFF2-40B4-BE49-F238E27FC236}">
                <a16:creationId xmlns:a16="http://schemas.microsoft.com/office/drawing/2014/main" id="{BBD88C27-2E78-1005-06B1-7A5E35E7A8BB}"/>
              </a:ext>
            </a:extLst>
          </p:cNvPr>
          <p:cNvSpPr txBox="1"/>
          <p:nvPr/>
        </p:nvSpPr>
        <p:spPr>
          <a:xfrm>
            <a:off x="188483" y="4268058"/>
            <a:ext cx="5450316"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Aplicando o método mais conveniente para o caso, resolva os seguintes sistemas.</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42D87B8-1EDF-F240-6F6B-DEA44CAC2BCB}"/>
                  </a:ext>
                </a:extLst>
              </p:cNvPr>
              <p:cNvSpPr txBox="1"/>
              <p:nvPr/>
            </p:nvSpPr>
            <p:spPr>
              <a:xfrm>
                <a:off x="403412" y="1157454"/>
                <a:ext cx="6096000" cy="1433726"/>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eqArr>
                          <m:eqArr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eqArrPr>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=5</m:t>
                            </m:r>
                          </m:e>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=9</m:t>
                            </m:r>
                          </m:e>
                        </m:eqAr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b</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eqArr>
                          <m:eqArr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eqArrPr>
                          <m:e>
                            <m:f>
                              <m:f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fPr>
                              <m:num>
                                <m:r>
                                  <a:rPr lang="pt-BR" sz="2200" i="1" kern="100">
                                    <a:effectLst/>
                                    <a:latin typeface="Cambria Math" panose="02040503050406030204" pitchFamily="18" charset="0"/>
                                    <a:ea typeface="MS Mincho" panose="02020609040205080304" pitchFamily="49" charset="-128"/>
                                    <a:cs typeface="Arial" panose="020B0604020202020204" pitchFamily="34" charset="0"/>
                                  </a:rPr>
                                  <m:t>4</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num>
                              <m:den>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den>
                            </m:f>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=1</m:t>
                            </m:r>
                          </m:e>
                          <m:e>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f>
                              <m:f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fPr>
                              <m:num>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num>
                              <m:den>
                                <m:r>
                                  <a:rPr lang="pt-BR" sz="2200" i="1" kern="100">
                                    <a:effectLst/>
                                    <a:latin typeface="Cambria Math" panose="02040503050406030204" pitchFamily="18" charset="0"/>
                                    <a:ea typeface="MS Mincho" panose="02020609040205080304" pitchFamily="49" charset="-128"/>
                                    <a:cs typeface="Arial" panose="020B0604020202020204" pitchFamily="34" charset="0"/>
                                  </a:rPr>
                                  <m:t>2</m:t>
                                </m:r>
                              </m:den>
                            </m:f>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f>
                              <m:f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fPr>
                              <m:num>
                                <m:r>
                                  <a:rPr lang="pt-BR" sz="2200" i="1" kern="100">
                                    <a:effectLst/>
                                    <a:latin typeface="Cambria Math" panose="02040503050406030204" pitchFamily="18" charset="0"/>
                                    <a:ea typeface="MS Mincho" panose="02020609040205080304" pitchFamily="49" charset="-128"/>
                                    <a:cs typeface="Arial" panose="020B0604020202020204" pitchFamily="34" charset="0"/>
                                  </a:rPr>
                                  <m:t>2</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num>
                              <m:den>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den>
                            </m:f>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342D87B8-1EDF-F240-6F6B-DEA44CAC2BCB}"/>
                  </a:ext>
                </a:extLst>
              </p:cNvPr>
              <p:cNvSpPr txBox="1">
                <a:spLocks noRot="1" noChangeAspect="1" noMove="1" noResize="1" noEditPoints="1" noAdjustHandles="1" noChangeArrowheads="1" noChangeShapeType="1" noTextEdit="1"/>
              </p:cNvSpPr>
              <p:nvPr/>
            </p:nvSpPr>
            <p:spPr>
              <a:xfrm>
                <a:off x="403412" y="1157454"/>
                <a:ext cx="6096000" cy="1433726"/>
              </a:xfrm>
              <a:prstGeom prst="rect">
                <a:avLst/>
              </a:prstGeom>
              <a:blipFill>
                <a:blip r:embed="rId2"/>
                <a:stretch>
                  <a:fillRect l="-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BC010D9-8FF7-1094-2DD4-69A8F312FCBE}"/>
                  </a:ext>
                </a:extLst>
              </p:cNvPr>
              <p:cNvSpPr txBox="1"/>
              <p:nvPr/>
            </p:nvSpPr>
            <p:spPr>
              <a:xfrm>
                <a:off x="403412" y="3310813"/>
                <a:ext cx="5334000" cy="900375"/>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eqArr>
                          <m:eqArr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eqArrPr>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e>
                          <m:e>
                            <m:r>
                              <a:rPr lang="pt-BR" sz="2200" i="1" kern="100">
                                <a:effectLst/>
                                <a:latin typeface="Cambria Math" panose="02040503050406030204" pitchFamily="18" charset="0"/>
                                <a:ea typeface="MS Mincho" panose="02020609040205080304" pitchFamily="49" charset="-128"/>
                                <a:cs typeface="Arial" panose="020B0604020202020204" pitchFamily="34" charset="0"/>
                              </a:rPr>
                              <m:t>2</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=9</m:t>
                            </m:r>
                          </m:e>
                        </m:eqAr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b</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eqArr>
                          <m:eqArr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eqArrPr>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=10</m:t>
                            </m:r>
                          </m:e>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−0,5</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=4</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4BC010D9-8FF7-1094-2DD4-69A8F312FCBE}"/>
                  </a:ext>
                </a:extLst>
              </p:cNvPr>
              <p:cNvSpPr txBox="1">
                <a:spLocks noRot="1" noChangeAspect="1" noMove="1" noResize="1" noEditPoints="1" noAdjustHandles="1" noChangeArrowheads="1" noChangeShapeType="1" noTextEdit="1"/>
              </p:cNvSpPr>
              <p:nvPr/>
            </p:nvSpPr>
            <p:spPr>
              <a:xfrm>
                <a:off x="403412" y="3310813"/>
                <a:ext cx="5334000" cy="900375"/>
              </a:xfrm>
              <a:prstGeom prst="rect">
                <a:avLst/>
              </a:prstGeom>
              <a:blipFill>
                <a:blip r:embed="rId3"/>
                <a:stretch>
                  <a:fillRect l="-148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4E0A5392-1214-F6E1-A20C-6572C8D7635E}"/>
                  </a:ext>
                </a:extLst>
              </p:cNvPr>
              <p:cNvSpPr txBox="1"/>
              <p:nvPr/>
            </p:nvSpPr>
            <p:spPr>
              <a:xfrm>
                <a:off x="403412" y="5138475"/>
                <a:ext cx="5109040" cy="900375"/>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eqArr>
                          <m:eqArr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eqArrPr>
                          <m:e>
                            <m:r>
                              <a:rPr lang="pt-BR" sz="2200" i="1" kern="100">
                                <a:effectLst/>
                                <a:latin typeface="Cambria Math" panose="02040503050406030204" pitchFamily="18" charset="0"/>
                                <a:ea typeface="MS Mincho" panose="02020609040205080304" pitchFamily="49" charset="-128"/>
                                <a:cs typeface="Arial" panose="020B0604020202020204" pitchFamily="34" charset="0"/>
                              </a:rPr>
                              <m:t>4</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=8</m:t>
                            </m:r>
                          </m:e>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=7</m:t>
                            </m:r>
                          </m:e>
                        </m:eqAr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d>
                      <m:dPr>
                        <m:begChr m:val="{"/>
                        <m:endChr m:val=""/>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dPr>
                      <m:e>
                        <m:eqArr>
                          <m:eqArrPr>
                            <m:ctrlPr>
                              <a:rPr lang="pt-BR" sz="2200" i="1" kern="100">
                                <a:effectLst/>
                                <a:latin typeface="Cambria Math" panose="02040503050406030204" pitchFamily="18" charset="0"/>
                                <a:ea typeface="MS Mincho" panose="02020609040205080304" pitchFamily="49" charset="-128"/>
                                <a:cs typeface="Arial" panose="020B0604020202020204" pitchFamily="34" charset="0"/>
                              </a:rPr>
                            </m:ctrlPr>
                          </m:eqArrPr>
                          <m:e>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=5</m:t>
                            </m:r>
                          </m:e>
                          <m:e>
                            <m:r>
                              <a:rPr lang="pt-BR" sz="2200" i="1" kern="100">
                                <a:effectLst/>
                                <a:latin typeface="Cambria Math" panose="02040503050406030204" pitchFamily="18" charset="0"/>
                                <a:ea typeface="MS Mincho" panose="02020609040205080304" pitchFamily="49" charset="-128"/>
                                <a:cs typeface="Arial" panose="020B0604020202020204" pitchFamily="34" charset="0"/>
                              </a:rPr>
                              <m:t>2</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𝑥</m:t>
                            </m:r>
                            <m:r>
                              <a:rPr lang="pt-BR" sz="2200" i="1" kern="100">
                                <a:effectLst/>
                                <a:latin typeface="Cambria Math" panose="02040503050406030204" pitchFamily="18" charset="0"/>
                                <a:ea typeface="MS Mincho" panose="02020609040205080304" pitchFamily="49" charset="-128"/>
                                <a:cs typeface="Arial" panose="020B0604020202020204" pitchFamily="34" charset="0"/>
                              </a:rPr>
                              <m:t>+4</m:t>
                            </m:r>
                            <m:r>
                              <a:rPr lang="pt-BR" sz="2200" i="1" kern="100">
                                <a:effectLst/>
                                <a:latin typeface="Cambria Math" panose="02040503050406030204" pitchFamily="18" charset="0"/>
                                <a:ea typeface="MS Mincho" panose="02020609040205080304" pitchFamily="49" charset="-128"/>
                                <a:cs typeface="Arial" panose="020B0604020202020204" pitchFamily="34" charset="0"/>
                              </a:rPr>
                              <m:t>𝑦</m:t>
                            </m:r>
                            <m:r>
                              <a:rPr lang="pt-BR" sz="2200" i="1" kern="100">
                                <a:effectLst/>
                                <a:latin typeface="Cambria Math" panose="02040503050406030204" pitchFamily="18" charset="0"/>
                                <a:ea typeface="MS Mincho" panose="02020609040205080304" pitchFamily="49" charset="-128"/>
                                <a:cs typeface="Arial" panose="020B0604020202020204" pitchFamily="34" charset="0"/>
                              </a:rPr>
                              <m:t>=0</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4E0A5392-1214-F6E1-A20C-6572C8D7635E}"/>
                  </a:ext>
                </a:extLst>
              </p:cNvPr>
              <p:cNvSpPr txBox="1">
                <a:spLocks noRot="1" noChangeAspect="1" noMove="1" noResize="1" noEditPoints="1" noAdjustHandles="1" noChangeArrowheads="1" noChangeShapeType="1" noTextEdit="1"/>
              </p:cNvSpPr>
              <p:nvPr/>
            </p:nvSpPr>
            <p:spPr>
              <a:xfrm>
                <a:off x="403412" y="5138475"/>
                <a:ext cx="5109040" cy="900375"/>
              </a:xfrm>
              <a:prstGeom prst="rect">
                <a:avLst/>
              </a:prstGeom>
              <a:blipFill>
                <a:blip r:embed="rId4"/>
                <a:stretch>
                  <a:fillRect l="-1551"/>
                </a:stretch>
              </a:blipFill>
            </p:spPr>
            <p:txBody>
              <a:bodyPr/>
              <a:lstStyle/>
              <a:p>
                <a:r>
                  <a:rPr lang="pt-BR">
                    <a:noFill/>
                  </a:rPr>
                  <a:t> </a:t>
                </a:r>
              </a:p>
            </p:txBody>
          </p:sp>
        </mc:Fallback>
      </mc:AlternateContent>
      <p:sp>
        <p:nvSpPr>
          <p:cNvPr id="17" name="CaixaDeTexto 16">
            <a:extLst>
              <a:ext uri="{FF2B5EF4-FFF2-40B4-BE49-F238E27FC236}">
                <a16:creationId xmlns:a16="http://schemas.microsoft.com/office/drawing/2014/main" id="{F620F10F-B1AC-8CFB-64DC-AB31D3C86210}"/>
              </a:ext>
            </a:extLst>
          </p:cNvPr>
          <p:cNvSpPr txBox="1"/>
          <p:nvPr/>
        </p:nvSpPr>
        <p:spPr>
          <a:xfrm>
            <a:off x="5898777" y="720637"/>
            <a:ext cx="5952562" cy="2354491"/>
          </a:xfrm>
          <a:prstGeom prst="rect">
            <a:avLst/>
          </a:prstGeom>
          <a:noFill/>
        </p:spPr>
        <p:txBody>
          <a:bodyPr wrap="square">
            <a:spAutoFit/>
          </a:bodyPr>
          <a:lstStyle/>
          <a:p>
            <a:pPr algn="ctr"/>
            <a:r>
              <a:rPr lang="pt-BR" sz="2000" b="1" i="0" u="none" strike="noStrike" baseline="0" dirty="0">
                <a:latin typeface="Arial Narrow" panose="020B0606020202030204" pitchFamily="34" charset="0"/>
                <a:cs typeface="Arial" panose="020B0604020202020204" pitchFamily="34" charset="0"/>
              </a:rPr>
              <a:t>PROBLEMAS ENVOLVENDO EQUAÇÕES E SISTEMAS DE EQUAÇÕES POLINOMIAIS DO 1° GRAU COM DUAS VARIÁVEIS</a:t>
            </a:r>
          </a:p>
          <a:p>
            <a:pPr algn="just"/>
            <a:r>
              <a:rPr lang="pt-BR" sz="2100" b="0" i="0" u="none" strike="noStrike" baseline="0" dirty="0">
                <a:latin typeface="Arial Narrow" panose="020B0606020202030204" pitchFamily="34" charset="0"/>
                <a:cs typeface="Arial" panose="020B0604020202020204" pitchFamily="34" charset="0"/>
              </a:rPr>
              <a:t>Miguel precisa comprar lápis e borrachas. Se ele comprar </a:t>
            </a:r>
            <a:r>
              <a:rPr lang="pt-BR" sz="2100" b="0" i="1" u="none" strike="noStrike" baseline="0" dirty="0">
                <a:latin typeface="Arial Narrow" panose="020B0606020202030204" pitchFamily="34" charset="0"/>
                <a:cs typeface="Arial" panose="020B0604020202020204" pitchFamily="34" charset="0"/>
              </a:rPr>
              <a:t>2 </a:t>
            </a:r>
            <a:r>
              <a:rPr lang="pt-BR" sz="2100" b="0" i="0" u="none" strike="noStrike" baseline="0" dirty="0">
                <a:latin typeface="Arial Narrow" panose="020B0606020202030204" pitchFamily="34" charset="0"/>
                <a:cs typeface="Arial" panose="020B0604020202020204" pitchFamily="34" charset="0"/>
              </a:rPr>
              <a:t>lápis e </a:t>
            </a:r>
            <a:r>
              <a:rPr lang="pt-BR" sz="2100" b="0" i="1" u="none" strike="noStrike" baseline="0" dirty="0">
                <a:latin typeface="Arial Narrow" panose="020B0606020202030204" pitchFamily="34" charset="0"/>
                <a:cs typeface="Arial" panose="020B0604020202020204" pitchFamily="34" charset="0"/>
              </a:rPr>
              <a:t>5 </a:t>
            </a:r>
            <a:r>
              <a:rPr lang="pt-BR" sz="2100" b="0" i="0" u="none" strike="noStrike" baseline="0" dirty="0">
                <a:latin typeface="Arial Narrow" panose="020B0606020202030204" pitchFamily="34" charset="0"/>
                <a:cs typeface="Arial" panose="020B0604020202020204" pitchFamily="34" charset="0"/>
              </a:rPr>
              <a:t>borrachas, gastará R$ </a:t>
            </a:r>
            <a:r>
              <a:rPr lang="pt-BR" sz="2100" b="0" i="1" u="none" strike="noStrike" baseline="0" dirty="0">
                <a:latin typeface="Arial Narrow" panose="020B0606020202030204" pitchFamily="34" charset="0"/>
                <a:cs typeface="Arial" panose="020B0604020202020204" pitchFamily="34" charset="0"/>
              </a:rPr>
              <a:t>17,00</a:t>
            </a:r>
            <a:r>
              <a:rPr lang="pt-BR" sz="2100" b="0" i="0" u="none" strike="noStrike" baseline="0" dirty="0">
                <a:latin typeface="Arial Narrow" panose="020B0606020202030204" pitchFamily="34" charset="0"/>
                <a:cs typeface="Arial" panose="020B0604020202020204" pitchFamily="34" charset="0"/>
              </a:rPr>
              <a:t>. Mas se ele resolver comprar </a:t>
            </a:r>
            <a:r>
              <a:rPr lang="pt-BR" sz="2100" b="0" i="1" u="none" strike="noStrike" baseline="0" dirty="0">
                <a:latin typeface="Arial Narrow" panose="020B0606020202030204" pitchFamily="34" charset="0"/>
                <a:cs typeface="Arial" panose="020B0604020202020204" pitchFamily="34" charset="0"/>
              </a:rPr>
              <a:t>4 </a:t>
            </a:r>
            <a:r>
              <a:rPr lang="pt-BR" sz="2100" b="0" i="0" u="none" strike="noStrike" baseline="0" dirty="0">
                <a:latin typeface="Arial Narrow" panose="020B0606020202030204" pitchFamily="34" charset="0"/>
                <a:cs typeface="Arial" panose="020B0604020202020204" pitchFamily="34" charset="0"/>
              </a:rPr>
              <a:t>lápis e </a:t>
            </a:r>
            <a:r>
              <a:rPr lang="pt-BR" sz="2100" b="0" i="1" u="none" strike="noStrike" baseline="0" dirty="0">
                <a:latin typeface="Arial Narrow" panose="020B0606020202030204" pitchFamily="34" charset="0"/>
                <a:cs typeface="Arial" panose="020B0604020202020204" pitchFamily="34" charset="0"/>
              </a:rPr>
              <a:t>2 </a:t>
            </a:r>
            <a:r>
              <a:rPr lang="pt-BR" sz="2100" b="0" i="0" u="none" strike="noStrike" baseline="0" dirty="0">
                <a:latin typeface="Arial Narrow" panose="020B0606020202030204" pitchFamily="34" charset="0"/>
                <a:cs typeface="Arial" panose="020B0604020202020204" pitchFamily="34" charset="0"/>
              </a:rPr>
              <a:t>borrachas, gastará </a:t>
            </a:r>
            <a:r>
              <a:rPr lang="pt-BR" sz="2100" dirty="0">
                <a:latin typeface="Arial Narrow" panose="020B0606020202030204" pitchFamily="34" charset="0"/>
                <a:cs typeface="Arial" panose="020B0604020202020204" pitchFamily="34" charset="0"/>
              </a:rPr>
              <a:t> </a:t>
            </a:r>
            <a:r>
              <a:rPr lang="pt-BR" sz="2100" b="0" i="0" u="none" strike="noStrike" baseline="0" dirty="0">
                <a:latin typeface="Arial Narrow" panose="020B0606020202030204" pitchFamily="34" charset="0"/>
                <a:cs typeface="Arial" panose="020B0604020202020204" pitchFamily="34" charset="0"/>
              </a:rPr>
              <a:t>R$ </a:t>
            </a:r>
            <a:r>
              <a:rPr lang="pt-BR" sz="2100" b="0" i="1" u="none" strike="noStrike" baseline="0" dirty="0">
                <a:latin typeface="Arial Narrow" panose="020B0606020202030204" pitchFamily="34" charset="0"/>
                <a:cs typeface="Arial" panose="020B0604020202020204" pitchFamily="34" charset="0"/>
              </a:rPr>
              <a:t>18,00</a:t>
            </a:r>
            <a:r>
              <a:rPr lang="pt-BR" sz="2100" b="0" i="0" u="none" strike="noStrike" baseline="0" dirty="0">
                <a:latin typeface="Arial Narrow" panose="020B0606020202030204" pitchFamily="34" charset="0"/>
                <a:cs typeface="Arial" panose="020B0604020202020204" pitchFamily="34" charset="0"/>
              </a:rPr>
              <a:t>. Sabendo disso, determine o valor de cada item.</a:t>
            </a:r>
            <a:endParaRPr lang="pt-BR" sz="21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FD27D294-6BB3-6B2F-C318-83E804DF1902}"/>
                  </a:ext>
                </a:extLst>
              </p:cNvPr>
              <p:cNvSpPr txBox="1"/>
              <p:nvPr/>
            </p:nvSpPr>
            <p:spPr>
              <a:xfrm>
                <a:off x="5908956" y="3075128"/>
                <a:ext cx="6006071" cy="3231910"/>
              </a:xfrm>
              <a:prstGeom prst="rect">
                <a:avLst/>
              </a:prstGeom>
              <a:noFill/>
            </p:spPr>
            <p:txBody>
              <a:bodyPr wrap="square">
                <a:spAutoFit/>
              </a:bodyPr>
              <a:lstStyle/>
              <a:p>
                <a:pPr algn="just"/>
                <a:r>
                  <a:rPr lang="pt-BR" sz="2100" b="0" i="1" u="sng" strike="noStrike" baseline="0" dirty="0">
                    <a:latin typeface="Arial Narrow" panose="020B0606020202030204" pitchFamily="34" charset="0"/>
                    <a:cs typeface="Arial" panose="020B0604020202020204" pitchFamily="34" charset="0"/>
                  </a:rPr>
                  <a:t>Resolução:</a:t>
                </a:r>
              </a:p>
              <a:p>
                <a:pPr algn="just"/>
                <a:r>
                  <a:rPr lang="pt-BR" sz="2100" b="0" i="1" u="none" strike="noStrike" baseline="0" dirty="0">
                    <a:latin typeface="Arial Narrow" panose="020B0606020202030204" pitchFamily="34" charset="0"/>
                    <a:cs typeface="Arial" panose="020B0604020202020204" pitchFamily="34" charset="0"/>
                  </a:rPr>
                  <a:t>Sendo </a:t>
                </a:r>
                <a14:m>
                  <m:oMath xmlns:m="http://schemas.openxmlformats.org/officeDocument/2006/math">
                    <m:r>
                      <a:rPr lang="pt-BR" sz="2100" b="0" i="1" u="none" strike="noStrike" baseline="0" dirty="0" smtClean="0">
                        <a:latin typeface="Cambria Math" panose="02040503050406030204" pitchFamily="18" charset="0"/>
                        <a:cs typeface="Arial" panose="020B0604020202020204" pitchFamily="34" charset="0"/>
                      </a:rPr>
                      <m:t>𝑥</m:t>
                    </m:r>
                  </m:oMath>
                </a14:m>
                <a:r>
                  <a:rPr lang="pt-BR" sz="2100" b="0" i="1" u="none" strike="noStrike" baseline="0" dirty="0">
                    <a:latin typeface="Arial Narrow" panose="020B0606020202030204" pitchFamily="34" charset="0"/>
                    <a:cs typeface="Arial" panose="020B0604020202020204" pitchFamily="34" charset="0"/>
                  </a:rPr>
                  <a:t> o preço do lápis e </a:t>
                </a:r>
                <a14:m>
                  <m:oMath xmlns:m="http://schemas.openxmlformats.org/officeDocument/2006/math">
                    <m:r>
                      <a:rPr lang="pt-BR" sz="2100" b="0" i="1" u="none" strike="noStrike" baseline="0" dirty="0" smtClean="0">
                        <a:latin typeface="Cambria Math" panose="02040503050406030204" pitchFamily="18" charset="0"/>
                        <a:cs typeface="Arial" panose="020B0604020202020204" pitchFamily="34" charset="0"/>
                      </a:rPr>
                      <m:t>𝑦</m:t>
                    </m:r>
                  </m:oMath>
                </a14:m>
                <a:r>
                  <a:rPr lang="pt-BR" sz="2100" b="0" i="1" u="none" strike="noStrike" baseline="0" dirty="0">
                    <a:latin typeface="Arial Narrow" panose="020B0606020202030204" pitchFamily="34" charset="0"/>
                    <a:cs typeface="Arial" panose="020B0604020202020204" pitchFamily="34" charset="0"/>
                  </a:rPr>
                  <a:t> o preço da borracha, podemos montar duas equações que representem este problema:</a:t>
                </a:r>
                <a:r>
                  <a:rPr lang="pt-BR" sz="2100" i="1" dirty="0">
                    <a:latin typeface="Arial Narrow" panose="020B0606020202030204" pitchFamily="34" charset="0"/>
                    <a:cs typeface="Arial" panose="020B0604020202020204" pitchFamily="34" charset="0"/>
                  </a:rPr>
                  <a:t> </a:t>
                </a:r>
              </a:p>
              <a:p>
                <a:pPr algn="just"/>
                <a:r>
                  <a:rPr lang="pt-BR" sz="21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100" i="1" kern="100" dirty="0">
                    <a:effectLst/>
                    <a:latin typeface="Arial Narrow" panose="020B0606020202030204" pitchFamily="34" charset="0"/>
                    <a:ea typeface="MS Mincho" panose="02020609040205080304" pitchFamily="49" charset="-128"/>
                    <a:cs typeface="Times New Roman" panose="02020603050405020304" pitchFamily="18" charset="0"/>
                  </a:rPr>
                  <a:t>2 lápis e 5 borrachas é igual a 17)</a:t>
                </a:r>
                <a:r>
                  <a:rPr lang="pt-BR" sz="2100" i="1" kern="100" dirty="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a:t> </a:t>
                </a:r>
                <a14:m>
                  <m:oMath xmlns:m="http://schemas.openxmlformats.org/officeDocument/2006/math">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=17</m:t>
                    </m:r>
                  </m:oMath>
                </a14:m>
                <a:r>
                  <a:rPr lang="pt-BR" sz="21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100" i="1" kern="100" dirty="0">
                    <a:effectLst/>
                    <a:latin typeface="Arial Narrow" panose="020B0606020202030204" pitchFamily="34" charset="0"/>
                    <a:ea typeface="MS Mincho" panose="02020609040205080304" pitchFamily="49" charset="-128"/>
                    <a:cs typeface="Times New Roman" panose="02020603050405020304" pitchFamily="18" charset="0"/>
                  </a:rPr>
                  <a:t>4 lápis e 2 borrachas é igual a 18)</a:t>
                </a:r>
                <a:r>
                  <a:rPr lang="pt-BR" sz="21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100" b="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18</m:t>
                    </m:r>
                  </m:oMath>
                </a14:m>
                <a:r>
                  <a:rPr lang="pt-BR" sz="21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buNone/>
                </a:pPr>
                <a:r>
                  <a:rPr lang="pt-BR" sz="2100" i="1" kern="100" dirty="0">
                    <a:latin typeface="Arial Narrow" panose="020B0606020202030204" pitchFamily="34" charset="0"/>
                    <a:ea typeface="MS Mincho" panose="02020609040205080304" pitchFamily="49" charset="-128"/>
                    <a:cs typeface="Times New Roman" panose="02020603050405020304" pitchFamily="18" charset="0"/>
                  </a:rPr>
                  <a:t>Montamos então um sistema com essas duas equações:</a:t>
                </a:r>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d>
                        <m:dPr>
                          <m:begChr m:val="{"/>
                          <m:endChr m:val=""/>
                          <m:ctrlPr>
                            <a:rPr lang="pt-BR" sz="2100" i="1"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dPr>
                        <m:e>
                          <m:eqArr>
                            <m:eqArrPr>
                              <m:ctrlPr>
                                <a:rPr lang="pt-BR" sz="2100" i="1"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eqArrPr>
                            <m:e>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+5</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=17</m:t>
                              </m:r>
                            </m:e>
                            <m:e>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4</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=18</m:t>
                              </m:r>
                            </m:e>
                          </m:eqArr>
                        </m:e>
                      </m:d>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9" name="CaixaDeTexto 18">
                <a:extLst>
                  <a:ext uri="{FF2B5EF4-FFF2-40B4-BE49-F238E27FC236}">
                    <a16:creationId xmlns:a16="http://schemas.microsoft.com/office/drawing/2014/main" id="{FD27D294-6BB3-6B2F-C318-83E804DF1902}"/>
                  </a:ext>
                </a:extLst>
              </p:cNvPr>
              <p:cNvSpPr txBox="1">
                <a:spLocks noRot="1" noChangeAspect="1" noMove="1" noResize="1" noEditPoints="1" noAdjustHandles="1" noChangeArrowheads="1" noChangeShapeType="1" noTextEdit="1"/>
              </p:cNvSpPr>
              <p:nvPr/>
            </p:nvSpPr>
            <p:spPr>
              <a:xfrm>
                <a:off x="5908956" y="3075128"/>
                <a:ext cx="6006071" cy="3231910"/>
              </a:xfrm>
              <a:prstGeom prst="rect">
                <a:avLst/>
              </a:prstGeom>
              <a:blipFill>
                <a:blip r:embed="rId5"/>
                <a:stretch>
                  <a:fillRect l="-1217" t="-1130" r="-1116"/>
                </a:stretch>
              </a:blipFill>
            </p:spPr>
            <p:txBody>
              <a:bodyPr/>
              <a:lstStyle/>
              <a:p>
                <a:r>
                  <a:rPr lang="pt-BR">
                    <a:noFill/>
                  </a:rPr>
                  <a:t> </a:t>
                </a:r>
              </a:p>
            </p:txBody>
          </p:sp>
        </mc:Fallback>
      </mc:AlternateContent>
    </p:spTree>
    <p:extLst>
      <p:ext uri="{BB962C8B-B14F-4D97-AF65-F5344CB8AC3E}">
        <p14:creationId xmlns:p14="http://schemas.microsoft.com/office/powerpoint/2010/main" val="15842663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023E753F-A6E7-7426-8823-CC2A837E0AF6}"/>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276197" y="384833"/>
            <a:ext cx="3310322" cy="684923"/>
          </a:xfrm>
          <a:prstGeom prst="rect">
            <a:avLst/>
          </a:prstGeom>
          <a:noFill/>
          <a:ln>
            <a:noFill/>
          </a:ln>
          <a:extLst>
            <a:ext uri="{53640926-AAD7-44D8-BBD7-CCE9431645EC}">
              <a14:shadowObscured xmlns:a14="http://schemas.microsoft.com/office/drawing/2010/main"/>
            </a:ext>
          </a:extLst>
        </p:spPr>
      </p:pic>
      <p:cxnSp>
        <p:nvCxnSpPr>
          <p:cNvPr id="3" name="Conector reto 2">
            <a:extLst>
              <a:ext uri="{FF2B5EF4-FFF2-40B4-BE49-F238E27FC236}">
                <a16:creationId xmlns:a16="http://schemas.microsoft.com/office/drawing/2014/main" id="{3DBFFFEA-9D47-EA09-9880-0723839F0BE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5DE0A30-9CA3-7FCA-90B2-EB3A655479B7}"/>
                  </a:ext>
                </a:extLst>
              </p:cNvPr>
              <p:cNvSpPr txBox="1"/>
              <p:nvPr/>
            </p:nvSpPr>
            <p:spPr>
              <a:xfrm>
                <a:off x="276197" y="1103491"/>
                <a:ext cx="5551143" cy="4842479"/>
              </a:xfrm>
              <a:prstGeom prst="rect">
                <a:avLst/>
              </a:prstGeom>
              <a:noFill/>
            </p:spPr>
            <p:txBody>
              <a:bodyPr wrap="square">
                <a:spAutoFit/>
              </a:bodyPr>
              <a:lstStyle/>
              <a:p>
                <a:pPr algn="just">
                  <a:spcAft>
                    <a:spcPts val="600"/>
                  </a:spcAft>
                  <a:buNone/>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Dividindo a segunda equação por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d>
                  </m:oMath>
                </a14:m>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obtemos um sistema equivalente: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600"/>
                  </a:spcAft>
                  <a:buNone/>
                </a:pPr>
                <a14:m>
                  <m:oMathPara xmlns:m="http://schemas.openxmlformats.org/officeDocument/2006/math">
                    <m:oMathParaPr>
                      <m:jc m:val="centerGroup"/>
                    </m:oMathParaPr>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=17</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=−9</m:t>
                              </m:r>
                            </m:e>
                          </m:eqAr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600"/>
                  </a:spcAft>
                  <a:buNone/>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Utilizando o método da adição,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600"/>
                  </a:spcAft>
                  <a:buNone/>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d>
                            <m:dPr>
                              <m:begChr m:val="{"/>
                              <m:endChr m:val=""/>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=17</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=−9</m:t>
                                  </m:r>
                                </m:e>
                              </m:eqArr>
                            </m:e>
                          </m:d>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6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6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 </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6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5DE0A30-9CA3-7FCA-90B2-EB3A655479B7}"/>
                  </a:ext>
                </a:extLst>
              </p:cNvPr>
              <p:cNvSpPr txBox="1">
                <a:spLocks noRot="1" noChangeAspect="1" noMove="1" noResize="1" noEditPoints="1" noAdjustHandles="1" noChangeArrowheads="1" noChangeShapeType="1" noTextEdit="1"/>
              </p:cNvSpPr>
              <p:nvPr/>
            </p:nvSpPr>
            <p:spPr>
              <a:xfrm>
                <a:off x="276197" y="1103491"/>
                <a:ext cx="5551143" cy="4842479"/>
              </a:xfrm>
              <a:prstGeom prst="rect">
                <a:avLst/>
              </a:prstGeom>
              <a:blipFill>
                <a:blip r:embed="rId3"/>
                <a:stretch>
                  <a:fillRect l="-1427" t="-756" r="-13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D06368E-FE4E-E43D-DFC8-11DED0A641EC}"/>
                  </a:ext>
                </a:extLst>
              </p:cNvPr>
              <p:cNvSpPr txBox="1"/>
              <p:nvPr/>
            </p:nvSpPr>
            <p:spPr>
              <a:xfrm>
                <a:off x="6463553" y="745123"/>
                <a:ext cx="5235387" cy="5009385"/>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Substituímos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na primeira equação do sistema, teremos: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=18</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+2∙2=18</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+4=18</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=18−4</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14</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=3,5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i="1" kern="0" dirty="0">
                    <a:effectLst/>
                    <a:latin typeface="Arial Narrow" panose="020B0606020202030204" pitchFamily="34" charset="0"/>
                    <a:ea typeface="MS Mincho" panose="02020609040205080304" pitchFamily="49" charset="-128"/>
                    <a:cs typeface="Times New Roman" panose="02020603050405020304" pitchFamily="18" charset="0"/>
                  </a:rPr>
                  <a:t>Portanto, o preço (</a:t>
                </a:r>
                <a14:m>
                  <m:oMath xmlns:m="http://schemas.openxmlformats.org/officeDocument/2006/math">
                    <m:r>
                      <a:rPr lang="pt-BR" sz="2200" i="1" kern="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i="1" kern="0" dirty="0">
                    <a:effectLst/>
                    <a:latin typeface="Arial Narrow" panose="020B0606020202030204" pitchFamily="34" charset="0"/>
                    <a:ea typeface="MS Mincho" panose="02020609040205080304" pitchFamily="49" charset="-128"/>
                    <a:cs typeface="Times New Roman" panose="02020603050405020304" pitchFamily="18" charset="0"/>
                  </a:rPr>
                  <a:t>) do lápis é igual a R$ 3,50 e o preço (y) da borracha é R$ 2,00.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2D06368E-FE4E-E43D-DFC8-11DED0A641EC}"/>
                  </a:ext>
                </a:extLst>
              </p:cNvPr>
              <p:cNvSpPr txBox="1">
                <a:spLocks noRot="1" noChangeAspect="1" noMove="1" noResize="1" noEditPoints="1" noAdjustHandles="1" noChangeArrowheads="1" noChangeShapeType="1" noTextEdit="1"/>
              </p:cNvSpPr>
              <p:nvPr/>
            </p:nvSpPr>
            <p:spPr>
              <a:xfrm>
                <a:off x="6463553" y="745123"/>
                <a:ext cx="5235387" cy="5009385"/>
              </a:xfrm>
              <a:prstGeom prst="rect">
                <a:avLst/>
              </a:prstGeom>
              <a:blipFill>
                <a:blip r:embed="rId4"/>
                <a:stretch>
                  <a:fillRect l="-1513" t="-487" r="-1513" b="-1703"/>
                </a:stretch>
              </a:blipFill>
            </p:spPr>
            <p:txBody>
              <a:bodyPr/>
              <a:lstStyle/>
              <a:p>
                <a:r>
                  <a:rPr lang="pt-BR">
                    <a:noFill/>
                  </a:rPr>
                  <a:t> </a:t>
                </a:r>
              </a:p>
            </p:txBody>
          </p:sp>
        </mc:Fallback>
      </mc:AlternateContent>
    </p:spTree>
    <p:extLst>
      <p:ext uri="{BB962C8B-B14F-4D97-AF65-F5344CB8AC3E}">
        <p14:creationId xmlns:p14="http://schemas.microsoft.com/office/powerpoint/2010/main" val="5936973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7BB24-28A8-FA3B-DEFB-C050EC65DAC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7ADBB1C-2F92-D86F-784A-D039A33F186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7168FA30-81F9-2EEC-FAFB-7327EAD26801}"/>
              </a:ext>
            </a:extLst>
          </p:cNvPr>
          <p:cNvPicPr>
            <a:picLocks noChangeAspect="1"/>
          </p:cNvPicPr>
          <p:nvPr/>
        </p:nvPicPr>
        <p:blipFill>
          <a:blip r:embed="rId2"/>
          <a:stretch>
            <a:fillRect/>
          </a:stretch>
        </p:blipFill>
        <p:spPr>
          <a:xfrm>
            <a:off x="269861" y="414036"/>
            <a:ext cx="2353003" cy="45726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EB1BA38-CFA6-3665-46D6-0CB0DE7F6E64}"/>
                  </a:ext>
                </a:extLst>
              </p:cNvPr>
              <p:cNvSpPr txBox="1"/>
              <p:nvPr/>
            </p:nvSpPr>
            <p:spPr>
              <a:xfrm>
                <a:off x="208472" y="955951"/>
                <a:ext cx="6094562" cy="506638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5. </a:t>
                </a:r>
                <a:r>
                  <a:rPr lang="pt-BR" sz="2200" b="0" i="0" u="none" strike="noStrike" baseline="0" dirty="0">
                    <a:latin typeface="Arial Narrow" panose="020B0606020202030204" pitchFamily="34" charset="0"/>
                    <a:cs typeface="Arial" panose="020B0604020202020204" pitchFamily="34" charset="0"/>
                  </a:rPr>
                  <a:t>Em uma fazenda são criados </a:t>
                </a:r>
                <a:r>
                  <a:rPr lang="pt-BR" sz="2200" b="0" i="1" u="none" strike="noStrike" baseline="0" dirty="0">
                    <a:latin typeface="Arial Narrow" panose="020B0606020202030204" pitchFamily="34" charset="0"/>
                    <a:cs typeface="Arial" panose="020B0604020202020204" pitchFamily="34" charset="0"/>
                  </a:rPr>
                  <a:t>72 </a:t>
                </a:r>
                <a:r>
                  <a:rPr lang="pt-BR" sz="2200" b="0" i="0" u="none" strike="noStrike" baseline="0" dirty="0">
                    <a:latin typeface="Arial Narrow" panose="020B0606020202030204" pitchFamily="34" charset="0"/>
                    <a:cs typeface="Arial" panose="020B0604020202020204" pitchFamily="34" charset="0"/>
                  </a:rPr>
                  <a:t>animais, entre eles há somente cavalos e vacas. Sabe-se que há </a:t>
                </a:r>
                <a:r>
                  <a:rPr lang="pt-BR" sz="2200" b="0" i="1" u="none" strike="noStrike" baseline="0" dirty="0">
                    <a:latin typeface="Arial Narrow" panose="020B0606020202030204" pitchFamily="34" charset="0"/>
                    <a:cs typeface="Arial" panose="020B0604020202020204" pitchFamily="34" charset="0"/>
                  </a:rPr>
                  <a:t>8 </a:t>
                </a:r>
                <a:r>
                  <a:rPr lang="pt-BR" sz="2200" b="0" i="0" u="none" strike="noStrike" baseline="0" dirty="0">
                    <a:latin typeface="Arial Narrow" panose="020B0606020202030204" pitchFamily="34" charset="0"/>
                    <a:cs typeface="Arial" panose="020B0604020202020204" pitchFamily="34" charset="0"/>
                  </a:rPr>
                  <a:t>cavalos a mais do que vacas. Considere </a:t>
                </a:r>
                <a:r>
                  <a:rPr lang="pt-BR" sz="2200" b="0" i="1" u="none" strike="noStrike" baseline="0" dirty="0">
                    <a:latin typeface="Arial Narrow" panose="020B0606020202030204" pitchFamily="34" charset="0"/>
                    <a:cs typeface="Arial" panose="020B0604020202020204" pitchFamily="34" charset="0"/>
                  </a:rPr>
                  <a:t>c</a:t>
                </a:r>
                <a:r>
                  <a:rPr lang="pt-BR" sz="2200" b="0" i="0" u="none" strike="noStrike" baseline="0" dirty="0">
                    <a:latin typeface="Arial Narrow" panose="020B0606020202030204" pitchFamily="34" charset="0"/>
                    <a:cs typeface="Arial" panose="020B0604020202020204" pitchFamily="34" charset="0"/>
                  </a:rPr>
                  <a:t> a quantidade de cavalos e </a:t>
                </a:r>
                <a:r>
                  <a:rPr lang="pt-BR" sz="2200" b="0" i="1" u="none" strike="noStrike" baseline="0" dirty="0">
                    <a:latin typeface="Arial Narrow" panose="020B0606020202030204" pitchFamily="34" charset="0"/>
                    <a:cs typeface="Arial" panose="020B0604020202020204" pitchFamily="34" charset="0"/>
                  </a:rPr>
                  <a:t>v </a:t>
                </a:r>
                <a:r>
                  <a:rPr lang="pt-BR" sz="2200" b="0" i="0" u="none" strike="noStrike" baseline="0" dirty="0">
                    <a:latin typeface="Arial Narrow" panose="020B0606020202030204" pitchFamily="34" charset="0"/>
                    <a:cs typeface="Arial" panose="020B0604020202020204" pitchFamily="34" charset="0"/>
                  </a:rPr>
                  <a:t>a quantidade de vacas.</a:t>
                </a:r>
              </a:p>
              <a:p>
                <a:pPr algn="just"/>
                <a:r>
                  <a:rPr lang="pt-BR" sz="2200" b="0" i="0" u="none" strike="noStrike" baseline="0" dirty="0">
                    <a:latin typeface="Arial Narrow" panose="020B0606020202030204" pitchFamily="34" charset="0"/>
                    <a:cs typeface="Arial" panose="020B0604020202020204" pitchFamily="34" charset="0"/>
                  </a:rPr>
                  <a:t>Qual é o sistema de equações que possibilita calcular a quantidade de animais de cada espécie?</a:t>
                </a:r>
              </a:p>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=72</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=72</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=72</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0EB1BA38-CFA6-3665-46D6-0CB0DE7F6E64}"/>
                  </a:ext>
                </a:extLst>
              </p:cNvPr>
              <p:cNvSpPr txBox="1">
                <a:spLocks noRot="1" noChangeAspect="1" noMove="1" noResize="1" noEditPoints="1" noAdjustHandles="1" noChangeArrowheads="1" noChangeShapeType="1" noTextEdit="1"/>
              </p:cNvSpPr>
              <p:nvPr/>
            </p:nvSpPr>
            <p:spPr>
              <a:xfrm>
                <a:off x="208472" y="955951"/>
                <a:ext cx="6094562" cy="5066387"/>
              </a:xfrm>
              <a:prstGeom prst="rect">
                <a:avLst/>
              </a:prstGeom>
              <a:blipFill>
                <a:blip r:embed="rId3"/>
                <a:stretch>
                  <a:fillRect l="-1300" t="-842" r="-1300"/>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1163AA30-BA56-E678-F3D5-E7B62A6AF520}"/>
              </a:ext>
            </a:extLst>
          </p:cNvPr>
          <p:cNvSpPr txBox="1"/>
          <p:nvPr/>
        </p:nvSpPr>
        <p:spPr>
          <a:xfrm>
            <a:off x="6303034" y="642668"/>
            <a:ext cx="5680494" cy="280076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6. </a:t>
            </a:r>
            <a:r>
              <a:rPr lang="pt-BR" sz="2200" b="0" i="0" u="none" strike="noStrike" baseline="0" dirty="0">
                <a:latin typeface="Arial Narrow" panose="020B0606020202030204" pitchFamily="34" charset="0"/>
                <a:cs typeface="Arial" panose="020B0604020202020204" pitchFamily="34" charset="0"/>
              </a:rPr>
              <a:t>Carlos e Bia contrataram planos de dados móveis para seus celulares. O valor total dos planos contratados foi de R$ </a:t>
            </a:r>
            <a:r>
              <a:rPr lang="pt-BR" sz="2200" b="0" i="1" u="none" strike="noStrike" baseline="0" dirty="0">
                <a:latin typeface="Arial Narrow" panose="020B0606020202030204" pitchFamily="34" charset="0"/>
                <a:cs typeface="Arial" panose="020B0604020202020204" pitchFamily="34" charset="0"/>
              </a:rPr>
              <a:t>80,00</a:t>
            </a:r>
            <a:r>
              <a:rPr lang="pt-BR" sz="2200" b="0" i="0" u="none" strike="noStrike" baseline="0" dirty="0">
                <a:latin typeface="Arial Narrow" panose="020B0606020202030204" pitchFamily="34" charset="0"/>
                <a:cs typeface="Arial" panose="020B0604020202020204" pitchFamily="34" charset="0"/>
              </a:rPr>
              <a:t>. Carlos gastou em seu plano o triplo do valor de Bia.</a:t>
            </a:r>
          </a:p>
          <a:p>
            <a:pPr algn="just"/>
            <a:r>
              <a:rPr lang="pt-BR" sz="2200" b="0" i="0" u="none" strike="noStrike" baseline="0" dirty="0">
                <a:latin typeface="Arial Narrow" panose="020B0606020202030204" pitchFamily="34" charset="0"/>
                <a:cs typeface="Arial" panose="020B0604020202020204" pitchFamily="34" charset="0"/>
              </a:rPr>
              <a:t>a) Qual é o sistema de equações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que melhor traduz o problema?</a:t>
            </a:r>
          </a:p>
          <a:p>
            <a:pPr algn="just"/>
            <a:r>
              <a:rPr lang="pt-BR" sz="2200" b="0" i="0" u="none" strike="noStrike" baseline="0" dirty="0">
                <a:latin typeface="Arial Narrow" panose="020B0606020202030204" pitchFamily="34" charset="0"/>
                <a:cs typeface="Arial" panose="020B0604020202020204" pitchFamily="34" charset="0"/>
              </a:rPr>
              <a:t>b) Quais são os valores dos planos contratados por Carlos e Bia?</a:t>
            </a:r>
            <a:endParaRPr lang="pt-BR" sz="2200" dirty="0">
              <a:latin typeface="Arial Narrow" panose="020B060602020203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97D1B306-5961-580E-211D-372DECE0F21B}"/>
              </a:ext>
            </a:extLst>
          </p:cNvPr>
          <p:cNvSpPr txBox="1"/>
          <p:nvPr/>
        </p:nvSpPr>
        <p:spPr>
          <a:xfrm>
            <a:off x="6303034" y="3900154"/>
            <a:ext cx="5680493" cy="1446550"/>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7. </a:t>
            </a:r>
            <a:r>
              <a:rPr lang="pt-BR" sz="2200" b="0" i="0" u="none" strike="noStrike" baseline="0" dirty="0">
                <a:latin typeface="Arial Narrow" panose="020B0606020202030204" pitchFamily="34" charset="0"/>
                <a:cs typeface="Arial" panose="020B0604020202020204" pitchFamily="34" charset="0"/>
              </a:rPr>
              <a:t>A quantidade de pontos de Alberto em um jogo, é o dobro da quantidade de pontos de Beto nesse mesmo jogo. Somando a pontuação dos dois, tem-se o total de </a:t>
            </a:r>
            <a:r>
              <a:rPr lang="pt-BR" sz="2200" b="0" i="1" u="none" strike="noStrike" baseline="0" dirty="0">
                <a:latin typeface="Arial Narrow" panose="020B0606020202030204" pitchFamily="34" charset="0"/>
                <a:cs typeface="Arial" panose="020B0604020202020204" pitchFamily="34" charset="0"/>
              </a:rPr>
              <a:t>150 </a:t>
            </a:r>
            <a:r>
              <a:rPr lang="pt-BR" sz="2200" b="0" i="0" u="none" strike="noStrike" baseline="0" dirty="0">
                <a:latin typeface="Arial Narrow" panose="020B0606020202030204" pitchFamily="34" charset="0"/>
                <a:cs typeface="Arial" panose="020B0604020202020204" pitchFamily="34" charset="0"/>
              </a:rPr>
              <a:t>pontos. Quantos pontos tem Alberto?</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4F0EF50-E733-E8EE-B651-F24CF6DADE61}"/>
                  </a:ext>
                </a:extLst>
              </p:cNvPr>
              <p:cNvSpPr txBox="1"/>
              <p:nvPr/>
            </p:nvSpPr>
            <p:spPr>
              <a:xfrm>
                <a:off x="3255753" y="3209272"/>
                <a:ext cx="3146612" cy="1602746"/>
              </a:xfrm>
              <a:prstGeom prst="rect">
                <a:avLst/>
              </a:prstGeom>
              <a:noFill/>
            </p:spPr>
            <p:txBody>
              <a:bodyPr wrap="square">
                <a:spAutoFit/>
              </a:bodyPr>
              <a:lstStyle/>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=72</m:t>
                            </m:r>
                          </m:e>
                        </m:eqArr>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m:t>
                            </m:r>
                          </m:e>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=72</m:t>
                            </m:r>
                          </m:e>
                        </m:eqArr>
                      </m:e>
                    </m:d>
                  </m:oMath>
                </a14:m>
                <a:endParaRPr lang="pt-BR" sz="2200" dirty="0"/>
              </a:p>
            </p:txBody>
          </p:sp>
        </mc:Choice>
        <mc:Fallback xmlns="">
          <p:sp>
            <p:nvSpPr>
              <p:cNvPr id="5" name="CaixaDeTexto 4">
                <a:extLst>
                  <a:ext uri="{FF2B5EF4-FFF2-40B4-BE49-F238E27FC236}">
                    <a16:creationId xmlns:a16="http://schemas.microsoft.com/office/drawing/2014/main" id="{74F0EF50-E733-E8EE-B651-F24CF6DADE61}"/>
                  </a:ext>
                </a:extLst>
              </p:cNvPr>
              <p:cNvSpPr txBox="1">
                <a:spLocks noRot="1" noChangeAspect="1" noMove="1" noResize="1" noEditPoints="1" noAdjustHandles="1" noChangeArrowheads="1" noChangeShapeType="1" noTextEdit="1"/>
              </p:cNvSpPr>
              <p:nvPr/>
            </p:nvSpPr>
            <p:spPr>
              <a:xfrm>
                <a:off x="3255753" y="3209272"/>
                <a:ext cx="3146612" cy="1602746"/>
              </a:xfrm>
              <a:prstGeom prst="rect">
                <a:avLst/>
              </a:prstGeom>
              <a:blipFill>
                <a:blip r:embed="rId4"/>
                <a:stretch>
                  <a:fillRect l="-2519"/>
                </a:stretch>
              </a:blipFill>
            </p:spPr>
            <p:txBody>
              <a:bodyPr/>
              <a:lstStyle/>
              <a:p>
                <a:r>
                  <a:rPr lang="pt-BR">
                    <a:noFill/>
                  </a:rPr>
                  <a:t> </a:t>
                </a:r>
              </a:p>
            </p:txBody>
          </p:sp>
        </mc:Fallback>
      </mc:AlternateContent>
    </p:spTree>
    <p:extLst>
      <p:ext uri="{BB962C8B-B14F-4D97-AF65-F5344CB8AC3E}">
        <p14:creationId xmlns:p14="http://schemas.microsoft.com/office/powerpoint/2010/main" val="26922642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7BA4B-A403-07C8-BF8B-2787511CD14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C72FB37-626D-6688-1045-DB5358B2710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FA04A0E0-F072-ED7B-9E79-826691634839}"/>
              </a:ext>
            </a:extLst>
          </p:cNvPr>
          <p:cNvSpPr txBox="1"/>
          <p:nvPr/>
        </p:nvSpPr>
        <p:spPr>
          <a:xfrm>
            <a:off x="146648" y="617134"/>
            <a:ext cx="6156386" cy="280076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8. </a:t>
            </a:r>
            <a:r>
              <a:rPr lang="pt-BR" sz="2200" b="0" i="0" u="none" strike="noStrike" baseline="0" dirty="0">
                <a:latin typeface="Arial Narrow" panose="020B0606020202030204" pitchFamily="34" charset="0"/>
                <a:cs typeface="Arial" panose="020B0604020202020204" pitchFamily="34" charset="0"/>
              </a:rPr>
              <a:t>Vitória usou apenas cédulas de R$ </a:t>
            </a:r>
            <a:r>
              <a:rPr lang="pt-BR" sz="2200" b="0" i="1" u="none" strike="noStrike" baseline="0" dirty="0">
                <a:latin typeface="Arial Narrow" panose="020B0606020202030204" pitchFamily="34" charset="0"/>
                <a:cs typeface="Arial" panose="020B0604020202020204" pitchFamily="34" charset="0"/>
              </a:rPr>
              <a:t>20,00 </a:t>
            </a:r>
            <a:r>
              <a:rPr lang="pt-BR" sz="2200" b="0" i="0" u="none" strike="noStrike" baseline="0" dirty="0">
                <a:latin typeface="Arial Narrow" panose="020B0606020202030204" pitchFamily="34" charset="0"/>
                <a:cs typeface="Arial" panose="020B0604020202020204" pitchFamily="34" charset="0"/>
              </a:rPr>
              <a:t>e de R$ </a:t>
            </a:r>
            <a:r>
              <a:rPr lang="pt-BR" sz="2200" b="0" i="1" u="none" strike="noStrike" baseline="0" dirty="0">
                <a:latin typeface="Arial Narrow" panose="020B0606020202030204" pitchFamily="34" charset="0"/>
                <a:cs typeface="Arial" panose="020B0604020202020204" pitchFamily="34" charset="0"/>
              </a:rPr>
              <a:t>5,00 </a:t>
            </a:r>
            <a:r>
              <a:rPr lang="pt-BR" sz="2200" b="0" i="0" u="none" strike="noStrike" baseline="0" dirty="0">
                <a:latin typeface="Arial Narrow" panose="020B0606020202030204" pitchFamily="34" charset="0"/>
                <a:cs typeface="Arial" panose="020B0604020202020204" pitchFamily="34" charset="0"/>
              </a:rPr>
              <a:t>para fazer um pagamento de R$ </a:t>
            </a:r>
            <a:r>
              <a:rPr lang="pt-BR" sz="2200" b="0" i="1" u="none" strike="noStrike" baseline="0" dirty="0">
                <a:latin typeface="Arial Narrow" panose="020B0606020202030204" pitchFamily="34" charset="0"/>
                <a:cs typeface="Arial" panose="020B0604020202020204" pitchFamily="34" charset="0"/>
              </a:rPr>
              <a:t>140,00</a:t>
            </a:r>
            <a:r>
              <a:rPr lang="pt-BR" sz="2200" b="0" i="0" u="none" strike="noStrike" baseline="0" dirty="0">
                <a:latin typeface="Arial Narrow" panose="020B0606020202030204" pitchFamily="34" charset="0"/>
                <a:cs typeface="Arial" panose="020B0604020202020204" pitchFamily="34" charset="0"/>
              </a:rPr>
              <a:t>. No total foram utilizadas </a:t>
            </a:r>
            <a:r>
              <a:rPr lang="pt-BR" sz="2200" b="0" i="1" u="none" strike="noStrike" baseline="0" dirty="0">
                <a:latin typeface="Arial Narrow" panose="020B0606020202030204" pitchFamily="34" charset="0"/>
                <a:cs typeface="Arial" panose="020B0604020202020204" pitchFamily="34" charset="0"/>
              </a:rPr>
              <a:t>10 </a:t>
            </a:r>
            <a:r>
              <a:rPr lang="pt-BR" sz="2200" b="0" i="0" u="none" strike="noStrike" baseline="0" dirty="0">
                <a:latin typeface="Arial Narrow" panose="020B0606020202030204" pitchFamily="34" charset="0"/>
                <a:cs typeface="Arial" panose="020B0604020202020204" pitchFamily="34" charset="0"/>
              </a:rPr>
              <a:t>cédulas.</a:t>
            </a:r>
          </a:p>
          <a:p>
            <a:pPr algn="just"/>
            <a:r>
              <a:rPr lang="pt-BR" sz="2200" b="0" i="0" u="none" strike="noStrike" baseline="0" dirty="0">
                <a:latin typeface="Arial Narrow" panose="020B0606020202030204" pitchFamily="34" charset="0"/>
                <a:cs typeface="Arial" panose="020B0604020202020204" pitchFamily="34" charset="0"/>
              </a:rPr>
              <a:t>As quantidades de cédulas de R$ </a:t>
            </a:r>
            <a:r>
              <a:rPr lang="pt-BR" sz="2200" b="0" i="1" u="none" strike="noStrike" baseline="0" dirty="0">
                <a:latin typeface="Arial Narrow" panose="020B0606020202030204" pitchFamily="34" charset="0"/>
                <a:cs typeface="Arial" panose="020B0604020202020204" pitchFamily="34" charset="0"/>
              </a:rPr>
              <a:t>20</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00 </a:t>
            </a:r>
            <a:r>
              <a:rPr lang="pt-BR" sz="2200" b="0" i="0" u="none" strike="noStrike" baseline="0" dirty="0">
                <a:latin typeface="Arial Narrow" panose="020B0606020202030204" pitchFamily="34" charset="0"/>
                <a:cs typeface="Arial" panose="020B0604020202020204" pitchFamily="34" charset="0"/>
              </a:rPr>
              <a:t>e de R$ </a:t>
            </a:r>
            <a:r>
              <a:rPr lang="pt-BR" sz="2200" b="0" i="1" u="none" strike="noStrike" baseline="0" dirty="0">
                <a:latin typeface="Arial Narrow" panose="020B0606020202030204" pitchFamily="34" charset="0"/>
                <a:cs typeface="Arial" panose="020B0604020202020204" pitchFamily="34" charset="0"/>
              </a:rPr>
              <a:t>5</a:t>
            </a:r>
            <a:r>
              <a:rPr lang="pt-BR" sz="2200" b="0" i="0" u="none" strike="noStrike" baseline="0" dirty="0">
                <a:latin typeface="Arial Narrow" panose="020B0606020202030204" pitchFamily="34" charset="0"/>
                <a:cs typeface="Arial" panose="020B0604020202020204" pitchFamily="34" charset="0"/>
              </a:rPr>
              <a:t>,</a:t>
            </a:r>
            <a:r>
              <a:rPr lang="pt-BR" sz="2200" b="0" i="1" u="none" strike="noStrike" baseline="0" dirty="0">
                <a:latin typeface="Arial Narrow" panose="020B0606020202030204" pitchFamily="34" charset="0"/>
                <a:cs typeface="Arial" panose="020B0604020202020204" pitchFamily="34" charset="0"/>
              </a:rPr>
              <a:t>00</a:t>
            </a:r>
            <a:r>
              <a:rPr lang="pt-BR" sz="2200" b="0" i="0" u="none" strike="noStrike" baseline="0" dirty="0">
                <a:latin typeface="Arial Narrow" panose="020B0606020202030204" pitchFamily="34" charset="0"/>
                <a:cs typeface="Arial" panose="020B0604020202020204" pitchFamily="34" charset="0"/>
              </a:rPr>
              <a:t>, utilizadas por Vitória, são respectivamente iguais a</a:t>
            </a:r>
          </a:p>
          <a:p>
            <a:pPr algn="just"/>
            <a:r>
              <a:rPr lang="pt-BR" sz="2200" b="0" i="0" u="none" strike="noStrike" baseline="0" dirty="0">
                <a:latin typeface="Arial Narrow" panose="020B0606020202030204" pitchFamily="34" charset="0"/>
                <a:cs typeface="Arial" panose="020B0604020202020204" pitchFamily="34" charset="0"/>
              </a:rPr>
              <a:t>(A) </a:t>
            </a:r>
            <a:r>
              <a:rPr lang="pt-BR" sz="2200" b="0" i="1" u="none" strike="noStrike" baseline="0" dirty="0">
                <a:latin typeface="Arial Narrow" panose="020B0606020202030204" pitchFamily="34" charset="0"/>
                <a:cs typeface="Arial" panose="020B0604020202020204" pitchFamily="34" charset="0"/>
              </a:rPr>
              <a:t>3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6</a:t>
            </a:r>
            <a:r>
              <a:rPr lang="pt-BR" sz="2200" b="0" i="0" u="none" strike="noStrike" baseline="0" dirty="0">
                <a:latin typeface="Arial Narrow" panose="020B0606020202030204" pitchFamily="34" charset="0"/>
                <a:cs typeface="Arial" panose="020B0604020202020204" pitchFamily="34" charset="0"/>
              </a:rPr>
              <a:t>. 		(D) </a:t>
            </a:r>
            <a:r>
              <a:rPr lang="pt-BR" sz="2200" b="0" i="1" u="none" strike="noStrike" baseline="0" dirty="0">
                <a:latin typeface="Arial Narrow" panose="020B0606020202030204" pitchFamily="34" charset="0"/>
                <a:cs typeface="Arial" panose="020B0604020202020204" pitchFamily="34" charset="0"/>
              </a:rPr>
              <a:t>5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4</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(B) </a:t>
            </a:r>
            <a:r>
              <a:rPr lang="pt-BR" sz="2200" b="0" i="1" u="none" strike="noStrike" baseline="0" dirty="0">
                <a:latin typeface="Arial Narrow" panose="020B0606020202030204" pitchFamily="34" charset="0"/>
                <a:cs typeface="Arial" panose="020B0604020202020204" pitchFamily="34" charset="0"/>
              </a:rPr>
              <a:t>6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4</a:t>
            </a:r>
            <a:r>
              <a:rPr lang="pt-BR" sz="2200" b="0" i="0" u="none" strike="noStrike" baseline="0" dirty="0">
                <a:latin typeface="Arial Narrow" panose="020B0606020202030204" pitchFamily="34" charset="0"/>
                <a:cs typeface="Arial" panose="020B0604020202020204" pitchFamily="34" charset="0"/>
              </a:rPr>
              <a:t>. 		(E) </a:t>
            </a:r>
            <a:r>
              <a:rPr lang="pt-BR" sz="2200" b="0" i="1" u="none" strike="noStrike" baseline="0" dirty="0">
                <a:latin typeface="Arial Narrow" panose="020B0606020202030204" pitchFamily="34" charset="0"/>
                <a:cs typeface="Arial" panose="020B0604020202020204" pitchFamily="34" charset="0"/>
              </a:rPr>
              <a:t>7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2</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(C) </a:t>
            </a:r>
            <a:r>
              <a:rPr lang="pt-BR" sz="2200" b="0" i="1" u="none" strike="noStrike" baseline="0" dirty="0">
                <a:latin typeface="Arial Narrow" panose="020B0606020202030204" pitchFamily="34" charset="0"/>
                <a:cs typeface="Arial" panose="020B0604020202020204" pitchFamily="34" charset="0"/>
              </a:rPr>
              <a:t>4 </a:t>
            </a:r>
            <a:r>
              <a:rPr lang="pt-BR" sz="2200" b="0" i="0" u="none" strike="noStrike" baseline="0" dirty="0">
                <a:latin typeface="Arial Narrow" panose="020B0606020202030204" pitchFamily="34" charset="0"/>
                <a:cs typeface="Arial" panose="020B0604020202020204" pitchFamily="34" charset="0"/>
              </a:rPr>
              <a:t>e </a:t>
            </a:r>
            <a:r>
              <a:rPr lang="pt-BR" sz="2200" b="0" i="1" u="none" strike="noStrike" baseline="0" dirty="0">
                <a:latin typeface="Arial Narrow" panose="020B0606020202030204" pitchFamily="34" charset="0"/>
                <a:cs typeface="Arial" panose="020B0604020202020204" pitchFamily="34" charset="0"/>
              </a:rPr>
              <a:t>5</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6F06E317-35A3-B180-1578-AD8EDA8D0872}"/>
              </a:ext>
            </a:extLst>
          </p:cNvPr>
          <p:cNvSpPr txBox="1"/>
          <p:nvPr/>
        </p:nvSpPr>
        <p:spPr>
          <a:xfrm>
            <a:off x="146649" y="3756455"/>
            <a:ext cx="6156385" cy="11079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9. </a:t>
            </a:r>
            <a:r>
              <a:rPr lang="pt-BR" sz="2200" b="0" i="0" u="none" strike="noStrike" baseline="0" dirty="0">
                <a:latin typeface="Arial Narrow" panose="020B0606020202030204" pitchFamily="34" charset="0"/>
                <a:cs typeface="Arial" panose="020B0604020202020204" pitchFamily="34" charset="0"/>
              </a:rPr>
              <a:t>A soma de dois números dados é </a:t>
            </a:r>
            <a:r>
              <a:rPr lang="pt-BR" sz="2200" b="0" i="1" u="none" strike="noStrike" baseline="0" dirty="0">
                <a:latin typeface="Arial Narrow" panose="020B0606020202030204" pitchFamily="34" charset="0"/>
                <a:cs typeface="Arial" panose="020B0604020202020204" pitchFamily="34" charset="0"/>
              </a:rPr>
              <a:t>8 </a:t>
            </a:r>
            <a:r>
              <a:rPr lang="pt-BR" sz="2200" b="0" i="0" u="none" strike="noStrike" baseline="0" dirty="0">
                <a:latin typeface="Arial Narrow" panose="020B0606020202030204" pitchFamily="34" charset="0"/>
                <a:cs typeface="Arial" panose="020B0604020202020204" pitchFamily="34" charset="0"/>
              </a:rPr>
              <a:t>e a diferença entre estes mesmos números é igual a </a:t>
            </a:r>
            <a:r>
              <a:rPr lang="pt-BR" sz="2200" b="0" i="1" u="none" strike="noStrike" baseline="0" dirty="0">
                <a:latin typeface="Arial Narrow" panose="020B0606020202030204" pitchFamily="34" charset="0"/>
                <a:cs typeface="Arial" panose="020B0604020202020204" pitchFamily="34" charset="0"/>
              </a:rPr>
              <a:t>4</a:t>
            </a:r>
            <a:r>
              <a:rPr lang="pt-BR" sz="2200" b="0" i="0" u="none" strike="noStrike" baseline="0" dirty="0">
                <a:latin typeface="Arial Narrow" panose="020B0606020202030204" pitchFamily="34" charset="0"/>
                <a:cs typeface="Arial" panose="020B0604020202020204" pitchFamily="34" charset="0"/>
              </a:rPr>
              <a:t>. Quais são esses números?</a:t>
            </a:r>
            <a:endParaRPr lang="pt-BR" sz="2200" dirty="0">
              <a:latin typeface="Arial Narrow" panose="020B0606020202030204" pitchFamily="34" charset="0"/>
              <a:cs typeface="Arial" panose="020B0604020202020204" pitchFamily="34" charset="0"/>
            </a:endParaRPr>
          </a:p>
        </p:txBody>
      </p:sp>
      <p:pic>
        <p:nvPicPr>
          <p:cNvPr id="8" name="Imagem 7" descr="Logotipo&#10;&#10;O conteúdo gerado por IA pode estar incorreto.">
            <a:extLst>
              <a:ext uri="{FF2B5EF4-FFF2-40B4-BE49-F238E27FC236}">
                <a16:creationId xmlns:a16="http://schemas.microsoft.com/office/drawing/2014/main" id="{E953A921-4B08-773B-53C7-01B6CD505734}"/>
              </a:ext>
            </a:extLst>
          </p:cNvPr>
          <p:cNvPicPr>
            <a:picLocks noChangeAspect="1"/>
          </p:cNvPicPr>
          <p:nvPr/>
        </p:nvPicPr>
        <p:blipFill>
          <a:blip r:embed="rId2"/>
          <a:stretch>
            <a:fillRect/>
          </a:stretch>
        </p:blipFill>
        <p:spPr>
          <a:xfrm>
            <a:off x="6361886" y="714355"/>
            <a:ext cx="3825909" cy="762681"/>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58768B4-34EF-AA43-2272-5619136D30D7}"/>
                  </a:ext>
                </a:extLst>
              </p:cNvPr>
              <p:cNvSpPr txBox="1"/>
              <p:nvPr/>
            </p:nvSpPr>
            <p:spPr>
              <a:xfrm>
                <a:off x="6303034" y="1477036"/>
                <a:ext cx="5653175" cy="4493538"/>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REPRESENTAÇÃO GRÁFICA DE UMA FUNÇÃO AFIM</a:t>
                </a:r>
              </a:p>
              <a:p>
                <a:pPr algn="just"/>
                <a:r>
                  <a:rPr lang="pt-BR" sz="2200" b="0" i="0" u="none" strike="noStrike" baseline="0" dirty="0">
                    <a:latin typeface="Arial Narrow" panose="020B0606020202030204" pitchFamily="34" charset="0"/>
                    <a:cs typeface="Arial" panose="020B0604020202020204" pitchFamily="34" charset="0"/>
                  </a:rPr>
                  <a:t>A função afim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err="1">
                        <a:latin typeface="Cambria Math" panose="02040503050406030204" pitchFamily="18" charset="0"/>
                        <a:cs typeface="Arial" panose="020B0604020202020204" pitchFamily="34" charset="0"/>
                      </a:rPr>
                      <m:t>𝑎𝑥</m:t>
                    </m:r>
                    <m:r>
                      <a:rPr lang="pt-BR" sz="2200" b="0" i="1" u="none" strike="noStrike" baseline="0" dirty="0">
                        <a:latin typeface="Cambria Math" panose="02040503050406030204" pitchFamily="18" charset="0"/>
                        <a:cs typeface="Arial" panose="020B0604020202020204" pitchFamily="34" charset="0"/>
                      </a:rPr>
                      <m:t> + </m:t>
                    </m:r>
                    <m:r>
                      <a:rPr lang="pt-BR" sz="2200" b="0" i="1" u="none" strike="noStrike" baseline="0" dirty="0">
                        <a:latin typeface="Cambria Math" panose="02040503050406030204" pitchFamily="18" charset="0"/>
                        <a:cs typeface="Arial" panose="020B0604020202020204" pitchFamily="34" charset="0"/>
                      </a:rPr>
                      <m:t>𝑏</m:t>
                    </m:r>
                  </m:oMath>
                </a14:m>
                <a:r>
                  <a:rPr lang="pt-BR" sz="2200" b="0" i="0" u="none" strike="noStrike" baseline="0" dirty="0">
                    <a:latin typeface="Arial Narrow" panose="020B0606020202030204" pitchFamily="34" charset="0"/>
                    <a:cs typeface="Arial" panose="020B0604020202020204" pitchFamily="34" charset="0"/>
                  </a:rPr>
                  <a:t>, com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oMath>
                </a14:m>
                <a:r>
                  <a:rPr lang="pt-BR" sz="2200" b="0" i="1" u="none" strike="noStrike" baseline="0" dirty="0">
                    <a:latin typeface="Arial Narrow" panose="020B0606020202030204" pitchFamily="34" charset="0"/>
                    <a:cs typeface="Arial" panose="020B0604020202020204" pitchFamily="34" charset="0"/>
                  </a:rPr>
                  <a:t>,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𝑏</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ea typeface="Cambria Math" panose="02040503050406030204" pitchFamily="18" charset="0"/>
                        <a:cs typeface="Arial" panose="020B0604020202020204" pitchFamily="34" charset="0"/>
                      </a:rPr>
                      <m:t>ℝ</m:t>
                    </m:r>
                  </m:oMath>
                </a14:m>
                <a:r>
                  <a:rPr lang="pt-BR" sz="2200" b="0" i="0" u="none" strike="noStrike" baseline="0" dirty="0">
                    <a:latin typeface="Arial Narrow" panose="020B0606020202030204" pitchFamily="34" charset="0"/>
                    <a:cs typeface="Arial" panose="020B0604020202020204" pitchFamily="34" charset="0"/>
                  </a:rPr>
                  <a:t>) é representado graficamente por uma reta.</a:t>
                </a:r>
              </a:p>
              <a:p>
                <a:pPr algn="just"/>
                <a:r>
                  <a:rPr lang="pt-BR" sz="2200" b="0" i="0" u="none" strike="noStrike" baseline="0" dirty="0">
                    <a:latin typeface="Arial Narrow" panose="020B0606020202030204" pitchFamily="34" charset="0"/>
                    <a:cs typeface="Arial" panose="020B0604020202020204" pitchFamily="34" charset="0"/>
                  </a:rPr>
                  <a:t>O valor do coeficiente angular (taxa de variação) da função determina se ela é crescente ou decrescente.</a:t>
                </a:r>
              </a:p>
              <a:p>
                <a:pPr algn="just"/>
                <a:r>
                  <a:rPr lang="pt-BR" sz="2200" b="0" i="0" u="none" strike="noStrike" baseline="0" dirty="0">
                    <a:latin typeface="Arial Narrow" panose="020B0606020202030204" pitchFamily="34" charset="0"/>
                    <a:cs typeface="Arial" panose="020B0604020202020204" pitchFamily="34" charset="0"/>
                  </a:rPr>
                  <a:t>• Caso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r>
                      <a:rPr lang="pt-BR" sz="2200" b="0" i="1" u="none" strike="noStrike" baseline="0" dirty="0" smtClean="0">
                        <a:latin typeface="Cambria Math" panose="02040503050406030204" pitchFamily="18" charset="0"/>
                        <a:cs typeface="Arial" panose="020B0604020202020204" pitchFamily="34" charset="0"/>
                      </a:rPr>
                      <m:t> &gt; 0</m:t>
                    </m:r>
                  </m:oMath>
                </a14:m>
                <a:r>
                  <a:rPr lang="pt-BR" sz="2200" b="0" i="0" u="none" strike="noStrike" baseline="0" dirty="0">
                    <a:latin typeface="Arial Narrow" panose="020B0606020202030204" pitchFamily="34" charset="0"/>
                    <a:cs typeface="Arial" panose="020B0604020202020204" pitchFamily="34" charset="0"/>
                  </a:rPr>
                  <a:t>, a função é crescente;</a:t>
                </a:r>
              </a:p>
              <a:p>
                <a:pPr algn="just"/>
                <a:r>
                  <a:rPr lang="pt-BR" sz="2200" b="0" i="0" u="none" strike="noStrike" baseline="0" dirty="0">
                    <a:latin typeface="Arial Narrow" panose="020B0606020202030204" pitchFamily="34" charset="0"/>
                    <a:cs typeface="Arial" panose="020B0604020202020204" pitchFamily="34" charset="0"/>
                  </a:rPr>
                  <a:t>• Caso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oMath>
                </a14:m>
                <a:r>
                  <a:rPr lang="pt-BR" sz="2200" b="0" i="1" u="none" strike="noStrike" baseline="0" dirty="0">
                    <a:latin typeface="Arial Narrow" panose="020B0606020202030204" pitchFamily="34" charset="0"/>
                    <a:cs typeface="Arial" panose="020B0604020202020204" pitchFamily="34" charset="0"/>
                  </a:rPr>
                  <a:t>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&lt; 0</m:t>
                    </m:r>
                  </m:oMath>
                </a14:m>
                <a:r>
                  <a:rPr lang="pt-BR" sz="2200" b="0" i="0" u="none" strike="noStrike" baseline="0" dirty="0">
                    <a:latin typeface="Arial Narrow" panose="020B0606020202030204" pitchFamily="34" charset="0"/>
                    <a:cs typeface="Arial" panose="020B0604020202020204" pitchFamily="34" charset="0"/>
                  </a:rPr>
                  <a:t>, a função é decrescente;</a:t>
                </a:r>
              </a:p>
              <a:p>
                <a:pPr algn="just"/>
                <a:r>
                  <a:rPr lang="pt-BR" sz="2200" b="0" i="0" u="none" strike="noStrike" baseline="0" dirty="0">
                    <a:latin typeface="Arial Narrow" panose="020B0606020202030204" pitchFamily="34" charset="0"/>
                    <a:cs typeface="Arial" panose="020B0604020202020204" pitchFamily="34" charset="0"/>
                  </a:rPr>
                  <a:t>• Caso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r>
                      <a:rPr lang="pt-BR" sz="2200" b="0" i="1" u="none" strike="noStrike" baseline="0" dirty="0" smtClean="0">
                        <a:latin typeface="Cambria Math" panose="02040503050406030204" pitchFamily="18" charset="0"/>
                        <a:cs typeface="Arial" panose="020B0604020202020204" pitchFamily="34" charset="0"/>
                      </a:rPr>
                      <m:t> = 0</m:t>
                    </m:r>
                  </m:oMath>
                </a14:m>
                <a:r>
                  <a:rPr lang="pt-BR" sz="2200" b="0" i="0" u="none" strike="noStrike" baseline="0" dirty="0">
                    <a:latin typeface="Arial Narrow" panose="020B0606020202030204" pitchFamily="34" charset="0"/>
                    <a:cs typeface="Arial" panose="020B0604020202020204" pitchFamily="34" charset="0"/>
                  </a:rPr>
                  <a:t>, a função é constante.</a:t>
                </a:r>
              </a:p>
              <a:p>
                <a:pPr algn="just"/>
                <a:endParaRPr lang="pt-BR" sz="2200" b="1" i="0" u="none" strike="noStrike" baseline="0" dirty="0">
                  <a:latin typeface="Arial Narrow" panose="020B0606020202030204" pitchFamily="34" charset="0"/>
                  <a:cs typeface="Arial" panose="020B0604020202020204" pitchFamily="34" charset="0"/>
                </a:endParaRPr>
              </a:p>
              <a:p>
                <a:pPr algn="just"/>
                <a:r>
                  <a:rPr lang="pt-BR" sz="2200" b="1" i="0" u="none" strike="noStrike" baseline="0" dirty="0">
                    <a:latin typeface="Arial Narrow" panose="020B0606020202030204" pitchFamily="34" charset="0"/>
                    <a:cs typeface="Arial" panose="020B0604020202020204" pitchFamily="34" charset="0"/>
                  </a:rPr>
                  <a:t>Exemplos:</a:t>
                </a:r>
              </a:p>
              <a:p>
                <a:pPr algn="just"/>
                <a:r>
                  <a:rPr lang="pt-BR" sz="2200" b="0" i="0" u="none" strike="noStrike" baseline="0" dirty="0">
                    <a:latin typeface="Arial Narrow" panose="020B0606020202030204" pitchFamily="34" charset="0"/>
                    <a:cs typeface="Arial" panose="020B0604020202020204" pitchFamily="34" charset="0"/>
                  </a:rPr>
                  <a:t>A função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𝑓</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3</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+ 4 </m:t>
                    </m:r>
                  </m:oMath>
                </a14:m>
                <a:r>
                  <a:rPr lang="pt-BR" sz="2200" b="0" i="0" u="none" strike="noStrike" baseline="0" dirty="0">
                    <a:latin typeface="Arial Narrow" panose="020B0606020202030204" pitchFamily="34" charset="0"/>
                    <a:cs typeface="Arial" panose="020B0604020202020204" pitchFamily="34" charset="0"/>
                  </a:rPr>
                  <a:t>é crescente, pois o valor de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oMath>
                </a14:m>
                <a:r>
                  <a:rPr lang="pt-BR" sz="2200" b="0" i="0" u="none" strike="noStrike" baseline="0" dirty="0">
                    <a:latin typeface="Arial Narrow" panose="020B0606020202030204" pitchFamily="34" charset="0"/>
                    <a:cs typeface="Arial" panose="020B0604020202020204" pitchFamily="34" charset="0"/>
                  </a:rPr>
                  <a:t> é igual a </a:t>
                </a:r>
                <a:r>
                  <a:rPr lang="pt-BR" sz="2200" b="0" i="1" u="none" strike="noStrike" baseline="0" dirty="0">
                    <a:latin typeface="Arial Narrow" panose="020B0606020202030204" pitchFamily="34" charset="0"/>
                    <a:cs typeface="Arial" panose="020B0604020202020204" pitchFamily="34" charset="0"/>
                  </a:rPr>
                  <a:t>3 </a:t>
                </a:r>
                <a:r>
                  <a:rPr lang="pt-BR" sz="2200" b="0" i="0" u="none" strike="noStrike" baseline="0" dirty="0">
                    <a:latin typeface="Arial Narrow" panose="020B0606020202030204" pitchFamily="34" charset="0"/>
                    <a:cs typeface="Arial" panose="020B0604020202020204" pitchFamily="34" charset="0"/>
                  </a:rPr>
                  <a:t>(maior que zero).</a:t>
                </a:r>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E58768B4-34EF-AA43-2272-5619136D30D7}"/>
                  </a:ext>
                </a:extLst>
              </p:cNvPr>
              <p:cNvSpPr txBox="1">
                <a:spLocks noRot="1" noChangeAspect="1" noMove="1" noResize="1" noEditPoints="1" noAdjustHandles="1" noChangeArrowheads="1" noChangeShapeType="1" noTextEdit="1"/>
              </p:cNvSpPr>
              <p:nvPr/>
            </p:nvSpPr>
            <p:spPr>
              <a:xfrm>
                <a:off x="6303034" y="1477036"/>
                <a:ext cx="5653175" cy="4493538"/>
              </a:xfrm>
              <a:prstGeom prst="rect">
                <a:avLst/>
              </a:prstGeom>
              <a:blipFill>
                <a:blip r:embed="rId3"/>
                <a:stretch>
                  <a:fillRect l="-1402" t="-814" r="-1402" b="-2035"/>
                </a:stretch>
              </a:blipFill>
            </p:spPr>
            <p:txBody>
              <a:bodyPr/>
              <a:lstStyle/>
              <a:p>
                <a:r>
                  <a:rPr lang="pt-BR">
                    <a:noFill/>
                  </a:rPr>
                  <a:t> </a:t>
                </a:r>
              </a:p>
            </p:txBody>
          </p:sp>
        </mc:Fallback>
      </mc:AlternateContent>
    </p:spTree>
    <p:extLst>
      <p:ext uri="{BB962C8B-B14F-4D97-AF65-F5344CB8AC3E}">
        <p14:creationId xmlns:p14="http://schemas.microsoft.com/office/powerpoint/2010/main" val="41877224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C85D1-3FE8-6FDD-6901-775AA7FCBDE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10EA538-7D5C-3426-6DD8-78CF735DE490}"/>
              </a:ext>
            </a:extLst>
          </p:cNvPr>
          <p:cNvCxnSpPr>
            <a:cxnSpLocks/>
          </p:cNvCxnSpPr>
          <p:nvPr/>
        </p:nvCxnSpPr>
        <p:spPr>
          <a:xfrm>
            <a:off x="5433457" y="615152"/>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567166-32D4-E1F3-BE0B-74211D84C695}"/>
                  </a:ext>
                </a:extLst>
              </p:cNvPr>
              <p:cNvSpPr txBox="1"/>
              <p:nvPr/>
            </p:nvSpPr>
            <p:spPr>
              <a:xfrm>
                <a:off x="208472" y="615152"/>
                <a:ext cx="4946233" cy="1446550"/>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função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5</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+ 2 </m:t>
                    </m:r>
                  </m:oMath>
                </a14:m>
                <a:r>
                  <a:rPr lang="pt-BR" sz="2200" b="0" i="0" u="none" strike="noStrike" baseline="0" dirty="0">
                    <a:latin typeface="Arial Narrow" panose="020B0606020202030204" pitchFamily="34" charset="0"/>
                    <a:cs typeface="Arial" panose="020B0604020202020204" pitchFamily="34" charset="0"/>
                  </a:rPr>
                  <a:t>é decrescente, pois o valor de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é igual 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 5 </m:t>
                    </m:r>
                  </m:oMath>
                </a14:m>
                <a:r>
                  <a:rPr lang="pt-BR" sz="2200" b="0" i="0" u="none" strike="noStrike" baseline="0" dirty="0">
                    <a:latin typeface="Arial Narrow" panose="020B0606020202030204" pitchFamily="34" charset="0"/>
                    <a:cs typeface="Arial" panose="020B0604020202020204" pitchFamily="34" charset="0"/>
                  </a:rPr>
                  <a:t>(menor que zero).</a:t>
                </a:r>
              </a:p>
              <a:p>
                <a:pPr algn="just"/>
                <a:r>
                  <a:rPr lang="pt-BR" sz="2200" b="0" i="0" u="none" strike="noStrike" baseline="0" dirty="0">
                    <a:latin typeface="Arial Narrow" panose="020B0606020202030204" pitchFamily="34" charset="0"/>
                    <a:cs typeface="Arial" panose="020B0604020202020204" pitchFamily="34" charset="0"/>
                  </a:rPr>
                  <a:t>Para encontrar o valor do coeficiente angular, é importante lembrar que:</a:t>
                </a:r>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F1567166-32D4-E1F3-BE0B-74211D84C695}"/>
                  </a:ext>
                </a:extLst>
              </p:cNvPr>
              <p:cNvSpPr txBox="1">
                <a:spLocks noRot="1" noChangeAspect="1" noMove="1" noResize="1" noEditPoints="1" noAdjustHandles="1" noChangeArrowheads="1" noChangeShapeType="1" noTextEdit="1"/>
              </p:cNvSpPr>
              <p:nvPr/>
            </p:nvSpPr>
            <p:spPr>
              <a:xfrm>
                <a:off x="208472" y="615152"/>
                <a:ext cx="4946233" cy="1446550"/>
              </a:xfrm>
              <a:prstGeom prst="rect">
                <a:avLst/>
              </a:prstGeom>
              <a:blipFill>
                <a:blip r:embed="rId2"/>
                <a:stretch>
                  <a:fillRect l="-1601" t="-2532" r="-1478" b="-8017"/>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F24E396F-6027-32D4-0208-4DEC89B50241}"/>
              </a:ext>
            </a:extLst>
          </p:cNvPr>
          <p:cNvSpPr txBox="1"/>
          <p:nvPr/>
        </p:nvSpPr>
        <p:spPr>
          <a:xfrm>
            <a:off x="161541" y="4946729"/>
            <a:ext cx="4993160"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Para identificar o </a:t>
            </a:r>
            <a:r>
              <a:rPr lang="pt-BR" sz="2200" b="0" i="0" u="sng" strike="noStrike" baseline="0" dirty="0">
                <a:latin typeface="Arial Narrow" panose="020B0606020202030204" pitchFamily="34" charset="0"/>
                <a:cs typeface="Arial" panose="020B0604020202020204" pitchFamily="34" charset="0"/>
              </a:rPr>
              <a:t>coeficiente linear</a:t>
            </a:r>
            <a:r>
              <a:rPr lang="pt-BR" sz="2200" b="0" i="0"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a:t>
            </a:r>
            <a:r>
              <a:rPr lang="pt-BR" sz="2200" b="1" i="0" u="none" strike="noStrike" baseline="0" dirty="0">
                <a:latin typeface="Arial Narrow" panose="020B0606020202030204" pitchFamily="34" charset="0"/>
                <a:cs typeface="Arial" panose="020B0604020202020204" pitchFamily="34" charset="0"/>
              </a:rPr>
              <a:t>b</a:t>
            </a:r>
            <a:r>
              <a:rPr lang="pt-BR" sz="2200" b="0" i="0" u="none" strike="noStrike" baseline="0" dirty="0">
                <a:latin typeface="Arial Narrow" panose="020B0606020202030204" pitchFamily="34" charset="0"/>
                <a:cs typeface="Arial" panose="020B0604020202020204" pitchFamily="34" charset="0"/>
              </a:rPr>
              <a:t>), deve-se olhar a ordenada do ponto em que a reta intercepta o eixo </a:t>
            </a:r>
            <a:r>
              <a:rPr lang="pt-BR" sz="2200" b="1" i="0" u="none" strike="noStrike" baseline="0" dirty="0">
                <a:latin typeface="Arial Narrow" panose="020B0606020202030204" pitchFamily="34" charset="0"/>
                <a:cs typeface="Arial" panose="020B0604020202020204" pitchFamily="34" charset="0"/>
              </a:rPr>
              <a:t>y</a:t>
            </a:r>
            <a:r>
              <a:rPr lang="pt-BR" sz="2200" b="0" i="0" u="none" strike="noStrike" baseline="0" dirty="0">
                <a:latin typeface="Arial Narrow" panose="020B060602020203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6E81CE0-CCA8-E125-DD58-378F67CBB895}"/>
                  </a:ext>
                </a:extLst>
              </p:cNvPr>
              <p:cNvSpPr txBox="1"/>
              <p:nvPr/>
            </p:nvSpPr>
            <p:spPr>
              <a:xfrm>
                <a:off x="281485" y="2554916"/>
                <a:ext cx="4873217" cy="2054345"/>
              </a:xfrm>
              <a:prstGeom prst="rect">
                <a:avLst/>
              </a:prstGeom>
              <a:noFill/>
              <a:ln w="28575">
                <a:solidFill>
                  <a:schemeClr val="accent6"/>
                </a:solidFill>
              </a:ln>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Dado os pontos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e>
                    </m:d>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pertencentes a uma reta,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coeficiente angular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dessa reta é determinado por:</a:t>
                </a:r>
              </a:p>
              <a:p>
                <a:pPr>
                  <a:buNone/>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a:effectLst/>
                              <a:latin typeface="Cambria Math" panose="02040503050406030204" pitchFamily="18" charset="0"/>
                            </a:rPr>
                          </m:ctrlPr>
                        </m:fPr>
                        <m:num>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effectLst/>
                              <a:latin typeface="Cambria Math" panose="02040503050406030204" pitchFamily="18" charset="0"/>
                              <a:ea typeface="MS Mincho" panose="02020609040205080304" pitchFamily="49" charset="-128"/>
                              <a:cs typeface="Times New Roman" panose="02020603050405020304" pitchFamily="18" charset="0"/>
                            </a:rPr>
                            <m:t>𝑦</m:t>
                          </m:r>
                        </m:num>
                        <m:den>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a:effectLst/>
                              <a:latin typeface="Cambria Math" panose="02040503050406030204" pitchFamily="18" charset="0"/>
                            </a:rPr>
                          </m:ctrlPr>
                        </m:fPr>
                        <m:num>
                          <m:sSub>
                            <m:sSubPr>
                              <m:ctrlPr>
                                <a:rPr lang="pt-BR" sz="2200" i="1">
                                  <a:effectLst/>
                                  <a:latin typeface="Cambria Math" panose="02040503050406030204" pitchFamily="18" charset="0"/>
                                </a:rPr>
                              </m:ctrlPr>
                            </m:sSubPr>
                            <m:e>
                              <m:r>
                                <a:rPr lang="pt-BR" sz="2200" i="1">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a:effectLst/>
                                  <a:latin typeface="Cambria Math" panose="02040503050406030204" pitchFamily="18" charset="0"/>
                                  <a:ea typeface="MS Mincho" panose="02020609040205080304" pitchFamily="49" charset="-128"/>
                                  <a:cs typeface="Times New Roman" panose="02020603050405020304" pitchFamily="18" charset="0"/>
                                </a:rPr>
                                <m:t>2</m:t>
                              </m:r>
                            </m:sub>
                          </m:sSub>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a:effectLst/>
                                  <a:latin typeface="Cambria Math" panose="02040503050406030204" pitchFamily="18" charset="0"/>
                                </a:rPr>
                              </m:ctrlPr>
                            </m:sSubPr>
                            <m:e>
                              <m:r>
                                <a:rPr lang="pt-BR" sz="2200" i="1">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a:effectLst/>
                                  <a:latin typeface="Cambria Math" panose="02040503050406030204" pitchFamily="18" charset="0"/>
                                  <a:ea typeface="MS Mincho" panose="02020609040205080304" pitchFamily="49" charset="-128"/>
                                  <a:cs typeface="Times New Roman" panose="02020603050405020304" pitchFamily="18" charset="0"/>
                                </a:rPr>
                                <m:t>1</m:t>
                              </m:r>
                            </m:sub>
                          </m:sSub>
                        </m:num>
                        <m:den>
                          <m:sSub>
                            <m:sSubPr>
                              <m:ctrlPr>
                                <a:rPr lang="pt-BR" sz="2200" i="1">
                                  <a:effectLst/>
                                  <a:latin typeface="Cambria Math" panose="02040503050406030204" pitchFamily="18" charset="0"/>
                                </a:rPr>
                              </m:ctrlPr>
                            </m:sSubPr>
                            <m:e>
                              <m:r>
                                <a:rPr lang="pt-BR" sz="2200" i="1">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a:effectLst/>
                                  <a:latin typeface="Cambria Math" panose="02040503050406030204" pitchFamily="18" charset="0"/>
                                  <a:ea typeface="MS Mincho" panose="02020609040205080304" pitchFamily="49" charset="-128"/>
                                  <a:cs typeface="Times New Roman" panose="02020603050405020304" pitchFamily="18" charset="0"/>
                                </a:rPr>
                                <m:t>2</m:t>
                              </m:r>
                            </m:sub>
                          </m:sSub>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a:effectLst/>
                                  <a:latin typeface="Cambria Math" panose="02040503050406030204" pitchFamily="18" charset="0"/>
                                </a:rPr>
                              </m:ctrlPr>
                            </m:sSubPr>
                            <m:e>
                              <m:r>
                                <a:rPr lang="pt-BR" sz="2200" i="1">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a:effectLst/>
                                  <a:latin typeface="Cambria Math" panose="02040503050406030204" pitchFamily="18" charset="0"/>
                                  <a:ea typeface="MS Mincho" panose="02020609040205080304" pitchFamily="49" charset="-128"/>
                                  <a:cs typeface="Times New Roman" panose="02020603050405020304" pitchFamily="18" charset="0"/>
                                </a:rPr>
                                <m:t>1</m:t>
                              </m:r>
                            </m:sub>
                          </m:sSub>
                        </m:den>
                      </m:f>
                    </m:oMath>
                  </m:oMathPara>
                </a14:m>
                <a:endParaRPr lang="pt-BR" sz="22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46E81CE0-CCA8-E125-DD58-378F67CBB895}"/>
                  </a:ext>
                </a:extLst>
              </p:cNvPr>
              <p:cNvSpPr txBox="1">
                <a:spLocks noRot="1" noChangeAspect="1" noMove="1" noResize="1" noEditPoints="1" noAdjustHandles="1" noChangeArrowheads="1" noChangeShapeType="1" noTextEdit="1"/>
              </p:cNvSpPr>
              <p:nvPr/>
            </p:nvSpPr>
            <p:spPr>
              <a:xfrm>
                <a:off x="281485" y="2554916"/>
                <a:ext cx="4873217" cy="2054345"/>
              </a:xfrm>
              <a:prstGeom prst="rect">
                <a:avLst/>
              </a:prstGeom>
              <a:blipFill>
                <a:blip r:embed="rId3"/>
                <a:stretch>
                  <a:fillRect l="-1366" t="-585" r="-1118"/>
                </a:stretch>
              </a:blipFill>
              <a:ln w="28575">
                <a:solidFill>
                  <a:schemeClr val="accent6"/>
                </a:solidFill>
              </a:ln>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19A36D6C-C1A0-B03E-D0AD-344823C439D4}"/>
              </a:ext>
            </a:extLst>
          </p:cNvPr>
          <p:cNvSpPr txBox="1"/>
          <p:nvPr/>
        </p:nvSpPr>
        <p:spPr>
          <a:xfrm>
            <a:off x="5532918" y="615152"/>
            <a:ext cx="6096000"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Exemplo:</a:t>
            </a:r>
          </a:p>
          <a:p>
            <a:pPr algn="just"/>
            <a:r>
              <a:rPr lang="pt-BR" sz="2200" b="0" i="0" u="none" strike="noStrike" baseline="0" dirty="0">
                <a:latin typeface="Arial Narrow" panose="020B0606020202030204" pitchFamily="34" charset="0"/>
                <a:cs typeface="Arial" panose="020B0604020202020204" pitchFamily="34" charset="0"/>
              </a:rPr>
              <a:t>Observe o gráfico de uma função a seguir</a:t>
            </a:r>
            <a:endParaRPr lang="pt-BR" sz="2200" dirty="0"/>
          </a:p>
        </p:txBody>
      </p:sp>
      <p:pic>
        <p:nvPicPr>
          <p:cNvPr id="11" name="Imagem 10" descr="Gráfico, Gráfico de linhas&#10;&#10;O conteúdo gerado por IA pode estar incorreto.">
            <a:extLst>
              <a:ext uri="{FF2B5EF4-FFF2-40B4-BE49-F238E27FC236}">
                <a16:creationId xmlns:a16="http://schemas.microsoft.com/office/drawing/2014/main" id="{4BCCE77D-3BA3-C752-3BB2-BD72C0EE2CA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45955" b="20213"/>
          <a:stretch>
            <a:fillRect/>
          </a:stretch>
        </p:blipFill>
        <p:spPr bwMode="auto">
          <a:xfrm>
            <a:off x="5624259" y="1384593"/>
            <a:ext cx="3055271" cy="298950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9EFBDF3F-54FA-DC4A-CC12-B0B9A6BB8CF7}"/>
                  </a:ext>
                </a:extLst>
              </p:cNvPr>
              <p:cNvSpPr txBox="1"/>
              <p:nvPr/>
            </p:nvSpPr>
            <p:spPr>
              <a:xfrm>
                <a:off x="8697860" y="1564179"/>
                <a:ext cx="3212655" cy="2630335"/>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É possível determinar o coeficiente angular e linear dessa função.</a:t>
                </a:r>
              </a:p>
              <a:p>
                <a:pPr algn="just">
                  <a:buNone/>
                </a:pPr>
                <a:r>
                  <a:rPr lang="pt-BR" sz="2200" i="1" u="sng"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Observe que os pontos, </a:t>
                </a:r>
                <a14:m>
                  <m:oMath xmlns:m="http://schemas.openxmlformats.org/officeDocument/2006/math">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0, 4</m:t>
                        </m:r>
                      </m:e>
                    </m:d>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𝑒</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0</m:t>
                        </m:r>
                      </m:e>
                    </m:d>
                  </m:oMath>
                </a14:m>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pertencem a reta</a:t>
                </a:r>
                <a:r>
                  <a:rPr lang="pt-BR" sz="22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9EFBDF3F-54FA-DC4A-CC12-B0B9A6BB8CF7}"/>
                  </a:ext>
                </a:extLst>
              </p:cNvPr>
              <p:cNvSpPr txBox="1">
                <a:spLocks noRot="1" noChangeAspect="1" noMove="1" noResize="1" noEditPoints="1" noAdjustHandles="1" noChangeArrowheads="1" noChangeShapeType="1" noTextEdit="1"/>
              </p:cNvSpPr>
              <p:nvPr/>
            </p:nvSpPr>
            <p:spPr>
              <a:xfrm>
                <a:off x="8697860" y="1564179"/>
                <a:ext cx="3212655" cy="2630335"/>
              </a:xfrm>
              <a:prstGeom prst="rect">
                <a:avLst/>
              </a:prstGeom>
              <a:blipFill>
                <a:blip r:embed="rId6"/>
                <a:stretch>
                  <a:fillRect l="-2467" t="-1392" r="-2467" b="-394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7FD25C4B-6FFB-C4A8-A61E-AE0D631CA275}"/>
                  </a:ext>
                </a:extLst>
              </p:cNvPr>
              <p:cNvSpPr txBox="1"/>
              <p:nvPr/>
            </p:nvSpPr>
            <p:spPr>
              <a:xfrm>
                <a:off x="5433457" y="4324219"/>
                <a:ext cx="2823881" cy="2353016"/>
              </a:xfrm>
              <a:prstGeom prst="rect">
                <a:avLst/>
              </a:prstGeom>
              <a:noFill/>
            </p:spPr>
            <p:txBody>
              <a:bodyPr wrap="square">
                <a:spAutoFit/>
              </a:bodyPr>
              <a:lstStyle/>
              <a:p>
                <a:pPr algn="just">
                  <a:lnSpc>
                    <a:spcPct val="115000"/>
                  </a:lnSpc>
                  <a:buNone/>
                </a:pPr>
                <a14:m>
                  <m:oMathPara xmlns:m="http://schemas.openxmlformats.org/officeDocument/2006/math">
                    <m:oMathParaPr>
                      <m:jc m:val="centerGroup"/>
                    </m:oMathParaPr>
                    <m:oMath xmlns:m="http://schemas.openxmlformats.org/officeDocument/2006/math">
                      <m:r>
                        <a:rPr lang="pt-BR" sz="2000" i="1" kern="100" smtClean="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000" i="1" kern="100" smtClean="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𝑦</m:t>
                          </m:r>
                        </m:num>
                        <m:den>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4−0</m:t>
                          </m:r>
                        </m:num>
                        <m:den>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e>
                          </m:d>
                        </m:den>
                      </m:f>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den>
                      </m:f>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 3 </m:t>
                          </m:r>
                        </m:num>
                        <m:den>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4</m:t>
                          </m:r>
                        </m:den>
                      </m:f>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𝟑</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7FD25C4B-6FFB-C4A8-A61E-AE0D631CA275}"/>
                  </a:ext>
                </a:extLst>
              </p:cNvPr>
              <p:cNvSpPr txBox="1">
                <a:spLocks noRot="1" noChangeAspect="1" noMove="1" noResize="1" noEditPoints="1" noAdjustHandles="1" noChangeArrowheads="1" noChangeShapeType="1" noTextEdit="1"/>
              </p:cNvSpPr>
              <p:nvPr/>
            </p:nvSpPr>
            <p:spPr>
              <a:xfrm>
                <a:off x="5433457" y="4324219"/>
                <a:ext cx="2823881" cy="2353016"/>
              </a:xfrm>
              <a:prstGeom prst="rect">
                <a:avLst/>
              </a:prstGeom>
              <a:blipFill>
                <a:blip r:embed="rId7"/>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E483B8A8-4C96-6F43-F675-7ED2B15EB3DA}"/>
                  </a:ext>
                </a:extLst>
              </p:cNvPr>
              <p:cNvSpPr txBox="1"/>
              <p:nvPr/>
            </p:nvSpPr>
            <p:spPr>
              <a:xfrm>
                <a:off x="8257338" y="4456951"/>
                <a:ext cx="3653177" cy="2311402"/>
              </a:xfrm>
              <a:prstGeom prst="rect">
                <a:avLst/>
              </a:prstGeom>
              <a:noFill/>
            </p:spPr>
            <p:txBody>
              <a:bodyPr wrap="square">
                <a:spAutoFit/>
              </a:bodyPr>
              <a:lstStyle/>
              <a:p>
                <a:pPr algn="just">
                  <a:lnSpc>
                    <a:spcPct val="115000"/>
                  </a:lnSpc>
                  <a:spcAft>
                    <a:spcPts val="800"/>
                  </a:spcAft>
                  <a:buNone/>
                </a:pPr>
                <a:r>
                  <a:rPr lang="pt-BR" sz="18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Além disso, o coeficiente linear </a:t>
                </a:r>
                <a14:m>
                  <m:oMath xmlns:m="http://schemas.openxmlformats.org/officeDocument/2006/math">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𝒃</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𝟒</m:t>
                    </m:r>
                  </m:oMath>
                </a14:m>
                <a:r>
                  <a:rPr lang="pt-BR" sz="18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pois é a intersecção da reta com o eixo das ordenadas.</a:t>
                </a:r>
                <a:endParaRPr lang="pt-BR" sz="18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18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Dessa forma, a lei de formação dessa reta é dada pela função:</a:t>
                </a:r>
                <a:endParaRPr lang="pt-BR" sz="18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𝟒</m:t>
                      </m:r>
                    </m:oMath>
                  </m:oMathPara>
                </a14:m>
                <a:endParaRPr lang="pt-BR" sz="18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E483B8A8-4C96-6F43-F675-7ED2B15EB3DA}"/>
                  </a:ext>
                </a:extLst>
              </p:cNvPr>
              <p:cNvSpPr txBox="1">
                <a:spLocks noRot="1" noChangeAspect="1" noMove="1" noResize="1" noEditPoints="1" noAdjustHandles="1" noChangeArrowheads="1" noChangeShapeType="1" noTextEdit="1"/>
              </p:cNvSpPr>
              <p:nvPr/>
            </p:nvSpPr>
            <p:spPr>
              <a:xfrm>
                <a:off x="8257338" y="4456951"/>
                <a:ext cx="3653177" cy="2311402"/>
              </a:xfrm>
              <a:prstGeom prst="rect">
                <a:avLst/>
              </a:prstGeom>
              <a:blipFill>
                <a:blip r:embed="rId8"/>
                <a:stretch>
                  <a:fillRect l="-1503" t="-528" r="-1336"/>
                </a:stretch>
              </a:blipFill>
            </p:spPr>
            <p:txBody>
              <a:bodyPr/>
              <a:lstStyle/>
              <a:p>
                <a:r>
                  <a:rPr lang="pt-BR">
                    <a:noFill/>
                  </a:rPr>
                  <a:t> </a:t>
                </a:r>
              </a:p>
            </p:txBody>
          </p:sp>
        </mc:Fallback>
      </mc:AlternateContent>
    </p:spTree>
    <p:extLst>
      <p:ext uri="{BB962C8B-B14F-4D97-AF65-F5344CB8AC3E}">
        <p14:creationId xmlns:p14="http://schemas.microsoft.com/office/powerpoint/2010/main" val="7285720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2F5AE-3540-E18C-1A4D-846E525AD8D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ED25A89-FFB6-6A29-A64B-E941EE4C2AB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8" name="Imagem 7">
            <a:extLst>
              <a:ext uri="{FF2B5EF4-FFF2-40B4-BE49-F238E27FC236}">
                <a16:creationId xmlns:a16="http://schemas.microsoft.com/office/drawing/2014/main" id="{70421093-6C8A-5ACE-2385-0C14A5828D4A}"/>
              </a:ext>
            </a:extLst>
          </p:cNvPr>
          <p:cNvPicPr>
            <a:picLocks noChangeAspect="1"/>
          </p:cNvPicPr>
          <p:nvPr/>
        </p:nvPicPr>
        <p:blipFill>
          <a:blip r:embed="rId2"/>
          <a:stretch>
            <a:fillRect/>
          </a:stretch>
        </p:blipFill>
        <p:spPr>
          <a:xfrm>
            <a:off x="458511" y="512952"/>
            <a:ext cx="3210626" cy="589707"/>
          </a:xfrm>
          <a:prstGeom prst="rect">
            <a:avLst/>
          </a:prstGeom>
        </p:spPr>
      </p:pic>
      <p:sp>
        <p:nvSpPr>
          <p:cNvPr id="10" name="CaixaDeTexto 9">
            <a:extLst>
              <a:ext uri="{FF2B5EF4-FFF2-40B4-BE49-F238E27FC236}">
                <a16:creationId xmlns:a16="http://schemas.microsoft.com/office/drawing/2014/main" id="{38DA6228-5BC9-5133-F15D-4EA927E5DD64}"/>
              </a:ext>
            </a:extLst>
          </p:cNvPr>
          <p:cNvSpPr txBox="1"/>
          <p:nvPr/>
        </p:nvSpPr>
        <p:spPr>
          <a:xfrm>
            <a:off x="408317" y="1225277"/>
            <a:ext cx="5687683"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10. </a:t>
            </a:r>
            <a:r>
              <a:rPr lang="pt-BR" sz="2200" b="0" i="0" u="none" strike="noStrike" baseline="0" dirty="0">
                <a:latin typeface="Arial Narrow" panose="020B0606020202030204" pitchFamily="34" charset="0"/>
                <a:cs typeface="Arial" panose="020B0604020202020204" pitchFamily="34" charset="0"/>
              </a:rPr>
              <a:t>Identifique e escreva o coeficiente linear das funções polinomiais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grau a seguir.</a:t>
            </a:r>
            <a:endParaRPr lang="pt-BR" sz="2200" dirty="0">
              <a:latin typeface="Arial Narrow" panose="020B0606020202030204" pitchFamily="34" charset="0"/>
              <a:cs typeface="Arial" panose="020B0604020202020204" pitchFamily="34" charset="0"/>
            </a:endParaRPr>
          </a:p>
        </p:txBody>
      </p:sp>
      <p:pic>
        <p:nvPicPr>
          <p:cNvPr id="12" name="Imagem 11" descr="Tabela&#10;&#10;O conteúdo gerado por IA pode estar incorreto.">
            <a:extLst>
              <a:ext uri="{FF2B5EF4-FFF2-40B4-BE49-F238E27FC236}">
                <a16:creationId xmlns:a16="http://schemas.microsoft.com/office/drawing/2014/main" id="{278D1063-9F41-E841-18AA-3ACDBE23641B}"/>
              </a:ext>
            </a:extLst>
          </p:cNvPr>
          <p:cNvPicPr>
            <a:picLocks noChangeAspect="1"/>
          </p:cNvPicPr>
          <p:nvPr/>
        </p:nvPicPr>
        <p:blipFill>
          <a:blip r:embed="rId3"/>
          <a:stretch>
            <a:fillRect/>
          </a:stretch>
        </p:blipFill>
        <p:spPr>
          <a:xfrm>
            <a:off x="458511" y="2357955"/>
            <a:ext cx="5559416" cy="2958116"/>
          </a:xfrm>
          <a:prstGeom prst="rect">
            <a:avLst/>
          </a:prstGeom>
        </p:spPr>
      </p:pic>
      <p:sp>
        <p:nvSpPr>
          <p:cNvPr id="3" name="CaixaDeTexto 2">
            <a:extLst>
              <a:ext uri="{FF2B5EF4-FFF2-40B4-BE49-F238E27FC236}">
                <a16:creationId xmlns:a16="http://schemas.microsoft.com/office/drawing/2014/main" id="{6C6FDCB4-0A4C-F79B-7347-457046F911EB}"/>
              </a:ext>
            </a:extLst>
          </p:cNvPr>
          <p:cNvSpPr txBox="1"/>
          <p:nvPr/>
        </p:nvSpPr>
        <p:spPr>
          <a:xfrm>
            <a:off x="6303039" y="1225276"/>
            <a:ext cx="5578586"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11. </a:t>
            </a:r>
            <a:r>
              <a:rPr lang="pt-BR" sz="2200" b="0" i="0" u="none" strike="noStrike" baseline="0" dirty="0">
                <a:latin typeface="Arial Narrow" panose="020B0606020202030204" pitchFamily="34" charset="0"/>
                <a:cs typeface="Arial" panose="020B0604020202020204" pitchFamily="34" charset="0"/>
              </a:rPr>
              <a:t>Identifique e escreva o coeficiente angular das funções polinomiais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grau, a seguir.</a:t>
            </a:r>
            <a:endParaRPr lang="pt-BR" sz="2200" dirty="0">
              <a:latin typeface="Arial Narrow" panose="020B0606020202030204" pitchFamily="34" charset="0"/>
              <a:cs typeface="Arial" panose="020B0604020202020204" pitchFamily="34" charset="0"/>
            </a:endParaRPr>
          </a:p>
        </p:txBody>
      </p:sp>
      <p:pic>
        <p:nvPicPr>
          <p:cNvPr id="5" name="Imagem 4" descr="Tabela&#10;&#10;O conteúdo gerado por IA pode estar incorreto.">
            <a:extLst>
              <a:ext uri="{FF2B5EF4-FFF2-40B4-BE49-F238E27FC236}">
                <a16:creationId xmlns:a16="http://schemas.microsoft.com/office/drawing/2014/main" id="{616481F2-E0E3-5DC3-892F-7E24F30EFDC1}"/>
              </a:ext>
            </a:extLst>
          </p:cNvPr>
          <p:cNvPicPr>
            <a:picLocks noChangeAspect="1"/>
          </p:cNvPicPr>
          <p:nvPr/>
        </p:nvPicPr>
        <p:blipFill>
          <a:blip r:embed="rId4"/>
          <a:stretch>
            <a:fillRect/>
          </a:stretch>
        </p:blipFill>
        <p:spPr>
          <a:xfrm>
            <a:off x="6383947" y="2546213"/>
            <a:ext cx="5497678" cy="2626421"/>
          </a:xfrm>
          <a:prstGeom prst="rect">
            <a:avLst/>
          </a:prstGeom>
        </p:spPr>
      </p:pic>
    </p:spTree>
    <p:extLst>
      <p:ext uri="{BB962C8B-B14F-4D97-AF65-F5344CB8AC3E}">
        <p14:creationId xmlns:p14="http://schemas.microsoft.com/office/powerpoint/2010/main" val="37933616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EF00B-1EDC-A9F7-04EC-E293466D84A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12287ABC-539D-1DA9-F409-C1E4EE619F2A}"/>
              </a:ext>
            </a:extLst>
          </p:cNvPr>
          <p:cNvSpPr txBox="1"/>
          <p:nvPr/>
        </p:nvSpPr>
        <p:spPr>
          <a:xfrm>
            <a:off x="208472" y="687884"/>
            <a:ext cx="11578716" cy="43088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12. </a:t>
            </a:r>
            <a:r>
              <a:rPr lang="pt-BR" sz="2200" b="0" i="0" u="none" strike="noStrike" baseline="0" dirty="0">
                <a:latin typeface="Arial Narrow" panose="020B0606020202030204" pitchFamily="34" charset="0"/>
                <a:cs typeface="Arial" panose="020B0604020202020204" pitchFamily="34" charset="0"/>
              </a:rPr>
              <a:t>Identifique e escreva o coeficiente linear das funções polinomiais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grau a seguir.</a:t>
            </a:r>
            <a:endParaRPr lang="pt-BR" sz="2200" dirty="0">
              <a:latin typeface="Arial Narrow" panose="020B0606020202030204" pitchFamily="34" charset="0"/>
              <a:cs typeface="Arial" panose="020B0604020202020204" pitchFamily="34" charset="0"/>
            </a:endParaRPr>
          </a:p>
        </p:txBody>
      </p:sp>
      <p:graphicFrame>
        <p:nvGraphicFramePr>
          <p:cNvPr id="15" name="Tabela 14">
            <a:extLst>
              <a:ext uri="{FF2B5EF4-FFF2-40B4-BE49-F238E27FC236}">
                <a16:creationId xmlns:a16="http://schemas.microsoft.com/office/drawing/2014/main" id="{411A47E5-80D1-6BC8-52BD-8C24F0C4EE5C}"/>
              </a:ext>
            </a:extLst>
          </p:cNvPr>
          <p:cNvGraphicFramePr>
            <a:graphicFrameLocks noGrp="1"/>
          </p:cNvGraphicFramePr>
          <p:nvPr>
            <p:extLst>
              <p:ext uri="{D42A27DB-BD31-4B8C-83A1-F6EECF244321}">
                <p14:modId xmlns:p14="http://schemas.microsoft.com/office/powerpoint/2010/main" val="2020707852"/>
              </p:ext>
            </p:extLst>
          </p:nvPr>
        </p:nvGraphicFramePr>
        <p:xfrm>
          <a:off x="279344" y="1130530"/>
          <a:ext cx="3315504" cy="4104858"/>
        </p:xfrm>
        <a:graphic>
          <a:graphicData uri="http://schemas.openxmlformats.org/drawingml/2006/table">
            <a:tbl>
              <a:tblPr firstRow="1" firstCol="1" bandRow="1"/>
              <a:tblGrid>
                <a:gridCol w="1618047">
                  <a:extLst>
                    <a:ext uri="{9D8B030D-6E8A-4147-A177-3AD203B41FA5}">
                      <a16:colId xmlns:a16="http://schemas.microsoft.com/office/drawing/2014/main" val="864485045"/>
                    </a:ext>
                  </a:extLst>
                </a:gridCol>
                <a:gridCol w="1697457">
                  <a:extLst>
                    <a:ext uri="{9D8B030D-6E8A-4147-A177-3AD203B41FA5}">
                      <a16:colId xmlns:a16="http://schemas.microsoft.com/office/drawing/2014/main" val="3162264669"/>
                    </a:ext>
                  </a:extLst>
                </a:gridCol>
              </a:tblGrid>
              <a:tr h="1891813">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do 1°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86DCB"/>
                    </a:solidFill>
                  </a:tcPr>
                </a:tc>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Coeficiente linear da função polinomial do 1°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86DCB"/>
                    </a:solidFill>
                  </a:tcPr>
                </a:tc>
                <a:extLst>
                  <a:ext uri="{0D108BD9-81ED-4DB2-BD59-A6C34878D82A}">
                    <a16:rowId xmlns:a16="http://schemas.microsoft.com/office/drawing/2014/main" val="3987898239"/>
                  </a:ext>
                </a:extLst>
              </a:tr>
              <a:tr h="2213045">
                <a:tc>
                  <a:txBody>
                    <a:bodyPr/>
                    <a:lstStyle/>
                    <a:p>
                      <a:pPr>
                        <a:buNone/>
                      </a:pPr>
                      <a:endParaRPr lang="pt-BR"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5000"/>
                        </a:lnSpc>
                        <a:spcAft>
                          <a:spcPts val="800"/>
                        </a:spcAft>
                        <a:buNone/>
                      </a:pPr>
                      <a:r>
                        <a:rPr lang="pt-BR" sz="1100" kern="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11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8764291"/>
                  </a:ext>
                </a:extLst>
              </a:tr>
            </a:tbl>
          </a:graphicData>
        </a:graphic>
      </p:graphicFrame>
      <p:pic>
        <p:nvPicPr>
          <p:cNvPr id="20483" name="Picture 3" descr="Gráfico, Gráfico de linhas&#10;&#10;Descrição gerada automaticamente">
            <a:extLst>
              <a:ext uri="{FF2B5EF4-FFF2-40B4-BE49-F238E27FC236}">
                <a16:creationId xmlns:a16="http://schemas.microsoft.com/office/drawing/2014/main" id="{DE83797D-ABDC-7A62-D815-BA76E319BC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440"/>
          <a:stretch>
            <a:fillRect/>
          </a:stretch>
        </p:blipFill>
        <p:spPr bwMode="auto">
          <a:xfrm>
            <a:off x="674398" y="3182959"/>
            <a:ext cx="2475381" cy="2573741"/>
          </a:xfrm>
          <a:prstGeom prst="rect">
            <a:avLst/>
          </a:prstGeom>
          <a:noFill/>
          <a:extLst>
            <a:ext uri="{909E8E84-426E-40DD-AFC4-6F175D3DCCD1}">
              <a14:hiddenFill xmlns:a14="http://schemas.microsoft.com/office/drawing/2010/main">
                <a:solidFill>
                  <a:srgbClr val="FFFFFF"/>
                </a:solidFill>
              </a14:hiddenFill>
            </a:ext>
          </a:extLst>
        </p:spPr>
      </p:pic>
      <p:pic>
        <p:nvPicPr>
          <p:cNvPr id="20482" name="Picture 2" descr="Gráfico, Gráfico de linhas&#10;&#10;Descrição gerada automaticamente">
            <a:extLst>
              <a:ext uri="{FF2B5EF4-FFF2-40B4-BE49-F238E27FC236}">
                <a16:creationId xmlns:a16="http://schemas.microsoft.com/office/drawing/2014/main" id="{5369E2FA-3743-826D-5A5B-0DB658CAA6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755" b="5431"/>
          <a:stretch>
            <a:fillRect/>
          </a:stretch>
        </p:blipFill>
        <p:spPr bwMode="auto">
          <a:xfrm>
            <a:off x="4517090" y="3084401"/>
            <a:ext cx="2340911" cy="2857017"/>
          </a:xfrm>
          <a:prstGeom prst="rect">
            <a:avLst/>
          </a:prstGeom>
          <a:noFill/>
          <a:extLst>
            <a:ext uri="{909E8E84-426E-40DD-AFC4-6F175D3DCCD1}">
              <a14:hiddenFill xmlns:a14="http://schemas.microsoft.com/office/drawing/2010/main">
                <a:solidFill>
                  <a:srgbClr val="FFFFFF"/>
                </a:solidFill>
              </a14:hiddenFill>
            </a:ext>
          </a:extLst>
        </p:spPr>
      </p:pic>
      <p:pic>
        <p:nvPicPr>
          <p:cNvPr id="20481" name="Imagem 1" descr="Gráfico, Gráfico de linhas&#10;&#10;Descrição gerada automaticamente">
            <a:extLst>
              <a:ext uri="{FF2B5EF4-FFF2-40B4-BE49-F238E27FC236}">
                <a16:creationId xmlns:a16="http://schemas.microsoft.com/office/drawing/2014/main" id="{44400D12-C633-C012-07A8-EF08A5D654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042"/>
          <a:stretch>
            <a:fillRect/>
          </a:stretch>
        </p:blipFill>
        <p:spPr bwMode="auto">
          <a:xfrm>
            <a:off x="8647776" y="3429000"/>
            <a:ext cx="2475379" cy="20983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Tabela 15">
            <a:extLst>
              <a:ext uri="{FF2B5EF4-FFF2-40B4-BE49-F238E27FC236}">
                <a16:creationId xmlns:a16="http://schemas.microsoft.com/office/drawing/2014/main" id="{41EC4173-2510-911B-2536-EE2907BEADB7}"/>
              </a:ext>
            </a:extLst>
          </p:cNvPr>
          <p:cNvGraphicFramePr>
            <a:graphicFrameLocks noGrp="1"/>
          </p:cNvGraphicFramePr>
          <p:nvPr>
            <p:extLst>
              <p:ext uri="{D42A27DB-BD31-4B8C-83A1-F6EECF244321}">
                <p14:modId xmlns:p14="http://schemas.microsoft.com/office/powerpoint/2010/main" val="3096166014"/>
              </p:ext>
            </p:extLst>
          </p:nvPr>
        </p:nvGraphicFramePr>
        <p:xfrm>
          <a:off x="3803676" y="1130530"/>
          <a:ext cx="3875312" cy="1863682"/>
        </p:xfrm>
        <a:graphic>
          <a:graphicData uri="http://schemas.openxmlformats.org/drawingml/2006/table">
            <a:tbl>
              <a:tblPr firstRow="1" firstCol="1" bandRow="1"/>
              <a:tblGrid>
                <a:gridCol w="1891248">
                  <a:extLst>
                    <a:ext uri="{9D8B030D-6E8A-4147-A177-3AD203B41FA5}">
                      <a16:colId xmlns:a16="http://schemas.microsoft.com/office/drawing/2014/main" val="3009357609"/>
                    </a:ext>
                  </a:extLst>
                </a:gridCol>
                <a:gridCol w="1984064">
                  <a:extLst>
                    <a:ext uri="{9D8B030D-6E8A-4147-A177-3AD203B41FA5}">
                      <a16:colId xmlns:a16="http://schemas.microsoft.com/office/drawing/2014/main" val="1319270021"/>
                    </a:ext>
                  </a:extLst>
                </a:gridCol>
              </a:tblGrid>
              <a:tr h="1863682">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Coeficiente linear da função polinomial 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extLst>
                  <a:ext uri="{0D108BD9-81ED-4DB2-BD59-A6C34878D82A}">
                    <a16:rowId xmlns:a16="http://schemas.microsoft.com/office/drawing/2014/main" val="198560042"/>
                  </a:ext>
                </a:extLst>
              </a:tr>
            </a:tbl>
          </a:graphicData>
        </a:graphic>
      </p:graphicFrame>
      <p:graphicFrame>
        <p:nvGraphicFramePr>
          <p:cNvPr id="17" name="Tabela 16">
            <a:extLst>
              <a:ext uri="{FF2B5EF4-FFF2-40B4-BE49-F238E27FC236}">
                <a16:creationId xmlns:a16="http://schemas.microsoft.com/office/drawing/2014/main" id="{A328E16B-77E0-CCCC-5C63-04897CF6B18F}"/>
              </a:ext>
            </a:extLst>
          </p:cNvPr>
          <p:cNvGraphicFramePr>
            <a:graphicFrameLocks noGrp="1"/>
          </p:cNvGraphicFramePr>
          <p:nvPr>
            <p:extLst>
              <p:ext uri="{D42A27DB-BD31-4B8C-83A1-F6EECF244321}">
                <p14:modId xmlns:p14="http://schemas.microsoft.com/office/powerpoint/2010/main" val="2566318930"/>
              </p:ext>
            </p:extLst>
          </p:nvPr>
        </p:nvGraphicFramePr>
        <p:xfrm>
          <a:off x="7972703" y="1130530"/>
          <a:ext cx="3875312" cy="1863682"/>
        </p:xfrm>
        <a:graphic>
          <a:graphicData uri="http://schemas.openxmlformats.org/drawingml/2006/table">
            <a:tbl>
              <a:tblPr firstRow="1" firstCol="1" bandRow="1"/>
              <a:tblGrid>
                <a:gridCol w="1891248">
                  <a:extLst>
                    <a:ext uri="{9D8B030D-6E8A-4147-A177-3AD203B41FA5}">
                      <a16:colId xmlns:a16="http://schemas.microsoft.com/office/drawing/2014/main" val="3009357609"/>
                    </a:ext>
                  </a:extLst>
                </a:gridCol>
                <a:gridCol w="1984064">
                  <a:extLst>
                    <a:ext uri="{9D8B030D-6E8A-4147-A177-3AD203B41FA5}">
                      <a16:colId xmlns:a16="http://schemas.microsoft.com/office/drawing/2014/main" val="1319270021"/>
                    </a:ext>
                  </a:extLst>
                </a:gridCol>
              </a:tblGrid>
              <a:tr h="1863682">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Coeficiente linear da função polinomial 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extLst>
                  <a:ext uri="{0D108BD9-81ED-4DB2-BD59-A6C34878D82A}">
                    <a16:rowId xmlns:a16="http://schemas.microsoft.com/office/drawing/2014/main" val="198560042"/>
                  </a:ext>
                </a:extLst>
              </a:tr>
            </a:tbl>
          </a:graphicData>
        </a:graphic>
      </p:graphicFrame>
    </p:spTree>
    <p:extLst>
      <p:ext uri="{BB962C8B-B14F-4D97-AF65-F5344CB8AC3E}">
        <p14:creationId xmlns:p14="http://schemas.microsoft.com/office/powerpoint/2010/main" val="32224824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339D8-85A9-5120-EBF5-18E559C345CB}"/>
            </a:ext>
          </a:extLst>
        </p:cNvPr>
        <p:cNvGrpSpPr/>
        <p:nvPr/>
      </p:nvGrpSpPr>
      <p:grpSpPr>
        <a:xfrm>
          <a:off x="0" y="0"/>
          <a:ext cx="0" cy="0"/>
          <a:chOff x="0" y="0"/>
          <a:chExt cx="0" cy="0"/>
        </a:xfrm>
      </p:grpSpPr>
      <p:graphicFrame>
        <p:nvGraphicFramePr>
          <p:cNvPr id="15" name="Tabela 14">
            <a:extLst>
              <a:ext uri="{FF2B5EF4-FFF2-40B4-BE49-F238E27FC236}">
                <a16:creationId xmlns:a16="http://schemas.microsoft.com/office/drawing/2014/main" id="{58A3E187-7BFF-A584-313B-D25225FAA7E1}"/>
              </a:ext>
            </a:extLst>
          </p:cNvPr>
          <p:cNvGraphicFramePr>
            <a:graphicFrameLocks noGrp="1"/>
          </p:cNvGraphicFramePr>
          <p:nvPr>
            <p:extLst>
              <p:ext uri="{D42A27DB-BD31-4B8C-83A1-F6EECF244321}">
                <p14:modId xmlns:p14="http://schemas.microsoft.com/office/powerpoint/2010/main" val="4132565125"/>
              </p:ext>
            </p:extLst>
          </p:nvPr>
        </p:nvGraphicFramePr>
        <p:xfrm>
          <a:off x="279344" y="1130530"/>
          <a:ext cx="3315504" cy="4104858"/>
        </p:xfrm>
        <a:graphic>
          <a:graphicData uri="http://schemas.openxmlformats.org/drawingml/2006/table">
            <a:tbl>
              <a:tblPr firstRow="1" firstCol="1" bandRow="1"/>
              <a:tblGrid>
                <a:gridCol w="1618047">
                  <a:extLst>
                    <a:ext uri="{9D8B030D-6E8A-4147-A177-3AD203B41FA5}">
                      <a16:colId xmlns:a16="http://schemas.microsoft.com/office/drawing/2014/main" val="864485045"/>
                    </a:ext>
                  </a:extLst>
                </a:gridCol>
                <a:gridCol w="1697457">
                  <a:extLst>
                    <a:ext uri="{9D8B030D-6E8A-4147-A177-3AD203B41FA5}">
                      <a16:colId xmlns:a16="http://schemas.microsoft.com/office/drawing/2014/main" val="3162264669"/>
                    </a:ext>
                  </a:extLst>
                </a:gridCol>
              </a:tblGrid>
              <a:tr h="1891813">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do 1°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86DCB"/>
                    </a:solidFill>
                  </a:tcPr>
                </a:tc>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Coeficiente </a:t>
                      </a:r>
                      <a:r>
                        <a:rPr lang="pt-BR" sz="20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angular</a:t>
                      </a: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 da função polinomial do 1°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86DCB"/>
                    </a:solidFill>
                  </a:tcPr>
                </a:tc>
                <a:extLst>
                  <a:ext uri="{0D108BD9-81ED-4DB2-BD59-A6C34878D82A}">
                    <a16:rowId xmlns:a16="http://schemas.microsoft.com/office/drawing/2014/main" val="3987898239"/>
                  </a:ext>
                </a:extLst>
              </a:tr>
              <a:tr h="2213045">
                <a:tc>
                  <a:txBody>
                    <a:bodyPr/>
                    <a:lstStyle/>
                    <a:p>
                      <a:pPr>
                        <a:buNone/>
                      </a:pPr>
                      <a:endParaRPr lang="pt-BR"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5000"/>
                        </a:lnSpc>
                        <a:spcAft>
                          <a:spcPts val="800"/>
                        </a:spcAft>
                        <a:buNone/>
                      </a:pPr>
                      <a:r>
                        <a:rPr lang="pt-BR" sz="1100" kern="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11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8764291"/>
                  </a:ext>
                </a:extLst>
              </a:tr>
            </a:tbl>
          </a:graphicData>
        </a:graphic>
      </p:graphicFrame>
      <p:graphicFrame>
        <p:nvGraphicFramePr>
          <p:cNvPr id="16" name="Tabela 15">
            <a:extLst>
              <a:ext uri="{FF2B5EF4-FFF2-40B4-BE49-F238E27FC236}">
                <a16:creationId xmlns:a16="http://schemas.microsoft.com/office/drawing/2014/main" id="{D6262C1A-C08E-2F97-AF01-45852238BE79}"/>
              </a:ext>
            </a:extLst>
          </p:cNvPr>
          <p:cNvGraphicFramePr>
            <a:graphicFrameLocks noGrp="1"/>
          </p:cNvGraphicFramePr>
          <p:nvPr>
            <p:extLst>
              <p:ext uri="{D42A27DB-BD31-4B8C-83A1-F6EECF244321}">
                <p14:modId xmlns:p14="http://schemas.microsoft.com/office/powerpoint/2010/main" val="187643445"/>
              </p:ext>
            </p:extLst>
          </p:nvPr>
        </p:nvGraphicFramePr>
        <p:xfrm>
          <a:off x="3803676" y="1130530"/>
          <a:ext cx="3875312" cy="1863682"/>
        </p:xfrm>
        <a:graphic>
          <a:graphicData uri="http://schemas.openxmlformats.org/drawingml/2006/table">
            <a:tbl>
              <a:tblPr firstRow="1" firstCol="1" bandRow="1"/>
              <a:tblGrid>
                <a:gridCol w="1891248">
                  <a:extLst>
                    <a:ext uri="{9D8B030D-6E8A-4147-A177-3AD203B41FA5}">
                      <a16:colId xmlns:a16="http://schemas.microsoft.com/office/drawing/2014/main" val="3009357609"/>
                    </a:ext>
                  </a:extLst>
                </a:gridCol>
                <a:gridCol w="1984064">
                  <a:extLst>
                    <a:ext uri="{9D8B030D-6E8A-4147-A177-3AD203B41FA5}">
                      <a16:colId xmlns:a16="http://schemas.microsoft.com/office/drawing/2014/main" val="1319270021"/>
                    </a:ext>
                  </a:extLst>
                </a:gridCol>
              </a:tblGrid>
              <a:tr h="1863682">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Coeficiente </a:t>
                      </a:r>
                      <a:r>
                        <a:rPr lang="pt-BR" sz="24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angular</a:t>
                      </a: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 da função polinomial 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extLst>
                  <a:ext uri="{0D108BD9-81ED-4DB2-BD59-A6C34878D82A}">
                    <a16:rowId xmlns:a16="http://schemas.microsoft.com/office/drawing/2014/main" val="198560042"/>
                  </a:ext>
                </a:extLst>
              </a:tr>
            </a:tbl>
          </a:graphicData>
        </a:graphic>
      </p:graphicFrame>
      <p:graphicFrame>
        <p:nvGraphicFramePr>
          <p:cNvPr id="17" name="Tabela 16">
            <a:extLst>
              <a:ext uri="{FF2B5EF4-FFF2-40B4-BE49-F238E27FC236}">
                <a16:creationId xmlns:a16="http://schemas.microsoft.com/office/drawing/2014/main" id="{FC4FEBCD-433A-087A-2E7D-C976EBD44F65}"/>
              </a:ext>
            </a:extLst>
          </p:cNvPr>
          <p:cNvGraphicFramePr>
            <a:graphicFrameLocks noGrp="1"/>
          </p:cNvGraphicFramePr>
          <p:nvPr>
            <p:extLst>
              <p:ext uri="{D42A27DB-BD31-4B8C-83A1-F6EECF244321}">
                <p14:modId xmlns:p14="http://schemas.microsoft.com/office/powerpoint/2010/main" val="3640533807"/>
              </p:ext>
            </p:extLst>
          </p:nvPr>
        </p:nvGraphicFramePr>
        <p:xfrm>
          <a:off x="7972703" y="1130530"/>
          <a:ext cx="3875312" cy="1863682"/>
        </p:xfrm>
        <a:graphic>
          <a:graphicData uri="http://schemas.openxmlformats.org/drawingml/2006/table">
            <a:tbl>
              <a:tblPr firstRow="1" firstCol="1" bandRow="1"/>
              <a:tblGrid>
                <a:gridCol w="1891248">
                  <a:extLst>
                    <a:ext uri="{9D8B030D-6E8A-4147-A177-3AD203B41FA5}">
                      <a16:colId xmlns:a16="http://schemas.microsoft.com/office/drawing/2014/main" val="3009357609"/>
                    </a:ext>
                  </a:extLst>
                </a:gridCol>
                <a:gridCol w="1984064">
                  <a:extLst>
                    <a:ext uri="{9D8B030D-6E8A-4147-A177-3AD203B41FA5}">
                      <a16:colId xmlns:a16="http://schemas.microsoft.com/office/drawing/2014/main" val="1319270021"/>
                    </a:ext>
                  </a:extLst>
                </a:gridCol>
              </a:tblGrid>
              <a:tr h="1863682">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tc>
                  <a:txBody>
                    <a:bodyPr/>
                    <a:lstStyle/>
                    <a:p>
                      <a:pPr algn="ctr">
                        <a:lnSpc>
                          <a:spcPct val="100000"/>
                        </a:lnSpc>
                        <a:spcAft>
                          <a:spcPts val="0"/>
                        </a:spcAft>
                        <a:buNone/>
                      </a:pP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Coeficiente </a:t>
                      </a:r>
                      <a:r>
                        <a:rPr lang="pt-BR" sz="24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angular</a:t>
                      </a:r>
                      <a:r>
                        <a:rPr lang="pt-BR" sz="2200" b="1" kern="0" dirty="0">
                          <a:solidFill>
                            <a:srgbClr val="FFFFFF"/>
                          </a:solidFill>
                          <a:effectLst/>
                          <a:latin typeface="Arial Narrow" panose="020B0606020202030204" pitchFamily="34" charset="0"/>
                          <a:ea typeface="MS Mincho" panose="02020609040205080304" pitchFamily="49" charset="-128"/>
                          <a:cs typeface="Times New Roman" panose="02020603050405020304" pitchFamily="18" charset="0"/>
                        </a:rPr>
                        <a:t> da função polinomial do 1° grau</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6DCB"/>
                    </a:solidFill>
                  </a:tcPr>
                </a:tc>
                <a:extLst>
                  <a:ext uri="{0D108BD9-81ED-4DB2-BD59-A6C34878D82A}">
                    <a16:rowId xmlns:a16="http://schemas.microsoft.com/office/drawing/2014/main" val="198560042"/>
                  </a:ext>
                </a:extLst>
              </a:tr>
            </a:tbl>
          </a:graphicData>
        </a:graphic>
      </p:graphicFrame>
      <p:sp>
        <p:nvSpPr>
          <p:cNvPr id="4" name="CaixaDeTexto 3">
            <a:extLst>
              <a:ext uri="{FF2B5EF4-FFF2-40B4-BE49-F238E27FC236}">
                <a16:creationId xmlns:a16="http://schemas.microsoft.com/office/drawing/2014/main" id="{CEB8EEF6-E280-87BE-1AFD-6F3D0CCF5295}"/>
              </a:ext>
            </a:extLst>
          </p:cNvPr>
          <p:cNvSpPr txBox="1"/>
          <p:nvPr/>
        </p:nvSpPr>
        <p:spPr>
          <a:xfrm>
            <a:off x="207037" y="621427"/>
            <a:ext cx="11465010" cy="43088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13. </a:t>
            </a:r>
            <a:r>
              <a:rPr lang="pt-BR" sz="2200" b="0" i="0" u="none" strike="noStrike" baseline="0" dirty="0">
                <a:latin typeface="Arial Narrow" panose="020B0606020202030204" pitchFamily="34" charset="0"/>
                <a:cs typeface="Arial" panose="020B0604020202020204" pitchFamily="34" charset="0"/>
              </a:rPr>
              <a:t>Identifique e escreva o coeficiente angular das funções polinomiais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grau dado seu gráfico, a seguir:</a:t>
            </a:r>
            <a:endParaRPr lang="pt-BR" sz="2200" dirty="0">
              <a:latin typeface="Arial Narrow" panose="020B0606020202030204" pitchFamily="34" charset="0"/>
              <a:cs typeface="Arial" panose="020B0604020202020204" pitchFamily="34" charset="0"/>
            </a:endParaRPr>
          </a:p>
        </p:txBody>
      </p:sp>
      <p:pic>
        <p:nvPicPr>
          <p:cNvPr id="3" name="Imagem 2">
            <a:extLst>
              <a:ext uri="{FF2B5EF4-FFF2-40B4-BE49-F238E27FC236}">
                <a16:creationId xmlns:a16="http://schemas.microsoft.com/office/drawing/2014/main" id="{7EE2F3BD-54CD-4734-E95F-C3AA59C411DB}"/>
              </a:ext>
            </a:extLst>
          </p:cNvPr>
          <p:cNvPicPr>
            <a:picLocks noChangeAspect="1"/>
          </p:cNvPicPr>
          <p:nvPr/>
        </p:nvPicPr>
        <p:blipFill>
          <a:blip r:embed="rId2"/>
          <a:stretch>
            <a:fillRect/>
          </a:stretch>
        </p:blipFill>
        <p:spPr>
          <a:xfrm>
            <a:off x="524290" y="3182959"/>
            <a:ext cx="2369491" cy="2544511"/>
          </a:xfrm>
          <a:prstGeom prst="rect">
            <a:avLst/>
          </a:prstGeom>
        </p:spPr>
      </p:pic>
      <p:pic>
        <p:nvPicPr>
          <p:cNvPr id="6" name="Imagem 5">
            <a:extLst>
              <a:ext uri="{FF2B5EF4-FFF2-40B4-BE49-F238E27FC236}">
                <a16:creationId xmlns:a16="http://schemas.microsoft.com/office/drawing/2014/main" id="{69E85F33-8F9E-98BF-5329-3F1973C84A8B}"/>
              </a:ext>
            </a:extLst>
          </p:cNvPr>
          <p:cNvPicPr>
            <a:picLocks noChangeAspect="1"/>
          </p:cNvPicPr>
          <p:nvPr/>
        </p:nvPicPr>
        <p:blipFill>
          <a:blip r:embed="rId3"/>
          <a:stretch>
            <a:fillRect/>
          </a:stretch>
        </p:blipFill>
        <p:spPr>
          <a:xfrm>
            <a:off x="3839794" y="3296619"/>
            <a:ext cx="2242921" cy="2506794"/>
          </a:xfrm>
          <a:prstGeom prst="rect">
            <a:avLst/>
          </a:prstGeom>
        </p:spPr>
      </p:pic>
      <p:pic>
        <p:nvPicPr>
          <p:cNvPr id="9" name="Imagem 8">
            <a:extLst>
              <a:ext uri="{FF2B5EF4-FFF2-40B4-BE49-F238E27FC236}">
                <a16:creationId xmlns:a16="http://schemas.microsoft.com/office/drawing/2014/main" id="{CCE3832B-0B7F-2F5D-2163-F21F119B14BF}"/>
              </a:ext>
            </a:extLst>
          </p:cNvPr>
          <p:cNvPicPr>
            <a:picLocks noChangeAspect="1"/>
          </p:cNvPicPr>
          <p:nvPr/>
        </p:nvPicPr>
        <p:blipFill>
          <a:blip r:embed="rId4"/>
          <a:stretch>
            <a:fillRect/>
          </a:stretch>
        </p:blipFill>
        <p:spPr>
          <a:xfrm>
            <a:off x="8070258" y="3485246"/>
            <a:ext cx="2929435" cy="1975150"/>
          </a:xfrm>
          <a:prstGeom prst="rect">
            <a:avLst/>
          </a:prstGeom>
        </p:spPr>
      </p:pic>
    </p:spTree>
    <p:extLst>
      <p:ext uri="{BB962C8B-B14F-4D97-AF65-F5344CB8AC3E}">
        <p14:creationId xmlns:p14="http://schemas.microsoft.com/office/powerpoint/2010/main" val="20146806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F1DD8-D7B1-308F-085D-AA92F45A9D6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074306E-741D-3643-D1D5-01D6AFD19A3B}"/>
              </a:ext>
            </a:extLst>
          </p:cNvPr>
          <p:cNvSpPr txBox="1"/>
          <p:nvPr/>
        </p:nvSpPr>
        <p:spPr>
          <a:xfrm>
            <a:off x="327211" y="654330"/>
            <a:ext cx="4146177" cy="162711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Identifique e escreva os coeficientes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linear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angular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cada função polinomial do 1° grau ou sua representação gráfica a seguir.</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9" name="Imagem 8">
            <a:extLst>
              <a:ext uri="{FF2B5EF4-FFF2-40B4-BE49-F238E27FC236}">
                <a16:creationId xmlns:a16="http://schemas.microsoft.com/office/drawing/2014/main" id="{8A65C72E-5CD6-D922-BF17-EA4AA6EF020A}"/>
              </a:ext>
            </a:extLst>
          </p:cNvPr>
          <p:cNvPicPr>
            <a:picLocks noChangeAspect="1"/>
          </p:cNvPicPr>
          <p:nvPr/>
        </p:nvPicPr>
        <p:blipFill>
          <a:blip r:embed="rId2"/>
          <a:srcRect r="51195" b="7546"/>
          <a:stretch>
            <a:fillRect/>
          </a:stretch>
        </p:blipFill>
        <p:spPr>
          <a:xfrm>
            <a:off x="4739389" y="654330"/>
            <a:ext cx="6628523" cy="5791294"/>
          </a:xfrm>
          <a:prstGeom prst="rect">
            <a:avLst/>
          </a:prstGeom>
        </p:spPr>
      </p:pic>
    </p:spTree>
    <p:extLst>
      <p:ext uri="{BB962C8B-B14F-4D97-AF65-F5344CB8AC3E}">
        <p14:creationId xmlns:p14="http://schemas.microsoft.com/office/powerpoint/2010/main" val="1232467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B65FC-27AD-7106-25AC-8A2E4711623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B532C9F-DF65-F990-C5B9-264F14004D9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C502715-F7B8-94D0-D6BE-A8FF4D8C97B8}"/>
                  </a:ext>
                </a:extLst>
              </p:cNvPr>
              <p:cNvSpPr txBox="1"/>
              <p:nvPr/>
            </p:nvSpPr>
            <p:spPr>
              <a:xfrm>
                <a:off x="187800" y="727295"/>
                <a:ext cx="6094562" cy="738664"/>
              </a:xfrm>
              <a:prstGeom prst="rect">
                <a:avLst/>
              </a:prstGeom>
              <a:noFill/>
            </p:spPr>
            <p:txBody>
              <a:bodyPr wrap="square">
                <a:spAutoFit/>
              </a:bodyPr>
              <a:lstStyle/>
              <a:p>
                <a:pPr algn="just"/>
                <a:r>
                  <a:rPr lang="pt-BR" sz="2100" b="1" i="0" u="none" strike="noStrike" baseline="0" dirty="0">
                    <a:latin typeface="Arial Narrow" panose="020B0606020202030204" pitchFamily="34" charset="0"/>
                    <a:cs typeface="Arial" panose="020B0604020202020204" pitchFamily="34" charset="0"/>
                  </a:rPr>
                  <a:t>15. </a:t>
                </a:r>
                <a:r>
                  <a:rPr lang="pt-BR" sz="2100" b="0" i="0" u="none" strike="noStrike" baseline="0" dirty="0">
                    <a:latin typeface="Arial Narrow" panose="020B0606020202030204" pitchFamily="34" charset="0"/>
                    <a:cs typeface="Arial" panose="020B0604020202020204" pitchFamily="34" charset="0"/>
                  </a:rPr>
                  <a:t>Uma reta </a:t>
                </a:r>
                <a:r>
                  <a:rPr lang="pt-BR" sz="2100" b="0" i="1" u="none" strike="noStrike" baseline="0" dirty="0">
                    <a:latin typeface="Arial Narrow" panose="020B0606020202030204" pitchFamily="34" charset="0"/>
                    <a:cs typeface="Arial" panose="020B0604020202020204" pitchFamily="34" charset="0"/>
                  </a:rPr>
                  <a:t>r</a:t>
                </a:r>
                <a:r>
                  <a:rPr lang="pt-BR" sz="2100" b="0" i="0" u="none" strike="noStrike" baseline="0" dirty="0">
                    <a:latin typeface="Arial Narrow" panose="020B0606020202030204" pitchFamily="34" charset="0"/>
                    <a:cs typeface="Arial" panose="020B0604020202020204" pitchFamily="34" charset="0"/>
                  </a:rPr>
                  <a:t>, de equação </a:t>
                </a:r>
                <a14:m>
                  <m:oMath xmlns:m="http://schemas.openxmlformats.org/officeDocument/2006/math">
                    <m:r>
                      <a:rPr lang="pt-BR" sz="2100" b="0" i="1" u="none" strike="noStrike" baseline="0" dirty="0" smtClean="0">
                        <a:latin typeface="Cambria Math" panose="02040503050406030204" pitchFamily="18" charset="0"/>
                        <a:cs typeface="Arial" panose="020B0604020202020204" pitchFamily="34" charset="0"/>
                      </a:rPr>
                      <m:t>𝑦</m:t>
                    </m:r>
                    <m:r>
                      <a:rPr lang="pt-BR" sz="2100" b="0" i="1" u="none" strike="noStrike" baseline="0" dirty="0" smtClean="0">
                        <a:latin typeface="Cambria Math" panose="02040503050406030204" pitchFamily="18" charset="0"/>
                        <a:cs typeface="Arial" panose="020B0604020202020204" pitchFamily="34" charset="0"/>
                      </a:rPr>
                      <m:t> = </m:t>
                    </m:r>
                    <m:r>
                      <a:rPr lang="pt-BR" sz="2100" b="0" i="1" u="none" strike="noStrike" baseline="0" dirty="0" err="1">
                        <a:latin typeface="Cambria Math" panose="02040503050406030204" pitchFamily="18" charset="0"/>
                        <a:cs typeface="Arial" panose="020B0604020202020204" pitchFamily="34" charset="0"/>
                      </a:rPr>
                      <m:t>𝑎𝑥</m:t>
                    </m:r>
                    <m:r>
                      <a:rPr lang="pt-BR" sz="2100" b="0" i="1" u="none" strike="noStrike" baseline="0" dirty="0">
                        <a:latin typeface="Cambria Math" panose="02040503050406030204" pitchFamily="18" charset="0"/>
                        <a:cs typeface="Arial" panose="020B0604020202020204" pitchFamily="34" charset="0"/>
                      </a:rPr>
                      <m:t> + </m:t>
                    </m:r>
                    <m:r>
                      <a:rPr lang="pt-BR" sz="2100" b="0" i="1" u="none" strike="noStrike" baseline="0" dirty="0">
                        <a:latin typeface="Cambria Math" panose="02040503050406030204" pitchFamily="18" charset="0"/>
                        <a:cs typeface="Arial" panose="020B0604020202020204" pitchFamily="34" charset="0"/>
                      </a:rPr>
                      <m:t>𝑏</m:t>
                    </m:r>
                  </m:oMath>
                </a14:m>
                <a:r>
                  <a:rPr lang="pt-BR" sz="2100" b="0" i="0" u="none" strike="noStrike" baseline="0" dirty="0">
                    <a:latin typeface="Arial Narrow" panose="020B0606020202030204" pitchFamily="34" charset="0"/>
                    <a:cs typeface="Arial" panose="020B0604020202020204" pitchFamily="34" charset="0"/>
                  </a:rPr>
                  <a:t>, tem seu gráfico ilustrado a seguir.</a:t>
                </a:r>
                <a:endParaRPr lang="pt-BR" sz="21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DC502715-F7B8-94D0-D6BE-A8FF4D8C97B8}"/>
                  </a:ext>
                </a:extLst>
              </p:cNvPr>
              <p:cNvSpPr txBox="1">
                <a:spLocks noRot="1" noChangeAspect="1" noMove="1" noResize="1" noEditPoints="1" noAdjustHandles="1" noChangeArrowheads="1" noChangeShapeType="1" noTextEdit="1"/>
              </p:cNvSpPr>
              <p:nvPr/>
            </p:nvSpPr>
            <p:spPr>
              <a:xfrm>
                <a:off x="187800" y="727295"/>
                <a:ext cx="6094562" cy="738664"/>
              </a:xfrm>
              <a:prstGeom prst="rect">
                <a:avLst/>
              </a:prstGeom>
              <a:blipFill>
                <a:blip r:embed="rId2"/>
                <a:stretch>
                  <a:fillRect l="-1200" t="-4959" r="-1200" b="-1570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A238326B-A26A-F4E7-346E-BE5E7F5F1E95}"/>
                  </a:ext>
                </a:extLst>
              </p:cNvPr>
              <p:cNvSpPr txBox="1"/>
              <p:nvPr/>
            </p:nvSpPr>
            <p:spPr>
              <a:xfrm>
                <a:off x="213671" y="5448986"/>
                <a:ext cx="6094562" cy="43088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Quais são os valores dos coeficientes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𝒂</m:t>
                    </m:r>
                  </m:oMath>
                </a14:m>
                <a:r>
                  <a:rPr lang="pt-BR" sz="2200" b="1"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𝒃</m:t>
                    </m:r>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A238326B-A26A-F4E7-346E-BE5E7F5F1E95}"/>
                  </a:ext>
                </a:extLst>
              </p:cNvPr>
              <p:cNvSpPr txBox="1">
                <a:spLocks noRot="1" noChangeAspect="1" noMove="1" noResize="1" noEditPoints="1" noAdjustHandles="1" noChangeArrowheads="1" noChangeShapeType="1" noTextEdit="1"/>
              </p:cNvSpPr>
              <p:nvPr/>
            </p:nvSpPr>
            <p:spPr>
              <a:xfrm>
                <a:off x="213671" y="5448986"/>
                <a:ext cx="6094562" cy="430887"/>
              </a:xfrm>
              <a:prstGeom prst="rect">
                <a:avLst/>
              </a:prstGeom>
              <a:blipFill>
                <a:blip r:embed="rId3"/>
                <a:stretch>
                  <a:fillRect l="-1300" t="-8451" b="-28169"/>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721277EA-3F37-32C1-D1B2-A25F70B4EDFB}"/>
              </a:ext>
            </a:extLst>
          </p:cNvPr>
          <p:cNvSpPr txBox="1"/>
          <p:nvPr/>
        </p:nvSpPr>
        <p:spPr>
          <a:xfrm>
            <a:off x="6323707" y="768999"/>
            <a:ext cx="5658383"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16. </a:t>
            </a:r>
            <a:r>
              <a:rPr lang="pt-BR" sz="2200" b="0" i="0" u="none" strike="noStrike" baseline="0" dirty="0">
                <a:latin typeface="Arial Narrow" panose="020B0606020202030204" pitchFamily="34" charset="0"/>
                <a:cs typeface="Arial" panose="020B0604020202020204" pitchFamily="34" charset="0"/>
              </a:rPr>
              <a:t>Substitua os pontos e identifique a qual função esses pontos pertencem.</a:t>
            </a:r>
            <a:endParaRPr lang="pt-BR" sz="2200" dirty="0">
              <a:latin typeface="Arial Narrow" panose="020B0606020202030204" pitchFamily="34" charset="0"/>
              <a:cs typeface="Arial" panose="020B0604020202020204" pitchFamily="34" charset="0"/>
            </a:endParaRPr>
          </a:p>
        </p:txBody>
      </p:sp>
      <p:pic>
        <p:nvPicPr>
          <p:cNvPr id="3" name="Imagem 2" descr="Gráfico, Gráfico de linhas&#10;&#10;Descrição gerada automaticamente">
            <a:extLst>
              <a:ext uri="{FF2B5EF4-FFF2-40B4-BE49-F238E27FC236}">
                <a16:creationId xmlns:a16="http://schemas.microsoft.com/office/drawing/2014/main" id="{8BBF8363-3D30-34AA-39B7-0A2C9266ABE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400000"/>
                    </a14:imgEffect>
                  </a14:imgLayer>
                </a14:imgProps>
              </a:ext>
            </a:extLst>
          </a:blip>
          <a:srcRect l="47930" r="-1" b="26215"/>
          <a:stretch/>
        </p:blipFill>
        <p:spPr bwMode="auto">
          <a:xfrm>
            <a:off x="1224111" y="1538440"/>
            <a:ext cx="3867842" cy="3941765"/>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43820C4D-A9E3-9A21-452E-5BFE49DE613F}"/>
              </a:ext>
            </a:extLst>
          </p:cNvPr>
          <p:cNvPicPr>
            <a:picLocks noChangeAspect="1"/>
          </p:cNvPicPr>
          <p:nvPr/>
        </p:nvPicPr>
        <p:blipFill>
          <a:blip r:embed="rId6"/>
          <a:srcRect r="60487" b="13480"/>
          <a:stretch>
            <a:fillRect/>
          </a:stretch>
        </p:blipFill>
        <p:spPr>
          <a:xfrm>
            <a:off x="6798329" y="1908765"/>
            <a:ext cx="4914693" cy="2914247"/>
          </a:xfrm>
          <a:prstGeom prst="rect">
            <a:avLst/>
          </a:prstGeom>
        </p:spPr>
      </p:pic>
    </p:spTree>
    <p:extLst>
      <p:ext uri="{BB962C8B-B14F-4D97-AF65-F5344CB8AC3E}">
        <p14:creationId xmlns:p14="http://schemas.microsoft.com/office/powerpoint/2010/main" val="21547582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21592-923C-1A83-33A5-D645DE2B4ED0}"/>
            </a:ext>
          </a:extLst>
        </p:cNvPr>
        <p:cNvGrpSpPr/>
        <p:nvPr/>
      </p:nvGrpSpPr>
      <p:grpSpPr>
        <a:xfrm>
          <a:off x="0" y="0"/>
          <a:ext cx="0" cy="0"/>
          <a:chOff x="0" y="0"/>
          <a:chExt cx="0" cy="0"/>
        </a:xfrm>
      </p:grpSpPr>
      <p:pic>
        <p:nvPicPr>
          <p:cNvPr id="4" name="Imagem 3" descr="Interface gráfica do usuário&#10;&#10;O conteúdo gerado por IA pode estar incorreto.">
            <a:extLst>
              <a:ext uri="{FF2B5EF4-FFF2-40B4-BE49-F238E27FC236}">
                <a16:creationId xmlns:a16="http://schemas.microsoft.com/office/drawing/2014/main" id="{4289EB5D-63FC-BB79-4717-7497D6692B11}"/>
              </a:ext>
            </a:extLst>
          </p:cNvPr>
          <p:cNvPicPr>
            <a:picLocks noChangeAspect="1"/>
          </p:cNvPicPr>
          <p:nvPr/>
        </p:nvPicPr>
        <p:blipFill>
          <a:blip r:embed="rId2"/>
          <a:stretch>
            <a:fillRect/>
          </a:stretch>
        </p:blipFill>
        <p:spPr>
          <a:xfrm>
            <a:off x="225482" y="421778"/>
            <a:ext cx="2931785" cy="611033"/>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4F12CCB-E3C9-CB55-EBD4-44E530CD347C}"/>
                  </a:ext>
                </a:extLst>
              </p:cNvPr>
              <p:cNvSpPr txBox="1"/>
              <p:nvPr/>
            </p:nvSpPr>
            <p:spPr>
              <a:xfrm>
                <a:off x="180563" y="1032811"/>
                <a:ext cx="11830873" cy="2760499"/>
              </a:xfrm>
              <a:prstGeom prst="rect">
                <a:avLst/>
              </a:prstGeom>
              <a:noFill/>
            </p:spPr>
            <p:txBody>
              <a:bodyPr wrap="square">
                <a:spAutoFit/>
              </a:bodyPr>
              <a:lstStyle/>
              <a:p>
                <a:pPr algn="ctr"/>
                <a:r>
                  <a:rPr lang="pt-BR" sz="2200" b="1" i="0" u="none" strike="noStrike" baseline="0" dirty="0">
                    <a:latin typeface="Arial Narrow" panose="020B0606020202030204" pitchFamily="34" charset="0"/>
                    <a:cs typeface="Arial" panose="020B0604020202020204" pitchFamily="34" charset="0"/>
                  </a:rPr>
                  <a:t>CONSTRUINDO GRÁFICOS DE FUNÇÕES AFIM</a:t>
                </a:r>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Toda função afim pode ser representada, graficamente, por uma reta.</a:t>
                </a:r>
              </a:p>
              <a:p>
                <a:pPr algn="just"/>
                <a:r>
                  <a:rPr lang="pt-BR" sz="2200" b="0" i="0" u="none" strike="noStrike" baseline="0" dirty="0">
                    <a:latin typeface="Arial Narrow" panose="020B0606020202030204" pitchFamily="34" charset="0"/>
                    <a:cs typeface="Arial" panose="020B0604020202020204" pitchFamily="34" charset="0"/>
                  </a:rPr>
                  <a:t>O ponto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0), </m:t>
                    </m:r>
                  </m:oMath>
                </a14:m>
                <a:r>
                  <a:rPr lang="pt-BR" sz="2200" b="0" i="0" u="none" strike="noStrike" baseline="0" dirty="0">
                    <a:latin typeface="Arial Narrow" panose="020B0606020202030204" pitchFamily="34" charset="0"/>
                    <a:cs typeface="Arial" panose="020B0604020202020204" pitchFamily="34" charset="0"/>
                  </a:rPr>
                  <a:t>em que o gráfico da função afim intercepta o eixo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é o zero da função.</a:t>
                </a:r>
              </a:p>
              <a:p>
                <a:pPr algn="just"/>
                <a:r>
                  <a:rPr lang="pt-BR" sz="2200" b="0" i="0" u="none" strike="noStrike" baseline="0" dirty="0">
                    <a:latin typeface="Arial Narrow" panose="020B0606020202030204" pitchFamily="34" charset="0"/>
                    <a:cs typeface="Arial" panose="020B0604020202020204" pitchFamily="34" charset="0"/>
                  </a:rPr>
                  <a:t>Para encontrarmos o zero de uma função do primeiro grau, do tipo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𝑓</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err="1">
                        <a:latin typeface="Cambria Math" panose="02040503050406030204" pitchFamily="18" charset="0"/>
                        <a:cs typeface="Arial" panose="020B0604020202020204" pitchFamily="34" charset="0"/>
                      </a:rPr>
                      <m:t>𝑎𝑥</m:t>
                    </m:r>
                    <m:r>
                      <a:rPr lang="pt-BR" sz="2200" b="0" i="1" u="none" strike="noStrike" baseline="0" dirty="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𝑏</m:t>
                    </m:r>
                    <m:r>
                      <a:rPr lang="pt-BR" sz="2200" b="0" i="1" u="none" strike="noStrike" baseline="0" dirty="0" smtClean="0">
                        <a:latin typeface="Cambria Math" panose="02040503050406030204" pitchFamily="18" charset="0"/>
                        <a:cs typeface="Arial" panose="020B0604020202020204" pitchFamily="34" charset="0"/>
                      </a:rPr>
                      <m:t>,</m:t>
                    </m:r>
                  </m:oMath>
                </a14:m>
                <a:r>
                  <a:rPr lang="pt-BR" sz="2200" b="0" i="0" u="none" strike="noStrike" baseline="0" dirty="0">
                    <a:latin typeface="Arial Narrow" panose="020B0606020202030204" pitchFamily="34" charset="0"/>
                    <a:cs typeface="Arial" panose="020B0604020202020204" pitchFamily="34" charset="0"/>
                  </a:rPr>
                  <a:t> basta fazermos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𝑓</m:t>
                    </m:r>
                    <m:r>
                      <a:rPr lang="pt-BR" sz="2200" b="0" i="1" u="none" strike="noStrike" baseline="0" dirty="0" smtClean="0">
                        <a:latin typeface="Cambria Math" panose="02040503050406030204" pitchFamily="18" charset="0"/>
                        <a:cs typeface="Arial" panose="020B0604020202020204" pitchFamily="34" charset="0"/>
                      </a:rPr>
                      <m:t>(</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0</m:t>
                    </m:r>
                  </m:oMath>
                </a14:m>
                <a:r>
                  <a:rPr lang="pt-BR" sz="2200" b="0" i="0" u="none" strike="noStrike" baseline="0" dirty="0">
                    <a:latin typeface="Arial Narrow" panose="020B0606020202030204" pitchFamily="34" charset="0"/>
                    <a:cs typeface="Arial" panose="020B0604020202020204" pitchFamily="34" charset="0"/>
                  </a:rPr>
                  <a:t>, obtendo </a:t>
                </a:r>
                <a14:m>
                  <m:oMath xmlns:m="http://schemas.openxmlformats.org/officeDocument/2006/math">
                    <m:r>
                      <a:rPr lang="pt-BR" sz="2200" b="0" i="1" u="none" strike="noStrike" baseline="0" smtClean="0">
                        <a:latin typeface="Cambria Math" panose="02040503050406030204" pitchFamily="18" charset="0"/>
                        <a:cs typeface="Arial" panose="020B0604020202020204" pitchFamily="34" charset="0"/>
                      </a:rPr>
                      <m:t>𝑥</m:t>
                    </m:r>
                    <m:r>
                      <a:rPr lang="pt-BR" sz="2200" b="0" i="1" u="none" strike="noStrike" baseline="0" smtClean="0">
                        <a:latin typeface="Cambria Math" panose="02040503050406030204" pitchFamily="18" charset="0"/>
                        <a:cs typeface="Arial" panose="020B0604020202020204" pitchFamily="34" charset="0"/>
                      </a:rPr>
                      <m:t>=−</m:t>
                    </m:r>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𝑏</m:t>
                        </m:r>
                      </m:num>
                      <m:den>
                        <m:r>
                          <a:rPr lang="pt-BR" sz="2200" b="0" i="1" u="none" strike="noStrike" baseline="0" smtClean="0">
                            <a:latin typeface="Cambria Math" panose="02040503050406030204" pitchFamily="18" charset="0"/>
                            <a:cs typeface="Arial" panose="020B0604020202020204" pitchFamily="34" charset="0"/>
                          </a:rPr>
                          <m:t>𝑎</m:t>
                        </m:r>
                      </m:den>
                    </m:f>
                  </m:oMath>
                </a14:m>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As coordenadas do ponto de interseção do gráfico com o eixo das abscissas (eixo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0" u="none" strike="noStrike" baseline="0" dirty="0">
                    <a:latin typeface="Arial Narrow" panose="020B0606020202030204" pitchFamily="34" charset="0"/>
                    <a:cs typeface="Arial" panose="020B0604020202020204" pitchFamily="34" charset="0"/>
                  </a:rPr>
                  <a:t>), são representadas por </a:t>
                </a:r>
                <a14:m>
                  <m:oMath xmlns:m="http://schemas.openxmlformats.org/officeDocument/2006/math">
                    <m:r>
                      <a:rPr lang="pt-BR" sz="2200" i="1">
                        <a:latin typeface="Cambria Math" panose="02040503050406030204" pitchFamily="18" charset="0"/>
                        <a:cs typeface="Arial" panose="020B0604020202020204" pitchFamily="34" charset="0"/>
                      </a:rPr>
                      <m:t>(−</m:t>
                    </m:r>
                    <m:f>
                      <m:fPr>
                        <m:ctrlPr>
                          <a:rPr lang="pt-BR" sz="2200" i="1">
                            <a:latin typeface="Cambria Math" panose="02040503050406030204" pitchFamily="18" charset="0"/>
                            <a:cs typeface="Arial" panose="020B0604020202020204" pitchFamily="34" charset="0"/>
                          </a:rPr>
                        </m:ctrlPr>
                      </m:fPr>
                      <m:num>
                        <m:r>
                          <a:rPr lang="pt-BR" sz="2200" i="1">
                            <a:latin typeface="Cambria Math" panose="02040503050406030204" pitchFamily="18" charset="0"/>
                            <a:cs typeface="Arial" panose="020B0604020202020204" pitchFamily="34" charset="0"/>
                          </a:rPr>
                          <m:t>𝑏</m:t>
                        </m:r>
                      </m:num>
                      <m:den>
                        <m:r>
                          <a:rPr lang="pt-BR" sz="2200" i="1">
                            <a:latin typeface="Cambria Math" panose="02040503050406030204" pitchFamily="18" charset="0"/>
                            <a:cs typeface="Arial" panose="020B0604020202020204" pitchFamily="34" charset="0"/>
                          </a:rPr>
                          <m:t>𝑎</m:t>
                        </m:r>
                      </m:den>
                    </m:f>
                    <m:r>
                      <a:rPr lang="pt-BR" sz="2200" b="0" i="1" smtClean="0">
                        <a:latin typeface="Cambria Math" panose="02040503050406030204" pitchFamily="18" charset="0"/>
                        <a:cs typeface="Arial" panose="020B0604020202020204" pitchFamily="34" charset="0"/>
                      </a:rPr>
                      <m:t>;0)</m:t>
                    </m:r>
                  </m:oMath>
                </a14:m>
                <a:r>
                  <a:rPr lang="pt-BR" sz="2200" dirty="0">
                    <a:latin typeface="Arial Narrow" panose="020B0606020202030204" pitchFamily="34" charset="0"/>
                    <a:cs typeface="Arial" panose="020B0604020202020204" pitchFamily="34" charset="0"/>
                  </a:rPr>
                  <a:t>.</a:t>
                </a:r>
              </a:p>
            </p:txBody>
          </p:sp>
        </mc:Choice>
        <mc:Fallback xmlns="">
          <p:sp>
            <p:nvSpPr>
              <p:cNvPr id="6" name="CaixaDeTexto 5">
                <a:extLst>
                  <a:ext uri="{FF2B5EF4-FFF2-40B4-BE49-F238E27FC236}">
                    <a16:creationId xmlns:a16="http://schemas.microsoft.com/office/drawing/2014/main" id="{F4F12CCB-E3C9-CB55-EBD4-44E530CD347C}"/>
                  </a:ext>
                </a:extLst>
              </p:cNvPr>
              <p:cNvSpPr txBox="1">
                <a:spLocks noRot="1" noChangeAspect="1" noMove="1" noResize="1" noEditPoints="1" noAdjustHandles="1" noChangeArrowheads="1" noChangeShapeType="1" noTextEdit="1"/>
              </p:cNvSpPr>
              <p:nvPr/>
            </p:nvSpPr>
            <p:spPr>
              <a:xfrm>
                <a:off x="180563" y="1032811"/>
                <a:ext cx="11830873" cy="2760499"/>
              </a:xfrm>
              <a:prstGeom prst="rect">
                <a:avLst/>
              </a:prstGeom>
              <a:blipFill>
                <a:blip r:embed="rId3"/>
                <a:stretch>
                  <a:fillRect l="-670" t="-1325" r="-722" b="-883"/>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366D17CF-314C-6ECF-2FCD-48FEBB62EDC3}"/>
              </a:ext>
            </a:extLst>
          </p:cNvPr>
          <p:cNvSpPr txBox="1"/>
          <p:nvPr/>
        </p:nvSpPr>
        <p:spPr>
          <a:xfrm>
            <a:off x="1363691" y="3282595"/>
            <a:ext cx="6094562" cy="430887"/>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Observe:</a:t>
            </a:r>
          </a:p>
        </p:txBody>
      </p:sp>
      <mc:AlternateContent xmlns:mc="http://schemas.openxmlformats.org/markup-compatibility/2006" xmlns:a14="http://schemas.microsoft.com/office/drawing/2010/main">
        <mc:Choice Requires="a14">
          <p:graphicFrame>
            <p:nvGraphicFramePr>
              <p:cNvPr id="9" name="Tabela 8">
                <a:extLst>
                  <a:ext uri="{FF2B5EF4-FFF2-40B4-BE49-F238E27FC236}">
                    <a16:creationId xmlns:a16="http://schemas.microsoft.com/office/drawing/2014/main" id="{1AC91EA7-DFEA-1932-F0D6-6A3E10EC0D50}"/>
                  </a:ext>
                </a:extLst>
              </p:cNvPr>
              <p:cNvGraphicFramePr>
                <a:graphicFrameLocks noGrp="1"/>
              </p:cNvGraphicFramePr>
              <p:nvPr>
                <p:extLst>
                  <p:ext uri="{D42A27DB-BD31-4B8C-83A1-F6EECF244321}">
                    <p14:modId xmlns:p14="http://schemas.microsoft.com/office/powerpoint/2010/main" val="626415027"/>
                  </p:ext>
                </p:extLst>
              </p:nvPr>
            </p:nvGraphicFramePr>
            <p:xfrm>
              <a:off x="3157267" y="3280917"/>
              <a:ext cx="5718049" cy="3284422"/>
            </p:xfrm>
            <a:graphic>
              <a:graphicData uri="http://schemas.openxmlformats.org/drawingml/2006/table">
                <a:tbl>
                  <a:tblPr firstRow="1" firstCol="1" bandRow="1"/>
                  <a:tblGrid>
                    <a:gridCol w="2789841">
                      <a:extLst>
                        <a:ext uri="{9D8B030D-6E8A-4147-A177-3AD203B41FA5}">
                          <a16:colId xmlns:a16="http://schemas.microsoft.com/office/drawing/2014/main" val="1953691414"/>
                        </a:ext>
                      </a:extLst>
                    </a:gridCol>
                    <a:gridCol w="2928208">
                      <a:extLst>
                        <a:ext uri="{9D8B030D-6E8A-4147-A177-3AD203B41FA5}">
                          <a16:colId xmlns:a16="http://schemas.microsoft.com/office/drawing/2014/main" val="4087926479"/>
                        </a:ext>
                      </a:extLst>
                    </a:gridCol>
                  </a:tblGrid>
                  <a:tr h="602182">
                    <a:tc>
                      <a:txBody>
                        <a:bodyPr/>
                        <a:lstStyle/>
                        <a:p>
                          <a:pPr algn="ctr">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Decrescente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&lt;0</m:t>
                                  </m:r>
                                </m:e>
                              </m:d>
                            </m:oMath>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a:noFill/>
                        </a:lnL>
                        <a:lnR w="19050" cap="flat" cmpd="sng" algn="ctr">
                          <a:solidFill>
                            <a:srgbClr val="196B24"/>
                          </a:solidFill>
                          <a:prstDash val="solid"/>
                          <a:round/>
                          <a:headEnd type="none" w="med" len="med"/>
                          <a:tailEnd type="none" w="med" len="med"/>
                        </a:lnR>
                        <a:lnT>
                          <a:noFill/>
                        </a:lnT>
                        <a:lnB w="19050" cap="flat" cmpd="sng" algn="ctr">
                          <a:solidFill>
                            <a:srgbClr val="196B24"/>
                          </a:solidFill>
                          <a:prstDash val="solid"/>
                          <a:round/>
                          <a:headEnd type="none" w="med" len="med"/>
                          <a:tailEnd type="none" w="med" len="med"/>
                        </a:lnB>
                        <a:noFill/>
                      </a:tcPr>
                    </a:tc>
                    <a:tc>
                      <a:txBody>
                        <a:bodyPr/>
                        <a:lstStyle/>
                        <a:p>
                          <a:pPr algn="ctr">
                            <a:lnSpc>
                              <a:spcPct val="115000"/>
                            </a:lnSpc>
                            <a:spcAft>
                              <a:spcPts val="800"/>
                            </a:spcAft>
                            <a:buNone/>
                          </a:pPr>
                          <a:r>
                            <a:rPr lang="pt-BR" sz="2200" kern="0">
                              <a:effectLst/>
                              <a:latin typeface="Arial Narrow" panose="020B0606020202030204" pitchFamily="34" charset="0"/>
                              <a:ea typeface="Times New Roman" panose="02020603050405020304" pitchFamily="18" charset="0"/>
                              <a:cs typeface="Times New Roman" panose="02020603050405020304" pitchFamily="18" charset="0"/>
                            </a:rPr>
                            <a:t>Crescente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&gt;0</m:t>
                                  </m:r>
                                </m:e>
                              </m:d>
                            </m:oMath>
                          </a14:m>
                          <a:endParaRPr lang="pt-BR" sz="2200" kern="10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L w="19050" cap="flat" cmpd="sng" algn="ctr">
                          <a:solidFill>
                            <a:srgbClr val="196B24"/>
                          </a:solidFill>
                          <a:prstDash val="solid"/>
                          <a:round/>
                          <a:headEnd type="none" w="med" len="med"/>
                          <a:tailEnd type="none" w="med" len="med"/>
                        </a:lnL>
                        <a:lnR>
                          <a:noFill/>
                        </a:lnR>
                        <a:lnT>
                          <a:noFill/>
                        </a:lnT>
                        <a:lnB w="1905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708177366"/>
                      </a:ext>
                    </a:extLst>
                  </a:tr>
                  <a:tr h="450034">
                    <a:tc>
                      <a:txBody>
                        <a:bodyPr/>
                        <a:lstStyle/>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9050" cap="flat" cmpd="sng" algn="ctr">
                          <a:solidFill>
                            <a:srgbClr val="196B24"/>
                          </a:solidFill>
                          <a:prstDash val="solid"/>
                          <a:round/>
                          <a:headEnd type="none" w="med" len="med"/>
                          <a:tailEnd type="none" w="med" len="med"/>
                        </a:lnR>
                        <a:lnT w="19050" cap="flat" cmpd="sng" algn="ctr">
                          <a:solidFill>
                            <a:srgbClr val="196B24"/>
                          </a:solidFill>
                          <a:prstDash val="solid"/>
                          <a:round/>
                          <a:headEnd type="none" w="med" len="med"/>
                          <a:tailEnd type="none" w="med" len="med"/>
                        </a:lnT>
                        <a:lnB>
                          <a:noFill/>
                        </a:lnB>
                        <a:noFill/>
                      </a:tcPr>
                    </a:tc>
                    <a:tc>
                      <a:txBody>
                        <a:bodyPr/>
                        <a:lstStyle/>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196B24"/>
                          </a:solidFill>
                          <a:prstDash val="solid"/>
                          <a:round/>
                          <a:headEnd type="none" w="med" len="med"/>
                          <a:tailEnd type="none" w="med" len="med"/>
                        </a:lnL>
                        <a:lnR>
                          <a:noFill/>
                        </a:lnR>
                        <a:lnT w="19050" cap="flat" cmpd="sng" algn="ctr">
                          <a:solidFill>
                            <a:srgbClr val="196B24"/>
                          </a:solidFill>
                          <a:prstDash val="solid"/>
                          <a:round/>
                          <a:headEnd type="none" w="med" len="med"/>
                          <a:tailEnd type="none" w="med" len="med"/>
                        </a:lnT>
                        <a:lnB>
                          <a:noFill/>
                        </a:lnB>
                        <a:noFill/>
                      </a:tcPr>
                    </a:tc>
                    <a:extLst>
                      <a:ext uri="{0D108BD9-81ED-4DB2-BD59-A6C34878D82A}">
                        <a16:rowId xmlns:a16="http://schemas.microsoft.com/office/drawing/2014/main" val="3092711403"/>
                      </a:ext>
                    </a:extLst>
                  </a:tr>
                </a:tbl>
              </a:graphicData>
            </a:graphic>
          </p:graphicFrame>
        </mc:Choice>
        <mc:Fallback xmlns="">
          <p:graphicFrame>
            <p:nvGraphicFramePr>
              <p:cNvPr id="9" name="Tabela 8">
                <a:extLst>
                  <a:ext uri="{FF2B5EF4-FFF2-40B4-BE49-F238E27FC236}">
                    <a16:creationId xmlns:a16="http://schemas.microsoft.com/office/drawing/2014/main" id="{1AC91EA7-DFEA-1932-F0D6-6A3E10EC0D50}"/>
                  </a:ext>
                </a:extLst>
              </p:cNvPr>
              <p:cNvGraphicFramePr>
                <a:graphicFrameLocks noGrp="1"/>
              </p:cNvGraphicFramePr>
              <p:nvPr>
                <p:extLst>
                  <p:ext uri="{D42A27DB-BD31-4B8C-83A1-F6EECF244321}">
                    <p14:modId xmlns:p14="http://schemas.microsoft.com/office/powerpoint/2010/main" val="626415027"/>
                  </p:ext>
                </p:extLst>
              </p:nvPr>
            </p:nvGraphicFramePr>
            <p:xfrm>
              <a:off x="3157267" y="3280917"/>
              <a:ext cx="5718049" cy="3284422"/>
            </p:xfrm>
            <a:graphic>
              <a:graphicData uri="http://schemas.openxmlformats.org/drawingml/2006/table">
                <a:tbl>
                  <a:tblPr firstRow="1" firstCol="1" bandRow="1"/>
                  <a:tblGrid>
                    <a:gridCol w="2789841">
                      <a:extLst>
                        <a:ext uri="{9D8B030D-6E8A-4147-A177-3AD203B41FA5}">
                          <a16:colId xmlns:a16="http://schemas.microsoft.com/office/drawing/2014/main" val="1953691414"/>
                        </a:ext>
                      </a:extLst>
                    </a:gridCol>
                    <a:gridCol w="2928208">
                      <a:extLst>
                        <a:ext uri="{9D8B030D-6E8A-4147-A177-3AD203B41FA5}">
                          <a16:colId xmlns:a16="http://schemas.microsoft.com/office/drawing/2014/main" val="4087926479"/>
                        </a:ext>
                      </a:extLst>
                    </a:gridCol>
                  </a:tblGrid>
                  <a:tr h="602182">
                    <a:tc>
                      <a:txBody>
                        <a:bodyPr/>
                        <a:lstStyle/>
                        <a:p>
                          <a:endParaRPr lang="pt-BR"/>
                        </a:p>
                      </a:txBody>
                      <a:tcPr marL="68580" marR="68580" marT="0" marB="0" anchor="ctr">
                        <a:lnL>
                          <a:noFill/>
                        </a:lnL>
                        <a:lnR w="19050" cap="flat" cmpd="sng" algn="ctr">
                          <a:solidFill>
                            <a:srgbClr val="196B24"/>
                          </a:solidFill>
                          <a:prstDash val="solid"/>
                          <a:round/>
                          <a:headEnd type="none" w="med" len="med"/>
                          <a:tailEnd type="none" w="med" len="med"/>
                        </a:lnR>
                        <a:lnT>
                          <a:noFill/>
                        </a:lnT>
                        <a:lnB w="19050" cap="flat" cmpd="sng" algn="ctr">
                          <a:solidFill>
                            <a:srgbClr val="196B24"/>
                          </a:solidFill>
                          <a:prstDash val="solid"/>
                          <a:round/>
                          <a:headEnd type="none" w="med" len="med"/>
                          <a:tailEnd type="none" w="med" len="med"/>
                        </a:lnB>
                        <a:blipFill>
                          <a:blip r:embed="rId4"/>
                          <a:stretch>
                            <a:fillRect r="-105459" b="-446465"/>
                          </a:stretch>
                        </a:blipFill>
                      </a:tcPr>
                    </a:tc>
                    <a:tc>
                      <a:txBody>
                        <a:bodyPr/>
                        <a:lstStyle/>
                        <a:p>
                          <a:endParaRPr lang="pt-BR"/>
                        </a:p>
                      </a:txBody>
                      <a:tcPr marL="68580" marR="68580" marT="0" marB="0" anchor="ctr">
                        <a:lnL w="19050" cap="flat" cmpd="sng" algn="ctr">
                          <a:solidFill>
                            <a:srgbClr val="196B24"/>
                          </a:solidFill>
                          <a:prstDash val="solid"/>
                          <a:round/>
                          <a:headEnd type="none" w="med" len="med"/>
                          <a:tailEnd type="none" w="med" len="med"/>
                        </a:lnL>
                        <a:lnR>
                          <a:noFill/>
                        </a:lnR>
                        <a:lnT>
                          <a:noFill/>
                        </a:lnT>
                        <a:lnB w="19050" cap="flat" cmpd="sng" algn="ctr">
                          <a:solidFill>
                            <a:srgbClr val="196B24"/>
                          </a:solidFill>
                          <a:prstDash val="solid"/>
                          <a:round/>
                          <a:headEnd type="none" w="med" len="med"/>
                          <a:tailEnd type="none" w="med" len="med"/>
                        </a:lnB>
                        <a:blipFill>
                          <a:blip r:embed="rId4"/>
                          <a:stretch>
                            <a:fillRect l="-95218" r="-416" b="-446465"/>
                          </a:stretch>
                        </a:blipFill>
                      </a:tcPr>
                    </a:tc>
                    <a:extLst>
                      <a:ext uri="{0D108BD9-81ED-4DB2-BD59-A6C34878D82A}">
                        <a16:rowId xmlns:a16="http://schemas.microsoft.com/office/drawing/2014/main" val="708177366"/>
                      </a:ext>
                    </a:extLst>
                  </a:tr>
                  <a:tr h="2682240">
                    <a:tc>
                      <a:txBody>
                        <a:bodyPr/>
                        <a:lstStyle/>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9050" cap="flat" cmpd="sng" algn="ctr">
                          <a:solidFill>
                            <a:srgbClr val="196B24"/>
                          </a:solidFill>
                          <a:prstDash val="solid"/>
                          <a:round/>
                          <a:headEnd type="none" w="med" len="med"/>
                          <a:tailEnd type="none" w="med" len="med"/>
                        </a:lnR>
                        <a:lnT w="19050" cap="flat" cmpd="sng" algn="ctr">
                          <a:solidFill>
                            <a:srgbClr val="196B24"/>
                          </a:solidFill>
                          <a:prstDash val="solid"/>
                          <a:round/>
                          <a:headEnd type="none" w="med" len="med"/>
                          <a:tailEnd type="none" w="med" len="med"/>
                        </a:lnT>
                        <a:lnB>
                          <a:noFill/>
                        </a:lnB>
                        <a:noFill/>
                      </a:tcPr>
                    </a:tc>
                    <a:tc>
                      <a:txBody>
                        <a:bodyPr/>
                        <a:lstStyle/>
                        <a:p>
                          <a:pPr>
                            <a:buNone/>
                          </a:pP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196B24"/>
                          </a:solidFill>
                          <a:prstDash val="solid"/>
                          <a:round/>
                          <a:headEnd type="none" w="med" len="med"/>
                          <a:tailEnd type="none" w="med" len="med"/>
                        </a:lnL>
                        <a:lnR>
                          <a:noFill/>
                        </a:lnR>
                        <a:lnT w="19050" cap="flat" cmpd="sng" algn="ctr">
                          <a:solidFill>
                            <a:srgbClr val="196B24"/>
                          </a:solidFill>
                          <a:prstDash val="solid"/>
                          <a:round/>
                          <a:headEnd type="none" w="med" len="med"/>
                          <a:tailEnd type="none" w="med" len="med"/>
                        </a:lnT>
                        <a:lnB>
                          <a:noFill/>
                        </a:lnB>
                        <a:noFill/>
                      </a:tcPr>
                    </a:tc>
                    <a:extLst>
                      <a:ext uri="{0D108BD9-81ED-4DB2-BD59-A6C34878D82A}">
                        <a16:rowId xmlns:a16="http://schemas.microsoft.com/office/drawing/2014/main" val="3092711403"/>
                      </a:ext>
                    </a:extLst>
                  </a:tr>
                </a:tbl>
              </a:graphicData>
            </a:graphic>
          </p:graphicFrame>
        </mc:Fallback>
      </mc:AlternateContent>
      <p:pic>
        <p:nvPicPr>
          <p:cNvPr id="11" name="Picture 2">
            <a:extLst>
              <a:ext uri="{FF2B5EF4-FFF2-40B4-BE49-F238E27FC236}">
                <a16:creationId xmlns:a16="http://schemas.microsoft.com/office/drawing/2014/main" id="{1D935D3A-016F-7343-C5AD-D4301B3C73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1193" y="4111050"/>
            <a:ext cx="2696720" cy="218305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
            <a:extLst>
              <a:ext uri="{FF2B5EF4-FFF2-40B4-BE49-F238E27FC236}">
                <a16:creationId xmlns:a16="http://schemas.microsoft.com/office/drawing/2014/main" id="{AC9FC75E-BB7B-A77D-40E3-E726CF002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1190" y="3990409"/>
            <a:ext cx="2834126" cy="2354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9366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ED145-BC5A-51F2-1EE4-5E97D69BFDF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08AF6E5-896F-97A9-97A3-7770ABC9B7E2}"/>
              </a:ext>
            </a:extLst>
          </p:cNvPr>
          <p:cNvCxnSpPr>
            <a:cxnSpLocks/>
          </p:cNvCxnSpPr>
          <p:nvPr/>
        </p:nvCxnSpPr>
        <p:spPr>
          <a:xfrm>
            <a:off x="6132705" y="1481539"/>
            <a:ext cx="0" cy="4885989"/>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8093E6FB-D171-E21A-BA04-974F5A425244}"/>
              </a:ext>
            </a:extLst>
          </p:cNvPr>
          <p:cNvSpPr txBox="1"/>
          <p:nvPr/>
        </p:nvSpPr>
        <p:spPr>
          <a:xfrm>
            <a:off x="198410" y="727295"/>
            <a:ext cx="6104624" cy="43088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Observe nos gráficos, os zeros das funções:</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904837A1-8A72-3B2A-AA6C-D6E31729A273}"/>
                  </a:ext>
                </a:extLst>
              </p:cNvPr>
              <p:cNvSpPr txBox="1"/>
              <p:nvPr/>
            </p:nvSpPr>
            <p:spPr>
              <a:xfrm>
                <a:off x="0" y="1481539"/>
                <a:ext cx="3182470" cy="43088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200" b="1" i="1" smtClean="0">
                          <a:solidFill>
                            <a:srgbClr val="00B050"/>
                          </a:solidFill>
                          <a:latin typeface="Cambria Math" panose="02040503050406030204" pitchFamily="18" charset="0"/>
                        </a:rPr>
                        <m:t>𝒇</m:t>
                      </m:r>
                      <m:d>
                        <m:dPr>
                          <m:ctrlPr>
                            <a:rPr lang="pt-BR" sz="2200" b="1" i="1">
                              <a:solidFill>
                                <a:srgbClr val="00B050"/>
                              </a:solidFill>
                              <a:latin typeface="Cambria Math" panose="02040503050406030204" pitchFamily="18" charset="0"/>
                            </a:rPr>
                          </m:ctrlPr>
                        </m:dPr>
                        <m:e>
                          <m:r>
                            <a:rPr lang="pt-BR" sz="2200" b="1" i="1">
                              <a:solidFill>
                                <a:srgbClr val="00B050"/>
                              </a:solidFill>
                              <a:latin typeface="Cambria Math" panose="02040503050406030204" pitchFamily="18" charset="0"/>
                            </a:rPr>
                            <m:t>𝒙</m:t>
                          </m:r>
                        </m:e>
                      </m:d>
                      <m:r>
                        <a:rPr lang="pt-BR" sz="2200" b="1" i="0">
                          <a:solidFill>
                            <a:srgbClr val="00B050"/>
                          </a:solidFill>
                          <a:latin typeface="Cambria Math" panose="02040503050406030204" pitchFamily="18" charset="0"/>
                        </a:rPr>
                        <m:t>= </m:t>
                      </m:r>
                      <m:r>
                        <a:rPr lang="pt-BR" sz="2200" b="1" i="0">
                          <a:solidFill>
                            <a:srgbClr val="00B050"/>
                          </a:solidFill>
                          <a:latin typeface="Cambria Math" panose="02040503050406030204" pitchFamily="18" charset="0"/>
                        </a:rPr>
                        <m:t>𝟑</m:t>
                      </m:r>
                      <m:r>
                        <a:rPr lang="pt-BR" sz="2200" b="1" i="1">
                          <a:solidFill>
                            <a:srgbClr val="00B050"/>
                          </a:solidFill>
                          <a:latin typeface="Cambria Math" panose="02040503050406030204" pitchFamily="18" charset="0"/>
                        </a:rPr>
                        <m:t>𝒙</m:t>
                      </m:r>
                      <m:r>
                        <a:rPr lang="pt-BR" sz="2200" b="1" i="0">
                          <a:solidFill>
                            <a:srgbClr val="00B050"/>
                          </a:solidFill>
                          <a:latin typeface="Cambria Math" panose="02040503050406030204" pitchFamily="18" charset="0"/>
                        </a:rPr>
                        <m:t> + </m:t>
                      </m:r>
                      <m:r>
                        <a:rPr lang="pt-BR" sz="2200" b="1" i="0">
                          <a:solidFill>
                            <a:srgbClr val="00B050"/>
                          </a:solidFill>
                          <a:latin typeface="Cambria Math" panose="02040503050406030204" pitchFamily="18" charset="0"/>
                        </a:rPr>
                        <m:t>𝟒</m:t>
                      </m:r>
                    </m:oMath>
                  </m:oMathPara>
                </a14:m>
                <a:endParaRPr lang="pt-BR" sz="2200" b="1" dirty="0">
                  <a:solidFill>
                    <a:srgbClr val="00B050"/>
                  </a:solidFill>
                </a:endParaRPr>
              </a:p>
            </p:txBody>
          </p:sp>
        </mc:Choice>
        <mc:Fallback xmlns="">
          <p:sp>
            <p:nvSpPr>
              <p:cNvPr id="12" name="CaixaDeTexto 11">
                <a:extLst>
                  <a:ext uri="{FF2B5EF4-FFF2-40B4-BE49-F238E27FC236}">
                    <a16:creationId xmlns:a16="http://schemas.microsoft.com/office/drawing/2014/main" id="{904837A1-8A72-3B2A-AA6C-D6E31729A273}"/>
                  </a:ext>
                </a:extLst>
              </p:cNvPr>
              <p:cNvSpPr txBox="1">
                <a:spLocks noRot="1" noChangeAspect="1" noMove="1" noResize="1" noEditPoints="1" noAdjustHandles="1" noChangeArrowheads="1" noChangeShapeType="1" noTextEdit="1"/>
              </p:cNvSpPr>
              <p:nvPr/>
            </p:nvSpPr>
            <p:spPr>
              <a:xfrm>
                <a:off x="0" y="1481539"/>
                <a:ext cx="3182470" cy="430887"/>
              </a:xfrm>
              <a:prstGeom prst="rect">
                <a:avLst/>
              </a:prstGeom>
              <a:blipFill>
                <a:blip r:embed="rId2"/>
                <a:stretch>
                  <a:fillRect b="-15493"/>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B3CEA968-D8F5-A901-D341-C450A5B4397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Effect>
                      <a14:brightnessContrast contrast="-20000"/>
                    </a14:imgEffect>
                  </a14:imgLayer>
                </a14:imgProps>
              </a:ext>
            </a:extLst>
          </a:blip>
          <a:srcRect l="66176" b="24213"/>
          <a:stretch>
            <a:fillRect/>
          </a:stretch>
        </p:blipFill>
        <p:spPr bwMode="auto">
          <a:xfrm>
            <a:off x="290364" y="1869244"/>
            <a:ext cx="2992275" cy="3732426"/>
          </a:xfrm>
          <a:prstGeom prst="rect">
            <a:avLst/>
          </a:prstGeom>
          <a:ln>
            <a:solidFill>
              <a:schemeClr val="tx1"/>
            </a:solid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D879208D-3306-307C-D037-D5F2013D3447}"/>
                  </a:ext>
                </a:extLst>
              </p:cNvPr>
              <p:cNvSpPr txBox="1"/>
              <p:nvPr/>
            </p:nvSpPr>
            <p:spPr>
              <a:xfrm>
                <a:off x="3386156" y="1481539"/>
                <a:ext cx="2709844" cy="4097468"/>
              </a:xfrm>
              <a:prstGeom prst="rect">
                <a:avLst/>
              </a:prstGeom>
              <a:noFill/>
            </p:spPr>
            <p:txBody>
              <a:bodyPr wrap="square">
                <a:spAutoFit/>
              </a:bodyPr>
              <a:lstStyle/>
              <a:p>
                <a:pPr algn="just">
                  <a:lnSpc>
                    <a:spcPct val="107000"/>
                  </a:lnSpc>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Ponto de interseção da função com o eixo </a:t>
                </a:r>
                <a14:m>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d>
                      <m:dPr>
                        <m:ctrlP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a14:m>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7000"/>
                  </a:lnSpc>
                  <a:buNone/>
                </a:pPr>
                <a14:m>
                  <m:oMathPara xmlns:m="http://schemas.openxmlformats.org/officeDocument/2006/math">
                    <m:oMathParaPr>
                      <m:jc m:val="centerGroup"/>
                    </m:oMathParaPr>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07000"/>
                  </a:lnSpc>
                  <a:buNone/>
                </a:pPr>
                <a14:m>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07000"/>
                  </a:lnSpc>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Portanto, o ponto de intersecção, com o eixo </a:t>
                </a:r>
                <a14:m>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d>
                        <m:dPr>
                          <m:ctrlPr>
                            <a:rPr lang="pt-BR" sz="2100" i="1">
                              <a:solidFill>
                                <a:srgbClr val="000000"/>
                              </a:solidFill>
                              <a:effectLst/>
                              <a:latin typeface="Cambria Math" panose="02040503050406030204" pitchFamily="18" charset="0"/>
                              <a:ea typeface="Times New Roman" panose="02020603050405020304" pitchFamily="18" charset="0"/>
                            </a:rPr>
                          </m:ctrlPr>
                        </m:dPr>
                        <m:e>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a:solidFill>
                                    <a:srgbClr val="000000"/>
                                  </a:solidFill>
                                  <a:effectLst/>
                                  <a:latin typeface="Cambria Math" panose="02040503050406030204" pitchFamily="18" charset="0"/>
                                </a:rPr>
                              </m:ctrlPr>
                            </m:fPr>
                            <m:num>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num>
                            <m:den>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m:oMathPara>
                </a14:m>
                <a:endParaRPr lang="pt-BR" sz="2100" dirty="0"/>
              </a:p>
            </p:txBody>
          </p:sp>
        </mc:Choice>
        <mc:Fallback xmlns="">
          <p:sp>
            <p:nvSpPr>
              <p:cNvPr id="15" name="CaixaDeTexto 14">
                <a:extLst>
                  <a:ext uri="{FF2B5EF4-FFF2-40B4-BE49-F238E27FC236}">
                    <a16:creationId xmlns:a16="http://schemas.microsoft.com/office/drawing/2014/main" id="{D879208D-3306-307C-D037-D5F2013D3447}"/>
                  </a:ext>
                </a:extLst>
              </p:cNvPr>
              <p:cNvSpPr txBox="1">
                <a:spLocks noRot="1" noChangeAspect="1" noMove="1" noResize="1" noEditPoints="1" noAdjustHandles="1" noChangeArrowheads="1" noChangeShapeType="1" noTextEdit="1"/>
              </p:cNvSpPr>
              <p:nvPr/>
            </p:nvSpPr>
            <p:spPr>
              <a:xfrm>
                <a:off x="3386156" y="1481539"/>
                <a:ext cx="2709844" cy="4097468"/>
              </a:xfrm>
              <a:prstGeom prst="rect">
                <a:avLst/>
              </a:prstGeom>
              <a:blipFill>
                <a:blip r:embed="rId5"/>
                <a:stretch>
                  <a:fillRect l="-2697" t="-1042" r="-24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500F63BB-4C4D-DDC2-A29B-3ED9AD72B223}"/>
                  </a:ext>
                </a:extLst>
              </p:cNvPr>
              <p:cNvSpPr txBox="1"/>
              <p:nvPr/>
            </p:nvSpPr>
            <p:spPr>
              <a:xfrm>
                <a:off x="6132705" y="1481539"/>
                <a:ext cx="2465295" cy="43088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200" b="1" i="1" smtClean="0">
                          <a:solidFill>
                            <a:srgbClr val="0070C0"/>
                          </a:solidFill>
                          <a:latin typeface="Cambria Math" panose="02040503050406030204" pitchFamily="18" charset="0"/>
                        </a:rPr>
                        <m:t>𝒚</m:t>
                      </m:r>
                      <m:r>
                        <a:rPr lang="pt-BR" sz="2200" b="1" i="0">
                          <a:solidFill>
                            <a:srgbClr val="0070C0"/>
                          </a:solidFill>
                          <a:latin typeface="Cambria Math" panose="02040503050406030204" pitchFamily="18" charset="0"/>
                        </a:rPr>
                        <m:t>=− </m:t>
                      </m:r>
                      <m:r>
                        <a:rPr lang="pt-BR" sz="2200" b="1" i="0">
                          <a:solidFill>
                            <a:srgbClr val="0070C0"/>
                          </a:solidFill>
                          <a:latin typeface="Cambria Math" panose="02040503050406030204" pitchFamily="18" charset="0"/>
                        </a:rPr>
                        <m:t>𝟓</m:t>
                      </m:r>
                      <m:r>
                        <a:rPr lang="pt-BR" sz="2200" b="1" i="1">
                          <a:solidFill>
                            <a:srgbClr val="0070C0"/>
                          </a:solidFill>
                          <a:latin typeface="Cambria Math" panose="02040503050406030204" pitchFamily="18" charset="0"/>
                        </a:rPr>
                        <m:t>𝒙</m:t>
                      </m:r>
                      <m:r>
                        <a:rPr lang="pt-BR" sz="2200" b="1" i="0">
                          <a:solidFill>
                            <a:srgbClr val="0070C0"/>
                          </a:solidFill>
                          <a:latin typeface="Cambria Math" panose="02040503050406030204" pitchFamily="18" charset="0"/>
                        </a:rPr>
                        <m:t> + </m:t>
                      </m:r>
                      <m:r>
                        <a:rPr lang="pt-BR" sz="2200" b="1" i="0">
                          <a:solidFill>
                            <a:srgbClr val="0070C0"/>
                          </a:solidFill>
                          <a:latin typeface="Cambria Math" panose="02040503050406030204" pitchFamily="18" charset="0"/>
                        </a:rPr>
                        <m:t>𝟐</m:t>
                      </m:r>
                    </m:oMath>
                  </m:oMathPara>
                </a14:m>
                <a:endParaRPr lang="pt-BR" sz="2200" b="1" dirty="0">
                  <a:solidFill>
                    <a:srgbClr val="0070C0"/>
                  </a:solidFill>
                </a:endParaRPr>
              </a:p>
            </p:txBody>
          </p:sp>
        </mc:Choice>
        <mc:Fallback xmlns="">
          <p:sp>
            <p:nvSpPr>
              <p:cNvPr id="19" name="CaixaDeTexto 18">
                <a:extLst>
                  <a:ext uri="{FF2B5EF4-FFF2-40B4-BE49-F238E27FC236}">
                    <a16:creationId xmlns:a16="http://schemas.microsoft.com/office/drawing/2014/main" id="{500F63BB-4C4D-DDC2-A29B-3ED9AD72B223}"/>
                  </a:ext>
                </a:extLst>
              </p:cNvPr>
              <p:cNvSpPr txBox="1">
                <a:spLocks noRot="1" noChangeAspect="1" noMove="1" noResize="1" noEditPoints="1" noAdjustHandles="1" noChangeArrowheads="1" noChangeShapeType="1" noTextEdit="1"/>
              </p:cNvSpPr>
              <p:nvPr/>
            </p:nvSpPr>
            <p:spPr>
              <a:xfrm>
                <a:off x="6132705" y="1481539"/>
                <a:ext cx="2465295" cy="430887"/>
              </a:xfrm>
              <a:prstGeom prst="rect">
                <a:avLst/>
              </a:prstGeom>
              <a:blipFill>
                <a:blip r:embed="rId6"/>
                <a:stretch>
                  <a:fillRect b="-9859"/>
                </a:stretch>
              </a:blipFill>
            </p:spPr>
            <p:txBody>
              <a:bodyPr/>
              <a:lstStyle/>
              <a:p>
                <a:r>
                  <a:rPr lang="pt-BR">
                    <a:noFill/>
                  </a:rPr>
                  <a:t> </a:t>
                </a:r>
              </a:p>
            </p:txBody>
          </p:sp>
        </mc:Fallback>
      </mc:AlternateContent>
      <p:pic>
        <p:nvPicPr>
          <p:cNvPr id="20" name="Imagem 19">
            <a:extLst>
              <a:ext uri="{FF2B5EF4-FFF2-40B4-BE49-F238E27FC236}">
                <a16:creationId xmlns:a16="http://schemas.microsoft.com/office/drawing/2014/main" id="{98DA8D33-BA61-A84E-17D4-D5DE64A9E340}"/>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saturation sat="300000"/>
                    </a14:imgEffect>
                    <a14:imgEffect>
                      <a14:brightnessContrast contrast="-20000"/>
                    </a14:imgEffect>
                  </a14:imgLayer>
                </a14:imgProps>
              </a:ext>
            </a:extLst>
          </a:blip>
          <a:srcRect l="65633" b="24797"/>
          <a:stretch>
            <a:fillRect/>
          </a:stretch>
        </p:blipFill>
        <p:spPr bwMode="auto">
          <a:xfrm>
            <a:off x="6199517" y="1869244"/>
            <a:ext cx="3044919" cy="3709763"/>
          </a:xfrm>
          <a:prstGeom prst="rect">
            <a:avLst/>
          </a:prstGeom>
          <a:ln>
            <a:solidFill>
              <a:schemeClr val="tx1"/>
            </a:solid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89469EC1-886B-8ACF-A117-B4B99DD98D9A}"/>
                  </a:ext>
                </a:extLst>
              </p:cNvPr>
              <p:cNvSpPr txBox="1"/>
              <p:nvPr/>
            </p:nvSpPr>
            <p:spPr>
              <a:xfrm>
                <a:off x="9244436" y="1557165"/>
                <a:ext cx="2759304" cy="4643322"/>
              </a:xfrm>
              <a:prstGeom prst="rect">
                <a:avLst/>
              </a:prstGeom>
              <a:noFill/>
            </p:spPr>
            <p:txBody>
              <a:bodyPr wrap="square">
                <a:spAutoFit/>
              </a:bodyPr>
              <a:lstStyle/>
              <a:p>
                <a:pPr algn="just">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Ponto de interseção da função com o eixo </a:t>
                </a:r>
                <a14:m>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d>
                      <m:dPr>
                        <m:ctrlP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a14:m>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d>
                            <m:dPr>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e>
                          </m:d>
                        </m:den>
                      </m:f>
                    </m:oMath>
                  </m:oMathPara>
                </a14:m>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buNone/>
                </a:pPr>
                <a14:m>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5 </m:t>
                        </m:r>
                      </m:den>
                    </m:f>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Portanto, o ponto de intersecção, com o eixo </a:t>
                </a:r>
                <a14:m>
                  <m:oMath xmlns:m="http://schemas.openxmlformats.org/officeDocument/2006/math">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100" kern="100" dirty="0">
                  <a:effectLst/>
                  <a:latin typeface="Aptos" panose="020B000402020202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d>
                        <m:dPr>
                          <m:ctrlPr>
                            <a:rPr lang="pt-BR" sz="2100" i="1">
                              <a:solidFill>
                                <a:srgbClr val="000000"/>
                              </a:solidFill>
                              <a:effectLst/>
                              <a:latin typeface="Cambria Math" panose="02040503050406030204" pitchFamily="18" charset="0"/>
                              <a:ea typeface="Times New Roman" panose="02020603050405020304" pitchFamily="18" charset="0"/>
                            </a:rPr>
                          </m:ctrlPr>
                        </m:dPr>
                        <m:e>
                          <m:f>
                            <m:fPr>
                              <m:ctrlPr>
                                <a:rPr lang="pt-BR" sz="2100" i="1">
                                  <a:solidFill>
                                    <a:srgbClr val="000000"/>
                                  </a:solidFill>
                                  <a:effectLst/>
                                  <a:latin typeface="Cambria Math" panose="02040503050406030204" pitchFamily="18" charset="0"/>
                                </a:rPr>
                              </m:ctrlPr>
                            </m:fPr>
                            <m:num>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 </m:t>
                              </m:r>
                            </m:num>
                            <m:den>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den>
                          </m:f>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m:oMathPara>
                </a14:m>
                <a:endParaRPr lang="pt-BR" sz="2100" dirty="0"/>
              </a:p>
            </p:txBody>
          </p:sp>
        </mc:Choice>
        <mc:Fallback xmlns="">
          <p:sp>
            <p:nvSpPr>
              <p:cNvPr id="22" name="CaixaDeTexto 21">
                <a:extLst>
                  <a:ext uri="{FF2B5EF4-FFF2-40B4-BE49-F238E27FC236}">
                    <a16:creationId xmlns:a16="http://schemas.microsoft.com/office/drawing/2014/main" id="{89469EC1-886B-8ACF-A117-B4B99DD98D9A}"/>
                  </a:ext>
                </a:extLst>
              </p:cNvPr>
              <p:cNvSpPr txBox="1">
                <a:spLocks noRot="1" noChangeAspect="1" noMove="1" noResize="1" noEditPoints="1" noAdjustHandles="1" noChangeArrowheads="1" noChangeShapeType="1" noTextEdit="1"/>
              </p:cNvSpPr>
              <p:nvPr/>
            </p:nvSpPr>
            <p:spPr>
              <a:xfrm>
                <a:off x="9244436" y="1557165"/>
                <a:ext cx="2759304" cy="4643322"/>
              </a:xfrm>
              <a:prstGeom prst="rect">
                <a:avLst/>
              </a:prstGeom>
              <a:blipFill>
                <a:blip r:embed="rId9"/>
                <a:stretch>
                  <a:fillRect l="-2649" t="-787" r="-2428"/>
                </a:stretch>
              </a:blipFill>
            </p:spPr>
            <p:txBody>
              <a:bodyPr/>
              <a:lstStyle/>
              <a:p>
                <a:r>
                  <a:rPr lang="pt-BR">
                    <a:noFill/>
                  </a:rPr>
                  <a:t> </a:t>
                </a:r>
              </a:p>
            </p:txBody>
          </p:sp>
        </mc:Fallback>
      </mc:AlternateContent>
    </p:spTree>
    <p:extLst>
      <p:ext uri="{BB962C8B-B14F-4D97-AF65-F5344CB8AC3E}">
        <p14:creationId xmlns:p14="http://schemas.microsoft.com/office/powerpoint/2010/main" val="11293481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E1F46-1EC4-94F1-4948-AA884FA65FC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77BB960-078C-4A88-3075-92A3472DEA2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3874734-3B05-8F7A-DFFD-EDA6BAE6D720}"/>
                  </a:ext>
                </a:extLst>
              </p:cNvPr>
              <p:cNvSpPr txBox="1"/>
              <p:nvPr/>
            </p:nvSpPr>
            <p:spPr>
              <a:xfrm>
                <a:off x="189783" y="638203"/>
                <a:ext cx="6113251"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Para construirmos o gráfico de uma função polinomial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º grau, devemos atribuir valores reais para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𝑥</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para obtermos valores correspondentes em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oMath>
                </a14:m>
                <a:r>
                  <a:rPr lang="pt-BR" sz="2200" b="0" i="0" u="none" strike="noStrike" baseline="0" dirty="0">
                    <a:latin typeface="Arial Narrow" panose="020B0606020202030204" pitchFamily="34" charset="0"/>
                    <a:cs typeface="Arial" panose="020B0604020202020204" pitchFamily="34" charset="0"/>
                  </a:rPr>
                  <a:t>. Observe:</a:t>
                </a:r>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F3874734-3B05-8F7A-DFFD-EDA6BAE6D720}"/>
                  </a:ext>
                </a:extLst>
              </p:cNvPr>
              <p:cNvSpPr txBox="1">
                <a:spLocks noRot="1" noChangeAspect="1" noMove="1" noResize="1" noEditPoints="1" noAdjustHandles="1" noChangeArrowheads="1" noChangeShapeType="1" noTextEdit="1"/>
              </p:cNvSpPr>
              <p:nvPr/>
            </p:nvSpPr>
            <p:spPr>
              <a:xfrm>
                <a:off x="189783" y="638203"/>
                <a:ext cx="6113251" cy="1107996"/>
              </a:xfrm>
              <a:prstGeom prst="rect">
                <a:avLst/>
              </a:prstGeom>
              <a:blipFill>
                <a:blip r:embed="rId2"/>
                <a:stretch>
                  <a:fillRect l="-1296" t="-3315" r="-1296" b="-11050"/>
                </a:stretch>
              </a:blipFill>
            </p:spPr>
            <p:txBody>
              <a:bodyPr/>
              <a:lstStyle/>
              <a:p>
                <a:r>
                  <a:rPr lang="pt-BR">
                    <a:noFill/>
                  </a:rPr>
                  <a:t> </a:t>
                </a:r>
              </a:p>
            </p:txBody>
          </p:sp>
        </mc:Fallback>
      </mc:AlternateContent>
      <p:pic>
        <p:nvPicPr>
          <p:cNvPr id="6" name="Imagem 5" descr="Gráfico, Gráfico de dispersão&#10;&#10;O conteúdo gerado por IA pode estar incorreto.">
            <a:extLst>
              <a:ext uri="{FF2B5EF4-FFF2-40B4-BE49-F238E27FC236}">
                <a16:creationId xmlns:a16="http://schemas.microsoft.com/office/drawing/2014/main" id="{84BA2B04-CD38-B72D-9E92-A576641D6D54}"/>
              </a:ext>
            </a:extLst>
          </p:cNvPr>
          <p:cNvPicPr>
            <a:picLocks noChangeAspect="1"/>
          </p:cNvPicPr>
          <p:nvPr/>
        </p:nvPicPr>
        <p:blipFill>
          <a:blip r:embed="rId3"/>
          <a:stretch>
            <a:fillRect/>
          </a:stretch>
        </p:blipFill>
        <p:spPr>
          <a:xfrm>
            <a:off x="690935" y="1815812"/>
            <a:ext cx="5110945" cy="4272915"/>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685FFDF-5EBD-B029-0AB8-3BA4CC1DE4A1}"/>
                  </a:ext>
                </a:extLst>
              </p:cNvPr>
              <p:cNvSpPr txBox="1"/>
              <p:nvPr/>
            </p:nvSpPr>
            <p:spPr>
              <a:xfrm>
                <a:off x="6321723" y="638203"/>
                <a:ext cx="5680491" cy="1107996"/>
              </a:xfrm>
              <a:prstGeom prst="rect">
                <a:avLst/>
              </a:prstGeom>
              <a:noFill/>
            </p:spPr>
            <p:txBody>
              <a:bodyPr wrap="square">
                <a:spAutoFit/>
              </a:bodyPr>
              <a:lstStyle/>
              <a:p>
                <a:pPr algn="just"/>
                <a:r>
                  <a:rPr lang="pt-BR" sz="2200" b="0" i="0" u="none" strike="noStrike" baseline="0" dirty="0">
                    <a:solidFill>
                      <a:srgbClr val="000000"/>
                    </a:solidFill>
                    <a:latin typeface="Arial Narrow" panose="020B0606020202030204" pitchFamily="34" charset="0"/>
                    <a:cs typeface="Arial" panose="020B0604020202020204" pitchFamily="34" charset="0"/>
                  </a:rPr>
                  <a:t>Observe que, conforme o valor de </a:t>
                </a:r>
                <a14:m>
                  <m:oMath xmlns:m="http://schemas.openxmlformats.org/officeDocument/2006/math">
                    <m:r>
                      <a:rPr lang="pt-BR" sz="2200" b="0" i="1" u="none" strike="noStrike" baseline="0" dirty="0" smtClean="0">
                        <a:solidFill>
                          <a:srgbClr val="000000"/>
                        </a:solidFill>
                        <a:latin typeface="Cambria Math" panose="02040503050406030204" pitchFamily="18" charset="0"/>
                        <a:cs typeface="Arial" panose="020B0604020202020204" pitchFamily="34" charset="0"/>
                      </a:rPr>
                      <m:t>𝑥</m:t>
                    </m:r>
                  </m:oMath>
                </a14:m>
                <a:r>
                  <a:rPr lang="pt-BR" sz="2200" b="0" i="0" u="none" strike="noStrike" baseline="0" dirty="0">
                    <a:solidFill>
                      <a:srgbClr val="000000"/>
                    </a:solidFill>
                    <a:latin typeface="Arial Narrow" panose="020B0606020202030204" pitchFamily="34" charset="0"/>
                    <a:cs typeface="Arial" panose="020B0604020202020204" pitchFamily="34" charset="0"/>
                  </a:rPr>
                  <a:t> aumenta, o valor de </a:t>
                </a:r>
                <a14:m>
                  <m:oMath xmlns:m="http://schemas.openxmlformats.org/officeDocument/2006/math">
                    <m:r>
                      <a:rPr lang="pt-BR" sz="2200" b="0" i="1" u="none" strike="noStrike" baseline="0" dirty="0" smtClean="0">
                        <a:solidFill>
                          <a:srgbClr val="000000"/>
                        </a:solidFill>
                        <a:latin typeface="Cambria Math" panose="02040503050406030204" pitchFamily="18" charset="0"/>
                        <a:cs typeface="Arial" panose="020B0604020202020204" pitchFamily="34" charset="0"/>
                      </a:rPr>
                      <m:t>𝑦</m:t>
                    </m:r>
                  </m:oMath>
                </a14:m>
                <a:r>
                  <a:rPr lang="pt-BR" sz="2200" b="0" i="1" u="none" strike="noStrike" baseline="0" dirty="0">
                    <a:solidFill>
                      <a:srgbClr val="000000"/>
                    </a:solidFill>
                    <a:latin typeface="Arial Narrow" panose="020B0606020202030204" pitchFamily="34" charset="0"/>
                    <a:cs typeface="Arial" panose="020B0604020202020204" pitchFamily="34" charset="0"/>
                  </a:rPr>
                  <a:t> </a:t>
                </a:r>
                <a:r>
                  <a:rPr lang="pt-BR" sz="2200" b="0" i="0" u="none" strike="noStrike" baseline="0" dirty="0">
                    <a:solidFill>
                      <a:srgbClr val="000000"/>
                    </a:solidFill>
                    <a:latin typeface="Arial Narrow" panose="020B0606020202030204" pitchFamily="34" charset="0"/>
                    <a:cs typeface="Arial" panose="020B0604020202020204" pitchFamily="34" charset="0"/>
                  </a:rPr>
                  <a:t>também aumenta, então, dizemos que      </a:t>
                </a:r>
                <a14:m>
                  <m:oMath xmlns:m="http://schemas.openxmlformats.org/officeDocument/2006/math">
                    <m:r>
                      <a:rPr lang="pt-BR" sz="2200" b="1" i="1" u="none" strike="noStrike" baseline="0" dirty="0" smtClean="0">
                        <a:solidFill>
                          <a:srgbClr val="F64F17"/>
                        </a:solidFill>
                        <a:latin typeface="Cambria Math" panose="02040503050406030204" pitchFamily="18" charset="0"/>
                        <a:cs typeface="Arial" panose="020B0604020202020204" pitchFamily="34" charset="0"/>
                      </a:rPr>
                      <m:t>𝒇</m:t>
                    </m:r>
                    <m:r>
                      <a:rPr lang="pt-BR" sz="2200" b="1" i="1" u="none" strike="noStrike" baseline="0" dirty="0" smtClean="0">
                        <a:solidFill>
                          <a:srgbClr val="F64F17"/>
                        </a:solidFill>
                        <a:latin typeface="Cambria Math" panose="02040503050406030204" pitchFamily="18" charset="0"/>
                        <a:cs typeface="Arial" panose="020B0604020202020204" pitchFamily="34" charset="0"/>
                      </a:rPr>
                      <m:t>(</m:t>
                    </m:r>
                    <m:r>
                      <a:rPr lang="pt-BR" sz="2200" b="1" i="1" u="none" strike="noStrike" baseline="0" dirty="0" smtClean="0">
                        <a:solidFill>
                          <a:srgbClr val="F64F17"/>
                        </a:solidFill>
                        <a:latin typeface="Cambria Math" panose="02040503050406030204" pitchFamily="18" charset="0"/>
                        <a:cs typeface="Arial" panose="020B0604020202020204" pitchFamily="34" charset="0"/>
                      </a:rPr>
                      <m:t>𝒙</m:t>
                    </m:r>
                    <m:r>
                      <a:rPr lang="pt-BR" sz="2200" b="1" i="1" u="none" strike="noStrike" baseline="0" dirty="0" smtClean="0">
                        <a:solidFill>
                          <a:srgbClr val="F64F17"/>
                        </a:solidFill>
                        <a:latin typeface="Cambria Math" panose="02040503050406030204" pitchFamily="18" charset="0"/>
                        <a:cs typeface="Arial" panose="020B0604020202020204" pitchFamily="34" charset="0"/>
                      </a:rPr>
                      <m:t>) = </m:t>
                    </m:r>
                    <m:r>
                      <a:rPr lang="pt-BR" sz="2200" b="1" i="1" u="none" strike="noStrike" baseline="0" dirty="0" smtClean="0">
                        <a:solidFill>
                          <a:srgbClr val="F64F17"/>
                        </a:solidFill>
                        <a:latin typeface="Cambria Math" panose="02040503050406030204" pitchFamily="18" charset="0"/>
                        <a:cs typeface="Arial" panose="020B0604020202020204" pitchFamily="34" charset="0"/>
                      </a:rPr>
                      <m:t>𝟐</m:t>
                    </m:r>
                    <m:r>
                      <a:rPr lang="pt-BR" sz="2200" b="1" i="1" u="none" strike="noStrike" baseline="0" dirty="0" smtClean="0">
                        <a:solidFill>
                          <a:srgbClr val="F64F17"/>
                        </a:solidFill>
                        <a:latin typeface="Cambria Math" panose="02040503050406030204" pitchFamily="18" charset="0"/>
                        <a:cs typeface="Arial" panose="020B0604020202020204" pitchFamily="34" charset="0"/>
                      </a:rPr>
                      <m:t>𝒙</m:t>
                    </m:r>
                    <m:r>
                      <a:rPr lang="pt-BR" sz="2200" b="1" i="1" u="none" strike="noStrike" baseline="0" dirty="0" smtClean="0">
                        <a:solidFill>
                          <a:srgbClr val="F64F17"/>
                        </a:solidFill>
                        <a:latin typeface="Cambria Math" panose="02040503050406030204" pitchFamily="18" charset="0"/>
                        <a:cs typeface="Arial" panose="020B0604020202020204" pitchFamily="34" charset="0"/>
                      </a:rPr>
                      <m:t>–</m:t>
                    </m:r>
                    <m:r>
                      <a:rPr lang="pt-BR" sz="2200" b="1" i="1" u="none" strike="noStrike" baseline="0" dirty="0" smtClean="0">
                        <a:solidFill>
                          <a:srgbClr val="F64F17"/>
                        </a:solidFill>
                        <a:latin typeface="Cambria Math" panose="02040503050406030204" pitchFamily="18" charset="0"/>
                        <a:cs typeface="Arial" panose="020B0604020202020204" pitchFamily="34" charset="0"/>
                      </a:rPr>
                      <m:t>𝟏</m:t>
                    </m:r>
                    <m:r>
                      <a:rPr lang="pt-BR" sz="2200" b="1" i="1" u="none" strike="noStrike" baseline="0" dirty="0" smtClean="0">
                        <a:solidFill>
                          <a:srgbClr val="F64F17"/>
                        </a:solidFill>
                        <a:latin typeface="Cambria Math" panose="02040503050406030204" pitchFamily="18" charset="0"/>
                        <a:cs typeface="Arial" panose="020B0604020202020204" pitchFamily="34" charset="0"/>
                      </a:rPr>
                      <m:t> </m:t>
                    </m:r>
                  </m:oMath>
                </a14:m>
                <a:r>
                  <a:rPr lang="pt-BR" sz="2200" b="0" i="0" u="none" strike="noStrike" baseline="0" dirty="0">
                    <a:solidFill>
                      <a:srgbClr val="000000"/>
                    </a:solidFill>
                    <a:latin typeface="Arial Narrow" panose="020B0606020202030204" pitchFamily="34" charset="0"/>
                    <a:cs typeface="Arial" panose="020B0604020202020204" pitchFamily="34" charset="0"/>
                  </a:rPr>
                  <a:t>é crescente.</a:t>
                </a:r>
                <a:endParaRPr lang="pt-BR" sz="22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2685FFDF-5EBD-B029-0AB8-3BA4CC1DE4A1}"/>
                  </a:ext>
                </a:extLst>
              </p:cNvPr>
              <p:cNvSpPr txBox="1">
                <a:spLocks noRot="1" noChangeAspect="1" noMove="1" noResize="1" noEditPoints="1" noAdjustHandles="1" noChangeArrowheads="1" noChangeShapeType="1" noTextEdit="1"/>
              </p:cNvSpPr>
              <p:nvPr/>
            </p:nvSpPr>
            <p:spPr>
              <a:xfrm>
                <a:off x="6321723" y="638203"/>
                <a:ext cx="5680491" cy="1107996"/>
              </a:xfrm>
              <a:prstGeom prst="rect">
                <a:avLst/>
              </a:prstGeom>
              <a:blipFill>
                <a:blip r:embed="rId4"/>
                <a:stretch>
                  <a:fillRect l="-1395" t="-3315" r="-1395" b="-11050"/>
                </a:stretch>
              </a:blipFill>
            </p:spPr>
            <p:txBody>
              <a:bodyPr/>
              <a:lstStyle/>
              <a:p>
                <a:r>
                  <a:rPr lang="pt-BR">
                    <a:noFill/>
                  </a:rPr>
                  <a:t> </a:t>
                </a:r>
              </a:p>
            </p:txBody>
          </p:sp>
        </mc:Fallback>
      </mc:AlternateContent>
      <p:pic>
        <p:nvPicPr>
          <p:cNvPr id="10" name="Imagem 9" descr="Gráfico, Gráfico de dispersão&#10;&#10;O conteúdo gerado por IA pode estar incorreto.">
            <a:extLst>
              <a:ext uri="{FF2B5EF4-FFF2-40B4-BE49-F238E27FC236}">
                <a16:creationId xmlns:a16="http://schemas.microsoft.com/office/drawing/2014/main" id="{8770FD97-DE00-1A2F-A56A-AD5D7FA63685}"/>
              </a:ext>
            </a:extLst>
          </p:cNvPr>
          <p:cNvPicPr>
            <a:picLocks noChangeAspect="1"/>
          </p:cNvPicPr>
          <p:nvPr/>
        </p:nvPicPr>
        <p:blipFill>
          <a:blip r:embed="rId5"/>
          <a:stretch>
            <a:fillRect/>
          </a:stretch>
        </p:blipFill>
        <p:spPr>
          <a:xfrm>
            <a:off x="6467144" y="2084753"/>
            <a:ext cx="5419602" cy="3134228"/>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7EA71A33-48B0-86BC-1A44-2D97F8A61C23}"/>
                  </a:ext>
                </a:extLst>
              </p:cNvPr>
              <p:cNvSpPr txBox="1"/>
              <p:nvPr/>
            </p:nvSpPr>
            <p:spPr>
              <a:xfrm>
                <a:off x="6321724" y="5400461"/>
                <a:ext cx="5680487" cy="1107996"/>
              </a:xfrm>
              <a:prstGeom prst="rect">
                <a:avLst/>
              </a:prstGeom>
              <a:noFill/>
            </p:spPr>
            <p:txBody>
              <a:bodyPr wrap="square">
                <a:spAutoFit/>
              </a:bodyPr>
              <a:lstStyle/>
              <a:p>
                <a:pPr algn="just"/>
                <a:r>
                  <a:rPr lang="pt-BR" sz="2200" b="0" i="0" u="none" strike="noStrike" baseline="0" dirty="0">
                    <a:solidFill>
                      <a:srgbClr val="000000"/>
                    </a:solidFill>
                    <a:latin typeface="Arial Narrow" panose="020B0606020202030204" pitchFamily="34" charset="0"/>
                    <a:cs typeface="Arial" panose="020B0604020202020204" pitchFamily="34" charset="0"/>
                  </a:rPr>
                  <a:t>Observe que, conforme o valor de </a:t>
                </a:r>
                <a14:m>
                  <m:oMath xmlns:m="http://schemas.openxmlformats.org/officeDocument/2006/math">
                    <m:r>
                      <a:rPr lang="pt-BR" sz="2200" b="0" i="1" u="none" strike="noStrike" baseline="0" dirty="0" smtClean="0">
                        <a:solidFill>
                          <a:srgbClr val="000000"/>
                        </a:solidFill>
                        <a:latin typeface="Cambria Math" panose="02040503050406030204" pitchFamily="18" charset="0"/>
                        <a:cs typeface="Arial" panose="020B0604020202020204" pitchFamily="34" charset="0"/>
                      </a:rPr>
                      <m:t>𝑥</m:t>
                    </m:r>
                  </m:oMath>
                </a14:m>
                <a:r>
                  <a:rPr lang="pt-BR" sz="2200" b="0" i="0" u="none" strike="noStrike" baseline="0" dirty="0">
                    <a:solidFill>
                      <a:srgbClr val="000000"/>
                    </a:solidFill>
                    <a:latin typeface="Arial Narrow" panose="020B0606020202030204" pitchFamily="34" charset="0"/>
                    <a:cs typeface="Arial" panose="020B0604020202020204" pitchFamily="34" charset="0"/>
                  </a:rPr>
                  <a:t> aumenta, o valor de </a:t>
                </a:r>
                <a14:m>
                  <m:oMath xmlns:m="http://schemas.openxmlformats.org/officeDocument/2006/math">
                    <m:r>
                      <a:rPr lang="pt-BR" sz="2200" b="0" i="1" u="none" strike="noStrike" baseline="0" dirty="0" smtClean="0">
                        <a:solidFill>
                          <a:srgbClr val="000000"/>
                        </a:solidFill>
                        <a:latin typeface="Cambria Math" panose="02040503050406030204" pitchFamily="18" charset="0"/>
                        <a:cs typeface="Arial" panose="020B0604020202020204" pitchFamily="34" charset="0"/>
                      </a:rPr>
                      <m:t>𝑦</m:t>
                    </m:r>
                  </m:oMath>
                </a14:m>
                <a:r>
                  <a:rPr lang="pt-BR" sz="2200" b="0" i="1" u="none" strike="noStrike" baseline="0" dirty="0">
                    <a:solidFill>
                      <a:srgbClr val="000000"/>
                    </a:solidFill>
                    <a:latin typeface="Arial Narrow" panose="020B0606020202030204" pitchFamily="34" charset="0"/>
                    <a:cs typeface="Arial" panose="020B0604020202020204" pitchFamily="34" charset="0"/>
                  </a:rPr>
                  <a:t> </a:t>
                </a:r>
                <a:r>
                  <a:rPr lang="pt-BR" sz="2200" b="0" i="0" u="none" strike="noStrike" baseline="0" dirty="0">
                    <a:solidFill>
                      <a:srgbClr val="000000"/>
                    </a:solidFill>
                    <a:latin typeface="Arial Narrow" panose="020B0606020202030204" pitchFamily="34" charset="0"/>
                    <a:cs typeface="Arial" panose="020B0604020202020204" pitchFamily="34" charset="0"/>
                  </a:rPr>
                  <a:t>diminui, então dizemos que                      </a:t>
                </a:r>
                <a14:m>
                  <m:oMath xmlns:m="http://schemas.openxmlformats.org/officeDocument/2006/math">
                    <m:r>
                      <a:rPr lang="pt-BR" sz="2200" b="1" i="1" u="none" strike="noStrike" baseline="0" dirty="0" smtClean="0">
                        <a:solidFill>
                          <a:srgbClr val="0070C0"/>
                        </a:solidFill>
                        <a:latin typeface="Cambria Math" panose="02040503050406030204" pitchFamily="18" charset="0"/>
                        <a:cs typeface="Arial" panose="020B0604020202020204" pitchFamily="34" charset="0"/>
                      </a:rPr>
                      <m:t>𝒇</m:t>
                    </m:r>
                    <m:r>
                      <a:rPr lang="pt-BR" sz="2200" b="1" i="1" u="none" strike="noStrike" baseline="0" dirty="0" smtClean="0">
                        <a:solidFill>
                          <a:srgbClr val="0070C0"/>
                        </a:solidFill>
                        <a:latin typeface="Cambria Math" panose="02040503050406030204" pitchFamily="18" charset="0"/>
                        <a:cs typeface="Arial" panose="020B0604020202020204" pitchFamily="34" charset="0"/>
                      </a:rPr>
                      <m:t>(</m:t>
                    </m:r>
                    <m:r>
                      <a:rPr lang="pt-BR" sz="2200" b="1" i="1" u="none" strike="noStrike" baseline="0" dirty="0" smtClean="0">
                        <a:solidFill>
                          <a:srgbClr val="0070C0"/>
                        </a:solidFill>
                        <a:latin typeface="Cambria Math" panose="02040503050406030204" pitchFamily="18" charset="0"/>
                        <a:cs typeface="Arial" panose="020B0604020202020204" pitchFamily="34" charset="0"/>
                      </a:rPr>
                      <m:t>𝒙</m:t>
                    </m:r>
                    <m:r>
                      <a:rPr lang="pt-BR" sz="2200" b="1" i="1" u="none" strike="noStrike" baseline="0" dirty="0" smtClean="0">
                        <a:solidFill>
                          <a:srgbClr val="0070C0"/>
                        </a:solidFill>
                        <a:latin typeface="Cambria Math" panose="02040503050406030204" pitchFamily="18" charset="0"/>
                        <a:cs typeface="Arial" panose="020B0604020202020204" pitchFamily="34" charset="0"/>
                      </a:rPr>
                      <m:t>)= − </m:t>
                    </m:r>
                    <m:r>
                      <a:rPr lang="pt-BR" sz="2200" b="1" i="1" u="none" strike="noStrike" baseline="0" dirty="0" smtClean="0">
                        <a:solidFill>
                          <a:srgbClr val="0070C0"/>
                        </a:solidFill>
                        <a:latin typeface="Cambria Math" panose="02040503050406030204" pitchFamily="18" charset="0"/>
                        <a:cs typeface="Arial" panose="020B0604020202020204" pitchFamily="34" charset="0"/>
                      </a:rPr>
                      <m:t>𝒙</m:t>
                    </m:r>
                    <m:r>
                      <a:rPr lang="pt-BR" sz="2200" b="1" i="1" u="none" strike="noStrike" baseline="0" dirty="0" smtClean="0">
                        <a:solidFill>
                          <a:srgbClr val="0070C0"/>
                        </a:solidFill>
                        <a:latin typeface="Cambria Math" panose="02040503050406030204" pitchFamily="18" charset="0"/>
                        <a:cs typeface="Arial" panose="020B0604020202020204" pitchFamily="34" charset="0"/>
                      </a:rPr>
                      <m:t> + </m:t>
                    </m:r>
                    <m:r>
                      <a:rPr lang="pt-BR" sz="2200" b="1" i="1" u="none" strike="noStrike" baseline="0" dirty="0" smtClean="0">
                        <a:solidFill>
                          <a:srgbClr val="0070C0"/>
                        </a:solidFill>
                        <a:latin typeface="Cambria Math" panose="02040503050406030204" pitchFamily="18" charset="0"/>
                        <a:cs typeface="Arial" panose="020B0604020202020204" pitchFamily="34" charset="0"/>
                      </a:rPr>
                      <m:t>𝟏</m:t>
                    </m:r>
                    <m:r>
                      <a:rPr lang="pt-BR" sz="2200" b="1" i="1" u="none" strike="noStrike" baseline="0" dirty="0" smtClean="0">
                        <a:solidFill>
                          <a:srgbClr val="0070C0"/>
                        </a:solidFill>
                        <a:latin typeface="Cambria Math" panose="02040503050406030204" pitchFamily="18" charset="0"/>
                        <a:cs typeface="Arial" panose="020B0604020202020204" pitchFamily="34" charset="0"/>
                      </a:rPr>
                      <m:t> </m:t>
                    </m:r>
                  </m:oMath>
                </a14:m>
                <a:r>
                  <a:rPr lang="pt-BR" sz="2200" b="0" i="0" u="none" strike="noStrike" baseline="0" dirty="0">
                    <a:solidFill>
                      <a:srgbClr val="000000"/>
                    </a:solidFill>
                    <a:latin typeface="Arial Narrow" panose="020B0606020202030204" pitchFamily="34" charset="0"/>
                    <a:cs typeface="Arial" panose="020B0604020202020204" pitchFamily="34" charset="0"/>
                  </a:rPr>
                  <a:t>é decrescente.</a:t>
                </a:r>
                <a:endParaRPr lang="pt-BR" sz="2200"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7EA71A33-48B0-86BC-1A44-2D97F8A61C23}"/>
                  </a:ext>
                </a:extLst>
              </p:cNvPr>
              <p:cNvSpPr txBox="1">
                <a:spLocks noRot="1" noChangeAspect="1" noMove="1" noResize="1" noEditPoints="1" noAdjustHandles="1" noChangeArrowheads="1" noChangeShapeType="1" noTextEdit="1"/>
              </p:cNvSpPr>
              <p:nvPr/>
            </p:nvSpPr>
            <p:spPr>
              <a:xfrm>
                <a:off x="6321724" y="5400461"/>
                <a:ext cx="5680487" cy="1107996"/>
              </a:xfrm>
              <a:prstGeom prst="rect">
                <a:avLst/>
              </a:prstGeom>
              <a:blipFill>
                <a:blip r:embed="rId6"/>
                <a:stretch>
                  <a:fillRect l="-1395" t="-3297" r="-1395" b="-10440"/>
                </a:stretch>
              </a:blipFill>
            </p:spPr>
            <p:txBody>
              <a:bodyPr/>
              <a:lstStyle/>
              <a:p>
                <a:r>
                  <a:rPr lang="pt-BR">
                    <a:noFill/>
                  </a:rPr>
                  <a:t> </a:t>
                </a:r>
              </a:p>
            </p:txBody>
          </p:sp>
        </mc:Fallback>
      </mc:AlternateContent>
    </p:spTree>
    <p:extLst>
      <p:ext uri="{BB962C8B-B14F-4D97-AF65-F5344CB8AC3E}">
        <p14:creationId xmlns:p14="http://schemas.microsoft.com/office/powerpoint/2010/main" val="34478422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9F05-CD80-D7BB-EA67-0B52649D0B7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853DAF8-038B-4C84-57CD-13992CCA6E6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D15027B-CFAF-7906-898C-5B0895EE36BB}"/>
                  </a:ext>
                </a:extLst>
              </p:cNvPr>
              <p:cNvSpPr txBox="1"/>
              <p:nvPr/>
            </p:nvSpPr>
            <p:spPr>
              <a:xfrm>
                <a:off x="208472" y="618567"/>
                <a:ext cx="6094562" cy="2800767"/>
              </a:xfrm>
              <a:prstGeom prst="rect">
                <a:avLst/>
              </a:prstGeom>
              <a:noFill/>
            </p:spPr>
            <p:txBody>
              <a:bodyPr wrap="square">
                <a:spAutoFit/>
              </a:bodyPr>
              <a:lstStyle/>
              <a:p>
                <a:pPr marL="342900" indent="-342900" algn="just">
                  <a:buFont typeface="Wingdings" panose="05000000000000000000" pitchFamily="2" charset="2"/>
                  <a:buChar char="Ø"/>
                </a:pPr>
                <a:r>
                  <a:rPr lang="pt-BR" sz="2200" b="0" i="0" u="none" strike="noStrike" baseline="0" dirty="0">
                    <a:latin typeface="Arial Narrow" panose="020B0606020202030204" pitchFamily="34" charset="0"/>
                    <a:cs typeface="Arial" panose="020B0604020202020204" pitchFamily="34" charset="0"/>
                  </a:rPr>
                  <a:t> </a:t>
                </a:r>
                <a:r>
                  <a:rPr lang="pt-BR" sz="2200" b="1" i="0" u="none" strike="noStrike" baseline="0" dirty="0">
                    <a:latin typeface="Arial Narrow" panose="020B0606020202030204" pitchFamily="34" charset="0"/>
                    <a:cs typeface="Arial" panose="020B0604020202020204" pitchFamily="34" charset="0"/>
                  </a:rPr>
                  <a:t>Determinando a equação da reta por dois pontos</a:t>
                </a:r>
              </a:p>
              <a:p>
                <a:pPr algn="just"/>
                <a:r>
                  <a:rPr lang="pt-BR" sz="2200" b="0" i="0" u="none" strike="noStrike" baseline="0" dirty="0">
                    <a:latin typeface="Arial Narrow" panose="020B0606020202030204" pitchFamily="34" charset="0"/>
                    <a:cs typeface="Arial" panose="020B0604020202020204" pitchFamily="34" charset="0"/>
                  </a:rPr>
                  <a:t>Podemos utilizar dois métodos para determinar a equação de uma reta, dado dois pontos:</a:t>
                </a:r>
              </a:p>
              <a:p>
                <a:pPr algn="just"/>
                <a:r>
                  <a:rPr lang="pt-BR" sz="2200" b="1" i="0" u="sng" strike="noStrike" baseline="0" dirty="0">
                    <a:latin typeface="Arial Narrow" panose="020B0606020202030204" pitchFamily="34" charset="0"/>
                    <a:cs typeface="Arial" panose="020B0604020202020204" pitchFamily="34" charset="0"/>
                  </a:rPr>
                  <a:t>1º Método: </a:t>
                </a:r>
                <a:r>
                  <a:rPr lang="pt-BR" sz="2200" b="0" i="0" u="sng" strike="noStrike" baseline="0" dirty="0">
                    <a:latin typeface="Arial Narrow" panose="020B0606020202030204" pitchFamily="34" charset="0"/>
                    <a:cs typeface="Arial" panose="020B0604020202020204" pitchFamily="34" charset="0"/>
                  </a:rPr>
                  <a:t>Utilizando o sistema de equações polinomiais do 1º grau.</a:t>
                </a:r>
              </a:p>
              <a:p>
                <a:pPr algn="just"/>
                <a:r>
                  <a:rPr lang="pt-BR" sz="2200" b="1" i="0" u="none" strike="noStrike" baseline="0" dirty="0">
                    <a:latin typeface="Arial Narrow" panose="020B0606020202030204" pitchFamily="34" charset="0"/>
                    <a:cs typeface="Arial" panose="020B0604020202020204" pitchFamily="34" charset="0"/>
                  </a:rPr>
                  <a:t>Exemplo: </a:t>
                </a:r>
                <a:r>
                  <a:rPr lang="pt-BR" sz="2200" b="0" i="0" u="none" strike="noStrike" baseline="0" dirty="0">
                    <a:latin typeface="Arial Narrow" panose="020B0606020202030204" pitchFamily="34" charset="0"/>
                    <a:cs typeface="Arial" panose="020B0604020202020204" pitchFamily="34" charset="0"/>
                  </a:rPr>
                  <a:t>Dados os pontos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𝑨</m:t>
                    </m:r>
                    <m:r>
                      <a:rPr lang="pt-BR" sz="2200" b="1" i="1" u="none" strike="noStrike" baseline="0" dirty="0" smtClean="0">
                        <a:latin typeface="Cambria Math" panose="02040503050406030204" pitchFamily="18" charset="0"/>
                        <a:cs typeface="Arial" panose="020B0604020202020204" pitchFamily="34" charset="0"/>
                      </a:rPr>
                      <m:t>(</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 </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m:t>
                    </m:r>
                  </m:oMath>
                </a14:m>
                <a:r>
                  <a:rPr lang="pt-BR" sz="2200" b="1"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𝑩</m:t>
                    </m:r>
                    <m:r>
                      <a:rPr lang="pt-BR" sz="2200" b="1" i="1" u="none" strike="noStrike" baseline="0" dirty="0" smtClean="0">
                        <a:latin typeface="Cambria Math" panose="02040503050406030204" pitchFamily="18" charset="0"/>
                        <a:cs typeface="Arial" panose="020B0604020202020204" pitchFamily="34" charset="0"/>
                      </a:rPr>
                      <m:t>(</m:t>
                    </m:r>
                    <m:r>
                      <a:rPr lang="pt-BR" sz="2200" b="1" i="1" u="none" strike="noStrike" baseline="0" dirty="0" smtClean="0">
                        <a:latin typeface="Cambria Math" panose="02040503050406030204" pitchFamily="18" charset="0"/>
                        <a:cs typeface="Arial" panose="020B0604020202020204" pitchFamily="34" charset="0"/>
                      </a:rPr>
                      <m:t>𝟒</m:t>
                    </m:r>
                    <m:r>
                      <a:rPr lang="pt-BR" sz="2200" b="1" i="1" u="none" strike="noStrike" baseline="0" dirty="0" smtClean="0">
                        <a:latin typeface="Cambria Math" panose="02040503050406030204" pitchFamily="18" charset="0"/>
                        <a:cs typeface="Arial" panose="020B0604020202020204" pitchFamily="34" charset="0"/>
                      </a:rPr>
                      <m:t>; </m:t>
                    </m:r>
                    <m:r>
                      <a:rPr lang="pt-BR" sz="2200" b="1" i="1" u="none" strike="noStrike" baseline="0" dirty="0" smtClean="0">
                        <a:latin typeface="Cambria Math" panose="02040503050406030204" pitchFamily="18" charset="0"/>
                        <a:cs typeface="Arial" panose="020B0604020202020204" pitchFamily="34" charset="0"/>
                      </a:rPr>
                      <m:t>𝟓</m:t>
                    </m:r>
                    <m:r>
                      <a:rPr lang="pt-BR" sz="2200" b="1" i="1" u="none" strike="noStrike" baseline="0" dirty="0" smtClean="0">
                        <a:latin typeface="Cambria Math" panose="02040503050406030204" pitchFamily="18" charset="0"/>
                        <a:cs typeface="Arial" panose="020B0604020202020204" pitchFamily="34" charset="0"/>
                      </a:rPr>
                      <m:t>)</m:t>
                    </m:r>
                    <m:r>
                      <a:rPr lang="pt-BR" sz="2200" b="0" i="1" u="none" strike="noStrike" baseline="0" dirty="0">
                        <a:latin typeface="Cambria Math" panose="02040503050406030204" pitchFamily="18" charset="0"/>
                        <a:cs typeface="Arial" panose="020B0604020202020204" pitchFamily="34" charset="0"/>
                      </a:rPr>
                      <m:t>, </m:t>
                    </m:r>
                  </m:oMath>
                </a14:m>
                <a:r>
                  <a:rPr lang="pt-BR" sz="2200" b="0" i="0" u="none" strike="noStrike" baseline="0" dirty="0">
                    <a:latin typeface="Arial Narrow" panose="020B0606020202030204" pitchFamily="34" charset="0"/>
                    <a:cs typeface="Arial" panose="020B0604020202020204" pitchFamily="34" charset="0"/>
                  </a:rPr>
                  <a:t>substituímos estes pontos na equação reduzida de uma reta, assim:</a:t>
                </a:r>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4D15027B-CFAF-7906-898C-5B0895EE36BB}"/>
                  </a:ext>
                </a:extLst>
              </p:cNvPr>
              <p:cNvSpPr txBox="1">
                <a:spLocks noRot="1" noChangeAspect="1" noMove="1" noResize="1" noEditPoints="1" noAdjustHandles="1" noChangeArrowheads="1" noChangeShapeType="1" noTextEdit="1"/>
              </p:cNvSpPr>
              <p:nvPr/>
            </p:nvSpPr>
            <p:spPr>
              <a:xfrm>
                <a:off x="208472" y="618567"/>
                <a:ext cx="6094562" cy="2800767"/>
              </a:xfrm>
              <a:prstGeom prst="rect">
                <a:avLst/>
              </a:prstGeom>
              <a:blipFill>
                <a:blip r:embed="rId2"/>
                <a:stretch>
                  <a:fillRect l="-1300" t="-1304" r="-1300" b="-369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8088FFD-3F6E-3DEA-F6B4-42759DA77E51}"/>
                  </a:ext>
                </a:extLst>
              </p:cNvPr>
              <p:cNvSpPr txBox="1"/>
              <p:nvPr/>
            </p:nvSpPr>
            <p:spPr>
              <a:xfrm>
                <a:off x="298119" y="4832753"/>
                <a:ext cx="6094562" cy="17405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Agora, relacionamos em um sistema as equações obtidas para determinar os valores de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𝒂</m:t>
                    </m:r>
                  </m:oMath>
                </a14:m>
                <a:r>
                  <a:rPr lang="pt-BR" sz="2200" b="1"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𝒃</m:t>
                    </m:r>
                  </m:oMath>
                </a14:m>
                <a:r>
                  <a:rPr lang="pt-BR" sz="2200" b="0" i="0" u="none" strike="noStrike" baseline="0" dirty="0">
                    <a:latin typeface="Arial Narrow" panose="020B0606020202030204" pitchFamily="34" charset="0"/>
                    <a:cs typeface="Arial" panose="020B0604020202020204" pitchFamily="34" charset="0"/>
                  </a:rPr>
                  <a:t>.</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begChr m:val="{"/>
                          <m:endChr m:val=""/>
                          <m:ctrlPr>
                            <a:rPr lang="pt-BR" sz="22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e>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e>
                          </m:eqAr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18088FFD-3F6E-3DEA-F6B4-42759DA77E51}"/>
                  </a:ext>
                </a:extLst>
              </p:cNvPr>
              <p:cNvSpPr txBox="1">
                <a:spLocks noRot="1" noChangeAspect="1" noMove="1" noResize="1" noEditPoints="1" noAdjustHandles="1" noChangeArrowheads="1" noChangeShapeType="1" noTextEdit="1"/>
              </p:cNvSpPr>
              <p:nvPr/>
            </p:nvSpPr>
            <p:spPr>
              <a:xfrm>
                <a:off x="298119" y="4832753"/>
                <a:ext cx="6094562" cy="1740541"/>
              </a:xfrm>
              <a:prstGeom prst="rect">
                <a:avLst/>
              </a:prstGeom>
              <a:blipFill>
                <a:blip r:embed="rId3"/>
                <a:stretch>
                  <a:fillRect l="-1300" t="-2105" r="-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BF1C6B5D-48A8-36F9-E19D-2FBA250122F9}"/>
                  </a:ext>
                </a:extLst>
              </p:cNvPr>
              <p:cNvSpPr txBox="1"/>
              <p:nvPr/>
            </p:nvSpPr>
            <p:spPr>
              <a:xfrm>
                <a:off x="6303035" y="783832"/>
                <a:ext cx="5680492" cy="1186094"/>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Multiplicando a primeira equação por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–1</m:t>
                    </m:r>
                  </m:oMath>
                </a14:m>
                <a:r>
                  <a:rPr lang="pt-BR" sz="2200" b="0" i="0" u="none" strike="noStrike" baseline="0" dirty="0">
                    <a:latin typeface="Arial Narrow" panose="020B0606020202030204" pitchFamily="34" charset="0"/>
                    <a:cs typeface="Arial" panose="020B0604020202020204" pitchFamily="34" charset="0"/>
                  </a:rPr>
                  <a:t>), temos:</a:t>
                </a:r>
              </a:p>
              <a:p>
                <a:pPr algn="just"/>
                <a14:m>
                  <m:oMathPara xmlns:m="http://schemas.openxmlformats.org/officeDocument/2006/math">
                    <m:oMathParaPr>
                      <m:jc m:val="centerGroup"/>
                    </m:oMathParaPr>
                    <m:oMath xmlns:m="http://schemas.openxmlformats.org/officeDocument/2006/math">
                      <m:d>
                        <m:dPr>
                          <m:begChr m:val="{"/>
                          <m:endChr m:val=""/>
                          <m:ctrlPr>
                            <a:rPr lang="pt-BR" sz="2200" i="1">
                              <a:latin typeface="Cambria Math" panose="02040503050406030204" pitchFamily="18" charset="0"/>
                            </a:rPr>
                          </m:ctrlPr>
                        </m:dPr>
                        <m:e>
                          <m:eqArr>
                            <m:eqArrPr>
                              <m:ctrlPr>
                                <a:rPr lang="pt-BR" sz="2200" i="1">
                                  <a:latin typeface="Cambria Math" panose="02040503050406030204" pitchFamily="18" charset="0"/>
                                </a:rPr>
                              </m:ctrlPr>
                            </m:eqArrPr>
                            <m:e>
                              <m:r>
                                <a:rPr lang="pt-BR" sz="2200" i="1">
                                  <a:latin typeface="Cambria Math" panose="02040503050406030204" pitchFamily="18" charset="0"/>
                                </a:rPr>
                                <m:t>2</m:t>
                              </m:r>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=2   ×</m:t>
                              </m:r>
                              <m:d>
                                <m:dPr>
                                  <m:ctrlPr>
                                    <a:rPr lang="pt-BR" sz="2200" i="1">
                                      <a:latin typeface="Cambria Math" panose="02040503050406030204" pitchFamily="18" charset="0"/>
                                    </a:rPr>
                                  </m:ctrlPr>
                                </m:dPr>
                                <m:e>
                                  <m:r>
                                    <a:rPr lang="pt-BR" sz="2200" i="1">
                                      <a:latin typeface="Cambria Math" panose="02040503050406030204" pitchFamily="18" charset="0"/>
                                    </a:rPr>
                                    <m:t>−1</m:t>
                                  </m:r>
                                </m:e>
                              </m:d>
                            </m:e>
                            <m:e>
                              <m:r>
                                <a:rPr lang="pt-BR" sz="2200" i="1">
                                  <a:latin typeface="Cambria Math" panose="02040503050406030204" pitchFamily="18" charset="0"/>
                                </a:rPr>
                                <m:t>4</m:t>
                              </m:r>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=5                 </m:t>
                              </m:r>
                            </m:e>
                          </m:eqArr>
                        </m:e>
                      </m:d>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eqArr>
                            <m:eqArrPr>
                              <m:ctrlPr>
                                <a:rPr lang="pt-BR" sz="2200" i="1">
                                  <a:latin typeface="Cambria Math" panose="02040503050406030204" pitchFamily="18" charset="0"/>
                                </a:rPr>
                              </m:ctrlPr>
                            </m:eqArrPr>
                            <m:e>
                              <m:r>
                                <a:rPr lang="pt-BR" sz="2200" i="1">
                                  <a:latin typeface="Cambria Math" panose="02040503050406030204" pitchFamily="18" charset="0"/>
                                </a:rPr>
                                <m:t>−2</m:t>
                              </m:r>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=−2</m:t>
                              </m:r>
                            </m:e>
                            <m:e>
                              <m:r>
                                <a:rPr lang="pt-BR" sz="2200" i="1">
                                  <a:latin typeface="Cambria Math" panose="02040503050406030204" pitchFamily="18" charset="0"/>
                                </a:rPr>
                                <m:t>4</m:t>
                              </m:r>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=5</m:t>
                              </m:r>
                            </m:e>
                          </m:eqArr>
                        </m:e>
                      </m:d>
                    </m:oMath>
                  </m:oMathPara>
                </a14:m>
                <a:endParaRPr lang="pt-BR" sz="2200" dirty="0"/>
              </a:p>
            </p:txBody>
          </p:sp>
        </mc:Choice>
        <mc:Fallback xmlns="">
          <p:sp>
            <p:nvSpPr>
              <p:cNvPr id="10" name="CaixaDeTexto 9">
                <a:extLst>
                  <a:ext uri="{FF2B5EF4-FFF2-40B4-BE49-F238E27FC236}">
                    <a16:creationId xmlns:a16="http://schemas.microsoft.com/office/drawing/2014/main" id="{BF1C6B5D-48A8-36F9-E19D-2FBA250122F9}"/>
                  </a:ext>
                </a:extLst>
              </p:cNvPr>
              <p:cNvSpPr txBox="1">
                <a:spLocks noRot="1" noChangeAspect="1" noMove="1" noResize="1" noEditPoints="1" noAdjustHandles="1" noChangeArrowheads="1" noChangeShapeType="1" noTextEdit="1"/>
              </p:cNvSpPr>
              <p:nvPr/>
            </p:nvSpPr>
            <p:spPr>
              <a:xfrm>
                <a:off x="6303035" y="783832"/>
                <a:ext cx="5680492" cy="1186094"/>
              </a:xfrm>
              <a:prstGeom prst="rect">
                <a:avLst/>
              </a:prstGeom>
              <a:blipFill>
                <a:blip r:embed="rId4"/>
                <a:stretch>
                  <a:fillRect l="-1395" t="-309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5905BDCA-6C92-FB1B-D3D1-90FD58AFB8B2}"/>
                  </a:ext>
                </a:extLst>
              </p:cNvPr>
              <p:cNvSpPr txBox="1"/>
              <p:nvPr/>
            </p:nvSpPr>
            <p:spPr>
              <a:xfrm>
                <a:off x="6303036" y="2060216"/>
                <a:ext cx="5680490" cy="2819362"/>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Resolvendo o sistema pelo método da adição, obtemos:</a:t>
                </a:r>
              </a:p>
              <a:p>
                <a:pPr/>
                <a14:m>
                  <m:oMathPara xmlns:m="http://schemas.openxmlformats.org/officeDocument/2006/math">
                    <m:oMathParaPr>
                      <m:jc m:val="centerGroup"/>
                    </m:oMathParaPr>
                    <m:oMath xmlns:m="http://schemas.openxmlformats.org/officeDocument/2006/math">
                      <m:f>
                        <m:fPr>
                          <m:ctrlPr>
                            <a:rPr lang="pt-BR" sz="2200" i="1">
                              <a:latin typeface="Cambria Math" panose="02040503050406030204" pitchFamily="18" charset="0"/>
                            </a:rPr>
                          </m:ctrlPr>
                        </m:fPr>
                        <m:num>
                          <m:d>
                            <m:dPr>
                              <m:begChr m:val="{"/>
                              <m:endChr m:val=""/>
                              <m:ctrlPr>
                                <a:rPr lang="pt-BR" sz="2200" i="1">
                                  <a:latin typeface="Cambria Math" panose="02040503050406030204" pitchFamily="18" charset="0"/>
                                </a:rPr>
                              </m:ctrlPr>
                            </m:dPr>
                            <m:e>
                              <m:eqArr>
                                <m:eqArrPr>
                                  <m:ctrlPr>
                                    <a:rPr lang="pt-BR" sz="2200" i="1">
                                      <a:latin typeface="Cambria Math" panose="02040503050406030204" pitchFamily="18" charset="0"/>
                                    </a:rPr>
                                  </m:ctrlPr>
                                </m:eqArrPr>
                                <m:e>
                                  <m:r>
                                    <a:rPr lang="pt-BR" sz="2200" i="1">
                                      <a:latin typeface="Cambria Math" panose="02040503050406030204" pitchFamily="18" charset="0"/>
                                    </a:rPr>
                                    <m:t>−2</m:t>
                                  </m:r>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=−2</m:t>
                                  </m:r>
                                </m:e>
                                <m:e>
                                  <m:r>
                                    <a:rPr lang="pt-BR" sz="2200" i="1">
                                      <a:latin typeface="Cambria Math" panose="02040503050406030204" pitchFamily="18" charset="0"/>
                                    </a:rPr>
                                    <m:t>4</m:t>
                                  </m:r>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=5</m:t>
                                  </m:r>
                                </m:e>
                              </m:eqArr>
                            </m:e>
                          </m:d>
                        </m:num>
                        <m:den>
                          <m:r>
                            <a:rPr lang="pt-BR" sz="2200" i="1">
                              <a:latin typeface="Cambria Math" panose="02040503050406030204" pitchFamily="18" charset="0"/>
                            </a:rPr>
                            <m:t> 2</m:t>
                          </m:r>
                          <m:r>
                            <a:rPr lang="pt-BR" sz="2200" i="1">
                              <a:latin typeface="Cambria Math" panose="02040503050406030204" pitchFamily="18" charset="0"/>
                            </a:rPr>
                            <m:t>𝑎</m:t>
                          </m:r>
                          <m:r>
                            <a:rPr lang="pt-BR" sz="2200" i="1">
                              <a:latin typeface="Cambria Math" panose="02040503050406030204" pitchFamily="18" charset="0"/>
                            </a:rPr>
                            <m:t>+0=3</m:t>
                          </m:r>
                        </m:den>
                      </m:f>
                    </m:oMath>
                  </m:oMathPara>
                </a14:m>
                <a:endParaRPr lang="pt-BR" sz="2200" dirty="0"/>
              </a:p>
              <a:p>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2</m:t>
                      </m:r>
                      <m:r>
                        <a:rPr lang="pt-BR" sz="2200" i="1">
                          <a:latin typeface="Cambria Math" panose="02040503050406030204" pitchFamily="18" charset="0"/>
                        </a:rPr>
                        <m:t>𝑎</m:t>
                      </m:r>
                      <m:r>
                        <a:rPr lang="pt-BR" sz="2200" i="1">
                          <a:latin typeface="Cambria Math" panose="02040503050406030204" pitchFamily="18" charset="0"/>
                        </a:rPr>
                        <m:t>=3</m:t>
                      </m:r>
                    </m:oMath>
                  </m:oMathPara>
                </a14:m>
                <a:endParaRPr lang="pt-BR" sz="2200" dirty="0"/>
              </a:p>
              <a:p>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3</m:t>
                          </m:r>
                        </m:num>
                        <m:den>
                          <m:r>
                            <a:rPr lang="pt-BR" sz="2200" i="1">
                              <a:latin typeface="Cambria Math" panose="02040503050406030204" pitchFamily="18" charset="0"/>
                            </a:rPr>
                            <m:t> 2 </m:t>
                          </m:r>
                        </m:den>
                      </m:f>
                    </m:oMath>
                  </m:oMathPara>
                </a14:m>
                <a:endParaRPr lang="pt-BR" sz="2200" dirty="0"/>
              </a:p>
            </p:txBody>
          </p:sp>
        </mc:Choice>
        <mc:Fallback xmlns="">
          <p:sp>
            <p:nvSpPr>
              <p:cNvPr id="12" name="CaixaDeTexto 11">
                <a:extLst>
                  <a:ext uri="{FF2B5EF4-FFF2-40B4-BE49-F238E27FC236}">
                    <a16:creationId xmlns:a16="http://schemas.microsoft.com/office/drawing/2014/main" id="{5905BDCA-6C92-FB1B-D3D1-90FD58AFB8B2}"/>
                  </a:ext>
                </a:extLst>
              </p:cNvPr>
              <p:cNvSpPr txBox="1">
                <a:spLocks noRot="1" noChangeAspect="1" noMove="1" noResize="1" noEditPoints="1" noAdjustHandles="1" noChangeArrowheads="1" noChangeShapeType="1" noTextEdit="1"/>
              </p:cNvSpPr>
              <p:nvPr/>
            </p:nvSpPr>
            <p:spPr>
              <a:xfrm>
                <a:off x="6303036" y="2060216"/>
                <a:ext cx="5680490" cy="2819362"/>
              </a:xfrm>
              <a:prstGeom prst="rect">
                <a:avLst/>
              </a:prstGeom>
              <a:blipFill>
                <a:blip r:embed="rId5"/>
                <a:stretch>
                  <a:fillRect l="-1395" t="-1299" r="-139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85E12B84-8304-24AD-DB13-64888A91FB74}"/>
                  </a:ext>
                </a:extLst>
              </p:cNvPr>
              <p:cNvSpPr txBox="1"/>
              <p:nvPr/>
            </p:nvSpPr>
            <p:spPr>
              <a:xfrm>
                <a:off x="6392681" y="4801553"/>
                <a:ext cx="5680489" cy="571118"/>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Agora, substituindo </a:t>
                </a:r>
                <a14:m>
                  <m:oMath xmlns:m="http://schemas.openxmlformats.org/officeDocument/2006/math">
                    <m:r>
                      <a:rPr lang="pt-BR" sz="2200" b="0" i="1" u="none" strike="noStrike" baseline="0" smtClean="0">
                        <a:latin typeface="Cambria Math" panose="02040503050406030204" pitchFamily="18" charset="0"/>
                        <a:cs typeface="Arial" panose="020B0604020202020204" pitchFamily="34" charset="0"/>
                      </a:rPr>
                      <m:t>𝑎</m:t>
                    </m:r>
                    <m:r>
                      <a:rPr lang="pt-BR" sz="2200" b="0" i="1" u="none" strike="noStrike" baseline="0" smtClean="0">
                        <a:latin typeface="Cambria Math" panose="02040503050406030204" pitchFamily="18" charset="0"/>
                        <a:cs typeface="Arial" panose="020B0604020202020204" pitchFamily="34" charset="0"/>
                      </a:rPr>
                      <m:t>=</m:t>
                    </m:r>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3</m:t>
                        </m:r>
                      </m:num>
                      <m:den>
                        <m:r>
                          <a:rPr lang="pt-BR" sz="2200" b="0" i="1" u="none" strike="noStrike" baseline="0" smtClean="0">
                            <a:latin typeface="Cambria Math" panose="02040503050406030204" pitchFamily="18" charset="0"/>
                            <a:cs typeface="Arial" panose="020B0604020202020204" pitchFamily="34" charset="0"/>
                          </a:rPr>
                          <m:t>2</m:t>
                        </m:r>
                      </m:den>
                    </m:f>
                  </m:oMath>
                </a14:m>
                <a:r>
                  <a:rPr lang="pt-BR" sz="2200" b="0" i="0" u="none" strike="noStrike" baseline="0" dirty="0">
                    <a:latin typeface="Arial Narrow" panose="020B0606020202030204" pitchFamily="34" charset="0"/>
                    <a:cs typeface="Arial" panose="020B0604020202020204" pitchFamily="34" charset="0"/>
                  </a:rPr>
                  <a:t> na primeira equação:</a:t>
                </a:r>
                <a:endParaRPr lang="pt-BR" sz="2200" dirty="0">
                  <a:latin typeface="Arial Narrow" panose="020B0606020202030204" pitchFamily="34" charset="0"/>
                  <a:cs typeface="Arial" panose="020B0604020202020204" pitchFamily="34" charset="0"/>
                </a:endParaRPr>
              </a:p>
            </p:txBody>
          </p:sp>
        </mc:Choice>
        <mc:Fallback xmlns="">
          <p:sp>
            <p:nvSpPr>
              <p:cNvPr id="20" name="CaixaDeTexto 19">
                <a:extLst>
                  <a:ext uri="{FF2B5EF4-FFF2-40B4-BE49-F238E27FC236}">
                    <a16:creationId xmlns:a16="http://schemas.microsoft.com/office/drawing/2014/main" id="{85E12B84-8304-24AD-DB13-64888A91FB74}"/>
                  </a:ext>
                </a:extLst>
              </p:cNvPr>
              <p:cNvSpPr txBox="1">
                <a:spLocks noRot="1" noChangeAspect="1" noMove="1" noResize="1" noEditPoints="1" noAdjustHandles="1" noChangeArrowheads="1" noChangeShapeType="1" noTextEdit="1"/>
              </p:cNvSpPr>
              <p:nvPr/>
            </p:nvSpPr>
            <p:spPr>
              <a:xfrm>
                <a:off x="6392681" y="4801553"/>
                <a:ext cx="5680489" cy="571118"/>
              </a:xfrm>
              <a:prstGeom prst="rect">
                <a:avLst/>
              </a:prstGeom>
              <a:blipFill>
                <a:blip r:embed="rId6"/>
                <a:stretch>
                  <a:fillRect l="-1395" b="-8602"/>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E64936A2-3FEB-4DFE-5C07-67C199C9EFF3}"/>
              </a:ext>
            </a:extLst>
          </p:cNvPr>
          <p:cNvPicPr>
            <a:picLocks noChangeAspect="1"/>
          </p:cNvPicPr>
          <p:nvPr/>
        </p:nvPicPr>
        <p:blipFill>
          <a:blip r:embed="rId7"/>
          <a:srcRect l="27964" r="32595" b="23000"/>
          <a:stretch>
            <a:fillRect/>
          </a:stretch>
        </p:blipFill>
        <p:spPr>
          <a:xfrm>
            <a:off x="1102658" y="3386276"/>
            <a:ext cx="4291438" cy="1347089"/>
          </a:xfrm>
          <a:prstGeom prst="rect">
            <a:avLst/>
          </a:prstGeom>
        </p:spPr>
      </p:pic>
    </p:spTree>
    <p:extLst>
      <p:ext uri="{BB962C8B-B14F-4D97-AF65-F5344CB8AC3E}">
        <p14:creationId xmlns:p14="http://schemas.microsoft.com/office/powerpoint/2010/main" val="5817529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44300-4FBE-39E0-E9F2-9DE722165DF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4BD9B82-06EC-A4B9-2DEB-A1760DA0BF2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3EA0CC3-8DB3-C890-8198-2D65A19347EC}"/>
                  </a:ext>
                </a:extLst>
              </p:cNvPr>
              <p:cNvSpPr txBox="1"/>
              <p:nvPr/>
            </p:nvSpPr>
            <p:spPr>
              <a:xfrm>
                <a:off x="6424650" y="473904"/>
                <a:ext cx="5525302" cy="3093860"/>
              </a:xfrm>
              <a:prstGeom prst="rect">
                <a:avLst/>
              </a:prstGeom>
              <a:noFill/>
            </p:spPr>
            <p:txBody>
              <a:bodyPr wrap="square">
                <a:spAutoFit/>
              </a:bodyPr>
              <a:lstStyle/>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1" i="0" u="sng" strike="noStrike" baseline="0" dirty="0">
                    <a:latin typeface="Arial Narrow" panose="020B0606020202030204" pitchFamily="34" charset="0"/>
                    <a:cs typeface="Arial" panose="020B0604020202020204" pitchFamily="34" charset="0"/>
                  </a:rPr>
                  <a:t>2º Método: </a:t>
                </a:r>
                <a:r>
                  <a:rPr lang="pt-BR" sz="2200" b="0" i="0" u="sng" strike="noStrike" baseline="0" dirty="0">
                    <a:latin typeface="Arial Narrow" panose="020B0606020202030204" pitchFamily="34" charset="0"/>
                    <a:cs typeface="Arial" panose="020B0604020202020204" pitchFamily="34" charset="0"/>
                  </a:rPr>
                  <a:t>Utilizando a fórmula da taxa de variação (ou coeficiente angular).</a:t>
                </a:r>
              </a:p>
              <a:p>
                <a:pPr algn="just"/>
                <a:r>
                  <a:rPr lang="pt-BR" sz="2200" b="1" i="0" u="none" strike="noStrike" baseline="0" dirty="0">
                    <a:latin typeface="Arial Narrow" panose="020B0606020202030204" pitchFamily="34" charset="0"/>
                    <a:cs typeface="Arial" panose="020B0604020202020204" pitchFamily="34" charset="0"/>
                  </a:rPr>
                  <a:t>Exemplo: </a:t>
                </a:r>
                <a:r>
                  <a:rPr lang="pt-BR" sz="2200" b="0" i="0" u="none" strike="noStrike" baseline="0" dirty="0">
                    <a:latin typeface="Arial Narrow" panose="020B0606020202030204" pitchFamily="34" charset="0"/>
                    <a:cs typeface="Arial" panose="020B0604020202020204" pitchFamily="34" charset="0"/>
                  </a:rPr>
                  <a:t>Dados os pontos </a:t>
                </a:r>
                <a14:m>
                  <m:oMath xmlns:m="http://schemas.openxmlformats.org/officeDocument/2006/math">
                    <m:r>
                      <a:rPr lang="pt-BR" sz="2200" b="0" i="1" u="none" strike="noStrike" baseline="0" smtClean="0">
                        <a:latin typeface="Cambria Math" panose="02040503050406030204" pitchFamily="18" charset="0"/>
                        <a:cs typeface="Arial" panose="020B0604020202020204" pitchFamily="34" charset="0"/>
                      </a:rPr>
                      <m:t>𝐴</m:t>
                    </m:r>
                    <m:d>
                      <m:dPr>
                        <m:ctrlPr>
                          <a:rPr lang="pt-BR" sz="2200" b="0" i="1" u="none" strike="noStrike" baseline="0" smtClean="0">
                            <a:latin typeface="Cambria Math" panose="02040503050406030204" pitchFamily="18" charset="0"/>
                            <a:cs typeface="Arial" panose="020B0604020202020204" pitchFamily="34" charset="0"/>
                          </a:rPr>
                        </m:ctrlPr>
                      </m:dPr>
                      <m:e>
                        <m:r>
                          <a:rPr lang="pt-BR" sz="2200" b="1" i="1" u="none" strike="noStrike" baseline="0" smtClean="0">
                            <a:solidFill>
                              <a:srgbClr val="800080"/>
                            </a:solidFill>
                            <a:latin typeface="Cambria Math" panose="02040503050406030204" pitchFamily="18" charset="0"/>
                            <a:cs typeface="Arial" panose="020B0604020202020204" pitchFamily="34" charset="0"/>
                          </a:rPr>
                          <m:t>𝟑</m:t>
                        </m:r>
                        <m:r>
                          <a:rPr lang="pt-BR" sz="2200" b="0" i="1" u="none" strike="noStrike" baseline="0" smtClean="0">
                            <a:latin typeface="Cambria Math" panose="02040503050406030204" pitchFamily="18" charset="0"/>
                            <a:cs typeface="Arial" panose="020B0604020202020204" pitchFamily="34" charset="0"/>
                          </a:rPr>
                          <m:t>;</m:t>
                        </m:r>
                        <m:r>
                          <a:rPr lang="pt-BR" sz="2200" b="1" i="1" u="none" strike="noStrike" baseline="0" smtClean="0">
                            <a:solidFill>
                              <a:srgbClr val="00B050"/>
                            </a:solidFill>
                            <a:latin typeface="Cambria Math" panose="02040503050406030204" pitchFamily="18" charset="0"/>
                            <a:cs typeface="Arial" panose="020B0604020202020204" pitchFamily="34" charset="0"/>
                          </a:rPr>
                          <m:t>𝟏</m:t>
                        </m:r>
                      </m:e>
                    </m:d>
                    <m:r>
                      <a:rPr lang="pt-BR" sz="2200" b="0" i="1" u="none" strike="noStrike" baseline="0" smtClean="0">
                        <a:latin typeface="Cambria Math" panose="02040503050406030204" pitchFamily="18" charset="0"/>
                        <a:cs typeface="Arial" panose="020B0604020202020204" pitchFamily="34" charset="0"/>
                      </a:rPr>
                      <m:t> </m:t>
                    </m:r>
                    <m:r>
                      <a:rPr lang="pt-BR" sz="2200" b="0" i="1" u="none" strike="noStrike" baseline="0" smtClean="0">
                        <a:latin typeface="Cambria Math" panose="02040503050406030204" pitchFamily="18" charset="0"/>
                        <a:cs typeface="Arial" panose="020B0604020202020204" pitchFamily="34" charset="0"/>
                      </a:rPr>
                      <m:t>𝑒</m:t>
                    </m:r>
                    <m:r>
                      <a:rPr lang="pt-BR" sz="2200" b="0" i="1" u="none" strike="noStrike" baseline="0" smtClean="0">
                        <a:latin typeface="Cambria Math" panose="02040503050406030204" pitchFamily="18" charset="0"/>
                        <a:cs typeface="Arial" panose="020B0604020202020204" pitchFamily="34" charset="0"/>
                      </a:rPr>
                      <m:t> </m:t>
                    </m:r>
                    <m:r>
                      <a:rPr lang="pt-BR" sz="2200" b="0" i="1" u="none" strike="noStrike" baseline="0" smtClean="0">
                        <a:latin typeface="Cambria Math" panose="02040503050406030204" pitchFamily="18" charset="0"/>
                        <a:cs typeface="Arial" panose="020B0604020202020204" pitchFamily="34" charset="0"/>
                      </a:rPr>
                      <m:t>𝐵</m:t>
                    </m:r>
                    <m:r>
                      <a:rPr lang="pt-BR" sz="2200" b="0" i="1" u="none" strike="noStrike" baseline="0" smtClean="0">
                        <a:latin typeface="Cambria Math" panose="02040503050406030204" pitchFamily="18" charset="0"/>
                        <a:cs typeface="Arial" panose="020B0604020202020204" pitchFamily="34" charset="0"/>
                      </a:rPr>
                      <m:t>(</m:t>
                    </m:r>
                    <m:r>
                      <a:rPr lang="pt-BR" sz="2200" b="1" i="1" u="none" strike="noStrike" baseline="0" smtClean="0">
                        <a:solidFill>
                          <a:srgbClr val="800080"/>
                        </a:solidFill>
                        <a:latin typeface="Cambria Math" panose="02040503050406030204" pitchFamily="18" charset="0"/>
                        <a:cs typeface="Arial" panose="020B0604020202020204" pitchFamily="34" charset="0"/>
                      </a:rPr>
                      <m:t>𝟔</m:t>
                    </m:r>
                    <m:r>
                      <a:rPr lang="pt-BR" sz="2200" b="0" i="1" u="none" strike="noStrike" baseline="0" smtClean="0">
                        <a:latin typeface="Cambria Math" panose="02040503050406030204" pitchFamily="18" charset="0"/>
                        <a:cs typeface="Arial" panose="020B0604020202020204" pitchFamily="34" charset="0"/>
                      </a:rPr>
                      <m:t>;</m:t>
                    </m:r>
                    <m:r>
                      <a:rPr lang="pt-BR" sz="2200" b="1" i="1" u="none" strike="noStrike" baseline="0" smtClean="0">
                        <a:solidFill>
                          <a:srgbClr val="00B050"/>
                        </a:solidFill>
                        <a:latin typeface="Cambria Math" panose="02040503050406030204" pitchFamily="18" charset="0"/>
                        <a:cs typeface="Arial" panose="020B0604020202020204" pitchFamily="34" charset="0"/>
                      </a:rPr>
                      <m:t>𝟕</m:t>
                    </m:r>
                    <m:r>
                      <a:rPr lang="pt-BR" sz="2200" b="0" i="1" u="none" strike="noStrike" baseline="0" smtClean="0">
                        <a:latin typeface="Cambria Math" panose="02040503050406030204" pitchFamily="18" charset="0"/>
                        <a:cs typeface="Arial" panose="020B0604020202020204" pitchFamily="34" charset="0"/>
                      </a:rPr>
                      <m:t>)</m:t>
                    </m:r>
                  </m:oMath>
                </a14:m>
                <a:r>
                  <a:rPr lang="pt-BR" sz="2200" b="0" i="0" u="none" strike="noStrike" baseline="0" dirty="0">
                    <a:latin typeface="Arial Narrow" panose="020B0606020202030204" pitchFamily="34" charset="0"/>
                    <a:cs typeface="Arial" panose="020B0604020202020204" pitchFamily="34" charset="0"/>
                  </a:rPr>
                  <a:t>, vamos encontrar o valor de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𝑎</m:t>
                    </m:r>
                  </m:oMath>
                </a14:m>
                <a:r>
                  <a:rPr lang="pt-BR" sz="2200" b="0" i="0" u="none" strike="noStrike" baseline="0" dirty="0">
                    <a:latin typeface="Arial Narrow" panose="020B0606020202030204" pitchFamily="34" charset="0"/>
                    <a:cs typeface="Arial" panose="020B0604020202020204" pitchFamily="34" charset="0"/>
                  </a:rPr>
                  <a:t>:</a:t>
                </a: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smtClean="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sub>
                          </m:sSub>
                        </m:num>
                        <m:den>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sub>
                          </m:sSub>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𝟏</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𝟕</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𝟔</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𝟐</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A3EA0CC3-8DB3-C890-8198-2D65A19347EC}"/>
                  </a:ext>
                </a:extLst>
              </p:cNvPr>
              <p:cNvSpPr txBox="1">
                <a:spLocks noRot="1" noChangeAspect="1" noMove="1" noResize="1" noEditPoints="1" noAdjustHandles="1" noChangeArrowheads="1" noChangeShapeType="1" noTextEdit="1"/>
              </p:cNvSpPr>
              <p:nvPr/>
            </p:nvSpPr>
            <p:spPr>
              <a:xfrm>
                <a:off x="6424650" y="473904"/>
                <a:ext cx="5525302" cy="3093860"/>
              </a:xfrm>
              <a:prstGeom prst="rect">
                <a:avLst/>
              </a:prstGeom>
              <a:blipFill>
                <a:blip r:embed="rId2"/>
                <a:stretch>
                  <a:fillRect l="-1435" r="-14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AA23762-BCF0-894E-0F34-467796A6207B}"/>
                  </a:ext>
                </a:extLst>
              </p:cNvPr>
              <p:cNvSpPr txBox="1"/>
              <p:nvPr/>
            </p:nvSpPr>
            <p:spPr>
              <a:xfrm>
                <a:off x="6358557" y="3013766"/>
                <a:ext cx="5657487" cy="2895664"/>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Agora, substituindo o valor de a e um dos pontos, no caso </a:t>
                </a:r>
                <a14:m>
                  <m:oMath xmlns:m="http://schemas.openxmlformats.org/officeDocument/2006/math">
                    <m:r>
                      <a:rPr lang="pt-BR" sz="2200" i="1">
                        <a:latin typeface="Cambria Math" panose="02040503050406030204" pitchFamily="18" charset="0"/>
                        <a:cs typeface="Arial" panose="020B0604020202020204" pitchFamily="34" charset="0"/>
                      </a:rPr>
                      <m:t>𝐴</m:t>
                    </m:r>
                    <m:d>
                      <m:dPr>
                        <m:ctrlPr>
                          <a:rPr lang="pt-BR" sz="2200" i="1">
                            <a:latin typeface="Cambria Math" panose="02040503050406030204" pitchFamily="18" charset="0"/>
                            <a:cs typeface="Arial" panose="020B0604020202020204" pitchFamily="34" charset="0"/>
                          </a:rPr>
                        </m:ctrlPr>
                      </m:dPr>
                      <m:e>
                        <m:r>
                          <a:rPr lang="pt-BR" sz="2200" b="1" i="1">
                            <a:solidFill>
                              <a:srgbClr val="800080"/>
                            </a:solidFill>
                            <a:latin typeface="Cambria Math" panose="02040503050406030204" pitchFamily="18" charset="0"/>
                            <a:cs typeface="Arial" panose="020B0604020202020204" pitchFamily="34" charset="0"/>
                          </a:rPr>
                          <m:t>𝟑</m:t>
                        </m:r>
                        <m:r>
                          <a:rPr lang="pt-BR" sz="2200" i="1">
                            <a:latin typeface="Cambria Math" panose="02040503050406030204" pitchFamily="18" charset="0"/>
                            <a:cs typeface="Arial" panose="020B0604020202020204" pitchFamily="34" charset="0"/>
                          </a:rPr>
                          <m:t>;</m:t>
                        </m:r>
                        <m:r>
                          <a:rPr lang="pt-BR" sz="2200" b="1" i="1">
                            <a:solidFill>
                              <a:srgbClr val="00B050"/>
                            </a:solidFill>
                            <a:latin typeface="Cambria Math" panose="02040503050406030204" pitchFamily="18" charset="0"/>
                            <a:cs typeface="Arial" panose="020B0604020202020204" pitchFamily="34" charset="0"/>
                          </a:rPr>
                          <m:t>𝟏</m:t>
                        </m:r>
                      </m:e>
                    </m:d>
                  </m:oMath>
                </a14:m>
                <a:r>
                  <a:rPr lang="pt-BR" sz="2200" b="0" i="0" u="none" strike="noStrike" baseline="0" dirty="0">
                    <a:latin typeface="Arial Narrow" panose="020B0606020202030204" pitchFamily="34" charset="0"/>
                    <a:cs typeface="Arial" panose="020B0604020202020204" pitchFamily="34" charset="0"/>
                  </a:rPr>
                  <a:t>, na fórmula da taxa de variação, temos:</a:t>
                </a:r>
              </a:p>
              <a:p>
                <a:pPr>
                  <a:lnSpc>
                    <a:spcPct val="107000"/>
                  </a:lnSpc>
                  <a:buNone/>
                </a:pPr>
                <a14:m>
                  <m:oMathPara xmlns:m="http://schemas.openxmlformats.org/officeDocument/2006/math">
                    <m:oMathParaPr>
                      <m:jc m:val="centerGroup"/>
                    </m:oMathParaPr>
                    <m:oMath xmlns:m="http://schemas.openxmlformats.org/officeDocument/2006/math">
                      <m:r>
                        <a:rPr lang="pt-BR" sz="2200" b="1" i="1" kern="100" smtClean="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e>
                        <m:sub>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𝑨</m:t>
                          </m:r>
                        </m:sub>
                      </m:sSub>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MS Mincho" panose="02020609040205080304" pitchFamily="49" charset="-128"/>
                          <a:cs typeface="Times New Roman" panose="02020603050405020304" pitchFamily="18" charset="0"/>
                        </a:rPr>
                        <m:t>𝒂</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e>
                            <m:sub>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𝑨</m:t>
                              </m:r>
                            </m:sub>
                          </m:sSub>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𝟑</m:t>
                          </m:r>
                        </m:e>
                      </m:d>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𝟔</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07000"/>
                  </a:lnSpc>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𝟔</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oMath>
                  </m:oMathPara>
                </a14:m>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cs typeface="Times New Roman" panose="02020603050405020304" pitchFamily="18" charset="0"/>
                        </a:rPr>
                        <m:t>𝟓</m:t>
                      </m:r>
                    </m:oMath>
                  </m:oMathPara>
                </a14:m>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1AA23762-BCF0-894E-0F34-467796A6207B}"/>
                  </a:ext>
                </a:extLst>
              </p:cNvPr>
              <p:cNvSpPr txBox="1">
                <a:spLocks noRot="1" noChangeAspect="1" noMove="1" noResize="1" noEditPoints="1" noAdjustHandles="1" noChangeArrowheads="1" noChangeShapeType="1" noTextEdit="1"/>
              </p:cNvSpPr>
              <p:nvPr/>
            </p:nvSpPr>
            <p:spPr>
              <a:xfrm>
                <a:off x="6358557" y="3013766"/>
                <a:ext cx="5657487" cy="2895664"/>
              </a:xfrm>
              <a:prstGeom prst="rect">
                <a:avLst/>
              </a:prstGeom>
              <a:blipFill>
                <a:blip r:embed="rId3"/>
                <a:stretch>
                  <a:fillRect l="-1401" t="-1053" r="-1401" b="-105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92F64019-543B-802D-A619-578E03A8F3D5}"/>
                  </a:ext>
                </a:extLst>
              </p:cNvPr>
              <p:cNvSpPr txBox="1"/>
              <p:nvPr/>
            </p:nvSpPr>
            <p:spPr>
              <a:xfrm>
                <a:off x="6414077" y="5909430"/>
                <a:ext cx="5657489" cy="43088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Portanto, a equação da reta é</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 </m:t>
                    </m:r>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2</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5</m:t>
                    </m:r>
                  </m:oMath>
                </a14:m>
                <a:r>
                  <a:rPr lang="pt-BR" sz="2200" b="0" i="1"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4" name="CaixaDeTexto 13">
                <a:extLst>
                  <a:ext uri="{FF2B5EF4-FFF2-40B4-BE49-F238E27FC236}">
                    <a16:creationId xmlns:a16="http://schemas.microsoft.com/office/drawing/2014/main" id="{92F64019-543B-802D-A619-578E03A8F3D5}"/>
                  </a:ext>
                </a:extLst>
              </p:cNvPr>
              <p:cNvSpPr txBox="1">
                <a:spLocks noRot="1" noChangeAspect="1" noMove="1" noResize="1" noEditPoints="1" noAdjustHandles="1" noChangeArrowheads="1" noChangeShapeType="1" noTextEdit="1"/>
              </p:cNvSpPr>
              <p:nvPr/>
            </p:nvSpPr>
            <p:spPr>
              <a:xfrm>
                <a:off x="6414077" y="5909430"/>
                <a:ext cx="5657489" cy="430887"/>
              </a:xfrm>
              <a:prstGeom prst="rect">
                <a:avLst/>
              </a:prstGeom>
              <a:blipFill>
                <a:blip r:embed="rId4"/>
                <a:stretch>
                  <a:fillRect l="-1401" t="-7042" b="-2957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A006F52-857E-CC91-CDC3-8C0C79978F5A}"/>
                  </a:ext>
                </a:extLst>
              </p:cNvPr>
              <p:cNvSpPr txBox="1"/>
              <p:nvPr/>
            </p:nvSpPr>
            <p:spPr>
              <a:xfrm>
                <a:off x="328650" y="819609"/>
                <a:ext cx="5686665" cy="4105611"/>
              </a:xfrm>
              <a:prstGeom prst="rect">
                <a:avLst/>
              </a:prstGeom>
              <a:noFill/>
            </p:spPr>
            <p:txBody>
              <a:bodyPr wrap="square">
                <a:spAutoFit/>
              </a:bodyPr>
              <a:lstStyle/>
              <a:p>
                <a:pPr>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Agora, substituindo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 </m:t>
                        </m:r>
                      </m:den>
                    </m:f>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na primeira equação: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=2−3</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Portanto, a equação da reta é </a:t>
                </a:r>
                <a14:m>
                  <m:oMath xmlns:m="http://schemas.openxmlformats.org/officeDocument/2006/math">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A006F52-857E-CC91-CDC3-8C0C79978F5A}"/>
                  </a:ext>
                </a:extLst>
              </p:cNvPr>
              <p:cNvSpPr txBox="1">
                <a:spLocks noRot="1" noChangeAspect="1" noMove="1" noResize="1" noEditPoints="1" noAdjustHandles="1" noChangeArrowheads="1" noChangeShapeType="1" noTextEdit="1"/>
              </p:cNvSpPr>
              <p:nvPr/>
            </p:nvSpPr>
            <p:spPr>
              <a:xfrm>
                <a:off x="328650" y="819609"/>
                <a:ext cx="5686665" cy="4105611"/>
              </a:xfrm>
              <a:prstGeom prst="rect">
                <a:avLst/>
              </a:prstGeom>
              <a:blipFill>
                <a:blip r:embed="rId5"/>
                <a:stretch>
                  <a:fillRect l="-1393" b="-297"/>
                </a:stretch>
              </a:blipFill>
            </p:spPr>
            <p:txBody>
              <a:bodyPr/>
              <a:lstStyle/>
              <a:p>
                <a:r>
                  <a:rPr lang="pt-BR">
                    <a:noFill/>
                  </a:rPr>
                  <a:t> </a:t>
                </a:r>
              </a:p>
            </p:txBody>
          </p:sp>
        </mc:Fallback>
      </mc:AlternateContent>
    </p:spTree>
    <p:extLst>
      <p:ext uri="{BB962C8B-B14F-4D97-AF65-F5344CB8AC3E}">
        <p14:creationId xmlns:p14="http://schemas.microsoft.com/office/powerpoint/2010/main" val="15360487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DA093-F62B-F699-E53E-0E6AAF17F30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72199B3-7BA4-0031-B002-052B7BA66EFA}"/>
              </a:ext>
            </a:extLst>
          </p:cNvPr>
          <p:cNvCxnSpPr>
            <a:cxnSpLocks/>
          </p:cNvCxnSpPr>
          <p:nvPr/>
        </p:nvCxnSpPr>
        <p:spPr>
          <a:xfrm>
            <a:off x="6096000" y="72537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6" name="Imagem 5">
            <a:extLst>
              <a:ext uri="{FF2B5EF4-FFF2-40B4-BE49-F238E27FC236}">
                <a16:creationId xmlns:a16="http://schemas.microsoft.com/office/drawing/2014/main" id="{E494B30A-2C86-F67A-E161-33D529EDAC20}"/>
              </a:ext>
            </a:extLst>
          </p:cNvPr>
          <p:cNvPicPr>
            <a:picLocks noChangeAspect="1"/>
          </p:cNvPicPr>
          <p:nvPr/>
        </p:nvPicPr>
        <p:blipFill>
          <a:blip r:embed="rId2"/>
          <a:stretch>
            <a:fillRect/>
          </a:stretch>
        </p:blipFill>
        <p:spPr>
          <a:xfrm>
            <a:off x="6360612" y="580039"/>
            <a:ext cx="2063782" cy="398453"/>
          </a:xfrm>
          <a:prstGeom prst="rect">
            <a:avLst/>
          </a:prstGeom>
        </p:spPr>
      </p:pic>
      <p:sp>
        <p:nvSpPr>
          <p:cNvPr id="8" name="CaixaDeTexto 7">
            <a:extLst>
              <a:ext uri="{FF2B5EF4-FFF2-40B4-BE49-F238E27FC236}">
                <a16:creationId xmlns:a16="http://schemas.microsoft.com/office/drawing/2014/main" id="{455280C6-9D36-4BFF-3C4D-8F379EEE4B68}"/>
              </a:ext>
            </a:extLst>
          </p:cNvPr>
          <p:cNvSpPr txBox="1"/>
          <p:nvPr/>
        </p:nvSpPr>
        <p:spPr>
          <a:xfrm>
            <a:off x="6266336" y="978492"/>
            <a:ext cx="5750256" cy="517064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17. </a:t>
            </a:r>
            <a:r>
              <a:rPr lang="pt-BR" sz="2200" b="0" i="0" u="none" strike="noStrike" baseline="0" dirty="0">
                <a:latin typeface="Arial Narrow" panose="020B0606020202030204" pitchFamily="34" charset="0"/>
                <a:cs typeface="Arial" panose="020B0604020202020204" pitchFamily="34" charset="0"/>
              </a:rPr>
              <a:t>Em um plano cartesiano, desenhe as seguintes retas.</a:t>
            </a:r>
          </a:p>
          <a:p>
            <a:pPr algn="just"/>
            <a:r>
              <a:rPr lang="pt-BR" sz="2200" b="0" i="0" u="none" strike="noStrike" baseline="0" dirty="0">
                <a:latin typeface="Arial Narrow" panose="020B0606020202030204" pitchFamily="34" charset="0"/>
                <a:cs typeface="Arial" panose="020B0604020202020204" pitchFamily="34" charset="0"/>
              </a:rPr>
              <a:t>• A reta r que passa pelo ponto (–1; –3) e o coeficiente linear da equação dessa reta é –2.</a:t>
            </a:r>
          </a:p>
          <a:p>
            <a:pPr algn="just"/>
            <a:r>
              <a:rPr lang="pt-BR" sz="2200" b="0" i="0" u="none" strike="noStrike" baseline="0" dirty="0">
                <a:latin typeface="Arial Narrow" panose="020B0606020202030204" pitchFamily="34" charset="0"/>
                <a:cs typeface="Arial" panose="020B0604020202020204" pitchFamily="34" charset="0"/>
              </a:rPr>
              <a:t>• A reta s que passa pelo ponto (–4; </a:t>
            </a:r>
            <a:r>
              <a:rPr lang="pt-BR" sz="2200" b="0" i="1" u="none" strike="noStrike" baseline="0" dirty="0">
                <a:latin typeface="Arial Narrow" panose="020B0606020202030204" pitchFamily="34" charset="0"/>
                <a:cs typeface="Arial" panose="020B0604020202020204" pitchFamily="34" charset="0"/>
              </a:rPr>
              <a:t>6</a:t>
            </a:r>
            <a:r>
              <a:rPr lang="pt-BR" sz="2200" b="0" i="0" u="none" strike="noStrike" baseline="0" dirty="0">
                <a:latin typeface="Arial Narrow" panose="020B0606020202030204" pitchFamily="34" charset="0"/>
                <a:cs typeface="Arial" panose="020B0604020202020204" pitchFamily="34" charset="0"/>
              </a:rPr>
              <a:t>) e o coeficiente</a:t>
            </a:r>
          </a:p>
          <a:p>
            <a:pPr algn="just"/>
            <a:r>
              <a:rPr lang="pt-BR" sz="2200" b="0" i="0" u="none" strike="noStrike" baseline="0" dirty="0">
                <a:latin typeface="Arial Narrow" panose="020B0606020202030204" pitchFamily="34" charset="0"/>
                <a:cs typeface="Arial" panose="020B0604020202020204" pitchFamily="34" charset="0"/>
              </a:rPr>
              <a:t>linear da equação dessa reta é –1.</a:t>
            </a:r>
          </a:p>
          <a:p>
            <a:pPr algn="just"/>
            <a:r>
              <a:rPr lang="pt-BR" sz="2200" b="0" i="0" u="none" strike="noStrike" baseline="0" dirty="0">
                <a:latin typeface="Arial Narrow" panose="020B0606020202030204" pitchFamily="34" charset="0"/>
                <a:cs typeface="Arial" panose="020B0604020202020204" pitchFamily="34" charset="0"/>
              </a:rPr>
              <a:t>• A reta t que passa pelo ponto (4; </a:t>
            </a:r>
            <a:r>
              <a:rPr lang="pt-BR" sz="2200" b="0" i="1" u="none" strike="noStrike" baseline="0" dirty="0">
                <a:latin typeface="Arial Narrow" panose="020B0606020202030204" pitchFamily="34" charset="0"/>
                <a:cs typeface="Arial" panose="020B0604020202020204" pitchFamily="34" charset="0"/>
              </a:rPr>
              <a:t>2</a:t>
            </a:r>
            <a:r>
              <a:rPr lang="pt-BR" sz="2200" b="0" i="0" u="none" strike="noStrike" baseline="0" dirty="0">
                <a:latin typeface="Arial Narrow" panose="020B0606020202030204" pitchFamily="34" charset="0"/>
                <a:cs typeface="Arial" panose="020B0604020202020204" pitchFamily="34" charset="0"/>
              </a:rPr>
              <a:t>) e o coeficiente</a:t>
            </a:r>
          </a:p>
          <a:p>
            <a:pPr algn="just"/>
            <a:r>
              <a:rPr lang="pt-BR" sz="2200" b="0" i="0" u="none" strike="noStrike" baseline="0" dirty="0">
                <a:latin typeface="Arial Narrow" panose="020B0606020202030204" pitchFamily="34" charset="0"/>
                <a:cs typeface="Arial" panose="020B0604020202020204" pitchFamily="34" charset="0"/>
              </a:rPr>
              <a:t>linear da equação dessa reta é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 A reta u que passa pelo ponto (4; –1) e o coeficiente</a:t>
            </a:r>
          </a:p>
          <a:p>
            <a:pPr algn="just"/>
            <a:r>
              <a:rPr lang="pt-BR" sz="2200" b="0" i="0" u="none" strike="noStrike" baseline="0" dirty="0">
                <a:latin typeface="Arial Narrow" panose="020B0606020202030204" pitchFamily="34" charset="0"/>
                <a:cs typeface="Arial" panose="020B0604020202020204" pitchFamily="34" charset="0"/>
              </a:rPr>
              <a:t>linear da equação dessa reta é –3.</a:t>
            </a:r>
          </a:p>
          <a:p>
            <a:pPr algn="just"/>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Agora responda:</a:t>
            </a:r>
          </a:p>
          <a:p>
            <a:pPr algn="just"/>
            <a:r>
              <a:rPr lang="pt-BR" sz="2200" b="0" i="0" u="none" strike="noStrike" baseline="0" dirty="0">
                <a:latin typeface="Arial Narrow" panose="020B0606020202030204" pitchFamily="34" charset="0"/>
                <a:cs typeface="Arial" panose="020B0604020202020204" pitchFamily="34" charset="0"/>
              </a:rPr>
              <a:t>a) O ponto (</a:t>
            </a:r>
            <a:r>
              <a:rPr lang="pt-BR" sz="2200" b="0" i="1" u="none" strike="noStrike" baseline="0" dirty="0">
                <a:latin typeface="Arial Narrow" panose="020B0606020202030204" pitchFamily="34" charset="0"/>
                <a:cs typeface="Arial" panose="020B0604020202020204" pitchFamily="34" charset="0"/>
              </a:rPr>
              <a:t>6</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 pertence a qual reta?</a:t>
            </a:r>
          </a:p>
          <a:p>
            <a:pPr algn="just"/>
            <a:r>
              <a:rPr lang="pt-BR" sz="2200" b="0" i="0" u="none" strike="noStrike" baseline="0" dirty="0">
                <a:latin typeface="Arial Narrow" panose="020B0606020202030204" pitchFamily="34" charset="0"/>
                <a:cs typeface="Arial" panose="020B0604020202020204" pitchFamily="34" charset="0"/>
              </a:rPr>
              <a:t>b) O ponto (</a:t>
            </a:r>
            <a:r>
              <a:rPr lang="pt-BR" sz="2200" b="0" i="1" u="none" strike="noStrike" baseline="0" dirty="0">
                <a:latin typeface="Arial Narrow" panose="020B0606020202030204" pitchFamily="34" charset="0"/>
                <a:cs typeface="Arial" panose="020B0604020202020204" pitchFamily="34" charset="0"/>
              </a:rPr>
              <a:t>2</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 pertence a qual reta?</a:t>
            </a:r>
          </a:p>
          <a:p>
            <a:pPr algn="just"/>
            <a:r>
              <a:rPr lang="pt-BR" sz="2200" b="0" i="0" u="none" strike="noStrike" baseline="0" dirty="0">
                <a:latin typeface="Arial Narrow" panose="020B0606020202030204" pitchFamily="34" charset="0"/>
                <a:cs typeface="Arial" panose="020B0604020202020204" pitchFamily="34" charset="0"/>
              </a:rPr>
              <a:t>c) O ponto (–</a:t>
            </a:r>
            <a:r>
              <a:rPr lang="pt-BR" sz="2200" b="0" i="1" u="none" strike="noStrike" baseline="0" dirty="0">
                <a:latin typeface="Arial Narrow" panose="020B0606020202030204" pitchFamily="34" charset="0"/>
                <a:cs typeface="Arial" panose="020B0604020202020204" pitchFamily="34" charset="0"/>
              </a:rPr>
              <a:t>4</a:t>
            </a:r>
            <a:r>
              <a:rPr lang="pt-BR" sz="2200" b="0" i="0"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0</a:t>
            </a:r>
            <a:r>
              <a:rPr lang="pt-BR" sz="2200" b="0" i="0" u="none" strike="noStrike" baseline="0" dirty="0">
                <a:latin typeface="Arial Narrow" panose="020B0606020202030204" pitchFamily="34" charset="0"/>
                <a:cs typeface="Arial" panose="020B0604020202020204" pitchFamily="34" charset="0"/>
              </a:rPr>
              <a:t>) pertence a qual reta?</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4461515-6646-71A8-A427-69B8842AEBD8}"/>
                  </a:ext>
                </a:extLst>
              </p:cNvPr>
              <p:cNvSpPr txBox="1"/>
              <p:nvPr/>
            </p:nvSpPr>
            <p:spPr>
              <a:xfrm>
                <a:off x="277909" y="1111623"/>
                <a:ext cx="5647756" cy="2684902"/>
              </a:xfrm>
              <a:prstGeom prst="rect">
                <a:avLst/>
              </a:prstGeom>
              <a:noFill/>
            </p:spPr>
            <p:txBody>
              <a:bodyPr wrap="square">
                <a:spAutoFit/>
              </a:bodyPr>
              <a:lstStyle/>
              <a:p>
                <a:pPr algn="just">
                  <a:lnSpc>
                    <a:spcPct val="115000"/>
                  </a:lnSpc>
                  <a:spcAft>
                    <a:spcPts val="800"/>
                  </a:spcAft>
                  <a:buNone/>
                </a:pPr>
                <a:r>
                  <a:rPr lang="pt-BR" sz="1800" b="1" u="sng" kern="100" dirty="0">
                    <a:effectLst/>
                    <a:latin typeface="Arial Narrow" panose="020B0606020202030204" pitchFamily="34" charset="0"/>
                    <a:ea typeface="Times New Roman" panose="02020603050405020304" pitchFamily="18" charset="0"/>
                    <a:cs typeface="Times New Roman" panose="02020603050405020304" pitchFamily="18" charset="0"/>
                  </a:rPr>
                  <a:t>O par ordenado que satisfaz, ao mesmo tempo, as duas equações é chamado de solução do sistema. </a:t>
                </a:r>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Por exemplo, o par </a:t>
                </a:r>
                <a14:m>
                  <m:oMath xmlns:m="http://schemas.openxmlformats.org/officeDocument/2006/math">
                    <m:d>
                      <m:d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7;3</m:t>
                        </m:r>
                      </m:e>
                    </m:d>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é solução do sistema:</a:t>
                </a:r>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14:m>
                  <m:oMath xmlns:m="http://schemas.openxmlformats.org/officeDocument/2006/math">
                    <m:d>
                      <m:dPr>
                        <m:begChr m:val="{"/>
                        <m:endChr m:val=""/>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eqArr>
                          <m:eqArr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𝟏𝟎</m:t>
                            </m:r>
                          </m:e>
                          <m:e>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e>
                        </m:eqArr>
                      </m:e>
                    </m:d>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 , pois </a:t>
                </a:r>
                <a14:m>
                  <m:oMath xmlns:m="http://schemas.openxmlformats.org/officeDocument/2006/math">
                    <m:d>
                      <m:dPr>
                        <m:begChr m:val="{"/>
                        <m:endChr m:val=""/>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eqArr>
                          <m:eqArr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7+3=10</m:t>
                            </m:r>
                          </m:e>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7−3∙(3)=−2</m:t>
                            </m:r>
                          </m:e>
                        </m:eqArr>
                      </m:e>
                    </m:d>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eqArr>
                          <m:eqArr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10=10</m:t>
                            </m:r>
                          </m:e>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−2=−2</m:t>
                            </m:r>
                          </m:e>
                        </m:eqArr>
                      </m:e>
                    </m:d>
                  </m:oMath>
                </a14:m>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Observe que esse par ordenado é o ponto de interseção entre as duas retas: </a:t>
                </a:r>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4461515-6646-71A8-A427-69B8842AEBD8}"/>
                  </a:ext>
                </a:extLst>
              </p:cNvPr>
              <p:cNvSpPr txBox="1">
                <a:spLocks noRot="1" noChangeAspect="1" noMove="1" noResize="1" noEditPoints="1" noAdjustHandles="1" noChangeArrowheads="1" noChangeShapeType="1" noTextEdit="1"/>
              </p:cNvSpPr>
              <p:nvPr/>
            </p:nvSpPr>
            <p:spPr>
              <a:xfrm>
                <a:off x="277909" y="1111623"/>
                <a:ext cx="5647756" cy="2684902"/>
              </a:xfrm>
              <a:prstGeom prst="rect">
                <a:avLst/>
              </a:prstGeom>
              <a:blipFill>
                <a:blip r:embed="rId3"/>
                <a:stretch>
                  <a:fillRect l="-972" t="-454" r="-864" b="-2268"/>
                </a:stretch>
              </a:blipFill>
            </p:spPr>
            <p:txBody>
              <a:bodyPr/>
              <a:lstStyle/>
              <a:p>
                <a:r>
                  <a:rPr lang="pt-BR">
                    <a:noFill/>
                  </a:rPr>
                  <a:t> </a:t>
                </a:r>
              </a:p>
            </p:txBody>
          </p:sp>
        </mc:Fallback>
      </mc:AlternateContent>
      <p:pic>
        <p:nvPicPr>
          <p:cNvPr id="7" name="Imagem 6" descr="Uma imagem contendo Interface gráfica do usuário&#10;&#10;O conteúdo gerado por IA pode estar incorreto.">
            <a:extLst>
              <a:ext uri="{FF2B5EF4-FFF2-40B4-BE49-F238E27FC236}">
                <a16:creationId xmlns:a16="http://schemas.microsoft.com/office/drawing/2014/main" id="{9E387297-53D1-5B6F-C016-D66CDDA626CD}"/>
              </a:ext>
            </a:extLst>
          </p:cNvPr>
          <p:cNvPicPr>
            <a:picLocks noChangeAspect="1"/>
          </p:cNvPicPr>
          <p:nvPr/>
        </p:nvPicPr>
        <p:blipFill>
          <a:blip r:embed="rId4" cstate="print">
            <a:extLst>
              <a:ext uri="{28A0092B-C50C-407E-A947-70E740481C1C}">
                <a14:useLocalDpi xmlns:a14="http://schemas.microsoft.com/office/drawing/2010/main" val="0"/>
              </a:ext>
            </a:extLst>
          </a:blip>
          <a:srcRect l="1559" t="9315" b="12199"/>
          <a:stretch>
            <a:fillRect/>
          </a:stretch>
        </p:blipFill>
        <p:spPr bwMode="auto">
          <a:xfrm>
            <a:off x="277909" y="417362"/>
            <a:ext cx="1923762" cy="694261"/>
          </a:xfrm>
          <a:prstGeom prst="rect">
            <a:avLst/>
          </a:prstGeom>
          <a:noFill/>
          <a:ln>
            <a:noFill/>
          </a:ln>
        </p:spPr>
      </p:pic>
      <p:pic>
        <p:nvPicPr>
          <p:cNvPr id="9" name="Imagem 8" descr="Gráfico, Gráfico de linhas&#10;&#10;O conteúdo gerado por IA pode estar incorreto.">
            <a:extLst>
              <a:ext uri="{FF2B5EF4-FFF2-40B4-BE49-F238E27FC236}">
                <a16:creationId xmlns:a16="http://schemas.microsoft.com/office/drawing/2014/main" id="{11F5A5D4-24C3-D95F-10D1-4F2F99C916D1}"/>
              </a:ext>
            </a:extLst>
          </p:cNvPr>
          <p:cNvPicPr>
            <a:picLocks noChangeAspect="1"/>
          </p:cNvPicPr>
          <p:nvPr/>
        </p:nvPicPr>
        <p:blipFill>
          <a:blip r:embed="rId5" cstate="print">
            <a:extLst>
              <a:ext uri="{28A0092B-C50C-407E-A947-70E740481C1C}">
                <a14:useLocalDpi xmlns:a14="http://schemas.microsoft.com/office/drawing/2010/main" val="0"/>
              </a:ext>
            </a:extLst>
          </a:blip>
          <a:srcRect b="6418"/>
          <a:stretch>
            <a:fillRect/>
          </a:stretch>
        </p:blipFill>
        <p:spPr bwMode="auto">
          <a:xfrm>
            <a:off x="1456259" y="3464235"/>
            <a:ext cx="3859805" cy="3042627"/>
          </a:xfrm>
          <a:prstGeom prst="rect">
            <a:avLst/>
          </a:prstGeom>
          <a:noFill/>
          <a:ln>
            <a:noFill/>
          </a:ln>
        </p:spPr>
      </p:pic>
    </p:spTree>
    <p:extLst>
      <p:ext uri="{BB962C8B-B14F-4D97-AF65-F5344CB8AC3E}">
        <p14:creationId xmlns:p14="http://schemas.microsoft.com/office/powerpoint/2010/main" val="38987911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43B45-FDFF-D4DE-5F9E-1CBB8ED6B17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31BF9EB-F171-5442-C867-A59D0835925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A87F609-9886-36C8-F1E8-86CC42852D9C}"/>
                  </a:ext>
                </a:extLst>
              </p:cNvPr>
              <p:cNvSpPr txBox="1"/>
              <p:nvPr/>
            </p:nvSpPr>
            <p:spPr>
              <a:xfrm>
                <a:off x="146650" y="677877"/>
                <a:ext cx="6156384" cy="17827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18. </a:t>
                </a:r>
                <a:r>
                  <a:rPr lang="pt-BR" sz="2200" b="0" i="0" u="none" strike="noStrike" baseline="0" dirty="0">
                    <a:latin typeface="Arial Narrow" panose="020B0606020202030204" pitchFamily="34" charset="0"/>
                    <a:cs typeface="Arial" panose="020B0604020202020204" pitchFamily="34" charset="0"/>
                  </a:rPr>
                  <a:t>Escreva a equação da reta para cada par de pontos a seguir.</a:t>
                </a:r>
              </a:p>
              <a:p>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𝐴</m:t>
                    </m:r>
                    <m:d>
                      <m:dPr>
                        <m:ctrlPr>
                          <a:rPr lang="pt-BR" sz="2200" i="1">
                            <a:latin typeface="Cambria Math" panose="02040503050406030204" pitchFamily="18" charset="0"/>
                          </a:rPr>
                        </m:ctrlPr>
                      </m:dPr>
                      <m:e>
                        <m:r>
                          <a:rPr lang="pt-BR" sz="2200" i="1">
                            <a:latin typeface="Cambria Math" panose="02040503050406030204" pitchFamily="18" charset="0"/>
                          </a:rPr>
                          <m:t>−1; </m:t>
                        </m:r>
                        <m:f>
                          <m:fPr>
                            <m:ctrlPr>
                              <a:rPr lang="pt-BR" sz="2200" i="1">
                                <a:latin typeface="Cambria Math" panose="02040503050406030204" pitchFamily="18" charset="0"/>
                              </a:rPr>
                            </m:ctrlPr>
                          </m:fPr>
                          <m:num>
                            <m:r>
                              <a:rPr lang="pt-BR" sz="2200" i="1">
                                <a:latin typeface="Cambria Math" panose="02040503050406030204" pitchFamily="18" charset="0"/>
                              </a:rPr>
                              <m:t> 1 </m:t>
                            </m:r>
                          </m:num>
                          <m:den>
                            <m:r>
                              <a:rPr lang="pt-BR" sz="2200" i="1">
                                <a:latin typeface="Cambria Math" panose="02040503050406030204" pitchFamily="18" charset="0"/>
                              </a:rPr>
                              <m:t>2</m:t>
                            </m:r>
                          </m:den>
                        </m:f>
                      </m:e>
                    </m:d>
                    <m:r>
                      <a:rPr lang="pt-BR" sz="2200" i="1">
                        <a:latin typeface="Cambria Math" panose="02040503050406030204" pitchFamily="18" charset="0"/>
                      </a:rPr>
                      <m:t>  </m:t>
                    </m:r>
                    <m:r>
                      <m:rPr>
                        <m:sty m:val="p"/>
                      </m:rPr>
                      <a:rPr lang="pt-BR" sz="2200">
                        <a:latin typeface="Cambria Math" panose="02040503050406030204" pitchFamily="18" charset="0"/>
                      </a:rPr>
                      <m:t>e</m:t>
                    </m:r>
                    <m:r>
                      <a:rPr lang="pt-BR" sz="2200" i="1">
                        <a:latin typeface="Cambria Math" panose="02040503050406030204" pitchFamily="18" charset="0"/>
                      </a:rPr>
                      <m:t>  </m:t>
                    </m:r>
                    <m:r>
                      <a:rPr lang="pt-BR" sz="2200" i="1">
                        <a:latin typeface="Cambria Math" panose="02040503050406030204" pitchFamily="18" charset="0"/>
                      </a:rPr>
                      <m:t>𝐵</m:t>
                    </m:r>
                    <m:d>
                      <m:dPr>
                        <m:ctrlPr>
                          <a:rPr lang="pt-BR" sz="2200" i="1">
                            <a:latin typeface="Cambria Math" panose="02040503050406030204" pitchFamily="18" charset="0"/>
                          </a:rPr>
                        </m:ctrlPr>
                      </m:dPr>
                      <m:e>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 2 </m:t>
                            </m:r>
                          </m:num>
                          <m:den>
                            <m:r>
                              <a:rPr lang="pt-BR" sz="2200" i="1">
                                <a:latin typeface="Cambria Math" panose="02040503050406030204" pitchFamily="18" charset="0"/>
                              </a:rPr>
                              <m:t>3</m:t>
                            </m:r>
                          </m:den>
                        </m:f>
                        <m:r>
                          <a:rPr lang="pt-BR" sz="2200" i="1">
                            <a:latin typeface="Cambria Math" panose="02040503050406030204" pitchFamily="18" charset="0"/>
                          </a:rPr>
                          <m:t>; −3</m:t>
                        </m:r>
                      </m:e>
                    </m:d>
                  </m:oMath>
                </a14:m>
                <a:r>
                  <a:rPr lang="pt-BR" sz="2200" dirty="0">
                    <a:latin typeface="Arial Narrow" panose="020B0606020202030204" pitchFamily="34" charset="0"/>
                  </a:rPr>
                  <a:t>.</a:t>
                </a:r>
              </a:p>
              <a:p>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𝐴</m:t>
                    </m:r>
                    <m:d>
                      <m:dPr>
                        <m:ctrlPr>
                          <a:rPr lang="pt-BR" sz="2200" i="1">
                            <a:latin typeface="Cambria Math" panose="02040503050406030204" pitchFamily="18" charset="0"/>
                          </a:rPr>
                        </m:ctrlPr>
                      </m:dPr>
                      <m:e>
                        <m:r>
                          <a:rPr lang="pt-BR" sz="2200" i="1">
                            <a:latin typeface="Cambria Math" panose="02040503050406030204" pitchFamily="18" charset="0"/>
                          </a:rPr>
                          <m:t>1; −</m:t>
                        </m:r>
                        <m:f>
                          <m:fPr>
                            <m:ctrlPr>
                              <a:rPr lang="pt-BR" sz="2200" i="1">
                                <a:latin typeface="Cambria Math" panose="02040503050406030204" pitchFamily="18" charset="0"/>
                              </a:rPr>
                            </m:ctrlPr>
                          </m:fPr>
                          <m:num>
                            <m:r>
                              <a:rPr lang="pt-BR" sz="2200" i="1">
                                <a:latin typeface="Cambria Math" panose="02040503050406030204" pitchFamily="18" charset="0"/>
                              </a:rPr>
                              <m:t> 1 </m:t>
                            </m:r>
                          </m:num>
                          <m:den>
                            <m:r>
                              <a:rPr lang="pt-BR" sz="2200" i="1">
                                <a:latin typeface="Cambria Math" panose="02040503050406030204" pitchFamily="18" charset="0"/>
                              </a:rPr>
                              <m:t>2</m:t>
                            </m:r>
                          </m:den>
                        </m:f>
                      </m:e>
                    </m:d>
                    <m:r>
                      <a:rPr lang="pt-BR" sz="2200">
                        <a:latin typeface="Cambria Math" panose="02040503050406030204" pitchFamily="18" charset="0"/>
                      </a:rPr>
                      <m:t>  </m:t>
                    </m:r>
                    <m:r>
                      <m:rPr>
                        <m:sty m:val="p"/>
                      </m:rPr>
                      <a:rPr lang="pt-BR" sz="2200">
                        <a:latin typeface="Cambria Math" panose="02040503050406030204" pitchFamily="18" charset="0"/>
                      </a:rPr>
                      <m:t>e</m:t>
                    </m:r>
                    <m:r>
                      <a:rPr lang="pt-BR" sz="2200">
                        <a:latin typeface="Cambria Math" panose="02040503050406030204" pitchFamily="18" charset="0"/>
                      </a:rPr>
                      <m:t>  </m:t>
                    </m:r>
                    <m:r>
                      <a:rPr lang="pt-BR" sz="2200" i="1">
                        <a:latin typeface="Cambria Math" panose="02040503050406030204" pitchFamily="18" charset="0"/>
                      </a:rPr>
                      <m:t>𝐵</m:t>
                    </m:r>
                    <m:d>
                      <m:dPr>
                        <m:ctrlPr>
                          <a:rPr lang="pt-BR" sz="2200" i="1">
                            <a:latin typeface="Cambria Math" panose="02040503050406030204" pitchFamily="18" charset="0"/>
                          </a:rPr>
                        </m:ctrlPr>
                      </m:dPr>
                      <m:e>
                        <m:r>
                          <a:rPr lang="pt-BR" sz="2200" i="1">
                            <a:latin typeface="Cambria Math" panose="02040503050406030204" pitchFamily="18" charset="0"/>
                          </a:rPr>
                          <m:t>3; −2</m:t>
                        </m:r>
                      </m:e>
                    </m:d>
                  </m:oMath>
                </a14:m>
                <a:r>
                  <a:rPr lang="pt-BR" sz="2200" dirty="0">
                    <a:latin typeface="Arial Narrow" panose="020B060602020203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EA87F609-9886-36C8-F1E8-86CC42852D9C}"/>
                  </a:ext>
                </a:extLst>
              </p:cNvPr>
              <p:cNvSpPr txBox="1">
                <a:spLocks noRot="1" noChangeAspect="1" noMove="1" noResize="1" noEditPoints="1" noAdjustHandles="1" noChangeArrowheads="1" noChangeShapeType="1" noTextEdit="1"/>
              </p:cNvSpPr>
              <p:nvPr/>
            </p:nvSpPr>
            <p:spPr>
              <a:xfrm>
                <a:off x="146650" y="677877"/>
                <a:ext cx="6156384" cy="1782796"/>
              </a:xfrm>
              <a:prstGeom prst="rect">
                <a:avLst/>
              </a:prstGeom>
              <a:blipFill>
                <a:blip r:embed="rId2"/>
                <a:stretch>
                  <a:fillRect l="-1287" t="-2389" r="-1287" b="-1365"/>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73E72631-5B6E-40EF-1FAA-BEB7ED975D2D}"/>
              </a:ext>
            </a:extLst>
          </p:cNvPr>
          <p:cNvSpPr txBox="1"/>
          <p:nvPr/>
        </p:nvSpPr>
        <p:spPr>
          <a:xfrm>
            <a:off x="146650" y="2460673"/>
            <a:ext cx="6156384" cy="11079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19. </a:t>
            </a:r>
            <a:r>
              <a:rPr lang="pt-BR" sz="2200" b="0" i="0" u="none" strike="noStrike" baseline="0" dirty="0">
                <a:latin typeface="Arial Narrow" panose="020B0606020202030204" pitchFamily="34" charset="0"/>
                <a:cs typeface="Arial" panose="020B0604020202020204" pitchFamily="34" charset="0"/>
              </a:rPr>
              <a:t>Substitua o ponto e o coeficiente angular (inclinação da reta em relação ao eixo das abscissas) e identifique a equação da reta a qual eles pertencem.</a:t>
            </a:r>
            <a:endParaRPr lang="pt-BR" sz="2200" dirty="0">
              <a:latin typeface="Arial Narrow" panose="020B0606020202030204" pitchFamily="34" charset="0"/>
              <a:cs typeface="Arial" panose="020B0604020202020204" pitchFamily="34" charset="0"/>
            </a:endParaRPr>
          </a:p>
        </p:txBody>
      </p:sp>
      <p:pic>
        <p:nvPicPr>
          <p:cNvPr id="10" name="Imagem 9" descr="Tabela&#10;&#10;O conteúdo gerado por IA pode estar incorreto.">
            <a:extLst>
              <a:ext uri="{FF2B5EF4-FFF2-40B4-BE49-F238E27FC236}">
                <a16:creationId xmlns:a16="http://schemas.microsoft.com/office/drawing/2014/main" id="{16688B39-8E80-4DF1-D00F-5F43C986D76A}"/>
              </a:ext>
            </a:extLst>
          </p:cNvPr>
          <p:cNvPicPr>
            <a:picLocks noChangeAspect="1"/>
          </p:cNvPicPr>
          <p:nvPr/>
        </p:nvPicPr>
        <p:blipFill>
          <a:blip r:embed="rId3"/>
          <a:stretch>
            <a:fillRect/>
          </a:stretch>
        </p:blipFill>
        <p:spPr>
          <a:xfrm>
            <a:off x="1148539" y="3628778"/>
            <a:ext cx="4260221" cy="2927591"/>
          </a:xfrm>
          <a:prstGeom prst="rect">
            <a:avLst/>
          </a:prstGeom>
        </p:spPr>
      </p:pic>
      <p:sp>
        <p:nvSpPr>
          <p:cNvPr id="12" name="CaixaDeTexto 11">
            <a:extLst>
              <a:ext uri="{FF2B5EF4-FFF2-40B4-BE49-F238E27FC236}">
                <a16:creationId xmlns:a16="http://schemas.microsoft.com/office/drawing/2014/main" id="{3F095286-8F8F-0EF1-4229-CFC05C801E06}"/>
              </a:ext>
            </a:extLst>
          </p:cNvPr>
          <p:cNvSpPr txBox="1"/>
          <p:nvPr/>
        </p:nvSpPr>
        <p:spPr>
          <a:xfrm>
            <a:off x="6303035" y="677877"/>
            <a:ext cx="5656308"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20. </a:t>
            </a:r>
            <a:r>
              <a:rPr lang="pt-BR" sz="2200" b="0" i="0" u="none" strike="noStrike" baseline="0" dirty="0">
                <a:latin typeface="Arial Narrow" panose="020B0606020202030204" pitchFamily="34" charset="0"/>
                <a:cs typeface="Arial" panose="020B0604020202020204" pitchFamily="34" charset="0"/>
              </a:rPr>
              <a:t>A tabela, a seguir, foi obtida a partir de uma função polinomial do </a:t>
            </a:r>
            <a:r>
              <a:rPr lang="pt-BR" sz="2200" b="0" i="1" u="none" strike="noStrike" baseline="0" dirty="0">
                <a:latin typeface="Arial Narrow" panose="020B0606020202030204" pitchFamily="34" charset="0"/>
                <a:cs typeface="Arial" panose="020B0604020202020204" pitchFamily="34" charset="0"/>
              </a:rPr>
              <a:t>1</a:t>
            </a:r>
            <a:r>
              <a:rPr lang="pt-BR" sz="2200" b="0" i="0" u="none" strike="noStrike" baseline="0" dirty="0">
                <a:latin typeface="Arial Narrow" panose="020B0606020202030204" pitchFamily="34" charset="0"/>
                <a:cs typeface="Arial" panose="020B0604020202020204" pitchFamily="34" charset="0"/>
              </a:rPr>
              <a:t>° grau.</a:t>
            </a:r>
            <a:endParaRPr lang="pt-BR" sz="2200" dirty="0">
              <a:latin typeface="Arial Narrow" panose="020B0606020202030204" pitchFamily="34" charset="0"/>
              <a:cs typeface="Arial" panose="020B0604020202020204" pitchFamily="34" charset="0"/>
            </a:endParaRPr>
          </a:p>
        </p:txBody>
      </p:sp>
      <p:pic>
        <p:nvPicPr>
          <p:cNvPr id="14" name="Imagem 13" descr="Tabela&#10;&#10;O conteúdo gerado por IA pode estar incorreto.">
            <a:extLst>
              <a:ext uri="{FF2B5EF4-FFF2-40B4-BE49-F238E27FC236}">
                <a16:creationId xmlns:a16="http://schemas.microsoft.com/office/drawing/2014/main" id="{C762F83B-4D8D-5F3D-ECAE-314CA55A8EA7}"/>
              </a:ext>
            </a:extLst>
          </p:cNvPr>
          <p:cNvPicPr>
            <a:picLocks noChangeAspect="1"/>
          </p:cNvPicPr>
          <p:nvPr/>
        </p:nvPicPr>
        <p:blipFill>
          <a:blip r:embed="rId4"/>
          <a:stretch>
            <a:fillRect/>
          </a:stretch>
        </p:blipFill>
        <p:spPr>
          <a:xfrm>
            <a:off x="7708620" y="1462779"/>
            <a:ext cx="2845136" cy="3103784"/>
          </a:xfrm>
          <a:prstGeom prst="rect">
            <a:avLst/>
          </a:prstGeom>
        </p:spPr>
      </p:pic>
      <p:sp>
        <p:nvSpPr>
          <p:cNvPr id="16" name="CaixaDeTexto 15">
            <a:extLst>
              <a:ext uri="{FF2B5EF4-FFF2-40B4-BE49-F238E27FC236}">
                <a16:creationId xmlns:a16="http://schemas.microsoft.com/office/drawing/2014/main" id="{CD750260-E982-64EA-3231-13F4CA9C6F30}"/>
              </a:ext>
            </a:extLst>
          </p:cNvPr>
          <p:cNvSpPr txBox="1"/>
          <p:nvPr/>
        </p:nvSpPr>
        <p:spPr>
          <a:xfrm>
            <a:off x="6303034" y="4848164"/>
            <a:ext cx="5722189" cy="430887"/>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Escreva a lei de formação dessa função.</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8035129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6325E-3F7D-90F6-E3E4-5726EDD6FDB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6CAFC21-6F01-38F9-DBD3-1F0E7B11E937}"/>
              </a:ext>
            </a:extLst>
          </p:cNvPr>
          <p:cNvCxnSpPr>
            <a:cxnSpLocks/>
          </p:cNvCxnSpPr>
          <p:nvPr/>
        </p:nvCxnSpPr>
        <p:spPr>
          <a:xfrm>
            <a:off x="6096000" y="735921"/>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A72F2AFF-812F-D6F1-6EF8-706D2DA51A0A}"/>
              </a:ext>
            </a:extLst>
          </p:cNvPr>
          <p:cNvSpPr txBox="1"/>
          <p:nvPr/>
        </p:nvSpPr>
        <p:spPr>
          <a:xfrm>
            <a:off x="208472" y="613277"/>
            <a:ext cx="6094562" cy="430887"/>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21. </a:t>
            </a:r>
            <a:r>
              <a:rPr lang="pt-BR" sz="2200" b="0" i="0" u="none" strike="noStrike" baseline="0" dirty="0">
                <a:latin typeface="Arial Narrow" panose="020B0606020202030204" pitchFamily="34" charset="0"/>
                <a:cs typeface="Arial" panose="020B0604020202020204" pitchFamily="34" charset="0"/>
              </a:rPr>
              <a:t>Escreva a equação da reta a seguir:</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7980EF7-DD35-1472-D2F1-7B4E855430C3}"/>
                  </a:ext>
                </a:extLst>
              </p:cNvPr>
              <p:cNvSpPr txBox="1"/>
              <p:nvPr/>
            </p:nvSpPr>
            <p:spPr>
              <a:xfrm>
                <a:off x="208469" y="3716277"/>
                <a:ext cx="5887529" cy="2264210"/>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22. </a:t>
                </a:r>
                <a:r>
                  <a:rPr lang="pt-BR" sz="2200" b="0" i="0" u="none" strike="noStrike" baseline="0" dirty="0">
                    <a:latin typeface="Arial Narrow" panose="020B0606020202030204" pitchFamily="34" charset="0"/>
                    <a:cs typeface="Arial" panose="020B0604020202020204" pitchFamily="34" charset="0"/>
                  </a:rPr>
                  <a:t>Desenhe em um plano cartesiano as seguintes retas.</a:t>
                </a:r>
              </a:p>
              <a:p>
                <a:pPr algn="just"/>
                <a:r>
                  <a:rPr lang="pt-BR" sz="2200" b="0" i="0" u="none" strike="noStrike" baseline="0" dirty="0">
                    <a:latin typeface="Arial Narrow" panose="020B0606020202030204" pitchFamily="34" charset="0"/>
                    <a:cs typeface="Arial" panose="020B0604020202020204" pitchFamily="34" charset="0"/>
                  </a:rPr>
                  <a:t>• A reta </a:t>
                </a:r>
                <a:r>
                  <a:rPr lang="pt-BR" sz="2200" b="0" i="1" u="none" strike="noStrike" baseline="0" dirty="0">
                    <a:latin typeface="Arial Narrow" panose="020B0606020202030204" pitchFamily="34" charset="0"/>
                    <a:cs typeface="Arial" panose="020B0604020202020204" pitchFamily="34" charset="0"/>
                  </a:rPr>
                  <a:t>r </a:t>
                </a:r>
                <a:r>
                  <a:rPr lang="pt-BR" sz="2200" b="0" i="0" u="none" strike="noStrike" baseline="0" dirty="0">
                    <a:latin typeface="Arial Narrow" panose="020B0606020202030204" pitchFamily="34" charset="0"/>
                    <a:cs typeface="Arial" panose="020B0604020202020204" pitchFamily="34" charset="0"/>
                  </a:rPr>
                  <a:t>que tem coeficiente linear e angular, respectivamente, iguais 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4</m:t>
                    </m:r>
                  </m:oMath>
                </a14:m>
                <a:r>
                  <a:rPr lang="pt-BR" sz="2200" b="0" i="1" u="none" strike="noStrike" baseline="0" dirty="0">
                    <a:latin typeface="Arial Narrow" panose="020B0606020202030204" pitchFamily="34" charset="0"/>
                    <a:cs typeface="Arial" panose="020B0604020202020204" pitchFamily="34" charset="0"/>
                  </a:rPr>
                  <a:t> </a:t>
                </a:r>
                <a:r>
                  <a:rPr lang="pt-BR" sz="2200" b="0" i="0" u="none" strike="noStrike" baseline="0" dirty="0">
                    <a:latin typeface="Arial Narrow" panose="020B0606020202030204" pitchFamily="34" charset="0"/>
                    <a:cs typeface="Arial" panose="020B0604020202020204" pitchFamily="34" charset="0"/>
                  </a:rPr>
                  <a:t>e </a:t>
                </a:r>
                <a14:m>
                  <m:oMath xmlns:m="http://schemas.openxmlformats.org/officeDocument/2006/math">
                    <m:r>
                      <a:rPr lang="pt-BR" sz="2200" b="0" i="1" u="none" strike="noStrike" baseline="0" smtClean="0">
                        <a:latin typeface="Cambria Math" panose="02040503050406030204" pitchFamily="18" charset="0"/>
                        <a:cs typeface="Arial" panose="020B0604020202020204" pitchFamily="34" charset="0"/>
                      </a:rPr>
                      <m:t>−</m:t>
                    </m:r>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4</m:t>
                        </m:r>
                      </m:num>
                      <m:den>
                        <m:r>
                          <a:rPr lang="pt-BR" sz="2200" b="0" i="1" u="none" strike="noStrike" baseline="0" smtClean="0">
                            <a:latin typeface="Cambria Math" panose="02040503050406030204" pitchFamily="18" charset="0"/>
                            <a:cs typeface="Arial" panose="020B0604020202020204" pitchFamily="34" charset="0"/>
                          </a:rPr>
                          <m:t>3</m:t>
                        </m:r>
                      </m:den>
                    </m:f>
                  </m:oMath>
                </a14:m>
                <a:r>
                  <a:rPr lang="pt-BR" sz="2200" b="0" i="0" u="none" strike="noStrike" baseline="0" dirty="0">
                    <a:latin typeface="Arial Narrow" panose="020B0606020202030204" pitchFamily="34" charset="0"/>
                    <a:cs typeface="Arial" panose="020B0604020202020204" pitchFamily="34" charset="0"/>
                  </a:rPr>
                  <a:t>∙</a:t>
                </a:r>
              </a:p>
              <a:p>
                <a:pPr algn="just"/>
                <a:r>
                  <a:rPr lang="pt-BR" sz="2200" b="0" i="0" u="none" strike="noStrike" baseline="0" dirty="0">
                    <a:latin typeface="Arial Narrow" panose="020B0606020202030204" pitchFamily="34" charset="0"/>
                    <a:cs typeface="Arial" panose="020B0604020202020204" pitchFamily="34" charset="0"/>
                  </a:rPr>
                  <a:t>• A reta </a:t>
                </a:r>
                <a:r>
                  <a:rPr lang="pt-BR" sz="2200" b="0" i="1" u="none" strike="noStrike" baseline="0" dirty="0">
                    <a:latin typeface="Arial Narrow" panose="020B0606020202030204" pitchFamily="34" charset="0"/>
                    <a:cs typeface="Arial" panose="020B0604020202020204" pitchFamily="34" charset="0"/>
                  </a:rPr>
                  <a:t>t </a:t>
                </a:r>
                <a:r>
                  <a:rPr lang="pt-BR" sz="2200" b="0" i="0" u="none" strike="noStrike" baseline="0" dirty="0">
                    <a:latin typeface="Arial Narrow" panose="020B0606020202030204" pitchFamily="34" charset="0"/>
                    <a:cs typeface="Arial" panose="020B0604020202020204" pitchFamily="34" charset="0"/>
                  </a:rPr>
                  <a:t>que tem coeficiente linear e angular, respectivamente, iguais 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–5</m:t>
                    </m:r>
                  </m:oMath>
                </a14:m>
                <a:r>
                  <a:rPr lang="pt-BR" sz="2200" b="0" i="0" u="none" strike="noStrike" baseline="0" dirty="0">
                    <a:latin typeface="Arial Narrow" panose="020B0606020202030204" pitchFamily="34" charset="0"/>
                    <a:cs typeface="Arial" panose="020B0604020202020204" pitchFamily="34" charset="0"/>
                  </a:rPr>
                  <a:t> e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1</m:t>
                    </m:r>
                  </m:oMath>
                </a14:m>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27980EF7-DD35-1472-D2F1-7B4E855430C3}"/>
                  </a:ext>
                </a:extLst>
              </p:cNvPr>
              <p:cNvSpPr txBox="1">
                <a:spLocks noRot="1" noChangeAspect="1" noMove="1" noResize="1" noEditPoints="1" noAdjustHandles="1" noChangeArrowheads="1" noChangeShapeType="1" noTextEdit="1"/>
              </p:cNvSpPr>
              <p:nvPr/>
            </p:nvSpPr>
            <p:spPr>
              <a:xfrm>
                <a:off x="208469" y="3716277"/>
                <a:ext cx="5887529" cy="2264210"/>
              </a:xfrm>
              <a:prstGeom prst="rect">
                <a:avLst/>
              </a:prstGeom>
              <a:blipFill>
                <a:blip r:embed="rId2"/>
                <a:stretch>
                  <a:fillRect l="-1346" t="-1887" r="-1346" b="-4852"/>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5084A90F-FACC-1F09-8BAA-C9819E17C6AF}"/>
              </a:ext>
            </a:extLst>
          </p:cNvPr>
          <p:cNvSpPr txBox="1"/>
          <p:nvPr/>
        </p:nvSpPr>
        <p:spPr>
          <a:xfrm>
            <a:off x="6095999" y="666239"/>
            <a:ext cx="5887529" cy="1107996"/>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23. </a:t>
            </a:r>
            <a:r>
              <a:rPr lang="pt-BR" sz="2200" b="0" i="0" u="none" strike="noStrike" baseline="0" dirty="0">
                <a:latin typeface="Arial Narrow" panose="020B0606020202030204" pitchFamily="34" charset="0"/>
                <a:cs typeface="Arial" panose="020B0604020202020204" pitchFamily="34" charset="0"/>
              </a:rPr>
              <a:t>Escreva a equação da reta a seguir, sabendo que o coeficiente angular da função polinomial que a determina é igual a </a:t>
            </a:r>
            <a:r>
              <a:rPr lang="pt-BR" sz="2200" b="0" i="1" u="none" strike="noStrike" baseline="0" dirty="0">
                <a:latin typeface="Arial Narrow" panose="020B0606020202030204" pitchFamily="34" charset="0"/>
                <a:cs typeface="Arial" panose="020B0604020202020204" pitchFamily="34" charset="0"/>
              </a:rPr>
              <a:t>2</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p:pic>
        <p:nvPicPr>
          <p:cNvPr id="3" name="Imagem 2" descr="Gráfico, Gráfico de linhas&#10;&#10;Descrição gerada automaticamente">
            <a:extLst>
              <a:ext uri="{FF2B5EF4-FFF2-40B4-BE49-F238E27FC236}">
                <a16:creationId xmlns:a16="http://schemas.microsoft.com/office/drawing/2014/main" id="{91729CAE-F5BD-211E-AC0B-186AA3654AF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400000"/>
                    </a14:imgEffect>
                  </a14:imgLayer>
                </a14:imgProps>
              </a:ext>
              <a:ext uri="{28A0092B-C50C-407E-A947-70E740481C1C}">
                <a14:useLocalDpi xmlns:a14="http://schemas.microsoft.com/office/drawing/2010/main" val="0"/>
              </a:ext>
            </a:extLst>
          </a:blip>
          <a:srcRect b="7746"/>
          <a:stretch/>
        </p:blipFill>
        <p:spPr bwMode="auto">
          <a:xfrm>
            <a:off x="1451069" y="1044164"/>
            <a:ext cx="2825095" cy="2567789"/>
          </a:xfrm>
          <a:prstGeom prst="rect">
            <a:avLst/>
          </a:prstGeom>
          <a:noFill/>
          <a:ln>
            <a:noFill/>
          </a:ln>
          <a:extLst>
            <a:ext uri="{53640926-AAD7-44D8-BBD7-CCE9431645EC}">
              <a14:shadowObscured xmlns:a14="http://schemas.microsoft.com/office/drawing/2010/main"/>
            </a:ext>
          </a:extLst>
        </p:spPr>
      </p:pic>
      <p:pic>
        <p:nvPicPr>
          <p:cNvPr id="5" name="Imagem 4" descr="Gráfico, Gráfico de linhas&#10;&#10;Descrição gerada automaticamente">
            <a:extLst>
              <a:ext uri="{FF2B5EF4-FFF2-40B4-BE49-F238E27FC236}">
                <a16:creationId xmlns:a16="http://schemas.microsoft.com/office/drawing/2014/main" id="{AA926C14-0209-23E6-9102-EB80DCF3957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t="2" b="37792"/>
          <a:stretch>
            <a:fillRect/>
          </a:stretch>
        </p:blipFill>
        <p:spPr bwMode="auto">
          <a:xfrm>
            <a:off x="7550821" y="1726014"/>
            <a:ext cx="2310355" cy="2000289"/>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4CE2FBB9-6F12-3F31-9393-3325FCC68043}"/>
              </a:ext>
            </a:extLst>
          </p:cNvPr>
          <p:cNvSpPr txBox="1"/>
          <p:nvPr/>
        </p:nvSpPr>
        <p:spPr>
          <a:xfrm>
            <a:off x="6139681" y="3904863"/>
            <a:ext cx="5800163"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24. </a:t>
            </a:r>
            <a:r>
              <a:rPr lang="pt-BR" sz="2200" b="0" i="0" u="none" strike="noStrike" baseline="0" dirty="0">
                <a:latin typeface="Arial Narrow" panose="020B0606020202030204" pitchFamily="34" charset="0"/>
                <a:cs typeface="Arial" panose="020B0604020202020204" pitchFamily="34" charset="0"/>
              </a:rPr>
              <a:t>Escreva a função polinomial que corresponde à equação da reta a seguir.</a:t>
            </a:r>
            <a:endParaRPr lang="pt-BR" sz="2200" dirty="0">
              <a:latin typeface="Arial Narrow" panose="020B0606020202030204" pitchFamily="34" charset="0"/>
              <a:cs typeface="Arial" panose="020B0604020202020204" pitchFamily="34" charset="0"/>
            </a:endParaRPr>
          </a:p>
        </p:txBody>
      </p:sp>
      <p:pic>
        <p:nvPicPr>
          <p:cNvPr id="9" name="Imagem 8" descr="Gráfico, Gráfico de linhas&#10;&#10;Descrição gerada automaticamente">
            <a:extLst>
              <a:ext uri="{FF2B5EF4-FFF2-40B4-BE49-F238E27FC236}">
                <a16:creationId xmlns:a16="http://schemas.microsoft.com/office/drawing/2014/main" id="{F410F14D-7E2E-161C-5AC5-926710E8CF95}"/>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50000"/>
                    </a14:imgEffect>
                    <a14:imgEffect>
                      <a14:saturation sat="300000"/>
                    </a14:imgEffect>
                  </a14:imgLayer>
                </a14:imgProps>
              </a:ext>
              <a:ext uri="{28A0092B-C50C-407E-A947-70E740481C1C}">
                <a14:useLocalDpi xmlns:a14="http://schemas.microsoft.com/office/drawing/2010/main" val="0"/>
              </a:ext>
            </a:extLst>
          </a:blip>
          <a:srcRect b="16431"/>
          <a:stretch/>
        </p:blipFill>
        <p:spPr bwMode="auto">
          <a:xfrm>
            <a:off x="7915834" y="4674303"/>
            <a:ext cx="2008094" cy="19008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821333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3948D-B049-A137-4F61-EFD3A8AD08AD}"/>
            </a:ext>
          </a:extLst>
        </p:cNvPr>
        <p:cNvGrpSpPr/>
        <p:nvPr/>
      </p:nvGrpSpPr>
      <p:grpSpPr>
        <a:xfrm>
          <a:off x="0" y="0"/>
          <a:ext cx="0" cy="0"/>
          <a:chOff x="0" y="0"/>
          <a:chExt cx="0" cy="0"/>
        </a:xfrm>
      </p:grpSpPr>
      <p:pic>
        <p:nvPicPr>
          <p:cNvPr id="3" name="Imagem 2" descr="Diagrama&#10;&#10;Descrição gerada automaticamente">
            <a:extLst>
              <a:ext uri="{FF2B5EF4-FFF2-40B4-BE49-F238E27FC236}">
                <a16:creationId xmlns:a16="http://schemas.microsoft.com/office/drawing/2014/main" id="{76BD6CFC-D1EA-88A5-ADAA-C5F30C4468F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4646" t="2465" r="5194" b="9073"/>
          <a:stretch/>
        </p:blipFill>
        <p:spPr bwMode="auto">
          <a:xfrm>
            <a:off x="576790" y="2715306"/>
            <a:ext cx="3762843" cy="3712388"/>
          </a:xfrm>
          <a:prstGeom prst="rect">
            <a:avLst/>
          </a:prstGeom>
          <a:ln>
            <a:noFill/>
          </a:ln>
          <a:extLst>
            <a:ext uri="{53640926-AAD7-44D8-BBD7-CCE9431645EC}">
              <a14:shadowObscured xmlns:a14="http://schemas.microsoft.com/office/drawing/2010/main"/>
            </a:ext>
          </a:extLst>
        </p:spPr>
      </p:pic>
      <p:pic>
        <p:nvPicPr>
          <p:cNvPr id="8" name="Imagem 7" descr="Interface gráfica do usuário, Aplicativo, Ícone&#10;&#10;O conteúdo gerado por IA pode estar incorreto.">
            <a:extLst>
              <a:ext uri="{FF2B5EF4-FFF2-40B4-BE49-F238E27FC236}">
                <a16:creationId xmlns:a16="http://schemas.microsoft.com/office/drawing/2014/main" id="{916A41BF-E460-ED50-6EE5-508E05D3BDF7}"/>
              </a:ext>
            </a:extLst>
          </p:cNvPr>
          <p:cNvPicPr>
            <a:picLocks noChangeAspect="1"/>
          </p:cNvPicPr>
          <p:nvPr/>
        </p:nvPicPr>
        <p:blipFill>
          <a:blip r:embed="rId4"/>
          <a:stretch>
            <a:fillRect/>
          </a:stretch>
        </p:blipFill>
        <p:spPr>
          <a:xfrm>
            <a:off x="442740" y="563393"/>
            <a:ext cx="1916203" cy="769441"/>
          </a:xfrm>
          <a:prstGeom prst="rect">
            <a:avLst/>
          </a:prstGeom>
        </p:spPr>
      </p:pic>
      <p:sp>
        <p:nvSpPr>
          <p:cNvPr id="10" name="CaixaDeTexto 9">
            <a:extLst>
              <a:ext uri="{FF2B5EF4-FFF2-40B4-BE49-F238E27FC236}">
                <a16:creationId xmlns:a16="http://schemas.microsoft.com/office/drawing/2014/main" id="{CEC3D15B-22B0-2399-4222-0E2E3A7EA46A}"/>
              </a:ext>
            </a:extLst>
          </p:cNvPr>
          <p:cNvSpPr txBox="1"/>
          <p:nvPr/>
        </p:nvSpPr>
        <p:spPr>
          <a:xfrm>
            <a:off x="208472" y="1268756"/>
            <a:ext cx="11786303" cy="1446550"/>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25. (ENEM 2022 – Adaptada) </a:t>
            </a:r>
            <a:r>
              <a:rPr lang="pt-BR" sz="2200" b="0" i="0" u="none" strike="noStrike" baseline="0" dirty="0">
                <a:latin typeface="Arial Narrow" panose="020B0606020202030204" pitchFamily="34" charset="0"/>
                <a:cs typeface="Arial" panose="020B0604020202020204" pitchFamily="34" charset="0"/>
              </a:rPr>
              <a:t>A escala de temperatura </a:t>
            </a:r>
            <a:r>
              <a:rPr lang="pt-BR" sz="2200" b="0" i="0" u="none" strike="noStrike" baseline="0" dirty="0" err="1">
                <a:latin typeface="Arial Narrow" panose="020B0606020202030204" pitchFamily="34" charset="0"/>
                <a:cs typeface="Arial" panose="020B0604020202020204" pitchFamily="34" charset="0"/>
              </a:rPr>
              <a:t>Delisle</a:t>
            </a:r>
            <a:r>
              <a:rPr lang="pt-BR" sz="2200" b="0" i="0" u="none" strike="noStrike" baseline="0" dirty="0">
                <a:latin typeface="Arial Narrow" panose="020B0606020202030204" pitchFamily="34" charset="0"/>
                <a:cs typeface="Arial" panose="020B0604020202020204" pitchFamily="34" charset="0"/>
              </a:rPr>
              <a:t> (</a:t>
            </a:r>
            <a:r>
              <a:rPr lang="pt-BR" sz="2200" b="0" i="0" u="none" strike="noStrike" baseline="0" dirty="0" err="1">
                <a:latin typeface="Arial Narrow" panose="020B0606020202030204" pitchFamily="34" charset="0"/>
                <a:cs typeface="Arial" panose="020B0604020202020204" pitchFamily="34" charset="0"/>
              </a:rPr>
              <a:t>°D</a:t>
            </a:r>
            <a:r>
              <a:rPr lang="pt-BR" sz="2200" b="0" i="0" u="none" strike="noStrike" baseline="0" dirty="0">
                <a:latin typeface="Arial Narrow" panose="020B0606020202030204" pitchFamily="34" charset="0"/>
                <a:cs typeface="Arial" panose="020B0604020202020204" pitchFamily="34" charset="0"/>
              </a:rPr>
              <a:t>), inventada no século XVIII pelo astrônomo francês Joseph-Nicholas </a:t>
            </a:r>
            <a:r>
              <a:rPr lang="pt-BR" sz="2200" b="0" i="0" u="none" strike="noStrike" baseline="0" dirty="0" err="1">
                <a:latin typeface="Arial Narrow" panose="020B0606020202030204" pitchFamily="34" charset="0"/>
                <a:cs typeface="Arial" panose="020B0604020202020204" pitchFamily="34" charset="0"/>
              </a:rPr>
              <a:t>Delisle</a:t>
            </a:r>
            <a:r>
              <a:rPr lang="pt-BR" sz="2200" b="0" i="0" u="none" strike="noStrike" baseline="0" dirty="0">
                <a:latin typeface="Arial Narrow" panose="020B0606020202030204" pitchFamily="34" charset="0"/>
                <a:cs typeface="Arial" panose="020B0604020202020204" pitchFamily="34" charset="0"/>
              </a:rPr>
              <a:t>, a partir da construção de um termômetro, foi utilizada na Rússia no século XIX.</a:t>
            </a:r>
          </a:p>
          <a:p>
            <a:pPr algn="just"/>
            <a:r>
              <a:rPr lang="pt-BR" sz="2200" dirty="0">
                <a:latin typeface="Arial Narrow" panose="020B0606020202030204" pitchFamily="34" charset="0"/>
                <a:cs typeface="Arial" panose="020B0604020202020204" pitchFamily="34" charset="0"/>
              </a:rPr>
              <a:t>A relação entre as temperaturas na escala Celsius (°C) e na escala </a:t>
            </a:r>
            <a:r>
              <a:rPr lang="pt-BR" sz="2200" dirty="0" err="1">
                <a:latin typeface="Arial Narrow" panose="020B0606020202030204" pitchFamily="34" charset="0"/>
                <a:cs typeface="Arial" panose="020B0604020202020204" pitchFamily="34" charset="0"/>
              </a:rPr>
              <a:t>Delisle</a:t>
            </a:r>
            <a:r>
              <a:rPr lang="pt-BR" sz="2200" dirty="0">
                <a:latin typeface="Arial Narrow" panose="020B0606020202030204" pitchFamily="34" charset="0"/>
                <a:cs typeface="Arial" panose="020B0604020202020204" pitchFamily="34" charset="0"/>
              </a:rPr>
              <a:t> está representada no gráfico pela reta que passa pelos pontos </a:t>
            </a:r>
            <a:r>
              <a:rPr lang="pt-BR" sz="2200" i="1" dirty="0">
                <a:latin typeface="Arial Narrow" panose="020B0606020202030204" pitchFamily="34" charset="0"/>
                <a:cs typeface="Arial" panose="020B0604020202020204" pitchFamily="34" charset="0"/>
              </a:rPr>
              <a:t>A </a:t>
            </a:r>
            <a:r>
              <a:rPr lang="pt-BR" sz="2200" dirty="0">
                <a:latin typeface="Arial Narrow" panose="020B0606020202030204" pitchFamily="34" charset="0"/>
                <a:cs typeface="Arial" panose="020B0604020202020204" pitchFamily="34" charset="0"/>
              </a:rPr>
              <a:t>e </a:t>
            </a:r>
            <a:r>
              <a:rPr lang="pt-BR" sz="2200" i="1" dirty="0">
                <a:latin typeface="Arial Narrow" panose="020B0606020202030204" pitchFamily="34" charset="0"/>
                <a:cs typeface="Arial" panose="020B0604020202020204" pitchFamily="34" charset="0"/>
              </a:rPr>
              <a:t>B</a:t>
            </a:r>
            <a:r>
              <a:rPr lang="pt-BR" sz="2200" dirty="0">
                <a:latin typeface="Arial Narrow" panose="020B0606020202030204" pitchFamily="34" charset="0"/>
                <a:cs typeface="Arial" panose="020B0604020202020204" pitchFamily="34" charset="0"/>
              </a:rPr>
              <a:t>.</a:t>
            </a:r>
          </a:p>
        </p:txBody>
      </p:sp>
      <p:sp>
        <p:nvSpPr>
          <p:cNvPr id="16" name="CaixaDeTexto 15">
            <a:extLst>
              <a:ext uri="{FF2B5EF4-FFF2-40B4-BE49-F238E27FC236}">
                <a16:creationId xmlns:a16="http://schemas.microsoft.com/office/drawing/2014/main" id="{C30FBF31-C418-8295-844B-65B532C5380C}"/>
              </a:ext>
            </a:extLst>
          </p:cNvPr>
          <p:cNvSpPr txBox="1"/>
          <p:nvPr/>
        </p:nvSpPr>
        <p:spPr>
          <a:xfrm>
            <a:off x="5452401" y="3588697"/>
            <a:ext cx="6067246" cy="7694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Qual é a relação algébrica entre as temperaturas nessas duas escalas?</a:t>
            </a:r>
            <a:endParaRPr lang="pt-BR" sz="2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6863505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B2FCA-4C92-86C5-FEFF-BDC4D40ACDA3}"/>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468D7E4-3140-6306-B17C-D0B4065623F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Texto, Aplicativo, Email&#10;&#10;O conteúdo gerado por IA pode estar incorreto.">
            <a:extLst>
              <a:ext uri="{FF2B5EF4-FFF2-40B4-BE49-F238E27FC236}">
                <a16:creationId xmlns:a16="http://schemas.microsoft.com/office/drawing/2014/main" id="{0019DABF-C078-AA00-97D5-73D40AF929F4}"/>
              </a:ext>
            </a:extLst>
          </p:cNvPr>
          <p:cNvPicPr>
            <a:picLocks noChangeAspect="1"/>
          </p:cNvPicPr>
          <p:nvPr/>
        </p:nvPicPr>
        <p:blipFill>
          <a:blip r:embed="rId2"/>
          <a:stretch>
            <a:fillRect/>
          </a:stretch>
        </p:blipFill>
        <p:spPr>
          <a:xfrm>
            <a:off x="310848" y="624014"/>
            <a:ext cx="5785152" cy="247110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15DB00F-6CF7-7FCB-B965-5BF843F76B32}"/>
                  </a:ext>
                </a:extLst>
              </p:cNvPr>
              <p:cNvSpPr txBox="1"/>
              <p:nvPr/>
            </p:nvSpPr>
            <p:spPr>
              <a:xfrm>
                <a:off x="144953" y="3087151"/>
                <a:ext cx="6158081" cy="1785104"/>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1. </a:t>
                </a:r>
                <a:r>
                  <a:rPr lang="pt-BR" sz="2200" b="0" i="0" u="none" strike="noStrike" baseline="0" dirty="0">
                    <a:latin typeface="Arial Narrow" panose="020B0606020202030204" pitchFamily="34" charset="0"/>
                    <a:cs typeface="Arial" panose="020B0604020202020204" pitchFamily="34" charset="0"/>
                  </a:rPr>
                  <a:t>Antônio é engenheiro e projetou um novo setor sobre um plano cartesiano. Ele posicionou, em uma mesma rua, o centro comunitário no ponto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𝐴</m:t>
                    </m:r>
                    <m:r>
                      <a:rPr lang="pt-BR" sz="2200" b="0" i="1" u="none" strike="noStrike" baseline="0" dirty="0" smtClean="0">
                        <a:latin typeface="Cambria Math" panose="02040503050406030204" pitchFamily="18" charset="0"/>
                        <a:cs typeface="Arial" panose="020B0604020202020204" pitchFamily="34" charset="0"/>
                      </a:rPr>
                      <m:t>(2; 3) </m:t>
                    </m:r>
                  </m:oMath>
                </a14:m>
                <a:r>
                  <a:rPr lang="pt-BR" sz="2200" b="0" i="0" u="none" strike="noStrike" baseline="0" dirty="0">
                    <a:latin typeface="Arial Narrow" panose="020B0606020202030204" pitchFamily="34" charset="0"/>
                    <a:cs typeface="Arial" panose="020B0604020202020204" pitchFamily="34" charset="0"/>
                  </a:rPr>
                  <a:t>e o hospital no ponto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𝐵</m:t>
                    </m:r>
                    <m:r>
                      <a:rPr lang="pt-BR" sz="2200" b="0" i="1" u="none" strike="noStrike" baseline="0" dirty="0" smtClean="0">
                        <a:latin typeface="Cambria Math" panose="02040503050406030204" pitchFamily="18" charset="0"/>
                        <a:cs typeface="Arial" panose="020B0604020202020204" pitchFamily="34" charset="0"/>
                      </a:rPr>
                      <m:t>(3; 5).</m:t>
                    </m:r>
                  </m:oMath>
                </a14:m>
                <a:endParaRPr lang="pt-BR" sz="2200" b="0" i="0"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Qual é a equação da reta que representa essa rua?</a:t>
                </a:r>
                <a:endParaRPr lang="pt-BR" sz="22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415DB00F-6CF7-7FCB-B965-5BF843F76B32}"/>
                  </a:ext>
                </a:extLst>
              </p:cNvPr>
              <p:cNvSpPr txBox="1">
                <a:spLocks noRot="1" noChangeAspect="1" noMove="1" noResize="1" noEditPoints="1" noAdjustHandles="1" noChangeArrowheads="1" noChangeShapeType="1" noTextEdit="1"/>
              </p:cNvSpPr>
              <p:nvPr/>
            </p:nvSpPr>
            <p:spPr>
              <a:xfrm>
                <a:off x="144953" y="3087151"/>
                <a:ext cx="6158081" cy="1785104"/>
              </a:xfrm>
              <a:prstGeom prst="rect">
                <a:avLst/>
              </a:prstGeom>
              <a:blipFill>
                <a:blip r:embed="rId3"/>
                <a:stretch>
                  <a:fillRect l="-1287" t="-2048" r="-1287" b="-648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09B00EB-E9D5-4BFB-4A03-6255C0E31D9E}"/>
                  </a:ext>
                </a:extLst>
              </p:cNvPr>
              <p:cNvSpPr txBox="1"/>
              <p:nvPr/>
            </p:nvSpPr>
            <p:spPr>
              <a:xfrm>
                <a:off x="186518" y="5004257"/>
                <a:ext cx="5909480"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2</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1</m:t>
                    </m:r>
                  </m:oMath>
                </a14:m>
                <a:r>
                  <a:rPr lang="pt-BR" sz="2200" b="0" i="1" u="none" strike="noStrike" baseline="0" dirty="0">
                    <a:latin typeface="Arial Narrow" panose="020B0606020202030204" pitchFamily="34" charset="0"/>
                    <a:cs typeface="Arial" panose="020B0604020202020204" pitchFamily="34" charset="0"/>
                  </a:rPr>
                  <a:t>		              </a:t>
                </a:r>
                <a:r>
                  <a:rPr lang="pt-BR" sz="2200" dirty="0">
                    <a:latin typeface="Arial Narrow" panose="020B0606020202030204" pitchFamily="34" charset="0"/>
                    <a:cs typeface="Arial" panose="020B0604020202020204" pitchFamily="34" charset="0"/>
                  </a:rPr>
                  <a:t>(D) </a:t>
                </a:r>
                <a14:m>
                  <m:oMath xmlns:m="http://schemas.openxmlformats.org/officeDocument/2006/math">
                    <m:r>
                      <a:rPr lang="pt-BR" sz="2200" i="1" dirty="0" smtClean="0">
                        <a:latin typeface="Cambria Math" panose="02040503050406030204" pitchFamily="18" charset="0"/>
                        <a:cs typeface="Arial" panose="020B0604020202020204" pitchFamily="34" charset="0"/>
                      </a:rPr>
                      <m:t>𝑦</m:t>
                    </m:r>
                    <m:r>
                      <a:rPr lang="pt-BR" sz="2200" i="1" dirty="0" smtClean="0">
                        <a:latin typeface="Cambria Math" panose="02040503050406030204" pitchFamily="18" charset="0"/>
                        <a:cs typeface="Arial" panose="020B0604020202020204" pitchFamily="34" charset="0"/>
                      </a:rPr>
                      <m:t> = </m:t>
                    </m:r>
                    <m:r>
                      <a:rPr lang="pt-BR" sz="2200" i="1" dirty="0" smtClean="0">
                        <a:latin typeface="Cambria Math" panose="02040503050406030204" pitchFamily="18" charset="0"/>
                        <a:cs typeface="Arial" panose="020B0604020202020204" pitchFamily="34" charset="0"/>
                      </a:rPr>
                      <m:t>𝑥</m:t>
                    </m:r>
                    <m:r>
                      <a:rPr lang="pt-BR" sz="2200" i="1" dirty="0" smtClean="0">
                        <a:latin typeface="Cambria Math" panose="02040503050406030204" pitchFamily="18" charset="0"/>
                        <a:cs typeface="Arial" panose="020B0604020202020204" pitchFamily="34" charset="0"/>
                      </a:rPr>
                      <m:t> + 2</m:t>
                    </m:r>
                  </m:oMath>
                </a14:m>
                <a:endParaRPr lang="pt-BR" sz="2200" b="0"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2</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+ 1</m:t>
                    </m:r>
                  </m:oMath>
                </a14:m>
                <a:r>
                  <a:rPr lang="pt-BR" sz="2200" b="0" i="1" u="none" strike="noStrike" baseline="0" dirty="0">
                    <a:latin typeface="Arial Narrow" panose="020B0606020202030204" pitchFamily="34" charset="0"/>
                    <a:cs typeface="Arial" panose="020B0604020202020204" pitchFamily="34" charset="0"/>
                  </a:rPr>
                  <a:t>		</a:t>
                </a:r>
                <a:r>
                  <a:rPr lang="pt-BR" sz="2200" dirty="0">
                    <a:latin typeface="Arial Narrow" panose="020B0606020202030204" pitchFamily="34" charset="0"/>
                    <a:cs typeface="Arial" panose="020B0604020202020204" pitchFamily="34" charset="0"/>
                  </a:rPr>
                  <a:t>(E) </a:t>
                </a:r>
                <a14:m>
                  <m:oMath xmlns:m="http://schemas.openxmlformats.org/officeDocument/2006/math">
                    <m:r>
                      <a:rPr lang="pt-BR" sz="2200" i="1" dirty="0" smtClean="0">
                        <a:latin typeface="Cambria Math" panose="02040503050406030204" pitchFamily="18" charset="0"/>
                        <a:cs typeface="Arial" panose="020B0604020202020204" pitchFamily="34" charset="0"/>
                      </a:rPr>
                      <m:t>𝑦</m:t>
                    </m:r>
                    <m:r>
                      <a:rPr lang="pt-BR" sz="2200" i="1" dirty="0" smtClean="0">
                        <a:latin typeface="Cambria Math" panose="02040503050406030204" pitchFamily="18" charset="0"/>
                        <a:cs typeface="Arial" panose="020B0604020202020204" pitchFamily="34" charset="0"/>
                      </a:rPr>
                      <m:t> = </m:t>
                    </m:r>
                    <m:r>
                      <a:rPr lang="pt-BR" sz="2200" i="1" dirty="0" smtClean="0">
                        <a:latin typeface="Cambria Math" panose="02040503050406030204" pitchFamily="18" charset="0"/>
                        <a:cs typeface="Arial" panose="020B0604020202020204" pitchFamily="34" charset="0"/>
                      </a:rPr>
                      <m:t>𝑥</m:t>
                    </m:r>
                    <m:r>
                      <a:rPr lang="pt-BR" sz="2200" i="1" dirty="0" smtClean="0">
                        <a:latin typeface="Cambria Math" panose="02040503050406030204" pitchFamily="18" charset="0"/>
                        <a:cs typeface="Arial" panose="020B0604020202020204" pitchFamily="34" charset="0"/>
                      </a:rPr>
                      <m:t> – 2</m:t>
                    </m:r>
                  </m:oMath>
                </a14:m>
                <a:endParaRPr lang="pt-BR" sz="2200" b="0"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(C)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𝑦</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𝑥</m:t>
                    </m:r>
                    <m:r>
                      <a:rPr lang="pt-BR" sz="2200" b="0" i="1" u="none" strike="noStrike" baseline="0" dirty="0" smtClean="0">
                        <a:latin typeface="Cambria Math" panose="02040503050406030204" pitchFamily="18" charset="0"/>
                        <a:cs typeface="Arial" panose="020B0604020202020204" pitchFamily="34" charset="0"/>
                      </a:rPr>
                      <m:t> + 1</m:t>
                    </m:r>
                  </m:oMath>
                </a14:m>
                <a:endParaRPr lang="pt-BR" sz="2200" b="0" i="1" u="none" strike="noStrike" baseline="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209B00EB-E9D5-4BFB-4A03-6255C0E31D9E}"/>
                  </a:ext>
                </a:extLst>
              </p:cNvPr>
              <p:cNvSpPr txBox="1">
                <a:spLocks noRot="1" noChangeAspect="1" noMove="1" noResize="1" noEditPoints="1" noAdjustHandles="1" noChangeArrowheads="1" noChangeShapeType="1" noTextEdit="1"/>
              </p:cNvSpPr>
              <p:nvPr/>
            </p:nvSpPr>
            <p:spPr>
              <a:xfrm>
                <a:off x="186518" y="5004257"/>
                <a:ext cx="5909480" cy="1107996"/>
              </a:xfrm>
              <a:prstGeom prst="rect">
                <a:avLst/>
              </a:prstGeom>
              <a:blipFill>
                <a:blip r:embed="rId4"/>
                <a:stretch>
                  <a:fillRect l="-1342" t="-3297" b="-1044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56B18C7-AABE-66A7-CC2B-F7E1E01CD7ED}"/>
                  </a:ext>
                </a:extLst>
              </p:cNvPr>
              <p:cNvSpPr txBox="1"/>
              <p:nvPr/>
            </p:nvSpPr>
            <p:spPr>
              <a:xfrm>
                <a:off x="6303034" y="622249"/>
                <a:ext cx="5713558" cy="769441"/>
              </a:xfrm>
              <a:prstGeom prst="rect">
                <a:avLst/>
              </a:prstGeom>
              <a:noFill/>
            </p:spPr>
            <p:txBody>
              <a:bodyPr wrap="square">
                <a:spAutoFit/>
              </a:bodyPr>
              <a:lstStyle/>
              <a:p>
                <a:pPr algn="just"/>
                <a:r>
                  <a:rPr lang="pt-BR" sz="2200" b="1" i="0" u="none" strike="noStrike" baseline="0" dirty="0">
                    <a:latin typeface="Arial Narrow" panose="020B0606020202030204" pitchFamily="34" charset="0"/>
                    <a:cs typeface="Arial" panose="020B0604020202020204" pitchFamily="34" charset="0"/>
                  </a:rPr>
                  <a:t>Item 2</a:t>
                </a:r>
                <a:r>
                  <a:rPr lang="pt-BR" sz="2200" b="0" i="0" u="none" strike="noStrike" baseline="0" dirty="0">
                    <a:latin typeface="Arial Narrow" panose="020B0606020202030204" pitchFamily="34" charset="0"/>
                    <a:cs typeface="Arial" panose="020B0604020202020204" pitchFamily="34" charset="0"/>
                  </a:rPr>
                  <a:t>. O gráfico, a seguir, representa a altura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h</m:t>
                    </m:r>
                  </m:oMath>
                </a14:m>
                <a:r>
                  <a:rPr lang="pt-BR" sz="2200" b="0" i="0" u="none" strike="noStrike" baseline="0" dirty="0">
                    <a:latin typeface="Arial Narrow" panose="020B0606020202030204" pitchFamily="34" charset="0"/>
                    <a:cs typeface="Arial" panose="020B0604020202020204" pitchFamily="34" charset="0"/>
                  </a:rPr>
                  <a:t>) de um tomateiro, em função do tempo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𝑡</m:t>
                    </m:r>
                  </m:oMath>
                </a14:m>
                <a:r>
                  <a:rPr lang="pt-BR" sz="2200" b="0" i="1" u="none" strike="noStrike" baseline="0" dirty="0">
                    <a:latin typeface="Arial Narrow" panose="020B0606020202030204" pitchFamily="34" charset="0"/>
                    <a:cs typeface="Arial" panose="020B0604020202020204" pitchFamily="34" charset="0"/>
                  </a:rPr>
                  <a:t>)</a:t>
                </a:r>
                <a:r>
                  <a:rPr lang="pt-BR" sz="2200" b="0" i="0" u="none" strike="noStrike" baseline="0" dirty="0">
                    <a:latin typeface="Arial Narrow" panose="020B0606020202030204" pitchFamily="34" charset="0"/>
                    <a:cs typeface="Arial" panose="020B0604020202020204" pitchFamily="34" charset="0"/>
                  </a:rPr>
                  <a:t>.</a:t>
                </a:r>
                <a:endParaRPr lang="pt-BR" sz="22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156B18C7-AABE-66A7-CC2B-F7E1E01CD7ED}"/>
                  </a:ext>
                </a:extLst>
              </p:cNvPr>
              <p:cNvSpPr txBox="1">
                <a:spLocks noRot="1" noChangeAspect="1" noMove="1" noResize="1" noEditPoints="1" noAdjustHandles="1" noChangeArrowheads="1" noChangeShapeType="1" noTextEdit="1"/>
              </p:cNvSpPr>
              <p:nvPr/>
            </p:nvSpPr>
            <p:spPr>
              <a:xfrm>
                <a:off x="6303034" y="622249"/>
                <a:ext cx="5713558" cy="769441"/>
              </a:xfrm>
              <a:prstGeom prst="rect">
                <a:avLst/>
              </a:prstGeom>
              <a:blipFill>
                <a:blip r:embed="rId5"/>
                <a:stretch>
                  <a:fillRect l="-1387" t="-5556" r="-1387" b="-16667"/>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F485580B-7C24-20B3-C36D-EE7CBB31C16A}"/>
              </a:ext>
            </a:extLst>
          </p:cNvPr>
          <p:cNvPicPr>
            <a:picLocks noChangeAspect="1"/>
          </p:cNvPicPr>
          <p:nvPr/>
        </p:nvPicPr>
        <p:blipFill>
          <a:blip r:embed="rId6"/>
          <a:stretch>
            <a:fillRect/>
          </a:stretch>
        </p:blipFill>
        <p:spPr>
          <a:xfrm>
            <a:off x="7268808" y="1391690"/>
            <a:ext cx="4041328" cy="2711124"/>
          </a:xfrm>
          <a:prstGeom prst="rect">
            <a:avLst/>
          </a:prstGeom>
        </p:spPr>
      </p:pic>
      <p:sp>
        <p:nvSpPr>
          <p:cNvPr id="14" name="CaixaDeTexto 13">
            <a:extLst>
              <a:ext uri="{FF2B5EF4-FFF2-40B4-BE49-F238E27FC236}">
                <a16:creationId xmlns:a16="http://schemas.microsoft.com/office/drawing/2014/main" id="{6D70EE24-046D-7369-0685-AEDB1BC3A8E3}"/>
              </a:ext>
            </a:extLst>
          </p:cNvPr>
          <p:cNvSpPr txBox="1"/>
          <p:nvPr/>
        </p:nvSpPr>
        <p:spPr>
          <a:xfrm>
            <a:off x="6288398" y="4102814"/>
            <a:ext cx="5713555" cy="769441"/>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lei de formação da função polinomial correspondente a esse gráfico é</a:t>
            </a:r>
            <a:endParaRPr lang="pt-BR" sz="22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FE27C9D7-C69E-A686-62D3-5BE3C3E08264}"/>
                  </a:ext>
                </a:extLst>
              </p:cNvPr>
              <p:cNvSpPr txBox="1"/>
              <p:nvPr/>
            </p:nvSpPr>
            <p:spPr>
              <a:xfrm>
                <a:off x="6441257" y="4912312"/>
                <a:ext cx="5248720"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h</m:t>
                    </m:r>
                    <m:r>
                      <a:rPr lang="pt-BR" sz="2200" b="0" i="1" u="none" strike="noStrike" baseline="0" dirty="0" smtClean="0">
                        <a:latin typeface="Cambria Math" panose="02040503050406030204" pitchFamily="18" charset="0"/>
                        <a:cs typeface="Arial" panose="020B0604020202020204" pitchFamily="34" charset="0"/>
                      </a:rPr>
                      <m:t> = 5</m:t>
                    </m:r>
                    <m:r>
                      <a:rPr lang="pt-BR" sz="2200" b="0" i="1" u="none" strike="noStrike" baseline="0" dirty="0" smtClean="0">
                        <a:latin typeface="Cambria Math" panose="02040503050406030204" pitchFamily="18" charset="0"/>
                        <a:cs typeface="Arial" panose="020B0604020202020204" pitchFamily="34" charset="0"/>
                      </a:rPr>
                      <m:t>𝑡</m:t>
                    </m:r>
                  </m:oMath>
                </a14:m>
                <a:r>
                  <a:rPr lang="pt-BR" sz="2200" b="0" i="1" u="none" strike="noStrike" baseline="0" dirty="0">
                    <a:latin typeface="Arial Narrow" panose="020B0606020202030204" pitchFamily="34" charset="0"/>
                    <a:cs typeface="Arial" panose="020B0604020202020204" pitchFamily="34" charset="0"/>
                  </a:rPr>
                  <a:t>.</a:t>
                </a:r>
                <a:r>
                  <a:rPr lang="pt-BR" sz="2200" dirty="0">
                    <a:latin typeface="Arial Narrow" panose="020B0606020202030204" pitchFamily="34" charset="0"/>
                    <a:cs typeface="Arial" panose="020B0604020202020204" pitchFamily="34" charset="0"/>
                  </a:rPr>
                  <a:t> 		(D) </a:t>
                </a:r>
                <a14:m>
                  <m:oMath xmlns:m="http://schemas.openxmlformats.org/officeDocument/2006/math">
                    <m:r>
                      <a:rPr lang="pt-BR" sz="2200" i="1" dirty="0" smtClean="0">
                        <a:latin typeface="Cambria Math" panose="02040503050406030204" pitchFamily="18" charset="0"/>
                        <a:cs typeface="Arial" panose="020B0604020202020204" pitchFamily="34" charset="0"/>
                      </a:rPr>
                      <m:t>h</m:t>
                    </m:r>
                    <m:r>
                      <a:rPr lang="pt-BR" sz="2200" i="1" dirty="0" smtClean="0">
                        <a:latin typeface="Cambria Math" panose="02040503050406030204" pitchFamily="18" charset="0"/>
                        <a:cs typeface="Arial" panose="020B0604020202020204" pitchFamily="34" charset="0"/>
                      </a:rPr>
                      <m:t> = 2</m:t>
                    </m:r>
                    <m:r>
                      <a:rPr lang="pt-BR" sz="2200" i="1" dirty="0" smtClean="0">
                        <a:latin typeface="Cambria Math" panose="02040503050406030204" pitchFamily="18" charset="0"/>
                        <a:cs typeface="Arial" panose="020B0604020202020204" pitchFamily="34" charset="0"/>
                      </a:rPr>
                      <m:t>𝑡</m:t>
                    </m:r>
                    <m:r>
                      <a:rPr lang="pt-BR" sz="2200" i="1" dirty="0" smtClean="0">
                        <a:latin typeface="Cambria Math" panose="02040503050406030204" pitchFamily="18" charset="0"/>
                        <a:cs typeface="Arial" panose="020B0604020202020204" pitchFamily="34" charset="0"/>
                      </a:rPr>
                      <m:t>+10</m:t>
                    </m:r>
                  </m:oMath>
                </a14:m>
                <a:r>
                  <a:rPr lang="pt-BR" sz="2200" i="1" dirty="0">
                    <a:latin typeface="Arial Narrow" panose="020B0606020202030204" pitchFamily="34" charset="0"/>
                    <a:cs typeface="Arial" panose="020B0604020202020204" pitchFamily="34" charset="0"/>
                  </a:rPr>
                  <a:t>.</a:t>
                </a:r>
                <a:endParaRPr lang="pt-BR" sz="2200" b="0"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h</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𝑡</m:t>
                    </m:r>
                    <m:r>
                      <a:rPr lang="pt-BR" sz="2200" b="0" i="1" u="none" strike="noStrike" baseline="0" dirty="0" smtClean="0">
                        <a:latin typeface="Cambria Math" panose="02040503050406030204" pitchFamily="18" charset="0"/>
                        <a:cs typeface="Arial" panose="020B0604020202020204" pitchFamily="34" charset="0"/>
                      </a:rPr>
                      <m:t>+5</m:t>
                    </m:r>
                  </m:oMath>
                </a14:m>
                <a:r>
                  <a:rPr lang="pt-BR" sz="2200" b="0" i="1" u="none" strike="noStrike" baseline="0" dirty="0">
                    <a:latin typeface="Arial Narrow" panose="020B0606020202030204" pitchFamily="34" charset="0"/>
                    <a:cs typeface="Arial" panose="020B0604020202020204" pitchFamily="34" charset="0"/>
                  </a:rPr>
                  <a:t>.</a:t>
                </a:r>
                <a:r>
                  <a:rPr lang="pt-BR" sz="2200" dirty="0">
                    <a:latin typeface="Arial Narrow" panose="020B0606020202030204" pitchFamily="34" charset="0"/>
                    <a:cs typeface="Arial" panose="020B0604020202020204" pitchFamily="34" charset="0"/>
                  </a:rPr>
                  <a:t> 	              (E) </a:t>
                </a:r>
                <a14:m>
                  <m:oMath xmlns:m="http://schemas.openxmlformats.org/officeDocument/2006/math">
                    <m:r>
                      <a:rPr lang="pt-BR" sz="2200" i="1" dirty="0" smtClean="0">
                        <a:latin typeface="Cambria Math" panose="02040503050406030204" pitchFamily="18" charset="0"/>
                        <a:cs typeface="Arial" panose="020B0604020202020204" pitchFamily="34" charset="0"/>
                      </a:rPr>
                      <m:t>h</m:t>
                    </m:r>
                    <m:r>
                      <a:rPr lang="pt-BR" sz="2200" i="1" dirty="0" smtClean="0">
                        <a:latin typeface="Cambria Math" panose="02040503050406030204" pitchFamily="18" charset="0"/>
                        <a:cs typeface="Arial" panose="020B0604020202020204" pitchFamily="34" charset="0"/>
                      </a:rPr>
                      <m:t> = 5</m:t>
                    </m:r>
                    <m:r>
                      <a:rPr lang="pt-BR" sz="2200" i="1" dirty="0" smtClean="0">
                        <a:latin typeface="Cambria Math" panose="02040503050406030204" pitchFamily="18" charset="0"/>
                        <a:cs typeface="Arial" panose="020B0604020202020204" pitchFamily="34" charset="0"/>
                      </a:rPr>
                      <m:t>𝑡</m:t>
                    </m:r>
                    <m:r>
                      <a:rPr lang="pt-BR" sz="2200" i="1" dirty="0" smtClean="0">
                        <a:latin typeface="Cambria Math" panose="02040503050406030204" pitchFamily="18" charset="0"/>
                        <a:cs typeface="Arial" panose="020B0604020202020204" pitchFamily="34" charset="0"/>
                      </a:rPr>
                      <m:t>+2</m:t>
                    </m:r>
                  </m:oMath>
                </a14:m>
                <a:r>
                  <a:rPr lang="pt-BR" sz="2200" i="1" dirty="0">
                    <a:latin typeface="Arial Narrow" panose="020B0606020202030204" pitchFamily="34" charset="0"/>
                    <a:cs typeface="Arial" panose="020B0604020202020204" pitchFamily="34" charset="0"/>
                  </a:rPr>
                  <a:t>.</a:t>
                </a:r>
                <a:endParaRPr lang="pt-BR" sz="2200" b="0" i="1" u="none" strike="noStrike" baseline="0" dirty="0">
                  <a:latin typeface="Arial Narrow" panose="020B0606020202030204" pitchFamily="34" charset="0"/>
                  <a:cs typeface="Arial" panose="020B0604020202020204" pitchFamily="34" charset="0"/>
                </a:endParaRPr>
              </a:p>
              <a:p>
                <a:pPr algn="just"/>
                <a:r>
                  <a:rPr lang="pt-BR" sz="2200" b="0" i="0" u="none" strike="noStrike" baseline="0" dirty="0">
                    <a:latin typeface="Arial Narrow" panose="020B0606020202030204" pitchFamily="34" charset="0"/>
                    <a:cs typeface="Arial" panose="020B0604020202020204" pitchFamily="34" charset="0"/>
                  </a:rPr>
                  <a:t>(C) </a:t>
                </a:r>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h</m:t>
                    </m:r>
                    <m:r>
                      <a:rPr lang="pt-BR" sz="2200" b="0" i="1" u="none" strike="noStrike" baseline="0" dirty="0" smtClean="0">
                        <a:latin typeface="Cambria Math" panose="02040503050406030204" pitchFamily="18" charset="0"/>
                        <a:cs typeface="Arial" panose="020B0604020202020204" pitchFamily="34" charset="0"/>
                      </a:rPr>
                      <m:t> = </m:t>
                    </m:r>
                    <m:r>
                      <a:rPr lang="pt-BR" sz="2200" b="0" i="1" u="none" strike="noStrike" baseline="0" dirty="0" smtClean="0">
                        <a:latin typeface="Cambria Math" panose="02040503050406030204" pitchFamily="18" charset="0"/>
                        <a:cs typeface="Arial" panose="020B0604020202020204" pitchFamily="34" charset="0"/>
                      </a:rPr>
                      <m:t>𝑡</m:t>
                    </m:r>
                    <m:r>
                      <a:rPr lang="pt-BR" sz="2200" b="0" i="1" u="none" strike="noStrike" baseline="0" dirty="0" smtClean="0">
                        <a:latin typeface="Cambria Math" panose="02040503050406030204" pitchFamily="18" charset="0"/>
                        <a:cs typeface="Arial" panose="020B0604020202020204" pitchFamily="34" charset="0"/>
                      </a:rPr>
                      <m:t>+10</m:t>
                    </m:r>
                  </m:oMath>
                </a14:m>
                <a:r>
                  <a:rPr lang="pt-BR" sz="2200" b="0" i="1" u="none" strike="noStrike" baseline="0" dirty="0">
                    <a:latin typeface="Arial Narrow" panose="020B0606020202030204" pitchFamily="34" charset="0"/>
                    <a:cs typeface="Arial" panose="020B0604020202020204" pitchFamily="34" charset="0"/>
                  </a:rPr>
                  <a:t>.</a:t>
                </a:r>
              </a:p>
            </p:txBody>
          </p:sp>
        </mc:Choice>
        <mc:Fallback xmlns="">
          <p:sp>
            <p:nvSpPr>
              <p:cNvPr id="16" name="CaixaDeTexto 15">
                <a:extLst>
                  <a:ext uri="{FF2B5EF4-FFF2-40B4-BE49-F238E27FC236}">
                    <a16:creationId xmlns:a16="http://schemas.microsoft.com/office/drawing/2014/main" id="{FE27C9D7-C69E-A686-62D3-5BE3C3E08264}"/>
                  </a:ext>
                </a:extLst>
              </p:cNvPr>
              <p:cNvSpPr txBox="1">
                <a:spLocks noRot="1" noChangeAspect="1" noMove="1" noResize="1" noEditPoints="1" noAdjustHandles="1" noChangeArrowheads="1" noChangeShapeType="1" noTextEdit="1"/>
              </p:cNvSpPr>
              <p:nvPr/>
            </p:nvSpPr>
            <p:spPr>
              <a:xfrm>
                <a:off x="6441257" y="4912312"/>
                <a:ext cx="5248720" cy="1107996"/>
              </a:xfrm>
              <a:prstGeom prst="rect">
                <a:avLst/>
              </a:prstGeom>
              <a:blipFill>
                <a:blip r:embed="rId7"/>
                <a:stretch>
                  <a:fillRect l="-1510" t="-3297" b="-10440"/>
                </a:stretch>
              </a:blipFill>
            </p:spPr>
            <p:txBody>
              <a:bodyPr/>
              <a:lstStyle/>
              <a:p>
                <a:r>
                  <a:rPr lang="pt-BR">
                    <a:noFill/>
                  </a:rPr>
                  <a:t> </a:t>
                </a:r>
              </a:p>
            </p:txBody>
          </p:sp>
        </mc:Fallback>
      </mc:AlternateContent>
    </p:spTree>
    <p:extLst>
      <p:ext uri="{BB962C8B-B14F-4D97-AF65-F5344CB8AC3E}">
        <p14:creationId xmlns:p14="http://schemas.microsoft.com/office/powerpoint/2010/main" val="17504368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ço Reservado para Conteúdo 4" descr="Logotipo, nome da empresa&#10;&#10;Descrição gerada automaticamente">
            <a:extLst>
              <a:ext uri="{FF2B5EF4-FFF2-40B4-BE49-F238E27FC236}">
                <a16:creationId xmlns:a16="http://schemas.microsoft.com/office/drawing/2014/main" id="{84A4BC3C-186B-FB6B-A1FA-E60D51895FDB}"/>
              </a:ext>
            </a:extLst>
          </p:cNvPr>
          <p:cNvPicPr>
            <a:picLocks noGrp="1"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7" cy="6857999"/>
          </a:xfrm>
          <a:prstGeom prst="rect">
            <a:avLst/>
          </a:prstGeom>
        </p:spPr>
      </p:pic>
    </p:spTree>
    <p:extLst>
      <p:ext uri="{BB962C8B-B14F-4D97-AF65-F5344CB8AC3E}">
        <p14:creationId xmlns:p14="http://schemas.microsoft.com/office/powerpoint/2010/main" val="182580435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7431</TotalTime>
  <Words>13240</Words>
  <Application>Microsoft Office PowerPoint</Application>
  <PresentationFormat>Widescreen</PresentationFormat>
  <Paragraphs>1052</Paragraphs>
  <Slides>90</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90</vt:i4>
      </vt:variant>
    </vt:vector>
  </HeadingPairs>
  <TitlesOfParts>
    <vt:vector size="100" baseType="lpstr">
      <vt:lpstr>Aptos</vt:lpstr>
      <vt:lpstr>Arial</vt:lpstr>
      <vt:lpstr>Arial Narrow</vt:lpstr>
      <vt:lpstr>Calibri</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138</cp:revision>
  <dcterms:created xsi:type="dcterms:W3CDTF">2023-05-30T13:00:46Z</dcterms:created>
  <dcterms:modified xsi:type="dcterms:W3CDTF">2026-02-04T18:07:44Z</dcterms:modified>
</cp:coreProperties>
</file>