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0" r:id="rId4"/>
    <p:sldId id="367" r:id="rId5"/>
    <p:sldId id="262" r:id="rId6"/>
    <p:sldId id="263" r:id="rId7"/>
    <p:sldId id="264" r:id="rId8"/>
    <p:sldId id="265" r:id="rId9"/>
    <p:sldId id="266" r:id="rId10"/>
    <p:sldId id="269" r:id="rId11"/>
    <p:sldId id="368" r:id="rId12"/>
    <p:sldId id="270" r:id="rId13"/>
    <p:sldId id="271" r:id="rId14"/>
    <p:sldId id="272" r:id="rId15"/>
    <p:sldId id="273" r:id="rId16"/>
    <p:sldId id="369" r:id="rId17"/>
    <p:sldId id="275" r:id="rId18"/>
    <p:sldId id="276" r:id="rId19"/>
    <p:sldId id="277" r:id="rId20"/>
    <p:sldId id="278" r:id="rId21"/>
    <p:sldId id="279" r:id="rId22"/>
    <p:sldId id="370" r:id="rId23"/>
    <p:sldId id="280" r:id="rId24"/>
    <p:sldId id="281" r:id="rId25"/>
    <p:sldId id="282" r:id="rId26"/>
    <p:sldId id="283" r:id="rId27"/>
    <p:sldId id="284" r:id="rId28"/>
    <p:sldId id="285" r:id="rId29"/>
    <p:sldId id="286" r:id="rId30"/>
    <p:sldId id="371" r:id="rId31"/>
    <p:sldId id="287" r:id="rId32"/>
    <p:sldId id="288" r:id="rId33"/>
    <p:sldId id="372" r:id="rId34"/>
    <p:sldId id="289" r:id="rId35"/>
    <p:sldId id="290" r:id="rId36"/>
    <p:sldId id="373" r:id="rId37"/>
    <p:sldId id="291" r:id="rId38"/>
    <p:sldId id="292" r:id="rId39"/>
    <p:sldId id="293" r:id="rId40"/>
    <p:sldId id="294" r:id="rId41"/>
    <p:sldId id="295" r:id="rId42"/>
    <p:sldId id="296" r:id="rId43"/>
    <p:sldId id="374" r:id="rId44"/>
    <p:sldId id="297" r:id="rId45"/>
    <p:sldId id="375" r:id="rId46"/>
    <p:sldId id="376" r:id="rId47"/>
    <p:sldId id="299" r:id="rId48"/>
    <p:sldId id="300" r:id="rId49"/>
    <p:sldId id="301" r:id="rId50"/>
    <p:sldId id="302" r:id="rId51"/>
    <p:sldId id="303" r:id="rId52"/>
    <p:sldId id="304" r:id="rId53"/>
    <p:sldId id="378" r:id="rId54"/>
    <p:sldId id="379" r:id="rId55"/>
    <p:sldId id="306" r:id="rId56"/>
    <p:sldId id="307" r:id="rId57"/>
    <p:sldId id="308" r:id="rId58"/>
    <p:sldId id="309" r:id="rId59"/>
    <p:sldId id="310" r:id="rId60"/>
    <p:sldId id="311" r:id="rId61"/>
    <p:sldId id="312" r:id="rId62"/>
    <p:sldId id="380" r:id="rId63"/>
    <p:sldId id="313" r:id="rId64"/>
    <p:sldId id="314" r:id="rId65"/>
    <p:sldId id="381" r:id="rId66"/>
    <p:sldId id="316" r:id="rId67"/>
    <p:sldId id="382" r:id="rId68"/>
    <p:sldId id="383" r:id="rId69"/>
    <p:sldId id="384" r:id="rId70"/>
    <p:sldId id="318" r:id="rId71"/>
    <p:sldId id="385" r:id="rId72"/>
    <p:sldId id="319" r:id="rId73"/>
    <p:sldId id="386" r:id="rId74"/>
    <p:sldId id="387" r:id="rId75"/>
    <p:sldId id="321" r:id="rId76"/>
    <p:sldId id="322" r:id="rId77"/>
    <p:sldId id="323" r:id="rId78"/>
    <p:sldId id="324" r:id="rId79"/>
    <p:sldId id="325" r:id="rId80"/>
    <p:sldId id="326" r:id="rId81"/>
    <p:sldId id="389" r:id="rId82"/>
    <p:sldId id="327" r:id="rId83"/>
    <p:sldId id="328" r:id="rId84"/>
    <p:sldId id="329" r:id="rId85"/>
    <p:sldId id="330" r:id="rId86"/>
    <p:sldId id="390" r:id="rId87"/>
    <p:sldId id="391" r:id="rId88"/>
    <p:sldId id="332" r:id="rId89"/>
    <p:sldId id="333" r:id="rId90"/>
    <p:sldId id="334" r:id="rId91"/>
    <p:sldId id="335" r:id="rId92"/>
    <p:sldId id="336" r:id="rId93"/>
    <p:sldId id="337" r:id="rId94"/>
    <p:sldId id="338" r:id="rId95"/>
    <p:sldId id="339" r:id="rId96"/>
    <p:sldId id="392" r:id="rId97"/>
    <p:sldId id="340" r:id="rId98"/>
    <p:sldId id="341" r:id="rId99"/>
    <p:sldId id="342" r:id="rId100"/>
    <p:sldId id="343" r:id="rId101"/>
    <p:sldId id="344" r:id="rId102"/>
    <p:sldId id="345" r:id="rId103"/>
    <p:sldId id="346" r:id="rId104"/>
    <p:sldId id="347" r:id="rId105"/>
    <p:sldId id="348" r:id="rId106"/>
    <p:sldId id="349" r:id="rId107"/>
    <p:sldId id="350" r:id="rId108"/>
    <p:sldId id="393" r:id="rId109"/>
    <p:sldId id="351" r:id="rId110"/>
    <p:sldId id="352" r:id="rId111"/>
    <p:sldId id="353" r:id="rId112"/>
    <p:sldId id="354" r:id="rId113"/>
    <p:sldId id="355" r:id="rId114"/>
    <p:sldId id="356" r:id="rId115"/>
    <p:sldId id="357" r:id="rId116"/>
    <p:sldId id="358" r:id="rId117"/>
    <p:sldId id="394" r:id="rId118"/>
    <p:sldId id="395" r:id="rId119"/>
    <p:sldId id="359" r:id="rId120"/>
    <p:sldId id="360" r:id="rId121"/>
    <p:sldId id="396" r:id="rId122"/>
    <p:sldId id="362" r:id="rId123"/>
    <p:sldId id="363" r:id="rId124"/>
    <p:sldId id="257" r:id="rId125"/>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DFF"/>
    <a:srgbClr val="FF66FF"/>
    <a:srgbClr val="FFCCFF"/>
    <a:srgbClr val="CCFFF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111" d="100"/>
          <a:sy n="111" d="100"/>
        </p:scale>
        <p:origin x="5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descr="Diagrama&#10;&#10;O conteúdo gerado por IA pode estar incorreto.">
            <a:extLst>
              <a:ext uri="{FF2B5EF4-FFF2-40B4-BE49-F238E27FC236}">
                <a16:creationId xmlns:a16="http://schemas.microsoft.com/office/drawing/2014/main" id="{5C0986B7-F707-0695-21C7-B30A070816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7328" y="4199"/>
            <a:ext cx="2537343" cy="560245"/>
          </a:xfrm>
          <a:prstGeom prst="rect">
            <a:avLst/>
          </a:prstGeom>
        </p:spPr>
      </p:pic>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04/02/2026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hyperlink" Target="https://youtu.be/0OfxbLd5oLY" TargetMode="Externa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hyperlink" Target="https://cantigas.fcsh.unl.pt/versaomusical.asp?cdcant=592&amp;cdvm=457" TargetMode="Externa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Interface gráfica do usuário, Texto, Aplicativo&#10;&#10;O conteúdo gerado por IA pode estar incorreto.">
            <a:extLst>
              <a:ext uri="{FF2B5EF4-FFF2-40B4-BE49-F238E27FC236}">
                <a16:creationId xmlns:a16="http://schemas.microsoft.com/office/drawing/2014/main" id="{F691A7A7-80EC-C8C2-EE3B-1EAE88A646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7" y="0"/>
            <a:ext cx="12187066"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3637181" y="4095301"/>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1ª SÉRIE</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3657448" y="4953431"/>
            <a:ext cx="4206483"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LÍNGUA PORTUGUESA</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C5980336-E137-5E85-792B-3DD4315F4C09}"/>
              </a:ext>
            </a:extLst>
          </p:cNvPr>
          <p:cNvSpPr txBox="1"/>
          <p:nvPr/>
        </p:nvSpPr>
        <p:spPr>
          <a:xfrm>
            <a:off x="349624" y="2756603"/>
            <a:ext cx="11519648" cy="3785652"/>
          </a:xfrm>
          <a:prstGeom prst="rect">
            <a:avLst/>
          </a:prstGeom>
          <a:solidFill>
            <a:schemeClr val="accent5">
              <a:lumMod val="20000"/>
              <a:lumOff val="80000"/>
            </a:schemeClr>
          </a:solidFill>
        </p:spPr>
        <p:txBody>
          <a:bodyPr wrap="square" rtlCol="0">
            <a:spAutoFit/>
          </a:bodyPr>
          <a:lstStyle/>
          <a:p>
            <a:pPr algn="just"/>
            <a:r>
              <a:rPr lang="pt-BR" sz="2400" b="1" dirty="0"/>
              <a:t>Estudante, iniciaremos nosso trabalho com o gênero textual “Artigo de Opinião”. É importante saber que as atividades propostas com esse gênero textual seguirão a metodologia de “sequência didática”, pois nosso objetivo é construir um caminho que possibilite o desenvolvimento de sua aprendizagem. Esse gênero textual, artigo de opinião, é da tipologia dissertativa-argumentativa, ou seja, é um texto que estabelece conexão, uma “mistura” (hibridade) com o texto cobrado no Enem. Portanto, aproveite a oportunidade para ler, interpretar, analisar, refletir, debater sobre o texto jornalístico, visto que, ao final do estudo desse gênero, vamos escrever um “artigo de opinião”. Vai ser legal, né?  Para isso, vamos seguir algumas etapas que facilitam o desenvolvimento das atividades. Contamos com você!</a:t>
            </a:r>
            <a:endParaRPr lang="pt-BR" sz="2400" dirty="0"/>
          </a:p>
        </p:txBody>
      </p:sp>
      <p:pic>
        <p:nvPicPr>
          <p:cNvPr id="3" name="Imagem 2">
            <a:extLst>
              <a:ext uri="{FF2B5EF4-FFF2-40B4-BE49-F238E27FC236}">
                <a16:creationId xmlns:a16="http://schemas.microsoft.com/office/drawing/2014/main" id="{12F26B7C-16EE-FEA2-60AE-D7AD2F44E7FF}"/>
              </a:ext>
            </a:extLst>
          </p:cNvPr>
          <p:cNvPicPr>
            <a:picLocks noChangeAspect="1"/>
          </p:cNvPicPr>
          <p:nvPr/>
        </p:nvPicPr>
        <p:blipFill>
          <a:blip r:embed="rId2"/>
          <a:stretch>
            <a:fillRect/>
          </a:stretch>
        </p:blipFill>
        <p:spPr>
          <a:xfrm>
            <a:off x="3305517" y="869577"/>
            <a:ext cx="5094188" cy="614636"/>
          </a:xfrm>
          <a:prstGeom prst="rect">
            <a:avLst/>
          </a:prstGeom>
        </p:spPr>
      </p:pic>
      <p:pic>
        <p:nvPicPr>
          <p:cNvPr id="4" name="Imagem 3">
            <a:extLst>
              <a:ext uri="{FF2B5EF4-FFF2-40B4-BE49-F238E27FC236}">
                <a16:creationId xmlns:a16="http://schemas.microsoft.com/office/drawing/2014/main" id="{EBA09E76-E7B2-368E-2A56-0B9EA111AC80}"/>
              </a:ext>
            </a:extLst>
          </p:cNvPr>
          <p:cNvPicPr>
            <a:picLocks noChangeAspect="1"/>
          </p:cNvPicPr>
          <p:nvPr/>
        </p:nvPicPr>
        <p:blipFill>
          <a:blip r:embed="rId3"/>
          <a:stretch>
            <a:fillRect/>
          </a:stretch>
        </p:blipFill>
        <p:spPr>
          <a:xfrm>
            <a:off x="584911" y="1614157"/>
            <a:ext cx="4833264" cy="1012502"/>
          </a:xfrm>
          <a:prstGeom prst="rect">
            <a:avLst/>
          </a:prstGeom>
        </p:spPr>
      </p:pic>
    </p:spTree>
    <p:extLst>
      <p:ext uri="{BB962C8B-B14F-4D97-AF65-F5344CB8AC3E}">
        <p14:creationId xmlns:p14="http://schemas.microsoft.com/office/powerpoint/2010/main" val="1916247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aixaDeTexto 13">
            <a:extLst>
              <a:ext uri="{FF2B5EF4-FFF2-40B4-BE49-F238E27FC236}">
                <a16:creationId xmlns:a16="http://schemas.microsoft.com/office/drawing/2014/main" id="{0B4E1AA1-788F-13CF-8144-C26CDFD28F80}"/>
              </a:ext>
            </a:extLst>
          </p:cNvPr>
          <p:cNvSpPr txBox="1"/>
          <p:nvPr/>
        </p:nvSpPr>
        <p:spPr>
          <a:xfrm>
            <a:off x="349624" y="1559859"/>
            <a:ext cx="11492752" cy="1661993"/>
          </a:xfrm>
          <a:prstGeom prst="rect">
            <a:avLst/>
          </a:prstGeom>
          <a:solidFill>
            <a:schemeClr val="accent2">
              <a:lumMod val="20000"/>
              <a:lumOff val="80000"/>
            </a:schemeClr>
          </a:solidFill>
          <a:ln w="12700">
            <a:solidFill>
              <a:schemeClr val="accent2">
                <a:lumMod val="75000"/>
              </a:schemeClr>
            </a:solidFill>
          </a:ln>
        </p:spPr>
        <p:txBody>
          <a:bodyPr wrap="square">
            <a:spAutoFit/>
          </a:bodyPr>
          <a:lstStyle/>
          <a:p>
            <a:pPr algn="just"/>
            <a:r>
              <a:rPr lang="pt-BR" sz="2300" b="1" dirty="0">
                <a:latin typeface="Arial Narrow" panose="020B0606020202030204" pitchFamily="34" charset="0"/>
              </a:rPr>
              <a:t>Sequência didática </a:t>
            </a:r>
            <a:r>
              <a:rPr lang="pt-BR" sz="2300" dirty="0">
                <a:latin typeface="Arial Narrow" panose="020B0606020202030204" pitchFamily="34" charset="0"/>
              </a:rPr>
              <a:t>é um conjunto de atividades organizadas e desenvolvidas com foco em um gênero textual, oral ou escrito, para a produção de gêneros textuais. Essas atividades podem ser guiadas por um tema ou um objetivo. Além disso, ela é dividida em etapas que têm como fechamento a produção final do gênero trabalhado. São elas: </a:t>
            </a:r>
            <a:r>
              <a:rPr lang="pt-BR" sz="2300" b="1" dirty="0">
                <a:latin typeface="Arial Narrow" panose="020B0606020202030204" pitchFamily="34" charset="0"/>
              </a:rPr>
              <a:t>apresentação da situação, produção inicial, etapas e produção final.</a:t>
            </a:r>
          </a:p>
          <a:p>
            <a:pPr algn="r"/>
            <a:r>
              <a:rPr lang="pt-BR" sz="1000" dirty="0">
                <a:latin typeface="Arial Narrow" panose="020B0606020202030204" pitchFamily="34" charset="0"/>
              </a:rPr>
              <a:t>Disponível em: https://educador.brasilescola.uol.com.br/ </a:t>
            </a:r>
            <a:r>
              <a:rPr lang="pt-BR" sz="1000" dirty="0" err="1">
                <a:latin typeface="Arial Narrow" panose="020B0606020202030204" pitchFamily="34" charset="0"/>
              </a:rPr>
              <a:t>stratégias</a:t>
            </a:r>
            <a:r>
              <a:rPr lang="pt-BR" sz="1000" dirty="0">
                <a:latin typeface="Arial Narrow" panose="020B0606020202030204" pitchFamily="34" charset="0"/>
              </a:rPr>
              <a:t>-ensino/sequencia-didatica-para-ensino-genero-textual-artigo-opiniao.htm. Acesso em: 23 set. 2025. (Adaptado).</a:t>
            </a:r>
          </a:p>
        </p:txBody>
      </p:sp>
      <p:pic>
        <p:nvPicPr>
          <p:cNvPr id="15" name="Imagem 14">
            <a:extLst>
              <a:ext uri="{FF2B5EF4-FFF2-40B4-BE49-F238E27FC236}">
                <a16:creationId xmlns:a16="http://schemas.microsoft.com/office/drawing/2014/main" id="{D659813A-51B3-79CD-83F8-E9FD6F388B93}"/>
              </a:ext>
            </a:extLst>
          </p:cNvPr>
          <p:cNvPicPr>
            <a:picLocks noChangeAspect="1"/>
          </p:cNvPicPr>
          <p:nvPr/>
        </p:nvPicPr>
        <p:blipFill>
          <a:blip r:embed="rId2"/>
          <a:stretch>
            <a:fillRect/>
          </a:stretch>
        </p:blipFill>
        <p:spPr>
          <a:xfrm>
            <a:off x="349624" y="726141"/>
            <a:ext cx="2391096" cy="936436"/>
          </a:xfrm>
          <a:prstGeom prst="rect">
            <a:avLst/>
          </a:prstGeom>
        </p:spPr>
      </p:pic>
      <p:graphicFrame>
        <p:nvGraphicFramePr>
          <p:cNvPr id="16" name="Tabela 15">
            <a:extLst>
              <a:ext uri="{FF2B5EF4-FFF2-40B4-BE49-F238E27FC236}">
                <a16:creationId xmlns:a16="http://schemas.microsoft.com/office/drawing/2014/main" id="{B28485DA-11C3-66D4-4339-410163A39974}"/>
              </a:ext>
            </a:extLst>
          </p:cNvPr>
          <p:cNvGraphicFramePr>
            <a:graphicFrameLocks noGrp="1"/>
          </p:cNvGraphicFramePr>
          <p:nvPr>
            <p:extLst>
              <p:ext uri="{D42A27DB-BD31-4B8C-83A1-F6EECF244321}">
                <p14:modId xmlns:p14="http://schemas.microsoft.com/office/powerpoint/2010/main" val="1680748781"/>
              </p:ext>
            </p:extLst>
          </p:nvPr>
        </p:nvGraphicFramePr>
        <p:xfrm>
          <a:off x="349624" y="3720353"/>
          <a:ext cx="11429998" cy="2549462"/>
        </p:xfrm>
        <a:graphic>
          <a:graphicData uri="http://schemas.openxmlformats.org/drawingml/2006/table">
            <a:tbl>
              <a:tblPr firstRow="1" firstCol="1" bandRow="1"/>
              <a:tblGrid>
                <a:gridCol w="11429998">
                  <a:extLst>
                    <a:ext uri="{9D8B030D-6E8A-4147-A177-3AD203B41FA5}">
                      <a16:colId xmlns:a16="http://schemas.microsoft.com/office/drawing/2014/main" val="1669879656"/>
                    </a:ext>
                  </a:extLst>
                </a:gridCol>
              </a:tblGrid>
              <a:tr h="2017059">
                <a:tc>
                  <a:txBody>
                    <a:bodyPr/>
                    <a:lstStyle/>
                    <a:p>
                      <a:pPr algn="just">
                        <a:lnSpc>
                          <a:spcPct val="105000"/>
                        </a:lnSpc>
                        <a:spcAft>
                          <a:spcPts val="0"/>
                        </a:spcAf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Prática de Oralidade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5000"/>
                        </a:lnSpc>
                        <a:spcAft>
                          <a:spcPts val="0"/>
                        </a:spcAf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Prática de Oralidade é realizada por meio de atividades focadas no desenvolvimento da linguagem falada, tanto informais quanto formais, que englobam a escuta ativa, a compreensão e a produção de texto oral, como perguntas, leituras em voz alta, rodas de conversa, debates etc. Essa prática é fundamental para o sujeito se expressar, possibilitando o desenvolvimento de habilidades de comunicação, sendo assim, um eixo importante no ensino da língua, conforme previsto na Base Nacional Comum Curricular (BNCC).</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2434242420"/>
                  </a:ext>
                </a:extLst>
              </a:tr>
            </a:tbl>
          </a:graphicData>
        </a:graphic>
      </p:graphicFrame>
    </p:spTree>
    <p:extLst>
      <p:ext uri="{BB962C8B-B14F-4D97-AF65-F5344CB8AC3E}">
        <p14:creationId xmlns:p14="http://schemas.microsoft.com/office/powerpoint/2010/main" val="2586866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C3F7C-CF9F-C987-2808-70E617C92D9A}"/>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53245178-1B80-D26F-6174-6FC897835A26}"/>
              </a:ext>
            </a:extLst>
          </p:cNvPr>
          <p:cNvGraphicFramePr>
            <a:graphicFrameLocks noGrp="1"/>
          </p:cNvGraphicFramePr>
          <p:nvPr>
            <p:extLst>
              <p:ext uri="{D42A27DB-BD31-4B8C-83A1-F6EECF244321}">
                <p14:modId xmlns:p14="http://schemas.microsoft.com/office/powerpoint/2010/main" val="3760554743"/>
              </p:ext>
            </p:extLst>
          </p:nvPr>
        </p:nvGraphicFramePr>
        <p:xfrm>
          <a:off x="251012" y="797410"/>
          <a:ext cx="11698941" cy="5669280"/>
        </p:xfrm>
        <a:graphic>
          <a:graphicData uri="http://schemas.openxmlformats.org/drawingml/2006/table">
            <a:tbl>
              <a:tblPr firstRow="1" bandRow="1">
                <a:tableStyleId>{5C22544A-7EE6-4342-B048-85BDC9FD1C3A}</a:tableStyleId>
              </a:tblPr>
              <a:tblGrid>
                <a:gridCol w="11698941">
                  <a:extLst>
                    <a:ext uri="{9D8B030D-6E8A-4147-A177-3AD203B41FA5}">
                      <a16:colId xmlns:a16="http://schemas.microsoft.com/office/drawing/2014/main" val="3604345074"/>
                    </a:ext>
                  </a:extLst>
                </a:gridCol>
              </a:tblGrid>
              <a:tr h="370840">
                <a:tc>
                  <a:txBody>
                    <a:bodyPr/>
                    <a:lstStyle/>
                    <a:p>
                      <a:r>
                        <a:rPr lang="pt-BR" sz="2200" dirty="0">
                          <a:solidFill>
                            <a:schemeClr val="tx1"/>
                          </a:solidFill>
                          <a:latin typeface="Arial Narrow" panose="020B0606020202030204" pitchFamily="34" charset="0"/>
                        </a:rPr>
                        <a:t>Etapa1</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2200" b="1" kern="1200" dirty="0">
                          <a:solidFill>
                            <a:schemeClr val="tx1"/>
                          </a:solidFill>
                          <a:effectLst/>
                          <a:latin typeface="Arial Narrow" panose="020B0606020202030204" pitchFamily="34" charset="0"/>
                          <a:ea typeface="+mn-ea"/>
                          <a:cs typeface="+mn-cs"/>
                        </a:rPr>
                        <a:t>1. </a:t>
                      </a:r>
                      <a:r>
                        <a:rPr lang="pt-BR" sz="2200" b="0" kern="1200" dirty="0">
                          <a:solidFill>
                            <a:schemeClr val="tx1"/>
                          </a:solidFill>
                          <a:effectLst/>
                          <a:latin typeface="Arial Narrow" panose="020B0606020202030204" pitchFamily="34" charset="0"/>
                          <a:ea typeface="+mn-ea"/>
                          <a:cs typeface="+mn-cs"/>
                        </a:rPr>
                        <a:t>Vamos conversar? Observe as imagens.</a:t>
                      </a: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2581202"/>
                  </a:ext>
                </a:extLst>
              </a:tr>
            </a:tbl>
          </a:graphicData>
        </a:graphic>
      </p:graphicFrame>
      <p:pic>
        <p:nvPicPr>
          <p:cNvPr id="3" name="Imagem 2" descr="Desenho de personagem de desenho animado&#10;&#10;O conteúdo gerado por IA pode estar incorreto.">
            <a:extLst>
              <a:ext uri="{FF2B5EF4-FFF2-40B4-BE49-F238E27FC236}">
                <a16:creationId xmlns:a16="http://schemas.microsoft.com/office/drawing/2014/main" id="{096594D1-5EF2-D71F-8632-A7F7ECB6350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6519" y="1569664"/>
            <a:ext cx="3179427" cy="1859336"/>
          </a:xfrm>
          <a:prstGeom prst="rect">
            <a:avLst/>
          </a:prstGeom>
        </p:spPr>
      </p:pic>
      <p:sp>
        <p:nvSpPr>
          <p:cNvPr id="7" name="CaixaDeTexto 6">
            <a:extLst>
              <a:ext uri="{FF2B5EF4-FFF2-40B4-BE49-F238E27FC236}">
                <a16:creationId xmlns:a16="http://schemas.microsoft.com/office/drawing/2014/main" id="{6834EE33-E62F-90C7-7149-9E0A17A6D9F8}"/>
              </a:ext>
            </a:extLst>
          </p:cNvPr>
          <p:cNvSpPr txBox="1"/>
          <p:nvPr/>
        </p:nvSpPr>
        <p:spPr>
          <a:xfrm>
            <a:off x="3681453" y="1500772"/>
            <a:ext cx="8259535" cy="2123658"/>
          </a:xfrm>
          <a:prstGeom prst="rect">
            <a:avLst/>
          </a:prstGeom>
          <a:noFill/>
        </p:spPr>
        <p:txBody>
          <a:bodyPr wrap="square">
            <a:spAutoFit/>
          </a:bodyPr>
          <a:lstStyle/>
          <a:p>
            <a:pPr algn="just"/>
            <a:r>
              <a:rPr lang="pt-BR" sz="2200" b="1" dirty="0">
                <a:effectLst/>
                <a:latin typeface="Arial Narrow" panose="020B0606020202030204" pitchFamily="34" charset="0"/>
                <a:ea typeface="Calibri" panose="020F0502020204030204" pitchFamily="34" charset="0"/>
                <a:cs typeface="Arial" panose="020B0604020202020204" pitchFamily="34" charset="0"/>
              </a:rPr>
              <a:t>Figura 1</a:t>
            </a:r>
          </a:p>
          <a:p>
            <a:pPr algn="just"/>
            <a:r>
              <a:rPr lang="pt-BR" sz="2200" dirty="0">
                <a:latin typeface="Arial Narrow" panose="020B0606020202030204" pitchFamily="34" charset="0"/>
              </a:rPr>
              <a:t>- O que você vê na figura 1? </a:t>
            </a:r>
          </a:p>
          <a:p>
            <a:pPr algn="just"/>
            <a:r>
              <a:rPr lang="pt-BR" sz="2200" dirty="0">
                <a:latin typeface="Arial Narrow" panose="020B0606020202030204" pitchFamily="34" charset="0"/>
              </a:rPr>
              <a:t>- Você acha que os gestos apresentados (positivo e negativo) expressam alguma ideia, opinião contrária? </a:t>
            </a:r>
          </a:p>
          <a:p>
            <a:pPr algn="just"/>
            <a:r>
              <a:rPr lang="pt-BR" sz="2200" dirty="0">
                <a:latin typeface="Arial Narrow" panose="020B0606020202030204" pitchFamily="34" charset="0"/>
              </a:rPr>
              <a:t>- Você já observou que em muitas situações comunicativas precisamos emitir pontos de vista sobre diversos assuntos? </a:t>
            </a:r>
          </a:p>
        </p:txBody>
      </p:sp>
      <p:sp>
        <p:nvSpPr>
          <p:cNvPr id="9" name="CaixaDeTexto 8">
            <a:extLst>
              <a:ext uri="{FF2B5EF4-FFF2-40B4-BE49-F238E27FC236}">
                <a16:creationId xmlns:a16="http://schemas.microsoft.com/office/drawing/2014/main" id="{BF2AA84A-266A-57EC-68CB-E2999419C4B1}"/>
              </a:ext>
            </a:extLst>
          </p:cNvPr>
          <p:cNvSpPr txBox="1"/>
          <p:nvPr/>
        </p:nvSpPr>
        <p:spPr>
          <a:xfrm>
            <a:off x="376519" y="3531783"/>
            <a:ext cx="11564469" cy="446276"/>
          </a:xfrm>
          <a:prstGeom prst="rect">
            <a:avLst/>
          </a:prstGeom>
          <a:noFill/>
        </p:spPr>
        <p:txBody>
          <a:bodyPr wrap="square">
            <a:spAutoFit/>
          </a:bodyPr>
          <a:lstStyle/>
          <a:p>
            <a:pPr algn="just"/>
            <a:r>
              <a:rPr lang="pt-BR" sz="2200" dirty="0">
                <a:latin typeface="Arial Narrow" panose="020B0606020202030204" pitchFamily="34" charset="0"/>
              </a:rPr>
              <a:t>- Você sabia que existem gêneros textuais apropriados para essas situações comunicativas?</a:t>
            </a:r>
          </a:p>
        </p:txBody>
      </p:sp>
      <p:pic>
        <p:nvPicPr>
          <p:cNvPr id="10" name="Imagem 9" descr="Logotipo&#10;&#10;O conteúdo gerado por IA pode estar incorreto.">
            <a:extLst>
              <a:ext uri="{FF2B5EF4-FFF2-40B4-BE49-F238E27FC236}">
                <a16:creationId xmlns:a16="http://schemas.microsoft.com/office/drawing/2014/main" id="{B264EB3D-22A8-F098-1A85-216066A433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6519" y="3978059"/>
            <a:ext cx="1922055" cy="2335359"/>
          </a:xfrm>
          <a:prstGeom prst="rect">
            <a:avLst/>
          </a:prstGeom>
        </p:spPr>
      </p:pic>
      <p:sp>
        <p:nvSpPr>
          <p:cNvPr id="12" name="CaixaDeTexto 11">
            <a:extLst>
              <a:ext uri="{FF2B5EF4-FFF2-40B4-BE49-F238E27FC236}">
                <a16:creationId xmlns:a16="http://schemas.microsoft.com/office/drawing/2014/main" id="{192DC180-86A5-13D6-698F-03FFD1F89317}"/>
              </a:ext>
            </a:extLst>
          </p:cNvPr>
          <p:cNvSpPr txBox="1"/>
          <p:nvPr/>
        </p:nvSpPr>
        <p:spPr>
          <a:xfrm>
            <a:off x="2501153" y="3914632"/>
            <a:ext cx="9439835" cy="2462213"/>
          </a:xfrm>
          <a:prstGeom prst="rect">
            <a:avLst/>
          </a:prstGeom>
          <a:noFill/>
        </p:spPr>
        <p:txBody>
          <a:bodyPr wrap="square">
            <a:spAutoFit/>
          </a:bodyPr>
          <a:lstStyle/>
          <a:p>
            <a:pPr algn="just"/>
            <a:r>
              <a:rPr lang="pt-BR" sz="2200" b="1" dirty="0">
                <a:effectLst/>
                <a:latin typeface="Arial Narrow" panose="020B0606020202030204" pitchFamily="34" charset="0"/>
                <a:ea typeface="Calibri" panose="020F0502020204030204" pitchFamily="34" charset="0"/>
                <a:cs typeface="Arial" panose="020B0604020202020204" pitchFamily="34" charset="0"/>
              </a:rPr>
              <a:t>Figura 2</a:t>
            </a:r>
          </a:p>
          <a:p>
            <a:pPr algn="just"/>
            <a:r>
              <a:rPr lang="pt-BR" sz="2200" dirty="0">
                <a:latin typeface="Arial Narrow" panose="020B0606020202030204" pitchFamily="34" charset="0"/>
              </a:rPr>
              <a:t>- E o que você vê na figura 2? Considerando a imagem, bem como os gestos e os balões, podemos imaginar que essas pessoas estão conversando e que ambas estão em comum acordo com esse assunto? Por quê?</a:t>
            </a:r>
          </a:p>
          <a:p>
            <a:pPr algn="just"/>
            <a:r>
              <a:rPr lang="pt-BR" sz="2200" dirty="0">
                <a:latin typeface="Arial Narrow" panose="020B0606020202030204" pitchFamily="34" charset="0"/>
              </a:rPr>
              <a:t>- Você costuma emitir opiniões/pontos de vista sobre determinados assuntos quando está conversando com seus amigos?</a:t>
            </a:r>
          </a:p>
          <a:p>
            <a:pPr algn="just"/>
            <a:r>
              <a:rPr lang="pt-BR" sz="2200" dirty="0">
                <a:latin typeface="Arial Narrow" panose="020B0606020202030204" pitchFamily="34" charset="0"/>
              </a:rPr>
              <a:t>- Você conhece o gênero textual artigo de opinião? Você sabe para que ele serve?</a:t>
            </a:r>
          </a:p>
        </p:txBody>
      </p:sp>
      <p:sp>
        <p:nvSpPr>
          <p:cNvPr id="17" name="CaixaDeTexto 16">
            <a:extLst>
              <a:ext uri="{FF2B5EF4-FFF2-40B4-BE49-F238E27FC236}">
                <a16:creationId xmlns:a16="http://schemas.microsoft.com/office/drawing/2014/main" id="{4D4FD192-38B9-209F-9B3E-5B305D971EAF}"/>
              </a:ext>
            </a:extLst>
          </p:cNvPr>
          <p:cNvSpPr txBox="1"/>
          <p:nvPr/>
        </p:nvSpPr>
        <p:spPr>
          <a:xfrm>
            <a:off x="242047" y="6430973"/>
            <a:ext cx="11698941" cy="276999"/>
          </a:xfrm>
          <a:prstGeom prst="rect">
            <a:avLst/>
          </a:prstGeom>
          <a:noFill/>
        </p:spPr>
        <p:txBody>
          <a:bodyPr wrap="square">
            <a:spAutoFit/>
          </a:bodyPr>
          <a:lstStyle/>
          <a:p>
            <a:pPr algn="r"/>
            <a:r>
              <a:rPr lang="pt-BR" sz="1200" dirty="0">
                <a:effectLst/>
                <a:latin typeface="Arial Narrow" panose="020B0606020202030204" pitchFamily="34" charset="0"/>
                <a:ea typeface="Calibri" panose="020F0502020204030204" pitchFamily="34" charset="0"/>
                <a:cs typeface="Arial" panose="020B0604020202020204" pitchFamily="34" charset="0"/>
              </a:rPr>
              <a:t>Imagens disponíveis em: https://br.pinterest.com/</a:t>
            </a:r>
            <a:r>
              <a:rPr lang="pt-BR" sz="1200" dirty="0" err="1">
                <a:effectLst/>
                <a:latin typeface="Arial Narrow" panose="020B0606020202030204" pitchFamily="34" charset="0"/>
                <a:ea typeface="Calibri" panose="020F0502020204030204" pitchFamily="34" charset="0"/>
                <a:cs typeface="Arial" panose="020B0604020202020204" pitchFamily="34" charset="0"/>
              </a:rPr>
              <a:t>search</a:t>
            </a:r>
            <a:r>
              <a:rPr lang="pt-BR" sz="1200" dirty="0">
                <a:effectLst/>
                <a:latin typeface="Arial Narrow" panose="020B0606020202030204" pitchFamily="34" charset="0"/>
                <a:ea typeface="Calibri" panose="020F0502020204030204" pitchFamily="34" charset="0"/>
                <a:cs typeface="Arial" panose="020B0604020202020204" pitchFamily="34" charset="0"/>
              </a:rPr>
              <a:t>/pins/?q=imagem%20de%20debate&amp;rs=</a:t>
            </a:r>
            <a:r>
              <a:rPr lang="pt-BR" sz="1200" dirty="0" err="1">
                <a:effectLst/>
                <a:latin typeface="Arial Narrow" panose="020B0606020202030204" pitchFamily="34" charset="0"/>
                <a:ea typeface="Calibri" panose="020F0502020204030204" pitchFamily="34" charset="0"/>
                <a:cs typeface="Arial" panose="020B0604020202020204" pitchFamily="34" charset="0"/>
              </a:rPr>
              <a:t>typed</a:t>
            </a:r>
            <a:r>
              <a:rPr lang="pt-BR" sz="1200" dirty="0">
                <a:effectLst/>
                <a:latin typeface="Arial Narrow" panose="020B0606020202030204" pitchFamily="34" charset="0"/>
                <a:ea typeface="Calibri" panose="020F0502020204030204" pitchFamily="34" charset="0"/>
                <a:cs typeface="Arial" panose="020B0604020202020204" pitchFamily="34" charset="0"/>
              </a:rPr>
              <a:t>. Acesso em: 24 set. 2025.</a:t>
            </a:r>
            <a:endParaRPr lang="pt-BR" sz="1200" dirty="0"/>
          </a:p>
        </p:txBody>
      </p:sp>
    </p:spTree>
    <p:extLst>
      <p:ext uri="{BB962C8B-B14F-4D97-AF65-F5344CB8AC3E}">
        <p14:creationId xmlns:p14="http://schemas.microsoft.com/office/powerpoint/2010/main" val="23150542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CC023-9CEE-D495-86CA-C8894ED7BAB9}"/>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B14EB37F-BB3F-F908-420E-198639C26E5E}"/>
              </a:ext>
            </a:extLst>
          </p:cNvPr>
          <p:cNvSpPr txBox="1"/>
          <p:nvPr/>
        </p:nvSpPr>
        <p:spPr>
          <a:xfrm>
            <a:off x="354106" y="1532285"/>
            <a:ext cx="11488270" cy="4832092"/>
          </a:xfrm>
          <a:prstGeom prst="rect">
            <a:avLst/>
          </a:prstGeom>
          <a:solidFill>
            <a:srgbClr val="FFDDFF"/>
          </a:solidFill>
          <a:ln w="12700">
            <a:solidFill>
              <a:srgbClr val="FF66FF"/>
            </a:solidFill>
          </a:ln>
        </p:spPr>
        <p:txBody>
          <a:bodyPr wrap="square">
            <a:spAutoFit/>
          </a:bodyPr>
          <a:lstStyle/>
          <a:p>
            <a:pPr algn="just"/>
            <a:r>
              <a:rPr lang="pt-BR" sz="2200" b="1" dirty="0">
                <a:latin typeface="Arial Narrow" panose="020B0606020202030204" pitchFamily="34" charset="0"/>
              </a:rPr>
              <a:t>Artigo de Opinião</a:t>
            </a:r>
          </a:p>
          <a:p>
            <a:pPr algn="just"/>
            <a:r>
              <a:rPr lang="pt-BR" sz="2200" dirty="0">
                <a:latin typeface="Arial Narrow" panose="020B0606020202030204" pitchFamily="34" charset="0"/>
              </a:rPr>
              <a:t>O </a:t>
            </a:r>
            <a:r>
              <a:rPr lang="pt-BR" sz="2200" b="1" dirty="0">
                <a:latin typeface="Arial Narrow" panose="020B0606020202030204" pitchFamily="34" charset="0"/>
              </a:rPr>
              <a:t>“artigo de opinião” </a:t>
            </a:r>
            <a:r>
              <a:rPr lang="pt-BR" sz="2200" dirty="0">
                <a:latin typeface="Arial Narrow" panose="020B0606020202030204" pitchFamily="34" charset="0"/>
              </a:rPr>
              <a:t>é um gênero textual/discursivo que tem por finalidade expor e defender um ponto de vista sobre um tema polêmico ou atual, utilizando argumentos consistentes para convencer o leitor. Por meio do artigo de opinião, o autor (articulista) se vale da argumentação para analisar, avaliar e responder a uma questão controversa/polêmica, expondo seu ponto de vista, que pode ou não ser uma autoridade no assunto abordado. Na maioria das vezes, são debatidos temas da atualidade, de ordem social, política, econômica ou cultural, de interesse dos leitores. No artigo de opinião, interessa mais a análise e a posição do autor em relação aos acontecimentos sociais, do que a apresentação desses acontecimentos em si. Desse modo, o processo interativo e dialógico se sustenta pela construção de um ponto de vista (tese).</a:t>
            </a:r>
          </a:p>
          <a:p>
            <a:pPr algn="just"/>
            <a:r>
              <a:rPr lang="pt-BR" sz="2200" b="1" dirty="0">
                <a:latin typeface="Arial Narrow" panose="020B0606020202030204" pitchFamily="34" charset="0"/>
              </a:rPr>
              <a:t>Considerações importantes sobre o gênero textual “Artigo de Opinião”.</a:t>
            </a:r>
          </a:p>
          <a:p>
            <a:pPr algn="just"/>
            <a:r>
              <a:rPr lang="pt-BR" sz="2200" dirty="0">
                <a:latin typeface="Arial Narrow" panose="020B0606020202030204" pitchFamily="34" charset="0"/>
              </a:rPr>
              <a:t>O gênero textual “artigo de opinião” faz parte do agrupamento “argumentar”, por suas próprias características, como a discussão de assuntos que circulam na sociedade, sobretudo os polêmicos, que exigem posicionamentos que buscam aceitação ou refutação, por meio da sustentação construída com argumentos consistentes para convencer e persuadir o leitor.</a:t>
            </a:r>
          </a:p>
        </p:txBody>
      </p:sp>
      <p:sp>
        <p:nvSpPr>
          <p:cNvPr id="6" name="CaixaDeTexto 5">
            <a:extLst>
              <a:ext uri="{FF2B5EF4-FFF2-40B4-BE49-F238E27FC236}">
                <a16:creationId xmlns:a16="http://schemas.microsoft.com/office/drawing/2014/main" id="{AA12DD57-5703-F17D-FD0B-12D96014F613}"/>
              </a:ext>
            </a:extLst>
          </p:cNvPr>
          <p:cNvSpPr txBox="1"/>
          <p:nvPr/>
        </p:nvSpPr>
        <p:spPr>
          <a:xfrm>
            <a:off x="354106" y="1120697"/>
            <a:ext cx="11483788" cy="411588"/>
          </a:xfrm>
          <a:prstGeom prst="rect">
            <a:avLst/>
          </a:prstGeom>
          <a:noFill/>
        </p:spPr>
        <p:txBody>
          <a:bodyPr wrap="square">
            <a:spAutoFit/>
          </a:bodyPr>
          <a:lstStyle/>
          <a:p>
            <a:pPr algn="just">
              <a:buNone/>
            </a:pPr>
            <a:r>
              <a:rPr lang="pt-BR" sz="2000" b="1" kern="100" dirty="0">
                <a:solidFill>
                  <a:srgbClr val="F4860C"/>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000" b="1" kern="100" dirty="0">
                <a:solidFill>
                  <a:srgbClr val="F4860C"/>
                </a:solidFill>
                <a:effectLst/>
                <a:latin typeface="Arial Narrow" panose="020B0606020202030204" pitchFamily="34" charset="0"/>
                <a:ea typeface="Calibri" panose="020F0502020204030204" pitchFamily="34" charset="0"/>
                <a:cs typeface="Arial" panose="020B0604020202020204" pitchFamily="34" charset="0"/>
              </a:rPr>
              <a:t>Conhecendo o gênero textual</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729000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C00DE-1984-191B-5171-F4FD80E45F8C}"/>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DC2C667-4438-2936-AE6E-79264A983583}"/>
              </a:ext>
            </a:extLst>
          </p:cNvPr>
          <p:cNvSpPr txBox="1"/>
          <p:nvPr/>
        </p:nvSpPr>
        <p:spPr>
          <a:xfrm>
            <a:off x="354106" y="1337864"/>
            <a:ext cx="11483788" cy="3477875"/>
          </a:xfrm>
          <a:prstGeom prst="rect">
            <a:avLst/>
          </a:prstGeom>
          <a:solidFill>
            <a:srgbClr val="FFDDFF"/>
          </a:solidFill>
          <a:ln w="12700">
            <a:solidFill>
              <a:srgbClr val="FF66FF"/>
            </a:solidFill>
          </a:ln>
        </p:spPr>
        <p:txBody>
          <a:bodyPr wrap="square">
            <a:spAutoFit/>
          </a:bodyPr>
          <a:lstStyle/>
          <a:p>
            <a:r>
              <a:rPr lang="pt-BR" sz="2200" b="1" dirty="0">
                <a:latin typeface="Arial Narrow" panose="020B0606020202030204" pitchFamily="34" charset="0"/>
              </a:rPr>
              <a:t>Argumentar </a:t>
            </a:r>
            <a:r>
              <a:rPr lang="pt-BR" sz="2200" dirty="0">
                <a:latin typeface="Arial Narrow" panose="020B0606020202030204" pitchFamily="34" charset="0"/>
              </a:rPr>
              <a:t>é explicitar um raciocínio, uma comprovação, ou um indício do qual pode ser tirado uma dedução ou consequência, isto é, para argumentar, é necessário esclarecer os motivos, as razões, as causas que levam uma opinião ser aceita. É essencial compreender que a argumentação efetiva requer o uso das </a:t>
            </a:r>
            <a:r>
              <a:rPr lang="pt-BR" sz="2200" b="1" dirty="0">
                <a:latin typeface="Arial Narrow" panose="020B0606020202030204" pitchFamily="34" charset="0"/>
              </a:rPr>
              <a:t>“vozes textuais”,</a:t>
            </a:r>
            <a:r>
              <a:rPr lang="pt-BR" sz="2200" dirty="0">
                <a:latin typeface="Arial Narrow" panose="020B0606020202030204" pitchFamily="34" charset="0"/>
              </a:rPr>
              <a:t> das </a:t>
            </a:r>
            <a:r>
              <a:rPr lang="pt-BR" sz="2200" b="1" dirty="0">
                <a:latin typeface="Arial Narrow" panose="020B0606020202030204" pitchFamily="34" charset="0"/>
              </a:rPr>
              <a:t>“estratégias de argumentação” </a:t>
            </a:r>
            <a:r>
              <a:rPr lang="pt-BR" sz="2200" dirty="0">
                <a:latin typeface="Arial Narrow" panose="020B0606020202030204" pitchFamily="34" charset="0"/>
              </a:rPr>
              <a:t>como dados estatísticos, pesquisas, fatos comprovados, experiências científicas realizadas por cientistas de uma determinada área, pela fala ou pelo discurso de um escritor, filósofo, sociólogo, entre outros especializados no assunto, dentre outros aspectos (todas essas estratégias apresentadas - são “as vozes textuais/intertextos”, que na construção  do texto “dissertativo-argumentativo”, em especial, no gênero textual “artigo de opinião”,  se tornam “argumentos” de autoridade, exemplificação, causa/consequência, evidência entre outros. </a:t>
            </a:r>
          </a:p>
          <a:p>
            <a:r>
              <a:rPr lang="pt-BR" sz="2200" b="1" dirty="0">
                <a:latin typeface="Arial Narrow" panose="020B0606020202030204" pitchFamily="34" charset="0"/>
              </a:rPr>
              <a:t>Artigo de opinião: </a:t>
            </a:r>
            <a:r>
              <a:rPr lang="pt-BR" sz="2200" dirty="0">
                <a:latin typeface="Arial Narrow" panose="020B0606020202030204" pitchFamily="34" charset="0"/>
              </a:rPr>
              <a:t>Onde circulam? / Quem escreve? / Para quem ler? / Com que objetivo?</a:t>
            </a:r>
          </a:p>
        </p:txBody>
      </p:sp>
    </p:spTree>
    <p:extLst>
      <p:ext uri="{BB962C8B-B14F-4D97-AF65-F5344CB8AC3E}">
        <p14:creationId xmlns:p14="http://schemas.microsoft.com/office/powerpoint/2010/main" val="3062715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6EFA3-1CAD-9FF7-2C12-AFEC4EF88896}"/>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12A0AB55-6DA3-3818-9D5D-BEA2079149F6}"/>
              </a:ext>
            </a:extLst>
          </p:cNvPr>
          <p:cNvSpPr txBox="1"/>
          <p:nvPr/>
        </p:nvSpPr>
        <p:spPr>
          <a:xfrm>
            <a:off x="295275" y="866071"/>
            <a:ext cx="11591925" cy="3139321"/>
          </a:xfrm>
          <a:prstGeom prst="rect">
            <a:avLst/>
          </a:prstGeom>
          <a:solidFill>
            <a:schemeClr val="bg1">
              <a:lumMod val="95000"/>
            </a:schemeClr>
          </a:solidFill>
        </p:spPr>
        <p:txBody>
          <a:bodyPr wrap="square">
            <a:spAutoFit/>
          </a:bodyPr>
          <a:lstStyle/>
          <a:p>
            <a:pPr algn="just"/>
            <a:r>
              <a:rPr lang="pt-BR" sz="2200" b="1" dirty="0">
                <a:latin typeface="Arial Narrow" panose="020B0606020202030204" pitchFamily="34" charset="0"/>
              </a:rPr>
              <a:t>Olá, estudante, você já observou que, quando nós ficamos sabendo de um fato/acontecimento/assunto, nós, muitas vezes, pensamos sobre ele? Por exemplo, quando vemos uma notícia/reportagem sobre crianças em situação de rua, nós emitimos nossa opinião sobre esse assunto. Então, é isso que o articulista de um jornal ou revista faz. A partir de um fato/acontecimento/assunto, ele escreve sobre isso, emitindo sua opinião e argumentando a respeito. Esse tipo de texto pode ser o “artigo de opinião”. Que tal aprendermos sobre esse gênero textual? Essa é uma ótima oportunidade de aprendermos como “argumentar contra ou a favor de um ponto de vista” acerca do assunto tratado no texto. Vamos ver também sobre o gênero textual “reportagem”, pois pode ser por meio dela que, muitas vezes, o articulista “retira” o assunto/tema do artigo que vai escrever. Vamos lá? </a:t>
            </a:r>
            <a:endParaRPr lang="pt-BR" sz="2200" dirty="0">
              <a:latin typeface="Arial Narrow" panose="020B0606020202030204" pitchFamily="34" charset="0"/>
            </a:endParaRPr>
          </a:p>
        </p:txBody>
      </p:sp>
      <p:sp>
        <p:nvSpPr>
          <p:cNvPr id="10" name="CaixaDeTexto 9">
            <a:extLst>
              <a:ext uri="{FF2B5EF4-FFF2-40B4-BE49-F238E27FC236}">
                <a16:creationId xmlns:a16="http://schemas.microsoft.com/office/drawing/2014/main" id="{451A35B5-40E3-5EF7-25C4-BE285FF62CD6}"/>
              </a:ext>
            </a:extLst>
          </p:cNvPr>
          <p:cNvSpPr txBox="1"/>
          <p:nvPr/>
        </p:nvSpPr>
        <p:spPr>
          <a:xfrm>
            <a:off x="304801" y="4790494"/>
            <a:ext cx="11582399" cy="1785104"/>
          </a:xfrm>
          <a:prstGeom prst="rect">
            <a:avLst/>
          </a:prstGeom>
          <a:solidFill>
            <a:schemeClr val="accent2">
              <a:lumMod val="20000"/>
              <a:lumOff val="80000"/>
            </a:schemeClr>
          </a:solidFill>
          <a:ln w="12700">
            <a:solidFill>
              <a:schemeClr val="accent2">
                <a:lumMod val="75000"/>
              </a:schemeClr>
            </a:solidFill>
          </a:ln>
        </p:spPr>
        <p:txBody>
          <a:bodyPr wrap="square">
            <a:spAutoFit/>
          </a:bodyPr>
          <a:lstStyle/>
          <a:p>
            <a:pPr algn="just"/>
            <a:r>
              <a:rPr lang="pt-BR" sz="2200" dirty="0">
                <a:latin typeface="Arial Narrow" panose="020B0606020202030204" pitchFamily="34" charset="0"/>
              </a:rPr>
              <a:t>O </a:t>
            </a:r>
            <a:r>
              <a:rPr lang="pt-BR" sz="2200" b="1" dirty="0">
                <a:latin typeface="Arial Narrow" panose="020B0606020202030204" pitchFamily="34" charset="0"/>
              </a:rPr>
              <a:t>Texto I</a:t>
            </a:r>
            <a:r>
              <a:rPr lang="pt-BR" sz="2200" dirty="0">
                <a:latin typeface="Arial Narrow" panose="020B0606020202030204" pitchFamily="34" charset="0"/>
              </a:rPr>
              <a:t> é uma </a:t>
            </a:r>
            <a:r>
              <a:rPr lang="pt-BR" sz="2200" b="1" dirty="0">
                <a:latin typeface="Arial Narrow" panose="020B0606020202030204" pitchFamily="34" charset="0"/>
              </a:rPr>
              <a:t>reportagem</a:t>
            </a:r>
            <a:r>
              <a:rPr lang="pt-BR" sz="2200" dirty="0">
                <a:latin typeface="Arial Narrow" panose="020B0606020202030204" pitchFamily="34" charset="0"/>
              </a:rPr>
              <a:t> que informa a população sobre um fato/tema/assunto relevante e verdadeiro que fez com que muitas pessoas passassem a discutir sobre o problema (fato) apresentado no texto. O gênero textual reportagem cumpre a “função social” de informar, ao mesmo tempo que prevê criar uma opinião nos leitores. Embora a reportagem possa ser expositiva, informativa, descritiva, narrativa ou opinativa, ela não deve ser confundida com a notícia ou os artigos opinativos.</a:t>
            </a:r>
          </a:p>
        </p:txBody>
      </p:sp>
      <p:pic>
        <p:nvPicPr>
          <p:cNvPr id="11" name="Imagem 10" descr="Interface gráfica do usuário, Texto, Aplicativo&#10;&#10;O conteúdo gerado por IA pode estar incorreto.">
            <a:extLst>
              <a:ext uri="{FF2B5EF4-FFF2-40B4-BE49-F238E27FC236}">
                <a16:creationId xmlns:a16="http://schemas.microsoft.com/office/drawing/2014/main" id="{D21D2935-2C97-2113-3BAB-996409B3A6F7}"/>
              </a:ext>
            </a:extLst>
          </p:cNvPr>
          <p:cNvPicPr>
            <a:picLocks noChangeAspect="1"/>
          </p:cNvPicPr>
          <p:nvPr/>
        </p:nvPicPr>
        <p:blipFill rotWithShape="1">
          <a:blip r:embed="rId2">
            <a:extLst>
              <a:ext uri="{28A0092B-C50C-407E-A947-70E740481C1C}">
                <a14:useLocalDpi xmlns:a14="http://schemas.microsoft.com/office/drawing/2010/main" val="0"/>
              </a:ext>
            </a:extLst>
          </a:blip>
          <a:srcRect t="8388" b="11433"/>
          <a:stretch>
            <a:fillRect/>
          </a:stretch>
        </p:blipFill>
        <p:spPr bwMode="auto">
          <a:xfrm>
            <a:off x="304800" y="3858199"/>
            <a:ext cx="2769808" cy="108469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88098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6251BC-C8B3-CF56-6F6C-F6E8BE71F616}"/>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C44E3D2D-0A69-4F12-D1A0-DC89802A4CE9}"/>
              </a:ext>
            </a:extLst>
          </p:cNvPr>
          <p:cNvSpPr txBox="1"/>
          <p:nvPr/>
        </p:nvSpPr>
        <p:spPr>
          <a:xfrm>
            <a:off x="354106" y="975914"/>
            <a:ext cx="11483788" cy="4154984"/>
          </a:xfrm>
          <a:prstGeom prst="rect">
            <a:avLst/>
          </a:prstGeom>
          <a:solidFill>
            <a:schemeClr val="bg1">
              <a:lumMod val="95000"/>
            </a:schemeClr>
          </a:solidFill>
        </p:spPr>
        <p:txBody>
          <a:bodyPr wrap="square">
            <a:spAutoFit/>
          </a:bodyPr>
          <a:lstStyle/>
          <a:p>
            <a:pPr algn="just"/>
            <a:r>
              <a:rPr lang="pt-BR" sz="2400" b="1" dirty="0">
                <a:latin typeface="Arial Narrow" panose="020B0606020202030204" pitchFamily="34" charset="0"/>
              </a:rPr>
              <a:t>Estudante, o “Contexto” é um dos elementos mais importantes que compõe um texto escrito. Esse elemento tem a função essencial de mostrar o sentido presente em um determinado texto, ou seja, ele define a semântica (significado) principal desse texto escrito. Por exemplo, “Contexto Social”: é aquele que depende diretamente dos elementos sociais, como classe social, as relações interpessoais, ambiente ou ainda o nível de instrução ou escolaridade de um determinado indivíduo para ser compreendido. / “Contexto de Produção”: é a realidade na qual o autor está inserido, assim como a realidade no leitor, o lugar onde o texto foi produzido e onde o texto será lido, são alguns aspectos que definem o contexto de produção. / “Contexto Histórico”: é o que traz como principal componente o cenário histórico no qual o texto foi produzido. Os contextos político, social, econômico ou cultural também ajudam na compreensão do texto. Há outros contextos... Pense nisso!!!</a:t>
            </a:r>
            <a:endParaRPr lang="pt-BR" sz="2400" dirty="0">
              <a:latin typeface="Arial Narrow" panose="020B0606020202030204" pitchFamily="34" charset="0"/>
            </a:endParaRPr>
          </a:p>
        </p:txBody>
      </p:sp>
    </p:spTree>
    <p:extLst>
      <p:ext uri="{BB962C8B-B14F-4D97-AF65-F5344CB8AC3E}">
        <p14:creationId xmlns:p14="http://schemas.microsoft.com/office/powerpoint/2010/main" val="2047057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54CFCB-03FD-E80A-44D3-B0249A6DD402}"/>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E84D265F-9F04-C558-62B4-926312B9C0AF}"/>
              </a:ext>
            </a:extLst>
          </p:cNvPr>
          <p:cNvSpPr txBox="1"/>
          <p:nvPr/>
        </p:nvSpPr>
        <p:spPr>
          <a:xfrm>
            <a:off x="304800" y="961906"/>
            <a:ext cx="11582400" cy="5493812"/>
          </a:xfrm>
          <a:prstGeom prst="rect">
            <a:avLst/>
          </a:prstGeom>
          <a:solidFill>
            <a:schemeClr val="bg1"/>
          </a:solidFill>
        </p:spPr>
        <p:txBody>
          <a:bodyPr wrap="square">
            <a:spAutoFit/>
          </a:bodyPr>
          <a:lstStyle/>
          <a:p>
            <a:r>
              <a:rPr lang="pt-BR" sz="2300" dirty="0">
                <a:latin typeface="Arial Narrow" panose="020B0606020202030204" pitchFamily="34" charset="0"/>
              </a:rPr>
              <a:t>Leia os textos. </a:t>
            </a:r>
          </a:p>
          <a:p>
            <a:endParaRPr lang="pt-BR" sz="2300" dirty="0">
              <a:latin typeface="Arial Narrow" panose="020B0606020202030204" pitchFamily="34" charset="0"/>
            </a:endParaRPr>
          </a:p>
          <a:p>
            <a:r>
              <a:rPr lang="pt-BR" sz="2300" b="1" dirty="0">
                <a:latin typeface="Arial Narrow" panose="020B0606020202030204" pitchFamily="34" charset="0"/>
              </a:rPr>
              <a:t>Texto I</a:t>
            </a:r>
            <a:endParaRPr lang="pt-BR" sz="2300" b="1" dirty="0">
              <a:highlight>
                <a:srgbClr val="FFFF00"/>
              </a:highlight>
              <a:latin typeface="Arial Narrow" panose="020B0606020202030204" pitchFamily="34" charset="0"/>
            </a:endParaRPr>
          </a:p>
          <a:p>
            <a:pPr algn="ctr"/>
            <a:r>
              <a:rPr lang="pt-BR" sz="2300" b="1" dirty="0">
                <a:latin typeface="Arial Narrow" panose="020B0606020202030204" pitchFamily="34" charset="0"/>
              </a:rPr>
              <a:t>Jovens hiperconectados, mas isolados: como a tecnologia impacta as novas gerações</a:t>
            </a:r>
          </a:p>
          <a:p>
            <a:pPr algn="ctr"/>
            <a:r>
              <a:rPr lang="pt-BR" sz="2300" i="1" dirty="0">
                <a:latin typeface="Arial Narrow" panose="020B0606020202030204" pitchFamily="34" charset="0"/>
              </a:rPr>
              <a:t>Psicanalista aponta os efeitos da vida digital sobre as relações sociais e emocionais e defende o uso consciente da tecnologia</a:t>
            </a:r>
          </a:p>
          <a:p>
            <a:pPr algn="r"/>
            <a:endParaRPr lang="pt-BR" sz="2000" dirty="0">
              <a:latin typeface="Arial Narrow" panose="020B0606020202030204" pitchFamily="34" charset="0"/>
            </a:endParaRPr>
          </a:p>
          <a:p>
            <a:pPr algn="r"/>
            <a:r>
              <a:rPr lang="pt-BR" sz="2000" dirty="0">
                <a:latin typeface="Arial Narrow" panose="020B0606020202030204" pitchFamily="34" charset="0"/>
              </a:rPr>
              <a:t>Autor: Revista Educação</a:t>
            </a:r>
          </a:p>
          <a:p>
            <a:pPr indent="542925" algn="just" defTabSz="358775"/>
            <a:r>
              <a:rPr lang="pt-BR" sz="2300" dirty="0">
                <a:latin typeface="Arial Narrow" panose="020B0606020202030204" pitchFamily="34" charset="0"/>
              </a:rPr>
              <a:t>Brasil é o segundo país do mundo em que os usuários passam mais tempo online: em média, 9 horas e 13 minutos por dia, segundo o relatório Digital 2024 – Global Overview Report, produzido pelas agências </a:t>
            </a:r>
            <a:r>
              <a:rPr lang="pt-BR" sz="2300" dirty="0" err="1">
                <a:latin typeface="Arial Narrow" panose="020B0606020202030204" pitchFamily="34" charset="0"/>
              </a:rPr>
              <a:t>We</a:t>
            </a:r>
            <a:r>
              <a:rPr lang="pt-BR" sz="2300" dirty="0">
                <a:latin typeface="Arial Narrow" panose="020B0606020202030204" pitchFamily="34" charset="0"/>
              </a:rPr>
              <a:t> Are Social e </a:t>
            </a:r>
            <a:r>
              <a:rPr lang="pt-BR" sz="2300" dirty="0" err="1">
                <a:latin typeface="Arial Narrow" panose="020B0606020202030204" pitchFamily="34" charset="0"/>
              </a:rPr>
              <a:t>Meltwater</a:t>
            </a:r>
            <a:r>
              <a:rPr lang="pt-BR" sz="2300" dirty="0">
                <a:latin typeface="Arial Narrow" panose="020B0606020202030204" pitchFamily="34" charset="0"/>
              </a:rPr>
              <a:t>. O tempo elevado de conexão tem gerado impactos especialmente entre os tidos como jovens hiperconectados, que cresceram com a tecnologia como parte do cotidiano.</a:t>
            </a:r>
          </a:p>
          <a:p>
            <a:pPr indent="542925" algn="just" defTabSz="358775"/>
            <a:r>
              <a:rPr lang="pt-BR" sz="2300" dirty="0">
                <a:latin typeface="Arial Narrow" panose="020B0606020202030204" pitchFamily="34" charset="0"/>
              </a:rPr>
              <a:t>Segundo o psicanalista Francis Willian Bueno Lourenço, professor de Psicologia da Pontifícia Universidade Católica do Paraná (PUCPR), campus Londrina, a hiperconexão tem efeitos profundos na forma como os jovens lidam com o tempo, as relações e a própria realidade. [...]</a:t>
            </a:r>
          </a:p>
          <a:p>
            <a:pPr algn="r"/>
            <a:r>
              <a:rPr lang="pt-BR" sz="1200" dirty="0">
                <a:latin typeface="Arial Narrow" panose="020B0606020202030204" pitchFamily="34" charset="0"/>
              </a:rPr>
              <a:t>Disponível em: https://revistaeducacao.com.br/2025/07/22/jovens-hiperconectados-isolados/. Acesso em: 7 out. 2025.</a:t>
            </a:r>
          </a:p>
        </p:txBody>
      </p:sp>
    </p:spTree>
    <p:extLst>
      <p:ext uri="{BB962C8B-B14F-4D97-AF65-F5344CB8AC3E}">
        <p14:creationId xmlns:p14="http://schemas.microsoft.com/office/powerpoint/2010/main" val="21011320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F555F-5846-2B8B-E5DA-083326D84F47}"/>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E07531C-8106-035D-6321-9BC5D1CE4982}"/>
              </a:ext>
            </a:extLst>
          </p:cNvPr>
          <p:cNvSpPr txBox="1"/>
          <p:nvPr/>
        </p:nvSpPr>
        <p:spPr>
          <a:xfrm>
            <a:off x="366712" y="1082203"/>
            <a:ext cx="11458575" cy="5302862"/>
          </a:xfrm>
          <a:prstGeom prst="rect">
            <a:avLst/>
          </a:prstGeom>
          <a:solidFill>
            <a:schemeClr val="bg1"/>
          </a:solidFill>
        </p:spPr>
        <p:txBody>
          <a:bodyPr wrap="square">
            <a:spAutoFit/>
          </a:bodyPr>
          <a:lstStyle/>
          <a:p>
            <a:pPr>
              <a:lnSpc>
                <a:spcPct val="114000"/>
              </a:lnSpc>
            </a:pPr>
            <a:r>
              <a:rPr lang="pt-BR" sz="2300" b="1" dirty="0">
                <a:latin typeface="Arial Narrow" panose="020B0606020202030204" pitchFamily="34" charset="0"/>
              </a:rPr>
              <a:t>Texto II</a:t>
            </a:r>
          </a:p>
          <a:p>
            <a:pPr algn="ctr">
              <a:lnSpc>
                <a:spcPct val="114000"/>
              </a:lnSpc>
            </a:pPr>
            <a:r>
              <a:rPr lang="pt-BR" sz="2300" b="1" dirty="0">
                <a:latin typeface="Arial Narrow" panose="020B0606020202030204" pitchFamily="34" charset="0"/>
              </a:rPr>
              <a:t>Crianças e adolescentes no mundo digital: preocupações e desafios</a:t>
            </a:r>
          </a:p>
          <a:p>
            <a:pPr algn="r">
              <a:lnSpc>
                <a:spcPct val="114000"/>
              </a:lnSpc>
            </a:pPr>
            <a:r>
              <a:rPr lang="pt-BR" sz="2300" b="1" dirty="0">
                <a:latin typeface="Arial Narrow" panose="020B0606020202030204" pitchFamily="34" charset="0"/>
              </a:rPr>
              <a:t> </a:t>
            </a:r>
            <a:r>
              <a:rPr lang="pt-BR" dirty="0">
                <a:latin typeface="Arial Narrow" panose="020B0606020202030204" pitchFamily="34" charset="0"/>
              </a:rPr>
              <a:t>Adriana </a:t>
            </a:r>
            <a:r>
              <a:rPr lang="pt-BR" dirty="0" err="1">
                <a:latin typeface="Arial Narrow" panose="020B0606020202030204" pitchFamily="34" charset="0"/>
              </a:rPr>
              <a:t>Garibe</a:t>
            </a:r>
            <a:endParaRPr lang="pt-BR" dirty="0">
              <a:latin typeface="Arial Narrow" panose="020B0606020202030204" pitchFamily="34" charset="0"/>
            </a:endParaRPr>
          </a:p>
          <a:p>
            <a:pPr indent="542925" algn="just">
              <a:lnSpc>
                <a:spcPct val="114000"/>
              </a:lnSpc>
            </a:pPr>
            <a:r>
              <a:rPr lang="pt-BR" sz="2300" dirty="0">
                <a:latin typeface="Arial Narrow" panose="020B0606020202030204" pitchFamily="34" charset="0"/>
              </a:rPr>
              <a:t>Não há dúvida que as crianças e os adolescentes do mundo moderno são usuários assíduos da internet e da tecnologia em geral. Na maioria das vezes eles têm até mais familiaridade e facilidade em lidar com os avanços da tecnologia e com os mais diversos dispositivos e sistemas eletrônicos do que os adultos, uma vez que já nasceram inseridos nesse universo digital. Inclusive, um terço dos usuários de internet no mundo são crianças, mesmo considerando que mais de quatro milhões de crianças e adolescentes não têm acesso à internet.</a:t>
            </a:r>
          </a:p>
          <a:p>
            <a:pPr indent="542925" algn="just">
              <a:lnSpc>
                <a:spcPct val="114000"/>
              </a:lnSpc>
            </a:pPr>
            <a:r>
              <a:rPr lang="pt-BR" sz="2300" dirty="0">
                <a:latin typeface="Arial Narrow" panose="020B0606020202030204" pitchFamily="34" charset="0"/>
              </a:rPr>
              <a:t>Crianças e adolescentes utilizam os mais diversos meios digitais para trabalhos escolares, contatos com família e amigos e principalmente para diversão através de filmes, séries, jogos e redes sociais. Com a pandemia da Covid-19, o uso da internet e dos aparelhos eletrônicos se intensificou à medida que as aulas passaram a ser ministradas de forma on-line.</a:t>
            </a:r>
          </a:p>
        </p:txBody>
      </p:sp>
    </p:spTree>
    <p:extLst>
      <p:ext uri="{BB962C8B-B14F-4D97-AF65-F5344CB8AC3E}">
        <p14:creationId xmlns:p14="http://schemas.microsoft.com/office/powerpoint/2010/main" val="42382461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E452E-35E3-AEAB-0351-BD147EFA5FBB}"/>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C8BE48C3-A476-A4F9-8A7F-8EB77B3AEE43}"/>
              </a:ext>
            </a:extLst>
          </p:cNvPr>
          <p:cNvSpPr txBox="1"/>
          <p:nvPr/>
        </p:nvSpPr>
        <p:spPr>
          <a:xfrm>
            <a:off x="328612" y="1152480"/>
            <a:ext cx="11401426" cy="5047536"/>
          </a:xfrm>
          <a:prstGeom prst="rect">
            <a:avLst/>
          </a:prstGeom>
          <a:solidFill>
            <a:schemeClr val="bg1"/>
          </a:solidFill>
        </p:spPr>
        <p:txBody>
          <a:bodyPr wrap="square">
            <a:spAutoFit/>
          </a:bodyPr>
          <a:lstStyle/>
          <a:p>
            <a:pPr indent="542925" algn="just"/>
            <a:r>
              <a:rPr lang="pt-BR" sz="2300" dirty="0">
                <a:latin typeface="Arial Narrow" panose="020B0606020202030204" pitchFamily="34" charset="0"/>
              </a:rPr>
              <a:t>Contudo, em que pesem os benefícios trazidos pela tecnologia, o uso da internet pelas crianças e adolescentes traz inúmeras preocupações. Isto porque os menores nem sempre têm o discernimento necessário e nem maturidade para evitar o acesso a conteúdos nocivos, bem como para impedir o uso indevido de seus dados pessoais, a prática de cyberbullying [...].</a:t>
            </a:r>
          </a:p>
          <a:p>
            <a:pPr indent="542925" algn="just"/>
            <a:r>
              <a:rPr lang="pt-BR" sz="2300" dirty="0">
                <a:latin typeface="Arial Narrow" panose="020B0606020202030204" pitchFamily="34" charset="0"/>
              </a:rPr>
              <a:t>O arcabouço jurídico voltado para proteção dos menores é grande, de modo que podemos citar o artigo 227 da Constituição Federal, a Convenção sobre Direitos da Criança, Estatuto da Criança e do Adolescente, os artigos 36, 37 e 38 do Código de Defesa do Consumidor, o Marco Legal da Primeira Infância e a Lei Geral de Proteção de Dados, entre outros. Todavia, legislar sobre o tema não se mostra suficiente e não esgota as preocupações e desafios que envolvem o tratamento de dados pessoais de menores e o uso da tecnologia por eles.</a:t>
            </a:r>
          </a:p>
          <a:p>
            <a:pPr indent="542925" algn="just"/>
            <a:r>
              <a:rPr lang="pt-BR" sz="2300" dirty="0">
                <a:latin typeface="Arial Narrow" panose="020B0606020202030204" pitchFamily="34" charset="0"/>
              </a:rPr>
              <a:t>Sendo assim, se faz necessária a criação de mecanismos de controle efetivo para evitar que a tecnologia e a internet sejam utilizadas em malefício dos menores, justamente para fazer valer o que prevê a legislação. Além dos mecanismos de controle, é preciso investir principalmente em educação digital, uma vez que a proibição do uso de tais tecnologias pelos menores não nos parece ser uma saída</a:t>
            </a:r>
          </a:p>
        </p:txBody>
      </p:sp>
    </p:spTree>
    <p:extLst>
      <p:ext uri="{BB962C8B-B14F-4D97-AF65-F5344CB8AC3E}">
        <p14:creationId xmlns:p14="http://schemas.microsoft.com/office/powerpoint/2010/main" val="3836222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E5240-8E20-AD47-36D0-7C6689D543B2}"/>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DD271DC2-A0D1-0DF9-ECE2-82BF3A0128B5}"/>
              </a:ext>
            </a:extLst>
          </p:cNvPr>
          <p:cNvSpPr txBox="1"/>
          <p:nvPr/>
        </p:nvSpPr>
        <p:spPr>
          <a:xfrm>
            <a:off x="390525" y="1122224"/>
            <a:ext cx="11410950" cy="5139869"/>
          </a:xfrm>
          <a:prstGeom prst="rect">
            <a:avLst/>
          </a:prstGeom>
          <a:solidFill>
            <a:schemeClr val="bg1"/>
          </a:solidFill>
        </p:spPr>
        <p:txBody>
          <a:bodyPr wrap="square">
            <a:spAutoFit/>
          </a:bodyPr>
          <a:lstStyle/>
          <a:p>
            <a:pPr algn="just"/>
            <a:r>
              <a:rPr lang="pt-BR" sz="2300" dirty="0">
                <a:latin typeface="Arial Narrow" panose="020B0606020202030204" pitchFamily="34" charset="0"/>
              </a:rPr>
              <a:t>viável, já que as novas gerações estão completamente inseridas neste universo digital e tecnológico. As crianças precisam ser protegidas ‘na’ internet e não ‘da’ internet propriamente dita.</a:t>
            </a:r>
          </a:p>
          <a:p>
            <a:pPr indent="542925" algn="just"/>
            <a:r>
              <a:rPr lang="pt-BR" sz="2300" dirty="0">
                <a:latin typeface="Arial Narrow" panose="020B0606020202030204" pitchFamily="34" charset="0"/>
              </a:rPr>
              <a:t>Diversos dispositivos já podem ser conectados à internet, os quais realizam a constante coleta de dados pessoais e hábitos dos usuários, dentre eles crianças e adolescentes. Nesse sentido, muitos brinquedos, dispositivos eletrônicos, bem como mídias sociais usadas pelos menores, realizam o tratamento de dados pessoais e influenciam seu comportamento, o que merece atenção, pois de acordo com a Lei Geral de Proteção de Dados, a coleta e o uso de dados pessoais de crianças e adolescentes só é lícita se for realizada no seu ‘melhor interesse’.</a:t>
            </a:r>
          </a:p>
          <a:p>
            <a:pPr indent="542925" algn="just"/>
            <a:r>
              <a:rPr lang="pt-BR" sz="2400" dirty="0">
                <a:latin typeface="Arial Narrow" panose="020B0606020202030204" pitchFamily="34" charset="0"/>
              </a:rPr>
              <a:t>Sabemos, contudo, que na maioria das vezes o tratamento de dados pessoais visa o melhor interesse das corporações e não dos usuários.</a:t>
            </a:r>
          </a:p>
          <a:p>
            <a:pPr indent="542925" algn="just"/>
            <a:r>
              <a:rPr lang="pt-BR" sz="2400" dirty="0">
                <a:latin typeface="Arial Narrow" panose="020B0606020202030204" pitchFamily="34" charset="0"/>
              </a:rPr>
              <a:t>Outra prática muito comum envolvendo os menores em ambiente digital e que merece atenção é o chamado </a:t>
            </a:r>
            <a:r>
              <a:rPr lang="pt-BR" sz="2400" dirty="0" err="1">
                <a:latin typeface="Arial Narrow" panose="020B0606020202030204" pitchFamily="34" charset="0"/>
              </a:rPr>
              <a:t>sharenting</a:t>
            </a:r>
            <a:r>
              <a:rPr lang="pt-BR" sz="2400" dirty="0">
                <a:latin typeface="Arial Narrow" panose="020B0606020202030204" pitchFamily="34" charset="0"/>
              </a:rPr>
              <a:t>, que consiste na divulgação de imagens ou criação de perfis pelos próprios pais para seus filhos menores de idade em nome deles, visando ou não fins comerciais. Isso também levanta preocupações, pois as crianças e adolescentes se encontram em fase sensível do</a:t>
            </a:r>
            <a:endParaRPr lang="pt-BR" sz="2300" dirty="0">
              <a:latin typeface="Arial Narrow" panose="020B0606020202030204" pitchFamily="34" charset="0"/>
            </a:endParaRPr>
          </a:p>
        </p:txBody>
      </p:sp>
    </p:spTree>
    <p:extLst>
      <p:ext uri="{BB962C8B-B14F-4D97-AF65-F5344CB8AC3E}">
        <p14:creationId xmlns:p14="http://schemas.microsoft.com/office/powerpoint/2010/main" val="11510275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332CF-3B41-9DCC-A494-C090A9FF435B}"/>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70922E21-B196-DDF9-C4DC-FCC0ACA07E02}"/>
              </a:ext>
            </a:extLst>
          </p:cNvPr>
          <p:cNvSpPr txBox="1"/>
          <p:nvPr/>
        </p:nvSpPr>
        <p:spPr>
          <a:xfrm>
            <a:off x="390525" y="976491"/>
            <a:ext cx="11363326" cy="5401479"/>
          </a:xfrm>
          <a:prstGeom prst="rect">
            <a:avLst/>
          </a:prstGeom>
          <a:solidFill>
            <a:schemeClr val="bg1"/>
          </a:solidFill>
        </p:spPr>
        <p:txBody>
          <a:bodyPr wrap="square">
            <a:spAutoFit/>
          </a:bodyPr>
          <a:lstStyle/>
          <a:p>
            <a:pPr algn="just"/>
            <a:r>
              <a:rPr lang="pt-BR" sz="2300" dirty="0">
                <a:latin typeface="Arial Narrow" panose="020B0606020202030204" pitchFamily="34" charset="0"/>
              </a:rPr>
              <a:t>desenvolvimento humano, sendo assim, mais vulneráveis. É nesta fase que o indivíduo começa a formar suas percepções e valores a partir das influências que sofre.</a:t>
            </a:r>
          </a:p>
          <a:p>
            <a:pPr indent="542925" algn="just"/>
            <a:r>
              <a:rPr lang="pt-BR" sz="2300" dirty="0">
                <a:latin typeface="Arial Narrow" panose="020B0606020202030204" pitchFamily="34" charset="0"/>
              </a:rPr>
              <a:t>Nesse sentido, é importante que o menor tenha contato com conteúdo de qualidade, que lhe possa agregar valor, garantindo, assim, sua privacidade, integridade moral, psíquica, física e sexual. Evitando assim, o incentivo ao hiperconsumo, distanciamento social, prática de discriminação digital e exploração comercial. A exploração comercial e a publicidade infantil sem a devida observância do ‘melhor interesse’ do menor trazem inúmeros malefícios para sua formação, tais como: consumismo, erotização precoce, distúrbios alimentares, estímulos à violência e uso de drogas ou álcool, distanciamento do indivíduo de prática de exercícios e atividades criativas ao ar livre, entre outros.</a:t>
            </a:r>
          </a:p>
          <a:p>
            <a:pPr indent="542925" algn="just"/>
            <a:r>
              <a:rPr lang="pt-BR" sz="2300" dirty="0">
                <a:latin typeface="Arial Narrow" panose="020B0606020202030204" pitchFamily="34" charset="0"/>
              </a:rPr>
              <a:t>Dessa forma, é dever de todos aqueles que estejam envolvidos direta ou indiretamente na formação de crianças e adolescentes como pais, responsáveis, professores, estado, líderes religiosos e até mesmo empresas, garantir o ‘melhor interesse’ do menor.</a:t>
            </a:r>
          </a:p>
          <a:p>
            <a:pPr indent="542925" algn="just"/>
            <a:r>
              <a:rPr lang="pt-BR" sz="2300" dirty="0">
                <a:latin typeface="Arial Narrow" panose="020B0606020202030204" pitchFamily="34" charset="0"/>
              </a:rPr>
              <a:t>Nesse sentido, algumas ações podem ser adotadas, tais como minimização no uso de dados pessoais, restringindo a coleta ao que for realmente imprescindível, espaços digitais livres de exploração comercial e publicidade infantil, técnicas de indução educativas, padrões de segurança e indicação</a:t>
            </a:r>
          </a:p>
        </p:txBody>
      </p:sp>
    </p:spTree>
    <p:extLst>
      <p:ext uri="{BB962C8B-B14F-4D97-AF65-F5344CB8AC3E}">
        <p14:creationId xmlns:p14="http://schemas.microsoft.com/office/powerpoint/2010/main" val="6754699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72B94-1523-2A4B-AD92-DC306479DD7C}"/>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225E83D2-AF53-AB4C-3B3B-257C921CDFAE}"/>
              </a:ext>
            </a:extLst>
          </p:cNvPr>
          <p:cNvSpPr txBox="1"/>
          <p:nvPr/>
        </p:nvSpPr>
        <p:spPr>
          <a:xfrm>
            <a:off x="215153" y="976491"/>
            <a:ext cx="11707907" cy="430887"/>
          </a:xfrm>
          <a:prstGeom prst="rect">
            <a:avLst/>
          </a:prstGeom>
          <a:solidFill>
            <a:schemeClr val="bg1"/>
          </a:solidFill>
        </p:spPr>
        <p:txBody>
          <a:bodyPr wrap="square">
            <a:spAutoFit/>
          </a:bodyPr>
          <a:lstStyle/>
          <a:p>
            <a:pPr algn="just"/>
            <a:endParaRPr lang="pt-BR" sz="2200" dirty="0">
              <a:latin typeface="Arial Narrow" panose="020B0606020202030204" pitchFamily="34" charset="0"/>
            </a:endParaRPr>
          </a:p>
        </p:txBody>
      </p:sp>
      <p:sp>
        <p:nvSpPr>
          <p:cNvPr id="3" name="CaixaDeTexto 2">
            <a:extLst>
              <a:ext uri="{FF2B5EF4-FFF2-40B4-BE49-F238E27FC236}">
                <a16:creationId xmlns:a16="http://schemas.microsoft.com/office/drawing/2014/main" id="{976803EF-9753-FEBA-FA40-D4794939C345}"/>
              </a:ext>
            </a:extLst>
          </p:cNvPr>
          <p:cNvSpPr txBox="1"/>
          <p:nvPr/>
        </p:nvSpPr>
        <p:spPr>
          <a:xfrm>
            <a:off x="409575" y="871716"/>
            <a:ext cx="11391900" cy="1708160"/>
          </a:xfrm>
          <a:prstGeom prst="rect">
            <a:avLst/>
          </a:prstGeom>
          <a:noFill/>
        </p:spPr>
        <p:txBody>
          <a:bodyPr wrap="square">
            <a:spAutoFit/>
          </a:bodyPr>
          <a:lstStyle/>
          <a:p>
            <a:pPr algn="just"/>
            <a:r>
              <a:rPr lang="pt-BR" sz="2300" dirty="0">
                <a:latin typeface="Arial Narrow" panose="020B0606020202030204" pitchFamily="34" charset="0"/>
              </a:rPr>
              <a:t>classificativa. Acrescento que as empresas sejam fiscalizadas para que estabeleçam os mais altos padrões de ética, transparência, privacidade e segurança em relação ao design, distribuição e comercialização de seus produtos e serviços.</a:t>
            </a:r>
          </a:p>
          <a:p>
            <a:pPr algn="just"/>
            <a:endParaRPr lang="pt-BR" sz="800" dirty="0">
              <a:latin typeface="Arial Narrow" panose="020B0606020202030204" pitchFamily="34" charset="0"/>
            </a:endParaRPr>
          </a:p>
          <a:p>
            <a:pPr algn="r"/>
            <a:r>
              <a:rPr lang="pt-BR" sz="1600" dirty="0">
                <a:latin typeface="Arial Narrow" panose="020B0606020202030204" pitchFamily="34" charset="0"/>
              </a:rPr>
              <a:t>Adriana </a:t>
            </a:r>
            <a:r>
              <a:rPr lang="pt-BR" sz="1600" dirty="0" err="1">
                <a:latin typeface="Arial Narrow" panose="020B0606020202030204" pitchFamily="34" charset="0"/>
              </a:rPr>
              <a:t>Garibe</a:t>
            </a:r>
            <a:r>
              <a:rPr lang="pt-BR" sz="1600" dirty="0">
                <a:latin typeface="Arial Narrow" panose="020B0606020202030204" pitchFamily="34" charset="0"/>
              </a:rPr>
              <a:t> é advogada e coordenadora da área de Direito Digital do Lemos Advocacia Para Negócios.</a:t>
            </a:r>
          </a:p>
          <a:p>
            <a:pPr algn="r"/>
            <a:r>
              <a:rPr lang="pt-BR" sz="1200" dirty="0">
                <a:latin typeface="Arial Narrow" panose="020B0606020202030204" pitchFamily="34" charset="0"/>
              </a:rPr>
              <a:t>Disponível em: https://horacampinas.com.br/artigo-criancas-e-adolescentes-no-mundo-digital-preocupacoes-e-desafios-por-adriana-garibe/. Acesso em: 7 out. 2025.</a:t>
            </a:r>
          </a:p>
        </p:txBody>
      </p:sp>
      <p:sp>
        <p:nvSpPr>
          <p:cNvPr id="5" name="CaixaDeTexto 4">
            <a:extLst>
              <a:ext uri="{FF2B5EF4-FFF2-40B4-BE49-F238E27FC236}">
                <a16:creationId xmlns:a16="http://schemas.microsoft.com/office/drawing/2014/main" id="{03D21F52-AF94-6A08-1E4A-A6D7E50ADFF1}"/>
              </a:ext>
            </a:extLst>
          </p:cNvPr>
          <p:cNvSpPr txBox="1"/>
          <p:nvPr/>
        </p:nvSpPr>
        <p:spPr>
          <a:xfrm>
            <a:off x="409574" y="2833289"/>
            <a:ext cx="11391901" cy="3631763"/>
          </a:xfrm>
          <a:prstGeom prst="rect">
            <a:avLst/>
          </a:prstGeom>
          <a:solidFill>
            <a:schemeClr val="tx2">
              <a:lumMod val="20000"/>
              <a:lumOff val="80000"/>
            </a:schemeClr>
          </a:solidFill>
        </p:spPr>
        <p:txBody>
          <a:bodyPr wrap="square">
            <a:spAutoFit/>
          </a:bodyPr>
          <a:lstStyle/>
          <a:p>
            <a:pPr algn="just"/>
            <a:r>
              <a:rPr lang="pt-BR" sz="2300" b="1" dirty="0">
                <a:latin typeface="Arial Narrow" panose="020B0606020202030204" pitchFamily="34" charset="0"/>
              </a:rPr>
              <a:t>Estudante, após a discussão em grupo, chegou a hora de responder as atividades com a ajuda do seu(sua) professor(a). A identificação do tema de um texto é uma “habilidade bem complexa”, que exige uma série de tarefas cognitivas para se chegar ao tema em torno do qual o texto foi desenvolvido. Orientamos que você: leia o texto todo atentamente para entender o assunto/tema geral. Vá grifando, no decorrer do texto, palavras/ideias/expressões-chave que dialogam com o tema, que se repetem, que retomam (elas são pistas importantes). Analise o título e a introdução que, normalmente, fornecem pistas sobre o tema. Resuma o texto em uma única frase, pois essa frase revelará o tema de modo direto. Atente-se para a progressão temática (é a forma como um tema central é desenvolvido ao longo do texto, com informações novas e relacionadas a ele) e para a progressão textual (é o modo como essas ideias são apresentadas e conectadas/ligadas). </a:t>
            </a:r>
            <a:endParaRPr lang="pt-BR" sz="2300" dirty="0">
              <a:latin typeface="Arial Narrow" panose="020B0606020202030204" pitchFamily="34" charset="0"/>
            </a:endParaRPr>
          </a:p>
        </p:txBody>
      </p:sp>
    </p:spTree>
    <p:extLst>
      <p:ext uri="{BB962C8B-B14F-4D97-AF65-F5344CB8AC3E}">
        <p14:creationId xmlns:p14="http://schemas.microsoft.com/office/powerpoint/2010/main" val="37150124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9E410-70AE-F157-9F1D-4087D44C5171}"/>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3C9EE967-5A1A-A993-1524-CB7D807BCBF1}"/>
              </a:ext>
            </a:extLst>
          </p:cNvPr>
          <p:cNvSpPr txBox="1"/>
          <p:nvPr/>
        </p:nvSpPr>
        <p:spPr>
          <a:xfrm>
            <a:off x="385762" y="1051570"/>
            <a:ext cx="11420476" cy="5047536"/>
          </a:xfrm>
          <a:prstGeom prst="rect">
            <a:avLst/>
          </a:prstGeom>
          <a:solidFill>
            <a:schemeClr val="bg1"/>
          </a:solidFill>
        </p:spPr>
        <p:txBody>
          <a:bodyPr wrap="square">
            <a:spAutoFit/>
          </a:bodyPr>
          <a:lstStyle/>
          <a:p>
            <a:pPr algn="just"/>
            <a:r>
              <a:rPr lang="pt-BR" sz="2300" b="1" dirty="0">
                <a:latin typeface="Arial Narrow" panose="020B0606020202030204" pitchFamily="34" charset="0"/>
              </a:rPr>
              <a:t>2</a:t>
            </a:r>
            <a:r>
              <a:rPr lang="pt-BR" sz="2300" dirty="0">
                <a:latin typeface="Arial Narrow" panose="020B0606020202030204" pitchFamily="34" charset="0"/>
              </a:rPr>
              <a:t>. Todo texto tem uma intencionalidade comunicativa, assim, o autor, ao escrevê-lo, o faz a partir de uma “ideia central/principal”, que é o tema/assunto desse texto. Nesse processo, o tema é a base que norteia, direciona a elaboração do texto. Qual é o assunto/tema do Texto II? </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3</a:t>
            </a:r>
            <a:r>
              <a:rPr lang="pt-BR" sz="2300" dirty="0">
                <a:latin typeface="Arial Narrow" panose="020B0606020202030204" pitchFamily="34" charset="0"/>
              </a:rPr>
              <a:t>. Transcreva do parágrafo 1º ao 5º, do Texto II, palavras/expressões-chave que confirmam o tema/assunto do texto.</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4</a:t>
            </a:r>
            <a:r>
              <a:rPr lang="pt-BR" sz="2300" dirty="0">
                <a:latin typeface="Arial Narrow" panose="020B0606020202030204" pitchFamily="34" charset="0"/>
              </a:rPr>
              <a:t>. Qual a finalidade do gênero textual artigo de opinião?</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5</a:t>
            </a:r>
            <a:r>
              <a:rPr lang="pt-BR" sz="2300" dirty="0">
                <a:latin typeface="Arial Narrow" panose="020B0606020202030204" pitchFamily="34" charset="0"/>
              </a:rPr>
              <a:t>. O Texto I é uma reportagem. Esse gênero textual tem por finalidade informar/abordar detalhadamente sobre um fato ou tema/assunto de interesse público. Qual é a finalidade dessa reportagem? </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6</a:t>
            </a:r>
            <a:r>
              <a:rPr lang="pt-BR" sz="2300" dirty="0">
                <a:latin typeface="Arial Narrow" panose="020B0606020202030204" pitchFamily="34" charset="0"/>
              </a:rPr>
              <a:t>. De acordo com o Texto I, o que significa ser um “jovem hiperconectado”? Quais os efeitos dessa “hiperconexão” para o jovem?</a:t>
            </a:r>
          </a:p>
        </p:txBody>
      </p:sp>
    </p:spTree>
    <p:extLst>
      <p:ext uri="{BB962C8B-B14F-4D97-AF65-F5344CB8AC3E}">
        <p14:creationId xmlns:p14="http://schemas.microsoft.com/office/powerpoint/2010/main" val="20343472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1A8D6-26FB-0D39-FE6A-E2A8D4C62CF6}"/>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3A8258C9-F197-84C5-914D-F751F092248E}"/>
              </a:ext>
            </a:extLst>
          </p:cNvPr>
          <p:cNvSpPr txBox="1"/>
          <p:nvPr/>
        </p:nvSpPr>
        <p:spPr>
          <a:xfrm>
            <a:off x="290511" y="738366"/>
            <a:ext cx="11606214" cy="6186309"/>
          </a:xfrm>
          <a:prstGeom prst="rect">
            <a:avLst/>
          </a:prstGeom>
          <a:solidFill>
            <a:schemeClr val="bg1"/>
          </a:solidFill>
        </p:spPr>
        <p:txBody>
          <a:bodyPr wrap="square">
            <a:spAutoFit/>
          </a:bodyPr>
          <a:lstStyle/>
          <a:p>
            <a:pPr algn="just"/>
            <a:r>
              <a:rPr lang="pt-BR" sz="2200" b="1" dirty="0">
                <a:latin typeface="Arial Narrow" panose="020B0606020202030204" pitchFamily="34" charset="0"/>
              </a:rPr>
              <a:t>7</a:t>
            </a:r>
            <a:r>
              <a:rPr lang="pt-BR" sz="2200" dirty="0">
                <a:latin typeface="Arial Narrow" panose="020B0606020202030204" pitchFamily="34" charset="0"/>
              </a:rPr>
              <a:t>. Após a leitura do texto I (reportagem) e do texto II (artigo de opinião), é possível identificar se um texto dialoga com o outro, isto é, os dois textos têm algo em comum? O quê?</a:t>
            </a:r>
          </a:p>
          <a:p>
            <a:pPr algn="just"/>
            <a:endParaRPr lang="pt-BR" sz="2000" dirty="0">
              <a:latin typeface="Arial Narrow" panose="020B0606020202030204" pitchFamily="34" charset="0"/>
            </a:endParaRPr>
          </a:p>
          <a:p>
            <a:pPr algn="just"/>
            <a:r>
              <a:rPr lang="pt-BR" sz="2200" b="1" dirty="0">
                <a:latin typeface="Arial Narrow" panose="020B0606020202030204" pitchFamily="34" charset="0"/>
              </a:rPr>
              <a:t>8</a:t>
            </a:r>
            <a:r>
              <a:rPr lang="pt-BR" sz="2200" dirty="0">
                <a:latin typeface="Arial Narrow" panose="020B0606020202030204" pitchFamily="34" charset="0"/>
              </a:rPr>
              <a:t>. Esse tema é de interesse público? Justifique sua opinião.</a:t>
            </a:r>
          </a:p>
          <a:p>
            <a:pPr algn="just"/>
            <a:endParaRPr lang="pt-BR" sz="2000" dirty="0">
              <a:latin typeface="Arial Narrow" panose="020B0606020202030204" pitchFamily="34" charset="0"/>
            </a:endParaRPr>
          </a:p>
          <a:p>
            <a:pPr algn="just"/>
            <a:r>
              <a:rPr lang="pt-BR" sz="2200" b="1" dirty="0">
                <a:latin typeface="Arial Narrow" panose="020B0606020202030204" pitchFamily="34" charset="0"/>
              </a:rPr>
              <a:t>9</a:t>
            </a:r>
            <a:r>
              <a:rPr lang="pt-BR" sz="2200" dirty="0">
                <a:latin typeface="Arial Narrow" panose="020B0606020202030204" pitchFamily="34" charset="0"/>
              </a:rPr>
              <a:t>. Considerando a leitura e a temática dos Textos I e II, as discussões em grupo e a leitura da atualidade, responda. </a:t>
            </a:r>
          </a:p>
          <a:p>
            <a:pPr algn="just"/>
            <a:r>
              <a:rPr lang="pt-BR" sz="2200" dirty="0">
                <a:latin typeface="Arial Narrow" panose="020B0606020202030204" pitchFamily="34" charset="0"/>
              </a:rPr>
              <a:t>a) A expressão “viver em um mundo digital” significa viver em uma realidade em que a tecnologia e o uso da internet estão presentes em quase todos os aspectos da vida. Em outras palavras, é viver em um tempo em que grande parte das nossas atividades — como trabalhar, estudar, se comunicar, fazer compras, buscar informações ou se divertir — acontece por meio de dispositivos eletrônicos (celulares, computadores, tablets) e plataformas digitais (redes sociais, aplicativos, sites etc.). Comente sobre essa expressão, emitindo sua opinião sobre a importância de discutir o assunto e buscar soluções para o problema. Mas lembre-se, nosso foco é no uso das tecnologias por crianças e jovens. </a:t>
            </a:r>
          </a:p>
          <a:p>
            <a:pPr algn="just"/>
            <a:endParaRPr lang="pt-BR" dirty="0">
              <a:latin typeface="Arial Narrow" panose="020B0606020202030204" pitchFamily="34" charset="0"/>
            </a:endParaRPr>
          </a:p>
          <a:p>
            <a:pPr algn="just"/>
            <a:r>
              <a:rPr lang="pt-BR" sz="2200" dirty="0">
                <a:latin typeface="Arial Narrow" panose="020B0606020202030204" pitchFamily="34" charset="0"/>
              </a:rPr>
              <a:t>b) Já vimos que o tempo excessivo de conexão com a internet causa impactos diversos em crianças e jovens, gerando preocupações e desafios. Pensando nisso, elabore questionamentos e soluções possíveis para essa problemática.</a:t>
            </a:r>
          </a:p>
        </p:txBody>
      </p:sp>
    </p:spTree>
    <p:extLst>
      <p:ext uri="{BB962C8B-B14F-4D97-AF65-F5344CB8AC3E}">
        <p14:creationId xmlns:p14="http://schemas.microsoft.com/office/powerpoint/2010/main" val="32150056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F96F9-350E-631B-AF4A-B63D323D406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F84B37D8-C5E5-379B-2D40-AD1A197D0801}"/>
              </a:ext>
            </a:extLst>
          </p:cNvPr>
          <p:cNvPicPr>
            <a:picLocks noChangeAspect="1"/>
          </p:cNvPicPr>
          <p:nvPr/>
        </p:nvPicPr>
        <p:blipFill>
          <a:blip r:embed="rId2"/>
          <a:stretch>
            <a:fillRect/>
          </a:stretch>
        </p:blipFill>
        <p:spPr>
          <a:xfrm>
            <a:off x="3611779" y="842218"/>
            <a:ext cx="4452460" cy="583170"/>
          </a:xfrm>
          <a:prstGeom prst="rect">
            <a:avLst/>
          </a:prstGeom>
        </p:spPr>
      </p:pic>
      <p:pic>
        <p:nvPicPr>
          <p:cNvPr id="3" name="Imagem 2">
            <a:extLst>
              <a:ext uri="{FF2B5EF4-FFF2-40B4-BE49-F238E27FC236}">
                <a16:creationId xmlns:a16="http://schemas.microsoft.com/office/drawing/2014/main" id="{4CC4926D-CE9C-689C-124A-28B4E7481DD5}"/>
              </a:ext>
            </a:extLst>
          </p:cNvPr>
          <p:cNvPicPr>
            <a:picLocks noChangeAspect="1"/>
          </p:cNvPicPr>
          <p:nvPr/>
        </p:nvPicPr>
        <p:blipFill>
          <a:blip r:embed="rId3"/>
          <a:srcRect r="1789"/>
          <a:stretch>
            <a:fillRect/>
          </a:stretch>
        </p:blipFill>
        <p:spPr>
          <a:xfrm>
            <a:off x="363070" y="1309173"/>
            <a:ext cx="5209177" cy="1100651"/>
          </a:xfrm>
          <a:prstGeom prst="rect">
            <a:avLst/>
          </a:prstGeom>
        </p:spPr>
      </p:pic>
      <p:graphicFrame>
        <p:nvGraphicFramePr>
          <p:cNvPr id="4" name="Tabela 3">
            <a:extLst>
              <a:ext uri="{FF2B5EF4-FFF2-40B4-BE49-F238E27FC236}">
                <a16:creationId xmlns:a16="http://schemas.microsoft.com/office/drawing/2014/main" id="{85FB6C64-E28E-4051-AA03-E34B20905F76}"/>
              </a:ext>
            </a:extLst>
          </p:cNvPr>
          <p:cNvGraphicFramePr>
            <a:graphicFrameLocks noGrp="1"/>
          </p:cNvGraphicFramePr>
          <p:nvPr>
            <p:extLst>
              <p:ext uri="{D42A27DB-BD31-4B8C-83A1-F6EECF244321}">
                <p14:modId xmlns:p14="http://schemas.microsoft.com/office/powerpoint/2010/main" val="2275392330"/>
              </p:ext>
            </p:extLst>
          </p:nvPr>
        </p:nvGraphicFramePr>
        <p:xfrm>
          <a:off x="357747" y="2474597"/>
          <a:ext cx="11476505" cy="3947160"/>
        </p:xfrm>
        <a:graphic>
          <a:graphicData uri="http://schemas.openxmlformats.org/drawingml/2006/table">
            <a:tbl>
              <a:tblPr firstRow="1" bandRow="1">
                <a:tableStyleId>{5C22544A-7EE6-4342-B048-85BDC9FD1C3A}</a:tableStyleId>
              </a:tblPr>
              <a:tblGrid>
                <a:gridCol w="11476505">
                  <a:extLst>
                    <a:ext uri="{9D8B030D-6E8A-4147-A177-3AD203B41FA5}">
                      <a16:colId xmlns:a16="http://schemas.microsoft.com/office/drawing/2014/main" val="1468027365"/>
                    </a:ext>
                  </a:extLst>
                </a:gridCol>
              </a:tblGrid>
              <a:tr h="370840">
                <a:tc>
                  <a:txBody>
                    <a:bodyPr/>
                    <a:lstStyle/>
                    <a:p>
                      <a:r>
                        <a:rPr lang="pt-BR" sz="2300" dirty="0">
                          <a:solidFill>
                            <a:schemeClr val="tx1"/>
                          </a:solidFill>
                          <a:latin typeface="Arial Narrow" panose="020B0606020202030204" pitchFamily="34" charset="0"/>
                        </a:rPr>
                        <a:t>Etapa 2</a:t>
                      </a:r>
                    </a:p>
                    <a:p>
                      <a:endParaRPr lang="pt-BR" sz="2300" dirty="0">
                        <a:solidFill>
                          <a:schemeClr val="tx1"/>
                        </a:solidFill>
                        <a:latin typeface="Arial Narrow" panose="020B0606020202030204" pitchFamily="34" charset="0"/>
                      </a:endParaRPr>
                    </a:p>
                    <a:p>
                      <a:endParaRPr lang="pt-BR" sz="2300" dirty="0">
                        <a:solidFill>
                          <a:schemeClr val="tx1"/>
                        </a:solidFill>
                        <a:latin typeface="Arial Narrow" panose="020B0606020202030204" pitchFamily="34" charset="0"/>
                      </a:endParaRPr>
                    </a:p>
                    <a:p>
                      <a:endParaRPr lang="pt-BR" sz="2300" dirty="0">
                        <a:solidFill>
                          <a:schemeClr val="tx1"/>
                        </a:solidFill>
                        <a:latin typeface="Arial Narrow" panose="020B0606020202030204" pitchFamily="34" charset="0"/>
                      </a:endParaRPr>
                    </a:p>
                    <a:p>
                      <a:endParaRPr lang="pt-BR" sz="2300" dirty="0">
                        <a:solidFill>
                          <a:schemeClr val="tx1"/>
                        </a:solidFill>
                        <a:latin typeface="Arial Narrow" panose="020B0606020202030204" pitchFamily="34" charset="0"/>
                      </a:endParaRPr>
                    </a:p>
                    <a:p>
                      <a:endParaRPr lang="pt-BR" sz="2300" dirty="0">
                        <a:solidFill>
                          <a:schemeClr val="tx1"/>
                        </a:solidFill>
                        <a:latin typeface="Arial Narrow" panose="020B0606020202030204" pitchFamily="34" charset="0"/>
                      </a:endParaRPr>
                    </a:p>
                    <a:p>
                      <a:endParaRPr lang="pt-BR" sz="2300" dirty="0">
                        <a:solidFill>
                          <a:schemeClr val="tx1"/>
                        </a:solidFill>
                        <a:latin typeface="Arial Narrow" panose="020B0606020202030204" pitchFamily="34" charset="0"/>
                      </a:endParaRPr>
                    </a:p>
                    <a:p>
                      <a:endParaRPr lang="pt-BR" sz="2300" dirty="0">
                        <a:solidFill>
                          <a:schemeClr val="tx1"/>
                        </a:solidFill>
                        <a:latin typeface="Arial Narrow" panose="020B0606020202030204" pitchFamily="34" charset="0"/>
                      </a:endParaRPr>
                    </a:p>
                    <a:p>
                      <a:endParaRPr lang="pt-BR" sz="2300" dirty="0">
                        <a:solidFill>
                          <a:schemeClr val="tx1"/>
                        </a:solidFill>
                        <a:latin typeface="Arial Narrow" panose="020B0606020202030204" pitchFamily="34" charset="0"/>
                      </a:endParaRPr>
                    </a:p>
                    <a:p>
                      <a:endParaRPr lang="pt-BR" sz="2300" dirty="0">
                        <a:solidFill>
                          <a:schemeClr val="tx1"/>
                        </a:solidFill>
                        <a:latin typeface="Arial Narrow" panose="020B0606020202030204" pitchFamily="34" charset="0"/>
                      </a:endParaRPr>
                    </a:p>
                    <a:p>
                      <a:endParaRPr lang="pt-BR" sz="230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0783313"/>
                  </a:ext>
                </a:extLst>
              </a:tr>
            </a:tbl>
          </a:graphicData>
        </a:graphic>
      </p:graphicFrame>
      <p:pic>
        <p:nvPicPr>
          <p:cNvPr id="5" name="Imagem 4" descr="Grupo de pessoas sentadas ao redor de uma mesa&#10;&#10;O conteúdo gerado por IA pode estar incorreto.">
            <a:extLst>
              <a:ext uri="{FF2B5EF4-FFF2-40B4-BE49-F238E27FC236}">
                <a16:creationId xmlns:a16="http://schemas.microsoft.com/office/drawing/2014/main" id="{8D2AE7A2-33E0-FE57-033D-52CE9133470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502" y="2920870"/>
            <a:ext cx="2402523" cy="2413916"/>
          </a:xfrm>
          <a:prstGeom prst="rect">
            <a:avLst/>
          </a:prstGeom>
        </p:spPr>
      </p:pic>
      <p:sp>
        <p:nvSpPr>
          <p:cNvPr id="8" name="CaixaDeTexto 7">
            <a:extLst>
              <a:ext uri="{FF2B5EF4-FFF2-40B4-BE49-F238E27FC236}">
                <a16:creationId xmlns:a16="http://schemas.microsoft.com/office/drawing/2014/main" id="{301652A4-025E-E2D7-D4E1-458C0526B525}"/>
              </a:ext>
            </a:extLst>
          </p:cNvPr>
          <p:cNvSpPr txBox="1"/>
          <p:nvPr/>
        </p:nvSpPr>
        <p:spPr>
          <a:xfrm>
            <a:off x="2967658" y="3060713"/>
            <a:ext cx="8860472" cy="2215991"/>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1.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Vamos continuar conversando?</a:t>
            </a:r>
          </a:p>
          <a:p>
            <a:pPr algn="just"/>
            <a:r>
              <a:rPr lang="pt-BR" sz="2300" dirty="0">
                <a:latin typeface="Arial Narrow" panose="020B0606020202030204" pitchFamily="34" charset="0"/>
              </a:rPr>
              <a:t>- Em que veículo o texto “</a:t>
            </a:r>
            <a:r>
              <a:rPr lang="pt-BR" sz="2300" b="1" dirty="0">
                <a:latin typeface="Arial Narrow" panose="020B0606020202030204" pitchFamily="34" charset="0"/>
              </a:rPr>
              <a:t>Crianças e adolescentes no mundo digital: preocupações e desafios” </a:t>
            </a:r>
            <a:r>
              <a:rPr lang="pt-BR" sz="2300" dirty="0">
                <a:latin typeface="Arial Narrow" panose="020B0606020202030204" pitchFamily="34" charset="0"/>
              </a:rPr>
              <a:t>foi publicado?</a:t>
            </a:r>
          </a:p>
          <a:p>
            <a:pPr algn="just"/>
            <a:r>
              <a:rPr lang="pt-BR" sz="2300" dirty="0">
                <a:latin typeface="Arial Narrow" panose="020B0606020202030204" pitchFamily="34" charset="0"/>
              </a:rPr>
              <a:t>- Quem o escreveu? Além do nome, há mais informações sobre ele/ela? Que importância essas informações podem ter para o leitor?</a:t>
            </a:r>
          </a:p>
          <a:p>
            <a:pPr algn="just"/>
            <a:r>
              <a:rPr lang="pt-BR" sz="2300" dirty="0">
                <a:latin typeface="Arial Narrow" panose="020B0606020202030204" pitchFamily="34" charset="0"/>
              </a:rPr>
              <a:t>- Para quem esse texto foi escrito?</a:t>
            </a:r>
          </a:p>
        </p:txBody>
      </p:sp>
      <p:sp>
        <p:nvSpPr>
          <p:cNvPr id="10" name="CaixaDeTexto 9">
            <a:extLst>
              <a:ext uri="{FF2B5EF4-FFF2-40B4-BE49-F238E27FC236}">
                <a16:creationId xmlns:a16="http://schemas.microsoft.com/office/drawing/2014/main" id="{990022AB-2153-2F67-7C5F-EC219282D4DF}"/>
              </a:ext>
            </a:extLst>
          </p:cNvPr>
          <p:cNvSpPr txBox="1"/>
          <p:nvPr/>
        </p:nvSpPr>
        <p:spPr>
          <a:xfrm>
            <a:off x="464502" y="5341477"/>
            <a:ext cx="11369750" cy="800219"/>
          </a:xfrm>
          <a:prstGeom prst="rect">
            <a:avLst/>
          </a:prstGeom>
          <a:noFill/>
        </p:spPr>
        <p:txBody>
          <a:bodyPr wrap="square">
            <a:spAutoFit/>
          </a:bodyPr>
          <a:lstStyle/>
          <a:p>
            <a:pPr algn="just"/>
            <a:r>
              <a:rPr lang="pt-BR" sz="2300" dirty="0">
                <a:latin typeface="Arial Narrow" panose="020B0606020202030204" pitchFamily="34" charset="0"/>
              </a:rPr>
              <a:t>- Considerando que se trata de um texto argumentativo, o que a autora defende? Qual o ponto de vista?</a:t>
            </a:r>
          </a:p>
          <a:p>
            <a:pPr algn="just"/>
            <a:r>
              <a:rPr lang="pt-BR" sz="2300" dirty="0">
                <a:latin typeface="Arial Narrow" panose="020B0606020202030204" pitchFamily="34" charset="0"/>
              </a:rPr>
              <a:t>- Você identificou, no texto, algum argumento que sustenta essa defesa? Qual/quais?</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p:txBody>
      </p:sp>
      <p:sp>
        <p:nvSpPr>
          <p:cNvPr id="12" name="CaixaDeTexto 11">
            <a:extLst>
              <a:ext uri="{FF2B5EF4-FFF2-40B4-BE49-F238E27FC236}">
                <a16:creationId xmlns:a16="http://schemas.microsoft.com/office/drawing/2014/main" id="{289FF02E-0D8F-687E-F31D-CC8795D55E3A}"/>
              </a:ext>
            </a:extLst>
          </p:cNvPr>
          <p:cNvSpPr txBox="1"/>
          <p:nvPr/>
        </p:nvSpPr>
        <p:spPr>
          <a:xfrm>
            <a:off x="5732130" y="6098592"/>
            <a:ext cx="6096000" cy="323165"/>
          </a:xfrm>
          <a:prstGeom prst="rect">
            <a:avLst/>
          </a:prstGeom>
          <a:noFill/>
        </p:spPr>
        <p:txBody>
          <a:bodyPr wrap="square">
            <a:spAutoFit/>
          </a:bodyPr>
          <a:lstStyle/>
          <a:p>
            <a:pPr algn="r"/>
            <a:r>
              <a:rPr lang="pt-BR" sz="1500" dirty="0">
                <a:effectLst/>
                <a:latin typeface="Arial Narrow" panose="020B0606020202030204" pitchFamily="34" charset="0"/>
                <a:ea typeface="Calibri" panose="020F0502020204030204" pitchFamily="34" charset="0"/>
                <a:cs typeface="Arial" panose="020B0604020202020204" pitchFamily="34" charset="0"/>
              </a:rPr>
              <a:t>Imagem criada pela IA.</a:t>
            </a:r>
            <a:endParaRPr lang="pt-BR" sz="1500" dirty="0"/>
          </a:p>
        </p:txBody>
      </p:sp>
    </p:spTree>
    <p:extLst>
      <p:ext uri="{BB962C8B-B14F-4D97-AF65-F5344CB8AC3E}">
        <p14:creationId xmlns:p14="http://schemas.microsoft.com/office/powerpoint/2010/main" val="3985078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4F9CD-D978-CAE5-FB16-2A0066BC6A4E}"/>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85B1FEB8-71B7-4D40-BEE4-C043416F6036}"/>
              </a:ext>
            </a:extLst>
          </p:cNvPr>
          <p:cNvSpPr txBox="1"/>
          <p:nvPr/>
        </p:nvSpPr>
        <p:spPr>
          <a:xfrm>
            <a:off x="304799" y="929402"/>
            <a:ext cx="11506201" cy="5755422"/>
          </a:xfrm>
          <a:prstGeom prst="rect">
            <a:avLst/>
          </a:prstGeom>
          <a:solidFill>
            <a:schemeClr val="bg1"/>
          </a:solidFill>
        </p:spPr>
        <p:txBody>
          <a:bodyPr wrap="square">
            <a:spAutoFit/>
          </a:bodyPr>
          <a:lstStyle/>
          <a:p>
            <a:pPr algn="just"/>
            <a:r>
              <a:rPr lang="pt-BR" sz="2300" b="1" dirty="0">
                <a:latin typeface="Arial Narrow" panose="020B0606020202030204" pitchFamily="34" charset="0"/>
              </a:rPr>
              <a:t>2</a:t>
            </a:r>
            <a:r>
              <a:rPr lang="pt-BR" sz="2300" dirty="0">
                <a:latin typeface="Arial Narrow" panose="020B0606020202030204" pitchFamily="34" charset="0"/>
              </a:rPr>
              <a:t>. Identifique quais são a características do artigo de opinião.</a:t>
            </a:r>
          </a:p>
          <a:p>
            <a:pPr algn="just"/>
            <a:r>
              <a:rPr lang="pt-BR" sz="2300" dirty="0">
                <a:latin typeface="Arial Narrow" panose="020B0606020202030204" pitchFamily="34" charset="0"/>
              </a:rPr>
              <a:t>(   ) É um gênero textual que expressa o que se pensa sobre um tema/assunto que está em destaque ou que costuma gerar discussões.</a:t>
            </a:r>
          </a:p>
          <a:p>
            <a:pPr algn="just"/>
            <a:r>
              <a:rPr lang="pt-BR" sz="2300" dirty="0">
                <a:latin typeface="Arial Narrow" panose="020B0606020202030204" pitchFamily="34" charset="0"/>
              </a:rPr>
              <a:t>(   ) É um texto pertencente ao tipo argumentativo, que tem como intencionalidade apresentar o ponto de vista do articulista - locutor do texto.</a:t>
            </a:r>
          </a:p>
          <a:p>
            <a:pPr algn="just"/>
            <a:r>
              <a:rPr lang="pt-BR" sz="2300" dirty="0">
                <a:latin typeface="Arial Narrow" panose="020B0606020202030204" pitchFamily="34" charset="0"/>
              </a:rPr>
              <a:t>(   ) Costuma ser publicado em veículos (meios) tipicamente jornalísticos e de grande inserção popular: jornais impressos, revistas, sites de notícias etc., mas pode aparecer também em redes sociais, blogs entre outros.</a:t>
            </a:r>
          </a:p>
          <a:p>
            <a:pPr algn="just"/>
            <a:r>
              <a:rPr lang="pt-BR" sz="2300" dirty="0">
                <a:latin typeface="Arial Narrow" panose="020B0606020202030204" pitchFamily="34" charset="0"/>
              </a:rPr>
              <a:t>(  ) Geralmente, é um texto escrito por especialistas em um determinado assunto, pessoas publicamente reconhecidas por suas posições, por serem autoridades, ou mesmo pessoas bem informadas.</a:t>
            </a:r>
          </a:p>
          <a:p>
            <a:pPr algn="just"/>
            <a:r>
              <a:rPr lang="pt-BR" sz="2300" dirty="0">
                <a:latin typeface="Arial Narrow" panose="020B0606020202030204" pitchFamily="34" charset="0"/>
              </a:rPr>
              <a:t>(   ) É um texto que normalmente aborda assuntos, acontecimentos polêmicos atuais e de interesse público.</a:t>
            </a:r>
          </a:p>
          <a:p>
            <a:pPr algn="just"/>
            <a:r>
              <a:rPr lang="pt-BR" sz="2300" dirty="0">
                <a:latin typeface="Arial Narrow" panose="020B0606020202030204" pitchFamily="34" charset="0"/>
              </a:rPr>
              <a:t>(   ) É um texto direcionado a um leitor que o veículo de informação considera como potencialmente envolvido no debate sobre assuntos relevantes para a sociedade.</a:t>
            </a:r>
          </a:p>
          <a:p>
            <a:pPr algn="just"/>
            <a:r>
              <a:rPr lang="pt-BR" sz="2300" dirty="0">
                <a:latin typeface="Arial Narrow" panose="020B0606020202030204" pitchFamily="34" charset="0"/>
              </a:rPr>
              <a:t>(   ) É um texto que tem como finalidade defender uma opinião/tese, a qual é sustentada com argumentos bem fundamentados, coerentes, consistentes.</a:t>
            </a:r>
            <a:endParaRPr lang="pt-BR" sz="2200" dirty="0">
              <a:latin typeface="Arial Narrow" panose="020B0606020202030204" pitchFamily="34" charset="0"/>
            </a:endParaRPr>
          </a:p>
        </p:txBody>
      </p:sp>
    </p:spTree>
    <p:extLst>
      <p:ext uri="{BB962C8B-B14F-4D97-AF65-F5344CB8AC3E}">
        <p14:creationId xmlns:p14="http://schemas.microsoft.com/office/powerpoint/2010/main" val="40110767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F141E-45D7-FCB2-295D-12A4C4398396}"/>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F2A47663-0B1D-F1A3-2FB0-393EBE726426}"/>
              </a:ext>
            </a:extLst>
          </p:cNvPr>
          <p:cNvGraphicFramePr>
            <a:graphicFrameLocks noGrp="1"/>
          </p:cNvGraphicFramePr>
          <p:nvPr>
            <p:extLst>
              <p:ext uri="{D42A27DB-BD31-4B8C-83A1-F6EECF244321}">
                <p14:modId xmlns:p14="http://schemas.microsoft.com/office/powerpoint/2010/main" val="3918552604"/>
              </p:ext>
            </p:extLst>
          </p:nvPr>
        </p:nvGraphicFramePr>
        <p:xfrm>
          <a:off x="438150" y="1536887"/>
          <a:ext cx="11268075" cy="4693920"/>
        </p:xfrm>
        <a:graphic>
          <a:graphicData uri="http://schemas.openxmlformats.org/drawingml/2006/table">
            <a:tbl>
              <a:tblPr firstRow="1" firstCol="1" bandRow="1"/>
              <a:tblGrid>
                <a:gridCol w="11268075">
                  <a:extLst>
                    <a:ext uri="{9D8B030D-6E8A-4147-A177-3AD203B41FA5}">
                      <a16:colId xmlns:a16="http://schemas.microsoft.com/office/drawing/2014/main" val="3290747535"/>
                    </a:ext>
                  </a:extLst>
                </a:gridCol>
              </a:tblGrid>
              <a:tr h="4406713">
                <a:tc>
                  <a:txBody>
                    <a:bodyPr/>
                    <a:lstStyle/>
                    <a:p>
                      <a:pPr algn="ctr">
                        <a:lnSpc>
                          <a:spcPct val="100000"/>
                        </a:lnSpc>
                        <a:spcAft>
                          <a:spcPts val="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Tese: defesa do ponto de vista</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0000"/>
                        </a:lnSpc>
                        <a:spcAft>
                          <a:spcPts val="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ideia defendida no texto é a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tese</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Ela deve ser sustentada por meio de argumentos consistentes, bem fundamentados e persuasivos. O artigo de opinião é constituído de outros discursos sobre os fatos comentados e de antecipação das objeções do leitor, com a finalidade de aderir ao seu ponto de vista e também para criticar outras perspectivas com as quais mantém uma relação com a abordagem temática. </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0000"/>
                        </a:lnSpc>
                        <a:spcAft>
                          <a:spcPts val="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Importante! </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0000"/>
                        </a:lnSpc>
                        <a:spcAft>
                          <a:spcPts val="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elemento textual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“tese”</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(defesa de um ponto de vista) não pode ser confundido com uma simples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“opinião”</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Inúmeros gêneros textuais podem apresentar “opiniões”, mas a tese (ponto de vista) só está presente na estruturação de alguns gêneros textuais que exigem esse elemento como parte característica da estruturação. Por exemplo: artigo de opinião / editorial / resenha crítica etc. Nesses gêneros textuais que exigem o elemento “tese”, vai exigir também a construção de argumentos bem fundamentados e consistentes.  A opinião é um julgamento pessoal. Por exemplo: No gênero textual “receita de Bolo” – pode aparecer no final do texto o seguinte: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Esse bolo fica uma delícia!</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(Essa é uma opinião e não uma tese/defesa de um ponto de vista).</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5EC"/>
                    </a:solidFill>
                  </a:tcPr>
                </a:tc>
                <a:extLst>
                  <a:ext uri="{0D108BD9-81ED-4DB2-BD59-A6C34878D82A}">
                    <a16:rowId xmlns:a16="http://schemas.microsoft.com/office/drawing/2014/main" val="3407650013"/>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F2046C02-90B2-8B20-2377-DA5DDAF81295}"/>
              </a:ext>
            </a:extLst>
          </p:cNvPr>
          <p:cNvPicPr>
            <a:picLocks noChangeAspect="1"/>
          </p:cNvPicPr>
          <p:nvPr/>
        </p:nvPicPr>
        <p:blipFill rotWithShape="1">
          <a:blip r:embed="rId2">
            <a:extLst>
              <a:ext uri="{28A0092B-C50C-407E-A947-70E740481C1C}">
                <a14:useLocalDpi xmlns:a14="http://schemas.microsoft.com/office/drawing/2010/main" val="0"/>
              </a:ext>
            </a:extLst>
          </a:blip>
          <a:srcRect t="8388" b="11433"/>
          <a:stretch>
            <a:fillRect/>
          </a:stretch>
        </p:blipFill>
        <p:spPr bwMode="auto">
          <a:xfrm>
            <a:off x="438150" y="721098"/>
            <a:ext cx="2877200" cy="112675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208692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DEC8C6-53A7-237C-4596-B2C18AD5A9DA}"/>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DB33D04C-76C0-A660-956F-48B2C90D3377}"/>
              </a:ext>
            </a:extLst>
          </p:cNvPr>
          <p:cNvSpPr txBox="1"/>
          <p:nvPr/>
        </p:nvSpPr>
        <p:spPr>
          <a:xfrm>
            <a:off x="323849" y="1021850"/>
            <a:ext cx="11410951" cy="4693593"/>
          </a:xfrm>
          <a:prstGeom prst="rect">
            <a:avLst/>
          </a:prstGeom>
          <a:solidFill>
            <a:schemeClr val="bg1"/>
          </a:solidFill>
        </p:spPr>
        <p:txBody>
          <a:bodyPr wrap="square">
            <a:spAutoFit/>
          </a:bodyPr>
          <a:lstStyle/>
          <a:p>
            <a:pPr algn="just"/>
            <a:r>
              <a:rPr lang="pt-BR" sz="2300" b="1" dirty="0">
                <a:latin typeface="Arial Narrow" panose="020B0606020202030204" pitchFamily="34" charset="0"/>
              </a:rPr>
              <a:t>3</a:t>
            </a:r>
            <a:r>
              <a:rPr lang="pt-BR" sz="2300" dirty="0">
                <a:latin typeface="Arial Narrow" panose="020B0606020202030204" pitchFamily="34" charset="0"/>
              </a:rPr>
              <a:t>. Identifique o trecho que apresenta a tese defendida no texto “</a:t>
            </a:r>
            <a:r>
              <a:rPr lang="pt-BR" sz="2300" b="1" dirty="0">
                <a:latin typeface="Arial Narrow" panose="020B0606020202030204" pitchFamily="34" charset="0"/>
              </a:rPr>
              <a:t>Crianças e adolescentes no mundo digital: preocupações e desafios</a:t>
            </a:r>
            <a:r>
              <a:rPr lang="pt-BR" sz="2300" dirty="0">
                <a:latin typeface="Arial Narrow" panose="020B0606020202030204" pitchFamily="34" charset="0"/>
              </a:rPr>
              <a:t>”.</a:t>
            </a:r>
          </a:p>
          <a:p>
            <a:pPr algn="just"/>
            <a:r>
              <a:rPr lang="pt-BR" sz="2300" dirty="0">
                <a:latin typeface="Arial Narrow" panose="020B0606020202030204" pitchFamily="34" charset="0"/>
              </a:rPr>
              <a:t>(A) “Não há dúvida que as crianças e os adolescentes do mundo moderno são usuários assíduos da internet e da tecnologia em geral.”</a:t>
            </a:r>
          </a:p>
          <a:p>
            <a:pPr algn="just"/>
            <a:r>
              <a:rPr lang="pt-BR" sz="2300" dirty="0">
                <a:latin typeface="Arial Narrow" panose="020B0606020202030204" pitchFamily="34" charset="0"/>
              </a:rPr>
              <a:t>(B) “...é importante que o menor tenha contato com conteúdo de qualidade, que lhe possa agregar valor, garantindo, assim, sua privacidade,”.</a:t>
            </a:r>
          </a:p>
          <a:p>
            <a:pPr algn="just"/>
            <a:r>
              <a:rPr lang="pt-BR" sz="2300" dirty="0">
                <a:latin typeface="Arial Narrow" panose="020B0606020202030204" pitchFamily="34" charset="0"/>
              </a:rPr>
              <a:t>(C) “...é preciso investir principalmente em educação digital, uma vez que a proibição do uso de tais tecnologias pelos menores não nos parece ser uma saída viável,”</a:t>
            </a:r>
          </a:p>
          <a:p>
            <a:pPr algn="just"/>
            <a:r>
              <a:rPr lang="pt-BR" sz="2300" dirty="0">
                <a:latin typeface="Arial Narrow" panose="020B0606020202030204" pitchFamily="34" charset="0"/>
              </a:rPr>
              <a:t>(D) “...legislar sobre o tema não se mostra suficiente e não esgota as preocupações e desafios que envolvem o tratamento de dados pessoais de menores e o uso da tecnologia por eles.”</a:t>
            </a:r>
          </a:p>
          <a:p>
            <a:pPr algn="just"/>
            <a:r>
              <a:rPr lang="pt-BR" sz="2300" dirty="0">
                <a:latin typeface="Arial Narrow" panose="020B0606020202030204" pitchFamily="34" charset="0"/>
              </a:rPr>
              <a:t>(E)  “...se faz necessária a criação de mecanismos de controle efetivo para evitar que a tecnologia e a internet sejam utilizadas em malefício dos menores, justamente para fazer valer o que prevê a legislação.”</a:t>
            </a:r>
          </a:p>
        </p:txBody>
      </p:sp>
    </p:spTree>
    <p:extLst>
      <p:ext uri="{BB962C8B-B14F-4D97-AF65-F5344CB8AC3E}">
        <p14:creationId xmlns:p14="http://schemas.microsoft.com/office/powerpoint/2010/main" val="21180610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47FE9-AEAF-5E45-3996-8A7C782D4A8E}"/>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F8600E0D-437F-52A5-402E-E5FE7C657181}"/>
              </a:ext>
            </a:extLst>
          </p:cNvPr>
          <p:cNvGraphicFramePr>
            <a:graphicFrameLocks noGrp="1"/>
          </p:cNvGraphicFramePr>
          <p:nvPr>
            <p:extLst>
              <p:ext uri="{D42A27DB-BD31-4B8C-83A1-F6EECF244321}">
                <p14:modId xmlns:p14="http://schemas.microsoft.com/office/powerpoint/2010/main" val="3474614047"/>
              </p:ext>
            </p:extLst>
          </p:nvPr>
        </p:nvGraphicFramePr>
        <p:xfrm>
          <a:off x="476250" y="1463327"/>
          <a:ext cx="11240620" cy="3028506"/>
        </p:xfrm>
        <a:graphic>
          <a:graphicData uri="http://schemas.openxmlformats.org/drawingml/2006/table">
            <a:tbl>
              <a:tblPr firstRow="1" firstCol="1" bandRow="1"/>
              <a:tblGrid>
                <a:gridCol w="11240620">
                  <a:extLst>
                    <a:ext uri="{9D8B030D-6E8A-4147-A177-3AD203B41FA5}">
                      <a16:colId xmlns:a16="http://schemas.microsoft.com/office/drawing/2014/main" val="927956769"/>
                    </a:ext>
                  </a:extLst>
                </a:gridCol>
              </a:tblGrid>
              <a:tr h="2393576">
                <a:tc>
                  <a:txBody>
                    <a:bodyPr/>
                    <a:lstStyle/>
                    <a:p>
                      <a:pPr>
                        <a:lnSpc>
                          <a:spcPct val="105000"/>
                        </a:lnSpc>
                        <a:spcAft>
                          <a:spcPts val="800"/>
                        </a:spcAf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5000"/>
                        </a:lnSpc>
                        <a:spcAft>
                          <a:spcPts val="800"/>
                        </a:spcAf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a:t>
                      </a: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questão polêmica” / “controversa”</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é aquela que gera opiniões contrárias a respeito do fato/assunto/tema discutido. Assim, na construção do “jogo argumentativo”, é necessário que essa polêmica seja construída no texto, de forma objetiva e firme. Ela pode aparecer por meio de uma pergunta direta, ou indireta e até com partes implícitas. Assim, ao ser desenvolvida, a questão polêmica guia o leitor ao que virá no decorrer do texto. No </a:t>
                      </a: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jogo argumentativo</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especialmente, no gênero “artigo de opinião”, é muito importante atentar para o discurso “contra” e “a favor”, que nesse gênero textual, é ideal que esteja explícito.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4148526263"/>
                  </a:ext>
                </a:extLst>
              </a:tr>
            </a:tbl>
          </a:graphicData>
        </a:graphic>
      </p:graphicFrame>
      <p:pic>
        <p:nvPicPr>
          <p:cNvPr id="5" name="Imagem 4">
            <a:extLst>
              <a:ext uri="{FF2B5EF4-FFF2-40B4-BE49-F238E27FC236}">
                <a16:creationId xmlns:a16="http://schemas.microsoft.com/office/drawing/2014/main" id="{4071086D-532D-94A6-BF00-6AE7E4271D2F}"/>
              </a:ext>
            </a:extLst>
          </p:cNvPr>
          <p:cNvPicPr>
            <a:picLocks noChangeAspect="1"/>
          </p:cNvPicPr>
          <p:nvPr/>
        </p:nvPicPr>
        <p:blipFill>
          <a:blip r:embed="rId2"/>
          <a:stretch>
            <a:fillRect/>
          </a:stretch>
        </p:blipFill>
        <p:spPr>
          <a:xfrm>
            <a:off x="475130" y="769020"/>
            <a:ext cx="2621484" cy="1026664"/>
          </a:xfrm>
          <a:prstGeom prst="rect">
            <a:avLst/>
          </a:prstGeom>
        </p:spPr>
      </p:pic>
      <p:sp>
        <p:nvSpPr>
          <p:cNvPr id="6" name="CaixaDeTexto 5">
            <a:extLst>
              <a:ext uri="{FF2B5EF4-FFF2-40B4-BE49-F238E27FC236}">
                <a16:creationId xmlns:a16="http://schemas.microsoft.com/office/drawing/2014/main" id="{6ABF8311-C5D0-A81E-239B-CF3BAC44F8EF}"/>
              </a:ext>
            </a:extLst>
          </p:cNvPr>
          <p:cNvSpPr txBox="1"/>
          <p:nvPr/>
        </p:nvSpPr>
        <p:spPr>
          <a:xfrm>
            <a:off x="475130" y="4704628"/>
            <a:ext cx="11240620" cy="446276"/>
          </a:xfrm>
          <a:prstGeom prst="rect">
            <a:avLst/>
          </a:prstGeom>
          <a:noFill/>
        </p:spPr>
        <p:txBody>
          <a:bodyPr wrap="square" rtlCol="0">
            <a:spAutoFit/>
          </a:bodyPr>
          <a:lstStyle/>
          <a:p>
            <a:r>
              <a:rPr lang="pt-BR" sz="2300" b="1" dirty="0">
                <a:latin typeface="Arial Narrow" panose="020B0606020202030204" pitchFamily="34" charset="0"/>
              </a:rPr>
              <a:t>4. </a:t>
            </a:r>
            <a:r>
              <a:rPr lang="pt-BR" sz="2300" dirty="0">
                <a:latin typeface="Arial Narrow" panose="020B0606020202030204" pitchFamily="34" charset="0"/>
              </a:rPr>
              <a:t>Qual é a “questão polêmica” (controversa) do texto em estudo? Justifique.</a:t>
            </a:r>
          </a:p>
        </p:txBody>
      </p:sp>
    </p:spTree>
    <p:extLst>
      <p:ext uri="{BB962C8B-B14F-4D97-AF65-F5344CB8AC3E}">
        <p14:creationId xmlns:p14="http://schemas.microsoft.com/office/powerpoint/2010/main" val="35516567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B4AEF0-AFE4-78DF-5E70-569124A8E482}"/>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4D42A5BF-E567-14B6-0D4D-0EB2379A7AEB}"/>
              </a:ext>
            </a:extLst>
          </p:cNvPr>
          <p:cNvSpPr txBox="1"/>
          <p:nvPr/>
        </p:nvSpPr>
        <p:spPr>
          <a:xfrm>
            <a:off x="475690" y="1027978"/>
            <a:ext cx="11240620" cy="4770537"/>
          </a:xfrm>
          <a:prstGeom prst="rect">
            <a:avLst/>
          </a:prstGeom>
          <a:noFill/>
        </p:spPr>
        <p:txBody>
          <a:bodyPr wrap="square" rtlCol="0">
            <a:spAutoFit/>
          </a:bodyPr>
          <a:lstStyle/>
          <a:p>
            <a:pPr algn="just"/>
            <a:r>
              <a:rPr lang="pt-BR" sz="2300" b="1" dirty="0">
                <a:latin typeface="Arial Narrow" panose="020B0606020202030204" pitchFamily="34" charset="0"/>
              </a:rPr>
              <a:t>5.</a:t>
            </a:r>
            <a:r>
              <a:rPr lang="pt-BR" sz="2300" dirty="0">
                <a:latin typeface="Arial Narrow" panose="020B0606020202030204" pitchFamily="34" charset="0"/>
              </a:rPr>
              <a:t> O trecho “Isto porque os menores nem sempre têm o discernimento necessário e nem maturidade para evitar o acesso a conteúdos nocivos, bem como para impedir o uso indevido de seus dados pessoais, a prática de cyberbullying [...].”, é um argumento que sustenta a ideia apresentada na “questão polêmica”, retomando a “tese defendida”. Agora, transcreva desse trecho: </a:t>
            </a:r>
          </a:p>
          <a:p>
            <a:r>
              <a:rPr lang="pt-BR" sz="2300" dirty="0">
                <a:latin typeface="Arial Narrow" panose="020B0606020202030204" pitchFamily="34" charset="0"/>
              </a:rPr>
              <a:t>a) As palavras/expressões-chave que sustentam a questão polêmica e retoma parte da tese.</a:t>
            </a:r>
          </a:p>
          <a:p>
            <a:r>
              <a:rPr lang="pt-BR" sz="2300" dirty="0">
                <a:latin typeface="Arial Narrow" panose="020B0606020202030204" pitchFamily="34" charset="0"/>
              </a:rPr>
              <a:t> </a:t>
            </a:r>
          </a:p>
          <a:p>
            <a:r>
              <a:rPr lang="pt-BR" sz="2300" dirty="0">
                <a:latin typeface="Arial Narrow" panose="020B0606020202030204" pitchFamily="34" charset="0"/>
              </a:rPr>
              <a:t>b) Parte que retoma a tese defendida.</a:t>
            </a:r>
          </a:p>
          <a:p>
            <a:endParaRPr lang="pt-BR" sz="2300" dirty="0">
              <a:latin typeface="Arial Narrow" panose="020B0606020202030204" pitchFamily="34" charset="0"/>
            </a:endParaRPr>
          </a:p>
          <a:p>
            <a:r>
              <a:rPr lang="pt-BR" sz="2400" b="1" kern="100" dirty="0">
                <a:solidFill>
                  <a:srgbClr val="000000"/>
                </a:solidFill>
                <a:latin typeface="Arial Narrow" panose="020B0606020202030204" pitchFamily="34" charset="0"/>
                <a:ea typeface="Calibri" panose="020F0502020204030204" pitchFamily="34" charset="0"/>
                <a:cs typeface="Arial" panose="020B0604020202020204" pitchFamily="34" charset="0"/>
              </a:rPr>
              <a:t>6.  </a:t>
            </a:r>
            <a:r>
              <a:rPr lang="pt-BR" sz="2400" kern="100" dirty="0">
                <a:solidFill>
                  <a:srgbClr val="000000"/>
                </a:solidFill>
                <a:latin typeface="Arial Narrow" panose="020B0606020202030204" pitchFamily="34" charset="0"/>
                <a:ea typeface="Calibri" panose="020F0502020204030204" pitchFamily="34" charset="0"/>
                <a:cs typeface="Arial" panose="020B0604020202020204" pitchFamily="34" charset="0"/>
              </a:rPr>
              <a:t>No desenvolvimento do texto, a autora faz uso de “contrapontos”, isto é, apresenta pontos a favor e contra o uso da internet e dispositivos/aparelhos eletrônicos por crianças e adolescentes para debater sobre o tema e defender seu ponto de vista. Nesse caminho, ela faz uso de duas palavras-chave e contrárias: “benefícios” e “malefícios”. Transcreva do texto dois benefícios e dois malefícios citados pela autora em defesa de sua tese.</a:t>
            </a:r>
            <a:endParaRPr lang="pt-BR" sz="2300" dirty="0">
              <a:latin typeface="Arial Narrow" panose="020B0606020202030204" pitchFamily="34" charset="0"/>
            </a:endParaRPr>
          </a:p>
        </p:txBody>
      </p:sp>
    </p:spTree>
    <p:extLst>
      <p:ext uri="{BB962C8B-B14F-4D97-AF65-F5344CB8AC3E}">
        <p14:creationId xmlns:p14="http://schemas.microsoft.com/office/powerpoint/2010/main" val="15529955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0A530-BA85-54F8-F02C-EC48E7989D8B}"/>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C0DD107F-0FF7-5501-BF63-C52DBB777750}"/>
              </a:ext>
            </a:extLst>
          </p:cNvPr>
          <p:cNvSpPr txBox="1"/>
          <p:nvPr/>
        </p:nvSpPr>
        <p:spPr>
          <a:xfrm>
            <a:off x="246529" y="852641"/>
            <a:ext cx="11698942" cy="434543"/>
          </a:xfrm>
          <a:prstGeom prst="rect">
            <a:avLst/>
          </a:prstGeom>
          <a:solidFill>
            <a:schemeClr val="bg1"/>
          </a:solidFill>
        </p:spPr>
        <p:txBody>
          <a:bodyPr wrap="square">
            <a:spAutoFit/>
          </a:bodyPr>
          <a:lstStyle/>
          <a:p>
            <a:pPr algn="just">
              <a:lnSpc>
                <a:spcPct val="110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200" dirty="0">
              <a:latin typeface="Arial Narrow" panose="020B0606020202030204" pitchFamily="34" charset="0"/>
            </a:endParaRPr>
          </a:p>
        </p:txBody>
      </p:sp>
      <p:graphicFrame>
        <p:nvGraphicFramePr>
          <p:cNvPr id="2" name="Tabela 1">
            <a:extLst>
              <a:ext uri="{FF2B5EF4-FFF2-40B4-BE49-F238E27FC236}">
                <a16:creationId xmlns:a16="http://schemas.microsoft.com/office/drawing/2014/main" id="{7A1D788F-EFA8-55A4-6EB0-7EA821A7D806}"/>
              </a:ext>
            </a:extLst>
          </p:cNvPr>
          <p:cNvGraphicFramePr>
            <a:graphicFrameLocks noGrp="1"/>
          </p:cNvGraphicFramePr>
          <p:nvPr>
            <p:extLst>
              <p:ext uri="{D42A27DB-BD31-4B8C-83A1-F6EECF244321}">
                <p14:modId xmlns:p14="http://schemas.microsoft.com/office/powerpoint/2010/main" val="342501262"/>
              </p:ext>
            </p:extLst>
          </p:nvPr>
        </p:nvGraphicFramePr>
        <p:xfrm>
          <a:off x="438150" y="1868020"/>
          <a:ext cx="11306175" cy="4358640"/>
        </p:xfrm>
        <a:graphic>
          <a:graphicData uri="http://schemas.openxmlformats.org/drawingml/2006/table">
            <a:tbl>
              <a:tblPr firstRow="1" firstCol="1" bandRow="1"/>
              <a:tblGrid>
                <a:gridCol w="11306175">
                  <a:extLst>
                    <a:ext uri="{9D8B030D-6E8A-4147-A177-3AD203B41FA5}">
                      <a16:colId xmlns:a16="http://schemas.microsoft.com/office/drawing/2014/main" val="2858445659"/>
                    </a:ext>
                  </a:extLst>
                </a:gridCol>
              </a:tblGrid>
              <a:tr h="2880588">
                <a:tc>
                  <a:txBody>
                    <a:bodyPr/>
                    <a:lstStyle/>
                    <a:p>
                      <a:pPr algn="just">
                        <a:lnSpc>
                          <a:spcPct val="100000"/>
                        </a:lnSpc>
                        <a:spcAft>
                          <a:spcPts val="0"/>
                        </a:spcAft>
                        <a:buNone/>
                      </a:pPr>
                      <a:r>
                        <a:rPr lang="pt-BR" sz="1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10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0000"/>
                        </a:lnSpc>
                        <a:spcAft>
                          <a:spcPts val="0"/>
                        </a:spcAf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Estratégias Argumentativas: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São recursos importantíssimos utilizados para “desenvolver os argumentos”, de modo a convencer / persuadir o leitor por meio da comprovação/fundamentação. Essas estratégias podem ser: Exemplos. / Dados estatísticos. / Pesquisas. / Fatos comprováveis. / Citações ou depoimentos de pessoas especializadas no assunto. / Alusões históricas. / Comparações entre fatos, situações, épocas ou lugares distintos.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marL="20955" marR="6350" algn="just">
                        <a:lnSpc>
                          <a:spcPct val="100000"/>
                        </a:lnSpc>
                        <a:spcAft>
                          <a:spcPts val="0"/>
                        </a:spcAf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Argumento: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É a justificativa construída no texto para convencer o leitor a concordar com a tese defendida. Cada argumento deve responder à pergunta (Por quê?) em relação à tese defendida e sustentar essa defesa.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Para tanto, o autor do artigo deve informar ao leitor quais os motivos que o levaram a tomar um determinado posicionamento e, assim, evitar razões superficiais, ou sem sustentação.</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0000"/>
                        </a:lnSpc>
                        <a:spcAft>
                          <a:spcPts val="0"/>
                        </a:spcAf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Alguns Tipos de Argumentos: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Argumento de Exemplificação / Autoridade / Causa e Consequência / Evidência / Analogia Histórica / Senso Comum entre outros.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extLst>
                  <a:ext uri="{0D108BD9-81ED-4DB2-BD59-A6C34878D82A}">
                    <a16:rowId xmlns:a16="http://schemas.microsoft.com/office/drawing/2014/main" val="3902531061"/>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E6B3C07E-7FD8-CD0C-4DE0-1B5AC21D277A}"/>
              </a:ext>
            </a:extLst>
          </p:cNvPr>
          <p:cNvPicPr>
            <a:picLocks noChangeAspect="1"/>
          </p:cNvPicPr>
          <p:nvPr/>
        </p:nvPicPr>
        <p:blipFill rotWithShape="1">
          <a:blip r:embed="rId2">
            <a:extLst>
              <a:ext uri="{28A0092B-C50C-407E-A947-70E740481C1C}">
                <a14:useLocalDpi xmlns:a14="http://schemas.microsoft.com/office/drawing/2010/main" val="0"/>
              </a:ext>
            </a:extLst>
          </a:blip>
          <a:srcRect t="8388" b="11433"/>
          <a:stretch>
            <a:fillRect/>
          </a:stretch>
        </p:blipFill>
        <p:spPr bwMode="auto">
          <a:xfrm>
            <a:off x="447675" y="1017837"/>
            <a:ext cx="2859719" cy="111953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549828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D85D9-9739-A1EC-578E-69B47EAE2A9C}"/>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F1F0A09C-EB60-1E49-A2F5-988F17739C04}"/>
              </a:ext>
            </a:extLst>
          </p:cNvPr>
          <p:cNvSpPr txBox="1"/>
          <p:nvPr/>
        </p:nvSpPr>
        <p:spPr>
          <a:xfrm>
            <a:off x="452437" y="917075"/>
            <a:ext cx="11287126" cy="4495846"/>
          </a:xfrm>
          <a:prstGeom prst="rect">
            <a:avLst/>
          </a:prstGeom>
          <a:solidFill>
            <a:schemeClr val="bg1"/>
          </a:solidFill>
        </p:spPr>
        <p:txBody>
          <a:bodyPr wrap="square">
            <a:spAutoFit/>
          </a:bodyPr>
          <a:lstStyle/>
          <a:p>
            <a:pPr algn="just">
              <a:lnSpc>
                <a:spcPct val="114000"/>
              </a:lnSpc>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7</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O trecho “O arcabouço jurídico voltado para proteção dos menores é grande, de modo que podemos citar o artigo 227 da Constituição Federal, a Convenção sobre Direitos da Criança, Estatuto da Criança e do Adolescente, os artigos 36, 37 e 38 do Código de Defesa do Consumidor, o Marco Legal da Primeira Infância e a Lei Geral de Proteção de Dados, entre outros.”, é um argumento de “comprovação”. Agora responda o que se pede:</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4000"/>
              </a:lnSpc>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Transcreva, desse argumento, a parte em que predomina a “comprovação”.</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4000"/>
              </a:lnSpc>
              <a:buNone/>
            </a:pPr>
            <a:r>
              <a:rPr lang="pt-BR" sz="2300" kern="100" dirty="0">
                <a:solidFill>
                  <a:srgbClr val="EE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4000"/>
              </a:lnSpc>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b) Retire, desse argumento, um elemento articulador de finalidade.</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4000"/>
              </a:lnSpc>
              <a:buNone/>
            </a:pPr>
            <a:r>
              <a:rPr lang="pt-BR" sz="2300" kern="100" dirty="0">
                <a:solidFill>
                  <a:srgbClr val="EE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4000"/>
              </a:lnSpc>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 Transcreva, desse argumento, a parte que é a argumentação, isto é, a fala, o “interdiscurso” da autora para introduzir os elementos de comprovação citados por ela. </a:t>
            </a:r>
          </a:p>
        </p:txBody>
      </p:sp>
    </p:spTree>
    <p:extLst>
      <p:ext uri="{BB962C8B-B14F-4D97-AF65-F5344CB8AC3E}">
        <p14:creationId xmlns:p14="http://schemas.microsoft.com/office/powerpoint/2010/main" val="22571701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8A397-ED06-0B3E-64AA-8CAC201FEEB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BC9EB726-FD2E-6BD7-D16F-5C8D08E8A164}"/>
              </a:ext>
            </a:extLst>
          </p:cNvPr>
          <p:cNvSpPr txBox="1"/>
          <p:nvPr/>
        </p:nvSpPr>
        <p:spPr>
          <a:xfrm>
            <a:off x="417138" y="983750"/>
            <a:ext cx="11357723" cy="3277820"/>
          </a:xfrm>
          <a:prstGeom prst="rect">
            <a:avLst/>
          </a:prstGeom>
          <a:solidFill>
            <a:schemeClr val="bg1"/>
          </a:solidFill>
        </p:spPr>
        <p:txBody>
          <a:bodyPr wrap="square">
            <a:spAutoFit/>
          </a:bodyPr>
          <a:lstStyle/>
          <a:p>
            <a:pPr algn="just"/>
            <a:r>
              <a:rPr lang="pt-BR" sz="2300" b="1" dirty="0">
                <a:latin typeface="Arial Narrow" panose="020B0606020202030204" pitchFamily="34" charset="0"/>
              </a:rPr>
              <a:t>8.</a:t>
            </a:r>
            <a:r>
              <a:rPr lang="pt-BR" sz="2300" dirty="0">
                <a:latin typeface="Arial Narrow" panose="020B0606020202030204" pitchFamily="34" charset="0"/>
              </a:rPr>
              <a:t> Considere o trecho a seguir para atender ao que se pede. “</a:t>
            </a:r>
            <a:r>
              <a:rPr lang="pt-BR" sz="2300" b="1" u="sng" dirty="0">
                <a:latin typeface="Arial Narrow" panose="020B0606020202030204" pitchFamily="34" charset="0"/>
              </a:rPr>
              <a:t>Nesse sentido</a:t>
            </a:r>
            <a:r>
              <a:rPr lang="pt-BR" sz="2300" dirty="0">
                <a:latin typeface="Arial Narrow" panose="020B0606020202030204" pitchFamily="34" charset="0"/>
              </a:rPr>
              <a:t>, muitos brinquedos, dispositivos eletrônicos, </a:t>
            </a:r>
            <a:r>
              <a:rPr lang="pt-BR" sz="2300" b="1" u="sng" dirty="0">
                <a:latin typeface="Arial Narrow" panose="020B0606020202030204" pitchFamily="34" charset="0"/>
              </a:rPr>
              <a:t>bem como</a:t>
            </a:r>
            <a:r>
              <a:rPr lang="pt-BR" sz="2300" dirty="0">
                <a:latin typeface="Arial Narrow" panose="020B0606020202030204" pitchFamily="34" charset="0"/>
              </a:rPr>
              <a:t> mídias sociais usadas pelos menores, realizam o tratamento de dados pessoais e influenciam seu comportamento, o que merece atenção, </a:t>
            </a:r>
            <a:r>
              <a:rPr lang="pt-BR" sz="2300" b="1" u="sng" dirty="0">
                <a:latin typeface="Arial Narrow" panose="020B0606020202030204" pitchFamily="34" charset="0"/>
              </a:rPr>
              <a:t>pois</a:t>
            </a:r>
            <a:r>
              <a:rPr lang="pt-BR" sz="2300" dirty="0">
                <a:latin typeface="Arial Narrow" panose="020B0606020202030204" pitchFamily="34" charset="0"/>
              </a:rPr>
              <a:t> </a:t>
            </a:r>
            <a:r>
              <a:rPr lang="pt-BR" sz="2300" b="1" u="sng" dirty="0">
                <a:latin typeface="Arial Narrow" panose="020B0606020202030204" pitchFamily="34" charset="0"/>
              </a:rPr>
              <a:t>de acordo com</a:t>
            </a:r>
            <a:r>
              <a:rPr lang="pt-BR" sz="2300" dirty="0">
                <a:latin typeface="Arial Narrow" panose="020B0606020202030204" pitchFamily="34" charset="0"/>
              </a:rPr>
              <a:t> a Lei Geral de Proteção de Dados, a coleta e o uso de dados pessoais de crianças e adolescentes só é lícita </a:t>
            </a:r>
            <a:r>
              <a:rPr lang="pt-BR" sz="2300" b="1" u="sng" dirty="0">
                <a:latin typeface="Arial Narrow" panose="020B0606020202030204" pitchFamily="34" charset="0"/>
              </a:rPr>
              <a:t>se</a:t>
            </a:r>
            <a:r>
              <a:rPr lang="pt-BR" sz="2300" dirty="0">
                <a:latin typeface="Arial Narrow" panose="020B0606020202030204" pitchFamily="34" charset="0"/>
              </a:rPr>
              <a:t> for realizada no seu ‘melhor interesse’.”</a:t>
            </a:r>
          </a:p>
          <a:p>
            <a:pPr marL="457200" indent="-457200">
              <a:buAutoNum type="alphaLcParenR"/>
            </a:pPr>
            <a:r>
              <a:rPr lang="pt-BR" sz="2300" dirty="0">
                <a:latin typeface="Arial Narrow" panose="020B0606020202030204" pitchFamily="34" charset="0"/>
              </a:rPr>
              <a:t>Circule o trecho em que predomina a comprovação do argumento.</a:t>
            </a:r>
          </a:p>
          <a:p>
            <a:pPr marL="457200" indent="-457200">
              <a:buAutoNum type="alphaLcParenR"/>
            </a:pPr>
            <a:endParaRPr lang="pt-BR" sz="2300" dirty="0">
              <a:latin typeface="Arial Narrow" panose="020B0606020202030204" pitchFamily="34" charset="0"/>
            </a:endParaRPr>
          </a:p>
          <a:p>
            <a:r>
              <a:rPr lang="pt-BR" sz="2300" dirty="0">
                <a:latin typeface="Arial Narrow" panose="020B0606020202030204" pitchFamily="34" charset="0"/>
              </a:rPr>
              <a:t>b) Faça a correspondência entre as duas colunas, considerando os elementos articuladores destacados no trecho, relacionando-os a sua função, isto é, à ideia que expressam no contexto comunicativo.</a:t>
            </a:r>
          </a:p>
        </p:txBody>
      </p:sp>
      <p:graphicFrame>
        <p:nvGraphicFramePr>
          <p:cNvPr id="5" name="Tabela 4">
            <a:extLst>
              <a:ext uri="{FF2B5EF4-FFF2-40B4-BE49-F238E27FC236}">
                <a16:creationId xmlns:a16="http://schemas.microsoft.com/office/drawing/2014/main" id="{FE4E5136-C573-9A9D-041A-07E64A6712DC}"/>
              </a:ext>
            </a:extLst>
          </p:cNvPr>
          <p:cNvGraphicFramePr>
            <a:graphicFrameLocks noGrp="1"/>
          </p:cNvGraphicFramePr>
          <p:nvPr>
            <p:extLst>
              <p:ext uri="{D42A27DB-BD31-4B8C-83A1-F6EECF244321}">
                <p14:modId xmlns:p14="http://schemas.microsoft.com/office/powerpoint/2010/main" val="3615104404"/>
              </p:ext>
            </p:extLst>
          </p:nvPr>
        </p:nvGraphicFramePr>
        <p:xfrm>
          <a:off x="524433" y="4261570"/>
          <a:ext cx="11250427" cy="1882590"/>
        </p:xfrm>
        <a:graphic>
          <a:graphicData uri="http://schemas.openxmlformats.org/drawingml/2006/table">
            <a:tbl>
              <a:tblPr firstRow="1" firstCol="1" bandRow="1"/>
              <a:tblGrid>
                <a:gridCol w="5331055">
                  <a:extLst>
                    <a:ext uri="{9D8B030D-6E8A-4147-A177-3AD203B41FA5}">
                      <a16:colId xmlns:a16="http://schemas.microsoft.com/office/drawing/2014/main" val="1423624285"/>
                    </a:ext>
                  </a:extLst>
                </a:gridCol>
                <a:gridCol w="5919372">
                  <a:extLst>
                    <a:ext uri="{9D8B030D-6E8A-4147-A177-3AD203B41FA5}">
                      <a16:colId xmlns:a16="http://schemas.microsoft.com/office/drawing/2014/main" val="3875969004"/>
                    </a:ext>
                  </a:extLst>
                </a:gridCol>
              </a:tblGrid>
              <a:tr h="376518">
                <a:tc>
                  <a:txBody>
                    <a:bodyPr/>
                    <a:lstStyle/>
                    <a:p>
                      <a:pPr algn="just">
                        <a:lnSpc>
                          <a:spcPct val="110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Arial" panose="020B0604020202020204" pitchFamily="34" charset="0"/>
                        </a:rPr>
                        <a:t>(1) Nesse sentido.</a:t>
                      </a:r>
                      <a:endParaRPr lang="pt-BR" sz="23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0000"/>
                        </a:lnSpc>
                        <a:spcAft>
                          <a:spcPts val="800"/>
                        </a:spcAf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
                      </a:r>
                      <a:r>
                        <a:rPr lang="pt-BR" sz="2300" kern="100" dirty="0">
                          <a:solidFill>
                            <a:srgbClr val="EE0000"/>
                          </a:solidFill>
                          <a:effectLst/>
                          <a:latin typeface="Arial Narrow" panose="020B0606020202030204" pitchFamily="34" charset="0"/>
                          <a:ea typeface="Calibri" panose="020F0502020204030204" pitchFamily="34" charset="0"/>
                          <a:cs typeface="Arial" panose="020B0604020202020204" pitchFamily="34" charset="0"/>
                        </a:rPr>
                        <a:t>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Explicação.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5386618"/>
                  </a:ext>
                </a:extLst>
              </a:tr>
              <a:tr h="376518">
                <a:tc>
                  <a:txBody>
                    <a:bodyPr/>
                    <a:lstStyle/>
                    <a:p>
                      <a:pPr algn="just">
                        <a:lnSpc>
                          <a:spcPct val="110000"/>
                        </a:lnSpc>
                        <a:spcAft>
                          <a:spcPts val="800"/>
                        </a:spcAf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(2) bem como.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0000"/>
                        </a:lnSpc>
                        <a:spcAft>
                          <a:spcPts val="800"/>
                        </a:spcAf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
                      </a:r>
                      <a:r>
                        <a:rPr lang="pt-BR" sz="2300" kern="100" dirty="0">
                          <a:solidFill>
                            <a:srgbClr val="EE0000"/>
                          </a:solidFill>
                          <a:effectLst/>
                          <a:latin typeface="Arial Narrow" panose="020B0606020202030204" pitchFamily="34" charset="0"/>
                          <a:ea typeface="Calibri" panose="020F0502020204030204" pitchFamily="34" charset="0"/>
                          <a:cs typeface="Arial" panose="020B0604020202020204" pitchFamily="34" charset="0"/>
                        </a:rPr>
                        <a:t>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Conformidade.</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11770922"/>
                  </a:ext>
                </a:extLst>
              </a:tr>
              <a:tr h="376518">
                <a:tc>
                  <a:txBody>
                    <a:bodyPr/>
                    <a:lstStyle/>
                    <a:p>
                      <a:pPr algn="just">
                        <a:lnSpc>
                          <a:spcPct val="110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Arial" panose="020B0604020202020204" pitchFamily="34" charset="0"/>
                        </a:rPr>
                        <a:t>(3) pois.</a:t>
                      </a:r>
                      <a:endParaRPr lang="pt-BR" sz="23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0000"/>
                        </a:lnSpc>
                        <a:spcAft>
                          <a:spcPts val="800"/>
                        </a:spcAf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
                      </a:r>
                      <a:r>
                        <a:rPr lang="pt-BR" sz="2300" kern="100" dirty="0">
                          <a:solidFill>
                            <a:srgbClr val="EE0000"/>
                          </a:solidFill>
                          <a:effectLst/>
                          <a:latin typeface="Arial Narrow" panose="020B0606020202030204" pitchFamily="34" charset="0"/>
                          <a:ea typeface="Calibri" panose="020F0502020204030204" pitchFamily="34" charset="0"/>
                          <a:cs typeface="Arial" panose="020B0604020202020204" pitchFamily="34" charset="0"/>
                        </a:rPr>
                        <a:t>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Adição.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52334930"/>
                  </a:ext>
                </a:extLst>
              </a:tr>
              <a:tr h="376518">
                <a:tc>
                  <a:txBody>
                    <a:bodyPr/>
                    <a:lstStyle/>
                    <a:p>
                      <a:pPr algn="just">
                        <a:lnSpc>
                          <a:spcPct val="110000"/>
                        </a:lnSpc>
                        <a:spcAft>
                          <a:spcPts val="800"/>
                        </a:spcAf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(4) de acordo com.</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0000"/>
                        </a:lnSpc>
                        <a:spcAft>
                          <a:spcPts val="800"/>
                        </a:spcAf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
                      </a:r>
                      <a:r>
                        <a:rPr lang="pt-BR" sz="2300" kern="100" dirty="0">
                          <a:solidFill>
                            <a:srgbClr val="EE0000"/>
                          </a:solidFill>
                          <a:effectLst/>
                          <a:latin typeface="Arial Narrow" panose="020B0606020202030204" pitchFamily="34" charset="0"/>
                          <a:ea typeface="Calibri" panose="020F0502020204030204" pitchFamily="34" charset="0"/>
                          <a:cs typeface="Arial" panose="020B0604020202020204" pitchFamily="34" charset="0"/>
                        </a:rPr>
                        <a:t>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Condição.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08805439"/>
                  </a:ext>
                </a:extLst>
              </a:tr>
              <a:tr h="376518">
                <a:tc>
                  <a:txBody>
                    <a:bodyPr/>
                    <a:lstStyle/>
                    <a:p>
                      <a:pPr algn="just">
                        <a:lnSpc>
                          <a:spcPct val="110000"/>
                        </a:lnSpc>
                        <a:spcAft>
                          <a:spcPts val="800"/>
                        </a:spcAf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(5) se</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0000"/>
                        </a:lnSpc>
                        <a:spcAft>
                          <a:spcPts val="800"/>
                        </a:spcAf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
                      </a:r>
                      <a:r>
                        <a:rPr lang="pt-BR" sz="2300" kern="100" dirty="0">
                          <a:solidFill>
                            <a:srgbClr val="EE0000"/>
                          </a:solidFill>
                          <a:effectLst/>
                          <a:latin typeface="Arial Narrow" panose="020B0606020202030204" pitchFamily="34" charset="0"/>
                          <a:ea typeface="Calibri" panose="020F0502020204030204" pitchFamily="34" charset="0"/>
                          <a:cs typeface="Arial" panose="020B0604020202020204" pitchFamily="34" charset="0"/>
                        </a:rPr>
                        <a:t>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Conclusão.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82772316"/>
                  </a:ext>
                </a:extLst>
              </a:tr>
            </a:tbl>
          </a:graphicData>
        </a:graphic>
      </p:graphicFrame>
    </p:spTree>
    <p:extLst>
      <p:ext uri="{BB962C8B-B14F-4D97-AF65-F5344CB8AC3E}">
        <p14:creationId xmlns:p14="http://schemas.microsoft.com/office/powerpoint/2010/main" val="42576428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E63BB-C448-1288-F23F-7A7344A00FE7}"/>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34AF9BD7-8301-D4F8-E236-4C7034115098}"/>
              </a:ext>
            </a:extLst>
          </p:cNvPr>
          <p:cNvSpPr txBox="1"/>
          <p:nvPr/>
        </p:nvSpPr>
        <p:spPr>
          <a:xfrm>
            <a:off x="438150" y="1193300"/>
            <a:ext cx="11287125" cy="3309496"/>
          </a:xfrm>
          <a:prstGeom prst="rect">
            <a:avLst/>
          </a:prstGeom>
          <a:solidFill>
            <a:schemeClr val="bg1"/>
          </a:solidFill>
        </p:spPr>
        <p:txBody>
          <a:bodyPr wrap="square">
            <a:spAutoFit/>
          </a:bodyPr>
          <a:lstStyle/>
          <a:p>
            <a:pPr algn="just">
              <a:lnSpc>
                <a:spcPct val="110000"/>
              </a:lnSpc>
              <a:buNone/>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 Em “... a coleta e o uso de dados pessoais de crianças e adolescentes só é lícita se for realizada no seu ‘melhor interesse’.”, a expressão “</a:t>
            </a: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melhor interesse</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nesse contexto comunicativo, significa que</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buNone/>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os interesses dos menores podem ser preservados.</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buNone/>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(B) os interesses de quem usa os dados dos menores é prioridade.</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buNone/>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 a prioridade deve ser a preservação dos interesses dos menores.</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buNone/>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 a prioridade é proteger os interesses das pessoas que usam a internet.</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buNone/>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 a prioridade são os interesses dos menores e de quem usa seus dados.</a:t>
            </a:r>
            <a:endParaRPr lang="pt-BR" sz="2400" dirty="0">
              <a:latin typeface="Arial Narrow" panose="020B0606020202030204" pitchFamily="34" charset="0"/>
            </a:endParaRPr>
          </a:p>
        </p:txBody>
      </p:sp>
    </p:spTree>
    <p:extLst>
      <p:ext uri="{BB962C8B-B14F-4D97-AF65-F5344CB8AC3E}">
        <p14:creationId xmlns:p14="http://schemas.microsoft.com/office/powerpoint/2010/main" val="8021427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9C27E-AAA4-377B-8C0A-F46452EC9E50}"/>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AA55C9BE-F26B-39EE-3566-95772F79B1D7}"/>
              </a:ext>
            </a:extLst>
          </p:cNvPr>
          <p:cNvGraphicFramePr>
            <a:graphicFrameLocks noGrp="1"/>
          </p:cNvGraphicFramePr>
          <p:nvPr>
            <p:extLst>
              <p:ext uri="{D42A27DB-BD31-4B8C-83A1-F6EECF244321}">
                <p14:modId xmlns:p14="http://schemas.microsoft.com/office/powerpoint/2010/main" val="3548456594"/>
              </p:ext>
            </p:extLst>
          </p:nvPr>
        </p:nvGraphicFramePr>
        <p:xfrm>
          <a:off x="381000" y="1749725"/>
          <a:ext cx="11429999" cy="4168587"/>
        </p:xfrm>
        <a:graphic>
          <a:graphicData uri="http://schemas.openxmlformats.org/drawingml/2006/table">
            <a:tbl>
              <a:tblPr firstRow="1" firstCol="1" bandRow="1"/>
              <a:tblGrid>
                <a:gridCol w="11429999">
                  <a:extLst>
                    <a:ext uri="{9D8B030D-6E8A-4147-A177-3AD203B41FA5}">
                      <a16:colId xmlns:a16="http://schemas.microsoft.com/office/drawing/2014/main" val="4175984851"/>
                    </a:ext>
                  </a:extLst>
                </a:gridCol>
              </a:tblGrid>
              <a:tr h="4168587">
                <a:tc>
                  <a:txBody>
                    <a:bodyPr/>
                    <a:lstStyle/>
                    <a:p>
                      <a:pPr algn="ctr">
                        <a:lnSpc>
                          <a:spcPct val="105000"/>
                        </a:lnSpc>
                        <a:spcAft>
                          <a:spcPts val="0"/>
                        </a:spcAf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uso dos elementos articuladores</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5000"/>
                        </a:lnSpc>
                        <a:spcAft>
                          <a:spcPts val="0"/>
                        </a:spcAf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Sabemos que todo texto precisa ter sentido (coerência) e ser bem articulado (coesão). Apresentamos alguns “elementos articuladores” que podem ser utilizados no artigo de opinião.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5000"/>
                        </a:lnSpc>
                        <a:spcAft>
                          <a:spcPts val="0"/>
                        </a:spcAf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Tomar posição:</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Do meu ponto de vista; na minha opinião; pensamos que; pessoalmente acho etc.</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5000"/>
                        </a:lnSpc>
                        <a:spcAft>
                          <a:spcPts val="0"/>
                        </a:spcAf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Indicar certeza:</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Sem dúvida; está claro que; com certeza; é indiscutível etc.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5000"/>
                        </a:lnSpc>
                        <a:spcAft>
                          <a:spcPts val="0"/>
                        </a:spcAf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Indicar probabilidade:</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Provavelmente; me parece que; ao que tudo indica; é possível que etc.</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5000"/>
                        </a:lnSpc>
                        <a:spcAft>
                          <a:spcPts val="0"/>
                        </a:spcAf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Indicar causa e/ou consequência</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Porque; pois; então; logo; portanto; consequentemente etc.</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5000"/>
                        </a:lnSpc>
                        <a:spcAft>
                          <a:spcPts val="0"/>
                        </a:spcAf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Acrescentar argumentos</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Além disso; também; ademais etc.</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5000"/>
                        </a:lnSpc>
                        <a:spcAft>
                          <a:spcPts val="0"/>
                        </a:spcAf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Indicar restrição ou oposição:</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Mas; porém; todavia; contudo; entretanto; apesar de; não obstante etc.</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5000"/>
                        </a:lnSpc>
                        <a:spcAft>
                          <a:spcPts val="0"/>
                        </a:spcAf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Organizar argumentos:</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Inicialmente; primeiramente; em segundo lugar; por um lado; por outro lado etc.</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5000"/>
                        </a:lnSpc>
                        <a:spcAft>
                          <a:spcPts val="0"/>
                        </a:spcAf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Preparar conclusão:</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Assim; finalmente; para finalizar; por fim; enfim; em resumo etc.</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1444678473"/>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7C6F7B1C-B166-686E-38A6-0CF603DDA5F9}"/>
              </a:ext>
            </a:extLst>
          </p:cNvPr>
          <p:cNvPicPr>
            <a:picLocks noChangeAspect="1"/>
          </p:cNvPicPr>
          <p:nvPr/>
        </p:nvPicPr>
        <p:blipFill rotWithShape="1">
          <a:blip r:embed="rId2">
            <a:extLst>
              <a:ext uri="{28A0092B-C50C-407E-A947-70E740481C1C}">
                <a14:useLocalDpi xmlns:a14="http://schemas.microsoft.com/office/drawing/2010/main" val="0"/>
              </a:ext>
            </a:extLst>
          </a:blip>
          <a:srcRect t="8388" b="11433"/>
          <a:stretch>
            <a:fillRect/>
          </a:stretch>
        </p:blipFill>
        <p:spPr bwMode="auto">
          <a:xfrm>
            <a:off x="380999" y="939688"/>
            <a:ext cx="2903737" cy="113676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826762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AFAFB-1E87-0477-2A32-2A09CBEC29B0}"/>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6909302B-BDEC-CFFD-4AF5-DAE05861C68B}"/>
              </a:ext>
            </a:extLst>
          </p:cNvPr>
          <p:cNvGraphicFramePr>
            <a:graphicFrameLocks noGrp="1"/>
          </p:cNvGraphicFramePr>
          <p:nvPr>
            <p:extLst>
              <p:ext uri="{D42A27DB-BD31-4B8C-83A1-F6EECF244321}">
                <p14:modId xmlns:p14="http://schemas.microsoft.com/office/powerpoint/2010/main" val="2507748074"/>
              </p:ext>
            </p:extLst>
          </p:nvPr>
        </p:nvGraphicFramePr>
        <p:xfrm>
          <a:off x="479891" y="1024778"/>
          <a:ext cx="11232217" cy="5383975"/>
        </p:xfrm>
        <a:graphic>
          <a:graphicData uri="http://schemas.openxmlformats.org/drawingml/2006/table">
            <a:tbl>
              <a:tblPr firstRow="1" firstCol="1" bandRow="1"/>
              <a:tblGrid>
                <a:gridCol w="11232217">
                  <a:extLst>
                    <a:ext uri="{9D8B030D-6E8A-4147-A177-3AD203B41FA5}">
                      <a16:colId xmlns:a16="http://schemas.microsoft.com/office/drawing/2014/main" val="4175984851"/>
                    </a:ext>
                  </a:extLst>
                </a:gridCol>
              </a:tblGrid>
              <a:tr h="4168587">
                <a:tc>
                  <a:txBody>
                    <a:bodyPr/>
                    <a:lstStyle/>
                    <a:p>
                      <a:pPr algn="ctr">
                        <a:lnSpc>
                          <a:spcPct val="114000"/>
                        </a:lnSpc>
                        <a:spcAft>
                          <a:spcPts val="0"/>
                        </a:spcAf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O uso dos elementos modalizadores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4000"/>
                        </a:lnSpc>
                        <a:spcAft>
                          <a:spcPts val="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É importante atingir o propósito comunicativo e, nesse sentido, os modalizadores do discurso podem contribuir muito, principalmente, nos textos argumentativos. A utilização adequada desses modalizadores fortalece o processo do discurso/fala/dito. O ponto de vista quando recebe uma modalização fica mais persuasivo. Alguns exemplos de elementos modalizadores: (</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Deônticos</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mostram, principalmente, ideia de “obrigação”) - É imprescindível / É necessário / É de suma importância etc. (</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Lógicos</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mostram, principalmente, ideia de “certeza do fato concreto”) - É notório / Em virtude disso / Diante do exposto / Com certeza. (</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Apreciativos: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mostram, principalmente, ideia de “subjetividade”) - Felizmente / Infelizmente / Tristemente etc. (</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Pragmáticos: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mostram, principalmente, “intenções, razões e capacidades de ação”) -</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Que dizem a respeito / Afirmam que / Como propõe / Explicou etc.</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4000"/>
                        </a:lnSpc>
                        <a:spcAft>
                          <a:spcPts val="0"/>
                        </a:spcAft>
                        <a:buNone/>
                      </a:pPr>
                      <a:r>
                        <a:rPr lang="pt-BR" sz="24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Atenção!</a:t>
                      </a:r>
                      <a:r>
                        <a:rPr lang="pt-BR" sz="24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Muitas palavras ou expressões articuladoras se tornam “modalizadoras / modalizadores” dependendo do “contexto” que foram empregadas.</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1444678473"/>
                  </a:ext>
                </a:extLst>
              </a:tr>
            </a:tbl>
          </a:graphicData>
        </a:graphic>
      </p:graphicFrame>
    </p:spTree>
    <p:extLst>
      <p:ext uri="{BB962C8B-B14F-4D97-AF65-F5344CB8AC3E}">
        <p14:creationId xmlns:p14="http://schemas.microsoft.com/office/powerpoint/2010/main" val="14657367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6F663-BB67-9270-204F-C58B629555A2}"/>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16CD9AAB-6DA8-AEE7-B935-28BA204E9DC4}"/>
              </a:ext>
            </a:extLst>
          </p:cNvPr>
          <p:cNvSpPr txBox="1"/>
          <p:nvPr/>
        </p:nvSpPr>
        <p:spPr>
          <a:xfrm>
            <a:off x="381000" y="912416"/>
            <a:ext cx="11382375" cy="3285323"/>
          </a:xfrm>
          <a:prstGeom prst="rect">
            <a:avLst/>
          </a:prstGeom>
          <a:solidFill>
            <a:schemeClr val="bg1"/>
          </a:solidFill>
        </p:spPr>
        <p:txBody>
          <a:bodyPr wrap="square">
            <a:spAutoFit/>
          </a:bodyPr>
          <a:lstStyle/>
          <a:p>
            <a:pPr algn="just">
              <a:lnSpc>
                <a:spcPct val="114000"/>
              </a:lnSpc>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9.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Indique a ideia estabelecida pelas expressões modalizadoras destacadas nos trechos a seguir.</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4000"/>
              </a:lnSpc>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a:t>
            </a:r>
            <a:r>
              <a:rPr lang="pt-BR" sz="2300" b="1" kern="100" dirty="0">
                <a:effectLst/>
                <a:latin typeface="Arial Narrow" panose="020B0606020202030204" pitchFamily="34" charset="0"/>
                <a:ea typeface="Calibri" panose="020F0502020204030204" pitchFamily="34" charset="0"/>
                <a:cs typeface="Arial" panose="020B0604020202020204" pitchFamily="34" charset="0"/>
              </a:rPr>
              <a:t> “</a:t>
            </a:r>
            <a:r>
              <a:rPr lang="pt-BR" sz="2300" b="1" u="sng" kern="100" dirty="0">
                <a:effectLst/>
                <a:latin typeface="Arial Narrow" panose="020B0606020202030204" pitchFamily="34" charset="0"/>
                <a:ea typeface="Calibri" panose="020F0502020204030204" pitchFamily="34" charset="0"/>
                <a:cs typeface="Arial" panose="020B0604020202020204" pitchFamily="34" charset="0"/>
              </a:rPr>
              <a:t>Não há dúvida</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que as crianças e os adolescentes do mundo moderno são usuários assíduos da internet e da tecnologia em geral.”</a:t>
            </a:r>
          </a:p>
          <a:p>
            <a:pPr algn="just">
              <a:lnSpc>
                <a:spcPct val="114000"/>
              </a:lnSpc>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b)</a:t>
            </a:r>
            <a:r>
              <a:rPr lang="pt-BR" sz="2300" b="1" kern="100" dirty="0">
                <a:effectLst/>
                <a:latin typeface="Arial Narrow" panose="020B0606020202030204" pitchFamily="34" charset="0"/>
                <a:ea typeface="Calibri" panose="020F0502020204030204" pitchFamily="34" charset="0"/>
                <a:cs typeface="Arial" panose="020B0604020202020204" pitchFamily="34" charset="0"/>
              </a:rPr>
              <a:t>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a:t>
            </a:r>
            <a:r>
              <a:rPr lang="pt-BR" sz="2300" b="1" kern="100" dirty="0">
                <a:effectLst/>
                <a:latin typeface="Arial Narrow" panose="020B0606020202030204" pitchFamily="34" charset="0"/>
                <a:ea typeface="Calibri" panose="020F0502020204030204" pitchFamily="34" charset="0"/>
                <a:cs typeface="Arial" panose="020B0604020202020204" pitchFamily="34" charset="0"/>
              </a:rPr>
              <a:t> </a:t>
            </a:r>
            <a:r>
              <a:rPr lang="pt-BR" sz="2300" b="1" u="sng" kern="100" dirty="0">
                <a:effectLst/>
                <a:latin typeface="Arial Narrow" panose="020B0606020202030204" pitchFamily="34" charset="0"/>
                <a:ea typeface="Calibri" panose="020F0502020204030204" pitchFamily="34" charset="0"/>
                <a:cs typeface="Arial" panose="020B0604020202020204" pitchFamily="34" charset="0"/>
              </a:rPr>
              <a:t>se faz necessária</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a criação de mecanismos de controle efetivo para evitar que a tecnologia e a internet sejam utilizadas em malefício dos menores,...”</a:t>
            </a:r>
          </a:p>
          <a:p>
            <a:pPr algn="just">
              <a:lnSpc>
                <a:spcPct val="114000"/>
              </a:lnSpc>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 “...</a:t>
            </a:r>
            <a:r>
              <a:rPr lang="pt-BR" sz="2300" b="1" kern="100" dirty="0">
                <a:effectLst/>
                <a:latin typeface="Arial Narrow" panose="020B0606020202030204" pitchFamily="34" charset="0"/>
                <a:ea typeface="Calibri" panose="020F0502020204030204" pitchFamily="34" charset="0"/>
                <a:cs typeface="Arial" panose="020B0604020202020204" pitchFamily="34" charset="0"/>
              </a:rPr>
              <a:t> </a:t>
            </a:r>
            <a:r>
              <a:rPr lang="pt-BR" sz="2300" b="1" u="sng" kern="100" dirty="0">
                <a:effectLst/>
                <a:latin typeface="Arial Narrow" panose="020B0606020202030204" pitchFamily="34" charset="0"/>
                <a:ea typeface="Calibri" panose="020F0502020204030204" pitchFamily="34" charset="0"/>
                <a:cs typeface="Arial" panose="020B0604020202020204" pitchFamily="34" charset="0"/>
              </a:rPr>
              <a:t>é preciso</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investir principalmente em educação digital,”. </a:t>
            </a:r>
          </a:p>
          <a:p>
            <a:pPr algn="just">
              <a:lnSpc>
                <a:spcPct val="114000"/>
              </a:lnSpc>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d) “...</a:t>
            </a:r>
            <a:r>
              <a:rPr lang="pt-BR" sz="2300" b="1" u="sng" kern="100" dirty="0">
                <a:effectLst/>
                <a:latin typeface="Arial Narrow" panose="020B0606020202030204" pitchFamily="34" charset="0"/>
                <a:ea typeface="Calibri" panose="020F0502020204030204" pitchFamily="34" charset="0"/>
                <a:cs typeface="Arial" panose="020B0604020202020204" pitchFamily="34" charset="0"/>
              </a:rPr>
              <a:t>é importante</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que o menor tenha contato com conteúdo de qualidade, que lhe possa agregar valor, garantindo, assim, sua privacidade, integridade moral, psíquica, física e sexual.”</a:t>
            </a:r>
          </a:p>
        </p:txBody>
      </p:sp>
    </p:spTree>
    <p:extLst>
      <p:ext uri="{BB962C8B-B14F-4D97-AF65-F5344CB8AC3E}">
        <p14:creationId xmlns:p14="http://schemas.microsoft.com/office/powerpoint/2010/main" val="1161437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60439-BE55-712D-AA59-1216B3CB9A7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F13F3DEC-98B2-C534-43F5-CDDDFBEE4C00}"/>
              </a:ext>
            </a:extLst>
          </p:cNvPr>
          <p:cNvSpPr txBox="1"/>
          <p:nvPr/>
        </p:nvSpPr>
        <p:spPr>
          <a:xfrm>
            <a:off x="381000" y="912416"/>
            <a:ext cx="11382375" cy="3844835"/>
          </a:xfrm>
          <a:prstGeom prst="rect">
            <a:avLst/>
          </a:prstGeom>
          <a:solidFill>
            <a:schemeClr val="bg1"/>
          </a:solidFill>
        </p:spPr>
        <p:txBody>
          <a:bodyPr wrap="square">
            <a:spAutoFit/>
          </a:bodyPr>
          <a:lstStyle/>
          <a:p>
            <a:pPr algn="just">
              <a:lnSpc>
                <a:spcPct val="114000"/>
              </a:lnSpc>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10.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O gênero textual artigo de opinião é um texto predominantemente argumentativo em que o autor expõe seu posicionamento, isto é, seu ponto de vista acerca de um determinado assunto/tema, por meio de argumentos ao longo desse texto. Uma característica do título é apresentar/antecipar o assunto/tema e/ou a questão polêmica em artigos de opinião, na intenção de despertar o interesse, a curiosidade do leitor.</a:t>
            </a:r>
          </a:p>
          <a:p>
            <a:pPr algn="just">
              <a:lnSpc>
                <a:spcPct val="114000"/>
              </a:lnSpc>
            </a:pPr>
            <a:r>
              <a:rPr lang="pt-BR" sz="2400" kern="100" dirty="0">
                <a:latin typeface="Arial Narrow" panose="020B0606020202030204" pitchFamily="34" charset="0"/>
                <a:ea typeface="Calibri" panose="020F0502020204030204" pitchFamily="34" charset="0"/>
                <a:cs typeface="Arial" panose="020B0604020202020204" pitchFamily="34" charset="0"/>
              </a:rPr>
              <a:t>a) A partir do título do texto II</a:t>
            </a:r>
            <a:r>
              <a:rPr lang="pt-BR" sz="2400" b="1" kern="100" dirty="0">
                <a:latin typeface="Arial Narrow" panose="020B0606020202030204" pitchFamily="34" charset="0"/>
                <a:ea typeface="Calibri" panose="020F0502020204030204" pitchFamily="34" charset="0"/>
                <a:cs typeface="Arial" panose="020B0604020202020204" pitchFamily="34" charset="0"/>
              </a:rPr>
              <a:t> </a:t>
            </a:r>
            <a:r>
              <a:rPr lang="pt-BR" sz="2400" kern="100" dirty="0">
                <a:latin typeface="Arial Narrow" panose="020B0606020202030204" pitchFamily="34" charset="0"/>
                <a:ea typeface="Calibri" panose="020F0502020204030204" pitchFamily="34" charset="0"/>
                <a:cs typeface="Arial" panose="020B0604020202020204" pitchFamily="34" charset="0"/>
              </a:rPr>
              <a:t>“</a:t>
            </a:r>
            <a:r>
              <a:rPr lang="pt-BR" sz="2400" b="1" kern="100" dirty="0">
                <a:latin typeface="Arial Narrow" panose="020B0606020202030204" pitchFamily="34" charset="0"/>
                <a:ea typeface="Calibri" panose="020F0502020204030204" pitchFamily="34" charset="0"/>
                <a:cs typeface="Arial" panose="020B0604020202020204" pitchFamily="34" charset="0"/>
              </a:rPr>
              <a:t>Crianças e adolescentes no mundo digital: preocupações e desafios”, </a:t>
            </a:r>
            <a:r>
              <a:rPr lang="pt-BR" sz="2400" kern="100" dirty="0">
                <a:latin typeface="Arial Narrow" panose="020B0606020202030204" pitchFamily="34" charset="0"/>
                <a:ea typeface="Calibri" panose="020F0502020204030204" pitchFamily="34" charset="0"/>
                <a:cs typeface="Arial" panose="020B0604020202020204" pitchFamily="34" charset="0"/>
              </a:rPr>
              <a:t>é possível identificar o tema/assunto tratado no artigo? Explique.</a:t>
            </a:r>
          </a:p>
          <a:p>
            <a:pPr algn="just">
              <a:lnSpc>
                <a:spcPct val="114000"/>
              </a:lnSpc>
            </a:pPr>
            <a:endParaRPr lang="pt-BR" sz="2400" dirty="0">
              <a:latin typeface="Arial Narrow" panose="020B0606020202030204" pitchFamily="34" charset="0"/>
            </a:endParaRPr>
          </a:p>
          <a:p>
            <a:pPr algn="just">
              <a:lnSpc>
                <a:spcPct val="114000"/>
              </a:lnSpc>
            </a:pPr>
            <a:r>
              <a:rPr lang="pt-BR" sz="2400" dirty="0">
                <a:latin typeface="Arial Narrow" panose="020B0606020202030204" pitchFamily="34" charset="0"/>
              </a:rPr>
              <a:t>b) No título do texto II, a questão polêmica foi antecipada? Justifique.</a:t>
            </a:r>
          </a:p>
        </p:txBody>
      </p:sp>
    </p:spTree>
    <p:extLst>
      <p:ext uri="{BB962C8B-B14F-4D97-AF65-F5344CB8AC3E}">
        <p14:creationId xmlns:p14="http://schemas.microsoft.com/office/powerpoint/2010/main" val="36367246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71E797-C295-63FF-D7D2-65A9B63A5ADB}"/>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BF574822-8551-6B21-4702-256EE587CE88}"/>
              </a:ext>
            </a:extLst>
          </p:cNvPr>
          <p:cNvSpPr txBox="1"/>
          <p:nvPr/>
        </p:nvSpPr>
        <p:spPr>
          <a:xfrm>
            <a:off x="400050" y="1006546"/>
            <a:ext cx="11401426" cy="3433761"/>
          </a:xfrm>
          <a:prstGeom prst="rect">
            <a:avLst/>
          </a:prstGeom>
          <a:solidFill>
            <a:schemeClr val="bg1"/>
          </a:solidFill>
        </p:spPr>
        <p:txBody>
          <a:bodyPr wrap="square">
            <a:spAutoFit/>
          </a:bodyPr>
          <a:lstStyle/>
          <a:p>
            <a:pPr algn="just">
              <a:lnSpc>
                <a:spcPct val="114000"/>
              </a:lnSpc>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11</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No Texto II, a autora apresenta argumentos para defender/sustentar sua tese. Ela apresenta, também, possíveis soluções para resolver o problema apresentado. No trecho, “As crianças precisam ser protegidas ‘na’ internet e não ‘da’ internet propriamente dita.”, pode-se inferir que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4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as crianças precisam ter acesso livre à internet.</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4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as crianças devem ter acesso restrito à internet.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4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o acesso das crianças à internet não deve ser proibido.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4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(D) o acesso das crianças à internet deve ser monitorado ou proibido.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4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 o acesso das crianças à internet deve ser regulamentado e monitorado.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721549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AB354-4473-805D-6864-064378B34F82}"/>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7E94CE38-2451-0748-EB99-4AEAA61E9520}"/>
              </a:ext>
            </a:extLst>
          </p:cNvPr>
          <p:cNvPicPr>
            <a:picLocks noChangeAspect="1"/>
          </p:cNvPicPr>
          <p:nvPr/>
        </p:nvPicPr>
        <p:blipFill rotWithShape="1">
          <a:blip r:embed="rId2">
            <a:extLst>
              <a:ext uri="{28A0092B-C50C-407E-A947-70E740481C1C}">
                <a14:useLocalDpi xmlns:a14="http://schemas.microsoft.com/office/drawing/2010/main" val="0"/>
              </a:ext>
            </a:extLst>
          </a:blip>
          <a:srcRect t="10253" b="8926"/>
          <a:stretch>
            <a:fillRect/>
          </a:stretch>
        </p:blipFill>
        <p:spPr bwMode="auto">
          <a:xfrm>
            <a:off x="3379693" y="784001"/>
            <a:ext cx="5212827" cy="639181"/>
          </a:xfrm>
          <a:prstGeom prst="rect">
            <a:avLst/>
          </a:prstGeom>
          <a:noFill/>
          <a:ln>
            <a:noFill/>
          </a:ln>
          <a:extLst>
            <a:ext uri="{53640926-AAD7-44D8-BBD7-CCE9431645EC}">
              <a14:shadowObscured xmlns:a14="http://schemas.microsoft.com/office/drawing/2010/main"/>
            </a:ext>
          </a:extLst>
        </p:spPr>
      </p:pic>
      <p:pic>
        <p:nvPicPr>
          <p:cNvPr id="3" name="Imagem 2" descr="Interface gráfica do usuário, Texto&#10;&#10;O conteúdo gerado por IA pode estar incorreto.">
            <a:extLst>
              <a:ext uri="{FF2B5EF4-FFF2-40B4-BE49-F238E27FC236}">
                <a16:creationId xmlns:a16="http://schemas.microsoft.com/office/drawing/2014/main" id="{D7C95C73-CEFB-72AF-732B-A97A20E0011B}"/>
              </a:ext>
            </a:extLst>
          </p:cNvPr>
          <p:cNvPicPr>
            <a:picLocks noChangeAspect="1"/>
          </p:cNvPicPr>
          <p:nvPr/>
        </p:nvPicPr>
        <p:blipFill>
          <a:blip r:embed="rId3">
            <a:extLst>
              <a:ext uri="{28A0092B-C50C-407E-A947-70E740481C1C}">
                <a14:useLocalDpi xmlns:a14="http://schemas.microsoft.com/office/drawing/2010/main" val="0"/>
              </a:ext>
            </a:extLst>
          </a:blip>
          <a:srcRect r="1730"/>
          <a:stretch>
            <a:fillRect/>
          </a:stretch>
        </p:blipFill>
        <p:spPr bwMode="auto">
          <a:xfrm>
            <a:off x="350183" y="1300292"/>
            <a:ext cx="5326717" cy="1138108"/>
          </a:xfrm>
          <a:prstGeom prst="rect">
            <a:avLst/>
          </a:prstGeom>
          <a:noFill/>
          <a:ln>
            <a:noFill/>
          </a:ln>
        </p:spPr>
      </p:pic>
      <p:graphicFrame>
        <p:nvGraphicFramePr>
          <p:cNvPr id="4" name="Tabela 3">
            <a:extLst>
              <a:ext uri="{FF2B5EF4-FFF2-40B4-BE49-F238E27FC236}">
                <a16:creationId xmlns:a16="http://schemas.microsoft.com/office/drawing/2014/main" id="{69B23F4A-D7E2-538E-054A-19985CFF19F6}"/>
              </a:ext>
            </a:extLst>
          </p:cNvPr>
          <p:cNvGraphicFramePr>
            <a:graphicFrameLocks noGrp="1"/>
          </p:cNvGraphicFramePr>
          <p:nvPr>
            <p:extLst>
              <p:ext uri="{D42A27DB-BD31-4B8C-83A1-F6EECF244321}">
                <p14:modId xmlns:p14="http://schemas.microsoft.com/office/powerpoint/2010/main" val="3182541290"/>
              </p:ext>
            </p:extLst>
          </p:nvPr>
        </p:nvGraphicFramePr>
        <p:xfrm>
          <a:off x="419100" y="2583851"/>
          <a:ext cx="11372850" cy="3596640"/>
        </p:xfrm>
        <a:graphic>
          <a:graphicData uri="http://schemas.openxmlformats.org/drawingml/2006/table">
            <a:tbl>
              <a:tblPr firstRow="1" bandRow="1">
                <a:tableStyleId>{5C22544A-7EE6-4342-B048-85BDC9FD1C3A}</a:tableStyleId>
              </a:tblPr>
              <a:tblGrid>
                <a:gridCol w="11372850">
                  <a:extLst>
                    <a:ext uri="{9D8B030D-6E8A-4147-A177-3AD203B41FA5}">
                      <a16:colId xmlns:a16="http://schemas.microsoft.com/office/drawing/2014/main" val="2554120317"/>
                    </a:ext>
                  </a:extLst>
                </a:gridCol>
              </a:tblGrid>
              <a:tr h="370840">
                <a:tc>
                  <a:txBody>
                    <a:bodyPr/>
                    <a:lstStyle/>
                    <a:p>
                      <a:r>
                        <a:rPr lang="pt-BR" sz="2300" dirty="0">
                          <a:solidFill>
                            <a:schemeClr val="tx1"/>
                          </a:solidFill>
                          <a:latin typeface="Arial Narrow" panose="020B0606020202030204" pitchFamily="34" charset="0"/>
                        </a:rPr>
                        <a:t>Etapa 3</a:t>
                      </a:r>
                    </a:p>
                    <a:p>
                      <a:endParaRPr lang="pt-BR" sz="2300" dirty="0">
                        <a:solidFill>
                          <a:schemeClr val="tx1"/>
                        </a:solidFill>
                        <a:latin typeface="Arial Narrow" panose="020B0606020202030204" pitchFamily="34" charset="0"/>
                      </a:endParaRPr>
                    </a:p>
                    <a:p>
                      <a:endParaRPr lang="pt-BR" sz="2300" dirty="0">
                        <a:solidFill>
                          <a:schemeClr val="tx1"/>
                        </a:solidFill>
                        <a:latin typeface="Arial Narrow" panose="020B0606020202030204" pitchFamily="34" charset="0"/>
                      </a:endParaRPr>
                    </a:p>
                    <a:p>
                      <a:endParaRPr lang="pt-BR" sz="2300" dirty="0">
                        <a:solidFill>
                          <a:schemeClr val="tx1"/>
                        </a:solidFill>
                        <a:latin typeface="Arial Narrow" panose="020B0606020202030204" pitchFamily="34" charset="0"/>
                      </a:endParaRPr>
                    </a:p>
                    <a:p>
                      <a:endParaRPr lang="pt-BR" sz="2300" dirty="0">
                        <a:solidFill>
                          <a:schemeClr val="tx1"/>
                        </a:solidFill>
                        <a:latin typeface="Arial Narrow" panose="020B0606020202030204" pitchFamily="34" charset="0"/>
                      </a:endParaRPr>
                    </a:p>
                    <a:p>
                      <a:endParaRPr lang="pt-BR" sz="2300" dirty="0">
                        <a:solidFill>
                          <a:schemeClr val="tx1"/>
                        </a:solidFill>
                        <a:latin typeface="Arial Narrow" panose="020B0606020202030204" pitchFamily="34" charset="0"/>
                      </a:endParaRPr>
                    </a:p>
                    <a:p>
                      <a:endParaRPr lang="pt-BR" sz="2300" dirty="0">
                        <a:solidFill>
                          <a:schemeClr val="tx1"/>
                        </a:solidFill>
                        <a:latin typeface="Arial Narrow" panose="020B0606020202030204" pitchFamily="34" charset="0"/>
                      </a:endParaRPr>
                    </a:p>
                    <a:p>
                      <a:endParaRPr lang="pt-BR" sz="2300" dirty="0">
                        <a:solidFill>
                          <a:schemeClr val="tx1"/>
                        </a:solidFill>
                        <a:latin typeface="Arial Narrow" panose="020B0606020202030204" pitchFamily="34" charset="0"/>
                      </a:endParaRPr>
                    </a:p>
                    <a:p>
                      <a:endParaRPr lang="pt-BR" sz="2300" dirty="0">
                        <a:solidFill>
                          <a:schemeClr val="tx1"/>
                        </a:solidFill>
                        <a:latin typeface="Arial Narrow" panose="020B0606020202030204" pitchFamily="34" charset="0"/>
                      </a:endParaRPr>
                    </a:p>
                    <a:p>
                      <a:endParaRPr lang="pt-BR" sz="230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1269723"/>
                  </a:ext>
                </a:extLst>
              </a:tr>
            </a:tbl>
          </a:graphicData>
        </a:graphic>
      </p:graphicFrame>
      <p:sp>
        <p:nvSpPr>
          <p:cNvPr id="7" name="CaixaDeTexto 6">
            <a:extLst>
              <a:ext uri="{FF2B5EF4-FFF2-40B4-BE49-F238E27FC236}">
                <a16:creationId xmlns:a16="http://schemas.microsoft.com/office/drawing/2014/main" id="{B2306794-7CE8-3520-A0A4-02DA6FE3DDBA}"/>
              </a:ext>
            </a:extLst>
          </p:cNvPr>
          <p:cNvSpPr txBox="1"/>
          <p:nvPr/>
        </p:nvSpPr>
        <p:spPr>
          <a:xfrm>
            <a:off x="419100" y="2954691"/>
            <a:ext cx="11353800" cy="3277820"/>
          </a:xfrm>
          <a:prstGeom prst="rect">
            <a:avLst/>
          </a:prstGeom>
          <a:noFill/>
        </p:spPr>
        <p:txBody>
          <a:bodyPr wrap="square">
            <a:spAutoFit/>
          </a:bodyPr>
          <a:lstStyle/>
          <a:p>
            <a:pPr>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1</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Vamos conversar?</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O que você aprendeu sobre o gênero textual “artigo de opinião”?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Você consegue explicar o que é uma “questão polêmica” (questão controversa)?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 tese (ponto de vista) defendido(a) no texto precisa dialogar, principalmente, com a temática e com a polêmica estabelecida, por quê?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Você aprendeu o que são “estratégias argumentativas”? Pode dar um exemplo?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Você aprendeu o que são “argumentos”? E tipos de argumentos? Pode dar alguns exemplos?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Você consegue explicar sobre a importância do uso diversificado de elementos “articuladores” e “modalizadores” do discurso na construção do gênero textual “artigo de opinião”?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379891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D0C50-0A29-E73E-0847-A1640594E86B}"/>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5D6292D3-6090-4FA4-13B7-82BF7A9CC333}"/>
              </a:ext>
            </a:extLst>
          </p:cNvPr>
          <p:cNvGraphicFramePr>
            <a:graphicFrameLocks noGrp="1"/>
          </p:cNvGraphicFramePr>
          <p:nvPr>
            <p:extLst>
              <p:ext uri="{D42A27DB-BD31-4B8C-83A1-F6EECF244321}">
                <p14:modId xmlns:p14="http://schemas.microsoft.com/office/powerpoint/2010/main" val="3838975646"/>
              </p:ext>
            </p:extLst>
          </p:nvPr>
        </p:nvGraphicFramePr>
        <p:xfrm>
          <a:off x="419100" y="981111"/>
          <a:ext cx="11372850" cy="1143000"/>
        </p:xfrm>
        <a:graphic>
          <a:graphicData uri="http://schemas.openxmlformats.org/drawingml/2006/table">
            <a:tbl>
              <a:tblPr firstRow="1" bandRow="1">
                <a:tableStyleId>{5C22544A-7EE6-4342-B048-85BDC9FD1C3A}</a:tableStyleId>
              </a:tblPr>
              <a:tblGrid>
                <a:gridCol w="11372850">
                  <a:extLst>
                    <a:ext uri="{9D8B030D-6E8A-4147-A177-3AD203B41FA5}">
                      <a16:colId xmlns:a16="http://schemas.microsoft.com/office/drawing/2014/main" val="2554120317"/>
                    </a:ext>
                  </a:extLst>
                </a:gridCol>
              </a:tblGrid>
              <a:tr h="370840">
                <a:tc>
                  <a:txBody>
                    <a:bodyPr/>
                    <a:lstStyle/>
                    <a:p>
                      <a:endParaRPr lang="pt-BR" sz="2300" dirty="0">
                        <a:solidFill>
                          <a:schemeClr val="tx1"/>
                        </a:solidFill>
                        <a:latin typeface="Arial Narrow" panose="020B0606020202030204" pitchFamily="34" charset="0"/>
                      </a:endParaRPr>
                    </a:p>
                    <a:p>
                      <a:endParaRPr lang="pt-BR" sz="2300" dirty="0">
                        <a:solidFill>
                          <a:schemeClr val="tx1"/>
                        </a:solidFill>
                        <a:latin typeface="Arial Narrow" panose="020B0606020202030204" pitchFamily="34" charset="0"/>
                      </a:endParaRPr>
                    </a:p>
                    <a:p>
                      <a:endParaRPr lang="pt-BR" sz="230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1269723"/>
                  </a:ext>
                </a:extLst>
              </a:tr>
            </a:tbl>
          </a:graphicData>
        </a:graphic>
      </p:graphicFrame>
      <p:sp>
        <p:nvSpPr>
          <p:cNvPr id="7" name="CaixaDeTexto 6">
            <a:extLst>
              <a:ext uri="{FF2B5EF4-FFF2-40B4-BE49-F238E27FC236}">
                <a16:creationId xmlns:a16="http://schemas.microsoft.com/office/drawing/2014/main" id="{0A2AFF3E-3A82-BC76-5BE3-46A415987CBA}"/>
              </a:ext>
            </a:extLst>
          </p:cNvPr>
          <p:cNvSpPr txBox="1"/>
          <p:nvPr/>
        </p:nvSpPr>
        <p:spPr>
          <a:xfrm>
            <a:off x="400050" y="981111"/>
            <a:ext cx="11353800" cy="1154162"/>
          </a:xfrm>
          <a:prstGeom prst="rect">
            <a:avLst/>
          </a:prstGeom>
          <a:noFill/>
        </p:spPr>
        <p:txBody>
          <a:bodyPr wrap="square">
            <a:spAutoFit/>
          </a:bodyPr>
          <a:lstStyle/>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Qual é a importância de trabalhar com a refutação na construção do gênero textual “artigo de opinião”, os aspectos do “contra” e do “a favor”?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buNone/>
            </a:pPr>
            <a:r>
              <a:rPr lang="pt-BR" sz="23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Explique como deve ser o “título” do “artigo de opinião”.</a:t>
            </a:r>
            <a:endParaRPr lang="pt-BR" sz="2300" dirty="0">
              <a:latin typeface="Arial Narrow" panose="020B0606020202030204" pitchFamily="34" charset="0"/>
            </a:endParaRPr>
          </a:p>
        </p:txBody>
      </p:sp>
      <p:sp>
        <p:nvSpPr>
          <p:cNvPr id="5" name="CaixaDeTexto 4">
            <a:extLst>
              <a:ext uri="{FF2B5EF4-FFF2-40B4-BE49-F238E27FC236}">
                <a16:creationId xmlns:a16="http://schemas.microsoft.com/office/drawing/2014/main" id="{A090ECDA-AA28-461C-0332-418835CB737A}"/>
              </a:ext>
            </a:extLst>
          </p:cNvPr>
          <p:cNvSpPr txBox="1"/>
          <p:nvPr/>
        </p:nvSpPr>
        <p:spPr>
          <a:xfrm>
            <a:off x="428625" y="2495992"/>
            <a:ext cx="11363325" cy="1694246"/>
          </a:xfrm>
          <a:prstGeom prst="rect">
            <a:avLst/>
          </a:prstGeom>
          <a:solidFill>
            <a:schemeClr val="tx2">
              <a:lumMod val="20000"/>
              <a:lumOff val="80000"/>
            </a:schemeClr>
          </a:solidFill>
        </p:spPr>
        <p:txBody>
          <a:bodyPr wrap="square">
            <a:spAutoFit/>
          </a:bodyPr>
          <a:lstStyle/>
          <a:p>
            <a:pPr indent="270510" algn="just">
              <a:lnSpc>
                <a:spcPct val="110000"/>
              </a:lnSpc>
              <a:spcAft>
                <a:spcPts val="800"/>
              </a:spcAf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Olá, estudante! Chegou a hora de produzir o artigo de opinião. Para isso, leia atentamente os textos motivadores e a proposta de escrita. Observe as características e a estrutura do gênero, bem como relembre as explicações realizadas pelo(a) professor(a) durante o desenvolvimento das atividades.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095393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D312E-2B42-0EB6-D8D7-6B5387198F1C}"/>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1D1F9F5A-0D78-43B7-E5D4-946305F3E878}"/>
              </a:ext>
            </a:extLst>
          </p:cNvPr>
          <p:cNvSpPr txBox="1"/>
          <p:nvPr/>
        </p:nvSpPr>
        <p:spPr>
          <a:xfrm>
            <a:off x="390524" y="970990"/>
            <a:ext cx="11391901" cy="3985706"/>
          </a:xfrm>
          <a:prstGeom prst="rect">
            <a:avLst/>
          </a:prstGeom>
          <a:noFill/>
        </p:spPr>
        <p:txBody>
          <a:bodyPr wrap="square" rtlCol="0">
            <a:spAutoFit/>
          </a:bodyPr>
          <a:lstStyle/>
          <a:p>
            <a:pPr algn="just"/>
            <a:r>
              <a:rPr lang="pt-BR" sz="2300" b="1" dirty="0">
                <a:latin typeface="Arial Narrow" panose="020B0606020202030204" pitchFamily="34" charset="0"/>
              </a:rPr>
              <a:t>Produção do gênero textual artigo de opinião:</a:t>
            </a:r>
            <a:endParaRPr lang="pt-BR" sz="2300" dirty="0">
              <a:latin typeface="Arial Narrow" panose="020B0606020202030204" pitchFamily="34" charset="0"/>
            </a:endParaRPr>
          </a:p>
          <a:p>
            <a:pPr algn="just"/>
            <a:r>
              <a:rPr lang="pt-BR" sz="2300" dirty="0">
                <a:latin typeface="Arial Narrow" panose="020B0606020202030204" pitchFamily="34" charset="0"/>
              </a:rPr>
              <a:t>O </a:t>
            </a:r>
            <a:r>
              <a:rPr lang="pt-BR" sz="2300" b="1" dirty="0">
                <a:latin typeface="Arial Narrow" panose="020B0606020202030204" pitchFamily="34" charset="0"/>
              </a:rPr>
              <a:t>artigo de opinião</a:t>
            </a:r>
            <a:r>
              <a:rPr lang="pt-BR" sz="2300" dirty="0">
                <a:latin typeface="Arial Narrow" panose="020B0606020202030204" pitchFamily="34" charset="0"/>
              </a:rPr>
              <a:t> é um gênero do discurso argumentativo que tem a finalidade de expressar/defender o ponto de vista do autor, por meio da argumentação, a respeito de um determinado tema. A validade da argumentação é evidenciada pelas justificativas de posições assumidas pelo autor ao apresentar informações e opiniões que se complementam ou se opõem. Nesse tipo de texto, predominam sequências expositivo-argumentativas. </a:t>
            </a:r>
          </a:p>
          <a:p>
            <a:pPr algn="just"/>
            <a:r>
              <a:rPr lang="pt-BR" sz="2300" dirty="0">
                <a:latin typeface="Arial Narrow" panose="020B0606020202030204" pitchFamily="34" charset="0"/>
              </a:rPr>
              <a:t> </a:t>
            </a:r>
          </a:p>
          <a:p>
            <a:pPr algn="just"/>
            <a:r>
              <a:rPr lang="pt-BR" sz="2300" b="1" dirty="0">
                <a:latin typeface="Arial Narrow" panose="020B0606020202030204" pitchFamily="34" charset="0"/>
              </a:rPr>
              <a:t>2.</a:t>
            </a:r>
            <a:r>
              <a:rPr lang="pt-BR" sz="2300" dirty="0">
                <a:latin typeface="Arial Narrow" panose="020B0606020202030204" pitchFamily="34" charset="0"/>
              </a:rPr>
              <a:t> Com base nos conhecimentos que você já tem sobre o gênero, escreva um artigo de opinião para ser publicado em um mural de sua sala, na área comum da escola, ou mesmo em um jornal de circulação diária a respeito do tema: </a:t>
            </a:r>
            <a:r>
              <a:rPr lang="pt-BR" sz="2300" b="1" dirty="0">
                <a:latin typeface="Arial Narrow" panose="020B0606020202030204" pitchFamily="34" charset="0"/>
              </a:rPr>
              <a:t>“O uso do celular na aprendizagem de jovens estudantes: possibilidades e desafios”.  </a:t>
            </a:r>
            <a:r>
              <a:rPr lang="pt-BR" sz="2300" dirty="0">
                <a:latin typeface="Arial Narrow" panose="020B0606020202030204" pitchFamily="34" charset="0"/>
              </a:rPr>
              <a:t>Para isso, reflita sobre o que não pode faltar na escrita do seu texto. </a:t>
            </a:r>
          </a:p>
        </p:txBody>
      </p:sp>
    </p:spTree>
    <p:extLst>
      <p:ext uri="{BB962C8B-B14F-4D97-AF65-F5344CB8AC3E}">
        <p14:creationId xmlns:p14="http://schemas.microsoft.com/office/powerpoint/2010/main" val="30353074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35D06-2416-772A-B0CA-70A7D5885328}"/>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D8764B09-6A8D-AAB2-CD42-0B5F4FA4179F}"/>
              </a:ext>
            </a:extLst>
          </p:cNvPr>
          <p:cNvSpPr txBox="1"/>
          <p:nvPr/>
        </p:nvSpPr>
        <p:spPr>
          <a:xfrm>
            <a:off x="392206" y="4285129"/>
            <a:ext cx="11407588" cy="1938992"/>
          </a:xfrm>
          <a:prstGeom prst="rect">
            <a:avLst/>
          </a:prstGeom>
          <a:noFill/>
        </p:spPr>
        <p:txBody>
          <a:bodyPr wrap="square" rtlCol="0">
            <a:spAutoFit/>
          </a:bodyPr>
          <a:lstStyle/>
          <a:p>
            <a:pPr indent="538163" algn="jus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O uso frequente de celular por crianças e adolescentes tem levantado uma série de debates — incluindo a discussão sobre a proibição da utilização dos dispositivos em sala de aula. Números da pesquisa TIC Kids Online Brasil 2024, que mapeia hábitos e riscos dessa população no ambiente virtual, demonstram que essa presença digital tem sido, de fato, ampla: hoje, 93% das crianças e jovens de nove a 17 anos são usuários de internet no país, e 81% deles possuem celular próprio. </a:t>
            </a:r>
          </a:p>
        </p:txBody>
      </p:sp>
      <p:sp>
        <p:nvSpPr>
          <p:cNvPr id="3" name="CaixaDeTexto 2">
            <a:extLst>
              <a:ext uri="{FF2B5EF4-FFF2-40B4-BE49-F238E27FC236}">
                <a16:creationId xmlns:a16="http://schemas.microsoft.com/office/drawing/2014/main" id="{AAF087E4-FB6C-9BD1-C1A7-42881589FDD9}"/>
              </a:ext>
            </a:extLst>
          </p:cNvPr>
          <p:cNvSpPr txBox="1"/>
          <p:nvPr/>
        </p:nvSpPr>
        <p:spPr>
          <a:xfrm>
            <a:off x="430306" y="928639"/>
            <a:ext cx="11407588" cy="2846933"/>
          </a:xfrm>
          <a:prstGeom prst="rect">
            <a:avLst/>
          </a:prstGeom>
          <a:noFill/>
        </p:spPr>
        <p:txBody>
          <a:bodyPr wrap="square">
            <a:spAutoFit/>
          </a:bodyPr>
          <a:lstStyle/>
          <a:p>
            <a:pPr>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3.</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Leia os textos motivadores.</a:t>
            </a:r>
          </a:p>
          <a:p>
            <a:pPr>
              <a:buNone/>
            </a:pPr>
            <a:endParaRPr lang="pt-BR" b="1" kern="100" dirty="0">
              <a:effectLst/>
              <a:latin typeface="Arial Narrow" panose="020B0606020202030204" pitchFamily="34" charset="0"/>
              <a:ea typeface="Calibri" panose="020F0502020204030204" pitchFamily="34" charset="0"/>
              <a:cs typeface="Arial" panose="020B0604020202020204" pitchFamily="34" charset="0"/>
            </a:endParaRPr>
          </a:p>
          <a:p>
            <a:pPr>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Texto I</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ctr">
              <a:buNone/>
            </a:pPr>
            <a:r>
              <a:rPr lang="pt-BR" kern="100" dirty="0">
                <a:effectLst/>
                <a:latin typeface="Arial Narrow" panose="020B0606020202030204" pitchFamily="34" charset="0"/>
                <a:ea typeface="Calibri" panose="020F0502020204030204" pitchFamily="34" charset="0"/>
                <a:cs typeface="Arial" panose="020B0604020202020204" pitchFamily="34" charset="0"/>
              </a:rPr>
              <a:t> </a:t>
            </a:r>
          </a:p>
          <a:p>
            <a:pPr algn="ctr">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Oito em cada 10 brasileiros de nove a 17 anos que usam internet têm celular próprio</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ctr">
              <a:buNone/>
            </a:pPr>
            <a:r>
              <a:rPr lang="pt-BR" sz="2400" i="1" kern="100" dirty="0">
                <a:effectLst/>
                <a:latin typeface="Arial Narrow" panose="020B0606020202030204" pitchFamily="34" charset="0"/>
                <a:ea typeface="Calibri" panose="020F0502020204030204" pitchFamily="34" charset="0"/>
                <a:cs typeface="Arial" panose="020B0604020202020204" pitchFamily="34" charset="0"/>
              </a:rPr>
              <a:t>Número é da pesquisa TIC Kids Online Brasil 2024, que mapeia hábitos e riscos da presença de crianças e adolescentes no ambiente virtual; dados também mostram que, em geral, quanto maior a faixa etária, maior assiduidade no uso de redes sociais.</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284030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443BD-6F93-84CF-05A4-1D1A328A6CCD}"/>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9ED54910-E354-815C-F2E6-2A6491E21A6D}"/>
              </a:ext>
            </a:extLst>
          </p:cNvPr>
          <p:cNvSpPr txBox="1"/>
          <p:nvPr/>
        </p:nvSpPr>
        <p:spPr>
          <a:xfrm>
            <a:off x="392206" y="1120589"/>
            <a:ext cx="11407588" cy="3147015"/>
          </a:xfrm>
          <a:prstGeom prst="rect">
            <a:avLst/>
          </a:prstGeom>
          <a:noFill/>
        </p:spPr>
        <p:txBody>
          <a:bodyPr wrap="square" rtlCol="0">
            <a:spAutoFit/>
          </a:bodyPr>
          <a:lstStyle/>
          <a:p>
            <a:pPr indent="538163"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 desigualdade entre classes socioeconômicas, porém, continua: enquanto nas classes AB quase a totalidade da população dessa faixa etária possui aparelho celular (97%), o número cai para 80% na classe C e 77% nas D e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E</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A pesquisa TIC Kids Online foi divulgada ontem, 23, no 9º Simpósio Crianças e Adolescentes na Internet, realizado em São Paulo. O levantamento é realizado desde 2012.</a:t>
            </a:r>
          </a:p>
          <a:p>
            <a:pPr indent="538163" algn="just">
              <a:buNone/>
            </a:pPr>
            <a:r>
              <a:rPr lang="pt-BR" sz="2400" kern="100" dirty="0">
                <a:latin typeface="Arial Narrow" panose="020B0606020202030204" pitchFamily="34" charset="0"/>
                <a:ea typeface="Calibri" panose="020F0502020204030204" pitchFamily="34" charset="0"/>
                <a:cs typeface="Arial" panose="020B0604020202020204" pitchFamily="34" charset="0"/>
              </a:rPr>
              <a:t>A edição deste ano também mostrou que, entre os usuários de internet de nove a 17 anos, 86% utilizam a rede para fazer trabalhos escolares e 76% usam redes sociais. Os números aumentam de acordo com a faixa etária: entre adolescentes de 15 a 17 anos, 90% declaram usar redes sociais; já no caso de crianças de nove e 10 anos, esse número cai para 47%.</a:t>
            </a:r>
          </a:p>
          <a:p>
            <a:pPr algn="r">
              <a:buNone/>
            </a:pPr>
            <a:r>
              <a:rPr lang="pt-BR" sz="1050" kern="100" dirty="0">
                <a:latin typeface="Arial Narrow" panose="020B0606020202030204" pitchFamily="34" charset="0"/>
                <a:ea typeface="Calibri" panose="020F0502020204030204" pitchFamily="34" charset="0"/>
                <a:cs typeface="Arial" panose="020B0604020202020204" pitchFamily="34" charset="0"/>
              </a:rPr>
              <a:t>Disponível em: https://revistaeducacao.com.br/2024/10/24/nove-a-17-anos-celular-proprio/. Acesso em 2 de out. 2025.</a:t>
            </a:r>
          </a:p>
        </p:txBody>
      </p:sp>
    </p:spTree>
    <p:extLst>
      <p:ext uri="{BB962C8B-B14F-4D97-AF65-F5344CB8AC3E}">
        <p14:creationId xmlns:p14="http://schemas.microsoft.com/office/powerpoint/2010/main" val="1127817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E4BFD-374A-34E4-23B2-82CA6AC79887}"/>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F10FE382-24F6-BCAD-CBF8-EE20EEFB3A73}"/>
              </a:ext>
            </a:extLst>
          </p:cNvPr>
          <p:cNvSpPr txBox="1"/>
          <p:nvPr/>
        </p:nvSpPr>
        <p:spPr>
          <a:xfrm>
            <a:off x="421341" y="2886548"/>
            <a:ext cx="11349317" cy="3708708"/>
          </a:xfrm>
          <a:prstGeom prst="rect">
            <a:avLst/>
          </a:prstGeom>
          <a:noFill/>
        </p:spPr>
        <p:txBody>
          <a:bodyPr wrap="square" rtlCol="0">
            <a:spAutoFit/>
          </a:bodyPr>
          <a:lstStyle/>
          <a:p>
            <a:pPr indent="538163" algn="jus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Em dezembro foi sancionada a lei que proíbe o uso de celulares e outros dispositivos eletrônicos pelos alunos nas unidades escolares públicas e privadas do Estado de São Paulo. Neste janeiro, coube ao presidente da República sancionar uma lei similar com o objetivo de limitar o uso de aparelhos eletrônicos portáteis, inclusive telefones celulares, nos estabelecimentos de ensino de todo o território nacional.</a:t>
            </a:r>
          </a:p>
          <a:p>
            <a:pPr indent="538163" algn="just">
              <a:buNone/>
            </a:pPr>
            <a:r>
              <a:rPr lang="pt-BR" sz="2400" kern="100" dirty="0">
                <a:solidFill>
                  <a:srgbClr val="000000"/>
                </a:solidFill>
                <a:latin typeface="Arial Narrow" panose="020B0606020202030204" pitchFamily="34" charset="0"/>
                <a:ea typeface="Calibri" panose="020F0502020204030204" pitchFamily="34" charset="0"/>
                <a:cs typeface="Arial" panose="020B0604020202020204" pitchFamily="34" charset="0"/>
              </a:rPr>
              <a:t>A proibição do uso desses equipamentos na escola é, no mínimo, polêmica e deve ser analisada sob as perspectivas política e pedagógica. Do ponto de vista político, vivemos uma época na qual a cultura digital está definitivamente instalada e sua expansão e aprofundamento têm sido patrocinados por inúmeras instâncias, dentre elas, o poder público e os sistemas de ensino. Chega a ser curioso lembrar que a proibição do uso de celulares durante as aulas nas escolas estaduais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p:txBody>
      </p:sp>
      <p:sp>
        <p:nvSpPr>
          <p:cNvPr id="3" name="CaixaDeTexto 2">
            <a:extLst>
              <a:ext uri="{FF2B5EF4-FFF2-40B4-BE49-F238E27FC236}">
                <a16:creationId xmlns:a16="http://schemas.microsoft.com/office/drawing/2014/main" id="{E075BE02-2DD9-10E3-E23E-682E40E0137B}"/>
              </a:ext>
            </a:extLst>
          </p:cNvPr>
          <p:cNvSpPr txBox="1"/>
          <p:nvPr/>
        </p:nvSpPr>
        <p:spPr>
          <a:xfrm>
            <a:off x="421341" y="978078"/>
            <a:ext cx="11349317" cy="1508105"/>
          </a:xfrm>
          <a:prstGeom prst="rect">
            <a:avLst/>
          </a:prstGeom>
          <a:noFill/>
        </p:spPr>
        <p:txBody>
          <a:bodyPr wrap="square">
            <a:spAutoFit/>
          </a:bodyPr>
          <a:lstStyle/>
          <a:p>
            <a:pPr algn="jus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Texto II</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ctr">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É necessário um debate sobre o uso do celular na escola</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ctr">
              <a:buNone/>
            </a:pPr>
            <a:r>
              <a:rPr lang="pt-BR" sz="2300" i="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Por Marcos Neira, professor titular da Faculdade de Educação (FE) e pró-reitor adjunto de Graduação da USP, e Carlota Boto, professora titular e diretora da FE</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861153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13D98-0803-75ED-4329-79D8F1912F6E}"/>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FB21882E-26A2-9525-C983-C0B75A6613DC}"/>
              </a:ext>
            </a:extLst>
          </p:cNvPr>
          <p:cNvSpPr txBox="1"/>
          <p:nvPr/>
        </p:nvSpPr>
        <p:spPr>
          <a:xfrm>
            <a:off x="412375" y="994995"/>
            <a:ext cx="11367249" cy="5109091"/>
          </a:xfrm>
          <a:prstGeom prst="rect">
            <a:avLst/>
          </a:prstGeom>
          <a:noFill/>
        </p:spPr>
        <p:txBody>
          <a:bodyPr wrap="square" rtlCol="0">
            <a:spAutoFit/>
          </a:bodyPr>
          <a:lstStyle/>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de São Paulo já fora determinada pela Lei nº 12.730/2007. Também causa estranheza o fato de as leis em questão passarem ao largo da responsabilização pela guarda dos aparelhos do horário de entrada até o horário da saída.</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indent="538163" algn="jus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Sensíveis à realidade, tanto a legislação paulista quanto a federal permitem o emprego de dispositivos eletrônicos como ferramentas pedagógicas específicas. Observações sistemáticas em escolas públicas ao longo de 2024 evidenciaram práticas inovadoras e inventivas em sala de aula com o uso dos celulares. Inúmeras vezes, o apelo a esse equipamento foi necessário para acessar a internet porque a rede da instituição estava indisponível. Não raro, o professor roteava o próprio plano de dados ou o de algum aluno para que a turma pudesse assistir ao vídeo do YouTube que permitiria realizar a atividade planejada ou consultar informações acerca do objeto de ensino de sua disciplina.</a:t>
            </a:r>
          </a:p>
          <a:p>
            <a:pPr indent="538163" algn="just"/>
            <a:r>
              <a:rPr lang="pt-BR" sz="2400" kern="100" dirty="0">
                <a:solidFill>
                  <a:srgbClr val="000000"/>
                </a:solidFill>
                <a:latin typeface="Arial Narrow" panose="020B0606020202030204" pitchFamily="34" charset="0"/>
                <a:ea typeface="Calibri" panose="020F0502020204030204" pitchFamily="34" charset="0"/>
                <a:cs typeface="Arial" panose="020B0604020202020204" pitchFamily="34" charset="0"/>
              </a:rPr>
              <a:t>Apesar da preocupação legítima com a conexão entre a saúde mental e o uso exagerado de celulares, urge reconhecer que o sofrimento psíquico dos estudantes possui uma dimensão bem mais complexa, devendo receber a atenção de políticas públicas que possam reduzi-lo com base em conhecimentos científicos.</a:t>
            </a:r>
            <a:endParaRPr lang="pt-BR" sz="2400" kern="100" dirty="0">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962280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7B816C-E8A3-AE16-4401-CFAFAC0A5180}"/>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2A514F41-707F-635B-2EE9-22FD41F86829}"/>
              </a:ext>
            </a:extLst>
          </p:cNvPr>
          <p:cNvSpPr txBox="1"/>
          <p:nvPr/>
        </p:nvSpPr>
        <p:spPr>
          <a:xfrm>
            <a:off x="421340" y="1093607"/>
            <a:ext cx="11349319" cy="4893647"/>
          </a:xfrm>
          <a:prstGeom prst="rect">
            <a:avLst/>
          </a:prstGeom>
          <a:noFill/>
        </p:spPr>
        <p:txBody>
          <a:bodyPr wrap="square" rtlCol="0">
            <a:spAutoFit/>
          </a:bodyPr>
          <a:lstStyle/>
          <a:p>
            <a:pPr indent="538163" algn="just"/>
            <a:r>
              <a:rPr lang="pt-BR" sz="2400" kern="100" dirty="0">
                <a:solidFill>
                  <a:srgbClr val="000000"/>
                </a:solidFill>
                <a:latin typeface="Arial Narrow" panose="020B0606020202030204" pitchFamily="34" charset="0"/>
                <a:ea typeface="Calibri" panose="020F0502020204030204" pitchFamily="34" charset="0"/>
                <a:cs typeface="Arial" panose="020B0604020202020204" pitchFamily="34" charset="0"/>
              </a:rPr>
              <a:t>Historicamente falando, a escola moderna surge no mundo ocidental atrelada à cultura impressa. A invenção da imprensa barateou o preço dos livros, </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tornando-os mais acessíveis. Em simultâneo, a Reforma Religiosa e o Renascimento favoreceram o surgimento de colégios e escolas de caridade que familiarizavam as novas gerações com a cultura letrada. A partir do final do século 18, os Estados-nação se apropriam das instituições escolares, homogeneizando os currículos sem, entretanto, abrirem mão de boa parte dos métodos prioritariamente apoiados em livros didáticos.</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indent="538163" algn="just">
              <a:buNone/>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Desde o final do século 19 e ao longo de todo o século 20, houve iniciativas voltadas à interpelação desse primado da cultura impressa: os recursos audiovisuais como mimeógrafos, projetores de slides, retroprojetores e similares, além do cinema e televisão na escola. Tais expedientes didáticos, ao mesmo tempo que complementavam, se contrapunham à cultura impressa. Mas nenhum deles chegou a confrontar tão violentamente a primazia do texto tipográfico, fenômeno que se constata na atualidade com a cultura digital.</a:t>
            </a:r>
          </a:p>
        </p:txBody>
      </p:sp>
    </p:spTree>
    <p:extLst>
      <p:ext uri="{BB962C8B-B14F-4D97-AF65-F5344CB8AC3E}">
        <p14:creationId xmlns:p14="http://schemas.microsoft.com/office/powerpoint/2010/main" val="15316242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53B64-D92F-31E2-4E85-5A57FF668EEB}"/>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BB00BD97-BE53-4D3B-C2A7-413C707B0A5A}"/>
              </a:ext>
            </a:extLst>
          </p:cNvPr>
          <p:cNvSpPr txBox="1"/>
          <p:nvPr/>
        </p:nvSpPr>
        <p:spPr>
          <a:xfrm>
            <a:off x="425823" y="1030853"/>
            <a:ext cx="11340354" cy="3847207"/>
          </a:xfrm>
          <a:prstGeom prst="rect">
            <a:avLst/>
          </a:prstGeom>
          <a:noFill/>
        </p:spPr>
        <p:txBody>
          <a:bodyPr wrap="square" rtlCol="0">
            <a:spAutoFit/>
          </a:bodyPr>
          <a:lstStyle/>
          <a:p>
            <a:pPr indent="538163" algn="just">
              <a:buNone/>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Cabe lembrar que as tecnologias mencionadas, além de bem recebidas, qualificaram as atividades de ensino. Por essa razão, traz perplexidade a proibição legal pura e simples do celular, o que fere algo muito caro aos educadores: a autonomia escolar. Assim como a sala de aula dialogou e acolheu primeiramente o livro e, mais tarde, o computador, era de se esperar que o mesmo ocorresse com os aparelhos celulares. A questão é que o regramento para o uso precisa ser debatido e acordado entre gestores, docentes, estudantes e suas famílias.</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indent="538163" algn="just">
              <a:buNone/>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Diante da obrigatoriedade do cumprimento da lei, é imperioso que os poderes públicos criem canais de comunicação que discutam e aprimorem medidas com a finalidade de garantir que se faça um bom uso pedagógico dos aparelhos eletrônicos portáteis.</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r">
              <a:buNone/>
            </a:pPr>
            <a:r>
              <a:rPr lang="pt-BR" sz="1600" i="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(Artigo originalmente publicado no jornal Folha de S. Paulo, em 21/01/2025)</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r">
              <a:buNone/>
            </a:pPr>
            <a:r>
              <a:rPr lang="pt-BR" sz="1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Disponível em: https://jornal.usp.br/artigos/e-</a:t>
            </a:r>
            <a:r>
              <a:rPr lang="pt-BR" sz="12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necessario</a:t>
            </a:r>
            <a:r>
              <a:rPr lang="pt-BR" sz="1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-um-debate-sobre-o-uso-do-celular-na-escola/. Acesso em: 16 out. 2025.</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077665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19220B-C5BF-9602-198A-20E4B62D31CA}"/>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4CC316CF-48F9-D35A-A0B0-103179E57A87}"/>
              </a:ext>
            </a:extLst>
          </p:cNvPr>
          <p:cNvSpPr txBox="1"/>
          <p:nvPr/>
        </p:nvSpPr>
        <p:spPr>
          <a:xfrm>
            <a:off x="434788" y="1012333"/>
            <a:ext cx="11322423" cy="3277820"/>
          </a:xfrm>
          <a:prstGeom prst="rect">
            <a:avLst/>
          </a:prstGeom>
          <a:solidFill>
            <a:schemeClr val="bg1">
              <a:lumMod val="95000"/>
            </a:schemeClr>
          </a:solidFill>
        </p:spPr>
        <p:txBody>
          <a:bodyPr wrap="square">
            <a:spAutoFit/>
          </a:bodyPr>
          <a:lstStyle/>
          <a:p>
            <a:pPr indent="270510" algn="jus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Estudante, você participará junto com seu(sua) professor(a) e colegas de uma correção/avaliação coletiva de um artigo de opinião. Essa é uma excelente oportunidade  o aprimoramento da escrita desse texto. Atente-se para os questionamentos de seu(sua) professor(a): O título está adequado para um artigo de opinião? Por quê? O articulista indica claramente a questão polêmica? Há uma tese defendida no texto? Há vozes textuais (diferentes) no texto? De quem são? Os argumentos apresentados estão bem definidos? Estão bem fundamentados? São convincentes/persuasivos? Há relação de causa e consequência? Foram utilizadas estratégias de argumentação? São utilizados elementos articuladores e modalizadores do discurso?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 name="CaixaDeTexto 1">
            <a:extLst>
              <a:ext uri="{FF2B5EF4-FFF2-40B4-BE49-F238E27FC236}">
                <a16:creationId xmlns:a16="http://schemas.microsoft.com/office/drawing/2014/main" id="{A31DF3E6-51E6-B564-BCB7-3AAD72BD976B}"/>
              </a:ext>
            </a:extLst>
          </p:cNvPr>
          <p:cNvSpPr txBox="1"/>
          <p:nvPr/>
        </p:nvSpPr>
        <p:spPr>
          <a:xfrm>
            <a:off x="434788" y="4661647"/>
            <a:ext cx="11322423" cy="1560812"/>
          </a:xfrm>
          <a:prstGeom prst="rect">
            <a:avLst/>
          </a:prstGeom>
          <a:solidFill>
            <a:schemeClr val="bg1">
              <a:lumMod val="95000"/>
            </a:schemeClr>
          </a:solidFill>
        </p:spPr>
        <p:txBody>
          <a:bodyPr wrap="square" rtlCol="0">
            <a:spAutoFit/>
          </a:bodyPr>
          <a:lstStyle/>
          <a:p>
            <a:pPr indent="270510"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Estudante, após a escrita do seu texto, com a orientação do seu(sua) professor(a) faça a reescrita. Esse momento é fundamental à escrita. Siga as orientações: leia o seu texto com muita atenção e vá procurando dentro dele, os elementos apontados nas orientações, à medida que for necessário, vá reescrevendo e aprimorando o seu texto.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870321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A8381-80EC-382C-74D1-2189FE5E50A0}"/>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BDDECB9-6FBF-B7C8-556F-9A7883758718}"/>
              </a:ext>
            </a:extLst>
          </p:cNvPr>
          <p:cNvGraphicFramePr>
            <a:graphicFrameLocks noGrp="1"/>
          </p:cNvGraphicFramePr>
          <p:nvPr>
            <p:extLst>
              <p:ext uri="{D42A27DB-BD31-4B8C-83A1-F6EECF244321}">
                <p14:modId xmlns:p14="http://schemas.microsoft.com/office/powerpoint/2010/main" val="1904113455"/>
              </p:ext>
            </p:extLst>
          </p:nvPr>
        </p:nvGraphicFramePr>
        <p:xfrm>
          <a:off x="443752" y="977154"/>
          <a:ext cx="11304495" cy="5432612"/>
        </p:xfrm>
        <a:graphic>
          <a:graphicData uri="http://schemas.openxmlformats.org/drawingml/2006/table">
            <a:tbl>
              <a:tblPr firstRow="1" firstCol="1" bandRow="1"/>
              <a:tblGrid>
                <a:gridCol w="11304495">
                  <a:extLst>
                    <a:ext uri="{9D8B030D-6E8A-4147-A177-3AD203B41FA5}">
                      <a16:colId xmlns:a16="http://schemas.microsoft.com/office/drawing/2014/main" val="1741639082"/>
                    </a:ext>
                  </a:extLst>
                </a:gridCol>
              </a:tblGrid>
              <a:tr h="5432612">
                <a:tc>
                  <a:txBody>
                    <a:bodyPr/>
                    <a:lstStyle/>
                    <a:p>
                      <a:pPr algn="ctr">
                        <a:lnSpc>
                          <a:spcPct val="112000"/>
                        </a:lnSpc>
                        <a:spcAft>
                          <a:spcPts val="0"/>
                        </a:spcAft>
                        <a:buNone/>
                      </a:pPr>
                      <a:r>
                        <a:rPr lang="pt-BR" sz="24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Orientações para a reescrita</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marL="447675" lvl="0" indent="-268288" algn="just">
                        <a:lnSpc>
                          <a:spcPct val="112000"/>
                        </a:lnSpc>
                        <a:spcAft>
                          <a:spcPts val="0"/>
                        </a:spcAft>
                        <a:buFont typeface="Wingdings" panose="05000000000000000000" pitchFamily="2" charset="2"/>
                        <a:buChar char=""/>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Seu texto (artigo de opinião) parte do tema apresentado e de uma questão polêmica?</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marL="447675" lvl="0" indent="-268288" algn="just">
                        <a:lnSpc>
                          <a:spcPct val="112000"/>
                        </a:lnSpc>
                        <a:spcAft>
                          <a:spcPts val="0"/>
                        </a:spcAft>
                        <a:buFont typeface="Wingdings" panose="05000000000000000000" pitchFamily="2" charset="2"/>
                        <a:buChar char=""/>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Você colocou o leitor a par dessa questão polêmica (controversa)?</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marL="447675" lvl="0" indent="-268288" algn="just">
                        <a:lnSpc>
                          <a:spcPct val="112000"/>
                        </a:lnSpc>
                        <a:spcAft>
                          <a:spcPts val="0"/>
                        </a:spcAft>
                        <a:buFont typeface="Wingdings" panose="05000000000000000000" pitchFamily="2" charset="2"/>
                        <a:buChar char=""/>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Você tomou uma posição e defendeu uma tese (ponto de vista)?</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marL="447675" lvl="0" indent="-268288" algn="just">
                        <a:lnSpc>
                          <a:spcPct val="112000"/>
                        </a:lnSpc>
                        <a:spcAft>
                          <a:spcPts val="0"/>
                        </a:spcAft>
                        <a:buFont typeface="Wingdings" panose="05000000000000000000" pitchFamily="2" charset="2"/>
                        <a:buChar char=""/>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Introduziu e insistiu em sua opinião?</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marL="447675" lvl="0" indent="-268288" algn="just">
                        <a:lnSpc>
                          <a:spcPct val="112000"/>
                        </a:lnSpc>
                        <a:spcAft>
                          <a:spcPts val="0"/>
                        </a:spcAft>
                        <a:buFont typeface="Wingdings" panose="05000000000000000000" pitchFamily="2" charset="2"/>
                        <a:buChar char=""/>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Você levou em consideração os pontos de vista de opositores para construir seus argumentos? Por exemplo: “Para fulano de tal, o problema não tem solução. Ele exagera, pois...”</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marL="447675" lvl="0" indent="-268288" algn="just">
                        <a:lnSpc>
                          <a:spcPct val="112000"/>
                        </a:lnSpc>
                        <a:spcAft>
                          <a:spcPts val="0"/>
                        </a:spcAft>
                        <a:buFont typeface="Wingdings" panose="05000000000000000000" pitchFamily="2" charset="2"/>
                        <a:buChar char=""/>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Utilizou elementos articuladores, como: Mas / Contudo / Dessa forma / Assim sendo / Portanto...</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marL="447675" lvl="0" indent="-268288" algn="just">
                        <a:lnSpc>
                          <a:spcPct val="112000"/>
                        </a:lnSpc>
                        <a:spcAft>
                          <a:spcPts val="0"/>
                        </a:spcAft>
                        <a:buFont typeface="Wingdings" panose="05000000000000000000" pitchFamily="2" charset="2"/>
                        <a:buChar char=""/>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Utilizou elementos modalizadores do discurso, como: É preciso / Com certeza / É indiscutível / Infelizmente...</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marL="447675" lvl="0" indent="-268288" algn="just">
                        <a:lnSpc>
                          <a:spcPct val="112000"/>
                        </a:lnSpc>
                        <a:spcAft>
                          <a:spcPts val="0"/>
                        </a:spcAft>
                        <a:buFont typeface="Wingdings" panose="05000000000000000000" pitchFamily="2" charset="2"/>
                        <a:buChar char=""/>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Apresentou estratégias de argumentação e tipos de argumentos?</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marL="447675" lvl="0" indent="-268288" algn="just">
                        <a:lnSpc>
                          <a:spcPct val="112000"/>
                        </a:lnSpc>
                        <a:spcAft>
                          <a:spcPts val="0"/>
                        </a:spcAft>
                        <a:buFont typeface="Wingdings" panose="05000000000000000000" pitchFamily="2" charset="2"/>
                        <a:buChar char=""/>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Finalizou o seu texto reforçando a temática e o seu posicionamento (tese)?</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marL="447675" lvl="0" indent="-268288" algn="just">
                        <a:lnSpc>
                          <a:spcPct val="112000"/>
                        </a:lnSpc>
                        <a:spcAft>
                          <a:spcPts val="0"/>
                        </a:spcAft>
                        <a:buFont typeface="Wingdings" panose="05000000000000000000" pitchFamily="2" charset="2"/>
                        <a:buChar char=""/>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Verificou se a pontuação está correta?</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19050" cap="flat" cmpd="sng" algn="ctr">
                      <a:solidFill>
                        <a:srgbClr val="2F5496"/>
                      </a:solidFill>
                      <a:prstDash val="solid"/>
                      <a:round/>
                      <a:headEnd type="none" w="med" len="med"/>
                      <a:tailEnd type="none" w="med" len="med"/>
                    </a:lnL>
                    <a:lnR w="19050" cap="flat" cmpd="sng" algn="ctr">
                      <a:solidFill>
                        <a:srgbClr val="2F5496"/>
                      </a:solidFill>
                      <a:prstDash val="solid"/>
                      <a:round/>
                      <a:headEnd type="none" w="med" len="med"/>
                      <a:tailEnd type="none" w="med" len="med"/>
                    </a:lnR>
                    <a:lnT w="19050" cap="flat" cmpd="sng" algn="ctr">
                      <a:solidFill>
                        <a:srgbClr val="2F5496"/>
                      </a:solidFill>
                      <a:prstDash val="solid"/>
                      <a:round/>
                      <a:headEnd type="none" w="med" len="med"/>
                      <a:tailEnd type="none" w="med" len="med"/>
                    </a:lnT>
                    <a:lnB w="19050" cap="flat" cmpd="sng" algn="ctr">
                      <a:solidFill>
                        <a:srgbClr val="2F5496"/>
                      </a:solidFill>
                      <a:prstDash val="solid"/>
                      <a:round/>
                      <a:headEnd type="none" w="med" len="med"/>
                      <a:tailEnd type="none" w="med" len="med"/>
                    </a:lnB>
                    <a:solidFill>
                      <a:srgbClr val="DEEAF6"/>
                    </a:solidFill>
                  </a:tcPr>
                </a:tc>
                <a:extLst>
                  <a:ext uri="{0D108BD9-81ED-4DB2-BD59-A6C34878D82A}">
                    <a16:rowId xmlns:a16="http://schemas.microsoft.com/office/drawing/2014/main" val="2072410351"/>
                  </a:ext>
                </a:extLst>
              </a:tr>
            </a:tbl>
          </a:graphicData>
        </a:graphic>
      </p:graphicFrame>
    </p:spTree>
    <p:extLst>
      <p:ext uri="{BB962C8B-B14F-4D97-AF65-F5344CB8AC3E}">
        <p14:creationId xmlns:p14="http://schemas.microsoft.com/office/powerpoint/2010/main" val="37936776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641FA-273B-BD69-7DA6-895D3225D8FF}"/>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7C548247-FE25-21D2-8FE3-39AC09C6D019}"/>
              </a:ext>
            </a:extLst>
          </p:cNvPr>
          <p:cNvGraphicFramePr>
            <a:graphicFrameLocks noGrp="1"/>
          </p:cNvGraphicFramePr>
          <p:nvPr>
            <p:extLst>
              <p:ext uri="{D42A27DB-BD31-4B8C-83A1-F6EECF244321}">
                <p14:modId xmlns:p14="http://schemas.microsoft.com/office/powerpoint/2010/main" val="75104497"/>
              </p:ext>
            </p:extLst>
          </p:nvPr>
        </p:nvGraphicFramePr>
        <p:xfrm>
          <a:off x="448234" y="986118"/>
          <a:ext cx="11304495" cy="2151530"/>
        </p:xfrm>
        <a:graphic>
          <a:graphicData uri="http://schemas.openxmlformats.org/drawingml/2006/table">
            <a:tbl>
              <a:tblPr firstRow="1" firstCol="1" bandRow="1"/>
              <a:tblGrid>
                <a:gridCol w="11304495">
                  <a:extLst>
                    <a:ext uri="{9D8B030D-6E8A-4147-A177-3AD203B41FA5}">
                      <a16:colId xmlns:a16="http://schemas.microsoft.com/office/drawing/2014/main" val="1741639082"/>
                    </a:ext>
                  </a:extLst>
                </a:gridCol>
              </a:tblGrid>
              <a:tr h="2151530">
                <a:tc>
                  <a:txBody>
                    <a:bodyPr/>
                    <a:lstStyle/>
                    <a:p>
                      <a:pPr marL="447675" lvl="0" indent="-268288" algn="just">
                        <a:lnSpc>
                          <a:spcPct val="112000"/>
                        </a:lnSpc>
                        <a:spcAft>
                          <a:spcPts val="0"/>
                        </a:spcAft>
                        <a:buFont typeface="Wingdings" panose="05000000000000000000" pitchFamily="2" charset="2"/>
                        <a:buChar char=""/>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Corrigiu os erros ortográficos?</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marL="447675" lvl="0" indent="-268288" algn="just">
                        <a:lnSpc>
                          <a:spcPct val="112000"/>
                        </a:lnSpc>
                        <a:spcAft>
                          <a:spcPts val="0"/>
                        </a:spcAft>
                        <a:buFont typeface="Wingdings" panose="05000000000000000000" pitchFamily="2" charset="2"/>
                        <a:buChar char=""/>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Substituiu palavras que foram repetidas de modo desnecessário?</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marL="447675" lvl="0" indent="-268288" algn="just">
                        <a:lnSpc>
                          <a:spcPct val="112000"/>
                        </a:lnSpc>
                        <a:spcAft>
                          <a:spcPts val="0"/>
                        </a:spcAft>
                        <a:buFont typeface="Wingdings" panose="05000000000000000000" pitchFamily="2" charset="2"/>
                        <a:buChar char=""/>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Escreveu com letra legível para que todos possam entender?</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marL="447675" lvl="0" indent="-268288" algn="just">
                        <a:lnSpc>
                          <a:spcPct val="112000"/>
                        </a:lnSpc>
                        <a:spcAft>
                          <a:spcPts val="0"/>
                        </a:spcAft>
                        <a:buFont typeface="Wingdings" panose="05000000000000000000" pitchFamily="2" charset="2"/>
                        <a:buChar char=""/>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Elaborou um título que retoma aspectos da polêmica? É criativo? Desperta no leitor o desejo de ler o seu texto?</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19050" cap="flat" cmpd="sng" algn="ctr">
                      <a:solidFill>
                        <a:srgbClr val="2F5496"/>
                      </a:solidFill>
                      <a:prstDash val="solid"/>
                      <a:round/>
                      <a:headEnd type="none" w="med" len="med"/>
                      <a:tailEnd type="none" w="med" len="med"/>
                    </a:lnL>
                    <a:lnR w="19050" cap="flat" cmpd="sng" algn="ctr">
                      <a:solidFill>
                        <a:srgbClr val="2F5496"/>
                      </a:solidFill>
                      <a:prstDash val="solid"/>
                      <a:round/>
                      <a:headEnd type="none" w="med" len="med"/>
                      <a:tailEnd type="none" w="med" len="med"/>
                    </a:lnR>
                    <a:lnT w="19050" cap="flat" cmpd="sng" algn="ctr">
                      <a:solidFill>
                        <a:srgbClr val="2F5496"/>
                      </a:solidFill>
                      <a:prstDash val="solid"/>
                      <a:round/>
                      <a:headEnd type="none" w="med" len="med"/>
                      <a:tailEnd type="none" w="med" len="med"/>
                    </a:lnT>
                    <a:lnB w="19050" cap="flat" cmpd="sng" algn="ctr">
                      <a:solidFill>
                        <a:srgbClr val="2F5496"/>
                      </a:solidFill>
                      <a:prstDash val="solid"/>
                      <a:round/>
                      <a:headEnd type="none" w="med" len="med"/>
                      <a:tailEnd type="none" w="med" len="med"/>
                    </a:lnB>
                    <a:solidFill>
                      <a:srgbClr val="DEEAF6"/>
                    </a:solidFill>
                  </a:tcPr>
                </a:tc>
                <a:extLst>
                  <a:ext uri="{0D108BD9-81ED-4DB2-BD59-A6C34878D82A}">
                    <a16:rowId xmlns:a16="http://schemas.microsoft.com/office/drawing/2014/main" val="2072410351"/>
                  </a:ext>
                </a:extLst>
              </a:tr>
            </a:tbl>
          </a:graphicData>
        </a:graphic>
      </p:graphicFrame>
    </p:spTree>
    <p:extLst>
      <p:ext uri="{BB962C8B-B14F-4D97-AF65-F5344CB8AC3E}">
        <p14:creationId xmlns:p14="http://schemas.microsoft.com/office/powerpoint/2010/main" val="5217318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DBD79-7878-053D-E08F-47446F9A112E}"/>
            </a:ext>
          </a:extLst>
        </p:cNvPr>
        <p:cNvGrpSpPr/>
        <p:nvPr/>
      </p:nvGrpSpPr>
      <p:grpSpPr>
        <a:xfrm>
          <a:off x="0" y="0"/>
          <a:ext cx="0" cy="0"/>
          <a:chOff x="0" y="0"/>
          <a:chExt cx="0" cy="0"/>
        </a:xfrm>
      </p:grpSpPr>
      <p:pic>
        <p:nvPicPr>
          <p:cNvPr id="4" name="Imagem 3" descr="Uma imagem contendo Logotipo&#10;&#10;O conteúdo gerado por IA pode estar incorreto.">
            <a:extLst>
              <a:ext uri="{FF2B5EF4-FFF2-40B4-BE49-F238E27FC236}">
                <a16:creationId xmlns:a16="http://schemas.microsoft.com/office/drawing/2014/main" id="{6F26F391-126B-5F72-CEB2-F961E464C1C0}"/>
              </a:ext>
            </a:extLst>
          </p:cNvPr>
          <p:cNvPicPr>
            <a:picLocks noChangeAspect="1"/>
          </p:cNvPicPr>
          <p:nvPr/>
        </p:nvPicPr>
        <p:blipFill rotWithShape="1">
          <a:blip r:embed="rId2">
            <a:extLst>
              <a:ext uri="{28A0092B-C50C-407E-A947-70E740481C1C}">
                <a14:useLocalDpi xmlns:a14="http://schemas.microsoft.com/office/drawing/2010/main" val="0"/>
              </a:ext>
            </a:extLst>
          </a:blip>
          <a:srcRect l="1435" t="17520" r="2613" b="14452"/>
          <a:stretch>
            <a:fillRect/>
          </a:stretch>
        </p:blipFill>
        <p:spPr bwMode="auto">
          <a:xfrm>
            <a:off x="3971365" y="844734"/>
            <a:ext cx="4607859" cy="612664"/>
          </a:xfrm>
          <a:prstGeom prst="rect">
            <a:avLst/>
          </a:prstGeom>
          <a:noFill/>
          <a:ln>
            <a:noFill/>
          </a:ln>
          <a:extLst>
            <a:ext uri="{53640926-AAD7-44D8-BBD7-CCE9431645EC}">
              <a14:shadowObscured xmlns:a14="http://schemas.microsoft.com/office/drawing/2010/main"/>
            </a:ext>
          </a:extLst>
        </p:spPr>
      </p:pic>
      <p:pic>
        <p:nvPicPr>
          <p:cNvPr id="6" name="Imagem 5" descr="Uma imagem contendo Interface gráfica do usuário&#10;&#10;O conteúdo gerado por IA pode estar incorreto.">
            <a:extLst>
              <a:ext uri="{FF2B5EF4-FFF2-40B4-BE49-F238E27FC236}">
                <a16:creationId xmlns:a16="http://schemas.microsoft.com/office/drawing/2014/main" id="{149DF628-87D7-31A2-5A9E-2E3C19627F08}"/>
              </a:ext>
            </a:extLst>
          </p:cNvPr>
          <p:cNvPicPr>
            <a:picLocks noChangeAspect="1"/>
          </p:cNvPicPr>
          <p:nvPr/>
        </p:nvPicPr>
        <p:blipFill>
          <a:blip r:embed="rId3">
            <a:extLst>
              <a:ext uri="{28A0092B-C50C-407E-A947-70E740481C1C}">
                <a14:useLocalDpi xmlns:a14="http://schemas.microsoft.com/office/drawing/2010/main" val="0"/>
              </a:ext>
            </a:extLst>
          </a:blip>
          <a:srcRect l="1" r="1338"/>
          <a:stretch>
            <a:fillRect/>
          </a:stretch>
        </p:blipFill>
        <p:spPr bwMode="auto">
          <a:xfrm>
            <a:off x="248552" y="1408725"/>
            <a:ext cx="4607859" cy="980608"/>
          </a:xfrm>
          <a:prstGeom prst="rect">
            <a:avLst/>
          </a:prstGeom>
          <a:noFill/>
          <a:ln>
            <a:noFill/>
          </a:ln>
        </p:spPr>
      </p:pic>
      <p:graphicFrame>
        <p:nvGraphicFramePr>
          <p:cNvPr id="2" name="Tabela 1">
            <a:extLst>
              <a:ext uri="{FF2B5EF4-FFF2-40B4-BE49-F238E27FC236}">
                <a16:creationId xmlns:a16="http://schemas.microsoft.com/office/drawing/2014/main" id="{0DFCD584-CB68-8F96-4C5A-E60E448B255F}"/>
              </a:ext>
            </a:extLst>
          </p:cNvPr>
          <p:cNvGraphicFramePr>
            <a:graphicFrameLocks noGrp="1"/>
          </p:cNvGraphicFramePr>
          <p:nvPr>
            <p:extLst>
              <p:ext uri="{D42A27DB-BD31-4B8C-83A1-F6EECF244321}">
                <p14:modId xmlns:p14="http://schemas.microsoft.com/office/powerpoint/2010/main" val="2963828736"/>
              </p:ext>
            </p:extLst>
          </p:nvPr>
        </p:nvGraphicFramePr>
        <p:xfrm>
          <a:off x="439270" y="2691901"/>
          <a:ext cx="11295529" cy="3108960"/>
        </p:xfrm>
        <a:graphic>
          <a:graphicData uri="http://schemas.openxmlformats.org/drawingml/2006/table">
            <a:tbl>
              <a:tblPr firstRow="1" bandRow="1">
                <a:tableStyleId>{5C22544A-7EE6-4342-B048-85BDC9FD1C3A}</a:tableStyleId>
              </a:tblPr>
              <a:tblGrid>
                <a:gridCol w="11295529">
                  <a:extLst>
                    <a:ext uri="{9D8B030D-6E8A-4147-A177-3AD203B41FA5}">
                      <a16:colId xmlns:a16="http://schemas.microsoft.com/office/drawing/2014/main" val="3552726724"/>
                    </a:ext>
                  </a:extLst>
                </a:gridCol>
              </a:tblGrid>
              <a:tr h="370840">
                <a:tc>
                  <a:txBody>
                    <a:bodyPr/>
                    <a:lstStyle/>
                    <a:p>
                      <a:endParaRPr lang="pt-BR" dirty="0"/>
                    </a:p>
                    <a:p>
                      <a:endParaRPr lang="pt-BR" dirty="0"/>
                    </a:p>
                    <a:p>
                      <a:endParaRPr lang="pt-BR" dirty="0"/>
                    </a:p>
                    <a:p>
                      <a:endParaRPr lang="pt-BR" dirty="0"/>
                    </a:p>
                    <a:p>
                      <a:endParaRPr lang="pt-BR" dirty="0"/>
                    </a:p>
                    <a:p>
                      <a:endParaRPr lang="pt-BR" dirty="0"/>
                    </a:p>
                    <a:p>
                      <a:endParaRPr lang="pt-BR" dirty="0"/>
                    </a:p>
                    <a:p>
                      <a:endParaRPr lang="pt-BR" dirty="0"/>
                    </a:p>
                    <a:p>
                      <a:endParaRPr lang="pt-BR" dirty="0"/>
                    </a:p>
                    <a:p>
                      <a:endParaRPr lang="pt-BR" dirty="0"/>
                    </a:p>
                    <a:p>
                      <a:endParaRPr lang="pt-B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41415695"/>
                  </a:ext>
                </a:extLst>
              </a:tr>
            </a:tbl>
          </a:graphicData>
        </a:graphic>
      </p:graphicFrame>
      <p:pic>
        <p:nvPicPr>
          <p:cNvPr id="3" name="Imagem 2" descr="Mulher segurando guarda-chuva&#10;&#10;O conteúdo gerado por IA pode estar incorreto.">
            <a:extLst>
              <a:ext uri="{FF2B5EF4-FFF2-40B4-BE49-F238E27FC236}">
                <a16:creationId xmlns:a16="http://schemas.microsoft.com/office/drawing/2014/main" id="{3DC70B90-9E74-9683-70E1-AA20AD23726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4373" y="2939842"/>
            <a:ext cx="3822632" cy="2485166"/>
          </a:xfrm>
          <a:prstGeom prst="rect">
            <a:avLst/>
          </a:prstGeom>
        </p:spPr>
      </p:pic>
      <p:sp>
        <p:nvSpPr>
          <p:cNvPr id="7" name="CaixaDeTexto 6">
            <a:extLst>
              <a:ext uri="{FF2B5EF4-FFF2-40B4-BE49-F238E27FC236}">
                <a16:creationId xmlns:a16="http://schemas.microsoft.com/office/drawing/2014/main" id="{968D0DFA-BBFA-A6F4-B273-DEB9C1137D9D}"/>
              </a:ext>
            </a:extLst>
          </p:cNvPr>
          <p:cNvSpPr txBox="1"/>
          <p:nvPr/>
        </p:nvSpPr>
        <p:spPr>
          <a:xfrm>
            <a:off x="4492108" y="2801558"/>
            <a:ext cx="7260621" cy="2923877"/>
          </a:xfrm>
          <a:prstGeom prst="rect">
            <a:avLst/>
          </a:prstGeom>
          <a:noFill/>
        </p:spPr>
        <p:txBody>
          <a:bodyPr wrap="square">
            <a:spAutoFit/>
          </a:bodyPr>
          <a:lstStyle/>
          <a:p>
            <a:pPr algn="just"/>
            <a:r>
              <a:rPr lang="pt-BR" sz="2300" b="1" dirty="0">
                <a:effectLst/>
                <a:latin typeface="Arial Narrow" panose="020B0606020202030204" pitchFamily="34" charset="0"/>
                <a:ea typeface="Calibri" panose="020F0502020204030204" pitchFamily="34" charset="0"/>
                <a:cs typeface="Arial" panose="020B0604020202020204" pitchFamily="34" charset="0"/>
              </a:rPr>
              <a:t>Caro(a) estudante, vamos iniciar nossos estudos sobre o gênero textual Poema (Cantigas). Nesse caminho, vamos ver um pouco sobre um período literário denominado Trovadorismo, que teve início em meados do século XII e considerado o primeiro movimento literário europeu. Assim, as primeiras manifestações literárias em língua portuguesa ocorreram na Idade Média, quando Portugal ainda estava em processo de formação. Aprecie as leituras e bom trabalho! </a:t>
            </a:r>
            <a:endParaRPr lang="pt-BR" sz="2300" dirty="0"/>
          </a:p>
        </p:txBody>
      </p:sp>
      <p:sp>
        <p:nvSpPr>
          <p:cNvPr id="11" name="CaixaDeTexto 10">
            <a:extLst>
              <a:ext uri="{FF2B5EF4-FFF2-40B4-BE49-F238E27FC236}">
                <a16:creationId xmlns:a16="http://schemas.microsoft.com/office/drawing/2014/main" id="{61E6C23C-155B-3C0C-203D-29F066578BA6}"/>
              </a:ext>
            </a:extLst>
          </p:cNvPr>
          <p:cNvSpPr txBox="1"/>
          <p:nvPr/>
        </p:nvSpPr>
        <p:spPr>
          <a:xfrm>
            <a:off x="554373" y="5484761"/>
            <a:ext cx="3822632" cy="276999"/>
          </a:xfrm>
          <a:prstGeom prst="rect">
            <a:avLst/>
          </a:prstGeom>
          <a:noFill/>
        </p:spPr>
        <p:txBody>
          <a:bodyPr wrap="square">
            <a:spAutoFit/>
          </a:bodyPr>
          <a:lstStyle/>
          <a:p>
            <a:r>
              <a:rPr lang="pt-BR" sz="1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Imagem criada pela IA.</a:t>
            </a:r>
            <a:endParaRPr lang="pt-BR" sz="1200" dirty="0"/>
          </a:p>
        </p:txBody>
      </p:sp>
    </p:spTree>
    <p:extLst>
      <p:ext uri="{BB962C8B-B14F-4D97-AF65-F5344CB8AC3E}">
        <p14:creationId xmlns:p14="http://schemas.microsoft.com/office/powerpoint/2010/main" val="18817553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EDBF2-3532-3D57-C27A-9E2207C297C3}"/>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572E1212-22E6-7B3C-F5FB-AC5371A35BC7}"/>
              </a:ext>
            </a:extLst>
          </p:cNvPr>
          <p:cNvSpPr txBox="1"/>
          <p:nvPr/>
        </p:nvSpPr>
        <p:spPr>
          <a:xfrm>
            <a:off x="349622" y="918446"/>
            <a:ext cx="11456895" cy="446276"/>
          </a:xfrm>
          <a:prstGeom prst="rect">
            <a:avLst/>
          </a:prstGeom>
          <a:noFill/>
        </p:spPr>
        <p:txBody>
          <a:bodyPr wrap="square">
            <a:spAutoFit/>
          </a:bodyPr>
          <a:lstStyle/>
          <a:p>
            <a:r>
              <a:rPr lang="pt-BR" sz="2300" b="1" dirty="0">
                <a:effectLst/>
                <a:latin typeface="Arial Narrow" panose="020B0606020202030204" pitchFamily="34" charset="0"/>
                <a:ea typeface="Calibri" panose="020F0502020204030204" pitchFamily="34" charset="0"/>
                <a:cs typeface="Arial" panose="020B0604020202020204" pitchFamily="34" charset="0"/>
              </a:rPr>
              <a:t>1.</a:t>
            </a:r>
            <a:r>
              <a:rPr lang="pt-BR" sz="2300" dirty="0">
                <a:effectLst/>
                <a:latin typeface="Arial Narrow" panose="020B0606020202030204" pitchFamily="34" charset="0"/>
                <a:ea typeface="Calibri" panose="020F0502020204030204" pitchFamily="34" charset="0"/>
                <a:cs typeface="Arial" panose="020B0604020202020204" pitchFamily="34" charset="0"/>
              </a:rPr>
              <a:t> Leia os textos a seguir e dialogue com seu(sua) professor(a) e colegas.</a:t>
            </a:r>
            <a:endParaRPr lang="pt-BR" sz="2300" dirty="0"/>
          </a:p>
        </p:txBody>
      </p:sp>
      <p:graphicFrame>
        <p:nvGraphicFramePr>
          <p:cNvPr id="9" name="Tabela 8">
            <a:extLst>
              <a:ext uri="{FF2B5EF4-FFF2-40B4-BE49-F238E27FC236}">
                <a16:creationId xmlns:a16="http://schemas.microsoft.com/office/drawing/2014/main" id="{E6A3FCB6-D297-0346-9992-714773901858}"/>
              </a:ext>
            </a:extLst>
          </p:cNvPr>
          <p:cNvGraphicFramePr>
            <a:graphicFrameLocks noGrp="1"/>
          </p:cNvGraphicFramePr>
          <p:nvPr>
            <p:extLst>
              <p:ext uri="{D42A27DB-BD31-4B8C-83A1-F6EECF244321}">
                <p14:modId xmlns:p14="http://schemas.microsoft.com/office/powerpoint/2010/main" val="2925529229"/>
              </p:ext>
            </p:extLst>
          </p:nvPr>
        </p:nvGraphicFramePr>
        <p:xfrm>
          <a:off x="421341" y="2100232"/>
          <a:ext cx="11385176" cy="4175760"/>
        </p:xfrm>
        <a:graphic>
          <a:graphicData uri="http://schemas.openxmlformats.org/drawingml/2006/table">
            <a:tbl>
              <a:tblPr firstRow="1" bandRow="1">
                <a:tableStyleId>{5C22544A-7EE6-4342-B048-85BDC9FD1C3A}</a:tableStyleId>
              </a:tblPr>
              <a:tblGrid>
                <a:gridCol w="5692588">
                  <a:extLst>
                    <a:ext uri="{9D8B030D-6E8A-4147-A177-3AD203B41FA5}">
                      <a16:colId xmlns:a16="http://schemas.microsoft.com/office/drawing/2014/main" val="1752093362"/>
                    </a:ext>
                  </a:extLst>
                </a:gridCol>
                <a:gridCol w="5692588">
                  <a:extLst>
                    <a:ext uri="{9D8B030D-6E8A-4147-A177-3AD203B41FA5}">
                      <a16:colId xmlns:a16="http://schemas.microsoft.com/office/drawing/2014/main" val="2089783691"/>
                    </a:ext>
                  </a:extLst>
                </a:gridCol>
              </a:tblGrid>
              <a:tr h="370840">
                <a:tc>
                  <a:txBody>
                    <a:bodyPr/>
                    <a:lstStyle/>
                    <a:p>
                      <a:r>
                        <a:rPr lang="pt-BR" sz="2300" b="0" kern="1200" dirty="0">
                          <a:solidFill>
                            <a:schemeClr val="tx1"/>
                          </a:solidFill>
                          <a:effectLst/>
                          <a:latin typeface="Arial Narrow" panose="020B0606020202030204" pitchFamily="34" charset="0"/>
                          <a:ea typeface="+mn-ea"/>
                          <a:cs typeface="+mn-cs"/>
                        </a:rPr>
                        <a:t>Perguntar-vos quero, por Deus, </a:t>
                      </a:r>
                    </a:p>
                    <a:p>
                      <a:r>
                        <a:rPr lang="pt-BR" sz="2300" b="0" kern="1200" dirty="0">
                          <a:solidFill>
                            <a:schemeClr val="tx1"/>
                          </a:solidFill>
                          <a:effectLst/>
                          <a:latin typeface="Arial Narrow" panose="020B0606020202030204" pitchFamily="34" charset="0"/>
                          <a:ea typeface="+mn-ea"/>
                          <a:cs typeface="+mn-cs"/>
                        </a:rPr>
                        <a:t>senhora formosa, que vos fez </a:t>
                      </a:r>
                    </a:p>
                    <a:p>
                      <a:r>
                        <a:rPr lang="pt-BR" sz="2300" b="0" kern="1200" dirty="0">
                          <a:solidFill>
                            <a:schemeClr val="tx1"/>
                          </a:solidFill>
                          <a:effectLst/>
                          <a:latin typeface="Arial Narrow" panose="020B0606020202030204" pitchFamily="34" charset="0"/>
                          <a:ea typeface="+mn-ea"/>
                          <a:cs typeface="+mn-cs"/>
                        </a:rPr>
                        <a:t>equilibrada e excelente, </a:t>
                      </a:r>
                    </a:p>
                    <a:p>
                      <a:r>
                        <a:rPr lang="pt-BR" sz="2300" b="0" kern="1200" dirty="0">
                          <a:solidFill>
                            <a:schemeClr val="tx1"/>
                          </a:solidFill>
                          <a:effectLst/>
                          <a:latin typeface="Arial Narrow" panose="020B0606020202030204" pitchFamily="34" charset="0"/>
                          <a:ea typeface="+mn-ea"/>
                          <a:cs typeface="+mn-cs"/>
                        </a:rPr>
                        <a:t>que pecados foram os meus </a:t>
                      </a:r>
                    </a:p>
                    <a:p>
                      <a:r>
                        <a:rPr lang="pt-BR" sz="2300" b="0" kern="1200" dirty="0">
                          <a:solidFill>
                            <a:schemeClr val="tx1"/>
                          </a:solidFill>
                          <a:effectLst/>
                          <a:latin typeface="Arial Narrow" panose="020B0606020202030204" pitchFamily="34" charset="0"/>
                          <a:ea typeface="+mn-ea"/>
                          <a:cs typeface="+mn-cs"/>
                        </a:rPr>
                        <a:t>que nunca quisestes, sequer, </a:t>
                      </a:r>
                    </a:p>
                    <a:p>
                      <a:r>
                        <a:rPr lang="pt-BR" sz="2300" b="0" kern="1200" dirty="0">
                          <a:solidFill>
                            <a:schemeClr val="tx1"/>
                          </a:solidFill>
                          <a:effectLst/>
                          <a:latin typeface="Arial Narrow" panose="020B0606020202030204" pitchFamily="34" charset="0"/>
                          <a:ea typeface="+mn-ea"/>
                          <a:cs typeface="+mn-cs"/>
                        </a:rPr>
                        <a:t>de um dia me fazerdes bem.</a:t>
                      </a:r>
                    </a:p>
                    <a:p>
                      <a:endParaRPr lang="pt-BR" sz="1500" b="0" kern="1200" dirty="0">
                        <a:solidFill>
                          <a:schemeClr val="tx1"/>
                        </a:solidFill>
                        <a:effectLst/>
                        <a:latin typeface="Arial Narrow" panose="020B0606020202030204" pitchFamily="34" charset="0"/>
                        <a:ea typeface="+mn-ea"/>
                        <a:cs typeface="+mn-cs"/>
                      </a:endParaRPr>
                    </a:p>
                    <a:p>
                      <a:r>
                        <a:rPr lang="pt-BR" sz="2300" b="0" kern="1200" dirty="0">
                          <a:solidFill>
                            <a:schemeClr val="tx1"/>
                          </a:solidFill>
                          <a:effectLst/>
                          <a:latin typeface="Arial Narrow" panose="020B0606020202030204" pitchFamily="34" charset="0"/>
                          <a:ea typeface="+mn-ea"/>
                          <a:cs typeface="+mn-cs"/>
                        </a:rPr>
                        <a:t>Mas sempre vos soube amar, </a:t>
                      </a:r>
                    </a:p>
                    <a:p>
                      <a:r>
                        <a:rPr lang="pt-BR" sz="2300" b="0" kern="1200" dirty="0">
                          <a:solidFill>
                            <a:schemeClr val="tx1"/>
                          </a:solidFill>
                          <a:effectLst/>
                          <a:latin typeface="Arial Narrow" panose="020B0606020202030204" pitchFamily="34" charset="0"/>
                          <a:ea typeface="+mn-ea"/>
                          <a:cs typeface="+mn-cs"/>
                        </a:rPr>
                        <a:t>desde aquele dia em que vos vi, </a:t>
                      </a:r>
                    </a:p>
                    <a:p>
                      <a:r>
                        <a:rPr lang="pt-BR" sz="2300" b="0" kern="1200" dirty="0">
                          <a:solidFill>
                            <a:schemeClr val="tx1"/>
                          </a:solidFill>
                          <a:effectLst/>
                          <a:latin typeface="Arial Narrow" panose="020B0606020202030204" pitchFamily="34" charset="0"/>
                          <a:ea typeface="+mn-ea"/>
                          <a:cs typeface="+mn-cs"/>
                        </a:rPr>
                        <a:t>mais que soube amar os meus próprios olhos. </a:t>
                      </a:r>
                    </a:p>
                    <a:p>
                      <a:r>
                        <a:rPr lang="pt-BR" sz="2300" b="0" kern="1200" dirty="0">
                          <a:solidFill>
                            <a:schemeClr val="tx1"/>
                          </a:solidFill>
                          <a:effectLst/>
                          <a:latin typeface="Arial Narrow" panose="020B0606020202030204" pitchFamily="34" charset="0"/>
                          <a:ea typeface="+mn-ea"/>
                          <a:cs typeface="+mn-cs"/>
                        </a:rPr>
                        <a:t>Assim o quis Deus dispor:</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2300" b="0" kern="1200" dirty="0">
                          <a:solidFill>
                            <a:schemeClr val="tx1"/>
                          </a:solidFill>
                          <a:effectLst/>
                          <a:latin typeface="Arial Narrow" panose="020B0606020202030204" pitchFamily="34" charset="0"/>
                          <a:ea typeface="+mn-ea"/>
                          <a:cs typeface="+mn-cs"/>
                        </a:rPr>
                        <a:t>que nunca quisestes, sequer,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pt-BR" sz="2300" b="0" kern="1200" dirty="0">
                          <a:solidFill>
                            <a:schemeClr val="tx1"/>
                          </a:solidFill>
                          <a:effectLst/>
                          <a:latin typeface="Arial Narrow" panose="020B0606020202030204" pitchFamily="34" charset="0"/>
                          <a:ea typeface="+mn-ea"/>
                          <a:cs typeface="+mn-cs"/>
                        </a:rPr>
                        <a:t>de um dia me fazerdes bem.</a:t>
                      </a:r>
                      <a:endParaRPr lang="pt-BR" sz="2300" b="0" dirty="0">
                        <a:solidFill>
                          <a:schemeClr val="tx1"/>
                        </a:solidFill>
                        <a:latin typeface="Arial Narrow" panose="020B0606020202030204" pitchFamily="34" charset="0"/>
                      </a:endParaRPr>
                    </a:p>
                    <a:p>
                      <a:endParaRPr lang="pt-BR" sz="2300" b="0" kern="1200" dirty="0">
                        <a:solidFill>
                          <a:schemeClr val="tx1"/>
                        </a:solidFill>
                        <a:effectLst/>
                        <a:latin typeface="Arial Narrow" panose="020B0606020202030204" pitchFamily="34" charset="0"/>
                        <a:ea typeface="+mn-ea"/>
                        <a:cs typeface="+mn-cs"/>
                      </a:endParaRPr>
                    </a:p>
                    <a:p>
                      <a:r>
                        <a:rPr lang="pt-BR" sz="2300" b="0" kern="1200" dirty="0">
                          <a:solidFill>
                            <a:schemeClr val="tx1"/>
                          </a:solidFill>
                          <a:effectLst/>
                          <a:latin typeface="Arial Narrow" panose="020B0606020202030204" pitchFamily="34" charset="0"/>
                          <a:ea typeface="+mn-ea"/>
                          <a:cs typeface="+mn-cs"/>
                        </a:rPr>
                        <a:t>Desde que vos vi, sempre o maior </a:t>
                      </a:r>
                    </a:p>
                    <a:p>
                      <a:r>
                        <a:rPr lang="pt-BR" sz="2300" b="0" kern="1200" dirty="0">
                          <a:solidFill>
                            <a:schemeClr val="tx1"/>
                          </a:solidFill>
                          <a:effectLst/>
                          <a:latin typeface="Arial Narrow" panose="020B0606020202030204" pitchFamily="34" charset="0"/>
                          <a:ea typeface="+mn-ea"/>
                          <a:cs typeface="+mn-cs"/>
                        </a:rPr>
                        <a:t>bem que vos podia querer </a:t>
                      </a:r>
                    </a:p>
                    <a:p>
                      <a:r>
                        <a:rPr lang="pt-BR" sz="2300" b="0" kern="1200" dirty="0">
                          <a:solidFill>
                            <a:schemeClr val="tx1"/>
                          </a:solidFill>
                          <a:effectLst/>
                          <a:latin typeface="Arial Narrow" panose="020B0606020202030204" pitchFamily="34" charset="0"/>
                          <a:ea typeface="+mn-ea"/>
                          <a:cs typeface="+mn-cs"/>
                        </a:rPr>
                        <a:t>vos quis, com toda minha força, </a:t>
                      </a:r>
                    </a:p>
                    <a:p>
                      <a:r>
                        <a:rPr lang="pt-BR" sz="2300" b="0" kern="1200" dirty="0">
                          <a:solidFill>
                            <a:schemeClr val="tx1"/>
                          </a:solidFill>
                          <a:effectLst/>
                          <a:latin typeface="Arial Narrow" panose="020B0606020202030204" pitchFamily="34" charset="0"/>
                          <a:ea typeface="+mn-ea"/>
                          <a:cs typeface="+mn-cs"/>
                        </a:rPr>
                        <a:t>no entanto, quis Nosso Senhor </a:t>
                      </a:r>
                    </a:p>
                    <a:p>
                      <a:r>
                        <a:rPr lang="pt-BR" sz="2300" b="0" kern="1200" dirty="0">
                          <a:solidFill>
                            <a:schemeClr val="tx1"/>
                          </a:solidFill>
                          <a:effectLst/>
                          <a:latin typeface="Arial Narrow" panose="020B0606020202030204" pitchFamily="34" charset="0"/>
                          <a:ea typeface="+mn-ea"/>
                          <a:cs typeface="+mn-cs"/>
                        </a:rPr>
                        <a:t>que nunca quisestes, sequer, </a:t>
                      </a:r>
                    </a:p>
                    <a:p>
                      <a:r>
                        <a:rPr lang="pt-BR" sz="2300" b="0" kern="1200" dirty="0">
                          <a:solidFill>
                            <a:schemeClr val="tx1"/>
                          </a:solidFill>
                          <a:effectLst/>
                          <a:latin typeface="Arial Narrow" panose="020B0606020202030204" pitchFamily="34" charset="0"/>
                          <a:ea typeface="+mn-ea"/>
                          <a:cs typeface="+mn-cs"/>
                        </a:rPr>
                        <a:t>de um dia me fazerdes bem.</a:t>
                      </a:r>
                    </a:p>
                    <a:p>
                      <a:endParaRPr lang="pt-BR" sz="2300" b="0" kern="1200" dirty="0">
                        <a:solidFill>
                          <a:schemeClr val="tx1"/>
                        </a:solidFill>
                        <a:effectLst/>
                        <a:latin typeface="Arial Narrow" panose="020B0606020202030204" pitchFamily="34" charset="0"/>
                        <a:ea typeface="+mn-ea"/>
                        <a:cs typeface="+mn-cs"/>
                      </a:endParaRPr>
                    </a:p>
                    <a:p>
                      <a:r>
                        <a:rPr lang="pt-BR" sz="2300" b="0" kern="1200" dirty="0">
                          <a:solidFill>
                            <a:schemeClr val="tx1"/>
                          </a:solidFill>
                          <a:effectLst/>
                          <a:latin typeface="Arial Narrow" panose="020B0606020202030204" pitchFamily="34" charset="0"/>
                          <a:ea typeface="+mn-ea"/>
                          <a:cs typeface="+mn-cs"/>
                        </a:rPr>
                        <a:t>Mas, senhora, com benevolência </a:t>
                      </a:r>
                    </a:p>
                    <a:p>
                      <a:r>
                        <a:rPr lang="pt-BR" sz="2300" b="0" kern="1200" dirty="0">
                          <a:solidFill>
                            <a:schemeClr val="tx1"/>
                          </a:solidFill>
                          <a:effectLst/>
                          <a:latin typeface="Arial Narrow" panose="020B0606020202030204" pitchFamily="34" charset="0"/>
                          <a:ea typeface="+mn-ea"/>
                          <a:cs typeface="+mn-cs"/>
                        </a:rPr>
                        <a:t>se pagaria o bem com o bem.</a:t>
                      </a:r>
                      <a:endParaRPr lang="pt-BR" sz="2300" b="0" dirty="0">
                        <a:solidFill>
                          <a:schemeClr val="tx1"/>
                        </a:solidFill>
                        <a:latin typeface="Arial Narrow" panose="020B0606020202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0240942"/>
                  </a:ext>
                </a:extLst>
              </a:tr>
            </a:tbl>
          </a:graphicData>
        </a:graphic>
      </p:graphicFrame>
      <p:sp>
        <p:nvSpPr>
          <p:cNvPr id="11" name="CaixaDeTexto 10">
            <a:extLst>
              <a:ext uri="{FF2B5EF4-FFF2-40B4-BE49-F238E27FC236}">
                <a16:creationId xmlns:a16="http://schemas.microsoft.com/office/drawing/2014/main" id="{95E061CD-1A46-168B-C57B-AE09F18B75A7}"/>
              </a:ext>
            </a:extLst>
          </p:cNvPr>
          <p:cNvSpPr txBox="1"/>
          <p:nvPr/>
        </p:nvSpPr>
        <p:spPr>
          <a:xfrm>
            <a:off x="421340" y="1547811"/>
            <a:ext cx="11385175" cy="446276"/>
          </a:xfrm>
          <a:prstGeom prst="rect">
            <a:avLst/>
          </a:prstGeom>
          <a:noFill/>
        </p:spPr>
        <p:txBody>
          <a:bodyPr wrap="square">
            <a:spAutoFit/>
          </a:bodyPr>
          <a:lstStyle/>
          <a:p>
            <a:r>
              <a:rPr lang="pt-BR" sz="2300" b="1" dirty="0">
                <a:effectLst/>
                <a:latin typeface="Arial Narrow" panose="020B0606020202030204" pitchFamily="34" charset="0"/>
                <a:ea typeface="Calibri" panose="020F0502020204030204" pitchFamily="34" charset="0"/>
                <a:cs typeface="Arial" panose="020B0604020202020204" pitchFamily="34" charset="0"/>
              </a:rPr>
              <a:t>Texto 1:</a:t>
            </a:r>
            <a:r>
              <a:rPr lang="pt-BR" sz="2300" dirty="0">
                <a:effectLst/>
                <a:latin typeface="Arial Narrow" panose="020B0606020202030204" pitchFamily="34" charset="0"/>
                <a:ea typeface="Calibri" panose="020F0502020204030204" pitchFamily="34" charset="0"/>
                <a:cs typeface="Arial" panose="020B0604020202020204" pitchFamily="34" charset="0"/>
              </a:rPr>
              <a:t> </a:t>
            </a:r>
            <a:r>
              <a:rPr lang="pt-BR" sz="2300" b="1" dirty="0">
                <a:effectLst/>
                <a:latin typeface="Arial Narrow" panose="020B0606020202030204" pitchFamily="34" charset="0"/>
                <a:ea typeface="Calibri" panose="020F0502020204030204" pitchFamily="34" charset="0"/>
                <a:cs typeface="Arial" panose="020B0604020202020204" pitchFamily="34" charset="0"/>
              </a:rPr>
              <a:t>Cantiga de Amor, de D. Dinis</a:t>
            </a:r>
            <a:endParaRPr lang="pt-BR" sz="2300" b="1" dirty="0"/>
          </a:p>
        </p:txBody>
      </p:sp>
      <p:sp>
        <p:nvSpPr>
          <p:cNvPr id="13" name="CaixaDeTexto 12">
            <a:extLst>
              <a:ext uri="{FF2B5EF4-FFF2-40B4-BE49-F238E27FC236}">
                <a16:creationId xmlns:a16="http://schemas.microsoft.com/office/drawing/2014/main" id="{77E4BAC0-33B6-715B-4183-7F36B752F645}"/>
              </a:ext>
            </a:extLst>
          </p:cNvPr>
          <p:cNvSpPr txBox="1"/>
          <p:nvPr/>
        </p:nvSpPr>
        <p:spPr>
          <a:xfrm>
            <a:off x="385483" y="6275992"/>
            <a:ext cx="11349319" cy="292388"/>
          </a:xfrm>
          <a:prstGeom prst="rect">
            <a:avLst/>
          </a:prstGeom>
          <a:noFill/>
        </p:spPr>
        <p:txBody>
          <a:bodyPr wrap="square">
            <a:spAutoFit/>
          </a:bodyPr>
          <a:lstStyle/>
          <a:p>
            <a:pPr algn="r"/>
            <a:r>
              <a:rPr lang="pt-BR" sz="1300" dirty="0">
                <a:effectLst/>
                <a:latin typeface="Arial Narrow" panose="020B0606020202030204" pitchFamily="34" charset="0"/>
                <a:ea typeface="Calibri" panose="020F0502020204030204" pitchFamily="34" charset="0"/>
                <a:cs typeface="Arial" panose="020B0604020202020204" pitchFamily="34" charset="0"/>
              </a:rPr>
              <a:t>Disponível em: https://cantigas.fcsh.unl.pt/</a:t>
            </a:r>
            <a:r>
              <a:rPr lang="pt-BR" sz="1300" dirty="0" err="1">
                <a:effectLst/>
                <a:latin typeface="Arial Narrow" panose="020B0606020202030204" pitchFamily="34" charset="0"/>
                <a:ea typeface="Calibri" panose="020F0502020204030204" pitchFamily="34" charset="0"/>
                <a:cs typeface="Arial" panose="020B0604020202020204" pitchFamily="34" charset="0"/>
              </a:rPr>
              <a:t>cantiga.asp?cdcant</a:t>
            </a:r>
            <a:r>
              <a:rPr lang="pt-BR" sz="1300" dirty="0">
                <a:effectLst/>
                <a:latin typeface="Arial Narrow" panose="020B0606020202030204" pitchFamily="34" charset="0"/>
                <a:ea typeface="Calibri" panose="020F0502020204030204" pitchFamily="34" charset="0"/>
                <a:cs typeface="Arial" panose="020B0604020202020204" pitchFamily="34" charset="0"/>
              </a:rPr>
              <a:t>=549&amp;pv=sim. Acesso em 6 out. 2025.</a:t>
            </a:r>
            <a:endParaRPr lang="pt-BR" sz="1300" dirty="0"/>
          </a:p>
        </p:txBody>
      </p:sp>
    </p:spTree>
    <p:extLst>
      <p:ext uri="{BB962C8B-B14F-4D97-AF65-F5344CB8AC3E}">
        <p14:creationId xmlns:p14="http://schemas.microsoft.com/office/powerpoint/2010/main" val="42197805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6FFB7-215E-64B1-581A-B6A581F7DA9D}"/>
            </a:ext>
          </a:extLst>
        </p:cNvPr>
        <p:cNvGrpSpPr/>
        <p:nvPr/>
      </p:nvGrpSpPr>
      <p:grpSpPr>
        <a:xfrm>
          <a:off x="0" y="0"/>
          <a:ext cx="0" cy="0"/>
          <a:chOff x="0" y="0"/>
          <a:chExt cx="0" cy="0"/>
        </a:xfrm>
      </p:grpSpPr>
      <p:sp>
        <p:nvSpPr>
          <p:cNvPr id="11" name="CaixaDeTexto 10">
            <a:extLst>
              <a:ext uri="{FF2B5EF4-FFF2-40B4-BE49-F238E27FC236}">
                <a16:creationId xmlns:a16="http://schemas.microsoft.com/office/drawing/2014/main" id="{DE1A8D2B-561C-FF7D-7BB7-C31DCF8BFAF0}"/>
              </a:ext>
            </a:extLst>
          </p:cNvPr>
          <p:cNvSpPr txBox="1"/>
          <p:nvPr/>
        </p:nvSpPr>
        <p:spPr>
          <a:xfrm>
            <a:off x="403412" y="1009403"/>
            <a:ext cx="11385175" cy="446276"/>
          </a:xfrm>
          <a:prstGeom prst="rect">
            <a:avLst/>
          </a:prstGeom>
          <a:noFill/>
        </p:spPr>
        <p:txBody>
          <a:bodyPr wrap="square">
            <a:spAutoFit/>
          </a:bodyPr>
          <a:lstStyle/>
          <a:p>
            <a:r>
              <a:rPr lang="pt-BR" sz="2300" b="1" dirty="0">
                <a:effectLst/>
                <a:latin typeface="Arial Narrow" panose="020B0606020202030204" pitchFamily="34" charset="0"/>
                <a:ea typeface="Calibri" panose="020F0502020204030204" pitchFamily="34" charset="0"/>
                <a:cs typeface="Arial" panose="020B0604020202020204" pitchFamily="34" charset="0"/>
              </a:rPr>
              <a:t>Texto 2:</a:t>
            </a:r>
            <a:r>
              <a:rPr lang="pt-BR" sz="2300" dirty="0">
                <a:effectLst/>
                <a:latin typeface="Arial Narrow" panose="020B0606020202030204" pitchFamily="34" charset="0"/>
                <a:ea typeface="Calibri" panose="020F0502020204030204" pitchFamily="34" charset="0"/>
                <a:cs typeface="Arial" panose="020B0604020202020204" pitchFamily="34" charset="0"/>
              </a:rPr>
              <a:t> </a:t>
            </a:r>
            <a:r>
              <a:rPr lang="pt-BR" sz="2300" b="1" dirty="0">
                <a:latin typeface="Arial Narrow" panose="020B0606020202030204" pitchFamily="34" charset="0"/>
              </a:rPr>
              <a:t>Amor de violeiro, de Rick e Alexandre – Intérprete: Eduardo Costa</a:t>
            </a:r>
          </a:p>
        </p:txBody>
      </p:sp>
      <p:graphicFrame>
        <p:nvGraphicFramePr>
          <p:cNvPr id="2" name="Tabela 1">
            <a:extLst>
              <a:ext uri="{FF2B5EF4-FFF2-40B4-BE49-F238E27FC236}">
                <a16:creationId xmlns:a16="http://schemas.microsoft.com/office/drawing/2014/main" id="{2CA2A914-D5C7-165F-6668-28948A1D6C99}"/>
              </a:ext>
            </a:extLst>
          </p:cNvPr>
          <p:cNvGraphicFramePr>
            <a:graphicFrameLocks noGrp="1"/>
          </p:cNvGraphicFramePr>
          <p:nvPr>
            <p:extLst>
              <p:ext uri="{D42A27DB-BD31-4B8C-83A1-F6EECF244321}">
                <p14:modId xmlns:p14="http://schemas.microsoft.com/office/powerpoint/2010/main" val="514550668"/>
              </p:ext>
            </p:extLst>
          </p:nvPr>
        </p:nvGraphicFramePr>
        <p:xfrm>
          <a:off x="403412" y="1594179"/>
          <a:ext cx="11385174" cy="3947160"/>
        </p:xfrm>
        <a:graphic>
          <a:graphicData uri="http://schemas.openxmlformats.org/drawingml/2006/table">
            <a:tbl>
              <a:tblPr firstRow="1" bandRow="1">
                <a:tableStyleId>{5C22544A-7EE6-4342-B048-85BDC9FD1C3A}</a:tableStyleId>
              </a:tblPr>
              <a:tblGrid>
                <a:gridCol w="5692587">
                  <a:extLst>
                    <a:ext uri="{9D8B030D-6E8A-4147-A177-3AD203B41FA5}">
                      <a16:colId xmlns:a16="http://schemas.microsoft.com/office/drawing/2014/main" val="3816697661"/>
                    </a:ext>
                  </a:extLst>
                </a:gridCol>
                <a:gridCol w="5692587">
                  <a:extLst>
                    <a:ext uri="{9D8B030D-6E8A-4147-A177-3AD203B41FA5}">
                      <a16:colId xmlns:a16="http://schemas.microsoft.com/office/drawing/2014/main" val="991806833"/>
                    </a:ext>
                  </a:extLst>
                </a:gridCol>
              </a:tblGrid>
              <a:tr h="370840">
                <a:tc>
                  <a:txBody>
                    <a:bodyPr/>
                    <a:lstStyle/>
                    <a:p>
                      <a:r>
                        <a:rPr lang="pt-BR" sz="2300" b="0" kern="1200" dirty="0">
                          <a:solidFill>
                            <a:schemeClr val="tx1"/>
                          </a:solidFill>
                          <a:effectLst/>
                          <a:latin typeface="Arial Narrow" panose="020B0606020202030204" pitchFamily="34" charset="0"/>
                          <a:ea typeface="+mn-ea"/>
                          <a:cs typeface="+mn-cs"/>
                        </a:rPr>
                        <a:t>Moça eu não sei falar</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Coisas bonitas pra te conquistar</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Eu tenho só uma viola, moça</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Eu só sei cantar</a:t>
                      </a:r>
                    </a:p>
                    <a:p>
                      <a:r>
                        <a:rPr lang="pt-BR" sz="2300" b="0" kern="1200" dirty="0">
                          <a:solidFill>
                            <a:schemeClr val="tx1"/>
                          </a:solidFill>
                          <a:effectLst/>
                          <a:latin typeface="Arial Narrow" panose="020B0606020202030204" pitchFamily="34" charset="0"/>
                          <a:ea typeface="+mn-ea"/>
                          <a:cs typeface="+mn-cs"/>
                        </a:rPr>
                        <a:t>Moça eu não tenho dinheiro</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Minha riqueza eu vou te contar</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É o braço da viola, moça, eu só sei cantar</a:t>
                      </a:r>
                    </a:p>
                    <a:p>
                      <a:r>
                        <a:rPr lang="pt-BR" sz="2300" b="0" kern="1200" dirty="0">
                          <a:solidFill>
                            <a:schemeClr val="tx1"/>
                          </a:solidFill>
                          <a:effectLst/>
                          <a:latin typeface="Arial Narrow" panose="020B0606020202030204" pitchFamily="34" charset="0"/>
                          <a:ea typeface="+mn-ea"/>
                          <a:cs typeface="+mn-cs"/>
                        </a:rPr>
                        <a:t>Moça se você parar um pouco pra me ouvir</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Em alguns minutos vai me descobrir</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Enxergar o fundo do meu coração</a:t>
                      </a:r>
                    </a:p>
                    <a:p>
                      <a:r>
                        <a:rPr lang="pt-BR" sz="2300" b="0" kern="1200" dirty="0">
                          <a:solidFill>
                            <a:schemeClr val="tx1"/>
                          </a:solidFill>
                          <a:effectLst/>
                          <a:latin typeface="Arial Narrow" panose="020B0606020202030204" pitchFamily="34" charset="0"/>
                          <a:ea typeface="+mn-ea"/>
                          <a:cs typeface="+mn-cs"/>
                        </a:rPr>
                        <a:t>Moça eu já sei que eu papo agora é só ficar</a:t>
                      </a:r>
                      <a:endParaRPr lang="pt-BR" sz="2300" b="0" dirty="0">
                        <a:solidFill>
                          <a:schemeClr val="tx1"/>
                        </a:solidFill>
                        <a:latin typeface="Arial Narrow" panose="020B0606020202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pt-BR" sz="2300" b="0" kern="1200" dirty="0">
                          <a:solidFill>
                            <a:schemeClr val="tx1"/>
                          </a:solidFill>
                          <a:effectLst/>
                          <a:latin typeface="Arial Narrow" panose="020B0606020202030204" pitchFamily="34" charset="0"/>
                          <a:ea typeface="+mn-ea"/>
                          <a:cs typeface="+mn-cs"/>
                        </a:rPr>
                        <a:t>Mas eu </a:t>
                      </a:r>
                      <a:r>
                        <a:rPr lang="pt-BR" sz="2300" b="0" kern="1200" dirty="0" err="1">
                          <a:solidFill>
                            <a:schemeClr val="tx1"/>
                          </a:solidFill>
                          <a:effectLst/>
                          <a:latin typeface="Arial Narrow" panose="020B0606020202030204" pitchFamily="34" charset="0"/>
                          <a:ea typeface="+mn-ea"/>
                          <a:cs typeface="+mn-cs"/>
                        </a:rPr>
                        <a:t>tô</a:t>
                      </a:r>
                      <a:r>
                        <a:rPr lang="pt-BR" sz="2300" b="0" kern="1200" dirty="0">
                          <a:solidFill>
                            <a:schemeClr val="tx1"/>
                          </a:solidFill>
                          <a:effectLst/>
                          <a:latin typeface="Arial Narrow" panose="020B0606020202030204" pitchFamily="34" charset="0"/>
                          <a:ea typeface="+mn-ea"/>
                          <a:cs typeface="+mn-cs"/>
                        </a:rPr>
                        <a:t> querendo mesmo é me casar</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Se me achar careta, eu te peço perdão</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Mas eu quero falar com seus pais, pedir a sua mão</a:t>
                      </a:r>
                    </a:p>
                    <a:p>
                      <a:r>
                        <a:rPr lang="pt-BR" sz="2300" b="0" kern="1200" dirty="0">
                          <a:solidFill>
                            <a:schemeClr val="tx1"/>
                          </a:solidFill>
                          <a:effectLst/>
                          <a:latin typeface="Arial Narrow" panose="020B0606020202030204" pitchFamily="34" charset="0"/>
                          <a:ea typeface="+mn-ea"/>
                          <a:cs typeface="+mn-cs"/>
                        </a:rPr>
                        <a:t>E se você aceitar o amor de um violeiro</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O seu coração vai ser meu paradeiro</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Eu e a viola e uma eterna canção</a:t>
                      </a:r>
                    </a:p>
                    <a:p>
                      <a:r>
                        <a:rPr lang="pt-BR" sz="2300" b="0" kern="1200" dirty="0">
                          <a:solidFill>
                            <a:schemeClr val="tx1"/>
                          </a:solidFill>
                          <a:effectLst/>
                          <a:latin typeface="Arial Narrow" panose="020B0606020202030204" pitchFamily="34" charset="0"/>
                          <a:ea typeface="+mn-ea"/>
                          <a:cs typeface="+mn-cs"/>
                        </a:rPr>
                        <a:t>Moça eu não tenho pressa pra te conquistar</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O braço da viola vai me consolar</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Até você abrir de vez seu coração</a:t>
                      </a:r>
                    </a:p>
                    <a:p>
                      <a:r>
                        <a:rPr lang="pt-BR" sz="2300" b="0" kern="1200" dirty="0">
                          <a:solidFill>
                            <a:schemeClr val="tx1"/>
                          </a:solidFill>
                          <a:effectLst/>
                          <a:latin typeface="Arial Narrow" panose="020B0606020202030204" pitchFamily="34" charset="0"/>
                          <a:ea typeface="+mn-ea"/>
                          <a:cs typeface="+mn-cs"/>
                        </a:rPr>
                        <a:t>[...]</a:t>
                      </a:r>
                      <a:endParaRPr lang="pt-BR" sz="23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18856222"/>
                  </a:ext>
                </a:extLst>
              </a:tr>
            </a:tbl>
          </a:graphicData>
        </a:graphic>
      </p:graphicFrame>
      <p:sp>
        <p:nvSpPr>
          <p:cNvPr id="4" name="CaixaDeTexto 3">
            <a:extLst>
              <a:ext uri="{FF2B5EF4-FFF2-40B4-BE49-F238E27FC236}">
                <a16:creationId xmlns:a16="http://schemas.microsoft.com/office/drawing/2014/main" id="{B7B427E7-897B-2A0D-42E9-45D32B940431}"/>
              </a:ext>
            </a:extLst>
          </p:cNvPr>
          <p:cNvSpPr txBox="1"/>
          <p:nvPr/>
        </p:nvSpPr>
        <p:spPr>
          <a:xfrm>
            <a:off x="403412" y="5571598"/>
            <a:ext cx="11385174" cy="276999"/>
          </a:xfrm>
          <a:prstGeom prst="rect">
            <a:avLst/>
          </a:prstGeom>
          <a:noFill/>
        </p:spPr>
        <p:txBody>
          <a:bodyPr wrap="square">
            <a:spAutoFit/>
          </a:bodyPr>
          <a:lstStyle/>
          <a:p>
            <a:pPr algn="r">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Disponível em: https://www.letras.mus.br/</a:t>
            </a:r>
            <a:r>
              <a:rPr lang="pt-BR" sz="1200" kern="100" dirty="0" err="1">
                <a:effectLst/>
                <a:latin typeface="Arial Narrow" panose="020B0606020202030204" pitchFamily="34" charset="0"/>
                <a:ea typeface="Calibri" panose="020F0502020204030204" pitchFamily="34" charset="0"/>
                <a:cs typeface="Arial" panose="020B0604020202020204" pitchFamily="34" charset="0"/>
              </a:rPr>
              <a:t>eduardo</a:t>
            </a:r>
            <a:r>
              <a:rPr lang="pt-BR" sz="1200" kern="100" dirty="0">
                <a:effectLst/>
                <a:latin typeface="Arial Narrow" panose="020B0606020202030204" pitchFamily="34" charset="0"/>
                <a:ea typeface="Calibri" panose="020F0502020204030204" pitchFamily="34" charset="0"/>
                <a:cs typeface="Arial" panose="020B0604020202020204" pitchFamily="34" charset="0"/>
              </a:rPr>
              <a:t>-costa/253320/. Acesso em: 6 out. 2025.</a:t>
            </a:r>
            <a:endParaRPr lang="pt-BR" sz="1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CaixaDeTexto 5">
            <a:extLst>
              <a:ext uri="{FF2B5EF4-FFF2-40B4-BE49-F238E27FC236}">
                <a16:creationId xmlns:a16="http://schemas.microsoft.com/office/drawing/2014/main" id="{1683A3C3-1738-455E-E38F-4EE5FBD38B8B}"/>
              </a:ext>
            </a:extLst>
          </p:cNvPr>
          <p:cNvSpPr txBox="1"/>
          <p:nvPr/>
        </p:nvSpPr>
        <p:spPr>
          <a:xfrm>
            <a:off x="403412" y="5878856"/>
            <a:ext cx="11385174" cy="446276"/>
          </a:xfrm>
          <a:prstGeom prst="rect">
            <a:avLst/>
          </a:prstGeom>
          <a:noFill/>
        </p:spPr>
        <p:txBody>
          <a:bodyPr wrap="square">
            <a:spAutoFit/>
          </a:bodyPr>
          <a:lstStyle/>
          <a:p>
            <a:pPr algn="ctr"/>
            <a:r>
              <a:rPr lang="pt-BR" sz="2300" b="1" dirty="0">
                <a:effectLst/>
                <a:latin typeface="Arial Narrow" panose="020B0606020202030204" pitchFamily="34" charset="0"/>
                <a:ea typeface="Calibri" panose="020F0502020204030204" pitchFamily="34" charset="0"/>
                <a:cs typeface="Arial" panose="020B0604020202020204" pitchFamily="34" charset="0"/>
              </a:rPr>
              <a:t>Para ouvir a música, acesse: </a:t>
            </a:r>
            <a:r>
              <a:rPr lang="pt-BR" sz="2300" u="sng" dirty="0">
                <a:solidFill>
                  <a:srgbClr val="0563C1"/>
                </a:solidFill>
                <a:effectLst/>
                <a:latin typeface="Arial Narrow" panose="020B0606020202030204" pitchFamily="34" charset="0"/>
                <a:ea typeface="Calibri" panose="020F0502020204030204" pitchFamily="34" charset="0"/>
                <a:cs typeface="Arial" panose="020B0604020202020204" pitchFamily="34" charset="0"/>
                <a:hlinkClick r:id="rId2"/>
              </a:rPr>
              <a:t>https://youtu.be/0OfxbLd5oLY</a:t>
            </a:r>
            <a:r>
              <a:rPr lang="pt-BR" sz="2300" dirty="0">
                <a:effectLst/>
                <a:latin typeface="Arial Narrow" panose="020B0606020202030204" pitchFamily="34" charset="0"/>
                <a:ea typeface="Calibri" panose="020F0502020204030204" pitchFamily="34" charset="0"/>
                <a:cs typeface="Arial" panose="020B0604020202020204" pitchFamily="34" charset="0"/>
              </a:rPr>
              <a:t>.</a:t>
            </a:r>
            <a:endParaRPr lang="pt-BR" sz="2300" dirty="0"/>
          </a:p>
        </p:txBody>
      </p:sp>
    </p:spTree>
    <p:extLst>
      <p:ext uri="{BB962C8B-B14F-4D97-AF65-F5344CB8AC3E}">
        <p14:creationId xmlns:p14="http://schemas.microsoft.com/office/powerpoint/2010/main" val="2595163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9CA33-D4F7-4924-E2B8-88D8DE67D648}"/>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1F43F102-30E8-CF37-064A-3CF644F76EDF}"/>
              </a:ext>
            </a:extLst>
          </p:cNvPr>
          <p:cNvSpPr txBox="1"/>
          <p:nvPr/>
        </p:nvSpPr>
        <p:spPr>
          <a:xfrm>
            <a:off x="457200" y="1165324"/>
            <a:ext cx="11277600" cy="3715761"/>
          </a:xfrm>
          <a:prstGeom prst="rect">
            <a:avLst/>
          </a:prstGeom>
          <a:noFill/>
        </p:spPr>
        <p:txBody>
          <a:bodyPr wrap="square" rtlCol="0">
            <a:spAutoFit/>
          </a:bodyPr>
          <a:lstStyle/>
          <a:p>
            <a:pPr algn="just">
              <a:lnSpc>
                <a:spcPct val="110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Você já leu algum poema? </a:t>
            </a:r>
          </a:p>
          <a:p>
            <a:pPr algn="just">
              <a:lnSpc>
                <a:spcPct val="110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Como você sabe quando o texto é um poema?</a:t>
            </a:r>
          </a:p>
          <a:p>
            <a:pPr algn="just">
              <a:lnSpc>
                <a:spcPct val="110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O que você sente quando lê um poema?</a:t>
            </a:r>
          </a:p>
          <a:p>
            <a:pPr algn="just">
              <a:lnSpc>
                <a:spcPct val="110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Você já observou a linguagem utilizada nos poemas?</a:t>
            </a:r>
          </a:p>
          <a:p>
            <a:pPr algn="just">
              <a:lnSpc>
                <a:spcPct val="110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Você acha que essa linguagem pode levar a várias interpretações?</a:t>
            </a:r>
          </a:p>
          <a:p>
            <a:pPr algn="just">
              <a:lnSpc>
                <a:spcPct val="110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Você sabe que a música é um poema cantado? </a:t>
            </a:r>
          </a:p>
          <a:p>
            <a:pPr algn="just">
              <a:lnSpc>
                <a:spcPct val="110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Você acha que o poema de D. Dinis e a música “Amor de violeiro” têm algo em comum? Eles falam sobre o quê? </a:t>
            </a:r>
          </a:p>
          <a:p>
            <a:pPr algn="just">
              <a:lnSpc>
                <a:spcPct val="110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E sobre o Trovadorismo? Você já ouviu falar?</a:t>
            </a:r>
          </a:p>
        </p:txBody>
      </p:sp>
    </p:spTree>
    <p:extLst>
      <p:ext uri="{BB962C8B-B14F-4D97-AF65-F5344CB8AC3E}">
        <p14:creationId xmlns:p14="http://schemas.microsoft.com/office/powerpoint/2010/main" val="17393869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E147E-7FFC-D386-606E-E20FB3F2582C}"/>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A548DE3B-2FF7-22A1-B103-F02CF1F8E01A}"/>
              </a:ext>
            </a:extLst>
          </p:cNvPr>
          <p:cNvSpPr txBox="1"/>
          <p:nvPr/>
        </p:nvSpPr>
        <p:spPr>
          <a:xfrm>
            <a:off x="336016" y="1031921"/>
            <a:ext cx="11443608" cy="446276"/>
          </a:xfrm>
          <a:prstGeom prst="rect">
            <a:avLst/>
          </a:prstGeom>
          <a:noFill/>
        </p:spPr>
        <p:txBody>
          <a:bodyPr wrap="square">
            <a:spAutoFit/>
          </a:bodyPr>
          <a:lstStyle/>
          <a:p>
            <a:pPr algn="just">
              <a:buNone/>
            </a:pPr>
            <a:r>
              <a:rPr lang="pt-BR" sz="2300" kern="100" dirty="0">
                <a:solidFill>
                  <a:srgbClr val="F4860C"/>
                </a:solidFill>
                <a:effectLst/>
                <a:latin typeface="Arial Narrow" panose="020B0606020202030204" pitchFamily="34" charset="0"/>
                <a:ea typeface="Calibri" panose="020F0502020204030204" pitchFamily="34" charset="0"/>
                <a:cs typeface="Arial" panose="020B0604020202020204" pitchFamily="34" charset="0"/>
              </a:rPr>
              <a:t>► </a:t>
            </a:r>
            <a:r>
              <a:rPr lang="pt-BR" sz="2300" b="1" kern="100" dirty="0">
                <a:solidFill>
                  <a:srgbClr val="F4860C"/>
                </a:solidFill>
                <a:effectLst/>
                <a:latin typeface="Arial Narrow" panose="020B0606020202030204" pitchFamily="34" charset="0"/>
                <a:ea typeface="Calibri" panose="020F0502020204030204" pitchFamily="34" charset="0"/>
                <a:cs typeface="Arial" panose="020B0604020202020204" pitchFamily="34" charset="0"/>
              </a:rPr>
              <a:t>Conhecendo o gênero textual</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p:txBody>
      </p:sp>
      <p:graphicFrame>
        <p:nvGraphicFramePr>
          <p:cNvPr id="2" name="Tabela 1">
            <a:extLst>
              <a:ext uri="{FF2B5EF4-FFF2-40B4-BE49-F238E27FC236}">
                <a16:creationId xmlns:a16="http://schemas.microsoft.com/office/drawing/2014/main" id="{8C1F64EA-4169-B3B9-DFE8-6B1C296229B3}"/>
              </a:ext>
            </a:extLst>
          </p:cNvPr>
          <p:cNvGraphicFramePr>
            <a:graphicFrameLocks noGrp="1"/>
          </p:cNvGraphicFramePr>
          <p:nvPr>
            <p:extLst>
              <p:ext uri="{D42A27DB-BD31-4B8C-83A1-F6EECF244321}">
                <p14:modId xmlns:p14="http://schemas.microsoft.com/office/powerpoint/2010/main" val="2052106916"/>
              </p:ext>
            </p:extLst>
          </p:nvPr>
        </p:nvGraphicFramePr>
        <p:xfrm>
          <a:off x="412376" y="1478197"/>
          <a:ext cx="11367248" cy="4053840"/>
        </p:xfrm>
        <a:graphic>
          <a:graphicData uri="http://schemas.openxmlformats.org/drawingml/2006/table">
            <a:tbl>
              <a:tblPr firstRow="1" firstCol="1" bandRow="1">
                <a:tableStyleId>{5C22544A-7EE6-4342-B048-85BDC9FD1C3A}</a:tableStyleId>
              </a:tblPr>
              <a:tblGrid>
                <a:gridCol w="11367248">
                  <a:extLst>
                    <a:ext uri="{9D8B030D-6E8A-4147-A177-3AD203B41FA5}">
                      <a16:colId xmlns:a16="http://schemas.microsoft.com/office/drawing/2014/main" val="4153533716"/>
                    </a:ext>
                  </a:extLst>
                </a:gridCol>
              </a:tblGrid>
              <a:tr h="973455">
                <a:tc>
                  <a:txBody>
                    <a:bodyPr/>
                    <a:lstStyle/>
                    <a:p>
                      <a:pPr marL="0" indent="538163" algn="just">
                        <a:lnSpc>
                          <a:spcPct val="100000"/>
                        </a:lnSpc>
                        <a:spcAft>
                          <a:spcPts val="0"/>
                        </a:spcAft>
                        <a:buNone/>
                      </a:pPr>
                      <a:r>
                        <a:rPr lang="pt-BR" sz="2300" b="0" kern="100" dirty="0">
                          <a:solidFill>
                            <a:schemeClr val="tx1"/>
                          </a:solidFill>
                          <a:effectLst/>
                          <a:latin typeface="Arial Narrow" panose="020B0606020202030204" pitchFamily="34" charset="0"/>
                        </a:rPr>
                        <a:t>O </a:t>
                      </a:r>
                      <a:r>
                        <a:rPr lang="pt-BR" sz="2300" b="1" kern="100" dirty="0">
                          <a:solidFill>
                            <a:schemeClr val="tx1"/>
                          </a:solidFill>
                          <a:effectLst/>
                          <a:latin typeface="Arial Narrow" panose="020B0606020202030204" pitchFamily="34" charset="0"/>
                        </a:rPr>
                        <a:t>Poema</a:t>
                      </a:r>
                      <a:r>
                        <a:rPr lang="pt-BR" sz="2300" b="0" kern="100" dirty="0">
                          <a:solidFill>
                            <a:schemeClr val="tx1"/>
                          </a:solidFill>
                          <a:effectLst/>
                          <a:latin typeface="Arial Narrow" panose="020B0606020202030204" pitchFamily="34" charset="0"/>
                        </a:rPr>
                        <a:t> é um gênero textual, geralmente, escrito em </a:t>
                      </a:r>
                      <a:r>
                        <a:rPr lang="pt-BR" sz="2300" b="1" kern="100" dirty="0">
                          <a:solidFill>
                            <a:schemeClr val="tx1"/>
                          </a:solidFill>
                          <a:effectLst/>
                          <a:latin typeface="Arial Narrow" panose="020B0606020202030204" pitchFamily="34" charset="0"/>
                        </a:rPr>
                        <a:t>versos</a:t>
                      </a:r>
                      <a:r>
                        <a:rPr lang="pt-BR" sz="2300" b="0" kern="100" dirty="0">
                          <a:solidFill>
                            <a:schemeClr val="tx1"/>
                          </a:solidFill>
                          <a:effectLst/>
                          <a:latin typeface="Arial Narrow" panose="020B0606020202030204" pitchFamily="34" charset="0"/>
                        </a:rPr>
                        <a:t> (linhas de um poema) e </a:t>
                      </a:r>
                      <a:r>
                        <a:rPr lang="pt-BR" sz="2300" b="1" kern="100" dirty="0">
                          <a:solidFill>
                            <a:schemeClr val="tx1"/>
                          </a:solidFill>
                          <a:effectLst/>
                          <a:latin typeface="Arial Narrow" panose="020B0606020202030204" pitchFamily="34" charset="0"/>
                        </a:rPr>
                        <a:t>estrofes</a:t>
                      </a:r>
                      <a:r>
                        <a:rPr lang="pt-BR" sz="2300" b="0" kern="100" dirty="0">
                          <a:solidFill>
                            <a:schemeClr val="tx1"/>
                          </a:solidFill>
                          <a:effectLst/>
                          <a:latin typeface="Arial Narrow" panose="020B0606020202030204" pitchFamily="34" charset="0"/>
                        </a:rPr>
                        <a:t> (conjunto de versos) cuja finalidade é expressar algum sentimento, emoção ou pensamento. Pode possuir, ou não, </a:t>
                      </a:r>
                      <a:r>
                        <a:rPr lang="pt-BR" sz="2300" b="1" kern="100" dirty="0">
                          <a:solidFill>
                            <a:schemeClr val="tx1"/>
                          </a:solidFill>
                          <a:effectLst/>
                          <a:latin typeface="Arial Narrow" panose="020B0606020202030204" pitchFamily="34" charset="0"/>
                        </a:rPr>
                        <a:t>rimas</a:t>
                      </a:r>
                      <a:r>
                        <a:rPr lang="pt-BR" sz="2300" b="0" kern="100" dirty="0">
                          <a:solidFill>
                            <a:schemeClr val="tx1"/>
                          </a:solidFill>
                          <a:effectLst/>
                          <a:latin typeface="Arial Narrow" panose="020B0606020202030204" pitchFamily="34" charset="0"/>
                        </a:rPr>
                        <a:t> (semelhança de sons entre palavras). A palavra “poema” deriva do verbo grego </a:t>
                      </a:r>
                      <a:r>
                        <a:rPr lang="pt-BR" sz="2300" b="0" kern="100" dirty="0" err="1">
                          <a:solidFill>
                            <a:schemeClr val="tx1"/>
                          </a:solidFill>
                          <a:effectLst/>
                          <a:latin typeface="Arial Narrow" panose="020B0606020202030204" pitchFamily="34" charset="0"/>
                        </a:rPr>
                        <a:t>poein</a:t>
                      </a:r>
                      <a:r>
                        <a:rPr lang="pt-BR" sz="2300" b="0" kern="100" dirty="0">
                          <a:solidFill>
                            <a:schemeClr val="tx1"/>
                          </a:solidFill>
                          <a:effectLst/>
                          <a:latin typeface="Arial Narrow" panose="020B0606020202030204" pitchFamily="34" charset="0"/>
                        </a:rPr>
                        <a:t>, que significa “fazer, criar, compor”. Há poemas também em prosa (dividido em parágrafos), e outros que apresentam elementos visuais, aliados ou não à linguagem verbal. É bastante variável, seja em relação ao seu estilo, extensão ou temática. A diferença entre poema e poesia é que o </a:t>
                      </a:r>
                      <a:r>
                        <a:rPr lang="pt-BR" sz="2300" b="1" kern="100" dirty="0">
                          <a:solidFill>
                            <a:schemeClr val="tx1"/>
                          </a:solidFill>
                          <a:effectLst/>
                          <a:latin typeface="Arial Narrow" panose="020B0606020202030204" pitchFamily="34" charset="0"/>
                        </a:rPr>
                        <a:t>poema </a:t>
                      </a:r>
                      <a:r>
                        <a:rPr lang="pt-BR" sz="2300" b="0" kern="100" dirty="0">
                          <a:solidFill>
                            <a:schemeClr val="tx1"/>
                          </a:solidFill>
                          <a:effectLst/>
                          <a:latin typeface="Arial Narrow" panose="020B0606020202030204" pitchFamily="34" charset="0"/>
                        </a:rPr>
                        <a:t>existe enquanto gênero textual (estrutura, constituída de versos, por exemplo) e a </a:t>
                      </a:r>
                      <a:r>
                        <a:rPr lang="pt-BR" sz="2300" b="1" kern="100" dirty="0">
                          <a:solidFill>
                            <a:schemeClr val="tx1"/>
                          </a:solidFill>
                          <a:effectLst/>
                          <a:latin typeface="Arial Narrow" panose="020B0606020202030204" pitchFamily="34" charset="0"/>
                        </a:rPr>
                        <a:t>poesia</a:t>
                      </a:r>
                      <a:r>
                        <a:rPr lang="pt-BR" sz="2300" b="0" kern="100" dirty="0">
                          <a:solidFill>
                            <a:schemeClr val="tx1"/>
                          </a:solidFill>
                          <a:effectLst/>
                          <a:latin typeface="Arial Narrow" panose="020B0606020202030204" pitchFamily="34" charset="0"/>
                        </a:rPr>
                        <a:t> (ideia/subjetividade/sentimentalismo) só existe se percebida – e sentida – pelo receptor. O </a:t>
                      </a:r>
                      <a:r>
                        <a:rPr lang="pt-BR" sz="2300" b="1" kern="100" dirty="0">
                          <a:solidFill>
                            <a:schemeClr val="tx1"/>
                          </a:solidFill>
                          <a:effectLst/>
                          <a:latin typeface="Arial Narrow" panose="020B0606020202030204" pitchFamily="34" charset="0"/>
                        </a:rPr>
                        <a:t>eu lírico </a:t>
                      </a:r>
                      <a:r>
                        <a:rPr lang="pt-BR" sz="2300" b="0" kern="100" dirty="0">
                          <a:solidFill>
                            <a:schemeClr val="tx1"/>
                          </a:solidFill>
                          <a:effectLst/>
                          <a:latin typeface="Arial Narrow" panose="020B0606020202030204" pitchFamily="34" charset="0"/>
                        </a:rPr>
                        <a:t>ou </a:t>
                      </a:r>
                      <a:r>
                        <a:rPr lang="pt-BR" sz="2300" b="1" kern="100" dirty="0">
                          <a:solidFill>
                            <a:schemeClr val="tx1"/>
                          </a:solidFill>
                          <a:effectLst/>
                          <a:latin typeface="Arial Narrow" panose="020B0606020202030204" pitchFamily="34" charset="0"/>
                        </a:rPr>
                        <a:t>eu poético </a:t>
                      </a:r>
                      <a:r>
                        <a:rPr lang="pt-BR" sz="2300" b="0" kern="100" dirty="0">
                          <a:solidFill>
                            <a:schemeClr val="tx1"/>
                          </a:solidFill>
                          <a:effectLst/>
                          <a:latin typeface="Arial Narrow" panose="020B0606020202030204" pitchFamily="34" charset="0"/>
                        </a:rPr>
                        <a:t>é a voz que enuncia o poema. </a:t>
                      </a:r>
                    </a:p>
                    <a:p>
                      <a:pPr marL="457200" indent="279400" algn="r">
                        <a:lnSpc>
                          <a:spcPct val="100000"/>
                        </a:lnSpc>
                        <a:spcAft>
                          <a:spcPts val="0"/>
                        </a:spcAft>
                        <a:buNone/>
                      </a:pPr>
                      <a:r>
                        <a:rPr lang="pt-BR" sz="1300" b="0" kern="100" dirty="0">
                          <a:solidFill>
                            <a:schemeClr val="tx1"/>
                          </a:solidFill>
                          <a:effectLst/>
                          <a:latin typeface="Arial Narrow" panose="020B0606020202030204" pitchFamily="34" charset="0"/>
                        </a:rPr>
                        <a:t>Disponível em: https://mundoeducacao.uol.com.br/literatura/o-que-poema.htm. Acesso em: 3 out. 2025. Adaptado.</a:t>
                      </a:r>
                    </a:p>
                    <a:p>
                      <a:pPr>
                        <a:lnSpc>
                          <a:spcPct val="100000"/>
                        </a:lnSpc>
                        <a:spcAft>
                          <a:spcPts val="0"/>
                        </a:spcAft>
                        <a:buNone/>
                      </a:pPr>
                      <a:r>
                        <a:rPr lang="pt-BR" sz="2300" b="1" kern="100" dirty="0">
                          <a:solidFill>
                            <a:schemeClr val="tx1"/>
                          </a:solidFill>
                          <a:effectLst/>
                          <a:latin typeface="Arial Narrow" panose="020B0606020202030204" pitchFamily="34" charset="0"/>
                        </a:rPr>
                        <a:t>Atenção! Poema</a:t>
                      </a:r>
                      <a:r>
                        <a:rPr lang="pt-BR" sz="2300" b="0" kern="100" dirty="0">
                          <a:solidFill>
                            <a:schemeClr val="tx1"/>
                          </a:solidFill>
                          <a:effectLst/>
                          <a:latin typeface="Arial Narrow" panose="020B0606020202030204" pitchFamily="34" charset="0"/>
                        </a:rPr>
                        <a:t> é o gênero textual e sua estrutura, e </a:t>
                      </a:r>
                      <a:r>
                        <a:rPr lang="pt-BR" sz="2300" b="1" kern="100" dirty="0">
                          <a:solidFill>
                            <a:schemeClr val="tx1"/>
                          </a:solidFill>
                          <a:effectLst/>
                          <a:latin typeface="Arial Narrow" panose="020B0606020202030204" pitchFamily="34" charset="0"/>
                        </a:rPr>
                        <a:t>Poesia</a:t>
                      </a:r>
                      <a:r>
                        <a:rPr lang="pt-BR" sz="2300" b="0" kern="100" dirty="0">
                          <a:solidFill>
                            <a:schemeClr val="tx1"/>
                          </a:solidFill>
                          <a:effectLst/>
                          <a:latin typeface="Arial Narrow" panose="020B0606020202030204" pitchFamily="34" charset="0"/>
                        </a:rPr>
                        <a:t> é a ideia/sentimentalismo/subjetividade que está dentro do poema.</a:t>
                      </a:r>
                      <a:endParaRPr lang="pt-BR" sz="2300" b="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546040081"/>
                  </a:ext>
                </a:extLst>
              </a:tr>
            </a:tbl>
          </a:graphicData>
        </a:graphic>
      </p:graphicFrame>
    </p:spTree>
    <p:extLst>
      <p:ext uri="{BB962C8B-B14F-4D97-AF65-F5344CB8AC3E}">
        <p14:creationId xmlns:p14="http://schemas.microsoft.com/office/powerpoint/2010/main" val="21142219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D5944-9BBB-314C-AE0B-8E922BD75BD9}"/>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9838A75D-05CC-5D93-A35A-EC465B65F722}"/>
              </a:ext>
            </a:extLst>
          </p:cNvPr>
          <p:cNvSpPr txBox="1"/>
          <p:nvPr/>
        </p:nvSpPr>
        <p:spPr>
          <a:xfrm>
            <a:off x="457200" y="1057835"/>
            <a:ext cx="11277600" cy="4131837"/>
          </a:xfrm>
          <a:prstGeom prst="rect">
            <a:avLst/>
          </a:prstGeom>
          <a:solidFill>
            <a:schemeClr val="bg1">
              <a:lumMod val="95000"/>
            </a:schemeClr>
          </a:solidFill>
        </p:spPr>
        <p:txBody>
          <a:bodyPr wrap="square" rtlCol="0">
            <a:spAutoFit/>
          </a:bodyPr>
          <a:lstStyle/>
          <a:p>
            <a:pPr indent="269875" algn="just">
              <a:lnSpc>
                <a:spcPct val="110000"/>
              </a:lnSpc>
              <a:spcAft>
                <a:spcPts val="800"/>
              </a:spcAf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Estudante, é importante refletir sobre a linguagem utilizada nos diversos textos. Considerando o gênero textual poema, podemos observar que ele é um texto literário, isto é, faz uso de uma linguagem elaborada, criativa, que possibilita mais de uma interpretação (plurissignificação), com uso de palavras que podem ter vários significados, assim, esses aspectos indicam a predominância de uma linguagem conotativa/figurada. Por isso, é muito comum aparecer no poema, bem como em demais textos literários, as figuras de linguagem, que são recursos linguísticos nos quais predominam a conotação. Mas, antes de iniciarmos as leituras dos poemas, é importante aprendermos alguns aspectos sobre o período literário “Trovadorismo”, correspondente aos poemas. Esses poemas, conhecidos como cantigas, são escritos para serem declamados acompanhados por um instrumento musical.</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699741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84A7A-8435-05B4-600E-BADBC783E200}"/>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87AB9AE2-644D-CF09-77CC-B94A49501A58}"/>
              </a:ext>
            </a:extLst>
          </p:cNvPr>
          <p:cNvSpPr txBox="1"/>
          <p:nvPr/>
        </p:nvSpPr>
        <p:spPr>
          <a:xfrm>
            <a:off x="475129" y="1961690"/>
            <a:ext cx="11241741" cy="4154984"/>
          </a:xfrm>
          <a:prstGeom prst="rect">
            <a:avLst/>
          </a:prstGeom>
          <a:solidFill>
            <a:srgbClr val="FFCCFF"/>
          </a:solidFill>
          <a:ln w="12700">
            <a:solidFill>
              <a:srgbClr val="FF66FF"/>
            </a:solidFill>
          </a:ln>
        </p:spPr>
        <p:txBody>
          <a:bodyPr wrap="square" rtlCol="0">
            <a:spAutoFit/>
          </a:bodyPr>
          <a:lstStyle/>
          <a:p>
            <a:pPr indent="538163" algn="just">
              <a:buNone/>
            </a:pPr>
            <a:r>
              <a:rPr lang="pt-BR" sz="2200" dirty="0">
                <a:effectLst/>
                <a:latin typeface="Arial Narrow" panose="020B0606020202030204" pitchFamily="34" charset="0"/>
                <a:ea typeface="Calibri" panose="020F0502020204030204" pitchFamily="34" charset="0"/>
                <a:cs typeface="Arial" panose="020B0604020202020204" pitchFamily="34" charset="0"/>
              </a:rPr>
              <a:t>O </a:t>
            </a:r>
            <a:r>
              <a:rPr lang="pt-BR" sz="2200" b="1" dirty="0">
                <a:effectLst/>
                <a:latin typeface="Arial Narrow" panose="020B0606020202030204" pitchFamily="34" charset="0"/>
                <a:ea typeface="Calibri" panose="020F0502020204030204" pitchFamily="34" charset="0"/>
                <a:cs typeface="Arial" panose="020B0604020202020204" pitchFamily="34" charset="0"/>
              </a:rPr>
              <a:t>Trovadorismo</a:t>
            </a:r>
            <a:r>
              <a:rPr lang="pt-BR" sz="2200" dirty="0">
                <a:effectLst/>
                <a:latin typeface="Arial Narrow" panose="020B0606020202030204" pitchFamily="34" charset="0"/>
                <a:ea typeface="Calibri" panose="020F0502020204030204" pitchFamily="34" charset="0"/>
                <a:cs typeface="Arial" panose="020B0604020202020204" pitchFamily="34" charset="0"/>
              </a:rPr>
              <a:t> foi o primeiro movimento literário europeu (séculos XII a XIV) que se caracterizou pela união da música e da poesia com a produção de </a:t>
            </a:r>
            <a:r>
              <a:rPr lang="pt-BR" sz="2200" b="1" dirty="0">
                <a:effectLst/>
                <a:latin typeface="Arial Narrow" panose="020B0606020202030204" pitchFamily="34" charset="0"/>
                <a:ea typeface="Calibri" panose="020F0502020204030204" pitchFamily="34" charset="0"/>
                <a:cs typeface="Arial" panose="020B0604020202020204" pitchFamily="34" charset="0"/>
              </a:rPr>
              <a:t>cantigas líricas</a:t>
            </a:r>
            <a:r>
              <a:rPr lang="pt-BR" sz="2200" dirty="0">
                <a:effectLst/>
                <a:latin typeface="Arial Narrow" panose="020B0606020202030204" pitchFamily="34" charset="0"/>
                <a:ea typeface="Calibri" panose="020F0502020204030204" pitchFamily="34" charset="0"/>
                <a:cs typeface="Arial" panose="020B0604020202020204" pitchFamily="34" charset="0"/>
              </a:rPr>
              <a:t> (com foco em sentimentos e emoções) e </a:t>
            </a:r>
            <a:r>
              <a:rPr lang="pt-BR" sz="2200" b="1" dirty="0">
                <a:effectLst/>
                <a:latin typeface="Arial Narrow" panose="020B0606020202030204" pitchFamily="34" charset="0"/>
                <a:ea typeface="Calibri" panose="020F0502020204030204" pitchFamily="34" charset="0"/>
                <a:cs typeface="Arial" panose="020B0604020202020204" pitchFamily="34" charset="0"/>
              </a:rPr>
              <a:t>satíricas</a:t>
            </a:r>
            <a:r>
              <a:rPr lang="pt-BR" sz="2200" dirty="0">
                <a:effectLst/>
                <a:latin typeface="Arial Narrow" panose="020B0606020202030204" pitchFamily="34" charset="0"/>
                <a:ea typeface="Calibri" panose="020F0502020204030204" pitchFamily="34" charset="0"/>
                <a:cs typeface="Arial" panose="020B0604020202020204" pitchFamily="34" charset="0"/>
              </a:rPr>
              <a:t> (com críticas diretas ou indiretas), escritas em galego-português (língua românica falada durante a Idade Média). No trovadorismo, grande parte dos textos eram produzidos para serem cantados e acompanhados de instrumentos musicais (viola, flauta e alaúde). Isso porque, na Idade Média, a maior parte das pessoas não sabiam ler e escrever. Sendo assim, as poesias cantadas (</a:t>
            </a:r>
            <a:r>
              <a:rPr lang="pt-BR" sz="2200" b="1" dirty="0">
                <a:effectLst/>
                <a:latin typeface="Arial Narrow" panose="020B0606020202030204" pitchFamily="34" charset="0"/>
                <a:ea typeface="Calibri" panose="020F0502020204030204" pitchFamily="34" charset="0"/>
                <a:cs typeface="Arial" panose="020B0604020202020204" pitchFamily="34" charset="0"/>
              </a:rPr>
              <a:t>cantigas</a:t>
            </a:r>
            <a:r>
              <a:rPr lang="pt-BR" sz="2200" dirty="0">
                <a:effectLst/>
                <a:latin typeface="Arial Narrow" panose="020B0606020202030204" pitchFamily="34" charset="0"/>
                <a:ea typeface="Calibri" panose="020F0502020204030204" pitchFamily="34" charset="0"/>
                <a:cs typeface="Arial" panose="020B0604020202020204" pitchFamily="34" charset="0"/>
              </a:rPr>
              <a:t>) eram memorizadas e recitadas para os nobres que viviam na corte e também para pessoas comuns, por exemplo, nos mercados medievais.</a:t>
            </a:r>
            <a:r>
              <a:rPr lang="pt-BR" sz="2200" kern="0" dirty="0">
                <a:solidFill>
                  <a:srgbClr val="40404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dirty="0">
                <a:effectLst/>
                <a:latin typeface="Arial Narrow" panose="020B0606020202030204" pitchFamily="34" charset="0"/>
                <a:ea typeface="Calibri" panose="020F0502020204030204" pitchFamily="34" charset="0"/>
                <a:cs typeface="Arial" panose="020B0604020202020204" pitchFamily="34" charset="0"/>
              </a:rPr>
              <a:t>Os autores das cantigas, que faziam trovas e rimas, eram conhecidos como “</a:t>
            </a:r>
            <a:r>
              <a:rPr lang="pt-BR" sz="2200" b="1" dirty="0">
                <a:effectLst/>
                <a:latin typeface="Arial Narrow" panose="020B0606020202030204" pitchFamily="34" charset="0"/>
                <a:ea typeface="Calibri" panose="020F0502020204030204" pitchFamily="34" charset="0"/>
                <a:cs typeface="Arial" panose="020B0604020202020204" pitchFamily="34" charset="0"/>
              </a:rPr>
              <a:t>trovadores</a:t>
            </a:r>
            <a:r>
              <a:rPr lang="pt-BR" sz="2200" dirty="0">
                <a:effectLst/>
                <a:latin typeface="Arial Narrow" panose="020B0606020202030204" pitchFamily="34" charset="0"/>
                <a:ea typeface="Calibri" panose="020F0502020204030204" pitchFamily="34" charset="0"/>
                <a:cs typeface="Arial" panose="020B0604020202020204" pitchFamily="34" charset="0"/>
              </a:rPr>
              <a:t>”, daí o nome do movimento. De maneira geral, os trovadores eram homens pertencentes à nobreza ou ao Clero. Além dele, havia os “</a:t>
            </a:r>
            <a:r>
              <a:rPr lang="pt-BR" sz="2200" b="1" dirty="0">
                <a:effectLst/>
                <a:latin typeface="Arial Narrow" panose="020B0606020202030204" pitchFamily="34" charset="0"/>
                <a:ea typeface="Calibri" panose="020F0502020204030204" pitchFamily="34" charset="0"/>
                <a:cs typeface="Arial" panose="020B0604020202020204" pitchFamily="34" charset="0"/>
              </a:rPr>
              <a:t>jograis</a:t>
            </a:r>
            <a:r>
              <a:rPr lang="pt-BR" sz="2200" dirty="0">
                <a:effectLst/>
                <a:latin typeface="Arial Narrow" panose="020B0606020202030204" pitchFamily="34" charset="0"/>
                <a:ea typeface="Calibri" panose="020F0502020204030204" pitchFamily="34" charset="0"/>
                <a:cs typeface="Arial" panose="020B0604020202020204" pitchFamily="34" charset="0"/>
              </a:rPr>
              <a:t>” e os “</a:t>
            </a:r>
            <a:r>
              <a:rPr lang="pt-BR" sz="2200" b="1" dirty="0">
                <a:effectLst/>
                <a:latin typeface="Arial Narrow" panose="020B0606020202030204" pitchFamily="34" charset="0"/>
                <a:ea typeface="Calibri" panose="020F0502020204030204" pitchFamily="34" charset="0"/>
                <a:cs typeface="Arial" panose="020B0604020202020204" pitchFamily="34" charset="0"/>
              </a:rPr>
              <a:t>menestréis</a:t>
            </a:r>
            <a:r>
              <a:rPr lang="pt-BR" sz="2200" dirty="0">
                <a:effectLst/>
                <a:latin typeface="Arial Narrow" panose="020B0606020202030204" pitchFamily="34" charset="0"/>
                <a:ea typeface="Calibri" panose="020F0502020204030204" pitchFamily="34" charset="0"/>
                <a:cs typeface="Arial" panose="020B0604020202020204" pitchFamily="34" charset="0"/>
              </a:rPr>
              <a:t>”. Os </a:t>
            </a:r>
            <a:r>
              <a:rPr lang="pt-BR" sz="2200" b="1" dirty="0">
                <a:effectLst/>
                <a:latin typeface="Arial Narrow" panose="020B0606020202030204" pitchFamily="34" charset="0"/>
                <a:ea typeface="Calibri" panose="020F0502020204030204" pitchFamily="34" charset="0"/>
                <a:cs typeface="Arial" panose="020B0604020202020204" pitchFamily="34" charset="0"/>
              </a:rPr>
              <a:t>jograis</a:t>
            </a:r>
            <a:r>
              <a:rPr lang="pt-BR" sz="2200" dirty="0">
                <a:effectLst/>
                <a:latin typeface="Arial Narrow" panose="020B0606020202030204" pitchFamily="34" charset="0"/>
                <a:ea typeface="Calibri" panose="020F0502020204030204" pitchFamily="34" charset="0"/>
                <a:cs typeface="Arial" panose="020B0604020202020204" pitchFamily="34" charset="0"/>
              </a:rPr>
              <a:t> eram os responsáveis por memorizar as cantigas e recitá-las em locais públicos. Os </a:t>
            </a:r>
            <a:r>
              <a:rPr lang="pt-BR" sz="2200" b="1" dirty="0">
                <a:effectLst/>
                <a:latin typeface="Arial Narrow" panose="020B0606020202030204" pitchFamily="34" charset="0"/>
                <a:ea typeface="Calibri" panose="020F0502020204030204" pitchFamily="34" charset="0"/>
                <a:cs typeface="Arial" panose="020B0604020202020204" pitchFamily="34" charset="0"/>
              </a:rPr>
              <a:t>menestréis</a:t>
            </a:r>
            <a:r>
              <a:rPr lang="pt-BR" sz="2200" dirty="0">
                <a:effectLst/>
                <a:latin typeface="Arial Narrow" panose="020B0606020202030204" pitchFamily="34" charset="0"/>
                <a:ea typeface="Calibri" panose="020F0502020204030204" pitchFamily="34" charset="0"/>
                <a:cs typeface="Arial" panose="020B0604020202020204" pitchFamily="34" charset="0"/>
              </a:rPr>
              <a:t> também memorizavam as cantigas, mas, além disso, tocavam os instrumentos musicais. </a:t>
            </a:r>
            <a:r>
              <a:rPr lang="pt-BR" sz="2000" kern="100" dirty="0">
                <a:latin typeface="Arial Narrow" panose="020B0606020202030204" pitchFamily="34" charset="0"/>
                <a:ea typeface="Calibri" panose="020F0502020204030204" pitchFamily="34" charset="0"/>
                <a:cs typeface="Arial" panose="020B0604020202020204" pitchFamily="34" charset="0"/>
              </a:rPr>
              <a:t>O trovadorismo se destacou com a produção de </a:t>
            </a:r>
            <a:r>
              <a:rPr lang="pt-BR" sz="2000" b="1" kern="100" dirty="0">
                <a:latin typeface="Arial Narrow" panose="020B0606020202030204" pitchFamily="34" charset="0"/>
                <a:ea typeface="Calibri" panose="020F0502020204030204" pitchFamily="34" charset="0"/>
                <a:cs typeface="Arial" panose="020B0604020202020204" pitchFamily="34" charset="0"/>
              </a:rPr>
              <a:t>poesias </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p:txBody>
      </p:sp>
      <p:pic>
        <p:nvPicPr>
          <p:cNvPr id="3" name="Imagem 2">
            <a:extLst>
              <a:ext uri="{FF2B5EF4-FFF2-40B4-BE49-F238E27FC236}">
                <a16:creationId xmlns:a16="http://schemas.microsoft.com/office/drawing/2014/main" id="{6D7EB05F-5359-036E-45B5-1052B8AE70B5}"/>
              </a:ext>
            </a:extLst>
          </p:cNvPr>
          <p:cNvPicPr>
            <a:picLocks noChangeAspect="1"/>
          </p:cNvPicPr>
          <p:nvPr/>
        </p:nvPicPr>
        <p:blipFill>
          <a:blip r:embed="rId2"/>
          <a:stretch>
            <a:fillRect/>
          </a:stretch>
        </p:blipFill>
        <p:spPr>
          <a:xfrm>
            <a:off x="398929" y="643166"/>
            <a:ext cx="3599330" cy="1409928"/>
          </a:xfrm>
          <a:prstGeom prst="rect">
            <a:avLst/>
          </a:prstGeom>
        </p:spPr>
      </p:pic>
    </p:spTree>
    <p:extLst>
      <p:ext uri="{BB962C8B-B14F-4D97-AF65-F5344CB8AC3E}">
        <p14:creationId xmlns:p14="http://schemas.microsoft.com/office/powerpoint/2010/main" val="5430829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FA8FC-2FC0-7111-CF7E-13CF885C0AFC}"/>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DF89AF19-5DB5-7B79-CF0C-156323DD33EA}"/>
              </a:ext>
            </a:extLst>
          </p:cNvPr>
          <p:cNvSpPr txBox="1"/>
          <p:nvPr/>
        </p:nvSpPr>
        <p:spPr>
          <a:xfrm>
            <a:off x="484094" y="1106313"/>
            <a:ext cx="11196918" cy="5154168"/>
          </a:xfrm>
          <a:prstGeom prst="rect">
            <a:avLst/>
          </a:prstGeom>
          <a:solidFill>
            <a:srgbClr val="FFCCFF"/>
          </a:solidFill>
        </p:spPr>
        <p:txBody>
          <a:bodyPr wrap="square" rtlCol="0">
            <a:spAutoFit/>
          </a:bodyPr>
          <a:lstStyle/>
          <a:p>
            <a:pPr algn="just">
              <a:lnSpc>
                <a:spcPct val="110000"/>
              </a:lnSpc>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líricas</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(cantigas de amor e amigo) e </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poesias satíricas</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(cantigas de escárnio e maldizer). A </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poesia lírica</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explora os sentimentos e emoções do eu lírico e, por isso, são escritas em primeira pessoa (eu). Nas </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cantigas de amor</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o eu lírico (a voz da poesia) é masculino e o tema mais explorado é o sofrimento amoroso. Já na </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cantiga de amigo</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o eu lírico é feminino e o tema mais frequente é a saudade e o lamento amoroso da dama que sofre com a ausência do amado. Já a poesia satírica critica diversos aspectos da sociedade da época, além de ridicularizar as pessoas. As </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cantigas de escárnio</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fazem críticas indiretas, enquanto as </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cantigas de maldizer</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produzem críticas diretas por meio de uma linguagem mais grosseira. Todos os manuscritos das cantigas trovadorescas encontradas estão reunidas em documentos chamados de “</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cancioneiros</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Podemos citar alguns dos principais trovadores, como Paio Soares de Taveirós, Dom Dinis, D. Pedro, D. Dinis e D. Afonso X, e suas obras mais conhecidas, como as Cantigas de Amor e as Cantigas de Amigo.</a:t>
            </a:r>
            <a:r>
              <a:rPr lang="pt-BR" sz="2400" kern="0" dirty="0">
                <a:solidFill>
                  <a:srgbClr val="262626"/>
                </a:solidFill>
                <a:effectLst/>
                <a:latin typeface="Rubik"/>
                <a:ea typeface="Times New Roman" panose="02020603050405020304" pitchFamily="18"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r">
              <a:buNone/>
            </a:pPr>
            <a:r>
              <a:rPr lang="pt-BR" sz="1200" dirty="0">
                <a:effectLst/>
                <a:latin typeface="Arial Narrow" panose="020B0606020202030204" pitchFamily="34" charset="0"/>
                <a:ea typeface="Calibri" panose="020F0502020204030204" pitchFamily="34" charset="0"/>
                <a:cs typeface="Arial" panose="020B0604020202020204" pitchFamily="34" charset="0"/>
              </a:rPr>
              <a:t>Disponível em: https://www.todamateria.com.br/trovadorismo/. Acesso em: 1º out. 2025. (Adaptado).</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218009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20D30-6890-ED53-28E5-A6B5DD66F791}"/>
            </a:ext>
          </a:extLst>
        </p:cNvPr>
        <p:cNvGrpSpPr/>
        <p:nvPr/>
      </p:nvGrpSpPr>
      <p:grpSpPr>
        <a:xfrm>
          <a:off x="0" y="0"/>
          <a:ext cx="0" cy="0"/>
          <a:chOff x="0" y="0"/>
          <a:chExt cx="0" cy="0"/>
        </a:xfrm>
      </p:grpSpPr>
      <p:pic>
        <p:nvPicPr>
          <p:cNvPr id="7" name="Imagem 6">
            <a:extLst>
              <a:ext uri="{FF2B5EF4-FFF2-40B4-BE49-F238E27FC236}">
                <a16:creationId xmlns:a16="http://schemas.microsoft.com/office/drawing/2014/main" id="{E03638DA-4F5F-9451-3636-F37B7E2F3232}"/>
              </a:ext>
            </a:extLst>
          </p:cNvPr>
          <p:cNvPicPr>
            <a:picLocks noChangeAspect="1"/>
          </p:cNvPicPr>
          <p:nvPr/>
        </p:nvPicPr>
        <p:blipFill rotWithShape="1">
          <a:blip r:embed="rId2">
            <a:extLst>
              <a:ext uri="{28A0092B-C50C-407E-A947-70E740481C1C}">
                <a14:useLocalDpi xmlns:a14="http://schemas.microsoft.com/office/drawing/2010/main" val="0"/>
              </a:ext>
            </a:extLst>
          </a:blip>
          <a:srcRect l="3732" t="16000"/>
          <a:stretch>
            <a:fillRect/>
          </a:stretch>
        </p:blipFill>
        <p:spPr bwMode="auto">
          <a:xfrm>
            <a:off x="556653" y="973365"/>
            <a:ext cx="4890312" cy="828541"/>
          </a:xfrm>
          <a:prstGeom prst="rect">
            <a:avLst/>
          </a:prstGeom>
          <a:ln>
            <a:noFill/>
          </a:ln>
          <a:extLst>
            <a:ext uri="{53640926-AAD7-44D8-BBD7-CCE9431645EC}">
              <a14:shadowObscured xmlns:a14="http://schemas.microsoft.com/office/drawing/2010/main"/>
            </a:ext>
          </a:extLst>
        </p:spPr>
      </p:pic>
      <p:graphicFrame>
        <p:nvGraphicFramePr>
          <p:cNvPr id="2" name="Tabela 1">
            <a:extLst>
              <a:ext uri="{FF2B5EF4-FFF2-40B4-BE49-F238E27FC236}">
                <a16:creationId xmlns:a16="http://schemas.microsoft.com/office/drawing/2014/main" id="{D36A692F-DE7E-438C-73A1-B7C831D27EB2}"/>
              </a:ext>
            </a:extLst>
          </p:cNvPr>
          <p:cNvGraphicFramePr>
            <a:graphicFrameLocks noGrp="1"/>
          </p:cNvGraphicFramePr>
          <p:nvPr>
            <p:extLst>
              <p:ext uri="{D42A27DB-BD31-4B8C-83A1-F6EECF244321}">
                <p14:modId xmlns:p14="http://schemas.microsoft.com/office/powerpoint/2010/main" val="677000824"/>
              </p:ext>
            </p:extLst>
          </p:nvPr>
        </p:nvGraphicFramePr>
        <p:xfrm>
          <a:off x="421341" y="1956795"/>
          <a:ext cx="11340353" cy="3108960"/>
        </p:xfrm>
        <a:graphic>
          <a:graphicData uri="http://schemas.openxmlformats.org/drawingml/2006/table">
            <a:tbl>
              <a:tblPr firstRow="1" bandRow="1">
                <a:tableStyleId>{5C22544A-7EE6-4342-B048-85BDC9FD1C3A}</a:tableStyleId>
              </a:tblPr>
              <a:tblGrid>
                <a:gridCol w="11340353">
                  <a:extLst>
                    <a:ext uri="{9D8B030D-6E8A-4147-A177-3AD203B41FA5}">
                      <a16:colId xmlns:a16="http://schemas.microsoft.com/office/drawing/2014/main" val="1176617806"/>
                    </a:ext>
                  </a:extLst>
                </a:gridCol>
              </a:tblGrid>
              <a:tr h="370840">
                <a:tc>
                  <a:txBody>
                    <a:bodyPr/>
                    <a:lstStyle/>
                    <a:p>
                      <a:endParaRPr lang="pt-BR" dirty="0"/>
                    </a:p>
                    <a:p>
                      <a:endParaRPr lang="pt-BR" dirty="0"/>
                    </a:p>
                    <a:p>
                      <a:endParaRPr lang="pt-BR" dirty="0"/>
                    </a:p>
                    <a:p>
                      <a:endParaRPr lang="pt-BR" dirty="0"/>
                    </a:p>
                    <a:p>
                      <a:endParaRPr lang="pt-BR" dirty="0"/>
                    </a:p>
                    <a:p>
                      <a:endParaRPr lang="pt-BR" dirty="0"/>
                    </a:p>
                    <a:p>
                      <a:endParaRPr lang="pt-BR" dirty="0"/>
                    </a:p>
                    <a:p>
                      <a:endParaRPr lang="pt-BR" dirty="0"/>
                    </a:p>
                    <a:p>
                      <a:endParaRPr lang="pt-BR" dirty="0"/>
                    </a:p>
                    <a:p>
                      <a:endParaRPr lang="pt-BR" dirty="0"/>
                    </a:p>
                    <a:p>
                      <a:endParaRPr lang="pt-BR" dirty="0"/>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30753533"/>
                  </a:ext>
                </a:extLst>
              </a:tr>
            </a:tbl>
          </a:graphicData>
        </a:graphic>
      </p:graphicFrame>
      <p:pic>
        <p:nvPicPr>
          <p:cNvPr id="3" name="Imagem 2">
            <a:extLst>
              <a:ext uri="{FF2B5EF4-FFF2-40B4-BE49-F238E27FC236}">
                <a16:creationId xmlns:a16="http://schemas.microsoft.com/office/drawing/2014/main" id="{3BA9425E-2E80-8EB8-8053-24959AD7AE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flipV="1">
            <a:off x="556650" y="2064927"/>
            <a:ext cx="1837163" cy="2740156"/>
          </a:xfrm>
          <a:prstGeom prst="rect">
            <a:avLst/>
          </a:prstGeom>
        </p:spPr>
      </p:pic>
      <p:sp>
        <p:nvSpPr>
          <p:cNvPr id="5" name="CaixaDeTexto 4">
            <a:extLst>
              <a:ext uri="{FF2B5EF4-FFF2-40B4-BE49-F238E27FC236}">
                <a16:creationId xmlns:a16="http://schemas.microsoft.com/office/drawing/2014/main" id="{0777B839-58AC-9394-6091-48EC8044989D}"/>
              </a:ext>
            </a:extLst>
          </p:cNvPr>
          <p:cNvSpPr txBox="1"/>
          <p:nvPr/>
        </p:nvSpPr>
        <p:spPr>
          <a:xfrm>
            <a:off x="2609568" y="2032703"/>
            <a:ext cx="9161090" cy="2923877"/>
          </a:xfrm>
          <a:prstGeom prst="rect">
            <a:avLst/>
          </a:prstGeom>
          <a:noFill/>
        </p:spPr>
        <p:txBody>
          <a:bodyPr wrap="square">
            <a:spAutoFit/>
          </a:bodyPr>
          <a:lstStyle/>
          <a:p>
            <a:pPr algn="just"/>
            <a:r>
              <a:rPr lang="pt-BR" sz="23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Estudante, em Portugal, o Trovadorismo teve como marco inicial a </a:t>
            </a:r>
            <a:r>
              <a:rPr lang="pt-BR" sz="2300" b="1" i="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Cantiga da Ribeirinha</a:t>
            </a:r>
            <a:r>
              <a:rPr lang="pt-BR" sz="23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(ou </a:t>
            </a:r>
            <a:r>
              <a:rPr lang="pt-BR" sz="2300" b="1" i="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Cantiga de </a:t>
            </a:r>
            <a:r>
              <a:rPr lang="pt-BR" sz="2300" b="1" i="1"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Guarvaia</a:t>
            </a:r>
            <a:r>
              <a:rPr lang="pt-BR" sz="23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Essa cantiga foi escrita pelo trovador Paio Soares de Taveirós, em 1189 (ou 1198, pois não se sabe ao certo o ano em que ela foi produzida). Escrita em galego-português (dialeto que se falava na época), a </a:t>
            </a:r>
            <a:r>
              <a:rPr lang="pt-BR" sz="2300" b="1" i="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Cantiga da Ribeirinha</a:t>
            </a:r>
            <a:r>
              <a:rPr lang="pt-BR" sz="23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é o registro mais antigo que se tem da produção literária desse momento em Portugal, por isso, se tornou o primeiro registro literário, dando início à Literatura Portuguesa. Vamos ver a duas versões da cantiga, escrita no galego-português e no português atual.</a:t>
            </a:r>
            <a:endParaRPr lang="pt-BR" sz="2300" dirty="0"/>
          </a:p>
        </p:txBody>
      </p:sp>
      <p:sp>
        <p:nvSpPr>
          <p:cNvPr id="9" name="CaixaDeTexto 8">
            <a:extLst>
              <a:ext uri="{FF2B5EF4-FFF2-40B4-BE49-F238E27FC236}">
                <a16:creationId xmlns:a16="http://schemas.microsoft.com/office/drawing/2014/main" id="{4EB9F9E7-8BAA-A5C1-C650-AF28316F5E72}"/>
              </a:ext>
            </a:extLst>
          </p:cNvPr>
          <p:cNvSpPr txBox="1"/>
          <p:nvPr/>
        </p:nvSpPr>
        <p:spPr>
          <a:xfrm>
            <a:off x="430306" y="4750753"/>
            <a:ext cx="6096000" cy="307777"/>
          </a:xfrm>
          <a:prstGeom prst="rect">
            <a:avLst/>
          </a:prstGeom>
          <a:noFill/>
        </p:spPr>
        <p:txBody>
          <a:bodyPr wrap="square">
            <a:spAutoFit/>
          </a:bodyPr>
          <a:lstStyle/>
          <a:p>
            <a:r>
              <a:rPr lang="pt-BR" sz="14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Imagem gerada pela IA.</a:t>
            </a:r>
            <a:endParaRPr lang="pt-BR" sz="1400" dirty="0"/>
          </a:p>
        </p:txBody>
      </p:sp>
    </p:spTree>
    <p:extLst>
      <p:ext uri="{BB962C8B-B14F-4D97-AF65-F5344CB8AC3E}">
        <p14:creationId xmlns:p14="http://schemas.microsoft.com/office/powerpoint/2010/main" val="12840079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EDC4B-9DE5-BA48-0F18-87382CCA4944}"/>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B0383796-DEE6-6DEF-B96C-9EF5B737E93C}"/>
              </a:ext>
            </a:extLst>
          </p:cNvPr>
          <p:cNvSpPr txBox="1"/>
          <p:nvPr/>
        </p:nvSpPr>
        <p:spPr>
          <a:xfrm>
            <a:off x="349622" y="918446"/>
            <a:ext cx="11456895" cy="446276"/>
          </a:xfrm>
          <a:prstGeom prst="rect">
            <a:avLst/>
          </a:prstGeom>
          <a:noFill/>
        </p:spPr>
        <p:txBody>
          <a:bodyPr wrap="square">
            <a:spAutoFit/>
          </a:bodyPr>
          <a:lstStyle/>
          <a:p>
            <a:r>
              <a:rPr lang="pt-BR" sz="2300" dirty="0">
                <a:effectLst/>
                <a:latin typeface="Arial Narrow" panose="020B0606020202030204" pitchFamily="34" charset="0"/>
                <a:ea typeface="Calibri" panose="020F0502020204030204" pitchFamily="34" charset="0"/>
                <a:cs typeface="Arial" panose="020B0604020202020204" pitchFamily="34" charset="0"/>
              </a:rPr>
              <a:t>Leia as cantigas.</a:t>
            </a:r>
            <a:endParaRPr lang="pt-BR" sz="2300" dirty="0"/>
          </a:p>
        </p:txBody>
      </p:sp>
      <p:graphicFrame>
        <p:nvGraphicFramePr>
          <p:cNvPr id="9" name="Tabela 8">
            <a:extLst>
              <a:ext uri="{FF2B5EF4-FFF2-40B4-BE49-F238E27FC236}">
                <a16:creationId xmlns:a16="http://schemas.microsoft.com/office/drawing/2014/main" id="{AD22DAD6-8BC3-15D4-3316-A8BD251F3AF5}"/>
              </a:ext>
            </a:extLst>
          </p:cNvPr>
          <p:cNvGraphicFramePr>
            <a:graphicFrameLocks noGrp="1"/>
          </p:cNvGraphicFramePr>
          <p:nvPr>
            <p:extLst>
              <p:ext uri="{D42A27DB-BD31-4B8C-83A1-F6EECF244321}">
                <p14:modId xmlns:p14="http://schemas.microsoft.com/office/powerpoint/2010/main" val="782602308"/>
              </p:ext>
            </p:extLst>
          </p:nvPr>
        </p:nvGraphicFramePr>
        <p:xfrm>
          <a:off x="421341" y="2360208"/>
          <a:ext cx="11385176" cy="3383280"/>
        </p:xfrm>
        <a:graphic>
          <a:graphicData uri="http://schemas.openxmlformats.org/drawingml/2006/table">
            <a:tbl>
              <a:tblPr firstRow="1" bandRow="1">
                <a:tableStyleId>{5C22544A-7EE6-4342-B048-85BDC9FD1C3A}</a:tableStyleId>
              </a:tblPr>
              <a:tblGrid>
                <a:gridCol w="5692588">
                  <a:extLst>
                    <a:ext uri="{9D8B030D-6E8A-4147-A177-3AD203B41FA5}">
                      <a16:colId xmlns:a16="http://schemas.microsoft.com/office/drawing/2014/main" val="1752093362"/>
                    </a:ext>
                  </a:extLst>
                </a:gridCol>
                <a:gridCol w="5692588">
                  <a:extLst>
                    <a:ext uri="{9D8B030D-6E8A-4147-A177-3AD203B41FA5}">
                      <a16:colId xmlns:a16="http://schemas.microsoft.com/office/drawing/2014/main" val="2089783691"/>
                    </a:ext>
                  </a:extLst>
                </a:gridCol>
              </a:tblGrid>
              <a:tr h="370840">
                <a:tc>
                  <a:txBody>
                    <a:bodyPr/>
                    <a:lstStyle/>
                    <a:p>
                      <a:pPr algn="ctr"/>
                      <a:r>
                        <a:rPr lang="pt-BR" sz="2400" b="0" kern="1200" dirty="0">
                          <a:solidFill>
                            <a:schemeClr val="tx1"/>
                          </a:solidFill>
                          <a:effectLst/>
                          <a:latin typeface="Arial Narrow" panose="020B0606020202030204" pitchFamily="34" charset="0"/>
                          <a:ea typeface="+mn-ea"/>
                          <a:cs typeface="+mn-cs"/>
                        </a:rPr>
                        <a:t>No mundo non me sei parelha,</a:t>
                      </a:r>
                    </a:p>
                    <a:p>
                      <a:pPr algn="ctr"/>
                      <a:r>
                        <a:rPr lang="pt-BR" sz="2400" b="0" kern="1200" dirty="0" err="1">
                          <a:solidFill>
                            <a:schemeClr val="tx1"/>
                          </a:solidFill>
                          <a:effectLst/>
                          <a:latin typeface="Arial Narrow" panose="020B0606020202030204" pitchFamily="34" charset="0"/>
                          <a:ea typeface="+mn-ea"/>
                          <a:cs typeface="+mn-cs"/>
                        </a:rPr>
                        <a:t>mentre</a:t>
                      </a:r>
                      <a:r>
                        <a:rPr lang="pt-BR" sz="2400" b="0" kern="1200" dirty="0">
                          <a:solidFill>
                            <a:schemeClr val="tx1"/>
                          </a:solidFill>
                          <a:effectLst/>
                          <a:latin typeface="Arial Narrow" panose="020B0606020202030204" pitchFamily="34" charset="0"/>
                          <a:ea typeface="+mn-ea"/>
                          <a:cs typeface="+mn-cs"/>
                        </a:rPr>
                        <a:t> me for’ como me vai,</a:t>
                      </a:r>
                    </a:p>
                    <a:p>
                      <a:pPr algn="ctr"/>
                      <a:r>
                        <a:rPr lang="pt-BR" sz="2400" b="0" kern="1200" dirty="0" err="1">
                          <a:solidFill>
                            <a:schemeClr val="tx1"/>
                          </a:solidFill>
                          <a:effectLst/>
                          <a:latin typeface="Arial Narrow" panose="020B0606020202030204" pitchFamily="34" charset="0"/>
                          <a:ea typeface="+mn-ea"/>
                          <a:cs typeface="+mn-cs"/>
                        </a:rPr>
                        <a:t>ca</a:t>
                      </a:r>
                      <a:r>
                        <a:rPr lang="pt-BR" sz="2400" b="0" kern="1200" dirty="0">
                          <a:solidFill>
                            <a:schemeClr val="tx1"/>
                          </a:solidFill>
                          <a:effectLst/>
                          <a:latin typeface="Arial Narrow" panose="020B0606020202030204" pitchFamily="34" charset="0"/>
                          <a:ea typeface="+mn-ea"/>
                          <a:cs typeface="+mn-cs"/>
                        </a:rPr>
                        <a:t> </a:t>
                      </a:r>
                      <a:r>
                        <a:rPr lang="pt-BR" sz="2400" b="0" kern="1200" dirty="0" err="1">
                          <a:solidFill>
                            <a:schemeClr val="tx1"/>
                          </a:solidFill>
                          <a:effectLst/>
                          <a:latin typeface="Arial Narrow" panose="020B0606020202030204" pitchFamily="34" charset="0"/>
                          <a:ea typeface="+mn-ea"/>
                          <a:cs typeface="+mn-cs"/>
                        </a:rPr>
                        <a:t>ja</a:t>
                      </a:r>
                      <a:r>
                        <a:rPr lang="pt-BR" sz="2400" b="0" kern="1200" dirty="0">
                          <a:solidFill>
                            <a:schemeClr val="tx1"/>
                          </a:solidFill>
                          <a:effectLst/>
                          <a:latin typeface="Arial Narrow" panose="020B0606020202030204" pitchFamily="34" charset="0"/>
                          <a:ea typeface="+mn-ea"/>
                          <a:cs typeface="+mn-cs"/>
                        </a:rPr>
                        <a:t> moiro por vós - e ai!</a:t>
                      </a:r>
                    </a:p>
                    <a:p>
                      <a:pPr algn="ctr"/>
                      <a:r>
                        <a:rPr lang="pt-BR" sz="2400" b="0" kern="1200" dirty="0">
                          <a:solidFill>
                            <a:schemeClr val="tx1"/>
                          </a:solidFill>
                          <a:effectLst/>
                          <a:latin typeface="Arial Narrow" panose="020B0606020202030204" pitchFamily="34" charset="0"/>
                          <a:ea typeface="+mn-ea"/>
                          <a:cs typeface="+mn-cs"/>
                        </a:rPr>
                        <a:t>mia senhor branca e vermelha,</a:t>
                      </a:r>
                    </a:p>
                    <a:p>
                      <a:pPr algn="ctr"/>
                      <a:r>
                        <a:rPr lang="pt-BR" sz="2400" b="0" kern="1200" dirty="0" err="1">
                          <a:solidFill>
                            <a:schemeClr val="tx1"/>
                          </a:solidFill>
                          <a:effectLst/>
                          <a:latin typeface="Arial Narrow" panose="020B0606020202030204" pitchFamily="34" charset="0"/>
                          <a:ea typeface="+mn-ea"/>
                          <a:cs typeface="+mn-cs"/>
                        </a:rPr>
                        <a:t>Queredes</a:t>
                      </a:r>
                      <a:r>
                        <a:rPr lang="pt-BR" sz="2400" b="0" kern="1200" dirty="0">
                          <a:solidFill>
                            <a:schemeClr val="tx1"/>
                          </a:solidFill>
                          <a:effectLst/>
                          <a:latin typeface="Arial Narrow" panose="020B0606020202030204" pitchFamily="34" charset="0"/>
                          <a:ea typeface="+mn-ea"/>
                          <a:cs typeface="+mn-cs"/>
                        </a:rPr>
                        <a:t> que vos retraia</a:t>
                      </a:r>
                    </a:p>
                    <a:p>
                      <a:pPr algn="ctr"/>
                      <a:r>
                        <a:rPr lang="pt-BR" sz="2400" b="0" kern="1200" dirty="0">
                          <a:solidFill>
                            <a:schemeClr val="tx1"/>
                          </a:solidFill>
                          <a:effectLst/>
                          <a:latin typeface="Arial Narrow" panose="020B0606020202030204" pitchFamily="34" charset="0"/>
                          <a:ea typeface="+mn-ea"/>
                          <a:cs typeface="+mn-cs"/>
                        </a:rPr>
                        <a:t>quando vos eu vi em saia!</a:t>
                      </a:r>
                    </a:p>
                    <a:p>
                      <a:pPr algn="ctr"/>
                      <a:r>
                        <a:rPr lang="pt-BR" sz="2400" b="0" kern="1200" dirty="0">
                          <a:solidFill>
                            <a:schemeClr val="tx1"/>
                          </a:solidFill>
                          <a:effectLst/>
                          <a:latin typeface="Arial Narrow" panose="020B0606020202030204" pitchFamily="34" charset="0"/>
                          <a:ea typeface="+mn-ea"/>
                          <a:cs typeface="+mn-cs"/>
                        </a:rPr>
                        <a:t>Mao dia me levantei,</a:t>
                      </a:r>
                    </a:p>
                    <a:p>
                      <a:pPr algn="ctr"/>
                      <a:r>
                        <a:rPr lang="pt-BR" sz="2400" b="0" kern="1200" dirty="0">
                          <a:solidFill>
                            <a:schemeClr val="tx1"/>
                          </a:solidFill>
                          <a:effectLst/>
                          <a:latin typeface="Arial Narrow" panose="020B0606020202030204" pitchFamily="34" charset="0"/>
                          <a:ea typeface="+mn-ea"/>
                          <a:cs typeface="+mn-cs"/>
                        </a:rPr>
                        <a:t>que vos </a:t>
                      </a:r>
                      <a:r>
                        <a:rPr lang="pt-BR" sz="2400" b="0" kern="1200" dirty="0" err="1">
                          <a:solidFill>
                            <a:schemeClr val="tx1"/>
                          </a:solidFill>
                          <a:effectLst/>
                          <a:latin typeface="Arial Narrow" panose="020B0606020202030204" pitchFamily="34" charset="0"/>
                          <a:ea typeface="+mn-ea"/>
                          <a:cs typeface="+mn-cs"/>
                        </a:rPr>
                        <a:t>enton</a:t>
                      </a:r>
                      <a:r>
                        <a:rPr lang="pt-BR" sz="2400" b="0" kern="1200" dirty="0">
                          <a:solidFill>
                            <a:schemeClr val="tx1"/>
                          </a:solidFill>
                          <a:effectLst/>
                          <a:latin typeface="Arial Narrow" panose="020B0606020202030204" pitchFamily="34" charset="0"/>
                          <a:ea typeface="+mn-ea"/>
                          <a:cs typeface="+mn-cs"/>
                        </a:rPr>
                        <a:t> non vi </a:t>
                      </a:r>
                      <a:r>
                        <a:rPr lang="pt-BR" sz="2400" b="0" kern="1200" dirty="0" err="1">
                          <a:solidFill>
                            <a:schemeClr val="tx1"/>
                          </a:solidFill>
                          <a:effectLst/>
                          <a:latin typeface="Arial Narrow" panose="020B0606020202030204" pitchFamily="34" charset="0"/>
                          <a:ea typeface="+mn-ea"/>
                          <a:cs typeface="+mn-cs"/>
                        </a:rPr>
                        <a:t>fea</a:t>
                      </a:r>
                      <a:r>
                        <a:rPr lang="pt-BR" sz="2400" b="0" kern="1200" dirty="0">
                          <a:solidFill>
                            <a:schemeClr val="tx1"/>
                          </a:solidFill>
                          <a:effectLst/>
                          <a:latin typeface="Arial Narrow" panose="020B0606020202030204" pitchFamily="34" charset="0"/>
                          <a:ea typeface="+mn-ea"/>
                          <a:cs typeface="+mn-cs"/>
                        </a:rPr>
                        <a:t>!</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pt-BR" sz="2400" b="0" kern="1200" dirty="0">
                          <a:solidFill>
                            <a:schemeClr val="tx1"/>
                          </a:solidFill>
                          <a:effectLst/>
                          <a:latin typeface="Arial Narrow" panose="020B0606020202030204" pitchFamily="34" charset="0"/>
                          <a:ea typeface="+mn-ea"/>
                          <a:cs typeface="+mn-cs"/>
                        </a:rPr>
                        <a:t>E, mia senhor, </a:t>
                      </a:r>
                      <a:r>
                        <a:rPr lang="pt-BR" sz="2400" b="0" kern="1200" dirty="0" err="1">
                          <a:solidFill>
                            <a:schemeClr val="tx1"/>
                          </a:solidFill>
                          <a:effectLst/>
                          <a:latin typeface="Arial Narrow" panose="020B0606020202030204" pitchFamily="34" charset="0"/>
                          <a:ea typeface="+mn-ea"/>
                          <a:cs typeface="+mn-cs"/>
                        </a:rPr>
                        <a:t>des</a:t>
                      </a:r>
                      <a:r>
                        <a:rPr lang="pt-BR" sz="2400" b="0" kern="1200" dirty="0">
                          <a:solidFill>
                            <a:schemeClr val="tx1"/>
                          </a:solidFill>
                          <a:effectLst/>
                          <a:latin typeface="Arial Narrow" panose="020B0606020202030204" pitchFamily="34" charset="0"/>
                          <a:ea typeface="+mn-ea"/>
                          <a:cs typeface="+mn-cs"/>
                        </a:rPr>
                        <a:t> </a:t>
                      </a:r>
                      <a:r>
                        <a:rPr lang="pt-BR" sz="2400" b="0" kern="1200" dirty="0" err="1">
                          <a:solidFill>
                            <a:schemeClr val="tx1"/>
                          </a:solidFill>
                          <a:effectLst/>
                          <a:latin typeface="Arial Narrow" panose="020B0606020202030204" pitchFamily="34" charset="0"/>
                          <a:ea typeface="+mn-ea"/>
                          <a:cs typeface="+mn-cs"/>
                        </a:rPr>
                        <a:t>aquelha</a:t>
                      </a:r>
                      <a:endParaRPr lang="pt-BR" sz="2400" b="0" kern="1200" dirty="0">
                        <a:solidFill>
                          <a:schemeClr val="tx1"/>
                        </a:solidFill>
                        <a:effectLst/>
                        <a:latin typeface="Arial Narrow" panose="020B0606020202030204" pitchFamily="34" charset="0"/>
                        <a:ea typeface="+mn-ea"/>
                        <a:cs typeface="+mn-cs"/>
                      </a:endParaRPr>
                    </a:p>
                    <a:p>
                      <a:pPr algn="ctr"/>
                      <a:r>
                        <a:rPr lang="pt-BR" sz="2400" b="0" kern="1200" dirty="0">
                          <a:solidFill>
                            <a:schemeClr val="tx1"/>
                          </a:solidFill>
                          <a:effectLst/>
                          <a:latin typeface="Arial Narrow" panose="020B0606020202030204" pitchFamily="34" charset="0"/>
                          <a:ea typeface="+mn-ea"/>
                          <a:cs typeface="+mn-cs"/>
                        </a:rPr>
                        <a:t>me foi a mi mui mal </a:t>
                      </a:r>
                      <a:r>
                        <a:rPr lang="pt-BR" sz="2400" b="0" kern="1200" dirty="0" err="1">
                          <a:solidFill>
                            <a:schemeClr val="tx1"/>
                          </a:solidFill>
                          <a:effectLst/>
                          <a:latin typeface="Arial Narrow" panose="020B0606020202030204" pitchFamily="34" charset="0"/>
                          <a:ea typeface="+mn-ea"/>
                          <a:cs typeface="+mn-cs"/>
                        </a:rPr>
                        <a:t>di’ai</a:t>
                      </a:r>
                      <a:r>
                        <a:rPr lang="pt-BR" sz="2400" b="0" kern="1200" dirty="0">
                          <a:solidFill>
                            <a:schemeClr val="tx1"/>
                          </a:solidFill>
                          <a:effectLst/>
                          <a:latin typeface="Arial Narrow" panose="020B0606020202030204" pitchFamily="34" charset="0"/>
                          <a:ea typeface="+mn-ea"/>
                          <a:cs typeface="+mn-cs"/>
                        </a:rPr>
                        <a:t>!</a:t>
                      </a:r>
                    </a:p>
                    <a:p>
                      <a:pPr algn="ctr"/>
                      <a:r>
                        <a:rPr lang="pt-BR" sz="2400" b="0" kern="1200" dirty="0">
                          <a:solidFill>
                            <a:schemeClr val="tx1"/>
                          </a:solidFill>
                          <a:effectLst/>
                          <a:latin typeface="Arial Narrow" panose="020B0606020202030204" pitchFamily="34" charset="0"/>
                          <a:ea typeface="+mn-ea"/>
                          <a:cs typeface="+mn-cs"/>
                        </a:rPr>
                        <a:t>E vós, filha de </a:t>
                      </a:r>
                      <a:r>
                        <a:rPr lang="pt-BR" sz="2400" b="0" kern="1200" dirty="0" err="1">
                          <a:solidFill>
                            <a:schemeClr val="tx1"/>
                          </a:solidFill>
                          <a:effectLst/>
                          <a:latin typeface="Arial Narrow" panose="020B0606020202030204" pitchFamily="34" charset="0"/>
                          <a:ea typeface="+mn-ea"/>
                          <a:cs typeface="+mn-cs"/>
                        </a:rPr>
                        <a:t>don</a:t>
                      </a:r>
                      <a:r>
                        <a:rPr lang="pt-BR" sz="2400" b="0" kern="1200" dirty="0">
                          <a:solidFill>
                            <a:schemeClr val="tx1"/>
                          </a:solidFill>
                          <a:effectLst/>
                          <a:latin typeface="Arial Narrow" panose="020B0606020202030204" pitchFamily="34" charset="0"/>
                          <a:ea typeface="+mn-ea"/>
                          <a:cs typeface="+mn-cs"/>
                        </a:rPr>
                        <a:t> </a:t>
                      </a:r>
                      <a:r>
                        <a:rPr lang="pt-BR" sz="2400" b="0" kern="1200" dirty="0" err="1">
                          <a:solidFill>
                            <a:schemeClr val="tx1"/>
                          </a:solidFill>
                          <a:effectLst/>
                          <a:latin typeface="Arial Narrow" panose="020B0606020202030204" pitchFamily="34" charset="0"/>
                          <a:ea typeface="+mn-ea"/>
                          <a:cs typeface="+mn-cs"/>
                        </a:rPr>
                        <a:t>Paai</a:t>
                      </a:r>
                      <a:endParaRPr lang="pt-BR" sz="2400" b="0" kern="1200" dirty="0">
                        <a:solidFill>
                          <a:schemeClr val="tx1"/>
                        </a:solidFill>
                        <a:effectLst/>
                        <a:latin typeface="Arial Narrow" panose="020B0606020202030204" pitchFamily="34" charset="0"/>
                        <a:ea typeface="+mn-ea"/>
                        <a:cs typeface="+mn-cs"/>
                      </a:endParaRPr>
                    </a:p>
                    <a:p>
                      <a:pPr algn="ctr"/>
                      <a:r>
                        <a:rPr lang="pt-BR" sz="2400" b="0" kern="1200" dirty="0">
                          <a:solidFill>
                            <a:schemeClr val="tx1"/>
                          </a:solidFill>
                          <a:effectLst/>
                          <a:latin typeface="Arial Narrow" panose="020B0606020202030204" pitchFamily="34" charset="0"/>
                          <a:ea typeface="+mn-ea"/>
                          <a:cs typeface="+mn-cs"/>
                        </a:rPr>
                        <a:t>Moniz, e </a:t>
                      </a:r>
                      <a:r>
                        <a:rPr lang="pt-BR" sz="2400" b="0" kern="1200" dirty="0" err="1">
                          <a:solidFill>
                            <a:schemeClr val="tx1"/>
                          </a:solidFill>
                          <a:effectLst/>
                          <a:latin typeface="Arial Narrow" panose="020B0606020202030204" pitchFamily="34" charset="0"/>
                          <a:ea typeface="+mn-ea"/>
                          <a:cs typeface="+mn-cs"/>
                        </a:rPr>
                        <a:t>ben</a:t>
                      </a:r>
                      <a:r>
                        <a:rPr lang="pt-BR" sz="2400" b="0" kern="1200" dirty="0">
                          <a:solidFill>
                            <a:schemeClr val="tx1"/>
                          </a:solidFill>
                          <a:effectLst/>
                          <a:latin typeface="Arial Narrow" panose="020B0606020202030204" pitchFamily="34" charset="0"/>
                          <a:ea typeface="+mn-ea"/>
                          <a:cs typeface="+mn-cs"/>
                        </a:rPr>
                        <a:t> vos semelha</a:t>
                      </a:r>
                    </a:p>
                    <a:p>
                      <a:pPr algn="ctr"/>
                      <a:r>
                        <a:rPr lang="pt-BR" sz="2400" b="0" kern="1200" dirty="0">
                          <a:solidFill>
                            <a:schemeClr val="tx1"/>
                          </a:solidFill>
                          <a:effectLst/>
                          <a:latin typeface="Arial Narrow" panose="020B0606020202030204" pitchFamily="34" charset="0"/>
                          <a:ea typeface="+mn-ea"/>
                          <a:cs typeface="+mn-cs"/>
                        </a:rPr>
                        <a:t>d’haver eu por vós </a:t>
                      </a:r>
                      <a:r>
                        <a:rPr lang="pt-BR" sz="2400" b="0" kern="1200" dirty="0" err="1">
                          <a:solidFill>
                            <a:schemeClr val="tx1"/>
                          </a:solidFill>
                          <a:effectLst/>
                          <a:latin typeface="Arial Narrow" panose="020B0606020202030204" pitchFamily="34" charset="0"/>
                          <a:ea typeface="+mn-ea"/>
                          <a:cs typeface="+mn-cs"/>
                        </a:rPr>
                        <a:t>guarvaia</a:t>
                      </a:r>
                      <a:r>
                        <a:rPr lang="pt-BR" sz="2400" b="0" kern="1200" dirty="0">
                          <a:solidFill>
                            <a:schemeClr val="tx1"/>
                          </a:solidFill>
                          <a:effectLst/>
                          <a:latin typeface="Arial Narrow" panose="020B0606020202030204" pitchFamily="34" charset="0"/>
                          <a:ea typeface="+mn-ea"/>
                          <a:cs typeface="+mn-cs"/>
                        </a:rPr>
                        <a:t>,</a:t>
                      </a:r>
                    </a:p>
                    <a:p>
                      <a:pPr algn="ctr"/>
                      <a:r>
                        <a:rPr lang="pt-BR" sz="2400" b="0" kern="1200" dirty="0">
                          <a:solidFill>
                            <a:schemeClr val="tx1"/>
                          </a:solidFill>
                          <a:effectLst/>
                          <a:latin typeface="Arial Narrow" panose="020B0606020202030204" pitchFamily="34" charset="0"/>
                          <a:ea typeface="+mn-ea"/>
                          <a:cs typeface="+mn-cs"/>
                        </a:rPr>
                        <a:t>pois eu, mia senhor, d’alfaia</a:t>
                      </a:r>
                    </a:p>
                    <a:p>
                      <a:pPr algn="ctr"/>
                      <a:r>
                        <a:rPr lang="pt-BR" sz="2400" b="0" kern="1200" dirty="0">
                          <a:solidFill>
                            <a:schemeClr val="tx1"/>
                          </a:solidFill>
                          <a:effectLst/>
                          <a:latin typeface="Arial Narrow" panose="020B0606020202030204" pitchFamily="34" charset="0"/>
                          <a:ea typeface="+mn-ea"/>
                          <a:cs typeface="+mn-cs"/>
                        </a:rPr>
                        <a:t>nunca de vós ouve </a:t>
                      </a:r>
                      <a:r>
                        <a:rPr lang="pt-BR" sz="2400" b="0" kern="1200" dirty="0" err="1">
                          <a:solidFill>
                            <a:schemeClr val="tx1"/>
                          </a:solidFill>
                          <a:effectLst/>
                          <a:latin typeface="Arial Narrow" panose="020B0606020202030204" pitchFamily="34" charset="0"/>
                          <a:ea typeface="+mn-ea"/>
                          <a:cs typeface="+mn-cs"/>
                        </a:rPr>
                        <a:t>nen</a:t>
                      </a:r>
                      <a:r>
                        <a:rPr lang="pt-BR" sz="2400" b="0" kern="1200" dirty="0">
                          <a:solidFill>
                            <a:schemeClr val="tx1"/>
                          </a:solidFill>
                          <a:effectLst/>
                          <a:latin typeface="Arial Narrow" panose="020B0606020202030204" pitchFamily="34" charset="0"/>
                          <a:ea typeface="+mn-ea"/>
                          <a:cs typeface="+mn-cs"/>
                        </a:rPr>
                        <a:t> hei</a:t>
                      </a:r>
                    </a:p>
                    <a:p>
                      <a:pPr algn="ctr"/>
                      <a:r>
                        <a:rPr lang="pt-BR" sz="2400" b="0" kern="1200" dirty="0" err="1">
                          <a:solidFill>
                            <a:schemeClr val="tx1"/>
                          </a:solidFill>
                          <a:effectLst/>
                          <a:latin typeface="Arial Narrow" panose="020B0606020202030204" pitchFamily="34" charset="0"/>
                          <a:ea typeface="+mn-ea"/>
                          <a:cs typeface="+mn-cs"/>
                        </a:rPr>
                        <a:t>valía</a:t>
                      </a:r>
                      <a:r>
                        <a:rPr lang="pt-BR" sz="2400" b="0" kern="1200" dirty="0">
                          <a:solidFill>
                            <a:schemeClr val="tx1"/>
                          </a:solidFill>
                          <a:effectLst/>
                          <a:latin typeface="Arial Narrow" panose="020B0606020202030204" pitchFamily="34" charset="0"/>
                          <a:ea typeface="+mn-ea"/>
                          <a:cs typeface="+mn-cs"/>
                        </a:rPr>
                        <a:t> </a:t>
                      </a:r>
                      <a:r>
                        <a:rPr lang="pt-BR" sz="2400" b="0" kern="1200" dirty="0" err="1">
                          <a:solidFill>
                            <a:schemeClr val="tx1"/>
                          </a:solidFill>
                          <a:effectLst/>
                          <a:latin typeface="Arial Narrow" panose="020B0606020202030204" pitchFamily="34" charset="0"/>
                          <a:ea typeface="+mn-ea"/>
                          <a:cs typeface="+mn-cs"/>
                        </a:rPr>
                        <a:t>d~ua</a:t>
                      </a:r>
                      <a:r>
                        <a:rPr lang="pt-BR" sz="2400" b="0" kern="1200" dirty="0">
                          <a:solidFill>
                            <a:schemeClr val="tx1"/>
                          </a:solidFill>
                          <a:effectLst/>
                          <a:latin typeface="Arial Narrow" panose="020B0606020202030204" pitchFamily="34" charset="0"/>
                          <a:ea typeface="+mn-ea"/>
                          <a:cs typeface="+mn-cs"/>
                        </a:rPr>
                        <a:t> </a:t>
                      </a:r>
                      <a:r>
                        <a:rPr lang="pt-BR" sz="2400" b="0" kern="1200" dirty="0" err="1">
                          <a:solidFill>
                            <a:schemeClr val="tx1"/>
                          </a:solidFill>
                          <a:effectLst/>
                          <a:latin typeface="Arial Narrow" panose="020B0606020202030204" pitchFamily="34" charset="0"/>
                          <a:ea typeface="+mn-ea"/>
                          <a:cs typeface="+mn-cs"/>
                        </a:rPr>
                        <a:t>correa</a:t>
                      </a:r>
                      <a:r>
                        <a:rPr lang="pt-BR" sz="2400" b="0" kern="1200" dirty="0">
                          <a:solidFill>
                            <a:schemeClr val="tx1"/>
                          </a:solidFill>
                          <a:effectLst/>
                          <a:latin typeface="Arial Narrow" panose="020B0606020202030204" pitchFamily="34" charset="0"/>
                          <a:ea typeface="+mn-ea"/>
                          <a:cs typeface="+mn-cs"/>
                        </a:rPr>
                        <a:t>.</a:t>
                      </a:r>
                    </a:p>
                    <a:p>
                      <a:pPr algn="ctr"/>
                      <a:endParaRPr lang="pt-BR" sz="2400" b="0" dirty="0">
                        <a:solidFill>
                          <a:schemeClr val="tx1"/>
                        </a:solidFill>
                        <a:latin typeface="Arial Narrow" panose="020B0606020202030204" pitchFamily="34" charset="0"/>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0240942"/>
                  </a:ext>
                </a:extLst>
              </a:tr>
            </a:tbl>
          </a:graphicData>
        </a:graphic>
      </p:graphicFrame>
      <p:sp>
        <p:nvSpPr>
          <p:cNvPr id="11" name="CaixaDeTexto 10">
            <a:extLst>
              <a:ext uri="{FF2B5EF4-FFF2-40B4-BE49-F238E27FC236}">
                <a16:creationId xmlns:a16="http://schemas.microsoft.com/office/drawing/2014/main" id="{9405793C-465D-D29B-CDD6-F2444B86C45A}"/>
              </a:ext>
            </a:extLst>
          </p:cNvPr>
          <p:cNvSpPr txBox="1"/>
          <p:nvPr/>
        </p:nvSpPr>
        <p:spPr>
          <a:xfrm>
            <a:off x="403412" y="1376979"/>
            <a:ext cx="11385175" cy="754053"/>
          </a:xfrm>
          <a:prstGeom prst="rect">
            <a:avLst/>
          </a:prstGeom>
          <a:noFill/>
        </p:spPr>
        <p:txBody>
          <a:bodyPr wrap="square">
            <a:spAutoFit/>
          </a:bodyPr>
          <a:lstStyle/>
          <a:p>
            <a:pPr algn="ctr"/>
            <a:r>
              <a:rPr lang="pt-BR" sz="2300" b="1" dirty="0">
                <a:effectLst/>
                <a:latin typeface="Arial Narrow" panose="020B0606020202030204" pitchFamily="34" charset="0"/>
                <a:ea typeface="Calibri" panose="020F0502020204030204" pitchFamily="34" charset="0"/>
                <a:cs typeface="Arial" panose="020B0604020202020204" pitchFamily="34" charset="0"/>
              </a:rPr>
              <a:t>Cantiga da Ribeirinha</a:t>
            </a:r>
          </a:p>
          <a:p>
            <a:pPr algn="ctr"/>
            <a:r>
              <a:rPr lang="pt-BR" sz="2000" dirty="0">
                <a:latin typeface="Arial Narrow" panose="020B0606020202030204" pitchFamily="34" charset="0"/>
              </a:rPr>
              <a:t>Paio Soares de Taveirós</a:t>
            </a:r>
          </a:p>
        </p:txBody>
      </p:sp>
      <p:sp>
        <p:nvSpPr>
          <p:cNvPr id="3" name="CaixaDeTexto 2">
            <a:extLst>
              <a:ext uri="{FF2B5EF4-FFF2-40B4-BE49-F238E27FC236}">
                <a16:creationId xmlns:a16="http://schemas.microsoft.com/office/drawing/2014/main" id="{596CB431-EB7D-F218-9858-A31B7C7C7D95}"/>
              </a:ext>
            </a:extLst>
          </p:cNvPr>
          <p:cNvSpPr txBox="1"/>
          <p:nvPr/>
        </p:nvSpPr>
        <p:spPr>
          <a:xfrm>
            <a:off x="430306" y="5824171"/>
            <a:ext cx="11367246" cy="292388"/>
          </a:xfrm>
          <a:prstGeom prst="rect">
            <a:avLst/>
          </a:prstGeom>
          <a:noFill/>
        </p:spPr>
        <p:txBody>
          <a:bodyPr wrap="square">
            <a:spAutoFit/>
          </a:bodyPr>
          <a:lstStyle/>
          <a:p>
            <a:pPr algn="ctr"/>
            <a:r>
              <a:rPr lang="pt-BR" sz="13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Disponível em: https://efape.educacao.sp.gov.br/</a:t>
            </a:r>
            <a:r>
              <a:rPr lang="pt-BR" sz="13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curriculopaulista</a:t>
            </a:r>
            <a:r>
              <a:rPr lang="pt-BR" sz="13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
            </a:r>
            <a:r>
              <a:rPr lang="pt-BR" sz="13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wp-content</a:t>
            </a:r>
            <a:r>
              <a:rPr lang="pt-BR" sz="13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/uploads/2022/10/2022002-00-EM_2A_CP_4B_miolo_LGG_WEB.pdf. Acesso em: 1º out. 2025.</a:t>
            </a:r>
            <a:endParaRPr lang="pt-BR" sz="1300" dirty="0"/>
          </a:p>
        </p:txBody>
      </p:sp>
    </p:spTree>
    <p:extLst>
      <p:ext uri="{BB962C8B-B14F-4D97-AF65-F5344CB8AC3E}">
        <p14:creationId xmlns:p14="http://schemas.microsoft.com/office/powerpoint/2010/main" val="31949327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0DD1D-4747-1D0F-348D-F11E5F224BBF}"/>
            </a:ext>
          </a:extLst>
        </p:cNvPr>
        <p:cNvGrpSpPr/>
        <p:nvPr/>
      </p:nvGrpSpPr>
      <p:grpSpPr>
        <a:xfrm>
          <a:off x="0" y="0"/>
          <a:ext cx="0" cy="0"/>
          <a:chOff x="0" y="0"/>
          <a:chExt cx="0" cy="0"/>
        </a:xfrm>
      </p:grpSpPr>
      <p:graphicFrame>
        <p:nvGraphicFramePr>
          <p:cNvPr id="9" name="Tabela 8">
            <a:extLst>
              <a:ext uri="{FF2B5EF4-FFF2-40B4-BE49-F238E27FC236}">
                <a16:creationId xmlns:a16="http://schemas.microsoft.com/office/drawing/2014/main" id="{DE67EDC7-A2A8-5A99-5D0A-9F7A88AEC75C}"/>
              </a:ext>
            </a:extLst>
          </p:cNvPr>
          <p:cNvGraphicFramePr>
            <a:graphicFrameLocks noGrp="1"/>
          </p:cNvGraphicFramePr>
          <p:nvPr>
            <p:extLst>
              <p:ext uri="{D42A27DB-BD31-4B8C-83A1-F6EECF244321}">
                <p14:modId xmlns:p14="http://schemas.microsoft.com/office/powerpoint/2010/main" val="2110735448"/>
              </p:ext>
            </p:extLst>
          </p:nvPr>
        </p:nvGraphicFramePr>
        <p:xfrm>
          <a:off x="403412" y="1655902"/>
          <a:ext cx="11385176" cy="3383280"/>
        </p:xfrm>
        <a:graphic>
          <a:graphicData uri="http://schemas.openxmlformats.org/drawingml/2006/table">
            <a:tbl>
              <a:tblPr firstRow="1" bandRow="1">
                <a:tableStyleId>{5C22544A-7EE6-4342-B048-85BDC9FD1C3A}</a:tableStyleId>
              </a:tblPr>
              <a:tblGrid>
                <a:gridCol w="5692588">
                  <a:extLst>
                    <a:ext uri="{9D8B030D-6E8A-4147-A177-3AD203B41FA5}">
                      <a16:colId xmlns:a16="http://schemas.microsoft.com/office/drawing/2014/main" val="1752093362"/>
                    </a:ext>
                  </a:extLst>
                </a:gridCol>
                <a:gridCol w="5692588">
                  <a:extLst>
                    <a:ext uri="{9D8B030D-6E8A-4147-A177-3AD203B41FA5}">
                      <a16:colId xmlns:a16="http://schemas.microsoft.com/office/drawing/2014/main" val="2089783691"/>
                    </a:ext>
                  </a:extLst>
                </a:gridCol>
              </a:tblGrid>
              <a:tr h="370840">
                <a:tc>
                  <a:txBody>
                    <a:bodyPr/>
                    <a:lstStyle/>
                    <a:p>
                      <a:pPr algn="ctr"/>
                      <a:r>
                        <a:rPr lang="pt-BR" sz="2400" b="0" kern="1200" dirty="0">
                          <a:solidFill>
                            <a:schemeClr val="tx1"/>
                          </a:solidFill>
                          <a:effectLst/>
                          <a:latin typeface="Arial Narrow" panose="020B0606020202030204" pitchFamily="34" charset="0"/>
                          <a:ea typeface="+mn-ea"/>
                          <a:cs typeface="+mn-cs"/>
                        </a:rPr>
                        <a:t>No mundo não conheço quem se compare</a:t>
                      </a:r>
                    </a:p>
                    <a:p>
                      <a:pPr algn="ctr"/>
                      <a:r>
                        <a:rPr lang="pt-BR" sz="2400" b="0" kern="1200" dirty="0">
                          <a:solidFill>
                            <a:schemeClr val="tx1"/>
                          </a:solidFill>
                          <a:effectLst/>
                          <a:latin typeface="Arial Narrow" panose="020B0606020202030204" pitchFamily="34" charset="0"/>
                          <a:ea typeface="+mn-ea"/>
                          <a:cs typeface="+mn-cs"/>
                        </a:rPr>
                        <a:t>A mim enquanto eu viver como vivo,</a:t>
                      </a:r>
                    </a:p>
                    <a:p>
                      <a:pPr algn="ctr"/>
                      <a:r>
                        <a:rPr lang="pt-BR" sz="2400" b="0" kern="1200" dirty="0">
                          <a:solidFill>
                            <a:schemeClr val="tx1"/>
                          </a:solidFill>
                          <a:effectLst/>
                          <a:latin typeface="Arial Narrow" panose="020B0606020202030204" pitchFamily="34" charset="0"/>
                          <a:ea typeface="+mn-ea"/>
                          <a:cs typeface="+mn-cs"/>
                        </a:rPr>
                        <a:t>Pois eu morro por vós – ai!</a:t>
                      </a:r>
                    </a:p>
                    <a:p>
                      <a:pPr algn="ctr"/>
                      <a:r>
                        <a:rPr lang="pt-BR" sz="2400" b="0" kern="1200" dirty="0">
                          <a:solidFill>
                            <a:schemeClr val="tx1"/>
                          </a:solidFill>
                          <a:effectLst/>
                          <a:latin typeface="Arial Narrow" panose="020B0606020202030204" pitchFamily="34" charset="0"/>
                          <a:ea typeface="+mn-ea"/>
                          <a:cs typeface="+mn-cs"/>
                        </a:rPr>
                        <a:t>Senhora alva e de faces rosadas,</a:t>
                      </a:r>
                    </a:p>
                    <a:p>
                      <a:pPr algn="ctr"/>
                      <a:r>
                        <a:rPr lang="pt-BR" sz="2400" b="0" kern="1200" dirty="0">
                          <a:solidFill>
                            <a:schemeClr val="tx1"/>
                          </a:solidFill>
                          <a:effectLst/>
                          <a:latin typeface="Arial Narrow" panose="020B0606020202030204" pitchFamily="34" charset="0"/>
                          <a:ea typeface="+mn-ea"/>
                          <a:cs typeface="+mn-cs"/>
                        </a:rPr>
                        <a:t>Quereis que eu vos retrate</a:t>
                      </a:r>
                    </a:p>
                    <a:p>
                      <a:pPr algn="ctr"/>
                      <a:r>
                        <a:rPr lang="pt-BR" sz="2400" b="0" kern="1200" dirty="0">
                          <a:solidFill>
                            <a:schemeClr val="tx1"/>
                          </a:solidFill>
                          <a:effectLst/>
                          <a:latin typeface="Arial Narrow" panose="020B0606020202030204" pitchFamily="34" charset="0"/>
                          <a:ea typeface="+mn-ea"/>
                          <a:cs typeface="+mn-cs"/>
                        </a:rPr>
                        <a:t>Quando eu vos vi sem manto!</a:t>
                      </a:r>
                    </a:p>
                    <a:p>
                      <a:pPr algn="ctr"/>
                      <a:r>
                        <a:rPr lang="pt-BR" sz="2400" b="0" kern="1200" dirty="0">
                          <a:solidFill>
                            <a:schemeClr val="tx1"/>
                          </a:solidFill>
                          <a:effectLst/>
                          <a:latin typeface="Arial Narrow" panose="020B0606020202030204" pitchFamily="34" charset="0"/>
                          <a:ea typeface="+mn-ea"/>
                          <a:cs typeface="+mn-cs"/>
                        </a:rPr>
                        <a:t>Infeliz o dia em que acordei,</a:t>
                      </a:r>
                    </a:p>
                    <a:p>
                      <a:pPr algn="ctr"/>
                      <a:r>
                        <a:rPr lang="pt-BR" sz="2400" b="0" kern="1200" dirty="0">
                          <a:solidFill>
                            <a:schemeClr val="tx1"/>
                          </a:solidFill>
                          <a:effectLst/>
                          <a:latin typeface="Arial Narrow" panose="020B0606020202030204" pitchFamily="34" charset="0"/>
                          <a:ea typeface="+mn-ea"/>
                          <a:cs typeface="+mn-cs"/>
                        </a:rPr>
                        <a:t>Que então eu vos vi linda!</a:t>
                      </a:r>
                    </a:p>
                    <a:p>
                      <a:pPr algn="ctr"/>
                      <a:endParaRPr lang="pt-BR" sz="2400" b="0" kern="1200" dirty="0">
                        <a:solidFill>
                          <a:schemeClr val="tx1"/>
                        </a:solidFill>
                        <a:effectLst/>
                        <a:latin typeface="Arial Narrow" panose="020B0606020202030204" pitchFamily="34" charset="0"/>
                        <a:ea typeface="+mn-ea"/>
                        <a:cs typeface="+mn-cs"/>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pt-BR" sz="2400" b="0" kern="1200" dirty="0">
                          <a:solidFill>
                            <a:schemeClr val="tx1"/>
                          </a:solidFill>
                          <a:effectLst/>
                          <a:latin typeface="Arial Narrow" panose="020B0606020202030204" pitchFamily="34" charset="0"/>
                          <a:ea typeface="+mn-ea"/>
                          <a:cs typeface="+mn-cs"/>
                        </a:rPr>
                        <a:t>E, minha senhora, desde aquele dia, ai!</a:t>
                      </a:r>
                    </a:p>
                    <a:p>
                      <a:pPr algn="ctr"/>
                      <a:r>
                        <a:rPr lang="pt-BR" sz="2400" b="0" kern="1200" dirty="0">
                          <a:solidFill>
                            <a:schemeClr val="tx1"/>
                          </a:solidFill>
                          <a:effectLst/>
                          <a:latin typeface="Arial Narrow" panose="020B0606020202030204" pitchFamily="34" charset="0"/>
                          <a:ea typeface="+mn-ea"/>
                          <a:cs typeface="+mn-cs"/>
                        </a:rPr>
                        <a:t>As coisas ficaram mal para mim,</a:t>
                      </a:r>
                    </a:p>
                    <a:p>
                      <a:pPr algn="ctr"/>
                      <a:r>
                        <a:rPr lang="pt-BR" sz="2400" b="0" kern="1200" dirty="0">
                          <a:solidFill>
                            <a:schemeClr val="tx1"/>
                          </a:solidFill>
                          <a:effectLst/>
                          <a:latin typeface="Arial Narrow" panose="020B0606020202030204" pitchFamily="34" charset="0"/>
                          <a:ea typeface="+mn-ea"/>
                          <a:cs typeface="+mn-cs"/>
                        </a:rPr>
                        <a:t>E vós, filha de Dom Paio</a:t>
                      </a:r>
                    </a:p>
                    <a:p>
                      <a:pPr algn="ctr"/>
                      <a:r>
                        <a:rPr lang="pt-BR" sz="2400" b="0" kern="1200" dirty="0">
                          <a:solidFill>
                            <a:schemeClr val="tx1"/>
                          </a:solidFill>
                          <a:effectLst/>
                          <a:latin typeface="Arial Narrow" panose="020B0606020202030204" pitchFamily="34" charset="0"/>
                          <a:ea typeface="+mn-ea"/>
                          <a:cs typeface="+mn-cs"/>
                        </a:rPr>
                        <a:t>Moniz, bem vos parece</a:t>
                      </a:r>
                    </a:p>
                    <a:p>
                      <a:pPr algn="ctr"/>
                      <a:r>
                        <a:rPr lang="pt-BR" sz="2400" b="0" kern="1200" dirty="0">
                          <a:solidFill>
                            <a:schemeClr val="tx1"/>
                          </a:solidFill>
                          <a:effectLst/>
                          <a:latin typeface="Arial Narrow" panose="020B0606020202030204" pitchFamily="34" charset="0"/>
                          <a:ea typeface="+mn-ea"/>
                          <a:cs typeface="+mn-cs"/>
                        </a:rPr>
                        <a:t>Que eu deva receber por vós roupa luxuosa,</a:t>
                      </a:r>
                    </a:p>
                    <a:p>
                      <a:pPr algn="ctr"/>
                      <a:r>
                        <a:rPr lang="pt-BR" sz="2400" b="0" kern="1200" dirty="0">
                          <a:solidFill>
                            <a:schemeClr val="tx1"/>
                          </a:solidFill>
                          <a:effectLst/>
                          <a:latin typeface="Arial Narrow" panose="020B0606020202030204" pitchFamily="34" charset="0"/>
                          <a:ea typeface="+mn-ea"/>
                          <a:cs typeface="+mn-cs"/>
                        </a:rPr>
                        <a:t>Pois, eu, minha senhora, de presente</a:t>
                      </a:r>
                    </a:p>
                    <a:p>
                      <a:pPr algn="ctr"/>
                      <a:r>
                        <a:rPr lang="pt-BR" sz="2400" b="0" kern="1200" dirty="0">
                          <a:solidFill>
                            <a:schemeClr val="tx1"/>
                          </a:solidFill>
                          <a:effectLst/>
                          <a:latin typeface="Arial Narrow" panose="020B0606020202030204" pitchFamily="34" charset="0"/>
                          <a:ea typeface="+mn-ea"/>
                          <a:cs typeface="+mn-cs"/>
                        </a:rPr>
                        <a:t>Nunca tive de vós nem terei</a:t>
                      </a:r>
                    </a:p>
                    <a:p>
                      <a:pPr algn="ctr"/>
                      <a:r>
                        <a:rPr lang="pt-BR" sz="2400" b="0" kern="1200" dirty="0">
                          <a:solidFill>
                            <a:schemeClr val="tx1"/>
                          </a:solidFill>
                          <a:effectLst/>
                          <a:latin typeface="Arial Narrow" panose="020B0606020202030204" pitchFamily="34" charset="0"/>
                          <a:ea typeface="+mn-ea"/>
                          <a:cs typeface="+mn-cs"/>
                        </a:rPr>
                        <a:t>Qualquer coisa de mínimo valor.</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0240942"/>
                  </a:ext>
                </a:extLst>
              </a:tr>
            </a:tbl>
          </a:graphicData>
        </a:graphic>
      </p:graphicFrame>
      <p:sp>
        <p:nvSpPr>
          <p:cNvPr id="11" name="CaixaDeTexto 10">
            <a:extLst>
              <a:ext uri="{FF2B5EF4-FFF2-40B4-BE49-F238E27FC236}">
                <a16:creationId xmlns:a16="http://schemas.microsoft.com/office/drawing/2014/main" id="{1F6AD946-AAE7-0008-40D4-7C823FDDD32F}"/>
              </a:ext>
            </a:extLst>
          </p:cNvPr>
          <p:cNvSpPr txBox="1"/>
          <p:nvPr/>
        </p:nvSpPr>
        <p:spPr>
          <a:xfrm>
            <a:off x="403412" y="901849"/>
            <a:ext cx="11385175" cy="754053"/>
          </a:xfrm>
          <a:prstGeom prst="rect">
            <a:avLst/>
          </a:prstGeom>
          <a:noFill/>
        </p:spPr>
        <p:txBody>
          <a:bodyPr wrap="square">
            <a:spAutoFit/>
          </a:bodyPr>
          <a:lstStyle/>
          <a:p>
            <a:pPr algn="ctr"/>
            <a:r>
              <a:rPr lang="pt-BR" sz="2300" b="1" dirty="0">
                <a:effectLst/>
                <a:latin typeface="Arial Narrow" panose="020B0606020202030204" pitchFamily="34" charset="0"/>
                <a:ea typeface="Calibri" panose="020F0502020204030204" pitchFamily="34" charset="0"/>
                <a:cs typeface="Arial" panose="020B0604020202020204" pitchFamily="34" charset="0"/>
              </a:rPr>
              <a:t>Cantiga da Ribeirinha</a:t>
            </a:r>
          </a:p>
          <a:p>
            <a:pPr algn="ctr"/>
            <a:r>
              <a:rPr lang="pt-BR" sz="2000" dirty="0">
                <a:latin typeface="Arial Narrow" panose="020B0606020202030204" pitchFamily="34" charset="0"/>
              </a:rPr>
              <a:t>Paio Soares de Taveirós (versão atualizada)</a:t>
            </a:r>
          </a:p>
        </p:txBody>
      </p:sp>
      <p:sp>
        <p:nvSpPr>
          <p:cNvPr id="3" name="CaixaDeTexto 2">
            <a:extLst>
              <a:ext uri="{FF2B5EF4-FFF2-40B4-BE49-F238E27FC236}">
                <a16:creationId xmlns:a16="http://schemas.microsoft.com/office/drawing/2014/main" id="{0EB50BC9-BDC2-C198-17FF-1407A8F5AD33}"/>
              </a:ext>
            </a:extLst>
          </p:cNvPr>
          <p:cNvSpPr txBox="1"/>
          <p:nvPr/>
        </p:nvSpPr>
        <p:spPr>
          <a:xfrm>
            <a:off x="439271" y="5055904"/>
            <a:ext cx="11367246" cy="292388"/>
          </a:xfrm>
          <a:prstGeom prst="rect">
            <a:avLst/>
          </a:prstGeom>
          <a:noFill/>
        </p:spPr>
        <p:txBody>
          <a:bodyPr wrap="square">
            <a:spAutoFit/>
          </a:bodyPr>
          <a:lstStyle/>
          <a:p>
            <a:pPr algn="ctr"/>
            <a:r>
              <a:rPr lang="pt-BR" sz="13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Disponível em: https://efape.educacao.sp.gov.br/</a:t>
            </a:r>
            <a:r>
              <a:rPr lang="pt-BR" sz="13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curriculopaulista</a:t>
            </a:r>
            <a:r>
              <a:rPr lang="pt-BR" sz="13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
            </a:r>
            <a:r>
              <a:rPr lang="pt-BR" sz="13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wp-content</a:t>
            </a:r>
            <a:r>
              <a:rPr lang="pt-BR" sz="13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/uploads/2022/10/2022002-00-EM_2A_CP_4B_miolo_LGG_WEB.pdf. Acesso em: 1º out. 2025.</a:t>
            </a:r>
            <a:endParaRPr lang="pt-BR" sz="1300" dirty="0"/>
          </a:p>
        </p:txBody>
      </p:sp>
      <p:sp>
        <p:nvSpPr>
          <p:cNvPr id="4" name="CaixaDeTexto 3">
            <a:extLst>
              <a:ext uri="{FF2B5EF4-FFF2-40B4-BE49-F238E27FC236}">
                <a16:creationId xmlns:a16="http://schemas.microsoft.com/office/drawing/2014/main" id="{B4AACEB2-8C7E-31FF-BDBC-07A4D34A5778}"/>
              </a:ext>
            </a:extLst>
          </p:cNvPr>
          <p:cNvSpPr txBox="1"/>
          <p:nvPr/>
        </p:nvSpPr>
        <p:spPr>
          <a:xfrm>
            <a:off x="421341" y="5463092"/>
            <a:ext cx="11349316" cy="1154162"/>
          </a:xfrm>
          <a:prstGeom prst="rect">
            <a:avLst/>
          </a:prstGeom>
          <a:noFill/>
        </p:spPr>
        <p:txBody>
          <a:bodyPr wrap="square">
            <a:spAutoFit/>
          </a:bodyPr>
          <a:lstStyle/>
          <a:p>
            <a:r>
              <a:rPr lang="pt-BR" sz="23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Estudante, ouça a Cantiga da Ribeirinha (</a:t>
            </a:r>
            <a:r>
              <a:rPr lang="pt-BR" sz="2300" b="1" dirty="0">
                <a:effectLst/>
                <a:latin typeface="Arial Narrow" panose="020B0606020202030204" pitchFamily="34" charset="0"/>
                <a:ea typeface="Calibri" panose="020F0502020204030204" pitchFamily="34" charset="0"/>
                <a:cs typeface="Arial" panose="020B0604020202020204" pitchFamily="34" charset="0"/>
              </a:rPr>
              <a:t>Canção de </a:t>
            </a:r>
            <a:r>
              <a:rPr lang="pt-BR" sz="2300" b="1" dirty="0" err="1">
                <a:effectLst/>
                <a:latin typeface="Arial Narrow" panose="020B0606020202030204" pitchFamily="34" charset="0"/>
                <a:ea typeface="Calibri" panose="020F0502020204030204" pitchFamily="34" charset="0"/>
                <a:cs typeface="Arial" panose="020B0604020202020204" pitchFamily="34" charset="0"/>
              </a:rPr>
              <a:t>Guarvaia</a:t>
            </a:r>
            <a:r>
              <a:rPr lang="pt-BR" sz="2300" b="1" dirty="0">
                <a:effectLst/>
                <a:latin typeface="Arial Narrow" panose="020B0606020202030204" pitchFamily="34" charset="0"/>
                <a:ea typeface="Calibri" panose="020F0502020204030204" pitchFamily="34" charset="0"/>
                <a:cs typeface="Arial" panose="020B0604020202020204" pitchFamily="34" charset="0"/>
              </a:rPr>
              <a:t>), disponível em: https://www.youtube.com/</a:t>
            </a:r>
            <a:r>
              <a:rPr lang="pt-BR" sz="2300" b="1" dirty="0" err="1">
                <a:effectLst/>
                <a:latin typeface="Arial Narrow" panose="020B0606020202030204" pitchFamily="34" charset="0"/>
                <a:ea typeface="Calibri" panose="020F0502020204030204" pitchFamily="34" charset="0"/>
                <a:cs typeface="Arial" panose="020B0604020202020204" pitchFamily="34" charset="0"/>
              </a:rPr>
              <a:t>watch?v</a:t>
            </a:r>
            <a:r>
              <a:rPr lang="pt-BR" sz="2300" b="1" dirty="0">
                <a:effectLst/>
                <a:latin typeface="Arial Narrow" panose="020B0606020202030204" pitchFamily="34" charset="0"/>
                <a:ea typeface="Calibri" panose="020F0502020204030204" pitchFamily="34" charset="0"/>
                <a:cs typeface="Arial" panose="020B0604020202020204" pitchFamily="34" charset="0"/>
              </a:rPr>
              <a:t>=mZFGf5TsX-A&amp;list=RDmZFGf5TsX-A&amp;index=1. Acesso em: 1º out. 2025.</a:t>
            </a:r>
            <a:endParaRPr lang="pt-BR" sz="2300" dirty="0"/>
          </a:p>
        </p:txBody>
      </p:sp>
    </p:spTree>
    <p:extLst>
      <p:ext uri="{BB962C8B-B14F-4D97-AF65-F5344CB8AC3E}">
        <p14:creationId xmlns:p14="http://schemas.microsoft.com/office/powerpoint/2010/main" val="2347980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DACCF-64BE-2123-532E-17422060BC4E}"/>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5170A168-4FC5-F23D-89BB-C854B1E3CC7E}"/>
              </a:ext>
            </a:extLst>
          </p:cNvPr>
          <p:cNvSpPr txBox="1"/>
          <p:nvPr/>
        </p:nvSpPr>
        <p:spPr>
          <a:xfrm>
            <a:off x="493059" y="1845233"/>
            <a:ext cx="11196917" cy="2766078"/>
          </a:xfrm>
          <a:prstGeom prst="rect">
            <a:avLst/>
          </a:prstGeom>
          <a:solidFill>
            <a:srgbClr val="FFDDFF"/>
          </a:solidFill>
          <a:ln w="28575">
            <a:solidFill>
              <a:srgbClr val="FF66FF"/>
            </a:solidFill>
          </a:ln>
        </p:spPr>
        <p:txBody>
          <a:bodyPr wrap="square" rtlCol="0">
            <a:spAutoFit/>
          </a:bodyPr>
          <a:lstStyle/>
          <a:p>
            <a:pPr algn="just">
              <a:lnSpc>
                <a:spcPct val="105000"/>
              </a:lnSpc>
              <a:spcAft>
                <a:spcPts val="800"/>
              </a:spcAft>
              <a:buNone/>
            </a:pPr>
            <a:endParaRPr lang="pt-BR" sz="10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5000"/>
              </a:lnSpc>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Quem foi a Ribeirinha?</a:t>
            </a:r>
          </a:p>
          <a:p>
            <a:pPr algn="just">
              <a:lnSpc>
                <a:spcPct val="105000"/>
              </a:lnSpc>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 “Ribeirinha” a que se refere um dos nomes da cantiga </a:t>
            </a:r>
            <a:r>
              <a:rPr lang="pt-BR" sz="2300" b="1" kern="100" dirty="0">
                <a:effectLst/>
                <a:latin typeface="Arial Narrow" panose="020B0606020202030204" pitchFamily="34" charset="0"/>
                <a:ea typeface="Calibri" panose="020F0502020204030204" pitchFamily="34" charset="0"/>
                <a:cs typeface="Arial" panose="020B0604020202020204" pitchFamily="34" charset="0"/>
              </a:rPr>
              <a:t>“Cantiga da Ribeirinha”</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de Paio Soares de Taveirós, é Maria Pais Ribeiro, suposta amante de D. Sancho I, rei de Portugal entre 1185 e 1211. O poema foi provavelmente dedicado a ela (que seria a “filha de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don</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Paai</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Moniz”) e tem todas as características típicas de uma cantiga de amor. Obs.: A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guarvaia</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era um manto luxuoso, provavelmente de cor vermelha, usado pela nobreza.</a:t>
            </a:r>
          </a:p>
          <a:p>
            <a:pPr algn="r">
              <a:lnSpc>
                <a:spcPct val="105000"/>
              </a:lnSpc>
              <a:spcAft>
                <a:spcPts val="800"/>
              </a:spcAft>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Disponível em: https://blog.portaleducacao.com.br/cantiga-de-ribeirinha-na-literatura-portuguesa/. Acesso em: 1º out. 2025. (Adaptado).</a:t>
            </a:r>
          </a:p>
        </p:txBody>
      </p:sp>
      <p:pic>
        <p:nvPicPr>
          <p:cNvPr id="4" name="Imagem 3" descr="Interface gráfica do usuário, Texto, Aplicativo&#10;&#10;O conteúdo gerado por IA pode estar incorreto.">
            <a:extLst>
              <a:ext uri="{FF2B5EF4-FFF2-40B4-BE49-F238E27FC236}">
                <a16:creationId xmlns:a16="http://schemas.microsoft.com/office/drawing/2014/main" id="{72CB6E34-7D0D-F739-D43F-092020392F11}"/>
              </a:ext>
            </a:extLst>
          </p:cNvPr>
          <p:cNvPicPr>
            <a:picLocks noChangeAspect="1"/>
          </p:cNvPicPr>
          <p:nvPr/>
        </p:nvPicPr>
        <p:blipFill rotWithShape="1">
          <a:blip r:embed="rId2">
            <a:extLst>
              <a:ext uri="{28A0092B-C50C-407E-A947-70E740481C1C}">
                <a14:useLocalDpi xmlns:a14="http://schemas.microsoft.com/office/drawing/2010/main" val="0"/>
              </a:ext>
            </a:extLst>
          </a:blip>
          <a:srcRect l="3046" t="9936" b="9530"/>
          <a:stretch>
            <a:fillRect/>
          </a:stretch>
        </p:blipFill>
        <p:spPr bwMode="auto">
          <a:xfrm>
            <a:off x="493059" y="746944"/>
            <a:ext cx="2810437" cy="124138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310059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47B1F-82A5-12E6-F46E-B1347A2C69AB}"/>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4E77B622-F56D-57BE-E7CB-6FF38C8685FD}"/>
              </a:ext>
            </a:extLst>
          </p:cNvPr>
          <p:cNvSpPr txBox="1"/>
          <p:nvPr/>
        </p:nvSpPr>
        <p:spPr>
          <a:xfrm>
            <a:off x="443753" y="1048783"/>
            <a:ext cx="11304494" cy="4092339"/>
          </a:xfrm>
          <a:prstGeom prst="rect">
            <a:avLst/>
          </a:prstGeom>
          <a:noFill/>
        </p:spPr>
        <p:txBody>
          <a:bodyPr wrap="square" rtlCol="0">
            <a:spAutoFit/>
          </a:bodyPr>
          <a:lstStyle/>
          <a:p>
            <a:pPr algn="just">
              <a:lnSpc>
                <a:spcPct val="114000"/>
              </a:lnSpc>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2.</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O Trovadorismo foi um movimento artístico que marcou o início da literatura em língua portuguesa. Desenvolveu-se na Península Ibérica a partir do século XII e deixou importante legado cultural. Qual das alternativas melhor descreve as características centrais desse movimento literário?</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4000"/>
              </a:lnSpc>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Exigia que todas as cantigas tratassem de temas nobres e evitassem críticas sociais.</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4000"/>
              </a:lnSpc>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(B) Desenvolveu apenas cantigas de temática amorosa, todas dedicadas à figura feminina idealizada.</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4000"/>
              </a:lnSpc>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 Era composto por textos exclusivamente religiosos e não permitia o uso de instrumentos musicais.</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4000"/>
              </a:lnSpc>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 Apresentava poemas longos, narrativos, escritos individualmente pelos trovadores sem participação de músicos.</a:t>
            </a:r>
          </a:p>
          <a:p>
            <a:pPr algn="just">
              <a:lnSpc>
                <a:spcPct val="114000"/>
              </a:lnSpc>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 Manifestação artístico-literária ligada ao feudalismo, caracterizada pelas cantigas acompanhadas de música e pela divisão entre cantigas líricas e satíricas.</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891440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6F4EF-D214-4954-DBFF-305ABE5DDB0E}"/>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6B9E5E9C-5720-C4E7-83BF-293040EDBEE4}"/>
              </a:ext>
            </a:extLst>
          </p:cNvPr>
          <p:cNvSpPr txBox="1"/>
          <p:nvPr/>
        </p:nvSpPr>
        <p:spPr>
          <a:xfrm>
            <a:off x="466164" y="1031965"/>
            <a:ext cx="11259671" cy="4794069"/>
          </a:xfrm>
          <a:prstGeom prst="rect">
            <a:avLst/>
          </a:prstGeom>
          <a:noFill/>
        </p:spPr>
        <p:txBody>
          <a:bodyPr wrap="square" rtlCol="0">
            <a:spAutoFit/>
          </a:bodyPr>
          <a:lstStyle/>
          <a:p>
            <a:pPr algn="just">
              <a:lnSpc>
                <a:spcPct val="114000"/>
              </a:lnSpc>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3.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Trovadorismo se caracterizou pela união da música e da poesia com a produção de cantigas líricas (com foco em sentimentos e emoções) e satíricas (com críticas diretas ou indiretas). A cantiga de amor é caracterizada, principalmente, por suas expressões poéticas voltadas para o amor. Assim, a temática central das “cantigas de amor”, comuns nesse período é a</a:t>
            </a:r>
          </a:p>
          <a:p>
            <a:pPr algn="just">
              <a:lnSpc>
                <a:spcPct val="114000"/>
              </a:lnSpc>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representação do amor como um prazer constante na vida do trovador, sem sofrimentos.</a:t>
            </a:r>
          </a:p>
          <a:p>
            <a:pPr algn="just">
              <a:lnSpc>
                <a:spcPct val="114000"/>
              </a:lnSpc>
            </a:pPr>
            <a:endParaRPr lang="pt-BR" sz="1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4000"/>
              </a:lnSpc>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b) devoção do trovador à sua amada, expressando um sentimento de amor servil e inatingível.</a:t>
            </a:r>
          </a:p>
          <a:p>
            <a:pPr algn="just">
              <a:lnSpc>
                <a:spcPct val="114000"/>
              </a:lnSpc>
              <a:buNone/>
            </a:pPr>
            <a:endParaRPr lang="pt-BR" sz="1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4000"/>
              </a:lnSpc>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 idealização da mulher pelo homem/trovador e a submissão da mulher ao amado, caracterizando um amor servil, mas correspondido.</a:t>
            </a:r>
          </a:p>
          <a:p>
            <a:pPr algn="just">
              <a:lnSpc>
                <a:spcPct val="114000"/>
              </a:lnSpc>
              <a:buNone/>
            </a:pPr>
            <a:endParaRPr lang="pt-BR" sz="1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4000"/>
              </a:lnSpc>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 caracterização do amor como fonte de dor e angústia para o trovador, mas que não lamenta pela não correspondência ou pela impossibilidade desse amor.</a:t>
            </a:r>
          </a:p>
        </p:txBody>
      </p:sp>
    </p:spTree>
    <p:extLst>
      <p:ext uri="{BB962C8B-B14F-4D97-AF65-F5344CB8AC3E}">
        <p14:creationId xmlns:p14="http://schemas.microsoft.com/office/powerpoint/2010/main" val="4017162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34143-E737-3369-E8EE-27D836698AC8}"/>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C7CE1ED8-BF64-459D-8863-917573FC252F}"/>
              </a:ext>
            </a:extLst>
          </p:cNvPr>
          <p:cNvSpPr txBox="1"/>
          <p:nvPr/>
        </p:nvSpPr>
        <p:spPr>
          <a:xfrm>
            <a:off x="358588" y="869488"/>
            <a:ext cx="11447930" cy="5847755"/>
          </a:xfrm>
          <a:prstGeom prst="rect">
            <a:avLst/>
          </a:prstGeom>
          <a:noFill/>
        </p:spPr>
        <p:txBody>
          <a:bodyPr wrap="square" rtlCol="0">
            <a:spAutoFit/>
          </a:bodyPr>
          <a:lstStyle/>
          <a:p>
            <a:pPr algn="jus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4.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“Cantiga da Ribeirinha” tem por tema o</a:t>
            </a:r>
          </a:p>
          <a:p>
            <a:pPr algn="jus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amor idealizado e possível.</a:t>
            </a:r>
          </a:p>
          <a:p>
            <a:pPr algn="jus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(B) amor proibido, porém acessível.</a:t>
            </a:r>
          </a:p>
          <a:p>
            <a:pPr algn="jus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 amor correspondido e acessível.</a:t>
            </a:r>
          </a:p>
          <a:p>
            <a:pPr algn="jus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 amor não correspondido pela dama.</a:t>
            </a:r>
          </a:p>
          <a:p>
            <a:pPr algn="jus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 amor correspondido por uma mulher pobre.</a:t>
            </a:r>
          </a:p>
          <a:p>
            <a:pPr algn="just">
              <a:buNone/>
            </a:pPr>
            <a:endParaRPr lang="pt-BR" sz="2200" kern="100" dirty="0">
              <a:solidFill>
                <a:srgbClr val="000000"/>
              </a:solidFill>
              <a:latin typeface="Arial Narrow" panose="020B0606020202030204" pitchFamily="34" charset="0"/>
              <a:ea typeface="Calibri" panose="020F0502020204030204" pitchFamily="34" charset="0"/>
              <a:cs typeface="Arial" panose="020B0604020202020204" pitchFamily="34" charset="0"/>
            </a:endParaRPr>
          </a:p>
          <a:p>
            <a:pPr algn="just"/>
            <a:r>
              <a:rPr lang="pt-BR" sz="2200" b="1" dirty="0">
                <a:latin typeface="Arial Narrow" panose="020B0606020202030204" pitchFamily="34" charset="0"/>
              </a:rPr>
              <a:t>5. </a:t>
            </a:r>
            <a:r>
              <a:rPr lang="pt-BR" sz="2200" dirty="0">
                <a:latin typeface="Arial Narrow" panose="020B0606020202030204" pitchFamily="34" charset="0"/>
              </a:rPr>
              <a:t>A cantiga é escrita em versos e data do ano de 1189 ou 1198 e é tida como o mais antigo documento literário de Portugal. Coloque V para verdadeiro e F para falso nas afirmativas a seguir, considerando os aspectos históricos da língua portuguesa e a partir do que o texto revela: </a:t>
            </a:r>
          </a:p>
          <a:p>
            <a:pPr algn="just"/>
            <a:r>
              <a:rPr lang="pt-BR" sz="2200" dirty="0">
                <a:latin typeface="Arial Narrow" panose="020B0606020202030204" pitchFamily="34" charset="0"/>
              </a:rPr>
              <a:t>(   ) O texto pertence à fase do chamado “português arcaico”, cujo início se deu no século XII. </a:t>
            </a:r>
          </a:p>
          <a:p>
            <a:pPr algn="just"/>
            <a:r>
              <a:rPr lang="pt-BR" sz="2200" dirty="0">
                <a:latin typeface="Arial Narrow" panose="020B0606020202030204" pitchFamily="34" charset="0"/>
              </a:rPr>
              <a:t>(   ) O texto apresenta palavras do “latim vulgar”, não fazendo referência ao idioma falado pela nobreza da época. </a:t>
            </a:r>
          </a:p>
          <a:p>
            <a:pPr algn="just"/>
            <a:r>
              <a:rPr lang="pt-BR" sz="2200" dirty="0">
                <a:latin typeface="Arial Narrow" panose="020B0606020202030204" pitchFamily="34" charset="0"/>
              </a:rPr>
              <a:t>(   ) O idioma é o galego-português, devido à unidade linguística que, nessa época, havia entre a Galícia e Portugal.</a:t>
            </a:r>
          </a:p>
          <a:p>
            <a:pPr algn="just"/>
            <a:r>
              <a:rPr lang="pt-BR" sz="2200" dirty="0">
                <a:latin typeface="Arial Narrow" panose="020B0606020202030204" pitchFamily="34" charset="0"/>
              </a:rPr>
              <a:t>(   ) O texto pertence à fase do chamado “latim vulgar”, pois essa era a língua predominante na época, falada, principalmente, pela nobreza e clero.</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4621208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6A949-6CC1-F505-234C-CF29586A5BEC}"/>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83D4BF22-E066-70AE-4047-2C455745D2F6}"/>
              </a:ext>
            </a:extLst>
          </p:cNvPr>
          <p:cNvSpPr txBox="1"/>
          <p:nvPr/>
        </p:nvSpPr>
        <p:spPr>
          <a:xfrm>
            <a:off x="380999" y="869488"/>
            <a:ext cx="11430001" cy="4241930"/>
          </a:xfrm>
          <a:prstGeom prst="rect">
            <a:avLst/>
          </a:prstGeom>
          <a:noFill/>
        </p:spPr>
        <p:txBody>
          <a:bodyPr wrap="square" rtlCol="0">
            <a:spAutoFit/>
          </a:bodyPr>
          <a:lstStyle/>
          <a:p>
            <a:pPr algn="just">
              <a:lnSpc>
                <a:spcPct val="110000"/>
              </a:lnSpc>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6.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Uma das características nas cantigas de amor do período literário Trovadorismo é o amor cortês e a vassalagem amorosa, demonstrando a servidão e a fidelidade amorosa do homem diante de sua amada. Dessa forma, a mulher é vista como um ser inatingível, uma figura idealizada, a quem é dedicado um amor sublime, também idealizado. Na “Cantiga da Ribeirinha”, há versos expressando que o eu lírico não pode ter o seu amor correspondido pela figura feminina, a “Senhora”/”Dama da corte”. Transcreva os versos que:</a:t>
            </a:r>
          </a:p>
          <a:p>
            <a:pPr algn="just">
              <a:lnSpc>
                <a:spcPct val="110000"/>
              </a:lnSpc>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Apresentam uma declaração de amor por uma dama/senhora. </a:t>
            </a:r>
          </a:p>
          <a:p>
            <a:pPr algn="just">
              <a:lnSpc>
                <a:spcPct val="110000"/>
              </a:lnSpc>
              <a:buNone/>
            </a:pPr>
            <a:endPar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0000"/>
              </a:lnSpc>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b) Mostram o sentimento amoroso do eu lírico.</a:t>
            </a:r>
          </a:p>
          <a:p>
            <a:pPr algn="just">
              <a:lnSpc>
                <a:spcPct val="110000"/>
              </a:lnSpc>
              <a:buNone/>
            </a:pPr>
            <a:endPar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0000"/>
              </a:lnSpc>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 Comprovam o amor não correspondido pela figura feminina, a “Senhora”.</a:t>
            </a:r>
          </a:p>
        </p:txBody>
      </p:sp>
    </p:spTree>
    <p:extLst>
      <p:ext uri="{BB962C8B-B14F-4D97-AF65-F5344CB8AC3E}">
        <p14:creationId xmlns:p14="http://schemas.microsoft.com/office/powerpoint/2010/main" val="103106762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2F7F6-ACE1-4DC1-B56A-2DDFA9705990}"/>
            </a:ext>
          </a:extLst>
        </p:cNvPr>
        <p:cNvGrpSpPr/>
        <p:nvPr/>
      </p:nvGrpSpPr>
      <p:grpSpPr>
        <a:xfrm>
          <a:off x="0" y="0"/>
          <a:ext cx="0" cy="0"/>
          <a:chOff x="0" y="0"/>
          <a:chExt cx="0" cy="0"/>
        </a:xfrm>
      </p:grpSpPr>
      <p:pic>
        <p:nvPicPr>
          <p:cNvPr id="5" name="Imagem 4">
            <a:extLst>
              <a:ext uri="{FF2B5EF4-FFF2-40B4-BE49-F238E27FC236}">
                <a16:creationId xmlns:a16="http://schemas.microsoft.com/office/drawing/2014/main" id="{5F2C7FDA-F2C1-28BC-A219-79BA4279C9FF}"/>
              </a:ext>
            </a:extLst>
          </p:cNvPr>
          <p:cNvPicPr>
            <a:picLocks noChangeAspect="1"/>
          </p:cNvPicPr>
          <p:nvPr/>
        </p:nvPicPr>
        <p:blipFill rotWithShape="1">
          <a:blip r:embed="rId2">
            <a:extLst>
              <a:ext uri="{28A0092B-C50C-407E-A947-70E740481C1C}">
                <a14:useLocalDpi xmlns:a14="http://schemas.microsoft.com/office/drawing/2010/main" val="0"/>
              </a:ext>
            </a:extLst>
          </a:blip>
          <a:srcRect t="9560" b="9832"/>
          <a:stretch>
            <a:fillRect/>
          </a:stretch>
        </p:blipFill>
        <p:spPr bwMode="auto">
          <a:xfrm>
            <a:off x="460899" y="974079"/>
            <a:ext cx="4048348" cy="1605631"/>
          </a:xfrm>
          <a:prstGeom prst="rect">
            <a:avLst/>
          </a:prstGeom>
          <a:noFill/>
          <a:ln>
            <a:noFill/>
          </a:ln>
          <a:extLst>
            <a:ext uri="{53640926-AAD7-44D8-BBD7-CCE9431645EC}">
              <a14:shadowObscured xmlns:a14="http://schemas.microsoft.com/office/drawing/2010/main"/>
            </a:ext>
          </a:extLst>
        </p:spPr>
      </p:pic>
      <p:graphicFrame>
        <p:nvGraphicFramePr>
          <p:cNvPr id="2" name="Tabela 1">
            <a:extLst>
              <a:ext uri="{FF2B5EF4-FFF2-40B4-BE49-F238E27FC236}">
                <a16:creationId xmlns:a16="http://schemas.microsoft.com/office/drawing/2014/main" id="{48F16724-8C11-2595-428B-BC0287749541}"/>
              </a:ext>
            </a:extLst>
          </p:cNvPr>
          <p:cNvGraphicFramePr>
            <a:graphicFrameLocks noGrp="1"/>
          </p:cNvGraphicFramePr>
          <p:nvPr>
            <p:extLst>
              <p:ext uri="{D42A27DB-BD31-4B8C-83A1-F6EECF244321}">
                <p14:modId xmlns:p14="http://schemas.microsoft.com/office/powerpoint/2010/main" val="584648279"/>
              </p:ext>
            </p:extLst>
          </p:nvPr>
        </p:nvGraphicFramePr>
        <p:xfrm>
          <a:off x="394447" y="2579710"/>
          <a:ext cx="11336654" cy="2560320"/>
        </p:xfrm>
        <a:graphic>
          <a:graphicData uri="http://schemas.openxmlformats.org/drawingml/2006/table">
            <a:tbl>
              <a:tblPr firstRow="1" bandRow="1">
                <a:tableStyleId>{5C22544A-7EE6-4342-B048-85BDC9FD1C3A}</a:tableStyleId>
              </a:tblPr>
              <a:tblGrid>
                <a:gridCol w="11336654">
                  <a:extLst>
                    <a:ext uri="{9D8B030D-6E8A-4147-A177-3AD203B41FA5}">
                      <a16:colId xmlns:a16="http://schemas.microsoft.com/office/drawing/2014/main" val="1656232214"/>
                    </a:ext>
                  </a:extLst>
                </a:gridCol>
              </a:tblGrid>
              <a:tr h="370840">
                <a:tc>
                  <a:txBody>
                    <a:bodyPr/>
                    <a:lstStyle/>
                    <a:p>
                      <a:endParaRPr lang="pt-BR" dirty="0"/>
                    </a:p>
                    <a:p>
                      <a:endParaRPr lang="pt-BR" dirty="0"/>
                    </a:p>
                    <a:p>
                      <a:endParaRPr lang="pt-BR" dirty="0"/>
                    </a:p>
                    <a:p>
                      <a:endParaRPr lang="pt-BR" dirty="0"/>
                    </a:p>
                    <a:p>
                      <a:endParaRPr lang="pt-BR" dirty="0"/>
                    </a:p>
                    <a:p>
                      <a:endParaRPr lang="pt-BR" dirty="0"/>
                    </a:p>
                    <a:p>
                      <a:endParaRPr lang="pt-BR" dirty="0"/>
                    </a:p>
                    <a:p>
                      <a:endParaRPr lang="pt-BR" dirty="0"/>
                    </a:p>
                    <a:p>
                      <a:endParaRPr lang="pt-BR" dirty="0"/>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75492139"/>
                  </a:ext>
                </a:extLst>
              </a:tr>
            </a:tbl>
          </a:graphicData>
        </a:graphic>
      </p:graphicFrame>
      <p:pic>
        <p:nvPicPr>
          <p:cNvPr id="3" name="Imagem 2" descr="Pintura de vaso de planta&#10;&#10;O conteúdo gerado por IA pode estar incorreto.">
            <a:extLst>
              <a:ext uri="{FF2B5EF4-FFF2-40B4-BE49-F238E27FC236}">
                <a16:creationId xmlns:a16="http://schemas.microsoft.com/office/drawing/2014/main" id="{05471017-ADFC-0CC0-1E0E-9FCDF3AB00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0" y="2692662"/>
            <a:ext cx="3282464" cy="2142054"/>
          </a:xfrm>
          <a:prstGeom prst="rect">
            <a:avLst/>
          </a:prstGeom>
        </p:spPr>
      </p:pic>
      <p:sp>
        <p:nvSpPr>
          <p:cNvPr id="7" name="CaixaDeTexto 6">
            <a:extLst>
              <a:ext uri="{FF2B5EF4-FFF2-40B4-BE49-F238E27FC236}">
                <a16:creationId xmlns:a16="http://schemas.microsoft.com/office/drawing/2014/main" id="{7CDBC0D2-C78B-E42E-8BA1-A93A72E72D7D}"/>
              </a:ext>
            </a:extLst>
          </p:cNvPr>
          <p:cNvSpPr txBox="1"/>
          <p:nvPr/>
        </p:nvSpPr>
        <p:spPr>
          <a:xfrm>
            <a:off x="394447" y="2705708"/>
            <a:ext cx="7920916" cy="2308324"/>
          </a:xfrm>
          <a:prstGeom prst="rect">
            <a:avLst/>
          </a:prstGeom>
          <a:noFill/>
        </p:spPr>
        <p:txBody>
          <a:bodyPr wrap="square">
            <a:spAutoFit/>
          </a:bodyPr>
          <a:lstStyle/>
          <a:p>
            <a:pPr algn="just"/>
            <a:r>
              <a:rPr lang="pt-BR" sz="24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a:t>
            </a:r>
            <a:r>
              <a:rPr lang="pt-BR" sz="24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literatura</a:t>
            </a:r>
            <a:r>
              <a:rPr lang="pt-BR" sz="24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é uma “arte” que faz uso das “palavras” para mostrar a “realidade”.  Assim sendo, por meio da linguagem criativa, figurada, subjetiva e plurissignificativa, perpassando pela ficção, a “literatura” utiliza diversos caminhos, várias interpretações para mostrar, por exemplo, aspectos históricos, sociais, costumes, comportamentos, visão de mundo, entre tantos outros aspectos.</a:t>
            </a:r>
            <a:endParaRPr lang="pt-BR" sz="2400" dirty="0"/>
          </a:p>
        </p:txBody>
      </p:sp>
      <p:sp>
        <p:nvSpPr>
          <p:cNvPr id="9" name="CaixaDeTexto 8">
            <a:extLst>
              <a:ext uri="{FF2B5EF4-FFF2-40B4-BE49-F238E27FC236}">
                <a16:creationId xmlns:a16="http://schemas.microsoft.com/office/drawing/2014/main" id="{EDC84296-055E-01C8-CCE8-B7FE68D3E4ED}"/>
              </a:ext>
            </a:extLst>
          </p:cNvPr>
          <p:cNvSpPr txBox="1"/>
          <p:nvPr/>
        </p:nvSpPr>
        <p:spPr>
          <a:xfrm>
            <a:off x="8382001" y="4829366"/>
            <a:ext cx="3282464" cy="292388"/>
          </a:xfrm>
          <a:prstGeom prst="rect">
            <a:avLst/>
          </a:prstGeom>
          <a:noFill/>
        </p:spPr>
        <p:txBody>
          <a:bodyPr wrap="square">
            <a:spAutoFit/>
          </a:bodyPr>
          <a:lstStyle/>
          <a:p>
            <a:pPr algn="r"/>
            <a:r>
              <a:rPr lang="pt-BR" sz="13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Imagem criada pela IA</a:t>
            </a:r>
            <a:endParaRPr lang="pt-BR" sz="1300" dirty="0"/>
          </a:p>
        </p:txBody>
      </p:sp>
    </p:spTree>
    <p:extLst>
      <p:ext uri="{BB962C8B-B14F-4D97-AF65-F5344CB8AC3E}">
        <p14:creationId xmlns:p14="http://schemas.microsoft.com/office/powerpoint/2010/main" val="23001889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C28D3-5F81-F1DB-7D43-626FADF05C8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006B9D1-2107-FFC5-CEAB-D81C5DB89793}"/>
              </a:ext>
            </a:extLst>
          </p:cNvPr>
          <p:cNvSpPr txBox="1"/>
          <p:nvPr/>
        </p:nvSpPr>
        <p:spPr>
          <a:xfrm>
            <a:off x="412375" y="949369"/>
            <a:ext cx="11412071" cy="461665"/>
          </a:xfrm>
          <a:prstGeom prst="rect">
            <a:avLst/>
          </a:prstGeom>
          <a:noFill/>
        </p:spPr>
        <p:txBody>
          <a:bodyPr wrap="square">
            <a:spAutoFit/>
          </a:bodyPr>
          <a:lstStyle/>
          <a:p>
            <a:pPr algn="ctr"/>
            <a:r>
              <a:rPr lang="pt-BR" sz="24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Refletindo sobre o contexto histórico do Feudalismo (Quadro I)</a:t>
            </a:r>
            <a:endParaRPr lang="pt-BR" sz="2400" dirty="0"/>
          </a:p>
        </p:txBody>
      </p:sp>
      <p:pic>
        <p:nvPicPr>
          <p:cNvPr id="5" name="Imagem 4" descr="Diagrama&#10;&#10;O conteúdo gerado por IA pode estar incorreto.">
            <a:extLst>
              <a:ext uri="{FF2B5EF4-FFF2-40B4-BE49-F238E27FC236}">
                <a16:creationId xmlns:a16="http://schemas.microsoft.com/office/drawing/2014/main" id="{C1E090A9-B69A-D3FD-F445-EBBEB647CA31}"/>
              </a:ext>
            </a:extLst>
          </p:cNvPr>
          <p:cNvPicPr>
            <a:picLocks noChangeAspect="1"/>
          </p:cNvPicPr>
          <p:nvPr/>
        </p:nvPicPr>
        <p:blipFill>
          <a:blip r:embed="rId2"/>
          <a:stretch>
            <a:fillRect/>
          </a:stretch>
        </p:blipFill>
        <p:spPr>
          <a:xfrm>
            <a:off x="1875239" y="1598360"/>
            <a:ext cx="8441522" cy="4310271"/>
          </a:xfrm>
          <a:prstGeom prst="rect">
            <a:avLst/>
          </a:prstGeom>
        </p:spPr>
      </p:pic>
    </p:spTree>
    <p:extLst>
      <p:ext uri="{BB962C8B-B14F-4D97-AF65-F5344CB8AC3E}">
        <p14:creationId xmlns:p14="http://schemas.microsoft.com/office/powerpoint/2010/main" val="47348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E852A-F2CE-1198-B213-5DDB77FADE5B}"/>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46732B6-775F-BEF6-2B19-6307DB9DA3B5}"/>
              </a:ext>
            </a:extLst>
          </p:cNvPr>
          <p:cNvSpPr txBox="1"/>
          <p:nvPr/>
        </p:nvSpPr>
        <p:spPr>
          <a:xfrm>
            <a:off x="412375" y="949369"/>
            <a:ext cx="11412071" cy="830997"/>
          </a:xfrm>
          <a:prstGeom prst="rect">
            <a:avLst/>
          </a:prstGeom>
          <a:noFill/>
        </p:spPr>
        <p:txBody>
          <a:bodyPr wrap="square">
            <a:spAutoFit/>
          </a:bodyPr>
          <a:lstStyle/>
          <a:p>
            <a:pPr algn="ctr"/>
            <a:r>
              <a:rPr lang="pt-BR" sz="2400" b="1" dirty="0">
                <a:latin typeface="Arial Narrow" panose="020B0606020202030204" pitchFamily="34" charset="0"/>
              </a:rPr>
              <a:t>Refletindo sobre o contexto histórico/social/literário da Cantiga de Amor /Trovadorismo - (Quadro II)</a:t>
            </a:r>
            <a:endParaRPr lang="pt-BR" sz="2400" dirty="0">
              <a:latin typeface="Arial Narrow" panose="020B0606020202030204" pitchFamily="34" charset="0"/>
            </a:endParaRPr>
          </a:p>
        </p:txBody>
      </p:sp>
      <p:pic>
        <p:nvPicPr>
          <p:cNvPr id="4" name="Imagem 3" descr="Diagrama&#10;&#10;O conteúdo gerado por IA pode estar incorreto.">
            <a:extLst>
              <a:ext uri="{FF2B5EF4-FFF2-40B4-BE49-F238E27FC236}">
                <a16:creationId xmlns:a16="http://schemas.microsoft.com/office/drawing/2014/main" id="{4118981A-070F-CDB4-3C95-4630DC09F3E5}"/>
              </a:ext>
            </a:extLst>
          </p:cNvPr>
          <p:cNvPicPr>
            <a:picLocks noChangeAspect="1"/>
          </p:cNvPicPr>
          <p:nvPr/>
        </p:nvPicPr>
        <p:blipFill>
          <a:blip r:embed="rId2"/>
          <a:stretch>
            <a:fillRect/>
          </a:stretch>
        </p:blipFill>
        <p:spPr>
          <a:xfrm>
            <a:off x="1800576" y="2011320"/>
            <a:ext cx="8590847" cy="3897311"/>
          </a:xfrm>
          <a:prstGeom prst="rect">
            <a:avLst/>
          </a:prstGeom>
        </p:spPr>
      </p:pic>
    </p:spTree>
    <p:extLst>
      <p:ext uri="{BB962C8B-B14F-4D97-AF65-F5344CB8AC3E}">
        <p14:creationId xmlns:p14="http://schemas.microsoft.com/office/powerpoint/2010/main" val="326359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FD8E3-81B6-74CD-F8C8-1FA9C5C71063}"/>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DE9F70A1-1966-6368-7A5C-B300DAFE6CA7}"/>
              </a:ext>
            </a:extLst>
          </p:cNvPr>
          <p:cNvSpPr txBox="1"/>
          <p:nvPr/>
        </p:nvSpPr>
        <p:spPr>
          <a:xfrm>
            <a:off x="354106" y="1460568"/>
            <a:ext cx="11483788" cy="4538102"/>
          </a:xfrm>
          <a:prstGeom prst="rect">
            <a:avLst/>
          </a:prstGeom>
          <a:solidFill>
            <a:schemeClr val="bg1">
              <a:lumMod val="95000"/>
            </a:schemeClr>
          </a:solidFill>
        </p:spPr>
        <p:txBody>
          <a:bodyPr wrap="square">
            <a:spAutoFit/>
          </a:bodyPr>
          <a:lstStyle/>
          <a:p>
            <a:pPr indent="270510" algn="just">
              <a:lnSpc>
                <a:spcPct val="110000"/>
              </a:lnSpc>
              <a:buNone/>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Estudante, veja os quadros I e II e releia o quadro “Cá entre nós...” para refletir sobre a ideia de que a literatura é uma arte que mostra a realidade. A cantiga de amor “Cantiga da Ribeirinha” que você leu, pode ser comparada a esse exemplo que reflete o contexto histórico do “Feudalismo”. No topo da pirâmide estão os grandes poderosos e latifundiários (Senhores feudais e a Igreja), no meio da pirâmide existe uma separação de classe social e na base da pirâmide estão os servos, trabalhadores dos feudos. Na literatura trovadoresca, a “Cantiga de amor” retoma aspectos do contexto (feudalismo). Ao analisar a “Cantiga da Ribeirinha” (cantiga de amor), observa-se que no topo da pirâmide está a ideia da “dama da corte”, (mulher nobre, poderosa, rica, dona de escravos e senhorios, por isso “inatingível”). No meio da pirâmide, a separação de classe social e na base está o “eu lírico” (masculino, sofredor que implora, mas jamais alcançará o amor da dama). Esse “amor” era idealizado.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685980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FE02FE-E9D5-E30D-D22F-74BFC814B747}"/>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7DD88D61-BB88-643F-962B-78802DC23717}"/>
              </a:ext>
            </a:extLst>
          </p:cNvPr>
          <p:cNvSpPr txBox="1"/>
          <p:nvPr/>
        </p:nvSpPr>
        <p:spPr>
          <a:xfrm>
            <a:off x="380998" y="989524"/>
            <a:ext cx="11430001" cy="1228798"/>
          </a:xfrm>
          <a:prstGeom prst="rect">
            <a:avLst/>
          </a:prstGeom>
          <a:noFill/>
        </p:spPr>
        <p:txBody>
          <a:bodyPr wrap="square" rtlCol="0">
            <a:spAutoFit/>
          </a:bodyPr>
          <a:lstStyle/>
          <a:p>
            <a:pPr algn="just">
              <a:lnSpc>
                <a:spcPct val="110000"/>
              </a:lnSpc>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7.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eu lírico é a voz do poema pela qual são expressos sentimentos, emoções. A “Cantiga da Ribeirinha” é considerada uma cantiga de amor. Nessa cantiga, o eu lírico é feminino ou masculino? Justifique considerando o contexto social da época.</a:t>
            </a:r>
            <a:endParaRPr lang="pt-BR" sz="2300" kern="100" dirty="0">
              <a:solidFill>
                <a:srgbClr val="000000"/>
              </a:solidFill>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370343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5AE7D-5536-A847-BBD2-EFEF7B3781B8}"/>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62EB647-B0A5-51F0-9280-7FF0F351A1E4}"/>
              </a:ext>
            </a:extLst>
          </p:cNvPr>
          <p:cNvSpPr txBox="1"/>
          <p:nvPr/>
        </p:nvSpPr>
        <p:spPr>
          <a:xfrm>
            <a:off x="480385" y="1840031"/>
            <a:ext cx="11231234" cy="1154162"/>
          </a:xfrm>
          <a:prstGeom prst="rect">
            <a:avLst/>
          </a:prstGeom>
          <a:solidFill>
            <a:schemeClr val="accent6">
              <a:lumMod val="20000"/>
              <a:lumOff val="80000"/>
            </a:schemeClr>
          </a:solidFill>
          <a:ln w="28575">
            <a:solidFill>
              <a:schemeClr val="accent6">
                <a:lumMod val="75000"/>
              </a:schemeClr>
            </a:solidFill>
          </a:ln>
        </p:spPr>
        <p:txBody>
          <a:bodyPr wrap="square">
            <a:spAutoFit/>
          </a:bodyPr>
          <a:lstStyle/>
          <a:p>
            <a:pPr algn="just"/>
            <a:r>
              <a:rPr lang="pt-BR" sz="2300" dirty="0">
                <a:latin typeface="Arial Narrow" panose="020B0606020202030204" pitchFamily="34" charset="0"/>
              </a:rPr>
              <a:t>A </a:t>
            </a:r>
            <a:r>
              <a:rPr lang="pt-BR" sz="2300" b="1" dirty="0">
                <a:latin typeface="Arial Narrow" panose="020B0606020202030204" pitchFamily="34" charset="0"/>
              </a:rPr>
              <a:t>figura de linguagem</a:t>
            </a:r>
            <a:r>
              <a:rPr lang="pt-BR" sz="2300" dirty="0">
                <a:latin typeface="Arial Narrow" panose="020B0606020202030204" pitchFamily="34" charset="0"/>
              </a:rPr>
              <a:t> é um recurso que evidencia várias interpretações, diferente da linguagem denotativa. Assim, esse tipo de linguagem pode ser plurissignificativo, isto é, aceitar vários significados. Exemplos: comparação, metáfora, sinestesia, eufemismo, hipérbole, ironia...</a:t>
            </a:r>
          </a:p>
        </p:txBody>
      </p:sp>
      <p:pic>
        <p:nvPicPr>
          <p:cNvPr id="5" name="Imagem 4" descr="Interface gráfica do usuário, Texto, Aplicativo&#10;&#10;O conteúdo gerado por IA pode estar incorreto.">
            <a:extLst>
              <a:ext uri="{FF2B5EF4-FFF2-40B4-BE49-F238E27FC236}">
                <a16:creationId xmlns:a16="http://schemas.microsoft.com/office/drawing/2014/main" id="{7807892F-9CF1-4B8B-6493-38449EFDAC50}"/>
              </a:ext>
            </a:extLst>
          </p:cNvPr>
          <p:cNvPicPr>
            <a:picLocks noChangeAspect="1"/>
          </p:cNvPicPr>
          <p:nvPr/>
        </p:nvPicPr>
        <p:blipFill rotWithShape="1">
          <a:blip r:embed="rId2">
            <a:extLst>
              <a:ext uri="{28A0092B-C50C-407E-A947-70E740481C1C}">
                <a14:useLocalDpi xmlns:a14="http://schemas.microsoft.com/office/drawing/2010/main" val="0"/>
              </a:ext>
            </a:extLst>
          </a:blip>
          <a:srcRect t="8388" b="11433"/>
          <a:stretch>
            <a:fillRect/>
          </a:stretch>
        </p:blipFill>
        <p:spPr bwMode="auto">
          <a:xfrm>
            <a:off x="480385" y="749304"/>
            <a:ext cx="3078604" cy="1205219"/>
          </a:xfrm>
          <a:prstGeom prst="rect">
            <a:avLst/>
          </a:prstGeom>
          <a:noFill/>
          <a:ln>
            <a:noFill/>
          </a:ln>
          <a:extLst>
            <a:ext uri="{53640926-AAD7-44D8-BBD7-CCE9431645EC}">
              <a14:shadowObscured xmlns:a14="http://schemas.microsoft.com/office/drawing/2010/main"/>
            </a:ext>
          </a:extLst>
        </p:spPr>
      </p:pic>
      <p:sp>
        <p:nvSpPr>
          <p:cNvPr id="2" name="CaixaDeTexto 1">
            <a:extLst>
              <a:ext uri="{FF2B5EF4-FFF2-40B4-BE49-F238E27FC236}">
                <a16:creationId xmlns:a16="http://schemas.microsoft.com/office/drawing/2014/main" id="{FFEBA56E-0241-C7B7-27B7-C9B808C94B59}"/>
              </a:ext>
            </a:extLst>
          </p:cNvPr>
          <p:cNvSpPr txBox="1"/>
          <p:nvPr/>
        </p:nvSpPr>
        <p:spPr>
          <a:xfrm>
            <a:off x="380999" y="3121067"/>
            <a:ext cx="11430001" cy="3277820"/>
          </a:xfrm>
          <a:prstGeom prst="rect">
            <a:avLst/>
          </a:prstGeom>
          <a:noFill/>
        </p:spPr>
        <p:txBody>
          <a:bodyPr wrap="square" rtlCol="0">
            <a:spAutoFit/>
          </a:bodyPr>
          <a:lstStyle/>
          <a:p>
            <a:pPr algn="jus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8.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Nos poemas, é comum o uso de figuras de linguagem devido ao uso das palavras no sentido conotativo, isto é, com variados significados, permitindo variadas interpretações. Na “Cantiga da Ribeirinha”, ocorre a presença da hipérbole, figura de linguagem que corresponde ao uso intencional de expressões para transmitir uma ideia de exagero. Assinale o verso em que está presente essa figura.</a:t>
            </a:r>
          </a:p>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“Que eu deva receber por vós roupa luxuosa,”</a:t>
            </a:r>
          </a:p>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(B) “No mundo não conheço quem se compare”</a:t>
            </a:r>
          </a:p>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 “Senhora alva e de faces rosadas,”</a:t>
            </a:r>
          </a:p>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 “As coisas ficaram mal para mim,”</a:t>
            </a:r>
          </a:p>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 “Pois eu morro por vós – ai!”</a:t>
            </a:r>
          </a:p>
        </p:txBody>
      </p:sp>
    </p:spTree>
    <p:extLst>
      <p:ext uri="{BB962C8B-B14F-4D97-AF65-F5344CB8AC3E}">
        <p14:creationId xmlns:p14="http://schemas.microsoft.com/office/powerpoint/2010/main" val="188938484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01366-D718-F1E5-E0EF-6C55C541655D}"/>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8AB2355E-8D74-1971-9B74-3AF4674AC68C}"/>
              </a:ext>
            </a:extLst>
          </p:cNvPr>
          <p:cNvPicPr>
            <a:picLocks noChangeAspect="1"/>
          </p:cNvPicPr>
          <p:nvPr/>
        </p:nvPicPr>
        <p:blipFill rotWithShape="1">
          <a:blip r:embed="rId2">
            <a:extLst>
              <a:ext uri="{28A0092B-C50C-407E-A947-70E740481C1C}">
                <a14:useLocalDpi xmlns:a14="http://schemas.microsoft.com/office/drawing/2010/main" val="0"/>
              </a:ext>
            </a:extLst>
          </a:blip>
          <a:srcRect t="3898" r="2616" b="12932"/>
          <a:stretch>
            <a:fillRect/>
          </a:stretch>
        </p:blipFill>
        <p:spPr bwMode="auto">
          <a:xfrm>
            <a:off x="3697802" y="793003"/>
            <a:ext cx="4796395" cy="668244"/>
          </a:xfrm>
          <a:prstGeom prst="rect">
            <a:avLst/>
          </a:prstGeom>
          <a:noFill/>
          <a:ln>
            <a:noFill/>
          </a:ln>
          <a:extLst>
            <a:ext uri="{53640926-AAD7-44D8-BBD7-CCE9431645EC}">
              <a14:shadowObscured xmlns:a14="http://schemas.microsoft.com/office/drawing/2010/main"/>
            </a:ext>
          </a:extLst>
        </p:spPr>
      </p:pic>
      <p:pic>
        <p:nvPicPr>
          <p:cNvPr id="3" name="Imagem 2" descr="Interface gráfica do usuário, Texto, Site&#10;&#10;O conteúdo gerado por IA pode estar incorreto.">
            <a:extLst>
              <a:ext uri="{FF2B5EF4-FFF2-40B4-BE49-F238E27FC236}">
                <a16:creationId xmlns:a16="http://schemas.microsoft.com/office/drawing/2014/main" id="{65A6C0CE-E147-27E7-E0C6-EB26BC272D0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0854" y="1333798"/>
            <a:ext cx="5158042" cy="1072380"/>
          </a:xfrm>
          <a:prstGeom prst="rect">
            <a:avLst/>
          </a:prstGeom>
          <a:noFill/>
          <a:ln>
            <a:noFill/>
          </a:ln>
        </p:spPr>
      </p:pic>
      <p:sp>
        <p:nvSpPr>
          <p:cNvPr id="5" name="CaixaDeTexto 4">
            <a:extLst>
              <a:ext uri="{FF2B5EF4-FFF2-40B4-BE49-F238E27FC236}">
                <a16:creationId xmlns:a16="http://schemas.microsoft.com/office/drawing/2014/main" id="{6A1DCEEB-1F5D-33BC-1C81-39F8404A546C}"/>
              </a:ext>
            </a:extLst>
          </p:cNvPr>
          <p:cNvSpPr txBox="1"/>
          <p:nvPr/>
        </p:nvSpPr>
        <p:spPr>
          <a:xfrm>
            <a:off x="430306" y="2946973"/>
            <a:ext cx="11259670" cy="1328569"/>
          </a:xfrm>
          <a:prstGeom prst="rect">
            <a:avLst/>
          </a:prstGeom>
          <a:solidFill>
            <a:schemeClr val="bg1">
              <a:lumMod val="95000"/>
            </a:schemeClr>
          </a:solidFill>
        </p:spPr>
        <p:txBody>
          <a:bodyPr wrap="square">
            <a:spAutoFit/>
          </a:bodyPr>
          <a:lstStyle/>
          <a:p>
            <a:pPr indent="270510" algn="just">
              <a:lnSpc>
                <a:spcPct val="114000"/>
              </a:lnSpc>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Olá, estudante! Juntos(as), nós aprendemos muito mais. Que tal ampliarmos nossos conhecimentos sobre as cantigas trovadorescas? Desta vez, vamos apreciar a </a:t>
            </a:r>
            <a:r>
              <a:rPr lang="pt-BR" sz="2400" b="1" u="sng" kern="100" dirty="0">
                <a:effectLst/>
                <a:latin typeface="Arial Narrow" panose="020B0606020202030204" pitchFamily="34" charset="0"/>
                <a:ea typeface="Calibri" panose="020F0502020204030204" pitchFamily="34" charset="0"/>
                <a:cs typeface="Arial" panose="020B0604020202020204" pitchFamily="34" charset="0"/>
              </a:rPr>
              <a:t>Cantiga de amigo,</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 na qual o eu lírico (voz do poema) é feminina. Vamos lá?</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747677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8693D-52F8-590B-949E-D09968D0A1D5}"/>
            </a:ext>
          </a:extLst>
        </p:cNvPr>
        <p:cNvGrpSpPr/>
        <p:nvPr/>
      </p:nvGrpSpPr>
      <p:grpSpPr>
        <a:xfrm>
          <a:off x="0" y="0"/>
          <a:ext cx="0" cy="0"/>
          <a:chOff x="0" y="0"/>
          <a:chExt cx="0" cy="0"/>
        </a:xfrm>
      </p:grpSpPr>
      <p:sp>
        <p:nvSpPr>
          <p:cNvPr id="9" name="CaixaDeTexto 8">
            <a:extLst>
              <a:ext uri="{FF2B5EF4-FFF2-40B4-BE49-F238E27FC236}">
                <a16:creationId xmlns:a16="http://schemas.microsoft.com/office/drawing/2014/main" id="{A4AA55F9-0282-3E45-DB2E-04654D0073F2}"/>
              </a:ext>
            </a:extLst>
          </p:cNvPr>
          <p:cNvSpPr txBox="1"/>
          <p:nvPr/>
        </p:nvSpPr>
        <p:spPr>
          <a:xfrm>
            <a:off x="420854" y="1992903"/>
            <a:ext cx="11340839" cy="2308324"/>
          </a:xfrm>
          <a:prstGeom prst="rect">
            <a:avLst/>
          </a:prstGeom>
          <a:solidFill>
            <a:schemeClr val="accent6">
              <a:lumMod val="20000"/>
              <a:lumOff val="80000"/>
            </a:schemeClr>
          </a:solidFill>
        </p:spPr>
        <p:txBody>
          <a:bodyPr wrap="square">
            <a:spAutoFit/>
          </a:bodyPr>
          <a:lstStyle/>
          <a:p>
            <a:pPr algn="just"/>
            <a:r>
              <a:rPr lang="pt-BR" sz="2400" dirty="0">
                <a:latin typeface="Arial Narrow" panose="020B0606020202030204" pitchFamily="34" charset="0"/>
              </a:rPr>
              <a:t>As principais características da </a:t>
            </a:r>
            <a:r>
              <a:rPr lang="pt-BR" sz="2400" b="1" dirty="0">
                <a:latin typeface="Arial Narrow" panose="020B0606020202030204" pitchFamily="34" charset="0"/>
              </a:rPr>
              <a:t>cantiga de amigo </a:t>
            </a:r>
            <a:r>
              <a:rPr lang="pt-BR" sz="2400" dirty="0">
                <a:latin typeface="Arial Narrow" panose="020B0606020202030204" pitchFamily="34" charset="0"/>
              </a:rPr>
              <a:t>evidenciam: influência da tradição ibérica popular, cantiga escrita em primeira pessoa (eu) na qual o eu lírico (voz que fala no poema) é feminina, porém quem escrevia a cantiga era um homem. O ambiente da cantiga de amigo é rural ou urbano. Nessa cantiga, é retratado o </a:t>
            </a:r>
            <a:r>
              <a:rPr lang="pt-BR" sz="2400" b="1" dirty="0">
                <a:latin typeface="Arial Narrow" panose="020B0606020202030204" pitchFamily="34" charset="0"/>
              </a:rPr>
              <a:t>sofrimento de uma mulher separada do amante (amigo)</a:t>
            </a:r>
            <a:r>
              <a:rPr lang="pt-BR" sz="2400" dirty="0">
                <a:latin typeface="Arial Narrow" panose="020B0606020202030204" pitchFamily="34" charset="0"/>
              </a:rPr>
              <a:t> e o sentimentalismo é de angústia e tristeza. Evidencia também o desejo de relacionamento entre nobres e plebeias e o reflexo da sociedade patriarcal.</a:t>
            </a:r>
          </a:p>
        </p:txBody>
      </p:sp>
      <p:pic>
        <p:nvPicPr>
          <p:cNvPr id="10" name="Imagem 9" descr="Interface gráfica do usuário, Texto, Aplicativo&#10;&#10;O conteúdo gerado por IA pode estar incorreto.">
            <a:extLst>
              <a:ext uri="{FF2B5EF4-FFF2-40B4-BE49-F238E27FC236}">
                <a16:creationId xmlns:a16="http://schemas.microsoft.com/office/drawing/2014/main" id="{23BE437C-481C-E86C-CB93-DA525A835197}"/>
              </a:ext>
            </a:extLst>
          </p:cNvPr>
          <p:cNvPicPr>
            <a:picLocks noChangeAspect="1"/>
          </p:cNvPicPr>
          <p:nvPr/>
        </p:nvPicPr>
        <p:blipFill rotWithShape="1">
          <a:blip r:embed="rId2">
            <a:extLst>
              <a:ext uri="{28A0092B-C50C-407E-A947-70E740481C1C}">
                <a14:useLocalDpi xmlns:a14="http://schemas.microsoft.com/office/drawing/2010/main" val="0"/>
              </a:ext>
            </a:extLst>
          </a:blip>
          <a:srcRect t="8388" b="11433"/>
          <a:stretch>
            <a:fillRect/>
          </a:stretch>
        </p:blipFill>
        <p:spPr bwMode="auto">
          <a:xfrm>
            <a:off x="420854" y="924160"/>
            <a:ext cx="2974886" cy="1164616"/>
          </a:xfrm>
          <a:prstGeom prst="rect">
            <a:avLst/>
          </a:prstGeom>
          <a:noFill/>
          <a:ln>
            <a:noFill/>
          </a:ln>
          <a:extLst>
            <a:ext uri="{53640926-AAD7-44D8-BBD7-CCE9431645EC}">
              <a14:shadowObscured xmlns:a14="http://schemas.microsoft.com/office/drawing/2010/main"/>
            </a:ext>
          </a:extLst>
        </p:spPr>
      </p:pic>
      <p:graphicFrame>
        <p:nvGraphicFramePr>
          <p:cNvPr id="4" name="Tabela 3">
            <a:extLst>
              <a:ext uri="{FF2B5EF4-FFF2-40B4-BE49-F238E27FC236}">
                <a16:creationId xmlns:a16="http://schemas.microsoft.com/office/drawing/2014/main" id="{2EF0741D-1C5B-CD80-F0F6-C6B9A195F379}"/>
              </a:ext>
            </a:extLst>
          </p:cNvPr>
          <p:cNvGraphicFramePr>
            <a:graphicFrameLocks noGrp="1"/>
          </p:cNvGraphicFramePr>
          <p:nvPr>
            <p:extLst>
              <p:ext uri="{D42A27DB-BD31-4B8C-83A1-F6EECF244321}">
                <p14:modId xmlns:p14="http://schemas.microsoft.com/office/powerpoint/2010/main" val="3927609862"/>
              </p:ext>
            </p:extLst>
          </p:nvPr>
        </p:nvGraphicFramePr>
        <p:xfrm>
          <a:off x="420854" y="4484841"/>
          <a:ext cx="11340839" cy="1463040"/>
        </p:xfrm>
        <a:graphic>
          <a:graphicData uri="http://schemas.openxmlformats.org/drawingml/2006/table">
            <a:tbl>
              <a:tblPr firstRow="1" bandRow="1">
                <a:tableStyleId>{5C22544A-7EE6-4342-B048-85BDC9FD1C3A}</a:tableStyleId>
              </a:tblPr>
              <a:tblGrid>
                <a:gridCol w="11340839">
                  <a:extLst>
                    <a:ext uri="{9D8B030D-6E8A-4147-A177-3AD203B41FA5}">
                      <a16:colId xmlns:a16="http://schemas.microsoft.com/office/drawing/2014/main" val="3692003388"/>
                    </a:ext>
                  </a:extLst>
                </a:gridCol>
              </a:tblGrid>
              <a:tr h="382993">
                <a:tc>
                  <a:txBody>
                    <a:bodyPr/>
                    <a:lstStyle/>
                    <a:p>
                      <a:endParaRPr lang="pt-BR" dirty="0"/>
                    </a:p>
                    <a:p>
                      <a:endParaRPr lang="pt-BR" dirty="0"/>
                    </a:p>
                    <a:p>
                      <a:endParaRPr lang="pt-BR" dirty="0"/>
                    </a:p>
                    <a:p>
                      <a:endParaRPr lang="pt-BR" dirty="0"/>
                    </a:p>
                    <a:p>
                      <a:endParaRPr lang="pt-BR" dirty="0"/>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22769363"/>
                  </a:ext>
                </a:extLst>
              </a:tr>
            </a:tbl>
          </a:graphicData>
        </a:graphic>
      </p:graphicFrame>
      <p:pic>
        <p:nvPicPr>
          <p:cNvPr id="6" name="Imagem 5" descr="Texto, Quadro de comunicações&#10;&#10;Descrição gerada automaticamente">
            <a:extLst>
              <a:ext uri="{FF2B5EF4-FFF2-40B4-BE49-F238E27FC236}">
                <a16:creationId xmlns:a16="http://schemas.microsoft.com/office/drawing/2014/main" id="{D83E61F0-B7DC-0877-39F5-1569A36897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4106" y="4553384"/>
            <a:ext cx="2275635" cy="1300160"/>
          </a:xfrm>
          <a:prstGeom prst="rect">
            <a:avLst/>
          </a:prstGeom>
          <a:effectLst>
            <a:glow rad="101600">
              <a:srgbClr val="FF0000">
                <a:alpha val="40000"/>
              </a:srgbClr>
            </a:glow>
          </a:effectLst>
        </p:spPr>
      </p:pic>
      <p:sp>
        <p:nvSpPr>
          <p:cNvPr id="8" name="CaixaDeTexto 7">
            <a:extLst>
              <a:ext uri="{FF2B5EF4-FFF2-40B4-BE49-F238E27FC236}">
                <a16:creationId xmlns:a16="http://schemas.microsoft.com/office/drawing/2014/main" id="{B6FC46AE-5F16-AD79-8A13-98A00B4A9B45}"/>
              </a:ext>
            </a:extLst>
          </p:cNvPr>
          <p:cNvSpPr txBox="1"/>
          <p:nvPr/>
        </p:nvSpPr>
        <p:spPr>
          <a:xfrm>
            <a:off x="3022993" y="4484841"/>
            <a:ext cx="8738700" cy="1508105"/>
          </a:xfrm>
          <a:prstGeom prst="rect">
            <a:avLst/>
          </a:prstGeom>
          <a:noFill/>
        </p:spPr>
        <p:txBody>
          <a:bodyPr wrap="square">
            <a:spAutoFit/>
          </a:bodyPr>
          <a:lstStyle/>
          <a:p>
            <a:pPr algn="just"/>
            <a:r>
              <a:rPr lang="pt-BR" sz="2300" b="1" dirty="0">
                <a:effectLst/>
                <a:latin typeface="Arial Narrow" panose="020B0606020202030204" pitchFamily="34" charset="0"/>
                <a:ea typeface="Calibri" panose="020F0502020204030204" pitchFamily="34" charset="0"/>
                <a:cs typeface="Arial" panose="020B0604020202020204" pitchFamily="34" charset="0"/>
              </a:rPr>
              <a:t>O texto “Ai flores, ai flores do verde pino” é uma cantiga de amigo de autoria do rei D. Dinis I, de Portugal. É uma das mais conhecidas da lírica galego-portuguesa e uma das mais representativas do gênero cantiga de amigo.</a:t>
            </a:r>
            <a:endParaRPr lang="pt-BR" sz="2300" dirty="0"/>
          </a:p>
        </p:txBody>
      </p:sp>
    </p:spTree>
    <p:extLst>
      <p:ext uri="{BB962C8B-B14F-4D97-AF65-F5344CB8AC3E}">
        <p14:creationId xmlns:p14="http://schemas.microsoft.com/office/powerpoint/2010/main" val="369017534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BDCB5-DEA7-AD1D-7B98-BB5C6D97E509}"/>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5A69E399-5945-C423-6FC2-8FF081FA4C67}"/>
              </a:ext>
            </a:extLst>
          </p:cNvPr>
          <p:cNvSpPr txBox="1"/>
          <p:nvPr/>
        </p:nvSpPr>
        <p:spPr>
          <a:xfrm>
            <a:off x="367551" y="769858"/>
            <a:ext cx="11456895" cy="446276"/>
          </a:xfrm>
          <a:prstGeom prst="rect">
            <a:avLst/>
          </a:prstGeom>
          <a:noFill/>
        </p:spPr>
        <p:txBody>
          <a:bodyPr wrap="square">
            <a:spAutoFit/>
          </a:bodyPr>
          <a:lstStyle/>
          <a:p>
            <a:r>
              <a:rPr lang="pt-BR" sz="2300" dirty="0">
                <a:effectLst/>
                <a:latin typeface="Arial Narrow" panose="020B0606020202030204" pitchFamily="34" charset="0"/>
                <a:ea typeface="Calibri" panose="020F0502020204030204" pitchFamily="34" charset="0"/>
                <a:cs typeface="Arial" panose="020B0604020202020204" pitchFamily="34" charset="0"/>
              </a:rPr>
              <a:t>Leia as cantigas.</a:t>
            </a:r>
            <a:endParaRPr lang="pt-BR" sz="2300" dirty="0"/>
          </a:p>
        </p:txBody>
      </p:sp>
      <p:graphicFrame>
        <p:nvGraphicFramePr>
          <p:cNvPr id="9" name="Tabela 8">
            <a:extLst>
              <a:ext uri="{FF2B5EF4-FFF2-40B4-BE49-F238E27FC236}">
                <a16:creationId xmlns:a16="http://schemas.microsoft.com/office/drawing/2014/main" id="{55CAF4F5-DB18-110D-D5A9-35CF8D90F572}"/>
              </a:ext>
            </a:extLst>
          </p:cNvPr>
          <p:cNvGraphicFramePr>
            <a:graphicFrameLocks noGrp="1"/>
          </p:cNvGraphicFramePr>
          <p:nvPr>
            <p:extLst>
              <p:ext uri="{D42A27DB-BD31-4B8C-83A1-F6EECF244321}">
                <p14:modId xmlns:p14="http://schemas.microsoft.com/office/powerpoint/2010/main" val="4088441095"/>
              </p:ext>
            </p:extLst>
          </p:nvPr>
        </p:nvGraphicFramePr>
        <p:xfrm>
          <a:off x="434787" y="1706360"/>
          <a:ext cx="11322420" cy="4754880"/>
        </p:xfrm>
        <a:graphic>
          <a:graphicData uri="http://schemas.openxmlformats.org/drawingml/2006/table">
            <a:tbl>
              <a:tblPr firstRow="1" bandRow="1">
                <a:tableStyleId>{5C22544A-7EE6-4342-B048-85BDC9FD1C3A}</a:tableStyleId>
              </a:tblPr>
              <a:tblGrid>
                <a:gridCol w="5667381">
                  <a:extLst>
                    <a:ext uri="{9D8B030D-6E8A-4147-A177-3AD203B41FA5}">
                      <a16:colId xmlns:a16="http://schemas.microsoft.com/office/drawing/2014/main" val="1752093362"/>
                    </a:ext>
                  </a:extLst>
                </a:gridCol>
                <a:gridCol w="5655039">
                  <a:extLst>
                    <a:ext uri="{9D8B030D-6E8A-4147-A177-3AD203B41FA5}">
                      <a16:colId xmlns:a16="http://schemas.microsoft.com/office/drawing/2014/main" val="2089783691"/>
                    </a:ext>
                  </a:extLst>
                </a:gridCol>
              </a:tblGrid>
              <a:tr h="370840">
                <a:tc>
                  <a:txBody>
                    <a:bodyPr/>
                    <a:lstStyle/>
                    <a:p>
                      <a:r>
                        <a:rPr lang="pt-BR" sz="2300" b="0" kern="1200" dirty="0">
                          <a:solidFill>
                            <a:schemeClr val="tx1"/>
                          </a:solidFill>
                          <a:effectLst/>
                          <a:latin typeface="Arial Narrow" panose="020B0606020202030204" pitchFamily="34" charset="0"/>
                          <a:ea typeface="+mn-ea"/>
                          <a:cs typeface="+mn-cs"/>
                        </a:rPr>
                        <a:t>Ai flores, ai flores do verde pino,</a:t>
                      </a:r>
                    </a:p>
                    <a:p>
                      <a:r>
                        <a:rPr lang="pt-BR" sz="2300" b="0" kern="1200" dirty="0">
                          <a:solidFill>
                            <a:schemeClr val="tx1"/>
                          </a:solidFill>
                          <a:effectLst/>
                          <a:latin typeface="Arial Narrow" panose="020B0606020202030204" pitchFamily="34" charset="0"/>
                          <a:ea typeface="+mn-ea"/>
                          <a:cs typeface="+mn-cs"/>
                        </a:rPr>
                        <a:t>se </a:t>
                      </a:r>
                      <a:r>
                        <a:rPr lang="pt-BR" sz="2300" b="0" kern="1200" dirty="0" err="1">
                          <a:solidFill>
                            <a:schemeClr val="tx1"/>
                          </a:solidFill>
                          <a:effectLst/>
                          <a:latin typeface="Arial Narrow" panose="020B0606020202030204" pitchFamily="34" charset="0"/>
                          <a:ea typeface="+mn-ea"/>
                          <a:cs typeface="+mn-cs"/>
                        </a:rPr>
                        <a:t>sabedes</a:t>
                      </a:r>
                      <a:r>
                        <a:rPr lang="pt-BR" sz="2300" b="0" kern="1200" dirty="0">
                          <a:solidFill>
                            <a:schemeClr val="tx1"/>
                          </a:solidFill>
                          <a:effectLst/>
                          <a:latin typeface="Arial Narrow" panose="020B0606020202030204" pitchFamily="34" charset="0"/>
                          <a:ea typeface="+mn-ea"/>
                          <a:cs typeface="+mn-cs"/>
                        </a:rPr>
                        <a:t> novas do meu amigo?</a:t>
                      </a:r>
                    </a:p>
                    <a:p>
                      <a:r>
                        <a:rPr lang="pt-BR" sz="2300" b="0" kern="1200" dirty="0">
                          <a:solidFill>
                            <a:schemeClr val="tx1"/>
                          </a:solidFill>
                          <a:effectLst/>
                          <a:latin typeface="Arial Narrow" panose="020B0606020202030204" pitchFamily="34" charset="0"/>
                          <a:ea typeface="+mn-ea"/>
                          <a:cs typeface="+mn-cs"/>
                        </a:rPr>
                        <a:t>              Ai Deus, e u é?</a:t>
                      </a:r>
                    </a:p>
                    <a:p>
                      <a:r>
                        <a:rPr lang="pt-BR" sz="1000" b="0" kern="1200" dirty="0">
                          <a:solidFill>
                            <a:schemeClr val="tx1"/>
                          </a:solidFill>
                          <a:effectLst/>
                          <a:latin typeface="Arial Narrow" panose="020B0606020202030204" pitchFamily="34" charset="0"/>
                          <a:ea typeface="+mn-ea"/>
                          <a:cs typeface="+mn-cs"/>
                        </a:rPr>
                        <a:t> </a:t>
                      </a:r>
                    </a:p>
                    <a:p>
                      <a:r>
                        <a:rPr lang="pt-BR" sz="2300" b="0" kern="1200" dirty="0">
                          <a:solidFill>
                            <a:schemeClr val="tx1"/>
                          </a:solidFill>
                          <a:effectLst/>
                          <a:latin typeface="Arial Narrow" panose="020B0606020202030204" pitchFamily="34" charset="0"/>
                          <a:ea typeface="+mn-ea"/>
                          <a:cs typeface="+mn-cs"/>
                        </a:rPr>
                        <a:t>Ai flores, ai flores do verde ramo,</a:t>
                      </a:r>
                    </a:p>
                    <a:p>
                      <a:r>
                        <a:rPr lang="pt-BR" sz="2300" b="0" kern="1200" dirty="0">
                          <a:solidFill>
                            <a:schemeClr val="tx1"/>
                          </a:solidFill>
                          <a:effectLst/>
                          <a:latin typeface="Arial Narrow" panose="020B0606020202030204" pitchFamily="34" charset="0"/>
                          <a:ea typeface="+mn-ea"/>
                          <a:cs typeface="+mn-cs"/>
                        </a:rPr>
                        <a:t>se </a:t>
                      </a:r>
                      <a:r>
                        <a:rPr lang="pt-BR" sz="2300" b="0" kern="1200" dirty="0" err="1">
                          <a:solidFill>
                            <a:schemeClr val="tx1"/>
                          </a:solidFill>
                          <a:effectLst/>
                          <a:latin typeface="Arial Narrow" panose="020B0606020202030204" pitchFamily="34" charset="0"/>
                          <a:ea typeface="+mn-ea"/>
                          <a:cs typeface="+mn-cs"/>
                        </a:rPr>
                        <a:t>sabedes</a:t>
                      </a:r>
                      <a:r>
                        <a:rPr lang="pt-BR" sz="2300" b="0" kern="1200" dirty="0">
                          <a:solidFill>
                            <a:schemeClr val="tx1"/>
                          </a:solidFill>
                          <a:effectLst/>
                          <a:latin typeface="Arial Narrow" panose="020B0606020202030204" pitchFamily="34" charset="0"/>
                          <a:ea typeface="+mn-ea"/>
                          <a:cs typeface="+mn-cs"/>
                        </a:rPr>
                        <a:t> novas do meu amado?</a:t>
                      </a:r>
                    </a:p>
                    <a:p>
                      <a:r>
                        <a:rPr lang="pt-BR" sz="2300" b="0" kern="1200" dirty="0">
                          <a:solidFill>
                            <a:schemeClr val="tx1"/>
                          </a:solidFill>
                          <a:effectLst/>
                          <a:latin typeface="Arial Narrow" panose="020B0606020202030204" pitchFamily="34" charset="0"/>
                          <a:ea typeface="+mn-ea"/>
                          <a:cs typeface="+mn-cs"/>
                        </a:rPr>
                        <a:t>              Ai Deus, e u é?</a:t>
                      </a:r>
                    </a:p>
                    <a:p>
                      <a:r>
                        <a:rPr lang="pt-BR" sz="1000" b="0" kern="1200" dirty="0">
                          <a:solidFill>
                            <a:schemeClr val="tx1"/>
                          </a:solidFill>
                          <a:effectLst/>
                          <a:latin typeface="Arial Narrow" panose="020B0606020202030204" pitchFamily="34" charset="0"/>
                          <a:ea typeface="+mn-ea"/>
                          <a:cs typeface="+mn-cs"/>
                        </a:rPr>
                        <a:t> </a:t>
                      </a:r>
                    </a:p>
                    <a:p>
                      <a:r>
                        <a:rPr lang="pt-BR" sz="2300" b="0" kern="1200" dirty="0">
                          <a:solidFill>
                            <a:schemeClr val="tx1"/>
                          </a:solidFill>
                          <a:effectLst/>
                          <a:latin typeface="Arial Narrow" panose="020B0606020202030204" pitchFamily="34" charset="0"/>
                          <a:ea typeface="+mn-ea"/>
                          <a:cs typeface="+mn-cs"/>
                        </a:rPr>
                        <a:t>Se </a:t>
                      </a:r>
                      <a:r>
                        <a:rPr lang="pt-BR" sz="2300" b="0" kern="1200" dirty="0" err="1">
                          <a:solidFill>
                            <a:schemeClr val="tx1"/>
                          </a:solidFill>
                          <a:effectLst/>
                          <a:latin typeface="Arial Narrow" panose="020B0606020202030204" pitchFamily="34" charset="0"/>
                          <a:ea typeface="+mn-ea"/>
                          <a:cs typeface="+mn-cs"/>
                        </a:rPr>
                        <a:t>sabedes</a:t>
                      </a:r>
                      <a:r>
                        <a:rPr lang="pt-BR" sz="2300" b="0" kern="1200" dirty="0">
                          <a:solidFill>
                            <a:schemeClr val="tx1"/>
                          </a:solidFill>
                          <a:effectLst/>
                          <a:latin typeface="Arial Narrow" panose="020B0606020202030204" pitchFamily="34" charset="0"/>
                          <a:ea typeface="+mn-ea"/>
                          <a:cs typeface="+mn-cs"/>
                        </a:rPr>
                        <a:t> novas do meu amigo,</a:t>
                      </a:r>
                    </a:p>
                    <a:p>
                      <a:r>
                        <a:rPr lang="pt-BR" sz="2300" b="0" kern="1200" dirty="0" err="1">
                          <a:solidFill>
                            <a:schemeClr val="tx1"/>
                          </a:solidFill>
                          <a:effectLst/>
                          <a:latin typeface="Arial Narrow" panose="020B0606020202030204" pitchFamily="34" charset="0"/>
                          <a:ea typeface="+mn-ea"/>
                          <a:cs typeface="+mn-cs"/>
                        </a:rPr>
                        <a:t>aquel</a:t>
                      </a:r>
                      <a:r>
                        <a:rPr lang="pt-BR" sz="2300" b="0" kern="1200" dirty="0">
                          <a:solidFill>
                            <a:schemeClr val="tx1"/>
                          </a:solidFill>
                          <a:effectLst/>
                          <a:latin typeface="Arial Narrow" panose="020B0606020202030204" pitchFamily="34" charset="0"/>
                          <a:ea typeface="+mn-ea"/>
                          <a:cs typeface="+mn-cs"/>
                        </a:rPr>
                        <a:t> que mentiu do que pôs comigo?</a:t>
                      </a:r>
                    </a:p>
                    <a:p>
                      <a:r>
                        <a:rPr lang="pt-BR" sz="2300" b="0" kern="1200" dirty="0">
                          <a:solidFill>
                            <a:schemeClr val="tx1"/>
                          </a:solidFill>
                          <a:effectLst/>
                          <a:latin typeface="Arial Narrow" panose="020B0606020202030204" pitchFamily="34" charset="0"/>
                          <a:ea typeface="+mn-ea"/>
                          <a:cs typeface="+mn-cs"/>
                        </a:rPr>
                        <a:t>              Ai Deus, e u é?</a:t>
                      </a:r>
                    </a:p>
                    <a:p>
                      <a:r>
                        <a:rPr lang="pt-BR" sz="1000" b="0" kern="1200" dirty="0">
                          <a:solidFill>
                            <a:schemeClr val="tx1"/>
                          </a:solidFill>
                          <a:effectLst/>
                          <a:latin typeface="Arial Narrow" panose="020B0606020202030204" pitchFamily="34" charset="0"/>
                          <a:ea typeface="+mn-ea"/>
                          <a:cs typeface="+mn-cs"/>
                        </a:rPr>
                        <a:t> </a:t>
                      </a:r>
                    </a:p>
                    <a:p>
                      <a:r>
                        <a:rPr lang="pt-BR" sz="2300" b="0" kern="1200" dirty="0">
                          <a:solidFill>
                            <a:schemeClr val="tx1"/>
                          </a:solidFill>
                          <a:effectLst/>
                          <a:latin typeface="Arial Narrow" panose="020B0606020202030204" pitchFamily="34" charset="0"/>
                          <a:ea typeface="+mn-ea"/>
                          <a:cs typeface="+mn-cs"/>
                        </a:rPr>
                        <a:t>Se </a:t>
                      </a:r>
                      <a:r>
                        <a:rPr lang="pt-BR" sz="2300" b="0" kern="1200" dirty="0" err="1">
                          <a:solidFill>
                            <a:schemeClr val="tx1"/>
                          </a:solidFill>
                          <a:effectLst/>
                          <a:latin typeface="Arial Narrow" panose="020B0606020202030204" pitchFamily="34" charset="0"/>
                          <a:ea typeface="+mn-ea"/>
                          <a:cs typeface="+mn-cs"/>
                        </a:rPr>
                        <a:t>sabedes</a:t>
                      </a:r>
                      <a:r>
                        <a:rPr lang="pt-BR" sz="2300" b="0" kern="1200" dirty="0">
                          <a:solidFill>
                            <a:schemeClr val="tx1"/>
                          </a:solidFill>
                          <a:effectLst/>
                          <a:latin typeface="Arial Narrow" panose="020B0606020202030204" pitchFamily="34" charset="0"/>
                          <a:ea typeface="+mn-ea"/>
                          <a:cs typeface="+mn-cs"/>
                        </a:rPr>
                        <a:t> novas do meu amado,</a:t>
                      </a:r>
                    </a:p>
                    <a:p>
                      <a:r>
                        <a:rPr lang="pt-BR" sz="2300" b="0" kern="1200" dirty="0" err="1">
                          <a:solidFill>
                            <a:schemeClr val="tx1"/>
                          </a:solidFill>
                          <a:effectLst/>
                          <a:latin typeface="Arial Narrow" panose="020B0606020202030204" pitchFamily="34" charset="0"/>
                          <a:ea typeface="+mn-ea"/>
                          <a:cs typeface="+mn-cs"/>
                        </a:rPr>
                        <a:t>aquel</a:t>
                      </a:r>
                      <a:r>
                        <a:rPr lang="pt-BR" sz="2300" b="0" kern="1200" dirty="0">
                          <a:solidFill>
                            <a:schemeClr val="tx1"/>
                          </a:solidFill>
                          <a:effectLst/>
                          <a:latin typeface="Arial Narrow" panose="020B0606020202030204" pitchFamily="34" charset="0"/>
                          <a:ea typeface="+mn-ea"/>
                          <a:cs typeface="+mn-cs"/>
                        </a:rPr>
                        <a:t> que mentiu do que mi 'á jurado?</a:t>
                      </a:r>
                    </a:p>
                    <a:p>
                      <a:r>
                        <a:rPr lang="pt-BR" sz="2300" b="0" kern="1200" dirty="0">
                          <a:solidFill>
                            <a:schemeClr val="tx1"/>
                          </a:solidFill>
                          <a:effectLst/>
                          <a:latin typeface="Arial Narrow" panose="020B0606020202030204" pitchFamily="34" charset="0"/>
                          <a:ea typeface="+mn-ea"/>
                          <a:cs typeface="+mn-cs"/>
                        </a:rPr>
                        <a:t>              Ai Deus, e u é?</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pt-BR" sz="2300" b="0" kern="1200" dirty="0">
                          <a:solidFill>
                            <a:schemeClr val="tx1"/>
                          </a:solidFill>
                          <a:effectLst/>
                          <a:latin typeface="Arial Narrow" panose="020B0606020202030204" pitchFamily="34" charset="0"/>
                          <a:ea typeface="+mn-ea"/>
                          <a:cs typeface="+mn-cs"/>
                        </a:rPr>
                        <a:t>– Vós me </a:t>
                      </a:r>
                      <a:r>
                        <a:rPr lang="pt-BR" sz="2300" b="0" kern="1200" dirty="0" err="1">
                          <a:solidFill>
                            <a:schemeClr val="tx1"/>
                          </a:solidFill>
                          <a:effectLst/>
                          <a:latin typeface="Arial Narrow" panose="020B0606020202030204" pitchFamily="34" charset="0"/>
                          <a:ea typeface="+mn-ea"/>
                          <a:cs typeface="+mn-cs"/>
                        </a:rPr>
                        <a:t>preguntades</a:t>
                      </a:r>
                      <a:r>
                        <a:rPr lang="pt-BR" sz="2300" b="0" kern="1200" dirty="0">
                          <a:solidFill>
                            <a:schemeClr val="tx1"/>
                          </a:solidFill>
                          <a:effectLst/>
                          <a:latin typeface="Arial Narrow" panose="020B0606020202030204" pitchFamily="34" charset="0"/>
                          <a:ea typeface="+mn-ea"/>
                          <a:cs typeface="+mn-cs"/>
                        </a:rPr>
                        <a:t> polo </a:t>
                      </a:r>
                      <a:r>
                        <a:rPr lang="pt-BR" sz="2300" b="0" kern="1200" dirty="0" err="1">
                          <a:solidFill>
                            <a:schemeClr val="tx1"/>
                          </a:solidFill>
                          <a:effectLst/>
                          <a:latin typeface="Arial Narrow" panose="020B0606020202030204" pitchFamily="34" charset="0"/>
                          <a:ea typeface="+mn-ea"/>
                          <a:cs typeface="+mn-cs"/>
                        </a:rPr>
                        <a:t>voss'amigo</a:t>
                      </a:r>
                      <a:r>
                        <a:rPr lang="pt-BR" sz="2300" b="0" kern="1200" dirty="0">
                          <a:solidFill>
                            <a:schemeClr val="tx1"/>
                          </a:solidFill>
                          <a:effectLst/>
                          <a:latin typeface="Arial Narrow" panose="020B0606020202030204" pitchFamily="34" charset="0"/>
                          <a:ea typeface="+mn-ea"/>
                          <a:cs typeface="+mn-cs"/>
                        </a:rPr>
                        <a:t>, </a:t>
                      </a:r>
                    </a:p>
                    <a:p>
                      <a:r>
                        <a:rPr lang="pt-BR" sz="2300" b="0" kern="1200" dirty="0">
                          <a:solidFill>
                            <a:schemeClr val="tx1"/>
                          </a:solidFill>
                          <a:effectLst/>
                          <a:latin typeface="Arial Narrow" panose="020B0606020202030204" pitchFamily="34" charset="0"/>
                          <a:ea typeface="+mn-ea"/>
                          <a:cs typeface="+mn-cs"/>
                        </a:rPr>
                        <a:t>e eu </a:t>
                      </a:r>
                      <a:r>
                        <a:rPr lang="pt-BR" sz="2300" b="0" kern="1200" dirty="0" err="1">
                          <a:solidFill>
                            <a:schemeClr val="tx1"/>
                          </a:solidFill>
                          <a:effectLst/>
                          <a:latin typeface="Arial Narrow" panose="020B0606020202030204" pitchFamily="34" charset="0"/>
                          <a:ea typeface="+mn-ea"/>
                          <a:cs typeface="+mn-cs"/>
                        </a:rPr>
                        <a:t>ben</a:t>
                      </a:r>
                      <a:r>
                        <a:rPr lang="pt-BR" sz="2300" b="0" kern="1200" dirty="0">
                          <a:solidFill>
                            <a:schemeClr val="tx1"/>
                          </a:solidFill>
                          <a:effectLst/>
                          <a:latin typeface="Arial Narrow" panose="020B0606020202030204" pitchFamily="34" charset="0"/>
                          <a:ea typeface="+mn-ea"/>
                          <a:cs typeface="+mn-cs"/>
                        </a:rPr>
                        <a:t> vos digo que é </a:t>
                      </a:r>
                      <a:r>
                        <a:rPr lang="pt-BR" sz="2300" b="0" kern="1200" dirty="0" err="1">
                          <a:solidFill>
                            <a:schemeClr val="tx1"/>
                          </a:solidFill>
                          <a:effectLst/>
                          <a:latin typeface="Arial Narrow" panose="020B0606020202030204" pitchFamily="34" charset="0"/>
                          <a:ea typeface="+mn-ea"/>
                          <a:cs typeface="+mn-cs"/>
                        </a:rPr>
                        <a:t>san'e</a:t>
                      </a:r>
                      <a:r>
                        <a:rPr lang="pt-BR" sz="2300" b="0" kern="1200" dirty="0">
                          <a:solidFill>
                            <a:schemeClr val="tx1"/>
                          </a:solidFill>
                          <a:effectLst/>
                          <a:latin typeface="Arial Narrow" panose="020B0606020202030204" pitchFamily="34" charset="0"/>
                          <a:ea typeface="+mn-ea"/>
                          <a:cs typeface="+mn-cs"/>
                        </a:rPr>
                        <a:t> vivo. </a:t>
                      </a:r>
                    </a:p>
                    <a:p>
                      <a:r>
                        <a:rPr lang="pt-BR" sz="2300" b="0" kern="1200" dirty="0">
                          <a:solidFill>
                            <a:schemeClr val="tx1"/>
                          </a:solidFill>
                          <a:effectLst/>
                          <a:latin typeface="Arial Narrow" panose="020B0606020202030204" pitchFamily="34" charset="0"/>
                          <a:ea typeface="+mn-ea"/>
                          <a:cs typeface="+mn-cs"/>
                        </a:rPr>
                        <a:t>              Ai Deus, e u é? </a:t>
                      </a:r>
                    </a:p>
                    <a:p>
                      <a:endParaRPr lang="pt-BR" sz="1000" b="0" kern="1200" dirty="0">
                        <a:solidFill>
                          <a:schemeClr val="tx1"/>
                        </a:solidFill>
                        <a:effectLst/>
                        <a:latin typeface="Arial Narrow" panose="020B0606020202030204" pitchFamily="34" charset="0"/>
                        <a:ea typeface="+mn-ea"/>
                        <a:cs typeface="+mn-cs"/>
                      </a:endParaRPr>
                    </a:p>
                    <a:p>
                      <a:r>
                        <a:rPr lang="pt-BR" sz="2300" b="0" kern="1200" dirty="0">
                          <a:solidFill>
                            <a:schemeClr val="tx1"/>
                          </a:solidFill>
                          <a:effectLst/>
                          <a:latin typeface="Arial Narrow" panose="020B0606020202030204" pitchFamily="34" charset="0"/>
                          <a:ea typeface="+mn-ea"/>
                          <a:cs typeface="+mn-cs"/>
                        </a:rPr>
                        <a:t>Vós me </a:t>
                      </a:r>
                      <a:r>
                        <a:rPr lang="pt-BR" sz="2300" b="0" kern="1200" dirty="0" err="1">
                          <a:solidFill>
                            <a:schemeClr val="tx1"/>
                          </a:solidFill>
                          <a:effectLst/>
                          <a:latin typeface="Arial Narrow" panose="020B0606020202030204" pitchFamily="34" charset="0"/>
                          <a:ea typeface="+mn-ea"/>
                          <a:cs typeface="+mn-cs"/>
                        </a:rPr>
                        <a:t>preguntades</a:t>
                      </a:r>
                      <a:r>
                        <a:rPr lang="pt-BR" sz="2300" b="0" kern="1200" dirty="0">
                          <a:solidFill>
                            <a:schemeClr val="tx1"/>
                          </a:solidFill>
                          <a:effectLst/>
                          <a:latin typeface="Arial Narrow" panose="020B0606020202030204" pitchFamily="34" charset="0"/>
                          <a:ea typeface="+mn-ea"/>
                          <a:cs typeface="+mn-cs"/>
                        </a:rPr>
                        <a:t> polo </a:t>
                      </a:r>
                      <a:r>
                        <a:rPr lang="pt-BR" sz="2300" b="0" kern="1200" dirty="0" err="1">
                          <a:solidFill>
                            <a:schemeClr val="tx1"/>
                          </a:solidFill>
                          <a:effectLst/>
                          <a:latin typeface="Arial Narrow" panose="020B0606020202030204" pitchFamily="34" charset="0"/>
                          <a:ea typeface="+mn-ea"/>
                          <a:cs typeface="+mn-cs"/>
                        </a:rPr>
                        <a:t>voss'amado</a:t>
                      </a:r>
                      <a:r>
                        <a:rPr lang="pt-BR" sz="2300" b="0" kern="1200" dirty="0">
                          <a:solidFill>
                            <a:schemeClr val="tx1"/>
                          </a:solidFill>
                          <a:effectLst/>
                          <a:latin typeface="Arial Narrow" panose="020B0606020202030204" pitchFamily="34" charset="0"/>
                          <a:ea typeface="+mn-ea"/>
                          <a:cs typeface="+mn-cs"/>
                        </a:rPr>
                        <a:t>,</a:t>
                      </a:r>
                    </a:p>
                    <a:p>
                      <a:r>
                        <a:rPr lang="pt-BR" sz="2300" b="0" kern="1200" dirty="0">
                          <a:solidFill>
                            <a:schemeClr val="tx1"/>
                          </a:solidFill>
                          <a:effectLst/>
                          <a:latin typeface="Arial Narrow" panose="020B0606020202030204" pitchFamily="34" charset="0"/>
                          <a:ea typeface="+mn-ea"/>
                          <a:cs typeface="+mn-cs"/>
                        </a:rPr>
                        <a:t>e eu bem vos digo que é </a:t>
                      </a:r>
                      <a:r>
                        <a:rPr lang="pt-BR" sz="2300" b="0" kern="1200" dirty="0" err="1">
                          <a:solidFill>
                            <a:schemeClr val="tx1"/>
                          </a:solidFill>
                          <a:effectLst/>
                          <a:latin typeface="Arial Narrow" panose="020B0606020202030204" pitchFamily="34" charset="0"/>
                          <a:ea typeface="+mn-ea"/>
                          <a:cs typeface="+mn-cs"/>
                        </a:rPr>
                        <a:t>viv'e</a:t>
                      </a:r>
                      <a:r>
                        <a:rPr lang="pt-BR" sz="2300" b="0" kern="1200" dirty="0">
                          <a:solidFill>
                            <a:schemeClr val="tx1"/>
                          </a:solidFill>
                          <a:effectLst/>
                          <a:latin typeface="Arial Narrow" panose="020B0606020202030204" pitchFamily="34" charset="0"/>
                          <a:ea typeface="+mn-ea"/>
                          <a:cs typeface="+mn-cs"/>
                        </a:rPr>
                        <a:t> sano:</a:t>
                      </a:r>
                    </a:p>
                    <a:p>
                      <a:r>
                        <a:rPr lang="pt-BR" sz="2300" b="0" kern="1200" dirty="0">
                          <a:solidFill>
                            <a:schemeClr val="tx1"/>
                          </a:solidFill>
                          <a:effectLst/>
                          <a:latin typeface="Arial Narrow" panose="020B0606020202030204" pitchFamily="34" charset="0"/>
                          <a:ea typeface="+mn-ea"/>
                          <a:cs typeface="+mn-cs"/>
                        </a:rPr>
                        <a:t>              Ai Deus, e u é?</a:t>
                      </a:r>
                    </a:p>
                    <a:p>
                      <a:r>
                        <a:rPr lang="pt-BR" sz="1000" b="0" kern="1200" dirty="0">
                          <a:solidFill>
                            <a:schemeClr val="tx1"/>
                          </a:solidFill>
                          <a:effectLst/>
                          <a:latin typeface="Arial Narrow" panose="020B0606020202030204" pitchFamily="34" charset="0"/>
                          <a:ea typeface="+mn-ea"/>
                          <a:cs typeface="+mn-cs"/>
                        </a:rPr>
                        <a:t> </a:t>
                      </a:r>
                    </a:p>
                    <a:p>
                      <a:r>
                        <a:rPr lang="pt-BR" sz="2300" b="0" kern="1200" dirty="0">
                          <a:solidFill>
                            <a:schemeClr val="tx1"/>
                          </a:solidFill>
                          <a:effectLst/>
                          <a:latin typeface="Arial Narrow" panose="020B0606020202030204" pitchFamily="34" charset="0"/>
                          <a:ea typeface="+mn-ea"/>
                          <a:cs typeface="+mn-cs"/>
                        </a:rPr>
                        <a:t>E eu </a:t>
                      </a:r>
                      <a:r>
                        <a:rPr lang="pt-BR" sz="2300" b="0" kern="1200" dirty="0" err="1">
                          <a:solidFill>
                            <a:schemeClr val="tx1"/>
                          </a:solidFill>
                          <a:effectLst/>
                          <a:latin typeface="Arial Narrow" panose="020B0606020202030204" pitchFamily="34" charset="0"/>
                          <a:ea typeface="+mn-ea"/>
                          <a:cs typeface="+mn-cs"/>
                        </a:rPr>
                        <a:t>ben</a:t>
                      </a:r>
                      <a:r>
                        <a:rPr lang="pt-BR" sz="2300" b="0" kern="1200" dirty="0">
                          <a:solidFill>
                            <a:schemeClr val="tx1"/>
                          </a:solidFill>
                          <a:effectLst/>
                          <a:latin typeface="Arial Narrow" panose="020B0606020202030204" pitchFamily="34" charset="0"/>
                          <a:ea typeface="+mn-ea"/>
                          <a:cs typeface="+mn-cs"/>
                        </a:rPr>
                        <a:t> vos digo que é </a:t>
                      </a:r>
                      <a:r>
                        <a:rPr lang="pt-BR" sz="2300" b="0" kern="1200" dirty="0" err="1">
                          <a:solidFill>
                            <a:schemeClr val="tx1"/>
                          </a:solidFill>
                          <a:effectLst/>
                          <a:latin typeface="Arial Narrow" panose="020B0606020202030204" pitchFamily="34" charset="0"/>
                          <a:ea typeface="+mn-ea"/>
                          <a:cs typeface="+mn-cs"/>
                        </a:rPr>
                        <a:t>san'e</a:t>
                      </a:r>
                      <a:r>
                        <a:rPr lang="pt-BR" sz="2300" b="0" kern="1200" dirty="0">
                          <a:solidFill>
                            <a:schemeClr val="tx1"/>
                          </a:solidFill>
                          <a:effectLst/>
                          <a:latin typeface="Arial Narrow" panose="020B0606020202030204" pitchFamily="34" charset="0"/>
                          <a:ea typeface="+mn-ea"/>
                          <a:cs typeface="+mn-cs"/>
                        </a:rPr>
                        <a:t> vivo</a:t>
                      </a:r>
                    </a:p>
                    <a:p>
                      <a:r>
                        <a:rPr lang="pt-BR" sz="2300" b="0" kern="1200" dirty="0">
                          <a:solidFill>
                            <a:schemeClr val="tx1"/>
                          </a:solidFill>
                          <a:effectLst/>
                          <a:latin typeface="Arial Narrow" panose="020B0606020202030204" pitchFamily="34" charset="0"/>
                          <a:ea typeface="+mn-ea"/>
                          <a:cs typeface="+mn-cs"/>
                        </a:rPr>
                        <a:t> e </a:t>
                      </a:r>
                      <a:r>
                        <a:rPr lang="pt-BR" sz="2300" b="0" kern="1200" dirty="0" err="1">
                          <a:solidFill>
                            <a:schemeClr val="tx1"/>
                          </a:solidFill>
                          <a:effectLst/>
                          <a:latin typeface="Arial Narrow" panose="020B0606020202030204" pitchFamily="34" charset="0"/>
                          <a:ea typeface="+mn-ea"/>
                          <a:cs typeface="+mn-cs"/>
                        </a:rPr>
                        <a:t>seerá</a:t>
                      </a:r>
                      <a:r>
                        <a:rPr lang="pt-BR" sz="2300" b="0" kern="1200" dirty="0">
                          <a:solidFill>
                            <a:schemeClr val="tx1"/>
                          </a:solidFill>
                          <a:effectLst/>
                          <a:latin typeface="Arial Narrow" panose="020B0606020202030204" pitchFamily="34" charset="0"/>
                          <a:ea typeface="+mn-ea"/>
                          <a:cs typeface="+mn-cs"/>
                        </a:rPr>
                        <a:t> </a:t>
                      </a:r>
                      <a:r>
                        <a:rPr lang="pt-BR" sz="2300" b="0" kern="1200" dirty="0" err="1">
                          <a:solidFill>
                            <a:schemeClr val="tx1"/>
                          </a:solidFill>
                          <a:effectLst/>
                          <a:latin typeface="Arial Narrow" panose="020B0606020202030204" pitchFamily="34" charset="0"/>
                          <a:ea typeface="+mn-ea"/>
                          <a:cs typeface="+mn-cs"/>
                        </a:rPr>
                        <a:t>vosc'ant'o</a:t>
                      </a:r>
                      <a:r>
                        <a:rPr lang="pt-BR" sz="2300" b="0" kern="1200" dirty="0">
                          <a:solidFill>
                            <a:schemeClr val="tx1"/>
                          </a:solidFill>
                          <a:effectLst/>
                          <a:latin typeface="Arial Narrow" panose="020B0606020202030204" pitchFamily="34" charset="0"/>
                          <a:ea typeface="+mn-ea"/>
                          <a:cs typeface="+mn-cs"/>
                        </a:rPr>
                        <a:t> prazo saído. </a:t>
                      </a:r>
                    </a:p>
                    <a:p>
                      <a:r>
                        <a:rPr lang="pt-BR" sz="2300" b="0" kern="1200" dirty="0">
                          <a:solidFill>
                            <a:schemeClr val="tx1"/>
                          </a:solidFill>
                          <a:effectLst/>
                          <a:latin typeface="Arial Narrow" panose="020B0606020202030204" pitchFamily="34" charset="0"/>
                          <a:ea typeface="+mn-ea"/>
                          <a:cs typeface="+mn-cs"/>
                        </a:rPr>
                        <a:t>               Ai Deus, e u é?</a:t>
                      </a:r>
                    </a:p>
                    <a:p>
                      <a:endParaRPr lang="pt-BR" sz="1000" b="0" kern="1200" dirty="0">
                        <a:solidFill>
                          <a:schemeClr val="tx1"/>
                        </a:solidFill>
                        <a:effectLst/>
                        <a:latin typeface="Arial Narrow" panose="020B0606020202030204" pitchFamily="34" charset="0"/>
                        <a:ea typeface="+mn-ea"/>
                        <a:cs typeface="+mn-cs"/>
                      </a:endParaRPr>
                    </a:p>
                    <a:p>
                      <a:r>
                        <a:rPr lang="pt-BR" sz="2300" b="0" kern="1200" dirty="0">
                          <a:solidFill>
                            <a:schemeClr val="tx1"/>
                          </a:solidFill>
                          <a:effectLst/>
                          <a:latin typeface="Arial Narrow" panose="020B0606020202030204" pitchFamily="34" charset="0"/>
                          <a:ea typeface="+mn-ea"/>
                          <a:cs typeface="+mn-cs"/>
                        </a:rPr>
                        <a:t>E eu </a:t>
                      </a:r>
                      <a:r>
                        <a:rPr lang="pt-BR" sz="2300" b="0" kern="1200" dirty="0" err="1">
                          <a:solidFill>
                            <a:schemeClr val="tx1"/>
                          </a:solidFill>
                          <a:effectLst/>
                          <a:latin typeface="Arial Narrow" panose="020B0606020202030204" pitchFamily="34" charset="0"/>
                          <a:ea typeface="+mn-ea"/>
                          <a:cs typeface="+mn-cs"/>
                        </a:rPr>
                        <a:t>ben</a:t>
                      </a:r>
                      <a:r>
                        <a:rPr lang="pt-BR" sz="2300" b="0" kern="1200" dirty="0">
                          <a:solidFill>
                            <a:schemeClr val="tx1"/>
                          </a:solidFill>
                          <a:effectLst/>
                          <a:latin typeface="Arial Narrow" panose="020B0606020202030204" pitchFamily="34" charset="0"/>
                          <a:ea typeface="+mn-ea"/>
                          <a:cs typeface="+mn-cs"/>
                        </a:rPr>
                        <a:t> vos digo que é </a:t>
                      </a:r>
                      <a:r>
                        <a:rPr lang="pt-BR" sz="2300" b="0" kern="1200" dirty="0" err="1">
                          <a:solidFill>
                            <a:schemeClr val="tx1"/>
                          </a:solidFill>
                          <a:effectLst/>
                          <a:latin typeface="Arial Narrow" panose="020B0606020202030204" pitchFamily="34" charset="0"/>
                          <a:ea typeface="+mn-ea"/>
                          <a:cs typeface="+mn-cs"/>
                        </a:rPr>
                        <a:t>viv'e</a:t>
                      </a:r>
                      <a:r>
                        <a:rPr lang="pt-BR" sz="2300" b="0" kern="1200" dirty="0">
                          <a:solidFill>
                            <a:schemeClr val="tx1"/>
                          </a:solidFill>
                          <a:effectLst/>
                          <a:latin typeface="Arial Narrow" panose="020B0606020202030204" pitchFamily="34" charset="0"/>
                          <a:ea typeface="+mn-ea"/>
                          <a:cs typeface="+mn-cs"/>
                        </a:rPr>
                        <a:t> sano</a:t>
                      </a:r>
                    </a:p>
                    <a:p>
                      <a:pPr algn="l"/>
                      <a:r>
                        <a:rPr lang="pt-BR" sz="2300" b="0" kern="1200" dirty="0">
                          <a:solidFill>
                            <a:schemeClr val="tx1"/>
                          </a:solidFill>
                          <a:effectLst/>
                          <a:latin typeface="Arial Narrow" panose="020B0606020202030204" pitchFamily="34" charset="0"/>
                          <a:ea typeface="+mn-ea"/>
                          <a:cs typeface="+mn-cs"/>
                        </a:rPr>
                        <a:t> e </a:t>
                      </a:r>
                      <a:r>
                        <a:rPr lang="pt-BR" sz="2300" b="0" kern="1200" dirty="0" err="1">
                          <a:solidFill>
                            <a:schemeClr val="tx1"/>
                          </a:solidFill>
                          <a:effectLst/>
                          <a:latin typeface="Arial Narrow" panose="020B0606020202030204" pitchFamily="34" charset="0"/>
                          <a:ea typeface="+mn-ea"/>
                          <a:cs typeface="+mn-cs"/>
                        </a:rPr>
                        <a:t>seerá</a:t>
                      </a:r>
                      <a:r>
                        <a:rPr lang="pt-BR" sz="2300" b="0" kern="1200" dirty="0">
                          <a:solidFill>
                            <a:schemeClr val="tx1"/>
                          </a:solidFill>
                          <a:effectLst/>
                          <a:latin typeface="Arial Narrow" panose="020B0606020202030204" pitchFamily="34" charset="0"/>
                          <a:ea typeface="+mn-ea"/>
                          <a:cs typeface="+mn-cs"/>
                        </a:rPr>
                        <a:t> </a:t>
                      </a:r>
                      <a:r>
                        <a:rPr lang="pt-BR" sz="2300" b="0" kern="1200" dirty="0" err="1">
                          <a:solidFill>
                            <a:schemeClr val="tx1"/>
                          </a:solidFill>
                          <a:effectLst/>
                          <a:latin typeface="Arial Narrow" panose="020B0606020202030204" pitchFamily="34" charset="0"/>
                          <a:ea typeface="+mn-ea"/>
                          <a:cs typeface="+mn-cs"/>
                        </a:rPr>
                        <a:t>vosc'ant'o</a:t>
                      </a:r>
                      <a:r>
                        <a:rPr lang="pt-BR" sz="2300" b="0" kern="1200" dirty="0">
                          <a:solidFill>
                            <a:schemeClr val="tx1"/>
                          </a:solidFill>
                          <a:effectLst/>
                          <a:latin typeface="Arial Narrow" panose="020B0606020202030204" pitchFamily="34" charset="0"/>
                          <a:ea typeface="+mn-ea"/>
                          <a:cs typeface="+mn-cs"/>
                        </a:rPr>
                        <a:t> prazo passado. </a:t>
                      </a:r>
                    </a:p>
                    <a:p>
                      <a:pPr algn="l"/>
                      <a:r>
                        <a:rPr lang="pt-BR" sz="2300" b="0" kern="1200" dirty="0">
                          <a:solidFill>
                            <a:schemeClr val="tx1"/>
                          </a:solidFill>
                          <a:effectLst/>
                          <a:latin typeface="Arial Narrow" panose="020B0606020202030204" pitchFamily="34" charset="0"/>
                          <a:ea typeface="+mn-ea"/>
                          <a:cs typeface="+mn-cs"/>
                        </a:rPr>
                        <a:t>              Ai Deus, e u é?</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0240942"/>
                  </a:ext>
                </a:extLst>
              </a:tr>
            </a:tbl>
          </a:graphicData>
        </a:graphic>
      </p:graphicFrame>
      <p:sp>
        <p:nvSpPr>
          <p:cNvPr id="11" name="CaixaDeTexto 10">
            <a:extLst>
              <a:ext uri="{FF2B5EF4-FFF2-40B4-BE49-F238E27FC236}">
                <a16:creationId xmlns:a16="http://schemas.microsoft.com/office/drawing/2014/main" id="{9B814E1C-02FE-E030-349F-321BA2627389}"/>
              </a:ext>
            </a:extLst>
          </p:cNvPr>
          <p:cNvSpPr txBox="1"/>
          <p:nvPr/>
        </p:nvSpPr>
        <p:spPr>
          <a:xfrm>
            <a:off x="439271" y="1216134"/>
            <a:ext cx="11385175" cy="446276"/>
          </a:xfrm>
          <a:prstGeom prst="rect">
            <a:avLst/>
          </a:prstGeom>
          <a:noFill/>
        </p:spPr>
        <p:txBody>
          <a:bodyPr wrap="square">
            <a:spAutoFit/>
          </a:bodyPr>
          <a:lstStyle/>
          <a:p>
            <a:pPr algn="ctr"/>
            <a:r>
              <a:rPr lang="pt-BR" sz="2300" b="1" dirty="0">
                <a:latin typeface="Arial Narrow" panose="020B0606020202030204" pitchFamily="34" charset="0"/>
              </a:rPr>
              <a:t>AI FLORES, AI FLORES DO VERDE PINO </a:t>
            </a:r>
            <a:r>
              <a:rPr lang="pt-BR" sz="2300" dirty="0">
                <a:latin typeface="Arial Narrow" panose="020B0606020202030204" pitchFamily="34" charset="0"/>
              </a:rPr>
              <a:t>(D. Dinis)</a:t>
            </a:r>
          </a:p>
        </p:txBody>
      </p:sp>
    </p:spTree>
    <p:extLst>
      <p:ext uri="{BB962C8B-B14F-4D97-AF65-F5344CB8AC3E}">
        <p14:creationId xmlns:p14="http://schemas.microsoft.com/office/powerpoint/2010/main" val="797490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F1151-9C38-E9F4-4433-F30551C14E51}"/>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BB702ED8-CA0C-970D-2C44-DF6F9FE303B9}"/>
              </a:ext>
            </a:extLst>
          </p:cNvPr>
          <p:cNvSpPr txBox="1"/>
          <p:nvPr/>
        </p:nvSpPr>
        <p:spPr>
          <a:xfrm>
            <a:off x="367551" y="769858"/>
            <a:ext cx="11456895" cy="446276"/>
          </a:xfrm>
          <a:prstGeom prst="rect">
            <a:avLst/>
          </a:prstGeom>
          <a:noFill/>
        </p:spPr>
        <p:txBody>
          <a:bodyPr wrap="square">
            <a:spAutoFit/>
          </a:bodyPr>
          <a:lstStyle/>
          <a:p>
            <a:r>
              <a:rPr lang="pt-BR" sz="2300" dirty="0">
                <a:effectLst/>
                <a:latin typeface="Arial Narrow" panose="020B0606020202030204" pitchFamily="34" charset="0"/>
                <a:ea typeface="Calibri" panose="020F0502020204030204" pitchFamily="34" charset="0"/>
                <a:cs typeface="Arial" panose="020B0604020202020204" pitchFamily="34" charset="0"/>
              </a:rPr>
              <a:t>Leia as cantigas.</a:t>
            </a:r>
            <a:endParaRPr lang="pt-BR" sz="2300" dirty="0"/>
          </a:p>
        </p:txBody>
      </p:sp>
      <p:graphicFrame>
        <p:nvGraphicFramePr>
          <p:cNvPr id="9" name="Tabela 8">
            <a:extLst>
              <a:ext uri="{FF2B5EF4-FFF2-40B4-BE49-F238E27FC236}">
                <a16:creationId xmlns:a16="http://schemas.microsoft.com/office/drawing/2014/main" id="{4D7F2E10-C5C9-CE43-5EDC-ACE0263A38C1}"/>
              </a:ext>
            </a:extLst>
          </p:cNvPr>
          <p:cNvGraphicFramePr>
            <a:graphicFrameLocks noGrp="1"/>
          </p:cNvGraphicFramePr>
          <p:nvPr>
            <p:extLst>
              <p:ext uri="{D42A27DB-BD31-4B8C-83A1-F6EECF244321}">
                <p14:modId xmlns:p14="http://schemas.microsoft.com/office/powerpoint/2010/main" val="4078100462"/>
              </p:ext>
            </p:extLst>
          </p:nvPr>
        </p:nvGraphicFramePr>
        <p:xfrm>
          <a:off x="466165" y="1527940"/>
          <a:ext cx="11322420" cy="4754880"/>
        </p:xfrm>
        <a:graphic>
          <a:graphicData uri="http://schemas.openxmlformats.org/drawingml/2006/table">
            <a:tbl>
              <a:tblPr firstRow="1" bandRow="1">
                <a:tableStyleId>{5C22544A-7EE6-4342-B048-85BDC9FD1C3A}</a:tableStyleId>
              </a:tblPr>
              <a:tblGrid>
                <a:gridCol w="5667381">
                  <a:extLst>
                    <a:ext uri="{9D8B030D-6E8A-4147-A177-3AD203B41FA5}">
                      <a16:colId xmlns:a16="http://schemas.microsoft.com/office/drawing/2014/main" val="1752093362"/>
                    </a:ext>
                  </a:extLst>
                </a:gridCol>
                <a:gridCol w="5655039">
                  <a:extLst>
                    <a:ext uri="{9D8B030D-6E8A-4147-A177-3AD203B41FA5}">
                      <a16:colId xmlns:a16="http://schemas.microsoft.com/office/drawing/2014/main" val="2089783691"/>
                    </a:ext>
                  </a:extLst>
                </a:gridCol>
              </a:tblGrid>
              <a:tr h="370840">
                <a:tc>
                  <a:txBody>
                    <a:bodyPr/>
                    <a:lstStyle/>
                    <a:p>
                      <a:r>
                        <a:rPr lang="pt-BR" sz="2300" b="0" kern="1200" dirty="0">
                          <a:solidFill>
                            <a:schemeClr val="tx1"/>
                          </a:solidFill>
                          <a:effectLst/>
                          <a:latin typeface="Arial Narrow" panose="020B0606020202030204" pitchFamily="34" charset="0"/>
                          <a:ea typeface="+mn-ea"/>
                          <a:cs typeface="+mn-cs"/>
                        </a:rPr>
                        <a:t>Ai flores, ai flores de verde pinho,</a:t>
                      </a:r>
                    </a:p>
                    <a:p>
                      <a:r>
                        <a:rPr lang="pt-BR" sz="2300" b="0" kern="1200" dirty="0">
                          <a:solidFill>
                            <a:schemeClr val="tx1"/>
                          </a:solidFill>
                          <a:effectLst/>
                          <a:latin typeface="Arial Narrow" panose="020B0606020202030204" pitchFamily="34" charset="0"/>
                          <a:ea typeface="+mn-ea"/>
                          <a:cs typeface="+mn-cs"/>
                        </a:rPr>
                        <a:t>Se sabeis de novas do meu amigo?</a:t>
                      </a:r>
                    </a:p>
                    <a:p>
                      <a:r>
                        <a:rPr lang="pt-BR" sz="2300" b="0" kern="1200" dirty="0">
                          <a:solidFill>
                            <a:schemeClr val="tx1"/>
                          </a:solidFill>
                          <a:effectLst/>
                          <a:latin typeface="Arial Narrow" panose="020B0606020202030204" pitchFamily="34" charset="0"/>
                          <a:ea typeface="+mn-ea"/>
                          <a:cs typeface="+mn-cs"/>
                        </a:rPr>
                        <a:t>Ai Deus, onde ele está?</a:t>
                      </a:r>
                    </a:p>
                    <a:p>
                      <a:r>
                        <a:rPr lang="pt-BR" sz="1000" b="0" kern="1200" dirty="0">
                          <a:solidFill>
                            <a:schemeClr val="tx1"/>
                          </a:solidFill>
                          <a:effectLst/>
                          <a:latin typeface="Arial Narrow" panose="020B0606020202030204" pitchFamily="34" charset="0"/>
                          <a:ea typeface="+mn-ea"/>
                          <a:cs typeface="+mn-cs"/>
                        </a:rPr>
                        <a:t> </a:t>
                      </a:r>
                    </a:p>
                    <a:p>
                      <a:r>
                        <a:rPr lang="pt-BR" sz="2300" b="0" kern="1200" dirty="0">
                          <a:solidFill>
                            <a:schemeClr val="tx1"/>
                          </a:solidFill>
                          <a:effectLst/>
                          <a:latin typeface="Arial Narrow" panose="020B0606020202030204" pitchFamily="34" charset="0"/>
                          <a:ea typeface="+mn-ea"/>
                          <a:cs typeface="+mn-cs"/>
                        </a:rPr>
                        <a:t>Ai flores, ai flores de verde ramo,</a:t>
                      </a:r>
                    </a:p>
                    <a:p>
                      <a:r>
                        <a:rPr lang="pt-BR" sz="2300" b="0" kern="1200" dirty="0">
                          <a:solidFill>
                            <a:schemeClr val="tx1"/>
                          </a:solidFill>
                          <a:effectLst/>
                          <a:latin typeface="Arial Narrow" panose="020B0606020202030204" pitchFamily="34" charset="0"/>
                          <a:ea typeface="+mn-ea"/>
                          <a:cs typeface="+mn-cs"/>
                        </a:rPr>
                        <a:t>Se sabeis de novas do meu amado!</a:t>
                      </a:r>
                    </a:p>
                    <a:p>
                      <a:r>
                        <a:rPr lang="pt-BR" sz="2300" b="0" kern="1200" dirty="0">
                          <a:solidFill>
                            <a:schemeClr val="tx1"/>
                          </a:solidFill>
                          <a:effectLst/>
                          <a:latin typeface="Arial Narrow" panose="020B0606020202030204" pitchFamily="34" charset="0"/>
                          <a:ea typeface="+mn-ea"/>
                          <a:cs typeface="+mn-cs"/>
                        </a:rPr>
                        <a:t>Ai Deus, onde ele está?</a:t>
                      </a:r>
                    </a:p>
                    <a:p>
                      <a:r>
                        <a:rPr lang="pt-BR" sz="1000" b="0" kern="1200" dirty="0">
                          <a:solidFill>
                            <a:schemeClr val="tx1"/>
                          </a:solidFill>
                          <a:effectLst/>
                          <a:latin typeface="Arial Narrow" panose="020B0606020202030204" pitchFamily="34" charset="0"/>
                          <a:ea typeface="+mn-ea"/>
                          <a:cs typeface="+mn-cs"/>
                        </a:rPr>
                        <a:t> </a:t>
                      </a:r>
                    </a:p>
                    <a:p>
                      <a:r>
                        <a:rPr lang="pt-BR" sz="2300" b="0" kern="1200" dirty="0">
                          <a:solidFill>
                            <a:schemeClr val="tx1"/>
                          </a:solidFill>
                          <a:effectLst/>
                          <a:latin typeface="Arial Narrow" panose="020B0606020202030204" pitchFamily="34" charset="0"/>
                          <a:ea typeface="+mn-ea"/>
                          <a:cs typeface="+mn-cs"/>
                        </a:rPr>
                        <a:t>Se sabeis de novas do meu amigo,</a:t>
                      </a:r>
                    </a:p>
                    <a:p>
                      <a:r>
                        <a:rPr lang="pt-BR" sz="2300" b="0" kern="1200" dirty="0">
                          <a:solidFill>
                            <a:schemeClr val="tx1"/>
                          </a:solidFill>
                          <a:effectLst/>
                          <a:latin typeface="Arial Narrow" panose="020B0606020202030204" pitchFamily="34" charset="0"/>
                          <a:ea typeface="+mn-ea"/>
                          <a:cs typeface="+mn-cs"/>
                        </a:rPr>
                        <a:t>Aquele que mentiu do que combinou comigo?</a:t>
                      </a:r>
                    </a:p>
                    <a:p>
                      <a:r>
                        <a:rPr lang="pt-BR" sz="2300" b="0" kern="1200" dirty="0">
                          <a:solidFill>
                            <a:schemeClr val="tx1"/>
                          </a:solidFill>
                          <a:effectLst/>
                          <a:latin typeface="Arial Narrow" panose="020B0606020202030204" pitchFamily="34" charset="0"/>
                          <a:ea typeface="+mn-ea"/>
                          <a:cs typeface="+mn-cs"/>
                        </a:rPr>
                        <a:t>Ai Deus, onde ele está?</a:t>
                      </a:r>
                    </a:p>
                    <a:p>
                      <a:r>
                        <a:rPr lang="pt-BR" sz="1000" b="0" kern="1200" dirty="0">
                          <a:solidFill>
                            <a:schemeClr val="tx1"/>
                          </a:solidFill>
                          <a:effectLst/>
                          <a:latin typeface="Arial Narrow" panose="020B0606020202030204" pitchFamily="34" charset="0"/>
                          <a:ea typeface="+mn-ea"/>
                          <a:cs typeface="+mn-cs"/>
                        </a:rPr>
                        <a:t> </a:t>
                      </a:r>
                    </a:p>
                    <a:p>
                      <a:r>
                        <a:rPr lang="pt-BR" sz="2300" b="0" kern="1200" dirty="0">
                          <a:solidFill>
                            <a:schemeClr val="tx1"/>
                          </a:solidFill>
                          <a:effectLst/>
                          <a:latin typeface="Arial Narrow" panose="020B0606020202030204" pitchFamily="34" charset="0"/>
                          <a:ea typeface="+mn-ea"/>
                          <a:cs typeface="+mn-cs"/>
                        </a:rPr>
                        <a:t>Se sabeis de novas do meu amado,</a:t>
                      </a:r>
                    </a:p>
                    <a:p>
                      <a:r>
                        <a:rPr lang="pt-BR" sz="2300" b="0" kern="1200" dirty="0">
                          <a:solidFill>
                            <a:schemeClr val="tx1"/>
                          </a:solidFill>
                          <a:effectLst/>
                          <a:latin typeface="Arial Narrow" panose="020B0606020202030204" pitchFamily="34" charset="0"/>
                          <a:ea typeface="+mn-ea"/>
                          <a:cs typeface="+mn-cs"/>
                        </a:rPr>
                        <a:t>Aquele que mentiu do que me há jurado!</a:t>
                      </a:r>
                    </a:p>
                    <a:p>
                      <a:r>
                        <a:rPr lang="pt-BR" sz="2300" b="0" kern="1200" dirty="0">
                          <a:solidFill>
                            <a:schemeClr val="tx1"/>
                          </a:solidFill>
                          <a:effectLst/>
                          <a:latin typeface="Arial Narrow" panose="020B0606020202030204" pitchFamily="34" charset="0"/>
                          <a:ea typeface="+mn-ea"/>
                          <a:cs typeface="+mn-cs"/>
                        </a:rPr>
                        <a:t>Ai Deus, onde ele está?</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pt-BR" sz="2300" b="0" kern="1200" dirty="0">
                          <a:solidFill>
                            <a:schemeClr val="tx1"/>
                          </a:solidFill>
                          <a:effectLst/>
                          <a:latin typeface="Arial Narrow" panose="020B0606020202030204" pitchFamily="34" charset="0"/>
                          <a:ea typeface="+mn-ea"/>
                          <a:cs typeface="+mn-cs"/>
                        </a:rPr>
                        <a:t>– Vós me perguntais pelo vosso amigo, </a:t>
                      </a:r>
                    </a:p>
                    <a:p>
                      <a:r>
                        <a:rPr lang="pt-BR" sz="2300" b="0" kern="1200" dirty="0">
                          <a:solidFill>
                            <a:schemeClr val="tx1"/>
                          </a:solidFill>
                          <a:effectLst/>
                          <a:latin typeface="Arial Narrow" panose="020B0606020202030204" pitchFamily="34" charset="0"/>
                          <a:ea typeface="+mn-ea"/>
                          <a:cs typeface="+mn-cs"/>
                        </a:rPr>
                        <a:t>E eu bem vos digo que está são e vivo. </a:t>
                      </a:r>
                    </a:p>
                    <a:p>
                      <a:r>
                        <a:rPr lang="pt-BR" sz="2300" b="0" kern="1200" dirty="0">
                          <a:solidFill>
                            <a:schemeClr val="tx1"/>
                          </a:solidFill>
                          <a:effectLst/>
                          <a:latin typeface="Arial Narrow" panose="020B0606020202030204" pitchFamily="34" charset="0"/>
                          <a:ea typeface="+mn-ea"/>
                          <a:cs typeface="+mn-cs"/>
                        </a:rPr>
                        <a:t>Ai, Deus, onde ele está?</a:t>
                      </a:r>
                    </a:p>
                    <a:p>
                      <a:r>
                        <a:rPr lang="pt-BR" sz="1000" b="0" kern="1200" dirty="0">
                          <a:solidFill>
                            <a:schemeClr val="tx1"/>
                          </a:solidFill>
                          <a:effectLst/>
                          <a:latin typeface="Arial Narrow" panose="020B0606020202030204" pitchFamily="34" charset="0"/>
                          <a:ea typeface="+mn-ea"/>
                          <a:cs typeface="+mn-cs"/>
                        </a:rPr>
                        <a:t> </a:t>
                      </a:r>
                    </a:p>
                    <a:p>
                      <a:r>
                        <a:rPr lang="pt-BR" sz="2300" b="0" kern="1200" dirty="0">
                          <a:solidFill>
                            <a:schemeClr val="tx1"/>
                          </a:solidFill>
                          <a:effectLst/>
                          <a:latin typeface="Arial Narrow" panose="020B0606020202030204" pitchFamily="34" charset="0"/>
                          <a:ea typeface="+mn-ea"/>
                          <a:cs typeface="+mn-cs"/>
                        </a:rPr>
                        <a:t>Vós me perguntais pelo vosso amado,</a:t>
                      </a:r>
                    </a:p>
                    <a:p>
                      <a:r>
                        <a:rPr lang="pt-BR" sz="2300" b="0" kern="1200" dirty="0">
                          <a:solidFill>
                            <a:schemeClr val="tx1"/>
                          </a:solidFill>
                          <a:effectLst/>
                          <a:latin typeface="Arial Narrow" panose="020B0606020202030204" pitchFamily="34" charset="0"/>
                          <a:ea typeface="+mn-ea"/>
                          <a:cs typeface="+mn-cs"/>
                        </a:rPr>
                        <a:t>E eu bem vos digo que está vivo e são.</a:t>
                      </a:r>
                    </a:p>
                    <a:p>
                      <a:r>
                        <a:rPr lang="pt-BR" sz="2300" b="0" kern="1200" dirty="0">
                          <a:solidFill>
                            <a:schemeClr val="tx1"/>
                          </a:solidFill>
                          <a:effectLst/>
                          <a:latin typeface="Arial Narrow" panose="020B0606020202030204" pitchFamily="34" charset="0"/>
                          <a:ea typeface="+mn-ea"/>
                          <a:cs typeface="+mn-cs"/>
                        </a:rPr>
                        <a:t>Ai, Deus, onde ele está? </a:t>
                      </a:r>
                    </a:p>
                    <a:p>
                      <a:r>
                        <a:rPr lang="pt-BR" sz="1000" b="0" kern="1200" dirty="0">
                          <a:solidFill>
                            <a:schemeClr val="tx1"/>
                          </a:solidFill>
                          <a:effectLst/>
                          <a:latin typeface="Arial Narrow" panose="020B0606020202030204" pitchFamily="34" charset="0"/>
                          <a:ea typeface="+mn-ea"/>
                          <a:cs typeface="+mn-cs"/>
                        </a:rPr>
                        <a:t> </a:t>
                      </a:r>
                    </a:p>
                    <a:p>
                      <a:r>
                        <a:rPr lang="pt-BR" sz="2300" b="0" kern="1200" dirty="0">
                          <a:solidFill>
                            <a:schemeClr val="tx1"/>
                          </a:solidFill>
                          <a:effectLst/>
                          <a:latin typeface="Arial Narrow" panose="020B0606020202030204" pitchFamily="34" charset="0"/>
                          <a:ea typeface="+mn-ea"/>
                          <a:cs typeface="+mn-cs"/>
                        </a:rPr>
                        <a:t>E eu bem vos digo que está são e vivo</a:t>
                      </a:r>
                    </a:p>
                    <a:p>
                      <a:r>
                        <a:rPr lang="pt-BR" sz="2300" b="0" kern="1200" dirty="0">
                          <a:solidFill>
                            <a:schemeClr val="tx1"/>
                          </a:solidFill>
                          <a:effectLst/>
                          <a:latin typeface="Arial Narrow" panose="020B0606020202030204" pitchFamily="34" charset="0"/>
                          <a:ea typeface="+mn-ea"/>
                          <a:cs typeface="+mn-cs"/>
                        </a:rPr>
                        <a:t>E estará convosco antes do prazo findar.</a:t>
                      </a:r>
                    </a:p>
                    <a:p>
                      <a:r>
                        <a:rPr lang="pt-BR" sz="2300" b="0" kern="1200" dirty="0">
                          <a:solidFill>
                            <a:schemeClr val="tx1"/>
                          </a:solidFill>
                          <a:effectLst/>
                          <a:latin typeface="Arial Narrow" panose="020B0606020202030204" pitchFamily="34" charset="0"/>
                          <a:ea typeface="+mn-ea"/>
                          <a:cs typeface="+mn-cs"/>
                        </a:rPr>
                        <a:t>Ai, Deus, onde ele está?</a:t>
                      </a:r>
                    </a:p>
                    <a:p>
                      <a:r>
                        <a:rPr lang="pt-BR" sz="1000" b="0" kern="1200" dirty="0">
                          <a:solidFill>
                            <a:schemeClr val="tx1"/>
                          </a:solidFill>
                          <a:effectLst/>
                          <a:latin typeface="Arial Narrow" panose="020B0606020202030204" pitchFamily="34" charset="0"/>
                          <a:ea typeface="+mn-ea"/>
                          <a:cs typeface="+mn-cs"/>
                        </a:rPr>
                        <a:t> </a:t>
                      </a:r>
                    </a:p>
                    <a:p>
                      <a:r>
                        <a:rPr lang="pt-BR" sz="2300" b="0" kern="1200" dirty="0">
                          <a:solidFill>
                            <a:schemeClr val="tx1"/>
                          </a:solidFill>
                          <a:effectLst/>
                          <a:latin typeface="Arial Narrow" panose="020B0606020202030204" pitchFamily="34" charset="0"/>
                          <a:ea typeface="+mn-ea"/>
                          <a:cs typeface="+mn-cs"/>
                        </a:rPr>
                        <a:t>E eu bem vos digo que está vivo e são</a:t>
                      </a:r>
                    </a:p>
                    <a:p>
                      <a:r>
                        <a:rPr lang="pt-BR" sz="2300" b="0" kern="1200" dirty="0">
                          <a:solidFill>
                            <a:schemeClr val="tx1"/>
                          </a:solidFill>
                          <a:effectLst/>
                          <a:latin typeface="Arial Narrow" panose="020B0606020202030204" pitchFamily="34" charset="0"/>
                          <a:ea typeface="+mn-ea"/>
                          <a:cs typeface="+mn-cs"/>
                        </a:rPr>
                        <a:t>E estará convosco antes do prazo passar.</a:t>
                      </a:r>
                    </a:p>
                    <a:p>
                      <a:r>
                        <a:rPr lang="pt-BR" sz="2300" b="0" kern="1200" dirty="0">
                          <a:solidFill>
                            <a:schemeClr val="tx1"/>
                          </a:solidFill>
                          <a:effectLst/>
                          <a:latin typeface="Arial Narrow" panose="020B0606020202030204" pitchFamily="34" charset="0"/>
                          <a:ea typeface="+mn-ea"/>
                          <a:cs typeface="+mn-cs"/>
                        </a:rPr>
                        <a:t>Ai, Deus, onde ele está?</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0240942"/>
                  </a:ext>
                </a:extLst>
              </a:tr>
            </a:tbl>
          </a:graphicData>
        </a:graphic>
      </p:graphicFrame>
      <p:sp>
        <p:nvSpPr>
          <p:cNvPr id="11" name="CaixaDeTexto 10">
            <a:extLst>
              <a:ext uri="{FF2B5EF4-FFF2-40B4-BE49-F238E27FC236}">
                <a16:creationId xmlns:a16="http://schemas.microsoft.com/office/drawing/2014/main" id="{985126CF-CCA3-9CB9-9AA6-532CC382767B}"/>
              </a:ext>
            </a:extLst>
          </p:cNvPr>
          <p:cNvSpPr txBox="1"/>
          <p:nvPr/>
        </p:nvSpPr>
        <p:spPr>
          <a:xfrm>
            <a:off x="403410" y="1081664"/>
            <a:ext cx="11385175" cy="446276"/>
          </a:xfrm>
          <a:prstGeom prst="rect">
            <a:avLst/>
          </a:prstGeom>
          <a:noFill/>
        </p:spPr>
        <p:txBody>
          <a:bodyPr wrap="square">
            <a:spAutoFit/>
          </a:bodyPr>
          <a:lstStyle/>
          <a:p>
            <a:pPr algn="ctr"/>
            <a:r>
              <a:rPr lang="pt-BR" sz="2300" b="1" dirty="0">
                <a:latin typeface="Arial Narrow" panose="020B0606020202030204" pitchFamily="34" charset="0"/>
              </a:rPr>
              <a:t>AI FLORES, AI FLORES DO VERDE PINO </a:t>
            </a:r>
            <a:r>
              <a:rPr lang="pt-BR" sz="2300" dirty="0">
                <a:latin typeface="Arial Narrow" panose="020B0606020202030204" pitchFamily="34" charset="0"/>
              </a:rPr>
              <a:t>(D. Dinis) (versão atualizada)</a:t>
            </a:r>
          </a:p>
        </p:txBody>
      </p:sp>
      <p:sp>
        <p:nvSpPr>
          <p:cNvPr id="3" name="CaixaDeTexto 2">
            <a:extLst>
              <a:ext uri="{FF2B5EF4-FFF2-40B4-BE49-F238E27FC236}">
                <a16:creationId xmlns:a16="http://schemas.microsoft.com/office/drawing/2014/main" id="{216FF01D-3867-7265-0B0D-E4F63502E51C}"/>
              </a:ext>
            </a:extLst>
          </p:cNvPr>
          <p:cNvSpPr txBox="1"/>
          <p:nvPr/>
        </p:nvSpPr>
        <p:spPr>
          <a:xfrm>
            <a:off x="434787" y="6271460"/>
            <a:ext cx="11322420" cy="292388"/>
          </a:xfrm>
          <a:prstGeom prst="rect">
            <a:avLst/>
          </a:prstGeom>
          <a:noFill/>
        </p:spPr>
        <p:txBody>
          <a:bodyPr wrap="square">
            <a:spAutoFit/>
          </a:bodyPr>
          <a:lstStyle/>
          <a:p>
            <a:pPr algn="r"/>
            <a:r>
              <a:rPr lang="pt-BR" sz="1300" dirty="0">
                <a:effectLst/>
                <a:latin typeface="Arial Narrow" panose="020B0606020202030204" pitchFamily="34" charset="0"/>
                <a:ea typeface="Calibri" panose="020F0502020204030204" pitchFamily="34" charset="0"/>
                <a:cs typeface="Arial" panose="020B0604020202020204" pitchFamily="34" charset="0"/>
              </a:rPr>
              <a:t>Disponível em: https://ead4.fgv.br/</a:t>
            </a:r>
            <a:r>
              <a:rPr lang="pt-BR" sz="1300" dirty="0" err="1">
                <a:effectLst/>
                <a:latin typeface="Arial Narrow" panose="020B0606020202030204" pitchFamily="34" charset="0"/>
                <a:ea typeface="Calibri" panose="020F0502020204030204" pitchFamily="34" charset="0"/>
                <a:cs typeface="Arial" panose="020B0604020202020204" pitchFamily="34" charset="0"/>
              </a:rPr>
              <a:t>producao</a:t>
            </a:r>
            <a:r>
              <a:rPr lang="pt-BR" sz="1300" dirty="0">
                <a:effectLst/>
                <a:latin typeface="Arial Narrow" panose="020B0606020202030204" pitchFamily="34" charset="0"/>
                <a:ea typeface="Calibri" panose="020F0502020204030204" pitchFamily="34" charset="0"/>
                <a:cs typeface="Arial" panose="020B0604020202020204" pitchFamily="34" charset="0"/>
              </a:rPr>
              <a:t>/</a:t>
            </a:r>
            <a:r>
              <a:rPr lang="pt-BR" sz="1300" dirty="0" err="1">
                <a:effectLst/>
                <a:latin typeface="Arial Narrow" panose="020B0606020202030204" pitchFamily="34" charset="0"/>
                <a:ea typeface="Calibri" panose="020F0502020204030204" pitchFamily="34" charset="0"/>
                <a:cs typeface="Arial" panose="020B0604020202020204" pitchFamily="34" charset="0"/>
              </a:rPr>
              <a:t>enem</a:t>
            </a:r>
            <a:r>
              <a:rPr lang="pt-BR" sz="1300" dirty="0">
                <a:effectLst/>
                <a:latin typeface="Arial Narrow" panose="020B0606020202030204" pitchFamily="34" charset="0"/>
                <a:ea typeface="Calibri" panose="020F0502020204030204" pitchFamily="34" charset="0"/>
                <a:cs typeface="Arial" panose="020B0604020202020204" pitchFamily="34" charset="0"/>
              </a:rPr>
              <a:t>/</a:t>
            </a:r>
            <a:r>
              <a:rPr lang="pt-BR" sz="1300" dirty="0" err="1">
                <a:effectLst/>
                <a:latin typeface="Arial Narrow" panose="020B0606020202030204" pitchFamily="34" charset="0"/>
                <a:ea typeface="Calibri" panose="020F0502020204030204" pitchFamily="34" charset="0"/>
                <a:cs typeface="Arial" panose="020B0604020202020204" pitchFamily="34" charset="0"/>
              </a:rPr>
              <a:t>portugues</a:t>
            </a:r>
            <a:r>
              <a:rPr lang="pt-BR" sz="1300" dirty="0">
                <a:effectLst/>
                <a:latin typeface="Arial Narrow" panose="020B0606020202030204" pitchFamily="34" charset="0"/>
                <a:ea typeface="Calibri" panose="020F0502020204030204" pitchFamily="34" charset="0"/>
                <a:cs typeface="Arial" panose="020B0604020202020204" pitchFamily="34" charset="0"/>
              </a:rPr>
              <a:t>/curso_2/aula2/artigos/Cantiga_de%20_Amigo_D_Dinis.pdf. Acesso em: 1º out. 2025.</a:t>
            </a:r>
            <a:endParaRPr lang="pt-BR" sz="1300" dirty="0"/>
          </a:p>
        </p:txBody>
      </p:sp>
    </p:spTree>
    <p:extLst>
      <p:ext uri="{BB962C8B-B14F-4D97-AF65-F5344CB8AC3E}">
        <p14:creationId xmlns:p14="http://schemas.microsoft.com/office/powerpoint/2010/main" val="135016854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40466-EECA-932E-E1D4-7BF29D4929F8}"/>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C8DF3CBC-983A-BB04-46C2-8E03A3EDB977}"/>
              </a:ext>
            </a:extLst>
          </p:cNvPr>
          <p:cNvSpPr txBox="1"/>
          <p:nvPr/>
        </p:nvSpPr>
        <p:spPr>
          <a:xfrm>
            <a:off x="419100" y="2486630"/>
            <a:ext cx="11353800" cy="3124702"/>
          </a:xfrm>
          <a:prstGeom prst="rect">
            <a:avLst/>
          </a:prstGeom>
          <a:noFill/>
        </p:spPr>
        <p:txBody>
          <a:bodyPr wrap="square" rtlCol="0">
            <a:spAutoFit/>
          </a:bodyPr>
          <a:lstStyle/>
          <a:p>
            <a:pPr algn="just">
              <a:lnSpc>
                <a:spcPct val="110000"/>
              </a:lnSpc>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9.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Na cantiga de amigo, o tema mais frequente é a saudade e o lamento amoroso de uma mulher que sofre com a ausência do amado que, muitas vezes, partiu, morreu na guerra... É a dúvida do retorno do amado que a faz sofrer, ou a certeza de ele não vai mais voltar. Agora responda:</a:t>
            </a:r>
          </a:p>
          <a:p>
            <a:pPr algn="just">
              <a:lnSpc>
                <a:spcPct val="110000"/>
              </a:lnSpc>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Qual é o tema da cantiga “Ai flores, ai flores do verde pino”?</a:t>
            </a:r>
          </a:p>
          <a:p>
            <a:pPr algn="just">
              <a:lnSpc>
                <a:spcPct val="110000"/>
              </a:lnSpc>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tema dessa cantiga é o amor não correspondido ou frustrado, marcado pela ausência e deslealdade do amado.</a:t>
            </a:r>
          </a:p>
          <a:p>
            <a:pPr algn="just">
              <a:lnSpc>
                <a:spcPct val="110000"/>
              </a:lnSpc>
              <a:buNone/>
            </a:pPr>
            <a:endPar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0000"/>
              </a:lnSpc>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b) De quem é a voz do eu lírico na cantiga “Ai flores, ai flores do verde pino”?</a:t>
            </a:r>
          </a:p>
        </p:txBody>
      </p:sp>
      <p:sp>
        <p:nvSpPr>
          <p:cNvPr id="3" name="CaixaDeTexto 2">
            <a:extLst>
              <a:ext uri="{FF2B5EF4-FFF2-40B4-BE49-F238E27FC236}">
                <a16:creationId xmlns:a16="http://schemas.microsoft.com/office/drawing/2014/main" id="{1CF64733-93F2-8E05-5D6D-2920009EF3C0}"/>
              </a:ext>
            </a:extLst>
          </p:cNvPr>
          <p:cNvSpPr txBox="1"/>
          <p:nvPr/>
        </p:nvSpPr>
        <p:spPr>
          <a:xfrm>
            <a:off x="419100" y="962326"/>
            <a:ext cx="11353799" cy="1154162"/>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Estudante, ouça a Cantiga “Ai flores, ai flores do verde pino” na seguinte versão: José Augusto Alegria</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Editor, Compositor </a:t>
            </a:r>
            <a:r>
              <a:rPr lang="pt-BR" sz="2300" b="1" kern="100" dirty="0" err="1">
                <a:effectLst/>
                <a:latin typeface="Arial Narrow" panose="020B0606020202030204" pitchFamily="34" charset="0"/>
                <a:ea typeface="Calibri" panose="020F0502020204030204" pitchFamily="34" charset="0"/>
                <a:cs typeface="Arial" panose="020B0604020202020204" pitchFamily="34" charset="0"/>
              </a:rPr>
              <a:t>Mondeguinas</a:t>
            </a:r>
            <a:r>
              <a:rPr lang="pt-BR" sz="2300" b="1" kern="100" dirty="0">
                <a:effectLst/>
                <a:latin typeface="Arial Narrow" panose="020B0606020202030204" pitchFamily="34" charset="0"/>
                <a:ea typeface="Calibri" panose="020F0502020204030204" pitchFamily="34" charset="0"/>
                <a:cs typeface="Arial" panose="020B0604020202020204" pitchFamily="34" charset="0"/>
              </a:rPr>
              <a:t> - Tuna Feminina da Universidade de Coimbra</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Intérprete (conjunto). Acesse o link: </a:t>
            </a:r>
            <a:r>
              <a:rPr lang="pt-BR" sz="2300" u="sng" kern="100" dirty="0">
                <a:solidFill>
                  <a:srgbClr val="0563C1"/>
                </a:solidFill>
                <a:effectLst/>
                <a:latin typeface="Arial Narrow" panose="020B0606020202030204" pitchFamily="34" charset="0"/>
                <a:ea typeface="Calibri" panose="020F0502020204030204" pitchFamily="34" charset="0"/>
                <a:cs typeface="Arial" panose="020B0604020202020204" pitchFamily="34" charset="0"/>
                <a:hlinkClick r:id="rId2"/>
              </a:rPr>
              <a:t>https://cantigas.fcsh.unl.pt/</a:t>
            </a:r>
            <a:r>
              <a:rPr lang="pt-BR" sz="2300" u="sng" kern="100" dirty="0" err="1">
                <a:solidFill>
                  <a:srgbClr val="0563C1"/>
                </a:solidFill>
                <a:effectLst/>
                <a:latin typeface="Arial Narrow" panose="020B0606020202030204" pitchFamily="34" charset="0"/>
                <a:ea typeface="Calibri" panose="020F0502020204030204" pitchFamily="34" charset="0"/>
                <a:cs typeface="Arial" panose="020B0604020202020204" pitchFamily="34" charset="0"/>
                <a:hlinkClick r:id="rId2"/>
              </a:rPr>
              <a:t>versaomusical.asp?cdcant</a:t>
            </a:r>
            <a:r>
              <a:rPr lang="pt-BR" sz="2300" u="sng" kern="100" dirty="0">
                <a:solidFill>
                  <a:srgbClr val="0563C1"/>
                </a:solidFill>
                <a:effectLst/>
                <a:latin typeface="Arial Narrow" panose="020B0606020202030204" pitchFamily="34" charset="0"/>
                <a:ea typeface="Calibri" panose="020F0502020204030204" pitchFamily="34" charset="0"/>
                <a:cs typeface="Arial" panose="020B0604020202020204" pitchFamily="34" charset="0"/>
                <a:hlinkClick r:id="rId2"/>
              </a:rPr>
              <a:t>=592&amp;cdvm=457</a:t>
            </a:r>
            <a:r>
              <a:rPr lang="pt-BR" sz="23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3364361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3C8AC-3D2E-85E2-8CC7-17DA3D9C7745}"/>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AA66DEA2-03B2-399B-44F3-66EC8271289C}"/>
              </a:ext>
            </a:extLst>
          </p:cNvPr>
          <p:cNvSpPr txBox="1"/>
          <p:nvPr/>
        </p:nvSpPr>
        <p:spPr>
          <a:xfrm>
            <a:off x="376518" y="899876"/>
            <a:ext cx="11353800" cy="2090701"/>
          </a:xfrm>
          <a:prstGeom prst="rect">
            <a:avLst/>
          </a:prstGeom>
          <a:noFill/>
        </p:spPr>
        <p:txBody>
          <a:bodyPr wrap="square" rtlCol="0">
            <a:spAutoFit/>
          </a:bodyPr>
          <a:lstStyle/>
          <a:p>
            <a:pPr algn="just">
              <a:lnSpc>
                <a:spcPct val="110000"/>
              </a:lnSpc>
              <a:buNone/>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10. </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personificação é uma figura de linguagem que consiste em utilizar características humanas (seres animados) para atribuir sentimentos, qualidades e ações aos seres irracionais e objetos inanimados. É também conhecida como prosopopeia. No Texto II: “Ai flores, ai flores do verde pino”, ocorre a personificação. Transcreva versos que apresentam personificação e justifique por que isso ocorre.</a:t>
            </a:r>
          </a:p>
        </p:txBody>
      </p:sp>
    </p:spTree>
    <p:extLst>
      <p:ext uri="{BB962C8B-B14F-4D97-AF65-F5344CB8AC3E}">
        <p14:creationId xmlns:p14="http://schemas.microsoft.com/office/powerpoint/2010/main" val="240038779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F1AAE-AB79-24BC-335D-12B98BAE474A}"/>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4E008923-C7ED-FA9D-9E7C-A00711B87137}"/>
              </a:ext>
            </a:extLst>
          </p:cNvPr>
          <p:cNvSpPr txBox="1"/>
          <p:nvPr/>
        </p:nvSpPr>
        <p:spPr>
          <a:xfrm>
            <a:off x="439270" y="899876"/>
            <a:ext cx="11291047" cy="839332"/>
          </a:xfrm>
          <a:prstGeom prst="rect">
            <a:avLst/>
          </a:prstGeom>
          <a:solidFill>
            <a:schemeClr val="bg1">
              <a:lumMod val="95000"/>
            </a:schemeClr>
          </a:solidFill>
        </p:spPr>
        <p:txBody>
          <a:bodyPr wrap="square" rtlCol="0">
            <a:spAutoFit/>
          </a:bodyPr>
          <a:lstStyle/>
          <a:p>
            <a:pPr algn="just">
              <a:lnSpc>
                <a:spcPct val="110000"/>
              </a:lnSpc>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Olá, estudante! Juntos(as), nós aprendemos muito mais. Que tal ler (reler) os textos junto com seu(sua) professor(a) e colegas para realizarem as atividades? Vamos lá, vai ser legal!!!</a:t>
            </a:r>
            <a:endPar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endParaRPr>
          </a:p>
        </p:txBody>
      </p:sp>
      <p:sp>
        <p:nvSpPr>
          <p:cNvPr id="2" name="CaixaDeTexto 1">
            <a:extLst>
              <a:ext uri="{FF2B5EF4-FFF2-40B4-BE49-F238E27FC236}">
                <a16:creationId xmlns:a16="http://schemas.microsoft.com/office/drawing/2014/main" id="{B57917E0-4FBA-18C5-9FAE-8BE3BE148955}"/>
              </a:ext>
            </a:extLst>
          </p:cNvPr>
          <p:cNvSpPr txBox="1"/>
          <p:nvPr/>
        </p:nvSpPr>
        <p:spPr>
          <a:xfrm>
            <a:off x="439271" y="2259106"/>
            <a:ext cx="11291046" cy="1508105"/>
          </a:xfrm>
          <a:prstGeom prst="rect">
            <a:avLst/>
          </a:prstGeom>
          <a:solidFill>
            <a:schemeClr val="bg1">
              <a:lumMod val="95000"/>
            </a:schemeClr>
          </a:solidFill>
        </p:spPr>
        <p:txBody>
          <a:bodyPr wrap="square" rtlCol="0">
            <a:spAutoFit/>
          </a:bodyPr>
          <a:lstStyle/>
          <a:p>
            <a:pPr algn="just"/>
            <a:r>
              <a:rPr lang="pt-BR" sz="2300" b="1" dirty="0">
                <a:latin typeface="Arial Narrow" panose="020B0606020202030204" pitchFamily="34" charset="0"/>
              </a:rPr>
              <a:t>Estudante, releia o texto “Cantiga da Ribeirinha”, de Paio Soares de Taveirós. Após, leia alguns versos da música ‘Sinônimos’, interpretada por Chitãozinho &amp; Xororó (part. Zé Ramalho), para responder as próximas atividades. Para ouvir a música, acesse o link: https://www.youtube.com/</a:t>
            </a:r>
            <a:r>
              <a:rPr lang="pt-BR" sz="2300" b="1" dirty="0" err="1">
                <a:latin typeface="Arial Narrow" panose="020B0606020202030204" pitchFamily="34" charset="0"/>
              </a:rPr>
              <a:t>watch?v</a:t>
            </a:r>
            <a:r>
              <a:rPr lang="pt-BR" sz="2300" b="1" dirty="0">
                <a:latin typeface="Arial Narrow" panose="020B0606020202030204" pitchFamily="34" charset="0"/>
              </a:rPr>
              <a:t>=7EjIdjKNRls. </a:t>
            </a:r>
            <a:endParaRPr lang="pt-BR" dirty="0"/>
          </a:p>
        </p:txBody>
      </p:sp>
    </p:spTree>
    <p:extLst>
      <p:ext uri="{BB962C8B-B14F-4D97-AF65-F5344CB8AC3E}">
        <p14:creationId xmlns:p14="http://schemas.microsoft.com/office/powerpoint/2010/main" val="247138402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938DE-FAB4-B4E7-C3C2-B7DC8286F02C}"/>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0C9E0FE6-65F2-E4D0-215E-E1E0397CA7F6}"/>
              </a:ext>
            </a:extLst>
          </p:cNvPr>
          <p:cNvSpPr txBox="1"/>
          <p:nvPr/>
        </p:nvSpPr>
        <p:spPr>
          <a:xfrm>
            <a:off x="367551" y="769858"/>
            <a:ext cx="11456895" cy="446276"/>
          </a:xfrm>
          <a:prstGeom prst="rect">
            <a:avLst/>
          </a:prstGeom>
          <a:noFill/>
        </p:spPr>
        <p:txBody>
          <a:bodyPr wrap="square">
            <a:spAutoFit/>
          </a:bodyPr>
          <a:lstStyle/>
          <a:p>
            <a:r>
              <a:rPr lang="pt-BR" sz="2300" dirty="0">
                <a:effectLst/>
                <a:latin typeface="Arial Narrow" panose="020B0606020202030204" pitchFamily="34" charset="0"/>
                <a:ea typeface="Calibri" panose="020F0502020204030204" pitchFamily="34" charset="0"/>
                <a:cs typeface="Arial" panose="020B0604020202020204" pitchFamily="34" charset="0"/>
              </a:rPr>
              <a:t>Leia os textos.</a:t>
            </a:r>
            <a:endParaRPr lang="pt-BR" sz="2300" dirty="0"/>
          </a:p>
        </p:txBody>
      </p:sp>
      <p:graphicFrame>
        <p:nvGraphicFramePr>
          <p:cNvPr id="9" name="Tabela 8">
            <a:extLst>
              <a:ext uri="{FF2B5EF4-FFF2-40B4-BE49-F238E27FC236}">
                <a16:creationId xmlns:a16="http://schemas.microsoft.com/office/drawing/2014/main" id="{FB6F003F-533A-62F6-611A-47EA64E4D6BF}"/>
              </a:ext>
            </a:extLst>
          </p:cNvPr>
          <p:cNvGraphicFramePr>
            <a:graphicFrameLocks noGrp="1"/>
          </p:cNvGraphicFramePr>
          <p:nvPr>
            <p:extLst>
              <p:ext uri="{D42A27DB-BD31-4B8C-83A1-F6EECF244321}">
                <p14:modId xmlns:p14="http://schemas.microsoft.com/office/powerpoint/2010/main" val="1793898044"/>
              </p:ext>
            </p:extLst>
          </p:nvPr>
        </p:nvGraphicFramePr>
        <p:xfrm>
          <a:off x="434787" y="2126105"/>
          <a:ext cx="11322420" cy="2895600"/>
        </p:xfrm>
        <a:graphic>
          <a:graphicData uri="http://schemas.openxmlformats.org/drawingml/2006/table">
            <a:tbl>
              <a:tblPr firstRow="1" bandRow="1">
                <a:tableStyleId>{5C22544A-7EE6-4342-B048-85BDC9FD1C3A}</a:tableStyleId>
              </a:tblPr>
              <a:tblGrid>
                <a:gridCol w="5667381">
                  <a:extLst>
                    <a:ext uri="{9D8B030D-6E8A-4147-A177-3AD203B41FA5}">
                      <a16:colId xmlns:a16="http://schemas.microsoft.com/office/drawing/2014/main" val="1752093362"/>
                    </a:ext>
                  </a:extLst>
                </a:gridCol>
                <a:gridCol w="5655039">
                  <a:extLst>
                    <a:ext uri="{9D8B030D-6E8A-4147-A177-3AD203B41FA5}">
                      <a16:colId xmlns:a16="http://schemas.microsoft.com/office/drawing/2014/main" val="2089783691"/>
                    </a:ext>
                  </a:extLst>
                </a:gridCol>
              </a:tblGrid>
              <a:tr h="370840">
                <a:tc>
                  <a:txBody>
                    <a:bodyPr/>
                    <a:lstStyle/>
                    <a:p>
                      <a:r>
                        <a:rPr lang="pt-BR" sz="2300" b="0" kern="1200" dirty="0">
                          <a:solidFill>
                            <a:schemeClr val="tx1"/>
                          </a:solidFill>
                          <a:effectLst/>
                          <a:latin typeface="Arial Narrow" panose="020B0606020202030204" pitchFamily="34" charset="0"/>
                          <a:ea typeface="+mn-ea"/>
                          <a:cs typeface="+mn-cs"/>
                        </a:rPr>
                        <a:t>No mundo não conheço quem se compare</a:t>
                      </a:r>
                    </a:p>
                    <a:p>
                      <a:r>
                        <a:rPr lang="pt-BR" sz="2300" b="0" kern="1200" dirty="0">
                          <a:solidFill>
                            <a:schemeClr val="tx1"/>
                          </a:solidFill>
                          <a:effectLst/>
                          <a:latin typeface="Arial Narrow" panose="020B0606020202030204" pitchFamily="34" charset="0"/>
                          <a:ea typeface="+mn-ea"/>
                          <a:cs typeface="+mn-cs"/>
                        </a:rPr>
                        <a:t>A mim enquanto eu viver como vivo,</a:t>
                      </a:r>
                    </a:p>
                    <a:p>
                      <a:r>
                        <a:rPr lang="pt-BR" sz="2300" b="0" kern="1200" dirty="0">
                          <a:solidFill>
                            <a:schemeClr val="tx1"/>
                          </a:solidFill>
                          <a:effectLst/>
                          <a:latin typeface="Arial Narrow" panose="020B0606020202030204" pitchFamily="34" charset="0"/>
                          <a:ea typeface="+mn-ea"/>
                          <a:cs typeface="+mn-cs"/>
                        </a:rPr>
                        <a:t>Pois eu morro por vós – ai!</a:t>
                      </a:r>
                    </a:p>
                    <a:p>
                      <a:r>
                        <a:rPr lang="pt-BR" sz="2300" b="0" kern="1200" dirty="0">
                          <a:solidFill>
                            <a:schemeClr val="tx1"/>
                          </a:solidFill>
                          <a:effectLst/>
                          <a:latin typeface="Arial Narrow" panose="020B0606020202030204" pitchFamily="34" charset="0"/>
                          <a:ea typeface="+mn-ea"/>
                          <a:cs typeface="+mn-cs"/>
                        </a:rPr>
                        <a:t>Senhora alva e de faces rosadas,</a:t>
                      </a:r>
                    </a:p>
                    <a:p>
                      <a:r>
                        <a:rPr lang="pt-BR" sz="2300" b="0" kern="1200" dirty="0">
                          <a:solidFill>
                            <a:schemeClr val="tx1"/>
                          </a:solidFill>
                          <a:effectLst/>
                          <a:latin typeface="Arial Narrow" panose="020B0606020202030204" pitchFamily="34" charset="0"/>
                          <a:ea typeface="+mn-ea"/>
                          <a:cs typeface="+mn-cs"/>
                        </a:rPr>
                        <a:t>Quereis que eu vos retrate</a:t>
                      </a:r>
                    </a:p>
                    <a:p>
                      <a:r>
                        <a:rPr lang="pt-BR" sz="2300" b="0" kern="1200" dirty="0">
                          <a:solidFill>
                            <a:schemeClr val="tx1"/>
                          </a:solidFill>
                          <a:effectLst/>
                          <a:latin typeface="Arial Narrow" panose="020B0606020202030204" pitchFamily="34" charset="0"/>
                          <a:ea typeface="+mn-ea"/>
                          <a:cs typeface="+mn-cs"/>
                        </a:rPr>
                        <a:t>Quando eu vos vi sem manto!</a:t>
                      </a:r>
                    </a:p>
                    <a:p>
                      <a:r>
                        <a:rPr lang="pt-BR" sz="2300" b="0" kern="1200" dirty="0">
                          <a:solidFill>
                            <a:schemeClr val="tx1"/>
                          </a:solidFill>
                          <a:effectLst/>
                          <a:latin typeface="Arial Narrow" panose="020B0606020202030204" pitchFamily="34" charset="0"/>
                          <a:ea typeface="+mn-ea"/>
                          <a:cs typeface="+mn-cs"/>
                        </a:rPr>
                        <a:t>Infeliz o dia em que acordei,</a:t>
                      </a:r>
                    </a:p>
                    <a:p>
                      <a:r>
                        <a:rPr lang="pt-BR" sz="2300" b="0" kern="1200" dirty="0">
                          <a:solidFill>
                            <a:schemeClr val="tx1"/>
                          </a:solidFill>
                          <a:effectLst/>
                          <a:latin typeface="Arial Narrow" panose="020B0606020202030204" pitchFamily="34" charset="0"/>
                          <a:ea typeface="+mn-ea"/>
                          <a:cs typeface="+mn-cs"/>
                        </a:rPr>
                        <a:t>Que então eu vos vi linda!</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pt-BR" sz="2300" b="0" kern="1200" dirty="0">
                          <a:solidFill>
                            <a:schemeClr val="tx1"/>
                          </a:solidFill>
                          <a:effectLst/>
                          <a:latin typeface="Arial Narrow" panose="020B0606020202030204" pitchFamily="34" charset="0"/>
                          <a:ea typeface="+mn-ea"/>
                          <a:cs typeface="+mn-cs"/>
                        </a:rPr>
                        <a:t>E, minha senhora, desde aquele dia, ai!</a:t>
                      </a:r>
                    </a:p>
                    <a:p>
                      <a:r>
                        <a:rPr lang="pt-BR" sz="2300" b="0" kern="1200" dirty="0">
                          <a:solidFill>
                            <a:schemeClr val="tx1"/>
                          </a:solidFill>
                          <a:effectLst/>
                          <a:latin typeface="Arial Narrow" panose="020B0606020202030204" pitchFamily="34" charset="0"/>
                          <a:ea typeface="+mn-ea"/>
                          <a:cs typeface="+mn-cs"/>
                        </a:rPr>
                        <a:t>As coisas ficaram mal para mim,</a:t>
                      </a:r>
                    </a:p>
                    <a:p>
                      <a:r>
                        <a:rPr lang="pt-BR" sz="2300" b="0" kern="1200" dirty="0">
                          <a:solidFill>
                            <a:schemeClr val="tx1"/>
                          </a:solidFill>
                          <a:effectLst/>
                          <a:latin typeface="Arial Narrow" panose="020B0606020202030204" pitchFamily="34" charset="0"/>
                          <a:ea typeface="+mn-ea"/>
                          <a:cs typeface="+mn-cs"/>
                        </a:rPr>
                        <a:t>E vós, filha de Dom Paio</a:t>
                      </a:r>
                    </a:p>
                    <a:p>
                      <a:r>
                        <a:rPr lang="pt-BR" sz="2300" b="0" kern="1200" dirty="0">
                          <a:solidFill>
                            <a:schemeClr val="tx1"/>
                          </a:solidFill>
                          <a:effectLst/>
                          <a:latin typeface="Arial Narrow" panose="020B0606020202030204" pitchFamily="34" charset="0"/>
                          <a:ea typeface="+mn-ea"/>
                          <a:cs typeface="+mn-cs"/>
                        </a:rPr>
                        <a:t>Moniz, bem vos parece</a:t>
                      </a:r>
                    </a:p>
                    <a:p>
                      <a:r>
                        <a:rPr lang="pt-BR" sz="2300" b="0" kern="1200" dirty="0">
                          <a:solidFill>
                            <a:schemeClr val="tx1"/>
                          </a:solidFill>
                          <a:effectLst/>
                          <a:latin typeface="Arial Narrow" panose="020B0606020202030204" pitchFamily="34" charset="0"/>
                          <a:ea typeface="+mn-ea"/>
                          <a:cs typeface="+mn-cs"/>
                        </a:rPr>
                        <a:t>Que eu deva receber por vós roupa luxuosa,</a:t>
                      </a:r>
                    </a:p>
                    <a:p>
                      <a:r>
                        <a:rPr lang="pt-BR" sz="2300" b="0" kern="1200" dirty="0">
                          <a:solidFill>
                            <a:schemeClr val="tx1"/>
                          </a:solidFill>
                          <a:effectLst/>
                          <a:latin typeface="Arial Narrow" panose="020B0606020202030204" pitchFamily="34" charset="0"/>
                          <a:ea typeface="+mn-ea"/>
                          <a:cs typeface="+mn-cs"/>
                        </a:rPr>
                        <a:t>Pois, eu, minha senhora, de presente</a:t>
                      </a:r>
                    </a:p>
                    <a:p>
                      <a:r>
                        <a:rPr lang="pt-BR" sz="2300" b="0" kern="1200" dirty="0">
                          <a:solidFill>
                            <a:schemeClr val="tx1"/>
                          </a:solidFill>
                          <a:effectLst/>
                          <a:latin typeface="Arial Narrow" panose="020B0606020202030204" pitchFamily="34" charset="0"/>
                          <a:ea typeface="+mn-ea"/>
                          <a:cs typeface="+mn-cs"/>
                        </a:rPr>
                        <a:t>Nunca tive de vós nem terei</a:t>
                      </a:r>
                    </a:p>
                    <a:p>
                      <a:r>
                        <a:rPr lang="pt-BR" sz="2300" b="0" kern="1200" dirty="0">
                          <a:solidFill>
                            <a:schemeClr val="tx1"/>
                          </a:solidFill>
                          <a:effectLst/>
                          <a:latin typeface="Arial Narrow" panose="020B0606020202030204" pitchFamily="34" charset="0"/>
                          <a:ea typeface="+mn-ea"/>
                          <a:cs typeface="+mn-cs"/>
                        </a:rPr>
                        <a:t>Qualquer coisa de mínimo valor.</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0240942"/>
                  </a:ext>
                </a:extLst>
              </a:tr>
            </a:tbl>
          </a:graphicData>
        </a:graphic>
      </p:graphicFrame>
      <p:sp>
        <p:nvSpPr>
          <p:cNvPr id="11" name="CaixaDeTexto 10">
            <a:extLst>
              <a:ext uri="{FF2B5EF4-FFF2-40B4-BE49-F238E27FC236}">
                <a16:creationId xmlns:a16="http://schemas.microsoft.com/office/drawing/2014/main" id="{29D8F33A-7EB4-6266-1861-F9E627E09810}"/>
              </a:ext>
            </a:extLst>
          </p:cNvPr>
          <p:cNvSpPr txBox="1"/>
          <p:nvPr/>
        </p:nvSpPr>
        <p:spPr>
          <a:xfrm>
            <a:off x="403410" y="1081664"/>
            <a:ext cx="11385175" cy="800219"/>
          </a:xfrm>
          <a:prstGeom prst="rect">
            <a:avLst/>
          </a:prstGeom>
          <a:noFill/>
        </p:spPr>
        <p:txBody>
          <a:bodyPr wrap="square">
            <a:spAutoFit/>
          </a:bodyPr>
          <a:lstStyle/>
          <a:p>
            <a:pPr algn="ctr"/>
            <a:r>
              <a:rPr lang="pt-BR" sz="2300" b="1" dirty="0">
                <a:latin typeface="Arial Narrow" panose="020B0606020202030204" pitchFamily="34" charset="0"/>
              </a:rPr>
              <a:t>Cantiga da Ribeirinha</a:t>
            </a:r>
          </a:p>
          <a:p>
            <a:pPr algn="ctr"/>
            <a:r>
              <a:rPr lang="pt-BR" sz="2300" dirty="0">
                <a:latin typeface="Arial Narrow" panose="020B0606020202030204" pitchFamily="34" charset="0"/>
              </a:rPr>
              <a:t>Paio Soares de Taveirós (versão atualizada)</a:t>
            </a:r>
          </a:p>
        </p:txBody>
      </p:sp>
      <p:sp>
        <p:nvSpPr>
          <p:cNvPr id="4" name="CaixaDeTexto 3">
            <a:extLst>
              <a:ext uri="{FF2B5EF4-FFF2-40B4-BE49-F238E27FC236}">
                <a16:creationId xmlns:a16="http://schemas.microsoft.com/office/drawing/2014/main" id="{B8C73948-346F-82F2-1359-2ECF5E623C39}"/>
              </a:ext>
            </a:extLst>
          </p:cNvPr>
          <p:cNvSpPr txBox="1"/>
          <p:nvPr/>
        </p:nvSpPr>
        <p:spPr>
          <a:xfrm>
            <a:off x="434787" y="5164812"/>
            <a:ext cx="11322420" cy="292388"/>
          </a:xfrm>
          <a:prstGeom prst="rect">
            <a:avLst/>
          </a:prstGeom>
          <a:noFill/>
        </p:spPr>
        <p:txBody>
          <a:bodyPr wrap="square">
            <a:spAutoFit/>
          </a:bodyPr>
          <a:lstStyle/>
          <a:p>
            <a:pPr algn="r"/>
            <a:r>
              <a:rPr lang="pt-BR" sz="13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Disponível em: https://efape.educacao.sp.gov.br/</a:t>
            </a:r>
            <a:r>
              <a:rPr lang="pt-BR" sz="13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curriculopaulista</a:t>
            </a:r>
            <a:r>
              <a:rPr lang="pt-BR" sz="13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
            </a:r>
            <a:r>
              <a:rPr lang="pt-BR" sz="13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wp-content</a:t>
            </a:r>
            <a:r>
              <a:rPr lang="pt-BR" sz="13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/uploads/2022/10/2022002-00-EM_2A_CP_4B_miolo_LGG_WEB.pdf. Acesso em: 23 out. 2025.</a:t>
            </a:r>
            <a:endParaRPr lang="pt-BR" sz="1300" dirty="0"/>
          </a:p>
        </p:txBody>
      </p:sp>
    </p:spTree>
    <p:extLst>
      <p:ext uri="{BB962C8B-B14F-4D97-AF65-F5344CB8AC3E}">
        <p14:creationId xmlns:p14="http://schemas.microsoft.com/office/powerpoint/2010/main" val="24324935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1493A-8A09-3B79-6E66-C611BA8761A0}"/>
            </a:ext>
          </a:extLst>
        </p:cNvPr>
        <p:cNvGrpSpPr/>
        <p:nvPr/>
      </p:nvGrpSpPr>
      <p:grpSpPr>
        <a:xfrm>
          <a:off x="0" y="0"/>
          <a:ext cx="0" cy="0"/>
          <a:chOff x="0" y="0"/>
          <a:chExt cx="0" cy="0"/>
        </a:xfrm>
      </p:grpSpPr>
      <p:graphicFrame>
        <p:nvGraphicFramePr>
          <p:cNvPr id="9" name="Tabela 8">
            <a:extLst>
              <a:ext uri="{FF2B5EF4-FFF2-40B4-BE49-F238E27FC236}">
                <a16:creationId xmlns:a16="http://schemas.microsoft.com/office/drawing/2014/main" id="{15D98582-846D-7225-15C9-24348503FADF}"/>
              </a:ext>
            </a:extLst>
          </p:cNvPr>
          <p:cNvGraphicFramePr>
            <a:graphicFrameLocks noGrp="1"/>
          </p:cNvGraphicFramePr>
          <p:nvPr>
            <p:extLst>
              <p:ext uri="{D42A27DB-BD31-4B8C-83A1-F6EECF244321}">
                <p14:modId xmlns:p14="http://schemas.microsoft.com/office/powerpoint/2010/main" val="599290022"/>
              </p:ext>
            </p:extLst>
          </p:nvPr>
        </p:nvGraphicFramePr>
        <p:xfrm>
          <a:off x="434786" y="1845532"/>
          <a:ext cx="11322420" cy="4549140"/>
        </p:xfrm>
        <a:graphic>
          <a:graphicData uri="http://schemas.openxmlformats.org/drawingml/2006/table">
            <a:tbl>
              <a:tblPr firstRow="1" bandRow="1">
                <a:tableStyleId>{5C22544A-7EE6-4342-B048-85BDC9FD1C3A}</a:tableStyleId>
              </a:tblPr>
              <a:tblGrid>
                <a:gridCol w="5667381">
                  <a:extLst>
                    <a:ext uri="{9D8B030D-6E8A-4147-A177-3AD203B41FA5}">
                      <a16:colId xmlns:a16="http://schemas.microsoft.com/office/drawing/2014/main" val="1752093362"/>
                    </a:ext>
                  </a:extLst>
                </a:gridCol>
                <a:gridCol w="5655039">
                  <a:extLst>
                    <a:ext uri="{9D8B030D-6E8A-4147-A177-3AD203B41FA5}">
                      <a16:colId xmlns:a16="http://schemas.microsoft.com/office/drawing/2014/main" val="2089783691"/>
                    </a:ext>
                  </a:extLst>
                </a:gridCol>
              </a:tblGrid>
              <a:tr h="370840">
                <a:tc>
                  <a:txBody>
                    <a:bodyPr/>
                    <a:lstStyle/>
                    <a:p>
                      <a:r>
                        <a:rPr lang="pt-BR" sz="2250" b="0" kern="1200" dirty="0">
                          <a:solidFill>
                            <a:schemeClr val="tx1"/>
                          </a:solidFill>
                          <a:effectLst/>
                          <a:latin typeface="Arial Narrow" panose="020B0606020202030204" pitchFamily="34" charset="0"/>
                          <a:ea typeface="+mn-ea"/>
                          <a:cs typeface="+mn-cs"/>
                        </a:rPr>
                        <a:t>Quanto o tempo o coração</a:t>
                      </a:r>
                    </a:p>
                    <a:p>
                      <a:r>
                        <a:rPr lang="pt-BR" sz="2250" b="0" kern="1200" dirty="0">
                          <a:solidFill>
                            <a:schemeClr val="tx1"/>
                          </a:solidFill>
                          <a:effectLst/>
                          <a:latin typeface="Arial Narrow" panose="020B0606020202030204" pitchFamily="34" charset="0"/>
                          <a:ea typeface="+mn-ea"/>
                          <a:cs typeface="+mn-cs"/>
                        </a:rPr>
                        <a:t>Leva pra saber</a:t>
                      </a:r>
                    </a:p>
                    <a:p>
                      <a:r>
                        <a:rPr lang="pt-BR" sz="2250" b="0" kern="1200" dirty="0">
                          <a:solidFill>
                            <a:schemeClr val="tx1"/>
                          </a:solidFill>
                          <a:effectLst/>
                          <a:latin typeface="Arial Narrow" panose="020B0606020202030204" pitchFamily="34" charset="0"/>
                          <a:ea typeface="+mn-ea"/>
                          <a:cs typeface="+mn-cs"/>
                        </a:rPr>
                        <a:t>Que o sinônimo de amar</a:t>
                      </a:r>
                    </a:p>
                    <a:p>
                      <a:r>
                        <a:rPr lang="pt-BR" sz="2250" b="0" kern="1200" dirty="0">
                          <a:solidFill>
                            <a:schemeClr val="tx1"/>
                          </a:solidFill>
                          <a:effectLst/>
                          <a:latin typeface="Arial Narrow" panose="020B0606020202030204" pitchFamily="34" charset="0"/>
                          <a:ea typeface="+mn-ea"/>
                          <a:cs typeface="+mn-cs"/>
                        </a:rPr>
                        <a:t>É sofrer</a:t>
                      </a:r>
                    </a:p>
                    <a:p>
                      <a:r>
                        <a:rPr lang="pt-BR" sz="2250" b="0" kern="1200" dirty="0">
                          <a:solidFill>
                            <a:schemeClr val="tx1"/>
                          </a:solidFill>
                          <a:effectLst/>
                          <a:latin typeface="Arial Narrow" panose="020B0606020202030204" pitchFamily="34" charset="0"/>
                          <a:ea typeface="+mn-ea"/>
                          <a:cs typeface="+mn-cs"/>
                        </a:rPr>
                        <a:t>No aroma de amores</a:t>
                      </a:r>
                    </a:p>
                    <a:p>
                      <a:r>
                        <a:rPr lang="pt-BR" sz="2250" b="0" kern="1200" dirty="0">
                          <a:solidFill>
                            <a:schemeClr val="tx1"/>
                          </a:solidFill>
                          <a:effectLst/>
                          <a:latin typeface="Arial Narrow" panose="020B0606020202030204" pitchFamily="34" charset="0"/>
                          <a:ea typeface="+mn-ea"/>
                          <a:cs typeface="+mn-cs"/>
                        </a:rPr>
                        <a:t>Pode haver espinhos</a:t>
                      </a:r>
                    </a:p>
                    <a:p>
                      <a:r>
                        <a:rPr lang="pt-BR" sz="2250" b="0" kern="1200" dirty="0">
                          <a:solidFill>
                            <a:schemeClr val="tx1"/>
                          </a:solidFill>
                          <a:effectLst/>
                          <a:latin typeface="Arial Narrow" panose="020B0606020202030204" pitchFamily="34" charset="0"/>
                          <a:ea typeface="+mn-ea"/>
                          <a:cs typeface="+mn-cs"/>
                        </a:rPr>
                        <a:t>É como ter</a:t>
                      </a:r>
                    </a:p>
                    <a:p>
                      <a:r>
                        <a:rPr lang="pt-BR" sz="2250" b="0" kern="1200" dirty="0">
                          <a:solidFill>
                            <a:schemeClr val="tx1"/>
                          </a:solidFill>
                          <a:effectLst/>
                          <a:latin typeface="Arial Narrow" panose="020B0606020202030204" pitchFamily="34" charset="0"/>
                          <a:ea typeface="+mn-ea"/>
                          <a:cs typeface="+mn-cs"/>
                        </a:rPr>
                        <a:t>Mulheres em milhões</a:t>
                      </a:r>
                    </a:p>
                    <a:p>
                      <a:r>
                        <a:rPr lang="pt-BR" sz="2250" b="0" kern="1200" dirty="0">
                          <a:solidFill>
                            <a:schemeClr val="tx1"/>
                          </a:solidFill>
                          <a:effectLst/>
                          <a:latin typeface="Arial Narrow" panose="020B0606020202030204" pitchFamily="34" charset="0"/>
                          <a:ea typeface="+mn-ea"/>
                          <a:cs typeface="+mn-cs"/>
                        </a:rPr>
                        <a:t>E ser sozinho</a:t>
                      </a:r>
                    </a:p>
                    <a:p>
                      <a:r>
                        <a:rPr lang="pt-BR" sz="2250" b="0" kern="1200" dirty="0">
                          <a:solidFill>
                            <a:schemeClr val="tx1"/>
                          </a:solidFill>
                          <a:effectLst/>
                          <a:latin typeface="Arial Narrow" panose="020B0606020202030204" pitchFamily="34" charset="0"/>
                          <a:ea typeface="+mn-ea"/>
                          <a:cs typeface="+mn-cs"/>
                        </a:rPr>
                        <a:t>[...]</a:t>
                      </a:r>
                    </a:p>
                    <a:p>
                      <a:r>
                        <a:rPr lang="pt-BR" sz="2250" b="0" kern="1200" dirty="0">
                          <a:solidFill>
                            <a:schemeClr val="tx1"/>
                          </a:solidFill>
                          <a:effectLst/>
                          <a:latin typeface="Arial Narrow" panose="020B0606020202030204" pitchFamily="34" charset="0"/>
                          <a:ea typeface="+mn-ea"/>
                          <a:cs typeface="+mn-cs"/>
                        </a:rPr>
                        <a:t>O amor é feito de paixões</a:t>
                      </a:r>
                    </a:p>
                    <a:p>
                      <a:r>
                        <a:rPr lang="pt-BR" sz="2250" b="0" kern="1200" dirty="0">
                          <a:solidFill>
                            <a:schemeClr val="tx1"/>
                          </a:solidFill>
                          <a:effectLst/>
                          <a:latin typeface="Arial Narrow" panose="020B0606020202030204" pitchFamily="34" charset="0"/>
                          <a:ea typeface="+mn-ea"/>
                          <a:cs typeface="+mn-cs"/>
                        </a:rPr>
                        <a:t>E quando perde a razão</a:t>
                      </a:r>
                    </a:p>
                    <a:p>
                      <a:r>
                        <a:rPr lang="pt-BR" sz="2250" b="0" kern="1200" dirty="0">
                          <a:solidFill>
                            <a:schemeClr val="tx1"/>
                          </a:solidFill>
                          <a:effectLst/>
                          <a:latin typeface="Arial Narrow" panose="020B0606020202030204" pitchFamily="34" charset="0"/>
                          <a:ea typeface="+mn-ea"/>
                          <a:cs typeface="+mn-cs"/>
                        </a:rPr>
                        <a:t>Não sabe quem vai machucar</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pt-BR" sz="2250" b="0" kern="1200" dirty="0">
                          <a:solidFill>
                            <a:schemeClr val="tx1"/>
                          </a:solidFill>
                          <a:effectLst/>
                          <a:latin typeface="Arial Narrow" panose="020B0606020202030204" pitchFamily="34" charset="0"/>
                          <a:ea typeface="+mn-ea"/>
                          <a:cs typeface="+mn-cs"/>
                        </a:rPr>
                        <a:t>Quem ama nunca sente medo</a:t>
                      </a:r>
                    </a:p>
                    <a:p>
                      <a:r>
                        <a:rPr lang="pt-BR" sz="2250" b="0" kern="1200" dirty="0">
                          <a:solidFill>
                            <a:schemeClr val="tx1"/>
                          </a:solidFill>
                          <a:effectLst/>
                          <a:latin typeface="Arial Narrow" panose="020B0606020202030204" pitchFamily="34" charset="0"/>
                          <a:ea typeface="+mn-ea"/>
                          <a:cs typeface="+mn-cs"/>
                        </a:rPr>
                        <a:t>De contar o seu segredo</a:t>
                      </a:r>
                    </a:p>
                    <a:p>
                      <a:r>
                        <a:rPr lang="pt-BR" sz="2250" b="0" kern="1200" dirty="0">
                          <a:solidFill>
                            <a:schemeClr val="tx1"/>
                          </a:solidFill>
                          <a:effectLst/>
                          <a:latin typeface="Arial Narrow" panose="020B0606020202030204" pitchFamily="34" charset="0"/>
                          <a:ea typeface="+mn-ea"/>
                          <a:cs typeface="+mn-cs"/>
                        </a:rPr>
                        <a:t>Sinônimo de amor é amar</a:t>
                      </a:r>
                    </a:p>
                    <a:p>
                      <a:r>
                        <a:rPr lang="pt-BR" sz="2250" b="0" kern="1200" dirty="0">
                          <a:solidFill>
                            <a:schemeClr val="tx1"/>
                          </a:solidFill>
                          <a:effectLst/>
                          <a:latin typeface="Arial Narrow" panose="020B0606020202030204" pitchFamily="34" charset="0"/>
                          <a:ea typeface="+mn-ea"/>
                          <a:cs typeface="+mn-cs"/>
                        </a:rPr>
                        <a:t>[...]</a:t>
                      </a:r>
                    </a:p>
                    <a:p>
                      <a:r>
                        <a:rPr lang="pt-BR" sz="2250" b="0" kern="1200" dirty="0">
                          <a:solidFill>
                            <a:schemeClr val="tx1"/>
                          </a:solidFill>
                          <a:effectLst/>
                          <a:latin typeface="Arial Narrow" panose="020B0606020202030204" pitchFamily="34" charset="0"/>
                          <a:ea typeface="+mn-ea"/>
                          <a:cs typeface="+mn-cs"/>
                        </a:rPr>
                        <a:t>Quem revelará o mistério</a:t>
                      </a:r>
                    </a:p>
                    <a:p>
                      <a:r>
                        <a:rPr lang="pt-BR" sz="2250" b="0" kern="1200" dirty="0">
                          <a:solidFill>
                            <a:schemeClr val="tx1"/>
                          </a:solidFill>
                          <a:effectLst/>
                          <a:latin typeface="Arial Narrow" panose="020B0606020202030204" pitchFamily="34" charset="0"/>
                          <a:ea typeface="+mn-ea"/>
                          <a:cs typeface="+mn-cs"/>
                        </a:rPr>
                        <a:t>Que tem a fé</a:t>
                      </a:r>
                    </a:p>
                    <a:p>
                      <a:r>
                        <a:rPr lang="pt-BR" sz="2250" b="0" kern="1200" dirty="0">
                          <a:solidFill>
                            <a:schemeClr val="tx1"/>
                          </a:solidFill>
                          <a:effectLst/>
                          <a:latin typeface="Arial Narrow" panose="020B0606020202030204" pitchFamily="34" charset="0"/>
                          <a:ea typeface="+mn-ea"/>
                          <a:cs typeface="+mn-cs"/>
                        </a:rPr>
                        <a:t>E quantos segredos traz</a:t>
                      </a:r>
                    </a:p>
                    <a:p>
                      <a:r>
                        <a:rPr lang="pt-BR" sz="2250" b="0" kern="1200" dirty="0">
                          <a:solidFill>
                            <a:schemeClr val="tx1"/>
                          </a:solidFill>
                          <a:effectLst/>
                          <a:latin typeface="Arial Narrow" panose="020B0606020202030204" pitchFamily="34" charset="0"/>
                          <a:ea typeface="+mn-ea"/>
                          <a:cs typeface="+mn-cs"/>
                        </a:rPr>
                        <a:t>O coração de uma mulher</a:t>
                      </a:r>
                    </a:p>
                    <a:p>
                      <a:r>
                        <a:rPr lang="pt-BR" sz="2250" b="0" kern="1200" dirty="0">
                          <a:solidFill>
                            <a:schemeClr val="tx1"/>
                          </a:solidFill>
                          <a:effectLst/>
                          <a:latin typeface="Arial Narrow" panose="020B0606020202030204" pitchFamily="34" charset="0"/>
                          <a:ea typeface="+mn-ea"/>
                          <a:cs typeface="+mn-cs"/>
                        </a:rPr>
                        <a:t>Como é triste a tristeza</a:t>
                      </a:r>
                    </a:p>
                    <a:p>
                      <a:r>
                        <a:rPr lang="pt-BR" sz="2250" b="0" kern="1200" dirty="0">
                          <a:solidFill>
                            <a:schemeClr val="tx1"/>
                          </a:solidFill>
                          <a:effectLst/>
                          <a:latin typeface="Arial Narrow" panose="020B0606020202030204" pitchFamily="34" charset="0"/>
                          <a:ea typeface="+mn-ea"/>
                          <a:cs typeface="+mn-cs"/>
                        </a:rPr>
                        <a:t>Mendigando um sorriso</a:t>
                      </a:r>
                    </a:p>
                    <a:p>
                      <a:r>
                        <a:rPr lang="pt-BR" sz="2250" b="0" kern="1200" dirty="0">
                          <a:solidFill>
                            <a:schemeClr val="tx1"/>
                          </a:solidFill>
                          <a:effectLst/>
                          <a:latin typeface="Arial Narrow" panose="020B0606020202030204" pitchFamily="34" charset="0"/>
                          <a:ea typeface="+mn-ea"/>
                          <a:cs typeface="+mn-cs"/>
                        </a:rPr>
                        <a:t>Um cego procurando a luz</a:t>
                      </a:r>
                    </a:p>
                    <a:p>
                      <a:r>
                        <a:rPr lang="pt-BR" sz="2250" b="0" kern="1200" dirty="0">
                          <a:solidFill>
                            <a:schemeClr val="tx1"/>
                          </a:solidFill>
                          <a:effectLst/>
                          <a:latin typeface="Arial Narrow" panose="020B0606020202030204" pitchFamily="34" charset="0"/>
                          <a:ea typeface="+mn-ea"/>
                          <a:cs typeface="+mn-cs"/>
                        </a:rPr>
                        <a:t>Na imensidão do paraíso</a:t>
                      </a:r>
                    </a:p>
                    <a:p>
                      <a:r>
                        <a:rPr lang="pt-BR" sz="2250" b="0" kern="1200" dirty="0">
                          <a:solidFill>
                            <a:schemeClr val="tx1"/>
                          </a:solidFill>
                          <a:effectLst/>
                          <a:latin typeface="Arial Narrow" panose="020B0606020202030204" pitchFamily="34" charset="0"/>
                          <a:ea typeface="+mn-ea"/>
                          <a:cs typeface="+mn-cs"/>
                        </a:rPr>
                        <a:t>[...] </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0240942"/>
                  </a:ext>
                </a:extLst>
              </a:tr>
            </a:tbl>
          </a:graphicData>
        </a:graphic>
      </p:graphicFrame>
      <p:sp>
        <p:nvSpPr>
          <p:cNvPr id="11" name="CaixaDeTexto 10">
            <a:extLst>
              <a:ext uri="{FF2B5EF4-FFF2-40B4-BE49-F238E27FC236}">
                <a16:creationId xmlns:a16="http://schemas.microsoft.com/office/drawing/2014/main" id="{82E00723-2DDB-19DF-FA10-FAA91BBEAA15}"/>
              </a:ext>
            </a:extLst>
          </p:cNvPr>
          <p:cNvSpPr txBox="1"/>
          <p:nvPr/>
        </p:nvSpPr>
        <p:spPr>
          <a:xfrm>
            <a:off x="403408" y="845258"/>
            <a:ext cx="11385175" cy="1000274"/>
          </a:xfrm>
          <a:prstGeom prst="rect">
            <a:avLst/>
          </a:prstGeom>
          <a:noFill/>
        </p:spPr>
        <p:txBody>
          <a:bodyPr wrap="square">
            <a:spAutoFit/>
          </a:bodyPr>
          <a:lstStyle/>
          <a:p>
            <a:pPr algn="ctr"/>
            <a:r>
              <a:rPr lang="pt-BR" sz="2300" b="1" dirty="0">
                <a:latin typeface="Arial Narrow" panose="020B0606020202030204" pitchFamily="34" charset="0"/>
              </a:rPr>
              <a:t>Sinônimos</a:t>
            </a:r>
            <a:endParaRPr lang="pt-BR" sz="2300" dirty="0">
              <a:latin typeface="Arial Narrow" panose="020B0606020202030204" pitchFamily="34" charset="0"/>
            </a:endParaRPr>
          </a:p>
          <a:p>
            <a:pPr algn="ctr"/>
            <a:r>
              <a:rPr lang="pt-BR" dirty="0">
                <a:latin typeface="Arial Narrow" panose="020B0606020202030204" pitchFamily="34" charset="0"/>
              </a:rPr>
              <a:t>Interpretação: Chitãozinho &amp; Xororó (part. Zé Ramalho)</a:t>
            </a:r>
          </a:p>
          <a:p>
            <a:pPr algn="ctr"/>
            <a:r>
              <a:rPr lang="pt-BR" dirty="0">
                <a:latin typeface="Arial Narrow" panose="020B0606020202030204" pitchFamily="34" charset="0"/>
              </a:rPr>
              <a:t>Composição: Paulo Sérgio, Cláudio Noam e César Augusto</a:t>
            </a:r>
          </a:p>
        </p:txBody>
      </p:sp>
      <p:sp>
        <p:nvSpPr>
          <p:cNvPr id="3" name="CaixaDeTexto 2">
            <a:extLst>
              <a:ext uri="{FF2B5EF4-FFF2-40B4-BE49-F238E27FC236}">
                <a16:creationId xmlns:a16="http://schemas.microsoft.com/office/drawing/2014/main" id="{D87A752F-EB97-B76E-6EA9-38CBAF8CC2C8}"/>
              </a:ext>
            </a:extLst>
          </p:cNvPr>
          <p:cNvSpPr txBox="1"/>
          <p:nvPr/>
        </p:nvSpPr>
        <p:spPr>
          <a:xfrm>
            <a:off x="434786" y="6394672"/>
            <a:ext cx="11353797" cy="276999"/>
          </a:xfrm>
          <a:prstGeom prst="rect">
            <a:avLst/>
          </a:prstGeom>
          <a:noFill/>
        </p:spPr>
        <p:txBody>
          <a:bodyPr wrap="square">
            <a:spAutoFit/>
          </a:bodyPr>
          <a:lstStyle/>
          <a:p>
            <a:pPr algn="r"/>
            <a:r>
              <a:rPr lang="pt-BR" sz="1200" dirty="0">
                <a:effectLst/>
                <a:latin typeface="Arial Narrow" panose="020B0606020202030204" pitchFamily="34" charset="0"/>
                <a:ea typeface="Calibri" panose="020F0502020204030204" pitchFamily="34" charset="0"/>
                <a:cs typeface="Arial" panose="020B0604020202020204" pitchFamily="34" charset="0"/>
              </a:rPr>
              <a:t>Disponível em: https://www.youtube.com/</a:t>
            </a:r>
            <a:r>
              <a:rPr lang="pt-BR" sz="1200" dirty="0" err="1">
                <a:effectLst/>
                <a:latin typeface="Arial Narrow" panose="020B0606020202030204" pitchFamily="34" charset="0"/>
                <a:ea typeface="Calibri" panose="020F0502020204030204" pitchFamily="34" charset="0"/>
                <a:cs typeface="Arial" panose="020B0604020202020204" pitchFamily="34" charset="0"/>
              </a:rPr>
              <a:t>watch?v</a:t>
            </a:r>
            <a:r>
              <a:rPr lang="pt-BR" sz="1200" dirty="0">
                <a:effectLst/>
                <a:latin typeface="Arial Narrow" panose="020B0606020202030204" pitchFamily="34" charset="0"/>
                <a:ea typeface="Calibri" panose="020F0502020204030204" pitchFamily="34" charset="0"/>
                <a:cs typeface="Arial" panose="020B0604020202020204" pitchFamily="34" charset="0"/>
              </a:rPr>
              <a:t>=7EjIdjKNRls. Acesso em: 28 out. 2025.</a:t>
            </a:r>
            <a:endParaRPr lang="pt-BR" sz="1200" dirty="0"/>
          </a:p>
        </p:txBody>
      </p:sp>
    </p:spTree>
    <p:extLst>
      <p:ext uri="{BB962C8B-B14F-4D97-AF65-F5344CB8AC3E}">
        <p14:creationId xmlns:p14="http://schemas.microsoft.com/office/powerpoint/2010/main" val="305104791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50EC1-8821-38E9-0E14-54690F1A95F1}"/>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C1BF6135-B426-1053-BF8D-1DB9BB423A5D}"/>
              </a:ext>
            </a:extLst>
          </p:cNvPr>
          <p:cNvSpPr txBox="1"/>
          <p:nvPr/>
        </p:nvSpPr>
        <p:spPr>
          <a:xfrm>
            <a:off x="322730" y="855052"/>
            <a:ext cx="11492752" cy="5563318"/>
          </a:xfrm>
          <a:prstGeom prst="rect">
            <a:avLst/>
          </a:prstGeom>
          <a:noFill/>
        </p:spPr>
        <p:txBody>
          <a:bodyPr wrap="square" rtlCol="0">
            <a:spAutoFit/>
          </a:bodyPr>
          <a:lstStyle/>
          <a:p>
            <a:pPr algn="just">
              <a:lnSpc>
                <a:spcPct val="110000"/>
              </a:lnSpc>
              <a:spcAft>
                <a:spcPts val="800"/>
              </a:spcAf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11.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Releia os textos, com auxílio de seu(sua) professor(a), e construa um comentário considerando a sua visão de mundo (o que você estudou sobre as cantigas) e o que você compreende em relação ao que o eu lírico/poético quer evidenciar do poema musicado ‘Sinônimos’, música</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que mostra o sofrimento, as dúvidas e os mistérios do amor na atualidade.</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buNone/>
            </a:pPr>
            <a:endParaRPr lang="pt-BR"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0000"/>
              </a:lnSpc>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12.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poema musicado ‘Sinônimos’, interpretado por Chitãozinho &amp; Xororó e participação de Zé Ramalho, fala sobre o amor humano: suas alegrias e dores, encontros e desencontros, certezas e dúvidas. É um exemplo de lirismo e sentimentalismo sobre a paixão do eu lírico (um homem) que expressa a intensidade e a complexidade de amar uma mulher, mostrando que o amor é </a:t>
            </a:r>
            <a:r>
              <a:rPr lang="pt-BR" sz="2300" kern="100" dirty="0">
                <a:solidFill>
                  <a:srgbClr val="000000"/>
                </a:solidFill>
                <a:latin typeface="Arial Narrow" panose="020B0606020202030204" pitchFamily="34" charset="0"/>
                <a:ea typeface="Calibri" panose="020F0502020204030204" pitchFamily="34" charset="0"/>
                <a:cs typeface="Arial" panose="020B0604020202020204" pitchFamily="34" charset="0"/>
              </a:rPr>
              <a:t>muito complexo</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é ao mesmo tempo paixão e sofrimento, certeza e confusão. Os textos ‘Cantiga da Ribeirinha’ e ‘Sinônimos’ foram escritas em séculos, contextos históricos e sociais diferentes, mas apresentam algo em comum. Considere as características da ‘Cantiga da Ribeirinha’ e os sentimentos do eu lírico expressos em ambos os textos para responder esta atividade. Quanto ao tema/assunto, o que esses dois textos têm em comum? Justifique.</a:t>
            </a:r>
          </a:p>
        </p:txBody>
      </p:sp>
    </p:spTree>
    <p:extLst>
      <p:ext uri="{BB962C8B-B14F-4D97-AF65-F5344CB8AC3E}">
        <p14:creationId xmlns:p14="http://schemas.microsoft.com/office/powerpoint/2010/main" val="307621347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A9AA9-868B-3FBF-296F-E44DB6B04B96}"/>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5AEDDD02-8CC3-0CFC-73F5-8A44C1C2B671}"/>
              </a:ext>
            </a:extLst>
          </p:cNvPr>
          <p:cNvSpPr txBox="1"/>
          <p:nvPr/>
        </p:nvSpPr>
        <p:spPr>
          <a:xfrm>
            <a:off x="349624" y="1635784"/>
            <a:ext cx="11492752" cy="2786019"/>
          </a:xfrm>
          <a:prstGeom prst="rect">
            <a:avLst/>
          </a:prstGeom>
          <a:solidFill>
            <a:schemeClr val="accent6">
              <a:lumMod val="20000"/>
              <a:lumOff val="80000"/>
            </a:schemeClr>
          </a:solidFill>
        </p:spPr>
        <p:txBody>
          <a:bodyPr wrap="square" rtlCol="0">
            <a:spAutoFit/>
          </a:bodyPr>
          <a:lstStyle/>
          <a:p>
            <a:pPr algn="just">
              <a:lnSpc>
                <a:spcPct val="110000"/>
              </a:lnSpc>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a:t>
            </a: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intertextualidade</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é a relação, o diálogo entre os textos. Já a </a:t>
            </a: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interdiscursividade</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é o discurso/fala entre/dentro os(dos) textos.</a:t>
            </a:r>
          </a:p>
          <a:p>
            <a:pPr algn="just">
              <a:lnSpc>
                <a:spcPct val="110000"/>
              </a:lnSpc>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interdiscursividade engloba a intertextualidade, mas também inclui relações mais amplas entre diferentes discursos e áreas do conhecimento. </a:t>
            </a:r>
          </a:p>
          <a:p>
            <a:pPr algn="just">
              <a:lnSpc>
                <a:spcPct val="110000"/>
              </a:lnSpc>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
            </a:r>
            <a:r>
              <a:rPr lang="pt-BR" sz="23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inter</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 dentro) – (textualidade = texto) portanto, um texto dentro de outro texto – (intertextualidade).</a:t>
            </a:r>
          </a:p>
          <a:p>
            <a:pPr algn="just">
              <a:lnSpc>
                <a:spcPct val="110000"/>
              </a:lnSpc>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
            </a:r>
            <a:r>
              <a:rPr lang="pt-BR" sz="23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inter</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 dentro) – (discursividade = fala) portanto, um discurso dentro de outro discurso (de outra fala) – (interdiscursividade).</a:t>
            </a:r>
            <a:endParaRPr lang="pt-BR"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endParaRPr>
          </a:p>
        </p:txBody>
      </p:sp>
      <p:pic>
        <p:nvPicPr>
          <p:cNvPr id="2" name="Imagem 1" descr="Interface gráfica do usuário, Texto, Aplicativo&#10;&#10;O conteúdo gerado por IA pode estar incorreto.">
            <a:extLst>
              <a:ext uri="{FF2B5EF4-FFF2-40B4-BE49-F238E27FC236}">
                <a16:creationId xmlns:a16="http://schemas.microsoft.com/office/drawing/2014/main" id="{41AACC6E-BB51-B995-5158-93D3B966C80B}"/>
              </a:ext>
            </a:extLst>
          </p:cNvPr>
          <p:cNvPicPr>
            <a:picLocks noChangeAspect="1"/>
          </p:cNvPicPr>
          <p:nvPr/>
        </p:nvPicPr>
        <p:blipFill rotWithShape="1">
          <a:blip r:embed="rId2">
            <a:extLst>
              <a:ext uri="{28A0092B-C50C-407E-A947-70E740481C1C}">
                <a14:useLocalDpi xmlns:a14="http://schemas.microsoft.com/office/drawing/2010/main" val="0"/>
              </a:ext>
            </a:extLst>
          </a:blip>
          <a:srcRect t="8388" b="11433"/>
          <a:stretch>
            <a:fillRect/>
          </a:stretch>
        </p:blipFill>
        <p:spPr bwMode="auto">
          <a:xfrm>
            <a:off x="349624" y="705346"/>
            <a:ext cx="2653552" cy="1038819"/>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5E9AECA5-9476-F399-FA8F-4769F152F0C3}"/>
              </a:ext>
            </a:extLst>
          </p:cNvPr>
          <p:cNvSpPr txBox="1"/>
          <p:nvPr/>
        </p:nvSpPr>
        <p:spPr>
          <a:xfrm>
            <a:off x="349624" y="4663047"/>
            <a:ext cx="11492752" cy="1627625"/>
          </a:xfrm>
          <a:prstGeom prst="rect">
            <a:avLst/>
          </a:prstGeom>
          <a:noFill/>
        </p:spPr>
        <p:txBody>
          <a:bodyPr wrap="square">
            <a:spAutoFit/>
          </a:bodyPr>
          <a:lstStyle/>
          <a:p>
            <a:pPr algn="just">
              <a:lnSpc>
                <a:spcPct val="110000"/>
              </a:lnSpc>
              <a:spcAft>
                <a:spcPts val="800"/>
              </a:spcAft>
              <a:buNone/>
            </a:pPr>
            <a:r>
              <a:rPr lang="pt-BR" sz="23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13.</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interdiscursividade é a concepção de que os discursos se relacionam a outros discursos. Dessa forma, esses discursos são tecidos entre si, seja pelos já ditos, em um dado lugar e momento histórico, seja por aqueles a serem ainda produzidos. Nesse sentido, responda se é possível perceber se há interdiscursividade entre a cantiga de amor (</a:t>
            </a:r>
            <a:r>
              <a:rPr lang="pt-BR" sz="23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Cantiga da Ribeirinha) e a música ‘Sinônimos’. Justifique.</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5660631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21348-F760-1EAC-3DA7-CBCE9CF4B767}"/>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0D52A272-3EDD-653E-B23F-8C260813672F}"/>
              </a:ext>
            </a:extLst>
          </p:cNvPr>
          <p:cNvSpPr txBox="1"/>
          <p:nvPr/>
        </p:nvSpPr>
        <p:spPr>
          <a:xfrm>
            <a:off x="349624" y="1141923"/>
            <a:ext cx="11492752" cy="4732193"/>
          </a:xfrm>
          <a:prstGeom prst="rect">
            <a:avLst/>
          </a:prstGeom>
          <a:noFill/>
        </p:spPr>
        <p:txBody>
          <a:bodyPr wrap="square" rtlCol="0">
            <a:spAutoFit/>
          </a:bodyPr>
          <a:lstStyle/>
          <a:p>
            <a:pPr algn="just">
              <a:lnSpc>
                <a:spcPct val="110000"/>
              </a:lnSpc>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14.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‘Cantiga da Ribeirinha’ e a música ‘Sinônimos’, tratam do tema do amor por uma mulher, porém, sob perspectivas diferentes. Considerando o contexto histórico e a visão de mundo de cada obra, pode-se afirmar que:</a:t>
            </a:r>
          </a:p>
          <a:p>
            <a:pPr algn="just">
              <a:lnSpc>
                <a:spcPct val="110000"/>
              </a:lnSpc>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Ambas retratam o amor idealizado, em que o homem demonstra submissão à mulher, refletindo a influência da religiosidade medieval.</a:t>
            </a:r>
          </a:p>
          <a:p>
            <a:pPr algn="just">
              <a:lnSpc>
                <a:spcPct val="110000"/>
              </a:lnSpc>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(B) Na ‘Cantiga da Ribeirinha’, o amor é </a:t>
            </a:r>
            <a:r>
              <a:rPr lang="pt-BR" sz="2300" kern="100" dirty="0">
                <a:solidFill>
                  <a:srgbClr val="000000"/>
                </a:solidFill>
                <a:latin typeface="Arial Narrow" panose="020B0606020202030204" pitchFamily="34" charset="0"/>
                <a:ea typeface="Calibri" panose="020F0502020204030204" pitchFamily="34" charset="0"/>
                <a:cs typeface="Arial" panose="020B0604020202020204" pitchFamily="34" charset="0"/>
              </a:rPr>
              <a:t>idealizado</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e cortês; em ‘Sinônimos’, o amor é complexo e marcado por emoções reais.</a:t>
            </a:r>
          </a:p>
          <a:p>
            <a:pPr algn="just">
              <a:lnSpc>
                <a:spcPct val="110000"/>
              </a:lnSpc>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 ‘Sinônimos’ apresenta a mulher como figura distante e inatingível, enquanto a ‘Cantiga da Ribeirinha’ valoriza a igualdade entre os amantes.</a:t>
            </a:r>
          </a:p>
          <a:p>
            <a:pPr algn="just">
              <a:lnSpc>
                <a:spcPct val="110000"/>
              </a:lnSpc>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 As duas obras pertencem ao mesmo período literário e revelam o amor como sentimento platônico e racional.</a:t>
            </a:r>
          </a:p>
          <a:p>
            <a:pPr algn="just">
              <a:lnSpc>
                <a:spcPct val="110000"/>
              </a:lnSpc>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 A linguagem de ambas as composições é objetiva e direta, sem uso de metáforas ou antíteses.</a:t>
            </a:r>
          </a:p>
        </p:txBody>
      </p:sp>
    </p:spTree>
    <p:extLst>
      <p:ext uri="{BB962C8B-B14F-4D97-AF65-F5344CB8AC3E}">
        <p14:creationId xmlns:p14="http://schemas.microsoft.com/office/powerpoint/2010/main" val="146733662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C1EA5-A2A3-A8D0-58EB-483C17CB3036}"/>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9CC0707E-6AC0-D40D-6CDF-01357C4B37C6}"/>
              </a:ext>
            </a:extLst>
          </p:cNvPr>
          <p:cNvSpPr txBox="1"/>
          <p:nvPr/>
        </p:nvSpPr>
        <p:spPr>
          <a:xfrm>
            <a:off x="349624" y="810229"/>
            <a:ext cx="11492752" cy="6290183"/>
          </a:xfrm>
          <a:prstGeom prst="rect">
            <a:avLst/>
          </a:prstGeom>
          <a:noFill/>
        </p:spPr>
        <p:txBody>
          <a:bodyPr wrap="square" rtlCol="0">
            <a:spAutoFit/>
          </a:bodyPr>
          <a:lstStyle/>
          <a:p>
            <a:pPr algn="just">
              <a:lnSpc>
                <a:spcPct val="110000"/>
              </a:lnSpc>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15.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No verso da música “Como é triste a tristeza”</a:t>
            </a:r>
            <a:r>
              <a:rPr lang="pt-BR" sz="2300" dirty="0">
                <a:latin typeface="Arial Narrow" panose="020B0606020202030204" pitchFamily="34" charset="0"/>
              </a:rPr>
              <a:t> / “Mendigando um sorriso”</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há o uso predominante de qual figura de linguagem?</a:t>
            </a:r>
          </a:p>
          <a:p>
            <a:pPr algn="just">
              <a:lnSpc>
                <a:spcPct val="110000"/>
              </a:lnSpc>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Antítese.</a:t>
            </a:r>
          </a:p>
          <a:p>
            <a:pPr algn="just">
              <a:lnSpc>
                <a:spcPct val="110000"/>
              </a:lnSpc>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(B) Hipérbole.</a:t>
            </a:r>
          </a:p>
          <a:p>
            <a:pPr algn="just">
              <a:lnSpc>
                <a:spcPct val="110000"/>
              </a:lnSpc>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 Catacrese.</a:t>
            </a:r>
          </a:p>
          <a:p>
            <a:pPr algn="just">
              <a:lnSpc>
                <a:spcPct val="110000"/>
              </a:lnSpc>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 Eufemismo.</a:t>
            </a:r>
          </a:p>
          <a:p>
            <a:pPr algn="just">
              <a:lnSpc>
                <a:spcPct val="110000"/>
              </a:lnSpc>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 Prosopopeia.</a:t>
            </a:r>
          </a:p>
          <a:p>
            <a:pPr algn="just">
              <a:lnSpc>
                <a:spcPct val="110000"/>
              </a:lnSpc>
              <a:buNone/>
            </a:pPr>
            <a:endParaRPr lang="pt-BR" sz="2300" kern="100" dirty="0">
              <a:solidFill>
                <a:srgbClr val="000000"/>
              </a:solidFill>
              <a:latin typeface="Arial Narrow" panose="020B0606020202030204" pitchFamily="34" charset="0"/>
              <a:ea typeface="Calibri" panose="020F0502020204030204" pitchFamily="34" charset="0"/>
              <a:cs typeface="Arial" panose="020B0604020202020204" pitchFamily="34" charset="0"/>
            </a:endParaRPr>
          </a:p>
          <a:p>
            <a:pPr algn="just">
              <a:lnSpc>
                <a:spcPct val="110000"/>
              </a:lnSpc>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16.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Enquanto Paio Soares de Taveirós expressa o amor cortês medieval, João Bosco e Aldir Blanc apresentam o amor contemporâneo, mostrando que o coração humano continua movido pelos mesmos dilemas e emoções. o sentimento amoroso e o sofrimento pela ausência da amada são universais e atemporais. O amor cortês, como apresentado na “Cantiga da Ribeirinha”, ainda tem reflexos nas relações amorosas e na forma como a mulher é vista na sociedade contemporânea? Quais as semelhanças e diferenças? Pense sobre isso, dialogue com seus(suas) colegas e professor(a) e, a seguir, elabore um parágrafo emitindo seu posicionamento a respeito. Para tanto, considere aspectos sociais, históricos e culturais. </a:t>
            </a:r>
          </a:p>
        </p:txBody>
      </p:sp>
    </p:spTree>
    <p:extLst>
      <p:ext uri="{BB962C8B-B14F-4D97-AF65-F5344CB8AC3E}">
        <p14:creationId xmlns:p14="http://schemas.microsoft.com/office/powerpoint/2010/main" val="262076048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08F9F-07CB-FC13-B2B8-7126E3792842}"/>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CAA663E3-2CBC-5C83-73CF-45529623E603}"/>
              </a:ext>
            </a:extLst>
          </p:cNvPr>
          <p:cNvPicPr>
            <a:picLocks noChangeAspect="1"/>
          </p:cNvPicPr>
          <p:nvPr/>
        </p:nvPicPr>
        <p:blipFill rotWithShape="1">
          <a:blip r:embed="rId2">
            <a:extLst>
              <a:ext uri="{28A0092B-C50C-407E-A947-70E740481C1C}">
                <a14:useLocalDpi xmlns:a14="http://schemas.microsoft.com/office/drawing/2010/main" val="0"/>
              </a:ext>
            </a:extLst>
          </a:blip>
          <a:srcRect t="10253" b="8926"/>
          <a:stretch>
            <a:fillRect/>
          </a:stretch>
        </p:blipFill>
        <p:spPr bwMode="auto">
          <a:xfrm>
            <a:off x="3379693" y="784001"/>
            <a:ext cx="5212827" cy="639181"/>
          </a:xfrm>
          <a:prstGeom prst="rect">
            <a:avLst/>
          </a:prstGeom>
          <a:noFill/>
          <a:ln>
            <a:noFill/>
          </a:ln>
          <a:extLst>
            <a:ext uri="{53640926-AAD7-44D8-BBD7-CCE9431645EC}">
              <a14:shadowObscured xmlns:a14="http://schemas.microsoft.com/office/drawing/2010/main"/>
            </a:ext>
          </a:extLst>
        </p:spPr>
      </p:pic>
      <p:pic>
        <p:nvPicPr>
          <p:cNvPr id="3" name="Imagem 2" descr="Interface gráfica do usuário, Texto&#10;&#10;O conteúdo gerado por IA pode estar incorreto.">
            <a:extLst>
              <a:ext uri="{FF2B5EF4-FFF2-40B4-BE49-F238E27FC236}">
                <a16:creationId xmlns:a16="http://schemas.microsoft.com/office/drawing/2014/main" id="{0F768167-AE12-5CA9-ED64-736A2EBA63A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0659" y="1166942"/>
            <a:ext cx="4988210" cy="1047340"/>
          </a:xfrm>
          <a:prstGeom prst="rect">
            <a:avLst/>
          </a:prstGeom>
          <a:noFill/>
          <a:ln>
            <a:noFill/>
          </a:ln>
        </p:spPr>
      </p:pic>
      <p:graphicFrame>
        <p:nvGraphicFramePr>
          <p:cNvPr id="5" name="Tabela 4">
            <a:extLst>
              <a:ext uri="{FF2B5EF4-FFF2-40B4-BE49-F238E27FC236}">
                <a16:creationId xmlns:a16="http://schemas.microsoft.com/office/drawing/2014/main" id="{DBBBD57D-CDCC-D389-FDDB-329D1706FF99}"/>
              </a:ext>
            </a:extLst>
          </p:cNvPr>
          <p:cNvGraphicFramePr>
            <a:graphicFrameLocks noGrp="1"/>
          </p:cNvGraphicFramePr>
          <p:nvPr>
            <p:extLst>
              <p:ext uri="{D42A27DB-BD31-4B8C-83A1-F6EECF244321}">
                <p14:modId xmlns:p14="http://schemas.microsoft.com/office/powerpoint/2010/main" val="2259216914"/>
              </p:ext>
            </p:extLst>
          </p:nvPr>
        </p:nvGraphicFramePr>
        <p:xfrm>
          <a:off x="394448" y="2549057"/>
          <a:ext cx="11394140" cy="1870083"/>
        </p:xfrm>
        <a:graphic>
          <a:graphicData uri="http://schemas.openxmlformats.org/drawingml/2006/table">
            <a:tbl>
              <a:tblPr firstRow="1" firstCol="1" bandRow="1"/>
              <a:tblGrid>
                <a:gridCol w="11394140">
                  <a:extLst>
                    <a:ext uri="{9D8B030D-6E8A-4147-A177-3AD203B41FA5}">
                      <a16:colId xmlns:a16="http://schemas.microsoft.com/office/drawing/2014/main" val="2164156388"/>
                    </a:ext>
                  </a:extLst>
                </a:gridCol>
              </a:tblGrid>
              <a:tr h="1870083">
                <a:tc>
                  <a:txBody>
                    <a:bodyPr/>
                    <a:lstStyle/>
                    <a:p>
                      <a:pPr algn="just">
                        <a:lnSpc>
                          <a:spcPct val="105000"/>
                        </a:lnSpc>
                        <a:spcAft>
                          <a:spcPts val="800"/>
                        </a:spcAf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Estudante, já aprendemos que a Cantiga Trovadoresca é uma forma de poema musicado, dividido em estrofes. A cantiga inclui texto poético e música. Desta vez, vamos apresentar a você a “Cantiga de Escárnio”, que apresenta ironia, trocadilhos e palavras de duplo sentido, sem mencionar diretamente nomes. São críticas indiretas: é um “mal dizer” de maneira encoberta, insinuada. Vamos lá?</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2605810"/>
                  </a:ext>
                </a:extLst>
              </a:tr>
            </a:tbl>
          </a:graphicData>
        </a:graphic>
      </p:graphicFrame>
    </p:spTree>
    <p:extLst>
      <p:ext uri="{BB962C8B-B14F-4D97-AF65-F5344CB8AC3E}">
        <p14:creationId xmlns:p14="http://schemas.microsoft.com/office/powerpoint/2010/main" val="189555088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7E8D1-1CF0-47C1-8C27-8765A84AF48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9573D36-8E0D-4EDB-FE5D-4285BADCFDBE}"/>
              </a:ext>
            </a:extLst>
          </p:cNvPr>
          <p:cNvSpPr txBox="1"/>
          <p:nvPr/>
        </p:nvSpPr>
        <p:spPr>
          <a:xfrm>
            <a:off x="403414" y="660220"/>
            <a:ext cx="11385172" cy="800219"/>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Leia o texto.</a:t>
            </a:r>
          </a:p>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Texto III</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6" name="Tabela 5">
            <a:extLst>
              <a:ext uri="{FF2B5EF4-FFF2-40B4-BE49-F238E27FC236}">
                <a16:creationId xmlns:a16="http://schemas.microsoft.com/office/drawing/2014/main" id="{5AB68E93-C7A2-EBE0-F013-828AAE3AFE8A}"/>
              </a:ext>
            </a:extLst>
          </p:cNvPr>
          <p:cNvGraphicFramePr>
            <a:graphicFrameLocks noGrp="1"/>
          </p:cNvGraphicFramePr>
          <p:nvPr>
            <p:extLst>
              <p:ext uri="{D42A27DB-BD31-4B8C-83A1-F6EECF244321}">
                <p14:modId xmlns:p14="http://schemas.microsoft.com/office/powerpoint/2010/main" val="2394399959"/>
              </p:ext>
            </p:extLst>
          </p:nvPr>
        </p:nvGraphicFramePr>
        <p:xfrm>
          <a:off x="403414" y="2199550"/>
          <a:ext cx="11322420" cy="3474720"/>
        </p:xfrm>
        <a:graphic>
          <a:graphicData uri="http://schemas.openxmlformats.org/drawingml/2006/table">
            <a:tbl>
              <a:tblPr firstRow="1" bandRow="1">
                <a:tableStyleId>{5C22544A-7EE6-4342-B048-85BDC9FD1C3A}</a:tableStyleId>
              </a:tblPr>
              <a:tblGrid>
                <a:gridCol w="5667381">
                  <a:extLst>
                    <a:ext uri="{9D8B030D-6E8A-4147-A177-3AD203B41FA5}">
                      <a16:colId xmlns:a16="http://schemas.microsoft.com/office/drawing/2014/main" val="1752093362"/>
                    </a:ext>
                  </a:extLst>
                </a:gridCol>
                <a:gridCol w="5655039">
                  <a:extLst>
                    <a:ext uri="{9D8B030D-6E8A-4147-A177-3AD203B41FA5}">
                      <a16:colId xmlns:a16="http://schemas.microsoft.com/office/drawing/2014/main" val="2089783691"/>
                    </a:ext>
                  </a:extLst>
                </a:gridCol>
              </a:tblGrid>
              <a:tr h="370840">
                <a:tc>
                  <a:txBody>
                    <a:bodyPr/>
                    <a:lstStyle/>
                    <a:p>
                      <a:r>
                        <a:rPr lang="pt-BR" sz="2300" b="0" kern="1200" dirty="0">
                          <a:solidFill>
                            <a:schemeClr val="tx1"/>
                          </a:solidFill>
                          <a:effectLst/>
                          <a:latin typeface="Arial Narrow" panose="020B0606020202030204" pitchFamily="34" charset="0"/>
                          <a:ea typeface="+mn-ea"/>
                          <a:cs typeface="+mn-cs"/>
                        </a:rPr>
                        <a:t>Ai, dona </a:t>
                      </a:r>
                      <a:r>
                        <a:rPr lang="pt-BR" sz="2300" b="0" kern="1200" dirty="0" err="1">
                          <a:solidFill>
                            <a:schemeClr val="tx1"/>
                          </a:solidFill>
                          <a:effectLst/>
                          <a:latin typeface="Arial Narrow" panose="020B0606020202030204" pitchFamily="34" charset="0"/>
                          <a:ea typeface="+mn-ea"/>
                          <a:cs typeface="+mn-cs"/>
                        </a:rPr>
                        <a:t>fea</a:t>
                      </a:r>
                      <a:r>
                        <a:rPr lang="pt-BR" sz="2300" b="0" kern="1200" dirty="0">
                          <a:solidFill>
                            <a:schemeClr val="tx1"/>
                          </a:solidFill>
                          <a:effectLst/>
                          <a:latin typeface="Arial Narrow" panose="020B0606020202030204" pitchFamily="34" charset="0"/>
                          <a:ea typeface="+mn-ea"/>
                          <a:cs typeface="+mn-cs"/>
                        </a:rPr>
                        <a:t>! </a:t>
                      </a:r>
                      <a:r>
                        <a:rPr lang="pt-BR" sz="2300" b="0" kern="1200" dirty="0" err="1">
                          <a:solidFill>
                            <a:schemeClr val="tx1"/>
                          </a:solidFill>
                          <a:effectLst/>
                          <a:latin typeface="Arial Narrow" panose="020B0606020202030204" pitchFamily="34" charset="0"/>
                          <a:ea typeface="+mn-ea"/>
                          <a:cs typeface="+mn-cs"/>
                        </a:rPr>
                        <a:t>Foste-vos</a:t>
                      </a:r>
                      <a:r>
                        <a:rPr lang="pt-BR" sz="2300" b="0" kern="1200" dirty="0">
                          <a:solidFill>
                            <a:schemeClr val="tx1"/>
                          </a:solidFill>
                          <a:effectLst/>
                          <a:latin typeface="Arial Narrow" panose="020B0606020202030204" pitchFamily="34" charset="0"/>
                          <a:ea typeface="+mn-ea"/>
                          <a:cs typeface="+mn-cs"/>
                        </a:rPr>
                        <a:t> queixar</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que vos nunca </a:t>
                      </a:r>
                      <a:r>
                        <a:rPr lang="pt-BR" sz="2300" b="0" kern="1200" dirty="0" err="1">
                          <a:solidFill>
                            <a:schemeClr val="tx1"/>
                          </a:solidFill>
                          <a:effectLst/>
                          <a:latin typeface="Arial Narrow" panose="020B0606020202030204" pitchFamily="34" charset="0"/>
                          <a:ea typeface="+mn-ea"/>
                          <a:cs typeface="+mn-cs"/>
                        </a:rPr>
                        <a:t>louv'en</a:t>
                      </a:r>
                      <a:r>
                        <a:rPr lang="pt-BR" sz="2300" b="0" kern="1200" dirty="0">
                          <a:solidFill>
                            <a:schemeClr val="tx1"/>
                          </a:solidFill>
                          <a:effectLst/>
                          <a:latin typeface="Arial Narrow" panose="020B0606020202030204" pitchFamily="34" charset="0"/>
                          <a:ea typeface="+mn-ea"/>
                          <a:cs typeface="+mn-cs"/>
                        </a:rPr>
                        <a:t> meu </a:t>
                      </a:r>
                      <a:r>
                        <a:rPr lang="pt-BR" sz="2300" b="0" kern="1200" dirty="0" err="1">
                          <a:solidFill>
                            <a:schemeClr val="tx1"/>
                          </a:solidFill>
                          <a:effectLst/>
                          <a:latin typeface="Arial Narrow" panose="020B0606020202030204" pitchFamily="34" charset="0"/>
                          <a:ea typeface="+mn-ea"/>
                          <a:cs typeface="+mn-cs"/>
                        </a:rPr>
                        <a:t>trobar</a:t>
                      </a:r>
                      <a:r>
                        <a:rPr lang="pt-BR" sz="2300" b="0" kern="1200" dirty="0">
                          <a:solidFill>
                            <a:schemeClr val="tx1"/>
                          </a:solidFill>
                          <a:effectLst/>
                          <a:latin typeface="Arial Narrow" panose="020B0606020202030204" pitchFamily="34" charset="0"/>
                          <a:ea typeface="+mn-ea"/>
                          <a:cs typeface="+mn-cs"/>
                        </a:rPr>
                        <a:t>;</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mas ora quero fazer um cantar</a:t>
                      </a:r>
                      <a:br>
                        <a:rPr lang="pt-BR" sz="2300" b="0" kern="1200" dirty="0">
                          <a:solidFill>
                            <a:schemeClr val="tx1"/>
                          </a:solidFill>
                          <a:effectLst/>
                          <a:latin typeface="Arial Narrow" panose="020B0606020202030204" pitchFamily="34" charset="0"/>
                          <a:ea typeface="+mn-ea"/>
                          <a:cs typeface="+mn-cs"/>
                        </a:rPr>
                      </a:br>
                      <a:r>
                        <a:rPr lang="pt-BR" sz="2300" b="0" kern="1200" dirty="0" err="1">
                          <a:solidFill>
                            <a:schemeClr val="tx1"/>
                          </a:solidFill>
                          <a:effectLst/>
                          <a:latin typeface="Arial Narrow" panose="020B0606020202030204" pitchFamily="34" charset="0"/>
                          <a:ea typeface="+mn-ea"/>
                          <a:cs typeface="+mn-cs"/>
                        </a:rPr>
                        <a:t>en</a:t>
                      </a:r>
                      <a:r>
                        <a:rPr lang="pt-BR" sz="2300" b="0" kern="1200" dirty="0">
                          <a:solidFill>
                            <a:schemeClr val="tx1"/>
                          </a:solidFill>
                          <a:effectLst/>
                          <a:latin typeface="Arial Narrow" panose="020B0606020202030204" pitchFamily="34" charset="0"/>
                          <a:ea typeface="+mn-ea"/>
                          <a:cs typeface="+mn-cs"/>
                        </a:rPr>
                        <a:t> que vos </a:t>
                      </a:r>
                      <a:r>
                        <a:rPr lang="pt-BR" sz="2300" b="0" kern="1200" dirty="0" err="1">
                          <a:solidFill>
                            <a:schemeClr val="tx1"/>
                          </a:solidFill>
                          <a:effectLst/>
                          <a:latin typeface="Arial Narrow" panose="020B0606020202030204" pitchFamily="34" charset="0"/>
                          <a:ea typeface="+mn-ea"/>
                          <a:cs typeface="+mn-cs"/>
                        </a:rPr>
                        <a:t>loarei</a:t>
                      </a:r>
                      <a:r>
                        <a:rPr lang="pt-BR" sz="2300" b="0" kern="1200" dirty="0">
                          <a:solidFill>
                            <a:schemeClr val="tx1"/>
                          </a:solidFill>
                          <a:effectLst/>
                          <a:latin typeface="Arial Narrow" panose="020B0606020202030204" pitchFamily="34" charset="0"/>
                          <a:ea typeface="+mn-ea"/>
                          <a:cs typeface="+mn-cs"/>
                        </a:rPr>
                        <a:t> toda via;</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e vedes como vos quero </a:t>
                      </a:r>
                      <a:r>
                        <a:rPr lang="pt-BR" sz="2300" b="0" kern="1200" dirty="0" err="1">
                          <a:solidFill>
                            <a:schemeClr val="tx1"/>
                          </a:solidFill>
                          <a:effectLst/>
                          <a:latin typeface="Arial Narrow" panose="020B0606020202030204" pitchFamily="34" charset="0"/>
                          <a:ea typeface="+mn-ea"/>
                          <a:cs typeface="+mn-cs"/>
                        </a:rPr>
                        <a:t>loar</a:t>
                      </a:r>
                      <a:r>
                        <a:rPr lang="pt-BR" sz="2300" b="0" kern="1200" dirty="0">
                          <a:solidFill>
                            <a:schemeClr val="tx1"/>
                          </a:solidFill>
                          <a:effectLst/>
                          <a:latin typeface="Arial Narrow" panose="020B0606020202030204" pitchFamily="34" charset="0"/>
                          <a:ea typeface="+mn-ea"/>
                          <a:cs typeface="+mn-cs"/>
                        </a:rPr>
                        <a:t>:</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dona </a:t>
                      </a:r>
                      <a:r>
                        <a:rPr lang="pt-BR" sz="2300" b="0" kern="1200" dirty="0" err="1">
                          <a:solidFill>
                            <a:schemeClr val="tx1"/>
                          </a:solidFill>
                          <a:effectLst/>
                          <a:latin typeface="Arial Narrow" panose="020B0606020202030204" pitchFamily="34" charset="0"/>
                          <a:ea typeface="+mn-ea"/>
                          <a:cs typeface="+mn-cs"/>
                        </a:rPr>
                        <a:t>fea</a:t>
                      </a:r>
                      <a:r>
                        <a:rPr lang="pt-BR" sz="2300" b="0" kern="1200" dirty="0">
                          <a:solidFill>
                            <a:schemeClr val="tx1"/>
                          </a:solidFill>
                          <a:effectLst/>
                          <a:latin typeface="Arial Narrow" panose="020B0606020202030204" pitchFamily="34" charset="0"/>
                          <a:ea typeface="+mn-ea"/>
                          <a:cs typeface="+mn-cs"/>
                        </a:rPr>
                        <a:t>, velha e sandia!</a:t>
                      </a:r>
                      <a:br>
                        <a:rPr lang="pt-BR" sz="2200" b="0" kern="1200" dirty="0">
                          <a:solidFill>
                            <a:schemeClr val="tx1"/>
                          </a:solidFill>
                          <a:effectLst/>
                          <a:latin typeface="Arial Narrow" panose="020B0606020202030204" pitchFamily="34" charset="0"/>
                          <a:ea typeface="+mn-ea"/>
                          <a:cs typeface="+mn-cs"/>
                        </a:rPr>
                      </a:br>
                      <a:endParaRPr lang="pt-BR" sz="1500" b="0" kern="1200" dirty="0">
                        <a:solidFill>
                          <a:schemeClr val="tx1"/>
                        </a:solidFill>
                        <a:effectLst/>
                        <a:latin typeface="Arial Narrow" panose="020B0606020202030204" pitchFamily="34" charset="0"/>
                        <a:ea typeface="+mn-ea"/>
                        <a:cs typeface="+mn-cs"/>
                      </a:endParaRPr>
                    </a:p>
                    <a:p>
                      <a:r>
                        <a:rPr lang="pt-BR" sz="2300" b="0" kern="1200" dirty="0">
                          <a:solidFill>
                            <a:schemeClr val="tx1"/>
                          </a:solidFill>
                          <a:effectLst/>
                          <a:latin typeface="Arial Narrow" panose="020B0606020202030204" pitchFamily="34" charset="0"/>
                          <a:ea typeface="+mn-ea"/>
                          <a:cs typeface="+mn-cs"/>
                        </a:rPr>
                        <a:t>Ai, dona </a:t>
                      </a:r>
                      <a:r>
                        <a:rPr lang="pt-BR" sz="2300" b="0" kern="1200" dirty="0" err="1">
                          <a:solidFill>
                            <a:schemeClr val="tx1"/>
                          </a:solidFill>
                          <a:effectLst/>
                          <a:latin typeface="Arial Narrow" panose="020B0606020202030204" pitchFamily="34" charset="0"/>
                          <a:ea typeface="+mn-ea"/>
                          <a:cs typeface="+mn-cs"/>
                        </a:rPr>
                        <a:t>fea</a:t>
                      </a:r>
                      <a:r>
                        <a:rPr lang="pt-BR" sz="2300" b="0" kern="1200" dirty="0">
                          <a:solidFill>
                            <a:schemeClr val="tx1"/>
                          </a:solidFill>
                          <a:effectLst/>
                          <a:latin typeface="Arial Narrow" panose="020B0606020202030204" pitchFamily="34" charset="0"/>
                          <a:ea typeface="+mn-ea"/>
                          <a:cs typeface="+mn-cs"/>
                        </a:rPr>
                        <a:t>! Se Deus me </a:t>
                      </a:r>
                      <a:r>
                        <a:rPr lang="pt-BR" sz="2300" b="0" kern="1200" dirty="0" err="1">
                          <a:solidFill>
                            <a:schemeClr val="tx1"/>
                          </a:solidFill>
                          <a:effectLst/>
                          <a:latin typeface="Arial Narrow" panose="020B0606020202030204" pitchFamily="34" charset="0"/>
                          <a:ea typeface="+mn-ea"/>
                          <a:cs typeface="+mn-cs"/>
                        </a:rPr>
                        <a:t>pardon</a:t>
                      </a:r>
                      <a:r>
                        <a:rPr lang="pt-BR" sz="2300" b="0" kern="1200" dirty="0">
                          <a:solidFill>
                            <a:schemeClr val="tx1"/>
                          </a:solidFill>
                          <a:effectLst/>
                          <a:latin typeface="Arial Narrow" panose="020B0606020202030204" pitchFamily="34" charset="0"/>
                          <a:ea typeface="+mn-ea"/>
                          <a:cs typeface="+mn-cs"/>
                        </a:rPr>
                        <a:t>!</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pois </a:t>
                      </a:r>
                      <a:r>
                        <a:rPr lang="pt-BR" sz="2300" b="0" kern="1200" dirty="0" err="1">
                          <a:solidFill>
                            <a:schemeClr val="tx1"/>
                          </a:solidFill>
                          <a:effectLst/>
                          <a:latin typeface="Arial Narrow" panose="020B0606020202030204" pitchFamily="34" charset="0"/>
                          <a:ea typeface="+mn-ea"/>
                          <a:cs typeface="+mn-cs"/>
                        </a:rPr>
                        <a:t>avedes</a:t>
                      </a:r>
                      <a:r>
                        <a:rPr lang="pt-BR" sz="2300" b="0" kern="1200" dirty="0">
                          <a:solidFill>
                            <a:schemeClr val="tx1"/>
                          </a:solidFill>
                          <a:effectLst/>
                          <a:latin typeface="Arial Narrow" panose="020B0606020202030204" pitchFamily="34" charset="0"/>
                          <a:ea typeface="+mn-ea"/>
                          <a:cs typeface="+mn-cs"/>
                        </a:rPr>
                        <a:t> [a] </a:t>
                      </a:r>
                      <a:r>
                        <a:rPr lang="pt-BR" sz="2300" b="0" kern="1200" dirty="0" err="1">
                          <a:solidFill>
                            <a:schemeClr val="tx1"/>
                          </a:solidFill>
                          <a:effectLst/>
                          <a:latin typeface="Arial Narrow" panose="020B0606020202030204" pitchFamily="34" charset="0"/>
                          <a:ea typeface="+mn-ea"/>
                          <a:cs typeface="+mn-cs"/>
                        </a:rPr>
                        <a:t>tan</a:t>
                      </a:r>
                      <a:r>
                        <a:rPr lang="pt-BR" sz="2300" b="0" kern="1200" dirty="0">
                          <a:solidFill>
                            <a:schemeClr val="tx1"/>
                          </a:solidFill>
                          <a:effectLst/>
                          <a:latin typeface="Arial Narrow" panose="020B0606020202030204" pitchFamily="34" charset="0"/>
                          <a:ea typeface="+mn-ea"/>
                          <a:cs typeface="+mn-cs"/>
                        </a:rPr>
                        <a:t> </a:t>
                      </a:r>
                      <a:r>
                        <a:rPr lang="pt-BR" sz="2300" b="0" kern="1200" dirty="0" err="1">
                          <a:solidFill>
                            <a:schemeClr val="tx1"/>
                          </a:solidFill>
                          <a:effectLst/>
                          <a:latin typeface="Arial Narrow" panose="020B0606020202030204" pitchFamily="34" charset="0"/>
                          <a:ea typeface="+mn-ea"/>
                          <a:cs typeface="+mn-cs"/>
                        </a:rPr>
                        <a:t>gran</a:t>
                      </a:r>
                      <a:r>
                        <a:rPr lang="pt-BR" sz="2300" b="0" kern="1200" dirty="0">
                          <a:solidFill>
                            <a:schemeClr val="tx1"/>
                          </a:solidFill>
                          <a:effectLst/>
                          <a:latin typeface="Arial Narrow" panose="020B0606020202030204" pitchFamily="34" charset="0"/>
                          <a:ea typeface="+mn-ea"/>
                          <a:cs typeface="+mn-cs"/>
                        </a:rPr>
                        <a:t> </a:t>
                      </a:r>
                      <a:r>
                        <a:rPr lang="pt-BR" sz="2300" b="0" kern="1200" dirty="0" err="1">
                          <a:solidFill>
                            <a:schemeClr val="tx1"/>
                          </a:solidFill>
                          <a:effectLst/>
                          <a:latin typeface="Arial Narrow" panose="020B0606020202030204" pitchFamily="34" charset="0"/>
                          <a:ea typeface="+mn-ea"/>
                          <a:cs typeface="+mn-cs"/>
                        </a:rPr>
                        <a:t>coraçon</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que vos eu </a:t>
                      </a:r>
                      <a:r>
                        <a:rPr lang="pt-BR" sz="2300" b="0" kern="1200" dirty="0" err="1">
                          <a:solidFill>
                            <a:schemeClr val="tx1"/>
                          </a:solidFill>
                          <a:effectLst/>
                          <a:latin typeface="Arial Narrow" panose="020B0606020202030204" pitchFamily="34" charset="0"/>
                          <a:ea typeface="+mn-ea"/>
                          <a:cs typeface="+mn-cs"/>
                        </a:rPr>
                        <a:t>loe</a:t>
                      </a:r>
                      <a:r>
                        <a:rPr lang="pt-BR" sz="2300" b="0" kern="1200" dirty="0">
                          <a:solidFill>
                            <a:schemeClr val="tx1"/>
                          </a:solidFill>
                          <a:effectLst/>
                          <a:latin typeface="Arial Narrow" panose="020B0606020202030204" pitchFamily="34" charset="0"/>
                          <a:ea typeface="+mn-ea"/>
                          <a:cs typeface="+mn-cs"/>
                        </a:rPr>
                        <a:t>, </a:t>
                      </a:r>
                      <a:r>
                        <a:rPr lang="pt-BR" sz="2300" b="0" kern="1200" dirty="0" err="1">
                          <a:solidFill>
                            <a:schemeClr val="tx1"/>
                          </a:solidFill>
                          <a:effectLst/>
                          <a:latin typeface="Arial Narrow" panose="020B0606020202030204" pitchFamily="34" charset="0"/>
                          <a:ea typeface="+mn-ea"/>
                          <a:cs typeface="+mn-cs"/>
                        </a:rPr>
                        <a:t>en</a:t>
                      </a:r>
                      <a:r>
                        <a:rPr lang="pt-BR" sz="2300" b="0" kern="1200" dirty="0">
                          <a:solidFill>
                            <a:schemeClr val="tx1"/>
                          </a:solidFill>
                          <a:effectLst/>
                          <a:latin typeface="Arial Narrow" panose="020B0606020202030204" pitchFamily="34" charset="0"/>
                          <a:ea typeface="+mn-ea"/>
                          <a:cs typeface="+mn-cs"/>
                        </a:rPr>
                        <a:t> esta </a:t>
                      </a:r>
                      <a:r>
                        <a:rPr lang="pt-BR" sz="2300" b="0" kern="1200" dirty="0" err="1">
                          <a:solidFill>
                            <a:schemeClr val="tx1"/>
                          </a:solidFill>
                          <a:effectLst/>
                          <a:latin typeface="Arial Narrow" panose="020B0606020202030204" pitchFamily="34" charset="0"/>
                          <a:ea typeface="+mn-ea"/>
                          <a:cs typeface="+mn-cs"/>
                        </a:rPr>
                        <a:t>razon</a:t>
                      </a:r>
                      <a:endParaRPr lang="pt-BR" sz="2300" b="0" kern="1200" dirty="0">
                        <a:solidFill>
                          <a:schemeClr val="tx1"/>
                        </a:solidFill>
                        <a:effectLst/>
                        <a:latin typeface="Arial Narrow" panose="020B0606020202030204" pitchFamily="34" charset="0"/>
                        <a:ea typeface="+mn-ea"/>
                        <a:cs typeface="+mn-cs"/>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pt-BR" sz="2300" b="0" kern="1200" dirty="0">
                          <a:solidFill>
                            <a:schemeClr val="tx1"/>
                          </a:solidFill>
                          <a:effectLst/>
                          <a:latin typeface="Arial Narrow" panose="020B0606020202030204" pitchFamily="34" charset="0"/>
                          <a:ea typeface="+mn-ea"/>
                          <a:cs typeface="+mn-cs"/>
                        </a:rPr>
                        <a:t>vos quero já </a:t>
                      </a:r>
                      <a:r>
                        <a:rPr lang="pt-BR" sz="2300" b="0" kern="1200" dirty="0" err="1">
                          <a:solidFill>
                            <a:schemeClr val="tx1"/>
                          </a:solidFill>
                          <a:effectLst/>
                          <a:latin typeface="Arial Narrow" panose="020B0606020202030204" pitchFamily="34" charset="0"/>
                          <a:ea typeface="+mn-ea"/>
                          <a:cs typeface="+mn-cs"/>
                        </a:rPr>
                        <a:t>loar</a:t>
                      </a:r>
                      <a:r>
                        <a:rPr lang="pt-BR" sz="2300" b="0" kern="1200" dirty="0">
                          <a:solidFill>
                            <a:schemeClr val="tx1"/>
                          </a:solidFill>
                          <a:effectLst/>
                          <a:latin typeface="Arial Narrow" panose="020B0606020202030204" pitchFamily="34" charset="0"/>
                          <a:ea typeface="+mn-ea"/>
                          <a:cs typeface="+mn-cs"/>
                        </a:rPr>
                        <a:t> toda via;</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e vedes qual será a </a:t>
                      </a:r>
                      <a:r>
                        <a:rPr lang="pt-BR" sz="2300" b="0" kern="1200" dirty="0" err="1">
                          <a:solidFill>
                            <a:schemeClr val="tx1"/>
                          </a:solidFill>
                          <a:effectLst/>
                          <a:latin typeface="Arial Narrow" panose="020B0606020202030204" pitchFamily="34" charset="0"/>
                          <a:ea typeface="+mn-ea"/>
                          <a:cs typeface="+mn-cs"/>
                        </a:rPr>
                        <a:t>loaçon</a:t>
                      </a:r>
                      <a:r>
                        <a:rPr lang="pt-BR" sz="2300" b="0" kern="1200" dirty="0">
                          <a:solidFill>
                            <a:schemeClr val="tx1"/>
                          </a:solidFill>
                          <a:effectLst/>
                          <a:latin typeface="Arial Narrow" panose="020B0606020202030204" pitchFamily="34" charset="0"/>
                          <a:ea typeface="+mn-ea"/>
                          <a:cs typeface="+mn-cs"/>
                        </a:rPr>
                        <a:t>:</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dona </a:t>
                      </a:r>
                      <a:r>
                        <a:rPr lang="pt-BR" sz="2300" b="0" kern="1200" dirty="0" err="1">
                          <a:solidFill>
                            <a:schemeClr val="tx1"/>
                          </a:solidFill>
                          <a:effectLst/>
                          <a:latin typeface="Arial Narrow" panose="020B0606020202030204" pitchFamily="34" charset="0"/>
                          <a:ea typeface="+mn-ea"/>
                          <a:cs typeface="+mn-cs"/>
                        </a:rPr>
                        <a:t>fea</a:t>
                      </a:r>
                      <a:r>
                        <a:rPr lang="pt-BR" sz="2300" b="0" kern="1200" dirty="0">
                          <a:solidFill>
                            <a:schemeClr val="tx1"/>
                          </a:solidFill>
                          <a:effectLst/>
                          <a:latin typeface="Arial Narrow" panose="020B0606020202030204" pitchFamily="34" charset="0"/>
                          <a:ea typeface="+mn-ea"/>
                          <a:cs typeface="+mn-cs"/>
                        </a:rPr>
                        <a:t>, velha e sandia!</a:t>
                      </a:r>
                      <a:br>
                        <a:rPr lang="pt-BR" sz="2200" b="0" kern="1200" dirty="0">
                          <a:solidFill>
                            <a:schemeClr val="tx1"/>
                          </a:solidFill>
                          <a:effectLst/>
                          <a:latin typeface="Arial Narrow" panose="020B0606020202030204" pitchFamily="34" charset="0"/>
                          <a:ea typeface="+mn-ea"/>
                          <a:cs typeface="+mn-cs"/>
                        </a:rPr>
                      </a:br>
                      <a:endParaRPr lang="pt-BR" sz="1500" b="0" kern="1200" dirty="0">
                        <a:solidFill>
                          <a:schemeClr val="tx1"/>
                        </a:solidFill>
                        <a:effectLst/>
                        <a:latin typeface="Arial Narrow" panose="020B0606020202030204" pitchFamily="34" charset="0"/>
                        <a:ea typeface="+mn-ea"/>
                        <a:cs typeface="+mn-cs"/>
                      </a:endParaRPr>
                    </a:p>
                    <a:p>
                      <a:r>
                        <a:rPr lang="pt-BR" sz="2300" b="0" kern="1200" dirty="0">
                          <a:solidFill>
                            <a:schemeClr val="tx1"/>
                          </a:solidFill>
                          <a:effectLst/>
                          <a:latin typeface="Arial Narrow" panose="020B0606020202030204" pitchFamily="34" charset="0"/>
                          <a:ea typeface="+mn-ea"/>
                          <a:cs typeface="+mn-cs"/>
                        </a:rPr>
                        <a:t>Dona </a:t>
                      </a:r>
                      <a:r>
                        <a:rPr lang="pt-BR" sz="2300" b="0" kern="1200" dirty="0" err="1">
                          <a:solidFill>
                            <a:schemeClr val="tx1"/>
                          </a:solidFill>
                          <a:effectLst/>
                          <a:latin typeface="Arial Narrow" panose="020B0606020202030204" pitchFamily="34" charset="0"/>
                          <a:ea typeface="+mn-ea"/>
                          <a:cs typeface="+mn-cs"/>
                        </a:rPr>
                        <a:t>fea</a:t>
                      </a:r>
                      <a:r>
                        <a:rPr lang="pt-BR" sz="2300" b="0" kern="1200" dirty="0">
                          <a:solidFill>
                            <a:schemeClr val="tx1"/>
                          </a:solidFill>
                          <a:effectLst/>
                          <a:latin typeface="Arial Narrow" panose="020B0606020202030204" pitchFamily="34" charset="0"/>
                          <a:ea typeface="+mn-ea"/>
                          <a:cs typeface="+mn-cs"/>
                        </a:rPr>
                        <a:t>, nunca vos eu </a:t>
                      </a:r>
                      <a:r>
                        <a:rPr lang="pt-BR" sz="2300" b="0" kern="1200" dirty="0" err="1">
                          <a:solidFill>
                            <a:schemeClr val="tx1"/>
                          </a:solidFill>
                          <a:effectLst/>
                          <a:latin typeface="Arial Narrow" panose="020B0606020202030204" pitchFamily="34" charset="0"/>
                          <a:ea typeface="+mn-ea"/>
                          <a:cs typeface="+mn-cs"/>
                        </a:rPr>
                        <a:t>loei</a:t>
                      </a:r>
                      <a:br>
                        <a:rPr lang="pt-BR" sz="2300" b="0" kern="1200" dirty="0">
                          <a:solidFill>
                            <a:schemeClr val="tx1"/>
                          </a:solidFill>
                          <a:effectLst/>
                          <a:latin typeface="Arial Narrow" panose="020B0606020202030204" pitchFamily="34" charset="0"/>
                          <a:ea typeface="+mn-ea"/>
                          <a:cs typeface="+mn-cs"/>
                        </a:rPr>
                      </a:br>
                      <a:r>
                        <a:rPr lang="pt-BR" sz="2300" b="0" kern="1200" dirty="0" err="1">
                          <a:solidFill>
                            <a:schemeClr val="tx1"/>
                          </a:solidFill>
                          <a:effectLst/>
                          <a:latin typeface="Arial Narrow" panose="020B0606020202030204" pitchFamily="34" charset="0"/>
                          <a:ea typeface="+mn-ea"/>
                          <a:cs typeface="+mn-cs"/>
                        </a:rPr>
                        <a:t>en</a:t>
                      </a:r>
                      <a:r>
                        <a:rPr lang="pt-BR" sz="2300" b="0" kern="1200" dirty="0">
                          <a:solidFill>
                            <a:schemeClr val="tx1"/>
                          </a:solidFill>
                          <a:effectLst/>
                          <a:latin typeface="Arial Narrow" panose="020B0606020202030204" pitchFamily="34" charset="0"/>
                          <a:ea typeface="+mn-ea"/>
                          <a:cs typeface="+mn-cs"/>
                        </a:rPr>
                        <a:t> meu </a:t>
                      </a:r>
                      <a:r>
                        <a:rPr lang="pt-BR" sz="2300" b="0" kern="1200" dirty="0" err="1">
                          <a:solidFill>
                            <a:schemeClr val="tx1"/>
                          </a:solidFill>
                          <a:effectLst/>
                          <a:latin typeface="Arial Narrow" panose="020B0606020202030204" pitchFamily="34" charset="0"/>
                          <a:ea typeface="+mn-ea"/>
                          <a:cs typeface="+mn-cs"/>
                        </a:rPr>
                        <a:t>trobar</a:t>
                      </a:r>
                      <a:r>
                        <a:rPr lang="pt-BR" sz="2300" b="0" kern="1200" dirty="0">
                          <a:solidFill>
                            <a:schemeClr val="tx1"/>
                          </a:solidFill>
                          <a:effectLst/>
                          <a:latin typeface="Arial Narrow" panose="020B0606020202030204" pitchFamily="34" charset="0"/>
                          <a:ea typeface="+mn-ea"/>
                          <a:cs typeface="+mn-cs"/>
                        </a:rPr>
                        <a:t>, pero muito </a:t>
                      </a:r>
                      <a:r>
                        <a:rPr lang="pt-BR" sz="2300" b="0" kern="1200" dirty="0" err="1">
                          <a:solidFill>
                            <a:schemeClr val="tx1"/>
                          </a:solidFill>
                          <a:effectLst/>
                          <a:latin typeface="Arial Narrow" panose="020B0606020202030204" pitchFamily="34" charset="0"/>
                          <a:ea typeface="+mn-ea"/>
                          <a:cs typeface="+mn-cs"/>
                        </a:rPr>
                        <a:t>trobei</a:t>
                      </a:r>
                      <a:r>
                        <a:rPr lang="pt-BR" sz="2300" b="0" kern="1200" dirty="0">
                          <a:solidFill>
                            <a:schemeClr val="tx1"/>
                          </a:solidFill>
                          <a:effectLst/>
                          <a:latin typeface="Arial Narrow" panose="020B0606020202030204" pitchFamily="34" charset="0"/>
                          <a:ea typeface="+mn-ea"/>
                          <a:cs typeface="+mn-cs"/>
                        </a:rPr>
                        <a:t>;</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mais ora já </a:t>
                      </a:r>
                      <a:r>
                        <a:rPr lang="pt-BR" sz="2300" b="0" kern="1200" dirty="0" err="1">
                          <a:solidFill>
                            <a:schemeClr val="tx1"/>
                          </a:solidFill>
                          <a:effectLst/>
                          <a:latin typeface="Arial Narrow" panose="020B0606020202030204" pitchFamily="34" charset="0"/>
                          <a:ea typeface="+mn-ea"/>
                          <a:cs typeface="+mn-cs"/>
                        </a:rPr>
                        <a:t>un</a:t>
                      </a:r>
                      <a:r>
                        <a:rPr lang="pt-BR" sz="2300" b="0" kern="1200" dirty="0">
                          <a:solidFill>
                            <a:schemeClr val="tx1"/>
                          </a:solidFill>
                          <a:effectLst/>
                          <a:latin typeface="Arial Narrow" panose="020B0606020202030204" pitchFamily="34" charset="0"/>
                          <a:ea typeface="+mn-ea"/>
                          <a:cs typeface="+mn-cs"/>
                        </a:rPr>
                        <a:t> </a:t>
                      </a:r>
                      <a:r>
                        <a:rPr lang="pt-BR" sz="2300" b="0" kern="1200" dirty="0" err="1">
                          <a:solidFill>
                            <a:schemeClr val="tx1"/>
                          </a:solidFill>
                          <a:effectLst/>
                          <a:latin typeface="Arial Narrow" panose="020B0606020202030204" pitchFamily="34" charset="0"/>
                          <a:ea typeface="+mn-ea"/>
                          <a:cs typeface="+mn-cs"/>
                        </a:rPr>
                        <a:t>bon</a:t>
                      </a:r>
                      <a:r>
                        <a:rPr lang="pt-BR" sz="2300" b="0" kern="1200" dirty="0">
                          <a:solidFill>
                            <a:schemeClr val="tx1"/>
                          </a:solidFill>
                          <a:effectLst/>
                          <a:latin typeface="Arial Narrow" panose="020B0606020202030204" pitchFamily="34" charset="0"/>
                          <a:ea typeface="+mn-ea"/>
                          <a:cs typeface="+mn-cs"/>
                        </a:rPr>
                        <a:t> cantar farei,</a:t>
                      </a:r>
                      <a:br>
                        <a:rPr lang="pt-BR" sz="2300" b="0" kern="1200" dirty="0">
                          <a:solidFill>
                            <a:schemeClr val="tx1"/>
                          </a:solidFill>
                          <a:effectLst/>
                          <a:latin typeface="Arial Narrow" panose="020B0606020202030204" pitchFamily="34" charset="0"/>
                          <a:ea typeface="+mn-ea"/>
                          <a:cs typeface="+mn-cs"/>
                        </a:rPr>
                      </a:br>
                      <a:r>
                        <a:rPr lang="pt-BR" sz="2300" b="0" kern="1200" dirty="0" err="1">
                          <a:solidFill>
                            <a:schemeClr val="tx1"/>
                          </a:solidFill>
                          <a:effectLst/>
                          <a:latin typeface="Arial Narrow" panose="020B0606020202030204" pitchFamily="34" charset="0"/>
                          <a:ea typeface="+mn-ea"/>
                          <a:cs typeface="+mn-cs"/>
                        </a:rPr>
                        <a:t>en</a:t>
                      </a:r>
                      <a:r>
                        <a:rPr lang="pt-BR" sz="2300" b="0" kern="1200" dirty="0">
                          <a:solidFill>
                            <a:schemeClr val="tx1"/>
                          </a:solidFill>
                          <a:effectLst/>
                          <a:latin typeface="Arial Narrow" panose="020B0606020202030204" pitchFamily="34" charset="0"/>
                          <a:ea typeface="+mn-ea"/>
                          <a:cs typeface="+mn-cs"/>
                        </a:rPr>
                        <a:t> que vos </a:t>
                      </a:r>
                      <a:r>
                        <a:rPr lang="pt-BR" sz="2300" b="0" kern="1200" dirty="0" err="1">
                          <a:solidFill>
                            <a:schemeClr val="tx1"/>
                          </a:solidFill>
                          <a:effectLst/>
                          <a:latin typeface="Arial Narrow" panose="020B0606020202030204" pitchFamily="34" charset="0"/>
                          <a:ea typeface="+mn-ea"/>
                          <a:cs typeface="+mn-cs"/>
                        </a:rPr>
                        <a:t>loarei</a:t>
                      </a:r>
                      <a:r>
                        <a:rPr lang="pt-BR" sz="2300" b="0" kern="1200" dirty="0">
                          <a:solidFill>
                            <a:schemeClr val="tx1"/>
                          </a:solidFill>
                          <a:effectLst/>
                          <a:latin typeface="Arial Narrow" panose="020B0606020202030204" pitchFamily="34" charset="0"/>
                          <a:ea typeface="+mn-ea"/>
                          <a:cs typeface="+mn-cs"/>
                        </a:rPr>
                        <a:t> toda via;</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e </a:t>
                      </a:r>
                      <a:r>
                        <a:rPr lang="pt-BR" sz="2300" b="0" kern="1200" dirty="0" err="1">
                          <a:solidFill>
                            <a:schemeClr val="tx1"/>
                          </a:solidFill>
                          <a:effectLst/>
                          <a:latin typeface="Arial Narrow" panose="020B0606020202030204" pitchFamily="34" charset="0"/>
                          <a:ea typeface="+mn-ea"/>
                          <a:cs typeface="+mn-cs"/>
                        </a:rPr>
                        <a:t>direi-vos</a:t>
                      </a:r>
                      <a:r>
                        <a:rPr lang="pt-BR" sz="2300" b="0" kern="1200" dirty="0">
                          <a:solidFill>
                            <a:schemeClr val="tx1"/>
                          </a:solidFill>
                          <a:effectLst/>
                          <a:latin typeface="Arial Narrow" panose="020B0606020202030204" pitchFamily="34" charset="0"/>
                          <a:ea typeface="+mn-ea"/>
                          <a:cs typeface="+mn-cs"/>
                        </a:rPr>
                        <a:t> como vos </a:t>
                      </a:r>
                      <a:r>
                        <a:rPr lang="pt-BR" sz="2300" b="0" kern="1200" dirty="0" err="1">
                          <a:solidFill>
                            <a:schemeClr val="tx1"/>
                          </a:solidFill>
                          <a:effectLst/>
                          <a:latin typeface="Arial Narrow" panose="020B0606020202030204" pitchFamily="34" charset="0"/>
                          <a:ea typeface="+mn-ea"/>
                          <a:cs typeface="+mn-cs"/>
                        </a:rPr>
                        <a:t>loarei</a:t>
                      </a:r>
                      <a:r>
                        <a:rPr lang="pt-BR" sz="2300" b="0" kern="1200" dirty="0">
                          <a:solidFill>
                            <a:schemeClr val="tx1"/>
                          </a:solidFill>
                          <a:effectLst/>
                          <a:latin typeface="Arial Narrow" panose="020B0606020202030204" pitchFamily="34" charset="0"/>
                          <a:ea typeface="+mn-ea"/>
                          <a:cs typeface="+mn-cs"/>
                        </a:rPr>
                        <a:t>:</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dona </a:t>
                      </a:r>
                      <a:r>
                        <a:rPr lang="pt-BR" sz="2300" b="0" kern="1200" dirty="0" err="1">
                          <a:solidFill>
                            <a:schemeClr val="tx1"/>
                          </a:solidFill>
                          <a:effectLst/>
                          <a:latin typeface="Arial Narrow" panose="020B0606020202030204" pitchFamily="34" charset="0"/>
                          <a:ea typeface="+mn-ea"/>
                          <a:cs typeface="+mn-cs"/>
                        </a:rPr>
                        <a:t>fea</a:t>
                      </a:r>
                      <a:r>
                        <a:rPr lang="pt-BR" sz="2300" b="0" kern="1200" dirty="0">
                          <a:solidFill>
                            <a:schemeClr val="tx1"/>
                          </a:solidFill>
                          <a:effectLst/>
                          <a:latin typeface="Arial Narrow" panose="020B0606020202030204" pitchFamily="34" charset="0"/>
                          <a:ea typeface="+mn-ea"/>
                          <a:cs typeface="+mn-cs"/>
                        </a:rPr>
                        <a:t>, velha e sandia!</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0240942"/>
                  </a:ext>
                </a:extLst>
              </a:tr>
            </a:tbl>
          </a:graphicData>
        </a:graphic>
      </p:graphicFrame>
      <p:sp>
        <p:nvSpPr>
          <p:cNvPr id="8" name="CaixaDeTexto 7">
            <a:extLst>
              <a:ext uri="{FF2B5EF4-FFF2-40B4-BE49-F238E27FC236}">
                <a16:creationId xmlns:a16="http://schemas.microsoft.com/office/drawing/2014/main" id="{0238E128-2943-A4F0-4D96-94B8F05EE30F}"/>
              </a:ext>
            </a:extLst>
          </p:cNvPr>
          <p:cNvSpPr txBox="1"/>
          <p:nvPr/>
        </p:nvSpPr>
        <p:spPr>
          <a:xfrm>
            <a:off x="403414" y="1307233"/>
            <a:ext cx="11322420" cy="818044"/>
          </a:xfrm>
          <a:prstGeom prst="rect">
            <a:avLst/>
          </a:prstGeom>
          <a:noFill/>
        </p:spPr>
        <p:txBody>
          <a:bodyPr wrap="square">
            <a:spAutoFit/>
          </a:bodyPr>
          <a:lstStyle/>
          <a:p>
            <a:pPr algn="ctr">
              <a:lnSpc>
                <a:spcPct val="105000"/>
              </a:lnSpc>
              <a:spcAft>
                <a:spcPts val="800"/>
              </a:spcAf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Ai, dona </a:t>
            </a:r>
            <a:r>
              <a:rPr lang="pt-BR" sz="2300" b="1" kern="100" dirty="0" err="1">
                <a:effectLst/>
                <a:latin typeface="Arial Narrow" panose="020B0606020202030204" pitchFamily="34" charset="0"/>
                <a:ea typeface="Calibri" panose="020F0502020204030204" pitchFamily="34" charset="0"/>
                <a:cs typeface="Arial" panose="020B0604020202020204" pitchFamily="34" charset="0"/>
              </a:rPr>
              <a:t>fea</a:t>
            </a:r>
            <a:r>
              <a:rPr lang="pt-BR" sz="2300" b="1" kern="100" dirty="0">
                <a:effectLst/>
                <a:latin typeface="Arial Narrow" panose="020B0606020202030204" pitchFamily="34" charset="0"/>
                <a:ea typeface="Calibri" panose="020F0502020204030204" pitchFamily="34" charset="0"/>
                <a:cs typeface="Arial" panose="020B0604020202020204" pitchFamily="34" charset="0"/>
              </a:rPr>
              <a:t>, </a:t>
            </a:r>
            <a:r>
              <a:rPr lang="pt-BR" sz="2300" b="1" kern="100" dirty="0" err="1">
                <a:effectLst/>
                <a:latin typeface="Arial Narrow" panose="020B0606020202030204" pitchFamily="34" charset="0"/>
                <a:ea typeface="Calibri" panose="020F0502020204030204" pitchFamily="34" charset="0"/>
                <a:cs typeface="Arial" panose="020B0604020202020204" pitchFamily="34" charset="0"/>
              </a:rPr>
              <a:t>foste-vos</a:t>
            </a:r>
            <a:r>
              <a:rPr lang="pt-BR" sz="2300" b="1" kern="100" dirty="0">
                <a:effectLst/>
                <a:latin typeface="Arial Narrow" panose="020B0606020202030204" pitchFamily="34" charset="0"/>
                <a:ea typeface="Calibri" panose="020F0502020204030204" pitchFamily="34" charset="0"/>
                <a:cs typeface="Arial" panose="020B0604020202020204" pitchFamily="34" charset="0"/>
              </a:rPr>
              <a:t> queixar</a:t>
            </a:r>
            <a:br>
              <a:rPr lang="pt-BR" sz="2300" kern="100" dirty="0">
                <a:effectLst/>
                <a:latin typeface="Arial Narrow" panose="020B0606020202030204" pitchFamily="34" charset="0"/>
                <a:ea typeface="Calibri" panose="020F0502020204030204" pitchFamily="34" charset="0"/>
                <a:cs typeface="Arial" panose="020B0604020202020204" pitchFamily="34" charset="0"/>
              </a:rPr>
            </a:br>
            <a:r>
              <a:rPr lang="pt-BR" sz="2300" i="1" kern="100" dirty="0">
                <a:effectLst/>
                <a:latin typeface="Arial Narrow" panose="020B0606020202030204" pitchFamily="34" charset="0"/>
                <a:ea typeface="Calibri" panose="020F0502020204030204" pitchFamily="34" charset="0"/>
                <a:cs typeface="Arial" panose="020B0604020202020204" pitchFamily="34" charset="0"/>
              </a:rPr>
              <a:t>por João Garcia de </a:t>
            </a:r>
            <a:r>
              <a:rPr lang="pt-BR" sz="2300" i="1" kern="100" dirty="0" err="1">
                <a:effectLst/>
                <a:latin typeface="Arial Narrow" panose="020B0606020202030204" pitchFamily="34" charset="0"/>
                <a:ea typeface="Calibri" panose="020F0502020204030204" pitchFamily="34" charset="0"/>
                <a:cs typeface="Arial" panose="020B0604020202020204" pitchFamily="34" charset="0"/>
              </a:rPr>
              <a:t>Guilhade</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0" name="CaixaDeTexto 9">
            <a:extLst>
              <a:ext uri="{FF2B5EF4-FFF2-40B4-BE49-F238E27FC236}">
                <a16:creationId xmlns:a16="http://schemas.microsoft.com/office/drawing/2014/main" id="{B4F75DA6-B610-E8C9-D97D-507030A8D11B}"/>
              </a:ext>
            </a:extLst>
          </p:cNvPr>
          <p:cNvSpPr txBox="1"/>
          <p:nvPr/>
        </p:nvSpPr>
        <p:spPr>
          <a:xfrm>
            <a:off x="403414" y="5748543"/>
            <a:ext cx="11322420" cy="292388"/>
          </a:xfrm>
          <a:prstGeom prst="rect">
            <a:avLst/>
          </a:prstGeom>
          <a:noFill/>
        </p:spPr>
        <p:txBody>
          <a:bodyPr wrap="square">
            <a:spAutoFit/>
          </a:bodyPr>
          <a:lstStyle/>
          <a:p>
            <a:pPr algn="r"/>
            <a:r>
              <a:rPr lang="pt-BR" sz="1300" dirty="0">
                <a:effectLst/>
                <a:latin typeface="Arial Narrow" panose="020B0606020202030204" pitchFamily="34" charset="0"/>
                <a:ea typeface="Calibri" panose="020F0502020204030204" pitchFamily="34" charset="0"/>
                <a:cs typeface="Arial" panose="020B0604020202020204" pitchFamily="34" charset="0"/>
              </a:rPr>
              <a:t>Disponível em: https://cantigas.fcsh.unl.pt/</a:t>
            </a:r>
            <a:r>
              <a:rPr lang="pt-BR" sz="1300" dirty="0" err="1">
                <a:effectLst/>
                <a:latin typeface="Arial Narrow" panose="020B0606020202030204" pitchFamily="34" charset="0"/>
                <a:ea typeface="Calibri" panose="020F0502020204030204" pitchFamily="34" charset="0"/>
                <a:cs typeface="Arial" panose="020B0604020202020204" pitchFamily="34" charset="0"/>
              </a:rPr>
              <a:t>cantiga.asp?cdcant</a:t>
            </a:r>
            <a:r>
              <a:rPr lang="pt-BR" sz="1300" dirty="0">
                <a:effectLst/>
                <a:latin typeface="Arial Narrow" panose="020B0606020202030204" pitchFamily="34" charset="0"/>
                <a:ea typeface="Calibri" panose="020F0502020204030204" pitchFamily="34" charset="0"/>
                <a:cs typeface="Arial" panose="020B0604020202020204" pitchFamily="34" charset="0"/>
              </a:rPr>
              <a:t>=1520&amp;pv=sim. Acesso em: 28 jan. 2025.</a:t>
            </a:r>
            <a:endParaRPr lang="pt-BR" sz="1300" dirty="0"/>
          </a:p>
        </p:txBody>
      </p:sp>
    </p:spTree>
    <p:extLst>
      <p:ext uri="{BB962C8B-B14F-4D97-AF65-F5344CB8AC3E}">
        <p14:creationId xmlns:p14="http://schemas.microsoft.com/office/powerpoint/2010/main" val="364983196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692C4-0AAE-50F6-1D87-C632F347B774}"/>
            </a:ext>
          </a:extLst>
        </p:cNvPr>
        <p:cNvGrpSpPr/>
        <p:nvPr/>
      </p:nvGrpSpPr>
      <p:grpSpPr>
        <a:xfrm>
          <a:off x="0" y="0"/>
          <a:ext cx="0" cy="0"/>
          <a:chOff x="0" y="0"/>
          <a:chExt cx="0" cy="0"/>
        </a:xfrm>
      </p:grpSpPr>
      <p:graphicFrame>
        <p:nvGraphicFramePr>
          <p:cNvPr id="6" name="Tabela 5">
            <a:extLst>
              <a:ext uri="{FF2B5EF4-FFF2-40B4-BE49-F238E27FC236}">
                <a16:creationId xmlns:a16="http://schemas.microsoft.com/office/drawing/2014/main" id="{618B398C-D8E6-747A-ED0A-1EC96A626DA4}"/>
              </a:ext>
            </a:extLst>
          </p:cNvPr>
          <p:cNvGraphicFramePr>
            <a:graphicFrameLocks noGrp="1"/>
          </p:cNvGraphicFramePr>
          <p:nvPr>
            <p:extLst>
              <p:ext uri="{D42A27DB-BD31-4B8C-83A1-F6EECF244321}">
                <p14:modId xmlns:p14="http://schemas.microsoft.com/office/powerpoint/2010/main" val="1490479020"/>
              </p:ext>
            </p:extLst>
          </p:nvPr>
        </p:nvGraphicFramePr>
        <p:xfrm>
          <a:off x="475128" y="1729740"/>
          <a:ext cx="11250705" cy="3398520"/>
        </p:xfrm>
        <a:graphic>
          <a:graphicData uri="http://schemas.openxmlformats.org/drawingml/2006/table">
            <a:tbl>
              <a:tblPr firstRow="1" bandRow="1">
                <a:tableStyleId>{5C22544A-7EE6-4342-B048-85BDC9FD1C3A}</a:tableStyleId>
              </a:tblPr>
              <a:tblGrid>
                <a:gridCol w="5631484">
                  <a:extLst>
                    <a:ext uri="{9D8B030D-6E8A-4147-A177-3AD203B41FA5}">
                      <a16:colId xmlns:a16="http://schemas.microsoft.com/office/drawing/2014/main" val="1752093362"/>
                    </a:ext>
                  </a:extLst>
                </a:gridCol>
                <a:gridCol w="5619221">
                  <a:extLst>
                    <a:ext uri="{9D8B030D-6E8A-4147-A177-3AD203B41FA5}">
                      <a16:colId xmlns:a16="http://schemas.microsoft.com/office/drawing/2014/main" val="2089783691"/>
                    </a:ext>
                  </a:extLst>
                </a:gridCol>
              </a:tblGrid>
              <a:tr h="370840">
                <a:tc>
                  <a:txBody>
                    <a:bodyPr/>
                    <a:lstStyle/>
                    <a:p>
                      <a:r>
                        <a:rPr lang="pt-BR" sz="2300" b="0" kern="1200" dirty="0">
                          <a:solidFill>
                            <a:schemeClr val="tx1"/>
                          </a:solidFill>
                          <a:effectLst/>
                          <a:latin typeface="Arial Narrow" panose="020B0606020202030204" pitchFamily="34" charset="0"/>
                          <a:ea typeface="+mn-ea"/>
                          <a:cs typeface="+mn-cs"/>
                        </a:rPr>
                        <a:t>Ai dona feia! Fostes vos queixar </a:t>
                      </a:r>
                    </a:p>
                    <a:p>
                      <a:r>
                        <a:rPr lang="pt-BR" sz="2300" b="0" kern="1200" dirty="0">
                          <a:solidFill>
                            <a:schemeClr val="tx1"/>
                          </a:solidFill>
                          <a:effectLst/>
                          <a:latin typeface="Arial Narrow" panose="020B0606020202030204" pitchFamily="34" charset="0"/>
                          <a:ea typeface="+mn-ea"/>
                          <a:cs typeface="+mn-cs"/>
                        </a:rPr>
                        <a:t>Porque eu nunca vos louvei em minhas trovas; </a:t>
                      </a:r>
                    </a:p>
                    <a:p>
                      <a:r>
                        <a:rPr lang="pt-BR" sz="2300" b="0" kern="1200" dirty="0">
                          <a:solidFill>
                            <a:schemeClr val="tx1"/>
                          </a:solidFill>
                          <a:effectLst/>
                          <a:latin typeface="Arial Narrow" panose="020B0606020202030204" pitchFamily="34" charset="0"/>
                          <a:ea typeface="+mn-ea"/>
                          <a:cs typeface="+mn-cs"/>
                        </a:rPr>
                        <a:t>mas agora quero fazer uma canção</a:t>
                      </a:r>
                    </a:p>
                    <a:p>
                      <a:r>
                        <a:rPr lang="pt-BR" sz="2300" b="0" kern="1200" dirty="0">
                          <a:solidFill>
                            <a:schemeClr val="tx1"/>
                          </a:solidFill>
                          <a:effectLst/>
                          <a:latin typeface="Arial Narrow" panose="020B0606020202030204" pitchFamily="34" charset="0"/>
                          <a:ea typeface="+mn-ea"/>
                          <a:cs typeface="+mn-cs"/>
                        </a:rPr>
                        <a:t> em que vos louvarei completamente; </a:t>
                      </a:r>
                    </a:p>
                    <a:p>
                      <a:r>
                        <a:rPr lang="pt-BR" sz="2300" b="0" kern="1200" dirty="0">
                          <a:solidFill>
                            <a:schemeClr val="tx1"/>
                          </a:solidFill>
                          <a:effectLst/>
                          <a:latin typeface="Arial Narrow" panose="020B0606020202030204" pitchFamily="34" charset="0"/>
                          <a:ea typeface="+mn-ea"/>
                          <a:cs typeface="+mn-cs"/>
                        </a:rPr>
                        <a:t>e vede como quero vos louvar; </a:t>
                      </a:r>
                    </a:p>
                    <a:p>
                      <a:r>
                        <a:rPr lang="pt-BR" sz="2300" b="0" kern="1200" dirty="0">
                          <a:solidFill>
                            <a:schemeClr val="tx1"/>
                          </a:solidFill>
                          <a:effectLst/>
                          <a:latin typeface="Arial Narrow" panose="020B0606020202030204" pitchFamily="34" charset="0"/>
                          <a:ea typeface="+mn-ea"/>
                          <a:cs typeface="+mn-cs"/>
                        </a:rPr>
                        <a:t>dona feia, velha e louca!</a:t>
                      </a:r>
                    </a:p>
                    <a:p>
                      <a:endParaRPr lang="pt-BR" sz="1000" b="0" kern="1200" dirty="0">
                        <a:solidFill>
                          <a:schemeClr val="tx1"/>
                        </a:solidFill>
                        <a:effectLst/>
                        <a:latin typeface="Arial Narrow" panose="020B0606020202030204" pitchFamily="34" charset="0"/>
                        <a:ea typeface="+mn-ea"/>
                        <a:cs typeface="+mn-cs"/>
                      </a:endParaRPr>
                    </a:p>
                    <a:p>
                      <a:r>
                        <a:rPr lang="pt-BR" sz="2300" b="0" kern="1200" dirty="0">
                          <a:solidFill>
                            <a:schemeClr val="tx1"/>
                          </a:solidFill>
                          <a:effectLst/>
                          <a:latin typeface="Arial Narrow" panose="020B0606020202030204" pitchFamily="34" charset="0"/>
                          <a:ea typeface="+mn-ea"/>
                          <a:cs typeface="+mn-cs"/>
                        </a:rPr>
                        <a:t>Ai Dona feia! Se Deus me perdoar! </a:t>
                      </a:r>
                    </a:p>
                    <a:p>
                      <a:r>
                        <a:rPr lang="pt-BR" sz="2300" b="0" kern="1200" dirty="0">
                          <a:solidFill>
                            <a:schemeClr val="tx1"/>
                          </a:solidFill>
                          <a:effectLst/>
                          <a:latin typeface="Arial Narrow" panose="020B0606020202030204" pitchFamily="34" charset="0"/>
                          <a:ea typeface="+mn-ea"/>
                          <a:cs typeface="+mn-cs"/>
                        </a:rPr>
                        <a:t>e enfim tendes tão grande coração </a:t>
                      </a:r>
                    </a:p>
                    <a:p>
                      <a:r>
                        <a:rPr lang="pt-BR" sz="2300" b="0" kern="1200" dirty="0">
                          <a:solidFill>
                            <a:schemeClr val="tx1"/>
                          </a:solidFill>
                          <a:effectLst/>
                          <a:latin typeface="Arial Narrow" panose="020B0606020202030204" pitchFamily="34" charset="0"/>
                          <a:ea typeface="+mn-ea"/>
                          <a:cs typeface="+mn-cs"/>
                        </a:rPr>
                        <a:t>que mereceis que eu vos louve, </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pt-BR" sz="2300" b="0" kern="1200" dirty="0">
                          <a:solidFill>
                            <a:schemeClr val="tx1"/>
                          </a:solidFill>
                          <a:effectLst/>
                          <a:latin typeface="Arial Narrow" panose="020B0606020202030204" pitchFamily="34" charset="0"/>
                          <a:ea typeface="+mn-ea"/>
                          <a:cs typeface="+mn-cs"/>
                        </a:rPr>
                        <a:t>já quero louvar-vos completamente; </a:t>
                      </a:r>
                    </a:p>
                    <a:p>
                      <a:r>
                        <a:rPr lang="pt-BR" sz="2300" b="0" kern="1200" dirty="0">
                          <a:solidFill>
                            <a:schemeClr val="tx1"/>
                          </a:solidFill>
                          <a:effectLst/>
                          <a:latin typeface="Arial Narrow" panose="020B0606020202030204" pitchFamily="34" charset="0"/>
                          <a:ea typeface="+mn-ea"/>
                          <a:cs typeface="+mn-cs"/>
                        </a:rPr>
                        <a:t>e vedes qual será o louvor: </a:t>
                      </a:r>
                    </a:p>
                    <a:p>
                      <a:r>
                        <a:rPr lang="pt-BR" sz="2300" b="0" kern="1200" dirty="0">
                          <a:solidFill>
                            <a:schemeClr val="tx1"/>
                          </a:solidFill>
                          <a:effectLst/>
                          <a:latin typeface="Arial Narrow" panose="020B0606020202030204" pitchFamily="34" charset="0"/>
                          <a:ea typeface="+mn-ea"/>
                          <a:cs typeface="+mn-cs"/>
                        </a:rPr>
                        <a:t>dona feia, velha e louca!</a:t>
                      </a:r>
                    </a:p>
                    <a:p>
                      <a:endParaRPr lang="pt-BR" sz="1000" b="0" kern="1200" dirty="0">
                        <a:solidFill>
                          <a:schemeClr val="tx1"/>
                        </a:solidFill>
                        <a:effectLst/>
                        <a:latin typeface="Arial Narrow" panose="020B0606020202030204" pitchFamily="34" charset="0"/>
                        <a:ea typeface="+mn-ea"/>
                        <a:cs typeface="+mn-cs"/>
                      </a:endParaRPr>
                    </a:p>
                    <a:p>
                      <a:r>
                        <a:rPr lang="pt-BR" sz="2300" b="0" kern="1200" dirty="0">
                          <a:solidFill>
                            <a:schemeClr val="tx1"/>
                          </a:solidFill>
                          <a:effectLst/>
                          <a:latin typeface="Arial Narrow" panose="020B0606020202030204" pitchFamily="34" charset="0"/>
                          <a:ea typeface="+mn-ea"/>
                          <a:cs typeface="+mn-cs"/>
                        </a:rPr>
                        <a:t>Dona feia, eu nunca vos louvei </a:t>
                      </a:r>
                    </a:p>
                    <a:p>
                      <a:r>
                        <a:rPr lang="pt-BR" sz="2300" b="0" kern="1200" dirty="0">
                          <a:solidFill>
                            <a:schemeClr val="tx1"/>
                          </a:solidFill>
                          <a:effectLst/>
                          <a:latin typeface="Arial Narrow" panose="020B0606020202030204" pitchFamily="34" charset="0"/>
                          <a:ea typeface="+mn-ea"/>
                          <a:cs typeface="+mn-cs"/>
                        </a:rPr>
                        <a:t>em minhas canções, porém muito cantei; </a:t>
                      </a:r>
                    </a:p>
                    <a:p>
                      <a:r>
                        <a:rPr lang="pt-BR" sz="2300" b="0" kern="1200" dirty="0">
                          <a:solidFill>
                            <a:schemeClr val="tx1"/>
                          </a:solidFill>
                          <a:effectLst/>
                          <a:latin typeface="Arial Narrow" panose="020B0606020202030204" pitchFamily="34" charset="0"/>
                          <a:ea typeface="+mn-ea"/>
                          <a:cs typeface="+mn-cs"/>
                        </a:rPr>
                        <a:t>mas agora farei uma bela canção, </a:t>
                      </a:r>
                    </a:p>
                    <a:p>
                      <a:r>
                        <a:rPr lang="pt-BR" sz="2300" b="0" kern="1200" dirty="0">
                          <a:solidFill>
                            <a:schemeClr val="tx1"/>
                          </a:solidFill>
                          <a:effectLst/>
                          <a:latin typeface="Arial Narrow" panose="020B0606020202030204" pitchFamily="34" charset="0"/>
                          <a:ea typeface="+mn-ea"/>
                          <a:cs typeface="+mn-cs"/>
                        </a:rPr>
                        <a:t>em que vos louvarei completamente; </a:t>
                      </a:r>
                    </a:p>
                    <a:p>
                      <a:r>
                        <a:rPr lang="pt-BR" sz="2300" b="0" kern="1200" dirty="0">
                          <a:solidFill>
                            <a:schemeClr val="tx1"/>
                          </a:solidFill>
                          <a:effectLst/>
                          <a:latin typeface="Arial Narrow" panose="020B0606020202030204" pitchFamily="34" charset="0"/>
                          <a:ea typeface="+mn-ea"/>
                          <a:cs typeface="+mn-cs"/>
                        </a:rPr>
                        <a:t>e digo como vos louvarei: </a:t>
                      </a:r>
                    </a:p>
                    <a:p>
                      <a:r>
                        <a:rPr lang="pt-BR" sz="2300" b="0" kern="1200" dirty="0">
                          <a:solidFill>
                            <a:schemeClr val="tx1"/>
                          </a:solidFill>
                          <a:effectLst/>
                          <a:latin typeface="Arial Narrow" panose="020B0606020202030204" pitchFamily="34" charset="0"/>
                          <a:ea typeface="+mn-ea"/>
                          <a:cs typeface="+mn-cs"/>
                        </a:rPr>
                        <a:t>dona feia, velha e louca!</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0240942"/>
                  </a:ext>
                </a:extLst>
              </a:tr>
            </a:tbl>
          </a:graphicData>
        </a:graphic>
      </p:graphicFrame>
      <p:sp>
        <p:nvSpPr>
          <p:cNvPr id="8" name="CaixaDeTexto 7">
            <a:extLst>
              <a:ext uri="{FF2B5EF4-FFF2-40B4-BE49-F238E27FC236}">
                <a16:creationId xmlns:a16="http://schemas.microsoft.com/office/drawing/2014/main" id="{83CDDFCB-63E7-2FB2-7495-00623F8D5603}"/>
              </a:ext>
            </a:extLst>
          </p:cNvPr>
          <p:cNvSpPr txBox="1"/>
          <p:nvPr/>
        </p:nvSpPr>
        <p:spPr>
          <a:xfrm>
            <a:off x="403414" y="900162"/>
            <a:ext cx="11322420" cy="800219"/>
          </a:xfrm>
          <a:prstGeom prst="rect">
            <a:avLst/>
          </a:prstGeom>
          <a:noFill/>
        </p:spPr>
        <p:txBody>
          <a:bodyPr wrap="square">
            <a:spAutoFit/>
          </a:bodyPr>
          <a:lstStyle/>
          <a:p>
            <a:pPr algn="ctr"/>
            <a:r>
              <a:rPr lang="pt-BR" sz="2300" b="1" dirty="0">
                <a:latin typeface="Arial Narrow" panose="020B0606020202030204" pitchFamily="34" charset="0"/>
              </a:rPr>
              <a:t>Ai dona feia! Fostes vos queixar </a:t>
            </a:r>
            <a:r>
              <a:rPr lang="pt-BR" sz="2300" dirty="0">
                <a:latin typeface="Arial Narrow" panose="020B0606020202030204" pitchFamily="34" charset="0"/>
              </a:rPr>
              <a:t>(versão atualizada)</a:t>
            </a:r>
          </a:p>
          <a:p>
            <a:pPr algn="ctr"/>
            <a:r>
              <a:rPr lang="pt-BR" sz="2300" i="1" dirty="0">
                <a:latin typeface="Arial Narrow" panose="020B0606020202030204" pitchFamily="34" charset="0"/>
              </a:rPr>
              <a:t>por João Garcia de </a:t>
            </a:r>
            <a:r>
              <a:rPr lang="pt-BR" sz="2300" i="1" dirty="0" err="1">
                <a:latin typeface="Arial Narrow" panose="020B0606020202030204" pitchFamily="34" charset="0"/>
              </a:rPr>
              <a:t>Guilhade</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p:txBody>
      </p:sp>
      <p:sp>
        <p:nvSpPr>
          <p:cNvPr id="4" name="CaixaDeTexto 3">
            <a:extLst>
              <a:ext uri="{FF2B5EF4-FFF2-40B4-BE49-F238E27FC236}">
                <a16:creationId xmlns:a16="http://schemas.microsoft.com/office/drawing/2014/main" id="{2EBEE80C-81C2-46DD-4FB2-42A5E8E0A85C}"/>
              </a:ext>
            </a:extLst>
          </p:cNvPr>
          <p:cNvSpPr txBox="1"/>
          <p:nvPr/>
        </p:nvSpPr>
        <p:spPr>
          <a:xfrm>
            <a:off x="403413" y="5157619"/>
            <a:ext cx="11322420" cy="292388"/>
          </a:xfrm>
          <a:prstGeom prst="rect">
            <a:avLst/>
          </a:prstGeom>
          <a:noFill/>
        </p:spPr>
        <p:txBody>
          <a:bodyPr wrap="square">
            <a:spAutoFit/>
          </a:bodyPr>
          <a:lstStyle/>
          <a:p>
            <a:pPr algn="r"/>
            <a:r>
              <a:rPr lang="pt-BR" sz="1300" dirty="0">
                <a:effectLst/>
                <a:latin typeface="Arial Narrow" panose="020B0606020202030204" pitchFamily="34" charset="0"/>
                <a:ea typeface="Calibri" panose="020F0502020204030204" pitchFamily="34" charset="0"/>
                <a:cs typeface="Arial" panose="020B0604020202020204" pitchFamily="34" charset="0"/>
              </a:rPr>
              <a:t>Disponível em: https://acessaber.com.br/</a:t>
            </a:r>
            <a:r>
              <a:rPr lang="pt-BR" sz="1300" dirty="0" err="1">
                <a:effectLst/>
                <a:latin typeface="Arial Narrow" panose="020B0606020202030204" pitchFamily="34" charset="0"/>
                <a:ea typeface="Calibri" panose="020F0502020204030204" pitchFamily="34" charset="0"/>
                <a:cs typeface="Arial" panose="020B0604020202020204" pitchFamily="34" charset="0"/>
              </a:rPr>
              <a:t>wp-content</a:t>
            </a:r>
            <a:r>
              <a:rPr lang="pt-BR" sz="1300" dirty="0">
                <a:effectLst/>
                <a:latin typeface="Arial Narrow" panose="020B0606020202030204" pitchFamily="34" charset="0"/>
                <a:ea typeface="Calibri" panose="020F0502020204030204" pitchFamily="34" charset="0"/>
                <a:cs typeface="Arial" panose="020B0604020202020204" pitchFamily="34" charset="0"/>
              </a:rPr>
              <a:t>/uploads/2022/02/interpretacao-de-texto-trovadorismo_cantiga-de-maldizer-1-ano-EM.pdf. Acesso em: 28 jan. 2025.</a:t>
            </a:r>
            <a:endParaRPr lang="pt-BR" sz="1300" dirty="0"/>
          </a:p>
        </p:txBody>
      </p:sp>
      <p:sp>
        <p:nvSpPr>
          <p:cNvPr id="7" name="CaixaDeTexto 6">
            <a:extLst>
              <a:ext uri="{FF2B5EF4-FFF2-40B4-BE49-F238E27FC236}">
                <a16:creationId xmlns:a16="http://schemas.microsoft.com/office/drawing/2014/main" id="{E3005C7D-BB5F-383C-E1DB-F1D42210296B}"/>
              </a:ext>
            </a:extLst>
          </p:cNvPr>
          <p:cNvSpPr txBox="1"/>
          <p:nvPr/>
        </p:nvSpPr>
        <p:spPr>
          <a:xfrm>
            <a:off x="475128" y="5557728"/>
            <a:ext cx="11250705" cy="800219"/>
          </a:xfrm>
          <a:prstGeom prst="rect">
            <a:avLst/>
          </a:prstGeom>
          <a:solidFill>
            <a:schemeClr val="accent6">
              <a:lumMod val="20000"/>
              <a:lumOff val="80000"/>
            </a:schemeClr>
          </a:solidFill>
          <a:ln w="19050">
            <a:solidFill>
              <a:schemeClr val="accent6">
                <a:lumMod val="75000"/>
              </a:schemeClr>
            </a:solidFill>
          </a:ln>
        </p:spPr>
        <p:txBody>
          <a:bodyPr wrap="square">
            <a:spAutoFit/>
          </a:bodyPr>
          <a:lstStyle/>
          <a:p>
            <a:pPr marL="342900" lvl="0" indent="-342900" algn="just">
              <a:buFont typeface="Symbol" panose="05050102010706020507" pitchFamily="18" charset="2"/>
              <a:buBlip>
                <a:blip r:embed="rId2"/>
              </a:buBlip>
            </a:pPr>
            <a:r>
              <a:rPr lang="pt-BR" sz="2300" kern="100" dirty="0">
                <a:effectLst/>
                <a:latin typeface="Arial Narrow" panose="020B0606020202030204" pitchFamily="34" charset="0"/>
                <a:ea typeface="Calibri" panose="020F0502020204030204" pitchFamily="34" charset="0"/>
                <a:cs typeface="Arial" panose="020B0604020202020204" pitchFamily="34" charset="0"/>
              </a:rPr>
              <a:t>O autor João Garcia de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Guilhade</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foi um trovador português, nascido em Milhazes, concelho de Barcelos. Desenvolveu a sua arte poética em meados do século XIII.</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1620588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AC75CF-4885-F57E-500D-B056A6DB7EBF}"/>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AC3214F7-60EA-C459-4433-8B13B4006AA4}"/>
              </a:ext>
            </a:extLst>
          </p:cNvPr>
          <p:cNvSpPr txBox="1"/>
          <p:nvPr/>
        </p:nvSpPr>
        <p:spPr>
          <a:xfrm>
            <a:off x="425823" y="973256"/>
            <a:ext cx="11340354" cy="5047536"/>
          </a:xfrm>
          <a:prstGeom prst="rect">
            <a:avLst/>
          </a:prstGeom>
          <a:noFill/>
        </p:spPr>
        <p:txBody>
          <a:bodyPr wrap="square" rtlCol="0">
            <a:spAutoFit/>
          </a:bodyPr>
          <a:lstStyle/>
          <a:p>
            <a:pPr algn="jus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17.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Na lírica medieval, os trovadores eram os artistas de origem nobre, que compunham e cantavam com o acompanhamento de instrumentos musicais. Essas cantigas foram manuscritas e reunidas em livros, conhecidos como </a:t>
            </a: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cancioneiros</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e divulgadas nas festas e nos palácios. Parte dessas cantigas eram as </a:t>
            </a: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Líricas</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(de amor e de amigo), e parte eram as cantigas </a:t>
            </a: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Satíricas</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em que o eu lírico criticava diversos aspectos da sociedade da época, além de ridicularizar as pessoas. Nas cantigas de </a:t>
            </a: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Escárnio</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 ironia e o sarcasmo são evidenciados, mas o eu lírico zomba de maneira velada, sem citar diretamente alguém em especial; e nas de </a:t>
            </a: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Maldizer</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o eu lírico se expressa em linguagem vulgar direta, com uso de palavras de baixo calão. É dirigida a uma determinada pessoa, sem camuflagem, isto é, de forma direta. O Texto III é uma cantiga</a:t>
            </a:r>
          </a:p>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lírica de amor. </a:t>
            </a:r>
          </a:p>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(B) lírica de amigo.</a:t>
            </a:r>
          </a:p>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 lírica de escárnio.</a:t>
            </a:r>
          </a:p>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 satírica de maldizer.</a:t>
            </a:r>
          </a:p>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 satírica de escárnio.</a:t>
            </a:r>
          </a:p>
        </p:txBody>
      </p:sp>
    </p:spTree>
    <p:extLst>
      <p:ext uri="{BB962C8B-B14F-4D97-AF65-F5344CB8AC3E}">
        <p14:creationId xmlns:p14="http://schemas.microsoft.com/office/powerpoint/2010/main" val="270317385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7BD2A-9F82-677F-9EED-671703ABE87C}"/>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8E164070-7705-75BA-BBD1-9BD55F28C436}"/>
              </a:ext>
            </a:extLst>
          </p:cNvPr>
          <p:cNvSpPr txBox="1"/>
          <p:nvPr/>
        </p:nvSpPr>
        <p:spPr>
          <a:xfrm>
            <a:off x="448235" y="957795"/>
            <a:ext cx="11313459" cy="5401479"/>
          </a:xfrm>
          <a:prstGeom prst="rect">
            <a:avLst/>
          </a:prstGeom>
          <a:noFill/>
        </p:spPr>
        <p:txBody>
          <a:bodyPr wrap="square" rtlCol="0">
            <a:spAutoFit/>
          </a:bodyPr>
          <a:lstStyle/>
          <a:p>
            <a:pPr algn="jus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18.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tema da cantiga: “Ai, dona </a:t>
            </a:r>
            <a:r>
              <a:rPr lang="pt-BR" sz="23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fea</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3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foste-vos</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queixar” é o/a</a:t>
            </a:r>
          </a:p>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perdão às ofensas do eu lírico.</a:t>
            </a:r>
          </a:p>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(B) desejo de exaltação às senhoras da corte.</a:t>
            </a:r>
          </a:p>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 devoção do eu lírico a uma mulher injustiçada.</a:t>
            </a:r>
          </a:p>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 louvor e a admiração a uma mulher, senhora da corte.</a:t>
            </a:r>
          </a:p>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 crítica indireta à feiura e ao comportamento de uma mulher</a:t>
            </a:r>
          </a:p>
          <a:p>
            <a:pPr algn="just">
              <a:buNone/>
            </a:pPr>
            <a:endPar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endParaRPr>
          </a:p>
          <a:p>
            <a:pPr algn="jus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19</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Como o eu lírico responde à queixa da mulher?</a:t>
            </a:r>
          </a:p>
          <a:p>
            <a:pPr algn="just">
              <a:buNone/>
            </a:pPr>
            <a:endPar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endParaRPr>
          </a:p>
          <a:p>
            <a:pPr algn="jus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20.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Com que finalidade essa cantiga foi escrita?</a:t>
            </a:r>
          </a:p>
          <a:p>
            <a:pPr algn="just">
              <a:buNone/>
            </a:pPr>
            <a:endPar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endParaRPr>
          </a:p>
          <a:p>
            <a:pPr algn="jus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21</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Agora responda.</a:t>
            </a:r>
          </a:p>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Como o eu lírico se refere à mulher? Ele cita o nome dela?</a:t>
            </a:r>
          </a:p>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b) Qual é a postura, isto é, como o eu lírico se coloca frente à dona feia?</a:t>
            </a:r>
          </a:p>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 Transcreva verso(s) que expressam a ironia e escárnio do eu lírico em relação à “dona feia”.</a:t>
            </a:r>
          </a:p>
        </p:txBody>
      </p:sp>
    </p:spTree>
    <p:extLst>
      <p:ext uri="{BB962C8B-B14F-4D97-AF65-F5344CB8AC3E}">
        <p14:creationId xmlns:p14="http://schemas.microsoft.com/office/powerpoint/2010/main" val="125781055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88996-5DA0-3431-9F15-0E2DD775E945}"/>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A1F63352-2E05-74E7-E134-AF13AC4E75AB}"/>
              </a:ext>
            </a:extLst>
          </p:cNvPr>
          <p:cNvSpPr txBox="1"/>
          <p:nvPr/>
        </p:nvSpPr>
        <p:spPr>
          <a:xfrm>
            <a:off x="363071" y="1190878"/>
            <a:ext cx="11465858" cy="4343497"/>
          </a:xfrm>
          <a:prstGeom prst="rect">
            <a:avLst/>
          </a:prstGeom>
          <a:noFill/>
        </p:spPr>
        <p:txBody>
          <a:bodyPr wrap="square" rtlCol="0">
            <a:spAutoFit/>
          </a:bodyPr>
          <a:lstStyle/>
          <a:p>
            <a:pPr algn="just">
              <a:lnSpc>
                <a:spcPct val="110000"/>
              </a:lnSpc>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22.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Releia atentamente a cantiga “</a:t>
            </a: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Ai, dona </a:t>
            </a:r>
            <a:r>
              <a:rPr lang="pt-BR" sz="2300" b="1"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fea</a:t>
            </a: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300" b="1"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foste-vos</a:t>
            </a: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queixar</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e responda se é possível estabelecer uma relação (de contraposição) entre a “Dona Feia” dessa cantiga de escárnio e a “Senhora, bela e perfeita”, da cantiga de amor: “Cantiga da Ribeirinha”, de Paio Soares de Taveirós (Texto I). Justifique sua resposta.</a:t>
            </a:r>
          </a:p>
          <a:p>
            <a:pPr algn="just">
              <a:lnSpc>
                <a:spcPct val="110000"/>
              </a:lnSpc>
              <a:buNone/>
            </a:pPr>
            <a:endParaRPr lang="pt-BR" sz="2300" kern="100" dirty="0">
              <a:solidFill>
                <a:srgbClr val="000000"/>
              </a:solidFill>
              <a:latin typeface="Arial Narrow" panose="020B0606020202030204" pitchFamily="34" charset="0"/>
              <a:ea typeface="Calibri" panose="020F0502020204030204" pitchFamily="34" charset="0"/>
              <a:cs typeface="Arial" panose="020B0604020202020204" pitchFamily="34" charset="0"/>
            </a:endParaRPr>
          </a:p>
          <a:p>
            <a:pPr algn="just">
              <a:lnSpc>
                <a:spcPct val="110000"/>
              </a:lnSpc>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23.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Ao mesmo tempo que o sujeito lírico castiga a “Dona </a:t>
            </a:r>
            <a:r>
              <a:rPr lang="pt-BR" sz="23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Fea</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com suas palavras, ele manifesta o desejo do perdão de Deus pela forma como vai louvar a mulher. Nessa época, a religião era algo de extrema importância para o homem medieval, por isso, agradar e obedecer a Deus era o objetivo de vida, pois o Teocentrismo (Deus como centro) é um dos traços essenciais da cultura medieval, que também estão presentes na cantiga. Em qual estrofe e verso fica evidente que o eu lírico manifesta o desejo do perdão de Deus pelo mal que vai fazer com suas palavras à “Dona </a:t>
            </a:r>
            <a:r>
              <a:rPr lang="pt-BR" sz="23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Fea</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Transcreva-o.</a:t>
            </a:r>
          </a:p>
        </p:txBody>
      </p:sp>
    </p:spTree>
    <p:extLst>
      <p:ext uri="{BB962C8B-B14F-4D97-AF65-F5344CB8AC3E}">
        <p14:creationId xmlns:p14="http://schemas.microsoft.com/office/powerpoint/2010/main" val="78730656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93705-7A8A-FE87-F171-85615E2496D9}"/>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3C343EC7-0D2B-DB31-8338-594EE8D3CE87}"/>
              </a:ext>
            </a:extLst>
          </p:cNvPr>
          <p:cNvSpPr txBox="1"/>
          <p:nvPr/>
        </p:nvSpPr>
        <p:spPr>
          <a:xfrm>
            <a:off x="430305" y="939866"/>
            <a:ext cx="11322423" cy="3277820"/>
          </a:xfrm>
          <a:prstGeom prst="rect">
            <a:avLst/>
          </a:prstGeom>
          <a:noFill/>
        </p:spPr>
        <p:txBody>
          <a:bodyPr wrap="square" rtlCol="0">
            <a:spAutoFit/>
          </a:bodyPr>
          <a:lstStyle/>
          <a:p>
            <a:pPr algn="jus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24.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Nas cantigas de escárnio, o eu lírico se manifesta ironizando e satirizando pessoas ou situações de forma menos direta, ou seja, não cita nomes em seu poema. Já nas cantigas de maldizer, os trovadores apresentam sátiras de forma direta, isto é, ele nomeia a pessoa, alvo do escárnio. Os trovadores apresentavam sátiras diretas e claras, muitas vezes com trechos de baixo calão e a pessoa alvo da cantiga era citada nominalmente. Atualmente, sabemos que isso não é permitido, pois constranger as pessoas virtualmente ou não, pode causar pena ou detenção estabelecidos em lei. Você saberia mencionar alguma situação em que alguém foi constrangido, exposto em público por conta de alguma situação? Onde você considera que isso ocorre com maior frequência atualmente? Você concorda que quem pratica esse tipo de exposição deve ser alvo de punição? Comente. </a:t>
            </a:r>
          </a:p>
        </p:txBody>
      </p:sp>
      <p:graphicFrame>
        <p:nvGraphicFramePr>
          <p:cNvPr id="2" name="Tabela 1">
            <a:extLst>
              <a:ext uri="{FF2B5EF4-FFF2-40B4-BE49-F238E27FC236}">
                <a16:creationId xmlns:a16="http://schemas.microsoft.com/office/drawing/2014/main" id="{F1E9AF3D-D950-B65B-E637-8BEFA0003149}"/>
              </a:ext>
            </a:extLst>
          </p:cNvPr>
          <p:cNvGraphicFramePr>
            <a:graphicFrameLocks noGrp="1"/>
          </p:cNvGraphicFramePr>
          <p:nvPr>
            <p:extLst>
              <p:ext uri="{D42A27DB-BD31-4B8C-83A1-F6EECF244321}">
                <p14:modId xmlns:p14="http://schemas.microsoft.com/office/powerpoint/2010/main" val="2303509680"/>
              </p:ext>
            </p:extLst>
          </p:nvPr>
        </p:nvGraphicFramePr>
        <p:xfrm>
          <a:off x="502024" y="4440019"/>
          <a:ext cx="11250704" cy="2011680"/>
        </p:xfrm>
        <a:graphic>
          <a:graphicData uri="http://schemas.openxmlformats.org/drawingml/2006/table">
            <a:tbl>
              <a:tblPr firstRow="1" bandRow="1">
                <a:tableStyleId>{5C22544A-7EE6-4342-B048-85BDC9FD1C3A}</a:tableStyleId>
              </a:tblPr>
              <a:tblGrid>
                <a:gridCol w="11250704">
                  <a:extLst>
                    <a:ext uri="{9D8B030D-6E8A-4147-A177-3AD203B41FA5}">
                      <a16:colId xmlns:a16="http://schemas.microsoft.com/office/drawing/2014/main" val="3141138958"/>
                    </a:ext>
                  </a:extLst>
                </a:gridCol>
              </a:tblGrid>
              <a:tr h="370840">
                <a:tc>
                  <a:txBody>
                    <a:bodyPr/>
                    <a:lstStyle/>
                    <a:p>
                      <a:endParaRPr lang="pt-BR" dirty="0"/>
                    </a:p>
                    <a:p>
                      <a:endParaRPr lang="pt-BR" dirty="0"/>
                    </a:p>
                    <a:p>
                      <a:endParaRPr lang="pt-BR" dirty="0"/>
                    </a:p>
                    <a:p>
                      <a:endParaRPr lang="pt-BR" dirty="0"/>
                    </a:p>
                    <a:p>
                      <a:endParaRPr lang="pt-BR" dirty="0"/>
                    </a:p>
                    <a:p>
                      <a:endParaRPr lang="pt-BR" dirty="0"/>
                    </a:p>
                    <a:p>
                      <a:endParaRPr lang="pt-BR" dirty="0"/>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47378179"/>
                  </a:ext>
                </a:extLst>
              </a:tr>
            </a:tbl>
          </a:graphicData>
        </a:graphic>
      </p:graphicFrame>
      <p:pic>
        <p:nvPicPr>
          <p:cNvPr id="4" name="Imagem 3">
            <a:extLst>
              <a:ext uri="{FF2B5EF4-FFF2-40B4-BE49-F238E27FC236}">
                <a16:creationId xmlns:a16="http://schemas.microsoft.com/office/drawing/2014/main" id="{5B8CF98C-AE77-ED82-BB9E-F9949C771B5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2619" y="4509459"/>
            <a:ext cx="1354791" cy="1872799"/>
          </a:xfrm>
          <a:prstGeom prst="rect">
            <a:avLst/>
          </a:prstGeom>
        </p:spPr>
      </p:pic>
      <p:sp>
        <p:nvSpPr>
          <p:cNvPr id="6" name="CaixaDeTexto 5">
            <a:extLst>
              <a:ext uri="{FF2B5EF4-FFF2-40B4-BE49-F238E27FC236}">
                <a16:creationId xmlns:a16="http://schemas.microsoft.com/office/drawing/2014/main" id="{B0C2E3A7-5E20-608F-88E0-F2EE725CB98F}"/>
              </a:ext>
            </a:extLst>
          </p:cNvPr>
          <p:cNvSpPr txBox="1"/>
          <p:nvPr/>
        </p:nvSpPr>
        <p:spPr>
          <a:xfrm>
            <a:off x="1998004" y="4509459"/>
            <a:ext cx="9754723" cy="446276"/>
          </a:xfrm>
          <a:prstGeom prst="rect">
            <a:avLst/>
          </a:prstGeom>
          <a:noFill/>
        </p:spPr>
        <p:txBody>
          <a:bodyPr wrap="square">
            <a:spAutoFit/>
          </a:bodyPr>
          <a:lstStyle/>
          <a:p>
            <a:r>
              <a:rPr lang="pt-BR" sz="2300" b="1" dirty="0">
                <a:effectLst/>
                <a:latin typeface="Arial Narrow" panose="020B0606020202030204" pitchFamily="34" charset="0"/>
                <a:ea typeface="Calibri" panose="020F0502020204030204" pitchFamily="34" charset="0"/>
                <a:cs typeface="Arial" panose="020B0604020202020204" pitchFamily="34" charset="0"/>
              </a:rPr>
              <a:t>Para saber mais!</a:t>
            </a:r>
            <a:endParaRPr lang="pt-BR" sz="2300" dirty="0"/>
          </a:p>
        </p:txBody>
      </p:sp>
      <p:sp>
        <p:nvSpPr>
          <p:cNvPr id="9" name="CaixaDeTexto 8">
            <a:extLst>
              <a:ext uri="{FF2B5EF4-FFF2-40B4-BE49-F238E27FC236}">
                <a16:creationId xmlns:a16="http://schemas.microsoft.com/office/drawing/2014/main" id="{8A0D7D89-74AD-AF91-B2EE-7C664AEBF6B7}"/>
              </a:ext>
            </a:extLst>
          </p:cNvPr>
          <p:cNvSpPr txBox="1"/>
          <p:nvPr/>
        </p:nvSpPr>
        <p:spPr>
          <a:xfrm>
            <a:off x="1998003" y="4874153"/>
            <a:ext cx="9754722" cy="1508105"/>
          </a:xfrm>
          <a:prstGeom prst="rect">
            <a:avLst/>
          </a:prstGeom>
          <a:noFill/>
        </p:spPr>
        <p:txBody>
          <a:bodyPr wrap="square">
            <a:spAutoFit/>
          </a:bodyPr>
          <a:lstStyle/>
          <a:p>
            <a:pPr algn="just"/>
            <a:r>
              <a:rPr lang="pt-BR" sz="2300" kern="0" dirty="0">
                <a:solidFill>
                  <a:srgbClr val="212529"/>
                </a:solidFill>
                <a:effectLst/>
                <a:latin typeface="Arial Narrow" panose="020B0606020202030204" pitchFamily="34" charset="0"/>
                <a:ea typeface="Times New Roman" panose="02020603050405020304" pitchFamily="18" charset="0"/>
                <a:cs typeface="Times New Roman" panose="02020603050405020304" pitchFamily="18" charset="0"/>
              </a:rPr>
              <a:t>Nas </a:t>
            </a:r>
            <a:r>
              <a:rPr lang="pt-BR" sz="2300" b="1" kern="0" dirty="0">
                <a:solidFill>
                  <a:srgbClr val="212529"/>
                </a:solidFill>
                <a:effectLst/>
                <a:latin typeface="Arial Narrow" panose="020B0606020202030204" pitchFamily="34" charset="0"/>
                <a:ea typeface="Times New Roman" panose="02020603050405020304" pitchFamily="18" charset="0"/>
                <a:cs typeface="Times New Roman" panose="02020603050405020304" pitchFamily="18" charset="0"/>
              </a:rPr>
              <a:t>cantigas trovadorescas de maldizer</a:t>
            </a:r>
            <a:r>
              <a:rPr lang="pt-BR" sz="2300" kern="0" dirty="0">
                <a:solidFill>
                  <a:srgbClr val="212529"/>
                </a:solidFill>
                <a:effectLst/>
                <a:latin typeface="Arial Narrow" panose="020B0606020202030204" pitchFamily="34" charset="0"/>
                <a:ea typeface="Times New Roman" panose="02020603050405020304" pitchFamily="18" charset="0"/>
                <a:cs typeface="Times New Roman" panose="02020603050405020304" pitchFamily="18" charset="0"/>
              </a:rPr>
              <a:t>, o autor usa, geralmente, uma linguagem vulgar, grosseira. Nesse tipo de cantiga, o nome da pessoa satirizada é revelado, isto é, é feita uma crítica explícita; há também, a presença de sarcasmo e r</a:t>
            </a:r>
            <a:r>
              <a:rPr lang="pt-BR" sz="23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ecorrência do uso de linguagem ofensiva.</a:t>
            </a:r>
            <a:endParaRPr lang="pt-BR" sz="2300" dirty="0"/>
          </a:p>
        </p:txBody>
      </p:sp>
    </p:spTree>
    <p:extLst>
      <p:ext uri="{BB962C8B-B14F-4D97-AF65-F5344CB8AC3E}">
        <p14:creationId xmlns:p14="http://schemas.microsoft.com/office/powerpoint/2010/main" val="241837197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617D74-1951-F309-2570-E08A26C0544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040AAC5-D51F-C458-1953-850C341B25CE}"/>
              </a:ext>
            </a:extLst>
          </p:cNvPr>
          <p:cNvSpPr txBox="1"/>
          <p:nvPr/>
        </p:nvSpPr>
        <p:spPr>
          <a:xfrm>
            <a:off x="403414" y="660220"/>
            <a:ext cx="11385172" cy="800219"/>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Leia o texto.</a:t>
            </a:r>
          </a:p>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Texto IV</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6" name="Tabela 5">
            <a:extLst>
              <a:ext uri="{FF2B5EF4-FFF2-40B4-BE49-F238E27FC236}">
                <a16:creationId xmlns:a16="http://schemas.microsoft.com/office/drawing/2014/main" id="{FE9F4511-C035-C8C7-BD27-A2DE072E1CEC}"/>
              </a:ext>
            </a:extLst>
          </p:cNvPr>
          <p:cNvGraphicFramePr>
            <a:graphicFrameLocks noGrp="1"/>
          </p:cNvGraphicFramePr>
          <p:nvPr>
            <p:extLst>
              <p:ext uri="{D42A27DB-BD31-4B8C-83A1-F6EECF244321}">
                <p14:modId xmlns:p14="http://schemas.microsoft.com/office/powerpoint/2010/main" val="1952848296"/>
              </p:ext>
            </p:extLst>
          </p:nvPr>
        </p:nvGraphicFramePr>
        <p:xfrm>
          <a:off x="403414" y="2199550"/>
          <a:ext cx="11322420" cy="2895600"/>
        </p:xfrm>
        <a:graphic>
          <a:graphicData uri="http://schemas.openxmlformats.org/drawingml/2006/table">
            <a:tbl>
              <a:tblPr firstRow="1" bandRow="1">
                <a:tableStyleId>{5C22544A-7EE6-4342-B048-85BDC9FD1C3A}</a:tableStyleId>
              </a:tblPr>
              <a:tblGrid>
                <a:gridCol w="5667381">
                  <a:extLst>
                    <a:ext uri="{9D8B030D-6E8A-4147-A177-3AD203B41FA5}">
                      <a16:colId xmlns:a16="http://schemas.microsoft.com/office/drawing/2014/main" val="1752093362"/>
                    </a:ext>
                  </a:extLst>
                </a:gridCol>
                <a:gridCol w="5655039">
                  <a:extLst>
                    <a:ext uri="{9D8B030D-6E8A-4147-A177-3AD203B41FA5}">
                      <a16:colId xmlns:a16="http://schemas.microsoft.com/office/drawing/2014/main" val="2089783691"/>
                    </a:ext>
                  </a:extLst>
                </a:gridCol>
              </a:tblGrid>
              <a:tr h="370840">
                <a:tc>
                  <a:txBody>
                    <a:bodyPr/>
                    <a:lstStyle/>
                    <a:p>
                      <a:r>
                        <a:rPr lang="pt-BR" sz="2300" b="0" kern="1200" dirty="0" err="1">
                          <a:solidFill>
                            <a:schemeClr val="tx1"/>
                          </a:solidFill>
                          <a:effectLst/>
                          <a:latin typeface="Arial Narrow" panose="020B0606020202030204" pitchFamily="34" charset="0"/>
                          <a:ea typeface="+mn-ea"/>
                          <a:cs typeface="+mn-cs"/>
                        </a:rPr>
                        <a:t>María</a:t>
                      </a:r>
                      <a:r>
                        <a:rPr lang="pt-BR" sz="2300" b="0" kern="1200" dirty="0">
                          <a:solidFill>
                            <a:schemeClr val="tx1"/>
                          </a:solidFill>
                          <a:effectLst/>
                          <a:latin typeface="Arial Narrow" panose="020B0606020202030204" pitchFamily="34" charset="0"/>
                          <a:ea typeface="+mn-ea"/>
                          <a:cs typeface="+mn-cs"/>
                        </a:rPr>
                        <a:t> Pérez se </a:t>
                      </a:r>
                      <a:r>
                        <a:rPr lang="pt-BR" sz="2300" b="0" kern="1200" dirty="0" err="1">
                          <a:solidFill>
                            <a:schemeClr val="tx1"/>
                          </a:solidFill>
                          <a:effectLst/>
                          <a:latin typeface="Arial Narrow" panose="020B0606020202030204" pitchFamily="34" charset="0"/>
                          <a:ea typeface="+mn-ea"/>
                          <a:cs typeface="+mn-cs"/>
                        </a:rPr>
                        <a:t>maenfestou</a:t>
                      </a:r>
                      <a:endParaRPr lang="pt-BR" sz="2300" b="0" kern="1200" dirty="0">
                        <a:solidFill>
                          <a:schemeClr val="tx1"/>
                        </a:solidFill>
                        <a:effectLst/>
                        <a:latin typeface="Arial Narrow" panose="020B0606020202030204" pitchFamily="34" charset="0"/>
                        <a:ea typeface="+mn-ea"/>
                        <a:cs typeface="+mn-cs"/>
                      </a:endParaRPr>
                    </a:p>
                    <a:p>
                      <a:r>
                        <a:rPr lang="pt-BR" sz="2300" b="0" kern="1200" dirty="0">
                          <a:solidFill>
                            <a:schemeClr val="tx1"/>
                          </a:solidFill>
                          <a:effectLst/>
                          <a:latin typeface="Arial Narrow" panose="020B0606020202030204" pitchFamily="34" charset="0"/>
                          <a:ea typeface="+mn-ea"/>
                          <a:cs typeface="+mn-cs"/>
                        </a:rPr>
                        <a:t>noutro dia, </a:t>
                      </a:r>
                      <a:r>
                        <a:rPr lang="pt-BR" sz="2300" b="0" kern="1200" dirty="0" err="1">
                          <a:solidFill>
                            <a:schemeClr val="tx1"/>
                          </a:solidFill>
                          <a:effectLst/>
                          <a:latin typeface="Arial Narrow" panose="020B0606020202030204" pitchFamily="34" charset="0"/>
                          <a:ea typeface="+mn-ea"/>
                          <a:cs typeface="+mn-cs"/>
                        </a:rPr>
                        <a:t>ca</a:t>
                      </a:r>
                      <a:r>
                        <a:rPr lang="pt-BR" sz="2300" b="0" kern="1200" dirty="0">
                          <a:solidFill>
                            <a:schemeClr val="tx1"/>
                          </a:solidFill>
                          <a:effectLst/>
                          <a:latin typeface="Arial Narrow" panose="020B0606020202030204" pitchFamily="34" charset="0"/>
                          <a:ea typeface="+mn-ea"/>
                          <a:cs typeface="+mn-cs"/>
                        </a:rPr>
                        <a:t> por [mui] pecador</a:t>
                      </a:r>
                    </a:p>
                    <a:p>
                      <a:r>
                        <a:rPr lang="pt-BR" sz="2300" b="0" kern="1200" dirty="0">
                          <a:solidFill>
                            <a:schemeClr val="tx1"/>
                          </a:solidFill>
                          <a:effectLst/>
                          <a:latin typeface="Arial Narrow" panose="020B0606020202030204" pitchFamily="34" charset="0"/>
                          <a:ea typeface="+mn-ea"/>
                          <a:cs typeface="+mn-cs"/>
                        </a:rPr>
                        <a:t>se sentiu, e </a:t>
                      </a:r>
                      <a:r>
                        <a:rPr lang="pt-BR" sz="2300" b="0" kern="1200" dirty="0" err="1">
                          <a:solidFill>
                            <a:schemeClr val="tx1"/>
                          </a:solidFill>
                          <a:effectLst/>
                          <a:latin typeface="Arial Narrow" panose="020B0606020202030204" pitchFamily="34" charset="0"/>
                          <a:ea typeface="+mn-ea"/>
                          <a:cs typeface="+mn-cs"/>
                        </a:rPr>
                        <a:t>log'a</a:t>
                      </a:r>
                      <a:r>
                        <a:rPr lang="pt-BR" sz="2300" b="0" kern="1200" dirty="0">
                          <a:solidFill>
                            <a:schemeClr val="tx1"/>
                          </a:solidFill>
                          <a:effectLst/>
                          <a:latin typeface="Arial Narrow" panose="020B0606020202030204" pitchFamily="34" charset="0"/>
                          <a:ea typeface="+mn-ea"/>
                          <a:cs typeface="+mn-cs"/>
                        </a:rPr>
                        <a:t> </a:t>
                      </a:r>
                      <a:r>
                        <a:rPr lang="pt-BR" sz="2300" b="0" kern="1200" dirty="0" err="1">
                          <a:solidFill>
                            <a:schemeClr val="tx1"/>
                          </a:solidFill>
                          <a:effectLst/>
                          <a:latin typeface="Arial Narrow" panose="020B0606020202030204" pitchFamily="34" charset="0"/>
                          <a:ea typeface="+mn-ea"/>
                          <a:cs typeface="+mn-cs"/>
                        </a:rPr>
                        <a:t>Nostro</a:t>
                      </a:r>
                      <a:r>
                        <a:rPr lang="pt-BR" sz="2300" b="0" kern="1200" dirty="0">
                          <a:solidFill>
                            <a:schemeClr val="tx1"/>
                          </a:solidFill>
                          <a:effectLst/>
                          <a:latin typeface="Arial Narrow" panose="020B0606020202030204" pitchFamily="34" charset="0"/>
                          <a:ea typeface="+mn-ea"/>
                          <a:cs typeface="+mn-cs"/>
                        </a:rPr>
                        <a:t> Senhor</a:t>
                      </a:r>
                    </a:p>
                    <a:p>
                      <a:r>
                        <a:rPr lang="pt-BR" sz="2300" b="0" kern="1200" dirty="0" err="1">
                          <a:solidFill>
                            <a:schemeClr val="tx1"/>
                          </a:solidFill>
                          <a:effectLst/>
                          <a:latin typeface="Arial Narrow" panose="020B0606020202030204" pitchFamily="34" charset="0"/>
                          <a:ea typeface="+mn-ea"/>
                          <a:cs typeface="+mn-cs"/>
                        </a:rPr>
                        <a:t>pormeteu</a:t>
                      </a:r>
                      <a:r>
                        <a:rPr lang="pt-BR" sz="2300" b="0" kern="1200" dirty="0">
                          <a:solidFill>
                            <a:schemeClr val="tx1"/>
                          </a:solidFill>
                          <a:effectLst/>
                          <a:latin typeface="Arial Narrow" panose="020B0606020202030204" pitchFamily="34" charset="0"/>
                          <a:ea typeface="+mn-ea"/>
                          <a:cs typeface="+mn-cs"/>
                        </a:rPr>
                        <a:t>, polo mal em que andou,</a:t>
                      </a:r>
                    </a:p>
                    <a:p>
                      <a:r>
                        <a:rPr lang="pt-BR" sz="2300" b="0" kern="1200" dirty="0">
                          <a:solidFill>
                            <a:schemeClr val="tx1"/>
                          </a:solidFill>
                          <a:effectLst/>
                          <a:latin typeface="Arial Narrow" panose="020B0606020202030204" pitchFamily="34" charset="0"/>
                          <a:ea typeface="+mn-ea"/>
                          <a:cs typeface="+mn-cs"/>
                        </a:rPr>
                        <a:t>que </a:t>
                      </a:r>
                      <a:r>
                        <a:rPr lang="pt-BR" sz="2300" b="0" kern="1200" dirty="0" err="1">
                          <a:solidFill>
                            <a:schemeClr val="tx1"/>
                          </a:solidFill>
                          <a:effectLst/>
                          <a:latin typeface="Arial Narrow" panose="020B0606020202030204" pitchFamily="34" charset="0"/>
                          <a:ea typeface="+mn-ea"/>
                          <a:cs typeface="+mn-cs"/>
                        </a:rPr>
                        <a:t>tevess'um</a:t>
                      </a:r>
                      <a:r>
                        <a:rPr lang="pt-BR" sz="2300" b="0" kern="1200" dirty="0">
                          <a:solidFill>
                            <a:schemeClr val="tx1"/>
                          </a:solidFill>
                          <a:effectLst/>
                          <a:latin typeface="Arial Narrow" panose="020B0606020202030204" pitchFamily="34" charset="0"/>
                          <a:ea typeface="+mn-ea"/>
                          <a:cs typeface="+mn-cs"/>
                        </a:rPr>
                        <a:t> </a:t>
                      </a:r>
                      <a:r>
                        <a:rPr lang="pt-BR" sz="2300" b="0" kern="1200" dirty="0" err="1">
                          <a:solidFill>
                            <a:schemeClr val="tx1"/>
                          </a:solidFill>
                          <a:effectLst/>
                          <a:latin typeface="Arial Narrow" panose="020B0606020202030204" pitchFamily="34" charset="0"/>
                          <a:ea typeface="+mn-ea"/>
                          <a:cs typeface="+mn-cs"/>
                        </a:rPr>
                        <a:t>clérig'a</a:t>
                      </a:r>
                      <a:r>
                        <a:rPr lang="pt-BR" sz="2300" b="0" kern="1200" dirty="0">
                          <a:solidFill>
                            <a:schemeClr val="tx1"/>
                          </a:solidFill>
                          <a:effectLst/>
                          <a:latin typeface="Arial Narrow" panose="020B0606020202030204" pitchFamily="34" charset="0"/>
                          <a:ea typeface="+mn-ea"/>
                          <a:cs typeface="+mn-cs"/>
                        </a:rPr>
                        <a:t> seu poder,</a:t>
                      </a:r>
                    </a:p>
                    <a:p>
                      <a:r>
                        <a:rPr lang="pt-BR" sz="2300" b="0" kern="1200" dirty="0">
                          <a:solidFill>
                            <a:schemeClr val="tx1"/>
                          </a:solidFill>
                          <a:effectLst/>
                          <a:latin typeface="Arial Narrow" panose="020B0606020202030204" pitchFamily="34" charset="0"/>
                          <a:ea typeface="+mn-ea"/>
                          <a:cs typeface="+mn-cs"/>
                        </a:rPr>
                        <a:t>polos pecados que </a:t>
                      </a:r>
                      <a:r>
                        <a:rPr lang="pt-BR" sz="2300" b="0" kern="1200" dirty="0" err="1">
                          <a:solidFill>
                            <a:schemeClr val="tx1"/>
                          </a:solidFill>
                          <a:effectLst/>
                          <a:latin typeface="Arial Narrow" panose="020B0606020202030204" pitchFamily="34" charset="0"/>
                          <a:ea typeface="+mn-ea"/>
                          <a:cs typeface="+mn-cs"/>
                        </a:rPr>
                        <a:t>lhi</a:t>
                      </a:r>
                      <a:r>
                        <a:rPr lang="pt-BR" sz="2300" b="0" kern="1200" dirty="0">
                          <a:solidFill>
                            <a:schemeClr val="tx1"/>
                          </a:solidFill>
                          <a:effectLst/>
                          <a:latin typeface="Arial Narrow" panose="020B0606020202030204" pitchFamily="34" charset="0"/>
                          <a:ea typeface="+mn-ea"/>
                          <a:cs typeface="+mn-cs"/>
                        </a:rPr>
                        <a:t> faz fazer</a:t>
                      </a:r>
                    </a:p>
                    <a:p>
                      <a:r>
                        <a:rPr lang="pt-BR" sz="2300" b="0" kern="1200" dirty="0">
                          <a:solidFill>
                            <a:schemeClr val="tx1"/>
                          </a:solidFill>
                          <a:effectLst/>
                          <a:latin typeface="Arial Narrow" panose="020B0606020202030204" pitchFamily="34" charset="0"/>
                          <a:ea typeface="+mn-ea"/>
                          <a:cs typeface="+mn-cs"/>
                        </a:rPr>
                        <a:t>o Demo, com que </a:t>
                      </a:r>
                      <a:r>
                        <a:rPr lang="pt-BR" sz="2300" b="0" kern="1200" dirty="0" err="1">
                          <a:solidFill>
                            <a:schemeClr val="tx1"/>
                          </a:solidFill>
                          <a:effectLst/>
                          <a:latin typeface="Arial Narrow" panose="020B0606020202030204" pitchFamily="34" charset="0"/>
                          <a:ea typeface="+mn-ea"/>
                          <a:cs typeface="+mn-cs"/>
                        </a:rPr>
                        <a:t>x'ela</a:t>
                      </a:r>
                      <a:r>
                        <a:rPr lang="pt-BR" sz="2300" b="0" kern="1200" dirty="0">
                          <a:solidFill>
                            <a:schemeClr val="tx1"/>
                          </a:solidFill>
                          <a:effectLst/>
                          <a:latin typeface="Arial Narrow" panose="020B0606020202030204" pitchFamily="34" charset="0"/>
                          <a:ea typeface="+mn-ea"/>
                          <a:cs typeface="+mn-cs"/>
                        </a:rPr>
                        <a:t> </a:t>
                      </a:r>
                      <a:r>
                        <a:rPr lang="pt-BR" sz="2300" b="0" kern="1200" dirty="0" err="1">
                          <a:solidFill>
                            <a:schemeClr val="tx1"/>
                          </a:solidFill>
                          <a:effectLst/>
                          <a:latin typeface="Arial Narrow" panose="020B0606020202030204" pitchFamily="34" charset="0"/>
                          <a:ea typeface="+mn-ea"/>
                          <a:cs typeface="+mn-cs"/>
                        </a:rPr>
                        <a:t>sempr'andou</a:t>
                      </a:r>
                      <a:r>
                        <a:rPr lang="pt-BR" sz="2300" b="0" kern="1200" dirty="0">
                          <a:solidFill>
                            <a:schemeClr val="tx1"/>
                          </a:solidFill>
                          <a:effectLst/>
                          <a:latin typeface="Arial Narrow" panose="020B0606020202030204" pitchFamily="34" charset="0"/>
                          <a:ea typeface="+mn-ea"/>
                          <a:cs typeface="+mn-cs"/>
                        </a:rPr>
                        <a:t>.</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pt-BR" sz="2300" b="0" kern="1200" dirty="0" err="1">
                          <a:solidFill>
                            <a:schemeClr val="tx1"/>
                          </a:solidFill>
                          <a:effectLst/>
                          <a:latin typeface="Arial Narrow" panose="020B0606020202030204" pitchFamily="34" charset="0"/>
                          <a:ea typeface="+mn-ea"/>
                          <a:cs typeface="+mn-cs"/>
                        </a:rPr>
                        <a:t>Maenfestou-se</a:t>
                      </a:r>
                      <a:r>
                        <a:rPr lang="pt-BR" sz="2300" b="0" kern="1200" dirty="0">
                          <a:solidFill>
                            <a:schemeClr val="tx1"/>
                          </a:solidFill>
                          <a:effectLst/>
                          <a:latin typeface="Arial Narrow" panose="020B0606020202030204" pitchFamily="34" charset="0"/>
                          <a:ea typeface="+mn-ea"/>
                          <a:cs typeface="+mn-cs"/>
                        </a:rPr>
                        <a:t> </a:t>
                      </a:r>
                      <a:r>
                        <a:rPr lang="pt-BR" sz="2300" b="0" kern="1200" dirty="0" err="1">
                          <a:solidFill>
                            <a:schemeClr val="tx1"/>
                          </a:solidFill>
                          <a:effectLst/>
                          <a:latin typeface="Arial Narrow" panose="020B0606020202030204" pitchFamily="34" charset="0"/>
                          <a:ea typeface="+mn-ea"/>
                          <a:cs typeface="+mn-cs"/>
                        </a:rPr>
                        <a:t>ca</a:t>
                      </a:r>
                      <a:r>
                        <a:rPr lang="pt-BR" sz="2300" b="0" kern="1200" dirty="0">
                          <a:solidFill>
                            <a:schemeClr val="tx1"/>
                          </a:solidFill>
                          <a:effectLst/>
                          <a:latin typeface="Arial Narrow" panose="020B0606020202030204" pitchFamily="34" charset="0"/>
                          <a:ea typeface="+mn-ea"/>
                          <a:cs typeface="+mn-cs"/>
                        </a:rPr>
                        <a:t> diz que </a:t>
                      </a:r>
                      <a:r>
                        <a:rPr lang="pt-BR" sz="2300" b="0" kern="1200" dirty="0" err="1">
                          <a:solidFill>
                            <a:schemeClr val="tx1"/>
                          </a:solidFill>
                          <a:effectLst/>
                          <a:latin typeface="Arial Narrow" panose="020B0606020202030204" pitchFamily="34" charset="0"/>
                          <a:ea typeface="+mn-ea"/>
                          <a:cs typeface="+mn-cs"/>
                        </a:rPr>
                        <a:t>s'achou</a:t>
                      </a:r>
                      <a:endParaRPr lang="pt-BR" sz="2300" b="0" kern="1200" dirty="0">
                        <a:solidFill>
                          <a:schemeClr val="tx1"/>
                        </a:solidFill>
                        <a:effectLst/>
                        <a:latin typeface="Arial Narrow" panose="020B0606020202030204" pitchFamily="34" charset="0"/>
                        <a:ea typeface="+mn-ea"/>
                        <a:cs typeface="+mn-cs"/>
                      </a:endParaRPr>
                    </a:p>
                    <a:p>
                      <a:r>
                        <a:rPr lang="pt-BR" sz="2300" b="0" kern="1200" dirty="0">
                          <a:solidFill>
                            <a:schemeClr val="tx1"/>
                          </a:solidFill>
                          <a:effectLst/>
                          <a:latin typeface="Arial Narrow" panose="020B0606020202030204" pitchFamily="34" charset="0"/>
                          <a:ea typeface="+mn-ea"/>
                          <a:cs typeface="+mn-cs"/>
                        </a:rPr>
                        <a:t>pecador </a:t>
                      </a:r>
                      <a:r>
                        <a:rPr lang="pt-BR" sz="2300" b="0" kern="1200" dirty="0" err="1">
                          <a:solidFill>
                            <a:schemeClr val="tx1"/>
                          </a:solidFill>
                          <a:effectLst/>
                          <a:latin typeface="Arial Narrow" panose="020B0606020202030204" pitchFamily="34" charset="0"/>
                          <a:ea typeface="+mn-ea"/>
                          <a:cs typeface="+mn-cs"/>
                        </a:rPr>
                        <a:t>muit</a:t>
                      </a:r>
                      <a:r>
                        <a:rPr lang="pt-BR" sz="2300" b="0" kern="1200" dirty="0">
                          <a:solidFill>
                            <a:schemeClr val="tx1"/>
                          </a:solidFill>
                          <a:effectLst/>
                          <a:latin typeface="Arial Narrow" panose="020B0606020202030204" pitchFamily="34" charset="0"/>
                          <a:ea typeface="+mn-ea"/>
                          <a:cs typeface="+mn-cs"/>
                        </a:rPr>
                        <a:t>', e por </a:t>
                      </a:r>
                      <a:r>
                        <a:rPr lang="pt-BR" sz="2300" b="0" kern="1200" dirty="0" err="1">
                          <a:solidFill>
                            <a:schemeClr val="tx1"/>
                          </a:solidFill>
                          <a:effectLst/>
                          <a:latin typeface="Arial Narrow" panose="020B0606020202030204" pitchFamily="34" charset="0"/>
                          <a:ea typeface="+mn-ea"/>
                          <a:cs typeface="+mn-cs"/>
                        </a:rPr>
                        <a:t>en</a:t>
                      </a:r>
                      <a:r>
                        <a:rPr lang="pt-BR" sz="2300" b="0" kern="1200" dirty="0">
                          <a:solidFill>
                            <a:schemeClr val="tx1"/>
                          </a:solidFill>
                          <a:effectLst/>
                          <a:latin typeface="Arial Narrow" panose="020B0606020202030204" pitchFamily="34" charset="0"/>
                          <a:ea typeface="+mn-ea"/>
                          <a:cs typeface="+mn-cs"/>
                        </a:rPr>
                        <a:t> rogador</a:t>
                      </a:r>
                    </a:p>
                    <a:p>
                      <a:r>
                        <a:rPr lang="pt-BR" sz="2300" b="0" kern="1200" dirty="0">
                          <a:solidFill>
                            <a:schemeClr val="tx1"/>
                          </a:solidFill>
                          <a:effectLst/>
                          <a:latin typeface="Arial Narrow" panose="020B0606020202030204" pitchFamily="34" charset="0"/>
                          <a:ea typeface="+mn-ea"/>
                          <a:cs typeface="+mn-cs"/>
                        </a:rPr>
                        <a:t>foi </a:t>
                      </a:r>
                      <a:r>
                        <a:rPr lang="pt-BR" sz="2300" b="0" kern="1200" dirty="0" err="1">
                          <a:solidFill>
                            <a:schemeClr val="tx1"/>
                          </a:solidFill>
                          <a:effectLst/>
                          <a:latin typeface="Arial Narrow" panose="020B0606020202030204" pitchFamily="34" charset="0"/>
                          <a:ea typeface="+mn-ea"/>
                          <a:cs typeface="+mn-cs"/>
                        </a:rPr>
                        <a:t>log'a</a:t>
                      </a:r>
                      <a:r>
                        <a:rPr lang="pt-BR" sz="2300" b="0" kern="1200" dirty="0">
                          <a:solidFill>
                            <a:schemeClr val="tx1"/>
                          </a:solidFill>
                          <a:effectLst/>
                          <a:latin typeface="Arial Narrow" panose="020B0606020202030204" pitchFamily="34" charset="0"/>
                          <a:ea typeface="+mn-ea"/>
                          <a:cs typeface="+mn-cs"/>
                        </a:rPr>
                        <a:t> Deus, </a:t>
                      </a:r>
                      <a:r>
                        <a:rPr lang="pt-BR" sz="2300" b="0" kern="1200" dirty="0" err="1">
                          <a:solidFill>
                            <a:schemeClr val="tx1"/>
                          </a:solidFill>
                          <a:effectLst/>
                          <a:latin typeface="Arial Narrow" panose="020B0606020202030204" pitchFamily="34" charset="0"/>
                          <a:ea typeface="+mn-ea"/>
                          <a:cs typeface="+mn-cs"/>
                        </a:rPr>
                        <a:t>ca</a:t>
                      </a:r>
                      <a:r>
                        <a:rPr lang="pt-BR" sz="2300" b="0" kern="1200" dirty="0">
                          <a:solidFill>
                            <a:schemeClr val="tx1"/>
                          </a:solidFill>
                          <a:effectLst/>
                          <a:latin typeface="Arial Narrow" panose="020B0606020202030204" pitchFamily="34" charset="0"/>
                          <a:ea typeface="+mn-ea"/>
                          <a:cs typeface="+mn-cs"/>
                        </a:rPr>
                        <a:t> teve por melhor</a:t>
                      </a:r>
                    </a:p>
                    <a:p>
                      <a:r>
                        <a:rPr lang="pt-BR" sz="2300" b="0" kern="1200" dirty="0">
                          <a:solidFill>
                            <a:schemeClr val="tx1"/>
                          </a:solidFill>
                          <a:effectLst/>
                          <a:latin typeface="Arial Narrow" panose="020B0606020202030204" pitchFamily="34" charset="0"/>
                          <a:ea typeface="+mn-ea"/>
                          <a:cs typeface="+mn-cs"/>
                        </a:rPr>
                        <a:t>de guardar a El </a:t>
                      </a:r>
                      <a:r>
                        <a:rPr lang="pt-BR" sz="2300" b="0" kern="1200" dirty="0" err="1">
                          <a:solidFill>
                            <a:schemeClr val="tx1"/>
                          </a:solidFill>
                          <a:effectLst/>
                          <a:latin typeface="Arial Narrow" panose="020B0606020202030204" pitchFamily="34" charset="0"/>
                          <a:ea typeface="+mn-ea"/>
                          <a:cs typeface="+mn-cs"/>
                        </a:rPr>
                        <a:t>ca</a:t>
                      </a:r>
                      <a:r>
                        <a:rPr lang="pt-BR" sz="2300" b="0" kern="1200" dirty="0">
                          <a:solidFill>
                            <a:schemeClr val="tx1"/>
                          </a:solidFill>
                          <a:effectLst/>
                          <a:latin typeface="Arial Narrow" panose="020B0606020202030204" pitchFamily="34" charset="0"/>
                          <a:ea typeface="+mn-ea"/>
                          <a:cs typeface="+mn-cs"/>
                        </a:rPr>
                        <a:t> o que a guardou;</a:t>
                      </a:r>
                    </a:p>
                    <a:p>
                      <a:r>
                        <a:rPr lang="pt-BR" sz="2300" b="0" kern="1200" dirty="0">
                          <a:solidFill>
                            <a:schemeClr val="tx1"/>
                          </a:solidFill>
                          <a:effectLst/>
                          <a:latin typeface="Arial Narrow" panose="020B0606020202030204" pitchFamily="34" charset="0"/>
                          <a:ea typeface="+mn-ea"/>
                          <a:cs typeface="+mn-cs"/>
                        </a:rPr>
                        <a:t>e </a:t>
                      </a:r>
                      <a:r>
                        <a:rPr lang="pt-BR" sz="2300" b="0" kern="1200" dirty="0" err="1">
                          <a:solidFill>
                            <a:schemeClr val="tx1"/>
                          </a:solidFill>
                          <a:effectLst/>
                          <a:latin typeface="Arial Narrow" panose="020B0606020202030204" pitchFamily="34" charset="0"/>
                          <a:ea typeface="+mn-ea"/>
                          <a:cs typeface="+mn-cs"/>
                        </a:rPr>
                        <a:t>mentre</a:t>
                      </a:r>
                      <a:r>
                        <a:rPr lang="pt-BR" sz="2300" b="0" kern="1200" dirty="0">
                          <a:solidFill>
                            <a:schemeClr val="tx1"/>
                          </a:solidFill>
                          <a:effectLst/>
                          <a:latin typeface="Arial Narrow" panose="020B0606020202030204" pitchFamily="34" charset="0"/>
                          <a:ea typeface="+mn-ea"/>
                          <a:cs typeface="+mn-cs"/>
                        </a:rPr>
                        <a:t> viva, diz que quer </a:t>
                      </a:r>
                      <a:r>
                        <a:rPr lang="pt-BR" sz="2300" b="0" kern="1200" dirty="0" err="1">
                          <a:solidFill>
                            <a:schemeClr val="tx1"/>
                          </a:solidFill>
                          <a:effectLst/>
                          <a:latin typeface="Arial Narrow" panose="020B0606020202030204" pitchFamily="34" charset="0"/>
                          <a:ea typeface="+mn-ea"/>
                          <a:cs typeface="+mn-cs"/>
                        </a:rPr>
                        <a:t>teer</a:t>
                      </a:r>
                      <a:endParaRPr lang="pt-BR" sz="2300" b="0" kern="1200" dirty="0">
                        <a:solidFill>
                          <a:schemeClr val="tx1"/>
                        </a:solidFill>
                        <a:effectLst/>
                        <a:latin typeface="Arial Narrow" panose="020B0606020202030204" pitchFamily="34" charset="0"/>
                        <a:ea typeface="+mn-ea"/>
                        <a:cs typeface="+mn-cs"/>
                      </a:endParaRPr>
                    </a:p>
                    <a:p>
                      <a:r>
                        <a:rPr lang="pt-BR" sz="2300" b="0" kern="1200" dirty="0">
                          <a:solidFill>
                            <a:schemeClr val="tx1"/>
                          </a:solidFill>
                          <a:effectLst/>
                          <a:latin typeface="Arial Narrow" panose="020B0606020202030204" pitchFamily="34" charset="0"/>
                          <a:ea typeface="+mn-ea"/>
                          <a:cs typeface="+mn-cs"/>
                        </a:rPr>
                        <a:t>um clérigo com que se defender</a:t>
                      </a:r>
                    </a:p>
                    <a:p>
                      <a:r>
                        <a:rPr lang="pt-BR" sz="2300" b="0" kern="1200" dirty="0">
                          <a:solidFill>
                            <a:schemeClr val="tx1"/>
                          </a:solidFill>
                          <a:effectLst/>
                          <a:latin typeface="Arial Narrow" panose="020B0606020202030204" pitchFamily="34" charset="0"/>
                          <a:ea typeface="+mn-ea"/>
                          <a:cs typeface="+mn-cs"/>
                        </a:rPr>
                        <a:t>possa do Demo, que sempre guardou.</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0240942"/>
                  </a:ext>
                </a:extLst>
              </a:tr>
            </a:tbl>
          </a:graphicData>
        </a:graphic>
      </p:graphicFrame>
      <p:sp>
        <p:nvSpPr>
          <p:cNvPr id="8" name="CaixaDeTexto 7">
            <a:extLst>
              <a:ext uri="{FF2B5EF4-FFF2-40B4-BE49-F238E27FC236}">
                <a16:creationId xmlns:a16="http://schemas.microsoft.com/office/drawing/2014/main" id="{D0B94C60-4032-8808-884F-2C736754F548}"/>
              </a:ext>
            </a:extLst>
          </p:cNvPr>
          <p:cNvSpPr txBox="1"/>
          <p:nvPr/>
        </p:nvSpPr>
        <p:spPr>
          <a:xfrm>
            <a:off x="403414" y="1307233"/>
            <a:ext cx="11322420" cy="800219"/>
          </a:xfrm>
          <a:prstGeom prst="rect">
            <a:avLst/>
          </a:prstGeom>
          <a:noFill/>
        </p:spPr>
        <p:txBody>
          <a:bodyPr wrap="square">
            <a:spAutoFit/>
          </a:bodyPr>
          <a:lstStyle/>
          <a:p>
            <a:pPr algn="ctr"/>
            <a:r>
              <a:rPr lang="pt-BR" sz="2300" b="1" dirty="0">
                <a:latin typeface="Arial Narrow" panose="020B0606020202030204" pitchFamily="34" charset="0"/>
              </a:rPr>
              <a:t>Maria Pérez se </a:t>
            </a:r>
            <a:r>
              <a:rPr lang="pt-BR" sz="2300" b="1" dirty="0" err="1">
                <a:latin typeface="Arial Narrow" panose="020B0606020202030204" pitchFamily="34" charset="0"/>
              </a:rPr>
              <a:t>maenfestou</a:t>
            </a:r>
            <a:br>
              <a:rPr lang="pt-BR" sz="2300" dirty="0">
                <a:latin typeface="Arial Narrow" panose="020B0606020202030204" pitchFamily="34" charset="0"/>
              </a:rPr>
            </a:br>
            <a:r>
              <a:rPr lang="pt-BR" sz="2300" i="1" dirty="0">
                <a:latin typeface="Arial Narrow" panose="020B0606020202030204" pitchFamily="34" charset="0"/>
              </a:rPr>
              <a:t>por Fernão Velho</a:t>
            </a:r>
            <a:endParaRPr lang="pt-BR" sz="2300" dirty="0">
              <a:latin typeface="Arial Narrow" panose="020B0606020202030204" pitchFamily="34" charset="0"/>
            </a:endParaRPr>
          </a:p>
        </p:txBody>
      </p:sp>
      <p:sp>
        <p:nvSpPr>
          <p:cNvPr id="4" name="CaixaDeTexto 3">
            <a:extLst>
              <a:ext uri="{FF2B5EF4-FFF2-40B4-BE49-F238E27FC236}">
                <a16:creationId xmlns:a16="http://schemas.microsoft.com/office/drawing/2014/main" id="{E72749B6-F93F-DA21-22B1-5295369073B4}"/>
              </a:ext>
            </a:extLst>
          </p:cNvPr>
          <p:cNvSpPr txBox="1"/>
          <p:nvPr/>
        </p:nvSpPr>
        <p:spPr>
          <a:xfrm>
            <a:off x="403414" y="5089102"/>
            <a:ext cx="11322420" cy="292388"/>
          </a:xfrm>
          <a:prstGeom prst="rect">
            <a:avLst/>
          </a:prstGeom>
          <a:noFill/>
        </p:spPr>
        <p:txBody>
          <a:bodyPr wrap="square">
            <a:spAutoFit/>
          </a:bodyPr>
          <a:lstStyle/>
          <a:p>
            <a:pPr algn="r"/>
            <a:r>
              <a:rPr lang="pt-BR" sz="1300" dirty="0">
                <a:effectLst/>
                <a:latin typeface="Arial Narrow" panose="020B0606020202030204" pitchFamily="34" charset="0"/>
                <a:ea typeface="Calibri" panose="020F0502020204030204" pitchFamily="34" charset="0"/>
                <a:cs typeface="Arial" panose="020B0604020202020204" pitchFamily="34" charset="0"/>
              </a:rPr>
              <a:t>Disponível em: https://cantigas.fcsh.unl.pt/</a:t>
            </a:r>
            <a:r>
              <a:rPr lang="pt-BR" sz="1300" dirty="0" err="1">
                <a:effectLst/>
                <a:latin typeface="Arial Narrow" panose="020B0606020202030204" pitchFamily="34" charset="0"/>
                <a:ea typeface="Calibri" panose="020F0502020204030204" pitchFamily="34" charset="0"/>
                <a:cs typeface="Arial" panose="020B0604020202020204" pitchFamily="34" charset="0"/>
              </a:rPr>
              <a:t>cantiga.asp?cdcant</a:t>
            </a:r>
            <a:r>
              <a:rPr lang="pt-BR" sz="1300" dirty="0">
                <a:effectLst/>
                <a:latin typeface="Arial Narrow" panose="020B0606020202030204" pitchFamily="34" charset="0"/>
                <a:ea typeface="Calibri" panose="020F0502020204030204" pitchFamily="34" charset="0"/>
                <a:cs typeface="Arial" panose="020B0604020202020204" pitchFamily="34" charset="0"/>
              </a:rPr>
              <a:t>=1537&amp;tamanho=15. Acesso em: 21 out. 2025.</a:t>
            </a:r>
            <a:endParaRPr lang="pt-BR" sz="1300" dirty="0"/>
          </a:p>
        </p:txBody>
      </p:sp>
    </p:spTree>
    <p:extLst>
      <p:ext uri="{BB962C8B-B14F-4D97-AF65-F5344CB8AC3E}">
        <p14:creationId xmlns:p14="http://schemas.microsoft.com/office/powerpoint/2010/main" val="351760970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9508F3-3CFE-0227-C664-CFFD5D43FC80}"/>
            </a:ext>
          </a:extLst>
        </p:cNvPr>
        <p:cNvGrpSpPr/>
        <p:nvPr/>
      </p:nvGrpSpPr>
      <p:grpSpPr>
        <a:xfrm>
          <a:off x="0" y="0"/>
          <a:ext cx="0" cy="0"/>
          <a:chOff x="0" y="0"/>
          <a:chExt cx="0" cy="0"/>
        </a:xfrm>
      </p:grpSpPr>
      <p:graphicFrame>
        <p:nvGraphicFramePr>
          <p:cNvPr id="6" name="Tabela 5">
            <a:extLst>
              <a:ext uri="{FF2B5EF4-FFF2-40B4-BE49-F238E27FC236}">
                <a16:creationId xmlns:a16="http://schemas.microsoft.com/office/drawing/2014/main" id="{F0EDC8BE-F629-A7C1-C20E-0AAC6A895843}"/>
              </a:ext>
            </a:extLst>
          </p:cNvPr>
          <p:cNvGraphicFramePr>
            <a:graphicFrameLocks noGrp="1"/>
          </p:cNvGraphicFramePr>
          <p:nvPr>
            <p:extLst>
              <p:ext uri="{D42A27DB-BD31-4B8C-83A1-F6EECF244321}">
                <p14:modId xmlns:p14="http://schemas.microsoft.com/office/powerpoint/2010/main" val="3944314595"/>
              </p:ext>
            </p:extLst>
          </p:nvPr>
        </p:nvGraphicFramePr>
        <p:xfrm>
          <a:off x="403414" y="2199550"/>
          <a:ext cx="11322420" cy="2895600"/>
        </p:xfrm>
        <a:graphic>
          <a:graphicData uri="http://schemas.openxmlformats.org/drawingml/2006/table">
            <a:tbl>
              <a:tblPr firstRow="1" bandRow="1">
                <a:tableStyleId>{5C22544A-7EE6-4342-B048-85BDC9FD1C3A}</a:tableStyleId>
              </a:tblPr>
              <a:tblGrid>
                <a:gridCol w="5667381">
                  <a:extLst>
                    <a:ext uri="{9D8B030D-6E8A-4147-A177-3AD203B41FA5}">
                      <a16:colId xmlns:a16="http://schemas.microsoft.com/office/drawing/2014/main" val="1752093362"/>
                    </a:ext>
                  </a:extLst>
                </a:gridCol>
                <a:gridCol w="5655039">
                  <a:extLst>
                    <a:ext uri="{9D8B030D-6E8A-4147-A177-3AD203B41FA5}">
                      <a16:colId xmlns:a16="http://schemas.microsoft.com/office/drawing/2014/main" val="2089783691"/>
                    </a:ext>
                  </a:extLst>
                </a:gridCol>
              </a:tblGrid>
              <a:tr h="370840">
                <a:tc>
                  <a:txBody>
                    <a:bodyPr/>
                    <a:lstStyle/>
                    <a:p>
                      <a:r>
                        <a:rPr lang="pt-BR" sz="2300" b="0" kern="1200" dirty="0" err="1">
                          <a:solidFill>
                            <a:schemeClr val="tx1"/>
                          </a:solidFill>
                          <a:effectLst/>
                          <a:latin typeface="Arial Narrow" panose="020B0606020202030204" pitchFamily="34" charset="0"/>
                          <a:ea typeface="+mn-ea"/>
                          <a:cs typeface="+mn-cs"/>
                        </a:rPr>
                        <a:t>María</a:t>
                      </a:r>
                      <a:r>
                        <a:rPr lang="pt-BR" sz="2300" b="0" kern="1200" dirty="0">
                          <a:solidFill>
                            <a:schemeClr val="tx1"/>
                          </a:solidFill>
                          <a:effectLst/>
                          <a:latin typeface="Arial Narrow" panose="020B0606020202030204" pitchFamily="34" charset="0"/>
                          <a:ea typeface="+mn-ea"/>
                          <a:cs typeface="+mn-cs"/>
                        </a:rPr>
                        <a:t> Peres se confessou</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noutro dia, pois pecadora</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se sentiu, e log' a Nosso Senhor</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prometeu, pelo mal em que andou,</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pois tinha um clérigo em seu poder</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pelos pecados que lhe faz fazer</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o demônio, com quem sempre andou</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pt-BR" sz="2300" b="0" kern="1200" dirty="0">
                          <a:solidFill>
                            <a:schemeClr val="tx1"/>
                          </a:solidFill>
                          <a:effectLst/>
                          <a:latin typeface="Arial Narrow" panose="020B0606020202030204" pitchFamily="34" charset="0"/>
                          <a:ea typeface="+mn-ea"/>
                          <a:cs typeface="+mn-cs"/>
                        </a:rPr>
                        <a:t>Confessou-se, porque diz que se achou </a:t>
                      </a:r>
                    </a:p>
                    <a:p>
                      <a:r>
                        <a:rPr lang="pt-BR" sz="2300" b="0" kern="1200" dirty="0">
                          <a:solidFill>
                            <a:schemeClr val="tx1"/>
                          </a:solidFill>
                          <a:effectLst/>
                          <a:latin typeface="Arial Narrow" panose="020B0606020202030204" pitchFamily="34" charset="0"/>
                          <a:ea typeface="+mn-ea"/>
                          <a:cs typeface="+mn-cs"/>
                        </a:rPr>
                        <a:t>muito pecadora, porém, rogadora </a:t>
                      </a:r>
                    </a:p>
                    <a:p>
                      <a:r>
                        <a:rPr lang="pt-BR" sz="2300" b="0" kern="1200" dirty="0">
                          <a:solidFill>
                            <a:schemeClr val="tx1"/>
                          </a:solidFill>
                          <a:effectLst/>
                          <a:latin typeface="Arial Narrow" panose="020B0606020202030204" pitchFamily="34" charset="0"/>
                          <a:ea typeface="+mn-ea"/>
                          <a:cs typeface="+mn-cs"/>
                        </a:rPr>
                        <a:t>foi logo a Deus, pois antes guardar </a:t>
                      </a:r>
                    </a:p>
                    <a:p>
                      <a:r>
                        <a:rPr lang="pt-BR" sz="2300" b="0" kern="1200" dirty="0">
                          <a:solidFill>
                            <a:schemeClr val="tx1"/>
                          </a:solidFill>
                          <a:effectLst/>
                          <a:latin typeface="Arial Narrow" panose="020B0606020202030204" pitchFamily="34" charset="0"/>
                          <a:ea typeface="+mn-ea"/>
                          <a:cs typeface="+mn-cs"/>
                        </a:rPr>
                        <a:t>a Deus do que ao demo. </a:t>
                      </a:r>
                    </a:p>
                    <a:p>
                      <a:r>
                        <a:rPr lang="pt-BR" sz="2300" b="0" kern="1200" dirty="0">
                          <a:solidFill>
                            <a:schemeClr val="tx1"/>
                          </a:solidFill>
                          <a:effectLst/>
                          <a:latin typeface="Arial Narrow" panose="020B0606020202030204" pitchFamily="34" charset="0"/>
                          <a:ea typeface="+mn-ea"/>
                          <a:cs typeface="+mn-cs"/>
                        </a:rPr>
                        <a:t>E enquanto viva diz que quer ter </a:t>
                      </a:r>
                    </a:p>
                    <a:p>
                      <a:r>
                        <a:rPr lang="pt-BR" sz="2300" b="0" kern="1200" dirty="0">
                          <a:solidFill>
                            <a:schemeClr val="tx1"/>
                          </a:solidFill>
                          <a:effectLst/>
                          <a:latin typeface="Arial Narrow" panose="020B0606020202030204" pitchFamily="34" charset="0"/>
                          <a:ea typeface="+mn-ea"/>
                          <a:cs typeface="+mn-cs"/>
                        </a:rPr>
                        <a:t>um clérigo, com quem possa se defender </a:t>
                      </a:r>
                    </a:p>
                    <a:p>
                      <a:r>
                        <a:rPr lang="pt-BR" sz="2300" b="0" kern="1200" dirty="0">
                          <a:solidFill>
                            <a:schemeClr val="tx1"/>
                          </a:solidFill>
                          <a:effectLst/>
                          <a:latin typeface="Arial Narrow" panose="020B0606020202030204" pitchFamily="34" charset="0"/>
                          <a:ea typeface="+mn-ea"/>
                          <a:cs typeface="+mn-cs"/>
                        </a:rPr>
                        <a:t>do demo, que sempre a guardou. </a:t>
                      </a:r>
                    </a:p>
                    <a:p>
                      <a:r>
                        <a:rPr lang="pt-BR" sz="2300" b="0" kern="1200" dirty="0">
                          <a:solidFill>
                            <a:schemeClr val="tx1"/>
                          </a:solidFill>
                          <a:effectLst/>
                          <a:latin typeface="Arial Narrow" panose="020B0606020202030204" pitchFamily="34" charset="0"/>
                          <a:ea typeface="+mn-ea"/>
                          <a:cs typeface="+mn-cs"/>
                        </a:rPr>
                        <a:t> [...]</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0240942"/>
                  </a:ext>
                </a:extLst>
              </a:tr>
            </a:tbl>
          </a:graphicData>
        </a:graphic>
      </p:graphicFrame>
      <p:sp>
        <p:nvSpPr>
          <p:cNvPr id="8" name="CaixaDeTexto 7">
            <a:extLst>
              <a:ext uri="{FF2B5EF4-FFF2-40B4-BE49-F238E27FC236}">
                <a16:creationId xmlns:a16="http://schemas.microsoft.com/office/drawing/2014/main" id="{B431BD9C-A935-7BBD-F065-63B9950A4F2F}"/>
              </a:ext>
            </a:extLst>
          </p:cNvPr>
          <p:cNvSpPr txBox="1"/>
          <p:nvPr/>
        </p:nvSpPr>
        <p:spPr>
          <a:xfrm>
            <a:off x="403414" y="1307233"/>
            <a:ext cx="11322420" cy="800219"/>
          </a:xfrm>
          <a:prstGeom prst="rect">
            <a:avLst/>
          </a:prstGeom>
          <a:noFill/>
        </p:spPr>
        <p:txBody>
          <a:bodyPr wrap="square">
            <a:spAutoFit/>
          </a:bodyPr>
          <a:lstStyle/>
          <a:p>
            <a:pPr algn="ctr"/>
            <a:r>
              <a:rPr lang="pt-BR" sz="2300" b="1" dirty="0">
                <a:latin typeface="Arial Narrow" panose="020B0606020202030204" pitchFamily="34" charset="0"/>
              </a:rPr>
              <a:t>Maria Peres se confessou dia desses </a:t>
            </a:r>
            <a:r>
              <a:rPr lang="pt-BR" sz="2300" dirty="0">
                <a:latin typeface="Arial Narrow" panose="020B0606020202030204" pitchFamily="34" charset="0"/>
              </a:rPr>
              <a:t>(versão atualizada)</a:t>
            </a:r>
          </a:p>
          <a:p>
            <a:pPr algn="ctr"/>
            <a:r>
              <a:rPr lang="pt-BR" sz="2300" i="1" dirty="0">
                <a:latin typeface="Arial Narrow" panose="020B0606020202030204" pitchFamily="34" charset="0"/>
              </a:rPr>
              <a:t>por Fernão Velho </a:t>
            </a:r>
            <a:endParaRPr lang="pt-BR" sz="2300" dirty="0">
              <a:latin typeface="Arial Narrow" panose="020B0606020202030204" pitchFamily="34" charset="0"/>
            </a:endParaRPr>
          </a:p>
        </p:txBody>
      </p:sp>
      <p:sp>
        <p:nvSpPr>
          <p:cNvPr id="5" name="CaixaDeTexto 4">
            <a:extLst>
              <a:ext uri="{FF2B5EF4-FFF2-40B4-BE49-F238E27FC236}">
                <a16:creationId xmlns:a16="http://schemas.microsoft.com/office/drawing/2014/main" id="{5B86ECDC-20CF-5F50-8811-23C7ABE7BC58}"/>
              </a:ext>
            </a:extLst>
          </p:cNvPr>
          <p:cNvSpPr txBox="1"/>
          <p:nvPr/>
        </p:nvSpPr>
        <p:spPr>
          <a:xfrm>
            <a:off x="434790" y="5095150"/>
            <a:ext cx="11291044" cy="292388"/>
          </a:xfrm>
          <a:prstGeom prst="rect">
            <a:avLst/>
          </a:prstGeom>
          <a:noFill/>
        </p:spPr>
        <p:txBody>
          <a:bodyPr wrap="square">
            <a:spAutoFit/>
          </a:bodyPr>
          <a:lstStyle/>
          <a:p>
            <a:pPr algn="r">
              <a:buNone/>
            </a:pPr>
            <a:r>
              <a:rPr lang="pt-BR" sz="1300" kern="100" dirty="0">
                <a:effectLst/>
                <a:latin typeface="Arial Narrow" panose="020B0606020202030204" pitchFamily="34" charset="0"/>
                <a:ea typeface="Calibri" panose="020F0502020204030204" pitchFamily="34" charset="0"/>
                <a:cs typeface="Arial" panose="020B0604020202020204" pitchFamily="34" charset="0"/>
              </a:rPr>
              <a:t>Disponível em: https://www.professorjailton.com.br/novo/biblioteca/</a:t>
            </a:r>
            <a:r>
              <a:rPr lang="pt-BR" sz="1300" dirty="0">
                <a:effectLst/>
                <a:latin typeface="Arial Narrow" panose="020B0606020202030204" pitchFamily="34" charset="0"/>
                <a:ea typeface="Calibri" panose="020F0502020204030204" pitchFamily="34" charset="0"/>
                <a:cs typeface="Arial" panose="020B0604020202020204" pitchFamily="34" charset="0"/>
              </a:rPr>
              <a:t>Maria_Peres_se_confessou_dia_desses_Fernao_Velho.pdf. Acesso em: 21 out. 2025.</a:t>
            </a:r>
            <a:endParaRPr lang="pt-BR" sz="1300" dirty="0">
              <a:latin typeface="Arial Narrow" panose="020B0606020202030204" pitchFamily="34" charset="0"/>
            </a:endParaRPr>
          </a:p>
        </p:txBody>
      </p:sp>
    </p:spTree>
    <p:extLst>
      <p:ext uri="{BB962C8B-B14F-4D97-AF65-F5344CB8AC3E}">
        <p14:creationId xmlns:p14="http://schemas.microsoft.com/office/powerpoint/2010/main" val="396015425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D169C-A092-AD55-EEA4-7B33FBFBC7FB}"/>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CA53C3DD-DDF1-678E-1E00-1B17AF1480F9}"/>
              </a:ext>
            </a:extLst>
          </p:cNvPr>
          <p:cNvSpPr txBox="1"/>
          <p:nvPr/>
        </p:nvSpPr>
        <p:spPr>
          <a:xfrm>
            <a:off x="423582" y="993655"/>
            <a:ext cx="11344835" cy="5509200"/>
          </a:xfrm>
          <a:prstGeom prst="rect">
            <a:avLst/>
          </a:prstGeom>
          <a:noFill/>
        </p:spPr>
        <p:txBody>
          <a:bodyPr wrap="square" rtlCol="0">
            <a:spAutoFit/>
          </a:bodyPr>
          <a:lstStyle/>
          <a:p>
            <a:pPr algn="jus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25.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Nas cantigas de </a:t>
            </a:r>
            <a:r>
              <a:rPr lang="pt-BR" sz="2200" b="1" u="sng"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Maldizer</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o eu lírico se expressa, geralmente, em linguagem vulgar direta, com uso de palavras de baixo calão. É dirigida a uma determinada pessoa, sem camuflagem, isto é, de forma direta. Explique por que o Texto IV é uma cantiga de Maldizer.</a:t>
            </a:r>
          </a:p>
          <a:p>
            <a:pPr algn="just">
              <a:buNone/>
            </a:pPr>
            <a:endParaRPr lang="pt-BR" sz="2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endParaRPr>
          </a:p>
          <a:p>
            <a:pPr algn="just">
              <a:buNone/>
            </a:pPr>
            <a:r>
              <a:rPr lang="pt-BR" sz="2200" b="1" kern="100" dirty="0">
                <a:solidFill>
                  <a:srgbClr val="000000"/>
                </a:solidFill>
                <a:latin typeface="Arial Narrow" panose="020B0606020202030204" pitchFamily="34" charset="0"/>
                <a:ea typeface="Calibri" panose="020F0502020204030204" pitchFamily="34" charset="0"/>
                <a:cs typeface="Arial" panose="020B0604020202020204" pitchFamily="34" charset="0"/>
              </a:rPr>
              <a:t>26. </a:t>
            </a:r>
            <a:r>
              <a:rPr lang="pt-BR" sz="2200" kern="100" dirty="0">
                <a:solidFill>
                  <a:srgbClr val="000000"/>
                </a:solidFill>
                <a:latin typeface="Arial Narrow" panose="020B0606020202030204" pitchFamily="34" charset="0"/>
                <a:ea typeface="Calibri" panose="020F0502020204030204" pitchFamily="34" charset="0"/>
                <a:cs typeface="Arial" panose="020B0604020202020204" pitchFamily="34" charset="0"/>
              </a:rPr>
              <a:t>Qual é o tema dessa cantiga?</a:t>
            </a:r>
          </a:p>
          <a:p>
            <a:pPr algn="just">
              <a:buNone/>
            </a:pP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p>
          <a:p>
            <a:pPr algn="jus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27.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No trecho da cantiga, a ironia é um recurso importante para caracterizar Maria Peres. Identifique qual é a alternativa que justifica o uso da ironia na construção dessa personagem.</a:t>
            </a:r>
          </a:p>
          <a:p>
            <a:pPr algn="jus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Apresentar Maria Peres como vítima inocente das forças sobrenaturais que a levam ao pecado.</a:t>
            </a:r>
          </a:p>
          <a:p>
            <a:pPr algn="jus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(B) Mostrar que Maria Peres é uma mulher profundamente religiosa, cuja confissão a transforma moralmente. </a:t>
            </a:r>
          </a:p>
          <a:p>
            <a:pPr algn="jus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 Destacar que a personagem se preocupa mais com o julgamento divino do que com seus próprios desejos. </a:t>
            </a:r>
          </a:p>
          <a:p>
            <a:pPr algn="jus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 Reforçar a ideia de que o clérigo cumpre plenamente seu papel espiritual, auxiliando Maria a abandonar o mal. </a:t>
            </a:r>
          </a:p>
          <a:p>
            <a:pPr algn="jus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 Evidenciar a contradição entre o discurso religioso de Maria Peres e suas ações pecaminosas, gerando humor e crítica social.</a:t>
            </a:r>
          </a:p>
        </p:txBody>
      </p:sp>
    </p:spTree>
    <p:extLst>
      <p:ext uri="{BB962C8B-B14F-4D97-AF65-F5344CB8AC3E}">
        <p14:creationId xmlns:p14="http://schemas.microsoft.com/office/powerpoint/2010/main" val="205645971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27A850-DAFE-AC0B-9A54-85005A98EB42}"/>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E0D06E4F-418B-DADD-6335-C0219AE9CD84}"/>
              </a:ext>
            </a:extLst>
          </p:cNvPr>
          <p:cNvSpPr txBox="1"/>
          <p:nvPr/>
        </p:nvSpPr>
        <p:spPr>
          <a:xfrm>
            <a:off x="401172" y="1657043"/>
            <a:ext cx="11389658" cy="1154162"/>
          </a:xfrm>
          <a:prstGeom prst="rect">
            <a:avLst/>
          </a:prstGeom>
          <a:solidFill>
            <a:schemeClr val="accent5">
              <a:lumMod val="20000"/>
              <a:lumOff val="80000"/>
            </a:schemeClr>
          </a:solidFill>
        </p:spPr>
        <p:txBody>
          <a:bodyPr wrap="square" rtlCol="0">
            <a:spAutoFit/>
          </a:bodyPr>
          <a:lstStyle/>
          <a:p>
            <a:pPr algn="jus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Caro(a) estudante, finalizando este material, vamos resolver questões / itens para revisitar alguns descritores com o objetivo de refletir sobre quais habilidades linguísticas já conhecemos e dominamos de modo eficiente. Vamos lá?</a:t>
            </a:r>
          </a:p>
        </p:txBody>
      </p:sp>
      <p:pic>
        <p:nvPicPr>
          <p:cNvPr id="2" name="Imagem 1" descr="Interface gráfica do usuário&#10;&#10;O conteúdo gerado por IA pode estar incorreto.">
            <a:extLst>
              <a:ext uri="{FF2B5EF4-FFF2-40B4-BE49-F238E27FC236}">
                <a16:creationId xmlns:a16="http://schemas.microsoft.com/office/drawing/2014/main" id="{6D707D01-3E23-08DB-F86D-9A18CEF05EB0}"/>
              </a:ext>
            </a:extLst>
          </p:cNvPr>
          <p:cNvPicPr>
            <a:picLocks noChangeAspect="1"/>
          </p:cNvPicPr>
          <p:nvPr/>
        </p:nvPicPr>
        <p:blipFill rotWithShape="1">
          <a:blip r:embed="rId2">
            <a:extLst>
              <a:ext uri="{28A0092B-C50C-407E-A947-70E740481C1C}">
                <a14:useLocalDpi xmlns:a14="http://schemas.microsoft.com/office/drawing/2010/main" val="0"/>
              </a:ext>
            </a:extLst>
          </a:blip>
          <a:srcRect t="7201" b="15194"/>
          <a:stretch>
            <a:fillRect/>
          </a:stretch>
        </p:blipFill>
        <p:spPr bwMode="auto">
          <a:xfrm>
            <a:off x="481854" y="718516"/>
            <a:ext cx="3058486" cy="1154162"/>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AA3456D7-1620-2ADB-18D5-482E0B009ADE}"/>
              </a:ext>
            </a:extLst>
          </p:cNvPr>
          <p:cNvSpPr txBox="1"/>
          <p:nvPr/>
        </p:nvSpPr>
        <p:spPr>
          <a:xfrm>
            <a:off x="401171" y="2894164"/>
            <a:ext cx="11389658" cy="3831818"/>
          </a:xfrm>
          <a:prstGeom prst="rect">
            <a:avLst/>
          </a:prstGeom>
          <a:noFill/>
        </p:spPr>
        <p:txBody>
          <a:bodyPr wrap="square">
            <a:spAutoFit/>
          </a:bodyPr>
          <a:lstStyle/>
          <a:p>
            <a:r>
              <a:rPr lang="pt-BR" sz="2300" dirty="0">
                <a:latin typeface="Arial Narrow" panose="020B0606020202030204" pitchFamily="34" charset="0"/>
              </a:rPr>
              <a:t>Leia o texto.</a:t>
            </a:r>
          </a:p>
          <a:p>
            <a:pPr algn="ctr"/>
            <a:r>
              <a:rPr lang="pt-BR" sz="2300" b="1" dirty="0">
                <a:latin typeface="Arial Narrow" panose="020B0606020202030204" pitchFamily="34" charset="0"/>
              </a:rPr>
              <a:t>Sem Cerrado, não há Amazônia </a:t>
            </a:r>
          </a:p>
          <a:p>
            <a:pPr algn="r"/>
            <a:r>
              <a:rPr lang="pt-BR" dirty="0" err="1">
                <a:latin typeface="Arial Narrow" panose="020B0606020202030204" pitchFamily="34" charset="0"/>
              </a:rPr>
              <a:t>Rozana</a:t>
            </a:r>
            <a:r>
              <a:rPr lang="pt-BR" dirty="0">
                <a:latin typeface="Arial Narrow" panose="020B0606020202030204" pitchFamily="34" charset="0"/>
              </a:rPr>
              <a:t> </a:t>
            </a:r>
            <a:r>
              <a:rPr lang="pt-BR" dirty="0" err="1">
                <a:latin typeface="Arial Narrow" panose="020B0606020202030204" pitchFamily="34" charset="0"/>
              </a:rPr>
              <a:t>Reigota</a:t>
            </a:r>
            <a:r>
              <a:rPr lang="pt-BR" dirty="0">
                <a:latin typeface="Arial Narrow" panose="020B0606020202030204" pitchFamily="34" charset="0"/>
              </a:rPr>
              <a:t> Naves, Angelita Pereira de Lima e Carlos Henrique de Carvalho</a:t>
            </a:r>
          </a:p>
          <a:p>
            <a:pPr algn="r"/>
            <a:endParaRPr lang="pt-BR" sz="1000" dirty="0">
              <a:latin typeface="Arial Narrow" panose="020B0606020202030204" pitchFamily="34" charset="0"/>
            </a:endParaRPr>
          </a:p>
          <a:p>
            <a:pPr algn="just"/>
            <a:r>
              <a:rPr lang="pt-BR" sz="2300" dirty="0">
                <a:latin typeface="Arial Narrow" panose="020B0606020202030204" pitchFamily="34" charset="0"/>
              </a:rPr>
              <a:t>Em novembro, quando Belém receber a COP30, o mundo estará voltado para a Amazônia. É justo que seja assim. Contudo, se restringirmos o debate apenas ao bioma amazônico, perderemos a oportunidade estratégica de pensarmos o Brasil em sua totalidade ecológica.</a:t>
            </a:r>
          </a:p>
          <a:p>
            <a:pPr algn="just"/>
            <a:r>
              <a:rPr lang="pt-BR" sz="2300" dirty="0">
                <a:latin typeface="Arial Narrow" panose="020B0606020202030204" pitchFamily="34" charset="0"/>
              </a:rPr>
              <a:t>Não haverá Amazônia sem cerrado — e sem uma visão integrada, não haverá liderança climática brasileira. Por isso, as universidades localizadas no cerrado defendem a criação do Instituto Nacional do Cerrado (INC), como unidade de pesquisa vinculada ao Ministério da Ciência, Tecnologia e Inovação (MCTI).</a:t>
            </a:r>
          </a:p>
        </p:txBody>
      </p:sp>
    </p:spTree>
    <p:extLst>
      <p:ext uri="{BB962C8B-B14F-4D97-AF65-F5344CB8AC3E}">
        <p14:creationId xmlns:p14="http://schemas.microsoft.com/office/powerpoint/2010/main" val="125609047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8AC09-CAC9-6901-1C8D-4CC4BA276B26}"/>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EF6D0C2B-E9FF-4BEB-46B9-AD692047FEFC}"/>
              </a:ext>
            </a:extLst>
          </p:cNvPr>
          <p:cNvSpPr txBox="1"/>
          <p:nvPr/>
        </p:nvSpPr>
        <p:spPr>
          <a:xfrm>
            <a:off x="359709" y="1020541"/>
            <a:ext cx="11472582" cy="5286062"/>
          </a:xfrm>
          <a:prstGeom prst="rect">
            <a:avLst/>
          </a:prstGeom>
          <a:noFill/>
        </p:spPr>
        <p:txBody>
          <a:bodyPr wrap="square">
            <a:spAutoFit/>
          </a:bodyPr>
          <a:lstStyle/>
          <a:p>
            <a:pPr indent="538163" algn="just"/>
            <a:r>
              <a:rPr lang="pt-BR" sz="2250" dirty="0">
                <a:latin typeface="Arial Narrow" panose="020B0606020202030204" pitchFamily="34" charset="0"/>
              </a:rPr>
              <a:t>O cerrado é o berço das águas da América do Sul — de suas nascentes dependem as bacias Amazônica, do São Francisco, do Prata e do Tocantins-Araguaia. É a savana mais biodiversa do planeta e lar de povos indígenas, comunidades quilombolas, geraizeiras e ribeirinhas que há séculos manejam o bioma de forma sustentável. Ao mesmo tempo, é também o bioma mais pressionado do país: metade de sua área já foi convertida, apenas 8% estão protegidos e, em 2024, o desmatamento na região voltou a ser o maior entre os biomas brasileiros.</a:t>
            </a:r>
          </a:p>
          <a:p>
            <a:pPr indent="538163" algn="just"/>
            <a:r>
              <a:rPr lang="pt-BR" sz="2250" dirty="0">
                <a:latin typeface="Arial Narrow" panose="020B0606020202030204" pitchFamily="34" charset="0"/>
              </a:rPr>
              <a:t>O cerrado e a Amazônia são um contínuo ecológico, social e climático. A evapotranspiração amazônica alimenta os chamados “rios voadores”, que garantem chuva no Centro-Oeste. O desmatamento, por sua vez, enfraquece esse mecanismo, afetando diretamente a agricultura e a disponibilidade hídrica. O balanço de carbono segue a mesma lógica: as emissões do cerrado já neutralizam parte da absorção da floresta amazônica. Ignorar essa interdependência é perder metade da história —e metade da solução.</a:t>
            </a:r>
          </a:p>
          <a:p>
            <a:pPr indent="538163" algn="just"/>
            <a:r>
              <a:rPr lang="pt-BR" sz="2250" dirty="0">
                <a:latin typeface="Arial Narrow" panose="020B0606020202030204" pitchFamily="34" charset="0"/>
              </a:rPr>
              <a:t>As ameaças são evidentes; também o são as oportunidades. Estudos recentes mostram que os milhões de hectares de pastagens degradadas no cerrado são capazes de acomodar a expansão agrícola sem novos desmatamentos. A recuperação dessas áreas pode aumentar a produtividade e restaurar a vegetação. </a:t>
            </a:r>
          </a:p>
        </p:txBody>
      </p:sp>
    </p:spTree>
    <p:extLst>
      <p:ext uri="{BB962C8B-B14F-4D97-AF65-F5344CB8AC3E}">
        <p14:creationId xmlns:p14="http://schemas.microsoft.com/office/powerpoint/2010/main" val="26297187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F6691-58EF-5A7D-275D-1CE0A725558E}"/>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ED87778E-CE47-A19F-0FC0-3CD3F28F2578}"/>
              </a:ext>
            </a:extLst>
          </p:cNvPr>
          <p:cNvSpPr txBox="1"/>
          <p:nvPr/>
        </p:nvSpPr>
        <p:spPr>
          <a:xfrm>
            <a:off x="448234" y="1092259"/>
            <a:ext cx="11294409" cy="5124480"/>
          </a:xfrm>
          <a:prstGeom prst="rect">
            <a:avLst/>
          </a:prstGeom>
          <a:noFill/>
        </p:spPr>
        <p:txBody>
          <a:bodyPr wrap="square">
            <a:spAutoFit/>
          </a:bodyPr>
          <a:lstStyle/>
          <a:p>
            <a:pPr indent="538163" algn="just"/>
            <a:r>
              <a:rPr lang="pt-BR" sz="2300" dirty="0">
                <a:latin typeface="Arial Narrow" panose="020B0606020202030204" pitchFamily="34" charset="0"/>
              </a:rPr>
              <a:t>Além disso, programas de pagamento por serviços ambientais e o mercado regulado de carbono já em implantação criam um ambiente econômico favorável para remunerar quem conserva. O agronegócio pode e deve ser parte dessa virada. A criação do INC, tendo por referência a articulação entre ciência e sociedade, irá orientar agendas de pesquisa sobre biodiversidade, água e clima; fomentar o desenvolvimento de tecnologias adequadas ao bioma; reduzir assimetrias sociais e regionais por meio da bioeconomia e da agroecologia; e apoiar a formulação de políticas públicas com base em evidências. Mais que uma defesa ambiental, trata-se de estratégia nacional: alinhar conservação, segurança alimentar, inovação e bem-estar coletivo.</a:t>
            </a:r>
          </a:p>
          <a:p>
            <a:pPr indent="538163" algn="just"/>
            <a:r>
              <a:rPr lang="pt-BR" sz="2300" dirty="0">
                <a:latin typeface="Arial Narrow" panose="020B0606020202030204" pitchFamily="34" charset="0"/>
              </a:rPr>
              <a:t>A COP30 deve ser mais que uma conferência “sobre a Amazônia”. O Brasil pode, nessa oportunidade, mostrar ao mundo que é possível produzir mais e melhor, estabilizar o clima e proteger a sociobiodiversidade. Para isso, é fundamental reconhecer o óbvio: o futuro da Amazônia depende do cerrado. E o futuro do cerrado depende de termos a ousadia política de criar o Instituto Nacional do Cerrado!</a:t>
            </a:r>
          </a:p>
          <a:p>
            <a:pPr indent="358775" algn="r"/>
            <a:r>
              <a:rPr lang="pt-BR" dirty="0">
                <a:latin typeface="Arial Narrow" panose="020B0606020202030204" pitchFamily="34" charset="0"/>
              </a:rPr>
              <a:t>Publicado originalmente, em 16 de setembro, no portal Folha de São Paulo.</a:t>
            </a:r>
          </a:p>
          <a:p>
            <a:pPr indent="358775" algn="r"/>
            <a:r>
              <a:rPr lang="pt-BR" sz="1300" dirty="0">
                <a:latin typeface="Arial Narrow" panose="020B0606020202030204" pitchFamily="34" charset="0"/>
              </a:rPr>
              <a:t>Disponível em: https://noticias.unb.br/artigos-</a:t>
            </a:r>
            <a:r>
              <a:rPr lang="pt-BR" sz="1300" dirty="0" err="1">
                <a:latin typeface="Arial Narrow" panose="020B0606020202030204" pitchFamily="34" charset="0"/>
              </a:rPr>
              <a:t>main</a:t>
            </a:r>
            <a:r>
              <a:rPr lang="pt-BR" sz="1300" dirty="0">
                <a:latin typeface="Arial Narrow" panose="020B0606020202030204" pitchFamily="34" charset="0"/>
              </a:rPr>
              <a:t>/8083-sem-cerrado-nao-ha-amazonia. Acesso em: 31 out. 2025. (Adaptado).</a:t>
            </a:r>
          </a:p>
        </p:txBody>
      </p:sp>
    </p:spTree>
    <p:extLst>
      <p:ext uri="{BB962C8B-B14F-4D97-AF65-F5344CB8AC3E}">
        <p14:creationId xmlns:p14="http://schemas.microsoft.com/office/powerpoint/2010/main" val="351537579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EDC86-9821-4E4F-8840-4FA142F653D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AD6E36D2-065C-B65A-81D1-A8E27C7E6622}"/>
              </a:ext>
            </a:extLst>
          </p:cNvPr>
          <p:cNvSpPr txBox="1"/>
          <p:nvPr/>
        </p:nvSpPr>
        <p:spPr>
          <a:xfrm>
            <a:off x="412375" y="975718"/>
            <a:ext cx="11357161" cy="5509200"/>
          </a:xfrm>
          <a:prstGeom prst="rect">
            <a:avLst/>
          </a:prstGeom>
          <a:noFill/>
        </p:spPr>
        <p:txBody>
          <a:bodyPr wrap="square">
            <a:spAutoFit/>
          </a:bodyPr>
          <a:lstStyle/>
          <a:p>
            <a:pPr algn="just"/>
            <a:r>
              <a:rPr lang="pt-BR" sz="2200" b="1" dirty="0">
                <a:latin typeface="Arial Narrow" panose="020B0606020202030204" pitchFamily="34" charset="0"/>
              </a:rPr>
              <a:t>1. </a:t>
            </a:r>
            <a:r>
              <a:rPr lang="pt-BR" sz="2200" dirty="0">
                <a:latin typeface="Arial Narrow" panose="020B0606020202030204" pitchFamily="34" charset="0"/>
              </a:rPr>
              <a:t>O tema desse texto é a</a:t>
            </a:r>
          </a:p>
          <a:p>
            <a:pPr algn="just"/>
            <a:r>
              <a:rPr lang="pt-BR" sz="2200" dirty="0">
                <a:latin typeface="Arial Narrow" panose="020B0606020202030204" pitchFamily="34" charset="0"/>
              </a:rPr>
              <a:t>(A) discussão sobre o bioma do cerrado na COP30. </a:t>
            </a:r>
          </a:p>
          <a:p>
            <a:pPr algn="just"/>
            <a:r>
              <a:rPr lang="pt-BR" sz="2200" dirty="0">
                <a:latin typeface="Arial Narrow" panose="020B0606020202030204" pitchFamily="34" charset="0"/>
              </a:rPr>
              <a:t>(B) necessidade de priorizar a Amazônia nas discussões ambientais globais. </a:t>
            </a:r>
          </a:p>
          <a:p>
            <a:pPr algn="just"/>
            <a:r>
              <a:rPr lang="pt-BR" sz="2200" dirty="0">
                <a:latin typeface="Arial Narrow" panose="020B0606020202030204" pitchFamily="34" charset="0"/>
              </a:rPr>
              <a:t>(C) falta de incentivo à exploração econômica dos recursos naturais do Cerrado.</a:t>
            </a:r>
          </a:p>
          <a:p>
            <a:pPr algn="just"/>
            <a:r>
              <a:rPr lang="pt-BR" sz="2200" dirty="0">
                <a:latin typeface="Arial Narrow" panose="020B0606020202030204" pitchFamily="34" charset="0"/>
              </a:rPr>
              <a:t>(D) defesa da expansão agrícola em áreas de cerrado para fortalecer o agronegócio. </a:t>
            </a:r>
          </a:p>
          <a:p>
            <a:pPr algn="just"/>
            <a:r>
              <a:rPr lang="pt-BR" sz="2200" dirty="0">
                <a:latin typeface="Arial Narrow" panose="020B0606020202030204" pitchFamily="34" charset="0"/>
              </a:rPr>
              <a:t>(E) importância da interdependência entre o Cerrado e a Amazônia na preservação ambiental do Brasil.</a:t>
            </a:r>
          </a:p>
          <a:p>
            <a:pPr indent="358775" algn="just"/>
            <a:endParaRPr lang="pt-BR" sz="2200" dirty="0">
              <a:latin typeface="Arial Narrow" panose="020B0606020202030204" pitchFamily="34" charset="0"/>
            </a:endParaRPr>
          </a:p>
          <a:p>
            <a:pPr algn="just"/>
            <a:r>
              <a:rPr lang="pt-BR" sz="2200" b="1" dirty="0">
                <a:latin typeface="Arial Narrow" panose="020B0606020202030204" pitchFamily="34" charset="0"/>
              </a:rPr>
              <a:t>2. </a:t>
            </a:r>
            <a:r>
              <a:rPr lang="pt-BR" sz="2200" dirty="0">
                <a:latin typeface="Arial Narrow" panose="020B0606020202030204" pitchFamily="34" charset="0"/>
              </a:rPr>
              <a:t>O fragmento em que está expressa, de forma predominante, a tese defendida pelos autores do artigo “Sem Cerrado, não há Amazônia” é:</a:t>
            </a:r>
          </a:p>
          <a:p>
            <a:pPr algn="just"/>
            <a:r>
              <a:rPr lang="pt-BR" sz="2200" dirty="0">
                <a:latin typeface="Arial Narrow" panose="020B0606020202030204" pitchFamily="34" charset="0"/>
              </a:rPr>
              <a:t>(A) “O agronegócio pode e deve ser parte dessa virada.”</a:t>
            </a:r>
          </a:p>
          <a:p>
            <a:pPr algn="just"/>
            <a:r>
              <a:rPr lang="pt-BR" sz="2200" dirty="0">
                <a:latin typeface="Arial Narrow" panose="020B0606020202030204" pitchFamily="34" charset="0"/>
              </a:rPr>
              <a:t>(B) “A COP30 deve ser mais que uma conferência ‘sobre a Amazônia’.” </a:t>
            </a:r>
          </a:p>
          <a:p>
            <a:pPr algn="just"/>
            <a:r>
              <a:rPr lang="pt-BR" sz="2200" dirty="0">
                <a:latin typeface="Arial Narrow" panose="020B0606020202030204" pitchFamily="34" charset="0"/>
              </a:rPr>
              <a:t>(C) “As universidades localizadas no cerrado defendem a criação do Instituto Nacional do Cerrado (INC).” </a:t>
            </a:r>
          </a:p>
          <a:p>
            <a:pPr algn="just"/>
            <a:r>
              <a:rPr lang="pt-BR" sz="2200" dirty="0">
                <a:latin typeface="Arial Narrow" panose="020B0606020202030204" pitchFamily="34" charset="0"/>
              </a:rPr>
              <a:t>(D) “Não haverá Amazônia sem Cerrado — e sem uma visão integrada, não haverá liderança climática brasileira.”</a:t>
            </a:r>
          </a:p>
          <a:p>
            <a:pPr algn="just"/>
            <a:r>
              <a:rPr lang="pt-BR" sz="2200" dirty="0">
                <a:latin typeface="Arial Narrow" panose="020B0606020202030204" pitchFamily="34" charset="0"/>
              </a:rPr>
              <a:t>(E) “O cerrado é o berço das águas da América do Sul — de suas nascentes dependem as bacias Amazônica, do São Francisco, do Prata e do Tocantins-Araguaia.”</a:t>
            </a:r>
          </a:p>
        </p:txBody>
      </p:sp>
    </p:spTree>
    <p:extLst>
      <p:ext uri="{BB962C8B-B14F-4D97-AF65-F5344CB8AC3E}">
        <p14:creationId xmlns:p14="http://schemas.microsoft.com/office/powerpoint/2010/main" val="93729294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7E4670-ECB8-FE9B-D298-796A164EF388}"/>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49DD3FC8-BF75-87B2-2BBF-907A554A7C08}"/>
              </a:ext>
            </a:extLst>
          </p:cNvPr>
          <p:cNvSpPr txBox="1"/>
          <p:nvPr/>
        </p:nvSpPr>
        <p:spPr>
          <a:xfrm>
            <a:off x="403411" y="904000"/>
            <a:ext cx="11357161" cy="5509200"/>
          </a:xfrm>
          <a:prstGeom prst="rect">
            <a:avLst/>
          </a:prstGeom>
          <a:noFill/>
        </p:spPr>
        <p:txBody>
          <a:bodyPr wrap="square">
            <a:spAutoFit/>
          </a:bodyPr>
          <a:lstStyle/>
          <a:p>
            <a:pPr algn="just"/>
            <a:r>
              <a:rPr lang="pt-BR" sz="2200" b="1" dirty="0">
                <a:latin typeface="Arial Narrow" panose="020B0606020202030204" pitchFamily="34" charset="0"/>
              </a:rPr>
              <a:t>3. </a:t>
            </a:r>
            <a:r>
              <a:rPr lang="pt-BR" sz="2200" dirty="0">
                <a:latin typeface="Arial Narrow" panose="020B0606020202030204" pitchFamily="34" charset="0"/>
              </a:rPr>
              <a:t>Em qual trecho predomina a questão polêmica/controversa do texto?</a:t>
            </a:r>
          </a:p>
          <a:p>
            <a:pPr algn="just"/>
            <a:r>
              <a:rPr lang="pt-BR" sz="2200" dirty="0">
                <a:latin typeface="Arial Narrow" panose="020B0606020202030204" pitchFamily="34" charset="0"/>
              </a:rPr>
              <a:t>(A) “O agronegócio pode e deve ser parte dessa virada.”</a:t>
            </a:r>
          </a:p>
          <a:p>
            <a:pPr algn="just"/>
            <a:r>
              <a:rPr lang="pt-BR" sz="2200" dirty="0">
                <a:latin typeface="Arial Narrow" panose="020B0606020202030204" pitchFamily="34" charset="0"/>
              </a:rPr>
              <a:t>(B) “As ameaças são evidentes; também o são as oportunidades.”</a:t>
            </a:r>
          </a:p>
          <a:p>
            <a:pPr algn="just"/>
            <a:r>
              <a:rPr lang="pt-BR" sz="2200" dirty="0">
                <a:latin typeface="Arial Narrow" panose="020B0606020202030204" pitchFamily="34" charset="0"/>
              </a:rPr>
              <a:t>(C) “O cerrado e a Amazônia são um contínuo ecológico, social e climático.”</a:t>
            </a:r>
          </a:p>
          <a:p>
            <a:pPr algn="just"/>
            <a:r>
              <a:rPr lang="pt-BR" sz="2200" dirty="0">
                <a:latin typeface="Arial Narrow" panose="020B0606020202030204" pitchFamily="34" charset="0"/>
              </a:rPr>
              <a:t>(D) “...se restringirmos o debate apenas ao bioma amazônico, perderemos a oportunidade estratégica de pensarmos o Brasil em sua totalidade ecológica.”</a:t>
            </a:r>
          </a:p>
          <a:p>
            <a:pPr algn="just"/>
            <a:r>
              <a:rPr lang="pt-BR" sz="2200" dirty="0">
                <a:latin typeface="Arial Narrow" panose="020B0606020202030204" pitchFamily="34" charset="0"/>
              </a:rPr>
              <a:t>(E) “O cerrado é o berço das águas da América do Sul — de suas nascentes dependem as bacias Amazônica, do São Francisco, do Prata e do Tocantins-Araguaia.”</a:t>
            </a:r>
          </a:p>
          <a:p>
            <a:pPr indent="358775" algn="just"/>
            <a:endParaRPr lang="pt-BR" sz="2200" dirty="0">
              <a:latin typeface="Arial Narrow" panose="020B0606020202030204" pitchFamily="34" charset="0"/>
            </a:endParaRPr>
          </a:p>
          <a:p>
            <a:pPr algn="just"/>
            <a:r>
              <a:rPr lang="pt-BR" sz="2200" b="1" dirty="0">
                <a:latin typeface="Arial Narrow" panose="020B0606020202030204" pitchFamily="34" charset="0"/>
              </a:rPr>
              <a:t>4. </a:t>
            </a:r>
            <a:r>
              <a:rPr lang="pt-BR" sz="2200" dirty="0">
                <a:latin typeface="Arial Narrow" panose="020B0606020202030204" pitchFamily="34" charset="0"/>
              </a:rPr>
              <a:t>No trecho “...metade de sua área já foi convertida, apenas 8% estão protegidos e, em 2024, o desmatamento na região voltou a ser o maior entre os biomas brasileiros.”, predomina um argumento de</a:t>
            </a:r>
          </a:p>
          <a:p>
            <a:pPr algn="just">
              <a:tabLst>
                <a:tab pos="358775" algn="l"/>
              </a:tabLst>
            </a:pPr>
            <a:r>
              <a:rPr lang="pt-BR" sz="2200" dirty="0">
                <a:latin typeface="Arial Narrow" panose="020B0606020202030204" pitchFamily="34" charset="0"/>
              </a:rPr>
              <a:t>(A)	princípio.</a:t>
            </a:r>
          </a:p>
          <a:p>
            <a:pPr algn="just">
              <a:tabLst>
                <a:tab pos="358775" algn="l"/>
              </a:tabLst>
            </a:pPr>
            <a:r>
              <a:rPr lang="pt-BR" sz="2200" dirty="0">
                <a:latin typeface="Arial Narrow" panose="020B0606020202030204" pitchFamily="34" charset="0"/>
              </a:rPr>
              <a:t>(B)	autoridade.</a:t>
            </a:r>
          </a:p>
          <a:p>
            <a:pPr algn="just">
              <a:tabLst>
                <a:tab pos="358775" algn="l"/>
              </a:tabLst>
            </a:pPr>
            <a:r>
              <a:rPr lang="pt-BR" sz="2200" dirty="0">
                <a:latin typeface="Arial Narrow" panose="020B0606020202030204" pitchFamily="34" charset="0"/>
              </a:rPr>
              <a:t>(C)	comprovação.</a:t>
            </a:r>
          </a:p>
          <a:p>
            <a:pPr algn="just">
              <a:tabLst>
                <a:tab pos="358775" algn="l"/>
              </a:tabLst>
            </a:pPr>
            <a:r>
              <a:rPr lang="pt-BR" sz="2200" dirty="0">
                <a:latin typeface="Arial Narrow" panose="020B0606020202030204" pitchFamily="34" charset="0"/>
              </a:rPr>
              <a:t>(D)	alusão histórica.</a:t>
            </a:r>
          </a:p>
          <a:p>
            <a:pPr algn="just">
              <a:tabLst>
                <a:tab pos="358775" algn="l"/>
              </a:tabLst>
            </a:pPr>
            <a:r>
              <a:rPr lang="pt-BR" sz="2200" dirty="0">
                <a:latin typeface="Arial Narrow" panose="020B0606020202030204" pitchFamily="34" charset="0"/>
              </a:rPr>
              <a:t>(E)	causa/consequência.</a:t>
            </a:r>
          </a:p>
        </p:txBody>
      </p:sp>
    </p:spTree>
    <p:extLst>
      <p:ext uri="{BB962C8B-B14F-4D97-AF65-F5344CB8AC3E}">
        <p14:creationId xmlns:p14="http://schemas.microsoft.com/office/powerpoint/2010/main" val="232311504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CC965-09E0-3ED3-2545-76FE47872767}"/>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102599D2-BD46-4C29-2942-C6C5DBB7373C}"/>
              </a:ext>
            </a:extLst>
          </p:cNvPr>
          <p:cNvSpPr txBox="1"/>
          <p:nvPr/>
        </p:nvSpPr>
        <p:spPr>
          <a:xfrm>
            <a:off x="430306" y="1119152"/>
            <a:ext cx="11330268" cy="4493538"/>
          </a:xfrm>
          <a:prstGeom prst="rect">
            <a:avLst/>
          </a:prstGeom>
          <a:noFill/>
        </p:spPr>
        <p:txBody>
          <a:bodyPr wrap="square">
            <a:spAutoFit/>
          </a:bodyPr>
          <a:lstStyle/>
          <a:p>
            <a:pPr algn="just"/>
            <a:r>
              <a:rPr lang="pt-BR" sz="2200" b="1" dirty="0">
                <a:latin typeface="Arial Narrow" panose="020B0606020202030204" pitchFamily="34" charset="0"/>
              </a:rPr>
              <a:t>5. </a:t>
            </a:r>
            <a:r>
              <a:rPr lang="pt-BR" sz="2200" dirty="0">
                <a:latin typeface="Arial Narrow" panose="020B0606020202030204" pitchFamily="34" charset="0"/>
              </a:rPr>
              <a:t>A principal finalidade comunicativa do artigo “Sem Cerrado, não há Amazônia” é:</a:t>
            </a:r>
          </a:p>
          <a:p>
            <a:pPr algn="just"/>
            <a:r>
              <a:rPr lang="pt-BR" sz="2200" dirty="0">
                <a:latin typeface="Arial Narrow" panose="020B0606020202030204" pitchFamily="34" charset="0"/>
              </a:rPr>
              <a:t>(A) Relatar os resultados da COP30 em Belém.</a:t>
            </a:r>
          </a:p>
          <a:p>
            <a:pPr algn="just"/>
            <a:r>
              <a:rPr lang="pt-BR" sz="2200" dirty="0">
                <a:latin typeface="Arial Narrow" panose="020B0606020202030204" pitchFamily="34" charset="0"/>
              </a:rPr>
              <a:t>(B) Apresentar dados neutros sobre o desmatamento. </a:t>
            </a:r>
          </a:p>
          <a:p>
            <a:pPr algn="just"/>
            <a:r>
              <a:rPr lang="pt-BR" sz="2200" dirty="0">
                <a:latin typeface="Arial Narrow" panose="020B0606020202030204" pitchFamily="34" charset="0"/>
              </a:rPr>
              <a:t>(C) Entreter o leitor com curiosidades sobre o Cerrado.</a:t>
            </a:r>
          </a:p>
          <a:p>
            <a:pPr algn="just"/>
            <a:r>
              <a:rPr lang="pt-BR" sz="2200" dirty="0">
                <a:latin typeface="Arial Narrow" panose="020B0606020202030204" pitchFamily="34" charset="0"/>
              </a:rPr>
              <a:t>(D) Narrar a origem do desmatamento na Amazônia e no Cerrado.</a:t>
            </a:r>
          </a:p>
          <a:p>
            <a:pPr algn="just"/>
            <a:r>
              <a:rPr lang="pt-BR" sz="2200" dirty="0">
                <a:latin typeface="Arial Narrow" panose="020B0606020202030204" pitchFamily="34" charset="0"/>
              </a:rPr>
              <a:t>(E) Expor argumentos sobre a importância do Cerrado e defender a criação do INC.</a:t>
            </a:r>
          </a:p>
          <a:p>
            <a:pPr algn="just"/>
            <a:endParaRPr lang="pt-BR" sz="2200" b="1" dirty="0">
              <a:latin typeface="Arial Narrow" panose="020B0606020202030204" pitchFamily="34" charset="0"/>
            </a:endParaRPr>
          </a:p>
          <a:p>
            <a:pPr algn="just"/>
            <a:r>
              <a:rPr lang="pt-BR" sz="2200" b="1" dirty="0">
                <a:latin typeface="Arial Narrow" panose="020B0606020202030204" pitchFamily="34" charset="0"/>
              </a:rPr>
              <a:t>6. </a:t>
            </a:r>
            <a:r>
              <a:rPr lang="pt-BR" sz="2200" dirty="0">
                <a:latin typeface="Arial Narrow" panose="020B0606020202030204" pitchFamily="34" charset="0"/>
              </a:rPr>
              <a:t>A linguagem predominante nesse artigo é a</a:t>
            </a:r>
          </a:p>
          <a:p>
            <a:pPr algn="just"/>
            <a:r>
              <a:rPr lang="pt-BR" sz="2200" dirty="0">
                <a:latin typeface="Arial Narrow" panose="020B0606020202030204" pitchFamily="34" charset="0"/>
              </a:rPr>
              <a:t>(A) formal, com uso de termos técnicos.</a:t>
            </a:r>
          </a:p>
          <a:p>
            <a:pPr algn="just"/>
            <a:r>
              <a:rPr lang="pt-BR" sz="2200" dirty="0">
                <a:latin typeface="Arial Narrow" panose="020B0606020202030204" pitchFamily="34" charset="0"/>
              </a:rPr>
              <a:t>(B) informal, com relatos pessoais e uso de gírias.</a:t>
            </a:r>
          </a:p>
          <a:p>
            <a:pPr algn="just"/>
            <a:r>
              <a:rPr lang="pt-BR" sz="2200" dirty="0">
                <a:latin typeface="Arial Narrow" panose="020B0606020202030204" pitchFamily="34" charset="0"/>
              </a:rPr>
              <a:t>(C) técnica, direcionada a um público especializado.</a:t>
            </a:r>
          </a:p>
          <a:p>
            <a:pPr algn="just"/>
            <a:r>
              <a:rPr lang="pt-BR" sz="2200" dirty="0">
                <a:latin typeface="Arial Narrow" panose="020B0606020202030204" pitchFamily="34" charset="0"/>
              </a:rPr>
              <a:t>(D) informal, com expressões populares para se aproximar do leitor. </a:t>
            </a:r>
          </a:p>
          <a:p>
            <a:pPr algn="just"/>
            <a:r>
              <a:rPr lang="pt-BR" sz="2200" dirty="0">
                <a:latin typeface="Arial Narrow" panose="020B0606020202030204" pitchFamily="34" charset="0"/>
              </a:rPr>
              <a:t>(E) objetiva, clara e formal, com dados e argumentos que reforçam a opinião dos autores.</a:t>
            </a:r>
          </a:p>
        </p:txBody>
      </p:sp>
    </p:spTree>
    <p:extLst>
      <p:ext uri="{BB962C8B-B14F-4D97-AF65-F5344CB8AC3E}">
        <p14:creationId xmlns:p14="http://schemas.microsoft.com/office/powerpoint/2010/main" val="379496792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3ACB8-089F-91C6-415A-B04B5B82E29E}"/>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96524490-3DBC-7F53-EBFE-4B39695F0837}"/>
              </a:ext>
            </a:extLst>
          </p:cNvPr>
          <p:cNvSpPr txBox="1"/>
          <p:nvPr/>
        </p:nvSpPr>
        <p:spPr>
          <a:xfrm>
            <a:off x="457200" y="1172940"/>
            <a:ext cx="11358283" cy="4570482"/>
          </a:xfrm>
          <a:prstGeom prst="rect">
            <a:avLst/>
          </a:prstGeom>
          <a:solidFill>
            <a:schemeClr val="accent5">
              <a:lumMod val="20000"/>
              <a:lumOff val="80000"/>
            </a:schemeClr>
          </a:solidFill>
        </p:spPr>
        <p:txBody>
          <a:bodyPr wrap="square">
            <a:spAutoFit/>
          </a:bodyPr>
          <a:lstStyle/>
          <a:p>
            <a:pPr algn="just"/>
            <a:r>
              <a:rPr lang="pt-BR" sz="2400" dirty="0">
                <a:latin typeface="Arial Narrow" panose="020B0606020202030204" pitchFamily="34" charset="0"/>
              </a:rPr>
              <a:t>Leia o texto.</a:t>
            </a:r>
          </a:p>
          <a:p>
            <a:pPr algn="just"/>
            <a:endParaRPr lang="pt-BR" dirty="0">
              <a:latin typeface="Arial Narrow" panose="020B0606020202030204" pitchFamily="34" charset="0"/>
            </a:endParaRPr>
          </a:p>
          <a:p>
            <a:pPr marL="2868613" algn="just"/>
            <a:r>
              <a:rPr lang="pt-BR" sz="2400" b="1" dirty="0">
                <a:latin typeface="Arial Narrow" panose="020B0606020202030204" pitchFamily="34" charset="0"/>
              </a:rPr>
              <a:t>Poema dos olhos da amada </a:t>
            </a:r>
          </a:p>
          <a:p>
            <a:pPr marL="2868613" algn="just"/>
            <a:r>
              <a:rPr lang="pt-BR" sz="2400" dirty="0">
                <a:latin typeface="Arial Narrow" panose="020B0606020202030204" pitchFamily="34" charset="0"/>
              </a:rPr>
              <a:t>Oh, minha amada </a:t>
            </a:r>
          </a:p>
          <a:p>
            <a:pPr marL="2868613" algn="just"/>
            <a:r>
              <a:rPr lang="pt-BR" sz="2400" dirty="0">
                <a:latin typeface="Arial Narrow" panose="020B0606020202030204" pitchFamily="34" charset="0"/>
              </a:rPr>
              <a:t>Que os olhos teus </a:t>
            </a:r>
          </a:p>
          <a:p>
            <a:pPr marL="2868613" algn="just"/>
            <a:r>
              <a:rPr lang="pt-BR" sz="2400" dirty="0">
                <a:latin typeface="Arial Narrow" panose="020B0606020202030204" pitchFamily="34" charset="0"/>
              </a:rPr>
              <a:t>São cais noturnos </a:t>
            </a:r>
          </a:p>
          <a:p>
            <a:pPr marL="2868613" algn="just"/>
            <a:r>
              <a:rPr lang="pt-BR" sz="2400" dirty="0">
                <a:latin typeface="Arial Narrow" panose="020B0606020202030204" pitchFamily="34" charset="0"/>
              </a:rPr>
              <a:t>São docas mansas </a:t>
            </a:r>
          </a:p>
          <a:p>
            <a:pPr marL="2868613" algn="just"/>
            <a:r>
              <a:rPr lang="pt-BR" sz="2400" dirty="0">
                <a:latin typeface="Arial Narrow" panose="020B0606020202030204" pitchFamily="34" charset="0"/>
              </a:rPr>
              <a:t>Trilhando luzes </a:t>
            </a:r>
          </a:p>
          <a:p>
            <a:pPr marL="2868613" algn="just"/>
            <a:r>
              <a:rPr lang="pt-BR" sz="2400" dirty="0">
                <a:latin typeface="Arial Narrow" panose="020B0606020202030204" pitchFamily="34" charset="0"/>
              </a:rPr>
              <a:t>Que brilham longe </a:t>
            </a:r>
          </a:p>
          <a:p>
            <a:pPr marL="2868613" algn="just"/>
            <a:r>
              <a:rPr lang="pt-BR" sz="2400" dirty="0">
                <a:latin typeface="Arial Narrow" panose="020B0606020202030204" pitchFamily="34" charset="0"/>
              </a:rPr>
              <a:t>Longe nos breus...</a:t>
            </a:r>
          </a:p>
          <a:p>
            <a:pPr marL="2868613" algn="just"/>
            <a:r>
              <a:rPr lang="pt-BR" sz="2400" dirty="0">
                <a:latin typeface="Arial Narrow" panose="020B0606020202030204" pitchFamily="34" charset="0"/>
              </a:rPr>
              <a:t>[...]</a:t>
            </a:r>
          </a:p>
          <a:p>
            <a:pPr algn="r"/>
            <a:r>
              <a:rPr lang="pt-BR" sz="1500" dirty="0">
                <a:latin typeface="Arial Narrow" panose="020B0606020202030204" pitchFamily="34" charset="0"/>
              </a:rPr>
              <a:t>(MORAES, Vinicius. Poema dos olhos da amada)</a:t>
            </a:r>
          </a:p>
          <a:p>
            <a:pPr algn="r"/>
            <a:r>
              <a:rPr lang="pt-BR" sz="1200" dirty="0">
                <a:latin typeface="Arial Narrow" panose="020B0606020202030204" pitchFamily="34" charset="0"/>
              </a:rPr>
              <a:t>Disponível em: https://www.viniciusdemoraes.com.br/</a:t>
            </a:r>
            <a:r>
              <a:rPr lang="pt-BR" sz="1200" dirty="0" err="1">
                <a:latin typeface="Arial Narrow" panose="020B0606020202030204" pitchFamily="34" charset="0"/>
              </a:rPr>
              <a:t>br</a:t>
            </a:r>
            <a:r>
              <a:rPr lang="pt-BR" sz="1200" dirty="0">
                <a:latin typeface="Arial Narrow" panose="020B0606020202030204" pitchFamily="34" charset="0"/>
              </a:rPr>
              <a:t>/poesia/texto/210/poema-dos-olhos-da-amada. Acesso em: 26 set. 2025.</a:t>
            </a:r>
          </a:p>
        </p:txBody>
      </p:sp>
    </p:spTree>
    <p:extLst>
      <p:ext uri="{BB962C8B-B14F-4D97-AF65-F5344CB8AC3E}">
        <p14:creationId xmlns:p14="http://schemas.microsoft.com/office/powerpoint/2010/main" val="381605049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9E5348-17D3-700D-0936-6A07D763BF5A}"/>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BE8F5B4F-04E1-E9F3-F7DD-6127B9E60F0A}"/>
              </a:ext>
            </a:extLst>
          </p:cNvPr>
          <p:cNvSpPr txBox="1"/>
          <p:nvPr/>
        </p:nvSpPr>
        <p:spPr>
          <a:xfrm>
            <a:off x="403412" y="1011575"/>
            <a:ext cx="11303373" cy="5262979"/>
          </a:xfrm>
          <a:prstGeom prst="rect">
            <a:avLst/>
          </a:prstGeom>
          <a:noFill/>
        </p:spPr>
        <p:txBody>
          <a:bodyPr wrap="square" rtlCol="0">
            <a:spAutoFit/>
          </a:bodyPr>
          <a:lstStyle/>
          <a:p>
            <a:pPr algn="just"/>
            <a:r>
              <a:rPr lang="pt-BR" sz="2400" b="1" dirty="0">
                <a:latin typeface="Arial Narrow" panose="020B0606020202030204" pitchFamily="34" charset="0"/>
              </a:rPr>
              <a:t>7. </a:t>
            </a:r>
            <a:r>
              <a:rPr lang="pt-BR" sz="2400" dirty="0">
                <a:latin typeface="Arial Narrow" panose="020B0606020202030204" pitchFamily="34" charset="0"/>
              </a:rPr>
              <a:t>A temática do poema de Vinícius de Morais, “Poema dos olhos da amada”, é a</a:t>
            </a:r>
          </a:p>
          <a:p>
            <a:pPr algn="just"/>
            <a:r>
              <a:rPr lang="pt-BR" sz="2400" dirty="0">
                <a:latin typeface="Arial Narrow" panose="020B0606020202030204" pitchFamily="34" charset="0"/>
              </a:rPr>
              <a:t>(A) análise das dificuldades existentes na relação amorosa.</a:t>
            </a:r>
          </a:p>
          <a:p>
            <a:pPr algn="just"/>
            <a:r>
              <a:rPr lang="pt-BR" sz="2400" dirty="0">
                <a:latin typeface="Arial Narrow" panose="020B0606020202030204" pitchFamily="34" charset="0"/>
              </a:rPr>
              <a:t>(B) descrição realista do cotidiano simples de um casal apaixonado. </a:t>
            </a:r>
          </a:p>
          <a:p>
            <a:pPr algn="just"/>
            <a:r>
              <a:rPr lang="pt-BR" sz="2400" dirty="0">
                <a:latin typeface="Arial Narrow" panose="020B0606020202030204" pitchFamily="34" charset="0"/>
              </a:rPr>
              <a:t>(C) amargura dos olhos da amada, que impede o verdadeiro amor.</a:t>
            </a:r>
          </a:p>
          <a:p>
            <a:pPr algn="just"/>
            <a:r>
              <a:rPr lang="pt-BR" sz="2400" dirty="0">
                <a:latin typeface="Arial Narrow" panose="020B0606020202030204" pitchFamily="34" charset="0"/>
              </a:rPr>
              <a:t>(D) reflexão sobre o sofrimento causado pela distância física entre os amantes.</a:t>
            </a:r>
          </a:p>
          <a:p>
            <a:pPr algn="just"/>
            <a:r>
              <a:rPr lang="pt-BR" sz="2400" dirty="0">
                <a:latin typeface="Arial Narrow" panose="020B0606020202030204" pitchFamily="34" charset="0"/>
              </a:rPr>
              <a:t>(E) contemplação idealizada da amada, cujos olhos representam beleza, mistério e inspiração poética.</a:t>
            </a:r>
          </a:p>
          <a:p>
            <a:pPr algn="just"/>
            <a:endParaRPr lang="pt-BR" sz="2400" dirty="0">
              <a:latin typeface="Arial Narrow" panose="020B0606020202030204" pitchFamily="34" charset="0"/>
            </a:endParaRPr>
          </a:p>
          <a:p>
            <a:r>
              <a:rPr lang="pt-BR" sz="2400" b="1" dirty="0">
                <a:latin typeface="Arial Narrow" panose="020B0606020202030204" pitchFamily="34" charset="0"/>
              </a:rPr>
              <a:t>8. </a:t>
            </a:r>
            <a:r>
              <a:rPr lang="pt-BR" sz="2400" dirty="0">
                <a:latin typeface="Arial Narrow" panose="020B0606020202030204" pitchFamily="34" charset="0"/>
              </a:rPr>
              <a:t>Nos versos “que os olhos teus” / “São cais noturnos”, a figura de linguagem predominante é:</a:t>
            </a:r>
          </a:p>
          <a:p>
            <a:r>
              <a:rPr lang="pt-BR" sz="2400" dirty="0">
                <a:latin typeface="Arial Narrow" panose="020B0606020202030204" pitchFamily="34" charset="0"/>
              </a:rPr>
              <a:t>(A) Antítese.</a:t>
            </a:r>
          </a:p>
          <a:p>
            <a:r>
              <a:rPr lang="pt-BR" sz="2400" dirty="0">
                <a:latin typeface="Arial Narrow" panose="020B0606020202030204" pitchFamily="34" charset="0"/>
              </a:rPr>
              <a:t>(B) Metáfora.</a:t>
            </a:r>
          </a:p>
          <a:p>
            <a:r>
              <a:rPr lang="pt-BR" sz="2400" dirty="0">
                <a:latin typeface="Arial Narrow" panose="020B0606020202030204" pitchFamily="34" charset="0"/>
              </a:rPr>
              <a:t>(C) Hipérbole.</a:t>
            </a:r>
          </a:p>
          <a:p>
            <a:r>
              <a:rPr lang="pt-BR" sz="2400" dirty="0">
                <a:latin typeface="Arial Narrow" panose="020B0606020202030204" pitchFamily="34" charset="0"/>
              </a:rPr>
              <a:t>(D) Comparação.</a:t>
            </a:r>
          </a:p>
          <a:p>
            <a:r>
              <a:rPr lang="pt-BR" sz="2400" dirty="0">
                <a:latin typeface="Arial Narrow" panose="020B0606020202030204" pitchFamily="34" charset="0"/>
              </a:rPr>
              <a:t>(E) Prosopopeia.</a:t>
            </a:r>
          </a:p>
        </p:txBody>
      </p:sp>
    </p:spTree>
    <p:extLst>
      <p:ext uri="{BB962C8B-B14F-4D97-AF65-F5344CB8AC3E}">
        <p14:creationId xmlns:p14="http://schemas.microsoft.com/office/powerpoint/2010/main" val="391385513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B71F4-3757-9043-039F-11BCB0535BB6}"/>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197EE938-F0EA-0761-F71A-CA9EF70A7289}"/>
              </a:ext>
            </a:extLst>
          </p:cNvPr>
          <p:cNvPicPr>
            <a:picLocks noChangeAspect="1"/>
          </p:cNvPicPr>
          <p:nvPr/>
        </p:nvPicPr>
        <p:blipFill>
          <a:blip r:embed="rId2"/>
          <a:srcRect r="5953"/>
          <a:stretch>
            <a:fillRect/>
          </a:stretch>
        </p:blipFill>
        <p:spPr>
          <a:xfrm>
            <a:off x="448795" y="1020998"/>
            <a:ext cx="1864920" cy="1211213"/>
          </a:xfrm>
          <a:prstGeom prst="rect">
            <a:avLst/>
          </a:prstGeom>
        </p:spPr>
      </p:pic>
      <p:sp>
        <p:nvSpPr>
          <p:cNvPr id="6" name="CaixaDeTexto 5">
            <a:extLst>
              <a:ext uri="{FF2B5EF4-FFF2-40B4-BE49-F238E27FC236}">
                <a16:creationId xmlns:a16="http://schemas.microsoft.com/office/drawing/2014/main" id="{29EC3767-66E8-FBE0-DE78-FA8ED87C238E}"/>
              </a:ext>
            </a:extLst>
          </p:cNvPr>
          <p:cNvSpPr txBox="1"/>
          <p:nvPr/>
        </p:nvSpPr>
        <p:spPr>
          <a:xfrm>
            <a:off x="2501153" y="1072606"/>
            <a:ext cx="8793816" cy="1154162"/>
          </a:xfrm>
          <a:prstGeom prst="rect">
            <a:avLst/>
          </a:prstGeom>
          <a:noFill/>
        </p:spPr>
        <p:txBody>
          <a:bodyPr wrap="square">
            <a:spAutoFit/>
          </a:bodyPr>
          <a:lstStyle/>
          <a:p>
            <a:r>
              <a:rPr lang="pt-BR" sz="2300" dirty="0">
                <a:latin typeface="Arial Narrow" panose="020B0606020202030204" pitchFamily="34" charset="0"/>
              </a:rPr>
              <a:t>Colaboração</a:t>
            </a:r>
          </a:p>
          <a:p>
            <a:r>
              <a:rPr lang="pt-BR" sz="2300" dirty="0">
                <a:latin typeface="Arial Narrow" panose="020B0606020202030204" pitchFamily="34" charset="0"/>
              </a:rPr>
              <a:t>Prof.ª </a:t>
            </a:r>
            <a:r>
              <a:rPr lang="pt-BR" sz="2300" dirty="0" err="1">
                <a:latin typeface="Arial Narrow" panose="020B0606020202030204" pitchFamily="34" charset="0"/>
              </a:rPr>
              <a:t>Rubiane</a:t>
            </a:r>
            <a:r>
              <a:rPr lang="pt-BR" sz="2300" dirty="0">
                <a:latin typeface="Arial Narrow" panose="020B0606020202030204" pitchFamily="34" charset="0"/>
              </a:rPr>
              <a:t> Aparecida de Oliveira</a:t>
            </a:r>
          </a:p>
          <a:p>
            <a:r>
              <a:rPr lang="pt-BR" sz="2300" dirty="0">
                <a:latin typeface="Arial Narrow" panose="020B0606020202030204" pitchFamily="34" charset="0"/>
              </a:rPr>
              <a:t>Colégio Estadual </a:t>
            </a:r>
            <a:r>
              <a:rPr lang="pt-BR" sz="2300" dirty="0" err="1">
                <a:latin typeface="Arial Narrow" panose="020B0606020202030204" pitchFamily="34" charset="0"/>
              </a:rPr>
              <a:t>Orcalino</a:t>
            </a:r>
            <a:r>
              <a:rPr lang="pt-BR" sz="2300" dirty="0">
                <a:latin typeface="Arial Narrow" panose="020B0606020202030204" pitchFamily="34" charset="0"/>
              </a:rPr>
              <a:t> Fernandes Evangelista – CRE Goiatuba</a:t>
            </a:r>
            <a:endParaRPr lang="pt-BR" sz="2300" dirty="0"/>
          </a:p>
        </p:txBody>
      </p:sp>
      <p:sp>
        <p:nvSpPr>
          <p:cNvPr id="7" name="CaixaDeTexto 6">
            <a:extLst>
              <a:ext uri="{FF2B5EF4-FFF2-40B4-BE49-F238E27FC236}">
                <a16:creationId xmlns:a16="http://schemas.microsoft.com/office/drawing/2014/main" id="{B48E72D2-041D-1FE5-CDF5-0A7B76161789}"/>
              </a:ext>
            </a:extLst>
          </p:cNvPr>
          <p:cNvSpPr txBox="1"/>
          <p:nvPr/>
        </p:nvSpPr>
        <p:spPr>
          <a:xfrm>
            <a:off x="448795" y="2501152"/>
            <a:ext cx="11241181" cy="1077218"/>
          </a:xfrm>
          <a:prstGeom prst="rect">
            <a:avLst/>
          </a:prstGeom>
          <a:solidFill>
            <a:srgbClr val="FFDDFF"/>
          </a:solidFill>
        </p:spPr>
        <p:txBody>
          <a:bodyPr wrap="square" rtlCol="0">
            <a:spAutoFit/>
          </a:bodyPr>
          <a:lstStyle/>
          <a:p>
            <a:r>
              <a:rPr lang="pt-BR" sz="2300" dirty="0">
                <a:latin typeface="Arial Narrow" panose="020B0606020202030204" pitchFamily="34" charset="0"/>
              </a:rPr>
              <a:t>Leia o texto.</a:t>
            </a:r>
          </a:p>
          <a:p>
            <a:pPr algn="ctr"/>
            <a:r>
              <a:rPr lang="pt-BR" sz="2300" b="1" dirty="0">
                <a:latin typeface="Arial Narrow" panose="020B0606020202030204" pitchFamily="34" charset="0"/>
              </a:rPr>
              <a:t>Tecendo a manhã</a:t>
            </a:r>
          </a:p>
          <a:p>
            <a:pPr algn="ctr"/>
            <a:r>
              <a:rPr lang="pt-BR" dirty="0">
                <a:latin typeface="Arial Narrow" panose="020B0606020202030204" pitchFamily="34" charset="0"/>
              </a:rPr>
              <a:t>João Cabral de Melo Neto</a:t>
            </a:r>
          </a:p>
        </p:txBody>
      </p:sp>
      <p:graphicFrame>
        <p:nvGraphicFramePr>
          <p:cNvPr id="4" name="Tabela 3">
            <a:extLst>
              <a:ext uri="{FF2B5EF4-FFF2-40B4-BE49-F238E27FC236}">
                <a16:creationId xmlns:a16="http://schemas.microsoft.com/office/drawing/2014/main" id="{909D55F1-38E5-9963-21D7-22C6C41EEFE5}"/>
              </a:ext>
            </a:extLst>
          </p:cNvPr>
          <p:cNvGraphicFramePr>
            <a:graphicFrameLocks noGrp="1"/>
          </p:cNvGraphicFramePr>
          <p:nvPr>
            <p:extLst>
              <p:ext uri="{D42A27DB-BD31-4B8C-83A1-F6EECF244321}">
                <p14:modId xmlns:p14="http://schemas.microsoft.com/office/powerpoint/2010/main" val="2286459174"/>
              </p:ext>
            </p:extLst>
          </p:nvPr>
        </p:nvGraphicFramePr>
        <p:xfrm>
          <a:off x="448794" y="3578370"/>
          <a:ext cx="11241182" cy="1844040"/>
        </p:xfrm>
        <a:graphic>
          <a:graphicData uri="http://schemas.openxmlformats.org/drawingml/2006/table">
            <a:tbl>
              <a:tblPr firstRow="1" bandRow="1">
                <a:tableStyleId>{5C22544A-7EE6-4342-B048-85BDC9FD1C3A}</a:tableStyleId>
              </a:tblPr>
              <a:tblGrid>
                <a:gridCol w="5620591">
                  <a:extLst>
                    <a:ext uri="{9D8B030D-6E8A-4147-A177-3AD203B41FA5}">
                      <a16:colId xmlns:a16="http://schemas.microsoft.com/office/drawing/2014/main" val="2660439331"/>
                    </a:ext>
                  </a:extLst>
                </a:gridCol>
                <a:gridCol w="5620591">
                  <a:extLst>
                    <a:ext uri="{9D8B030D-6E8A-4147-A177-3AD203B41FA5}">
                      <a16:colId xmlns:a16="http://schemas.microsoft.com/office/drawing/2014/main" val="3805310594"/>
                    </a:ext>
                  </a:extLst>
                </a:gridCol>
              </a:tblGrid>
              <a:tr h="370840">
                <a:tc>
                  <a:txBody>
                    <a:bodyPr/>
                    <a:lstStyle/>
                    <a:p>
                      <a:r>
                        <a:rPr lang="pt-BR" sz="2300" b="0" kern="1200" dirty="0">
                          <a:solidFill>
                            <a:schemeClr val="tx1"/>
                          </a:solidFill>
                          <a:effectLst/>
                          <a:latin typeface="Arial Narrow" panose="020B0606020202030204" pitchFamily="34" charset="0"/>
                          <a:ea typeface="+mn-ea"/>
                          <a:cs typeface="+mn-cs"/>
                        </a:rPr>
                        <a:t>Um galo sozinho não tece uma manhã:</a:t>
                      </a:r>
                    </a:p>
                    <a:p>
                      <a:r>
                        <a:rPr lang="pt-BR" sz="2300" b="0" kern="1200" dirty="0">
                          <a:solidFill>
                            <a:schemeClr val="tx1"/>
                          </a:solidFill>
                          <a:effectLst/>
                          <a:latin typeface="Arial Narrow" panose="020B0606020202030204" pitchFamily="34" charset="0"/>
                          <a:ea typeface="+mn-ea"/>
                          <a:cs typeface="+mn-cs"/>
                        </a:rPr>
                        <a:t>ele precisará sempre de outros galos.</a:t>
                      </a:r>
                    </a:p>
                    <a:p>
                      <a:r>
                        <a:rPr lang="pt-BR" sz="2300" b="0" kern="1200" dirty="0">
                          <a:solidFill>
                            <a:schemeClr val="tx1"/>
                          </a:solidFill>
                          <a:effectLst/>
                          <a:latin typeface="Arial Narrow" panose="020B0606020202030204" pitchFamily="34" charset="0"/>
                          <a:ea typeface="+mn-ea"/>
                          <a:cs typeface="+mn-cs"/>
                        </a:rPr>
                        <a:t>De um que apanhe esse grito que ele</a:t>
                      </a:r>
                    </a:p>
                    <a:p>
                      <a:r>
                        <a:rPr lang="pt-BR" sz="2300" b="0" kern="1200" dirty="0">
                          <a:solidFill>
                            <a:schemeClr val="tx1"/>
                          </a:solidFill>
                          <a:effectLst/>
                          <a:latin typeface="Arial Narrow" panose="020B0606020202030204" pitchFamily="34" charset="0"/>
                          <a:ea typeface="+mn-ea"/>
                          <a:cs typeface="+mn-cs"/>
                        </a:rPr>
                        <a:t>e o lance a outro; de um outro galo</a:t>
                      </a:r>
                    </a:p>
                    <a:p>
                      <a:r>
                        <a:rPr lang="pt-BR" sz="2300" b="0" kern="1200" dirty="0">
                          <a:solidFill>
                            <a:schemeClr val="tx1"/>
                          </a:solidFill>
                          <a:effectLst/>
                          <a:latin typeface="Arial Narrow" panose="020B0606020202030204" pitchFamily="34" charset="0"/>
                          <a:ea typeface="+mn-ea"/>
                          <a:cs typeface="+mn-cs"/>
                        </a:rPr>
                        <a:t>que apanhe o grito que um galo antes</a:t>
                      </a:r>
                    </a:p>
                  </a:txBody>
                  <a:tcPr>
                    <a:solidFill>
                      <a:srgbClr val="FFDDFF"/>
                    </a:solidFill>
                  </a:tcPr>
                </a:tc>
                <a:tc>
                  <a:txBody>
                    <a:bodyPr/>
                    <a:lstStyle/>
                    <a:p>
                      <a:r>
                        <a:rPr lang="pt-BR" sz="2300" b="0" kern="1200" dirty="0">
                          <a:solidFill>
                            <a:schemeClr val="tx1"/>
                          </a:solidFill>
                          <a:effectLst/>
                          <a:latin typeface="Arial Narrow" panose="020B0606020202030204" pitchFamily="34" charset="0"/>
                          <a:ea typeface="+mn-ea"/>
                          <a:cs typeface="+mn-cs"/>
                        </a:rPr>
                        <a:t>e o lance a outro; e de outros galos</a:t>
                      </a:r>
                    </a:p>
                    <a:p>
                      <a:r>
                        <a:rPr lang="pt-BR" sz="2300" b="0" kern="1200" dirty="0">
                          <a:solidFill>
                            <a:schemeClr val="tx1"/>
                          </a:solidFill>
                          <a:effectLst/>
                          <a:latin typeface="Arial Narrow" panose="020B0606020202030204" pitchFamily="34" charset="0"/>
                          <a:ea typeface="+mn-ea"/>
                          <a:cs typeface="+mn-cs"/>
                        </a:rPr>
                        <a:t>que com muitos outros galos se cruzem</a:t>
                      </a:r>
                    </a:p>
                    <a:p>
                      <a:r>
                        <a:rPr lang="pt-BR" sz="2300" b="0" kern="1200" dirty="0">
                          <a:solidFill>
                            <a:schemeClr val="tx1"/>
                          </a:solidFill>
                          <a:effectLst/>
                          <a:latin typeface="Arial Narrow" panose="020B0606020202030204" pitchFamily="34" charset="0"/>
                          <a:ea typeface="+mn-ea"/>
                          <a:cs typeface="+mn-cs"/>
                        </a:rPr>
                        <a:t>os fios de sol de seus gritos de galo,</a:t>
                      </a:r>
                    </a:p>
                    <a:p>
                      <a:r>
                        <a:rPr lang="pt-BR" sz="2300" b="0" kern="1200" dirty="0">
                          <a:solidFill>
                            <a:schemeClr val="tx1"/>
                          </a:solidFill>
                          <a:effectLst/>
                          <a:latin typeface="Arial Narrow" panose="020B0606020202030204" pitchFamily="34" charset="0"/>
                          <a:ea typeface="+mn-ea"/>
                          <a:cs typeface="+mn-cs"/>
                        </a:rPr>
                        <a:t>para que a manhã, desde uma teia tênue,</a:t>
                      </a:r>
                    </a:p>
                    <a:p>
                      <a:r>
                        <a:rPr lang="pt-BR" sz="2300" b="0" kern="1200" dirty="0">
                          <a:solidFill>
                            <a:schemeClr val="tx1"/>
                          </a:solidFill>
                          <a:effectLst/>
                          <a:latin typeface="Arial Narrow" panose="020B0606020202030204" pitchFamily="34" charset="0"/>
                          <a:ea typeface="+mn-ea"/>
                          <a:cs typeface="+mn-cs"/>
                        </a:rPr>
                        <a:t>se vá tecendo, entre todos os galos.</a:t>
                      </a:r>
                    </a:p>
                  </a:txBody>
                  <a:tcPr>
                    <a:solidFill>
                      <a:srgbClr val="FFDDFF"/>
                    </a:solidFill>
                  </a:tcPr>
                </a:tc>
                <a:extLst>
                  <a:ext uri="{0D108BD9-81ED-4DB2-BD59-A6C34878D82A}">
                    <a16:rowId xmlns:a16="http://schemas.microsoft.com/office/drawing/2014/main" val="1923040621"/>
                  </a:ext>
                </a:extLst>
              </a:tr>
            </a:tbl>
          </a:graphicData>
        </a:graphic>
      </p:graphicFrame>
      <p:sp>
        <p:nvSpPr>
          <p:cNvPr id="8" name="CaixaDeTexto 7">
            <a:extLst>
              <a:ext uri="{FF2B5EF4-FFF2-40B4-BE49-F238E27FC236}">
                <a16:creationId xmlns:a16="http://schemas.microsoft.com/office/drawing/2014/main" id="{2746DC4A-2324-ACBC-9FCB-78FF0DB41B11}"/>
              </a:ext>
            </a:extLst>
          </p:cNvPr>
          <p:cNvSpPr txBox="1"/>
          <p:nvPr/>
        </p:nvSpPr>
        <p:spPr>
          <a:xfrm>
            <a:off x="448794" y="5422410"/>
            <a:ext cx="11241182" cy="292388"/>
          </a:xfrm>
          <a:prstGeom prst="rect">
            <a:avLst/>
          </a:prstGeom>
          <a:solidFill>
            <a:srgbClr val="FFDDFF"/>
          </a:solidFill>
        </p:spPr>
        <p:txBody>
          <a:bodyPr wrap="square">
            <a:spAutoFit/>
          </a:bodyPr>
          <a:lstStyle/>
          <a:p>
            <a:pPr algn="r">
              <a:buNone/>
            </a:pPr>
            <a:r>
              <a:rPr lang="pt-BR" sz="1300" dirty="0">
                <a:effectLst/>
                <a:latin typeface="Arial Narrow" panose="020B0606020202030204" pitchFamily="34" charset="0"/>
                <a:ea typeface="Times New Roman" panose="02020603050405020304" pitchFamily="18" charset="0"/>
              </a:rPr>
              <a:t>Disponível em: https://www.escritas.org/</a:t>
            </a:r>
            <a:r>
              <a:rPr lang="pt-BR" sz="1300" dirty="0" err="1">
                <a:effectLst/>
                <a:latin typeface="Arial Narrow" panose="020B0606020202030204" pitchFamily="34" charset="0"/>
                <a:ea typeface="Times New Roman" panose="02020603050405020304" pitchFamily="18" charset="0"/>
              </a:rPr>
              <a:t>pt</a:t>
            </a:r>
            <a:r>
              <a:rPr lang="pt-BR" sz="1300" dirty="0">
                <a:effectLst/>
                <a:latin typeface="Arial Narrow" panose="020B0606020202030204" pitchFamily="34" charset="0"/>
                <a:ea typeface="Times New Roman" panose="02020603050405020304" pitchFamily="18" charset="0"/>
              </a:rPr>
              <a:t>/t/11508/tecendo-a-manha. Acesso em: 02 dez. 2025. Adaptado.</a:t>
            </a:r>
            <a:endParaRPr lang="pt-BR" sz="13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6497544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31569-7A78-2D41-C686-9D71785474B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A2BD8CE-4D1E-E049-CDBE-C1B4C45110F3}"/>
              </a:ext>
            </a:extLst>
          </p:cNvPr>
          <p:cNvSpPr txBox="1"/>
          <p:nvPr/>
        </p:nvSpPr>
        <p:spPr>
          <a:xfrm>
            <a:off x="421341" y="970398"/>
            <a:ext cx="11349318" cy="5401479"/>
          </a:xfrm>
          <a:prstGeom prst="rect">
            <a:avLst/>
          </a:prstGeom>
          <a:solidFill>
            <a:srgbClr val="FFDDFF"/>
          </a:solidFill>
        </p:spPr>
        <p:txBody>
          <a:bodyPr wrap="square" rtlCol="0">
            <a:spAutoFit/>
          </a:bodyPr>
          <a:lstStyle/>
          <a:p>
            <a:pPr algn="just"/>
            <a:r>
              <a:rPr lang="pt-BR" sz="2300" b="1" dirty="0">
                <a:latin typeface="Arial Narrow" panose="020B0606020202030204" pitchFamily="34" charset="0"/>
              </a:rPr>
              <a:t>9.</a:t>
            </a:r>
            <a:r>
              <a:rPr lang="pt-BR" sz="2300" dirty="0">
                <a:latin typeface="Arial Narrow" panose="020B0606020202030204" pitchFamily="34" charset="0"/>
              </a:rPr>
              <a:t> No poema, “Tecendo a manhã”, de João Cabral de Melo Neto, infere-se que o autor utiliza a imagem dos galos que “tecem a manhã” para representar:</a:t>
            </a:r>
          </a:p>
          <a:p>
            <a:pPr algn="just"/>
            <a:r>
              <a:rPr lang="pt-BR" sz="2300" dirty="0">
                <a:latin typeface="Arial Narrow" panose="020B0606020202030204" pitchFamily="34" charset="0"/>
              </a:rPr>
              <a:t>(A) A força individual que cada pessoa possui para transformar o mundo.</a:t>
            </a:r>
          </a:p>
          <a:p>
            <a:pPr algn="just"/>
            <a:r>
              <a:rPr lang="pt-BR" sz="2300" dirty="0">
                <a:latin typeface="Arial Narrow" panose="020B0606020202030204" pitchFamily="34" charset="0"/>
              </a:rPr>
              <a:t>(B) A necessidade de união e cooperação para construir algo coletivo.</a:t>
            </a:r>
          </a:p>
          <a:p>
            <a:pPr algn="just"/>
            <a:r>
              <a:rPr lang="pt-BR" sz="2300" dirty="0">
                <a:latin typeface="Arial Narrow" panose="020B0606020202030204" pitchFamily="34" charset="0"/>
              </a:rPr>
              <a:t>(C) A importância de cada galo como símbolo de individualidade.</a:t>
            </a:r>
          </a:p>
          <a:p>
            <a:pPr algn="just"/>
            <a:r>
              <a:rPr lang="pt-BR" sz="2300" dirty="0">
                <a:latin typeface="Arial Narrow" panose="020B0606020202030204" pitchFamily="34" charset="0"/>
              </a:rPr>
              <a:t>(D) O isolamento e a solidão vividos pelos indivíduos modernos.</a:t>
            </a:r>
          </a:p>
          <a:p>
            <a:pPr algn="just"/>
            <a:r>
              <a:rPr lang="pt-BR" sz="2300" dirty="0">
                <a:latin typeface="Arial Narrow" panose="020B0606020202030204" pitchFamily="34" charset="0"/>
              </a:rPr>
              <a:t>(E) A rotina diária dos trabalhadores que acordam cedo.</a:t>
            </a:r>
          </a:p>
          <a:p>
            <a:pPr algn="just"/>
            <a:endParaRPr lang="pt-BR" sz="2300" dirty="0">
              <a:latin typeface="Arial Narrow" panose="020B0606020202030204" pitchFamily="34" charset="0"/>
            </a:endParaRPr>
          </a:p>
          <a:p>
            <a:r>
              <a:rPr lang="pt-BR" sz="2300" b="1" dirty="0">
                <a:latin typeface="Arial Narrow" panose="020B0606020202030204" pitchFamily="34" charset="0"/>
              </a:rPr>
              <a:t>10. </a:t>
            </a:r>
            <a:r>
              <a:rPr lang="pt-BR" sz="2300" dirty="0">
                <a:latin typeface="Arial Narrow" panose="020B0606020202030204" pitchFamily="34" charset="0"/>
              </a:rPr>
              <a:t>Nos versos “que com muitos outros galos se cruzem” / “os fios de sol de seus gritos de galo,”, a figura de linguagem predominante é uma:</a:t>
            </a:r>
          </a:p>
          <a:p>
            <a:r>
              <a:rPr lang="pt-BR" sz="2300" dirty="0">
                <a:latin typeface="Arial Narrow" panose="020B0606020202030204" pitchFamily="34" charset="0"/>
              </a:rPr>
              <a:t>(A) Metonímia, já que a manhã representa o dia. </a:t>
            </a:r>
          </a:p>
          <a:p>
            <a:r>
              <a:rPr lang="pt-BR" sz="2300" dirty="0">
                <a:latin typeface="Arial Narrow" panose="020B0606020202030204" pitchFamily="34" charset="0"/>
              </a:rPr>
              <a:t>(B) Paradoxo, visto que a manhã recebe características humanas.</a:t>
            </a:r>
          </a:p>
          <a:p>
            <a:r>
              <a:rPr lang="pt-BR" sz="2300" dirty="0">
                <a:latin typeface="Arial Narrow" panose="020B0606020202030204" pitchFamily="34" charset="0"/>
              </a:rPr>
              <a:t>(C) Antítese, pois há oposição entre a ideia do amanhecer e o tecer da manhã.</a:t>
            </a:r>
          </a:p>
          <a:p>
            <a:r>
              <a:rPr lang="pt-BR" sz="2300" dirty="0">
                <a:latin typeface="Arial Narrow" panose="020B0606020202030204" pitchFamily="34" charset="0"/>
              </a:rPr>
              <a:t>(D) Comparação, porque se compara, explicitamente, o “dia” com “todos os galos”. </a:t>
            </a:r>
          </a:p>
          <a:p>
            <a:r>
              <a:rPr lang="pt-BR" sz="2300" dirty="0">
                <a:latin typeface="Arial Narrow" panose="020B0606020202030204" pitchFamily="34" charset="0"/>
              </a:rPr>
              <a:t>(E) Metáfora, pois o autor compara, de forma implícita, “os fios de sol” (manhã) aos “gritos de galo”.</a:t>
            </a:r>
            <a:endParaRPr lang="pt-BR" sz="2300" dirty="0"/>
          </a:p>
        </p:txBody>
      </p:sp>
    </p:spTree>
    <p:extLst>
      <p:ext uri="{BB962C8B-B14F-4D97-AF65-F5344CB8AC3E}">
        <p14:creationId xmlns:p14="http://schemas.microsoft.com/office/powerpoint/2010/main" val="60615257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D0A7F-F431-3D53-71D9-8EB891A4E4A2}"/>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803016AA-B680-8351-152A-180BA8C9A405}"/>
              </a:ext>
            </a:extLst>
          </p:cNvPr>
          <p:cNvSpPr txBox="1"/>
          <p:nvPr/>
        </p:nvSpPr>
        <p:spPr>
          <a:xfrm>
            <a:off x="502024" y="978026"/>
            <a:ext cx="11277600" cy="3477875"/>
          </a:xfrm>
          <a:prstGeom prst="rect">
            <a:avLst/>
          </a:prstGeom>
          <a:solidFill>
            <a:schemeClr val="bg1">
              <a:lumMod val="95000"/>
            </a:schemeClr>
          </a:solidFill>
        </p:spPr>
        <p:txBody>
          <a:bodyPr wrap="square" rtlCol="0">
            <a:spAutoFit/>
          </a:bodyPr>
          <a:lstStyle/>
          <a:p>
            <a:pPr algn="just"/>
            <a:r>
              <a:rPr lang="pt-BR" sz="2000" b="1" dirty="0">
                <a:latin typeface="Arial Narrow" panose="020B0606020202030204" pitchFamily="34" charset="0"/>
              </a:rPr>
              <a:t>Estudante, vocês estão iniciando o ensino médio, etapa crucial para seu aprendizado e planejamento do futuro. Você já pensou sobre isso? O que pretende ser? Um médico, um advogado, um professor, um arquiteto? Ah! São muitas as possibilidades, né? Então, para a realização do sonho de se formar, de ter uma profissão, é preciso se preparar, não é mesmo? Afinal, educação é um processo e você precisa já ir pensando no ENEM e nos vestibulares, em especial, da UFG. Sei que alguns podem pensar que o ENEM, que vestibulares estão distantes, mas a verdade é que, quanto antes você começar a entender a estrutura da prova, o tipo de conteúdo/objetos de conhecimento cobrados e a forma como as questões são elaboradas, mais preparado estará para conquistar uma boa pontuação no futuro. Este não será um "treinamento para a prova", mas uma oportunidade de aprofundarmos nos objetos de conhecimento que estamos vendo em sala de aula, aplicando o conhecimento em situações concretas e desafiadoras. Vamos lá? Será um período de aprendizado intenso, de troca de ideias e de crescimento. Contamos com a participação e o empenho de cada um de vocês!</a:t>
            </a:r>
            <a:endParaRPr lang="pt-BR" sz="2000" dirty="0">
              <a:latin typeface="Arial Narrow" panose="020B0606020202030204" pitchFamily="34" charset="0"/>
            </a:endParaRPr>
          </a:p>
        </p:txBody>
      </p:sp>
    </p:spTree>
    <p:extLst>
      <p:ext uri="{BB962C8B-B14F-4D97-AF65-F5344CB8AC3E}">
        <p14:creationId xmlns:p14="http://schemas.microsoft.com/office/powerpoint/2010/main" val="350048482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3D86D-A54A-6FFB-5259-B57051773E41}"/>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E1D66FA-2ECC-8889-4FEC-9448E64147D9}"/>
              </a:ext>
            </a:extLst>
          </p:cNvPr>
          <p:cNvSpPr txBox="1"/>
          <p:nvPr/>
        </p:nvSpPr>
        <p:spPr>
          <a:xfrm>
            <a:off x="439270" y="2028232"/>
            <a:ext cx="11367248" cy="430887"/>
          </a:xfrm>
          <a:prstGeom prst="rect">
            <a:avLst/>
          </a:prstGeom>
          <a:noFill/>
        </p:spPr>
        <p:txBody>
          <a:bodyPr wrap="square" rtlCol="0">
            <a:spAutoFit/>
          </a:bodyPr>
          <a:lstStyle/>
          <a:p>
            <a:r>
              <a:rPr lang="pt-BR" sz="2200" b="1" dirty="0">
                <a:latin typeface="Arial Narrow" panose="020B0606020202030204" pitchFamily="34" charset="0"/>
              </a:rPr>
              <a:t>1. </a:t>
            </a:r>
            <a:r>
              <a:rPr lang="pt-BR" sz="2200" dirty="0">
                <a:latin typeface="Arial Narrow" panose="020B0606020202030204" pitchFamily="34" charset="0"/>
              </a:rPr>
              <a:t>(ENEM) – 2021.</a:t>
            </a:r>
            <a:endParaRPr lang="pt-BR" dirty="0"/>
          </a:p>
        </p:txBody>
      </p:sp>
      <p:sp>
        <p:nvSpPr>
          <p:cNvPr id="2" name="CaixaDeTexto 1">
            <a:extLst>
              <a:ext uri="{FF2B5EF4-FFF2-40B4-BE49-F238E27FC236}">
                <a16:creationId xmlns:a16="http://schemas.microsoft.com/office/drawing/2014/main" id="{DDB64764-4613-2D33-C4FB-6B2EF6B3B28B}"/>
              </a:ext>
            </a:extLst>
          </p:cNvPr>
          <p:cNvSpPr txBox="1"/>
          <p:nvPr/>
        </p:nvSpPr>
        <p:spPr>
          <a:xfrm>
            <a:off x="546847" y="2600638"/>
            <a:ext cx="11187953" cy="2923877"/>
          </a:xfrm>
          <a:prstGeom prst="rect">
            <a:avLst/>
          </a:prstGeom>
          <a:solidFill>
            <a:schemeClr val="bg1">
              <a:lumMod val="95000"/>
            </a:schemeClr>
          </a:solidFill>
        </p:spPr>
        <p:txBody>
          <a:bodyPr wrap="square" rtlCol="0">
            <a:spAutoFit/>
          </a:bodyPr>
          <a:lstStyle/>
          <a:p>
            <a:pPr algn="just"/>
            <a:r>
              <a:rPr lang="pt-BR" sz="2300" dirty="0">
                <a:latin typeface="Arial Narrow" panose="020B0606020202030204" pitchFamily="34" charset="0"/>
              </a:rPr>
              <a:t>Estudante, para chegar à resposta da questão do Enem, realize a leitura analítica do texto, considerando o gênero textual abordado, bem como o enunciado: </a:t>
            </a:r>
            <a:r>
              <a:rPr lang="pt-BR" sz="2300" b="1" dirty="0">
                <a:latin typeface="Arial Narrow" panose="020B0606020202030204" pitchFamily="34" charset="0"/>
              </a:rPr>
              <a:t>“Nesse artigo de opinião, a apresentação da letras da canção Sinal Fechado é uma estratégia argumentativa que visa sensibilizar o leitor porque”. </a:t>
            </a:r>
            <a:r>
              <a:rPr lang="pt-BR" sz="2300" dirty="0">
                <a:latin typeface="Arial Narrow" panose="020B0606020202030204" pitchFamily="34" charset="0"/>
              </a:rPr>
              <a:t>Retome as palavras/expressões-chave do texto e do enunciado: ‘artigo de opinião´; ‘apresentação da letras da canção´; ‘estratégia argumentativa’; ‘sensibilizar’. Atente-se que já foi informado o gênero textual e que mencionam a ‘estratégia argumentativa’ apresentada no texto para ‘sensibilizar’ o leitor. Qual o objetivo de apresentar o trecho dessa música no texto? Assim, o caminho é identificar/considerar a estratégia argumentativa e chegar ao gabarito.</a:t>
            </a:r>
          </a:p>
        </p:txBody>
      </p:sp>
      <p:pic>
        <p:nvPicPr>
          <p:cNvPr id="3" name="Imagem 2">
            <a:extLst>
              <a:ext uri="{FF2B5EF4-FFF2-40B4-BE49-F238E27FC236}">
                <a16:creationId xmlns:a16="http://schemas.microsoft.com/office/drawing/2014/main" id="{F78DB687-CF81-8040-F649-400519B6CB16}"/>
              </a:ext>
            </a:extLst>
          </p:cNvPr>
          <p:cNvPicPr>
            <a:picLocks noChangeAspect="1"/>
          </p:cNvPicPr>
          <p:nvPr/>
        </p:nvPicPr>
        <p:blipFill>
          <a:blip r:embed="rId2"/>
          <a:stretch>
            <a:fillRect/>
          </a:stretch>
        </p:blipFill>
        <p:spPr>
          <a:xfrm>
            <a:off x="439270" y="873250"/>
            <a:ext cx="5091955" cy="1079450"/>
          </a:xfrm>
          <a:prstGeom prst="rect">
            <a:avLst/>
          </a:prstGeom>
        </p:spPr>
      </p:pic>
    </p:spTree>
    <p:extLst>
      <p:ext uri="{BB962C8B-B14F-4D97-AF65-F5344CB8AC3E}">
        <p14:creationId xmlns:p14="http://schemas.microsoft.com/office/powerpoint/2010/main" val="202606096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64A68-7C2A-A14A-49A4-7911F4FE3A0B}"/>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0C4DB548-3C33-E1A7-8689-A92669193AEC}"/>
              </a:ext>
            </a:extLst>
          </p:cNvPr>
          <p:cNvSpPr txBox="1"/>
          <p:nvPr/>
        </p:nvSpPr>
        <p:spPr>
          <a:xfrm>
            <a:off x="461682" y="1024185"/>
            <a:ext cx="11268635" cy="5047536"/>
          </a:xfrm>
          <a:prstGeom prst="rect">
            <a:avLst/>
          </a:prstGeom>
          <a:noFill/>
        </p:spPr>
        <p:txBody>
          <a:bodyPr wrap="square" rtlCol="0">
            <a:spAutoFit/>
          </a:bodyPr>
          <a:lstStyle/>
          <a:p>
            <a:pPr algn="ctr"/>
            <a:r>
              <a:rPr lang="pt-BR" sz="2300" b="1" dirty="0">
                <a:latin typeface="Arial Narrow" panose="020B0606020202030204" pitchFamily="34" charset="0"/>
              </a:rPr>
              <a:t>Devagar, devagarinho</a:t>
            </a:r>
          </a:p>
          <a:p>
            <a:pPr algn="just"/>
            <a:r>
              <a:rPr lang="pt-BR" sz="2300" dirty="0">
                <a:latin typeface="Arial Narrow" panose="020B0606020202030204" pitchFamily="34" charset="0"/>
              </a:rPr>
              <a:t>Desacelerar é preciso. Acelerar não é preciso. Afobados e voltados para o próprio umbigo, operamos, automatizados, falas robóticas e silêncios glaciais. Ilustra bem esse estado de espírito a música Sinal fechado (1969), de Paulinho de Viola. Trata-se da história de dois sujeitos que se encontram inesperadamente em um sinal de trânsito. A conversa entre ambos, porém, se deu rápida e rasteira. Logo, os personagens se despedem, com a promessa de se verem em outra oportunidade. Percebe-se um registro de comunicação vazia e superficial, cuja tônica foi o contato ligeiro e superficial construído pelos interlocutores: “Olá, como vai? / Estou indo, e você, tudo bem? / Tudo bem, eu vou indo correndo, / pegar meu lugar no futuro. E você? / Quanto tempo… / Pois é, quanto tempo… / Me perdoe a pressa / é a alma dos nossos negócios… / Oh! Não tem de quê. / Eu também só ando a cem”.</a:t>
            </a:r>
          </a:p>
          <a:p>
            <a:pPr algn="just"/>
            <a:r>
              <a:rPr lang="pt-BR" sz="2300" dirty="0">
                <a:latin typeface="Arial Narrow" panose="020B0606020202030204" pitchFamily="34" charset="0"/>
              </a:rPr>
              <a:t>O culto à velocidade, no contexto apresentado, se coloca como fruto de um imediatismo processual que celebra o alcance dos fins sem dimensionar a qualidade dos meios necessários para atingir determinado propósito. Tal conjuntura favorece a lei do menor esforço – a comodidade – e prejudica a lei do maior esforço – a dignidade.</a:t>
            </a:r>
          </a:p>
        </p:txBody>
      </p:sp>
    </p:spTree>
    <p:extLst>
      <p:ext uri="{BB962C8B-B14F-4D97-AF65-F5344CB8AC3E}">
        <p14:creationId xmlns:p14="http://schemas.microsoft.com/office/powerpoint/2010/main" val="13989786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EAEE2-FA09-A7BC-7EBE-8BFDE712F06C}"/>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C8BDFB76-DE00-2F17-DB46-EBF1E2CF4CD2}"/>
              </a:ext>
            </a:extLst>
          </p:cNvPr>
          <p:cNvSpPr txBox="1"/>
          <p:nvPr/>
        </p:nvSpPr>
        <p:spPr>
          <a:xfrm>
            <a:off x="443753" y="961432"/>
            <a:ext cx="11304494" cy="4324261"/>
          </a:xfrm>
          <a:prstGeom prst="rect">
            <a:avLst/>
          </a:prstGeom>
          <a:noFill/>
        </p:spPr>
        <p:txBody>
          <a:bodyPr wrap="square" rtlCol="0">
            <a:spAutoFit/>
          </a:bodyPr>
          <a:lstStyle/>
          <a:p>
            <a:pPr algn="just"/>
            <a:r>
              <a:rPr lang="pt-BR" sz="2400" dirty="0">
                <a:latin typeface="Arial Narrow" panose="020B0606020202030204" pitchFamily="34" charset="0"/>
              </a:rPr>
              <a:t>Como modelo alternativo à cultura fast, temos o movimento </a:t>
            </a:r>
            <a:r>
              <a:rPr lang="pt-BR" sz="2400" dirty="0" err="1">
                <a:latin typeface="Arial Narrow" panose="020B0606020202030204" pitchFamily="34" charset="0"/>
              </a:rPr>
              <a:t>slow</a:t>
            </a:r>
            <a:r>
              <a:rPr lang="pt-BR" sz="2400" dirty="0">
                <a:latin typeface="Arial Narrow" panose="020B0606020202030204" pitchFamily="34" charset="0"/>
              </a:rPr>
              <a:t> </a:t>
            </a:r>
            <a:r>
              <a:rPr lang="pt-BR" sz="2400" dirty="0" err="1">
                <a:latin typeface="Arial Narrow" panose="020B0606020202030204" pitchFamily="34" charset="0"/>
              </a:rPr>
              <a:t>life</a:t>
            </a:r>
            <a:r>
              <a:rPr lang="pt-BR" sz="2400" dirty="0">
                <a:latin typeface="Arial Narrow" panose="020B0606020202030204" pitchFamily="34" charset="0"/>
              </a:rPr>
              <a:t>, cujo propósito, resumidamente, é conscientizar as pessoas de que a pressa é inimiga da perfeição e do prazer, buscando assim reeducar seus sentidos para desfrutar melhor os sabores da vida.</a:t>
            </a:r>
          </a:p>
          <a:p>
            <a:pPr algn="r"/>
            <a:r>
              <a:rPr lang="pt-BR" sz="1500" dirty="0">
                <a:latin typeface="Arial Narrow" panose="020B0606020202030204" pitchFamily="34" charset="0"/>
              </a:rPr>
              <a:t>SILVA, M. F. L. Boletim UFMG, n. 1 749, set. 2011 (adaptado).</a:t>
            </a:r>
          </a:p>
          <a:p>
            <a:pPr algn="r"/>
            <a:endParaRPr lang="pt-BR" sz="1000" dirty="0">
              <a:latin typeface="Arial Narrow" panose="020B0606020202030204" pitchFamily="34" charset="0"/>
            </a:endParaRPr>
          </a:p>
          <a:p>
            <a:pPr algn="r"/>
            <a:endParaRPr lang="pt-BR" sz="1000" dirty="0">
              <a:latin typeface="Arial Narrow" panose="020B0606020202030204" pitchFamily="34" charset="0"/>
            </a:endParaRPr>
          </a:p>
          <a:p>
            <a:r>
              <a:rPr lang="pt-BR" sz="2400" dirty="0">
                <a:latin typeface="Arial Narrow" panose="020B0606020202030204" pitchFamily="34" charset="0"/>
              </a:rPr>
              <a:t>Nesse artigo de opinião, a apresentação da letras da canção </a:t>
            </a:r>
            <a:r>
              <a:rPr lang="pt-BR" sz="2400" i="1" dirty="0">
                <a:latin typeface="Arial Narrow" panose="020B0606020202030204" pitchFamily="34" charset="0"/>
              </a:rPr>
              <a:t>Sinal Fechado</a:t>
            </a:r>
            <a:r>
              <a:rPr lang="pt-BR" sz="2400" dirty="0">
                <a:latin typeface="Arial Narrow" panose="020B0606020202030204" pitchFamily="34" charset="0"/>
              </a:rPr>
              <a:t> é uma estratégia argumentativa que visa sensibilizar o leitor porque</a:t>
            </a:r>
          </a:p>
          <a:p>
            <a:r>
              <a:rPr lang="pt-BR" sz="2400" dirty="0">
                <a:latin typeface="Arial Narrow" panose="020B0606020202030204" pitchFamily="34" charset="0"/>
              </a:rPr>
              <a:t>(A) adverte sobre os riscos que o ritmo acelerado da vida oferece.</a:t>
            </a:r>
          </a:p>
          <a:p>
            <a:r>
              <a:rPr lang="pt-BR" sz="2400" dirty="0">
                <a:latin typeface="Arial Narrow" panose="020B0606020202030204" pitchFamily="34" charset="0"/>
              </a:rPr>
              <a:t>(B) exemplifica o fato criticado no texto com uma situação concreta.</a:t>
            </a:r>
          </a:p>
          <a:p>
            <a:r>
              <a:rPr lang="pt-BR" sz="2400" dirty="0">
                <a:latin typeface="Arial Narrow" panose="020B0606020202030204" pitchFamily="34" charset="0"/>
              </a:rPr>
              <a:t>(C) contrapõe situações de aceleração e de serenidade na vida das pessoas.</a:t>
            </a:r>
          </a:p>
          <a:p>
            <a:r>
              <a:rPr lang="pt-BR" sz="2400" dirty="0">
                <a:latin typeface="Arial Narrow" panose="020B0606020202030204" pitchFamily="34" charset="0"/>
              </a:rPr>
              <a:t>(D) questiona o clichê sobre a rapidez e a aceleração da vida moderna</a:t>
            </a:r>
          </a:p>
          <a:p>
            <a:r>
              <a:rPr lang="pt-BR" sz="2400" dirty="0">
                <a:latin typeface="Arial Narrow" panose="020B0606020202030204" pitchFamily="34" charset="0"/>
              </a:rPr>
              <a:t>(E) apresenta soluções para a cultura da correria que as pessoas vivenciam hoje.</a:t>
            </a:r>
          </a:p>
        </p:txBody>
      </p:sp>
    </p:spTree>
    <p:extLst>
      <p:ext uri="{BB962C8B-B14F-4D97-AF65-F5344CB8AC3E}">
        <p14:creationId xmlns:p14="http://schemas.microsoft.com/office/powerpoint/2010/main" val="302710650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13C55-2D96-8CB7-E2DF-C3471B37DFEC}"/>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B40A3620-69BD-8F1B-AE92-D265FDB0A7E6}"/>
              </a:ext>
            </a:extLst>
          </p:cNvPr>
          <p:cNvSpPr txBox="1"/>
          <p:nvPr/>
        </p:nvSpPr>
        <p:spPr>
          <a:xfrm>
            <a:off x="475126" y="952467"/>
            <a:ext cx="11331391" cy="446276"/>
          </a:xfrm>
          <a:prstGeom prst="rect">
            <a:avLst/>
          </a:prstGeom>
          <a:noFill/>
        </p:spPr>
        <p:txBody>
          <a:bodyPr wrap="square" rtlCol="0">
            <a:spAutoFit/>
          </a:bodyPr>
          <a:lstStyle/>
          <a:p>
            <a:r>
              <a:rPr lang="pt-BR" sz="2300" b="1" dirty="0">
                <a:latin typeface="Arial Narrow" panose="020B0606020202030204" pitchFamily="34" charset="0"/>
              </a:rPr>
              <a:t>2. </a:t>
            </a:r>
            <a:r>
              <a:rPr lang="pt-BR" sz="2300" dirty="0">
                <a:latin typeface="Arial Narrow" panose="020B0606020202030204" pitchFamily="34" charset="0"/>
              </a:rPr>
              <a:t>(ENEM) – 2021.</a:t>
            </a:r>
            <a:endParaRPr lang="pt-BR" sz="2300" dirty="0"/>
          </a:p>
        </p:txBody>
      </p:sp>
      <p:sp>
        <p:nvSpPr>
          <p:cNvPr id="2" name="CaixaDeTexto 1">
            <a:extLst>
              <a:ext uri="{FF2B5EF4-FFF2-40B4-BE49-F238E27FC236}">
                <a16:creationId xmlns:a16="http://schemas.microsoft.com/office/drawing/2014/main" id="{389D617F-B931-BC16-C92E-FA8ED5FC48C6}"/>
              </a:ext>
            </a:extLst>
          </p:cNvPr>
          <p:cNvSpPr txBox="1"/>
          <p:nvPr/>
        </p:nvSpPr>
        <p:spPr>
          <a:xfrm>
            <a:off x="475127" y="1497979"/>
            <a:ext cx="11331391" cy="3277820"/>
          </a:xfrm>
          <a:prstGeom prst="rect">
            <a:avLst/>
          </a:prstGeom>
          <a:solidFill>
            <a:schemeClr val="bg1">
              <a:lumMod val="95000"/>
            </a:schemeClr>
          </a:solidFill>
        </p:spPr>
        <p:txBody>
          <a:bodyPr wrap="square" rtlCol="0">
            <a:spAutoFit/>
          </a:bodyPr>
          <a:lstStyle/>
          <a:p>
            <a:pPr algn="just"/>
            <a:r>
              <a:rPr lang="pt-BR" sz="2300" dirty="0">
                <a:latin typeface="Arial Narrow" panose="020B0606020202030204" pitchFamily="34" charset="0"/>
              </a:rPr>
              <a:t>Estudante, para chegar à resposta da questão do Enem, realize a leitura analítica do texto, considerando o gênero textual abordado e o enunciado: </a:t>
            </a:r>
            <a:r>
              <a:rPr lang="pt-BR" sz="2300" b="1" dirty="0">
                <a:latin typeface="Arial Narrow" panose="020B0606020202030204" pitchFamily="34" charset="0"/>
              </a:rPr>
              <a:t>“No segundo parágrafo, uma citação afirma que o documentário ‘foi o único trabalho produzido por equipes fora do eixo Estados Unidos-Europa entre os finalistas’. No texto, esse recurso expressa uma estratégia argumentativa que reforça a”</a:t>
            </a:r>
            <a:r>
              <a:rPr lang="pt-BR" sz="2300" dirty="0">
                <a:latin typeface="Arial Narrow" panose="020B0606020202030204" pitchFamily="34" charset="0"/>
              </a:rPr>
              <a:t>. É importante também retomar as palavras/expressões-chave do enunciado: ‘único trabalho produzido por equipes fora do eixo Estados Unidos-Europa ´, ‘finalistas’, e ‘estratégia argumentativa’. Atente-se que o uso dessa ‘estratégia argumentativa’ reforçou a ideia de que o documentário alcançou um feito extraordinário ao se destacar em um contexto internacional, trazendo visibilidade para algo. Para que/quem?</a:t>
            </a:r>
          </a:p>
        </p:txBody>
      </p:sp>
    </p:spTree>
    <p:extLst>
      <p:ext uri="{BB962C8B-B14F-4D97-AF65-F5344CB8AC3E}">
        <p14:creationId xmlns:p14="http://schemas.microsoft.com/office/powerpoint/2010/main" val="369185634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D5657-E7AB-5D04-A663-6D0D94AD0D92}"/>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E1CCDF86-FFB3-92C9-F2BD-3876DA2036D7}"/>
              </a:ext>
            </a:extLst>
          </p:cNvPr>
          <p:cNvSpPr txBox="1"/>
          <p:nvPr/>
        </p:nvSpPr>
        <p:spPr>
          <a:xfrm>
            <a:off x="479611" y="1005259"/>
            <a:ext cx="11232777" cy="4924425"/>
          </a:xfrm>
          <a:prstGeom prst="rect">
            <a:avLst/>
          </a:prstGeom>
          <a:noFill/>
        </p:spPr>
        <p:txBody>
          <a:bodyPr wrap="square" rtlCol="0">
            <a:spAutoFit/>
          </a:bodyPr>
          <a:lstStyle/>
          <a:p>
            <a:pPr indent="538163" algn="just"/>
            <a:r>
              <a:rPr lang="pt-BR" sz="2300" dirty="0">
                <a:latin typeface="Arial Narrow" panose="020B0606020202030204" pitchFamily="34" charset="0"/>
              </a:rPr>
              <a:t>O documentário O menino que fez um museu, direção de Sérgio Utsch, produção independente de brasileiro e britânicos, gravado no Nordeste em 2016, mais precisamente no distrito Dom Quintino, zona rural do Crato, foi premiado em Londres, pela </a:t>
            </a:r>
            <a:r>
              <a:rPr lang="pt-BR" sz="2300" dirty="0" err="1">
                <a:latin typeface="Arial Narrow" panose="020B0606020202030204" pitchFamily="34" charset="0"/>
              </a:rPr>
              <a:t>Foreign</a:t>
            </a:r>
            <a:r>
              <a:rPr lang="pt-BR" sz="2300" dirty="0">
                <a:latin typeface="Arial Narrow" panose="020B0606020202030204" pitchFamily="34" charset="0"/>
              </a:rPr>
              <a:t> Press </a:t>
            </a:r>
            <a:r>
              <a:rPr lang="pt-BR" sz="2300" dirty="0" err="1">
                <a:latin typeface="Arial Narrow" panose="020B0606020202030204" pitchFamily="34" charset="0"/>
              </a:rPr>
              <a:t>Associations</a:t>
            </a:r>
            <a:r>
              <a:rPr lang="pt-BR" sz="2300" dirty="0">
                <a:latin typeface="Arial Narrow" panose="020B0606020202030204" pitchFamily="34" charset="0"/>
              </a:rPr>
              <a:t> (FPA), a associação de correspondentes estrangeiros mais antiga do mundo, fundada em 1888.</a:t>
            </a:r>
          </a:p>
          <a:p>
            <a:pPr indent="538163" algn="just"/>
            <a:r>
              <a:rPr lang="pt-BR" sz="2300" dirty="0">
                <a:latin typeface="Arial Narrow" panose="020B0606020202030204" pitchFamily="34" charset="0"/>
              </a:rPr>
              <a:t>De acordo com o diretor, O menino que fez um museu foi o único trabalho produzido por equipes fora do eixo Estados-Unidos-Europa entre os finalistas. O documentário conta a história de um Brasil profundo, desconhecido até mesmo por muitos brasileiros. É apresentado com o carisma de Pedro Lucas Feitosa, 11 anos.</a:t>
            </a:r>
          </a:p>
          <a:p>
            <a:pPr indent="538163" algn="just"/>
            <a:r>
              <a:rPr lang="pt-BR" sz="2300" dirty="0">
                <a:latin typeface="Arial Narrow" panose="020B0606020202030204" pitchFamily="34" charset="0"/>
              </a:rPr>
              <a:t>Quando tinha 10 anos, Pedro Lucas criou o Museu de </a:t>
            </a:r>
            <a:r>
              <a:rPr lang="pt-BR" sz="2300" dirty="0" err="1">
                <a:latin typeface="Arial Narrow" panose="020B0606020202030204" pitchFamily="34" charset="0"/>
              </a:rPr>
              <a:t>Luyiz</a:t>
            </a:r>
            <a:r>
              <a:rPr lang="pt-BR" sz="2300" dirty="0">
                <a:latin typeface="Arial Narrow" panose="020B0606020202030204" pitchFamily="34" charset="0"/>
              </a:rPr>
              <a:t> Gonzaga, que fica distrito de Dom Quintino. A ideia surgiu após uma visita que o garoto fez, em 2013, quando tinha 8 anos, ao Museu do Gonzagão, em Exu, Pernambuco. Pedro decidiu criar o próprio lugar de exposição para homenagear o rei e o local escolhido foi a casa da sua bisavó já falecida, que fica ao lado da casa dele, na rua Alto de Antena.</a:t>
            </a:r>
          </a:p>
          <a:p>
            <a:pPr algn="r"/>
            <a:r>
              <a:rPr lang="pt-BR" sz="1500" dirty="0">
                <a:latin typeface="Arial Narrow" panose="020B0606020202030204" pitchFamily="34" charset="0"/>
              </a:rPr>
              <a:t>Disponível em: www.opovo.com.br. Acesso em&gt; 18 abr. 2018</a:t>
            </a:r>
          </a:p>
        </p:txBody>
      </p:sp>
    </p:spTree>
    <p:extLst>
      <p:ext uri="{BB962C8B-B14F-4D97-AF65-F5344CB8AC3E}">
        <p14:creationId xmlns:p14="http://schemas.microsoft.com/office/powerpoint/2010/main" val="356343376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F3881-73FC-8D46-290F-BFD4E971970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3FD8DAD9-905F-45F9-2F7F-5EC2240C7311}"/>
              </a:ext>
            </a:extLst>
          </p:cNvPr>
          <p:cNvSpPr txBox="1"/>
          <p:nvPr/>
        </p:nvSpPr>
        <p:spPr>
          <a:xfrm>
            <a:off x="331694" y="1095903"/>
            <a:ext cx="11528612" cy="2923877"/>
          </a:xfrm>
          <a:prstGeom prst="rect">
            <a:avLst/>
          </a:prstGeom>
          <a:noFill/>
        </p:spPr>
        <p:txBody>
          <a:bodyPr wrap="square" rtlCol="0">
            <a:spAutoFit/>
          </a:bodyPr>
          <a:lstStyle/>
          <a:p>
            <a:pPr algn="just"/>
            <a:r>
              <a:rPr lang="pt-BR" sz="2300" dirty="0">
                <a:latin typeface="Arial Narrow" panose="020B0606020202030204" pitchFamily="34" charset="0"/>
              </a:rPr>
              <a:t>No segundo parágrafo, uma citação afirma que o documentário “foi o único trabalho produzido por equipes fora do eixo Estados Unidos-Europa entre os finalistas”. No texto, esse recurso expressa uma estratégia argumentativa que reforça a</a:t>
            </a:r>
          </a:p>
          <a:p>
            <a:pPr algn="just"/>
            <a:r>
              <a:rPr lang="pt-BR" sz="2300" dirty="0">
                <a:latin typeface="Arial Narrow" panose="020B0606020202030204" pitchFamily="34" charset="0"/>
              </a:rPr>
              <a:t>A) originalidade da iniciativa de homenagem à vida </a:t>
            </a:r>
            <a:r>
              <a:rPr lang="pt-BR" sz="2300" dirty="0" err="1">
                <a:latin typeface="Arial Narrow" panose="020B0606020202030204" pitchFamily="34" charset="0"/>
              </a:rPr>
              <a:t>vida</a:t>
            </a:r>
            <a:r>
              <a:rPr lang="pt-BR" sz="2300" dirty="0">
                <a:latin typeface="Arial Narrow" panose="020B0606020202030204" pitchFamily="34" charset="0"/>
              </a:rPr>
              <a:t> e à obra de Luiz Gonzaga.</a:t>
            </a:r>
          </a:p>
          <a:p>
            <a:pPr algn="just"/>
            <a:r>
              <a:rPr lang="pt-BR" sz="2300" dirty="0">
                <a:latin typeface="Arial Narrow" panose="020B0606020202030204" pitchFamily="34" charset="0"/>
              </a:rPr>
              <a:t>B) falta de concorrentes ao prêmio de uma das associações mais antigas do mundo.</a:t>
            </a:r>
          </a:p>
          <a:p>
            <a:pPr algn="just"/>
            <a:r>
              <a:rPr lang="pt-BR" sz="2300" dirty="0">
                <a:latin typeface="Arial Narrow" panose="020B0606020202030204" pitchFamily="34" charset="0"/>
              </a:rPr>
              <a:t>C) proeza da premiação de uma história ambientada no interior do Nordeste brasileiro.</a:t>
            </a:r>
          </a:p>
          <a:p>
            <a:pPr algn="just"/>
            <a:r>
              <a:rPr lang="pt-BR" sz="2300" dirty="0">
                <a:latin typeface="Arial Narrow" panose="020B0606020202030204" pitchFamily="34" charset="0"/>
              </a:rPr>
              <a:t>D) escassez de investimentos para a produção cinematográfica independente no país.</a:t>
            </a:r>
          </a:p>
          <a:p>
            <a:pPr algn="just"/>
            <a:r>
              <a:rPr lang="pt-BR" sz="2300" dirty="0">
                <a:latin typeface="Arial Narrow" panose="020B0606020202030204" pitchFamily="34" charset="0"/>
              </a:rPr>
              <a:t>E) importância da parceria entre brasileiros e britânicos para a realização das filmagens</a:t>
            </a:r>
          </a:p>
        </p:txBody>
      </p:sp>
    </p:spTree>
    <p:extLst>
      <p:ext uri="{BB962C8B-B14F-4D97-AF65-F5344CB8AC3E}">
        <p14:creationId xmlns:p14="http://schemas.microsoft.com/office/powerpoint/2010/main" val="287570408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D7FE51-D239-14E2-BCE1-025BF004BFF5}"/>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CEEE6AA8-4A62-1846-7CD8-7398A17E7AC0}"/>
              </a:ext>
            </a:extLst>
          </p:cNvPr>
          <p:cNvSpPr txBox="1"/>
          <p:nvPr/>
        </p:nvSpPr>
        <p:spPr>
          <a:xfrm>
            <a:off x="475127" y="952467"/>
            <a:ext cx="2133602" cy="430887"/>
          </a:xfrm>
          <a:prstGeom prst="rect">
            <a:avLst/>
          </a:prstGeom>
          <a:noFill/>
        </p:spPr>
        <p:txBody>
          <a:bodyPr wrap="square" rtlCol="0">
            <a:spAutoFit/>
          </a:bodyPr>
          <a:lstStyle/>
          <a:p>
            <a:r>
              <a:rPr lang="pt-BR" sz="2200" b="1" dirty="0">
                <a:latin typeface="Arial Narrow" panose="020B0606020202030204" pitchFamily="34" charset="0"/>
              </a:rPr>
              <a:t>3. </a:t>
            </a:r>
            <a:r>
              <a:rPr lang="pt-BR" sz="2200" dirty="0">
                <a:latin typeface="Arial Narrow" panose="020B0606020202030204" pitchFamily="34" charset="0"/>
              </a:rPr>
              <a:t>(ENEM) – 2025.</a:t>
            </a:r>
          </a:p>
        </p:txBody>
      </p:sp>
      <p:sp>
        <p:nvSpPr>
          <p:cNvPr id="2" name="CaixaDeTexto 1">
            <a:extLst>
              <a:ext uri="{FF2B5EF4-FFF2-40B4-BE49-F238E27FC236}">
                <a16:creationId xmlns:a16="http://schemas.microsoft.com/office/drawing/2014/main" id="{1106E89A-EF25-7B95-4604-4909493AD1A4}"/>
              </a:ext>
            </a:extLst>
          </p:cNvPr>
          <p:cNvSpPr txBox="1"/>
          <p:nvPr/>
        </p:nvSpPr>
        <p:spPr>
          <a:xfrm>
            <a:off x="475127" y="1596591"/>
            <a:ext cx="11277602" cy="2215991"/>
          </a:xfrm>
          <a:prstGeom prst="rect">
            <a:avLst/>
          </a:prstGeom>
          <a:solidFill>
            <a:schemeClr val="bg1">
              <a:lumMod val="95000"/>
            </a:schemeClr>
          </a:solidFill>
        </p:spPr>
        <p:txBody>
          <a:bodyPr wrap="square" rtlCol="0">
            <a:spAutoFit/>
          </a:bodyPr>
          <a:lstStyle/>
          <a:p>
            <a:pPr algn="just"/>
            <a:r>
              <a:rPr lang="pt-BR" sz="2300" dirty="0">
                <a:latin typeface="Arial Narrow" panose="020B0606020202030204" pitchFamily="34" charset="0"/>
              </a:rPr>
              <a:t>Estudante, para chegar à resposta da questão do Enem, realize a leitura analítica do texto, considerando o gênero textual abordado, bem como o enunciado: </a:t>
            </a:r>
            <a:r>
              <a:rPr lang="pt-BR" sz="2300" b="1" dirty="0">
                <a:latin typeface="Arial Narrow" panose="020B0606020202030204" pitchFamily="34" charset="0"/>
              </a:rPr>
              <a:t>“Nesse fragmento do poema, o sentimento de luto adquire contornos expressivos e é intensificado pela”. </a:t>
            </a:r>
            <a:r>
              <a:rPr lang="pt-BR" sz="2300" dirty="0">
                <a:latin typeface="Arial Narrow" panose="020B0606020202030204" pitchFamily="34" charset="0"/>
              </a:rPr>
              <a:t>É importante também retomar as palavras/expressões-chave do texto e do enunciado: ‘poema ´; ‘sentimento de luto´; ‘é intensificado’. Após a leitura da questão, releia o poema, atente-se para a voz do eu lírico, pois isso contribuirá para a identificação do gabarito. </a:t>
            </a:r>
          </a:p>
        </p:txBody>
      </p:sp>
    </p:spTree>
    <p:extLst>
      <p:ext uri="{BB962C8B-B14F-4D97-AF65-F5344CB8AC3E}">
        <p14:creationId xmlns:p14="http://schemas.microsoft.com/office/powerpoint/2010/main" val="292713160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41D6C-8E17-8F41-B20B-11A22DAD4413}"/>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EC6E568B-045A-1CE3-73DE-378757FF8927}"/>
              </a:ext>
            </a:extLst>
          </p:cNvPr>
          <p:cNvSpPr txBox="1"/>
          <p:nvPr/>
        </p:nvSpPr>
        <p:spPr>
          <a:xfrm>
            <a:off x="439271" y="832828"/>
            <a:ext cx="11331388" cy="461665"/>
          </a:xfrm>
          <a:prstGeom prst="rect">
            <a:avLst/>
          </a:prstGeom>
          <a:noFill/>
        </p:spPr>
        <p:txBody>
          <a:bodyPr wrap="square">
            <a:spAutoFit/>
          </a:bodyPr>
          <a:lstStyle/>
          <a:p>
            <a:pPr algn="ctr"/>
            <a:r>
              <a:rPr lang="pt-BR" sz="2400" b="1" dirty="0">
                <a:effectLst/>
                <a:latin typeface="Arial Narrow" panose="020B0606020202030204" pitchFamily="34" charset="0"/>
                <a:ea typeface="Calibri" panose="020F0502020204030204" pitchFamily="34" charset="0"/>
                <a:cs typeface="Arial" panose="020B0604020202020204" pitchFamily="34" charset="0"/>
              </a:rPr>
              <a:t>Pequenino morto </a:t>
            </a:r>
            <a:endParaRPr lang="pt-BR" sz="2400" dirty="0"/>
          </a:p>
        </p:txBody>
      </p:sp>
      <p:sp>
        <p:nvSpPr>
          <p:cNvPr id="7" name="CaixaDeTexto 6">
            <a:extLst>
              <a:ext uri="{FF2B5EF4-FFF2-40B4-BE49-F238E27FC236}">
                <a16:creationId xmlns:a16="http://schemas.microsoft.com/office/drawing/2014/main" id="{31280B9E-5166-2D29-38E7-0407D3A95678}"/>
              </a:ext>
            </a:extLst>
          </p:cNvPr>
          <p:cNvSpPr txBox="1"/>
          <p:nvPr/>
        </p:nvSpPr>
        <p:spPr>
          <a:xfrm>
            <a:off x="439271" y="1361485"/>
            <a:ext cx="6096000" cy="5401479"/>
          </a:xfrm>
          <a:prstGeom prst="rect">
            <a:avLst/>
          </a:prstGeom>
          <a:noFill/>
        </p:spPr>
        <p:txBody>
          <a:bodyPr wrap="square">
            <a:spAutoFit/>
          </a:bodyPr>
          <a:lstStyle/>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Tange o sino, tange, numa voz de choro,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Numa voz de choro... tão desconsolado...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No caixão dourado, como em berço de ouro,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Pequenino, levam-te dormindo... Acorda!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Olha que te levam para o mesmo lado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De onde o sino tange numa voz de choro...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Pequenino, acorda!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buNone/>
              <a:tabLst>
                <a:tab pos="892175" algn="l"/>
              </a:tabLst>
            </a:pPr>
            <a:r>
              <a:rPr lang="pt-BR" sz="12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2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Que caminho triste, e que viagem! Alas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De ciprestes negros a gemer no vento;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Tanta boca aberta de famintas valas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 pedir que as fartem, a esperar que as encham...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Pequenino, acorda! Recupera o alento,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Foge da cobiça dessas fundas valas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300" dirty="0">
                <a:effectLst/>
                <a:latin typeface="Arial Narrow" panose="020B0606020202030204" pitchFamily="34" charset="0"/>
                <a:ea typeface="Calibri" panose="020F0502020204030204" pitchFamily="34" charset="0"/>
                <a:cs typeface="Arial" panose="020B0604020202020204" pitchFamily="34" charset="0"/>
              </a:rPr>
              <a:t>A pedir que as encham. </a:t>
            </a:r>
            <a:endParaRPr lang="pt-BR" sz="2300" dirty="0"/>
          </a:p>
        </p:txBody>
      </p:sp>
      <p:sp>
        <p:nvSpPr>
          <p:cNvPr id="9" name="CaixaDeTexto 8">
            <a:extLst>
              <a:ext uri="{FF2B5EF4-FFF2-40B4-BE49-F238E27FC236}">
                <a16:creationId xmlns:a16="http://schemas.microsoft.com/office/drawing/2014/main" id="{CAB91606-17BF-9B0D-0620-35F2BEA5D0DE}"/>
              </a:ext>
            </a:extLst>
          </p:cNvPr>
          <p:cNvSpPr txBox="1"/>
          <p:nvPr/>
        </p:nvSpPr>
        <p:spPr>
          <a:xfrm>
            <a:off x="5674659" y="6025172"/>
            <a:ext cx="6096000" cy="279885"/>
          </a:xfrm>
          <a:prstGeom prst="rect">
            <a:avLst/>
          </a:prstGeom>
          <a:noFill/>
        </p:spPr>
        <p:txBody>
          <a:bodyPr wrap="square">
            <a:spAutoFit/>
          </a:bodyPr>
          <a:lstStyle/>
          <a:p>
            <a:pPr algn="r">
              <a:lnSpc>
                <a:spcPct val="107000"/>
              </a:lnSpc>
              <a:spcAft>
                <a:spcPts val="800"/>
              </a:spcAft>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CARVALHO, V. Poemas e canções. Rio de Janeiro: Saraiva, 1962 (fragmento). </a:t>
            </a:r>
            <a:endParaRPr lang="pt-BR" sz="1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9256402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92063-E727-01D6-06EA-3C985FFFA738}"/>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D411DF58-E730-590F-4C36-F29CB721A3F3}"/>
              </a:ext>
            </a:extLst>
          </p:cNvPr>
          <p:cNvSpPr txBox="1"/>
          <p:nvPr/>
        </p:nvSpPr>
        <p:spPr>
          <a:xfrm>
            <a:off x="430306" y="968189"/>
            <a:ext cx="11331388" cy="2953053"/>
          </a:xfrm>
          <a:prstGeom prst="rect">
            <a:avLst/>
          </a:prstGeom>
          <a:noFill/>
        </p:spPr>
        <p:txBody>
          <a:bodyPr wrap="square" rtlCol="0">
            <a:spAutoFit/>
          </a:bodyPr>
          <a:lstStyle/>
          <a:p>
            <a:pPr algn="just">
              <a:lnSpc>
                <a:spcPct val="112000"/>
              </a:lnSpc>
            </a:pPr>
            <a:r>
              <a:rPr lang="pt-BR" sz="2400" dirty="0">
                <a:latin typeface="Arial Narrow" panose="020B0606020202030204" pitchFamily="34" charset="0"/>
              </a:rPr>
              <a:t>Nesse fragmento do poema, o sentimento de luto adquire contornos expressivos e é intensificado pela </a:t>
            </a:r>
          </a:p>
          <a:p>
            <a:pPr algn="just">
              <a:lnSpc>
                <a:spcPct val="112000"/>
              </a:lnSpc>
            </a:pPr>
            <a:r>
              <a:rPr lang="pt-BR" sz="2400" dirty="0">
                <a:latin typeface="Arial Narrow" panose="020B0606020202030204" pitchFamily="34" charset="0"/>
              </a:rPr>
              <a:t>(A) descrição da paisagem de um cemitério. </a:t>
            </a:r>
          </a:p>
          <a:p>
            <a:pPr algn="just">
              <a:lnSpc>
                <a:spcPct val="112000"/>
              </a:lnSpc>
            </a:pPr>
            <a:r>
              <a:rPr lang="pt-BR" sz="2400" dirty="0">
                <a:latin typeface="Arial Narrow" panose="020B0606020202030204" pitchFamily="34" charset="0"/>
              </a:rPr>
              <a:t>(B) recusa do eu lírico à irreversibilidade da morte. </a:t>
            </a:r>
          </a:p>
          <a:p>
            <a:pPr algn="just">
              <a:lnSpc>
                <a:spcPct val="112000"/>
              </a:lnSpc>
            </a:pPr>
            <a:r>
              <a:rPr lang="pt-BR" sz="2400" dirty="0">
                <a:latin typeface="Arial Narrow" panose="020B0606020202030204" pitchFamily="34" charset="0"/>
              </a:rPr>
              <a:t>(C) sonoridade dos versos produzida pela pontuação. </a:t>
            </a:r>
          </a:p>
          <a:p>
            <a:pPr algn="just">
              <a:lnSpc>
                <a:spcPct val="112000"/>
              </a:lnSpc>
            </a:pPr>
            <a:r>
              <a:rPr lang="pt-BR" sz="2400" dirty="0">
                <a:latin typeface="Arial Narrow" panose="020B0606020202030204" pitchFamily="34" charset="0"/>
              </a:rPr>
              <a:t>(D) religiosidade evocada como forma de fortalecimento. </a:t>
            </a:r>
          </a:p>
          <a:p>
            <a:pPr algn="just">
              <a:lnSpc>
                <a:spcPct val="112000"/>
              </a:lnSpc>
            </a:pPr>
            <a:r>
              <a:rPr lang="pt-BR" sz="2400" dirty="0">
                <a:latin typeface="Arial Narrow" panose="020B0606020202030204" pitchFamily="34" charset="0"/>
              </a:rPr>
              <a:t>(E) impressão de sonho na construção da estrutura poética.</a:t>
            </a:r>
          </a:p>
        </p:txBody>
      </p:sp>
    </p:spTree>
    <p:extLst>
      <p:ext uri="{BB962C8B-B14F-4D97-AF65-F5344CB8AC3E}">
        <p14:creationId xmlns:p14="http://schemas.microsoft.com/office/powerpoint/2010/main" val="420072134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39932-8B83-ED4C-AB47-07D0BF2A9818}"/>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0A9AC95A-F7ED-9FE7-C0B4-2B1347BAE969}"/>
              </a:ext>
            </a:extLst>
          </p:cNvPr>
          <p:cNvSpPr txBox="1"/>
          <p:nvPr/>
        </p:nvSpPr>
        <p:spPr>
          <a:xfrm>
            <a:off x="475127" y="952467"/>
            <a:ext cx="2133602" cy="430887"/>
          </a:xfrm>
          <a:prstGeom prst="rect">
            <a:avLst/>
          </a:prstGeom>
          <a:noFill/>
        </p:spPr>
        <p:txBody>
          <a:bodyPr wrap="square" rtlCol="0">
            <a:spAutoFit/>
          </a:bodyPr>
          <a:lstStyle/>
          <a:p>
            <a:r>
              <a:rPr lang="pt-BR" sz="2200" b="1" dirty="0">
                <a:latin typeface="Arial Narrow" panose="020B0606020202030204" pitchFamily="34" charset="0"/>
              </a:rPr>
              <a:t>4. </a:t>
            </a:r>
            <a:r>
              <a:rPr lang="pt-BR" sz="2200" dirty="0">
                <a:latin typeface="Arial Narrow" panose="020B0606020202030204" pitchFamily="34" charset="0"/>
              </a:rPr>
              <a:t>(ENEM) – 2021.</a:t>
            </a:r>
          </a:p>
        </p:txBody>
      </p:sp>
      <p:sp>
        <p:nvSpPr>
          <p:cNvPr id="2" name="CaixaDeTexto 1">
            <a:extLst>
              <a:ext uri="{FF2B5EF4-FFF2-40B4-BE49-F238E27FC236}">
                <a16:creationId xmlns:a16="http://schemas.microsoft.com/office/drawing/2014/main" id="{72DBD00C-2928-B776-A856-C9A094D4B860}"/>
              </a:ext>
            </a:extLst>
          </p:cNvPr>
          <p:cNvSpPr txBox="1"/>
          <p:nvPr/>
        </p:nvSpPr>
        <p:spPr>
          <a:xfrm>
            <a:off x="475127" y="1623486"/>
            <a:ext cx="11259673" cy="2569934"/>
          </a:xfrm>
          <a:prstGeom prst="rect">
            <a:avLst/>
          </a:prstGeom>
          <a:solidFill>
            <a:schemeClr val="bg1">
              <a:lumMod val="95000"/>
            </a:schemeClr>
          </a:solidFill>
        </p:spPr>
        <p:txBody>
          <a:bodyPr wrap="square" rtlCol="0">
            <a:spAutoFit/>
          </a:bodyPr>
          <a:lstStyle/>
          <a:p>
            <a:pPr algn="just"/>
            <a:r>
              <a:rPr lang="pt-BR" sz="2300" dirty="0">
                <a:latin typeface="Arial Narrow" panose="020B0606020202030204" pitchFamily="34" charset="0"/>
              </a:rPr>
              <a:t>Estudante, para chegar à resposta da questão do Enem, realize a leitura analítica dos textos (imagem e texto escrito), considerando o gênero textual abordado e o enunciado: </a:t>
            </a:r>
            <a:r>
              <a:rPr lang="pt-BR" sz="2300" b="1" dirty="0">
                <a:latin typeface="Arial Narrow" panose="020B0606020202030204" pitchFamily="34" charset="0"/>
              </a:rPr>
              <a:t>“Além de apresentar ao público a obra A balsa de Lampedusa, essa reportagem cumpre, paralelamente, a função de chamar a atenção para”</a:t>
            </a:r>
            <a:r>
              <a:rPr lang="pt-BR" sz="2300" dirty="0">
                <a:latin typeface="Arial Narrow" panose="020B0606020202030204" pitchFamily="34" charset="0"/>
              </a:rPr>
              <a:t>. É importante também retomar as palavras/expressões-chave do enunciado: ‘Além de apresentar ... a obra’; ‘reportagem cumpre’; ‘função’ e ‘chamar a atenção’. Qual seria essa função? Lembre-se que a arte, muitas vezes, é utilizada para fazer uma crítica social. É esse o objetivo da reportagem? Por quê?</a:t>
            </a:r>
          </a:p>
        </p:txBody>
      </p:sp>
    </p:spTree>
    <p:extLst>
      <p:ext uri="{BB962C8B-B14F-4D97-AF65-F5344CB8AC3E}">
        <p14:creationId xmlns:p14="http://schemas.microsoft.com/office/powerpoint/2010/main" val="62449056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7CBA2-B178-E6CD-B706-41E4E2D7D47A}"/>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449E9DEB-69FD-5528-104C-894E5C679176}"/>
              </a:ext>
            </a:extLst>
          </p:cNvPr>
          <p:cNvSpPr txBox="1"/>
          <p:nvPr/>
        </p:nvSpPr>
        <p:spPr>
          <a:xfrm>
            <a:off x="331694" y="1095903"/>
            <a:ext cx="11528612" cy="3277820"/>
          </a:xfrm>
          <a:prstGeom prst="rect">
            <a:avLst/>
          </a:prstGeom>
          <a:noFill/>
        </p:spPr>
        <p:txBody>
          <a:bodyPr wrap="square" rtlCol="0">
            <a:spAutoFit/>
          </a:bodyPr>
          <a:lstStyle/>
          <a:p>
            <a:pPr algn="ctr"/>
            <a:r>
              <a:rPr lang="pt-BR" sz="2300" b="1" dirty="0">
                <a:latin typeface="Arial Narrow" panose="020B0606020202030204" pitchFamily="34" charset="0"/>
              </a:rPr>
              <a:t>A crise dos refugiados imortalizada para sempre no fundo do mar</a:t>
            </a:r>
          </a:p>
          <a:p>
            <a:pPr algn="just"/>
            <a:endParaRPr lang="pt-BR" sz="2300" dirty="0">
              <a:latin typeface="Arial Narrow" panose="020B0606020202030204" pitchFamily="34" charset="0"/>
            </a:endParaRPr>
          </a:p>
          <a:p>
            <a:pPr algn="just"/>
            <a:endParaRPr lang="pt-BR" sz="2300" dirty="0">
              <a:latin typeface="Arial Narrow" panose="020B0606020202030204" pitchFamily="34" charset="0"/>
            </a:endParaRPr>
          </a:p>
          <a:p>
            <a:pPr algn="just"/>
            <a:endParaRPr lang="pt-BR" sz="2300" dirty="0">
              <a:latin typeface="Arial Narrow" panose="020B0606020202030204" pitchFamily="34" charset="0"/>
            </a:endParaRPr>
          </a:p>
          <a:p>
            <a:pPr algn="just"/>
            <a:endParaRPr lang="pt-BR" sz="2300" dirty="0">
              <a:latin typeface="Arial Narrow" panose="020B0606020202030204" pitchFamily="34" charset="0"/>
            </a:endParaRPr>
          </a:p>
          <a:p>
            <a:pPr algn="just"/>
            <a:endParaRPr lang="pt-BR" sz="2300" dirty="0">
              <a:latin typeface="Arial Narrow" panose="020B0606020202030204" pitchFamily="34" charset="0"/>
            </a:endParaRPr>
          </a:p>
          <a:p>
            <a:pPr algn="just"/>
            <a:endParaRPr lang="pt-BR" sz="2300" dirty="0">
              <a:latin typeface="Arial Narrow" panose="020B0606020202030204" pitchFamily="34" charset="0"/>
            </a:endParaRPr>
          </a:p>
          <a:p>
            <a:pPr algn="just"/>
            <a:endParaRPr lang="pt-BR" sz="2300" dirty="0">
              <a:latin typeface="Arial Narrow" panose="020B0606020202030204" pitchFamily="34" charset="0"/>
            </a:endParaRPr>
          </a:p>
          <a:p>
            <a:pPr algn="just"/>
            <a:endParaRPr lang="pt-BR" sz="2300" dirty="0">
              <a:latin typeface="Arial Narrow" panose="020B0606020202030204" pitchFamily="34" charset="0"/>
            </a:endParaRPr>
          </a:p>
        </p:txBody>
      </p:sp>
      <p:pic>
        <p:nvPicPr>
          <p:cNvPr id="3" name="Imagem 2" descr="Foto em preto e branco de homens&#10;&#10;O conteúdo gerado por IA pode estar incorreto.">
            <a:extLst>
              <a:ext uri="{FF2B5EF4-FFF2-40B4-BE49-F238E27FC236}">
                <a16:creationId xmlns:a16="http://schemas.microsoft.com/office/drawing/2014/main" id="{F445E6E8-FA56-5EE9-C6D7-AFE4264AE47B}"/>
              </a:ext>
            </a:extLst>
          </p:cNvPr>
          <p:cNvPicPr>
            <a:picLocks noChangeAspect="1"/>
          </p:cNvPicPr>
          <p:nvPr/>
        </p:nvPicPr>
        <p:blipFill>
          <a:blip r:embed="rId2"/>
          <a:stretch>
            <a:fillRect/>
          </a:stretch>
        </p:blipFill>
        <p:spPr>
          <a:xfrm>
            <a:off x="4036247" y="1645998"/>
            <a:ext cx="4119505" cy="2697294"/>
          </a:xfrm>
          <a:prstGeom prst="rect">
            <a:avLst/>
          </a:prstGeom>
        </p:spPr>
      </p:pic>
      <p:sp>
        <p:nvSpPr>
          <p:cNvPr id="5" name="CaixaDeTexto 4">
            <a:extLst>
              <a:ext uri="{FF2B5EF4-FFF2-40B4-BE49-F238E27FC236}">
                <a16:creationId xmlns:a16="http://schemas.microsoft.com/office/drawing/2014/main" id="{027F0836-096F-6278-4C9C-5AD5BD5AFA33}"/>
              </a:ext>
            </a:extLst>
          </p:cNvPr>
          <p:cNvSpPr txBox="1"/>
          <p:nvPr/>
        </p:nvSpPr>
        <p:spPr>
          <a:xfrm>
            <a:off x="475129" y="4469435"/>
            <a:ext cx="11232777" cy="1862048"/>
          </a:xfrm>
          <a:prstGeom prst="rect">
            <a:avLst/>
          </a:prstGeom>
          <a:noFill/>
        </p:spPr>
        <p:txBody>
          <a:bodyPr wrap="square">
            <a:spAutoFit/>
          </a:bodyPr>
          <a:lstStyle/>
          <a:p>
            <a:pPr indent="538163" algn="just"/>
            <a:r>
              <a:rPr lang="pt-BR" sz="2300" dirty="0">
                <a:latin typeface="Arial Narrow" panose="020B0606020202030204" pitchFamily="34" charset="0"/>
              </a:rPr>
              <a:t>A balsa de Lampedusa, nome da obra do artista britânicos Jason de Caires Taylor, é uma das instalações criadas por ele para compor o acervo do primeiro museu submarino da Europa, o Museu Atlântico, localizado em </a:t>
            </a:r>
            <a:r>
              <a:rPr lang="pt-BR" sz="2300" dirty="0" err="1">
                <a:latin typeface="Arial Narrow" panose="020B0606020202030204" pitchFamily="34" charset="0"/>
              </a:rPr>
              <a:t>Lanzarote</a:t>
            </a:r>
            <a:r>
              <a:rPr lang="pt-BR" sz="2300" dirty="0">
                <a:latin typeface="Arial Narrow" panose="020B0606020202030204" pitchFamily="34" charset="0"/>
              </a:rPr>
              <a:t>, uma das ilhas do arquipélago das Canárias.</a:t>
            </a:r>
          </a:p>
          <a:p>
            <a:pPr indent="538163" algn="just"/>
            <a:r>
              <a:rPr lang="pt-BR" sz="2300" dirty="0">
                <a:latin typeface="Arial Narrow" panose="020B0606020202030204" pitchFamily="34" charset="0"/>
              </a:rPr>
              <a:t>Lampedusa é o nome da ilha italiana onde a grande maioria dos refugiados que saem da África ou de países como Síria, Líbano e Iraque tenta chegar para conseguir asilo no continente europeu.</a:t>
            </a:r>
          </a:p>
        </p:txBody>
      </p:sp>
    </p:spTree>
    <p:extLst>
      <p:ext uri="{BB962C8B-B14F-4D97-AF65-F5344CB8AC3E}">
        <p14:creationId xmlns:p14="http://schemas.microsoft.com/office/powerpoint/2010/main" val="129790397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E9710-7F0E-3F5E-E50D-8811B135ADF3}"/>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DA973636-B57D-B924-2CCA-2036446E9814}"/>
              </a:ext>
            </a:extLst>
          </p:cNvPr>
          <p:cNvSpPr txBox="1"/>
          <p:nvPr/>
        </p:nvSpPr>
        <p:spPr>
          <a:xfrm>
            <a:off x="416859" y="916609"/>
            <a:ext cx="11358281" cy="2008242"/>
          </a:xfrm>
          <a:prstGeom prst="rect">
            <a:avLst/>
          </a:prstGeom>
          <a:noFill/>
        </p:spPr>
        <p:txBody>
          <a:bodyPr wrap="square" rtlCol="0">
            <a:spAutoFit/>
          </a:bodyPr>
          <a:lstStyle/>
          <a:p>
            <a:pPr indent="538163" algn="just"/>
            <a:r>
              <a:rPr lang="pt-BR" sz="2250" dirty="0">
                <a:latin typeface="Arial Narrow" panose="020B0606020202030204" pitchFamily="34" charset="0"/>
              </a:rPr>
              <a:t>As esculturas do Museu Atlântico ficam a 14 metros de profundidade nas águas cristalinas de </a:t>
            </a:r>
            <a:r>
              <a:rPr lang="pt-BR" sz="2250" dirty="0" err="1">
                <a:latin typeface="Arial Narrow" panose="020B0606020202030204" pitchFamily="34" charset="0"/>
              </a:rPr>
              <a:t>Lanzarote</a:t>
            </a:r>
            <a:r>
              <a:rPr lang="pt-BR" sz="2250" dirty="0">
                <a:latin typeface="Arial Narrow" panose="020B0606020202030204" pitchFamily="34" charset="0"/>
              </a:rPr>
              <a:t>.</a:t>
            </a:r>
          </a:p>
          <a:p>
            <a:pPr indent="538163" algn="just"/>
            <a:r>
              <a:rPr lang="pt-BR" sz="2250" dirty="0">
                <a:latin typeface="Arial Narrow" panose="020B0606020202030204" pitchFamily="34" charset="0"/>
              </a:rPr>
              <a:t>Na balsa, estão dez pessoas. Todas têm no rosto a expressão do abandono. Entre elas, há algumas crianças. Uma delas, uma menina debruçada sobre a beira do bote, olha sem esperança o horizonte. A imagem é tão forte que dispensa qualquer palavra. Exatamente o papel da arte.</a:t>
            </a:r>
          </a:p>
          <a:p>
            <a:pPr algn="r"/>
            <a:r>
              <a:rPr lang="pt-BR" sz="1200" dirty="0">
                <a:latin typeface="Arial Narrow" panose="020B0606020202030204" pitchFamily="34" charset="0"/>
              </a:rPr>
              <a:t>Disponível em: http://conexaoplaneta.com.br. Acesso em: 22 jun. 2019 (adaptado).</a:t>
            </a:r>
          </a:p>
        </p:txBody>
      </p:sp>
      <p:sp>
        <p:nvSpPr>
          <p:cNvPr id="2" name="CaixaDeTexto 1">
            <a:extLst>
              <a:ext uri="{FF2B5EF4-FFF2-40B4-BE49-F238E27FC236}">
                <a16:creationId xmlns:a16="http://schemas.microsoft.com/office/drawing/2014/main" id="{3D16D7CB-686D-650C-7881-1ABB5B08346E}"/>
              </a:ext>
            </a:extLst>
          </p:cNvPr>
          <p:cNvSpPr txBox="1"/>
          <p:nvPr/>
        </p:nvSpPr>
        <p:spPr>
          <a:xfrm>
            <a:off x="416859" y="3082803"/>
            <a:ext cx="11358281" cy="3554819"/>
          </a:xfrm>
          <a:prstGeom prst="rect">
            <a:avLst/>
          </a:prstGeom>
          <a:noFill/>
        </p:spPr>
        <p:txBody>
          <a:bodyPr wrap="square" rtlCol="0">
            <a:spAutoFit/>
          </a:bodyPr>
          <a:lstStyle/>
          <a:p>
            <a:pPr algn="just"/>
            <a:r>
              <a:rPr lang="pt-BR" sz="2250" dirty="0">
                <a:latin typeface="Arial Narrow" panose="020B0606020202030204" pitchFamily="34" charset="0"/>
              </a:rPr>
              <a:t>Além de apresentar ao público a obra </a:t>
            </a:r>
            <a:r>
              <a:rPr lang="pt-BR" sz="2250" i="1" dirty="0">
                <a:latin typeface="Arial Narrow" panose="020B0606020202030204" pitchFamily="34" charset="0"/>
              </a:rPr>
              <a:t>A balsa de Lampedusa</a:t>
            </a:r>
            <a:r>
              <a:rPr lang="pt-BR" sz="2250" dirty="0">
                <a:latin typeface="Arial Narrow" panose="020B0606020202030204" pitchFamily="34" charset="0"/>
              </a:rPr>
              <a:t>, essa reportagem cumpre, paralelamente, a função de chamar a atenção para</a:t>
            </a:r>
          </a:p>
          <a:p>
            <a:pPr algn="just"/>
            <a:r>
              <a:rPr lang="pt-BR" sz="2250" dirty="0">
                <a:latin typeface="Arial Narrow" panose="020B0606020202030204" pitchFamily="34" charset="0"/>
              </a:rPr>
              <a:t>(A) a ilha de </a:t>
            </a:r>
            <a:r>
              <a:rPr lang="pt-BR" sz="2250" dirty="0" err="1">
                <a:latin typeface="Arial Narrow" panose="020B0606020202030204" pitchFamily="34" charset="0"/>
              </a:rPr>
              <a:t>Lanzarote</a:t>
            </a:r>
            <a:r>
              <a:rPr lang="pt-BR" sz="2250" dirty="0">
                <a:latin typeface="Arial Narrow" panose="020B0606020202030204" pitchFamily="34" charset="0"/>
              </a:rPr>
              <a:t>, localizada no arquipélago das Canárias, com vocação para o turismo.</a:t>
            </a:r>
          </a:p>
          <a:p>
            <a:pPr algn="just"/>
            <a:r>
              <a:rPr lang="pt-BR" sz="2250" dirty="0">
                <a:latin typeface="Arial Narrow" panose="020B0606020202030204" pitchFamily="34" charset="0"/>
              </a:rPr>
              <a:t>(B) as muitas vidas perdidas nas travessias marítimas em embarcações precárias ao longo dos séculos.</a:t>
            </a:r>
          </a:p>
          <a:p>
            <a:pPr algn="just"/>
            <a:r>
              <a:rPr lang="pt-BR" sz="2250" dirty="0">
                <a:latin typeface="Arial Narrow" panose="020B0606020202030204" pitchFamily="34" charset="0"/>
              </a:rPr>
              <a:t>(C) a inovação relativa à construção de um museu no fundo do mar, que só pode ser visitado por mergulhadores.</a:t>
            </a:r>
          </a:p>
          <a:p>
            <a:pPr algn="just"/>
            <a:r>
              <a:rPr lang="pt-BR" sz="2250" dirty="0">
                <a:latin typeface="Arial Narrow" panose="020B0606020202030204" pitchFamily="34" charset="0"/>
              </a:rPr>
              <a:t>(D) a construção do museu submarino como um memorial para as centenas de imigrantes mortos nas travessias pelo mar.</a:t>
            </a:r>
          </a:p>
          <a:p>
            <a:pPr algn="just"/>
            <a:r>
              <a:rPr lang="pt-BR" sz="2250" dirty="0">
                <a:latin typeface="Arial Narrow" panose="020B0606020202030204" pitchFamily="34" charset="0"/>
              </a:rPr>
              <a:t>(E) a arte como perpetuadora de episódios marcantes da humanidade de que têm de ser relembrados para que não tomem a acontecer.</a:t>
            </a:r>
          </a:p>
        </p:txBody>
      </p:sp>
    </p:spTree>
    <p:extLst>
      <p:ext uri="{BB962C8B-B14F-4D97-AF65-F5344CB8AC3E}">
        <p14:creationId xmlns:p14="http://schemas.microsoft.com/office/powerpoint/2010/main" val="278724947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6DF13-312A-2C0B-1EB1-343AB4EF545E}"/>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3733EC36-3F31-9C33-C105-2993AECCB084}"/>
              </a:ext>
            </a:extLst>
          </p:cNvPr>
          <p:cNvSpPr txBox="1"/>
          <p:nvPr/>
        </p:nvSpPr>
        <p:spPr>
          <a:xfrm>
            <a:off x="475127" y="952467"/>
            <a:ext cx="2133602" cy="430887"/>
          </a:xfrm>
          <a:prstGeom prst="rect">
            <a:avLst/>
          </a:prstGeom>
          <a:noFill/>
        </p:spPr>
        <p:txBody>
          <a:bodyPr wrap="square" rtlCol="0">
            <a:spAutoFit/>
          </a:bodyPr>
          <a:lstStyle/>
          <a:p>
            <a:r>
              <a:rPr lang="pt-BR" sz="2200" b="1" dirty="0">
                <a:latin typeface="Arial Narrow" panose="020B0606020202030204" pitchFamily="34" charset="0"/>
              </a:rPr>
              <a:t>5. </a:t>
            </a:r>
            <a:r>
              <a:rPr lang="pt-BR" sz="2200" dirty="0">
                <a:latin typeface="Arial Narrow" panose="020B0606020202030204" pitchFamily="34" charset="0"/>
              </a:rPr>
              <a:t>(ENEM) – 2019. </a:t>
            </a:r>
          </a:p>
        </p:txBody>
      </p:sp>
      <p:sp>
        <p:nvSpPr>
          <p:cNvPr id="2" name="CaixaDeTexto 1">
            <a:extLst>
              <a:ext uri="{FF2B5EF4-FFF2-40B4-BE49-F238E27FC236}">
                <a16:creationId xmlns:a16="http://schemas.microsoft.com/office/drawing/2014/main" id="{27E8FA09-CA4E-C278-7DE7-91AEB63CAD2C}"/>
              </a:ext>
            </a:extLst>
          </p:cNvPr>
          <p:cNvSpPr txBox="1"/>
          <p:nvPr/>
        </p:nvSpPr>
        <p:spPr>
          <a:xfrm>
            <a:off x="475127" y="1578662"/>
            <a:ext cx="11259673" cy="2923877"/>
          </a:xfrm>
          <a:prstGeom prst="rect">
            <a:avLst/>
          </a:prstGeom>
          <a:solidFill>
            <a:schemeClr val="bg1">
              <a:lumMod val="95000"/>
            </a:schemeClr>
          </a:solidFill>
        </p:spPr>
        <p:txBody>
          <a:bodyPr wrap="square" rtlCol="0">
            <a:spAutoFit/>
          </a:bodyPr>
          <a:lstStyle/>
          <a:p>
            <a:pPr algn="just"/>
            <a:r>
              <a:rPr lang="pt-BR" sz="2300" dirty="0">
                <a:latin typeface="Arial Narrow" panose="020B0606020202030204" pitchFamily="34" charset="0"/>
              </a:rPr>
              <a:t>Estudante, para chegar à resposta da questão do Enem, realize a leitura analítica do texto, considerando o gênero textual abordado, bem como o enunciado: </a:t>
            </a:r>
            <a:r>
              <a:rPr lang="pt-BR" sz="2300" b="1" dirty="0">
                <a:latin typeface="Arial Narrow" panose="020B0606020202030204" pitchFamily="34" charset="0"/>
              </a:rPr>
              <a:t>“A viagem e a ausência remetem a um repertório poético tradicional. No poema, a voz lírica dialoga com essa tradição, repercutindo a”. </a:t>
            </a:r>
            <a:r>
              <a:rPr lang="pt-BR" sz="2300" dirty="0">
                <a:latin typeface="Arial Narrow" panose="020B0606020202030204" pitchFamily="34" charset="0"/>
              </a:rPr>
              <a:t>É importante também retomar as palavras/expressões-chave do texto e do enunciado: ‘viagem / poema / ausência´; ‘sentimento de luto´; ‘dialoga’, ‘é intensificado’. Após a leitura da questão, releia o poema, atente-se para a voz do eu lírico. Com o que esse eu lírico dialoga? Qual é o repertório poético e tradicional? Esse diálogo repercute com quê? Se necessário, releia o poema. Outro aspecto importante é considerar o título do texto, pois ele, geralmente, resume/apresenta a temática abordada.</a:t>
            </a:r>
          </a:p>
        </p:txBody>
      </p:sp>
    </p:spTree>
    <p:extLst>
      <p:ext uri="{BB962C8B-B14F-4D97-AF65-F5344CB8AC3E}">
        <p14:creationId xmlns:p14="http://schemas.microsoft.com/office/powerpoint/2010/main" val="282013523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99736-53DD-8D6E-3C0C-E38B64D7C706}"/>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1FF88E6C-E85A-D757-E812-33EB358B2FCB}"/>
              </a:ext>
            </a:extLst>
          </p:cNvPr>
          <p:cNvSpPr txBox="1"/>
          <p:nvPr/>
        </p:nvSpPr>
        <p:spPr>
          <a:xfrm>
            <a:off x="3048000" y="890419"/>
            <a:ext cx="6096000" cy="459485"/>
          </a:xfrm>
          <a:prstGeom prst="rect">
            <a:avLst/>
          </a:prstGeom>
          <a:noFill/>
        </p:spPr>
        <p:txBody>
          <a:bodyPr wrap="square">
            <a:spAutoFit/>
          </a:bodyPr>
          <a:lstStyle/>
          <a:p>
            <a:pPr algn="ctr">
              <a:lnSpc>
                <a:spcPct val="110000"/>
              </a:lnSpc>
              <a:spcAft>
                <a:spcPts val="800"/>
              </a:spcAf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A viagem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6" name="Tabela 5">
            <a:extLst>
              <a:ext uri="{FF2B5EF4-FFF2-40B4-BE49-F238E27FC236}">
                <a16:creationId xmlns:a16="http://schemas.microsoft.com/office/drawing/2014/main" id="{9C812A12-DBE4-3A21-C2C2-54C73CD4AFFB}"/>
              </a:ext>
            </a:extLst>
          </p:cNvPr>
          <p:cNvGraphicFramePr>
            <a:graphicFrameLocks noGrp="1"/>
          </p:cNvGraphicFramePr>
          <p:nvPr>
            <p:extLst>
              <p:ext uri="{D42A27DB-BD31-4B8C-83A1-F6EECF244321}">
                <p14:modId xmlns:p14="http://schemas.microsoft.com/office/powerpoint/2010/main" val="2288010017"/>
              </p:ext>
            </p:extLst>
          </p:nvPr>
        </p:nvGraphicFramePr>
        <p:xfrm>
          <a:off x="457200" y="1454771"/>
          <a:ext cx="11250706" cy="3947160"/>
        </p:xfrm>
        <a:graphic>
          <a:graphicData uri="http://schemas.openxmlformats.org/drawingml/2006/table">
            <a:tbl>
              <a:tblPr firstRow="1" bandRow="1">
                <a:tableStyleId>{5C22544A-7EE6-4342-B048-85BDC9FD1C3A}</a:tableStyleId>
              </a:tblPr>
              <a:tblGrid>
                <a:gridCol w="5625353">
                  <a:extLst>
                    <a:ext uri="{9D8B030D-6E8A-4147-A177-3AD203B41FA5}">
                      <a16:colId xmlns:a16="http://schemas.microsoft.com/office/drawing/2014/main" val="425087131"/>
                    </a:ext>
                  </a:extLst>
                </a:gridCol>
                <a:gridCol w="5625353">
                  <a:extLst>
                    <a:ext uri="{9D8B030D-6E8A-4147-A177-3AD203B41FA5}">
                      <a16:colId xmlns:a16="http://schemas.microsoft.com/office/drawing/2014/main" val="3941421449"/>
                    </a:ext>
                  </a:extLst>
                </a:gridCol>
              </a:tblGrid>
              <a:tr h="370840">
                <a:tc>
                  <a:txBody>
                    <a:bodyPr/>
                    <a:lstStyle/>
                    <a:p>
                      <a:r>
                        <a:rPr lang="pt-BR" sz="2300" b="0" kern="1200" dirty="0">
                          <a:solidFill>
                            <a:schemeClr val="tx1"/>
                          </a:solidFill>
                          <a:effectLst/>
                          <a:latin typeface="Arial Narrow" panose="020B0606020202030204" pitchFamily="34" charset="0"/>
                          <a:ea typeface="+mn-ea"/>
                          <a:cs typeface="+mn-cs"/>
                        </a:rPr>
                        <a:t>Que coisas devo levar </a:t>
                      </a:r>
                    </a:p>
                    <a:p>
                      <a:r>
                        <a:rPr lang="pt-BR" sz="2300" b="0" kern="1200" dirty="0">
                          <a:solidFill>
                            <a:schemeClr val="tx1"/>
                          </a:solidFill>
                          <a:effectLst/>
                          <a:latin typeface="Arial Narrow" panose="020B0606020202030204" pitchFamily="34" charset="0"/>
                          <a:ea typeface="+mn-ea"/>
                          <a:cs typeface="+mn-cs"/>
                        </a:rPr>
                        <a:t>nesta viagem em que partes? </a:t>
                      </a:r>
                    </a:p>
                    <a:p>
                      <a:r>
                        <a:rPr lang="pt-BR" sz="2300" b="0" kern="1200" dirty="0">
                          <a:solidFill>
                            <a:schemeClr val="tx1"/>
                          </a:solidFill>
                          <a:effectLst/>
                          <a:latin typeface="Arial Narrow" panose="020B0606020202030204" pitchFamily="34" charset="0"/>
                          <a:ea typeface="+mn-ea"/>
                          <a:cs typeface="+mn-cs"/>
                        </a:rPr>
                        <a:t>As cartas de navegação só servem </a:t>
                      </a:r>
                    </a:p>
                    <a:p>
                      <a:r>
                        <a:rPr lang="pt-BR" sz="2300" b="0" kern="1200" dirty="0">
                          <a:solidFill>
                            <a:schemeClr val="tx1"/>
                          </a:solidFill>
                          <a:effectLst/>
                          <a:latin typeface="Arial Narrow" panose="020B0606020202030204" pitchFamily="34" charset="0"/>
                          <a:ea typeface="+mn-ea"/>
                          <a:cs typeface="+mn-cs"/>
                        </a:rPr>
                        <a:t>a quem fica. </a:t>
                      </a:r>
                    </a:p>
                    <a:p>
                      <a:r>
                        <a:rPr lang="pt-BR" sz="2300" b="0" kern="1200" dirty="0">
                          <a:solidFill>
                            <a:schemeClr val="tx1"/>
                          </a:solidFill>
                          <a:effectLst/>
                          <a:latin typeface="Arial Narrow" panose="020B0606020202030204" pitchFamily="34" charset="0"/>
                          <a:ea typeface="+mn-ea"/>
                          <a:cs typeface="+mn-cs"/>
                        </a:rPr>
                        <a:t>Com que mapas desvendar </a:t>
                      </a:r>
                    </a:p>
                    <a:p>
                      <a:r>
                        <a:rPr lang="pt-BR" sz="2300" b="0" kern="1200" dirty="0">
                          <a:solidFill>
                            <a:schemeClr val="tx1"/>
                          </a:solidFill>
                          <a:effectLst/>
                          <a:latin typeface="Arial Narrow" panose="020B0606020202030204" pitchFamily="34" charset="0"/>
                          <a:ea typeface="+mn-ea"/>
                          <a:cs typeface="+mn-cs"/>
                        </a:rPr>
                        <a:t>um continente </a:t>
                      </a:r>
                    </a:p>
                    <a:p>
                      <a:r>
                        <a:rPr lang="pt-BR" sz="2300" b="0" kern="1200" dirty="0">
                          <a:solidFill>
                            <a:schemeClr val="tx1"/>
                          </a:solidFill>
                          <a:effectLst/>
                          <a:latin typeface="Arial Narrow" panose="020B0606020202030204" pitchFamily="34" charset="0"/>
                          <a:ea typeface="+mn-ea"/>
                          <a:cs typeface="+mn-cs"/>
                        </a:rPr>
                        <a:t>que falta? </a:t>
                      </a:r>
                    </a:p>
                    <a:p>
                      <a:r>
                        <a:rPr lang="pt-BR" sz="2300" b="0" kern="1200" dirty="0">
                          <a:solidFill>
                            <a:schemeClr val="tx1"/>
                          </a:solidFill>
                          <a:effectLst/>
                          <a:latin typeface="Arial Narrow" panose="020B0606020202030204" pitchFamily="34" charset="0"/>
                          <a:ea typeface="+mn-ea"/>
                          <a:cs typeface="+mn-cs"/>
                        </a:rPr>
                        <a:t>Estrangeira do teu corpo </a:t>
                      </a:r>
                    </a:p>
                    <a:p>
                      <a:r>
                        <a:rPr lang="pt-BR" sz="2300" b="0" kern="1200" dirty="0">
                          <a:solidFill>
                            <a:schemeClr val="tx1"/>
                          </a:solidFill>
                          <a:effectLst/>
                          <a:latin typeface="Arial Narrow" panose="020B0606020202030204" pitchFamily="34" charset="0"/>
                          <a:ea typeface="+mn-ea"/>
                          <a:cs typeface="+mn-cs"/>
                        </a:rPr>
                        <a:t>tão comum </a:t>
                      </a:r>
                    </a:p>
                    <a:p>
                      <a:r>
                        <a:rPr lang="pt-BR" sz="2300" b="0" kern="1200" dirty="0">
                          <a:solidFill>
                            <a:schemeClr val="tx1"/>
                          </a:solidFill>
                          <a:effectLst/>
                          <a:latin typeface="Arial Narrow" panose="020B0606020202030204" pitchFamily="34" charset="0"/>
                          <a:ea typeface="+mn-ea"/>
                          <a:cs typeface="+mn-cs"/>
                        </a:rPr>
                        <a:t>quantas línguas aprender</a:t>
                      </a:r>
                    </a:p>
                    <a:p>
                      <a:r>
                        <a:rPr lang="pt-BR" sz="2300" b="0" kern="1200" dirty="0">
                          <a:solidFill>
                            <a:schemeClr val="tx1"/>
                          </a:solidFill>
                          <a:effectLst/>
                          <a:latin typeface="Arial Narrow" panose="020B0606020202030204" pitchFamily="34" charset="0"/>
                          <a:ea typeface="+mn-ea"/>
                          <a:cs typeface="+mn-cs"/>
                        </a:rPr>
                        <a:t>para calar-me? </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r>
                        <a:rPr lang="pt-BR" sz="2300" b="0" kern="1200" dirty="0">
                          <a:solidFill>
                            <a:schemeClr val="tx1"/>
                          </a:solidFill>
                          <a:effectLst/>
                          <a:latin typeface="Arial Narrow" panose="020B0606020202030204" pitchFamily="34" charset="0"/>
                          <a:ea typeface="+mn-ea"/>
                          <a:cs typeface="+mn-cs"/>
                        </a:rPr>
                        <a:t>Também quem fica </a:t>
                      </a:r>
                    </a:p>
                    <a:p>
                      <a:r>
                        <a:rPr lang="pt-BR" sz="2300" b="0" kern="1200" dirty="0">
                          <a:solidFill>
                            <a:schemeClr val="tx1"/>
                          </a:solidFill>
                          <a:effectLst/>
                          <a:latin typeface="Arial Narrow" panose="020B0606020202030204" pitchFamily="34" charset="0"/>
                          <a:ea typeface="+mn-ea"/>
                          <a:cs typeface="+mn-cs"/>
                        </a:rPr>
                        <a:t>procura </a:t>
                      </a:r>
                    </a:p>
                    <a:p>
                      <a:r>
                        <a:rPr lang="pt-BR" sz="2300" b="0" kern="1200" dirty="0">
                          <a:solidFill>
                            <a:schemeClr val="tx1"/>
                          </a:solidFill>
                          <a:effectLst/>
                          <a:latin typeface="Arial Narrow" panose="020B0606020202030204" pitchFamily="34" charset="0"/>
                          <a:ea typeface="+mn-ea"/>
                          <a:cs typeface="+mn-cs"/>
                        </a:rPr>
                        <a:t>um oriente. </a:t>
                      </a:r>
                    </a:p>
                    <a:p>
                      <a:r>
                        <a:rPr lang="pt-BR" sz="2300" b="0" kern="1200" dirty="0">
                          <a:solidFill>
                            <a:schemeClr val="tx1"/>
                          </a:solidFill>
                          <a:effectLst/>
                          <a:latin typeface="Arial Narrow" panose="020B0606020202030204" pitchFamily="34" charset="0"/>
                          <a:ea typeface="+mn-ea"/>
                          <a:cs typeface="+mn-cs"/>
                        </a:rPr>
                        <a:t>Também </a:t>
                      </a:r>
                    </a:p>
                    <a:p>
                      <a:r>
                        <a:rPr lang="pt-BR" sz="2300" b="0" kern="1200" dirty="0">
                          <a:solidFill>
                            <a:schemeClr val="tx1"/>
                          </a:solidFill>
                          <a:effectLst/>
                          <a:latin typeface="Arial Narrow" panose="020B0606020202030204" pitchFamily="34" charset="0"/>
                          <a:ea typeface="+mn-ea"/>
                          <a:cs typeface="+mn-cs"/>
                        </a:rPr>
                        <a:t>a quem fica </a:t>
                      </a:r>
                    </a:p>
                    <a:p>
                      <a:r>
                        <a:rPr lang="pt-BR" sz="2300" b="0" kern="1200" dirty="0">
                          <a:solidFill>
                            <a:schemeClr val="tx1"/>
                          </a:solidFill>
                          <a:effectLst/>
                          <a:latin typeface="Arial Narrow" panose="020B0606020202030204" pitchFamily="34" charset="0"/>
                          <a:ea typeface="+mn-ea"/>
                          <a:cs typeface="+mn-cs"/>
                        </a:rPr>
                        <a:t>cabe uma paisagem nova </a:t>
                      </a:r>
                    </a:p>
                    <a:p>
                      <a:r>
                        <a:rPr lang="pt-BR" sz="2300" b="0" kern="1200" dirty="0">
                          <a:solidFill>
                            <a:schemeClr val="tx1"/>
                          </a:solidFill>
                          <a:effectLst/>
                          <a:latin typeface="Arial Narrow" panose="020B0606020202030204" pitchFamily="34" charset="0"/>
                          <a:ea typeface="+mn-ea"/>
                          <a:cs typeface="+mn-cs"/>
                        </a:rPr>
                        <a:t>e a travessia insone do desconhecido </a:t>
                      </a:r>
                    </a:p>
                    <a:p>
                      <a:r>
                        <a:rPr lang="pt-BR" sz="2300" b="0" kern="1200" dirty="0">
                          <a:solidFill>
                            <a:schemeClr val="tx1"/>
                          </a:solidFill>
                          <a:effectLst/>
                          <a:latin typeface="Arial Narrow" panose="020B0606020202030204" pitchFamily="34" charset="0"/>
                          <a:ea typeface="+mn-ea"/>
                          <a:cs typeface="+mn-cs"/>
                        </a:rPr>
                        <a:t>e a alegria difícil da descoberta. </a:t>
                      </a:r>
                    </a:p>
                    <a:p>
                      <a:r>
                        <a:rPr lang="pt-BR" sz="2300" b="0" kern="1200" dirty="0">
                          <a:solidFill>
                            <a:schemeClr val="tx1"/>
                          </a:solidFill>
                          <a:effectLst/>
                          <a:latin typeface="Arial Narrow" panose="020B0606020202030204" pitchFamily="34" charset="0"/>
                          <a:ea typeface="+mn-ea"/>
                          <a:cs typeface="+mn-cs"/>
                        </a:rPr>
                        <a:t>O que levas do que fica,</a:t>
                      </a:r>
                    </a:p>
                    <a:p>
                      <a:r>
                        <a:rPr lang="pt-BR" sz="2300" b="0" kern="1200" dirty="0">
                          <a:solidFill>
                            <a:schemeClr val="tx1"/>
                          </a:solidFill>
                          <a:effectLst/>
                          <a:latin typeface="Arial Narrow" panose="020B0606020202030204" pitchFamily="34" charset="0"/>
                          <a:ea typeface="+mn-ea"/>
                          <a:cs typeface="+mn-cs"/>
                        </a:rPr>
                        <a:t>o que, do que levas, retiro? </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51205733"/>
                  </a:ext>
                </a:extLst>
              </a:tr>
            </a:tbl>
          </a:graphicData>
        </a:graphic>
      </p:graphicFrame>
      <p:sp>
        <p:nvSpPr>
          <p:cNvPr id="8" name="CaixaDeTexto 7">
            <a:extLst>
              <a:ext uri="{FF2B5EF4-FFF2-40B4-BE49-F238E27FC236}">
                <a16:creationId xmlns:a16="http://schemas.microsoft.com/office/drawing/2014/main" id="{CA32A89B-7760-806D-BA3D-51BED27BCB56}"/>
              </a:ext>
            </a:extLst>
          </p:cNvPr>
          <p:cNvSpPr txBox="1"/>
          <p:nvPr/>
        </p:nvSpPr>
        <p:spPr>
          <a:xfrm>
            <a:off x="457200" y="5506798"/>
            <a:ext cx="11250706" cy="326693"/>
          </a:xfrm>
          <a:prstGeom prst="rect">
            <a:avLst/>
          </a:prstGeom>
          <a:noFill/>
        </p:spPr>
        <p:txBody>
          <a:bodyPr wrap="square">
            <a:spAutoFit/>
          </a:bodyPr>
          <a:lstStyle/>
          <a:p>
            <a:pPr algn="r">
              <a:lnSpc>
                <a:spcPct val="107000"/>
              </a:lnSpc>
              <a:spcAft>
                <a:spcPts val="800"/>
              </a:spcAft>
              <a:buNone/>
            </a:pPr>
            <a:r>
              <a:rPr lang="pt-BR" sz="1500" kern="100" dirty="0">
                <a:effectLst/>
                <a:latin typeface="Arial Narrow" panose="020B0606020202030204" pitchFamily="34" charset="0"/>
                <a:ea typeface="Calibri" panose="020F0502020204030204" pitchFamily="34" charset="0"/>
                <a:cs typeface="Arial" panose="020B0604020202020204" pitchFamily="34" charset="0"/>
              </a:rPr>
              <a:t>MARQUES, A. M. In: SANT’ANNA, A. (Org.). Rua </a:t>
            </a:r>
            <a:r>
              <a:rPr lang="pt-BR" sz="1500" kern="100" dirty="0" err="1">
                <a:effectLst/>
                <a:latin typeface="Arial Narrow" panose="020B0606020202030204" pitchFamily="34" charset="0"/>
                <a:ea typeface="Calibri" panose="020F0502020204030204" pitchFamily="34" charset="0"/>
                <a:cs typeface="Arial" panose="020B0604020202020204" pitchFamily="34" charset="0"/>
              </a:rPr>
              <a:t>Aribau</a:t>
            </a:r>
            <a:r>
              <a:rPr lang="pt-BR" sz="1500" kern="100" dirty="0">
                <a:effectLst/>
                <a:latin typeface="Arial Narrow" panose="020B0606020202030204" pitchFamily="34" charset="0"/>
                <a:ea typeface="Calibri" panose="020F0502020204030204" pitchFamily="34" charset="0"/>
                <a:cs typeface="Arial" panose="020B0604020202020204" pitchFamily="34" charset="0"/>
              </a:rPr>
              <a:t>. Porto Alegre: </a:t>
            </a:r>
            <a:r>
              <a:rPr lang="pt-BR" sz="1500" kern="100" dirty="0" err="1">
                <a:effectLst/>
                <a:latin typeface="Arial Narrow" panose="020B0606020202030204" pitchFamily="34" charset="0"/>
                <a:ea typeface="Calibri" panose="020F0502020204030204" pitchFamily="34" charset="0"/>
                <a:cs typeface="Arial" panose="020B0604020202020204" pitchFamily="34" charset="0"/>
              </a:rPr>
              <a:t>Tag</a:t>
            </a:r>
            <a:r>
              <a:rPr lang="pt-BR" sz="1500" kern="100" dirty="0">
                <a:effectLst/>
                <a:latin typeface="Arial Narrow" panose="020B0606020202030204" pitchFamily="34" charset="0"/>
                <a:ea typeface="Calibri" panose="020F0502020204030204" pitchFamily="34" charset="0"/>
                <a:cs typeface="Arial" panose="020B0604020202020204" pitchFamily="34" charset="0"/>
              </a:rPr>
              <a:t>, 2018. </a:t>
            </a:r>
            <a:endParaRPr lang="pt-BR" sz="15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8749518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21932-9FF4-C7F8-EA73-EAC884998705}"/>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E0C57F07-045C-4BB1-3E65-F7E186DF7A39}"/>
              </a:ext>
            </a:extLst>
          </p:cNvPr>
          <p:cNvSpPr txBox="1"/>
          <p:nvPr/>
        </p:nvSpPr>
        <p:spPr>
          <a:xfrm>
            <a:off x="475129" y="1004047"/>
            <a:ext cx="11241742" cy="3000821"/>
          </a:xfrm>
          <a:prstGeom prst="rect">
            <a:avLst/>
          </a:prstGeom>
          <a:noFill/>
        </p:spPr>
        <p:txBody>
          <a:bodyPr wrap="square" rtlCol="0">
            <a:spAutoFit/>
          </a:bodyPr>
          <a:lstStyle/>
          <a:p>
            <a:pPr algn="just"/>
            <a:r>
              <a:rPr lang="pt-BR" sz="2400" dirty="0">
                <a:latin typeface="Arial Narrow" panose="020B0606020202030204" pitchFamily="34" charset="0"/>
              </a:rPr>
              <a:t>A viagem e a ausência remetem a um repertório poético tradicional. No poema, a voz lírica dialoga com essa tradição, repercutindo a </a:t>
            </a:r>
          </a:p>
          <a:p>
            <a:pPr algn="just"/>
            <a:r>
              <a:rPr lang="pt-BR" sz="2400" dirty="0">
                <a:latin typeface="Arial Narrow" panose="020B0606020202030204" pitchFamily="34" charset="0"/>
              </a:rPr>
              <a:t>(A) saudade como experiência de apatia. </a:t>
            </a:r>
          </a:p>
          <a:p>
            <a:pPr algn="just"/>
            <a:r>
              <a:rPr lang="pt-BR" sz="2400" dirty="0">
                <a:latin typeface="Arial Narrow" panose="020B0606020202030204" pitchFamily="34" charset="0"/>
              </a:rPr>
              <a:t>(B) presença da fragmentação da identidade. </a:t>
            </a:r>
          </a:p>
          <a:p>
            <a:pPr algn="just"/>
            <a:r>
              <a:rPr lang="pt-BR" sz="2400" dirty="0">
                <a:latin typeface="Arial Narrow" panose="020B0606020202030204" pitchFamily="34" charset="0"/>
              </a:rPr>
              <a:t>(C) negação do desejo como expressão de culpa. </a:t>
            </a:r>
          </a:p>
          <a:p>
            <a:pPr algn="just"/>
            <a:r>
              <a:rPr lang="pt-BR" sz="2400" dirty="0">
                <a:latin typeface="Arial Narrow" panose="020B0606020202030204" pitchFamily="34" charset="0"/>
              </a:rPr>
              <a:t>(D) persistência da memória na valorização do passado.</a:t>
            </a:r>
          </a:p>
          <a:p>
            <a:pPr algn="just"/>
            <a:r>
              <a:rPr lang="pt-BR" sz="2400" dirty="0">
                <a:latin typeface="Arial Narrow" panose="020B0606020202030204" pitchFamily="34" charset="0"/>
              </a:rPr>
              <a:t>(E) revelação de rumos projetada pela vivência da solidão.</a:t>
            </a:r>
          </a:p>
          <a:p>
            <a:pPr algn="just"/>
            <a:endParaRPr lang="pt-BR" sz="800" dirty="0">
              <a:latin typeface="Arial Narrow" panose="020B0606020202030204" pitchFamily="34" charset="0"/>
            </a:endParaRPr>
          </a:p>
          <a:p>
            <a:pPr algn="r"/>
            <a:r>
              <a:rPr lang="pt-BR" sz="1300" dirty="0">
                <a:latin typeface="Arial Narrow" panose="020B0606020202030204" pitchFamily="34" charset="0"/>
              </a:rPr>
              <a:t>Disponível em: https://download.inep.gov.br/</a:t>
            </a:r>
            <a:r>
              <a:rPr lang="pt-BR" sz="1300" dirty="0" err="1">
                <a:latin typeface="Arial Narrow" panose="020B0606020202030204" pitchFamily="34" charset="0"/>
              </a:rPr>
              <a:t>educacao_basica</a:t>
            </a:r>
            <a:r>
              <a:rPr lang="pt-BR" sz="1300" dirty="0">
                <a:latin typeface="Arial Narrow" panose="020B0606020202030204" pitchFamily="34" charset="0"/>
              </a:rPr>
              <a:t>/</a:t>
            </a:r>
            <a:r>
              <a:rPr lang="pt-BR" sz="1300" dirty="0" err="1">
                <a:latin typeface="Arial Narrow" panose="020B0606020202030204" pitchFamily="34" charset="0"/>
              </a:rPr>
              <a:t>enem</a:t>
            </a:r>
            <a:r>
              <a:rPr lang="pt-BR" sz="1300" dirty="0">
                <a:latin typeface="Arial Narrow" panose="020B0606020202030204" pitchFamily="34" charset="0"/>
              </a:rPr>
              <a:t>/provas/2019/2019_PV_impresso_D1_CD1.pdf. Acesso em: 3 nov. 2025.</a:t>
            </a:r>
          </a:p>
        </p:txBody>
      </p:sp>
    </p:spTree>
    <p:extLst>
      <p:ext uri="{BB962C8B-B14F-4D97-AF65-F5344CB8AC3E}">
        <p14:creationId xmlns:p14="http://schemas.microsoft.com/office/powerpoint/2010/main" val="415232902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0AE25-7EEB-4678-E410-B04E651923AA}"/>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4B93ADE4-64AC-0C73-8DE0-CD6286FA1535}"/>
              </a:ext>
            </a:extLst>
          </p:cNvPr>
          <p:cNvSpPr txBox="1"/>
          <p:nvPr/>
        </p:nvSpPr>
        <p:spPr>
          <a:xfrm>
            <a:off x="421340" y="1499315"/>
            <a:ext cx="11358283" cy="5170646"/>
          </a:xfrm>
          <a:prstGeom prst="rect">
            <a:avLst/>
          </a:prstGeom>
          <a:noFill/>
        </p:spPr>
        <p:txBody>
          <a:bodyPr wrap="square" rtlCol="0">
            <a:spAutoFit/>
          </a:bodyPr>
          <a:lstStyle/>
          <a:p>
            <a:pPr indent="538163" algn="just"/>
            <a:r>
              <a:rPr lang="pt-BR" sz="2200" dirty="0">
                <a:latin typeface="Arial Narrow" panose="020B0606020202030204" pitchFamily="34" charset="0"/>
              </a:rPr>
              <a:t>Na obra literária “Torto Arado”, Itamar Vieira retrata uma comunidade quilombola na fazenda Água Negra, na Bahia, relatando aspectos socioculturais relevantes para essa população afrodescendente, como os rituais religiosos e os saberes tradicionais passados pelas gerações. Fora da ficção, é nítido que a sociedade brasileira não valoriza a herança africana presente desde a histórica formação nacional. Essa problemática da invisibilidade decorre da mentalidade colonial eurocêntrica, bem como da lacuna educacional no tocante ao resgate da cultura afro-brasileira.</a:t>
            </a:r>
          </a:p>
          <a:p>
            <a:pPr indent="538163" algn="just"/>
            <a:r>
              <a:rPr lang="pt-BR" sz="2200" dirty="0">
                <a:latin typeface="Arial Narrow" panose="020B0606020202030204" pitchFamily="34" charset="0"/>
              </a:rPr>
              <a:t>Dado o exposto, pode-se considerar a persistência de ideais eurocêntricos como empecilho para o reconhecimento do vasto legado africano no país, uma vez que tais formas de conhecimento são estigmatizadas em detrimento da valorização dos costumes hegemônicos dos colonizadores. Tal questão pode ser verificada sob o conceito de “racismo estrutural”, cunhado pelo antropólogo Silvio Almeida, em razão da naturalização do racismo em diversas esferas, a exemplo da linguagem e do uso de expressões como “magia negra” para vincular um sentido negativo ao que é negro. Dessa forma, o pensamento de desvalorização da herança africana se materializa no cotidiano, conforme denunciado por Almeida, e distancia a nação do desejo de aprender acerca dos costumes e valores africanos, ao atribuir estereótipos de desqualificação a esses saberes, o que aprofunda o óbice.</a:t>
            </a:r>
          </a:p>
        </p:txBody>
      </p:sp>
      <p:sp>
        <p:nvSpPr>
          <p:cNvPr id="3" name="CaixaDeTexto 2">
            <a:extLst>
              <a:ext uri="{FF2B5EF4-FFF2-40B4-BE49-F238E27FC236}">
                <a16:creationId xmlns:a16="http://schemas.microsoft.com/office/drawing/2014/main" id="{42572642-30CA-371E-A1A9-187807B774D8}"/>
              </a:ext>
            </a:extLst>
          </p:cNvPr>
          <p:cNvSpPr txBox="1"/>
          <p:nvPr/>
        </p:nvSpPr>
        <p:spPr>
          <a:xfrm>
            <a:off x="421340" y="882588"/>
            <a:ext cx="11358283" cy="446276"/>
          </a:xfrm>
          <a:prstGeom prst="rect">
            <a:avLst/>
          </a:prstGeom>
          <a:noFill/>
        </p:spPr>
        <p:txBody>
          <a:bodyPr wrap="square">
            <a:spAutoFit/>
          </a:bodyPr>
          <a:lstStyle/>
          <a:p>
            <a:pPr algn="ctr"/>
            <a:r>
              <a:rPr lang="pt-BR" sz="2300" dirty="0">
                <a:latin typeface="Arial Narrow" panose="020B0606020202030204" pitchFamily="34" charset="0"/>
              </a:rPr>
              <a:t>Tema (2024): </a:t>
            </a:r>
            <a:r>
              <a:rPr lang="pt-BR" sz="2300" b="1" dirty="0">
                <a:latin typeface="Arial Narrow" panose="020B0606020202030204" pitchFamily="34" charset="0"/>
              </a:rPr>
              <a:t>"Desafios para a valorização da herança africana no Brasil"</a:t>
            </a:r>
          </a:p>
        </p:txBody>
      </p:sp>
    </p:spTree>
    <p:extLst>
      <p:ext uri="{BB962C8B-B14F-4D97-AF65-F5344CB8AC3E}">
        <p14:creationId xmlns:p14="http://schemas.microsoft.com/office/powerpoint/2010/main" val="4837779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EEEF6-919B-72B1-8C10-CC299823E5EC}"/>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787C7607-39C3-F892-8609-A0A967324096}"/>
              </a:ext>
            </a:extLst>
          </p:cNvPr>
          <p:cNvSpPr txBox="1"/>
          <p:nvPr/>
        </p:nvSpPr>
        <p:spPr>
          <a:xfrm>
            <a:off x="430305" y="1104868"/>
            <a:ext cx="11331389" cy="5170646"/>
          </a:xfrm>
          <a:prstGeom prst="rect">
            <a:avLst/>
          </a:prstGeom>
          <a:noFill/>
        </p:spPr>
        <p:txBody>
          <a:bodyPr wrap="square" rtlCol="0">
            <a:spAutoFit/>
          </a:bodyPr>
          <a:lstStyle/>
          <a:p>
            <a:pPr indent="538163" algn="just"/>
            <a:r>
              <a:rPr lang="pt-BR" sz="2200" dirty="0">
                <a:latin typeface="Arial Narrow" panose="020B0606020202030204" pitchFamily="34" charset="0"/>
              </a:rPr>
              <a:t>Além disso, é notória a falha educacional brasileira no que se refere ao resgate da cultura afro-brasileira, presente em canções, ritmos, festas populares e diversas manifestações importantes para o patrimônio nacional. Nesse viés, embora a Lei de Diretrizes e Base preconize o ensino obrigatório da história africana no ambiente escolar, ainda há uma escassez de programas nesse âmbito, na medida em que observa-se um amplo desconhecimento acerca das grandes personalidades negras ou de suas origens (como o escritor Machado de Assis, muitas vezes representado como branco), bem como do heroísmo dos abolicionistas, a exemplo do advogado Luiz Gama. Dessa maneira, elementos culturais, como a literatura negra, são esquecidos por parte da população, o que destona da proposta memorialística da LDB.</a:t>
            </a:r>
          </a:p>
          <a:p>
            <a:pPr indent="538163" algn="just"/>
            <a:r>
              <a:rPr lang="pt-BR" sz="2200" dirty="0">
                <a:latin typeface="Arial Narrow" panose="020B0606020202030204" pitchFamily="34" charset="0"/>
              </a:rPr>
              <a:t>Portanto, é preciso reconhecer e valorizar a herança africana no Brasil. Para isso, o Governo Federal, em parceria com as secretarias estaduais de educação, deve ampliar as campanhas de valorização da cultura africana, sob um viés afrocentrado, por meio de votação entre deputados e senadores — responsáveis pela aprovação da Lei Orçamentária Anual (LOA) —, com a finalidade de combater a visão eurocêntrica presente na sociedade, promovendo o aprendizado da história sob a ótica dos afrodescendentes. Ainda, cabe ao Ministério da Educação, como responsável pela elaboração de políticas públicas de educação, fomentar palestras socioeducativas, ministradas por pedagogos negros, nas</a:t>
            </a:r>
          </a:p>
        </p:txBody>
      </p:sp>
    </p:spTree>
    <p:extLst>
      <p:ext uri="{BB962C8B-B14F-4D97-AF65-F5344CB8AC3E}">
        <p14:creationId xmlns:p14="http://schemas.microsoft.com/office/powerpoint/2010/main" val="221781159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2495E-3C16-B5A7-A65E-74551679284B}"/>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E56F407D-E232-3771-ADB5-A4D8817986AA}"/>
              </a:ext>
            </a:extLst>
          </p:cNvPr>
          <p:cNvSpPr txBox="1"/>
          <p:nvPr/>
        </p:nvSpPr>
        <p:spPr>
          <a:xfrm>
            <a:off x="412376" y="979362"/>
            <a:ext cx="11331389" cy="1261884"/>
          </a:xfrm>
          <a:prstGeom prst="rect">
            <a:avLst/>
          </a:prstGeom>
          <a:noFill/>
        </p:spPr>
        <p:txBody>
          <a:bodyPr wrap="square" rtlCol="0">
            <a:spAutoFit/>
          </a:bodyPr>
          <a:lstStyle/>
          <a:p>
            <a:pPr algn="just"/>
            <a:r>
              <a:rPr lang="pt-BR" sz="2200" dirty="0">
                <a:latin typeface="Arial Narrow" panose="020B0606020202030204" pitchFamily="34" charset="0"/>
              </a:rPr>
              <a:t>instituições escolares, a fim de disseminar o conhecimento acerca o inestimável legado africano na história e na cultura do país. Nessa perspectiva, o panorama diverso destacado em “Torto Arado” será devidamente valorizado pela sociedade brasileira.</a:t>
            </a:r>
          </a:p>
          <a:p>
            <a:pPr algn="r"/>
            <a:r>
              <a:rPr lang="pt-BR" sz="1000" dirty="0">
                <a:latin typeface="Arial Narrow" panose="020B0606020202030204" pitchFamily="34" charset="0"/>
              </a:rPr>
              <a:t>Disponível em: https://g1.globo.com/</a:t>
            </a:r>
            <a:r>
              <a:rPr lang="pt-BR" sz="1000" dirty="0" err="1">
                <a:latin typeface="Arial Narrow" panose="020B0606020202030204" pitchFamily="34" charset="0"/>
              </a:rPr>
              <a:t>educacao</a:t>
            </a:r>
            <a:r>
              <a:rPr lang="pt-BR" sz="1000" dirty="0">
                <a:latin typeface="Arial Narrow" panose="020B0606020202030204" pitchFamily="34" charset="0"/>
              </a:rPr>
              <a:t>/</a:t>
            </a:r>
            <a:r>
              <a:rPr lang="pt-BR" sz="1000" dirty="0" err="1">
                <a:latin typeface="Arial Narrow" panose="020B0606020202030204" pitchFamily="34" charset="0"/>
              </a:rPr>
              <a:t>enem</a:t>
            </a:r>
            <a:r>
              <a:rPr lang="pt-BR" sz="1000" dirty="0">
                <a:latin typeface="Arial Narrow" panose="020B0606020202030204" pitchFamily="34" charset="0"/>
              </a:rPr>
              <a:t>/2024/noticia/2025/03/14/enem-2024-leia-redacoes-nota-mil.ghtml. Acesso em: 27 nov. 2025</a:t>
            </a:r>
            <a:endParaRPr lang="pt-BR" sz="2200" dirty="0">
              <a:latin typeface="Arial Narrow" panose="020B0606020202030204" pitchFamily="34" charset="0"/>
            </a:endParaRPr>
          </a:p>
        </p:txBody>
      </p:sp>
      <p:sp>
        <p:nvSpPr>
          <p:cNvPr id="3" name="CaixaDeTexto 2">
            <a:extLst>
              <a:ext uri="{FF2B5EF4-FFF2-40B4-BE49-F238E27FC236}">
                <a16:creationId xmlns:a16="http://schemas.microsoft.com/office/drawing/2014/main" id="{3295A07C-7898-7564-C4A7-2D666317215B}"/>
              </a:ext>
            </a:extLst>
          </p:cNvPr>
          <p:cNvSpPr txBox="1"/>
          <p:nvPr/>
        </p:nvSpPr>
        <p:spPr>
          <a:xfrm>
            <a:off x="412376" y="2558753"/>
            <a:ext cx="11331388" cy="3631763"/>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6.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(REDAÇÃO / ENEM - 2024) – Com a ajuda do seu professor(a), analise a Redação Nota Mil (Enem), fazendo o que se pede: Qual é a “tese” defendida nesse texto? / Na construção da tese, qual é “a expressão que liga a defesa do ponto de vista” à contextualização no primeiro parágrafo? / Ainda na elaboração da tese, qual é “a expressão modalizadora do discurso” que está presente nessa tese? / Sublinhe, no texto, um “argumento de autoridade” (repertório sociocultural). / Sublinhe em todos os “tópicos frasais” (primeiro período), dos parágrafos de desenvolvimento, “palavras/ expressões-chave” que retomam o tema ou na tese. / Sublinhe no texto, o máximo de “elementos articuladores” que você encontrar (se possível observe as relações estabelecidas por eles: de conformidade, finalidade, oposição, causa/consequência, conclusão, acréscimo de argumento etc.). / Sublinhe no texto, os” modalizadores do discurso” que você encontrar. / Sublinhe todas as “palavras/expressões-chave” que,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3625619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B1CC96-C386-DD54-EEC2-1FB0F449D80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A1E534D-F49A-E900-3588-6DBAE2419E4B}"/>
              </a:ext>
            </a:extLst>
          </p:cNvPr>
          <p:cNvSpPr txBox="1"/>
          <p:nvPr/>
        </p:nvSpPr>
        <p:spPr>
          <a:xfrm>
            <a:off x="430306" y="980965"/>
            <a:ext cx="11331388" cy="1508105"/>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no decorrer do texto, retomam aspectos do tema e da tese. / Sublinhe no parágrafo de conclusão, palavras/expressões-chave que retomam o tema e a tese. / Considere a intervenção social (solução possível para o problema discutido) e sublinhe, “os agentes” / “as ações” / “o meio” / “a finalidade” e o “detalhamento”.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897692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9A804D-75BC-23C6-263C-1E1DA4A1B0D8}"/>
            </a:ext>
          </a:extLst>
        </p:cNvPr>
        <p:cNvGrpSpPr/>
        <p:nvPr/>
      </p:nvGrpSpPr>
      <p:grpSpPr>
        <a:xfrm>
          <a:off x="0" y="0"/>
          <a:ext cx="0" cy="0"/>
          <a:chOff x="0" y="0"/>
          <a:chExt cx="0" cy="0"/>
        </a:xfrm>
      </p:grpSpPr>
      <p:pic>
        <p:nvPicPr>
          <p:cNvPr id="2" name="Imagem 1" descr="Interface gráfica do usuário, Aplicativo&#10;&#10;O conteúdo gerado por IA pode estar incorreto.">
            <a:extLst>
              <a:ext uri="{FF2B5EF4-FFF2-40B4-BE49-F238E27FC236}">
                <a16:creationId xmlns:a16="http://schemas.microsoft.com/office/drawing/2014/main" id="{2CEFD80B-D067-B5A1-857F-7A43895513E4}"/>
              </a:ext>
            </a:extLst>
          </p:cNvPr>
          <p:cNvPicPr>
            <a:picLocks noChangeAspect="1"/>
          </p:cNvPicPr>
          <p:nvPr/>
        </p:nvPicPr>
        <p:blipFill rotWithShape="1">
          <a:blip r:embed="rId2">
            <a:extLst>
              <a:ext uri="{28A0092B-C50C-407E-A947-70E740481C1C}">
                <a14:useLocalDpi xmlns:a14="http://schemas.microsoft.com/office/drawing/2010/main" val="0"/>
              </a:ext>
            </a:extLst>
          </a:blip>
          <a:srcRect t="3531" b="15196"/>
          <a:stretch>
            <a:fillRect/>
          </a:stretch>
        </p:blipFill>
        <p:spPr bwMode="auto">
          <a:xfrm>
            <a:off x="570901" y="841228"/>
            <a:ext cx="3561828" cy="1411668"/>
          </a:xfrm>
          <a:prstGeom prst="rect">
            <a:avLst/>
          </a:prstGeom>
          <a:noFill/>
          <a:ln>
            <a:noFill/>
          </a:ln>
          <a:extLst>
            <a:ext uri="{53640926-AAD7-44D8-BBD7-CCE9431645EC}">
              <a14:shadowObscured xmlns:a14="http://schemas.microsoft.com/office/drawing/2010/main"/>
            </a:ext>
          </a:extLst>
        </p:spPr>
      </p:pic>
      <p:sp>
        <p:nvSpPr>
          <p:cNvPr id="3" name="CaixaDeTexto 2">
            <a:extLst>
              <a:ext uri="{FF2B5EF4-FFF2-40B4-BE49-F238E27FC236}">
                <a16:creationId xmlns:a16="http://schemas.microsoft.com/office/drawing/2014/main" id="{8751EEAB-3002-1666-B30C-65FF4628AF39}"/>
              </a:ext>
            </a:extLst>
          </p:cNvPr>
          <p:cNvSpPr txBox="1"/>
          <p:nvPr/>
        </p:nvSpPr>
        <p:spPr>
          <a:xfrm>
            <a:off x="499183" y="2438400"/>
            <a:ext cx="11271476" cy="3816429"/>
          </a:xfrm>
          <a:prstGeom prst="rect">
            <a:avLst/>
          </a:prstGeom>
          <a:solidFill>
            <a:schemeClr val="bg1">
              <a:lumMod val="95000"/>
            </a:schemeClr>
          </a:solidFill>
        </p:spPr>
        <p:txBody>
          <a:bodyPr wrap="square" rtlCol="0">
            <a:spAutoFit/>
          </a:bodyPr>
          <a:lstStyle/>
          <a:p>
            <a:pPr algn="just"/>
            <a:r>
              <a:rPr lang="pt-BR" sz="2200" dirty="0">
                <a:latin typeface="Arial Narrow" panose="020B0606020202030204" pitchFamily="34" charset="0"/>
              </a:rPr>
              <a:t>Estudante, para chegar às respostas das questões da UFG, realize a leitura analítica dos textos, considerando os gêneros textuais abordados, bem como cada enunciado: “</a:t>
            </a:r>
            <a:r>
              <a:rPr lang="pt-BR" sz="2200" b="1" dirty="0">
                <a:latin typeface="Arial Narrow" panose="020B0606020202030204" pitchFamily="34" charset="0"/>
              </a:rPr>
              <a:t>A fim de provocar a reflexão sobre como os influenciadores atuam socialmente, o texto de opinião e a charge mobilizam, respectivamente, a</a:t>
            </a:r>
            <a:r>
              <a:rPr lang="pt-BR" sz="2200" dirty="0">
                <a:latin typeface="Arial Narrow" panose="020B0606020202030204" pitchFamily="34" charset="0"/>
              </a:rPr>
              <a:t>”. É importante também retomar as palavras/expressões-chave do texto e do enunciado: ‘provocar a reflexão´; ‘influenciadores atuam socialmente´; ‘texto de opinião e a charge mobilizam’; ‘respectivamente’. Atente-se que, no próprio enunciado, já são informados os gêneros textuais. Essa é uma importante informação para se chegar ao gabarito. / Enunciado: “</a:t>
            </a:r>
            <a:r>
              <a:rPr lang="pt-BR" sz="2200" b="1" dirty="0">
                <a:latin typeface="Arial Narrow" panose="020B0606020202030204" pitchFamily="34" charset="0"/>
              </a:rPr>
              <a:t>Comparando os textos, evidencia-se que, diferentemente do texto de opinião, a charge”. </a:t>
            </a:r>
            <a:r>
              <a:rPr lang="pt-BR" sz="2200" dirty="0">
                <a:latin typeface="Arial Narrow" panose="020B0606020202030204" pitchFamily="34" charset="0"/>
              </a:rPr>
              <a:t>Palavras-chave: ‘Comparando’; ‘evidencia-se’; ‘diferentemente’; ‘texto de opinião’; ‘charge’. Na comparação/análise de dois ou mais textos, é fundamental identificar se as temáticas dialogam, por exemplo, fazendo perguntas tais como: Qual a temática do texto I? E do texto II? / O que ambos têm em comum? / Ambos têm o mesmo posicionamento? </a:t>
            </a:r>
          </a:p>
        </p:txBody>
      </p:sp>
    </p:spTree>
    <p:extLst>
      <p:ext uri="{BB962C8B-B14F-4D97-AF65-F5344CB8AC3E}">
        <p14:creationId xmlns:p14="http://schemas.microsoft.com/office/powerpoint/2010/main" val="268852322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97538-BCBA-3516-FB8E-3F7427432236}"/>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298A9ED0-2AFD-F439-0720-A3277FC5ADF1}"/>
              </a:ext>
            </a:extLst>
          </p:cNvPr>
          <p:cNvSpPr txBox="1"/>
          <p:nvPr/>
        </p:nvSpPr>
        <p:spPr>
          <a:xfrm>
            <a:off x="416858" y="2599006"/>
            <a:ext cx="11358283" cy="3816429"/>
          </a:xfrm>
          <a:prstGeom prst="rect">
            <a:avLst/>
          </a:prstGeom>
          <a:noFill/>
        </p:spPr>
        <p:txBody>
          <a:bodyPr wrap="square" rtlCol="0">
            <a:spAutoFit/>
          </a:bodyPr>
          <a:lstStyle/>
          <a:p>
            <a:pPr algn="just"/>
            <a:r>
              <a:rPr lang="pt-BR" sz="2200" dirty="0">
                <a:latin typeface="Arial Narrow" panose="020B0606020202030204" pitchFamily="34" charset="0"/>
              </a:rPr>
              <a:t>Éramos 26, e, acreditem, esse era um número exponencial, porque representava a soma dos seguidores nas diferentes plataformas de todos os influenciadores digitais e produtores de conteúdo convidados para o evento “Leis e likes: papel do Judiciário e influência digital”. Éramos mais de 200 milhões aproximadamente, 26 pessoas que falam com outras tantas 26 pelas redes sociais, e isso tem um peso. Peso pesado, aliás, que foi visto e sentido no caso </a:t>
            </a:r>
            <a:r>
              <a:rPr lang="pt-BR" sz="2200" dirty="0" err="1">
                <a:latin typeface="Arial Narrow" panose="020B0606020202030204" pitchFamily="34" charset="0"/>
              </a:rPr>
              <a:t>Felca</a:t>
            </a:r>
            <a:r>
              <a:rPr lang="pt-BR" sz="2200" dirty="0">
                <a:latin typeface="Arial Narrow" panose="020B0606020202030204" pitchFamily="34" charset="0"/>
              </a:rPr>
              <a:t>, o influenciador que conseguiu pautar a questão das causas e consequências da adultização das crianças e jovens por influenciadores digitais e</a:t>
            </a:r>
          </a:p>
          <a:p>
            <a:pPr algn="just"/>
            <a:r>
              <a:rPr lang="pt-BR" sz="2200" dirty="0">
                <a:latin typeface="Arial Narrow" panose="020B0606020202030204" pitchFamily="34" charset="0"/>
              </a:rPr>
              <a:t>a necessidade urgente de punição dos envolvidos, além da responsabilização das plataformas que permitem a circulação desses conteúdos. O chamado “efeito </a:t>
            </a:r>
            <a:r>
              <a:rPr lang="pt-BR" sz="2200" dirty="0" err="1">
                <a:latin typeface="Arial Narrow" panose="020B0606020202030204" pitchFamily="34" charset="0"/>
              </a:rPr>
              <a:t>Felca</a:t>
            </a:r>
            <a:r>
              <a:rPr lang="pt-BR" sz="2200" dirty="0">
                <a:latin typeface="Arial Narrow" panose="020B0606020202030204" pitchFamily="34" charset="0"/>
              </a:rPr>
              <a:t>” e o encontro “Leis e likes” evidenciam o quanto as pautas reais têm o poder de convidar as pessoas a não apenas se engajarem com seus cliques e curtidas, mas a se mobilizarem por uma transformação concreta da realidade que vivemos. Se os influenciadores estão substituindo a imprensa, que seja da maneira mais ética possível. Se eles têm suas tribos, que</a:t>
            </a:r>
            <a:endParaRPr lang="pt-BR" sz="1000" dirty="0">
              <a:latin typeface="Arial Narrow" panose="020B0606020202030204" pitchFamily="34" charset="0"/>
            </a:endParaRPr>
          </a:p>
        </p:txBody>
      </p:sp>
      <p:sp>
        <p:nvSpPr>
          <p:cNvPr id="3" name="CaixaDeTexto 2">
            <a:extLst>
              <a:ext uri="{FF2B5EF4-FFF2-40B4-BE49-F238E27FC236}">
                <a16:creationId xmlns:a16="http://schemas.microsoft.com/office/drawing/2014/main" id="{0582B551-CA55-A2AF-DB79-FF6684D21DB1}"/>
              </a:ext>
            </a:extLst>
          </p:cNvPr>
          <p:cNvSpPr txBox="1"/>
          <p:nvPr/>
        </p:nvSpPr>
        <p:spPr>
          <a:xfrm>
            <a:off x="416858" y="943537"/>
            <a:ext cx="11358283" cy="1508105"/>
          </a:xfrm>
          <a:prstGeom prst="rect">
            <a:avLst/>
          </a:prstGeom>
          <a:noFill/>
        </p:spPr>
        <p:txBody>
          <a:bodyPr wrap="square">
            <a:spAutoFit/>
          </a:bodyPr>
          <a:lstStyle/>
          <a:p>
            <a:r>
              <a:rPr lang="pt-BR" sz="2300" dirty="0">
                <a:latin typeface="Arial Narrow" panose="020B0606020202030204" pitchFamily="34" charset="0"/>
              </a:rPr>
              <a:t>Leia os Textos 4 e 5 para responder às questões 19 e 20.</a:t>
            </a:r>
          </a:p>
          <a:p>
            <a:endParaRPr lang="pt-BR" sz="2300" b="1" dirty="0">
              <a:latin typeface="Arial Narrow" panose="020B0606020202030204" pitchFamily="34" charset="0"/>
            </a:endParaRPr>
          </a:p>
          <a:p>
            <a:r>
              <a:rPr lang="pt-BR" sz="2300" b="1" dirty="0">
                <a:latin typeface="Arial Narrow" panose="020B0606020202030204" pitchFamily="34" charset="0"/>
              </a:rPr>
              <a:t>Texto 4</a:t>
            </a:r>
          </a:p>
          <a:p>
            <a:pPr algn="ctr"/>
            <a:r>
              <a:rPr lang="pt-BR" sz="2300" b="1" dirty="0">
                <a:latin typeface="Arial Narrow" panose="020B0606020202030204" pitchFamily="34" charset="0"/>
              </a:rPr>
              <a:t>Somos todos influencers: o poder da influência responsável</a:t>
            </a:r>
          </a:p>
        </p:txBody>
      </p:sp>
    </p:spTree>
    <p:extLst>
      <p:ext uri="{BB962C8B-B14F-4D97-AF65-F5344CB8AC3E}">
        <p14:creationId xmlns:p14="http://schemas.microsoft.com/office/powerpoint/2010/main" val="202202962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1B719-AAEB-2E58-7121-6B32CF766E42}"/>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AC5A4C99-8C9D-D5A8-78C4-9CF9B7D456C8}"/>
              </a:ext>
            </a:extLst>
          </p:cNvPr>
          <p:cNvSpPr txBox="1"/>
          <p:nvPr/>
        </p:nvSpPr>
        <p:spPr>
          <a:xfrm>
            <a:off x="416858" y="1075006"/>
            <a:ext cx="11358283" cy="1308050"/>
          </a:xfrm>
          <a:prstGeom prst="rect">
            <a:avLst/>
          </a:prstGeom>
          <a:noFill/>
        </p:spPr>
        <p:txBody>
          <a:bodyPr wrap="square" rtlCol="0">
            <a:spAutoFit/>
          </a:bodyPr>
          <a:lstStyle/>
          <a:p>
            <a:pPr algn="just"/>
            <a:r>
              <a:rPr lang="pt-BR" sz="2200" dirty="0">
                <a:latin typeface="Arial Narrow" panose="020B0606020202030204" pitchFamily="34" charset="0"/>
              </a:rPr>
              <a:t>ofereçam canais de comunicação em que o debate público seja levado isento de ódio e mentiras. A força da influência responsável pode ser o motor para exercermos a cidadania digital de maneira consciente. Porque, no fim das contas, somos todos influencers. </a:t>
            </a:r>
          </a:p>
          <a:p>
            <a:pPr algn="r"/>
            <a:r>
              <a:rPr lang="pt-BR" sz="1300" dirty="0">
                <a:latin typeface="Arial Narrow" panose="020B0606020202030204" pitchFamily="34" charset="0"/>
              </a:rPr>
              <a:t>ALVES, Januária Cristina. Disponível em: https://www.nexojornal.com.br/colunistas/2025/08/21/redes-</a:t>
            </a:r>
            <a:r>
              <a:rPr lang="pt-BR" sz="1300" dirty="0" err="1">
                <a:latin typeface="Arial Narrow" panose="020B0606020202030204" pitchFamily="34" charset="0"/>
              </a:rPr>
              <a:t>sociaisresponsabilidade</a:t>
            </a:r>
            <a:r>
              <a:rPr lang="pt-BR" sz="1300" dirty="0">
                <a:latin typeface="Arial Narrow" panose="020B0606020202030204" pitchFamily="34" charset="0"/>
              </a:rPr>
              <a:t>-influencer-debate. Acesso em: 25 ago. 2025. [Adaptado].</a:t>
            </a:r>
          </a:p>
        </p:txBody>
      </p:sp>
      <p:sp>
        <p:nvSpPr>
          <p:cNvPr id="2" name="CaixaDeTexto 1">
            <a:extLst>
              <a:ext uri="{FF2B5EF4-FFF2-40B4-BE49-F238E27FC236}">
                <a16:creationId xmlns:a16="http://schemas.microsoft.com/office/drawing/2014/main" id="{704EA7E4-B944-6B32-74BE-31C0FE09FE76}"/>
              </a:ext>
            </a:extLst>
          </p:cNvPr>
          <p:cNvSpPr txBox="1"/>
          <p:nvPr/>
        </p:nvSpPr>
        <p:spPr>
          <a:xfrm>
            <a:off x="416858" y="2539220"/>
            <a:ext cx="11358283" cy="430887"/>
          </a:xfrm>
          <a:prstGeom prst="rect">
            <a:avLst/>
          </a:prstGeom>
          <a:noFill/>
        </p:spPr>
        <p:txBody>
          <a:bodyPr wrap="square" rtlCol="0">
            <a:spAutoFit/>
          </a:bodyPr>
          <a:lstStyle/>
          <a:p>
            <a:r>
              <a:rPr lang="pt-BR" sz="2200" b="1" dirty="0">
                <a:latin typeface="Arial Narrow" panose="020B0606020202030204" pitchFamily="34" charset="0"/>
              </a:rPr>
              <a:t>Texto 5</a:t>
            </a:r>
          </a:p>
        </p:txBody>
      </p:sp>
      <p:pic>
        <p:nvPicPr>
          <p:cNvPr id="6" name="Imagem 5">
            <a:extLst>
              <a:ext uri="{FF2B5EF4-FFF2-40B4-BE49-F238E27FC236}">
                <a16:creationId xmlns:a16="http://schemas.microsoft.com/office/drawing/2014/main" id="{EBF57428-FCCB-E93F-D349-D7F22A170CD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73023" y="2970107"/>
            <a:ext cx="5045954" cy="3191987"/>
          </a:xfrm>
          <a:prstGeom prst="rect">
            <a:avLst/>
          </a:prstGeom>
          <a:noFill/>
          <a:ln>
            <a:noFill/>
          </a:ln>
        </p:spPr>
      </p:pic>
      <p:sp>
        <p:nvSpPr>
          <p:cNvPr id="8" name="CaixaDeTexto 7">
            <a:extLst>
              <a:ext uri="{FF2B5EF4-FFF2-40B4-BE49-F238E27FC236}">
                <a16:creationId xmlns:a16="http://schemas.microsoft.com/office/drawing/2014/main" id="{65663F93-ED96-50D6-088F-631D2DFFAF8C}"/>
              </a:ext>
            </a:extLst>
          </p:cNvPr>
          <p:cNvSpPr txBox="1"/>
          <p:nvPr/>
        </p:nvSpPr>
        <p:spPr>
          <a:xfrm>
            <a:off x="416858" y="6162094"/>
            <a:ext cx="11358283" cy="292388"/>
          </a:xfrm>
          <a:prstGeom prst="rect">
            <a:avLst/>
          </a:prstGeom>
          <a:noFill/>
        </p:spPr>
        <p:txBody>
          <a:bodyPr wrap="square">
            <a:spAutoFit/>
          </a:bodyPr>
          <a:lstStyle/>
          <a:p>
            <a:pPr algn="ctr"/>
            <a:r>
              <a:rPr lang="pt-BR" sz="1300" dirty="0">
                <a:effectLst/>
                <a:latin typeface="Arial Narrow" panose="020B0606020202030204" pitchFamily="34" charset="0"/>
                <a:ea typeface="Calibri" panose="020F0502020204030204" pitchFamily="34" charset="0"/>
                <a:cs typeface="Arial" panose="020B0604020202020204" pitchFamily="34" charset="0"/>
              </a:rPr>
              <a:t>BENNET. Disponível em: https://www.plural.jor.br/benett-632/https://nanquim.com.br/influencer/. Acesso em: 25 ago. 2025. [Adaptado]</a:t>
            </a:r>
            <a:endParaRPr lang="pt-BR" sz="1300" dirty="0"/>
          </a:p>
        </p:txBody>
      </p:sp>
    </p:spTree>
    <p:extLst>
      <p:ext uri="{BB962C8B-B14F-4D97-AF65-F5344CB8AC3E}">
        <p14:creationId xmlns:p14="http://schemas.microsoft.com/office/powerpoint/2010/main" val="314622994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2CF5D-BFFA-2065-8D94-0F81F26437B0}"/>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AD57040B-278C-6AD8-25B8-6EC20F75C7CD}"/>
              </a:ext>
            </a:extLst>
          </p:cNvPr>
          <p:cNvSpPr txBox="1"/>
          <p:nvPr/>
        </p:nvSpPr>
        <p:spPr>
          <a:xfrm>
            <a:off x="421341" y="1114413"/>
            <a:ext cx="11340353" cy="4893647"/>
          </a:xfrm>
          <a:prstGeom prst="rect">
            <a:avLst/>
          </a:prstGeom>
          <a:noFill/>
        </p:spPr>
        <p:txBody>
          <a:bodyPr wrap="square" rtlCol="0">
            <a:spAutoFit/>
          </a:bodyPr>
          <a:lstStyle/>
          <a:p>
            <a:pPr algn="just"/>
            <a:r>
              <a:rPr lang="pt-BR" sz="2400" b="1" dirty="0">
                <a:latin typeface="Arial Narrow" panose="020B0606020202030204" pitchFamily="34" charset="0"/>
              </a:rPr>
              <a:t>7. </a:t>
            </a:r>
            <a:r>
              <a:rPr lang="pt-BR" sz="2400" dirty="0">
                <a:latin typeface="Arial Narrow" panose="020B0606020202030204" pitchFamily="34" charset="0"/>
              </a:rPr>
              <a:t>(UFG – 2026)</a:t>
            </a:r>
          </a:p>
          <a:p>
            <a:pPr algn="just"/>
            <a:r>
              <a:rPr lang="pt-BR" sz="2400" dirty="0">
                <a:latin typeface="Arial Narrow" panose="020B0606020202030204" pitchFamily="34" charset="0"/>
              </a:rPr>
              <a:t>A fim de provocar a reflexão sobre como os influenciadores atuam socialmente, o texto de opinião e a charge mobilizam, respectivamente, a</a:t>
            </a:r>
          </a:p>
          <a:p>
            <a:pPr algn="just"/>
            <a:r>
              <a:rPr lang="pt-BR" sz="2400" dirty="0">
                <a:latin typeface="Arial Narrow" panose="020B0606020202030204" pitchFamily="34" charset="0"/>
              </a:rPr>
              <a:t>(A) comparação entre os canais que disseminam informações verdadeiras e a caricatura de pessoas que seguem influenciadores digitais.</a:t>
            </a:r>
          </a:p>
          <a:p>
            <a:pPr algn="just"/>
            <a:r>
              <a:rPr lang="pt-BR" sz="2400" dirty="0">
                <a:latin typeface="Arial Narrow" panose="020B0606020202030204" pitchFamily="34" charset="0"/>
              </a:rPr>
              <a:t>(B) exemplificação de um caso de influência em prol de pautas relevantes e a sátira ao uso de catástrofes ambientais para autopromoção.</a:t>
            </a:r>
          </a:p>
          <a:p>
            <a:pPr algn="just"/>
            <a:r>
              <a:rPr lang="pt-BR" sz="2400" dirty="0">
                <a:latin typeface="Arial Narrow" panose="020B0606020202030204" pitchFamily="34" charset="0"/>
              </a:rPr>
              <a:t>(C) divulgação de evento sobre a indústria de </a:t>
            </a:r>
            <a:r>
              <a:rPr lang="pt-BR" sz="2400" i="1" dirty="0">
                <a:latin typeface="Arial Narrow" panose="020B0606020202030204" pitchFamily="34" charset="0"/>
              </a:rPr>
              <a:t>likes </a:t>
            </a:r>
            <a:r>
              <a:rPr lang="pt-BR" sz="2400" dirty="0">
                <a:latin typeface="Arial Narrow" panose="020B0606020202030204" pitchFamily="34" charset="0"/>
              </a:rPr>
              <a:t>em redes sociais e a alusão a acidentes provocados pelas barreiras de imigração.</a:t>
            </a:r>
          </a:p>
          <a:p>
            <a:pPr algn="just"/>
            <a:r>
              <a:rPr lang="pt-BR" sz="2400" dirty="0">
                <a:latin typeface="Arial Narrow" panose="020B0606020202030204" pitchFamily="34" charset="0"/>
              </a:rPr>
              <a:t>(D) citação de índice de seguidores em redes sociais e a ironia com a qualidade dos produtos divulgados por influenciadores digitais.</a:t>
            </a:r>
          </a:p>
          <a:p>
            <a:pPr algn="just"/>
            <a:r>
              <a:rPr lang="pt-BR" sz="2400" dirty="0">
                <a:latin typeface="Arial Narrow" panose="020B0606020202030204" pitchFamily="34" charset="0"/>
              </a:rPr>
              <a:t>(E) definição do papel do judiciário no controle da influência digital e a crítica à promoção de marcas por influenciadores digitais.</a:t>
            </a:r>
          </a:p>
        </p:txBody>
      </p:sp>
    </p:spTree>
    <p:extLst>
      <p:ext uri="{BB962C8B-B14F-4D97-AF65-F5344CB8AC3E}">
        <p14:creationId xmlns:p14="http://schemas.microsoft.com/office/powerpoint/2010/main" val="125465989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B056C-8860-4729-F730-0F6EFFF7D2FE}"/>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543AE86F-0DA3-6CCA-464C-F7633F225A41}"/>
              </a:ext>
            </a:extLst>
          </p:cNvPr>
          <p:cNvSpPr txBox="1"/>
          <p:nvPr/>
        </p:nvSpPr>
        <p:spPr>
          <a:xfrm>
            <a:off x="484094" y="1033730"/>
            <a:ext cx="11268636" cy="2677656"/>
          </a:xfrm>
          <a:prstGeom prst="rect">
            <a:avLst/>
          </a:prstGeom>
          <a:noFill/>
        </p:spPr>
        <p:txBody>
          <a:bodyPr wrap="square" rtlCol="0">
            <a:spAutoFit/>
          </a:bodyPr>
          <a:lstStyle/>
          <a:p>
            <a:pPr algn="just"/>
            <a:r>
              <a:rPr lang="pt-BR" sz="2400" b="1" dirty="0">
                <a:latin typeface="Arial Narrow" panose="020B0606020202030204" pitchFamily="34" charset="0"/>
              </a:rPr>
              <a:t>8. </a:t>
            </a:r>
            <a:r>
              <a:rPr lang="pt-BR" sz="2400" dirty="0">
                <a:latin typeface="Arial Narrow" panose="020B0606020202030204" pitchFamily="34" charset="0"/>
              </a:rPr>
              <a:t>(UFG – 2026)</a:t>
            </a:r>
          </a:p>
          <a:p>
            <a:pPr algn="just"/>
            <a:r>
              <a:rPr lang="pt-BR" sz="2400" dirty="0">
                <a:latin typeface="Arial Narrow" panose="020B0606020202030204" pitchFamily="34" charset="0"/>
              </a:rPr>
              <a:t>Comparando os textos, evidencia-se que, diferentemente do texto de opinião, a charge</a:t>
            </a:r>
          </a:p>
          <a:p>
            <a:pPr algn="just"/>
            <a:r>
              <a:rPr lang="pt-BR" sz="2400" dirty="0">
                <a:latin typeface="Arial Narrow" panose="020B0606020202030204" pitchFamily="34" charset="0"/>
              </a:rPr>
              <a:t>(A) desconsidera o alcance das postagens feitas por influenciadores em redes sociais.</a:t>
            </a:r>
          </a:p>
          <a:p>
            <a:pPr algn="just"/>
            <a:r>
              <a:rPr lang="pt-BR" sz="2400" dirty="0">
                <a:latin typeface="Arial Narrow" panose="020B0606020202030204" pitchFamily="34" charset="0"/>
              </a:rPr>
              <a:t>(B) ridiculariza pessoas vulneráveis à influência de canais divulgadores de produtos.</a:t>
            </a:r>
          </a:p>
          <a:p>
            <a:pPr algn="just"/>
            <a:r>
              <a:rPr lang="pt-BR" sz="2400" dirty="0">
                <a:latin typeface="Arial Narrow" panose="020B0606020202030204" pitchFamily="34" charset="0"/>
              </a:rPr>
              <a:t>(C) nega a veracidade de informações transmitidas em canais de influenciadores.</a:t>
            </a:r>
          </a:p>
          <a:p>
            <a:pPr algn="just"/>
            <a:r>
              <a:rPr lang="pt-BR" sz="2400" dirty="0">
                <a:latin typeface="Arial Narrow" panose="020B0606020202030204" pitchFamily="34" charset="0"/>
              </a:rPr>
              <a:t>(D) associa os ganhos de influenciadores à divulgação de causas irrelevantes.</a:t>
            </a:r>
          </a:p>
          <a:p>
            <a:pPr algn="just"/>
            <a:r>
              <a:rPr lang="pt-BR" sz="2400" dirty="0">
                <a:latin typeface="Arial Narrow" panose="020B0606020202030204" pitchFamily="34" charset="0"/>
              </a:rPr>
              <a:t>(E) descredibiliza o compromisso social dos influenciadores digitais.</a:t>
            </a:r>
          </a:p>
        </p:txBody>
      </p:sp>
    </p:spTree>
    <p:extLst>
      <p:ext uri="{BB962C8B-B14F-4D97-AF65-F5344CB8AC3E}">
        <p14:creationId xmlns:p14="http://schemas.microsoft.com/office/powerpoint/2010/main" val="109439198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7" name="Espaço Reservado para Conteúdo 6" descr="Logotipo, nome da empresa&#10;&#10;O conteúdo gerado por IA pode estar incorreto.">
            <a:extLst>
              <a:ext uri="{FF2B5EF4-FFF2-40B4-BE49-F238E27FC236}">
                <a16:creationId xmlns:a16="http://schemas.microsoft.com/office/drawing/2014/main" id="{6B51CBC5-71D7-E436-6F05-1C520C167E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84" y="-10550"/>
            <a:ext cx="12205813" cy="6868550"/>
          </a:xfr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4333</TotalTime>
  <Words>20501</Words>
  <Application>Microsoft Office PowerPoint</Application>
  <PresentationFormat>Widescreen</PresentationFormat>
  <Paragraphs>932</Paragraphs>
  <Slides>124</Slides>
  <Notes>0</Notes>
  <HiddenSlides>0</HiddenSlides>
  <MMClips>0</MMClips>
  <ScaleCrop>false</ScaleCrop>
  <HeadingPairs>
    <vt:vector size="6" baseType="variant">
      <vt:variant>
        <vt:lpstr>Fontes usadas</vt:lpstr>
      </vt:variant>
      <vt:variant>
        <vt:i4>9</vt:i4>
      </vt:variant>
      <vt:variant>
        <vt:lpstr>Tema</vt:lpstr>
      </vt:variant>
      <vt:variant>
        <vt:i4>1</vt:i4>
      </vt:variant>
      <vt:variant>
        <vt:lpstr>Títulos de slides</vt:lpstr>
      </vt:variant>
      <vt:variant>
        <vt:i4>124</vt:i4>
      </vt:variant>
    </vt:vector>
  </HeadingPairs>
  <TitlesOfParts>
    <vt:vector size="134" baseType="lpstr">
      <vt:lpstr>Arial</vt:lpstr>
      <vt:lpstr>Arial Narrow</vt:lpstr>
      <vt:lpstr>Calibri</vt:lpstr>
      <vt:lpstr>Calibri Light</vt:lpstr>
      <vt:lpstr>Rubik</vt:lpstr>
      <vt:lpstr>Symbol</vt:lpstr>
      <vt:lpstr>Times New Roman</vt:lpstr>
      <vt:lpstr>Verdana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Wagner Correa Viana</cp:lastModifiedBy>
  <cp:revision>139</cp:revision>
  <dcterms:created xsi:type="dcterms:W3CDTF">2024-02-02T11:27:21Z</dcterms:created>
  <dcterms:modified xsi:type="dcterms:W3CDTF">2026-02-04T18:30:13Z</dcterms:modified>
</cp:coreProperties>
</file>