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sldIdLst>
    <p:sldId id="464" r:id="rId5"/>
    <p:sldId id="257" r:id="rId6"/>
    <p:sldId id="258" r:id="rId7"/>
    <p:sldId id="505" r:id="rId8"/>
    <p:sldId id="427" r:id="rId9"/>
    <p:sldId id="379" r:id="rId10"/>
    <p:sldId id="380" r:id="rId11"/>
    <p:sldId id="381" r:id="rId12"/>
    <p:sldId id="259" r:id="rId13"/>
    <p:sldId id="262" r:id="rId14"/>
    <p:sldId id="506" r:id="rId15"/>
    <p:sldId id="265" r:id="rId16"/>
    <p:sldId id="507" r:id="rId17"/>
    <p:sldId id="508" r:id="rId18"/>
    <p:sldId id="264" r:id="rId19"/>
    <p:sldId id="509" r:id="rId20"/>
    <p:sldId id="263" r:id="rId21"/>
    <p:sldId id="465" r:id="rId22"/>
    <p:sldId id="270" r:id="rId23"/>
    <p:sldId id="510" r:id="rId24"/>
    <p:sldId id="479" r:id="rId25"/>
    <p:sldId id="511" r:id="rId26"/>
    <p:sldId id="512" r:id="rId27"/>
    <p:sldId id="382" r:id="rId28"/>
    <p:sldId id="266" r:id="rId29"/>
    <p:sldId id="414" r:id="rId30"/>
    <p:sldId id="513" r:id="rId31"/>
    <p:sldId id="514" r:id="rId32"/>
    <p:sldId id="480" r:id="rId33"/>
    <p:sldId id="481" r:id="rId34"/>
    <p:sldId id="482" r:id="rId35"/>
    <p:sldId id="276" r:id="rId36"/>
    <p:sldId id="383" r:id="rId37"/>
    <p:sldId id="274" r:id="rId38"/>
    <p:sldId id="515" r:id="rId39"/>
    <p:sldId id="516" r:id="rId40"/>
    <p:sldId id="517" r:id="rId41"/>
    <p:sldId id="518" r:id="rId42"/>
    <p:sldId id="449" r:id="rId43"/>
    <p:sldId id="384" r:id="rId44"/>
    <p:sldId id="283" r:id="rId45"/>
    <p:sldId id="519" r:id="rId46"/>
    <p:sldId id="451" r:id="rId47"/>
    <p:sldId id="282" r:id="rId48"/>
    <p:sldId id="520" r:id="rId49"/>
    <p:sldId id="521" r:id="rId50"/>
    <p:sldId id="287" r:id="rId51"/>
    <p:sldId id="522" r:id="rId52"/>
    <p:sldId id="523" r:id="rId53"/>
    <p:sldId id="369" r:id="rId54"/>
    <p:sldId id="452" r:id="rId55"/>
    <p:sldId id="524" r:id="rId56"/>
    <p:sldId id="453" r:id="rId57"/>
    <p:sldId id="525" r:id="rId58"/>
    <p:sldId id="292" r:id="rId59"/>
    <p:sldId id="487" r:id="rId60"/>
    <p:sldId id="526" r:id="rId61"/>
    <p:sldId id="389" r:id="rId62"/>
    <p:sldId id="527" r:id="rId63"/>
    <p:sldId id="528" r:id="rId64"/>
    <p:sldId id="529" r:id="rId65"/>
    <p:sldId id="530" r:id="rId66"/>
    <p:sldId id="531" r:id="rId67"/>
    <p:sldId id="532" r:id="rId68"/>
    <p:sldId id="390" r:id="rId69"/>
    <p:sldId id="533" r:id="rId70"/>
    <p:sldId id="297" r:id="rId71"/>
    <p:sldId id="499" r:id="rId72"/>
    <p:sldId id="393" r:id="rId73"/>
    <p:sldId id="394" r:id="rId74"/>
    <p:sldId id="396" r:id="rId75"/>
    <p:sldId id="534" r:id="rId76"/>
    <p:sldId id="303" r:id="rId77"/>
    <p:sldId id="535" r:id="rId78"/>
    <p:sldId id="397" r:id="rId79"/>
    <p:sldId id="398" r:id="rId80"/>
    <p:sldId id="399" r:id="rId81"/>
    <p:sldId id="501" r:id="rId82"/>
    <p:sldId id="536" r:id="rId83"/>
    <p:sldId id="336" r:id="rId84"/>
    <p:sldId id="405" r:id="rId85"/>
    <p:sldId id="406" r:id="rId86"/>
    <p:sldId id="447" r:id="rId87"/>
    <p:sldId id="448" r:id="rId88"/>
    <p:sldId id="338" r:id="rId89"/>
    <p:sldId id="346" r:id="rId90"/>
    <p:sldId id="537" r:id="rId91"/>
    <p:sldId id="407" r:id="rId92"/>
    <p:sldId id="340" r:id="rId93"/>
    <p:sldId id="408" r:id="rId94"/>
    <p:sldId id="538" r:id="rId95"/>
    <p:sldId id="457" r:id="rId96"/>
    <p:sldId id="410" r:id="rId97"/>
    <p:sldId id="539" r:id="rId98"/>
    <p:sldId id="540" r:id="rId99"/>
    <p:sldId id="541" r:id="rId100"/>
    <p:sldId id="411" r:id="rId101"/>
    <p:sldId id="412" r:id="rId102"/>
    <p:sldId id="350" r:id="rId103"/>
    <p:sldId id="349" r:id="rId104"/>
    <p:sldId id="542" r:id="rId105"/>
    <p:sldId id="458" r:id="rId106"/>
    <p:sldId id="366" r:id="rId10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0C9AD8-DF67-4A7B-8A5B-0100EE697A68}" v="152" dt="2025-01-22T13:55:56.304"/>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107" d="100"/>
          <a:sy n="107" d="100"/>
        </p:scale>
        <p:origin x="55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microsoft.com/office/2015/10/relationships/revisionInfo" Target="revisionInfo.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viewProps" Target="viewProp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16E4A-5B2A-6890-4541-EE6447E97B4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084BA6E-CA59-490B-956C-F48DB80398A6}"/>
              </a:ext>
            </a:extLst>
          </p:cNvPr>
          <p:cNvSpPr txBox="1"/>
          <p:nvPr/>
        </p:nvSpPr>
        <p:spPr>
          <a:xfrm>
            <a:off x="531439" y="3327538"/>
            <a:ext cx="6162674" cy="584775"/>
          </a:xfrm>
          <a:prstGeom prst="rect">
            <a:avLst/>
          </a:prstGeom>
          <a:noFill/>
        </p:spPr>
        <p:txBody>
          <a:bodyPr wrap="square">
            <a:spAutoFit/>
          </a:bodyPr>
          <a:lstStyle/>
          <a:p>
            <a:r>
              <a:rPr lang="pt-BR" sz="3200" b="1" dirty="0">
                <a:solidFill>
                  <a:schemeClr val="bg1"/>
                </a:solidFill>
              </a:rPr>
              <a:t>8º ANO</a:t>
            </a:r>
          </a:p>
        </p:txBody>
      </p:sp>
      <p:pic>
        <p:nvPicPr>
          <p:cNvPr id="6" name="Imagem 5">
            <a:extLst>
              <a:ext uri="{FF2B5EF4-FFF2-40B4-BE49-F238E27FC236}">
                <a16:creationId xmlns:a16="http://schemas.microsoft.com/office/drawing/2014/main" id="{64ECD753-6760-0098-4FEF-CA4AFA3E3EF5}"/>
              </a:ext>
            </a:extLst>
          </p:cNvPr>
          <p:cNvPicPr>
            <a:picLocks noChangeAspect="1"/>
          </p:cNvPicPr>
          <p:nvPr/>
        </p:nvPicPr>
        <p:blipFill>
          <a:blip r:embed="rId2"/>
          <a:stretch>
            <a:fillRect/>
          </a:stretch>
        </p:blipFill>
        <p:spPr>
          <a:xfrm>
            <a:off x="379039" y="4095920"/>
            <a:ext cx="4237087" cy="853514"/>
          </a:xfrm>
          <a:prstGeom prst="rect">
            <a:avLst/>
          </a:prstGeom>
        </p:spPr>
      </p:pic>
      <p:sp>
        <p:nvSpPr>
          <p:cNvPr id="5" name="CaixaDeTexto 4">
            <a:extLst>
              <a:ext uri="{FF2B5EF4-FFF2-40B4-BE49-F238E27FC236}">
                <a16:creationId xmlns:a16="http://schemas.microsoft.com/office/drawing/2014/main" id="{735F73BB-9DC5-873E-7B14-1EEAC5B61999}"/>
              </a:ext>
            </a:extLst>
          </p:cNvPr>
          <p:cNvSpPr txBox="1"/>
          <p:nvPr/>
        </p:nvSpPr>
        <p:spPr>
          <a:xfrm>
            <a:off x="532737" y="3269330"/>
            <a:ext cx="2219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8º ANO</a:t>
            </a:r>
          </a:p>
        </p:txBody>
      </p:sp>
      <p:sp>
        <p:nvSpPr>
          <p:cNvPr id="7" name="CaixaDeTexto 6">
            <a:extLst>
              <a:ext uri="{FF2B5EF4-FFF2-40B4-BE49-F238E27FC236}">
                <a16:creationId xmlns:a16="http://schemas.microsoft.com/office/drawing/2014/main" id="{1C5EF5DD-0239-0012-7BFD-49E7B5D302A2}"/>
              </a:ext>
            </a:extLst>
          </p:cNvPr>
          <p:cNvSpPr txBox="1"/>
          <p:nvPr/>
        </p:nvSpPr>
        <p:spPr>
          <a:xfrm>
            <a:off x="409643" y="4271005"/>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sp>
        <p:nvSpPr>
          <p:cNvPr id="8" name="AutoShape 2">
            <a:extLst>
              <a:ext uri="{FF2B5EF4-FFF2-40B4-BE49-F238E27FC236}">
                <a16:creationId xmlns:a16="http://schemas.microsoft.com/office/drawing/2014/main" id="{C76637C9-0137-40A0-D4ED-2E85F521EA1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9" name="AutoShape 4">
            <a:extLst>
              <a:ext uri="{FF2B5EF4-FFF2-40B4-BE49-F238E27FC236}">
                <a16:creationId xmlns:a16="http://schemas.microsoft.com/office/drawing/2014/main" id="{7DB3DAE3-FBFA-5548-2792-14F2D2569C6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0" name="AutoShape 6">
            <a:extLst>
              <a:ext uri="{FF2B5EF4-FFF2-40B4-BE49-F238E27FC236}">
                <a16:creationId xmlns:a16="http://schemas.microsoft.com/office/drawing/2014/main" id="{E1F982EB-CF8F-BA6A-FB6E-67B75E158D5A}"/>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1" name="AutoShape 8">
            <a:extLst>
              <a:ext uri="{FF2B5EF4-FFF2-40B4-BE49-F238E27FC236}">
                <a16:creationId xmlns:a16="http://schemas.microsoft.com/office/drawing/2014/main" id="{92571917-1A71-29A7-5ADA-DC2284E4562A}"/>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12" name="Imagem 11">
            <a:extLst>
              <a:ext uri="{FF2B5EF4-FFF2-40B4-BE49-F238E27FC236}">
                <a16:creationId xmlns:a16="http://schemas.microsoft.com/office/drawing/2014/main" id="{4C9531D9-8FCC-B771-5A6E-1A6B00887B9C}"/>
              </a:ext>
            </a:extLst>
          </p:cNvPr>
          <p:cNvPicPr>
            <a:picLocks noChangeAspect="1"/>
          </p:cNvPicPr>
          <p:nvPr/>
        </p:nvPicPr>
        <p:blipFill>
          <a:blip r:embed="rId3"/>
          <a:stretch>
            <a:fillRect/>
          </a:stretch>
        </p:blipFill>
        <p:spPr>
          <a:xfrm>
            <a:off x="13854" y="-101462"/>
            <a:ext cx="12192000" cy="6858000"/>
          </a:xfrm>
          <a:prstGeom prst="rect">
            <a:avLst/>
          </a:prstGeom>
        </p:spPr>
      </p:pic>
      <p:pic>
        <p:nvPicPr>
          <p:cNvPr id="15" name="Imagem 14">
            <a:extLst>
              <a:ext uri="{FF2B5EF4-FFF2-40B4-BE49-F238E27FC236}">
                <a16:creationId xmlns:a16="http://schemas.microsoft.com/office/drawing/2014/main" id="{237B7294-4D8F-F6C9-6841-0404DEA4568D}"/>
              </a:ext>
            </a:extLst>
          </p:cNvPr>
          <p:cNvPicPr>
            <a:picLocks noChangeAspect="1"/>
          </p:cNvPicPr>
          <p:nvPr/>
        </p:nvPicPr>
        <p:blipFill>
          <a:blip r:embed="rId4"/>
          <a:stretch>
            <a:fillRect/>
          </a:stretch>
        </p:blipFill>
        <p:spPr>
          <a:xfrm>
            <a:off x="379039" y="4095920"/>
            <a:ext cx="4359018" cy="859611"/>
          </a:xfrm>
          <a:prstGeom prst="rect">
            <a:avLst/>
          </a:prstGeom>
        </p:spPr>
      </p:pic>
      <p:sp>
        <p:nvSpPr>
          <p:cNvPr id="2" name="CaixaDeTexto 1">
            <a:extLst>
              <a:ext uri="{FF2B5EF4-FFF2-40B4-BE49-F238E27FC236}">
                <a16:creationId xmlns:a16="http://schemas.microsoft.com/office/drawing/2014/main" id="{3F328A5E-E94F-B05B-EDF2-B9A9405C99D0}"/>
              </a:ext>
            </a:extLst>
          </p:cNvPr>
          <p:cNvSpPr txBox="1"/>
          <p:nvPr/>
        </p:nvSpPr>
        <p:spPr>
          <a:xfrm>
            <a:off x="679386" y="3264923"/>
            <a:ext cx="2219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800" dirty="0">
                <a:solidFill>
                  <a:prstClr val="white"/>
                </a:solidFill>
                <a:latin typeface="Calibri" panose="020F0502020204030204"/>
                <a:ea typeface="Verdana" panose="020B0604030504040204" pitchFamily="34" charset="0"/>
                <a:cs typeface="ADLaM Display" panose="02010000000000000000" pitchFamily="2" charset="0"/>
              </a:rPr>
              <a:t>9</a:t>
            </a:r>
            <a:r>
              <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º ANO</a:t>
            </a:r>
          </a:p>
        </p:txBody>
      </p:sp>
      <p:sp>
        <p:nvSpPr>
          <p:cNvPr id="13" name="CaixaDeTexto 12">
            <a:extLst>
              <a:ext uri="{FF2B5EF4-FFF2-40B4-BE49-F238E27FC236}">
                <a16:creationId xmlns:a16="http://schemas.microsoft.com/office/drawing/2014/main" id="{CDEF880C-C5AB-6336-29B7-C32878C729AE}"/>
              </a:ext>
            </a:extLst>
          </p:cNvPr>
          <p:cNvSpPr txBox="1"/>
          <p:nvPr/>
        </p:nvSpPr>
        <p:spPr>
          <a:xfrm>
            <a:off x="409643" y="5326717"/>
            <a:ext cx="615494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4º BIMESTRE - 2025</a:t>
            </a:r>
          </a:p>
        </p:txBody>
      </p:sp>
    </p:spTree>
    <p:extLst>
      <p:ext uri="{BB962C8B-B14F-4D97-AF65-F5344CB8AC3E}">
        <p14:creationId xmlns:p14="http://schemas.microsoft.com/office/powerpoint/2010/main" val="1953928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B6D87CC-A0B7-207C-13F8-DBAE59F42D38}"/>
              </a:ext>
            </a:extLst>
          </p:cNvPr>
          <p:cNvSpPr txBox="1"/>
          <p:nvPr/>
        </p:nvSpPr>
        <p:spPr>
          <a:xfrm>
            <a:off x="420419" y="1273116"/>
            <a:ext cx="11351161" cy="446276"/>
          </a:xfrm>
          <a:prstGeom prst="rect">
            <a:avLst/>
          </a:prstGeom>
          <a:noFill/>
        </p:spPr>
        <p:txBody>
          <a:bodyPr wrap="square">
            <a:spAutoFit/>
          </a:bodyPr>
          <a:lstStyle/>
          <a:p>
            <a:r>
              <a:rPr lang="pt-BR" sz="2300" b="1" dirty="0">
                <a:latin typeface="Arial Narrow" panose="020B0606020202030204" pitchFamily="34" charset="0"/>
              </a:rPr>
              <a:t>Contextualizando o gênero textual, o tema e o campo de atuação</a:t>
            </a:r>
          </a:p>
        </p:txBody>
      </p:sp>
      <p:graphicFrame>
        <p:nvGraphicFramePr>
          <p:cNvPr id="4" name="Tabela 3">
            <a:extLst>
              <a:ext uri="{FF2B5EF4-FFF2-40B4-BE49-F238E27FC236}">
                <a16:creationId xmlns:a16="http://schemas.microsoft.com/office/drawing/2014/main" id="{DA70D1EF-E70B-5909-128D-F526D81AF98A}"/>
              </a:ext>
            </a:extLst>
          </p:cNvPr>
          <p:cNvGraphicFramePr>
            <a:graphicFrameLocks noGrp="1"/>
          </p:cNvGraphicFramePr>
          <p:nvPr>
            <p:extLst>
              <p:ext uri="{D42A27DB-BD31-4B8C-83A1-F6EECF244321}">
                <p14:modId xmlns:p14="http://schemas.microsoft.com/office/powerpoint/2010/main" val="430466080"/>
              </p:ext>
            </p:extLst>
          </p:nvPr>
        </p:nvGraphicFramePr>
        <p:xfrm>
          <a:off x="322729" y="914418"/>
          <a:ext cx="11537577" cy="346697"/>
        </p:xfrm>
        <a:graphic>
          <a:graphicData uri="http://schemas.openxmlformats.org/drawingml/2006/table">
            <a:tbl>
              <a:tblPr firstRow="1" firstCol="1" bandRow="1"/>
              <a:tblGrid>
                <a:gridCol w="11537577">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3B40B6F8-255B-0E38-F6E7-26483D815478}"/>
              </a:ext>
            </a:extLst>
          </p:cNvPr>
          <p:cNvSpPr txBox="1"/>
          <p:nvPr/>
        </p:nvSpPr>
        <p:spPr>
          <a:xfrm>
            <a:off x="322729" y="1824131"/>
            <a:ext cx="11537578" cy="800219"/>
          </a:xfrm>
          <a:prstGeom prst="rect">
            <a:avLst/>
          </a:prstGeom>
          <a:noFill/>
        </p:spPr>
        <p:txBody>
          <a:bodyPr wrap="square">
            <a:spAutoFit/>
          </a:bodyPr>
          <a:lstStyle/>
          <a:p>
            <a:r>
              <a:rPr lang="pt-BR" sz="2300" b="1" dirty="0">
                <a:latin typeface="Arial Narrow" panose="020B0606020202030204" pitchFamily="34" charset="0"/>
              </a:rPr>
              <a:t>Estudante, nosso objeto de conhecimento será o gênero textual Estatuto, em específico, o Estatuto da Igualdade Racial. Vamos conhecê-lo?!</a:t>
            </a:r>
            <a:endParaRPr lang="pt-BR" sz="2300" dirty="0">
              <a:latin typeface="Arial Narrow" panose="020B0606020202030204" pitchFamily="34" charset="0"/>
            </a:endParaRPr>
          </a:p>
        </p:txBody>
      </p:sp>
      <p:sp>
        <p:nvSpPr>
          <p:cNvPr id="8" name="CaixaDeTexto 7">
            <a:extLst>
              <a:ext uri="{FF2B5EF4-FFF2-40B4-BE49-F238E27FC236}">
                <a16:creationId xmlns:a16="http://schemas.microsoft.com/office/drawing/2014/main" id="{296481C4-DE3F-8126-8219-5A4B7C3E5B99}"/>
              </a:ext>
            </a:extLst>
          </p:cNvPr>
          <p:cNvSpPr txBox="1"/>
          <p:nvPr/>
        </p:nvSpPr>
        <p:spPr>
          <a:xfrm>
            <a:off x="420419" y="3033889"/>
            <a:ext cx="11439887" cy="2640146"/>
          </a:xfrm>
          <a:prstGeom prst="rect">
            <a:avLst/>
          </a:prstGeom>
          <a:noFill/>
        </p:spPr>
        <p:txBody>
          <a:bodyPr wrap="square">
            <a:spAutoFit/>
          </a:bodyPr>
          <a:lstStyle/>
          <a:p>
            <a:pPr algn="just">
              <a:lnSpc>
                <a:spcPct val="115000"/>
              </a:lnSpc>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Antes de ler os textos, vamos conversar?</a:t>
            </a:r>
          </a:p>
          <a:p>
            <a:pPr algn="just">
              <a:lnSpc>
                <a:spcPct val="115000"/>
              </a:lnSpc>
              <a:buNone/>
            </a:pPr>
            <a:r>
              <a:rPr lang="pt-BR" sz="8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Você sabe o que são direitos humanos?</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Os direitos humanos sempre foram respeitados?</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 o preconceito racial existe? Como ele costuma ocorrer?</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Há uma lei que garante a igualdade de direitos à população negra e combate à discriminação racial?</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Você conhece o Estatuto da Igualdade Racial?</a:t>
            </a:r>
          </a:p>
        </p:txBody>
      </p:sp>
    </p:spTree>
    <p:extLst>
      <p:ext uri="{BB962C8B-B14F-4D97-AF65-F5344CB8AC3E}">
        <p14:creationId xmlns:p14="http://schemas.microsoft.com/office/powerpoint/2010/main" val="2681962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231A7BB-76C6-ACB0-B76D-089D6468B49D}"/>
              </a:ext>
            </a:extLst>
          </p:cNvPr>
          <p:cNvSpPr txBox="1"/>
          <p:nvPr/>
        </p:nvSpPr>
        <p:spPr>
          <a:xfrm>
            <a:off x="340659" y="738044"/>
            <a:ext cx="11501717" cy="446276"/>
          </a:xfrm>
          <a:prstGeom prst="rect">
            <a:avLst/>
          </a:prstGeom>
          <a:noFill/>
        </p:spPr>
        <p:txBody>
          <a:bodyPr wrap="square" rtlCol="0">
            <a:spAutoFit/>
          </a:bodyPr>
          <a:lstStyle/>
          <a:p>
            <a:r>
              <a:rPr lang="pt-BR" sz="2300" b="1" dirty="0">
                <a:solidFill>
                  <a:schemeClr val="accent2"/>
                </a:solidFill>
                <a:latin typeface="Arial Narrow" panose="020B0606020202030204" pitchFamily="34" charset="0"/>
              </a:rPr>
              <a:t>► Conhecendo o gênero textual</a:t>
            </a:r>
          </a:p>
        </p:txBody>
      </p:sp>
      <p:graphicFrame>
        <p:nvGraphicFramePr>
          <p:cNvPr id="2" name="Tabela 1">
            <a:extLst>
              <a:ext uri="{FF2B5EF4-FFF2-40B4-BE49-F238E27FC236}">
                <a16:creationId xmlns:a16="http://schemas.microsoft.com/office/drawing/2014/main" id="{2E5B80F9-9BA6-1806-9442-71EB54DEA520}"/>
              </a:ext>
            </a:extLst>
          </p:cNvPr>
          <p:cNvGraphicFramePr>
            <a:graphicFrameLocks noGrp="1"/>
          </p:cNvGraphicFramePr>
          <p:nvPr>
            <p:extLst>
              <p:ext uri="{D42A27DB-BD31-4B8C-83A1-F6EECF244321}">
                <p14:modId xmlns:p14="http://schemas.microsoft.com/office/powerpoint/2010/main" val="3407481011"/>
              </p:ext>
            </p:extLst>
          </p:nvPr>
        </p:nvGraphicFramePr>
        <p:xfrm>
          <a:off x="340658" y="1365631"/>
          <a:ext cx="11501717" cy="5080826"/>
        </p:xfrm>
        <a:graphic>
          <a:graphicData uri="http://schemas.openxmlformats.org/drawingml/2006/table">
            <a:tbl>
              <a:tblPr firstRow="1" firstCol="1" bandRow="1"/>
              <a:tblGrid>
                <a:gridCol w="11501717">
                  <a:extLst>
                    <a:ext uri="{9D8B030D-6E8A-4147-A177-3AD203B41FA5}">
                      <a16:colId xmlns:a16="http://schemas.microsoft.com/office/drawing/2014/main" val="3634531468"/>
                    </a:ext>
                  </a:extLst>
                </a:gridCol>
              </a:tblGrid>
              <a:tr h="0">
                <a:tc>
                  <a:txBody>
                    <a:bodyPr/>
                    <a:lstStyle/>
                    <a:p>
                      <a:pPr algn="ctr">
                        <a:lnSpc>
                          <a:spcPct val="114000"/>
                        </a:lnSpc>
                      </a:pPr>
                      <a:r>
                        <a:rPr lang="pt-BR" sz="2300" b="1" kern="1200" dirty="0">
                          <a:solidFill>
                            <a:schemeClr val="accent1">
                              <a:lumMod val="75000"/>
                            </a:schemeClr>
                          </a:solidFill>
                          <a:effectLst/>
                          <a:latin typeface="Arial Narrow" panose="020B0606020202030204" pitchFamily="34" charset="0"/>
                          <a:ea typeface="+mn-ea"/>
                          <a:cs typeface="+mn-cs"/>
                        </a:rPr>
                        <a:t>Estatuto</a:t>
                      </a:r>
                      <a:endParaRPr lang="pt-BR" sz="2300" kern="1200" dirty="0">
                        <a:solidFill>
                          <a:schemeClr val="accent1">
                            <a:lumMod val="75000"/>
                          </a:schemeClr>
                        </a:solidFill>
                        <a:effectLst/>
                        <a:latin typeface="Arial Narrow" panose="020B0606020202030204" pitchFamily="34" charset="0"/>
                        <a:ea typeface="+mn-ea"/>
                        <a:cs typeface="+mn-cs"/>
                      </a:endParaRPr>
                    </a:p>
                    <a:p>
                      <a:pPr>
                        <a:lnSpc>
                          <a:spcPct val="114000"/>
                        </a:lnSpc>
                      </a:pPr>
                      <a:r>
                        <a:rPr lang="pt-BR" sz="2300" kern="1200" dirty="0">
                          <a:solidFill>
                            <a:schemeClr val="accent1">
                              <a:lumMod val="75000"/>
                            </a:schemeClr>
                          </a:solidFill>
                          <a:effectLst/>
                          <a:latin typeface="Arial Narrow" panose="020B0606020202030204" pitchFamily="34" charset="0"/>
                          <a:ea typeface="+mn-ea"/>
                          <a:cs typeface="+mn-cs"/>
                        </a:rPr>
                        <a:t>O </a:t>
                      </a:r>
                      <a:r>
                        <a:rPr lang="pt-BR" sz="2300" b="1" kern="1200" dirty="0">
                          <a:solidFill>
                            <a:schemeClr val="accent1">
                              <a:lumMod val="75000"/>
                            </a:schemeClr>
                          </a:solidFill>
                          <a:effectLst/>
                          <a:latin typeface="Arial Narrow" panose="020B0606020202030204" pitchFamily="34" charset="0"/>
                          <a:ea typeface="+mn-ea"/>
                          <a:cs typeface="+mn-cs"/>
                        </a:rPr>
                        <a:t>Estatuto</a:t>
                      </a:r>
                      <a:r>
                        <a:rPr lang="pt-BR" sz="2300" kern="1200" dirty="0">
                          <a:solidFill>
                            <a:schemeClr val="accent1">
                              <a:lumMod val="75000"/>
                            </a:schemeClr>
                          </a:solidFill>
                          <a:effectLst/>
                          <a:latin typeface="Arial Narrow" panose="020B0606020202030204" pitchFamily="34" charset="0"/>
                          <a:ea typeface="+mn-ea"/>
                          <a:cs typeface="+mn-cs"/>
                        </a:rPr>
                        <a:t> é um documento que estabelece as regras e normas que regem o funcionamento de uma organização ou entidade, seja ela pública ou privada. Em resumo, uma espécie de constituição interna, definindo objetivos, estrutura, funcionamento, direitos e deveres dos membros, entre outros aspectos.</a:t>
                      </a:r>
                    </a:p>
                    <a:p>
                      <a:pPr>
                        <a:lnSpc>
                          <a:spcPct val="114000"/>
                        </a:lnSpc>
                      </a:pPr>
                      <a:r>
                        <a:rPr lang="pt-BR" sz="2300" b="1" kern="1200" dirty="0">
                          <a:solidFill>
                            <a:schemeClr val="accent1">
                              <a:lumMod val="75000"/>
                            </a:schemeClr>
                          </a:solidFill>
                          <a:effectLst/>
                          <a:latin typeface="Arial Narrow" panose="020B0606020202030204" pitchFamily="34" charset="0"/>
                          <a:ea typeface="+mn-ea"/>
                          <a:cs typeface="+mn-cs"/>
                        </a:rPr>
                        <a:t>Características:</a:t>
                      </a:r>
                      <a:endParaRPr lang="pt-BR" sz="2300" kern="1200" dirty="0">
                        <a:solidFill>
                          <a:schemeClr val="accent1">
                            <a:lumMod val="75000"/>
                          </a:schemeClr>
                        </a:solidFill>
                        <a:effectLst/>
                        <a:latin typeface="Arial Narrow" panose="020B0606020202030204" pitchFamily="34" charset="0"/>
                        <a:ea typeface="+mn-ea"/>
                        <a:cs typeface="+mn-cs"/>
                      </a:endParaRPr>
                    </a:p>
                    <a:p>
                      <a:pPr>
                        <a:lnSpc>
                          <a:spcPct val="114000"/>
                        </a:lnSpc>
                      </a:pPr>
                      <a:r>
                        <a:rPr lang="pt-BR" sz="2300" kern="1200" dirty="0">
                          <a:solidFill>
                            <a:schemeClr val="accent1">
                              <a:lumMod val="75000"/>
                            </a:schemeClr>
                          </a:solidFill>
                          <a:effectLst/>
                          <a:latin typeface="Arial Narrow" panose="020B0606020202030204" pitchFamily="34" charset="0"/>
                          <a:ea typeface="+mn-ea"/>
                          <a:cs typeface="+mn-cs"/>
                        </a:rPr>
                        <a:t>▪ </a:t>
                      </a:r>
                      <a:r>
                        <a:rPr lang="pt-BR" sz="2300" b="1" kern="1200" dirty="0">
                          <a:solidFill>
                            <a:schemeClr val="accent1">
                              <a:lumMod val="75000"/>
                            </a:schemeClr>
                          </a:solidFill>
                          <a:effectLst/>
                          <a:latin typeface="Arial Narrow" panose="020B0606020202030204" pitchFamily="34" charset="0"/>
                          <a:ea typeface="+mn-ea"/>
                          <a:cs typeface="+mn-cs"/>
                        </a:rPr>
                        <a:t>Função: </a:t>
                      </a:r>
                      <a:r>
                        <a:rPr lang="pt-BR" sz="2300" kern="1200" dirty="0">
                          <a:solidFill>
                            <a:schemeClr val="accent1">
                              <a:lumMod val="75000"/>
                            </a:schemeClr>
                          </a:solidFill>
                          <a:effectLst/>
                          <a:latin typeface="Arial Narrow" panose="020B0606020202030204" pitchFamily="34" charset="0"/>
                          <a:ea typeface="+mn-ea"/>
                          <a:cs typeface="+mn-cs"/>
                        </a:rPr>
                        <a:t>Estabelecer regras e normas para a organização e funcionamento de uma entidade. </a:t>
                      </a:r>
                    </a:p>
                    <a:p>
                      <a:pPr>
                        <a:lnSpc>
                          <a:spcPct val="114000"/>
                        </a:lnSpc>
                      </a:pPr>
                      <a:r>
                        <a:rPr lang="pt-BR" sz="2300" b="1" kern="1200" dirty="0">
                          <a:solidFill>
                            <a:schemeClr val="accent1">
                              <a:lumMod val="75000"/>
                            </a:schemeClr>
                          </a:solidFill>
                          <a:effectLst/>
                          <a:latin typeface="Arial Narrow" panose="020B0606020202030204" pitchFamily="34" charset="0"/>
                          <a:ea typeface="+mn-ea"/>
                          <a:cs typeface="+mn-cs"/>
                        </a:rPr>
                        <a:t>▪ Linguagem: </a:t>
                      </a:r>
                      <a:r>
                        <a:rPr lang="pt-BR" sz="2300" kern="1200" dirty="0">
                          <a:solidFill>
                            <a:schemeClr val="accent1">
                              <a:lumMod val="75000"/>
                            </a:schemeClr>
                          </a:solidFill>
                          <a:effectLst/>
                          <a:latin typeface="Arial Narrow" panose="020B0606020202030204" pitchFamily="34" charset="0"/>
                          <a:ea typeface="+mn-ea"/>
                          <a:cs typeface="+mn-cs"/>
                        </a:rPr>
                        <a:t>Formal, objetiva, genérica e precisa, evitando ambiguidades. </a:t>
                      </a:r>
                    </a:p>
                    <a:p>
                      <a:pPr>
                        <a:lnSpc>
                          <a:spcPct val="114000"/>
                        </a:lnSpc>
                      </a:pPr>
                      <a:r>
                        <a:rPr lang="pt-BR" sz="2300" b="1" kern="1200" dirty="0">
                          <a:solidFill>
                            <a:schemeClr val="accent1">
                              <a:lumMod val="75000"/>
                            </a:schemeClr>
                          </a:solidFill>
                          <a:effectLst/>
                          <a:latin typeface="Arial Narrow" panose="020B0606020202030204" pitchFamily="34" charset="0"/>
                          <a:ea typeface="+mn-ea"/>
                          <a:cs typeface="+mn-cs"/>
                        </a:rPr>
                        <a:t>▪ Estrutura: </a:t>
                      </a:r>
                      <a:r>
                        <a:rPr lang="pt-BR" sz="2300" kern="1200" dirty="0">
                          <a:solidFill>
                            <a:schemeClr val="accent1">
                              <a:lumMod val="75000"/>
                            </a:schemeClr>
                          </a:solidFill>
                          <a:effectLst/>
                          <a:latin typeface="Arial Narrow" panose="020B0606020202030204" pitchFamily="34" charset="0"/>
                          <a:ea typeface="+mn-ea"/>
                          <a:cs typeface="+mn-cs"/>
                        </a:rPr>
                        <a:t>Geralmente organizado em títulos, capítulos e seções, com artigos que detalham as normas. </a:t>
                      </a:r>
                    </a:p>
                    <a:p>
                      <a:pPr>
                        <a:lnSpc>
                          <a:spcPct val="114000"/>
                        </a:lnSpc>
                      </a:pPr>
                      <a:r>
                        <a:rPr lang="pt-BR" sz="2300" b="1" kern="1200" dirty="0">
                          <a:solidFill>
                            <a:schemeClr val="accent1">
                              <a:lumMod val="75000"/>
                            </a:schemeClr>
                          </a:solidFill>
                          <a:effectLst/>
                          <a:latin typeface="Arial Narrow" panose="020B0606020202030204" pitchFamily="34" charset="0"/>
                          <a:ea typeface="+mn-ea"/>
                          <a:cs typeface="+mn-cs"/>
                        </a:rPr>
                        <a:t>▪ Objetivo: </a:t>
                      </a:r>
                      <a:r>
                        <a:rPr lang="pt-BR" sz="2300" kern="1200" dirty="0">
                          <a:solidFill>
                            <a:schemeClr val="accent1">
                              <a:lumMod val="75000"/>
                            </a:schemeClr>
                          </a:solidFill>
                          <a:effectLst/>
                          <a:latin typeface="Arial Narrow" panose="020B0606020202030204" pitchFamily="34" charset="0"/>
                          <a:ea typeface="+mn-ea"/>
                          <a:cs typeface="+mn-cs"/>
                        </a:rPr>
                        <a:t>Regular as relações entre os membros da sociedade ou grupo, garantir direitos e deveres, e prever sanções em caso de descumprimento. </a:t>
                      </a:r>
                    </a:p>
                    <a:p>
                      <a:pPr>
                        <a:lnSpc>
                          <a:spcPct val="114000"/>
                        </a:lnSpc>
                      </a:pPr>
                      <a:r>
                        <a:rPr lang="pt-BR" sz="2300" b="1" kern="1200" dirty="0">
                          <a:solidFill>
                            <a:schemeClr val="accent1">
                              <a:lumMod val="75000"/>
                            </a:schemeClr>
                          </a:solidFill>
                          <a:effectLst/>
                          <a:latin typeface="Arial Narrow" panose="020B0606020202030204" pitchFamily="34" charset="0"/>
                          <a:ea typeface="+mn-ea"/>
                          <a:cs typeface="+mn-cs"/>
                        </a:rPr>
                        <a:t>▪ Exemplos: </a:t>
                      </a:r>
                      <a:r>
                        <a:rPr lang="pt-BR" sz="2300" kern="1200" dirty="0">
                          <a:solidFill>
                            <a:schemeClr val="accent1">
                              <a:lumMod val="75000"/>
                            </a:schemeClr>
                          </a:solidFill>
                          <a:effectLst/>
                          <a:latin typeface="Arial Narrow" panose="020B0606020202030204" pitchFamily="34" charset="0"/>
                          <a:ea typeface="+mn-ea"/>
                          <a:cs typeface="+mn-cs"/>
                        </a:rPr>
                        <a:t>Constituição Federal,</a:t>
                      </a:r>
                      <a:r>
                        <a:rPr lang="pt-BR" sz="2300" b="1" kern="1200" dirty="0">
                          <a:solidFill>
                            <a:schemeClr val="accent1">
                              <a:lumMod val="75000"/>
                            </a:schemeClr>
                          </a:solidFill>
                          <a:effectLst/>
                          <a:latin typeface="Arial Narrow" panose="020B0606020202030204" pitchFamily="34" charset="0"/>
                          <a:ea typeface="+mn-ea"/>
                          <a:cs typeface="+mn-cs"/>
                        </a:rPr>
                        <a:t> </a:t>
                      </a:r>
                      <a:r>
                        <a:rPr lang="pt-BR" sz="2300" kern="1200" dirty="0">
                          <a:solidFill>
                            <a:schemeClr val="accent1">
                              <a:lumMod val="75000"/>
                            </a:schemeClr>
                          </a:solidFill>
                          <a:effectLst/>
                          <a:latin typeface="Arial Narrow" panose="020B0606020202030204" pitchFamily="34" charset="0"/>
                          <a:ea typeface="+mn-ea"/>
                          <a:cs typeface="+mn-cs"/>
                        </a:rPr>
                        <a:t>Estatuto da Criança e do Adolescente (ECA), Estatuto Social de empresas, Estatuto de universidades etc.</a:t>
                      </a:r>
                    </a:p>
                    <a:p>
                      <a:pPr algn="r">
                        <a:lnSpc>
                          <a:spcPct val="114000"/>
                        </a:lnSpc>
                      </a:pPr>
                      <a:r>
                        <a:rPr lang="pt-BR" sz="1800" kern="1200" dirty="0">
                          <a:solidFill>
                            <a:schemeClr val="accent1">
                              <a:lumMod val="75000"/>
                            </a:schemeClr>
                          </a:solidFill>
                          <a:effectLst/>
                          <a:latin typeface="Arial Narrow" panose="020B0606020202030204" pitchFamily="34" charset="0"/>
                          <a:ea typeface="+mn-ea"/>
                          <a:cs typeface="+mn-cs"/>
                        </a:rPr>
                        <a:t>Elaborado para fins didáticos.</a:t>
                      </a:r>
                      <a:endParaRPr lang="pt-BR" sz="1800" kern="100" dirty="0">
                        <a:solidFill>
                          <a:schemeClr val="accent1">
                            <a:lumMod val="75000"/>
                          </a:schemeClr>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2F5496"/>
                      </a:solidFill>
                      <a:prstDash val="solid"/>
                      <a:round/>
                      <a:headEnd type="none" w="med" len="med"/>
                      <a:tailEnd type="none" w="med" len="med"/>
                    </a:lnL>
                    <a:lnR w="28575" cap="flat" cmpd="sng" algn="ctr">
                      <a:solidFill>
                        <a:srgbClr val="2F5496"/>
                      </a:solidFill>
                      <a:prstDash val="solid"/>
                      <a:round/>
                      <a:headEnd type="none" w="med" len="med"/>
                      <a:tailEnd type="none" w="med" len="med"/>
                    </a:lnR>
                    <a:lnT w="28575" cap="flat" cmpd="sng" algn="ctr">
                      <a:solidFill>
                        <a:srgbClr val="2F5496"/>
                      </a:solidFill>
                      <a:prstDash val="solid"/>
                      <a:round/>
                      <a:headEnd type="none" w="med" len="med"/>
                      <a:tailEnd type="none" w="med" len="med"/>
                    </a:lnT>
                    <a:lnB w="28575" cap="flat" cmpd="sng" algn="ctr">
                      <a:solidFill>
                        <a:srgbClr val="2F5496"/>
                      </a:solidFill>
                      <a:prstDash val="solid"/>
                      <a:round/>
                      <a:headEnd type="none" w="med" len="med"/>
                      <a:tailEnd type="none" w="med" len="med"/>
                    </a:lnB>
                    <a:solidFill>
                      <a:srgbClr val="E5EBF7"/>
                    </a:solidFill>
                  </a:tcPr>
                </a:tc>
                <a:extLst>
                  <a:ext uri="{0D108BD9-81ED-4DB2-BD59-A6C34878D82A}">
                    <a16:rowId xmlns:a16="http://schemas.microsoft.com/office/drawing/2014/main" val="1618711598"/>
                  </a:ext>
                </a:extLst>
              </a:tr>
            </a:tbl>
          </a:graphicData>
        </a:graphic>
      </p:graphicFrame>
      <p:sp>
        <p:nvSpPr>
          <p:cNvPr id="5" name="Rectangle 1">
            <a:extLst>
              <a:ext uri="{FF2B5EF4-FFF2-40B4-BE49-F238E27FC236}">
                <a16:creationId xmlns:a16="http://schemas.microsoft.com/office/drawing/2014/main" id="{8F5B11FA-6866-57DC-5EAA-5C2D05896FAC}"/>
              </a:ext>
            </a:extLst>
          </p:cNvPr>
          <p:cNvSpPr>
            <a:spLocks noChangeArrowheads="1"/>
          </p:cNvSpPr>
          <p:nvPr/>
        </p:nvSpPr>
        <p:spPr bwMode="auto">
          <a:xfrm>
            <a:off x="2765425" y="28463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730738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E218E-5141-4FDF-CCC5-E18CC8B1C57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4ECBFB8-3217-C75C-9444-DE69F51F3697}"/>
              </a:ext>
            </a:extLst>
          </p:cNvPr>
          <p:cNvGraphicFramePr>
            <a:graphicFrameLocks noGrp="1"/>
          </p:cNvGraphicFramePr>
          <p:nvPr>
            <p:extLst>
              <p:ext uri="{D42A27DB-BD31-4B8C-83A1-F6EECF244321}">
                <p14:modId xmlns:p14="http://schemas.microsoft.com/office/powerpoint/2010/main" val="2514414767"/>
              </p:ext>
            </p:extLst>
          </p:nvPr>
        </p:nvGraphicFramePr>
        <p:xfrm>
          <a:off x="345141" y="888587"/>
          <a:ext cx="11501717" cy="5160010"/>
        </p:xfrm>
        <a:graphic>
          <a:graphicData uri="http://schemas.openxmlformats.org/drawingml/2006/table">
            <a:tbl>
              <a:tblPr firstRow="1" firstCol="1" bandRow="1"/>
              <a:tblGrid>
                <a:gridCol w="11501717">
                  <a:extLst>
                    <a:ext uri="{9D8B030D-6E8A-4147-A177-3AD203B41FA5}">
                      <a16:colId xmlns:a16="http://schemas.microsoft.com/office/drawing/2014/main" val="3634531468"/>
                    </a:ext>
                  </a:extLst>
                </a:gridCol>
              </a:tblGrid>
              <a:tr h="0">
                <a:tc>
                  <a:txBody>
                    <a:bodyPr/>
                    <a:lstStyle/>
                    <a:p>
                      <a:pPr algn="ctr">
                        <a:lnSpc>
                          <a:spcPct val="114000"/>
                        </a:lnSpc>
                      </a:pPr>
                      <a:r>
                        <a:rPr lang="pt-BR" sz="2300" b="1" kern="1200" dirty="0">
                          <a:solidFill>
                            <a:schemeClr val="accent1">
                              <a:lumMod val="75000"/>
                            </a:schemeClr>
                          </a:solidFill>
                          <a:effectLst/>
                          <a:latin typeface="Arial Narrow" panose="020B0606020202030204" pitchFamily="34" charset="0"/>
                          <a:ea typeface="+mn-ea"/>
                          <a:cs typeface="+mn-cs"/>
                        </a:rPr>
                        <a:t>Estatuto da Igualdade Racial</a:t>
                      </a:r>
                      <a:endParaRPr lang="pt-BR" sz="2300" kern="1200" dirty="0">
                        <a:solidFill>
                          <a:schemeClr val="accent1">
                            <a:lumMod val="75000"/>
                          </a:schemeClr>
                        </a:solidFill>
                        <a:effectLst/>
                        <a:latin typeface="Arial Narrow" panose="020B0606020202030204" pitchFamily="34" charset="0"/>
                        <a:ea typeface="+mn-ea"/>
                        <a:cs typeface="+mn-cs"/>
                      </a:endParaRPr>
                    </a:p>
                    <a:p>
                      <a:pPr marL="0" indent="539750" algn="just">
                        <a:lnSpc>
                          <a:spcPct val="114000"/>
                        </a:lnSpc>
                      </a:pPr>
                      <a:r>
                        <a:rPr lang="pt-BR" sz="2300" kern="1200" dirty="0">
                          <a:solidFill>
                            <a:schemeClr val="accent1">
                              <a:lumMod val="75000"/>
                            </a:schemeClr>
                          </a:solidFill>
                          <a:effectLst/>
                          <a:latin typeface="Arial Narrow" panose="020B0606020202030204" pitchFamily="34" charset="0"/>
                          <a:ea typeface="+mn-ea"/>
                          <a:cs typeface="+mn-cs"/>
                        </a:rPr>
                        <a:t>O </a:t>
                      </a:r>
                      <a:r>
                        <a:rPr lang="pt-BR" sz="2300" b="1" kern="1200" dirty="0">
                          <a:solidFill>
                            <a:schemeClr val="accent1">
                              <a:lumMod val="75000"/>
                            </a:schemeClr>
                          </a:solidFill>
                          <a:effectLst/>
                          <a:latin typeface="Arial Narrow" panose="020B0606020202030204" pitchFamily="34" charset="0"/>
                          <a:ea typeface="+mn-ea"/>
                          <a:cs typeface="+mn-cs"/>
                        </a:rPr>
                        <a:t>Estatuto da Igualdade Racial</a:t>
                      </a:r>
                      <a:r>
                        <a:rPr lang="pt-BR" sz="2300" kern="1200" dirty="0">
                          <a:solidFill>
                            <a:schemeClr val="accent1">
                              <a:lumMod val="75000"/>
                            </a:schemeClr>
                          </a:solidFill>
                          <a:effectLst/>
                          <a:latin typeface="Arial Narrow" panose="020B0606020202030204" pitchFamily="34" charset="0"/>
                          <a:ea typeface="+mn-ea"/>
                          <a:cs typeface="+mn-cs"/>
                        </a:rPr>
                        <a:t> (Lei nº 12.288/2010) visa garantir à população negra a efetivação da igualdade de oportunidades, a defesa dos direitos étnico-raciais e o combate à discriminação e à intolerância racial. Ele abrange diversas áreas, como educação, saúde, cultura, trabalho, moradia e acesso à justiça, com o objetivo de promover a inclusão social e a igualdade de tratamento.</a:t>
                      </a:r>
                    </a:p>
                    <a:p>
                      <a:pPr marL="0" indent="539750" algn="just">
                        <a:lnSpc>
                          <a:spcPct val="114000"/>
                        </a:lnSpc>
                      </a:pPr>
                      <a:r>
                        <a:rPr lang="pt-BR" sz="2300" kern="1200" dirty="0">
                          <a:solidFill>
                            <a:schemeClr val="accent1">
                              <a:lumMod val="75000"/>
                            </a:schemeClr>
                          </a:solidFill>
                          <a:effectLst/>
                          <a:latin typeface="Arial Narrow" panose="020B0606020202030204" pitchFamily="34" charset="0"/>
                          <a:ea typeface="+mn-ea"/>
                          <a:cs typeface="+mn-cs"/>
                        </a:rPr>
                        <a:t>Em seus 65 artigos, compostos de 4 títulos com divisões e subdivisões temáticas, como principais partes que integram o texto-base dessa lei são:</a:t>
                      </a:r>
                    </a:p>
                    <a:p>
                      <a:pPr marL="0" lvl="0" indent="357188" algn="just">
                        <a:lnSpc>
                          <a:spcPct val="114000"/>
                        </a:lnSpc>
                      </a:pPr>
                      <a:r>
                        <a:rPr lang="pt-BR" sz="2300" b="1" kern="1200" dirty="0">
                          <a:solidFill>
                            <a:schemeClr val="accent1">
                              <a:lumMod val="75000"/>
                            </a:schemeClr>
                          </a:solidFill>
                          <a:effectLst/>
                          <a:latin typeface="Arial Narrow" panose="020B0606020202030204" pitchFamily="34" charset="0"/>
                          <a:ea typeface="+mn-ea"/>
                          <a:cs typeface="+mn-cs"/>
                        </a:rPr>
                        <a:t>1</a:t>
                      </a:r>
                      <a:r>
                        <a:rPr lang="pt-BR" sz="2300" kern="1200" dirty="0">
                          <a:solidFill>
                            <a:schemeClr val="accent1">
                              <a:lumMod val="75000"/>
                            </a:schemeClr>
                          </a:solidFill>
                          <a:effectLst/>
                          <a:latin typeface="Arial Narrow" panose="020B0606020202030204" pitchFamily="34" charset="0"/>
                          <a:ea typeface="+mn-ea"/>
                          <a:cs typeface="+mn-cs"/>
                        </a:rPr>
                        <a:t>. As disposições iniciais do Estatuto (o que a lei determina, basicamente, e o que é entendido por desigualdade racial, discriminação étnico-racial, entre outros conceitos citados).</a:t>
                      </a:r>
                    </a:p>
                    <a:p>
                      <a:pPr marL="0" lvl="0" indent="357188" algn="just">
                        <a:lnSpc>
                          <a:spcPct val="114000"/>
                        </a:lnSpc>
                      </a:pPr>
                      <a:r>
                        <a:rPr lang="pt-BR" sz="2300" b="1" kern="1200" dirty="0">
                          <a:solidFill>
                            <a:schemeClr val="accent1">
                              <a:lumMod val="75000"/>
                            </a:schemeClr>
                          </a:solidFill>
                          <a:effectLst/>
                          <a:latin typeface="Arial Narrow" panose="020B0606020202030204" pitchFamily="34" charset="0"/>
                          <a:ea typeface="+mn-ea"/>
                          <a:cs typeface="+mn-cs"/>
                        </a:rPr>
                        <a:t>2</a:t>
                      </a:r>
                      <a:r>
                        <a:rPr lang="pt-BR" sz="2300" kern="1200" dirty="0">
                          <a:solidFill>
                            <a:schemeClr val="accent1">
                              <a:lumMod val="75000"/>
                            </a:schemeClr>
                          </a:solidFill>
                          <a:effectLst/>
                          <a:latin typeface="Arial Narrow" panose="020B0606020202030204" pitchFamily="34" charset="0"/>
                          <a:ea typeface="+mn-ea"/>
                          <a:cs typeface="+mn-cs"/>
                        </a:rPr>
                        <a:t>. Os direitos fundamentais (no caso, como bases que devem ser asseguradas para uma população de negros e pardos no país e a garantia de igualdade de acesso).</a:t>
                      </a:r>
                    </a:p>
                    <a:p>
                      <a:pPr marL="0" lvl="0" indent="357188" algn="just">
                        <a:lnSpc>
                          <a:spcPct val="114000"/>
                        </a:lnSpc>
                      </a:pPr>
                      <a:r>
                        <a:rPr lang="pt-BR" sz="2300" b="1" kern="1200" dirty="0">
                          <a:solidFill>
                            <a:schemeClr val="accent1">
                              <a:lumMod val="75000"/>
                            </a:schemeClr>
                          </a:solidFill>
                          <a:effectLst/>
                          <a:latin typeface="Arial Narrow" panose="020B0606020202030204" pitchFamily="34" charset="0"/>
                          <a:ea typeface="+mn-ea"/>
                          <a:cs typeface="+mn-cs"/>
                        </a:rPr>
                        <a:t>3</a:t>
                      </a:r>
                      <a:r>
                        <a:rPr lang="pt-BR" sz="2300" kern="1200" dirty="0">
                          <a:solidFill>
                            <a:schemeClr val="accent1">
                              <a:lumMod val="75000"/>
                            </a:schemeClr>
                          </a:solidFill>
                          <a:effectLst/>
                          <a:latin typeface="Arial Narrow" panose="020B0606020202030204" pitchFamily="34" charset="0"/>
                          <a:ea typeface="+mn-ea"/>
                          <a:cs typeface="+mn-cs"/>
                        </a:rPr>
                        <a:t>. A respeito do SINAPIR (Sistema Nacional de Promoção da Igualdade Racial).</a:t>
                      </a:r>
                    </a:p>
                    <a:p>
                      <a:pPr marL="0" indent="357188" algn="just">
                        <a:lnSpc>
                          <a:spcPct val="114000"/>
                        </a:lnSpc>
                      </a:pPr>
                      <a:r>
                        <a:rPr lang="pt-BR" sz="2300" b="1" kern="1200" dirty="0">
                          <a:solidFill>
                            <a:schemeClr val="accent1">
                              <a:lumMod val="75000"/>
                            </a:schemeClr>
                          </a:solidFill>
                          <a:effectLst/>
                          <a:latin typeface="Arial Narrow" panose="020B0606020202030204" pitchFamily="34" charset="0"/>
                          <a:ea typeface="+mn-ea"/>
                          <a:cs typeface="+mn-cs"/>
                        </a:rPr>
                        <a:t>4</a:t>
                      </a:r>
                      <a:r>
                        <a:rPr lang="pt-BR" sz="2300" kern="1200" dirty="0">
                          <a:solidFill>
                            <a:schemeClr val="accent1">
                              <a:lumMod val="75000"/>
                            </a:schemeClr>
                          </a:solidFill>
                          <a:effectLst/>
                          <a:latin typeface="Arial Narrow" panose="020B0606020202030204" pitchFamily="34" charset="0"/>
                          <a:ea typeface="+mn-ea"/>
                          <a:cs typeface="+mn-cs"/>
                        </a:rPr>
                        <a:t>. As disposições finais da lei.</a:t>
                      </a:r>
                      <a:endParaRPr lang="pt-BR" sz="2300" kern="100" dirty="0">
                        <a:solidFill>
                          <a:schemeClr val="accent1">
                            <a:lumMod val="75000"/>
                          </a:schemeClr>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2F5496"/>
                      </a:solidFill>
                      <a:prstDash val="solid"/>
                      <a:round/>
                      <a:headEnd type="none" w="med" len="med"/>
                      <a:tailEnd type="none" w="med" len="med"/>
                    </a:lnL>
                    <a:lnR w="28575" cap="flat" cmpd="sng" algn="ctr">
                      <a:solidFill>
                        <a:srgbClr val="2F5496"/>
                      </a:solidFill>
                      <a:prstDash val="solid"/>
                      <a:round/>
                      <a:headEnd type="none" w="med" len="med"/>
                      <a:tailEnd type="none" w="med" len="med"/>
                    </a:lnR>
                    <a:lnT w="28575" cap="flat" cmpd="sng" algn="ctr">
                      <a:solidFill>
                        <a:srgbClr val="2F5496"/>
                      </a:solidFill>
                      <a:prstDash val="solid"/>
                      <a:round/>
                      <a:headEnd type="none" w="med" len="med"/>
                      <a:tailEnd type="none" w="med" len="med"/>
                    </a:lnT>
                    <a:lnB w="28575" cap="flat" cmpd="sng" algn="ctr">
                      <a:solidFill>
                        <a:srgbClr val="2F5496"/>
                      </a:solidFill>
                      <a:prstDash val="solid"/>
                      <a:round/>
                      <a:headEnd type="none" w="med" len="med"/>
                      <a:tailEnd type="none" w="med" len="med"/>
                    </a:lnB>
                    <a:solidFill>
                      <a:srgbClr val="E5EBF7"/>
                    </a:solidFill>
                  </a:tcPr>
                </a:tc>
                <a:extLst>
                  <a:ext uri="{0D108BD9-81ED-4DB2-BD59-A6C34878D82A}">
                    <a16:rowId xmlns:a16="http://schemas.microsoft.com/office/drawing/2014/main" val="1618711598"/>
                  </a:ext>
                </a:extLst>
              </a:tr>
            </a:tbl>
          </a:graphicData>
        </a:graphic>
      </p:graphicFrame>
      <p:sp>
        <p:nvSpPr>
          <p:cNvPr id="5" name="Rectangle 1">
            <a:extLst>
              <a:ext uri="{FF2B5EF4-FFF2-40B4-BE49-F238E27FC236}">
                <a16:creationId xmlns:a16="http://schemas.microsoft.com/office/drawing/2014/main" id="{2D311386-C0CE-D862-C5A1-DA6EFE5571F5}"/>
              </a:ext>
            </a:extLst>
          </p:cNvPr>
          <p:cNvSpPr>
            <a:spLocks noChangeArrowheads="1"/>
          </p:cNvSpPr>
          <p:nvPr/>
        </p:nvSpPr>
        <p:spPr bwMode="auto">
          <a:xfrm>
            <a:off x="2765425" y="28463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406014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646C3-E9A6-9547-82A2-C8A5CB7B43B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CA74D88-7BEB-1E72-754C-5407BA9715AE}"/>
              </a:ext>
            </a:extLst>
          </p:cNvPr>
          <p:cNvSpPr txBox="1"/>
          <p:nvPr/>
        </p:nvSpPr>
        <p:spPr>
          <a:xfrm>
            <a:off x="358587" y="580910"/>
            <a:ext cx="11519647" cy="869790"/>
          </a:xfrm>
          <a:prstGeom prst="rect">
            <a:avLst/>
          </a:prstGeom>
          <a:noFill/>
        </p:spPr>
        <p:txBody>
          <a:bodyPr wrap="square">
            <a:spAutoFit/>
          </a:bodyPr>
          <a:lstStyle/>
          <a:p>
            <a:pPr algn="just">
              <a:lnSpc>
                <a:spcPct val="115000"/>
              </a:lnSpc>
              <a:buNone/>
            </a:pPr>
            <a:r>
              <a:rPr lang="pt-BR" sz="2300" dirty="0">
                <a:effectLst/>
                <a:latin typeface="Arial Narrow" panose="020B0606020202030204" pitchFamily="34" charset="0"/>
                <a:ea typeface="Aptos" panose="020B0004020202020204" pitchFamily="34" charset="0"/>
                <a:cs typeface="Arial" panose="020B0604020202020204" pitchFamily="34" charset="0"/>
              </a:rPr>
              <a:t>Leia o texto.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300" b="1" dirty="0">
                <a:effectLst/>
                <a:latin typeface="Arial Narrow" panose="020B0606020202030204" pitchFamily="34" charset="0"/>
                <a:ea typeface="Aptos" panose="020B0004020202020204" pitchFamily="34" charset="0"/>
                <a:cs typeface="Arial" panose="020B0604020202020204" pitchFamily="34" charset="0"/>
              </a:rPr>
              <a:t>Texto I</a:t>
            </a:r>
          </a:p>
        </p:txBody>
      </p:sp>
      <p:pic>
        <p:nvPicPr>
          <p:cNvPr id="9" name="Imagem 8" descr="Desenho de personagem de desenho animado&#10;&#10;Descrição gerada automaticamente com confiança média">
            <a:extLst>
              <a:ext uri="{FF2B5EF4-FFF2-40B4-BE49-F238E27FC236}">
                <a16:creationId xmlns:a16="http://schemas.microsoft.com/office/drawing/2014/main" id="{43B3FBD1-27EB-E49A-99C7-351095129A56}"/>
              </a:ext>
            </a:extLst>
          </p:cNvPr>
          <p:cNvPicPr>
            <a:picLocks noChangeAspect="1"/>
          </p:cNvPicPr>
          <p:nvPr/>
        </p:nvPicPr>
        <p:blipFill rotWithShape="1">
          <a:blip r:embed="rId2"/>
          <a:srcRect b="9876"/>
          <a:stretch/>
        </p:blipFill>
        <p:spPr bwMode="auto">
          <a:xfrm>
            <a:off x="5560542" y="1501996"/>
            <a:ext cx="911976" cy="828065"/>
          </a:xfrm>
          <a:prstGeom prst="rect">
            <a:avLst/>
          </a:prstGeom>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7CE9E3FD-121F-D82C-5B70-7530E3FB83B4}"/>
              </a:ext>
            </a:extLst>
          </p:cNvPr>
          <p:cNvSpPr txBox="1"/>
          <p:nvPr/>
        </p:nvSpPr>
        <p:spPr>
          <a:xfrm>
            <a:off x="358587" y="2288100"/>
            <a:ext cx="11519647" cy="2923877"/>
          </a:xfrm>
          <a:prstGeom prst="rect">
            <a:avLst/>
          </a:prstGeom>
          <a:noFill/>
        </p:spPr>
        <p:txBody>
          <a:bodyPr wrap="square">
            <a:spAutoFit/>
          </a:bodyPr>
          <a:lstStyle/>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LEI Nº 12.288, DE 20 DE JULHO DE 2010.</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325628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Institui o Estatuto da Igualdade Racial; altera as Leis n</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os</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7.716, de 5 de janeiro de 1989, 9.029, de 13 de abril de 1995, 7.347, de 24 de julho de 1985, e 10.778, de 24 de novembro de 2003.</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O PRESIDENTE DA REPÚBLICA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Faço saber que o Congresso Nacional decreta e eu sanciono a seguinte Lei:</a:t>
            </a: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TÍTULO I</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DISPOSIÇÕES PRELIMINARES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A142DB5A-C57E-8C33-9081-87299C81E8D3}"/>
              </a:ext>
            </a:extLst>
          </p:cNvPr>
          <p:cNvSpPr txBox="1"/>
          <p:nvPr/>
        </p:nvSpPr>
        <p:spPr>
          <a:xfrm>
            <a:off x="358587" y="5248598"/>
            <a:ext cx="11474826" cy="1289840"/>
          </a:xfrm>
          <a:prstGeom prst="rect">
            <a:avLst/>
          </a:prstGeom>
          <a:noFill/>
        </p:spPr>
        <p:txBody>
          <a:bodyPr wrap="square">
            <a:spAutoFit/>
          </a:bodyPr>
          <a:lstStyle/>
          <a:p>
            <a:pPr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 1</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Esta Lei institui o Estatuto da Igualdade Racial, destinado a garantir à população negra a efetivação da igualdade de oportunidades, a defesa dos direitos étnicos individuais, coletivos e difusos e o combate à discriminação e às demais formas de intolerância étnica.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61386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BA3358E-2E53-146C-8939-3E8E950E921F}"/>
              </a:ext>
            </a:extLst>
          </p:cNvPr>
          <p:cNvSpPr txBox="1"/>
          <p:nvPr/>
        </p:nvSpPr>
        <p:spPr>
          <a:xfrm>
            <a:off x="340659" y="866590"/>
            <a:ext cx="11537576" cy="5755422"/>
          </a:xfrm>
          <a:prstGeom prst="rect">
            <a:avLst/>
          </a:prstGeom>
          <a:noFill/>
        </p:spPr>
        <p:txBody>
          <a:bodyPr wrap="square">
            <a:spAutoFit/>
          </a:bodyPr>
          <a:lstStyle/>
          <a:p>
            <a:pPr algn="just">
              <a:buNone/>
            </a:pPr>
            <a:r>
              <a:rPr lang="pt-BR" sz="2300" i="1" kern="100" dirty="0">
                <a:effectLst/>
                <a:latin typeface="Arial Narrow" panose="020B0606020202030204" pitchFamily="34" charset="0"/>
                <a:ea typeface="Aptos" panose="020B0004020202020204" pitchFamily="34" charset="0"/>
                <a:cs typeface="Times New Roman" panose="02020603050405020304" pitchFamily="18" charset="0"/>
              </a:rPr>
              <a:t>Parágrafo único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Para efeito deste Estatuto, considera-se: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 - discriminação racial ou étnico-racial: toda distinção, exclusão, restrição ou preferência baseada em raça, cor, descendência ou origem nacional ou étnica que tenha por objeto anular ou restringir o reconhecimento, gozo ou exercício, em igualdade de condições, de direitos humanos e liberdades fundamentais nos campos político, econômico, social, cultural ou em qualquer outro campo da vida pública ou privada;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II - desigualdade racial: toda situação injustificada de diferenciação de acesso e fruição de bens, serviços e oportunidades, nas esferas pública e privada, em virtude de raça, cor, descendência ou origem nacional ou étnica;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III - desigualdade de gênero e raça: assimetria existente no âmbito da sociedade que acentua a distância social entre mulheres negras e os demais segmentos sociais;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IV - população negra: o conjunto de pessoas que se autodeclaram pretas e pardas, conforme o quesito cor ou raça usado pela Fundação Instituto Brasileiro de Geografia e Estatística (IBGE), ou que adotam autodefinição análoga;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V - políticas públicas: as ações, iniciativas e programas adotados pelo Estado no cumprimento de suas atribuições institucionais;</a:t>
            </a:r>
          </a:p>
        </p:txBody>
      </p:sp>
    </p:spTree>
    <p:extLst>
      <p:ext uri="{BB962C8B-B14F-4D97-AF65-F5344CB8AC3E}">
        <p14:creationId xmlns:p14="http://schemas.microsoft.com/office/powerpoint/2010/main" val="130672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C6661B49-DB80-EA05-0F4B-983D491F562B}"/>
              </a:ext>
            </a:extLst>
          </p:cNvPr>
          <p:cNvSpPr txBox="1"/>
          <p:nvPr/>
        </p:nvSpPr>
        <p:spPr>
          <a:xfrm>
            <a:off x="349622" y="857425"/>
            <a:ext cx="11510683" cy="5755422"/>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VI - ações afirmativas: os programas e medidas especiais adotados pelo Estado e pela iniciativa privada para a correção das desigualdades raciais e para a promoção da igualdade de oportunidades.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 2</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É dever do Estado e da sociedade garantir a igualdade de oportunidades, reconhecendo a todo cidadão brasileiro, independentemente da etnia ou da cor da pele, o direito à participação na comunidade, especialmente nas atividades políticas, econômicas, empresariais, educacionais, culturais e esportivas, defendendo sua dignidade e seus valores religiosos e culturais.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 3</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Além das normas constitucionais relativas aos princípios fundamentais, aos direitos e garantias fundamentais e aos direitos sociais, econômicos e culturais, o Estatuto da Igualdade Racial adota como diretriz político-jurídica a inclusão das vítimas de desigualdade étnico-racial, a valorização da igualdade étnica e o fortalecimento da identidade nacional brasileira.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 4</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participação da população negra, em condição de igualdade de oportunidade, na vida econômica, social, política e cultural do País será promovida, prioritariamente, por meio de:</a:t>
            </a:r>
          </a:p>
          <a:p>
            <a:pPr algn="just"/>
            <a:r>
              <a:rPr lang="pt-BR" sz="2300" dirty="0">
                <a:latin typeface="Arial Narrow" panose="020B0606020202030204" pitchFamily="34" charset="0"/>
              </a:rPr>
              <a:t>I - inclusão nas políticas públicas de desenvolvimento econômico e social;</a:t>
            </a:r>
          </a:p>
          <a:p>
            <a:pPr algn="just"/>
            <a:r>
              <a:rPr lang="pt-BR" sz="2300" dirty="0">
                <a:latin typeface="Arial Narrow" panose="020B0606020202030204" pitchFamily="34" charset="0"/>
              </a:rPr>
              <a:t>II - adoção de medidas, programas e políticas de ação afirmativa;</a:t>
            </a:r>
          </a:p>
          <a:p>
            <a:pPr algn="just"/>
            <a:r>
              <a:rPr lang="pt-BR" sz="2300" dirty="0">
                <a:latin typeface="Arial Narrow" panose="020B0606020202030204" pitchFamily="34" charset="0"/>
              </a:rPr>
              <a:t>III - modificação das estruturas institucionais do Estado para o adequado enfrentamento e a superação das desigualdades étnicas decorrentes do preconceito e da discriminação étnica;</a:t>
            </a:r>
          </a:p>
        </p:txBody>
      </p:sp>
    </p:spTree>
    <p:extLst>
      <p:ext uri="{BB962C8B-B14F-4D97-AF65-F5344CB8AC3E}">
        <p14:creationId xmlns:p14="http://schemas.microsoft.com/office/powerpoint/2010/main" val="122670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6ED26BF-81A7-4862-B448-859E30AB8454}"/>
              </a:ext>
            </a:extLst>
          </p:cNvPr>
          <p:cNvSpPr txBox="1"/>
          <p:nvPr/>
        </p:nvSpPr>
        <p:spPr>
          <a:xfrm>
            <a:off x="331693" y="745265"/>
            <a:ext cx="11537577" cy="5401479"/>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IV - promoção de ajustes normativos para aperfeiçoar o combate à discriminação étnica e às desigualdades étnicas em todas as suas manifestações individuais, institucionais e estruturais;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V - eliminação dos obstáculos históricos, socioculturais e institucionais que impedem a representação da diversidade étnica nas esferas pública e privada;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VI - estímulo, apoio e fortalecimento de iniciativas oriundas da sociedade civil direcionadas à promoção da igualdade de oportunidades e ao combate às desigualdades étnicas, inclusive mediante a implementação de incentivos e critérios de condicionamento e prioridade no acesso aos recursos públicos;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VII - implementação de programas de ação afirmativa destinados ao enfrentamento das desigualdades étnicas no tocante à educação, cultura, esporte e lazer, saúde, segurança, trabalho, moradia, meios de comunicação de massa, financiamentos públicos, acesso à terra, à Justiça, e outros.</a:t>
            </a:r>
          </a:p>
          <a:p>
            <a:pPr algn="just">
              <a:buNone/>
            </a:pPr>
            <a:r>
              <a:rPr lang="pt-BR" sz="2300" i="1" kern="100" dirty="0">
                <a:effectLst/>
                <a:latin typeface="Arial Narrow" panose="020B0606020202030204" pitchFamily="34" charset="0"/>
                <a:ea typeface="Aptos" panose="020B0004020202020204" pitchFamily="34" charset="0"/>
                <a:cs typeface="Times New Roman" panose="02020603050405020304" pitchFamily="18" charset="0"/>
              </a:rPr>
              <a:t>Parágrafo único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Os programas de ação afirmativa constituir-se-ão em políticas públicas destinadas a reparar as distorções e desigualdades sociais e demais práticas discriminatórias adotadas, nas esferas pública e privada, durante o processo de formação social do País.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 5</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Para a consecução dos objetivos desta Lei, é instituído o Sistema Nacional de Promoção da Igualdade Racial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Sinapir</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conforme estabelecido no Título III.</a:t>
            </a:r>
          </a:p>
        </p:txBody>
      </p:sp>
    </p:spTree>
    <p:extLst>
      <p:ext uri="{BB962C8B-B14F-4D97-AF65-F5344CB8AC3E}">
        <p14:creationId xmlns:p14="http://schemas.microsoft.com/office/powerpoint/2010/main" val="776320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606152A-200B-1D47-1C32-24C4DAD3A766}"/>
              </a:ext>
            </a:extLst>
          </p:cNvPr>
          <p:cNvSpPr txBox="1"/>
          <p:nvPr/>
        </p:nvSpPr>
        <p:spPr>
          <a:xfrm>
            <a:off x="331694" y="739796"/>
            <a:ext cx="11528612" cy="5755422"/>
          </a:xfrm>
          <a:prstGeom prst="rect">
            <a:avLst/>
          </a:prstGeom>
          <a:noFill/>
        </p:spPr>
        <p:txBody>
          <a:bodyPr wrap="square">
            <a:spAutoFit/>
          </a:bodyPr>
          <a:lstStyle/>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TÍTULO II</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DOS DIREITOS FUNDAMENTAIS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CAPÍTULO I</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DO DIREITO À SAÚDE</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 6</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direito à saúde da população negra será garantido pelo poder público mediante políticas universais, sociais e econômicas destinadas à redução do risco de doenças e de outros agravos.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1</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acesso universal e igualitário ao Sistema Único de Saúde (SUS) para promoção, proteção e recuperação da saúde da população negra será de responsabilidade dos órgãos e instituições públicas federais, estaduais, distritais e municipais, da administração direta e indireta.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2</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poder público garantirá que o segmento da população negra vinculado aos seguros privados de saúde seja tratado sem discriminação.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 7</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conjunto de ações de saúde voltadas à população negra constitui a Política Nacional de Saúde Integral da População Negra, organizada de acordo com as diretrizes abaixo especificadas:</a:t>
            </a:r>
          </a:p>
          <a:p>
            <a:r>
              <a:rPr lang="pt-BR" sz="2300" dirty="0">
                <a:latin typeface="Arial Narrow" panose="020B0606020202030204" pitchFamily="34" charset="0"/>
              </a:rPr>
              <a:t>I - ampliação e fortalecimento da participação de lideranças dos movimentos sociais em defesa da saúde da população negra nas instâncias de participação e controle social do SUS;</a:t>
            </a:r>
          </a:p>
          <a:p>
            <a:r>
              <a:rPr lang="pt-BR" sz="2300" dirty="0">
                <a:latin typeface="Arial Narrow" panose="020B0606020202030204" pitchFamily="34" charset="0"/>
              </a:rPr>
              <a:t>II - produção de conhecimento científico e tecnológico em saúde da população negra;</a:t>
            </a:r>
          </a:p>
        </p:txBody>
      </p:sp>
    </p:spTree>
    <p:extLst>
      <p:ext uri="{BB962C8B-B14F-4D97-AF65-F5344CB8AC3E}">
        <p14:creationId xmlns:p14="http://schemas.microsoft.com/office/powerpoint/2010/main" val="4279832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81D1ACD-66AA-5DD0-6CF4-986FC1A68090}"/>
              </a:ext>
            </a:extLst>
          </p:cNvPr>
          <p:cNvSpPr txBox="1"/>
          <p:nvPr/>
        </p:nvSpPr>
        <p:spPr>
          <a:xfrm>
            <a:off x="331693" y="676642"/>
            <a:ext cx="11519647" cy="5755422"/>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III - desenvolvimento de processos de informação, comunicação e educação para contribuir com a redução das vulnerabilidades da população negra.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 8</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Constituem objetivos da Política Nacional de Saúde Integral da População Negra: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 - a promoção da saúde integral da população negra, priorizando a redução das desigualdades étnicas e o combate à discriminação nas instituições e serviços do SUS;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II - a melhoria da qualidade dos sistemas de informação do SUS no que tange à coleta, ao processamento e à análise dos dados desagregados por cor, etnia e gênero;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III - o fomento à realização de estudos e pesquisas sobre racismo e saúde da população negra;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IV - a inclusão do conteúdo da saúde da população negra nos processos de formação e educação permanente dos trabalhadores da saúde;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V - a inclusão da temática saúde da população negra nos processos de formação política das lideranças de movimentos sociais para o exercício da participação e controle social no SUS.</a:t>
            </a:r>
          </a:p>
          <a:p>
            <a:pPr algn="just"/>
            <a:r>
              <a:rPr lang="pt-BR" sz="2300" i="1" dirty="0">
                <a:latin typeface="Arial Narrow" panose="020B0606020202030204" pitchFamily="34" charset="0"/>
              </a:rPr>
              <a:t>Parágrafo único</a:t>
            </a:r>
            <a:r>
              <a:rPr lang="pt-BR" sz="2300" dirty="0">
                <a:latin typeface="Arial Narrow" panose="020B0606020202030204" pitchFamily="34" charset="0"/>
              </a:rPr>
              <a:t>. Os moradores das comunidades de remanescentes de quilombos serão beneficiários de incentivos específicos para a garantia do direito à saúde, incluindo melhorias nas condições ambientais, no saneamento básico, na segurança alimentar e nutricional e na atenção integral à saúde.</a:t>
            </a:r>
          </a:p>
          <a:p>
            <a:pPr algn="just"/>
            <a:r>
              <a:rPr lang="pt-BR" sz="2300" dirty="0">
                <a:latin typeface="Arial Narrow" panose="020B0606020202030204" pitchFamily="34" charset="0"/>
              </a:rPr>
              <a:t>[...]</a:t>
            </a:r>
          </a:p>
        </p:txBody>
      </p:sp>
    </p:spTree>
    <p:extLst>
      <p:ext uri="{BB962C8B-B14F-4D97-AF65-F5344CB8AC3E}">
        <p14:creationId xmlns:p14="http://schemas.microsoft.com/office/powerpoint/2010/main" val="488144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917FA-3F6C-19AF-8B55-883FA716833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A9C3472-9B82-F5D0-4F84-1D098886CDEE}"/>
              </a:ext>
            </a:extLst>
          </p:cNvPr>
          <p:cNvSpPr txBox="1"/>
          <p:nvPr/>
        </p:nvSpPr>
        <p:spPr>
          <a:xfrm>
            <a:off x="313764" y="646090"/>
            <a:ext cx="11555506" cy="2854628"/>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Art. 14.  O poder público estimulará e apoiará ações socioeducacionais realizadas por entidades do movimento negro que desenvolvam atividades voltadas para a inclusão social, mediante cooperação técnica, intercâmbios, convênios e incentivos, entre outros mecanismos.</a:t>
            </a: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Art. 42.  O Poder Executivo federal poderá implementar critérios para provimento de cargos em comissão e funções de confiança destinados a ampliar a participação de negros, buscando reproduzir a estrutura da distribuição étnica nacional ou, quando for o caso, estadual, observados os dados demográficos oficiais.</a:t>
            </a:r>
          </a:p>
          <a:p>
            <a:pPr algn="r">
              <a:buNone/>
            </a:pPr>
            <a:r>
              <a:rPr lang="pt-BR" sz="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a:p>
            <a:pPr algn="r">
              <a:buNone/>
            </a:pP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https://www.planalto.gov.br/ccivil_03/_ato2007-2010/2010/lei/l12288.htm. Acesso em: 11 jun. 2025. Adaptado.</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1F2A59CB-13CD-3173-7A80-1FB1C8BDFE93}"/>
              </a:ext>
            </a:extLst>
          </p:cNvPr>
          <p:cNvSpPr txBox="1"/>
          <p:nvPr/>
        </p:nvSpPr>
        <p:spPr>
          <a:xfrm>
            <a:off x="322731" y="3500718"/>
            <a:ext cx="11555505" cy="3139321"/>
          </a:xfrm>
          <a:prstGeom prst="rect">
            <a:avLst/>
          </a:prstGeom>
          <a:noFill/>
        </p:spPr>
        <p:txBody>
          <a:bodyPr wrap="square">
            <a:spAutoFit/>
          </a:bodyPr>
          <a:lstStyle/>
          <a:p>
            <a:pPr algn="jus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2</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O estatuto </a:t>
            </a:r>
            <a:r>
              <a:rPr lang="pt-BR" sz="2200" kern="100" dirty="0">
                <a:solidFill>
                  <a:srgbClr val="000000"/>
                </a:solidFill>
                <a:effectLst/>
                <a:latin typeface="Arial Narrow" panose="020B0606020202030204" pitchFamily="34" charset="0"/>
                <a:ea typeface="Aptos" panose="020B0004020202020204" pitchFamily="34" charset="0"/>
                <a:cs typeface="Poppins" panose="00000500000000000000" pitchFamily="2" charset="0"/>
              </a:rPr>
              <a:t>é um conjunto de normas jurídicas cuja característica comum é estabelecer regras de organização e funcionamento de uma sociedade, instituição, órgão, estabelecimento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etc. Assim, responda:</a:t>
            </a:r>
          </a:p>
          <a:p>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O que é o Estatuto da Igualdade Racial?</a:t>
            </a:r>
          </a:p>
          <a:p>
            <a:pPr marL="457200" indent="-457200">
              <a:buAutoNum type="alphaLcParenR"/>
            </a:pPr>
            <a:endParaRPr lang="pt-BR" sz="2200" dirty="0">
              <a:solidFill>
                <a:srgbClr val="000000"/>
              </a:solidFill>
              <a:latin typeface="Arial Narrow" panose="020B0606020202030204" pitchFamily="34" charset="0"/>
              <a:cs typeface="Arial" panose="020B0604020202020204" pitchFamily="34" charset="0"/>
            </a:endParaRPr>
          </a:p>
          <a:p>
            <a:pPr fontAlgn="base"/>
            <a:r>
              <a:rPr lang="pt-BR" sz="2200" dirty="0">
                <a:latin typeface="Arial Narrow" panose="020B0606020202030204" pitchFamily="34" charset="0"/>
              </a:rPr>
              <a:t>b) Onde são encontrados textos jurídicos como o Estatuto da Igualdade Racial?</a:t>
            </a:r>
          </a:p>
          <a:p>
            <a:pPr fontAlgn="base"/>
            <a:r>
              <a:rPr lang="pt-BR" sz="2200" dirty="0">
                <a:latin typeface="Arial Narrow" panose="020B0606020202030204" pitchFamily="34" charset="0"/>
              </a:rPr>
              <a:t> </a:t>
            </a:r>
          </a:p>
          <a:p>
            <a:pPr fontAlgn="base"/>
            <a:r>
              <a:rPr lang="pt-BR" sz="2200" dirty="0">
                <a:latin typeface="Arial Narrow" panose="020B0606020202030204" pitchFamily="34" charset="0"/>
              </a:rPr>
              <a:t>c) Para quem foi produzido o Estatuto da Igualdade Racial, ou seja, quem é o público-alvo desse texto?</a:t>
            </a:r>
          </a:p>
          <a:p>
            <a:endParaRPr lang="pt-BR" sz="2200" dirty="0">
              <a:latin typeface="Arial Narrow" panose="020B0606020202030204" pitchFamily="34" charset="0"/>
            </a:endParaRPr>
          </a:p>
          <a:p>
            <a:r>
              <a:rPr lang="pt-BR" sz="2200" dirty="0">
                <a:latin typeface="Arial Narrow" panose="020B0606020202030204" pitchFamily="34" charset="0"/>
              </a:rPr>
              <a:t>d) Por que foi criado o Estatuto da Igualdade Racial?</a:t>
            </a:r>
            <a:endParaRPr lang="pt-BR" sz="2300" dirty="0">
              <a:latin typeface="Arial Narrow" panose="020B0606020202030204" pitchFamily="34" charset="0"/>
            </a:endParaRPr>
          </a:p>
        </p:txBody>
      </p:sp>
    </p:spTree>
    <p:extLst>
      <p:ext uri="{BB962C8B-B14F-4D97-AF65-F5344CB8AC3E}">
        <p14:creationId xmlns:p14="http://schemas.microsoft.com/office/powerpoint/2010/main" val="2263879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2B1D323-7D5C-1175-063F-9010C060DF8F}"/>
              </a:ext>
            </a:extLst>
          </p:cNvPr>
          <p:cNvSpPr txBox="1"/>
          <p:nvPr/>
        </p:nvSpPr>
        <p:spPr>
          <a:xfrm>
            <a:off x="322730" y="807534"/>
            <a:ext cx="11510682" cy="5151538"/>
          </a:xfrm>
          <a:prstGeom prst="rect">
            <a:avLst/>
          </a:prstGeom>
          <a:noFill/>
        </p:spPr>
        <p:txBody>
          <a:bodyPr wrap="square">
            <a:spAutoFit/>
          </a:bodyPr>
          <a:lstStyle/>
          <a:p>
            <a:pPr algn="just">
              <a:lnSpc>
                <a:spcPct val="115000"/>
              </a:lnSpc>
              <a:buNone/>
            </a:pPr>
            <a:r>
              <a:rPr lang="pt-BR" sz="2400" b="1" kern="0" dirty="0">
                <a:effectLst/>
                <a:latin typeface="Arial Narrow" panose="020B0606020202030204" pitchFamily="34" charset="0"/>
                <a:ea typeface="Times New Roman" panose="02020603050405020304" pitchFamily="18" charset="0"/>
                <a:cs typeface="Open Sans" panose="020B0606030504020204" pitchFamily="34" charset="0"/>
              </a:rPr>
              <a:t>3</a:t>
            </a:r>
            <a:r>
              <a:rPr lang="pt-BR" sz="2400" kern="0" dirty="0">
                <a:effectLst/>
                <a:latin typeface="Arial Narrow" panose="020B0606020202030204" pitchFamily="34" charset="0"/>
                <a:ea typeface="Times New Roman" panose="02020603050405020304" pitchFamily="18" charset="0"/>
                <a:cs typeface="Open Sans" panose="020B0606030504020204" pitchFamily="34"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Quais são os direitos garantidos aos cidadãos no Estatuto da Igualdade Racial?</a:t>
            </a:r>
          </a:p>
          <a:p>
            <a:pPr algn="just">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O assunto/tema de um texto é a </a:t>
            </a:r>
            <a:r>
              <a:rPr lang="pt-BR" sz="2400" kern="100" dirty="0">
                <a:effectLst/>
                <a:latin typeface="Arial Narrow" panose="020B0606020202030204" pitchFamily="34" charset="0"/>
                <a:ea typeface="Aptos" panose="020B0004020202020204" pitchFamily="34" charset="0"/>
                <a:cs typeface="Arial" panose="020B0604020202020204" pitchFamily="34" charset="0"/>
              </a:rPr>
              <a:t>ideia ou tópico central que está sendo abordado ou explorado</a:t>
            </a: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ou seja, a mensagem principal. Dessa forma, q</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ual o assunto principal tratado no Art. 14?</a:t>
            </a:r>
          </a:p>
          <a:p>
            <a:pPr marL="457200">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O direito à igualdade de oportunidades e nenhuma espécie de discriminação à população negra.</a:t>
            </a:r>
          </a:p>
          <a:p>
            <a:pPr algn="just">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A preservação dos elementos formadores tradicionais da capoeira nas suas relações internacionais.</a:t>
            </a:r>
          </a:p>
          <a:p>
            <a:pPr algn="just">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O acesso da população negra às práticas desportivas, consolidando o esporte e o lazer como direitos sociais.</a:t>
            </a:r>
          </a:p>
          <a:p>
            <a:pPr algn="just">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A promoção e apoio a ações socioeducacionais realizadas por entidades do movimento negro que visam a inclusão social.</a:t>
            </a:r>
          </a:p>
        </p:txBody>
      </p:sp>
    </p:spTree>
    <p:extLst>
      <p:ext uri="{BB962C8B-B14F-4D97-AF65-F5344CB8AC3E}">
        <p14:creationId xmlns:p14="http://schemas.microsoft.com/office/powerpoint/2010/main" val="1420844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6C827-9E14-3877-FFBE-30985ED9D20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54AEDA00-4A42-19D3-E9D8-B0B35F9042EA}"/>
              </a:ext>
            </a:extLst>
          </p:cNvPr>
          <p:cNvSpPr txBox="1"/>
          <p:nvPr/>
        </p:nvSpPr>
        <p:spPr>
          <a:xfrm>
            <a:off x="331694" y="830140"/>
            <a:ext cx="11528611" cy="4693593"/>
          </a:xfrm>
          <a:prstGeom prst="rect">
            <a:avLst/>
          </a:prstGeom>
          <a:noFill/>
        </p:spPr>
        <p:txBody>
          <a:bodyPr wrap="square">
            <a:spAutoFit/>
          </a:bodyPr>
          <a:lstStyle/>
          <a:p>
            <a:pPr algn="just">
              <a:buNone/>
            </a:pPr>
            <a:r>
              <a:rPr lang="pt-BR" sz="2300" b="1" kern="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5</a:t>
            </a:r>
            <a:r>
              <a:rPr lang="pt-BR" sz="2300" kern="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Sobre a Lei Federal nº </a:t>
            </a: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12.288/2010</a:t>
            </a:r>
            <a:r>
              <a:rPr lang="pt-BR" sz="2300" kern="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marque as afirmações a seguir como (C) certas ou (E) erradas.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0" dirty="0">
                <a:effectLst/>
                <a:latin typeface="Arial Narrow" panose="020B0606020202030204" pitchFamily="34" charset="0"/>
                <a:ea typeface="Times New Roman" panose="02020603050405020304" pitchFamily="18" charset="0"/>
                <a:cs typeface="Open Sans" panose="020B0606030504020204" pitchFamily="34"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0" dirty="0">
                <a:effectLst/>
                <a:latin typeface="Arial Narrow" panose="020B0606020202030204" pitchFamily="34" charset="0"/>
                <a:ea typeface="Times New Roman" panose="02020603050405020304" pitchFamily="18" charset="0"/>
                <a:cs typeface="Open Sans" panose="020B0606030504020204" pitchFamily="34" charset="0"/>
              </a:rPr>
              <a:t>(   )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 direito à saúde da população negra será garantido pelo poder público mediante políticas universais, sociais e econômicas destinadas à redução do risco de doenças e de outros agravos.</a:t>
            </a: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Open Sans" panose="020B0606030504020204" pitchFamily="34" charset="0"/>
              </a:rPr>
              <a:t>(   )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Estatuto da Igualdade Racial não adota como diretriz político-jurídica a inclusão das vítimas de desigualdade étnico-racial.</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Open Sans" panose="020B0606030504020204" pitchFamily="34" charset="0"/>
              </a:rPr>
              <a:t>(   )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participação da população negra, em condição de igualdade de oportunidade, na vida econômica, social, política e cultural do País será promovida por meio de adoção de medidas, programas e políticas de ação afirmativa.</a:t>
            </a: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Open Sans" panose="020B0606030504020204" pitchFamily="34" charset="0"/>
              </a:rPr>
              <a:t>(   )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acesso ao Sistema Único de Saúde (SUS) para promoção, proteção e recuperação da saúde da população negra será de responsabilidade dos órgãos e instituições privadas.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Open Sans" panose="020B0606030504020204" pitchFamily="34" charset="0"/>
              </a:rPr>
              <a:t>(   )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poder público garantirá que o segmento da população negra vinculado aos seguros privados de saúde seja tratado sem discriminação.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94239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BB37E-6BC1-213E-67F5-46E4D18E378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9E1335D-5422-0017-3EB2-6266CE0C3080}"/>
              </a:ext>
            </a:extLst>
          </p:cNvPr>
          <p:cNvSpPr txBox="1"/>
          <p:nvPr/>
        </p:nvSpPr>
        <p:spPr>
          <a:xfrm>
            <a:off x="367552" y="1009343"/>
            <a:ext cx="11474824" cy="2675732"/>
          </a:xfrm>
          <a:prstGeom prst="rect">
            <a:avLst/>
          </a:prstGeom>
          <a:noFill/>
        </p:spPr>
        <p:txBody>
          <a:bodyPr wrap="square">
            <a:spAutoFit/>
          </a:bodyPr>
          <a:lstStyle/>
          <a:p>
            <a:pPr algn="just">
              <a:lnSpc>
                <a:spcPct val="115000"/>
              </a:lnSpc>
              <a:spcAft>
                <a:spcPts val="800"/>
              </a:spcAft>
              <a:buNone/>
            </a:pPr>
            <a:r>
              <a:rPr lang="pt-BR" sz="25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 O Estatuto da Igualdade Racial visa:</a:t>
            </a:r>
          </a:p>
          <a:p>
            <a:pPr algn="just">
              <a:lnSpc>
                <a:spcPct val="115000"/>
              </a:lnSpc>
              <a:spcAft>
                <a:spcPts val="800"/>
              </a:spcAft>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a) Garantir que todos os brasileiros tenham o mesmo status social, independentemente da raça.</a:t>
            </a:r>
          </a:p>
          <a:p>
            <a:pPr algn="just">
              <a:lnSpc>
                <a:spcPct val="115000"/>
              </a:lnSpc>
              <a:spcAft>
                <a:spcPts val="800"/>
              </a:spcAft>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b) Estabelecer a igualdade de oportunidades e combater a discriminação racial.</a:t>
            </a:r>
          </a:p>
          <a:p>
            <a:pPr algn="just">
              <a:lnSpc>
                <a:spcPct val="115000"/>
              </a:lnSpc>
              <a:spcAft>
                <a:spcPts val="800"/>
              </a:spcAft>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c) Remover completamente a distinção entre raças e promover a mistura étnica.</a:t>
            </a:r>
          </a:p>
          <a:p>
            <a:pPr algn="just">
              <a:lnSpc>
                <a:spcPct val="115000"/>
              </a:lnSpc>
              <a:spcAft>
                <a:spcPts val="800"/>
              </a:spcAft>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d) Estabelecer quotas em todas as áreas para garantir a igualdade racial. </a:t>
            </a:r>
          </a:p>
        </p:txBody>
      </p:sp>
    </p:spTree>
    <p:extLst>
      <p:ext uri="{BB962C8B-B14F-4D97-AF65-F5344CB8AC3E}">
        <p14:creationId xmlns:p14="http://schemas.microsoft.com/office/powerpoint/2010/main" val="3991519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747AA023-0C57-76DC-29AC-7646EDD9C97A}"/>
              </a:ext>
            </a:extLst>
          </p:cNvPr>
          <p:cNvSpPr txBox="1"/>
          <p:nvPr/>
        </p:nvSpPr>
        <p:spPr>
          <a:xfrm>
            <a:off x="223195" y="1109350"/>
            <a:ext cx="11650558"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graphicFrame>
        <p:nvGraphicFramePr>
          <p:cNvPr id="2" name="Tabela 1">
            <a:extLst>
              <a:ext uri="{FF2B5EF4-FFF2-40B4-BE49-F238E27FC236}">
                <a16:creationId xmlns:a16="http://schemas.microsoft.com/office/drawing/2014/main" id="{3E682D66-0D5F-D487-D888-4776FE42255C}"/>
              </a:ext>
            </a:extLst>
          </p:cNvPr>
          <p:cNvGraphicFramePr>
            <a:graphicFrameLocks noGrp="1"/>
          </p:cNvGraphicFramePr>
          <p:nvPr>
            <p:extLst>
              <p:ext uri="{D42A27DB-BD31-4B8C-83A1-F6EECF244321}">
                <p14:modId xmlns:p14="http://schemas.microsoft.com/office/powerpoint/2010/main" val="3055687479"/>
              </p:ext>
            </p:extLst>
          </p:nvPr>
        </p:nvGraphicFramePr>
        <p:xfrm>
          <a:off x="318247" y="762653"/>
          <a:ext cx="11555506" cy="346697"/>
        </p:xfrm>
        <a:graphic>
          <a:graphicData uri="http://schemas.openxmlformats.org/drawingml/2006/table">
            <a:tbl>
              <a:tblPr firstRow="1" firstCol="1" bandRow="1"/>
              <a:tblGrid>
                <a:gridCol w="1155550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4" name="Rectangle 1">
            <a:extLst>
              <a:ext uri="{FF2B5EF4-FFF2-40B4-BE49-F238E27FC236}">
                <a16:creationId xmlns:a16="http://schemas.microsoft.com/office/drawing/2014/main" id="{594CCB9F-EA09-246B-3E7A-4290F3B2348E}"/>
              </a:ext>
            </a:extLst>
          </p:cNvPr>
          <p:cNvSpPr>
            <a:spLocks noChangeArrowheads="1"/>
          </p:cNvSpPr>
          <p:nvPr/>
        </p:nvSpPr>
        <p:spPr bwMode="auto">
          <a:xfrm>
            <a:off x="2765425" y="36925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203BBED5-38E9-5CC5-E08D-87DD87E55FAD}"/>
              </a:ext>
            </a:extLst>
          </p:cNvPr>
          <p:cNvSpPr txBox="1"/>
          <p:nvPr/>
        </p:nvSpPr>
        <p:spPr>
          <a:xfrm>
            <a:off x="357243" y="1716544"/>
            <a:ext cx="11477513" cy="469359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Leia o seguinte trecho da lei: "... garantir à população negra a efetivação da igualdade de oportunidades, a defesa dos </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direitos étnicos</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individuais, coletivos e </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difusos</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 o combate à discriminação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 que significa "</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direitos étnicos difusos</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no contexto do Estatuto da Igualdade Racial?</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Quais são os principais pontos do Estatuto da Igualdade Racial?</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que é discriminação racial ou étnico-racial segundo o Estatuto da Igualdade Racial?</a:t>
            </a:r>
          </a:p>
          <a:p>
            <a:pPr algn="just">
              <a:buNone/>
            </a:pPr>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r>
              <a:rPr lang="pt-BR" sz="2300" b="1" dirty="0">
                <a:latin typeface="Arial Narrow" panose="020B0606020202030204" pitchFamily="34" charset="0"/>
              </a:rPr>
              <a:t>10</a:t>
            </a:r>
            <a:r>
              <a:rPr lang="pt-BR" sz="2300" dirty="0">
                <a:latin typeface="Arial Narrow" panose="020B0606020202030204" pitchFamily="34" charset="0"/>
              </a:rPr>
              <a:t>. Segundo o texto, quem tem o dever, a obrigação de garantir os direitos à igualdade de oportunidades a todo cidadão brasileiro, independente da etnia ou da cor da pele? </a:t>
            </a:r>
          </a:p>
          <a:p>
            <a:r>
              <a:rPr lang="pt-BR" sz="2300" dirty="0">
                <a:latin typeface="Arial Narrow" panose="020B0606020202030204" pitchFamily="34" charset="0"/>
              </a:rPr>
              <a:t> </a:t>
            </a:r>
          </a:p>
          <a:p>
            <a:r>
              <a:rPr lang="pt-BR" sz="2300" b="1" dirty="0">
                <a:latin typeface="Arial Narrow" panose="020B0606020202030204" pitchFamily="34" charset="0"/>
              </a:rPr>
              <a:t>11</a:t>
            </a:r>
            <a:r>
              <a:rPr lang="pt-BR" sz="2300" dirty="0">
                <a:latin typeface="Arial Narrow" panose="020B0606020202030204" pitchFamily="34" charset="0"/>
              </a:rPr>
              <a:t>. Por que o governo instituiu o Sistema Nacional de Promoção da Igualdade Racial – </a:t>
            </a:r>
            <a:r>
              <a:rPr lang="pt-BR" sz="2300" dirty="0" err="1">
                <a:latin typeface="Arial Narrow" panose="020B0606020202030204" pitchFamily="34" charset="0"/>
              </a:rPr>
              <a:t>Sinapir</a:t>
            </a:r>
            <a:r>
              <a:rPr lang="pt-BR" sz="2300" dirty="0">
                <a:latin typeface="Arial Narrow" panose="020B0606020202030204" pitchFamily="34" charset="0"/>
              </a:rPr>
              <a:t>?</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45753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6AE92-3D71-EDE0-A72C-6F9709490C18}"/>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20A04CA3-8D25-EC4B-1017-1B472DC25379}"/>
              </a:ext>
            </a:extLst>
          </p:cNvPr>
          <p:cNvSpPr>
            <a:spLocks noChangeArrowheads="1"/>
          </p:cNvSpPr>
          <p:nvPr/>
        </p:nvSpPr>
        <p:spPr bwMode="auto">
          <a:xfrm>
            <a:off x="2765425" y="36925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E5B13469-1B9F-5587-DDBE-A20A5D8FBB66}"/>
              </a:ext>
            </a:extLst>
          </p:cNvPr>
          <p:cNvSpPr txBox="1"/>
          <p:nvPr/>
        </p:nvSpPr>
        <p:spPr>
          <a:xfrm>
            <a:off x="358140" y="776428"/>
            <a:ext cx="11475720" cy="5640006"/>
          </a:xfrm>
          <a:prstGeom prst="rect">
            <a:avLst/>
          </a:prstGeom>
          <a:noFill/>
        </p:spPr>
        <p:txBody>
          <a:bodyPr wrap="square">
            <a:spAutoFit/>
          </a:bodyPr>
          <a:lstStyle/>
          <a:p>
            <a:pPr algn="just">
              <a:buNone/>
            </a:pPr>
            <a:r>
              <a:rPr lang="pt-BR" sz="225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E</a:t>
            </a:r>
            <a:r>
              <a:rPr lang="pt-BR" sz="2250" kern="100" dirty="0">
                <a:effectLst/>
                <a:latin typeface="Arial Narrow" panose="020B0606020202030204" pitchFamily="34" charset="0"/>
                <a:ea typeface="Times New Roman" panose="02020603050405020304" pitchFamily="18" charset="0"/>
                <a:cs typeface="Times New Roman" panose="02020603050405020304" pitchFamily="18" charset="0"/>
              </a:rPr>
              <a:t>m todo texto aparecem expressões conectoras – sejam conjunções, preposições, advérbios e respectivas locuções – que criam e sinalizam relações de sentido de diferentes naturezas. Entre as mais comuns, podemos citar as relações de comparação (</a:t>
            </a:r>
            <a:r>
              <a:rPr lang="pt-BR" sz="2250" i="1" kern="0" dirty="0">
                <a:effectLst/>
                <a:latin typeface="Arial Narrow" panose="020B0606020202030204" pitchFamily="34" charset="0"/>
                <a:ea typeface="Times New Roman" panose="02020603050405020304" pitchFamily="18" charset="0"/>
                <a:cs typeface="Times New Roman" panose="02020603050405020304" pitchFamily="18" charset="0"/>
              </a:rPr>
              <a:t>mais que, tão... quanto</a:t>
            </a:r>
            <a:r>
              <a:rPr lang="pt-BR" sz="2250" kern="0" dirty="0">
                <a:effectLst/>
                <a:latin typeface="Arial Narrow" panose="020B0606020202030204" pitchFamily="34" charset="0"/>
                <a:ea typeface="Times New Roman" panose="02020603050405020304" pitchFamily="18" charset="0"/>
                <a:cs typeface="Times New Roman" panose="02020603050405020304" pitchFamily="18" charset="0"/>
              </a:rPr>
              <a:t>), concessão (</a:t>
            </a:r>
            <a:r>
              <a:rPr lang="pt-BR" sz="2250" i="1" kern="0" dirty="0">
                <a:effectLst/>
                <a:latin typeface="Arial Narrow" panose="020B0606020202030204" pitchFamily="34" charset="0"/>
                <a:ea typeface="Times New Roman" panose="02020603050405020304" pitchFamily="18" charset="0"/>
                <a:cs typeface="Arial" panose="020B0604020202020204" pitchFamily="34" charset="0"/>
              </a:rPr>
              <a:t>embora, ainda assim</a:t>
            </a:r>
            <a:r>
              <a:rPr lang="pt-BR" sz="225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250" kern="100" dirty="0">
                <a:effectLst/>
                <a:latin typeface="Arial Narrow" panose="020B0606020202030204" pitchFamily="34" charset="0"/>
                <a:ea typeface="Times New Roman" panose="02020603050405020304" pitchFamily="18" charset="0"/>
                <a:cs typeface="Times New Roman" panose="02020603050405020304" pitchFamily="18" charset="0"/>
              </a:rPr>
              <a:t>, tempo (</a:t>
            </a:r>
            <a:r>
              <a:rPr lang="pt-BR" sz="2250" i="1" kern="0" dirty="0">
                <a:effectLst/>
                <a:latin typeface="Arial Narrow" panose="020B0606020202030204" pitchFamily="34" charset="0"/>
                <a:ea typeface="Times New Roman" panose="02020603050405020304" pitchFamily="18" charset="0"/>
                <a:cs typeface="Arial" panose="020B0604020202020204" pitchFamily="34" charset="0"/>
              </a:rPr>
              <a:t>quando, até que</a:t>
            </a:r>
            <a:r>
              <a:rPr lang="pt-BR" sz="225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250" kern="100" dirty="0">
                <a:effectLst/>
                <a:latin typeface="Arial Narrow" panose="020B0606020202030204" pitchFamily="34" charset="0"/>
                <a:ea typeface="Times New Roman" panose="02020603050405020304" pitchFamily="18" charset="0"/>
                <a:cs typeface="Times New Roman" panose="02020603050405020304" pitchFamily="18" charset="0"/>
              </a:rPr>
              <a:t>, condição (</a:t>
            </a:r>
            <a:r>
              <a:rPr lang="pt-BR" sz="2250" i="1" kern="0" dirty="0">
                <a:effectLst/>
                <a:latin typeface="Arial Narrow" panose="020B0606020202030204" pitchFamily="34" charset="0"/>
                <a:ea typeface="Times New Roman" panose="02020603050405020304" pitchFamily="18" charset="0"/>
                <a:cs typeface="Times New Roman" panose="02020603050405020304" pitchFamily="18" charset="0"/>
              </a:rPr>
              <a:t>se, caso, desde que</a:t>
            </a:r>
            <a:r>
              <a:rPr lang="pt-BR" sz="2250" kern="0" dirty="0">
                <a:effectLst/>
                <a:latin typeface="Arial Narrow" panose="020B0606020202030204" pitchFamily="34" charset="0"/>
                <a:ea typeface="Times New Roman" panose="02020603050405020304" pitchFamily="18" charset="0"/>
                <a:cs typeface="Times New Roman" panose="02020603050405020304" pitchFamily="18" charset="0"/>
              </a:rPr>
              <a:t>), adição (</a:t>
            </a:r>
            <a:r>
              <a:rPr lang="pt-BR" sz="2250" i="1" kern="0" dirty="0">
                <a:effectLst/>
                <a:latin typeface="Arial Narrow" panose="020B0606020202030204" pitchFamily="34" charset="0"/>
                <a:ea typeface="Times New Roman" panose="02020603050405020304" pitchFamily="18" charset="0"/>
                <a:cs typeface="Times New Roman" panose="02020603050405020304" pitchFamily="18" charset="0"/>
              </a:rPr>
              <a:t>e</a:t>
            </a:r>
            <a:r>
              <a:rPr lang="pt-BR" sz="225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50" i="1" kern="0" dirty="0">
                <a:effectLst/>
                <a:latin typeface="Arial Narrow" panose="020B0606020202030204" pitchFamily="34" charset="0"/>
                <a:ea typeface="Times New Roman" panose="02020603050405020304" pitchFamily="18" charset="0"/>
                <a:cs typeface="Arial" panose="020B0604020202020204" pitchFamily="34" charset="0"/>
              </a:rPr>
              <a:t>além disso</a:t>
            </a:r>
            <a:r>
              <a:rPr lang="pt-BR" sz="225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250" kern="100" dirty="0">
                <a:effectLst/>
                <a:latin typeface="Arial Narrow" panose="020B0606020202030204" pitchFamily="34" charset="0"/>
                <a:ea typeface="Times New Roman" panose="02020603050405020304" pitchFamily="18" charset="0"/>
                <a:cs typeface="Times New Roman" panose="02020603050405020304" pitchFamily="18" charset="0"/>
              </a:rPr>
              <a:t>, oposição (</a:t>
            </a:r>
            <a:r>
              <a:rPr lang="pt-BR" sz="2250" i="1" kern="0" dirty="0">
                <a:effectLst/>
                <a:latin typeface="Arial Narrow" panose="020B0606020202030204" pitchFamily="34" charset="0"/>
                <a:ea typeface="Times New Roman" panose="02020603050405020304" pitchFamily="18" charset="0"/>
                <a:cs typeface="Arial" panose="020B0604020202020204" pitchFamily="34" charset="0"/>
              </a:rPr>
              <a:t>todavia, contudo</a:t>
            </a:r>
            <a:r>
              <a:rPr lang="pt-BR" sz="225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250" kern="100" dirty="0">
                <a:effectLst/>
                <a:latin typeface="Arial Narrow" panose="020B0606020202030204" pitchFamily="34" charset="0"/>
                <a:ea typeface="Times New Roman" panose="02020603050405020304" pitchFamily="18" charset="0"/>
                <a:cs typeface="Times New Roman" panose="02020603050405020304" pitchFamily="18" charset="0"/>
              </a:rPr>
              <a:t> etc.</a:t>
            </a:r>
            <a:endParaRPr lang="pt-BR" sz="22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50" kern="0" dirty="0">
                <a:solidFill>
                  <a:srgbClr val="343A40"/>
                </a:solidFill>
                <a:effectLst/>
                <a:latin typeface="Arial Narrow" panose="020B0606020202030204" pitchFamily="34" charset="0"/>
                <a:ea typeface="Times New Roman" panose="02020603050405020304" pitchFamily="18" charset="0"/>
                <a:cs typeface="Open Sans" panose="020B0606030504020204" pitchFamily="34" charset="0"/>
              </a:rPr>
              <a:t>Em “</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I - discriminação racial </a:t>
            </a:r>
            <a:r>
              <a:rPr lang="pt-BR" sz="2250" b="1" u="sng" kern="100" dirty="0">
                <a:effectLst/>
                <a:latin typeface="Arial Narrow" panose="020B0606020202030204" pitchFamily="34" charset="0"/>
                <a:ea typeface="Aptos" panose="020B0004020202020204" pitchFamily="34" charset="0"/>
                <a:cs typeface="Times New Roman" panose="02020603050405020304" pitchFamily="18" charset="0"/>
              </a:rPr>
              <a:t>ou</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étnico-racial: toda distinção, exclusão, restrição </a:t>
            </a:r>
            <a:r>
              <a:rPr lang="pt-BR" sz="2250" b="1" u="sng" kern="100" dirty="0">
                <a:effectLst/>
                <a:latin typeface="Arial Narrow" panose="020B0606020202030204" pitchFamily="34" charset="0"/>
                <a:ea typeface="Aptos" panose="020B0004020202020204" pitchFamily="34" charset="0"/>
                <a:cs typeface="Times New Roman" panose="02020603050405020304" pitchFamily="18" charset="0"/>
              </a:rPr>
              <a:t>ou</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preferência baseada em raça, cor, descendência </a:t>
            </a:r>
            <a:r>
              <a:rPr lang="pt-BR" sz="2250" b="1" u="sng" kern="100" dirty="0">
                <a:effectLst/>
                <a:latin typeface="Arial Narrow" panose="020B0606020202030204" pitchFamily="34" charset="0"/>
                <a:ea typeface="Aptos" panose="020B0004020202020204" pitchFamily="34" charset="0"/>
                <a:cs typeface="Times New Roman" panose="02020603050405020304" pitchFamily="18" charset="0"/>
              </a:rPr>
              <a:t>ou</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origem nacional </a:t>
            </a:r>
            <a:r>
              <a:rPr lang="pt-BR" sz="2250" b="1" u="sng" kern="100" dirty="0">
                <a:effectLst/>
                <a:latin typeface="Arial Narrow" panose="020B0606020202030204" pitchFamily="34" charset="0"/>
                <a:ea typeface="Aptos" panose="020B0004020202020204" pitchFamily="34" charset="0"/>
                <a:cs typeface="Times New Roman" panose="02020603050405020304" pitchFamily="18" charset="0"/>
              </a:rPr>
              <a:t>ou</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étnica que tenha por objeto anular </a:t>
            </a:r>
            <a:r>
              <a:rPr lang="pt-BR" sz="2250" b="1" u="sng" kern="100" dirty="0">
                <a:effectLst/>
                <a:latin typeface="Arial Narrow" panose="020B0606020202030204" pitchFamily="34" charset="0"/>
                <a:ea typeface="Aptos" panose="020B0004020202020204" pitchFamily="34" charset="0"/>
                <a:cs typeface="Times New Roman" panose="02020603050405020304" pitchFamily="18" charset="0"/>
              </a:rPr>
              <a:t>ou</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restringir o reconhecimento, gozo </a:t>
            </a:r>
            <a:r>
              <a:rPr lang="pt-BR" sz="2250" b="1" u="sng" kern="100" dirty="0">
                <a:effectLst/>
                <a:latin typeface="Arial Narrow" panose="020B0606020202030204" pitchFamily="34" charset="0"/>
                <a:ea typeface="Aptos" panose="020B0004020202020204" pitchFamily="34" charset="0"/>
                <a:cs typeface="Times New Roman" panose="02020603050405020304" pitchFamily="18" charset="0"/>
              </a:rPr>
              <a:t>ou</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exercício, em igualdade de condições, de direitos humanos e liberdades fundamentais nos campos político, econômico, social, cultural </a:t>
            </a:r>
            <a:r>
              <a:rPr lang="pt-BR" sz="2250" b="1" u="sng" kern="100" dirty="0">
                <a:effectLst/>
                <a:latin typeface="Arial Narrow" panose="020B0606020202030204" pitchFamily="34" charset="0"/>
                <a:ea typeface="Aptos" panose="020B0004020202020204" pitchFamily="34" charset="0"/>
                <a:cs typeface="Times New Roman" panose="02020603050405020304" pitchFamily="18" charset="0"/>
              </a:rPr>
              <a:t>ou</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em qualquer outro campo da vida pública </a:t>
            </a:r>
            <a:r>
              <a:rPr lang="pt-BR" sz="2250" b="1" u="sng" kern="100" dirty="0">
                <a:effectLst/>
                <a:latin typeface="Arial Narrow" panose="020B0606020202030204" pitchFamily="34" charset="0"/>
                <a:ea typeface="Aptos" panose="020B0004020202020204" pitchFamily="34" charset="0"/>
                <a:cs typeface="Times New Roman" panose="02020603050405020304" pitchFamily="18" charset="0"/>
              </a:rPr>
              <a:t>ou</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privada;”, os termos em destaque estabelecem uma relação lógico-discursiva. Qual é essa relação?</a:t>
            </a:r>
          </a:p>
          <a:p>
            <a:pPr algn="just">
              <a:buNone/>
            </a:pPr>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250" b="1" dirty="0">
                <a:latin typeface="Arial Narrow" panose="020B0606020202030204" pitchFamily="34" charset="0"/>
              </a:rPr>
              <a:t>13</a:t>
            </a:r>
            <a:r>
              <a:rPr lang="pt-BR" sz="2250" dirty="0">
                <a:latin typeface="Arial Narrow" panose="020B0606020202030204" pitchFamily="34" charset="0"/>
              </a:rPr>
              <a:t>. A língua é a nossa expressão básica e, sendo assim, ela muda conforme a região, época, cultura, experiências, contexto e as necessidades do indivíduo e do grupo. É essencial observar que toda “variação linguística” é adequada para atender às necessidades comunicativas do falante. Dessa forma, qual é o nível de linguagem e a variação linguística utilizados no Estatuto da Igualdade Racial? Justifique com um trecho do texto.</a:t>
            </a:r>
          </a:p>
        </p:txBody>
      </p:sp>
    </p:spTree>
    <p:extLst>
      <p:ext uri="{BB962C8B-B14F-4D97-AF65-F5344CB8AC3E}">
        <p14:creationId xmlns:p14="http://schemas.microsoft.com/office/powerpoint/2010/main" val="3969349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4F4FA1E-AB78-3C74-DA26-194C5588D5CB}"/>
              </a:ext>
            </a:extLst>
          </p:cNvPr>
          <p:cNvGraphicFramePr>
            <a:graphicFrameLocks noGrp="1"/>
          </p:cNvGraphicFramePr>
          <p:nvPr>
            <p:extLst>
              <p:ext uri="{D42A27DB-BD31-4B8C-83A1-F6EECF244321}">
                <p14:modId xmlns:p14="http://schemas.microsoft.com/office/powerpoint/2010/main" val="4146016567"/>
              </p:ext>
            </p:extLst>
          </p:nvPr>
        </p:nvGraphicFramePr>
        <p:xfrm>
          <a:off x="371856" y="822960"/>
          <a:ext cx="11448288" cy="5440680"/>
        </p:xfrm>
        <a:graphic>
          <a:graphicData uri="http://schemas.openxmlformats.org/drawingml/2006/table">
            <a:tbl>
              <a:tblPr firstRow="1" firstCol="1" bandRow="1"/>
              <a:tblGrid>
                <a:gridCol w="11448288">
                  <a:extLst>
                    <a:ext uri="{9D8B030D-6E8A-4147-A177-3AD203B41FA5}">
                      <a16:colId xmlns:a16="http://schemas.microsoft.com/office/drawing/2014/main" val="4142815318"/>
                    </a:ext>
                  </a:extLst>
                </a:gridCol>
              </a:tblGrid>
              <a:tr h="2779776">
                <a:tc>
                  <a:txBody>
                    <a:bodyPr/>
                    <a:lstStyle/>
                    <a:p>
                      <a:pPr algn="just"/>
                      <a:r>
                        <a:rPr lang="pt-BR" sz="2300" b="1" kern="100" dirty="0">
                          <a:solidFill>
                            <a:schemeClr val="accent1">
                              <a:lumMod val="75000"/>
                            </a:schemeClr>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200" dirty="0">
                          <a:solidFill>
                            <a:schemeClr val="accent1">
                              <a:lumMod val="75000"/>
                            </a:schemeClr>
                          </a:solidFill>
                          <a:effectLst/>
                          <a:latin typeface="Arial Narrow" panose="020B0606020202030204" pitchFamily="34" charset="0"/>
                          <a:ea typeface="+mn-ea"/>
                          <a:cs typeface="+mn-cs"/>
                        </a:rPr>
                        <a:t>Estudante, os elementos que atuam como indicadores de argumentação são denominados de </a:t>
                      </a:r>
                      <a:r>
                        <a:rPr lang="pt-BR" sz="2300" b="1" kern="1200" dirty="0">
                          <a:solidFill>
                            <a:schemeClr val="accent1">
                              <a:lumMod val="75000"/>
                            </a:schemeClr>
                          </a:solidFill>
                          <a:effectLst/>
                          <a:latin typeface="Arial Narrow" panose="020B0606020202030204" pitchFamily="34" charset="0"/>
                          <a:ea typeface="+mn-ea"/>
                          <a:cs typeface="+mn-cs"/>
                        </a:rPr>
                        <a:t>modalizadores discursivos</a:t>
                      </a:r>
                      <a:r>
                        <a:rPr lang="pt-BR" sz="2300" kern="1200" dirty="0">
                          <a:solidFill>
                            <a:schemeClr val="accent1">
                              <a:lumMod val="75000"/>
                            </a:schemeClr>
                          </a:solidFill>
                          <a:effectLst/>
                          <a:latin typeface="Arial Narrow" panose="020B0606020202030204" pitchFamily="34" charset="0"/>
                          <a:ea typeface="+mn-ea"/>
                          <a:cs typeface="+mn-cs"/>
                        </a:rPr>
                        <a:t>. Eles são os encarregados de evidenciar o ponto de vista assumido pelo falante e assegurar o modo como ele elabora o discurso. Em textos de lei como o Estatuto da Igualdade Racial, a modalização trabalhada é a Modalização Deôntica e se refere ao eixo da conduta (obrigatoriedade/permissibilidade).</a:t>
                      </a:r>
                    </a:p>
                    <a:p>
                      <a:pPr algn="just"/>
                      <a:r>
                        <a:rPr lang="pt-BR" sz="2300" b="1" kern="1200" dirty="0">
                          <a:solidFill>
                            <a:schemeClr val="accent1">
                              <a:lumMod val="75000"/>
                            </a:schemeClr>
                          </a:solidFill>
                          <a:effectLst/>
                          <a:latin typeface="Arial Narrow" panose="020B0606020202030204" pitchFamily="34" charset="0"/>
                          <a:ea typeface="+mn-ea"/>
                          <a:cs typeface="+mn-cs"/>
                        </a:rPr>
                        <a:t>A modalização deôntica</a:t>
                      </a:r>
                      <a:r>
                        <a:rPr lang="pt-BR" sz="2300" kern="1200" dirty="0">
                          <a:solidFill>
                            <a:schemeClr val="accent1">
                              <a:lumMod val="75000"/>
                            </a:schemeClr>
                          </a:solidFill>
                          <a:effectLst/>
                          <a:latin typeface="Arial Narrow" panose="020B0606020202030204" pitchFamily="34" charset="0"/>
                          <a:ea typeface="+mn-ea"/>
                          <a:cs typeface="+mn-cs"/>
                        </a:rPr>
                        <a:t> é a maneira como o autor do texto se expressa, o grau de verdade em relação a quem o texto se destina. Ela pode se manifestar de diferentes formas, gerando efeitos de </a:t>
                      </a:r>
                      <a:r>
                        <a:rPr lang="pt-BR" sz="2300" b="1" kern="1200" dirty="0">
                          <a:solidFill>
                            <a:schemeClr val="accent1">
                              <a:lumMod val="75000"/>
                            </a:schemeClr>
                          </a:solidFill>
                          <a:effectLst/>
                          <a:latin typeface="Arial Narrow" panose="020B0606020202030204" pitchFamily="34" charset="0"/>
                          <a:ea typeface="+mn-ea"/>
                          <a:cs typeface="+mn-cs"/>
                        </a:rPr>
                        <a:t>obrigatoriedade</a:t>
                      </a:r>
                      <a:r>
                        <a:rPr lang="pt-BR" sz="2300" kern="1200" dirty="0">
                          <a:solidFill>
                            <a:schemeClr val="accent1">
                              <a:lumMod val="75000"/>
                            </a:schemeClr>
                          </a:solidFill>
                          <a:effectLst/>
                          <a:latin typeface="Arial Narrow" panose="020B0606020202030204" pitchFamily="34" charset="0"/>
                          <a:ea typeface="+mn-ea"/>
                          <a:cs typeface="+mn-cs"/>
                        </a:rPr>
                        <a:t>, </a:t>
                      </a:r>
                      <a:r>
                        <a:rPr lang="pt-BR" sz="2300" b="1" kern="1200" dirty="0">
                          <a:solidFill>
                            <a:schemeClr val="accent1">
                              <a:lumMod val="75000"/>
                            </a:schemeClr>
                          </a:solidFill>
                          <a:effectLst/>
                          <a:latin typeface="Arial Narrow" panose="020B0606020202030204" pitchFamily="34" charset="0"/>
                          <a:ea typeface="+mn-ea"/>
                          <a:cs typeface="+mn-cs"/>
                        </a:rPr>
                        <a:t>proibição</a:t>
                      </a:r>
                      <a:r>
                        <a:rPr lang="pt-BR" sz="2300" kern="1200" dirty="0">
                          <a:solidFill>
                            <a:schemeClr val="accent1">
                              <a:lumMod val="75000"/>
                            </a:schemeClr>
                          </a:solidFill>
                          <a:effectLst/>
                          <a:latin typeface="Arial Narrow" panose="020B0606020202030204" pitchFamily="34" charset="0"/>
                          <a:ea typeface="+mn-ea"/>
                          <a:cs typeface="+mn-cs"/>
                        </a:rPr>
                        <a:t> e </a:t>
                      </a:r>
                      <a:r>
                        <a:rPr lang="pt-BR" sz="2300" b="1" kern="1200" dirty="0">
                          <a:solidFill>
                            <a:schemeClr val="accent1">
                              <a:lumMod val="75000"/>
                            </a:schemeClr>
                          </a:solidFill>
                          <a:effectLst/>
                          <a:latin typeface="Arial Narrow" panose="020B0606020202030204" pitchFamily="34" charset="0"/>
                          <a:ea typeface="+mn-ea"/>
                          <a:cs typeface="+mn-cs"/>
                        </a:rPr>
                        <a:t>possibilidade</a:t>
                      </a:r>
                      <a:r>
                        <a:rPr lang="pt-BR" sz="2300" kern="1200" dirty="0">
                          <a:solidFill>
                            <a:schemeClr val="accent1">
                              <a:lumMod val="75000"/>
                            </a:schemeClr>
                          </a:solidFill>
                          <a:effectLst/>
                          <a:latin typeface="Arial Narrow" panose="020B0606020202030204" pitchFamily="34" charset="0"/>
                          <a:ea typeface="+mn-ea"/>
                          <a:cs typeface="+mn-cs"/>
                        </a:rPr>
                        <a:t> (efeito facultativo ou de permissão), que se constituem em </a:t>
                      </a:r>
                      <a:r>
                        <a:rPr lang="pt-BR" sz="2300" b="1" kern="1200" dirty="0">
                          <a:solidFill>
                            <a:schemeClr val="accent1">
                              <a:lumMod val="75000"/>
                            </a:schemeClr>
                          </a:solidFill>
                          <a:effectLst/>
                          <a:latin typeface="Arial Narrow" panose="020B0606020202030204" pitchFamily="34" charset="0"/>
                          <a:ea typeface="+mn-ea"/>
                          <a:cs typeface="+mn-cs"/>
                        </a:rPr>
                        <a:t>três tipos distintos</a:t>
                      </a:r>
                      <a:r>
                        <a:rPr lang="pt-BR" sz="2300" kern="1200" dirty="0">
                          <a:solidFill>
                            <a:schemeClr val="accent1">
                              <a:lumMod val="75000"/>
                            </a:schemeClr>
                          </a:solidFill>
                          <a:effectLst/>
                          <a:latin typeface="Arial Narrow" panose="020B0606020202030204" pitchFamily="34" charset="0"/>
                          <a:ea typeface="+mn-ea"/>
                          <a:cs typeface="+mn-cs"/>
                        </a:rPr>
                        <a:t> de modalizadores deônticos:</a:t>
                      </a:r>
                    </a:p>
                    <a:p>
                      <a:pPr algn="just"/>
                      <a:r>
                        <a:rPr lang="pt-BR" sz="2300" b="1" kern="1200" dirty="0">
                          <a:solidFill>
                            <a:schemeClr val="accent1">
                              <a:lumMod val="75000"/>
                            </a:schemeClr>
                          </a:solidFill>
                          <a:effectLst/>
                          <a:latin typeface="Arial Narrow" panose="020B0606020202030204" pitchFamily="34" charset="0"/>
                          <a:ea typeface="+mn-ea"/>
                          <a:cs typeface="+mn-cs"/>
                        </a:rPr>
                        <a:t>1</a:t>
                      </a:r>
                      <a:r>
                        <a:rPr lang="pt-BR" sz="2300" kern="1200" dirty="0">
                          <a:solidFill>
                            <a:schemeClr val="accent1">
                              <a:lumMod val="75000"/>
                            </a:schemeClr>
                          </a:solidFill>
                          <a:effectLst/>
                          <a:latin typeface="Arial Narrow" panose="020B0606020202030204" pitchFamily="34" charset="0"/>
                          <a:ea typeface="+mn-ea"/>
                          <a:cs typeface="+mn-cs"/>
                        </a:rPr>
                        <a:t>. </a:t>
                      </a:r>
                      <a:r>
                        <a:rPr lang="pt-BR" sz="2300" b="1" kern="1200" dirty="0">
                          <a:solidFill>
                            <a:schemeClr val="accent1">
                              <a:lumMod val="75000"/>
                            </a:schemeClr>
                          </a:solidFill>
                          <a:effectLst/>
                          <a:latin typeface="Arial Narrow" panose="020B0606020202030204" pitchFamily="34" charset="0"/>
                          <a:ea typeface="+mn-ea"/>
                          <a:cs typeface="+mn-cs"/>
                        </a:rPr>
                        <a:t>Obrigatoriedade</a:t>
                      </a:r>
                      <a:r>
                        <a:rPr lang="pt-BR" sz="2300" kern="1200" dirty="0">
                          <a:solidFill>
                            <a:schemeClr val="accent1">
                              <a:lumMod val="75000"/>
                            </a:schemeClr>
                          </a:solidFill>
                          <a:effectLst/>
                          <a:latin typeface="Arial Narrow" panose="020B0606020202030204" pitchFamily="34" charset="0"/>
                          <a:ea typeface="+mn-ea"/>
                          <a:cs typeface="+mn-cs"/>
                        </a:rPr>
                        <a:t> – quando expressa que o conteúdo da proposição é algo que deve ocorrer obrigatoriamente e que o provável interlocutor deve obedecê-lo; </a:t>
                      </a:r>
                    </a:p>
                    <a:p>
                      <a:pPr algn="just"/>
                      <a:r>
                        <a:rPr lang="pt-BR" sz="2300" b="1" kern="1200" dirty="0">
                          <a:solidFill>
                            <a:schemeClr val="accent1">
                              <a:lumMod val="75000"/>
                            </a:schemeClr>
                          </a:solidFill>
                          <a:effectLst/>
                          <a:latin typeface="Arial Narrow" panose="020B0606020202030204" pitchFamily="34" charset="0"/>
                          <a:ea typeface="+mn-ea"/>
                          <a:cs typeface="+mn-cs"/>
                        </a:rPr>
                        <a:t>2</a:t>
                      </a:r>
                      <a:r>
                        <a:rPr lang="pt-BR" sz="2300" kern="1200" dirty="0">
                          <a:solidFill>
                            <a:schemeClr val="accent1">
                              <a:lumMod val="75000"/>
                            </a:schemeClr>
                          </a:solidFill>
                          <a:effectLst/>
                          <a:latin typeface="Arial Narrow" panose="020B0606020202030204" pitchFamily="34" charset="0"/>
                          <a:ea typeface="+mn-ea"/>
                          <a:cs typeface="+mn-cs"/>
                        </a:rPr>
                        <a:t>. </a:t>
                      </a:r>
                      <a:r>
                        <a:rPr lang="pt-BR" sz="2300" b="1" kern="1200" dirty="0">
                          <a:solidFill>
                            <a:schemeClr val="accent1">
                              <a:lumMod val="75000"/>
                            </a:schemeClr>
                          </a:solidFill>
                          <a:effectLst/>
                          <a:latin typeface="Arial Narrow" panose="020B0606020202030204" pitchFamily="34" charset="0"/>
                          <a:ea typeface="+mn-ea"/>
                          <a:cs typeface="+mn-cs"/>
                        </a:rPr>
                        <a:t>Proibição</a:t>
                      </a:r>
                      <a:r>
                        <a:rPr lang="pt-BR" sz="2300" kern="1200" dirty="0">
                          <a:solidFill>
                            <a:schemeClr val="accent1">
                              <a:lumMod val="75000"/>
                            </a:schemeClr>
                          </a:solidFill>
                          <a:effectLst/>
                          <a:latin typeface="Arial Narrow" panose="020B0606020202030204" pitchFamily="34" charset="0"/>
                          <a:ea typeface="+mn-ea"/>
                          <a:cs typeface="+mn-cs"/>
                        </a:rPr>
                        <a:t> – quando expressa que o conteúdo da proposição é algo proibido e deve ser considerado como tal pelo provável interlocutor; </a:t>
                      </a:r>
                    </a:p>
                    <a:p>
                      <a:pPr algn="just"/>
                      <a:r>
                        <a:rPr lang="pt-BR" sz="2300" b="1" kern="1200" dirty="0">
                          <a:solidFill>
                            <a:schemeClr val="accent1">
                              <a:lumMod val="75000"/>
                            </a:schemeClr>
                          </a:solidFill>
                          <a:effectLst/>
                          <a:latin typeface="Arial Narrow" panose="020B0606020202030204" pitchFamily="34" charset="0"/>
                          <a:ea typeface="+mn-ea"/>
                          <a:cs typeface="+mn-cs"/>
                        </a:rPr>
                        <a:t>3</a:t>
                      </a:r>
                      <a:r>
                        <a:rPr lang="pt-BR" sz="2300" kern="1200" dirty="0">
                          <a:solidFill>
                            <a:schemeClr val="accent1">
                              <a:lumMod val="75000"/>
                            </a:schemeClr>
                          </a:solidFill>
                          <a:effectLst/>
                          <a:latin typeface="Arial Narrow" panose="020B0606020202030204" pitchFamily="34" charset="0"/>
                          <a:ea typeface="+mn-ea"/>
                          <a:cs typeface="+mn-cs"/>
                        </a:rPr>
                        <a:t>. </a:t>
                      </a:r>
                      <a:r>
                        <a:rPr lang="pt-BR" sz="2300" b="1" kern="1200" dirty="0">
                          <a:solidFill>
                            <a:schemeClr val="accent1">
                              <a:lumMod val="75000"/>
                            </a:schemeClr>
                          </a:solidFill>
                          <a:effectLst/>
                          <a:latin typeface="Arial Narrow" panose="020B0606020202030204" pitchFamily="34" charset="0"/>
                          <a:ea typeface="+mn-ea"/>
                          <a:cs typeface="+mn-cs"/>
                        </a:rPr>
                        <a:t>Possibilidade</a:t>
                      </a:r>
                      <a:r>
                        <a:rPr lang="pt-BR" sz="2300" kern="1200" dirty="0">
                          <a:solidFill>
                            <a:schemeClr val="accent1">
                              <a:lumMod val="75000"/>
                            </a:schemeClr>
                          </a:solidFill>
                          <a:effectLst/>
                          <a:latin typeface="Arial Narrow" panose="020B0606020202030204" pitchFamily="34" charset="0"/>
                          <a:ea typeface="+mn-ea"/>
                          <a:cs typeface="+mn-cs"/>
                        </a:rPr>
                        <a:t> – quando expressa que o conteúdo da proposição é algo facultativo e/ou quando o interlocutor tem a permissão para exercê-lo ou adotá-lo.</a:t>
                      </a:r>
                    </a:p>
                    <a:p>
                      <a:pPr algn="r"/>
                      <a:r>
                        <a:rPr lang="pt-BR" sz="1200" i="0" kern="1200" dirty="0">
                          <a:solidFill>
                            <a:schemeClr val="accent1">
                              <a:lumMod val="75000"/>
                            </a:schemeClr>
                          </a:solidFill>
                          <a:effectLst/>
                          <a:latin typeface="Arial Narrow" panose="020B0606020202030204" pitchFamily="34" charset="0"/>
                          <a:ea typeface="+mn-ea"/>
                          <a:cs typeface="+mn-cs"/>
                        </a:rPr>
                        <a:t>Disponível em: https://periodicos.ufsc.br. Acesso em: 27 jul. 2025.</a:t>
                      </a:r>
                      <a:endParaRPr lang="pt-BR" sz="1200" i="0" kern="100" dirty="0">
                        <a:solidFill>
                          <a:schemeClr val="accent1">
                            <a:lumMod val="75000"/>
                          </a:schemeClr>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E5EBF7"/>
                    </a:solidFill>
                  </a:tcPr>
                </a:tc>
                <a:extLst>
                  <a:ext uri="{0D108BD9-81ED-4DB2-BD59-A6C34878D82A}">
                    <a16:rowId xmlns:a16="http://schemas.microsoft.com/office/drawing/2014/main" val="2863866093"/>
                  </a:ext>
                </a:extLst>
              </a:tr>
            </a:tbl>
          </a:graphicData>
        </a:graphic>
      </p:graphicFrame>
      <p:sp>
        <p:nvSpPr>
          <p:cNvPr id="3" name="Rectangle 1">
            <a:extLst>
              <a:ext uri="{FF2B5EF4-FFF2-40B4-BE49-F238E27FC236}">
                <a16:creationId xmlns:a16="http://schemas.microsoft.com/office/drawing/2014/main" id="{797CD22C-2E39-EDAD-E46A-830106C9257F}"/>
              </a:ext>
            </a:extLst>
          </p:cNvPr>
          <p:cNvSpPr>
            <a:spLocks noChangeArrowheads="1"/>
          </p:cNvSpPr>
          <p:nvPr/>
        </p:nvSpPr>
        <p:spPr bwMode="auto">
          <a:xfrm>
            <a:off x="2765425" y="24415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500445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29BF0-0D1B-8DAA-6F06-35FA73C2B5F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D09F09B-919B-9B85-56E7-0DB39DC0A989}"/>
              </a:ext>
            </a:extLst>
          </p:cNvPr>
          <p:cNvSpPr txBox="1"/>
          <p:nvPr/>
        </p:nvSpPr>
        <p:spPr>
          <a:xfrm>
            <a:off x="349623" y="830148"/>
            <a:ext cx="11474824" cy="1753557"/>
          </a:xfrm>
          <a:prstGeom prst="rect">
            <a:avLst/>
          </a:prstGeom>
          <a:noFill/>
        </p:spPr>
        <p:txBody>
          <a:bodyPr wrap="square">
            <a:spAutoFit/>
          </a:bodyPr>
          <a:lstStyle/>
          <a:p>
            <a:pPr algn="just">
              <a:lnSpc>
                <a:spcPct val="115000"/>
              </a:lnSpc>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14</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Identifique nos trechos do </a:t>
            </a: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Estatuto da Igualdade Racial</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 seguir, os mecanismos de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modalização deôntica (de proibição, obrigatoriedade e possibilidade) e marque a opção correta.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buNone/>
            </a:pPr>
            <a:r>
              <a:rPr lang="pt-BR" sz="2400" dirty="0">
                <a:solidFill>
                  <a:srgbClr val="000000"/>
                </a:solidFill>
                <a:effectLst/>
                <a:latin typeface="Arial Narrow" panose="020B0606020202030204" pitchFamily="34" charset="0"/>
                <a:ea typeface="Times New Roman" panose="02020603050405020304" pitchFamily="18" charset="0"/>
              </a:rPr>
              <a:t>a) “</a:t>
            </a:r>
            <a:r>
              <a:rPr lang="pt-BR" sz="2400" b="1" u="sng" dirty="0">
                <a:effectLst/>
                <a:latin typeface="Arial Narrow" panose="020B0606020202030204" pitchFamily="34" charset="0"/>
                <a:ea typeface="Times New Roman" panose="02020603050405020304" pitchFamily="18" charset="0"/>
              </a:rPr>
              <a:t>É dever</a:t>
            </a:r>
            <a:r>
              <a:rPr lang="pt-BR" sz="2400" dirty="0">
                <a:effectLst/>
                <a:latin typeface="Arial Narrow" panose="020B0606020202030204" pitchFamily="34" charset="0"/>
                <a:ea typeface="Times New Roman" panose="02020603050405020304" pitchFamily="18" charset="0"/>
              </a:rPr>
              <a:t> do Estado e da sociedade garantir a igualdade de oportunidades, ...”</a:t>
            </a:r>
          </a:p>
        </p:txBody>
      </p:sp>
      <p:graphicFrame>
        <p:nvGraphicFramePr>
          <p:cNvPr id="5" name="Tabela 4">
            <a:extLst>
              <a:ext uri="{FF2B5EF4-FFF2-40B4-BE49-F238E27FC236}">
                <a16:creationId xmlns:a16="http://schemas.microsoft.com/office/drawing/2014/main" id="{9B0741C4-CAC2-97C0-1D99-2087AC524B47}"/>
              </a:ext>
            </a:extLst>
          </p:cNvPr>
          <p:cNvGraphicFramePr>
            <a:graphicFrameLocks noGrp="1"/>
          </p:cNvGraphicFramePr>
          <p:nvPr>
            <p:extLst>
              <p:ext uri="{D42A27DB-BD31-4B8C-83A1-F6EECF244321}">
                <p14:modId xmlns:p14="http://schemas.microsoft.com/office/powerpoint/2010/main" val="1295466761"/>
              </p:ext>
            </p:extLst>
          </p:nvPr>
        </p:nvGraphicFramePr>
        <p:xfrm>
          <a:off x="426607" y="2705058"/>
          <a:ext cx="11397840" cy="383413"/>
        </p:xfrm>
        <a:graphic>
          <a:graphicData uri="http://schemas.openxmlformats.org/drawingml/2006/table">
            <a:tbl>
              <a:tblPr firstRow="1" firstCol="1" bandRow="1">
                <a:tableStyleId>{5C22544A-7EE6-4342-B048-85BDC9FD1C3A}</a:tableStyleId>
              </a:tblPr>
              <a:tblGrid>
                <a:gridCol w="3799280">
                  <a:extLst>
                    <a:ext uri="{9D8B030D-6E8A-4147-A177-3AD203B41FA5}">
                      <a16:colId xmlns:a16="http://schemas.microsoft.com/office/drawing/2014/main" val="3318086433"/>
                    </a:ext>
                  </a:extLst>
                </a:gridCol>
                <a:gridCol w="3799280">
                  <a:extLst>
                    <a:ext uri="{9D8B030D-6E8A-4147-A177-3AD203B41FA5}">
                      <a16:colId xmlns:a16="http://schemas.microsoft.com/office/drawing/2014/main" val="4195956067"/>
                    </a:ext>
                  </a:extLst>
                </a:gridCol>
                <a:gridCol w="3799280">
                  <a:extLst>
                    <a:ext uri="{9D8B030D-6E8A-4147-A177-3AD203B41FA5}">
                      <a16:colId xmlns:a16="http://schemas.microsoft.com/office/drawing/2014/main" val="305112961"/>
                    </a:ext>
                  </a:extLst>
                </a:gridCol>
              </a:tblGrid>
              <a:tr h="0">
                <a:tc>
                  <a:txBody>
                    <a:bodyPr/>
                    <a:lstStyle/>
                    <a:p>
                      <a:pPr algn="just">
                        <a:lnSpc>
                          <a:spcPct val="115000"/>
                        </a:lnSpc>
                        <a:spcAft>
                          <a:spcPts val="800"/>
                        </a:spcAft>
                        <a:buNone/>
                      </a:pPr>
                      <a:r>
                        <a:rPr lang="pt-BR" sz="2400" b="0" kern="100">
                          <a:solidFill>
                            <a:sysClr val="windowText" lastClr="000000"/>
                          </a:solidFill>
                          <a:effectLst/>
                          <a:latin typeface="Arial Narrow" panose="020B0606020202030204" pitchFamily="34" charset="0"/>
                        </a:rPr>
                        <a:t>(   ) Proibição</a:t>
                      </a:r>
                      <a:endParaRPr lang="pt-BR" sz="2400" b="0" kern="100">
                        <a:solidFill>
                          <a:sysClr val="windowText" lastClr="000000"/>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15000"/>
                        </a:lnSpc>
                        <a:spcAft>
                          <a:spcPts val="800"/>
                        </a:spcAft>
                        <a:buNone/>
                      </a:pPr>
                      <a:r>
                        <a:rPr lang="pt-BR" sz="2400" b="0" kern="100">
                          <a:solidFill>
                            <a:sysClr val="windowText" lastClr="000000"/>
                          </a:solidFill>
                          <a:effectLst/>
                          <a:latin typeface="Arial Narrow" panose="020B0606020202030204" pitchFamily="34" charset="0"/>
                        </a:rPr>
                        <a:t>(   ) Possibilidade</a:t>
                      </a:r>
                      <a:endParaRPr lang="pt-BR" sz="2400" b="0" kern="100">
                        <a:solidFill>
                          <a:sysClr val="windowText" lastClr="000000"/>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15000"/>
                        </a:lnSpc>
                        <a:spcAft>
                          <a:spcPts val="800"/>
                        </a:spcAft>
                        <a:buNone/>
                      </a:pPr>
                      <a:r>
                        <a:rPr lang="pt-BR" sz="2400" b="0" kern="100" dirty="0">
                          <a:solidFill>
                            <a:sysClr val="windowText" lastClr="000000"/>
                          </a:solidFill>
                          <a:effectLst/>
                          <a:latin typeface="Arial Narrow" panose="020B0606020202030204" pitchFamily="34" charset="0"/>
                        </a:rPr>
                        <a:t>(   ) Obrigatoriedade</a:t>
                      </a:r>
                      <a:endParaRPr lang="pt-BR" sz="2400" b="0" kern="100" dirty="0">
                        <a:solidFill>
                          <a:sysClr val="windowText" lastClr="000000"/>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1969410"/>
                  </a:ext>
                </a:extLst>
              </a:tr>
            </a:tbl>
          </a:graphicData>
        </a:graphic>
      </p:graphicFrame>
      <p:sp>
        <p:nvSpPr>
          <p:cNvPr id="7" name="CaixaDeTexto 6">
            <a:extLst>
              <a:ext uri="{FF2B5EF4-FFF2-40B4-BE49-F238E27FC236}">
                <a16:creationId xmlns:a16="http://schemas.microsoft.com/office/drawing/2014/main" id="{2416E5B1-DF69-4E20-FD4C-4D19FD5E0BF1}"/>
              </a:ext>
            </a:extLst>
          </p:cNvPr>
          <p:cNvSpPr txBox="1"/>
          <p:nvPr/>
        </p:nvSpPr>
        <p:spPr>
          <a:xfrm>
            <a:off x="349622" y="3521754"/>
            <a:ext cx="11474823" cy="904222"/>
          </a:xfrm>
          <a:prstGeom prst="rect">
            <a:avLst/>
          </a:prstGeom>
          <a:noFill/>
        </p:spPr>
        <p:txBody>
          <a:bodyPr wrap="square">
            <a:spAutoFit/>
          </a:bodyPr>
          <a:lstStyle/>
          <a:p>
            <a:pPr algn="just">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“O Poder Executivo federal </a:t>
            </a:r>
            <a:r>
              <a:rPr lang="pt-BR" sz="2400" b="1" u="sng" kern="100" dirty="0">
                <a:effectLst/>
                <a:latin typeface="Arial Narrow" panose="020B0606020202030204" pitchFamily="34" charset="0"/>
                <a:ea typeface="Aptos" panose="020B0004020202020204" pitchFamily="34" charset="0"/>
                <a:cs typeface="Times New Roman" panose="02020603050405020304" pitchFamily="18" charset="0"/>
              </a:rPr>
              <a:t>poderá implementar</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critérios para provimento de cargos em comissão e funções de confiança...”</a:t>
            </a:r>
          </a:p>
        </p:txBody>
      </p:sp>
      <p:graphicFrame>
        <p:nvGraphicFramePr>
          <p:cNvPr id="8" name="Tabela 7">
            <a:extLst>
              <a:ext uri="{FF2B5EF4-FFF2-40B4-BE49-F238E27FC236}">
                <a16:creationId xmlns:a16="http://schemas.microsoft.com/office/drawing/2014/main" id="{9C3A7D06-19D8-1276-5E2A-696D75C23FA0}"/>
              </a:ext>
            </a:extLst>
          </p:cNvPr>
          <p:cNvGraphicFramePr>
            <a:graphicFrameLocks noGrp="1"/>
          </p:cNvGraphicFramePr>
          <p:nvPr>
            <p:extLst>
              <p:ext uri="{D42A27DB-BD31-4B8C-83A1-F6EECF244321}">
                <p14:modId xmlns:p14="http://schemas.microsoft.com/office/powerpoint/2010/main" val="485172702"/>
              </p:ext>
            </p:extLst>
          </p:nvPr>
        </p:nvGraphicFramePr>
        <p:xfrm>
          <a:off x="426607" y="4515929"/>
          <a:ext cx="11397837" cy="383413"/>
        </p:xfrm>
        <a:graphic>
          <a:graphicData uri="http://schemas.openxmlformats.org/drawingml/2006/table">
            <a:tbl>
              <a:tblPr firstRow="1" firstCol="1" bandRow="1">
                <a:tableStyleId>{5C22544A-7EE6-4342-B048-85BDC9FD1C3A}</a:tableStyleId>
              </a:tblPr>
              <a:tblGrid>
                <a:gridCol w="3799279">
                  <a:extLst>
                    <a:ext uri="{9D8B030D-6E8A-4147-A177-3AD203B41FA5}">
                      <a16:colId xmlns:a16="http://schemas.microsoft.com/office/drawing/2014/main" val="2673456704"/>
                    </a:ext>
                  </a:extLst>
                </a:gridCol>
                <a:gridCol w="3799279">
                  <a:extLst>
                    <a:ext uri="{9D8B030D-6E8A-4147-A177-3AD203B41FA5}">
                      <a16:colId xmlns:a16="http://schemas.microsoft.com/office/drawing/2014/main" val="4267729582"/>
                    </a:ext>
                  </a:extLst>
                </a:gridCol>
                <a:gridCol w="3799279">
                  <a:extLst>
                    <a:ext uri="{9D8B030D-6E8A-4147-A177-3AD203B41FA5}">
                      <a16:colId xmlns:a16="http://schemas.microsoft.com/office/drawing/2014/main" val="3117684966"/>
                    </a:ext>
                  </a:extLst>
                </a:gridCol>
              </a:tblGrid>
              <a:tr h="0">
                <a:tc>
                  <a:txBody>
                    <a:bodyPr/>
                    <a:lstStyle/>
                    <a:p>
                      <a:pPr algn="just">
                        <a:lnSpc>
                          <a:spcPct val="115000"/>
                        </a:lnSpc>
                        <a:spcAft>
                          <a:spcPts val="800"/>
                        </a:spcAft>
                        <a:buNone/>
                      </a:pPr>
                      <a:r>
                        <a:rPr lang="pt-BR" sz="2400" b="0" kern="100">
                          <a:solidFill>
                            <a:schemeClr val="tx1"/>
                          </a:solidFill>
                          <a:effectLst/>
                          <a:latin typeface="Arial Narrow" panose="020B0606020202030204" pitchFamily="34" charset="0"/>
                        </a:rPr>
                        <a:t>(   ) Proibição</a:t>
                      </a:r>
                      <a:endParaRPr lang="pt-BR" sz="240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algn="just">
                        <a:lnSpc>
                          <a:spcPct val="115000"/>
                        </a:lnSpc>
                        <a:spcAft>
                          <a:spcPts val="800"/>
                        </a:spcAft>
                        <a:buNone/>
                      </a:pPr>
                      <a:r>
                        <a:rPr lang="pt-BR" sz="2400" b="0" kern="100" dirty="0">
                          <a:solidFill>
                            <a:schemeClr val="tx1"/>
                          </a:solidFill>
                          <a:effectLst/>
                          <a:latin typeface="Arial Narrow" panose="020B0606020202030204" pitchFamily="34" charset="0"/>
                        </a:rPr>
                        <a:t>(   ) Possibilidade</a:t>
                      </a:r>
                      <a:endParaRPr lang="pt-BR" sz="24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algn="just">
                        <a:lnSpc>
                          <a:spcPct val="115000"/>
                        </a:lnSpc>
                        <a:spcAft>
                          <a:spcPts val="800"/>
                        </a:spcAft>
                        <a:buNone/>
                      </a:pPr>
                      <a:r>
                        <a:rPr lang="pt-BR" sz="2400" b="0" kern="100" dirty="0">
                          <a:solidFill>
                            <a:schemeClr val="tx1"/>
                          </a:solidFill>
                          <a:effectLst/>
                          <a:latin typeface="Arial Narrow" panose="020B0606020202030204" pitchFamily="34" charset="0"/>
                        </a:rPr>
                        <a:t>(   ) Obrigatoriedade</a:t>
                      </a:r>
                      <a:endParaRPr lang="pt-BR" sz="24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933829575"/>
                  </a:ext>
                </a:extLst>
              </a:tr>
            </a:tbl>
          </a:graphicData>
        </a:graphic>
      </p:graphicFrame>
    </p:spTree>
    <p:extLst>
      <p:ext uri="{BB962C8B-B14F-4D97-AF65-F5344CB8AC3E}">
        <p14:creationId xmlns:p14="http://schemas.microsoft.com/office/powerpoint/2010/main" val="2849196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F16E38CA-51E5-672F-B9B0-E7C3B7ED90BB}"/>
              </a:ext>
            </a:extLst>
          </p:cNvPr>
          <p:cNvSpPr txBox="1"/>
          <p:nvPr/>
        </p:nvSpPr>
        <p:spPr>
          <a:xfrm>
            <a:off x="338125" y="1084465"/>
            <a:ext cx="11555506" cy="461665"/>
          </a:xfrm>
          <a:prstGeom prst="rect">
            <a:avLst/>
          </a:prstGeom>
          <a:noFill/>
        </p:spPr>
        <p:txBody>
          <a:bodyPr wrap="square">
            <a:spAutoFit/>
          </a:bodyPr>
          <a:lstStyle/>
          <a:p>
            <a:r>
              <a:rPr lang="pt-BR" sz="24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36C9D21E-6CA3-31F1-A9D0-2BCD1E643E4C}"/>
              </a:ext>
            </a:extLst>
          </p:cNvPr>
          <p:cNvGraphicFramePr>
            <a:graphicFrameLocks noGrp="1"/>
          </p:cNvGraphicFramePr>
          <p:nvPr>
            <p:extLst>
              <p:ext uri="{D42A27DB-BD31-4B8C-83A1-F6EECF244321}">
                <p14:modId xmlns:p14="http://schemas.microsoft.com/office/powerpoint/2010/main" val="4268307319"/>
              </p:ext>
            </p:extLst>
          </p:nvPr>
        </p:nvGraphicFramePr>
        <p:xfrm>
          <a:off x="338125" y="754739"/>
          <a:ext cx="11555506" cy="346697"/>
        </p:xfrm>
        <a:graphic>
          <a:graphicData uri="http://schemas.openxmlformats.org/drawingml/2006/table">
            <a:tbl>
              <a:tblPr firstRow="1" firstCol="1" bandRow="1"/>
              <a:tblGrid>
                <a:gridCol w="1155550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70A50564-F4B8-FACD-903A-9E95E42F2B36}"/>
              </a:ext>
            </a:extLst>
          </p:cNvPr>
          <p:cNvSpPr txBox="1"/>
          <p:nvPr/>
        </p:nvSpPr>
        <p:spPr>
          <a:xfrm>
            <a:off x="357321" y="1690399"/>
            <a:ext cx="11477357" cy="1031051"/>
          </a:xfrm>
          <a:prstGeom prst="rect">
            <a:avLst/>
          </a:prstGeom>
          <a:noFill/>
        </p:spPr>
        <p:txBody>
          <a:bodyPr wrap="square">
            <a:spAutoFit/>
          </a:bodyPr>
          <a:lstStyle/>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Leia os textos.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15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15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Texto II</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603FA4FF-8B35-FCB7-D48A-AFB29058EA84}"/>
              </a:ext>
            </a:extLst>
          </p:cNvPr>
          <p:cNvSpPr txBox="1"/>
          <p:nvPr/>
        </p:nvSpPr>
        <p:spPr>
          <a:xfrm>
            <a:off x="338124" y="2865719"/>
            <a:ext cx="11496553" cy="3631763"/>
          </a:xfrm>
          <a:prstGeom prst="rect">
            <a:avLst/>
          </a:prstGeom>
          <a:noFill/>
        </p:spPr>
        <p:txBody>
          <a:bodyPr wrap="square">
            <a:spAutoFit/>
          </a:bodyPr>
          <a:lstStyle/>
          <a:p>
            <a:pPr algn="ctr">
              <a:buNone/>
            </a:pP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CAPÍTULO II</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DO DIREITO À EDUCAÇÃO, À CULTURA, AO ESPORTE E AO LAZER</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Seção I</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Disposições Gerais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Art. 9</a:t>
            </a:r>
            <a:r>
              <a:rPr lang="pt-BR" sz="2300" b="1"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população negra tem direito a participar de atividades educacionais, culturais, esportivas e de lazer adequadas a seus interesses e condições, de modo a contribuir para o patrimônio cultural de sua comunidade e da sociedade brasileira.</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Art. 10.</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Para o cumprimento do disposto no art. 9</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os governos federal, estaduais, distrital e municipais adotarão as seguintes providências:</a:t>
            </a:r>
          </a:p>
        </p:txBody>
      </p:sp>
    </p:spTree>
    <p:extLst>
      <p:ext uri="{BB962C8B-B14F-4D97-AF65-F5344CB8AC3E}">
        <p14:creationId xmlns:p14="http://schemas.microsoft.com/office/powerpoint/2010/main" val="3587682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547FE-2CD5-853E-56BF-B855695056EB}"/>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4F195AC2-6047-24D4-4C43-47E54BF16194}"/>
              </a:ext>
            </a:extLst>
          </p:cNvPr>
          <p:cNvSpPr txBox="1"/>
          <p:nvPr/>
        </p:nvSpPr>
        <p:spPr>
          <a:xfrm>
            <a:off x="347723" y="859066"/>
            <a:ext cx="11496553" cy="2569934"/>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 - promoção de ações para viabilizar e ampliar o acesso da população negra ao ensino gratuito e às atividades esportivas e de lazer;</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II - apoio à iniciativa de entidades que mantenham espaço para promoção social e cultural da população negra;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III - desenvolvimento de campanhas educativas, inclusive nas escolas, para que a solidariedade aos membros da população negra faça parte da cultura de toda a sociedade;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IV - implementação de políticas públicas para o fortalecimento da juventude negra brasileira.</a:t>
            </a:r>
          </a:p>
        </p:txBody>
      </p:sp>
      <p:sp>
        <p:nvSpPr>
          <p:cNvPr id="6" name="CaixaDeTexto 5">
            <a:extLst>
              <a:ext uri="{FF2B5EF4-FFF2-40B4-BE49-F238E27FC236}">
                <a16:creationId xmlns:a16="http://schemas.microsoft.com/office/drawing/2014/main" id="{F2D2A5FA-D2A1-A58B-9FF5-6C1ED227E6DA}"/>
              </a:ext>
            </a:extLst>
          </p:cNvPr>
          <p:cNvSpPr txBox="1"/>
          <p:nvPr/>
        </p:nvSpPr>
        <p:spPr>
          <a:xfrm>
            <a:off x="347722" y="3510093"/>
            <a:ext cx="11496553" cy="2923877"/>
          </a:xfrm>
          <a:prstGeom prst="rect">
            <a:avLst/>
          </a:prstGeom>
          <a:noFill/>
        </p:spPr>
        <p:txBody>
          <a:bodyPr wrap="square">
            <a:spAutoFit/>
          </a:bodyPr>
          <a:lstStyle/>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Seção II</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Da Educação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Art. 11.</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Nos estabelecimentos de ensino fundamental e de ensino médio, públicos e privados, é obrigatório o estudo da história geral da África e da história da população negra no Brasil, observado o disposto na Lei n</a:t>
            </a:r>
            <a:r>
              <a:rPr lang="pt-BR" sz="2300"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9.394, de 20 de dezembro de 1996.</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1</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Os conteúdos referentes à história da população negra no Brasil serão ministrados no âmbito de todo o currículo escolar, resgatando sua contribuição decisiva para o desenvolvimento social, econômico, político e cultural do País.</a:t>
            </a:r>
          </a:p>
        </p:txBody>
      </p:sp>
    </p:spTree>
    <p:extLst>
      <p:ext uri="{BB962C8B-B14F-4D97-AF65-F5344CB8AC3E}">
        <p14:creationId xmlns:p14="http://schemas.microsoft.com/office/powerpoint/2010/main" val="3902437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0D20E-E34A-52B4-ABE9-7D9413C128C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CBFA00C-E083-E198-7FCB-00754F3E0578}"/>
              </a:ext>
            </a:extLst>
          </p:cNvPr>
          <p:cNvSpPr txBox="1"/>
          <p:nvPr/>
        </p:nvSpPr>
        <p:spPr>
          <a:xfrm>
            <a:off x="331694" y="775456"/>
            <a:ext cx="11501718" cy="2923877"/>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2</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órgão competente do Poder Executivo fomentará a formação inicial e continuada de professores e a elaboração de material didático específico para o cumprimento do disposto no </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caput</a:t>
            </a:r>
            <a:r>
              <a:rPr lang="pt-BR" sz="2300" i="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deste artigo.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3</a:t>
            </a:r>
            <a:r>
              <a:rPr lang="pt-BR" sz="2300" u="sng" kern="100" baseline="300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Nas datas comemorativas de caráter cívico, os órgãos responsáveis pela educação incentivarão a participação de intelectuais e representantes do movimento negro para debater com os estudantes suas vivências relativas ao tema em comemoração.</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Art. 12.</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Os órgãos federais, distritais e estaduais de fomento à pesquisa e à pós-graduação poderão criar incentivos a pesquisas e a programas de estudo voltados para temas referentes às relações étnicas, aos quilombos e às questões pertinentes à população negra.</a:t>
            </a:r>
          </a:p>
        </p:txBody>
      </p:sp>
      <p:sp>
        <p:nvSpPr>
          <p:cNvPr id="7" name="CaixaDeTexto 6">
            <a:extLst>
              <a:ext uri="{FF2B5EF4-FFF2-40B4-BE49-F238E27FC236}">
                <a16:creationId xmlns:a16="http://schemas.microsoft.com/office/drawing/2014/main" id="{80759D4F-522C-87BE-DC4F-710CF6B2A93C}"/>
              </a:ext>
            </a:extLst>
          </p:cNvPr>
          <p:cNvSpPr txBox="1"/>
          <p:nvPr/>
        </p:nvSpPr>
        <p:spPr>
          <a:xfrm>
            <a:off x="345141" y="3600721"/>
            <a:ext cx="11501717" cy="2923877"/>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Art. 13.</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Poder Executivo federal, por meio dos órgãos competentes, incentivará as instituições de ensino superior públicas e privadas, sem prejuízo da legislação em vigor, 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 - resguardar os princípios da ética em pesquisa e apoiar grupos, núcleos e centros de pesquisa, nos diversos programas de pós-graduação que desenvolvam temáticas de interesse da população negra;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II - incorporar nas matrizes curriculares dos cursos de formação de professores temas que incluam valores concernentes à pluralidade étnica e cultural da sociedade brasileira;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III - desenvolver programas de extensão universitária destinados a aproximar jovens negros de tecnologias avançadas, assegurado o princípio da proporcionalidade de gênero entre os beneficiários;</a:t>
            </a:r>
          </a:p>
        </p:txBody>
      </p:sp>
    </p:spTree>
    <p:extLst>
      <p:ext uri="{BB962C8B-B14F-4D97-AF65-F5344CB8AC3E}">
        <p14:creationId xmlns:p14="http://schemas.microsoft.com/office/powerpoint/2010/main" val="1054067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0D30B-4FF2-8527-DDA5-A8456BDF359E}"/>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668828F9-E85A-B062-F7B1-DF398E64E59D}"/>
              </a:ext>
            </a:extLst>
          </p:cNvPr>
          <p:cNvSpPr txBox="1"/>
          <p:nvPr/>
        </p:nvSpPr>
        <p:spPr>
          <a:xfrm>
            <a:off x="345141" y="848557"/>
            <a:ext cx="11501717" cy="4893647"/>
          </a:xfrm>
          <a:prstGeom prst="rect">
            <a:avLst/>
          </a:prstGeom>
          <a:noFill/>
        </p:spPr>
        <p:txBody>
          <a:bodyPr wrap="square">
            <a:spAutoFit/>
          </a:bodyPr>
          <a:lstStyle/>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IV - estabelecer programas de cooperação técnica, nos estabelecimentos de ensino públicos, privados e comunitários, com as escolas de educação infantil, ensino fundamental, ensino médio e ensino técnico, para a formação docente baseada em princípios de equidade, de tolerância e de respeito às diferenças étnicas.</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ctr"/>
            <a:r>
              <a:rPr lang="pt-BR" sz="2400" b="1" dirty="0">
                <a:latin typeface="Arial Narrow" panose="020B0606020202030204" pitchFamily="34" charset="0"/>
              </a:rPr>
              <a:t>Seção III</a:t>
            </a:r>
            <a:endParaRPr lang="pt-BR" sz="2400" dirty="0">
              <a:latin typeface="Arial Narrow" panose="020B0606020202030204" pitchFamily="34" charset="0"/>
            </a:endParaRPr>
          </a:p>
          <a:p>
            <a:pPr algn="ctr"/>
            <a:r>
              <a:rPr lang="pt-BR" sz="2400" b="1" dirty="0">
                <a:latin typeface="Arial Narrow" panose="020B0606020202030204" pitchFamily="34" charset="0"/>
              </a:rPr>
              <a:t>Da Cultura</a:t>
            </a:r>
            <a:endParaRPr lang="pt-BR" sz="2400" dirty="0">
              <a:latin typeface="Arial Narrow" panose="020B0606020202030204" pitchFamily="34" charset="0"/>
            </a:endParaRPr>
          </a:p>
          <a:p>
            <a:r>
              <a:rPr lang="pt-BR" sz="2400" b="1" dirty="0">
                <a:latin typeface="Arial Narrow" panose="020B0606020202030204" pitchFamily="34" charset="0"/>
              </a:rPr>
              <a:t>Art. 17.</a:t>
            </a:r>
            <a:r>
              <a:rPr lang="pt-BR" sz="2400" dirty="0">
                <a:latin typeface="Arial Narrow" panose="020B0606020202030204" pitchFamily="34" charset="0"/>
              </a:rPr>
              <a:t>  O poder público garantirá o reconhecimento das sociedades negras, clubes e outras formas de manifestação coletiva da população negra, com trajetória histórica comprovada, como patrimônio histórico e cultural, nos termos dos </a:t>
            </a:r>
            <a:r>
              <a:rPr lang="pt-BR" sz="2400" dirty="0" err="1">
                <a:latin typeface="Arial Narrow" panose="020B0606020202030204" pitchFamily="34" charset="0"/>
              </a:rPr>
              <a:t>arts</a:t>
            </a:r>
            <a:r>
              <a:rPr lang="pt-BR" sz="2400" dirty="0">
                <a:latin typeface="Arial Narrow" panose="020B0606020202030204" pitchFamily="34" charset="0"/>
              </a:rPr>
              <a:t>. 215 e 216 da Constituição Federal.</a:t>
            </a:r>
          </a:p>
          <a:p>
            <a:r>
              <a:rPr lang="pt-BR" sz="2400" b="1" dirty="0">
                <a:latin typeface="Arial Narrow" panose="020B0606020202030204" pitchFamily="34" charset="0"/>
              </a:rPr>
              <a:t>Art. 18.</a:t>
            </a:r>
            <a:r>
              <a:rPr lang="pt-BR" sz="2400" dirty="0">
                <a:latin typeface="Arial Narrow" panose="020B0606020202030204" pitchFamily="34" charset="0"/>
              </a:rPr>
              <a:t>  É assegurado aos remanescentes das comunidades dos quilombos o direito à preservação de seus usos, costumes, tradições e manifestos religiosos, sob a proteção do Estado.</a:t>
            </a:r>
          </a:p>
          <a:p>
            <a:r>
              <a:rPr lang="pt-BR" sz="2400" dirty="0">
                <a:latin typeface="Arial Narrow" panose="020B0606020202030204" pitchFamily="34" charset="0"/>
              </a:rPr>
              <a:t>[...]</a:t>
            </a:r>
          </a:p>
        </p:txBody>
      </p:sp>
    </p:spTree>
    <p:extLst>
      <p:ext uri="{BB962C8B-B14F-4D97-AF65-F5344CB8AC3E}">
        <p14:creationId xmlns:p14="http://schemas.microsoft.com/office/powerpoint/2010/main" val="1097686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D3898-CB06-1989-6D39-427D6362785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4408AB4B-6336-4699-B36F-88647EEB700E}"/>
              </a:ext>
            </a:extLst>
          </p:cNvPr>
          <p:cNvSpPr txBox="1"/>
          <p:nvPr/>
        </p:nvSpPr>
        <p:spPr>
          <a:xfrm>
            <a:off x="345141" y="848557"/>
            <a:ext cx="11501717" cy="5232202"/>
          </a:xfrm>
          <a:prstGeom prst="rect">
            <a:avLst/>
          </a:prstGeom>
          <a:noFill/>
        </p:spPr>
        <p:txBody>
          <a:bodyPr wrap="square">
            <a:spAutoFit/>
          </a:bodyPr>
          <a:lstStyle/>
          <a:p>
            <a:pPr algn="ctr"/>
            <a:r>
              <a:rPr lang="pt-BR" sz="2300" b="1" dirty="0">
                <a:latin typeface="Arial Narrow" panose="020B0606020202030204" pitchFamily="34" charset="0"/>
              </a:rPr>
              <a:t>Seção IV</a:t>
            </a:r>
            <a:endParaRPr lang="pt-BR" sz="2300" dirty="0">
              <a:latin typeface="Arial Narrow" panose="020B0606020202030204" pitchFamily="34" charset="0"/>
            </a:endParaRPr>
          </a:p>
          <a:p>
            <a:pPr algn="ctr"/>
            <a:r>
              <a:rPr lang="pt-BR" sz="2300" b="1" dirty="0">
                <a:latin typeface="Arial Narrow" panose="020B0606020202030204" pitchFamily="34" charset="0"/>
              </a:rPr>
              <a:t>Do Esporte e Lazer</a:t>
            </a:r>
            <a:endParaRPr lang="pt-BR" sz="2300" dirty="0">
              <a:latin typeface="Arial Narrow" panose="020B0606020202030204" pitchFamily="34" charset="0"/>
            </a:endParaRPr>
          </a:p>
          <a:p>
            <a:r>
              <a:rPr lang="pt-BR" sz="2300" b="1" dirty="0">
                <a:latin typeface="Arial Narrow" panose="020B0606020202030204" pitchFamily="34" charset="0"/>
              </a:rPr>
              <a:t>Art. 21.</a:t>
            </a:r>
            <a:r>
              <a:rPr lang="pt-BR" sz="2300" dirty="0">
                <a:latin typeface="Arial Narrow" panose="020B0606020202030204" pitchFamily="34" charset="0"/>
              </a:rPr>
              <a:t>  O poder público fomentará o pleno acesso da população negra às práticas desportivas, consolidando o esporte e o lazer como direitos sociais.</a:t>
            </a:r>
          </a:p>
          <a:p>
            <a:r>
              <a:rPr lang="pt-BR" sz="2300" b="1" dirty="0">
                <a:latin typeface="Arial Narrow" panose="020B0606020202030204" pitchFamily="34" charset="0"/>
              </a:rPr>
              <a:t>Art. 22.</a:t>
            </a:r>
            <a:r>
              <a:rPr lang="pt-BR" sz="2300" dirty="0">
                <a:latin typeface="Arial Narrow" panose="020B0606020202030204" pitchFamily="34" charset="0"/>
              </a:rPr>
              <a:t>  A capoeira é reconhecida como desporto de criação nacional, nos termos do art. 217 da Constituição Federal.</a:t>
            </a:r>
          </a:p>
          <a:p>
            <a:r>
              <a:rPr lang="pt-BR" sz="2300" dirty="0">
                <a:latin typeface="Arial Narrow" panose="020B0606020202030204" pitchFamily="34" charset="0"/>
              </a:rPr>
              <a:t>[...]</a:t>
            </a:r>
          </a:p>
          <a:p>
            <a:r>
              <a:rPr lang="pt-BR" sz="2300" b="1" dirty="0">
                <a:latin typeface="Arial Narrow" panose="020B0606020202030204" pitchFamily="34" charset="0"/>
              </a:rPr>
              <a:t>Art. 51.</a:t>
            </a:r>
            <a:r>
              <a:rPr lang="pt-BR" sz="2300" dirty="0">
                <a:latin typeface="Arial Narrow" panose="020B0606020202030204" pitchFamily="34" charset="0"/>
              </a:rPr>
              <a:t>  O poder público federal instituirá, na forma da lei e no âmbito dos Poderes Legislativo e Executivo, Ouvidorias Permanentes em Defesa da Igualdade Racial, para receber e encaminhar denúncias de preconceito e discriminação com base em etnia ou cor e acompanhar a implementação de medidas para a promoção da igualdade. </a:t>
            </a:r>
          </a:p>
          <a:p>
            <a:r>
              <a:rPr lang="pt-BR" sz="2300" dirty="0">
                <a:latin typeface="Arial Narrow" panose="020B0606020202030204" pitchFamily="34" charset="0"/>
              </a:rPr>
              <a:t>[...]</a:t>
            </a:r>
          </a:p>
          <a:p>
            <a:r>
              <a:rPr lang="pt-BR" sz="2300" b="1" dirty="0">
                <a:latin typeface="Arial Narrow" panose="020B0606020202030204" pitchFamily="34" charset="0"/>
              </a:rPr>
              <a:t>Art. 65.</a:t>
            </a:r>
            <a:r>
              <a:rPr lang="pt-BR" sz="2300" dirty="0">
                <a:latin typeface="Arial Narrow" panose="020B0606020202030204" pitchFamily="34" charset="0"/>
              </a:rPr>
              <a:t>  Esta Lei entra em vigor 90 (noventa) dias após a data de sua publicação.</a:t>
            </a:r>
          </a:p>
          <a:p>
            <a:r>
              <a:rPr lang="pt-BR" sz="2300" dirty="0">
                <a:latin typeface="Arial Narrow" panose="020B0606020202030204" pitchFamily="34" charset="0"/>
              </a:rPr>
              <a:t> </a:t>
            </a:r>
          </a:p>
          <a:p>
            <a:pPr algn="r"/>
            <a:r>
              <a:rPr lang="pt-BR" sz="1200" dirty="0">
                <a:latin typeface="Arial Narrow" panose="020B0606020202030204" pitchFamily="34" charset="0"/>
              </a:rPr>
              <a:t>Disponível em: https://www.planalto.gov.br/ccivil_03/_ato2007-2010/2010/lei/l12288.htm. Acesso em: 11 jun. 2025. Adaptado.</a:t>
            </a:r>
          </a:p>
        </p:txBody>
      </p:sp>
    </p:spTree>
    <p:extLst>
      <p:ext uri="{BB962C8B-B14F-4D97-AF65-F5344CB8AC3E}">
        <p14:creationId xmlns:p14="http://schemas.microsoft.com/office/powerpoint/2010/main" val="553965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770A260-7C1D-658B-E5E4-7F7ED7674D5A}"/>
              </a:ext>
            </a:extLst>
          </p:cNvPr>
          <p:cNvGraphicFramePr>
            <a:graphicFrameLocks noGrp="1"/>
          </p:cNvGraphicFramePr>
          <p:nvPr>
            <p:extLst>
              <p:ext uri="{D42A27DB-BD31-4B8C-83A1-F6EECF244321}">
                <p14:modId xmlns:p14="http://schemas.microsoft.com/office/powerpoint/2010/main" val="2439743142"/>
              </p:ext>
            </p:extLst>
          </p:nvPr>
        </p:nvGraphicFramePr>
        <p:xfrm>
          <a:off x="319889" y="753230"/>
          <a:ext cx="11540415" cy="1752600"/>
        </p:xfrm>
        <a:graphic>
          <a:graphicData uri="http://schemas.openxmlformats.org/drawingml/2006/table">
            <a:tbl>
              <a:tblPr firstRow="1" firstCol="1" bandRow="1">
                <a:tableStyleId>{5C22544A-7EE6-4342-B048-85BDC9FD1C3A}</a:tableStyleId>
              </a:tblPr>
              <a:tblGrid>
                <a:gridCol w="11540415">
                  <a:extLst>
                    <a:ext uri="{9D8B030D-6E8A-4147-A177-3AD203B41FA5}">
                      <a16:colId xmlns:a16="http://schemas.microsoft.com/office/drawing/2014/main" val="599548612"/>
                    </a:ext>
                  </a:extLst>
                </a:gridCol>
              </a:tblGrid>
              <a:tr h="0">
                <a:tc>
                  <a:txBody>
                    <a:bodyPr/>
                    <a:lstStyle/>
                    <a:p>
                      <a:pPr algn="just">
                        <a:lnSpc>
                          <a:spcPct val="100000"/>
                        </a:lnSpc>
                        <a:spcAft>
                          <a:spcPts val="0"/>
                        </a:spcAft>
                        <a:buNone/>
                      </a:pPr>
                      <a:r>
                        <a:rPr lang="pt-BR" sz="2300" kern="100" dirty="0">
                          <a:solidFill>
                            <a:schemeClr val="tx1"/>
                          </a:solidFill>
                          <a:effectLst/>
                          <a:latin typeface="Arial Narrow" panose="020B0606020202030204" pitchFamily="34" charset="0"/>
                        </a:rPr>
                        <a:t>Estudante, "O Navio Negreiro" é um poema lírico social do século XIX, que denuncia as atrocidades cometidas contra os escravos durante o transporte transatlântico e é uma forma eloquente de protesto contra a escravidão. O poema utiliza imagens chocantes e uma linguagem emocionalmente carregada para sensibilizar o leitor e incitar um sentimento de revolta contra a desumanização dos africanos escravizados.</a:t>
                      </a:r>
                      <a:endParaRPr lang="pt-BR" sz="23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96753465"/>
                  </a:ext>
                </a:extLst>
              </a:tr>
            </a:tbl>
          </a:graphicData>
        </a:graphic>
      </p:graphicFrame>
      <p:sp>
        <p:nvSpPr>
          <p:cNvPr id="5" name="CaixaDeTexto 4">
            <a:extLst>
              <a:ext uri="{FF2B5EF4-FFF2-40B4-BE49-F238E27FC236}">
                <a16:creationId xmlns:a16="http://schemas.microsoft.com/office/drawing/2014/main" id="{45714B2F-A695-B34B-5AC0-9A916B4B8FC2}"/>
              </a:ext>
            </a:extLst>
          </p:cNvPr>
          <p:cNvSpPr txBox="1"/>
          <p:nvPr/>
        </p:nvSpPr>
        <p:spPr>
          <a:xfrm>
            <a:off x="319888" y="2656294"/>
            <a:ext cx="11540415" cy="1154162"/>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Texto III</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Arial" panose="020B0604020202020204" pitchFamily="34" charset="0"/>
              </a:rPr>
              <a:t> </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O NAVIO NEGREIRO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Castro Alves</a:t>
            </a:r>
          </a:p>
        </p:txBody>
      </p:sp>
      <p:graphicFrame>
        <p:nvGraphicFramePr>
          <p:cNvPr id="6" name="Tabela 5">
            <a:extLst>
              <a:ext uri="{FF2B5EF4-FFF2-40B4-BE49-F238E27FC236}">
                <a16:creationId xmlns:a16="http://schemas.microsoft.com/office/drawing/2014/main" id="{72991BFF-B81D-F065-7354-13C4B9F0B57C}"/>
              </a:ext>
            </a:extLst>
          </p:cNvPr>
          <p:cNvGraphicFramePr>
            <a:graphicFrameLocks noGrp="1"/>
          </p:cNvGraphicFramePr>
          <p:nvPr>
            <p:extLst>
              <p:ext uri="{D42A27DB-BD31-4B8C-83A1-F6EECF244321}">
                <p14:modId xmlns:p14="http://schemas.microsoft.com/office/powerpoint/2010/main" val="4207342556"/>
              </p:ext>
            </p:extLst>
          </p:nvPr>
        </p:nvGraphicFramePr>
        <p:xfrm>
          <a:off x="319887" y="3828580"/>
          <a:ext cx="11540416" cy="2194560"/>
        </p:xfrm>
        <a:graphic>
          <a:graphicData uri="http://schemas.openxmlformats.org/drawingml/2006/table">
            <a:tbl>
              <a:tblPr firstRow="1" bandRow="1">
                <a:tableStyleId>{5C22544A-7EE6-4342-B048-85BDC9FD1C3A}</a:tableStyleId>
              </a:tblPr>
              <a:tblGrid>
                <a:gridCol w="5770208">
                  <a:extLst>
                    <a:ext uri="{9D8B030D-6E8A-4147-A177-3AD203B41FA5}">
                      <a16:colId xmlns:a16="http://schemas.microsoft.com/office/drawing/2014/main" val="2394283452"/>
                    </a:ext>
                  </a:extLst>
                </a:gridCol>
                <a:gridCol w="5770208">
                  <a:extLst>
                    <a:ext uri="{9D8B030D-6E8A-4147-A177-3AD203B41FA5}">
                      <a16:colId xmlns:a16="http://schemas.microsoft.com/office/drawing/2014/main" val="855290752"/>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a:t>
                      </a:r>
                    </a:p>
                    <a:p>
                      <a:r>
                        <a:rPr lang="pt-BR" sz="2300" b="0" kern="1200" dirty="0">
                          <a:solidFill>
                            <a:schemeClr val="tx1"/>
                          </a:solidFill>
                          <a:effectLst/>
                          <a:latin typeface="Arial Narrow" panose="020B0606020202030204" pitchFamily="34" charset="0"/>
                          <a:ea typeface="+mn-ea"/>
                          <a:cs typeface="+mn-cs"/>
                        </a:rPr>
                        <a:t>IV</a:t>
                      </a:r>
                    </a:p>
                    <a:p>
                      <a:r>
                        <a:rPr lang="pt-BR" sz="2300" b="0" kern="1200" dirty="0">
                          <a:solidFill>
                            <a:schemeClr val="tx1"/>
                          </a:solidFill>
                          <a:effectLst/>
                          <a:latin typeface="Arial Narrow" panose="020B0606020202030204" pitchFamily="34" charset="0"/>
                          <a:ea typeface="+mn-ea"/>
                          <a:cs typeface="+mn-cs"/>
                        </a:rPr>
                        <a:t>Era um sonho dantesco... o tombadilho</a:t>
                      </a:r>
                    </a:p>
                    <a:p>
                      <a:r>
                        <a:rPr lang="pt-BR" sz="2300" b="0" kern="1200" dirty="0">
                          <a:solidFill>
                            <a:schemeClr val="tx1"/>
                          </a:solidFill>
                          <a:effectLst/>
                          <a:latin typeface="Arial Narrow" panose="020B0606020202030204" pitchFamily="34" charset="0"/>
                          <a:ea typeface="+mn-ea"/>
                          <a:cs typeface="+mn-cs"/>
                        </a:rPr>
                        <a:t>Que das luzernas avermelha o brilho.</a:t>
                      </a:r>
                    </a:p>
                    <a:p>
                      <a:r>
                        <a:rPr lang="pt-BR" sz="2300" b="0" kern="1200" dirty="0">
                          <a:solidFill>
                            <a:schemeClr val="tx1"/>
                          </a:solidFill>
                          <a:effectLst/>
                          <a:latin typeface="Arial Narrow" panose="020B0606020202030204" pitchFamily="34" charset="0"/>
                          <a:ea typeface="+mn-ea"/>
                          <a:cs typeface="+mn-cs"/>
                        </a:rPr>
                        <a:t>Em sangue a se banhar.</a:t>
                      </a:r>
                    </a:p>
                    <a:p>
                      <a:r>
                        <a:rPr lang="pt-BR" sz="2300" b="0" kern="1200" dirty="0">
                          <a:solidFill>
                            <a:schemeClr val="tx1"/>
                          </a:solidFill>
                          <a:effectLst/>
                          <a:latin typeface="Arial Narrow" panose="020B0606020202030204" pitchFamily="34" charset="0"/>
                          <a:ea typeface="+mn-ea"/>
                          <a:cs typeface="+mn-cs"/>
                        </a:rPr>
                        <a:t>Tinir de ferros... estalar de açoite...</a:t>
                      </a:r>
                    </a:p>
                  </a:txBody>
                  <a:tcPr>
                    <a:noFill/>
                  </a:tcPr>
                </a:tc>
                <a:tc>
                  <a:txBody>
                    <a:bodyPr/>
                    <a:lstStyle/>
                    <a:p>
                      <a:r>
                        <a:rPr lang="pt-BR" sz="2300" b="0" kern="1200" dirty="0">
                          <a:solidFill>
                            <a:schemeClr val="tx1"/>
                          </a:solidFill>
                          <a:effectLst/>
                          <a:latin typeface="Arial Narrow" panose="020B0606020202030204" pitchFamily="34" charset="0"/>
                          <a:ea typeface="+mn-ea"/>
                          <a:cs typeface="+mn-cs"/>
                        </a:rPr>
                        <a:t>Legiões de homens negros como a noite,</a:t>
                      </a:r>
                    </a:p>
                    <a:p>
                      <a:r>
                        <a:rPr lang="pt-BR" sz="2300" b="0" kern="1200" dirty="0">
                          <a:solidFill>
                            <a:schemeClr val="tx1"/>
                          </a:solidFill>
                          <a:effectLst/>
                          <a:latin typeface="Arial Narrow" panose="020B0606020202030204" pitchFamily="34" charset="0"/>
                          <a:ea typeface="+mn-ea"/>
                          <a:cs typeface="+mn-cs"/>
                        </a:rPr>
                        <a:t>Horrendos a dançar...</a:t>
                      </a:r>
                    </a:p>
                    <a:p>
                      <a:r>
                        <a:rPr lang="pt-BR" sz="2300" b="0" kern="1200" dirty="0">
                          <a:solidFill>
                            <a:schemeClr val="tx1"/>
                          </a:solidFill>
                          <a:effectLst/>
                          <a:latin typeface="Arial Narrow" panose="020B0606020202030204" pitchFamily="34" charset="0"/>
                          <a:ea typeface="+mn-ea"/>
                          <a:cs typeface="+mn-cs"/>
                        </a:rPr>
                        <a:t>[...]</a:t>
                      </a:r>
                    </a:p>
                    <a:p>
                      <a:r>
                        <a:rPr lang="pt-BR" sz="2300" b="0" kern="1200" dirty="0">
                          <a:solidFill>
                            <a:schemeClr val="tx1"/>
                          </a:solidFill>
                          <a:effectLst/>
                          <a:latin typeface="Arial Narrow" panose="020B0606020202030204" pitchFamily="34" charset="0"/>
                          <a:ea typeface="+mn-ea"/>
                          <a:cs typeface="+mn-cs"/>
                        </a:rPr>
                        <a:t>Se o velho arqueja, se no chão resvala,</a:t>
                      </a:r>
                    </a:p>
                    <a:p>
                      <a:r>
                        <a:rPr lang="pt-BR" sz="2300" b="0" kern="1200" dirty="0">
                          <a:solidFill>
                            <a:schemeClr val="tx1"/>
                          </a:solidFill>
                          <a:effectLst/>
                          <a:latin typeface="Arial Narrow" panose="020B0606020202030204" pitchFamily="34" charset="0"/>
                          <a:ea typeface="+mn-ea"/>
                          <a:cs typeface="+mn-cs"/>
                        </a:rPr>
                        <a:t>Ouvem-se gritos... o chicote estala.</a:t>
                      </a:r>
                    </a:p>
                    <a:p>
                      <a:r>
                        <a:rPr lang="pt-BR" sz="2300" b="0" kern="1200" dirty="0">
                          <a:solidFill>
                            <a:schemeClr val="tx1"/>
                          </a:solidFill>
                          <a:effectLst/>
                          <a:latin typeface="Arial Narrow" panose="020B0606020202030204" pitchFamily="34" charset="0"/>
                          <a:ea typeface="+mn-ea"/>
                          <a:cs typeface="+mn-cs"/>
                        </a:rPr>
                        <a:t>[...]</a:t>
                      </a:r>
                    </a:p>
                  </a:txBody>
                  <a:tcPr>
                    <a:noFill/>
                  </a:tcPr>
                </a:tc>
                <a:extLst>
                  <a:ext uri="{0D108BD9-81ED-4DB2-BD59-A6C34878D82A}">
                    <a16:rowId xmlns:a16="http://schemas.microsoft.com/office/drawing/2014/main" val="1664974790"/>
                  </a:ext>
                </a:extLst>
              </a:tr>
            </a:tbl>
          </a:graphicData>
        </a:graphic>
      </p:graphicFrame>
      <p:sp>
        <p:nvSpPr>
          <p:cNvPr id="8" name="CaixaDeTexto 7">
            <a:extLst>
              <a:ext uri="{FF2B5EF4-FFF2-40B4-BE49-F238E27FC236}">
                <a16:creationId xmlns:a16="http://schemas.microsoft.com/office/drawing/2014/main" id="{C0CD029F-0941-8F09-C4F0-4B2B7B5BD2C9}"/>
              </a:ext>
            </a:extLst>
          </p:cNvPr>
          <p:cNvSpPr txBox="1"/>
          <p:nvPr/>
        </p:nvSpPr>
        <p:spPr>
          <a:xfrm>
            <a:off x="4087906" y="6270639"/>
            <a:ext cx="7837995" cy="281359"/>
          </a:xfrm>
          <a:prstGeom prst="rect">
            <a:avLst/>
          </a:prstGeom>
          <a:noFill/>
        </p:spPr>
        <p:txBody>
          <a:bodyPr wrap="square">
            <a:spAutoFit/>
          </a:bodyPr>
          <a:lstStyle/>
          <a:p>
            <a:pPr algn="r">
              <a:buNone/>
            </a:pP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Disponível em: http://www.dominiopublico.gov.br/download/texto/bv000068.pdf. Acesso em: 12 ago. 2025. Adaptado.</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06111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C2502A3-6A4D-DD62-469D-5975D2A533D0}"/>
              </a:ext>
            </a:extLst>
          </p:cNvPr>
          <p:cNvSpPr txBox="1"/>
          <p:nvPr/>
        </p:nvSpPr>
        <p:spPr>
          <a:xfrm>
            <a:off x="349624" y="777983"/>
            <a:ext cx="11492752" cy="1508105"/>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Estudante, a análise comparativa de textos trata de uma estratégia de leitura cujo objetivo é comparar a linha de discussão empreendida nos textos. Mesmo tratando do mesmo tema, os textos poderão pertencer a gêneros textuais diferentes e possuir discussões complementares ou divergentes acerca de um determinado tema ou informação.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433EAC15-25F5-D847-AC78-0B031FE9E543}"/>
              </a:ext>
            </a:extLst>
          </p:cNvPr>
          <p:cNvSpPr txBox="1"/>
          <p:nvPr/>
        </p:nvSpPr>
        <p:spPr>
          <a:xfrm>
            <a:off x="349624" y="2653772"/>
            <a:ext cx="11492752" cy="1889684"/>
          </a:xfrm>
          <a:prstGeom prst="rect">
            <a:avLst/>
          </a:prstGeom>
          <a:noFill/>
        </p:spPr>
        <p:txBody>
          <a:bodyPr wrap="square">
            <a:spAutoFit/>
          </a:bodyPr>
          <a:lstStyle/>
          <a:p>
            <a:pPr algn="just">
              <a:lnSpc>
                <a:spcPct val="115000"/>
              </a:lnSpc>
              <a:spcAft>
                <a:spcPts val="800"/>
              </a:spcAft>
              <a:buNone/>
            </a:pPr>
            <a:r>
              <a:rPr lang="pt-BR" sz="23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15</a:t>
            </a: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O que o texto II (Estatuto da Igualdade Racial) tem em comum com o texto III (poema)?</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kern="100" dirty="0">
                <a:solidFill>
                  <a:srgbClr val="EE0000"/>
                </a:solidFill>
                <a:effectLst/>
                <a:latin typeface="Arial Narrow" panose="020B0606020202030204" pitchFamily="34" charset="0"/>
                <a:ea typeface="Aptos" panose="020B0004020202020204" pitchFamily="34" charset="0"/>
                <a:cs typeface="Arial" panose="020B0604020202020204" pitchFamily="34"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16</a:t>
            </a: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No verso “Ouvem-se gritos... o chicote estala.”, qual valor social mais evidente está sendo desrespeitado?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595755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E24B8AD-D6D1-2D74-0E27-637D4E6612B9}"/>
              </a:ext>
            </a:extLst>
          </p:cNvPr>
          <p:cNvSpPr>
            <a:spLocks noChangeArrowheads="1"/>
          </p:cNvSpPr>
          <p:nvPr/>
        </p:nvSpPr>
        <p:spPr bwMode="auto">
          <a:xfrm>
            <a:off x="2774569" y="34290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3FE3A29D-13B9-5BDD-BE86-774AA76BF7BA}"/>
              </a:ext>
            </a:extLst>
          </p:cNvPr>
          <p:cNvSpPr txBox="1"/>
          <p:nvPr/>
        </p:nvSpPr>
        <p:spPr>
          <a:xfrm>
            <a:off x="331470" y="692337"/>
            <a:ext cx="11519154" cy="4940776"/>
          </a:xfrm>
          <a:prstGeom prst="rect">
            <a:avLst/>
          </a:prstGeom>
          <a:noFill/>
        </p:spPr>
        <p:txBody>
          <a:bodyPr wrap="square">
            <a:spAutoFit/>
          </a:bodyPr>
          <a:lstStyle/>
          <a:p>
            <a:pPr algn="just">
              <a:lnSpc>
                <a:spcPct val="115000"/>
              </a:lnSpc>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17</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Observe o seguinte trecho:</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“Nos estabelecimentos de ensino fundamental e de ensino médio, públicos e privados,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é obrigatório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estudo da história geral da África e da história da população negra no Brasil</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“Os órgãos federais, distritais e estaduais de fomento à pesquisa e à pós-graduação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poderão criar</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incentivos a pesquisas e a programas de estudo voltados para temas referentes às relações étnicas, aos quilombos e às questões pertinentes à população negra.”</a:t>
            </a:r>
          </a:p>
          <a:p>
            <a:pPr algn="just">
              <a:lnSpc>
                <a:spcPct val="115000"/>
              </a:lnSpc>
              <a:buNone/>
            </a:pP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As expressões destacadas nos trechos expressam, respectivamente, ideia de </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obrigatoriedade e possibilidade.    </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proibição e obrigatoriedade.</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possibilidade e proibição.</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precaução e proibição.</a:t>
            </a:r>
          </a:p>
        </p:txBody>
      </p:sp>
    </p:spTree>
    <p:extLst>
      <p:ext uri="{BB962C8B-B14F-4D97-AF65-F5344CB8AC3E}">
        <p14:creationId xmlns:p14="http://schemas.microsoft.com/office/powerpoint/2010/main" val="3641085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DFBE8-E03F-710D-191C-A03C323FC736}"/>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BB16A574-4692-B466-3DC2-78468E7E607F}"/>
              </a:ext>
            </a:extLst>
          </p:cNvPr>
          <p:cNvSpPr>
            <a:spLocks noChangeArrowheads="1"/>
          </p:cNvSpPr>
          <p:nvPr/>
        </p:nvSpPr>
        <p:spPr bwMode="auto">
          <a:xfrm>
            <a:off x="2774569" y="34290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95CEEF83-6292-FC89-A729-0A0EB8EAD93F}"/>
              </a:ext>
            </a:extLst>
          </p:cNvPr>
          <p:cNvSpPr txBox="1"/>
          <p:nvPr/>
        </p:nvSpPr>
        <p:spPr>
          <a:xfrm>
            <a:off x="336423" y="924028"/>
            <a:ext cx="11519154" cy="469359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18</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No trecho “... desenvolvimento de campanhas educativas, inclusive nas escolas,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para que</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solidariedade aos membros da população negra faça parte da cultura de toda a sociedade;”, a expressão destacada estabelece relação lógico-discursiva de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condição.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finalidade.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concessão.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conformidade.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19.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No estatuto, os verbos são utilizados com valor de imposição, pois indicam normas e leis, as quais devem ser seguidas, e não discutidas. Retire do texto, trechos que justifiquem essa informação, destacando esses verbos.</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20</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Qual é a importância de se instituir um Estatuto da Igualdade Racial?</a:t>
            </a:r>
          </a:p>
        </p:txBody>
      </p:sp>
    </p:spTree>
    <p:extLst>
      <p:ext uri="{BB962C8B-B14F-4D97-AF65-F5344CB8AC3E}">
        <p14:creationId xmlns:p14="http://schemas.microsoft.com/office/powerpoint/2010/main" val="4216985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3CB1B-28CC-95FB-508C-23A5C5EF0C84}"/>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971D8769-A692-0359-6114-8FEEA5B34B9C}"/>
              </a:ext>
            </a:extLst>
          </p:cNvPr>
          <p:cNvSpPr>
            <a:spLocks noChangeArrowheads="1"/>
          </p:cNvSpPr>
          <p:nvPr/>
        </p:nvSpPr>
        <p:spPr bwMode="auto">
          <a:xfrm>
            <a:off x="2774569" y="34290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5B3436DC-3959-D970-DFB3-49F6ED17DF8D}"/>
              </a:ext>
            </a:extLst>
          </p:cNvPr>
          <p:cNvSpPr txBox="1"/>
          <p:nvPr/>
        </p:nvSpPr>
        <p:spPr>
          <a:xfrm>
            <a:off x="331851" y="804712"/>
            <a:ext cx="11528298" cy="5847755"/>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Você observou que as leis são datadas? Explique por que isso deve ser feito. Para responder, considere o “Art. 65.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Esta Lei entra em vigor 90 (noventa) dias após a data de sua publicação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buNone/>
            </a:pPr>
            <a:r>
              <a:rPr lang="pt-BR"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Marque as sentenças que indicam formas de combate à discriminação racial.</a:t>
            </a: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Desconstruir os próprios preconceitos.</a:t>
            </a: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Aprender sobre diferentes culturas, respeitando-as.</a:t>
            </a: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Criticar e ridicularizar pessoas de outras etnias.</a:t>
            </a: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Denunciar e intervir em situações de preconceito.</a:t>
            </a: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Excluir pessoas de outras etnias de nossas comunidades.</a:t>
            </a: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Incentivar o diálogo e a conscientização.</a:t>
            </a:r>
          </a:p>
          <a:p>
            <a:pPr algn="just">
              <a:buNone/>
            </a:pPr>
            <a:endParaRPr lang="pt-BR" kern="100" dirty="0">
              <a:latin typeface="Arial Narrow" panose="020B0606020202030204" pitchFamily="34" charset="0"/>
              <a:ea typeface="Aptos" panose="020B0004020202020204" pitchFamily="34" charset="0"/>
              <a:cs typeface="Times New Roman" panose="02020603050405020304" pitchFamily="18" charset="0"/>
            </a:endParaRPr>
          </a:p>
          <a:p>
            <a:r>
              <a:rPr lang="pt-BR" sz="2200" b="1" dirty="0">
                <a:latin typeface="Arial Narrow" panose="020B0606020202030204" pitchFamily="34" charset="0"/>
              </a:rPr>
              <a:t>23</a:t>
            </a:r>
            <a:r>
              <a:rPr lang="pt-BR" sz="2200" dirty="0">
                <a:latin typeface="Arial Narrow" panose="020B0606020202030204" pitchFamily="34" charset="0"/>
              </a:rPr>
              <a:t>. De acordo com a estrutura de um estatuto, relacionados a seguir, pesquise o conceito de cada um.</a:t>
            </a:r>
          </a:p>
          <a:p>
            <a:r>
              <a:rPr lang="pt-BR" sz="2200" dirty="0">
                <a:latin typeface="Arial Narrow" panose="020B0606020202030204" pitchFamily="34" charset="0"/>
              </a:rPr>
              <a:t>Artigo:</a:t>
            </a:r>
          </a:p>
          <a:p>
            <a:r>
              <a:rPr lang="pt-BR" sz="2200" dirty="0">
                <a:latin typeface="Arial Narrow" panose="020B0606020202030204" pitchFamily="34" charset="0"/>
              </a:rPr>
              <a:t>Parágrafo:</a:t>
            </a:r>
          </a:p>
          <a:p>
            <a:r>
              <a:rPr lang="pt-BR" sz="2200" dirty="0">
                <a:latin typeface="Arial Narrow" panose="020B0606020202030204" pitchFamily="34" charset="0"/>
              </a:rPr>
              <a:t>Inciso: 	 </a:t>
            </a:r>
          </a:p>
          <a:p>
            <a:r>
              <a:rPr lang="pt-BR" sz="2200" dirty="0">
                <a:latin typeface="Arial Narrow" panose="020B0606020202030204" pitchFamily="34" charset="0"/>
              </a:rPr>
              <a:t>Alínea:</a:t>
            </a:r>
          </a:p>
          <a:p>
            <a:r>
              <a:rPr lang="pt-BR" sz="2200" dirty="0">
                <a:latin typeface="Arial Narrow" panose="020B0606020202030204" pitchFamily="34" charset="0"/>
              </a:rPr>
              <a:t>Item:</a:t>
            </a:r>
          </a:p>
        </p:txBody>
      </p:sp>
    </p:spTree>
    <p:extLst>
      <p:ext uri="{BB962C8B-B14F-4D97-AF65-F5344CB8AC3E}">
        <p14:creationId xmlns:p14="http://schemas.microsoft.com/office/powerpoint/2010/main" val="298376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BCE9B-CBE1-1482-CE1A-43B63E975F8C}"/>
            </a:ext>
          </a:extLst>
        </p:cNvPr>
        <p:cNvGrpSpPr/>
        <p:nvPr/>
      </p:nvGrpSpPr>
      <p:grpSpPr>
        <a:xfrm>
          <a:off x="0" y="0"/>
          <a:ext cx="0" cy="0"/>
          <a:chOff x="0" y="0"/>
          <a:chExt cx="0" cy="0"/>
        </a:xfrm>
      </p:grpSpPr>
      <p:pic>
        <p:nvPicPr>
          <p:cNvPr id="2" name="Imagem 1" descr="Uma imagem contendo Texto&#10;&#10;Descrição gerada automaticamente">
            <a:extLst>
              <a:ext uri="{FF2B5EF4-FFF2-40B4-BE49-F238E27FC236}">
                <a16:creationId xmlns:a16="http://schemas.microsoft.com/office/drawing/2014/main" id="{A1982615-F30C-12FA-BF9E-F9BFE3042D7E}"/>
              </a:ext>
            </a:extLst>
          </p:cNvPr>
          <p:cNvPicPr>
            <a:picLocks noChangeAspect="1"/>
          </p:cNvPicPr>
          <p:nvPr/>
        </p:nvPicPr>
        <p:blipFill>
          <a:blip r:embed="rId2"/>
          <a:stretch>
            <a:fillRect/>
          </a:stretch>
        </p:blipFill>
        <p:spPr>
          <a:xfrm>
            <a:off x="357467" y="497886"/>
            <a:ext cx="3793191" cy="904530"/>
          </a:xfrm>
          <a:prstGeom prst="rect">
            <a:avLst/>
          </a:prstGeom>
        </p:spPr>
      </p:pic>
      <p:sp>
        <p:nvSpPr>
          <p:cNvPr id="5" name="CaixaDeTexto 4">
            <a:extLst>
              <a:ext uri="{FF2B5EF4-FFF2-40B4-BE49-F238E27FC236}">
                <a16:creationId xmlns:a16="http://schemas.microsoft.com/office/drawing/2014/main" id="{F52BD7A2-EF5C-6193-ED67-3AE55248A2C1}"/>
              </a:ext>
            </a:extLst>
          </p:cNvPr>
          <p:cNvSpPr txBox="1"/>
          <p:nvPr/>
        </p:nvSpPr>
        <p:spPr>
          <a:xfrm>
            <a:off x="357467" y="1574354"/>
            <a:ext cx="11493874" cy="446276"/>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24</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(SAEGO - Etapa Diagnóstica/2025) Leia o texto abaixo.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27EBF38B-BDC3-1E3D-FBAB-C1A2143A43CC}"/>
              </a:ext>
            </a:extLst>
          </p:cNvPr>
          <p:cNvSpPr txBox="1"/>
          <p:nvPr/>
        </p:nvSpPr>
        <p:spPr>
          <a:xfrm>
            <a:off x="357467" y="2192568"/>
            <a:ext cx="11493874" cy="4339650"/>
          </a:xfrm>
          <a:prstGeom prst="rect">
            <a:avLst/>
          </a:prstGeom>
          <a:noFill/>
          <a:ln>
            <a:solidFill>
              <a:schemeClr val="tx1"/>
            </a:solidFill>
          </a:ln>
        </p:spPr>
        <p:txBody>
          <a:bodyPr wrap="square">
            <a:spAutoFit/>
          </a:bodyPr>
          <a:lstStyle/>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Declaração Universal dos Direitos dos Animais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Preâmbulo: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Considerando que todo o animal possui direitos;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Considerando que o reconhecimento pela espécie humana do direito à existência das outras espécies animais constitui o fundamento da coexistência das outras espécies no mundo;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Considerando que o respeito dos homens pelos animais está ligado ao respeito dos homens pelo seu semelhante;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Considerando que a educação deve ensinar desde a infância a observar, a compreender, a respeitar e a amar os animais,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Proclama-se o seguinte: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Artigo 1º Todos os animais nascem iguais perante a vida e têm os mesmos direitos à existência.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Artigo 2º</a:t>
            </a:r>
          </a:p>
        </p:txBody>
      </p:sp>
    </p:spTree>
    <p:extLst>
      <p:ext uri="{BB962C8B-B14F-4D97-AF65-F5344CB8AC3E}">
        <p14:creationId xmlns:p14="http://schemas.microsoft.com/office/powerpoint/2010/main" val="1422099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E17B0-9047-3560-5510-BA1FD6BF235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BD46146-292B-53EB-C40C-59949C22AE14}"/>
              </a:ext>
            </a:extLst>
          </p:cNvPr>
          <p:cNvSpPr txBox="1"/>
          <p:nvPr/>
        </p:nvSpPr>
        <p:spPr>
          <a:xfrm>
            <a:off x="322729" y="816298"/>
            <a:ext cx="11546542" cy="4339650"/>
          </a:xfrm>
          <a:prstGeom prst="rect">
            <a:avLst/>
          </a:prstGeom>
          <a:noFill/>
          <a:ln>
            <a:solidFill>
              <a:schemeClr val="tx1"/>
            </a:solidFill>
          </a:ln>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1. Todo o animal tem o direito a ser respeitado.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3. Todo o animal tem o direito à atenção, aos cuidados e à proteção do homem.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Artigo 4º</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1. Todo o animal pertencente a uma espécie selvagem tem o direito de viver livre no seu próprio ambiente natural, terrestre, aéreo ou aquático e tem o direito de se reproduzir.</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2. Toda a privação de liberdade, mesmo que tenha fins educativos, é contrária a este direito.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Artigo 5º</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1. Todo o animal pertencente a uma espécie que viva tradicionalmente no meio ambiente do homem tem o direito de viver e de crescer ao ritmo e nas condições de vida e de liberdade que são próprias da sua espécie.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2. Toda a modificação deste ritmo ou destas condições que forem impostas pelo homem com fins mercantis é contrária a este direito. [...]</a:t>
            </a:r>
          </a:p>
        </p:txBody>
      </p:sp>
      <p:sp>
        <p:nvSpPr>
          <p:cNvPr id="7" name="CaixaDeTexto 6">
            <a:extLst>
              <a:ext uri="{FF2B5EF4-FFF2-40B4-BE49-F238E27FC236}">
                <a16:creationId xmlns:a16="http://schemas.microsoft.com/office/drawing/2014/main" id="{541C5AA6-A60C-8155-DB13-96BC5199D308}"/>
              </a:ext>
            </a:extLst>
          </p:cNvPr>
          <p:cNvSpPr txBox="1"/>
          <p:nvPr/>
        </p:nvSpPr>
        <p:spPr>
          <a:xfrm>
            <a:off x="322729" y="5155948"/>
            <a:ext cx="11546542" cy="738664"/>
          </a:xfrm>
          <a:prstGeom prst="rect">
            <a:avLst/>
          </a:prstGeom>
          <a:noFill/>
        </p:spPr>
        <p:txBody>
          <a:bodyPr wrap="square">
            <a:spAutoFit/>
          </a:bodyPr>
          <a:lstStyle/>
          <a:p>
            <a:pPr algn="r">
              <a:buNone/>
            </a:pP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BRASIL. Lei nº 9.605, de 12 de fevereiro de 1998. Dispõe sobre as sanções penais e administrativas derivadas de condutas e atividades lesivas ao meio ambiente, e dá outras providências.</a:t>
            </a:r>
            <a:endParaRPr lang="pt-BR" sz="1500" kern="100" dirty="0">
              <a:effectLst/>
              <a:latin typeface="Aptos" panose="020B0004020202020204" pitchFamily="34" charset="0"/>
              <a:ea typeface="Aptos" panose="020B0004020202020204" pitchFamily="34" charset="0"/>
              <a:cs typeface="Times New Roman" panose="02020603050405020304" pitchFamily="18" charset="0"/>
            </a:endParaRPr>
          </a:p>
          <a:p>
            <a:pPr algn="r">
              <a:buNone/>
            </a:pP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https://meulink.fit/XGODZzXNXemrgCp. Acesso em: 18 dez. 2024. Adaptado para fins didáticos. Fragmento.</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79825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248C8-A614-7A70-3E32-A1C859666A1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51F9E9D-C836-38D8-A2DA-8153EE1D7C13}"/>
              </a:ext>
            </a:extLst>
          </p:cNvPr>
          <p:cNvSpPr txBox="1"/>
          <p:nvPr/>
        </p:nvSpPr>
        <p:spPr>
          <a:xfrm>
            <a:off x="342900" y="783436"/>
            <a:ext cx="11468100" cy="2707793"/>
          </a:xfrm>
          <a:prstGeom prst="rect">
            <a:avLst/>
          </a:prstGeom>
          <a:noFill/>
        </p:spPr>
        <p:txBody>
          <a:bodyPr wrap="square">
            <a:spAutoFit/>
          </a:bodyPr>
          <a:lstStyle/>
          <a:p>
            <a:pPr algn="just">
              <a:lnSpc>
                <a:spcPct val="115000"/>
              </a:lnSpc>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(P017543) Nesse texto, as expressões “Preâmbulo”, “Artigo 1º” e “Proclama</a:t>
            </a:r>
            <a:r>
              <a:rPr lang="pt-BR" sz="2500" kern="100" dirty="0">
                <a:effectLst/>
                <a:latin typeface="Arial Narrow" panose="020B0606020202030204" pitchFamily="34" charset="0"/>
                <a:ea typeface="Aptos" panose="020B0004020202020204" pitchFamily="34" charset="0"/>
                <a:cs typeface="Cambria Math" panose="02040503050406030204" pitchFamily="18" charset="0"/>
              </a:rPr>
              <a:t>‑</a:t>
            </a: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se o seguinte:</a:t>
            </a:r>
            <a:r>
              <a:rPr lang="pt-BR" sz="2500" kern="100" dirty="0">
                <a:effectLst/>
                <a:latin typeface="Arial Narrow" panose="020B0606020202030204" pitchFamily="34" charset="0"/>
                <a:ea typeface="Aptos" panose="020B0004020202020204" pitchFamily="34" charset="0"/>
                <a:cs typeface="Arial Narrow" panose="020B0606020202030204" pitchFamily="34" charset="0"/>
              </a:rPr>
              <a:t>”</a:t>
            </a: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 s</a:t>
            </a:r>
            <a:r>
              <a:rPr lang="pt-BR" sz="2500" kern="100" dirty="0">
                <a:effectLst/>
                <a:latin typeface="Arial Narrow" panose="020B0606020202030204" pitchFamily="34" charset="0"/>
                <a:ea typeface="Aptos" panose="020B0004020202020204" pitchFamily="34" charset="0"/>
                <a:cs typeface="Arial Narrow" panose="020B0606020202030204" pitchFamily="34" charset="0"/>
              </a:rPr>
              <a:t>ã</a:t>
            </a: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o exemplos da linguagem</a:t>
            </a:r>
          </a:p>
          <a:p>
            <a:pPr algn="just">
              <a:lnSpc>
                <a:spcPct val="115000"/>
              </a:lnSpc>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(A) digital.</a:t>
            </a:r>
          </a:p>
          <a:p>
            <a:pPr algn="just">
              <a:lnSpc>
                <a:spcPct val="115000"/>
              </a:lnSpc>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(B) jurídica.</a:t>
            </a:r>
          </a:p>
          <a:p>
            <a:pPr algn="just">
              <a:lnSpc>
                <a:spcPct val="115000"/>
              </a:lnSpc>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(C) científica.</a:t>
            </a:r>
          </a:p>
          <a:p>
            <a:pPr algn="just">
              <a:lnSpc>
                <a:spcPct val="115000"/>
              </a:lnSpc>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(D) jornalística.</a:t>
            </a:r>
          </a:p>
        </p:txBody>
      </p:sp>
    </p:spTree>
    <p:extLst>
      <p:ext uri="{BB962C8B-B14F-4D97-AF65-F5344CB8AC3E}">
        <p14:creationId xmlns:p14="http://schemas.microsoft.com/office/powerpoint/2010/main" val="2116926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A3973E4F-6F80-11E4-C861-CDC0ED8365A1}"/>
              </a:ext>
            </a:extLst>
          </p:cNvPr>
          <p:cNvSpPr txBox="1"/>
          <p:nvPr/>
        </p:nvSpPr>
        <p:spPr>
          <a:xfrm>
            <a:off x="313765" y="1115673"/>
            <a:ext cx="11564470" cy="446276"/>
          </a:xfrm>
          <a:prstGeom prst="rect">
            <a:avLst/>
          </a:prstGeom>
          <a:noFill/>
        </p:spPr>
        <p:txBody>
          <a:bodyPr wrap="square">
            <a:spAutoFit/>
          </a:bodyPr>
          <a:lstStyle/>
          <a:p>
            <a:r>
              <a:rPr lang="pt-BR" sz="2300" b="1" dirty="0">
                <a:latin typeface="Arial Narrow" panose="020B0606020202030204" pitchFamily="34" charset="0"/>
              </a:rPr>
              <a:t>Contextualizando o gênero, o tema e o campo de atuação</a:t>
            </a:r>
          </a:p>
        </p:txBody>
      </p:sp>
      <p:graphicFrame>
        <p:nvGraphicFramePr>
          <p:cNvPr id="2" name="Tabela 1">
            <a:extLst>
              <a:ext uri="{FF2B5EF4-FFF2-40B4-BE49-F238E27FC236}">
                <a16:creationId xmlns:a16="http://schemas.microsoft.com/office/drawing/2014/main" id="{5003ADB3-728B-122B-BA75-45278C0E517E}"/>
              </a:ext>
            </a:extLst>
          </p:cNvPr>
          <p:cNvGraphicFramePr>
            <a:graphicFrameLocks noGrp="1"/>
          </p:cNvGraphicFramePr>
          <p:nvPr>
            <p:extLst>
              <p:ext uri="{D42A27DB-BD31-4B8C-83A1-F6EECF244321}">
                <p14:modId xmlns:p14="http://schemas.microsoft.com/office/powerpoint/2010/main" val="424087248"/>
              </p:ext>
            </p:extLst>
          </p:nvPr>
        </p:nvGraphicFramePr>
        <p:xfrm>
          <a:off x="304800" y="768976"/>
          <a:ext cx="11573435" cy="346697"/>
        </p:xfrm>
        <a:graphic>
          <a:graphicData uri="http://schemas.openxmlformats.org/drawingml/2006/table">
            <a:tbl>
              <a:tblPr firstRow="1" firstCol="1" bandRow="1"/>
              <a:tblGrid>
                <a:gridCol w="11573435">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5" name="CaixaDeTexto 4">
            <a:extLst>
              <a:ext uri="{FF2B5EF4-FFF2-40B4-BE49-F238E27FC236}">
                <a16:creationId xmlns:a16="http://schemas.microsoft.com/office/drawing/2014/main" id="{D0069BE7-0C8D-08BE-366A-F6943E9D530C}"/>
              </a:ext>
            </a:extLst>
          </p:cNvPr>
          <p:cNvSpPr txBox="1"/>
          <p:nvPr/>
        </p:nvSpPr>
        <p:spPr>
          <a:xfrm>
            <a:off x="304800" y="1669151"/>
            <a:ext cx="11564470" cy="1154162"/>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Estudante, vamos conhecer o gênero Entrevista? Você sabia que a entrevista é um gênero em que uma pessoa de destaque fala de sua vida pessoal ou profissional e dá sua opinião sobre certos assuntos? Vamos descobrir mais? Vamos lá??</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1CCB5B3E-29D2-9D28-C7F8-041342A8BC59}"/>
              </a:ext>
            </a:extLst>
          </p:cNvPr>
          <p:cNvSpPr txBox="1"/>
          <p:nvPr/>
        </p:nvSpPr>
        <p:spPr>
          <a:xfrm>
            <a:off x="313764" y="3076698"/>
            <a:ext cx="11555505" cy="2092881"/>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Antes de ler os textos, vamos conversar?</a:t>
            </a:r>
          </a:p>
          <a:p>
            <a:pPr algn="just">
              <a:buNone/>
            </a:pP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que é uma entrevista?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Você já leu/ouviu/viu uma entrevista?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Onde? Quem foi entrevistado?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Você sabe como fazer uma entrevista? </a:t>
            </a:r>
          </a:p>
        </p:txBody>
      </p:sp>
    </p:spTree>
    <p:extLst>
      <p:ext uri="{BB962C8B-B14F-4D97-AF65-F5344CB8AC3E}">
        <p14:creationId xmlns:p14="http://schemas.microsoft.com/office/powerpoint/2010/main" val="3032839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FE30E9A-3588-F38A-91FC-764AAB7355D9}"/>
              </a:ext>
            </a:extLst>
          </p:cNvPr>
          <p:cNvSpPr txBox="1"/>
          <p:nvPr/>
        </p:nvSpPr>
        <p:spPr>
          <a:xfrm>
            <a:off x="221984" y="604379"/>
            <a:ext cx="11767929" cy="446276"/>
          </a:xfrm>
          <a:prstGeom prst="rect">
            <a:avLst/>
          </a:prstGeom>
          <a:noFill/>
        </p:spPr>
        <p:txBody>
          <a:bodyPr wrap="square" rtlCol="0">
            <a:spAutoFit/>
          </a:bodyPr>
          <a:lstStyle/>
          <a:p>
            <a:r>
              <a:rPr lang="pt-BR" sz="2300" b="1" dirty="0">
                <a:solidFill>
                  <a:schemeClr val="accent2"/>
                </a:solidFill>
                <a:latin typeface="Arial Narrow" panose="020B0606020202030204" pitchFamily="34" charset="0"/>
              </a:rPr>
              <a:t>► Conhecendo o gênero textual</a:t>
            </a:r>
          </a:p>
        </p:txBody>
      </p:sp>
      <p:sp>
        <p:nvSpPr>
          <p:cNvPr id="5" name="Rectangle 1">
            <a:extLst>
              <a:ext uri="{FF2B5EF4-FFF2-40B4-BE49-F238E27FC236}">
                <a16:creationId xmlns:a16="http://schemas.microsoft.com/office/drawing/2014/main" id="{B73D39D8-3CBB-DE94-899A-55696DEC0F94}"/>
              </a:ext>
            </a:extLst>
          </p:cNvPr>
          <p:cNvSpPr>
            <a:spLocks noChangeArrowheads="1"/>
          </p:cNvSpPr>
          <p:nvPr/>
        </p:nvSpPr>
        <p:spPr bwMode="auto">
          <a:xfrm>
            <a:off x="2765425" y="22225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2" name="Tabela 1">
            <a:extLst>
              <a:ext uri="{FF2B5EF4-FFF2-40B4-BE49-F238E27FC236}">
                <a16:creationId xmlns:a16="http://schemas.microsoft.com/office/drawing/2014/main" id="{2EE7B989-D4E5-3DBE-C3C9-D2F58A1D32FB}"/>
              </a:ext>
            </a:extLst>
          </p:cNvPr>
          <p:cNvGraphicFramePr>
            <a:graphicFrameLocks noGrp="1"/>
          </p:cNvGraphicFramePr>
          <p:nvPr>
            <p:extLst>
              <p:ext uri="{D42A27DB-BD31-4B8C-83A1-F6EECF244321}">
                <p14:modId xmlns:p14="http://schemas.microsoft.com/office/powerpoint/2010/main" val="3526079039"/>
              </p:ext>
            </p:extLst>
          </p:nvPr>
        </p:nvGraphicFramePr>
        <p:xfrm>
          <a:off x="404664" y="1123473"/>
          <a:ext cx="11402568" cy="5303520"/>
        </p:xfrm>
        <a:graphic>
          <a:graphicData uri="http://schemas.openxmlformats.org/drawingml/2006/table">
            <a:tbl>
              <a:tblPr firstRow="1" firstCol="1" bandRow="1"/>
              <a:tblGrid>
                <a:gridCol w="11402568">
                  <a:extLst>
                    <a:ext uri="{9D8B030D-6E8A-4147-A177-3AD203B41FA5}">
                      <a16:colId xmlns:a16="http://schemas.microsoft.com/office/drawing/2014/main" val="3497890943"/>
                    </a:ext>
                  </a:extLst>
                </a:gridCol>
              </a:tblGrid>
              <a:tr h="5161883">
                <a:tc>
                  <a:txBody>
                    <a:bodyPr/>
                    <a:lstStyle/>
                    <a:p>
                      <a:pPr algn="ctr"/>
                      <a:r>
                        <a:rPr lang="pt-BR" sz="2400" b="1" kern="1200" dirty="0">
                          <a:solidFill>
                            <a:schemeClr val="tx1"/>
                          </a:solidFill>
                          <a:effectLst/>
                          <a:latin typeface="Arial Narrow" panose="020B0606020202030204" pitchFamily="34" charset="0"/>
                          <a:ea typeface="+mn-ea"/>
                          <a:cs typeface="+mn-cs"/>
                        </a:rPr>
                        <a:t>Entrevista</a:t>
                      </a:r>
                      <a:endParaRPr lang="pt-BR" sz="2400" kern="1200" dirty="0">
                        <a:solidFill>
                          <a:schemeClr val="tx1"/>
                        </a:solidFill>
                        <a:effectLst/>
                        <a:latin typeface="Arial Narrow" panose="020B0606020202030204" pitchFamily="34" charset="0"/>
                        <a:ea typeface="+mn-ea"/>
                        <a:cs typeface="+mn-cs"/>
                      </a:endParaRPr>
                    </a:p>
                    <a:p>
                      <a:pPr marL="0" indent="542925" algn="just"/>
                      <a:r>
                        <a:rPr lang="pt-BR" sz="2400" kern="1200" dirty="0">
                          <a:solidFill>
                            <a:schemeClr val="tx1"/>
                          </a:solidFill>
                          <a:effectLst/>
                          <a:latin typeface="Arial Narrow" panose="020B0606020202030204" pitchFamily="34" charset="0"/>
                          <a:ea typeface="+mn-ea"/>
                          <a:cs typeface="+mn-cs"/>
                        </a:rPr>
                        <a:t>O gênero textual Entrevista </a:t>
                      </a:r>
                      <a:r>
                        <a:rPr lang="pt-BR" sz="2400" b="1" kern="1200" dirty="0">
                          <a:solidFill>
                            <a:schemeClr val="tx1"/>
                          </a:solidFill>
                          <a:effectLst/>
                          <a:latin typeface="Arial Narrow" panose="020B0606020202030204" pitchFamily="34" charset="0"/>
                          <a:ea typeface="+mn-ea"/>
                          <a:cs typeface="+mn-cs"/>
                        </a:rPr>
                        <a:t>é um diálogo entre uma ou mais pessoas em que o entrevistador faz as perguntas e o entrevistado responde.</a:t>
                      </a:r>
                      <a:endParaRPr lang="pt-BR" sz="2400" kern="1200" dirty="0">
                        <a:solidFill>
                          <a:schemeClr val="tx1"/>
                        </a:solidFill>
                        <a:effectLst/>
                        <a:latin typeface="Arial Narrow" panose="020B0606020202030204" pitchFamily="34" charset="0"/>
                        <a:ea typeface="+mn-ea"/>
                        <a:cs typeface="+mn-cs"/>
                      </a:endParaRPr>
                    </a:p>
                    <a:p>
                      <a:pPr marL="0" indent="542925" algn="just"/>
                      <a:r>
                        <a:rPr lang="pt-BR" sz="2400" kern="1200" dirty="0">
                          <a:solidFill>
                            <a:schemeClr val="tx1"/>
                          </a:solidFill>
                          <a:effectLst/>
                          <a:latin typeface="Arial Narrow" panose="020B0606020202030204" pitchFamily="34" charset="0"/>
                          <a:ea typeface="+mn-ea"/>
                          <a:cs typeface="+mn-cs"/>
                        </a:rPr>
                        <a:t>A entrevista é um gênero essencialmente oral e requer uma postura adequada tanto por parte de quem a elabora quanto por parte de quem a responde. Portanto, deve-se dar maior atenção no que se refere à linguagem, pois é algo que se tornará acessível ao público de uma forma geral.</a:t>
                      </a:r>
                    </a:p>
                    <a:p>
                      <a:pPr marL="0" indent="542925" algn="just"/>
                      <a:r>
                        <a:rPr lang="pt-BR" sz="2400" kern="1200" dirty="0">
                          <a:solidFill>
                            <a:schemeClr val="tx1"/>
                          </a:solidFill>
                          <a:effectLst/>
                          <a:latin typeface="Arial Narrow" panose="020B0606020202030204" pitchFamily="34" charset="0"/>
                          <a:ea typeface="+mn-ea"/>
                          <a:cs typeface="+mn-cs"/>
                        </a:rPr>
                        <a:t>O objetivo é fazer com que o leitor/expectador se interaja com o conhecimento do entrevistado sobre um determinado assunto. Objetiva também difundir um conhecimento e, por isso, auxilia na formação de opinião e posicionamento crítico da sociedade, uma vez que propõe um debate sobre determinado tema.</a:t>
                      </a:r>
                    </a:p>
                    <a:p>
                      <a:pPr marL="0" indent="542925" algn="just"/>
                      <a:r>
                        <a:rPr lang="pt-BR" sz="2400" kern="1200" dirty="0">
                          <a:solidFill>
                            <a:schemeClr val="tx1"/>
                          </a:solidFill>
                          <a:effectLst/>
                          <a:latin typeface="Arial Narrow" panose="020B0606020202030204" pitchFamily="34" charset="0"/>
                          <a:ea typeface="+mn-ea"/>
                          <a:cs typeface="+mn-cs"/>
                        </a:rPr>
                        <a:t>A elaboração prévia do assunto que será discutido é de suma importância. O entrevistador deverá preparar-se para o momento e manter-se totalmente imparcial. A objetividade deverá prevalecer sempre, sobretudo porque nesse momento é preciso que se promova uma total credibilidade.</a:t>
                      </a:r>
                      <a:endParaRPr lang="pt-BR" sz="1200" kern="1200" dirty="0">
                        <a:solidFill>
                          <a:schemeClr val="tx1"/>
                        </a:solidFill>
                        <a:effectLst/>
                        <a:latin typeface="Arial Narrow" panose="020B0606020202030204" pitchFamily="34" charset="0"/>
                        <a:ea typeface="+mn-ea"/>
                        <a:cs typeface="+mn-cs"/>
                      </a:endParaRPr>
                    </a:p>
                    <a:p>
                      <a:pPr algn="r"/>
                      <a:r>
                        <a:rPr lang="pt-BR" sz="1200" kern="1200" dirty="0">
                          <a:solidFill>
                            <a:schemeClr val="tx1"/>
                          </a:solidFill>
                          <a:effectLst/>
                          <a:latin typeface="Arial Narrow" panose="020B0606020202030204" pitchFamily="34" charset="0"/>
                          <a:ea typeface="+mn-ea"/>
                          <a:cs typeface="+mn-cs"/>
                        </a:rPr>
                        <a:t>Disponível em: Um gênero textual do cotidiano jornalístico - Brasil Escola (uol.com.br) Acesso em 27 de jun. 2023. (Adaptado)</a:t>
                      </a:r>
                      <a:r>
                        <a:rPr lang="pt-BR" sz="1200" kern="100" dirty="0">
                          <a:solidFill>
                            <a:srgbClr val="2F5496"/>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2F5496"/>
                      </a:solidFill>
                      <a:prstDash val="solid"/>
                      <a:round/>
                      <a:headEnd type="none" w="med" len="med"/>
                      <a:tailEnd type="none" w="med" len="med"/>
                    </a:lnL>
                    <a:lnR w="28575" cap="flat" cmpd="sng" algn="ctr">
                      <a:solidFill>
                        <a:srgbClr val="2F5496"/>
                      </a:solidFill>
                      <a:prstDash val="solid"/>
                      <a:round/>
                      <a:headEnd type="none" w="med" len="med"/>
                      <a:tailEnd type="none" w="med" len="med"/>
                    </a:lnR>
                    <a:lnT w="28575" cap="flat" cmpd="sng" algn="ctr">
                      <a:solidFill>
                        <a:srgbClr val="2F5496"/>
                      </a:solidFill>
                      <a:prstDash val="solid"/>
                      <a:round/>
                      <a:headEnd type="none" w="med" len="med"/>
                      <a:tailEnd type="none" w="med" len="med"/>
                    </a:lnT>
                    <a:lnB w="28575" cap="flat" cmpd="sng" algn="ctr">
                      <a:solidFill>
                        <a:srgbClr val="2F5496"/>
                      </a:solidFill>
                      <a:prstDash val="solid"/>
                      <a:round/>
                      <a:headEnd type="none" w="med" len="med"/>
                      <a:tailEnd type="none" w="med" len="med"/>
                    </a:lnB>
                    <a:solidFill>
                      <a:srgbClr val="E5EBF7"/>
                    </a:solidFill>
                  </a:tcPr>
                </a:tc>
                <a:extLst>
                  <a:ext uri="{0D108BD9-81ED-4DB2-BD59-A6C34878D82A}">
                    <a16:rowId xmlns:a16="http://schemas.microsoft.com/office/drawing/2014/main" val="2539255660"/>
                  </a:ext>
                </a:extLst>
              </a:tr>
            </a:tbl>
          </a:graphicData>
        </a:graphic>
      </p:graphicFrame>
      <p:sp>
        <p:nvSpPr>
          <p:cNvPr id="6" name="Rectangle 1">
            <a:extLst>
              <a:ext uri="{FF2B5EF4-FFF2-40B4-BE49-F238E27FC236}">
                <a16:creationId xmlns:a16="http://schemas.microsoft.com/office/drawing/2014/main" id="{DD9A0968-C6A5-7464-23B9-26308E47634C}"/>
              </a:ext>
            </a:extLst>
          </p:cNvPr>
          <p:cNvSpPr>
            <a:spLocks noChangeArrowheads="1"/>
          </p:cNvSpPr>
          <p:nvPr/>
        </p:nvSpPr>
        <p:spPr bwMode="auto">
          <a:xfrm>
            <a:off x="2765425" y="27749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036607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BC148031-E62C-0257-3EE8-5C9D17944460}"/>
              </a:ext>
            </a:extLst>
          </p:cNvPr>
          <p:cNvSpPr>
            <a:spLocks noChangeArrowheads="1"/>
          </p:cNvSpPr>
          <p:nvPr/>
        </p:nvSpPr>
        <p:spPr bwMode="auto">
          <a:xfrm>
            <a:off x="2765425" y="29289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E04EFDD0-5F2B-3C16-2EDF-8871709DD725}"/>
              </a:ext>
            </a:extLst>
          </p:cNvPr>
          <p:cNvSpPr txBox="1"/>
          <p:nvPr/>
        </p:nvSpPr>
        <p:spPr>
          <a:xfrm>
            <a:off x="338138" y="808940"/>
            <a:ext cx="11491912" cy="1031051"/>
          </a:xfrm>
          <a:prstGeom prst="rect">
            <a:avLst/>
          </a:prstGeom>
          <a:noFill/>
        </p:spPr>
        <p:txBody>
          <a:bodyPr wrap="square">
            <a:spAutoFit/>
          </a:bodyPr>
          <a:lstStyle/>
          <a:p>
            <a:pPr algn="just" fontAlgn="base">
              <a:buNone/>
            </a:pPr>
            <a:r>
              <a:rPr lang="pt-BR" sz="2300" dirty="0">
                <a:effectLst/>
                <a:latin typeface="Arial Narrow" panose="020B0606020202030204" pitchFamily="34" charset="0"/>
                <a:ea typeface="Times New Roman" panose="02020603050405020304" pitchFamily="18" charset="0"/>
              </a:rPr>
              <a:t>Leia o texto.</a:t>
            </a:r>
          </a:p>
          <a:p>
            <a:pPr algn="just" fontAlgn="base">
              <a:buNone/>
            </a:pPr>
            <a:r>
              <a:rPr lang="pt-BR" sz="1500" dirty="0">
                <a:effectLst/>
                <a:latin typeface="Arial Narrow" panose="020B0606020202030204" pitchFamily="34" charset="0"/>
                <a:ea typeface="Times New Roman" panose="02020603050405020304" pitchFamily="18" charset="0"/>
              </a:rPr>
              <a:t> </a:t>
            </a: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Entrevista: Trabalho e Redes Sociais na Contemporaneidade</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242B4F3A-AEE8-3303-5400-A99D5E43B5A3}"/>
              </a:ext>
            </a:extLst>
          </p:cNvPr>
          <p:cNvSpPr txBox="1"/>
          <p:nvPr/>
        </p:nvSpPr>
        <p:spPr>
          <a:xfrm>
            <a:off x="350044" y="1990933"/>
            <a:ext cx="11468100" cy="4339650"/>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 surgimento e incremento das redes sociais, decorrentes do constante avanço tecnológico, leva a reflexões sobre questões importantes como os limites ente o público e o privado, a ética, a responsabilidade social, a qualidade e a quantidade de informações veiculadas cotidianamente. Diante disto, é importante que cada um possa tecer uma interrogação sobre como tem utilizado estes recursos tecnológicos no seu trabalho, na divulgação e na prática profissional. Por exemplo: O uso das redes sociais incrementa positivamente a minha imagem profissional? Tenho sido apropriado(a)? Faço uso adequado e ético das tecnologias de informação na minha prática profissional? Minha exposição em mídias sociais respeita o código de ética da profissão?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Para ampliar a discussão sobre a utilização dos canais digitais na vida profissional, o Núcleo de Práticas em Psicologia Organizacional e do Trabalho (NPOT) realizou uma entrevista com a publicitária Márcia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Budke</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especialista em Mídia Programática, para falar sobre a febre do “TikTok”, que ganhou adesão de estudantes e profissionais das mais diversas áreas de atuação. A publicitária também foi convidada a</a:t>
            </a:r>
          </a:p>
        </p:txBody>
      </p:sp>
    </p:spTree>
    <p:extLst>
      <p:ext uri="{BB962C8B-B14F-4D97-AF65-F5344CB8AC3E}">
        <p14:creationId xmlns:p14="http://schemas.microsoft.com/office/powerpoint/2010/main" val="21201869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3D146-B068-0436-4FB4-AB2DFD3DC573}"/>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EA33FDDB-4C8C-C856-CDA9-E27CDE55FB62}"/>
              </a:ext>
            </a:extLst>
          </p:cNvPr>
          <p:cNvSpPr>
            <a:spLocks noChangeArrowheads="1"/>
          </p:cNvSpPr>
          <p:nvPr/>
        </p:nvSpPr>
        <p:spPr bwMode="auto">
          <a:xfrm>
            <a:off x="2765425" y="29289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F605D58F-3218-3FFB-C92C-A04C192BED42}"/>
              </a:ext>
            </a:extLst>
          </p:cNvPr>
          <p:cNvSpPr txBox="1"/>
          <p:nvPr/>
        </p:nvSpPr>
        <p:spPr>
          <a:xfrm>
            <a:off x="361950" y="790783"/>
            <a:ext cx="11468100" cy="5755422"/>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elucidar os limites do uso de ferramentas sociais, assim como a importância da postura ética, crítica e responsável ao utilizar qualquer informação para divulgar suas atividades.</a:t>
            </a:r>
          </a:p>
          <a:p>
            <a:pPr algn="just"/>
            <a:r>
              <a:rPr lang="pt-BR" sz="2300" b="1" dirty="0">
                <a:latin typeface="Arial Narrow" panose="020B0606020202030204" pitchFamily="34" charset="0"/>
              </a:rPr>
              <a:t>Qual a sua opinião sobre a exposição dos profissionais na rede social TikTok na divulgação do seu trabalho?</a:t>
            </a:r>
            <a:endParaRPr lang="pt-BR" sz="2300" dirty="0">
              <a:latin typeface="Arial Narrow" panose="020B0606020202030204" pitchFamily="34" charset="0"/>
            </a:endParaRPr>
          </a:p>
          <a:p>
            <a:pPr algn="just"/>
            <a:r>
              <a:rPr lang="pt-BR" sz="2300" dirty="0">
                <a:latin typeface="Arial Narrow" panose="020B0606020202030204" pitchFamily="34" charset="0"/>
              </a:rPr>
              <a:t>A ascensão meteórica e a popularidade do uso de redes sociais como o TikTok no nosso cotidiano tem provocado uma alta quantidade de produção de conteúdos diversos, principalmente aqueles ligados a profissões. Muitos usuários têm aproveitado as ferramentas oferecidas para se promover, às vezes ultrapassando limites. Já outros veem a tendência como uma obrigação considerada desnecessária. O TikTok é uma febre, todos sabemos. A rede e a sua economia criativa própria englobam uma grande variedade de micro influenciadores em busca de relevância imediata.</a:t>
            </a:r>
          </a:p>
          <a:p>
            <a:r>
              <a:rPr lang="pt-BR" sz="2300" dirty="0">
                <a:latin typeface="Arial Narrow" panose="020B0606020202030204" pitchFamily="34" charset="0"/>
              </a:rPr>
              <a:t> </a:t>
            </a:r>
          </a:p>
          <a:p>
            <a:pPr algn="just"/>
            <a:r>
              <a:rPr lang="pt-BR" sz="2300" b="1" dirty="0">
                <a:latin typeface="Arial Narrow" panose="020B0606020202030204" pitchFamily="34" charset="0"/>
              </a:rPr>
              <a:t>A utilização de ferramentas como TikTok/</a:t>
            </a:r>
            <a:r>
              <a:rPr lang="pt-BR" sz="2300" b="1" dirty="0" err="1">
                <a:latin typeface="Arial Narrow" panose="020B0606020202030204" pitchFamily="34" charset="0"/>
              </a:rPr>
              <a:t>Reels</a:t>
            </a:r>
            <a:r>
              <a:rPr lang="pt-BR" sz="2300" b="1" dirty="0">
                <a:latin typeface="Arial Narrow" panose="020B0606020202030204" pitchFamily="34" charset="0"/>
              </a:rPr>
              <a:t> é útil? Traz resultado positivo para os profissionais?</a:t>
            </a:r>
            <a:endParaRPr lang="pt-BR" sz="2300" dirty="0">
              <a:latin typeface="Arial Narrow" panose="020B0606020202030204" pitchFamily="34" charset="0"/>
            </a:endParaRPr>
          </a:p>
          <a:p>
            <a:pPr algn="just"/>
            <a:r>
              <a:rPr lang="pt-BR" sz="2300" dirty="0">
                <a:latin typeface="Arial Narrow" panose="020B0606020202030204" pitchFamily="34" charset="0"/>
              </a:rPr>
              <a:t>Assim como em outras redes sociais como Instagram, YouTube e Twitter, as marcas vêm marcando uma presença cada vez maior no TikTok. É claro que ninguém quer perder a oportunidade de alcançar um novo canal de divulgação, podendo conquistar novos públicos. Nesse sentido, com a ascensão do social</a:t>
            </a:r>
          </a:p>
        </p:txBody>
      </p:sp>
    </p:spTree>
    <p:extLst>
      <p:ext uri="{BB962C8B-B14F-4D97-AF65-F5344CB8AC3E}">
        <p14:creationId xmlns:p14="http://schemas.microsoft.com/office/powerpoint/2010/main" val="38624985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1F962-691A-DF4A-76B0-0A417EF577C7}"/>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2996549B-0794-31F7-756A-2EA28D248214}"/>
              </a:ext>
            </a:extLst>
          </p:cNvPr>
          <p:cNvSpPr>
            <a:spLocks noChangeArrowheads="1"/>
          </p:cNvSpPr>
          <p:nvPr/>
        </p:nvSpPr>
        <p:spPr bwMode="auto">
          <a:xfrm>
            <a:off x="2765425" y="29289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F012B982-ACE8-268F-6338-B5AD0A129B99}"/>
              </a:ext>
            </a:extLst>
          </p:cNvPr>
          <p:cNvSpPr txBox="1"/>
          <p:nvPr/>
        </p:nvSpPr>
        <p:spPr>
          <a:xfrm>
            <a:off x="361950" y="790783"/>
            <a:ext cx="11468100" cy="5047536"/>
          </a:xfrm>
          <a:prstGeom prst="rect">
            <a:avLst/>
          </a:prstGeom>
          <a:noFill/>
        </p:spPr>
        <p:txBody>
          <a:bodyPr wrap="square">
            <a:spAutoFit/>
          </a:bodyPr>
          <a:lstStyle/>
          <a:p>
            <a:pPr algn="just">
              <a:buNone/>
            </a:pPr>
            <a:r>
              <a:rPr lang="pt-BR" sz="2300" dirty="0" err="1">
                <a:latin typeface="Arial Narrow" panose="020B0606020202030204" pitchFamily="34" charset="0"/>
              </a:rPr>
              <a:t>commerce</a:t>
            </a:r>
            <a:r>
              <a:rPr lang="pt-BR" sz="2300" dirty="0">
                <a:latin typeface="Arial Narrow" panose="020B0606020202030204" pitchFamily="34" charset="0"/>
              </a:rPr>
              <a:t>, as próprias redes sociais vêm incentivando empresas e profissionais a divulgarem e venderem seus produtos e serviços nas próprias plataformas.</a:t>
            </a:r>
          </a:p>
          <a:p>
            <a:pPr algn="just"/>
            <a:r>
              <a:rPr lang="pt-BR" sz="2300" dirty="0">
                <a:latin typeface="Arial Narrow" panose="020B0606020202030204" pitchFamily="34" charset="0"/>
              </a:rPr>
              <a:t>O assunto que está em evidência nas redes sociais e que rende opiniões diversas é a chamada “</a:t>
            </a:r>
            <a:r>
              <a:rPr lang="pt-BR" sz="2300" dirty="0" err="1">
                <a:latin typeface="Arial Narrow" panose="020B0606020202030204" pitchFamily="34" charset="0"/>
              </a:rPr>
              <a:t>Tiktorização</a:t>
            </a:r>
            <a:r>
              <a:rPr lang="pt-BR" sz="2300" dirty="0">
                <a:latin typeface="Arial Narrow" panose="020B0606020202030204" pitchFamily="34" charset="0"/>
              </a:rPr>
              <a:t>” das profissões, que nada mais é do que afirmar que os profissionais liberais de quase todas as áreas, podem e devem produzir em 100% dos casos um conteúdo de entretenimento para o seu público-alvo, na maioria das vezes, “dançando” alguma trend do TikTok ou até mesmo do </a:t>
            </a:r>
            <a:r>
              <a:rPr lang="pt-BR" sz="2300" dirty="0" err="1">
                <a:latin typeface="Arial Narrow" panose="020B0606020202030204" pitchFamily="34" charset="0"/>
              </a:rPr>
              <a:t>Reels</a:t>
            </a:r>
            <a:r>
              <a:rPr lang="pt-BR" sz="2300" dirty="0">
                <a:latin typeface="Arial Narrow" panose="020B0606020202030204" pitchFamily="34" charset="0"/>
              </a:rPr>
              <a:t>.</a:t>
            </a:r>
          </a:p>
          <a:p>
            <a:pPr algn="just"/>
            <a:r>
              <a:rPr lang="pt-BR" sz="2300" dirty="0">
                <a:latin typeface="Arial Narrow" panose="020B0606020202030204" pitchFamily="34" charset="0"/>
              </a:rPr>
              <a:t> </a:t>
            </a:r>
          </a:p>
          <a:p>
            <a:pPr algn="just"/>
            <a:r>
              <a:rPr lang="pt-BR" sz="2300" b="1" dirty="0">
                <a:latin typeface="Arial Narrow" panose="020B0606020202030204" pitchFamily="34" charset="0"/>
              </a:rPr>
              <a:t>Esse tipo de exposição profissional traz benefícios para a imagem?</a:t>
            </a:r>
            <a:endParaRPr lang="pt-BR" sz="2300" dirty="0">
              <a:latin typeface="Arial Narrow" panose="020B0606020202030204" pitchFamily="34" charset="0"/>
            </a:endParaRPr>
          </a:p>
          <a:p>
            <a:pPr algn="just"/>
            <a:r>
              <a:rPr lang="pt-BR" sz="2300" dirty="0">
                <a:latin typeface="Arial Narrow" panose="020B0606020202030204" pitchFamily="34" charset="0"/>
              </a:rPr>
              <a:t>O aplicativo tem diversas funcionalidades sendo as “dancinhas” as mais conhecidas, porém acredito que elas devam ser usadas com cautela já que estamos falando de um determinado perfil profissional que deve levar em consideração os códigos de conduta da sua profissão e dos conselhos reguladores. Como o propósito do aplicativo é o entretenimento, os profissionais podem se utilizar da irreverência e do humor inteligente, mas sem perder o bom senso e a ética, além de verificar o que é pertinente naquela mensagem.</a:t>
            </a:r>
          </a:p>
        </p:txBody>
      </p:sp>
    </p:spTree>
    <p:extLst>
      <p:ext uri="{BB962C8B-B14F-4D97-AF65-F5344CB8AC3E}">
        <p14:creationId xmlns:p14="http://schemas.microsoft.com/office/powerpoint/2010/main" val="3701889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6E2A4-74B0-F376-C7B6-64B1E712D6E3}"/>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CFB8B36F-211A-AB7A-E017-EC865BAACA7A}"/>
              </a:ext>
            </a:extLst>
          </p:cNvPr>
          <p:cNvSpPr>
            <a:spLocks noChangeArrowheads="1"/>
          </p:cNvSpPr>
          <p:nvPr/>
        </p:nvSpPr>
        <p:spPr bwMode="auto">
          <a:xfrm>
            <a:off x="2765425" y="29289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D0692D98-B75D-CE52-052B-F31FF7C0915E}"/>
              </a:ext>
            </a:extLst>
          </p:cNvPr>
          <p:cNvSpPr txBox="1"/>
          <p:nvPr/>
        </p:nvSpPr>
        <p:spPr>
          <a:xfrm>
            <a:off x="361950" y="790783"/>
            <a:ext cx="11468100" cy="5755422"/>
          </a:xfrm>
          <a:prstGeom prst="rect">
            <a:avLst/>
          </a:prstGeom>
          <a:noFill/>
        </p:spPr>
        <p:txBody>
          <a:bodyPr wrap="square">
            <a:spAutoFit/>
          </a:bodyPr>
          <a:lstStyle/>
          <a:p>
            <a:pPr algn="just"/>
            <a:r>
              <a:rPr lang="pt-BR" sz="2300" b="1" dirty="0">
                <a:latin typeface="Arial Narrow" panose="020B0606020202030204" pitchFamily="34" charset="0"/>
              </a:rPr>
              <a:t>Existe algum estudo/pesquisa sobre os impactos do TikTok na publicidade?</a:t>
            </a:r>
            <a:endParaRPr lang="pt-BR" sz="2300" dirty="0">
              <a:latin typeface="Arial Narrow" panose="020B0606020202030204" pitchFamily="34" charset="0"/>
            </a:endParaRPr>
          </a:p>
          <a:p>
            <a:pPr algn="just"/>
            <a:r>
              <a:rPr lang="pt-BR" sz="2300" dirty="0">
                <a:latin typeface="Arial Narrow" panose="020B0606020202030204" pitchFamily="34" charset="0"/>
              </a:rPr>
              <a:t>Sobre o TikTok, temos pesquisas recentes com dados do seu sucesso exponencial: foi o App mais baixado dos últimos dois anos no mundo ocidental. Em setembro/2021, a empresa declarou que tem mais de 1 bilhão de usuários globais ativos por mês. Estamos falando de um mercado estimado em mais de US$ 100 bilhões. De acordo com um relatório recente da empresa de análise App Annie, “o TikTok mudou o cenário de streaming e social”. Nos EUA e no Reino Unido, os usuários passam mais horas no TikTok, em média, do que no YouTube. O algoritmo do TikTok é voraz e poderoso na comunicação imediata, casando conteúdos e audiência de forma altamente eficaz.</a:t>
            </a:r>
          </a:p>
          <a:p>
            <a:pPr algn="just"/>
            <a:r>
              <a:rPr lang="pt-BR" sz="2300" dirty="0">
                <a:latin typeface="Arial Narrow" panose="020B0606020202030204" pitchFamily="34" charset="0"/>
              </a:rPr>
              <a:t> </a:t>
            </a:r>
          </a:p>
          <a:p>
            <a:pPr algn="just"/>
            <a:r>
              <a:rPr lang="pt-BR" sz="2300" b="1" dirty="0">
                <a:latin typeface="Arial Narrow" panose="020B0606020202030204" pitchFamily="34" charset="0"/>
              </a:rPr>
              <a:t>Como os profissionais poderiam se inserir de forma profissional nas redes sociais?</a:t>
            </a:r>
            <a:endParaRPr lang="pt-BR" sz="2300" dirty="0">
              <a:latin typeface="Arial Narrow" panose="020B0606020202030204" pitchFamily="34" charset="0"/>
            </a:endParaRPr>
          </a:p>
          <a:p>
            <a:pPr algn="just"/>
            <a:r>
              <a:rPr lang="pt-BR" sz="2300" dirty="0">
                <a:latin typeface="Arial Narrow" panose="020B0606020202030204" pitchFamily="34" charset="0"/>
              </a:rPr>
              <a:t>Seguindo uma regra básica que o profissional precisa estar em movimento, quem “não é visto não é lembrado”. Então, se o momento agora é o TikTok, os profissionais podem surfar nessa onda, se adaptando e se atualizando dentro dessa linguagem. Porém, é importante fazer uso do aplicativo sem perder a identidade, nem precisar copiar o que outras pessoas fazem, não precisa dançar… mas tentar achar ali um meio termo entre o que se quer entregar, o que a profissão exige e o que as pessoas estão esperando dentro da plataforma”, que é muito entretenimento. A superficialidade pode ser muito divertida, </a:t>
            </a:r>
          </a:p>
        </p:txBody>
      </p:sp>
    </p:spTree>
    <p:extLst>
      <p:ext uri="{BB962C8B-B14F-4D97-AF65-F5344CB8AC3E}">
        <p14:creationId xmlns:p14="http://schemas.microsoft.com/office/powerpoint/2010/main" val="27555511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53975-0614-0CB3-C6B2-53E31BA470C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F224A185-2846-1BFF-319F-399F9D538BAC}"/>
              </a:ext>
            </a:extLst>
          </p:cNvPr>
          <p:cNvSpPr>
            <a:spLocks noChangeArrowheads="1"/>
          </p:cNvSpPr>
          <p:nvPr/>
        </p:nvSpPr>
        <p:spPr bwMode="auto">
          <a:xfrm>
            <a:off x="2765425" y="29289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1CA2A8B7-504A-E4C7-ACF1-BE28E20F65DF}"/>
              </a:ext>
            </a:extLst>
          </p:cNvPr>
          <p:cNvSpPr txBox="1"/>
          <p:nvPr/>
        </p:nvSpPr>
        <p:spPr>
          <a:xfrm>
            <a:off x="361950" y="790783"/>
            <a:ext cx="11468100" cy="1815882"/>
          </a:xfrm>
          <a:prstGeom prst="rect">
            <a:avLst/>
          </a:prstGeom>
          <a:noFill/>
        </p:spPr>
        <p:txBody>
          <a:bodyPr wrap="square">
            <a:spAutoFit/>
          </a:bodyPr>
          <a:lstStyle/>
          <a:p>
            <a:pPr algn="just"/>
            <a:r>
              <a:rPr lang="pt-BR" sz="2300" dirty="0">
                <a:latin typeface="Arial Narrow" panose="020B0606020202030204" pitchFamily="34" charset="0"/>
              </a:rPr>
              <a:t>mas eu me perguntaria se estar ali faz sentido para a minha profissão. O TikTok tem a grande maioria do seu público alvo na geração Z e Millenium, acredito que as profissões que trabalham com esse público podem ter mais resultados positivos, porém isso não é uma regra já que a popularidade do aplicativo está atingindo todos.</a:t>
            </a:r>
          </a:p>
          <a:p>
            <a:pPr algn="just"/>
            <a:r>
              <a:rPr lang="pt-BR" sz="800" dirty="0">
                <a:latin typeface="Arial Narrow" panose="020B0606020202030204" pitchFamily="34" charset="0"/>
              </a:rPr>
              <a:t> </a:t>
            </a:r>
          </a:p>
          <a:p>
            <a:pPr algn="r" fontAlgn="base"/>
            <a:r>
              <a:rPr lang="pt-BR" sz="1200" dirty="0">
                <a:latin typeface="Arial Narrow" panose="020B0606020202030204" pitchFamily="34" charset="0"/>
              </a:rPr>
              <a:t>Disponível em: https://brazomidia.com.br/trabalho-e-redes-sociais-na-contemporaneidade-entrevista-com-marcia-budke/. Acesso em: 16 jun. 2025. Adaptado.</a:t>
            </a:r>
          </a:p>
        </p:txBody>
      </p:sp>
      <p:sp>
        <p:nvSpPr>
          <p:cNvPr id="4" name="CaixaDeTexto 3">
            <a:extLst>
              <a:ext uri="{FF2B5EF4-FFF2-40B4-BE49-F238E27FC236}">
                <a16:creationId xmlns:a16="http://schemas.microsoft.com/office/drawing/2014/main" id="{2BA3235E-4373-50C6-D46E-E89F54109C4A}"/>
              </a:ext>
            </a:extLst>
          </p:cNvPr>
          <p:cNvSpPr txBox="1"/>
          <p:nvPr/>
        </p:nvSpPr>
        <p:spPr>
          <a:xfrm>
            <a:off x="361949" y="2833540"/>
            <a:ext cx="11468099" cy="3277820"/>
          </a:xfrm>
          <a:prstGeom prst="rect">
            <a:avLst/>
          </a:prstGeom>
          <a:noFill/>
        </p:spPr>
        <p:txBody>
          <a:bodyPr wrap="square">
            <a:spAutoFit/>
          </a:bodyPr>
          <a:lstStyle/>
          <a:p>
            <a:pPr algn="just" fontAlgn="base">
              <a:buNone/>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entrevista é um gênero textual amplamente utilizado na comunicação, tanto na mídia quanto em outros contextos. Trata-se de uma forma de diálogo estruturado, em que uma pessoa faz perguntas e outra responde. Assim, releia o texto e responda:</a:t>
            </a:r>
          </a:p>
          <a:p>
            <a:pPr algn="just" fontAlgn="base">
              <a:buNone/>
            </a:pPr>
            <a:endParaRPr lang="pt-BR" sz="15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Quem é</a:t>
            </a:r>
            <a:r>
              <a:rPr lang="pt-BR" sz="2300" kern="100" dirty="0">
                <a:solidFill>
                  <a:srgbClr val="282828"/>
                </a:solidFill>
                <a:effectLst/>
                <a:latin typeface="Arial Narrow" panose="020B0606020202030204" pitchFamily="34" charset="0"/>
                <a:ea typeface="Times New Roman" panose="02020603050405020304" pitchFamily="18" charset="0"/>
                <a:cs typeface="Times New Roman" panose="02020603050405020304" pitchFamily="18" charset="0"/>
              </a:rPr>
              <a:t> a entrevistada e quem é o entrevistador nesse texto?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buNone/>
            </a:pPr>
            <a:r>
              <a:rPr lang="pt-BR" sz="2300" kern="1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Onde foi publicada a entrevista que você leu?</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buNone/>
            </a:pPr>
            <a:r>
              <a:rPr lang="pt-BR" sz="2300" kern="1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Essa entrevista se destina a qual tipo de leitor?</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68666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DBE50-255C-7A7E-117A-B14777A3C07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FE158B2-E351-A995-0671-68718CC83BD3}"/>
              </a:ext>
            </a:extLst>
          </p:cNvPr>
          <p:cNvSpPr txBox="1"/>
          <p:nvPr/>
        </p:nvSpPr>
        <p:spPr>
          <a:xfrm>
            <a:off x="352425" y="956815"/>
            <a:ext cx="11487150" cy="4339650"/>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3</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Em uma entrevista, a elaboração prévia do assunto que será discutido é de suma importância. O entrevistador deverá preparar-se para o momento e manter-se totalmente imparcial. A entrevista também difunde um conhecimento e, por isso, auxilia na formação de opinião e posicionamento crítico da sociedade, uma vez que propõe um debate sobre determinado tema. Assim, qual é o tema que a entrevista lida traz?</a:t>
            </a:r>
          </a:p>
          <a:p>
            <a:pPr algn="just" fontAlgn="base">
              <a:buNone/>
            </a:pPr>
            <a:r>
              <a:rPr lang="pt-BR" sz="2300" b="1" dirty="0">
                <a:effectLst/>
                <a:latin typeface="Arial Narrow" panose="020B0606020202030204" pitchFamily="34" charset="0"/>
                <a:ea typeface="Times New Roman" panose="02020603050405020304" pitchFamily="18" charset="0"/>
              </a:rPr>
              <a:t> </a:t>
            </a:r>
            <a:endParaRPr lang="pt-BR" sz="2300" dirty="0">
              <a:effectLst/>
              <a:latin typeface="Arial Narrow" panose="020B0606020202030204" pitchFamily="34" charset="0"/>
              <a:ea typeface="Times New Roman" panose="02020603050405020304" pitchFamily="18" charset="0"/>
            </a:endParaRPr>
          </a:p>
          <a:p>
            <a:pPr algn="just" fontAlgn="base">
              <a:buNone/>
            </a:pPr>
            <a:r>
              <a:rPr lang="pt-BR" sz="2300" b="1" dirty="0">
                <a:effectLst/>
                <a:latin typeface="Arial Narrow" panose="020B0606020202030204" pitchFamily="34" charset="0"/>
                <a:ea typeface="Times New Roman" panose="02020603050405020304" pitchFamily="18" charset="0"/>
              </a:rPr>
              <a:t>4</a:t>
            </a:r>
            <a:r>
              <a:rPr lang="pt-BR" sz="2300" dirty="0">
                <a:effectLst/>
                <a:latin typeface="Arial Narrow" panose="020B0606020202030204" pitchFamily="34" charset="0"/>
                <a:ea typeface="Times New Roman" panose="02020603050405020304" pitchFamily="18" charset="0"/>
              </a:rPr>
              <a:t>. O objetivo de um gênero textual é cumprir uma função comunicativa específica em um determinado contexto.. A entrevista é um gênero textual muito utilizado para a construção de matérias de jornais, revistas, rádios, TV e outros textos que passam algum conhecimento para a população.</a:t>
            </a:r>
          </a:p>
          <a:p>
            <a:pPr algn="just" fontAlgn="base">
              <a:buNone/>
            </a:pPr>
            <a:r>
              <a:rPr lang="pt-BR" sz="2300" dirty="0">
                <a:effectLst/>
                <a:latin typeface="Arial Narrow" panose="020B0606020202030204" pitchFamily="34" charset="0"/>
                <a:ea typeface="Times New Roman" panose="02020603050405020304" pitchFamily="18" charset="0"/>
              </a:rPr>
              <a:t>a) Qual é a finalidade de uma entrevista? </a:t>
            </a:r>
          </a:p>
          <a:p>
            <a:pPr algn="just" fontAlgn="base">
              <a:buNone/>
            </a:pPr>
            <a:r>
              <a:rPr lang="pt-BR" sz="2300" dirty="0">
                <a:solidFill>
                  <a:srgbClr val="FF0000"/>
                </a:solidFill>
                <a:effectLst/>
                <a:latin typeface="Arial Narrow" panose="020B0606020202030204" pitchFamily="34" charset="0"/>
                <a:ea typeface="Times New Roman" panose="02020603050405020304" pitchFamily="18" charset="0"/>
              </a:rPr>
              <a:t> </a:t>
            </a:r>
            <a:endParaRPr lang="pt-BR" sz="2300" dirty="0">
              <a:effectLst/>
              <a:latin typeface="Arial Narrow" panose="020B0606020202030204" pitchFamily="34" charset="0"/>
              <a:ea typeface="Times New Roman" panose="02020603050405020304" pitchFamily="18" charset="0"/>
            </a:endParaRPr>
          </a:p>
          <a:p>
            <a:pPr algn="just" fontAlgn="base">
              <a:buNone/>
            </a:pPr>
            <a:r>
              <a:rPr lang="pt-BR" sz="2300" dirty="0">
                <a:solidFill>
                  <a:srgbClr val="000000"/>
                </a:solidFill>
                <a:effectLst/>
                <a:latin typeface="Arial Narrow" panose="020B0606020202030204" pitchFamily="34" charset="0"/>
                <a:ea typeface="Times New Roman" panose="02020603050405020304" pitchFamily="18" charset="0"/>
              </a:rPr>
              <a:t>b) </a:t>
            </a:r>
            <a:r>
              <a:rPr lang="pt-BR" sz="2300" dirty="0">
                <a:effectLst/>
                <a:latin typeface="Arial Narrow" panose="020B0606020202030204" pitchFamily="34" charset="0"/>
                <a:ea typeface="Times New Roman" panose="02020603050405020304" pitchFamily="18" charset="0"/>
              </a:rPr>
              <a:t>E a finalidade dessa entrevista?</a:t>
            </a:r>
          </a:p>
        </p:txBody>
      </p:sp>
    </p:spTree>
    <p:extLst>
      <p:ext uri="{BB962C8B-B14F-4D97-AF65-F5344CB8AC3E}">
        <p14:creationId xmlns:p14="http://schemas.microsoft.com/office/powerpoint/2010/main" val="1169072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40CDBA3-A6EC-7E00-9CCD-6C6685559B10}"/>
              </a:ext>
            </a:extLst>
          </p:cNvPr>
          <p:cNvGraphicFramePr>
            <a:graphicFrameLocks noGrp="1"/>
          </p:cNvGraphicFramePr>
          <p:nvPr>
            <p:extLst>
              <p:ext uri="{D42A27DB-BD31-4B8C-83A1-F6EECF244321}">
                <p14:modId xmlns:p14="http://schemas.microsoft.com/office/powerpoint/2010/main" val="140250524"/>
              </p:ext>
            </p:extLst>
          </p:nvPr>
        </p:nvGraphicFramePr>
        <p:xfrm>
          <a:off x="318135" y="954246"/>
          <a:ext cx="11483340" cy="2179320"/>
        </p:xfrm>
        <a:graphic>
          <a:graphicData uri="http://schemas.openxmlformats.org/drawingml/2006/table">
            <a:tbl>
              <a:tblPr firstRow="1" firstCol="1" bandRow="1">
                <a:tableStyleId>{5C22544A-7EE6-4342-B048-85BDC9FD1C3A}</a:tableStyleId>
              </a:tblPr>
              <a:tblGrid>
                <a:gridCol w="11483340">
                  <a:extLst>
                    <a:ext uri="{9D8B030D-6E8A-4147-A177-3AD203B41FA5}">
                      <a16:colId xmlns:a16="http://schemas.microsoft.com/office/drawing/2014/main" val="1028304861"/>
                    </a:ext>
                  </a:extLst>
                </a:gridCol>
              </a:tblGrid>
              <a:tr h="0">
                <a:tc>
                  <a:txBody>
                    <a:bodyPr/>
                    <a:lstStyle/>
                    <a:p>
                      <a:pPr algn="just">
                        <a:lnSpc>
                          <a:spcPct val="100000"/>
                        </a:lnSpc>
                        <a:spcAft>
                          <a:spcPts val="600"/>
                        </a:spcAft>
                        <a:buNone/>
                      </a:pPr>
                      <a:r>
                        <a:rPr lang="pt-BR" sz="2300" b="0" kern="100" dirty="0">
                          <a:solidFill>
                            <a:schemeClr val="tx1"/>
                          </a:solidFill>
                          <a:effectLst/>
                          <a:latin typeface="Arial Narrow" panose="020B0606020202030204" pitchFamily="34" charset="0"/>
                        </a:rPr>
                        <a:t> </a:t>
                      </a:r>
                    </a:p>
                    <a:p>
                      <a:pPr algn="just">
                        <a:lnSpc>
                          <a:spcPct val="100000"/>
                        </a:lnSpc>
                        <a:spcAft>
                          <a:spcPts val="600"/>
                        </a:spcAft>
                        <a:buNone/>
                      </a:pPr>
                      <a:r>
                        <a:rPr lang="pt-BR" sz="2300" b="0" kern="100" dirty="0">
                          <a:solidFill>
                            <a:schemeClr val="tx1"/>
                          </a:solidFill>
                          <a:effectLst/>
                          <a:latin typeface="Arial Narrow" panose="020B0606020202030204" pitchFamily="34" charset="0"/>
                        </a:rPr>
                        <a:t>Estudante, Identificar fatos e opiniões, dentro de um texto, é muito importante para a compreensão das ideias, de forma que possamos entender o que aconteceu e, quando for o caso, ter contato com a opinião de alguém sobre isso, mas sabendo que pode haver outros pontos de vista. Nesse sentido, é importante considerar que “fato” é algo real, concreto e verdadeiro e “opinião” é o julgamento que é feito pelo interlocutor/emissor da mensagem.</a:t>
                      </a:r>
                      <a:endParaRPr lang="pt-BR" sz="2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698974773"/>
                  </a:ext>
                </a:extLst>
              </a:tr>
            </a:tbl>
          </a:graphicData>
        </a:graphic>
      </p:graphicFrame>
      <p:pic>
        <p:nvPicPr>
          <p:cNvPr id="3" name="Imagem 2">
            <a:extLst>
              <a:ext uri="{FF2B5EF4-FFF2-40B4-BE49-F238E27FC236}">
                <a16:creationId xmlns:a16="http://schemas.microsoft.com/office/drawing/2014/main" id="{DD7F3442-1989-8DB4-640A-BF3FB7A731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8135" y="754221"/>
            <a:ext cx="2720340" cy="624078"/>
          </a:xfrm>
          <a:prstGeom prst="rect">
            <a:avLst/>
          </a:prstGeom>
          <a:noFill/>
          <a:ln>
            <a:noFill/>
          </a:ln>
        </p:spPr>
      </p:pic>
      <p:sp>
        <p:nvSpPr>
          <p:cNvPr id="5" name="CaixaDeTexto 4">
            <a:extLst>
              <a:ext uri="{FF2B5EF4-FFF2-40B4-BE49-F238E27FC236}">
                <a16:creationId xmlns:a16="http://schemas.microsoft.com/office/drawing/2014/main" id="{FC2740DB-9026-8201-521C-D906D8113690}"/>
              </a:ext>
            </a:extLst>
          </p:cNvPr>
          <p:cNvSpPr txBox="1"/>
          <p:nvPr/>
        </p:nvSpPr>
        <p:spPr>
          <a:xfrm>
            <a:off x="318135" y="3333591"/>
            <a:ext cx="11483340" cy="2446824"/>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objetivo principal de uma entrevista é extrair informações, declarações e opiniões para esclarecer determinado assunto. É um gênero textual muito utilizado para a construção de matérias de jornais, revistas, rádios, TV e outros textos que passam algum conhecimento para a população.</a:t>
            </a:r>
          </a:p>
          <a:p>
            <a:pPr algn="just">
              <a:buNone/>
            </a:pP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Retire do texto exemplos de opinião.</a:t>
            </a:r>
          </a:p>
          <a:p>
            <a:pPr algn="just">
              <a:buNone/>
            </a:pPr>
            <a:r>
              <a:rPr lang="pt-BR" sz="23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Justifique sua resposta.</a:t>
            </a:r>
          </a:p>
        </p:txBody>
      </p:sp>
    </p:spTree>
    <p:extLst>
      <p:ext uri="{BB962C8B-B14F-4D97-AF65-F5344CB8AC3E}">
        <p14:creationId xmlns:p14="http://schemas.microsoft.com/office/powerpoint/2010/main" val="23743962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D3A2CE9-0485-BF8B-BB83-7D6BCB3FCBA3}"/>
              </a:ext>
            </a:extLst>
          </p:cNvPr>
          <p:cNvSpPr txBox="1"/>
          <p:nvPr/>
        </p:nvSpPr>
        <p:spPr>
          <a:xfrm>
            <a:off x="318246" y="1082444"/>
            <a:ext cx="11555505"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graphicFrame>
        <p:nvGraphicFramePr>
          <p:cNvPr id="2" name="Tabela 1">
            <a:extLst>
              <a:ext uri="{FF2B5EF4-FFF2-40B4-BE49-F238E27FC236}">
                <a16:creationId xmlns:a16="http://schemas.microsoft.com/office/drawing/2014/main" id="{917816F4-B6AD-306C-CEDF-5FE6BD2178D5}"/>
              </a:ext>
            </a:extLst>
          </p:cNvPr>
          <p:cNvGraphicFramePr>
            <a:graphicFrameLocks noGrp="1"/>
          </p:cNvGraphicFramePr>
          <p:nvPr>
            <p:extLst>
              <p:ext uri="{D42A27DB-BD31-4B8C-83A1-F6EECF244321}">
                <p14:modId xmlns:p14="http://schemas.microsoft.com/office/powerpoint/2010/main" val="3146966635"/>
              </p:ext>
            </p:extLst>
          </p:nvPr>
        </p:nvGraphicFramePr>
        <p:xfrm>
          <a:off x="318247" y="735747"/>
          <a:ext cx="11555506" cy="346697"/>
        </p:xfrm>
        <a:graphic>
          <a:graphicData uri="http://schemas.openxmlformats.org/drawingml/2006/table">
            <a:tbl>
              <a:tblPr firstRow="1" firstCol="1" bandRow="1"/>
              <a:tblGrid>
                <a:gridCol w="1155550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graphicFrame>
        <p:nvGraphicFramePr>
          <p:cNvPr id="13" name="Tabela 12">
            <a:extLst>
              <a:ext uri="{FF2B5EF4-FFF2-40B4-BE49-F238E27FC236}">
                <a16:creationId xmlns:a16="http://schemas.microsoft.com/office/drawing/2014/main" id="{25ECDC91-2677-1FBC-EA85-64DD68707A0E}"/>
              </a:ext>
            </a:extLst>
          </p:cNvPr>
          <p:cNvGraphicFramePr>
            <a:graphicFrameLocks noGrp="1"/>
          </p:cNvGraphicFramePr>
          <p:nvPr>
            <p:extLst>
              <p:ext uri="{D42A27DB-BD31-4B8C-83A1-F6EECF244321}">
                <p14:modId xmlns:p14="http://schemas.microsoft.com/office/powerpoint/2010/main" val="2203204710"/>
              </p:ext>
            </p:extLst>
          </p:nvPr>
        </p:nvGraphicFramePr>
        <p:xfrm>
          <a:off x="318246" y="1965325"/>
          <a:ext cx="11555504" cy="4434840"/>
        </p:xfrm>
        <a:graphic>
          <a:graphicData uri="http://schemas.openxmlformats.org/drawingml/2006/table">
            <a:tbl>
              <a:tblPr firstRow="1" firstCol="1" bandRow="1"/>
              <a:tblGrid>
                <a:gridCol w="11555504">
                  <a:extLst>
                    <a:ext uri="{9D8B030D-6E8A-4147-A177-3AD203B41FA5}">
                      <a16:colId xmlns:a16="http://schemas.microsoft.com/office/drawing/2014/main" val="2518120286"/>
                    </a:ext>
                  </a:extLst>
                </a:gridCol>
              </a:tblGrid>
              <a:tr h="3067282">
                <a:tc>
                  <a:txBody>
                    <a:bodyPr/>
                    <a:lstStyle/>
                    <a:p>
                      <a:pPr algn="just" fontAlgn="base"/>
                      <a:endParaRPr lang="pt-BR" sz="1500" b="1" kern="1200" dirty="0">
                        <a:solidFill>
                          <a:schemeClr val="tx1"/>
                        </a:solidFill>
                        <a:effectLst/>
                        <a:latin typeface="Arial Narrow" panose="020B0606020202030204" pitchFamily="34" charset="0"/>
                        <a:ea typeface="+mn-ea"/>
                        <a:cs typeface="+mn-cs"/>
                      </a:endParaRPr>
                    </a:p>
                    <a:p>
                      <a:pPr algn="just" fontAlgn="base"/>
                      <a:r>
                        <a:rPr lang="pt-BR" sz="2300" b="1" kern="1200" dirty="0">
                          <a:solidFill>
                            <a:schemeClr val="tx1"/>
                          </a:solidFill>
                          <a:effectLst/>
                          <a:latin typeface="Arial Narrow" panose="020B0606020202030204" pitchFamily="34" charset="0"/>
                          <a:ea typeface="+mn-ea"/>
                          <a:cs typeface="+mn-cs"/>
                        </a:rPr>
                        <a:t>Características da Entrevista</a:t>
                      </a:r>
                      <a:endParaRPr lang="pt-BR" sz="2300" kern="1200" dirty="0">
                        <a:solidFill>
                          <a:schemeClr val="tx1"/>
                        </a:solidFill>
                        <a:effectLst/>
                        <a:latin typeface="Arial Narrow" panose="020B0606020202030204" pitchFamily="34" charset="0"/>
                        <a:ea typeface="+mn-ea"/>
                        <a:cs typeface="+mn-cs"/>
                      </a:endParaRPr>
                    </a:p>
                    <a:p>
                      <a:pPr algn="just" fontAlgn="base"/>
                      <a:r>
                        <a:rPr lang="pt-BR" sz="2300" kern="1200" dirty="0">
                          <a:solidFill>
                            <a:schemeClr val="tx1"/>
                          </a:solidFill>
                          <a:effectLst/>
                          <a:latin typeface="Arial Narrow" panose="020B0606020202030204" pitchFamily="34" charset="0"/>
                          <a:ea typeface="+mn-ea"/>
                          <a:cs typeface="+mn-cs"/>
                        </a:rPr>
                        <a:t>▪ É marcada pela oralidade e pelo discurso direto (esse último, pela transcrição fidedigna das palavras do ENTREVISTADOR e do ENTREVISTADO), logo, pode haver muitas marcas de oralidade bem como observações (geralmente entre parênteses) que descrevem as ações de ambos;</a:t>
                      </a:r>
                    </a:p>
                    <a:p>
                      <a:pPr algn="just" fontAlgn="base"/>
                      <a:r>
                        <a:rPr lang="pt-BR" sz="2300" kern="1200" dirty="0">
                          <a:solidFill>
                            <a:schemeClr val="tx1"/>
                          </a:solidFill>
                          <a:effectLst/>
                          <a:latin typeface="Arial Narrow" panose="020B0606020202030204" pitchFamily="34" charset="0"/>
                          <a:ea typeface="+mn-ea"/>
                          <a:cs typeface="+mn-cs"/>
                        </a:rPr>
                        <a:t>▪ Quando publicadas em meios impressos, pode-se perceber a utilização de muitos sinais de pontuação: travessão, aspas, reticências, interrogação, parênteses, em alguns casos, até detalhando aspectos do entrevistado, como emoções, lágrimas e risos;</a:t>
                      </a:r>
                    </a:p>
                    <a:p>
                      <a:pPr algn="just" fontAlgn="base"/>
                      <a:r>
                        <a:rPr lang="pt-BR" sz="2300" kern="1200" dirty="0">
                          <a:solidFill>
                            <a:schemeClr val="tx1"/>
                          </a:solidFill>
                          <a:effectLst/>
                          <a:latin typeface="Arial Narrow" panose="020B0606020202030204" pitchFamily="34" charset="0"/>
                          <a:ea typeface="+mn-ea"/>
                          <a:cs typeface="+mn-cs"/>
                        </a:rPr>
                        <a:t>▪ É informativa, veiculada, sobretudo, por meio de jornais, revistas, internet, televisão, rádio, dentre outros;</a:t>
                      </a:r>
                    </a:p>
                    <a:p>
                      <a:pPr algn="just" fontAlgn="base"/>
                      <a:r>
                        <a:rPr lang="pt-BR" sz="2300" kern="1200" dirty="0">
                          <a:solidFill>
                            <a:schemeClr val="tx1"/>
                          </a:solidFill>
                          <a:effectLst/>
                          <a:latin typeface="Arial Narrow" panose="020B0606020202030204" pitchFamily="34" charset="0"/>
                          <a:ea typeface="+mn-ea"/>
                          <a:cs typeface="+mn-cs"/>
                        </a:rPr>
                        <a:t>▪ O ENTREVISTADOR é o responsável por fazer perguntas, e o ENTREVISTADO (ou entrevistados) as responde;</a:t>
                      </a:r>
                    </a:p>
                    <a:p>
                      <a:pPr algn="just" fontAlgn="base"/>
                      <a:r>
                        <a:rPr lang="pt-BR" sz="2300" kern="1200" dirty="0">
                          <a:solidFill>
                            <a:schemeClr val="tx1"/>
                          </a:solidFill>
                          <a:effectLst/>
                          <a:latin typeface="Arial Narrow" panose="020B0606020202030204" pitchFamily="34" charset="0"/>
                          <a:ea typeface="+mn-ea"/>
                          <a:cs typeface="+mn-cs"/>
                        </a:rPr>
                        <a:t>▪ Apesar de muitas vezes haver formalidade, devido a ser um gênero oral, há uma mescla entre a linguagem padrão e a não padrão da língua portuguesa.</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2F5496"/>
                      </a:solidFill>
                      <a:prstDash val="solid"/>
                      <a:round/>
                      <a:headEnd type="none" w="med" len="med"/>
                      <a:tailEnd type="none" w="med" len="med"/>
                    </a:lnL>
                    <a:lnR w="28575" cap="flat" cmpd="sng" algn="ctr">
                      <a:solidFill>
                        <a:srgbClr val="2F5496"/>
                      </a:solidFill>
                      <a:prstDash val="solid"/>
                      <a:round/>
                      <a:headEnd type="none" w="med" len="med"/>
                      <a:tailEnd type="none" w="med" len="med"/>
                    </a:lnR>
                    <a:lnT w="28575" cap="flat" cmpd="sng" algn="ctr">
                      <a:solidFill>
                        <a:srgbClr val="2F5496"/>
                      </a:solidFill>
                      <a:prstDash val="solid"/>
                      <a:round/>
                      <a:headEnd type="none" w="med" len="med"/>
                      <a:tailEnd type="none" w="med" len="med"/>
                    </a:lnT>
                    <a:lnB w="28575" cap="flat" cmpd="sng" algn="ctr">
                      <a:solidFill>
                        <a:srgbClr val="2F5496"/>
                      </a:solidFill>
                      <a:prstDash val="solid"/>
                      <a:round/>
                      <a:headEnd type="none" w="med" len="med"/>
                      <a:tailEnd type="none" w="med" len="med"/>
                    </a:lnB>
                    <a:solidFill>
                      <a:srgbClr val="E5EBF7"/>
                    </a:solidFill>
                  </a:tcPr>
                </a:tc>
                <a:extLst>
                  <a:ext uri="{0D108BD9-81ED-4DB2-BD59-A6C34878D82A}">
                    <a16:rowId xmlns:a16="http://schemas.microsoft.com/office/drawing/2014/main" val="3089731849"/>
                  </a:ext>
                </a:extLst>
              </a:tr>
            </a:tbl>
          </a:graphicData>
        </a:graphic>
      </p:graphicFrame>
      <p:sp>
        <p:nvSpPr>
          <p:cNvPr id="14" name="Rectangle 1">
            <a:extLst>
              <a:ext uri="{FF2B5EF4-FFF2-40B4-BE49-F238E27FC236}">
                <a16:creationId xmlns:a16="http://schemas.microsoft.com/office/drawing/2014/main" id="{53EF059B-6B81-D85A-27D4-01865A1FB7E9}"/>
              </a:ext>
            </a:extLst>
          </p:cNvPr>
          <p:cNvSpPr>
            <a:spLocks noChangeArrowheads="1"/>
          </p:cNvSpPr>
          <p:nvPr/>
        </p:nvSpPr>
        <p:spPr bwMode="auto">
          <a:xfrm>
            <a:off x="2765425" y="19653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3" name="Imagem 2">
            <a:extLst>
              <a:ext uri="{FF2B5EF4-FFF2-40B4-BE49-F238E27FC236}">
                <a16:creationId xmlns:a16="http://schemas.microsoft.com/office/drawing/2014/main" id="{668E9958-312F-F741-551D-280683F86C7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8244" y="1544109"/>
            <a:ext cx="2720340" cy="624078"/>
          </a:xfrm>
          <a:prstGeom prst="rect">
            <a:avLst/>
          </a:prstGeom>
          <a:noFill/>
          <a:ln>
            <a:noFill/>
          </a:ln>
        </p:spPr>
      </p:pic>
    </p:spTree>
    <p:extLst>
      <p:ext uri="{BB962C8B-B14F-4D97-AF65-F5344CB8AC3E}">
        <p14:creationId xmlns:p14="http://schemas.microsoft.com/office/powerpoint/2010/main" val="293715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EAE2D-C0C5-280A-87F8-7BBA00C8F402}"/>
            </a:ext>
          </a:extLst>
        </p:cNvPr>
        <p:cNvGrpSpPr/>
        <p:nvPr/>
      </p:nvGrpSpPr>
      <p:grpSpPr>
        <a:xfrm>
          <a:off x="0" y="0"/>
          <a:ext cx="0" cy="0"/>
          <a:chOff x="0" y="0"/>
          <a:chExt cx="0" cy="0"/>
        </a:xfrm>
      </p:grpSpPr>
      <p:graphicFrame>
        <p:nvGraphicFramePr>
          <p:cNvPr id="13" name="Tabela 12">
            <a:extLst>
              <a:ext uri="{FF2B5EF4-FFF2-40B4-BE49-F238E27FC236}">
                <a16:creationId xmlns:a16="http://schemas.microsoft.com/office/drawing/2014/main" id="{B4B06F6E-365D-6A7E-FE89-C71D9E0B39C0}"/>
              </a:ext>
            </a:extLst>
          </p:cNvPr>
          <p:cNvGraphicFramePr>
            <a:graphicFrameLocks noGrp="1"/>
          </p:cNvGraphicFramePr>
          <p:nvPr>
            <p:extLst>
              <p:ext uri="{D42A27DB-BD31-4B8C-83A1-F6EECF244321}">
                <p14:modId xmlns:p14="http://schemas.microsoft.com/office/powerpoint/2010/main" val="2494626603"/>
              </p:ext>
            </p:extLst>
          </p:nvPr>
        </p:nvGraphicFramePr>
        <p:xfrm>
          <a:off x="318248" y="800100"/>
          <a:ext cx="11555504" cy="4739640"/>
        </p:xfrm>
        <a:graphic>
          <a:graphicData uri="http://schemas.openxmlformats.org/drawingml/2006/table">
            <a:tbl>
              <a:tblPr firstRow="1" firstCol="1" bandRow="1"/>
              <a:tblGrid>
                <a:gridCol w="11555504">
                  <a:extLst>
                    <a:ext uri="{9D8B030D-6E8A-4147-A177-3AD203B41FA5}">
                      <a16:colId xmlns:a16="http://schemas.microsoft.com/office/drawing/2014/main" val="2518120286"/>
                    </a:ext>
                  </a:extLst>
                </a:gridCol>
              </a:tblGrid>
              <a:tr h="3067282">
                <a:tc>
                  <a:txBody>
                    <a:bodyPr/>
                    <a:lstStyle/>
                    <a:p>
                      <a:pPr algn="just" fontAlgn="base"/>
                      <a:r>
                        <a:rPr lang="pt-BR" sz="2300" b="1" kern="1200" dirty="0">
                          <a:solidFill>
                            <a:schemeClr val="tx1"/>
                          </a:solidFill>
                          <a:effectLst/>
                          <a:latin typeface="Arial Narrow" panose="020B0606020202030204" pitchFamily="34" charset="0"/>
                          <a:ea typeface="+mn-ea"/>
                          <a:cs typeface="+mn-cs"/>
                        </a:rPr>
                        <a:t>Estrutura da entrevista</a:t>
                      </a:r>
                      <a:endParaRPr lang="pt-BR" sz="2300" kern="1200" dirty="0">
                        <a:solidFill>
                          <a:schemeClr val="tx1"/>
                        </a:solidFill>
                        <a:effectLst/>
                        <a:latin typeface="Arial Narrow" panose="020B0606020202030204" pitchFamily="34" charset="0"/>
                        <a:ea typeface="+mn-ea"/>
                        <a:cs typeface="+mn-cs"/>
                      </a:endParaRPr>
                    </a:p>
                    <a:p>
                      <a:pPr algn="just" fontAlgn="base"/>
                      <a:r>
                        <a:rPr lang="pt-BR" sz="230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Manchete ou título</a:t>
                      </a:r>
                      <a:r>
                        <a:rPr lang="pt-BR" sz="2300" kern="1200" dirty="0">
                          <a:solidFill>
                            <a:schemeClr val="tx1"/>
                          </a:solidFill>
                          <a:effectLst/>
                          <a:latin typeface="Arial Narrow" panose="020B0606020202030204" pitchFamily="34" charset="0"/>
                          <a:ea typeface="+mn-ea"/>
                          <a:cs typeface="+mn-cs"/>
                        </a:rPr>
                        <a:t> – Essa é uma parte que deverá despertar interesse no interlocutor envolvido, podendo ser uma frase criativa ou pergunta interessante.</a:t>
                      </a:r>
                    </a:p>
                    <a:p>
                      <a:pPr algn="just" fontAlgn="base"/>
                      <a:r>
                        <a:rPr lang="pt-BR" sz="230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Apresentação</a:t>
                      </a:r>
                      <a:r>
                        <a:rPr lang="pt-BR" sz="2300" kern="1200" dirty="0">
                          <a:solidFill>
                            <a:schemeClr val="tx1"/>
                          </a:solidFill>
                          <a:effectLst/>
                          <a:latin typeface="Arial Narrow" panose="020B0606020202030204" pitchFamily="34" charset="0"/>
                          <a:ea typeface="+mn-ea"/>
                          <a:cs typeface="+mn-cs"/>
                        </a:rPr>
                        <a:t> – É o momento em que se apresentam os pontos de maior relevância da entrevista, como também se destaca o perfil do entrevistado, sua experiência profissional e seu domínio em relação ao assunto abordado.</a:t>
                      </a:r>
                    </a:p>
                    <a:p>
                      <a:pPr algn="just" fontAlgn="base"/>
                      <a:r>
                        <a:rPr lang="pt-BR" sz="230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Perguntas e respostas</a:t>
                      </a:r>
                      <a:r>
                        <a:rPr lang="pt-BR" sz="2300" kern="1200" dirty="0">
                          <a:solidFill>
                            <a:schemeClr val="tx1"/>
                          </a:solidFill>
                          <a:effectLst/>
                          <a:latin typeface="Arial Narrow" panose="020B0606020202030204" pitchFamily="34" charset="0"/>
                          <a:ea typeface="+mn-ea"/>
                          <a:cs typeface="+mn-cs"/>
                        </a:rPr>
                        <a:t> – Basicamente, é a entrevista propriamente dita, na qual são retratadas as falas de cada um dos envolvidos.</a:t>
                      </a:r>
                    </a:p>
                    <a:p>
                      <a:pPr algn="just" fontAlgn="base"/>
                      <a:r>
                        <a:rPr lang="pt-BR" sz="2300" kern="1200" dirty="0">
                          <a:solidFill>
                            <a:schemeClr val="tx1"/>
                          </a:solidFill>
                          <a:effectLst/>
                          <a:latin typeface="Arial Narrow" panose="020B0606020202030204" pitchFamily="34" charset="0"/>
                          <a:ea typeface="+mn-ea"/>
                          <a:cs typeface="+mn-cs"/>
                        </a:rPr>
                        <a:t>Entretanto, há algumas entrevistas que não seguem este padrão, ou seja, umas apresentam um roteiro mais conciso somente de perguntas e respostas, outras, ao invés de retratar as falas em seu modo literal, optam por transcrevê-las usando um discurso indireto, ou, até mesmo, muitas trazem um texto introdutório e mais detalhado, com informações sobre o local, a data e duração da entrevista. Algumas entrevistas exibem o nome ou iniciais do entrevistador (nas perguntas) e do entrevistado (nas respostas).</a:t>
                      </a:r>
                    </a:p>
                    <a:p>
                      <a:pPr algn="r"/>
                      <a:r>
                        <a:rPr lang="pt-BR" sz="1200" kern="1200" dirty="0">
                          <a:solidFill>
                            <a:schemeClr val="tx1"/>
                          </a:solidFill>
                          <a:effectLst/>
                          <a:latin typeface="Arial Narrow" panose="020B0606020202030204" pitchFamily="34" charset="0"/>
                          <a:ea typeface="+mn-ea"/>
                          <a:cs typeface="+mn-cs"/>
                        </a:rPr>
                        <a:t>Disponível em: Um gênero textual do cotidiano jornalístico - Brasil Escola (uol.com.br) Acesso em 27 de jun. 2025.</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2F5496"/>
                      </a:solidFill>
                      <a:prstDash val="solid"/>
                      <a:round/>
                      <a:headEnd type="none" w="med" len="med"/>
                      <a:tailEnd type="none" w="med" len="med"/>
                    </a:lnL>
                    <a:lnR w="28575" cap="flat" cmpd="sng" algn="ctr">
                      <a:solidFill>
                        <a:srgbClr val="2F5496"/>
                      </a:solidFill>
                      <a:prstDash val="solid"/>
                      <a:round/>
                      <a:headEnd type="none" w="med" len="med"/>
                      <a:tailEnd type="none" w="med" len="med"/>
                    </a:lnR>
                    <a:lnT w="28575" cap="flat" cmpd="sng" algn="ctr">
                      <a:solidFill>
                        <a:srgbClr val="2F5496"/>
                      </a:solidFill>
                      <a:prstDash val="solid"/>
                      <a:round/>
                      <a:headEnd type="none" w="med" len="med"/>
                      <a:tailEnd type="none" w="med" len="med"/>
                    </a:lnT>
                    <a:lnB w="28575" cap="flat" cmpd="sng" algn="ctr">
                      <a:solidFill>
                        <a:srgbClr val="2F5496"/>
                      </a:solidFill>
                      <a:prstDash val="solid"/>
                      <a:round/>
                      <a:headEnd type="none" w="med" len="med"/>
                      <a:tailEnd type="none" w="med" len="med"/>
                    </a:lnB>
                    <a:solidFill>
                      <a:srgbClr val="E5EBF7"/>
                    </a:solidFill>
                  </a:tcPr>
                </a:tc>
                <a:extLst>
                  <a:ext uri="{0D108BD9-81ED-4DB2-BD59-A6C34878D82A}">
                    <a16:rowId xmlns:a16="http://schemas.microsoft.com/office/drawing/2014/main" val="3089731849"/>
                  </a:ext>
                </a:extLst>
              </a:tr>
            </a:tbl>
          </a:graphicData>
        </a:graphic>
      </p:graphicFrame>
      <p:sp>
        <p:nvSpPr>
          <p:cNvPr id="14" name="Rectangle 1">
            <a:extLst>
              <a:ext uri="{FF2B5EF4-FFF2-40B4-BE49-F238E27FC236}">
                <a16:creationId xmlns:a16="http://schemas.microsoft.com/office/drawing/2014/main" id="{F9BD4A1B-4209-A081-8291-84CC2A92847F}"/>
              </a:ext>
            </a:extLst>
          </p:cNvPr>
          <p:cNvSpPr>
            <a:spLocks noChangeArrowheads="1"/>
          </p:cNvSpPr>
          <p:nvPr/>
        </p:nvSpPr>
        <p:spPr bwMode="auto">
          <a:xfrm>
            <a:off x="2765425" y="19653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8105190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D8F75-7F2D-CABA-32C0-B9D5AC87ADD6}"/>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92D01BB3-685E-BA41-83B4-0D22551C46D1}"/>
              </a:ext>
            </a:extLst>
          </p:cNvPr>
          <p:cNvSpPr>
            <a:spLocks noChangeArrowheads="1"/>
          </p:cNvSpPr>
          <p:nvPr/>
        </p:nvSpPr>
        <p:spPr bwMode="auto">
          <a:xfrm>
            <a:off x="2765425" y="19653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DD376EF6-A5D3-4015-8FF4-C7F57934A1B1}"/>
              </a:ext>
            </a:extLst>
          </p:cNvPr>
          <p:cNvSpPr txBox="1"/>
          <p:nvPr/>
        </p:nvSpPr>
        <p:spPr>
          <a:xfrm>
            <a:off x="347663" y="911343"/>
            <a:ext cx="11472862" cy="800219"/>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No quadro a seguir, explique cada um dos elementos que compõem a estrutura de uma entrevista, e em seguida, retire do texto um exemplo de cada um deles.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CDFB890B-360E-D078-9588-55E3F6E5ABBA}"/>
              </a:ext>
            </a:extLst>
          </p:cNvPr>
          <p:cNvGraphicFramePr>
            <a:graphicFrameLocks noGrp="1"/>
          </p:cNvGraphicFramePr>
          <p:nvPr>
            <p:extLst>
              <p:ext uri="{D42A27DB-BD31-4B8C-83A1-F6EECF244321}">
                <p14:modId xmlns:p14="http://schemas.microsoft.com/office/powerpoint/2010/main" val="2927172374"/>
              </p:ext>
            </p:extLst>
          </p:nvPr>
        </p:nvGraphicFramePr>
        <p:xfrm>
          <a:off x="347663" y="1823537"/>
          <a:ext cx="11366881" cy="2242932"/>
        </p:xfrm>
        <a:graphic>
          <a:graphicData uri="http://schemas.openxmlformats.org/drawingml/2006/table">
            <a:tbl>
              <a:tblPr firstRow="1" firstCol="1" bandRow="1">
                <a:tableStyleId>{5C22544A-7EE6-4342-B048-85BDC9FD1C3A}</a:tableStyleId>
              </a:tblPr>
              <a:tblGrid>
                <a:gridCol w="1998119">
                  <a:extLst>
                    <a:ext uri="{9D8B030D-6E8A-4147-A177-3AD203B41FA5}">
                      <a16:colId xmlns:a16="http://schemas.microsoft.com/office/drawing/2014/main" val="1441328847"/>
                    </a:ext>
                  </a:extLst>
                </a:gridCol>
                <a:gridCol w="9368762">
                  <a:extLst>
                    <a:ext uri="{9D8B030D-6E8A-4147-A177-3AD203B41FA5}">
                      <a16:colId xmlns:a16="http://schemas.microsoft.com/office/drawing/2014/main" val="3664259698"/>
                    </a:ext>
                  </a:extLst>
                </a:gridCol>
              </a:tblGrid>
              <a:tr h="0">
                <a:tc>
                  <a:txBody>
                    <a:bodyPr/>
                    <a:lstStyle/>
                    <a:p>
                      <a:pPr>
                        <a:lnSpc>
                          <a:spcPct val="115000"/>
                        </a:lnSpc>
                        <a:spcAft>
                          <a:spcPts val="800"/>
                        </a:spcAft>
                        <a:buNone/>
                      </a:pPr>
                      <a:r>
                        <a:rPr lang="pt-BR" sz="2400" b="1" kern="100" dirty="0">
                          <a:solidFill>
                            <a:schemeClr val="tx1"/>
                          </a:solidFill>
                          <a:effectLst/>
                          <a:latin typeface="Arial Narrow" panose="020B0606020202030204" pitchFamily="34" charset="0"/>
                        </a:rPr>
                        <a:t>Manchete ou título</a:t>
                      </a:r>
                      <a:endParaRPr lang="pt-BR" sz="24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800"/>
                        </a:spcAft>
                        <a:buNone/>
                      </a:pPr>
                      <a:endParaRPr lang="pt-BR" sz="24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8457733"/>
                  </a:ext>
                </a:extLst>
              </a:tr>
              <a:tr h="636128">
                <a:tc>
                  <a:txBody>
                    <a:bodyPr/>
                    <a:lstStyle/>
                    <a:p>
                      <a:pPr>
                        <a:lnSpc>
                          <a:spcPct val="115000"/>
                        </a:lnSpc>
                        <a:spcAft>
                          <a:spcPts val="800"/>
                        </a:spcAft>
                        <a:buNone/>
                      </a:pPr>
                      <a:r>
                        <a:rPr lang="pt-BR" sz="2400" b="1" kern="100" dirty="0">
                          <a:solidFill>
                            <a:schemeClr val="tx1"/>
                          </a:solidFill>
                          <a:effectLst/>
                          <a:latin typeface="Arial Narrow" panose="020B0606020202030204" pitchFamily="34" charset="0"/>
                        </a:rPr>
                        <a:t>Apresentação</a:t>
                      </a:r>
                      <a:endParaRPr lang="pt-BR" sz="24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800"/>
                        </a:spcAft>
                        <a:buNone/>
                      </a:pPr>
                      <a:endParaRPr lang="pt-BR" sz="24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8683516"/>
                  </a:ext>
                </a:extLst>
              </a:tr>
              <a:tr h="0">
                <a:tc>
                  <a:txBody>
                    <a:bodyPr/>
                    <a:lstStyle/>
                    <a:p>
                      <a:pPr>
                        <a:lnSpc>
                          <a:spcPct val="115000"/>
                        </a:lnSpc>
                        <a:spcAft>
                          <a:spcPts val="800"/>
                        </a:spcAft>
                        <a:buNone/>
                      </a:pPr>
                      <a:r>
                        <a:rPr lang="pt-BR" sz="2400" b="1" kern="100" dirty="0">
                          <a:solidFill>
                            <a:schemeClr val="tx1"/>
                          </a:solidFill>
                          <a:effectLst/>
                          <a:latin typeface="Arial Narrow" panose="020B0606020202030204" pitchFamily="34" charset="0"/>
                        </a:rPr>
                        <a:t>Perguntas e respostas</a:t>
                      </a:r>
                      <a:endParaRPr lang="pt-BR" sz="24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15000"/>
                        </a:lnSpc>
                        <a:spcAft>
                          <a:spcPts val="800"/>
                        </a:spcAft>
                        <a:buNone/>
                      </a:pPr>
                      <a:endParaRPr lang="pt-BR" sz="24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4347108"/>
                  </a:ext>
                </a:extLst>
              </a:tr>
            </a:tbl>
          </a:graphicData>
        </a:graphic>
      </p:graphicFrame>
      <p:sp>
        <p:nvSpPr>
          <p:cNvPr id="8" name="CaixaDeTexto 7">
            <a:extLst>
              <a:ext uri="{FF2B5EF4-FFF2-40B4-BE49-F238E27FC236}">
                <a16:creationId xmlns:a16="http://schemas.microsoft.com/office/drawing/2014/main" id="{8FC68866-86DD-37C4-0CCE-3228C04D557B}"/>
              </a:ext>
            </a:extLst>
          </p:cNvPr>
          <p:cNvSpPr txBox="1"/>
          <p:nvPr/>
        </p:nvSpPr>
        <p:spPr>
          <a:xfrm>
            <a:off x="347662" y="4409990"/>
            <a:ext cx="11472861" cy="1862048"/>
          </a:xfrm>
          <a:prstGeom prst="rect">
            <a:avLst/>
          </a:prstGeom>
          <a:noFill/>
        </p:spPr>
        <p:txBody>
          <a:bodyPr wrap="square">
            <a:spAutoFit/>
          </a:bodyPr>
          <a:lstStyle/>
          <a:p>
            <a:pPr algn="just" fontAlgn="base">
              <a:buNone/>
            </a:pPr>
            <a:r>
              <a:rPr lang="pt-BR" sz="2300" b="1" dirty="0">
                <a:effectLst/>
                <a:latin typeface="Arial Narrow" panose="020B0606020202030204" pitchFamily="34" charset="0"/>
                <a:ea typeface="Times New Roman" panose="02020603050405020304" pitchFamily="18" charset="0"/>
              </a:rPr>
              <a:t>7</a:t>
            </a:r>
            <a:r>
              <a:rPr lang="pt-BR" sz="2300" dirty="0">
                <a:effectLst/>
                <a:latin typeface="Arial Narrow" panose="020B0606020202030204" pitchFamily="34" charset="0"/>
                <a:ea typeface="Times New Roman" panose="02020603050405020304" pitchFamily="18" charset="0"/>
              </a:rPr>
              <a:t>. A entrevista é um gênero essencialmente oral e requer uma postura adequada tanto por parte de quem a elabora quanto por parte de quem a responde. Portanto, deve-se dar maior atenção no que se refere à linguagem, pois é algo que se tornará acessível ao público de uma forma geral. Assim, a linguagem utilizada na entrevista lida é formal ou informal? Justifique sua resposta transcrevendo um trecho do texto.</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172538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1E24A5B-15CF-8A11-D473-A453E478C720}"/>
              </a:ext>
            </a:extLst>
          </p:cNvPr>
          <p:cNvGraphicFramePr>
            <a:graphicFrameLocks noGrp="1"/>
          </p:cNvGraphicFramePr>
          <p:nvPr>
            <p:extLst>
              <p:ext uri="{D42A27DB-BD31-4B8C-83A1-F6EECF244321}">
                <p14:modId xmlns:p14="http://schemas.microsoft.com/office/powerpoint/2010/main" val="2253523801"/>
              </p:ext>
            </p:extLst>
          </p:nvPr>
        </p:nvGraphicFramePr>
        <p:xfrm>
          <a:off x="331694" y="793760"/>
          <a:ext cx="11501718" cy="2453640"/>
        </p:xfrm>
        <a:graphic>
          <a:graphicData uri="http://schemas.openxmlformats.org/drawingml/2006/table">
            <a:tbl>
              <a:tblPr firstRow="1" firstCol="1" bandRow="1">
                <a:tableStyleId>{5C22544A-7EE6-4342-B048-85BDC9FD1C3A}</a:tableStyleId>
              </a:tblPr>
              <a:tblGrid>
                <a:gridCol w="11501718">
                  <a:extLst>
                    <a:ext uri="{9D8B030D-6E8A-4147-A177-3AD203B41FA5}">
                      <a16:colId xmlns:a16="http://schemas.microsoft.com/office/drawing/2014/main" val="1645905736"/>
                    </a:ext>
                  </a:extLst>
                </a:gridCol>
              </a:tblGrid>
              <a:tr h="0">
                <a:tc>
                  <a:txBody>
                    <a:bodyPr/>
                    <a:lstStyle/>
                    <a:p>
                      <a:pPr algn="ctr" fontAlgn="base">
                        <a:lnSpc>
                          <a:spcPct val="100000"/>
                        </a:lnSpc>
                        <a:buNone/>
                      </a:pPr>
                      <a:r>
                        <a:rPr lang="pt-BR" sz="2300" b="1" kern="100" dirty="0">
                          <a:solidFill>
                            <a:schemeClr val="tx1"/>
                          </a:solidFill>
                          <a:effectLst/>
                          <a:latin typeface="Arial Narrow" panose="020B0606020202030204" pitchFamily="34" charset="0"/>
                        </a:rPr>
                        <a:t>Progressão temática e Progressão textual</a:t>
                      </a:r>
                    </a:p>
                    <a:p>
                      <a:pPr algn="just" fontAlgn="base">
                        <a:lnSpc>
                          <a:spcPct val="100000"/>
                        </a:lnSpc>
                        <a:buNone/>
                      </a:pPr>
                      <a:r>
                        <a:rPr lang="pt-BR" sz="2300" b="0" kern="100" dirty="0">
                          <a:solidFill>
                            <a:schemeClr val="tx1"/>
                          </a:solidFill>
                          <a:effectLst/>
                          <a:latin typeface="Arial Narrow" panose="020B0606020202030204" pitchFamily="34" charset="0"/>
                        </a:rPr>
                        <a:t>A progressão temática e textual são dois aspectos importantes que trabalham juntos para que os textos sejam bem estruturados.</a:t>
                      </a:r>
                    </a:p>
                    <a:p>
                      <a:pPr algn="just" fontAlgn="base">
                        <a:lnSpc>
                          <a:spcPct val="100000"/>
                        </a:lnSpc>
                        <a:buNone/>
                      </a:pPr>
                      <a:r>
                        <a:rPr lang="pt-BR" sz="2300" b="0" kern="100" dirty="0">
                          <a:solidFill>
                            <a:schemeClr val="tx1"/>
                          </a:solidFill>
                          <a:effectLst/>
                          <a:latin typeface="Arial Narrow" panose="020B0606020202030204" pitchFamily="34" charset="0"/>
                        </a:rPr>
                        <a:t>A </a:t>
                      </a:r>
                      <a:r>
                        <a:rPr lang="pt-BR" sz="2300" b="1" kern="100" dirty="0">
                          <a:solidFill>
                            <a:schemeClr val="tx1"/>
                          </a:solidFill>
                          <a:effectLst/>
                          <a:latin typeface="Arial Narrow" panose="020B0606020202030204" pitchFamily="34" charset="0"/>
                        </a:rPr>
                        <a:t>progressão temática </a:t>
                      </a:r>
                      <a:r>
                        <a:rPr lang="pt-BR" sz="2300" b="0" kern="100" dirty="0">
                          <a:solidFill>
                            <a:schemeClr val="tx1"/>
                          </a:solidFill>
                          <a:effectLst/>
                          <a:latin typeface="Arial Narrow" panose="020B0606020202030204" pitchFamily="34" charset="0"/>
                        </a:rPr>
                        <a:t>é a forma como o tema central de um texto é desenvolvido, adicionando novas informações ao longo do texto.</a:t>
                      </a:r>
                    </a:p>
                    <a:p>
                      <a:pPr algn="just" fontAlgn="base">
                        <a:lnSpc>
                          <a:spcPct val="100000"/>
                        </a:lnSpc>
                        <a:buNone/>
                      </a:pPr>
                      <a:r>
                        <a:rPr lang="pt-BR" sz="2300" b="0" kern="100" dirty="0">
                          <a:solidFill>
                            <a:schemeClr val="tx1"/>
                          </a:solidFill>
                          <a:effectLst/>
                          <a:latin typeface="Arial Narrow" panose="020B0606020202030204" pitchFamily="34" charset="0"/>
                        </a:rPr>
                        <a:t>A </a:t>
                      </a:r>
                      <a:r>
                        <a:rPr lang="pt-BR" sz="2300" b="1" kern="100" dirty="0">
                          <a:solidFill>
                            <a:schemeClr val="tx1"/>
                          </a:solidFill>
                          <a:effectLst/>
                          <a:latin typeface="Arial Narrow" panose="020B0606020202030204" pitchFamily="34" charset="0"/>
                        </a:rPr>
                        <a:t>progressão textual </a:t>
                      </a:r>
                      <a:r>
                        <a:rPr lang="pt-BR" sz="2300" b="0" kern="100" dirty="0">
                          <a:solidFill>
                            <a:schemeClr val="tx1"/>
                          </a:solidFill>
                          <a:effectLst/>
                          <a:latin typeface="Arial Narrow" panose="020B0606020202030204" pitchFamily="34" charset="0"/>
                        </a:rPr>
                        <a:t>diz respeito à maneira como as ideias se conectam e avançam de forma coerente em um texto.</a:t>
                      </a:r>
                      <a:endParaRPr lang="pt-BR" sz="2300" b="0" kern="100" dirty="0">
                        <a:solidFill>
                          <a:schemeClr val="tx1"/>
                        </a:solidFill>
                        <a:effectLst/>
                        <a:latin typeface="Arial Narrow" panose="020B0606020202030204" pitchFamily="34" charset="0"/>
                        <a:ea typeface="Times New Roman" panose="02020603050405020304" pitchFamily="18" charset="0"/>
                      </a:endParaRPr>
                    </a:p>
                  </a:txBody>
                  <a:tcPr marL="68580" marR="68580" marT="0" marB="0">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540945039"/>
                  </a:ext>
                </a:extLst>
              </a:tr>
            </a:tbl>
          </a:graphicData>
        </a:graphic>
      </p:graphicFrame>
      <p:sp>
        <p:nvSpPr>
          <p:cNvPr id="4" name="CaixaDeTexto 3">
            <a:extLst>
              <a:ext uri="{FF2B5EF4-FFF2-40B4-BE49-F238E27FC236}">
                <a16:creationId xmlns:a16="http://schemas.microsoft.com/office/drawing/2014/main" id="{46C38691-C307-143C-C2A6-6C09A6A0DB3D}"/>
              </a:ext>
            </a:extLst>
          </p:cNvPr>
          <p:cNvSpPr txBox="1"/>
          <p:nvPr/>
        </p:nvSpPr>
        <p:spPr>
          <a:xfrm>
            <a:off x="331693" y="3429000"/>
            <a:ext cx="11501718" cy="2569934"/>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Ao escrever um texto é fundamental que se tenha ideias claras. Para que isso ocorra, as frases devem estar bem articuladas, o que</a:t>
            </a:r>
            <a:r>
              <a:rPr lang="pt-BR" sz="2300" b="1" kern="1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contribui para um texto coeso (progressão textual) e coerente (progressão temática). Essa articulação pode ser alcançada por meio de elementos conectivos (articuladores),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normalmente conjunções, advérbios e </a:t>
            </a:r>
            <a:r>
              <a:rPr lang="pt-BR" sz="2300" u="none" strike="noStrike" kern="100" dirty="0">
                <a:effectLst/>
                <a:latin typeface="Arial Narrow" panose="020B0606020202030204" pitchFamily="34" charset="0"/>
                <a:ea typeface="Times New Roman" panose="02020603050405020304" pitchFamily="18" charset="0"/>
                <a:cs typeface="Times New Roman" panose="02020603050405020304" pitchFamily="18" charset="0"/>
              </a:rPr>
              <a:t>pronomes</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que sinalizam relações de sentido (semânticas) de diferentes naturezas, como adição (nem, ademais), comparação (mais que, tal qual), oposição (contudo, entretanto), temporalidade (até que, quando), entre outras, facilitando a compreensão do que se vai ler.</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Nos fragmentos, a seguir, quais são as relações que os elementos articuladores destacados expressam?</a:t>
            </a:r>
          </a:p>
        </p:txBody>
      </p:sp>
    </p:spTree>
    <p:extLst>
      <p:ext uri="{BB962C8B-B14F-4D97-AF65-F5344CB8AC3E}">
        <p14:creationId xmlns:p14="http://schemas.microsoft.com/office/powerpoint/2010/main" val="20135056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C0667-B93D-A112-8FBF-B717070630A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C9F7364-F156-7ABD-9197-8D7AFF2E1BD9}"/>
              </a:ext>
            </a:extLst>
          </p:cNvPr>
          <p:cNvSpPr txBox="1"/>
          <p:nvPr/>
        </p:nvSpPr>
        <p:spPr>
          <a:xfrm>
            <a:off x="345141" y="775447"/>
            <a:ext cx="11501718" cy="3985706"/>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publicitária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também</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foi convidada a elucidar os limites do uso de ferramentas sociais,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assim como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importância da postura ética, crítica ...”</a:t>
            </a:r>
          </a:p>
          <a:p>
            <a:pPr algn="just">
              <a:buNone/>
            </a:pP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r>
              <a:rPr lang="pt-BR" sz="2300" dirty="0">
                <a:latin typeface="Arial Narrow" panose="020B0606020202030204" pitchFamily="34" charset="0"/>
              </a:rPr>
              <a:t>b) “O surgimento </a:t>
            </a:r>
            <a:r>
              <a:rPr lang="pt-BR" sz="2300" b="1" u="sng" dirty="0">
                <a:latin typeface="Arial Narrow" panose="020B0606020202030204" pitchFamily="34" charset="0"/>
              </a:rPr>
              <a:t>e</a:t>
            </a:r>
            <a:r>
              <a:rPr lang="pt-BR" sz="2300" dirty="0">
                <a:latin typeface="Arial Narrow" panose="020B0606020202030204" pitchFamily="34" charset="0"/>
              </a:rPr>
              <a:t> incremento das redes sociais, decorrentes do constante avanço tecnológico, leva a reflexões sobre questões importantes </a:t>
            </a:r>
            <a:r>
              <a:rPr lang="pt-BR" sz="2300" b="1" u="sng" dirty="0">
                <a:latin typeface="Arial Narrow" panose="020B0606020202030204" pitchFamily="34" charset="0"/>
              </a:rPr>
              <a:t>como</a:t>
            </a:r>
            <a:r>
              <a:rPr lang="pt-BR" sz="2300" dirty="0">
                <a:latin typeface="Arial Narrow" panose="020B0606020202030204" pitchFamily="34" charset="0"/>
              </a:rPr>
              <a:t> os limites ente o público e o privado...”</a:t>
            </a:r>
          </a:p>
          <a:p>
            <a:pPr algn="just" fontAlgn="base"/>
            <a:r>
              <a:rPr lang="pt-BR" sz="2300" dirty="0">
                <a:latin typeface="Arial Narrow" panose="020B0606020202030204" pitchFamily="34" charset="0"/>
              </a:rPr>
              <a:t> </a:t>
            </a:r>
          </a:p>
          <a:p>
            <a:pPr algn="just"/>
            <a:r>
              <a:rPr lang="pt-BR" sz="2300" dirty="0">
                <a:latin typeface="Arial Narrow" panose="020B0606020202030204" pitchFamily="34" charset="0"/>
              </a:rPr>
              <a:t>c) “A superficialidade pode ser muito divertida, </a:t>
            </a:r>
            <a:r>
              <a:rPr lang="pt-BR" sz="2300" b="1" u="sng" dirty="0">
                <a:latin typeface="Arial Narrow" panose="020B0606020202030204" pitchFamily="34" charset="0"/>
              </a:rPr>
              <a:t>mas</a:t>
            </a:r>
            <a:r>
              <a:rPr lang="pt-BR" sz="2300" dirty="0">
                <a:latin typeface="Arial Narrow" panose="020B0606020202030204" pitchFamily="34" charset="0"/>
              </a:rPr>
              <a:t> eu me perguntaria </a:t>
            </a:r>
            <a:r>
              <a:rPr lang="pt-BR" sz="2300" b="1" u="sng" dirty="0">
                <a:latin typeface="Arial Narrow" panose="020B0606020202030204" pitchFamily="34" charset="0"/>
              </a:rPr>
              <a:t>se</a:t>
            </a:r>
            <a:r>
              <a:rPr lang="pt-BR" sz="2300" dirty="0">
                <a:latin typeface="Arial Narrow" panose="020B0606020202030204" pitchFamily="34" charset="0"/>
              </a:rPr>
              <a:t> estar ali faz sentido para a minha profissão.”</a:t>
            </a:r>
          </a:p>
          <a:p>
            <a:pPr algn="just" fontAlgn="base"/>
            <a:r>
              <a:rPr lang="pt-BR" sz="2300" dirty="0">
                <a:latin typeface="Arial Narrow" panose="020B0606020202030204" pitchFamily="34" charset="0"/>
              </a:rPr>
              <a:t> </a:t>
            </a:r>
          </a:p>
          <a:p>
            <a:pPr algn="just" fontAlgn="base"/>
            <a:r>
              <a:rPr lang="pt-BR" sz="2300" dirty="0">
                <a:latin typeface="Arial Narrow" panose="020B0606020202030204" pitchFamily="34" charset="0"/>
              </a:rPr>
              <a:t>d) “O aplicativo tem diversas funcionalidades sendo as “dancinhas” as mais conhecidas, </a:t>
            </a:r>
            <a:r>
              <a:rPr lang="pt-BR" sz="2300" b="1" u="sng" dirty="0">
                <a:latin typeface="Arial Narrow" panose="020B0606020202030204" pitchFamily="34" charset="0"/>
              </a:rPr>
              <a:t>porém</a:t>
            </a:r>
            <a:r>
              <a:rPr lang="pt-BR" sz="2300" dirty="0">
                <a:latin typeface="Arial Narrow" panose="020B0606020202030204" pitchFamily="34" charset="0"/>
              </a:rPr>
              <a:t> acredito que elas devam ser usadas com cautela </a:t>
            </a:r>
            <a:r>
              <a:rPr lang="pt-BR" sz="2300" b="1" u="sng" dirty="0">
                <a:latin typeface="Arial Narrow" panose="020B0606020202030204" pitchFamily="34" charset="0"/>
              </a:rPr>
              <a:t>já que</a:t>
            </a:r>
            <a:r>
              <a:rPr lang="pt-BR" sz="2300" dirty="0">
                <a:latin typeface="Arial Narrow" panose="020B0606020202030204" pitchFamily="34" charset="0"/>
              </a:rPr>
              <a:t> estamos falando de um determinado perfil profissional.”</a:t>
            </a:r>
          </a:p>
        </p:txBody>
      </p:sp>
    </p:spTree>
    <p:extLst>
      <p:ext uri="{BB962C8B-B14F-4D97-AF65-F5344CB8AC3E}">
        <p14:creationId xmlns:p14="http://schemas.microsoft.com/office/powerpoint/2010/main" val="15009664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0D8F5-96D8-FB13-8B6C-7E786758217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EA8EC2E-B889-EA1B-7195-9839B438BF29}"/>
              </a:ext>
            </a:extLst>
          </p:cNvPr>
          <p:cNvSpPr txBox="1"/>
          <p:nvPr/>
        </p:nvSpPr>
        <p:spPr>
          <a:xfrm>
            <a:off x="345141" y="676835"/>
            <a:ext cx="11501718" cy="3670236"/>
          </a:xfrm>
          <a:prstGeom prst="rect">
            <a:avLst/>
          </a:prstGeom>
          <a:noFill/>
        </p:spPr>
        <p:txBody>
          <a:bodyPr wrap="square">
            <a:spAutoFit/>
          </a:bodyPr>
          <a:lstStyle/>
          <a:p>
            <a:pPr algn="just" fontAlgn="base"/>
            <a:r>
              <a:rPr lang="pt-BR" sz="2150" b="1" dirty="0">
                <a:latin typeface="Arial Narrow" panose="020B0606020202030204" pitchFamily="34" charset="0"/>
              </a:rPr>
              <a:t>9</a:t>
            </a:r>
            <a:r>
              <a:rPr lang="pt-BR" sz="2150" dirty="0">
                <a:latin typeface="Arial Narrow" panose="020B0606020202030204" pitchFamily="34" charset="0"/>
              </a:rPr>
              <a:t>. O texto não é um simples agrupamento de frases justapostas, mas um conjunto harmonioso em que há laços, interligações, relações entre suas partes. As palavras e expressões utilizadas retomam ideias, evitam repetições e reforçam sentidos para contribuir com a continuidade do texto e a compreensão de sentido. Desse modo, em “Já </a:t>
            </a:r>
            <a:r>
              <a:rPr lang="pt-BR" sz="2150" b="1" u="sng" dirty="0">
                <a:latin typeface="Arial Narrow" panose="020B0606020202030204" pitchFamily="34" charset="0"/>
              </a:rPr>
              <a:t>outros</a:t>
            </a:r>
            <a:r>
              <a:rPr lang="pt-BR" sz="2150" dirty="0">
                <a:latin typeface="Arial Narrow" panose="020B0606020202030204" pitchFamily="34" charset="0"/>
              </a:rPr>
              <a:t> veem a tendência como uma obrigação considerada desnecessária.”, a palavra em destaque faz referência a quem?</a:t>
            </a:r>
          </a:p>
          <a:p>
            <a:pPr algn="just" fontAlgn="base"/>
            <a:endParaRPr lang="pt-BR" sz="15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r>
              <a:rPr lang="pt-BR" sz="2150" b="1" dirty="0">
                <a:latin typeface="Arial Narrow" panose="020B0606020202030204" pitchFamily="34" charset="0"/>
              </a:rPr>
              <a:t>10</a:t>
            </a:r>
            <a:r>
              <a:rPr lang="pt-BR" sz="2150" dirty="0">
                <a:latin typeface="Arial Narrow" panose="020B0606020202030204" pitchFamily="34" charset="0"/>
              </a:rPr>
              <a:t>. A pontuação é muito mais do que simples sinais para separar ou marcar segmentos da superfície do texto. Além de estarem vinculados intimamente à coerência do texto, esses sinais podem acumular outras funções discursivas, isto é, podem produzir efeitos de sentido, como aqueles ligados à ênfase, à reformulação ou à justificação de certos segmentos. Nos trechos a seguir, a pontuação foi usada intencionalmente. Marque a 2ª coluna de acordo com essa intenção.</a:t>
            </a:r>
          </a:p>
        </p:txBody>
      </p:sp>
      <p:graphicFrame>
        <p:nvGraphicFramePr>
          <p:cNvPr id="2" name="Tabela 1">
            <a:extLst>
              <a:ext uri="{FF2B5EF4-FFF2-40B4-BE49-F238E27FC236}">
                <a16:creationId xmlns:a16="http://schemas.microsoft.com/office/drawing/2014/main" id="{7EA17F3F-40EE-C4DF-4E93-586CB25EDB2B}"/>
              </a:ext>
            </a:extLst>
          </p:cNvPr>
          <p:cNvGraphicFramePr>
            <a:graphicFrameLocks noGrp="1"/>
          </p:cNvGraphicFramePr>
          <p:nvPr>
            <p:extLst>
              <p:ext uri="{D42A27DB-BD31-4B8C-83A1-F6EECF244321}">
                <p14:modId xmlns:p14="http://schemas.microsoft.com/office/powerpoint/2010/main" val="1956078876"/>
              </p:ext>
            </p:extLst>
          </p:nvPr>
        </p:nvGraphicFramePr>
        <p:xfrm>
          <a:off x="345141" y="4260925"/>
          <a:ext cx="11501718" cy="2293620"/>
        </p:xfrm>
        <a:graphic>
          <a:graphicData uri="http://schemas.openxmlformats.org/drawingml/2006/table">
            <a:tbl>
              <a:tblPr firstRow="1" firstCol="1" bandRow="1">
                <a:tableStyleId>{5C22544A-7EE6-4342-B048-85BDC9FD1C3A}</a:tableStyleId>
              </a:tblPr>
              <a:tblGrid>
                <a:gridCol w="4476546">
                  <a:extLst>
                    <a:ext uri="{9D8B030D-6E8A-4147-A177-3AD203B41FA5}">
                      <a16:colId xmlns:a16="http://schemas.microsoft.com/office/drawing/2014/main" val="592474945"/>
                    </a:ext>
                  </a:extLst>
                </a:gridCol>
                <a:gridCol w="7025172">
                  <a:extLst>
                    <a:ext uri="{9D8B030D-6E8A-4147-A177-3AD203B41FA5}">
                      <a16:colId xmlns:a16="http://schemas.microsoft.com/office/drawing/2014/main" val="2069969200"/>
                    </a:ext>
                  </a:extLst>
                </a:gridCol>
              </a:tblGrid>
              <a:tr h="0">
                <a:tc>
                  <a:txBody>
                    <a:bodyPr/>
                    <a:lstStyle/>
                    <a:p>
                      <a:pPr fontAlgn="base">
                        <a:lnSpc>
                          <a:spcPct val="100000"/>
                        </a:lnSpc>
                        <a:spcAft>
                          <a:spcPts val="0"/>
                        </a:spcAft>
                        <a:buNone/>
                        <a:tabLst>
                          <a:tab pos="450215" algn="l"/>
                          <a:tab pos="630555" algn="l"/>
                        </a:tabLst>
                      </a:pPr>
                      <a:r>
                        <a:rPr lang="pt-BR" sz="2150" b="0" kern="100" dirty="0">
                          <a:solidFill>
                            <a:schemeClr val="tx1"/>
                          </a:solidFill>
                          <a:effectLst/>
                          <a:latin typeface="Arial Narrow" panose="020B0606020202030204" pitchFamily="34" charset="0"/>
                        </a:rPr>
                        <a:t>(1) Introduzir um esclarecimento.</a:t>
                      </a:r>
                      <a:endParaRPr lang="pt-BR" sz="2150" b="0" kern="100" dirty="0">
                        <a:solidFill>
                          <a:schemeClr val="tx1"/>
                        </a:solidFill>
                        <a:effectLst/>
                        <a:latin typeface="Arial Narrow" panose="020B060602020203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buNone/>
                      </a:pPr>
                      <a:r>
                        <a:rPr lang="pt-BR" sz="2150" b="0" kern="100" dirty="0">
                          <a:solidFill>
                            <a:schemeClr val="tx1"/>
                          </a:solidFill>
                          <a:effectLst/>
                          <a:latin typeface="Arial Narrow" panose="020B0606020202030204" pitchFamily="34" charset="0"/>
                        </a:rPr>
                        <a:t>(   ) “Faço uso adequado e ético das tecnologias de informação na minha prática profissional?” – Ponto de Interrogação</a:t>
                      </a:r>
                      <a:endParaRPr lang="pt-BR" sz="215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8302004"/>
                  </a:ext>
                </a:extLst>
              </a:tr>
              <a:tr h="0">
                <a:tc>
                  <a:txBody>
                    <a:bodyPr/>
                    <a:lstStyle/>
                    <a:p>
                      <a:pPr fontAlgn="base">
                        <a:lnSpc>
                          <a:spcPct val="100000"/>
                        </a:lnSpc>
                        <a:spcAft>
                          <a:spcPts val="0"/>
                        </a:spcAft>
                        <a:buNone/>
                        <a:tabLst>
                          <a:tab pos="450215" algn="l"/>
                          <a:tab pos="630555" algn="l"/>
                        </a:tabLst>
                      </a:pPr>
                      <a:r>
                        <a:rPr lang="pt-BR" sz="2150" b="0" kern="100" dirty="0">
                          <a:solidFill>
                            <a:schemeClr val="tx1"/>
                          </a:solidFill>
                          <a:effectLst/>
                          <a:latin typeface="Arial Narrow" panose="020B0606020202030204" pitchFamily="34" charset="0"/>
                        </a:rPr>
                        <a:t>(2) Estimular uma reflexão.</a:t>
                      </a:r>
                      <a:endParaRPr lang="pt-BR" sz="2150" b="0" kern="100" dirty="0">
                        <a:solidFill>
                          <a:schemeClr val="tx1"/>
                        </a:solidFill>
                        <a:effectLst/>
                        <a:latin typeface="Arial Narrow" panose="020B060602020203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base">
                        <a:lnSpc>
                          <a:spcPct val="100000"/>
                        </a:lnSpc>
                        <a:spcAft>
                          <a:spcPts val="0"/>
                        </a:spcAft>
                        <a:buNone/>
                        <a:tabLst>
                          <a:tab pos="450215" algn="l"/>
                          <a:tab pos="630555" algn="l"/>
                        </a:tabLst>
                      </a:pPr>
                      <a:r>
                        <a:rPr lang="pt-BR" sz="2150" b="0" kern="100" dirty="0">
                          <a:solidFill>
                            <a:schemeClr val="tx1"/>
                          </a:solidFill>
                          <a:effectLst/>
                          <a:latin typeface="Arial Narrow" panose="020B0606020202030204" pitchFamily="34" charset="0"/>
                        </a:rPr>
                        <a:t>(   ) “Seguindo uma regra básica que o profissional precisa estar em movimento, quem “não é visto não é lembrado”...” - Aspas</a:t>
                      </a:r>
                      <a:endParaRPr lang="pt-BR" sz="2150" b="0" kern="100" dirty="0">
                        <a:solidFill>
                          <a:schemeClr val="tx1"/>
                        </a:solidFill>
                        <a:effectLst/>
                        <a:latin typeface="Arial Narrow" panose="020B0606020202030204" pitchFamily="34"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1975512"/>
                  </a:ext>
                </a:extLst>
              </a:tr>
              <a:tr h="0">
                <a:tc>
                  <a:txBody>
                    <a:bodyPr/>
                    <a:lstStyle/>
                    <a:p>
                      <a:pPr fontAlgn="base">
                        <a:lnSpc>
                          <a:spcPct val="100000"/>
                        </a:lnSpc>
                        <a:spcAft>
                          <a:spcPts val="0"/>
                        </a:spcAft>
                        <a:buNone/>
                        <a:tabLst>
                          <a:tab pos="450215" algn="l"/>
                          <a:tab pos="630555" algn="l"/>
                        </a:tabLst>
                      </a:pPr>
                      <a:r>
                        <a:rPr lang="pt-BR" sz="2150" b="0" kern="100">
                          <a:solidFill>
                            <a:schemeClr val="tx1"/>
                          </a:solidFill>
                          <a:effectLst/>
                          <a:latin typeface="Arial Narrow" panose="020B0606020202030204" pitchFamily="34" charset="0"/>
                        </a:rPr>
                        <a:t>(3) Dar destaque a uma expressão.</a:t>
                      </a:r>
                      <a:endParaRPr lang="pt-BR" sz="2150" b="0" kern="100">
                        <a:solidFill>
                          <a:schemeClr val="tx1"/>
                        </a:solidFill>
                        <a:effectLst/>
                        <a:latin typeface="Arial Narrow" panose="020B0606020202030204" pitchFamily="34"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base">
                        <a:lnSpc>
                          <a:spcPct val="100000"/>
                        </a:lnSpc>
                        <a:spcAft>
                          <a:spcPts val="0"/>
                        </a:spcAft>
                        <a:buNone/>
                        <a:tabLst>
                          <a:tab pos="450215" algn="l"/>
                          <a:tab pos="630555" algn="l"/>
                        </a:tabLst>
                      </a:pPr>
                      <a:r>
                        <a:rPr lang="pt-BR" sz="2150" b="0" kern="100" dirty="0">
                          <a:solidFill>
                            <a:schemeClr val="tx1"/>
                          </a:solidFill>
                          <a:effectLst/>
                          <a:latin typeface="Arial Narrow" panose="020B0606020202030204" pitchFamily="34" charset="0"/>
                        </a:rPr>
                        <a:t>(   ) “Sobre o TikTok, temos pesquisas recentes com dados do seu sucesso exponencial: foi o App mais baixado dos últimos dois anos no mundo ocidental. ...” – Dois pontos</a:t>
                      </a:r>
                      <a:endParaRPr lang="pt-BR" sz="2150" b="0" kern="100" dirty="0">
                        <a:solidFill>
                          <a:schemeClr val="tx1"/>
                        </a:solidFill>
                        <a:effectLst/>
                        <a:latin typeface="Arial Narrow" panose="020B0606020202030204" pitchFamily="34"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7118013"/>
                  </a:ext>
                </a:extLst>
              </a:tr>
            </a:tbl>
          </a:graphicData>
        </a:graphic>
      </p:graphicFrame>
    </p:spTree>
    <p:extLst>
      <p:ext uri="{BB962C8B-B14F-4D97-AF65-F5344CB8AC3E}">
        <p14:creationId xmlns:p14="http://schemas.microsoft.com/office/powerpoint/2010/main" val="15387070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3868EA4-E4CF-2D4C-FD56-2017D884F8C4}"/>
              </a:ext>
            </a:extLst>
          </p:cNvPr>
          <p:cNvSpPr txBox="1"/>
          <p:nvPr/>
        </p:nvSpPr>
        <p:spPr>
          <a:xfrm>
            <a:off x="331694" y="1038937"/>
            <a:ext cx="11546541" cy="430887"/>
          </a:xfrm>
          <a:prstGeom prst="rect">
            <a:avLst/>
          </a:prstGeom>
          <a:noFill/>
        </p:spPr>
        <p:txBody>
          <a:bodyPr wrap="square">
            <a:spAutoFit/>
          </a:bodyPr>
          <a:lstStyle/>
          <a:p>
            <a:r>
              <a:rPr lang="pt-BR" sz="22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F26618CB-F242-A8DC-05CC-3D13AD338EE4}"/>
              </a:ext>
            </a:extLst>
          </p:cNvPr>
          <p:cNvGraphicFramePr>
            <a:graphicFrameLocks noGrp="1"/>
          </p:cNvGraphicFramePr>
          <p:nvPr>
            <p:extLst>
              <p:ext uri="{D42A27DB-BD31-4B8C-83A1-F6EECF244321}">
                <p14:modId xmlns:p14="http://schemas.microsoft.com/office/powerpoint/2010/main" val="4178327769"/>
              </p:ext>
            </p:extLst>
          </p:nvPr>
        </p:nvGraphicFramePr>
        <p:xfrm>
          <a:off x="331694" y="662608"/>
          <a:ext cx="11546541" cy="376746"/>
        </p:xfrm>
        <a:graphic>
          <a:graphicData uri="http://schemas.openxmlformats.org/drawingml/2006/table">
            <a:tbl>
              <a:tblPr firstRow="1" firstCol="1" bandRow="1"/>
              <a:tblGrid>
                <a:gridCol w="11546541">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49444A03-3F44-F996-9A3C-96608F844B77}"/>
              </a:ext>
            </a:extLst>
          </p:cNvPr>
          <p:cNvSpPr txBox="1"/>
          <p:nvPr/>
        </p:nvSpPr>
        <p:spPr>
          <a:xfrm>
            <a:off x="331694" y="1537998"/>
            <a:ext cx="11546540" cy="1107996"/>
          </a:xfrm>
          <a:prstGeom prst="rect">
            <a:avLst/>
          </a:prstGeom>
          <a:noFill/>
        </p:spPr>
        <p:txBody>
          <a:bodyPr wrap="square">
            <a:spAutoFit/>
          </a:bodyPr>
          <a:lstStyle/>
          <a:p>
            <a:pPr algn="just">
              <a:spcAft>
                <a:spcPts val="6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Leia o texto.</a:t>
            </a:r>
          </a:p>
          <a:p>
            <a:pPr algn="just">
              <a:spcAft>
                <a:spcPts val="600"/>
              </a:spcAft>
              <a:buNone/>
            </a:pPr>
            <a:r>
              <a:rPr lang="pt-BR" sz="10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spcAft>
                <a:spcPts val="600"/>
              </a:spcAf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Texto II</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8EDC3130-3A90-9553-11D5-B29C1D1FFFE4}"/>
              </a:ext>
            </a:extLst>
          </p:cNvPr>
          <p:cNvSpPr txBox="1"/>
          <p:nvPr/>
        </p:nvSpPr>
        <p:spPr>
          <a:xfrm>
            <a:off x="331694" y="2479944"/>
            <a:ext cx="11528612" cy="4216539"/>
          </a:xfrm>
          <a:prstGeom prst="rect">
            <a:avLst/>
          </a:prstGeom>
          <a:noFill/>
        </p:spPr>
        <p:txBody>
          <a:bodyPr wrap="square">
            <a:spAutoFit/>
          </a:bodyPr>
          <a:lstStyle/>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Plantar árvores dá mais prazer do que fazer filmes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i="1" kern="100" dirty="0">
                <a:effectLst/>
                <a:latin typeface="Arial Narrow" panose="020B0606020202030204" pitchFamily="34" charset="0"/>
                <a:ea typeface="Aptos" panose="020B0004020202020204" pitchFamily="34" charset="0"/>
                <a:cs typeface="Times New Roman" panose="02020603050405020304" pitchFamily="18" charset="0"/>
              </a:rPr>
              <a:t>O cineasta paulista Fernando Meirelles concilia o cinema com o ativismo em defesa das florestas e dedica boa parte do seu tempo a acompanhar as questões ecológicas.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Aos 56 anos, o cineasta Fernando Meirelles integra a galeria dos melhores diretores do cinema brasileiro. Entusiasta de filmes experimentais na juventude criou programas para a televisão, trabalhou com publicidade e dirigiu sucessos como Cidade de Deus, em que usou a estética dos videoclipes para retratar a violência no Rio de Janeiro – obra que concorreu ao Oscar de melhor filme estrangeiro em 2004.</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Tanto quanto o cinema, Meirelles sempre se interessou por ecologia. Há anos vem se dedicando a um projeto de reflorestamento das matas ciliares da sua Fazenda Rifaina, em Rifaina, no interior de São Paulo. Já replantou 2,8 hectares com 3 mil mudas de 32 espécies de árvores nativas, das quais muito se orgulha, e vai continuar plantando. “Continuo melhorando meu viveiro de mudas nativas. Isso me dá mais</a:t>
            </a:r>
          </a:p>
        </p:txBody>
      </p:sp>
    </p:spTree>
    <p:extLst>
      <p:ext uri="{BB962C8B-B14F-4D97-AF65-F5344CB8AC3E}">
        <p14:creationId xmlns:p14="http://schemas.microsoft.com/office/powerpoint/2010/main" val="24124762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A3BDB-E27A-7666-40F0-167B9C1D0E92}"/>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B2FA6617-C7C4-7146-2FF1-5EEFACAB9B1F}"/>
              </a:ext>
            </a:extLst>
          </p:cNvPr>
          <p:cNvSpPr txBox="1"/>
          <p:nvPr/>
        </p:nvSpPr>
        <p:spPr>
          <a:xfrm>
            <a:off x="331694" y="731827"/>
            <a:ext cx="11528612" cy="5632311"/>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satisfação do que fazer filmes”, afirma. Nesta entrevista, Meirelles revela que não está nada satisfeito com os rumos do Brasil.</a:t>
            </a:r>
          </a:p>
          <a:p>
            <a:pPr algn="just">
              <a:buNone/>
            </a:pPr>
            <a:endParaRPr lang="pt-BR" sz="1500" kern="1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latin typeface="Arial Narrow" panose="020B0606020202030204" pitchFamily="34" charset="0"/>
              </a:rPr>
              <a:t>Precisamos mudar de cultura para adequar nossa civilização aos limites do planeta?</a:t>
            </a:r>
            <a:endParaRPr lang="pt-BR" sz="2300" dirty="0">
              <a:latin typeface="Arial Narrow" panose="020B0606020202030204" pitchFamily="34" charset="0"/>
            </a:endParaRPr>
          </a:p>
          <a:p>
            <a:pPr algn="just"/>
            <a:r>
              <a:rPr lang="pt-BR" sz="2300" dirty="0">
                <a:latin typeface="Arial Narrow" panose="020B0606020202030204" pitchFamily="34" charset="0"/>
              </a:rPr>
              <a:t>Sabemos que precisaríamos dos recursos de três planetas para a população atual alcançar os padrões de consumo do Primeiro Mundo. Esse parece ser o objetivo de todos os governos e habitantes. Mas está claro que essas aspirações não cabem no espaço que temos. Apesar de muitos estudos anunciando a falta iminente de minérios, de peixes ou de água potável, nossa sociedade não sabe existir sem crescer.</a:t>
            </a:r>
          </a:p>
          <a:p>
            <a:pPr algn="just"/>
            <a:r>
              <a:rPr lang="pt-BR" sz="2300" dirty="0">
                <a:latin typeface="Arial Narrow" panose="020B0606020202030204" pitchFamily="34" charset="0"/>
              </a:rPr>
              <a:t>[...]</a:t>
            </a:r>
          </a:p>
          <a:p>
            <a:pPr algn="just"/>
            <a:r>
              <a:rPr lang="pt-BR" sz="2300" b="1" dirty="0">
                <a:latin typeface="Arial Narrow" panose="020B0606020202030204" pitchFamily="34" charset="0"/>
              </a:rPr>
              <a:t>Há pessimismo sobre o esforço para se controlar as mudanças climáticas. Estamos numa corrida contra o tempo?</a:t>
            </a:r>
            <a:endParaRPr lang="pt-BR" sz="2300" dirty="0">
              <a:latin typeface="Arial Narrow" panose="020B0606020202030204" pitchFamily="34" charset="0"/>
            </a:endParaRPr>
          </a:p>
          <a:p>
            <a:pPr algn="just"/>
            <a:r>
              <a:rPr lang="pt-BR" sz="2300" dirty="0">
                <a:latin typeface="Arial Narrow" panose="020B0606020202030204" pitchFamily="34" charset="0"/>
              </a:rPr>
              <a:t>Alguns cientistas dizem que estamos quase no ponto em que o processo de aquecimento se torna irreversível. Outros, que já ultrapassamos. Em 2000 estava claro que para o planeta não esquentar 2º centígrados até 2050 as emissões de carbono teriam que ser reduzidas em 2% ao ano, ao longo da década. Não aconteceu. Há indícios claros de que algo está mudando muito mais rapidamente do que se previa.</a:t>
            </a:r>
          </a:p>
        </p:txBody>
      </p:sp>
    </p:spTree>
    <p:extLst>
      <p:ext uri="{BB962C8B-B14F-4D97-AF65-F5344CB8AC3E}">
        <p14:creationId xmlns:p14="http://schemas.microsoft.com/office/powerpoint/2010/main" val="7700609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BAB9D-0FE0-226B-1222-CD02081568F6}"/>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E4B28519-69D5-C77F-4017-F7C6ADD40E7A}"/>
              </a:ext>
            </a:extLst>
          </p:cNvPr>
          <p:cNvSpPr txBox="1"/>
          <p:nvPr/>
        </p:nvSpPr>
        <p:spPr>
          <a:xfrm>
            <a:off x="331694" y="731827"/>
            <a:ext cx="11528612" cy="5770811"/>
          </a:xfrm>
          <a:prstGeom prst="rect">
            <a:avLst/>
          </a:prstGeom>
          <a:noFill/>
        </p:spPr>
        <p:txBody>
          <a:bodyPr wrap="square">
            <a:spAutoFit/>
          </a:bodyPr>
          <a:lstStyle/>
          <a:p>
            <a:pPr algn="just"/>
            <a:r>
              <a:rPr lang="pt-BR" sz="2300" dirty="0">
                <a:latin typeface="Arial Narrow" panose="020B0606020202030204" pitchFamily="34" charset="0"/>
              </a:rPr>
              <a:t>[...]</a:t>
            </a:r>
          </a:p>
          <a:p>
            <a:pPr algn="just"/>
            <a:r>
              <a:rPr lang="pt-BR" sz="2300" b="1" dirty="0">
                <a:latin typeface="Arial Narrow" panose="020B0606020202030204" pitchFamily="34" charset="0"/>
              </a:rPr>
              <a:t>Qual é sua atitude diante do automóvel, da bicicleta e dos meios de transporte urbanos?</a:t>
            </a:r>
            <a:endParaRPr lang="pt-BR" sz="2300" dirty="0">
              <a:latin typeface="Arial Narrow" panose="020B0606020202030204" pitchFamily="34" charset="0"/>
            </a:endParaRPr>
          </a:p>
          <a:p>
            <a:pPr algn="just"/>
            <a:r>
              <a:rPr lang="pt-BR" sz="2300" dirty="0">
                <a:latin typeface="Arial Narrow" panose="020B0606020202030204" pitchFamily="34" charset="0"/>
              </a:rPr>
              <a:t>Moro fora da cidade de São Paulo, num lugar que, infelizmente, não tem opção de transporte público. Organizei minha vida para não ter que sair de casa todos os dias. Quando tenho que ir ao centro, deixo meu carro próximo a uma estação e vou de metrô. Quase não uso ônibus, devido à falta de qualidade do serviço – não há corredores de trânsito, as viagens são muito demoradas, há poluição –, mas seria um usuário assíduo se houvesse opção melhor. Fora do Brasil, raramente tomo táxi. Só uso bicicleta ou transporte público. Em Los Angeles sou obrigado a alugar carro, pois, como aqui, as opções de transporte público são pouco eficientes.</a:t>
            </a:r>
          </a:p>
          <a:p>
            <a:pPr algn="just"/>
            <a:r>
              <a:rPr lang="pt-BR" sz="2300" dirty="0">
                <a:latin typeface="Arial Narrow" panose="020B0606020202030204" pitchFamily="34" charset="0"/>
              </a:rPr>
              <a:t>[...]</a:t>
            </a:r>
          </a:p>
          <a:p>
            <a:pPr algn="just"/>
            <a:r>
              <a:rPr lang="pt-BR" sz="2300" b="1" dirty="0">
                <a:latin typeface="Arial Narrow" panose="020B0606020202030204" pitchFamily="34" charset="0"/>
              </a:rPr>
              <a:t>O cinema pode mitigar as emissões de carbono?</a:t>
            </a:r>
            <a:endParaRPr lang="pt-BR" sz="2300" dirty="0">
              <a:latin typeface="Arial Narrow" panose="020B0606020202030204" pitchFamily="34" charset="0"/>
            </a:endParaRPr>
          </a:p>
          <a:p>
            <a:pPr algn="just"/>
            <a:r>
              <a:rPr lang="pt-BR" sz="2300" dirty="0">
                <a:latin typeface="Arial Narrow" panose="020B0606020202030204" pitchFamily="34" charset="0"/>
              </a:rPr>
              <a:t>Como toda forma de comunicação, o cinema pode ajudar a mudar comportamentos ao informar e tocar as pessoas. Lembro que fiquei extremamente impactado ao assistir a filmes como o francês Home – nosso Planeta, nossa casa ou o norte-americano Food Inc. São filmes sensacionais a respeito dos temas desta entrevista. Deixo a recomendação aos leitores. (Por Maria da Paz </a:t>
            </a:r>
            <a:r>
              <a:rPr lang="pt-BR" sz="2300" dirty="0" err="1">
                <a:latin typeface="Arial Narrow" panose="020B0606020202030204" pitchFamily="34" charset="0"/>
              </a:rPr>
              <a:t>Trefaut</a:t>
            </a:r>
            <a:r>
              <a:rPr lang="pt-BR" sz="2300" dirty="0">
                <a:latin typeface="Arial Narrow" panose="020B0606020202030204" pitchFamily="34" charset="0"/>
              </a:rPr>
              <a:t>)</a:t>
            </a:r>
          </a:p>
          <a:p>
            <a:pPr algn="r"/>
            <a:endParaRPr lang="pt-BR" sz="500" dirty="0">
              <a:latin typeface="Arial Narrow" panose="020B0606020202030204" pitchFamily="34" charset="0"/>
            </a:endParaRPr>
          </a:p>
          <a:p>
            <a:pPr algn="r"/>
            <a:r>
              <a:rPr lang="pt-BR" sz="1200" dirty="0">
                <a:latin typeface="Arial Narrow" panose="020B0606020202030204" pitchFamily="34" charset="0"/>
              </a:rPr>
              <a:t>Disponível em: https://revistaplaneta.com.br/plantar-arvores-da-mais-prazer-do-que-fazer-filmes. Acesso em: 23 jun. 2025.</a:t>
            </a:r>
          </a:p>
        </p:txBody>
      </p:sp>
    </p:spTree>
    <p:extLst>
      <p:ext uri="{BB962C8B-B14F-4D97-AF65-F5344CB8AC3E}">
        <p14:creationId xmlns:p14="http://schemas.microsoft.com/office/powerpoint/2010/main" val="5418099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D7305-1CFA-FDC0-FDF7-467454946A8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533209C-F31C-D2A9-07F3-7049B758D061}"/>
              </a:ext>
            </a:extLst>
          </p:cNvPr>
          <p:cNvSpPr txBox="1"/>
          <p:nvPr/>
        </p:nvSpPr>
        <p:spPr>
          <a:xfrm>
            <a:off x="340659" y="968069"/>
            <a:ext cx="11510682" cy="5262979"/>
          </a:xfrm>
          <a:prstGeom prst="rect">
            <a:avLst/>
          </a:prstGeom>
          <a:noFill/>
        </p:spPr>
        <p:txBody>
          <a:bodyPr wrap="square">
            <a:spAutoFit/>
          </a:bodyPr>
          <a:lstStyle/>
          <a:p>
            <a:pPr algn="jus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Quem é a entrevistadora e quem é o entrevistado no texto II? Como as falas do entrevistador e do entrevistado aparecem no texto?</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Qual é o assunto abordado no texto?</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13</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Qual é a finalidade que o texto II tem?</a:t>
            </a:r>
          </a:p>
          <a:p>
            <a:pPr marL="457200" indent="-457200" algn="just">
              <a:buAutoNum type="alphaUcParenBoth"/>
            </a:pPr>
            <a:r>
              <a:rPr lang="pt-BR" sz="2400" dirty="0">
                <a:effectLst/>
                <a:latin typeface="Arial Narrow" panose="020B0606020202030204" pitchFamily="34" charset="0"/>
                <a:ea typeface="Aptos" panose="020B0004020202020204" pitchFamily="34" charset="0"/>
                <a:cs typeface="Times New Roman" panose="02020603050405020304" pitchFamily="18" charset="0"/>
              </a:rPr>
              <a:t>debater sobre o tema meio ambiente.</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(B) noticiar um fato sobre o meio ambiente.</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(C) narrar uma história sobre o cinema brasileiro.</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(D) organizar informações e conceitos sobre o meio ambiente.</a:t>
            </a:r>
          </a:p>
          <a:p>
            <a:pPr algn="just"/>
            <a:endParaRPr lang="pt-BR" sz="2400" dirty="0">
              <a:latin typeface="Arial Narrow" panose="020B0606020202030204" pitchFamily="34" charset="0"/>
              <a:cs typeface="Times New Roman" panose="02020603050405020304" pitchFamily="18" charset="0"/>
            </a:endParaRPr>
          </a:p>
          <a:p>
            <a:pPr algn="just"/>
            <a:r>
              <a:rPr lang="pt-BR" sz="2400" b="1" dirty="0">
                <a:latin typeface="Arial Narrow" panose="020B0606020202030204" pitchFamily="34" charset="0"/>
              </a:rPr>
              <a:t>14</a:t>
            </a:r>
            <a:r>
              <a:rPr lang="pt-BR" sz="2400" dirty="0">
                <a:latin typeface="Arial Narrow" panose="020B0606020202030204" pitchFamily="34" charset="0"/>
              </a:rPr>
              <a:t>. Considerando que a revista "Planeta" é dirigida a um público com acesso a produtos culturais, a escolha do título está relacionada ao perfil do público da revista? Por quê?</a:t>
            </a:r>
          </a:p>
          <a:p>
            <a:pPr algn="just"/>
            <a:endParaRPr lang="pt-BR" sz="2400" dirty="0">
              <a:latin typeface="Arial Narrow" panose="020B0606020202030204" pitchFamily="34" charset="0"/>
            </a:endParaRPr>
          </a:p>
        </p:txBody>
      </p:sp>
    </p:spTree>
    <p:extLst>
      <p:ext uri="{BB962C8B-B14F-4D97-AF65-F5344CB8AC3E}">
        <p14:creationId xmlns:p14="http://schemas.microsoft.com/office/powerpoint/2010/main" val="7904941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E6118-B20D-7EBD-E53D-96BBB4634231}"/>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1E2FEEB-E035-ABCE-72C8-0473A3F3BB2B}"/>
              </a:ext>
            </a:extLst>
          </p:cNvPr>
          <p:cNvSpPr txBox="1"/>
          <p:nvPr/>
        </p:nvSpPr>
        <p:spPr>
          <a:xfrm>
            <a:off x="336176" y="988515"/>
            <a:ext cx="11519647" cy="4524315"/>
          </a:xfrm>
          <a:prstGeom prst="rect">
            <a:avLst/>
          </a:prstGeom>
          <a:noFill/>
        </p:spPr>
        <p:txBody>
          <a:bodyPr wrap="square">
            <a:spAutoFit/>
          </a:bodyPr>
          <a:lstStyle/>
          <a:p>
            <a:pPr>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15</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 linguagem utilizada pela entrevistadora e pelo entrevistado é</a:t>
            </a:r>
          </a:p>
          <a:p>
            <a:pPr>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formal.</a:t>
            </a:r>
          </a:p>
          <a:p>
            <a:pPr>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técnica.</a:t>
            </a:r>
          </a:p>
          <a:p>
            <a:pPr>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jurídica.</a:t>
            </a:r>
          </a:p>
          <a:p>
            <a:pPr>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informal.</a:t>
            </a:r>
          </a:p>
          <a:p>
            <a:pPr>
              <a:buNone/>
            </a:pPr>
            <a:br>
              <a:rPr lang="pt-BR" sz="24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16</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Qual é o ponto de vista do entrevistado sobre a "limitação dos recursos do planeta"?</a:t>
            </a:r>
          </a:p>
          <a:p>
            <a:pPr>
              <a:buNone/>
            </a:pPr>
            <a:br>
              <a:rPr lang="pt-BR" sz="24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17</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O que o entrevistado fala sobre "controle das mudanças climáticas"?</a:t>
            </a:r>
            <a:br>
              <a:rPr lang="pt-BR" sz="2400" kern="100" dirty="0">
                <a:effectLst/>
                <a:latin typeface="Arial Narrow" panose="020B0606020202030204" pitchFamily="34" charset="0"/>
                <a:ea typeface="Aptos" panose="020B0004020202020204" pitchFamily="34" charset="0"/>
                <a:cs typeface="Times New Roman" panose="02020603050405020304" pitchFamily="18" charset="0"/>
              </a:rPr>
            </a:br>
            <a:br>
              <a:rPr lang="pt-BR" sz="24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18</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Há alguma pergunta da entrevistadora que relaciona cinema com meio ambiente? Qual o propósito dessa pergunta?</a:t>
            </a:r>
          </a:p>
        </p:txBody>
      </p:sp>
    </p:spTree>
    <p:extLst>
      <p:ext uri="{BB962C8B-B14F-4D97-AF65-F5344CB8AC3E}">
        <p14:creationId xmlns:p14="http://schemas.microsoft.com/office/powerpoint/2010/main" val="32221287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FAA4F-7362-3CD2-84CE-049F3745082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66201EC-1099-1D8A-11E3-DAB9D406FBF7}"/>
              </a:ext>
            </a:extLst>
          </p:cNvPr>
          <p:cNvSpPr txBox="1"/>
          <p:nvPr/>
        </p:nvSpPr>
        <p:spPr>
          <a:xfrm>
            <a:off x="340659" y="879157"/>
            <a:ext cx="11510682" cy="5262979"/>
          </a:xfrm>
          <a:prstGeom prst="rect">
            <a:avLst/>
          </a:prstGeom>
          <a:noFill/>
        </p:spPr>
        <p:txBody>
          <a:bodyPr wrap="square">
            <a:spAutoFit/>
          </a:bodyPr>
          <a:lstStyle/>
          <a:p>
            <a:pPr algn="jus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19</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Há uma opinião, predominantemente, no trecho:</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 um projeto de reflorestamento das matas ciliares da sua Fazenda Rifaina, ...”</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“Cidade de Deus – obra que concorreu ao Oscar de melhor filme estrangeiro em 2004.”</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“Continuo melhorando meu viveiro de mudas nativas. Isso me dá mais satisfação do que fazer filmes”.</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 para o planeta não esquentar 2º centígrados até 2050 as emissões de carbono teriam que ser reduzidas em 2% ao ano ...”</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20</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No trecho “... </a:t>
            </a:r>
            <a:r>
              <a:rPr lang="pt-BR" sz="2400" b="1" u="sng" kern="100" dirty="0">
                <a:effectLst/>
                <a:latin typeface="Arial Narrow" panose="020B0606020202030204" pitchFamily="34" charset="0"/>
                <a:ea typeface="Aptos" panose="020B0004020202020204" pitchFamily="34" charset="0"/>
                <a:cs typeface="Times New Roman" panose="02020603050405020304" pitchFamily="18" charset="0"/>
              </a:rPr>
              <a:t>mas</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seria um usuário assíduo </a:t>
            </a:r>
            <a:r>
              <a:rPr lang="pt-BR" sz="2400" b="1" u="sng" kern="100" dirty="0">
                <a:effectLst/>
                <a:latin typeface="Arial Narrow" panose="020B0606020202030204" pitchFamily="34" charset="0"/>
                <a:ea typeface="Aptos" panose="020B0004020202020204" pitchFamily="34" charset="0"/>
                <a:cs typeface="Times New Roman" panose="02020603050405020304" pitchFamily="18" charset="0"/>
              </a:rPr>
              <a:t>se</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houvesse opção melhor.”, as palavras em destaque estabelecem, respectivamente, relações de</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adição e conclusão.</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oposição e condição.</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conclusão e concessão.</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alternância e finalidade.</a:t>
            </a:r>
          </a:p>
        </p:txBody>
      </p:sp>
    </p:spTree>
    <p:extLst>
      <p:ext uri="{BB962C8B-B14F-4D97-AF65-F5344CB8AC3E}">
        <p14:creationId xmlns:p14="http://schemas.microsoft.com/office/powerpoint/2010/main" val="40617322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F06ED-EC14-D20C-3D06-CEEA88564AE9}"/>
            </a:ext>
          </a:extLst>
        </p:cNvPr>
        <p:cNvGrpSpPr/>
        <p:nvPr/>
      </p:nvGrpSpPr>
      <p:grpSpPr>
        <a:xfrm>
          <a:off x="0" y="0"/>
          <a:ext cx="0" cy="0"/>
          <a:chOff x="0" y="0"/>
          <a:chExt cx="0" cy="0"/>
        </a:xfrm>
      </p:grpSpPr>
      <p:pic>
        <p:nvPicPr>
          <p:cNvPr id="2" name="Imagem 1" descr="Uma imagem contendo Texto&#10;&#10;Descrição gerada automaticamente">
            <a:extLst>
              <a:ext uri="{FF2B5EF4-FFF2-40B4-BE49-F238E27FC236}">
                <a16:creationId xmlns:a16="http://schemas.microsoft.com/office/drawing/2014/main" id="{1671B017-3E8B-A4C7-3C52-1D4DFA207BC4}"/>
              </a:ext>
            </a:extLst>
          </p:cNvPr>
          <p:cNvPicPr>
            <a:picLocks noChangeAspect="1"/>
          </p:cNvPicPr>
          <p:nvPr/>
        </p:nvPicPr>
        <p:blipFill>
          <a:blip r:embed="rId2"/>
          <a:stretch>
            <a:fillRect/>
          </a:stretch>
        </p:blipFill>
        <p:spPr>
          <a:xfrm>
            <a:off x="348503" y="502023"/>
            <a:ext cx="3649756" cy="911628"/>
          </a:xfrm>
          <a:prstGeom prst="rect">
            <a:avLst/>
          </a:prstGeom>
        </p:spPr>
      </p:pic>
      <p:sp>
        <p:nvSpPr>
          <p:cNvPr id="4" name="CaixaDeTexto 3">
            <a:extLst>
              <a:ext uri="{FF2B5EF4-FFF2-40B4-BE49-F238E27FC236}">
                <a16:creationId xmlns:a16="http://schemas.microsoft.com/office/drawing/2014/main" id="{C12EB626-7387-F59A-6372-48ADACC6B920}"/>
              </a:ext>
            </a:extLst>
          </p:cNvPr>
          <p:cNvSpPr txBox="1"/>
          <p:nvPr/>
        </p:nvSpPr>
        <p:spPr>
          <a:xfrm>
            <a:off x="348503" y="1413651"/>
            <a:ext cx="11520768" cy="446276"/>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21</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(CAED) Leia o texto abaixo.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97D4E735-79AE-EB1B-4EE5-E8D9A3BEF0F1}"/>
              </a:ext>
            </a:extLst>
          </p:cNvPr>
          <p:cNvSpPr txBox="1"/>
          <p:nvPr/>
        </p:nvSpPr>
        <p:spPr>
          <a:xfrm>
            <a:off x="322729" y="1859927"/>
            <a:ext cx="11520768" cy="4693593"/>
          </a:xfrm>
          <a:prstGeom prst="rect">
            <a:avLst/>
          </a:prstGeom>
          <a:noFill/>
          <a:ln>
            <a:solidFill>
              <a:schemeClr val="tx1"/>
            </a:solidFill>
          </a:ln>
        </p:spPr>
        <p:txBody>
          <a:bodyPr wrap="square">
            <a:spAutoFit/>
          </a:bodyPr>
          <a:lstStyle/>
          <a:p>
            <a:pPr algn="ctr">
              <a:buNone/>
            </a:pPr>
            <a:r>
              <a:rPr lang="pt-BR" sz="2300" b="1" dirty="0">
                <a:solidFill>
                  <a:srgbClr val="000000"/>
                </a:solidFill>
                <a:effectLst/>
                <a:latin typeface="Arial Narrow" panose="020B0606020202030204" pitchFamily="34" charset="0"/>
                <a:ea typeface="Aptos" panose="020B0004020202020204" pitchFamily="34" charset="0"/>
              </a:rPr>
              <a:t>Leia entrevista com professor que fez dicionário com definições de crianças</a:t>
            </a:r>
            <a:endParaRPr lang="pt-BR" sz="2300" dirty="0">
              <a:solidFill>
                <a:srgbClr val="000000"/>
              </a:solidFill>
              <a:effectLst/>
              <a:latin typeface="Arial Narrow" panose="020B0606020202030204" pitchFamily="34" charset="0"/>
              <a:ea typeface="Aptos" panose="020B0004020202020204" pitchFamily="34" charset="0"/>
            </a:endParaRPr>
          </a:p>
          <a:p>
            <a:pPr indent="538163" algn="just">
              <a:buNone/>
            </a:pPr>
            <a:r>
              <a:rPr lang="pt-BR" sz="2300" dirty="0">
                <a:solidFill>
                  <a:srgbClr val="000000"/>
                </a:solidFill>
                <a:effectLst/>
                <a:latin typeface="Arial Narrow" panose="020B0606020202030204" pitchFamily="34" charset="0"/>
                <a:ea typeface="Aptos" panose="020B0004020202020204" pitchFamily="34" charset="0"/>
              </a:rPr>
              <a:t>Confira abaixo entrevista com Javier </a:t>
            </a:r>
            <a:r>
              <a:rPr lang="pt-BR" sz="2300" dirty="0" err="1">
                <a:solidFill>
                  <a:srgbClr val="000000"/>
                </a:solidFill>
                <a:effectLst/>
                <a:latin typeface="Arial Narrow" panose="020B0606020202030204" pitchFamily="34" charset="0"/>
                <a:ea typeface="Aptos" panose="020B0004020202020204" pitchFamily="34" charset="0"/>
              </a:rPr>
              <a:t>Naranjo</a:t>
            </a:r>
            <a:r>
              <a:rPr lang="pt-BR" sz="2300" dirty="0">
                <a:solidFill>
                  <a:srgbClr val="000000"/>
                </a:solidFill>
                <a:effectLst/>
                <a:latin typeface="Arial Narrow" panose="020B0606020202030204" pitchFamily="34" charset="0"/>
                <a:ea typeface="Aptos" panose="020B0004020202020204" pitchFamily="34" charset="0"/>
              </a:rPr>
              <a:t>, que reuniu definições dadas por crianças para diferentes palavras. O resultado foi o livro “Casa das Estrelas”, publicado no Brasil pela editora Foz. </a:t>
            </a:r>
          </a:p>
          <a:p>
            <a:pPr algn="just">
              <a:buNone/>
            </a:pPr>
            <a:r>
              <a:rPr lang="pt-BR" sz="2300" b="1" dirty="0">
                <a:solidFill>
                  <a:srgbClr val="000000"/>
                </a:solidFill>
                <a:effectLst/>
                <a:latin typeface="Arial Narrow" panose="020B0606020202030204" pitchFamily="34" charset="0"/>
                <a:ea typeface="Aptos" panose="020B0004020202020204" pitchFamily="34" charset="0"/>
              </a:rPr>
              <a:t>Folha - Essas definições poderiam ser as mesmas se fossem dadas por crianças de outros países, como Índia, China, Noruega? </a:t>
            </a:r>
            <a:endParaRPr lang="pt-BR" sz="2300" dirty="0">
              <a:solidFill>
                <a:srgbClr val="000000"/>
              </a:solidFill>
              <a:effectLst/>
              <a:latin typeface="Arial Narrow" panose="020B0606020202030204" pitchFamily="34" charset="0"/>
              <a:ea typeface="Aptos" panose="020B0004020202020204" pitchFamily="34" charset="0"/>
            </a:endParaRPr>
          </a:p>
          <a:p>
            <a:pPr algn="just">
              <a:buNone/>
            </a:pPr>
            <a:r>
              <a:rPr lang="pt-BR" sz="2300" dirty="0">
                <a:solidFill>
                  <a:srgbClr val="000000"/>
                </a:solidFill>
                <a:effectLst/>
                <a:latin typeface="Arial Narrow" panose="020B0606020202030204" pitchFamily="34" charset="0"/>
                <a:ea typeface="Aptos" panose="020B0004020202020204" pitchFamily="34" charset="0"/>
              </a:rPr>
              <a:t>Apenas começo a explorar palavras (razão e sentimentos) com crianças de outros países e sou tomado pela sensação, quase certeza, de que ser criança é igual em todas as línguas e em todos os países. Entendo que ser criança é uma forma de estar no mundo. E isto – neles – é o mais comum e o mais profundo. As crianças sonham, imaginam, ocupam a terra com seus jogos tão sérios e sua inocência. Com seu olhar fresco. [...] E em todos os lugares (uns mais, outros menos) sua voz é menosprezada. Por essa condição de serem crianças, creio que as definições poderiam ser as mesmas em todos os lugares, porque seu olhar é o mesmo: agudo e sem complacências. Mudam, isso sim, situações particulares de cada país, e as crianças dão também sua voz para falarmos dessas situações. </a:t>
            </a:r>
          </a:p>
        </p:txBody>
      </p:sp>
    </p:spTree>
    <p:extLst>
      <p:ext uri="{BB962C8B-B14F-4D97-AF65-F5344CB8AC3E}">
        <p14:creationId xmlns:p14="http://schemas.microsoft.com/office/powerpoint/2010/main" val="25479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E9C6D-8A73-A052-1896-A0F93B8BEE5D}"/>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CD100AFD-29A3-17AE-5240-A8A70F16D2D0}"/>
              </a:ext>
            </a:extLst>
          </p:cNvPr>
          <p:cNvSpPr txBox="1"/>
          <p:nvPr/>
        </p:nvSpPr>
        <p:spPr>
          <a:xfrm>
            <a:off x="335616" y="855218"/>
            <a:ext cx="11520768" cy="2923877"/>
          </a:xfrm>
          <a:prstGeom prst="rect">
            <a:avLst/>
          </a:prstGeom>
          <a:noFill/>
          <a:ln>
            <a:solidFill>
              <a:schemeClr val="tx1"/>
            </a:solidFill>
          </a:ln>
        </p:spPr>
        <p:txBody>
          <a:bodyPr wrap="square">
            <a:spAutoFit/>
          </a:bodyPr>
          <a:lstStyle/>
          <a:p>
            <a:pPr algn="just">
              <a:buNone/>
            </a:pPr>
            <a:r>
              <a:rPr lang="pt-BR" sz="2300" b="1" dirty="0">
                <a:solidFill>
                  <a:srgbClr val="000000"/>
                </a:solidFill>
                <a:effectLst/>
                <a:latin typeface="Arial Narrow" panose="020B0606020202030204" pitchFamily="34" charset="0"/>
                <a:ea typeface="Aptos" panose="020B0004020202020204" pitchFamily="34" charset="0"/>
              </a:rPr>
              <a:t>Folha - O que você achou das ilustrações que o livro ganhou? </a:t>
            </a:r>
            <a:endParaRPr lang="pt-BR" sz="2300" dirty="0">
              <a:solidFill>
                <a:srgbClr val="000000"/>
              </a:solidFill>
              <a:effectLst/>
              <a:latin typeface="Arial Narrow" panose="020B0606020202030204" pitchFamily="34" charset="0"/>
              <a:ea typeface="Aptos" panose="020B0004020202020204" pitchFamily="34" charset="0"/>
            </a:endParaRPr>
          </a:p>
          <a:p>
            <a:pPr algn="just">
              <a:buNone/>
            </a:pPr>
            <a:r>
              <a:rPr lang="pt-BR" sz="2300" dirty="0">
                <a:solidFill>
                  <a:srgbClr val="000000"/>
                </a:solidFill>
                <a:effectLst/>
                <a:latin typeface="Arial Narrow" panose="020B0606020202030204" pitchFamily="34" charset="0"/>
                <a:ea typeface="Aptos" panose="020B0004020202020204" pitchFamily="34" charset="0"/>
              </a:rPr>
              <a:t>As ilustrações de Lara </a:t>
            </a:r>
            <a:r>
              <a:rPr lang="pt-BR" sz="2300" dirty="0" err="1">
                <a:solidFill>
                  <a:srgbClr val="000000"/>
                </a:solidFill>
                <a:effectLst/>
                <a:latin typeface="Arial Narrow" panose="020B0606020202030204" pitchFamily="34" charset="0"/>
                <a:ea typeface="Aptos" panose="020B0004020202020204" pitchFamily="34" charset="0"/>
              </a:rPr>
              <a:t>Sabatier</a:t>
            </a:r>
            <a:r>
              <a:rPr lang="pt-BR" sz="2300" dirty="0">
                <a:solidFill>
                  <a:srgbClr val="000000"/>
                </a:solidFill>
                <a:effectLst/>
                <a:latin typeface="Arial Narrow" panose="020B0606020202030204" pitchFamily="34" charset="0"/>
                <a:ea typeface="Aptos" panose="020B0004020202020204" pitchFamily="34" charset="0"/>
              </a:rPr>
              <a:t> acompanham muito bem o livro, porque dialogam o tempo todo com as vozes das crianças. Ela fez várias coisas de que gostei muito: não são propriamente ilustrações para crianças, às vezes, em outras publicações os traços são infantilizados para torná-los, digamos, compreensíveis, menosprezando a inteligência das crianças. Desta vez não.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São ilustrações que chegam a todos e com outra aposta muito interessante: Lara em cada letra do dicionário faz uma história, é seu traço, é claro, mas nele há uma narrativa específica para cada uma das seções do livro. Linguagem simples e direta, estilo que se conta em pequenos relatos.</a:t>
            </a:r>
          </a:p>
        </p:txBody>
      </p:sp>
      <p:sp>
        <p:nvSpPr>
          <p:cNvPr id="5" name="CaixaDeTexto 4">
            <a:extLst>
              <a:ext uri="{FF2B5EF4-FFF2-40B4-BE49-F238E27FC236}">
                <a16:creationId xmlns:a16="http://schemas.microsoft.com/office/drawing/2014/main" id="{8A28FAAE-2EA9-192D-E88F-F3A55194C736}"/>
              </a:ext>
            </a:extLst>
          </p:cNvPr>
          <p:cNvSpPr txBox="1"/>
          <p:nvPr/>
        </p:nvSpPr>
        <p:spPr>
          <a:xfrm>
            <a:off x="5760384" y="3779095"/>
            <a:ext cx="6096000" cy="276999"/>
          </a:xfrm>
          <a:prstGeom prst="rect">
            <a:avLst/>
          </a:prstGeom>
          <a:noFill/>
        </p:spPr>
        <p:txBody>
          <a:bodyPr wrap="square">
            <a:spAutoFit/>
          </a:bodyPr>
          <a:lstStyle/>
          <a:p>
            <a:pPr algn="r">
              <a:buNone/>
            </a:pP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Disponível em: &lt;http://www1.folha.uol.com.br/folhinha/.Acesso em: 2 ago. 2013. Fragmento.</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0A9C4D24-6CCE-DE0D-72E6-E995BBEB4A5E}"/>
              </a:ext>
            </a:extLst>
          </p:cNvPr>
          <p:cNvSpPr txBox="1"/>
          <p:nvPr/>
        </p:nvSpPr>
        <p:spPr>
          <a:xfrm>
            <a:off x="335616" y="4275189"/>
            <a:ext cx="11520768" cy="1862048"/>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Nesse texto, no trecho “Casa das Estrelas” (ℓ. 2), as aspas foram utilizadas para indicar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a definição de um termo.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a fala do entrevistado.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o título do livro publicado.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o trecho de outro texto.</a:t>
            </a:r>
          </a:p>
        </p:txBody>
      </p:sp>
    </p:spTree>
    <p:extLst>
      <p:ext uri="{BB962C8B-B14F-4D97-AF65-F5344CB8AC3E}">
        <p14:creationId xmlns:p14="http://schemas.microsoft.com/office/powerpoint/2010/main" val="18105367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93EBA36-3E8B-DAE8-97CF-09FFBC9E31FD}"/>
              </a:ext>
            </a:extLst>
          </p:cNvPr>
          <p:cNvSpPr txBox="1"/>
          <p:nvPr/>
        </p:nvSpPr>
        <p:spPr>
          <a:xfrm>
            <a:off x="323190" y="1131736"/>
            <a:ext cx="11545619" cy="461665"/>
          </a:xfrm>
          <a:prstGeom prst="rect">
            <a:avLst/>
          </a:prstGeom>
          <a:noFill/>
        </p:spPr>
        <p:txBody>
          <a:bodyPr wrap="square">
            <a:spAutoFit/>
          </a:bodyPr>
          <a:lstStyle/>
          <a:p>
            <a:pPr algn="just"/>
            <a:r>
              <a:rPr lang="pt-BR" sz="2400" b="1" dirty="0">
                <a:latin typeface="Arial Narrow" panose="020B0606020202030204" pitchFamily="34" charset="0"/>
              </a:rPr>
              <a:t>Contextualizando o gênero textual, o tema e o campo de atuação </a:t>
            </a:r>
          </a:p>
        </p:txBody>
      </p:sp>
      <p:graphicFrame>
        <p:nvGraphicFramePr>
          <p:cNvPr id="2" name="Tabela 1">
            <a:extLst>
              <a:ext uri="{FF2B5EF4-FFF2-40B4-BE49-F238E27FC236}">
                <a16:creationId xmlns:a16="http://schemas.microsoft.com/office/drawing/2014/main" id="{CCD7006A-BA28-C7CA-15E7-571E14688820}"/>
              </a:ext>
            </a:extLst>
          </p:cNvPr>
          <p:cNvGraphicFramePr>
            <a:graphicFrameLocks noGrp="1"/>
          </p:cNvGraphicFramePr>
          <p:nvPr>
            <p:extLst>
              <p:ext uri="{D42A27DB-BD31-4B8C-83A1-F6EECF244321}">
                <p14:modId xmlns:p14="http://schemas.microsoft.com/office/powerpoint/2010/main" val="3558728051"/>
              </p:ext>
            </p:extLst>
          </p:nvPr>
        </p:nvGraphicFramePr>
        <p:xfrm>
          <a:off x="323190" y="768976"/>
          <a:ext cx="11545619" cy="346697"/>
        </p:xfrm>
        <a:graphic>
          <a:graphicData uri="http://schemas.openxmlformats.org/drawingml/2006/table">
            <a:tbl>
              <a:tblPr firstRow="1" firstCol="1" bandRow="1"/>
              <a:tblGrid>
                <a:gridCol w="11545619">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4647AB39-30F9-55B3-4091-C2592DA57B6A}"/>
              </a:ext>
            </a:extLst>
          </p:cNvPr>
          <p:cNvSpPr txBox="1"/>
          <p:nvPr/>
        </p:nvSpPr>
        <p:spPr>
          <a:xfrm>
            <a:off x="323189" y="1697166"/>
            <a:ext cx="11545619" cy="1200329"/>
          </a:xfrm>
          <a:prstGeom prst="rect">
            <a:avLst/>
          </a:prstGeom>
          <a:noFill/>
        </p:spPr>
        <p:txBody>
          <a:bodyPr wrap="square">
            <a:spAutoFit/>
          </a:bodyPr>
          <a:lstStyle/>
          <a:p>
            <a:pPr algn="just">
              <a:buNone/>
              <a:tabLst>
                <a:tab pos="210185" algn="l"/>
              </a:tabLst>
            </a:pPr>
            <a:r>
              <a:rPr lang="pt-BR" sz="2400" b="1" kern="100" dirty="0">
                <a:effectLst/>
                <a:latin typeface="Arial Narrow" panose="020B0606020202030204" pitchFamily="34" charset="0"/>
                <a:ea typeface="Aptos" panose="020B0004020202020204" pitchFamily="34" charset="0"/>
                <a:cs typeface="Arial" panose="020B0604020202020204" pitchFamily="34" charset="0"/>
              </a:rPr>
              <a:t>Estudante, já viajou na leitura? Já imaginou novas aventuras, novas fantasias? Nas próximas atividades viajaremos pelo gênero Romance Juvenil, suas características, sua estrutura, ampliando sua imaginação e seus conhecimentos.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Vamos lá???</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68F34AC5-60BF-1F38-31C9-CBDE344B711E}"/>
              </a:ext>
            </a:extLst>
          </p:cNvPr>
          <p:cNvSpPr txBox="1"/>
          <p:nvPr/>
        </p:nvSpPr>
        <p:spPr>
          <a:xfrm>
            <a:off x="323188" y="3166173"/>
            <a:ext cx="11545619" cy="2675541"/>
          </a:xfrm>
          <a:prstGeom prst="rect">
            <a:avLst/>
          </a:prstGeom>
          <a:noFill/>
        </p:spPr>
        <p:txBody>
          <a:bodyPr wrap="square">
            <a:spAutoFit/>
          </a:bodyPr>
          <a:lstStyle/>
          <a:p>
            <a:pPr algn="just">
              <a:lnSpc>
                <a:spcPct val="115000"/>
              </a:lnSpc>
              <a:buNone/>
              <a:tabLst>
                <a:tab pos="180340" algn="l"/>
              </a:tabLst>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Antes de ler os textos, vamos conversar?</a:t>
            </a:r>
          </a:p>
          <a:p>
            <a:pPr algn="just">
              <a:lnSpc>
                <a:spcPct val="115000"/>
              </a:lnSpc>
              <a:buNone/>
              <a:tabLst>
                <a:tab pos="180340" algn="l"/>
              </a:tabLst>
            </a:pPr>
            <a:r>
              <a:rPr lang="pt-BR" sz="10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buNone/>
              <a:tabLst>
                <a:tab pos="18034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Você c</a:t>
            </a:r>
            <a:r>
              <a:rPr lang="pt-BR" sz="2300" kern="100" dirty="0">
                <a:effectLst/>
                <a:latin typeface="Arial Narrow" panose="020B0606020202030204" pitchFamily="34" charset="0"/>
                <a:ea typeface="Aptos" panose="020B0004020202020204" pitchFamily="34" charset="0"/>
                <a:cs typeface="Arial" panose="020B0604020202020204" pitchFamily="34" charset="0"/>
              </a:rPr>
              <a:t>onhece o gênero textual romance?</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tabLst>
                <a:tab pos="180340" algn="l"/>
              </a:tabLst>
            </a:pPr>
            <a:r>
              <a:rPr lang="pt-BR" sz="2300" kern="100" dirty="0">
                <a:effectLst/>
                <a:latin typeface="Arial Narrow" panose="020B0606020202030204" pitchFamily="34" charset="0"/>
                <a:ea typeface="Aptos" panose="020B0004020202020204" pitchFamily="34" charset="0"/>
                <a:cs typeface="Arial" panose="020B0604020202020204" pitchFamily="34" charset="0"/>
              </a:rPr>
              <a:t>- Já leu algum romance juvenil?</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Quais temas/assuntos você acha que podem aparecer nos romances juvenis?</a:t>
            </a:r>
          </a:p>
          <a:p>
            <a:pPr algn="just" fontAlgn="base">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Você vai ler um fragmento de um romance juvenil chamado “A garota que lia as estrelas”. Pelo título, o que pode ser o tema da narrativa?</a:t>
            </a:r>
          </a:p>
        </p:txBody>
      </p:sp>
    </p:spTree>
    <p:extLst>
      <p:ext uri="{BB962C8B-B14F-4D97-AF65-F5344CB8AC3E}">
        <p14:creationId xmlns:p14="http://schemas.microsoft.com/office/powerpoint/2010/main" val="10245725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31FA2-352F-2DB3-F0D3-DC8F5B117690}"/>
            </a:ext>
          </a:extLst>
        </p:cNvPr>
        <p:cNvGrpSpPr/>
        <p:nvPr/>
      </p:nvGrpSpPr>
      <p:grpSpPr>
        <a:xfrm>
          <a:off x="0" y="0"/>
          <a:ext cx="0" cy="0"/>
          <a:chOff x="0" y="0"/>
          <a:chExt cx="0" cy="0"/>
        </a:xfrm>
      </p:grpSpPr>
      <p:sp>
        <p:nvSpPr>
          <p:cNvPr id="10" name="CaixaDeTexto 9">
            <a:extLst>
              <a:ext uri="{FF2B5EF4-FFF2-40B4-BE49-F238E27FC236}">
                <a16:creationId xmlns:a16="http://schemas.microsoft.com/office/drawing/2014/main" id="{85B35D6E-15C0-F438-5232-74BEEF965A3A}"/>
              </a:ext>
            </a:extLst>
          </p:cNvPr>
          <p:cNvSpPr txBox="1"/>
          <p:nvPr/>
        </p:nvSpPr>
        <p:spPr>
          <a:xfrm>
            <a:off x="356524" y="544727"/>
            <a:ext cx="11478221" cy="446276"/>
          </a:xfrm>
          <a:prstGeom prst="rect">
            <a:avLst/>
          </a:prstGeom>
          <a:noFill/>
        </p:spPr>
        <p:txBody>
          <a:bodyPr wrap="square" rtlCol="0">
            <a:spAutoFit/>
          </a:bodyPr>
          <a:lstStyle/>
          <a:p>
            <a:pPr algn="just"/>
            <a:r>
              <a:rPr lang="pt-BR" sz="2300" b="1" dirty="0">
                <a:solidFill>
                  <a:schemeClr val="accent2"/>
                </a:solidFill>
                <a:latin typeface="Arial Narrow" panose="020B0606020202030204" pitchFamily="34" charset="0"/>
              </a:rPr>
              <a:t>► Conhecendo o gênero textual</a:t>
            </a:r>
          </a:p>
        </p:txBody>
      </p:sp>
      <p:sp>
        <p:nvSpPr>
          <p:cNvPr id="4" name="Rectangle 1">
            <a:extLst>
              <a:ext uri="{FF2B5EF4-FFF2-40B4-BE49-F238E27FC236}">
                <a16:creationId xmlns:a16="http://schemas.microsoft.com/office/drawing/2014/main" id="{4FE911AA-7181-A8AC-97AB-B91105EF04C5}"/>
              </a:ext>
            </a:extLst>
          </p:cNvPr>
          <p:cNvSpPr>
            <a:spLocks noChangeArrowheads="1"/>
          </p:cNvSpPr>
          <p:nvPr/>
        </p:nvSpPr>
        <p:spPr bwMode="auto">
          <a:xfrm>
            <a:off x="2765425" y="2282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2" name="Rectangle 1">
            <a:extLst>
              <a:ext uri="{FF2B5EF4-FFF2-40B4-BE49-F238E27FC236}">
                <a16:creationId xmlns:a16="http://schemas.microsoft.com/office/drawing/2014/main" id="{F3F05F3C-3F4E-A8D4-5C4C-0EE3507BD12F}"/>
              </a:ext>
            </a:extLst>
          </p:cNvPr>
          <p:cNvSpPr>
            <a:spLocks noChangeArrowheads="1"/>
          </p:cNvSpPr>
          <p:nvPr/>
        </p:nvSpPr>
        <p:spPr bwMode="auto">
          <a:xfrm>
            <a:off x="2917825" y="24352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3" name="Tabela 2">
            <a:extLst>
              <a:ext uri="{FF2B5EF4-FFF2-40B4-BE49-F238E27FC236}">
                <a16:creationId xmlns:a16="http://schemas.microsoft.com/office/drawing/2014/main" id="{A5BFBCAB-FC6A-4F26-CFA3-FE049629F5AB}"/>
              </a:ext>
            </a:extLst>
          </p:cNvPr>
          <p:cNvGraphicFramePr>
            <a:graphicFrameLocks noGrp="1"/>
          </p:cNvGraphicFramePr>
          <p:nvPr>
            <p:extLst>
              <p:ext uri="{D42A27DB-BD31-4B8C-83A1-F6EECF244321}">
                <p14:modId xmlns:p14="http://schemas.microsoft.com/office/powerpoint/2010/main" val="793688803"/>
              </p:ext>
            </p:extLst>
          </p:nvPr>
        </p:nvGraphicFramePr>
        <p:xfrm>
          <a:off x="356524" y="991003"/>
          <a:ext cx="11471675" cy="5608320"/>
        </p:xfrm>
        <a:graphic>
          <a:graphicData uri="http://schemas.openxmlformats.org/drawingml/2006/table">
            <a:tbl>
              <a:tblPr firstRow="1" firstCol="1" bandRow="1"/>
              <a:tblGrid>
                <a:gridCol w="11471675">
                  <a:extLst>
                    <a:ext uri="{9D8B030D-6E8A-4147-A177-3AD203B41FA5}">
                      <a16:colId xmlns:a16="http://schemas.microsoft.com/office/drawing/2014/main" val="3045818906"/>
                    </a:ext>
                  </a:extLst>
                </a:gridCol>
              </a:tblGrid>
              <a:tr h="2271331">
                <a:tc>
                  <a:txBody>
                    <a:bodyPr/>
                    <a:lstStyle/>
                    <a:p>
                      <a:pPr algn="ctr">
                        <a:lnSpc>
                          <a:spcPct val="100000"/>
                        </a:lnSpc>
                        <a:spcAft>
                          <a:spcPts val="0"/>
                        </a:spcAft>
                      </a:pPr>
                      <a:r>
                        <a:rPr lang="pt-BR" sz="2300" b="1" kern="1200" dirty="0">
                          <a:solidFill>
                            <a:schemeClr val="tx1"/>
                          </a:solidFill>
                          <a:effectLst/>
                          <a:latin typeface="Arial Narrow" panose="020B0606020202030204" pitchFamily="34" charset="0"/>
                          <a:ea typeface="+mn-ea"/>
                          <a:cs typeface="+mn-cs"/>
                        </a:rPr>
                        <a:t>Romance Juvenil</a:t>
                      </a:r>
                      <a:endParaRPr lang="pt-BR" sz="2300" kern="1200" dirty="0">
                        <a:solidFill>
                          <a:schemeClr val="tx1"/>
                        </a:solidFill>
                        <a:effectLst/>
                        <a:latin typeface="Arial Narrow" panose="020B0606020202030204" pitchFamily="34" charset="0"/>
                        <a:ea typeface="+mn-ea"/>
                        <a:cs typeface="+mn-cs"/>
                      </a:endParaRPr>
                    </a:p>
                    <a:p>
                      <a:pPr marL="0" indent="539750" algn="just">
                        <a:lnSpc>
                          <a:spcPct val="100000"/>
                        </a:lnSpc>
                        <a:spcAft>
                          <a:spcPts val="0"/>
                        </a:spcAft>
                      </a:pPr>
                      <a:r>
                        <a:rPr lang="pt-BR" sz="2300" kern="1200" dirty="0">
                          <a:solidFill>
                            <a:schemeClr val="tx1"/>
                          </a:solidFill>
                          <a:effectLst/>
                          <a:latin typeface="Arial Narrow" panose="020B0606020202030204" pitchFamily="34" charset="0"/>
                          <a:ea typeface="+mn-ea"/>
                          <a:cs typeface="+mn-cs"/>
                        </a:rPr>
                        <a:t>O romance é uma </a:t>
                      </a:r>
                      <a:r>
                        <a:rPr lang="pt-BR" sz="2300" b="1" kern="1200" dirty="0">
                          <a:solidFill>
                            <a:schemeClr val="tx1"/>
                          </a:solidFill>
                          <a:effectLst/>
                          <a:latin typeface="Arial Narrow" panose="020B0606020202030204" pitchFamily="34" charset="0"/>
                          <a:ea typeface="+mn-ea"/>
                          <a:cs typeface="+mn-cs"/>
                        </a:rPr>
                        <a:t>obra literária que apresenta narrativa em prosa, normalmente longa, com fatos criados ou relacionados a personagens</a:t>
                      </a:r>
                      <a:r>
                        <a:rPr lang="pt-BR" sz="2300" kern="1200" dirty="0">
                          <a:solidFill>
                            <a:schemeClr val="tx1"/>
                          </a:solidFill>
                          <a:effectLst/>
                          <a:latin typeface="Arial Narrow" panose="020B0606020202030204" pitchFamily="34" charset="0"/>
                          <a:ea typeface="+mn-ea"/>
                          <a:cs typeface="+mn-cs"/>
                        </a:rPr>
                        <a:t>, que vivem diferentes conflitos ou situações dramáticas, </a:t>
                      </a:r>
                      <a:r>
                        <a:rPr lang="pt-BR" sz="2300" b="1" kern="1200" dirty="0">
                          <a:solidFill>
                            <a:schemeClr val="tx1"/>
                          </a:solidFill>
                          <a:effectLst/>
                          <a:latin typeface="Arial Narrow" panose="020B0606020202030204" pitchFamily="34" charset="0"/>
                          <a:ea typeface="+mn-ea"/>
                          <a:cs typeface="+mn-cs"/>
                        </a:rPr>
                        <a:t>numa sequência de tempo relativamente ampla.</a:t>
                      </a:r>
                      <a:endParaRPr lang="pt-BR" sz="2300" kern="1200" dirty="0">
                        <a:solidFill>
                          <a:schemeClr val="tx1"/>
                        </a:solidFill>
                        <a:effectLst/>
                        <a:latin typeface="Arial Narrow" panose="020B0606020202030204" pitchFamily="34" charset="0"/>
                        <a:ea typeface="+mn-ea"/>
                        <a:cs typeface="+mn-cs"/>
                      </a:endParaRPr>
                    </a:p>
                    <a:p>
                      <a:pPr algn="just">
                        <a:lnSpc>
                          <a:spcPct val="100000"/>
                        </a:lnSpc>
                        <a:spcAft>
                          <a:spcPts val="0"/>
                        </a:spcAft>
                      </a:pPr>
                      <a:r>
                        <a:rPr lang="pt-BR" sz="2300" kern="1200" dirty="0">
                          <a:solidFill>
                            <a:schemeClr val="tx1"/>
                          </a:solidFill>
                          <a:effectLst/>
                          <a:latin typeface="Arial Narrow" panose="020B0606020202030204" pitchFamily="34" charset="0"/>
                          <a:ea typeface="+mn-ea"/>
                          <a:cs typeface="+mn-cs"/>
                        </a:rPr>
                        <a:t>Romance juvenil é o nome que se dá aos romances com linguagem e temática voltadas para o público jovem e adolescente. São obras mais recentes, todas do séc. XXI.</a:t>
                      </a:r>
                    </a:p>
                    <a:p>
                      <a:pPr algn="just">
                        <a:lnSpc>
                          <a:spcPct val="100000"/>
                        </a:lnSpc>
                        <a:spcAft>
                          <a:spcPts val="0"/>
                        </a:spcAft>
                      </a:pPr>
                      <a:r>
                        <a:rPr lang="pt-BR" sz="2300" b="1" kern="1200" dirty="0">
                          <a:solidFill>
                            <a:schemeClr val="tx1"/>
                          </a:solidFill>
                          <a:effectLst/>
                          <a:latin typeface="Arial Narrow" panose="020B0606020202030204" pitchFamily="34" charset="0"/>
                          <a:ea typeface="+mn-ea"/>
                          <a:cs typeface="+mn-cs"/>
                        </a:rPr>
                        <a:t>Estrutura:</a:t>
                      </a:r>
                      <a:endParaRPr lang="pt-BR" sz="2300" kern="1200" dirty="0">
                        <a:solidFill>
                          <a:schemeClr val="tx1"/>
                        </a:solidFill>
                        <a:effectLst/>
                        <a:latin typeface="Arial Narrow" panose="020B0606020202030204" pitchFamily="34" charset="0"/>
                        <a:ea typeface="+mn-ea"/>
                        <a:cs typeface="+mn-cs"/>
                      </a:endParaRPr>
                    </a:p>
                    <a:p>
                      <a:pPr marL="0" indent="539750" algn="just">
                        <a:lnSpc>
                          <a:spcPct val="100000"/>
                        </a:lnSpc>
                        <a:spcAft>
                          <a:spcPts val="0"/>
                        </a:spcAft>
                      </a:pPr>
                      <a:r>
                        <a:rPr lang="pt-BR" sz="2300" kern="1200" dirty="0">
                          <a:solidFill>
                            <a:schemeClr val="tx1"/>
                          </a:solidFill>
                          <a:effectLst/>
                          <a:latin typeface="Arial Narrow" panose="020B0606020202030204" pitchFamily="34" charset="0"/>
                          <a:ea typeface="+mn-ea"/>
                          <a:cs typeface="+mn-cs"/>
                        </a:rPr>
                        <a:t>Um romance apresenta diversos elementos em sua estrutura que trabalham juntos para criar uma narrativa completa e envolvente, como enredo, narrador, personagens, tempo e espaço.</a:t>
                      </a:r>
                    </a:p>
                    <a:p>
                      <a:pPr algn="just">
                        <a:lnSpc>
                          <a:spcPct val="100000"/>
                        </a:lnSpc>
                        <a:spcAft>
                          <a:spcPts val="0"/>
                        </a:spcAft>
                      </a:pPr>
                      <a:r>
                        <a:rPr lang="pt-BR" sz="230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Enredo</a:t>
                      </a:r>
                      <a:r>
                        <a:rPr lang="pt-BR" sz="2300" kern="1200" dirty="0">
                          <a:solidFill>
                            <a:schemeClr val="tx1"/>
                          </a:solidFill>
                          <a:effectLst/>
                          <a:latin typeface="Arial Narrow" panose="020B0606020202030204" pitchFamily="34" charset="0"/>
                          <a:ea typeface="+mn-ea"/>
                          <a:cs typeface="+mn-cs"/>
                        </a:rPr>
                        <a:t>: corresponde a sequência dos fatos que serão contados. É a partir do enredo que se desenvolve a história e é possível atingir o tema central do texto. Tem como elementos: </a:t>
                      </a:r>
                      <a:r>
                        <a:rPr lang="pt-BR" sz="2300" u="sng" kern="1200" dirty="0">
                          <a:solidFill>
                            <a:schemeClr val="tx1"/>
                          </a:solidFill>
                          <a:effectLst/>
                          <a:latin typeface="Arial Narrow" panose="020B0606020202030204" pitchFamily="34" charset="0"/>
                          <a:ea typeface="+mn-ea"/>
                          <a:cs typeface="+mn-cs"/>
                        </a:rPr>
                        <a:t>Situação inicial</a:t>
                      </a:r>
                      <a:r>
                        <a:rPr lang="pt-BR" sz="2300" kern="1200" dirty="0">
                          <a:solidFill>
                            <a:schemeClr val="tx1"/>
                          </a:solidFill>
                          <a:effectLst/>
                          <a:latin typeface="Arial Narrow" panose="020B0606020202030204" pitchFamily="34" charset="0"/>
                          <a:ea typeface="+mn-ea"/>
                          <a:cs typeface="+mn-cs"/>
                        </a:rPr>
                        <a:t> (Apresentação dos personagens, tempo e espaço da história, geralmente na introdução.); </a:t>
                      </a:r>
                      <a:r>
                        <a:rPr lang="pt-BR" sz="2300" u="sng" kern="1200" dirty="0">
                          <a:solidFill>
                            <a:schemeClr val="tx1"/>
                          </a:solidFill>
                          <a:effectLst/>
                          <a:latin typeface="Arial Narrow" panose="020B0606020202030204" pitchFamily="34" charset="0"/>
                          <a:ea typeface="+mn-ea"/>
                          <a:cs typeface="+mn-cs"/>
                        </a:rPr>
                        <a:t>Conflito</a:t>
                      </a:r>
                      <a:r>
                        <a:rPr lang="pt-BR" sz="2300" kern="1200" dirty="0">
                          <a:solidFill>
                            <a:schemeClr val="tx1"/>
                          </a:solidFill>
                          <a:effectLst/>
                          <a:latin typeface="Arial Narrow" panose="020B0606020202030204" pitchFamily="34" charset="0"/>
                          <a:ea typeface="+mn-ea"/>
                          <a:cs typeface="+mn-cs"/>
                        </a:rPr>
                        <a:t> (Um acontecimento que perturba a situação inicial, dando início às ações e desafios que as personagens enfrentarão.); </a:t>
                      </a:r>
                      <a:r>
                        <a:rPr lang="pt-BR" sz="2300" u="sng" kern="1200" dirty="0">
                          <a:solidFill>
                            <a:schemeClr val="tx1"/>
                          </a:solidFill>
                          <a:effectLst/>
                          <a:latin typeface="Arial Narrow" panose="020B0606020202030204" pitchFamily="34" charset="0"/>
                          <a:ea typeface="+mn-ea"/>
                          <a:cs typeface="+mn-cs"/>
                        </a:rPr>
                        <a:t>Desenvolvimento</a:t>
                      </a:r>
                      <a:r>
                        <a:rPr lang="pt-BR" sz="2300" kern="1200" dirty="0">
                          <a:solidFill>
                            <a:schemeClr val="tx1"/>
                          </a:solidFill>
                          <a:effectLst/>
                          <a:latin typeface="Arial Narrow" panose="020B0606020202030204" pitchFamily="34" charset="0"/>
                          <a:ea typeface="+mn-ea"/>
                          <a:cs typeface="+mn-cs"/>
                        </a:rPr>
                        <a:t> (Ação principal da história, onde as personagens buscam solucionar o conflito, com várias situações e reviravoltas.); </a:t>
                      </a:r>
                      <a:r>
                        <a:rPr lang="pt-BR" sz="2300" u="sng" kern="1200" dirty="0">
                          <a:solidFill>
                            <a:schemeClr val="tx1"/>
                          </a:solidFill>
                          <a:effectLst/>
                          <a:latin typeface="Arial Narrow" panose="020B0606020202030204" pitchFamily="34" charset="0"/>
                          <a:ea typeface="+mn-ea"/>
                          <a:cs typeface="+mn-cs"/>
                        </a:rPr>
                        <a:t>Clímax</a:t>
                      </a:r>
                      <a:r>
                        <a:rPr lang="pt-BR" sz="2300" kern="1200" dirty="0">
                          <a:solidFill>
                            <a:schemeClr val="tx1"/>
                          </a:solidFill>
                          <a:effectLst/>
                          <a:latin typeface="Arial Narrow" panose="020B0606020202030204" pitchFamily="34" charset="0"/>
                          <a:ea typeface="+mn-ea"/>
                          <a:cs typeface="+mn-cs"/>
                        </a:rPr>
                        <a:t> (Ponto de maior tensão e emoção da narrativa, onde a solução do conflito se aproxima.); </a:t>
                      </a:r>
                      <a:r>
                        <a:rPr lang="pt-BR" sz="2300" u="sng" kern="1200" dirty="0">
                          <a:solidFill>
                            <a:schemeClr val="tx1"/>
                          </a:solidFill>
                          <a:effectLst/>
                          <a:latin typeface="Arial Narrow" panose="020B0606020202030204" pitchFamily="34" charset="0"/>
                          <a:ea typeface="+mn-ea"/>
                          <a:cs typeface="+mn-cs"/>
                        </a:rPr>
                        <a:t>Desfecho</a:t>
                      </a:r>
                      <a:r>
                        <a:rPr lang="pt-BR" sz="2300" kern="1200" dirty="0">
                          <a:solidFill>
                            <a:schemeClr val="tx1"/>
                          </a:solidFill>
                          <a:effectLst/>
                          <a:latin typeface="Arial Narrow" panose="020B0606020202030204" pitchFamily="34" charset="0"/>
                          <a:ea typeface="+mn-ea"/>
                          <a:cs typeface="+mn-cs"/>
                        </a:rPr>
                        <a:t> (Parte final da história, onde o conflito é resolvido e a narrativa chega ao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59352" marR="59352" marT="0" marB="0">
                    <a:lnL w="38100" cap="flat" cmpd="sng" algn="ctr">
                      <a:solidFill>
                        <a:schemeClr val="accent6">
                          <a:lumMod val="75000"/>
                        </a:schemeClr>
                      </a:solidFill>
                      <a:prstDash val="solid"/>
                      <a:round/>
                      <a:headEnd type="none" w="med" len="med"/>
                      <a:tailEnd type="none" w="med" len="med"/>
                    </a:lnL>
                    <a:lnR w="38100" cap="flat" cmpd="sng" algn="ctr">
                      <a:solidFill>
                        <a:schemeClr val="accent6">
                          <a:lumMod val="75000"/>
                        </a:schemeClr>
                      </a:solidFill>
                      <a:prstDash val="solid"/>
                      <a:round/>
                      <a:headEnd type="none" w="med" len="med"/>
                      <a:tailEnd type="none" w="med" len="med"/>
                    </a:lnR>
                    <a:lnT w="38100" cap="flat" cmpd="sng" algn="ctr">
                      <a:solidFill>
                        <a:schemeClr val="accent6">
                          <a:lumMod val="75000"/>
                        </a:schemeClr>
                      </a:solidFill>
                      <a:prstDash val="solid"/>
                      <a:round/>
                      <a:headEnd type="none" w="med" len="med"/>
                      <a:tailEnd type="none" w="med" len="med"/>
                    </a:lnT>
                    <a:lnB w="38100" cap="flat" cmpd="sng" algn="ctr">
                      <a:solidFill>
                        <a:schemeClr val="accent6">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778484198"/>
                  </a:ext>
                </a:extLst>
              </a:tr>
            </a:tbl>
          </a:graphicData>
        </a:graphic>
      </p:graphicFrame>
      <p:sp>
        <p:nvSpPr>
          <p:cNvPr id="5" name="Rectangle 1">
            <a:extLst>
              <a:ext uri="{FF2B5EF4-FFF2-40B4-BE49-F238E27FC236}">
                <a16:creationId xmlns:a16="http://schemas.microsoft.com/office/drawing/2014/main" id="{6EC21329-B833-018C-DB3C-76F0E6EDAE56}"/>
              </a:ext>
            </a:extLst>
          </p:cNvPr>
          <p:cNvSpPr>
            <a:spLocks noChangeArrowheads="1"/>
          </p:cNvSpPr>
          <p:nvPr/>
        </p:nvSpPr>
        <p:spPr bwMode="auto">
          <a:xfrm>
            <a:off x="3232150" y="1760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14218372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4AB36-B5CF-2D90-7A1E-8EFA5D05BBAC}"/>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9D2D6B53-07B6-8E10-34E6-6733E966233B}"/>
              </a:ext>
            </a:extLst>
          </p:cNvPr>
          <p:cNvSpPr>
            <a:spLocks noChangeArrowheads="1"/>
          </p:cNvSpPr>
          <p:nvPr/>
        </p:nvSpPr>
        <p:spPr bwMode="auto">
          <a:xfrm>
            <a:off x="2765425" y="2282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2" name="Rectangle 1">
            <a:extLst>
              <a:ext uri="{FF2B5EF4-FFF2-40B4-BE49-F238E27FC236}">
                <a16:creationId xmlns:a16="http://schemas.microsoft.com/office/drawing/2014/main" id="{A12EDEF0-1531-D69B-8E23-FBB94F82B5C9}"/>
              </a:ext>
            </a:extLst>
          </p:cNvPr>
          <p:cNvSpPr>
            <a:spLocks noChangeArrowheads="1"/>
          </p:cNvSpPr>
          <p:nvPr/>
        </p:nvSpPr>
        <p:spPr bwMode="auto">
          <a:xfrm>
            <a:off x="2917825" y="24352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3" name="Tabela 2">
            <a:extLst>
              <a:ext uri="{FF2B5EF4-FFF2-40B4-BE49-F238E27FC236}">
                <a16:creationId xmlns:a16="http://schemas.microsoft.com/office/drawing/2014/main" id="{1B68C528-0BE9-E9AC-A14B-48F1F9D8FAD3}"/>
              </a:ext>
            </a:extLst>
          </p:cNvPr>
          <p:cNvGraphicFramePr>
            <a:graphicFrameLocks noGrp="1"/>
          </p:cNvGraphicFramePr>
          <p:nvPr>
            <p:extLst>
              <p:ext uri="{D42A27DB-BD31-4B8C-83A1-F6EECF244321}">
                <p14:modId xmlns:p14="http://schemas.microsoft.com/office/powerpoint/2010/main" val="2015215271"/>
              </p:ext>
            </p:extLst>
          </p:nvPr>
        </p:nvGraphicFramePr>
        <p:xfrm>
          <a:off x="356524" y="991003"/>
          <a:ext cx="11471675" cy="4892040"/>
        </p:xfrm>
        <a:graphic>
          <a:graphicData uri="http://schemas.openxmlformats.org/drawingml/2006/table">
            <a:tbl>
              <a:tblPr firstRow="1" firstCol="1" bandRow="1"/>
              <a:tblGrid>
                <a:gridCol w="11471675">
                  <a:extLst>
                    <a:ext uri="{9D8B030D-6E8A-4147-A177-3AD203B41FA5}">
                      <a16:colId xmlns:a16="http://schemas.microsoft.com/office/drawing/2014/main" val="3045818906"/>
                    </a:ext>
                  </a:extLst>
                </a:gridCol>
              </a:tblGrid>
              <a:tr h="2271331">
                <a:tc>
                  <a:txBody>
                    <a:bodyPr/>
                    <a:lstStyle/>
                    <a:p>
                      <a:pPr algn="just">
                        <a:lnSpc>
                          <a:spcPct val="100000"/>
                        </a:lnSpc>
                        <a:spcAft>
                          <a:spcPts val="0"/>
                        </a:spcAft>
                      </a:pPr>
                      <a:r>
                        <a:rPr lang="pt-BR" sz="2300" kern="1200" dirty="0">
                          <a:solidFill>
                            <a:schemeClr val="tx1"/>
                          </a:solidFill>
                          <a:effectLst/>
                          <a:latin typeface="Arial Narrow" panose="020B0606020202030204" pitchFamily="34" charset="0"/>
                          <a:ea typeface="+mn-ea"/>
                          <a:cs typeface="+mn-cs"/>
                        </a:rPr>
                        <a:t>seu final.).</a:t>
                      </a:r>
                    </a:p>
                    <a:p>
                      <a:pPr algn="just">
                        <a:lnSpc>
                          <a:spcPct val="100000"/>
                        </a:lnSpc>
                        <a:spcAft>
                          <a:spcPts val="0"/>
                        </a:spcAft>
                      </a:pPr>
                      <a:r>
                        <a:rPr lang="pt-BR" sz="230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Narrador</a:t>
                      </a:r>
                      <a:r>
                        <a:rPr lang="pt-BR" sz="2300" kern="1200" dirty="0">
                          <a:solidFill>
                            <a:schemeClr val="tx1"/>
                          </a:solidFill>
                          <a:effectLst/>
                          <a:latin typeface="Arial Narrow" panose="020B0606020202030204" pitchFamily="34" charset="0"/>
                          <a:ea typeface="+mn-ea"/>
                          <a:cs typeface="+mn-cs"/>
                        </a:rPr>
                        <a:t>: é a pessoa que conta a história. Ele pode ser um dos personagens, que nesse caso, é considerado um narrador em primeira pessoa; ou apenas uma figura responsável pela narração da história.</a:t>
                      </a:r>
                    </a:p>
                    <a:p>
                      <a:pPr algn="just">
                        <a:lnSpc>
                          <a:spcPct val="100000"/>
                        </a:lnSpc>
                        <a:spcAft>
                          <a:spcPts val="0"/>
                        </a:spcAft>
                      </a:pPr>
                      <a:r>
                        <a:rPr lang="pt-BR" sz="230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Personagens</a:t>
                      </a:r>
                      <a:r>
                        <a:rPr lang="pt-BR" sz="2300" kern="1200" dirty="0">
                          <a:solidFill>
                            <a:schemeClr val="tx1"/>
                          </a:solidFill>
                          <a:effectLst/>
                          <a:latin typeface="Arial Narrow" panose="020B0606020202030204" pitchFamily="34" charset="0"/>
                          <a:ea typeface="+mn-ea"/>
                          <a:cs typeface="+mn-cs"/>
                        </a:rPr>
                        <a:t>: são as figuras/pessoas que fazem parte da obra. Elas são representadas de forma que o leitor conheça as suas histórias através de representações fictícias. No caso do Romance, o personagem principal é considerado o protagonista.</a:t>
                      </a:r>
                    </a:p>
                    <a:p>
                      <a:pPr algn="just">
                        <a:lnSpc>
                          <a:spcPct val="100000"/>
                        </a:lnSpc>
                        <a:spcAft>
                          <a:spcPts val="0"/>
                        </a:spcAft>
                      </a:pPr>
                      <a:r>
                        <a:rPr lang="pt-BR" sz="230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Tempo</a:t>
                      </a:r>
                      <a:r>
                        <a:rPr lang="pt-BR" sz="2300" kern="1200" dirty="0">
                          <a:solidFill>
                            <a:schemeClr val="tx1"/>
                          </a:solidFill>
                          <a:effectLst/>
                          <a:latin typeface="Arial Narrow" panose="020B0606020202030204" pitchFamily="34" charset="0"/>
                          <a:ea typeface="+mn-ea"/>
                          <a:cs typeface="+mn-cs"/>
                        </a:rPr>
                        <a:t>: organização dos fatos que ocorrerão na história. Ele pode ser cronológico ou psicológico. O primeiro é marcado pela passagem de horas, dias, anos etc. Já o segundo é mais subjetivo, pois refere-se ao tempo interior dos personagens.</a:t>
                      </a:r>
                    </a:p>
                    <a:p>
                      <a:pPr algn="just">
                        <a:lnSpc>
                          <a:spcPct val="100000"/>
                        </a:lnSpc>
                        <a:spcAft>
                          <a:spcPts val="0"/>
                        </a:spcAft>
                      </a:pPr>
                      <a:r>
                        <a:rPr lang="pt-BR" sz="230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Espaço</a:t>
                      </a:r>
                      <a:r>
                        <a:rPr lang="pt-BR" sz="2300" kern="1200" dirty="0">
                          <a:solidFill>
                            <a:schemeClr val="tx1"/>
                          </a:solidFill>
                          <a:effectLst/>
                          <a:latin typeface="Arial Narrow" panose="020B0606020202030204" pitchFamily="34" charset="0"/>
                          <a:ea typeface="+mn-ea"/>
                          <a:cs typeface="+mn-cs"/>
                        </a:rPr>
                        <a:t>: local onde a história se desenrola. É o cenário físico e/ou psicológico onde as ações e eventos narrados acontecem. Ele pode ser um lugar real ou imaginário.</a:t>
                      </a:r>
                    </a:p>
                    <a:p>
                      <a:pPr algn="just">
                        <a:lnSpc>
                          <a:spcPct val="100000"/>
                        </a:lnSpc>
                        <a:spcAft>
                          <a:spcPts val="0"/>
                        </a:spcAft>
                      </a:pPr>
                      <a:endParaRPr lang="pt-BR" sz="1000" kern="1200" dirty="0">
                        <a:solidFill>
                          <a:schemeClr val="tx1"/>
                        </a:solidFill>
                        <a:effectLst/>
                        <a:latin typeface="Arial Narrow" panose="020B0606020202030204" pitchFamily="34" charset="0"/>
                        <a:ea typeface="+mn-ea"/>
                        <a:cs typeface="+mn-cs"/>
                      </a:endParaRPr>
                    </a:p>
                    <a:p>
                      <a:pPr algn="r">
                        <a:lnSpc>
                          <a:spcPct val="100000"/>
                        </a:lnSpc>
                        <a:spcAft>
                          <a:spcPts val="0"/>
                        </a:spcAft>
                      </a:pPr>
                      <a:r>
                        <a:rPr lang="pt-BR" sz="1200" kern="1200" dirty="0">
                          <a:solidFill>
                            <a:schemeClr val="tx1"/>
                          </a:solidFill>
                          <a:effectLst/>
                          <a:latin typeface="Arial Narrow" panose="020B0606020202030204" pitchFamily="34" charset="0"/>
                          <a:ea typeface="+mn-ea"/>
                          <a:cs typeface="+mn-cs"/>
                        </a:rPr>
                        <a:t>Disponível em: Romance - Língua Portuguesa Enem | Educa Mais Brasil. Acesso em: 3 jul. 2025. Adaptado.</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0000"/>
                        </a:lnSpc>
                        <a:spcAft>
                          <a:spcPts val="0"/>
                        </a:spcAft>
                        <a:buNone/>
                      </a:pPr>
                      <a:r>
                        <a:rPr lang="pt-BR" sz="2300" kern="100" dirty="0">
                          <a:solidFill>
                            <a:srgbClr val="2F5496"/>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59352" marR="59352" marT="0" marB="0">
                    <a:lnL w="38100" cap="flat" cmpd="sng" algn="ctr">
                      <a:solidFill>
                        <a:schemeClr val="accent6">
                          <a:lumMod val="75000"/>
                        </a:schemeClr>
                      </a:solidFill>
                      <a:prstDash val="solid"/>
                      <a:round/>
                      <a:headEnd type="none" w="med" len="med"/>
                      <a:tailEnd type="none" w="med" len="med"/>
                    </a:lnL>
                    <a:lnR w="38100" cap="flat" cmpd="sng" algn="ctr">
                      <a:solidFill>
                        <a:schemeClr val="accent6">
                          <a:lumMod val="75000"/>
                        </a:schemeClr>
                      </a:solidFill>
                      <a:prstDash val="solid"/>
                      <a:round/>
                      <a:headEnd type="none" w="med" len="med"/>
                      <a:tailEnd type="none" w="med" len="med"/>
                    </a:lnR>
                    <a:lnT w="38100" cap="flat" cmpd="sng" algn="ctr">
                      <a:solidFill>
                        <a:schemeClr val="accent6">
                          <a:lumMod val="75000"/>
                        </a:schemeClr>
                      </a:solidFill>
                      <a:prstDash val="solid"/>
                      <a:round/>
                      <a:headEnd type="none" w="med" len="med"/>
                      <a:tailEnd type="none" w="med" len="med"/>
                    </a:lnT>
                    <a:lnB w="38100" cap="flat" cmpd="sng" algn="ctr">
                      <a:solidFill>
                        <a:schemeClr val="accent6">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778484198"/>
                  </a:ext>
                </a:extLst>
              </a:tr>
            </a:tbl>
          </a:graphicData>
        </a:graphic>
      </p:graphicFrame>
      <p:sp>
        <p:nvSpPr>
          <p:cNvPr id="5" name="Rectangle 1">
            <a:extLst>
              <a:ext uri="{FF2B5EF4-FFF2-40B4-BE49-F238E27FC236}">
                <a16:creationId xmlns:a16="http://schemas.microsoft.com/office/drawing/2014/main" id="{62088F58-D961-7EF6-609D-CFCC2BE801CE}"/>
              </a:ext>
            </a:extLst>
          </p:cNvPr>
          <p:cNvSpPr>
            <a:spLocks noChangeArrowheads="1"/>
          </p:cNvSpPr>
          <p:nvPr/>
        </p:nvSpPr>
        <p:spPr bwMode="auto">
          <a:xfrm>
            <a:off x="3232150" y="1760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13230479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a 6">
            <a:extLst>
              <a:ext uri="{FF2B5EF4-FFF2-40B4-BE49-F238E27FC236}">
                <a16:creationId xmlns:a16="http://schemas.microsoft.com/office/drawing/2014/main" id="{EBD6C598-E8C2-9417-1E8C-316E56E6D159}"/>
              </a:ext>
            </a:extLst>
          </p:cNvPr>
          <p:cNvGraphicFramePr>
            <a:graphicFrameLocks noGrp="1"/>
          </p:cNvGraphicFramePr>
          <p:nvPr>
            <p:extLst>
              <p:ext uri="{D42A27DB-BD31-4B8C-83A1-F6EECF244321}">
                <p14:modId xmlns:p14="http://schemas.microsoft.com/office/powerpoint/2010/main" val="2556196828"/>
              </p:ext>
            </p:extLst>
          </p:nvPr>
        </p:nvGraphicFramePr>
        <p:xfrm>
          <a:off x="361592" y="691325"/>
          <a:ext cx="11468816" cy="5745480"/>
        </p:xfrm>
        <a:graphic>
          <a:graphicData uri="http://schemas.openxmlformats.org/drawingml/2006/table">
            <a:tbl>
              <a:tblPr firstRow="1" firstCol="1" bandRow="1"/>
              <a:tblGrid>
                <a:gridCol w="11468816">
                  <a:extLst>
                    <a:ext uri="{9D8B030D-6E8A-4147-A177-3AD203B41FA5}">
                      <a16:colId xmlns:a16="http://schemas.microsoft.com/office/drawing/2014/main" val="1412584461"/>
                    </a:ext>
                  </a:extLst>
                </a:gridCol>
              </a:tblGrid>
              <a:tr h="2298763">
                <a:tc>
                  <a:txBody>
                    <a:bodyPr/>
                    <a:lstStyle/>
                    <a:p>
                      <a:pPr algn="just">
                        <a:lnSpc>
                          <a:spcPct val="100000"/>
                        </a:lnSpc>
                        <a:spcAft>
                          <a:spcPts val="0"/>
                        </a:spcAft>
                      </a:pPr>
                      <a:r>
                        <a:rPr lang="pt-BR" sz="2300" b="1" kern="1200" dirty="0">
                          <a:solidFill>
                            <a:schemeClr val="tx1"/>
                          </a:solidFill>
                          <a:effectLst/>
                          <a:latin typeface="Arial Narrow" panose="020B0606020202030204" pitchFamily="34" charset="0"/>
                          <a:ea typeface="+mn-ea"/>
                          <a:cs typeface="+mn-cs"/>
                        </a:rPr>
                        <a:t>Resenha: A garota que lia as estrelas, de </a:t>
                      </a:r>
                      <a:r>
                        <a:rPr lang="pt-BR" sz="2300" b="1" kern="1200" dirty="0" err="1">
                          <a:solidFill>
                            <a:schemeClr val="tx1"/>
                          </a:solidFill>
                          <a:effectLst/>
                          <a:latin typeface="Arial Narrow" panose="020B0606020202030204" pitchFamily="34" charset="0"/>
                          <a:ea typeface="+mn-ea"/>
                          <a:cs typeface="+mn-cs"/>
                        </a:rPr>
                        <a:t>Kiran</a:t>
                      </a:r>
                      <a:r>
                        <a:rPr lang="pt-BR" sz="2300" b="1" kern="1200" dirty="0">
                          <a:solidFill>
                            <a:schemeClr val="tx1"/>
                          </a:solidFill>
                          <a:effectLst/>
                          <a:latin typeface="Arial Narrow" panose="020B0606020202030204" pitchFamily="34" charset="0"/>
                          <a:ea typeface="+mn-ea"/>
                          <a:cs typeface="+mn-cs"/>
                        </a:rPr>
                        <a:t> </a:t>
                      </a:r>
                      <a:r>
                        <a:rPr lang="pt-BR" sz="2300" b="1" kern="1200" dirty="0" err="1">
                          <a:solidFill>
                            <a:schemeClr val="tx1"/>
                          </a:solidFill>
                          <a:effectLst/>
                          <a:latin typeface="Arial Narrow" panose="020B0606020202030204" pitchFamily="34" charset="0"/>
                          <a:ea typeface="+mn-ea"/>
                          <a:cs typeface="+mn-cs"/>
                        </a:rPr>
                        <a:t>Millwood</a:t>
                      </a:r>
                      <a:r>
                        <a:rPr lang="pt-BR" sz="2300" b="1" kern="1200" dirty="0">
                          <a:solidFill>
                            <a:schemeClr val="tx1"/>
                          </a:solidFill>
                          <a:effectLst/>
                          <a:latin typeface="Arial Narrow" panose="020B0606020202030204" pitchFamily="34" charset="0"/>
                          <a:ea typeface="+mn-ea"/>
                          <a:cs typeface="+mn-cs"/>
                        </a:rPr>
                        <a:t> </a:t>
                      </a:r>
                      <a:r>
                        <a:rPr lang="pt-BR" sz="2300" b="1" kern="1200" dirty="0" err="1">
                          <a:solidFill>
                            <a:schemeClr val="tx1"/>
                          </a:solidFill>
                          <a:effectLst/>
                          <a:latin typeface="Arial Narrow" panose="020B0606020202030204" pitchFamily="34" charset="0"/>
                          <a:ea typeface="+mn-ea"/>
                          <a:cs typeface="+mn-cs"/>
                        </a:rPr>
                        <a:t>Hargrave</a:t>
                      </a:r>
                      <a:endParaRPr lang="pt-BR" sz="2300" kern="1200" dirty="0">
                        <a:solidFill>
                          <a:schemeClr val="tx1"/>
                        </a:solidFill>
                        <a:effectLst/>
                        <a:latin typeface="Arial Narrow" panose="020B0606020202030204" pitchFamily="34" charset="0"/>
                        <a:ea typeface="+mn-ea"/>
                        <a:cs typeface="+mn-cs"/>
                      </a:endParaRPr>
                    </a:p>
                    <a:p>
                      <a:pPr algn="just">
                        <a:lnSpc>
                          <a:spcPct val="100000"/>
                        </a:lnSpc>
                        <a:spcAft>
                          <a:spcPts val="0"/>
                        </a:spcAft>
                      </a:pPr>
                      <a:r>
                        <a:rPr lang="pt-BR" sz="1000" kern="1200" dirty="0">
                          <a:solidFill>
                            <a:schemeClr val="tx1"/>
                          </a:solidFill>
                          <a:effectLst/>
                          <a:latin typeface="Arial Narrow" panose="020B0606020202030204" pitchFamily="34" charset="0"/>
                          <a:ea typeface="+mn-ea"/>
                          <a:cs typeface="+mn-cs"/>
                        </a:rPr>
                        <a:t> </a:t>
                      </a: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p>
                      <a:pPr algn="just">
                        <a:lnSpc>
                          <a:spcPct val="100000"/>
                        </a:lnSpc>
                        <a:spcAft>
                          <a:spcPts val="0"/>
                        </a:spcAft>
                      </a:pPr>
                      <a:endParaRPr lang="pt-BR" sz="800" i="1" kern="1200" dirty="0">
                        <a:solidFill>
                          <a:schemeClr val="tx1"/>
                        </a:solidFill>
                        <a:effectLst/>
                        <a:latin typeface="Arial Narrow" panose="020B0606020202030204" pitchFamily="34" charset="0"/>
                        <a:ea typeface="+mn-ea"/>
                        <a:cs typeface="+mn-cs"/>
                      </a:endParaRPr>
                    </a:p>
                  </a:txBody>
                  <a:tcPr marL="59352" marR="59352" marT="0" marB="0">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503266153"/>
                  </a:ext>
                </a:extLst>
              </a:tr>
            </a:tbl>
          </a:graphicData>
        </a:graphic>
      </p:graphicFrame>
      <p:sp>
        <p:nvSpPr>
          <p:cNvPr id="8" name="Rectangle 1">
            <a:extLst>
              <a:ext uri="{FF2B5EF4-FFF2-40B4-BE49-F238E27FC236}">
                <a16:creationId xmlns:a16="http://schemas.microsoft.com/office/drawing/2014/main" id="{237970CF-7C00-D9B6-D4EC-08DE236B95DC}"/>
              </a:ext>
            </a:extLst>
          </p:cNvPr>
          <p:cNvSpPr>
            <a:spLocks noChangeArrowheads="1"/>
          </p:cNvSpPr>
          <p:nvPr/>
        </p:nvSpPr>
        <p:spPr bwMode="auto">
          <a:xfrm>
            <a:off x="3232150" y="1760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descr="Desenho de personagem de desenho animado&#10;&#10;Descrição gerada automaticamente com confiança baixa">
            <a:extLst>
              <a:ext uri="{FF2B5EF4-FFF2-40B4-BE49-F238E27FC236}">
                <a16:creationId xmlns:a16="http://schemas.microsoft.com/office/drawing/2014/main" id="{F8EB40E7-892A-D1B1-53D8-E710156486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9408" y="791910"/>
            <a:ext cx="2732128" cy="3440897"/>
          </a:xfrm>
          <a:prstGeom prst="rect">
            <a:avLst/>
          </a:prstGeom>
        </p:spPr>
      </p:pic>
      <p:sp>
        <p:nvSpPr>
          <p:cNvPr id="4" name="CaixaDeTexto 3">
            <a:extLst>
              <a:ext uri="{FF2B5EF4-FFF2-40B4-BE49-F238E27FC236}">
                <a16:creationId xmlns:a16="http://schemas.microsoft.com/office/drawing/2014/main" id="{EFB7FD79-2AEE-B363-88E8-606FE54579F0}"/>
              </a:ext>
            </a:extLst>
          </p:cNvPr>
          <p:cNvSpPr txBox="1"/>
          <p:nvPr/>
        </p:nvSpPr>
        <p:spPr>
          <a:xfrm>
            <a:off x="361592" y="1046771"/>
            <a:ext cx="8498944" cy="3400931"/>
          </a:xfrm>
          <a:prstGeom prst="rect">
            <a:avLst/>
          </a:prstGeom>
          <a:noFill/>
        </p:spPr>
        <p:txBody>
          <a:bodyPr wrap="square">
            <a:spAutoFit/>
          </a:bodyPr>
          <a:lstStyle/>
          <a:p>
            <a:pPr algn="just">
              <a:buNone/>
            </a:pPr>
            <a:r>
              <a:rPr lang="pt-BR" sz="2300" b="1" i="1" kern="100" dirty="0">
                <a:effectLst/>
                <a:latin typeface="Arial Narrow" panose="020B0606020202030204" pitchFamily="34" charset="0"/>
                <a:ea typeface="Aptos" panose="020B0004020202020204" pitchFamily="34" charset="0"/>
                <a:cs typeface="Open Sans" panose="020B0606030504020204" pitchFamily="34" charset="0"/>
              </a:rPr>
              <a:t>Sinopse: </a:t>
            </a:r>
            <a:r>
              <a:rPr lang="pt-BR" sz="2300" i="1" kern="100" dirty="0">
                <a:solidFill>
                  <a:srgbClr val="000000"/>
                </a:solidFill>
                <a:effectLst/>
                <a:latin typeface="Arial Narrow" panose="020B0606020202030204" pitchFamily="34" charset="0"/>
                <a:ea typeface="Aptos" panose="020B0004020202020204" pitchFamily="34" charset="0"/>
                <a:cs typeface="Open Sans" panose="020B0606030504020204" pitchFamily="34" charset="0"/>
              </a:rPr>
              <a:t>Isabella mora numa ilha cercada de lendas e sonha em visitar as terras distantes que seu pai, um cartógrafo, um dia mapeou. Quando sua melhor amiga desaparece, ela decide fazer parte da equipe de busca e, guiada por mapas antigos e o conhecimento que tem das estrelas, viaja pelos Territórios Esquecidos da ilha, repletos de perigos e criaturas horríveis. Mas sob os rios secos e florestas mortas, uma lenda feroz está despertando de seu sono...</a:t>
            </a:r>
          </a:p>
          <a:p>
            <a:pPr algn="just">
              <a:buNone/>
            </a:pPr>
            <a:endParaRPr lang="pt-BR" sz="800" i="1" kern="100" dirty="0">
              <a:solidFill>
                <a:srgbClr val="000000"/>
              </a:solidFill>
              <a:latin typeface="Arial Narrow" panose="020B0606020202030204" pitchFamily="34" charset="0"/>
              <a:ea typeface="Aptos" panose="020B0004020202020204" pitchFamily="34" charset="0"/>
              <a:cs typeface="Open Sans" panose="020B0606030504020204" pitchFamily="34" charset="0"/>
            </a:endParaRPr>
          </a:p>
          <a:p>
            <a:pPr indent="539750" algn="just">
              <a:buNone/>
            </a:pPr>
            <a:r>
              <a:rPr lang="pt-BR" sz="2300" b="1" dirty="0">
                <a:latin typeface="Arial Narrow" panose="020B0606020202030204" pitchFamily="34" charset="0"/>
              </a:rPr>
              <a:t>A garota que lia as estrelas </a:t>
            </a:r>
            <a:r>
              <a:rPr lang="pt-BR" sz="2300" dirty="0">
                <a:latin typeface="Arial Narrow" panose="020B0606020202030204" pitchFamily="34" charset="0"/>
              </a:rPr>
              <a:t>é pura fantasia, com suas florestas sombrias e monstros misteriosos, podendo assustar um pouco o leitor infantil</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BAE56E50-46E1-5B86-F0B1-5DD4F84ADE47}"/>
              </a:ext>
            </a:extLst>
          </p:cNvPr>
          <p:cNvSpPr txBox="1"/>
          <p:nvPr/>
        </p:nvSpPr>
        <p:spPr>
          <a:xfrm>
            <a:off x="361592" y="4333392"/>
            <a:ext cx="11349944" cy="1862048"/>
          </a:xfrm>
          <a:prstGeom prst="rect">
            <a:avLst/>
          </a:prstGeom>
          <a:noFill/>
        </p:spPr>
        <p:txBody>
          <a:bodyPr wrap="square">
            <a:spAutoFit/>
          </a:bodyPr>
          <a:lstStyle/>
          <a:p>
            <a:pPr algn="just" fontAlgn="base">
              <a:buNone/>
            </a:pPr>
            <a:r>
              <a:rPr lang="pt-BR" sz="2300" dirty="0">
                <a:effectLst/>
                <a:latin typeface="Arial Narrow" panose="020B0606020202030204" pitchFamily="34" charset="0"/>
                <a:ea typeface="Times New Roman" panose="02020603050405020304" pitchFamily="18" charset="0"/>
              </a:rPr>
              <a:t>muito pequeno, mas, os maiores, provavelmente vão ficar absorvidos na leitura, que é fluida e rápida. O cenário da história foi muito bem detalhado, a imaginação da criançada irá alçar voos. A escrita de </a:t>
            </a:r>
            <a:r>
              <a:rPr lang="pt-BR" sz="2300" b="1" dirty="0" err="1">
                <a:effectLst/>
                <a:latin typeface="Arial Narrow" panose="020B0606020202030204" pitchFamily="34" charset="0"/>
                <a:ea typeface="Times New Roman" panose="02020603050405020304" pitchFamily="18" charset="0"/>
              </a:rPr>
              <a:t>Kiran</a:t>
            </a:r>
            <a:r>
              <a:rPr lang="pt-BR" sz="2300" b="1" dirty="0">
                <a:effectLst/>
                <a:latin typeface="Arial Narrow" panose="020B0606020202030204" pitchFamily="34" charset="0"/>
                <a:ea typeface="Times New Roman" panose="02020603050405020304" pitchFamily="18" charset="0"/>
              </a:rPr>
              <a:t> </a:t>
            </a:r>
            <a:r>
              <a:rPr lang="pt-BR" sz="2300" b="1" dirty="0" err="1">
                <a:effectLst/>
                <a:latin typeface="Arial Narrow" panose="020B0606020202030204" pitchFamily="34" charset="0"/>
                <a:ea typeface="Times New Roman" panose="02020603050405020304" pitchFamily="18" charset="0"/>
              </a:rPr>
              <a:t>Millwood</a:t>
            </a:r>
            <a:r>
              <a:rPr lang="pt-BR" sz="2300" b="1" dirty="0">
                <a:effectLst/>
                <a:latin typeface="Arial Narrow" panose="020B0606020202030204" pitchFamily="34" charset="0"/>
                <a:ea typeface="Times New Roman" panose="02020603050405020304" pitchFamily="18" charset="0"/>
              </a:rPr>
              <a:t> </a:t>
            </a:r>
            <a:r>
              <a:rPr lang="pt-BR" sz="2300" b="1" dirty="0" err="1">
                <a:effectLst/>
                <a:latin typeface="Arial Narrow" panose="020B0606020202030204" pitchFamily="34" charset="0"/>
                <a:ea typeface="Times New Roman" panose="02020603050405020304" pitchFamily="18" charset="0"/>
              </a:rPr>
              <a:t>Hargrave</a:t>
            </a:r>
            <a:r>
              <a:rPr lang="pt-BR" sz="2300" b="1" dirty="0">
                <a:effectLst/>
                <a:latin typeface="Arial Narrow" panose="020B0606020202030204" pitchFamily="34" charset="0"/>
                <a:ea typeface="Times New Roman" panose="02020603050405020304" pitchFamily="18" charset="0"/>
              </a:rPr>
              <a:t> </a:t>
            </a:r>
            <a:r>
              <a:rPr lang="pt-BR" sz="2300" dirty="0">
                <a:effectLst/>
                <a:latin typeface="Arial Narrow" panose="020B0606020202030204" pitchFamily="34" charset="0"/>
                <a:ea typeface="Times New Roman" panose="02020603050405020304" pitchFamily="18" charset="0"/>
              </a:rPr>
              <a:t>é simples, outro motivo pelo qual a leitura avança desapercebidamente. A história não tem muitas reviravoltas ou </a:t>
            </a:r>
            <a:r>
              <a:rPr lang="pt-BR" sz="2300" i="1" dirty="0">
                <a:effectLst/>
                <a:latin typeface="Arial Narrow" panose="020B0606020202030204" pitchFamily="34" charset="0"/>
                <a:ea typeface="Times New Roman" panose="02020603050405020304" pitchFamily="18" charset="0"/>
              </a:rPr>
              <a:t>plots</a:t>
            </a:r>
            <a:r>
              <a:rPr lang="pt-BR" sz="2300" dirty="0">
                <a:effectLst/>
                <a:latin typeface="Arial Narrow" panose="020B0606020202030204" pitchFamily="34" charset="0"/>
                <a:ea typeface="Times New Roman" panose="02020603050405020304" pitchFamily="18" charset="0"/>
              </a:rPr>
              <a:t> impactantes, mas as aventuras vividas pelas personagens, que foram bem desenvolvidas, trazem completamente o leitor para dentro da ilha de </a:t>
            </a:r>
            <a:r>
              <a:rPr lang="pt-BR" sz="2300" dirty="0" err="1">
                <a:effectLst/>
                <a:latin typeface="Arial Narrow" panose="020B0606020202030204" pitchFamily="34" charset="0"/>
                <a:ea typeface="Times New Roman" panose="02020603050405020304" pitchFamily="18" charset="0"/>
              </a:rPr>
              <a:t>Joya</a:t>
            </a:r>
            <a:r>
              <a:rPr lang="pt-BR" sz="2300" dirty="0">
                <a:effectLst/>
                <a:latin typeface="Arial Narrow" panose="020B0606020202030204" pitchFamily="34" charset="0"/>
                <a:ea typeface="Times New Roman" panose="02020603050405020304" pitchFamily="18" charset="0"/>
              </a:rPr>
              <a:t>.</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06844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DCF9C-6A0D-F165-4C0E-2D23EB77961C}"/>
            </a:ext>
          </a:extLst>
        </p:cNvPr>
        <p:cNvGrpSpPr/>
        <p:nvPr/>
      </p:nvGrpSpPr>
      <p:grpSpPr>
        <a:xfrm>
          <a:off x="0" y="0"/>
          <a:ext cx="0" cy="0"/>
          <a:chOff x="0" y="0"/>
          <a:chExt cx="0" cy="0"/>
        </a:xfrm>
      </p:grpSpPr>
      <p:graphicFrame>
        <p:nvGraphicFramePr>
          <p:cNvPr id="7" name="Tabela 6">
            <a:extLst>
              <a:ext uri="{FF2B5EF4-FFF2-40B4-BE49-F238E27FC236}">
                <a16:creationId xmlns:a16="http://schemas.microsoft.com/office/drawing/2014/main" id="{7B7FE1BB-834C-6191-B803-56D358D43E84}"/>
              </a:ext>
            </a:extLst>
          </p:cNvPr>
          <p:cNvGraphicFramePr>
            <a:graphicFrameLocks noGrp="1"/>
          </p:cNvGraphicFramePr>
          <p:nvPr>
            <p:extLst>
              <p:ext uri="{D42A27DB-BD31-4B8C-83A1-F6EECF244321}">
                <p14:modId xmlns:p14="http://schemas.microsoft.com/office/powerpoint/2010/main" val="2848043214"/>
              </p:ext>
            </p:extLst>
          </p:nvPr>
        </p:nvGraphicFramePr>
        <p:xfrm>
          <a:off x="361592" y="691325"/>
          <a:ext cx="11489032" cy="2371915"/>
        </p:xfrm>
        <a:graphic>
          <a:graphicData uri="http://schemas.openxmlformats.org/drawingml/2006/table">
            <a:tbl>
              <a:tblPr firstRow="1" firstCol="1" bandRow="1"/>
              <a:tblGrid>
                <a:gridCol w="11489032">
                  <a:extLst>
                    <a:ext uri="{9D8B030D-6E8A-4147-A177-3AD203B41FA5}">
                      <a16:colId xmlns:a16="http://schemas.microsoft.com/office/drawing/2014/main" val="1412584461"/>
                    </a:ext>
                  </a:extLst>
                </a:gridCol>
              </a:tblGrid>
              <a:tr h="2371915">
                <a:tc>
                  <a:txBody>
                    <a:bodyPr/>
                    <a:lstStyle/>
                    <a:p>
                      <a:pPr marL="0" indent="539750" algn="just">
                        <a:lnSpc>
                          <a:spcPct val="100000"/>
                        </a:lnSpc>
                        <a:spcAft>
                          <a:spcPts val="0"/>
                        </a:spcAft>
                      </a:pPr>
                      <a:r>
                        <a:rPr lang="pt-BR" sz="1000" kern="1200" dirty="0">
                          <a:solidFill>
                            <a:schemeClr val="tx1"/>
                          </a:solidFill>
                          <a:effectLst/>
                          <a:latin typeface="Arial Narrow" panose="020B0606020202030204" pitchFamily="34" charset="0"/>
                          <a:ea typeface="+mn-ea"/>
                          <a:cs typeface="+mn-cs"/>
                        </a:rPr>
                        <a:t> </a:t>
                      </a:r>
                      <a:r>
                        <a:rPr lang="pt-BR" sz="2300" kern="1200" dirty="0">
                          <a:solidFill>
                            <a:schemeClr val="tx1"/>
                          </a:solidFill>
                          <a:effectLst/>
                          <a:latin typeface="Arial Narrow" panose="020B0606020202030204" pitchFamily="34" charset="0"/>
                          <a:ea typeface="+mn-ea"/>
                          <a:cs typeface="+mn-cs"/>
                        </a:rPr>
                        <a:t>Narrada em primeira pessoa, o cenário que compõe a história é a ilha de </a:t>
                      </a:r>
                      <a:r>
                        <a:rPr lang="pt-BR" sz="2300" kern="1200" dirty="0" err="1">
                          <a:solidFill>
                            <a:schemeClr val="tx1"/>
                          </a:solidFill>
                          <a:effectLst/>
                          <a:latin typeface="Arial Narrow" panose="020B0606020202030204" pitchFamily="34" charset="0"/>
                          <a:ea typeface="+mn-ea"/>
                          <a:cs typeface="+mn-cs"/>
                        </a:rPr>
                        <a:t>Joya</a:t>
                      </a:r>
                      <a:r>
                        <a:rPr lang="pt-BR" sz="2300" kern="1200" dirty="0">
                          <a:solidFill>
                            <a:schemeClr val="tx1"/>
                          </a:solidFill>
                          <a:effectLst/>
                          <a:latin typeface="Arial Narrow" panose="020B0606020202030204" pitchFamily="34" charset="0"/>
                          <a:ea typeface="+mn-ea"/>
                          <a:cs typeface="+mn-cs"/>
                        </a:rPr>
                        <a:t>, protagonizada pela esperta Isabella, uma garota de 13 anos, que mora em </a:t>
                      </a:r>
                      <a:r>
                        <a:rPr lang="pt-BR" sz="2300" kern="1200" dirty="0" err="1">
                          <a:solidFill>
                            <a:schemeClr val="tx1"/>
                          </a:solidFill>
                          <a:effectLst/>
                          <a:latin typeface="Arial Narrow" panose="020B0606020202030204" pitchFamily="34" charset="0"/>
                          <a:ea typeface="+mn-ea"/>
                          <a:cs typeface="+mn-cs"/>
                        </a:rPr>
                        <a:t>Gromera</a:t>
                      </a:r>
                      <a:r>
                        <a:rPr lang="pt-BR" sz="2300" kern="1200" dirty="0">
                          <a:solidFill>
                            <a:schemeClr val="tx1"/>
                          </a:solidFill>
                          <a:effectLst/>
                          <a:latin typeface="Arial Narrow" panose="020B0606020202030204" pitchFamily="34" charset="0"/>
                          <a:ea typeface="+mn-ea"/>
                          <a:cs typeface="+mn-cs"/>
                        </a:rPr>
                        <a:t>, uma aldeia que foi cortada do restante da ilha. Isabella vive com o pai, que é cartógrafo, daí onde surgiu sua paixão por mapas e aventuras, uma garota sonhadora que anseia por conhecer os lugares mapeados por seu pai. Porém, com o fechamento do porto e o isolamento de </a:t>
                      </a:r>
                      <a:r>
                        <a:rPr lang="pt-BR" sz="2300" kern="1200" dirty="0" err="1">
                          <a:solidFill>
                            <a:schemeClr val="tx1"/>
                          </a:solidFill>
                          <a:effectLst/>
                          <a:latin typeface="Arial Narrow" panose="020B0606020202030204" pitchFamily="34" charset="0"/>
                          <a:ea typeface="+mn-ea"/>
                          <a:cs typeface="+mn-cs"/>
                        </a:rPr>
                        <a:t>Gromera</a:t>
                      </a:r>
                      <a:r>
                        <a:rPr lang="pt-BR" sz="2300" kern="1200" dirty="0">
                          <a:solidFill>
                            <a:schemeClr val="tx1"/>
                          </a:solidFill>
                          <a:effectLst/>
                          <a:latin typeface="Arial Narrow" panose="020B0606020202030204" pitchFamily="34" charset="0"/>
                          <a:ea typeface="+mn-ea"/>
                          <a:cs typeface="+mn-cs"/>
                        </a:rPr>
                        <a:t> do restante da ilha, muitos lugares não puderam ser explorados para que fossem mapeados.</a:t>
                      </a:r>
                    </a:p>
                    <a:p>
                      <a:pPr algn="r">
                        <a:lnSpc>
                          <a:spcPct val="100000"/>
                        </a:lnSpc>
                        <a:spcAft>
                          <a:spcPts val="0"/>
                        </a:spcAft>
                      </a:pPr>
                      <a:r>
                        <a:rPr lang="pt-BR" sz="1200" kern="1200" dirty="0">
                          <a:solidFill>
                            <a:schemeClr val="tx1"/>
                          </a:solidFill>
                          <a:effectLst/>
                          <a:latin typeface="Arial Narrow" panose="020B0606020202030204" pitchFamily="34" charset="0"/>
                          <a:ea typeface="+mn-ea"/>
                          <a:cs typeface="+mn-cs"/>
                        </a:rPr>
                        <a:t>Disponível em: https://www.articulandoideias.com.br/2021/09/resenha-garota-que-lia-as-estrelas-Kiran-Millwood-Hargrave.html. Acesso em: 30 ago. 2025. Adaptado.</a:t>
                      </a:r>
                    </a:p>
                  </a:txBody>
                  <a:tcPr marL="59352" marR="59352" marT="0" marB="0">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503266153"/>
                  </a:ext>
                </a:extLst>
              </a:tr>
            </a:tbl>
          </a:graphicData>
        </a:graphic>
      </p:graphicFrame>
      <p:sp>
        <p:nvSpPr>
          <p:cNvPr id="8" name="Rectangle 1">
            <a:extLst>
              <a:ext uri="{FF2B5EF4-FFF2-40B4-BE49-F238E27FC236}">
                <a16:creationId xmlns:a16="http://schemas.microsoft.com/office/drawing/2014/main" id="{9BF6D2F0-C626-2CA3-8A7C-79363D2CC5ED}"/>
              </a:ext>
            </a:extLst>
          </p:cNvPr>
          <p:cNvSpPr>
            <a:spLocks noChangeArrowheads="1"/>
          </p:cNvSpPr>
          <p:nvPr/>
        </p:nvSpPr>
        <p:spPr bwMode="auto">
          <a:xfrm>
            <a:off x="3232150" y="1760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20E79CBB-4236-43DB-3953-CCA07BE4D4EC}"/>
              </a:ext>
            </a:extLst>
          </p:cNvPr>
          <p:cNvSpPr txBox="1"/>
          <p:nvPr/>
        </p:nvSpPr>
        <p:spPr>
          <a:xfrm>
            <a:off x="351484" y="3286951"/>
            <a:ext cx="11489032" cy="3277820"/>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Leia o texto.</a:t>
            </a: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A garota que lia as estrelas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r">
              <a:buNone/>
            </a:pP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Kiran</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Millwood</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Hargrave</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270510"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
            </a:r>
          </a:p>
          <a:p>
            <a:pPr indent="270510"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manhã despontou como qualquer outra.</a:t>
            </a:r>
          </a:p>
          <a:p>
            <a:pPr indent="270510"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Despertei na minha cama estreita, o nascer do sol apenas começando a iluminar as paredes de barro do meu quarto. O cheiro de mingau queimado pairava no ar. Papai devia estar acordado há horas, já que levava muito tempo para o fogo aquecer a pesada panela de barro. Eu podia ouvir a Senhorita La, nossa galinha, arranhando do lado de fora do meu quarto, ciscando migalhas. Ela tinha treze anos, assim como</a:t>
            </a:r>
          </a:p>
        </p:txBody>
      </p:sp>
    </p:spTree>
    <p:extLst>
      <p:ext uri="{BB962C8B-B14F-4D97-AF65-F5344CB8AC3E}">
        <p14:creationId xmlns:p14="http://schemas.microsoft.com/office/powerpoint/2010/main" val="7464524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0F9CB-2BCA-34C0-C65D-E6231A6CFBE9}"/>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A8967C0E-EED3-5C34-DC9D-5E5FB27895CD}"/>
              </a:ext>
            </a:extLst>
          </p:cNvPr>
          <p:cNvSpPr>
            <a:spLocks noChangeArrowheads="1"/>
          </p:cNvSpPr>
          <p:nvPr/>
        </p:nvSpPr>
        <p:spPr bwMode="auto">
          <a:xfrm>
            <a:off x="3232150" y="1760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FA0F5642-2734-7ADC-8FC5-D8A6E231DA6B}"/>
              </a:ext>
            </a:extLst>
          </p:cNvPr>
          <p:cNvSpPr txBox="1"/>
          <p:nvPr/>
        </p:nvSpPr>
        <p:spPr>
          <a:xfrm>
            <a:off x="351484" y="752680"/>
            <a:ext cx="11489032" cy="5755422"/>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eu, mas embora fosse pouca idade para uma pessoa, uma galinha com igual número de anos era muito, muito velha. Suas penas eram cinzentas, seu humor era negro e até mesmo o nosso gato Pep tinha medo dela.</a:t>
            </a:r>
          </a:p>
          <a:p>
            <a:pPr algn="just"/>
            <a:r>
              <a:rPr lang="pt-BR" sz="2300" dirty="0">
                <a:latin typeface="Arial Narrow" panose="020B0606020202030204" pitchFamily="34" charset="0"/>
              </a:rPr>
              <a:t>Minha barriga roncou enquanto eu alongava meus braços, espreguiçando. Pep estava esparramado sobre as minhas pernas e miou alto quando me sentei.</a:t>
            </a:r>
          </a:p>
          <a:p>
            <a:pPr algn="just"/>
            <a:r>
              <a:rPr lang="pt-BR" sz="2300" dirty="0">
                <a:latin typeface="Arial Narrow" panose="020B0606020202030204" pitchFamily="34" charset="0"/>
              </a:rPr>
              <a:t>— Está acordada, Isabella? — papai gritou da cozinha.</a:t>
            </a:r>
          </a:p>
          <a:p>
            <a:pPr algn="just"/>
            <a:r>
              <a:rPr lang="pt-BR" sz="2300" dirty="0">
                <a:latin typeface="Arial Narrow" panose="020B0606020202030204" pitchFamily="34" charset="0"/>
              </a:rPr>
              <a:t>— Bom dia, papai.</a:t>
            </a:r>
          </a:p>
          <a:p>
            <a:pPr algn="just"/>
            <a:r>
              <a:rPr lang="pt-BR" sz="2300" dirty="0">
                <a:latin typeface="Arial Narrow" panose="020B0606020202030204" pitchFamily="34" charset="0"/>
              </a:rPr>
              <a:t>— O mingau está pronto. Um pouco mais do que pronto, na verdade...</a:t>
            </a:r>
          </a:p>
          <a:p>
            <a:pPr algn="just"/>
            <a:r>
              <a:rPr lang="pt-BR" sz="2300" dirty="0">
                <a:latin typeface="Arial Narrow" panose="020B0606020202030204" pitchFamily="34" charset="0"/>
              </a:rPr>
              <a:t>— Estou indo! — Puxei com cuidado minhas pernas e alisei o pelo áspero do gato que havia ficado arrepiado durante a noite. — Desculpe, Pep.</a:t>
            </a:r>
          </a:p>
          <a:p>
            <a:pPr algn="just"/>
            <a:r>
              <a:rPr lang="pt-BR" sz="2300" dirty="0">
                <a:latin typeface="Arial Narrow" panose="020B0606020202030204" pitchFamily="34" charset="0"/>
              </a:rPr>
              <a:t>Ele ronronou e fechou seus olhos verdes.</a:t>
            </a:r>
          </a:p>
          <a:p>
            <a:pPr algn="just"/>
            <a:r>
              <a:rPr lang="pt-BR" sz="2300" dirty="0">
                <a:latin typeface="Arial Narrow" panose="020B0606020202030204" pitchFamily="34" charset="0"/>
              </a:rPr>
              <a:t>[...]</a:t>
            </a:r>
          </a:p>
          <a:p>
            <a:pPr algn="just"/>
            <a:r>
              <a:rPr lang="pt-BR" sz="2300" dirty="0">
                <a:latin typeface="Arial Narrow" panose="020B0606020202030204" pitchFamily="34" charset="0"/>
              </a:rPr>
              <a:t>* * *</a:t>
            </a:r>
          </a:p>
          <a:p>
            <a:pPr algn="just"/>
            <a:r>
              <a:rPr lang="pt-BR" sz="2300" dirty="0">
                <a:latin typeface="Arial Narrow" panose="020B0606020202030204" pitchFamily="34" charset="0"/>
              </a:rPr>
              <a:t>— Pensei... Posso talvez me desculpar com uma história? — ele sugeriu.</a:t>
            </a:r>
          </a:p>
          <a:p>
            <a:pPr algn="just"/>
            <a:r>
              <a:rPr lang="pt-BR" sz="2300" dirty="0">
                <a:latin typeface="Arial Narrow" panose="020B0606020202030204" pitchFamily="34" charset="0"/>
              </a:rPr>
              <a:t>Pep deu um miado rabugento quando rolei para encarar papai.</a:t>
            </a:r>
          </a:p>
          <a:p>
            <a:pPr algn="just"/>
            <a:r>
              <a:rPr lang="pt-BR" sz="2300" dirty="0">
                <a:latin typeface="Arial Narrow" panose="020B0606020202030204" pitchFamily="34" charset="0"/>
              </a:rPr>
              <a:t>— Por que você não me conta o que aconteceu?</a:t>
            </a:r>
          </a:p>
        </p:txBody>
      </p:sp>
    </p:spTree>
    <p:extLst>
      <p:ext uri="{BB962C8B-B14F-4D97-AF65-F5344CB8AC3E}">
        <p14:creationId xmlns:p14="http://schemas.microsoft.com/office/powerpoint/2010/main" val="7023403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5FD2E-0DA8-A058-77F9-157EF7362A37}"/>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2234E278-4EB5-4BBE-1994-9473CACC44E8}"/>
              </a:ext>
            </a:extLst>
          </p:cNvPr>
          <p:cNvSpPr>
            <a:spLocks noChangeArrowheads="1"/>
          </p:cNvSpPr>
          <p:nvPr/>
        </p:nvSpPr>
        <p:spPr bwMode="auto">
          <a:xfrm>
            <a:off x="3232150" y="1760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F0393915-8446-C98A-DBB8-C8804B3330D3}"/>
              </a:ext>
            </a:extLst>
          </p:cNvPr>
          <p:cNvSpPr txBox="1"/>
          <p:nvPr/>
        </p:nvSpPr>
        <p:spPr>
          <a:xfrm>
            <a:off x="351484" y="752680"/>
            <a:ext cx="11489032" cy="5755422"/>
          </a:xfrm>
          <a:prstGeom prst="rect">
            <a:avLst/>
          </a:prstGeom>
          <a:noFill/>
        </p:spPr>
        <p:txBody>
          <a:bodyPr wrap="square">
            <a:spAutoFit/>
          </a:bodyPr>
          <a:lstStyle/>
          <a:p>
            <a:pPr algn="just"/>
            <a:r>
              <a:rPr lang="pt-BR" sz="2300" dirty="0">
                <a:latin typeface="Arial Narrow" panose="020B0606020202030204" pitchFamily="34" charset="0"/>
              </a:rPr>
              <a:t>— Que tal </a:t>
            </a:r>
            <a:r>
              <a:rPr lang="pt-BR" sz="2300" dirty="0" err="1">
                <a:latin typeface="Arial Narrow" panose="020B0606020202030204" pitchFamily="34" charset="0"/>
              </a:rPr>
              <a:t>Arinta</a:t>
            </a:r>
            <a:r>
              <a:rPr lang="pt-BR" sz="2300" dirty="0">
                <a:latin typeface="Arial Narrow" panose="020B0606020202030204" pitchFamily="34" charset="0"/>
              </a:rPr>
              <a:t>?</a:t>
            </a:r>
          </a:p>
          <a:p>
            <a:pPr algn="just"/>
            <a:r>
              <a:rPr lang="pt-BR" sz="2300" dirty="0">
                <a:latin typeface="Arial Narrow" panose="020B0606020202030204" pitchFamily="34" charset="0"/>
              </a:rPr>
              <a:t>Era a minha história preferida — o mito da salvadora de </a:t>
            </a:r>
            <a:r>
              <a:rPr lang="pt-BR" sz="2300" dirty="0" err="1">
                <a:latin typeface="Arial Narrow" panose="020B0606020202030204" pitchFamily="34" charset="0"/>
              </a:rPr>
              <a:t>Joya</a:t>
            </a:r>
            <a:r>
              <a:rPr lang="pt-BR" sz="2300" dirty="0">
                <a:latin typeface="Arial Narrow" panose="020B0606020202030204" pitchFamily="34" charset="0"/>
              </a:rPr>
              <a:t> — e, embora </a:t>
            </a:r>
            <a:r>
              <a:rPr lang="pt-BR" sz="2300" dirty="0" err="1">
                <a:latin typeface="Arial Narrow" panose="020B0606020202030204" pitchFamily="34" charset="0"/>
              </a:rPr>
              <a:t>Lupe</a:t>
            </a:r>
            <a:r>
              <a:rPr lang="pt-BR" sz="2300" dirty="0">
                <a:latin typeface="Arial Narrow" panose="020B0606020202030204" pitchFamily="34" charset="0"/>
              </a:rPr>
              <a:t> tirasse sarro de mim por eu ser muito crescida para contos de ninar, eu adorava ouvi-la. Mas eu ainda estava irritada. Rolei de volta e Pep rosnou.</a:t>
            </a:r>
          </a:p>
          <a:p>
            <a:pPr algn="just"/>
            <a:r>
              <a:rPr lang="pt-BR" sz="2300" dirty="0">
                <a:latin typeface="Arial Narrow" panose="020B0606020202030204" pitchFamily="34" charset="0"/>
              </a:rPr>
              <a:t>— Está bem. — Papai suspirou. — Vou deixar você dormir.</a:t>
            </a:r>
          </a:p>
          <a:p>
            <a:pPr algn="just"/>
            <a:r>
              <a:rPr lang="pt-BR" sz="2300" dirty="0">
                <a:latin typeface="Arial Narrow" panose="020B0606020202030204" pitchFamily="34" charset="0"/>
              </a:rPr>
              <a:t>Antes que ele pudesse se levantar, estiquei a mão atrás de mim.</a:t>
            </a:r>
          </a:p>
          <a:p>
            <a:pPr algn="just"/>
            <a:r>
              <a:rPr lang="pt-BR" sz="2300" dirty="0">
                <a:latin typeface="Arial Narrow" panose="020B0606020202030204" pitchFamily="34" charset="0"/>
              </a:rPr>
              <a:t>— Acho que uma história não faria mal.</a:t>
            </a:r>
          </a:p>
          <a:p>
            <a:pPr algn="just"/>
            <a:r>
              <a:rPr lang="pt-BR" sz="2300" dirty="0">
                <a:latin typeface="Arial Narrow" panose="020B0606020202030204" pitchFamily="34" charset="0"/>
              </a:rPr>
              <a:t>Ele voltou a se sentar e, quando começou a falar, pude sentir o sorriso em sua voz.</a:t>
            </a:r>
          </a:p>
          <a:p>
            <a:pPr algn="just"/>
            <a:r>
              <a:rPr lang="pt-BR" sz="2300" dirty="0">
                <a:latin typeface="Arial Narrow" panose="020B0606020202030204" pitchFamily="34" charset="0"/>
              </a:rPr>
              <a:t>— </a:t>
            </a:r>
            <a:r>
              <a:rPr lang="pt-BR" sz="2300" dirty="0" err="1">
                <a:latin typeface="Arial Narrow" panose="020B0606020202030204" pitchFamily="34" charset="0"/>
              </a:rPr>
              <a:t>Arinta</a:t>
            </a:r>
            <a:r>
              <a:rPr lang="pt-BR" sz="2300" dirty="0">
                <a:latin typeface="Arial Narrow" panose="020B0606020202030204" pitchFamily="34" charset="0"/>
              </a:rPr>
              <a:t> era uma garota muito corajosa. Ela vivia no centro de </a:t>
            </a:r>
            <a:r>
              <a:rPr lang="pt-BR" sz="2300" dirty="0" err="1">
                <a:latin typeface="Arial Narrow" panose="020B0606020202030204" pitchFamily="34" charset="0"/>
              </a:rPr>
              <a:t>Joya</a:t>
            </a:r>
            <a:r>
              <a:rPr lang="pt-BR" sz="2300" dirty="0">
                <a:latin typeface="Arial Narrow" panose="020B0606020202030204" pitchFamily="34" charset="0"/>
              </a:rPr>
              <a:t> mil anos atrás, quando nossa terra era livre, despregada do continente, e navegava pelo oceano como um navio vivo. Não havia fronteiras florestais, nada de Territórios Esquecidos, e os pássaros canoros gorjeavam em cada uma das árvores.</a:t>
            </a:r>
          </a:p>
          <a:p>
            <a:pPr algn="just"/>
            <a:r>
              <a:rPr lang="pt-BR" sz="2300" dirty="0">
                <a:latin typeface="Arial Narrow" panose="020B0606020202030204" pitchFamily="34" charset="0"/>
              </a:rPr>
              <a:t>— Mas, um dia, uma criatura do fogo que borbulhava debaixo do leito do mar notou a bela ilha flutuante e a quis para si. Seu nome era </a:t>
            </a:r>
            <a:r>
              <a:rPr lang="pt-BR" sz="2300" dirty="0" err="1">
                <a:latin typeface="Arial Narrow" panose="020B0606020202030204" pitchFamily="34" charset="0"/>
              </a:rPr>
              <a:t>Yote</a:t>
            </a:r>
            <a:r>
              <a:rPr lang="pt-BR" sz="2300" dirty="0">
                <a:latin typeface="Arial Narrow" panose="020B0606020202030204" pitchFamily="34" charset="0"/>
              </a:rPr>
              <a:t>. Ele era do tamanho de um rio e tão quente quanto o Sol. Ele construiu uma coluna de rocha pela qual escalou e capturou </a:t>
            </a:r>
            <a:r>
              <a:rPr lang="pt-BR" sz="2300" dirty="0" err="1">
                <a:latin typeface="Arial Narrow" panose="020B0606020202030204" pitchFamily="34" charset="0"/>
              </a:rPr>
              <a:t>Joya</a:t>
            </a:r>
            <a:r>
              <a:rPr lang="pt-BR" sz="2300" dirty="0">
                <a:latin typeface="Arial Narrow" panose="020B0606020202030204" pitchFamily="34" charset="0"/>
              </a:rPr>
              <a:t>, fixando-a ao leito do mar. O povo de </a:t>
            </a:r>
            <a:r>
              <a:rPr lang="pt-BR" sz="2300" dirty="0" err="1">
                <a:latin typeface="Arial Narrow" panose="020B0606020202030204" pitchFamily="34" charset="0"/>
              </a:rPr>
              <a:t>Joya</a:t>
            </a:r>
            <a:r>
              <a:rPr lang="pt-BR" sz="2300" dirty="0">
                <a:latin typeface="Arial Narrow" panose="020B0606020202030204" pitchFamily="34" charset="0"/>
              </a:rPr>
              <a:t> ficou amedrontado. Eles sabiam que ele iria reivindicar a ilha para o Reino do Fogo e eles teriam que deixar suas casas.</a:t>
            </a:r>
          </a:p>
        </p:txBody>
      </p:sp>
    </p:spTree>
    <p:extLst>
      <p:ext uri="{BB962C8B-B14F-4D97-AF65-F5344CB8AC3E}">
        <p14:creationId xmlns:p14="http://schemas.microsoft.com/office/powerpoint/2010/main" val="10413758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453E7-DB45-80F6-F114-7AE206818917}"/>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B4EA5AFB-91DE-24E0-9C3E-355E2F661540}"/>
              </a:ext>
            </a:extLst>
          </p:cNvPr>
          <p:cNvSpPr>
            <a:spLocks noChangeArrowheads="1"/>
          </p:cNvSpPr>
          <p:nvPr/>
        </p:nvSpPr>
        <p:spPr bwMode="auto">
          <a:xfrm>
            <a:off x="3232150" y="1760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69B63D5E-B997-A01C-3D5F-DF428532AC65}"/>
              </a:ext>
            </a:extLst>
          </p:cNvPr>
          <p:cNvSpPr txBox="1"/>
          <p:nvPr/>
        </p:nvSpPr>
        <p:spPr>
          <a:xfrm>
            <a:off x="351484" y="752680"/>
            <a:ext cx="11489032" cy="5262979"/>
          </a:xfrm>
          <a:prstGeom prst="rect">
            <a:avLst/>
          </a:prstGeom>
          <a:noFill/>
        </p:spPr>
        <p:txBody>
          <a:bodyPr wrap="square">
            <a:spAutoFit/>
          </a:bodyPr>
          <a:lstStyle/>
          <a:p>
            <a:pPr algn="just"/>
            <a:r>
              <a:rPr lang="pt-BR" sz="2400" dirty="0">
                <a:latin typeface="Arial Narrow" panose="020B0606020202030204" pitchFamily="34" charset="0"/>
              </a:rPr>
              <a:t>— </a:t>
            </a:r>
            <a:r>
              <a:rPr lang="pt-BR" sz="2400" dirty="0" err="1">
                <a:latin typeface="Arial Narrow" panose="020B0606020202030204" pitchFamily="34" charset="0"/>
              </a:rPr>
              <a:t>Arinta</a:t>
            </a:r>
            <a:r>
              <a:rPr lang="pt-BR" sz="2400" dirty="0">
                <a:latin typeface="Arial Narrow" panose="020B0606020202030204" pitchFamily="34" charset="0"/>
              </a:rPr>
              <a:t> estava triste. Ela amava </a:t>
            </a:r>
            <a:r>
              <a:rPr lang="pt-BR" sz="2400" dirty="0" err="1">
                <a:latin typeface="Arial Narrow" panose="020B0606020202030204" pitchFamily="34" charset="0"/>
              </a:rPr>
              <a:t>Joya</a:t>
            </a:r>
            <a:r>
              <a:rPr lang="pt-BR" sz="2400" dirty="0">
                <a:latin typeface="Arial Narrow" panose="020B0606020202030204" pitchFamily="34" charset="0"/>
              </a:rPr>
              <a:t>, com suas florestas, o mar e os pássaros canoros. Então, naquela noite, ela roubou a espada de seu pai e saiu de casa às escondidas, dirigindo-se para onde </a:t>
            </a:r>
            <a:r>
              <a:rPr lang="pt-BR" sz="2400" dirty="0" err="1">
                <a:latin typeface="Arial Narrow" panose="020B0606020202030204" pitchFamily="34" charset="0"/>
              </a:rPr>
              <a:t>Yote</a:t>
            </a:r>
            <a:r>
              <a:rPr lang="pt-BR" sz="2400" dirty="0">
                <a:latin typeface="Arial Narrow" panose="020B0606020202030204" pitchFamily="34" charset="0"/>
              </a:rPr>
              <a:t> chacoalhava a terra, preparando-se para engolir </a:t>
            </a:r>
            <a:r>
              <a:rPr lang="pt-BR" sz="2400" dirty="0" err="1">
                <a:latin typeface="Arial Narrow" panose="020B0606020202030204" pitchFamily="34" charset="0"/>
              </a:rPr>
              <a:t>Joya</a:t>
            </a:r>
            <a:r>
              <a:rPr lang="pt-BR" sz="2400" dirty="0">
                <a:latin typeface="Arial Narrow" panose="020B0606020202030204" pitchFamily="34" charset="0"/>
              </a:rPr>
              <a:t>. Ela viajou até o subterrâneo por meio de uma cacheira, encharcando-se na água para se proteger contra as chamas, e caminhou até chegar ao covil de </a:t>
            </a:r>
            <a:r>
              <a:rPr lang="pt-BR" sz="2400" dirty="0" err="1">
                <a:latin typeface="Arial Narrow" panose="020B0606020202030204" pitchFamily="34" charset="0"/>
              </a:rPr>
              <a:t>Yote</a:t>
            </a:r>
            <a:r>
              <a:rPr lang="pt-BR" sz="2400" dirty="0">
                <a:latin typeface="Arial Narrow" panose="020B0606020202030204" pitchFamily="34" charset="0"/>
              </a:rPr>
              <a:t>. Ela o chamou. </a:t>
            </a:r>
            <a:r>
              <a:rPr lang="pt-BR" sz="2400" dirty="0" err="1">
                <a:latin typeface="Arial Narrow" panose="020B0606020202030204" pitchFamily="34" charset="0"/>
              </a:rPr>
              <a:t>Yote</a:t>
            </a:r>
            <a:r>
              <a:rPr lang="pt-BR" sz="2400" dirty="0">
                <a:latin typeface="Arial Narrow" panose="020B0606020202030204" pitchFamily="34" charset="0"/>
              </a:rPr>
              <a:t> a ouviu, mas não parou de chacoalhar.</a:t>
            </a:r>
          </a:p>
          <a:p>
            <a:pPr algn="just"/>
            <a:r>
              <a:rPr lang="pt-BR" sz="2400" dirty="0">
                <a:latin typeface="Arial Narrow" panose="020B0606020202030204" pitchFamily="34" charset="0"/>
              </a:rPr>
              <a:t>— </a:t>
            </a:r>
            <a:r>
              <a:rPr lang="pt-BR" sz="2400" dirty="0" err="1">
                <a:latin typeface="Arial Narrow" panose="020B0606020202030204" pitchFamily="34" charset="0"/>
              </a:rPr>
              <a:t>Arinta</a:t>
            </a:r>
            <a:r>
              <a:rPr lang="pt-BR" sz="2400" dirty="0">
                <a:latin typeface="Arial Narrow" panose="020B0606020202030204" pitchFamily="34" charset="0"/>
              </a:rPr>
              <a:t> não desistiu. Ela atacou as paredes de rocha com sua espada para despejar o mar sobre ele. </a:t>
            </a:r>
            <a:r>
              <a:rPr lang="pt-BR" sz="2400" dirty="0" err="1">
                <a:latin typeface="Arial Narrow" panose="020B0606020202030204" pitchFamily="34" charset="0"/>
              </a:rPr>
              <a:t>Yote</a:t>
            </a:r>
            <a:r>
              <a:rPr lang="pt-BR" sz="2400" dirty="0">
                <a:latin typeface="Arial Narrow" panose="020B0606020202030204" pitchFamily="34" charset="0"/>
              </a:rPr>
              <a:t> ficou com medo. Ele poderia derrotar rios, mas o mar o engoliria. Ele concordou em não tomar a ilha se ela parasse. Eles fizeram um juramento nesses termos e ela deixou a espada incrustada na rocha, assim, ele saberia que ela estava cumprindo sua promessa.</a:t>
            </a:r>
          </a:p>
          <a:p>
            <a:pPr algn="just"/>
            <a:r>
              <a:rPr lang="pt-BR" sz="2400" dirty="0">
                <a:latin typeface="Arial Narrow" panose="020B0606020202030204" pitchFamily="34" charset="0"/>
              </a:rPr>
              <a:t>Papai hesitou.</a:t>
            </a:r>
          </a:p>
          <a:p>
            <a:pPr algn="just"/>
            <a:r>
              <a:rPr lang="pt-BR" sz="2400" dirty="0">
                <a:latin typeface="Arial Narrow" panose="020B0606020202030204" pitchFamily="34" charset="0"/>
              </a:rPr>
              <a:t>— Acho que devemos parar por aqui.</a:t>
            </a:r>
          </a:p>
          <a:p>
            <a:pPr algn="just"/>
            <a:r>
              <a:rPr lang="pt-BR" sz="2400" dirty="0">
                <a:latin typeface="Arial Narrow" panose="020B0606020202030204" pitchFamily="34" charset="0"/>
              </a:rPr>
              <a:t>— Mas você sempre diz que tem que terminar as histórias, mesmo que elas não tenham finais felizes — argumentei, apesar de tê-la ouvido tantas vezes que poderia contar a história junto com ele.</a:t>
            </a:r>
          </a:p>
          <a:p>
            <a:pPr algn="just"/>
            <a:r>
              <a:rPr lang="pt-BR" sz="2400" dirty="0">
                <a:latin typeface="Arial Narrow" panose="020B0606020202030204" pitchFamily="34" charset="0"/>
              </a:rPr>
              <a:t>Ele falou rápido, as palavras diluindo-se umas nas outras.</a:t>
            </a:r>
          </a:p>
        </p:txBody>
      </p:sp>
    </p:spTree>
    <p:extLst>
      <p:ext uri="{BB962C8B-B14F-4D97-AF65-F5344CB8AC3E}">
        <p14:creationId xmlns:p14="http://schemas.microsoft.com/office/powerpoint/2010/main" val="13470377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025F9-AE34-AA1A-4519-D2FB429D9319}"/>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234ACF1A-470B-F67C-A58C-0450BFAE76F6}"/>
              </a:ext>
            </a:extLst>
          </p:cNvPr>
          <p:cNvSpPr>
            <a:spLocks noChangeArrowheads="1"/>
          </p:cNvSpPr>
          <p:nvPr/>
        </p:nvSpPr>
        <p:spPr bwMode="auto">
          <a:xfrm>
            <a:off x="3232150" y="1760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5E3D5B57-9B8C-5E4F-2F21-2A9C63F278D0}"/>
              </a:ext>
            </a:extLst>
          </p:cNvPr>
          <p:cNvSpPr txBox="1"/>
          <p:nvPr/>
        </p:nvSpPr>
        <p:spPr>
          <a:xfrm>
            <a:off x="351484" y="683963"/>
            <a:ext cx="11489032" cy="3031599"/>
          </a:xfrm>
          <a:prstGeom prst="rect">
            <a:avLst/>
          </a:prstGeom>
          <a:noFill/>
        </p:spPr>
        <p:txBody>
          <a:bodyPr wrap="square">
            <a:spAutoFit/>
          </a:bodyPr>
          <a:lstStyle/>
          <a:p>
            <a:pPr algn="just"/>
            <a:r>
              <a:rPr lang="pt-BR" sz="2400" dirty="0">
                <a:latin typeface="Arial Narrow" panose="020B0606020202030204" pitchFamily="34" charset="0"/>
              </a:rPr>
              <a:t>[...] </a:t>
            </a:r>
            <a:r>
              <a:rPr lang="pt-BR" sz="2400" dirty="0" err="1">
                <a:latin typeface="Arial Narrow" panose="020B0606020202030204" pitchFamily="34" charset="0"/>
              </a:rPr>
              <a:t>Yote</a:t>
            </a:r>
            <a:r>
              <a:rPr lang="pt-BR" sz="2400" dirty="0">
                <a:latin typeface="Arial Narrow" panose="020B0606020202030204" pitchFamily="34" charset="0"/>
              </a:rPr>
              <a:t> não quis que os habitantes da ilha soubessem que uma garota o havia enganado, mas ele não podia destruir a ilha, [...] Em vez disso, ele enviou seus cães de fogo atrás de </a:t>
            </a:r>
            <a:r>
              <a:rPr lang="pt-BR" sz="2400" dirty="0" err="1">
                <a:latin typeface="Arial Narrow" panose="020B0606020202030204" pitchFamily="34" charset="0"/>
              </a:rPr>
              <a:t>Arinta</a:t>
            </a:r>
            <a:r>
              <a:rPr lang="pt-BR" sz="2400" dirty="0">
                <a:latin typeface="Arial Narrow" panose="020B0606020202030204" pitchFamily="34" charset="0"/>
              </a:rPr>
              <a:t> e eles a perseguiram</a:t>
            </a:r>
            <a:r>
              <a:rPr lang="pt-BR" sz="2400" kern="100" dirty="0">
                <a:latin typeface="Arial Narrow" panose="020B0606020202030204" pitchFamily="34" charset="0"/>
                <a:cs typeface="Times New Roman" panose="02020603050405020304" pitchFamily="18" charset="0"/>
              </a:rPr>
              <a:t> </a:t>
            </a:r>
            <a:r>
              <a:rPr lang="pt-BR" sz="2400" dirty="0">
                <a:latin typeface="Arial Narrow" panose="020B0606020202030204" pitchFamily="34" charset="0"/>
              </a:rPr>
              <a:t>pelos túneis até que ela se perdeu.</a:t>
            </a:r>
          </a:p>
          <a:p>
            <a:pPr algn="just"/>
            <a:r>
              <a:rPr lang="pt-BR" sz="2400" dirty="0">
                <a:latin typeface="Arial Narrow" panose="020B0606020202030204" pitchFamily="34" charset="0"/>
              </a:rPr>
              <a:t>— O pai de </a:t>
            </a:r>
            <a:r>
              <a:rPr lang="pt-BR" sz="2400" dirty="0" err="1">
                <a:latin typeface="Arial Narrow" panose="020B0606020202030204" pitchFamily="34" charset="0"/>
              </a:rPr>
              <a:t>Arinta</a:t>
            </a:r>
            <a:r>
              <a:rPr lang="pt-BR" sz="2400" dirty="0">
                <a:latin typeface="Arial Narrow" panose="020B0606020202030204" pitchFamily="34" charset="0"/>
              </a:rPr>
              <a:t> a procurou incansavelmente pelos túneis, mas ela nunca mais foi vista. Alguns dizem que ela se tornou o próprio rio; outros, que ela ainda está lá embaixo, seu espírito certificando-se de que </a:t>
            </a:r>
            <a:r>
              <a:rPr lang="pt-BR" sz="2400" dirty="0" err="1">
                <a:latin typeface="Arial Narrow" panose="020B0606020202030204" pitchFamily="34" charset="0"/>
              </a:rPr>
              <a:t>Yote</a:t>
            </a:r>
            <a:r>
              <a:rPr lang="pt-BR" sz="2400" dirty="0">
                <a:latin typeface="Arial Narrow" panose="020B0606020202030204" pitchFamily="34" charset="0"/>
              </a:rPr>
              <a:t> cumpra sua promessa. Seja como for, </a:t>
            </a:r>
            <a:r>
              <a:rPr lang="pt-BR" sz="2400" dirty="0" err="1">
                <a:latin typeface="Arial Narrow" panose="020B0606020202030204" pitchFamily="34" charset="0"/>
              </a:rPr>
              <a:t>Arinta</a:t>
            </a:r>
            <a:r>
              <a:rPr lang="pt-BR" sz="2400" dirty="0">
                <a:latin typeface="Arial Narrow" panose="020B0606020202030204" pitchFamily="34" charset="0"/>
              </a:rPr>
              <a:t> cuida de </a:t>
            </a:r>
            <a:r>
              <a:rPr lang="pt-BR" sz="2400" dirty="0" err="1">
                <a:latin typeface="Arial Narrow" panose="020B0606020202030204" pitchFamily="34" charset="0"/>
              </a:rPr>
              <a:t>Joya</a:t>
            </a:r>
            <a:r>
              <a:rPr lang="pt-BR" sz="2400" dirty="0">
                <a:latin typeface="Arial Narrow" panose="020B0606020202030204" pitchFamily="34" charset="0"/>
              </a:rPr>
              <a:t>, seu sacrifício é uma dádiva mais poderosa que qualquer criatura de fogo.</a:t>
            </a:r>
          </a:p>
          <a:p>
            <a:pPr algn="just"/>
            <a:r>
              <a:rPr lang="pt-BR" sz="800" dirty="0">
                <a:latin typeface="Arial Narrow" panose="020B0606020202030204" pitchFamily="34" charset="0"/>
              </a:rPr>
              <a:t> </a:t>
            </a:r>
          </a:p>
          <a:p>
            <a:pPr algn="r"/>
            <a:r>
              <a:rPr lang="pt-BR" sz="1500" i="1" dirty="0">
                <a:latin typeface="Arial Narrow" panose="020B0606020202030204" pitchFamily="34" charset="0"/>
              </a:rPr>
              <a:t>A garota que lia as estrelas</a:t>
            </a:r>
            <a:r>
              <a:rPr lang="pt-BR" sz="1500" dirty="0">
                <a:latin typeface="Arial Narrow" panose="020B0606020202030204" pitchFamily="34" charset="0"/>
              </a:rPr>
              <a:t> / </a:t>
            </a:r>
            <a:r>
              <a:rPr lang="pt-BR" sz="1500" dirty="0" err="1">
                <a:latin typeface="Arial Narrow" panose="020B0606020202030204" pitchFamily="34" charset="0"/>
              </a:rPr>
              <a:t>Kiran</a:t>
            </a:r>
            <a:r>
              <a:rPr lang="pt-BR" sz="1500" dirty="0">
                <a:latin typeface="Arial Narrow" panose="020B0606020202030204" pitchFamily="34" charset="0"/>
              </a:rPr>
              <a:t> </a:t>
            </a:r>
            <a:r>
              <a:rPr lang="pt-BR" sz="1500" dirty="0" err="1">
                <a:latin typeface="Arial Narrow" panose="020B0606020202030204" pitchFamily="34" charset="0"/>
              </a:rPr>
              <a:t>Millwood</a:t>
            </a:r>
            <a:r>
              <a:rPr lang="pt-BR" sz="1500" dirty="0">
                <a:latin typeface="Arial Narrow" panose="020B0606020202030204" pitchFamily="34" charset="0"/>
              </a:rPr>
              <a:t> </a:t>
            </a:r>
            <a:r>
              <a:rPr lang="pt-BR" sz="1500" dirty="0" err="1">
                <a:latin typeface="Arial Narrow" panose="020B0606020202030204" pitchFamily="34" charset="0"/>
              </a:rPr>
              <a:t>Hargrave</a:t>
            </a:r>
            <a:r>
              <a:rPr lang="pt-BR" sz="1500" dirty="0">
                <a:latin typeface="Arial Narrow" panose="020B0606020202030204" pitchFamily="34" charset="0"/>
              </a:rPr>
              <a:t>; tradução Jacqueline Damásio </a:t>
            </a:r>
            <a:r>
              <a:rPr lang="pt-BR" sz="1500" dirty="0" err="1">
                <a:latin typeface="Arial Narrow" panose="020B0606020202030204" pitchFamily="34" charset="0"/>
              </a:rPr>
              <a:t>Valpassos</a:t>
            </a:r>
            <a:r>
              <a:rPr lang="pt-BR" sz="1500" dirty="0">
                <a:latin typeface="Arial Narrow" panose="020B0606020202030204" pitchFamily="34" charset="0"/>
              </a:rPr>
              <a:t>. – São Paulo: Jangada, 2019. Adaptado</a:t>
            </a:r>
            <a:r>
              <a:rPr lang="pt-BR" sz="1500" kern="100" dirty="0">
                <a:latin typeface="Arial Narrow" panose="020B0606020202030204" pitchFamily="34" charset="0"/>
                <a:cs typeface="Times New Roman" panose="02020603050405020304" pitchFamily="18" charset="0"/>
              </a:rPr>
              <a:t>.</a:t>
            </a:r>
            <a:endParaRPr lang="pt-BR" sz="1500" dirty="0">
              <a:latin typeface="Arial Narrow" panose="020B0606020202030204" pitchFamily="34" charset="0"/>
            </a:endParaRPr>
          </a:p>
        </p:txBody>
      </p:sp>
      <p:graphicFrame>
        <p:nvGraphicFramePr>
          <p:cNvPr id="2" name="Tabela 1">
            <a:extLst>
              <a:ext uri="{FF2B5EF4-FFF2-40B4-BE49-F238E27FC236}">
                <a16:creationId xmlns:a16="http://schemas.microsoft.com/office/drawing/2014/main" id="{68592FA8-0FC9-5A4D-8B70-B18CA027D2DC}"/>
              </a:ext>
            </a:extLst>
          </p:cNvPr>
          <p:cNvGraphicFramePr>
            <a:graphicFrameLocks noGrp="1"/>
          </p:cNvGraphicFramePr>
          <p:nvPr>
            <p:extLst>
              <p:ext uri="{D42A27DB-BD31-4B8C-83A1-F6EECF244321}">
                <p14:modId xmlns:p14="http://schemas.microsoft.com/office/powerpoint/2010/main" val="3184916791"/>
              </p:ext>
            </p:extLst>
          </p:nvPr>
        </p:nvGraphicFramePr>
        <p:xfrm>
          <a:off x="351484" y="4254771"/>
          <a:ext cx="11489032" cy="1097280"/>
        </p:xfrm>
        <a:graphic>
          <a:graphicData uri="http://schemas.openxmlformats.org/drawingml/2006/table">
            <a:tbl>
              <a:tblPr firstRow="1" firstCol="1" bandRow="1">
                <a:tableStyleId>{5C22544A-7EE6-4342-B048-85BDC9FD1C3A}</a:tableStyleId>
              </a:tblPr>
              <a:tblGrid>
                <a:gridCol w="11489032">
                  <a:extLst>
                    <a:ext uri="{9D8B030D-6E8A-4147-A177-3AD203B41FA5}">
                      <a16:colId xmlns:a16="http://schemas.microsoft.com/office/drawing/2014/main" val="3009268779"/>
                    </a:ext>
                  </a:extLst>
                </a:gridCol>
              </a:tblGrid>
              <a:tr h="0">
                <a:tc>
                  <a:txBody>
                    <a:bodyPr/>
                    <a:lstStyle/>
                    <a:p>
                      <a:pPr marL="0" indent="539750" algn="just">
                        <a:lnSpc>
                          <a:spcPct val="100000"/>
                        </a:lnSpc>
                        <a:spcAft>
                          <a:spcPts val="0"/>
                        </a:spcAft>
                        <a:buNone/>
                      </a:pPr>
                      <a:r>
                        <a:rPr lang="pt-BR" sz="2400" b="0" kern="100" dirty="0">
                          <a:solidFill>
                            <a:schemeClr val="tx1"/>
                          </a:solidFill>
                          <a:effectLst/>
                          <a:latin typeface="Arial Narrow" panose="020B0606020202030204" pitchFamily="34" charset="0"/>
                        </a:rPr>
                        <a:t>Estudante, o texto narrativo é uma tem como finalidade narrar um acontecimento. Então, é preciso reconhecer, em textos narrativos, os fatos que causam o conflito ou que motivam as ações das personagens, originando o enredo do texto.</a:t>
                      </a:r>
                      <a:endParaRPr lang="pt-BR" sz="24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076216806"/>
                  </a:ext>
                </a:extLst>
              </a:tr>
            </a:tbl>
          </a:graphicData>
        </a:graphic>
      </p:graphicFrame>
    </p:spTree>
    <p:extLst>
      <p:ext uri="{BB962C8B-B14F-4D97-AF65-F5344CB8AC3E}">
        <p14:creationId xmlns:p14="http://schemas.microsoft.com/office/powerpoint/2010/main" val="12985072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12766-D214-C1DD-A9F1-B0C2103D8795}"/>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2945446E-0EDE-F922-F539-618ACD0A3149}"/>
              </a:ext>
            </a:extLst>
          </p:cNvPr>
          <p:cNvSpPr>
            <a:spLocks noChangeArrowheads="1"/>
          </p:cNvSpPr>
          <p:nvPr/>
        </p:nvSpPr>
        <p:spPr bwMode="auto">
          <a:xfrm>
            <a:off x="3232150" y="1760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BE5B4B10-F3E2-C50A-FDEF-7A1A7C508BC5}"/>
              </a:ext>
            </a:extLst>
          </p:cNvPr>
          <p:cNvSpPr txBox="1"/>
          <p:nvPr/>
        </p:nvSpPr>
        <p:spPr>
          <a:xfrm>
            <a:off x="351484" y="704171"/>
            <a:ext cx="11489032" cy="5570756"/>
          </a:xfrm>
          <a:prstGeom prst="rect">
            <a:avLst/>
          </a:prstGeom>
          <a:noFill/>
        </p:spPr>
        <p:txBody>
          <a:bodyPr wrap="square">
            <a:spAutoFit/>
          </a:bodyPr>
          <a:lstStyle/>
          <a:p>
            <a:pPr algn="just" fontAlgn="base">
              <a:buNone/>
            </a:pPr>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 romance juvenil é uma narrativa que apresenta uma</a:t>
            </a:r>
            <a:r>
              <a:rPr lang="pt-BR" sz="2300" spc="5" dirty="0">
                <a:effectLst/>
                <a:latin typeface="Arial Narrow" panose="020B0606020202030204" pitchFamily="34" charset="0"/>
                <a:ea typeface="Times New Roman" panose="02020603050405020304" pitchFamily="18" charset="0"/>
              </a:rPr>
              <a:t> linguagem, geralmente acessível, e uma temática voltadas para o público jovem e adolescente, como:</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Identidade, relacionamentos amorosos e de amizade, conflitos familiares, descobertas pessoais, desafios da adolescência etc. Assim, releia o quadro da sinopse do livro, o fragmento de texto e responda.</a:t>
            </a:r>
          </a:p>
          <a:p>
            <a:pPr algn="just" fontAlgn="base">
              <a:buNone/>
            </a:pPr>
            <a:endParaRPr lang="pt-BR" sz="800" dirty="0">
              <a:effectLst/>
              <a:latin typeface="Arial Narrow" panose="020B0606020202030204" pitchFamily="34" charset="0"/>
              <a:ea typeface="Times New Roman" panose="02020603050405020304" pitchFamily="18" charset="0"/>
            </a:endParaRPr>
          </a:p>
          <a:p>
            <a:pPr algn="just" fontAlgn="base">
              <a:buNone/>
            </a:pP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Qual é o tema que “A garota que lia as estrelas” traz?</a:t>
            </a:r>
          </a:p>
          <a:p>
            <a:pPr algn="just" fontAlgn="base">
              <a:buNone/>
            </a:pPr>
            <a:endParaRPr lang="pt-BR" dirty="0">
              <a:effectLst/>
              <a:latin typeface="Arial Narrow" panose="020B0606020202030204" pitchFamily="34" charset="0"/>
              <a:ea typeface="Times New Roman" panose="02020603050405020304" pitchFamily="18" charset="0"/>
            </a:endParaRPr>
          </a:p>
          <a:p>
            <a:pPr algn="just" fontAlgn="base"/>
            <a:r>
              <a:rPr lang="pt-BR" sz="2300" dirty="0">
                <a:latin typeface="Arial Narrow" panose="020B0606020202030204" pitchFamily="34" charset="0"/>
              </a:rPr>
              <a:t>b) O título em um texto é crucial, pois é a primeira impressão que o leitor terá do conteúdo. Ele serve como um resumo breve do tema central, atraindo a atenção do leitor e influenciando sua decisão de continuar a leitura. O que o título “A garota que lia as estrelas” sugere?</a:t>
            </a:r>
          </a:p>
          <a:p>
            <a:pPr algn="just" fontAlgn="base"/>
            <a:endParaRPr lang="pt-BR" sz="2300" dirty="0">
              <a:latin typeface="Arial Narrow" panose="020B0606020202030204" pitchFamily="34" charset="0"/>
            </a:endParaRPr>
          </a:p>
          <a:p>
            <a:pPr algn="just" fontAlgn="base">
              <a:buNone/>
            </a:pPr>
            <a:r>
              <a:rPr lang="pt-BR" sz="2300" b="1"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3</a:t>
            </a:r>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 Os gêneros textuais são formas de linguagem utilizadas para realizar diferentes ações comunicativas, como informar, convencer, persuadir, narrar, entre outras. Dessa forma, responda:</a:t>
            </a:r>
          </a:p>
          <a:p>
            <a:pPr algn="just" fontAlgn="base">
              <a:buNone/>
            </a:pPr>
            <a:endParaRPr lang="pt-BR" sz="800" dirty="0">
              <a:solidFill>
                <a:srgbClr val="000000"/>
              </a:solidFill>
              <a:latin typeface="Arial Narrow" panose="020B0606020202030204" pitchFamily="34" charset="0"/>
              <a:ea typeface="Times New Roman" panose="02020603050405020304" pitchFamily="18" charset="0"/>
              <a:cs typeface="Arial" panose="020B0604020202020204" pitchFamily="34" charset="0"/>
            </a:endParaRPr>
          </a:p>
          <a:p>
            <a:pPr algn="just" fontAlgn="base"/>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a) Qual é a finalidade de um romance juvenil?</a:t>
            </a:r>
          </a:p>
          <a:p>
            <a:pPr algn="just" fontAlgn="base"/>
            <a:endParaRPr lang="pt-BR" sz="2300" dirty="0">
              <a:latin typeface="Arial Narrow" panose="020B0606020202030204" pitchFamily="34" charset="0"/>
              <a:ea typeface="Times New Roman" panose="02020603050405020304" pitchFamily="18" charset="0"/>
            </a:endParaRPr>
          </a:p>
          <a:p>
            <a:pPr algn="just" fontAlgn="base">
              <a:buNone/>
            </a:pPr>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b) E a finalidade do romance “A garota que lia as estrelas”?</a:t>
            </a:r>
            <a:endParaRPr lang="pt-BR" sz="2300" dirty="0">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9133549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7682829-12E4-A41A-B98B-48C110D515CE}"/>
              </a:ext>
            </a:extLst>
          </p:cNvPr>
          <p:cNvSpPr txBox="1"/>
          <p:nvPr/>
        </p:nvSpPr>
        <p:spPr>
          <a:xfrm>
            <a:off x="327212" y="1002093"/>
            <a:ext cx="11537575" cy="3985706"/>
          </a:xfrm>
          <a:prstGeom prst="rect">
            <a:avLst/>
          </a:prstGeom>
          <a:noFill/>
        </p:spPr>
        <p:txBody>
          <a:bodyPr wrap="square">
            <a:spAutoFit/>
          </a:bodyPr>
          <a:lstStyle/>
          <a:p>
            <a:pPr algn="just" fontAlgn="base">
              <a:buNone/>
            </a:pPr>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4</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Os </a:t>
            </a:r>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elementos da narrativa </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são: enredo, narrador (que pode ser personagem observador ou onisciente), personagens (protagonista e os demais), tempo e espaço. Com esses elementos, toda a ação, conflito e história são construídos. </a:t>
            </a:r>
            <a:endParaRPr lang="pt-BR" sz="2300" dirty="0">
              <a:effectLst/>
              <a:latin typeface="Arial Narrow" panose="020B0606020202030204" pitchFamily="34" charset="0"/>
              <a:ea typeface="Times New Roman" panose="02020603050405020304" pitchFamily="18" charset="0"/>
            </a:endParaRPr>
          </a:p>
          <a:p>
            <a:pPr algn="just" fontAlgn="base">
              <a:buNone/>
            </a:pP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Cite as personagens que você identificou no fragmento da narrativa intitulada “</a:t>
            </a:r>
            <a:r>
              <a:rPr lang="pt-BR" sz="2300" b="1" dirty="0">
                <a:effectLst/>
                <a:latin typeface="Arial Narrow" panose="020B0606020202030204" pitchFamily="34" charset="0"/>
                <a:ea typeface="Times New Roman" panose="02020603050405020304" pitchFamily="18" charset="0"/>
              </a:rPr>
              <a:t>A garota que lia as estrelas”</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300" dirty="0">
              <a:effectLst/>
              <a:latin typeface="Arial Narrow" panose="020B0606020202030204" pitchFamily="34" charset="0"/>
              <a:ea typeface="Times New Roman" panose="02020603050405020304" pitchFamily="18" charset="0"/>
            </a:endParaRPr>
          </a:p>
          <a:p>
            <a:pPr algn="just">
              <a:buNone/>
              <a:tabLst>
                <a:tab pos="180340" algn="l"/>
              </a:tabLst>
            </a:pPr>
            <a:r>
              <a:rPr lang="pt-BR" sz="2300" kern="100" dirty="0">
                <a:effectLst/>
                <a:latin typeface="Arial Narrow" panose="020B0606020202030204" pitchFamily="34" charset="0"/>
                <a:ea typeface="Aptos" panose="020B0004020202020204" pitchFamily="34" charset="0"/>
                <a:cs typeface="Helvetica" panose="020B0604020202020204" pitchFamily="34"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Em que lugar se passa essa história?</a:t>
            </a:r>
          </a:p>
          <a:p>
            <a:pPr algn="just">
              <a:buNone/>
            </a:pPr>
            <a:endPar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r>
              <a:rPr lang="pt-BR" sz="2300" b="1" dirty="0">
                <a:latin typeface="Arial Narrow" panose="020B0606020202030204" pitchFamily="34" charset="0"/>
              </a:rPr>
              <a:t>5</a:t>
            </a:r>
            <a:r>
              <a:rPr lang="pt-BR" sz="2300" dirty="0">
                <a:latin typeface="Arial Narrow" panose="020B0606020202030204" pitchFamily="34" charset="0"/>
              </a:rPr>
              <a:t>. Nos textos narrativos há palavras/expressões que marcam o tempo na narrativa, por exemplo: era uma vez, às sextas-feiras. No texto “A garota que lia as estrelas” há essas expressões? Destaque algumas.</a:t>
            </a:r>
          </a:p>
          <a:p>
            <a:r>
              <a:rPr lang="pt-BR" sz="2300" dirty="0">
                <a:latin typeface="Arial Narrow" panose="020B0606020202030204" pitchFamily="34" charset="0"/>
              </a:rPr>
              <a:t> </a:t>
            </a:r>
          </a:p>
        </p:txBody>
      </p:sp>
    </p:spTree>
    <p:extLst>
      <p:ext uri="{BB962C8B-B14F-4D97-AF65-F5344CB8AC3E}">
        <p14:creationId xmlns:p14="http://schemas.microsoft.com/office/powerpoint/2010/main" val="38880451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B1B44-155B-DA79-4133-AB648626493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1C49D85-6FA5-2252-EDED-912DF433841D}"/>
              </a:ext>
            </a:extLst>
          </p:cNvPr>
          <p:cNvSpPr txBox="1"/>
          <p:nvPr/>
        </p:nvSpPr>
        <p:spPr>
          <a:xfrm>
            <a:off x="304800" y="813834"/>
            <a:ext cx="11537575" cy="2693045"/>
          </a:xfrm>
          <a:prstGeom prst="rect">
            <a:avLst/>
          </a:prstGeom>
          <a:noFill/>
        </p:spPr>
        <p:txBody>
          <a:bodyPr wrap="square">
            <a:spAutoFit/>
          </a:bodyPr>
          <a:lstStyle/>
          <a:p>
            <a:r>
              <a:rPr lang="pt-BR" sz="2300" b="1" dirty="0">
                <a:latin typeface="Arial Narrow" panose="020B0606020202030204" pitchFamily="34" charset="0"/>
              </a:rPr>
              <a:t>6</a:t>
            </a:r>
            <a:r>
              <a:rPr lang="pt-BR" sz="2300" dirty="0">
                <a:latin typeface="Arial Narrow" panose="020B0606020202030204" pitchFamily="34" charset="0"/>
              </a:rPr>
              <a:t>. Diferentemente das demais narrativas em prosa, o romance possui características específicas. Marque (V) ou (F) quanto às afirmativas a seguir:</a:t>
            </a:r>
          </a:p>
          <a:p>
            <a:endParaRPr lang="pt-BR" sz="800" dirty="0">
              <a:latin typeface="Arial Narrow" panose="020B0606020202030204" pitchFamily="34" charset="0"/>
            </a:endParaRPr>
          </a:p>
          <a:p>
            <a:r>
              <a:rPr lang="pt-BR" sz="2300" dirty="0">
                <a:latin typeface="Arial Narrow" panose="020B0606020202030204" pitchFamily="34" charset="0"/>
              </a:rPr>
              <a:t>(   ) uma história longa, com enredo elaborado, constituído por fatos que, de alguma forma, se interrelacionam.</a:t>
            </a:r>
          </a:p>
          <a:p>
            <a:r>
              <a:rPr lang="pt-BR" sz="2300" dirty="0">
                <a:latin typeface="Arial Narrow" panose="020B0606020202030204" pitchFamily="34" charset="0"/>
              </a:rPr>
              <a:t>(  ) a história geralmente é organizada em várias partes, chamadas de capítulos.</a:t>
            </a:r>
          </a:p>
          <a:p>
            <a:r>
              <a:rPr lang="pt-BR" sz="2300" dirty="0">
                <a:latin typeface="Arial Narrow" panose="020B0606020202030204" pitchFamily="34" charset="0"/>
              </a:rPr>
              <a:t>(   ) o enredo depende da trama, das características das personagens e de seus ambientes, bem como do estilo de escrita de cada autor.</a:t>
            </a:r>
          </a:p>
        </p:txBody>
      </p:sp>
    </p:spTree>
    <p:extLst>
      <p:ext uri="{BB962C8B-B14F-4D97-AF65-F5344CB8AC3E}">
        <p14:creationId xmlns:p14="http://schemas.microsoft.com/office/powerpoint/2010/main" val="8796242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AD43314-2958-8950-3778-3DF83054020E}"/>
              </a:ext>
            </a:extLst>
          </p:cNvPr>
          <p:cNvGraphicFramePr>
            <a:graphicFrameLocks noGrp="1"/>
          </p:cNvGraphicFramePr>
          <p:nvPr>
            <p:extLst>
              <p:ext uri="{D42A27DB-BD31-4B8C-83A1-F6EECF244321}">
                <p14:modId xmlns:p14="http://schemas.microsoft.com/office/powerpoint/2010/main" val="1332575283"/>
              </p:ext>
            </p:extLst>
          </p:nvPr>
        </p:nvGraphicFramePr>
        <p:xfrm>
          <a:off x="340660" y="669310"/>
          <a:ext cx="11519646" cy="346697"/>
        </p:xfrm>
        <a:graphic>
          <a:graphicData uri="http://schemas.openxmlformats.org/drawingml/2006/table">
            <a:tbl>
              <a:tblPr firstRow="1" firstCol="1" bandRow="1"/>
              <a:tblGrid>
                <a:gridCol w="1151964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10052C8A-C396-F850-378B-08D5BBB2F4AD}"/>
              </a:ext>
            </a:extLst>
          </p:cNvPr>
          <p:cNvSpPr txBox="1"/>
          <p:nvPr/>
        </p:nvSpPr>
        <p:spPr>
          <a:xfrm>
            <a:off x="340660" y="993956"/>
            <a:ext cx="11519646" cy="461665"/>
          </a:xfrm>
          <a:prstGeom prst="rect">
            <a:avLst/>
          </a:prstGeom>
          <a:noFill/>
        </p:spPr>
        <p:txBody>
          <a:bodyPr wrap="square">
            <a:spAutoFit/>
          </a:bodyPr>
          <a:lstStyle/>
          <a:p>
            <a:pPr algn="just"/>
            <a:r>
              <a:rPr lang="pt-BR" sz="2400" b="1" dirty="0">
                <a:latin typeface="Arial Narrow" panose="020B0606020202030204" pitchFamily="34" charset="0"/>
              </a:rPr>
              <a:t>Ampliando os conhecimentos</a:t>
            </a:r>
          </a:p>
        </p:txBody>
      </p:sp>
      <p:graphicFrame>
        <p:nvGraphicFramePr>
          <p:cNvPr id="3" name="Tabela 2">
            <a:extLst>
              <a:ext uri="{FF2B5EF4-FFF2-40B4-BE49-F238E27FC236}">
                <a16:creationId xmlns:a16="http://schemas.microsoft.com/office/drawing/2014/main" id="{99DBBF03-1103-6F78-8168-956710559E69}"/>
              </a:ext>
            </a:extLst>
          </p:cNvPr>
          <p:cNvGraphicFramePr>
            <a:graphicFrameLocks noGrp="1"/>
          </p:cNvGraphicFramePr>
          <p:nvPr>
            <p:extLst>
              <p:ext uri="{D42A27DB-BD31-4B8C-83A1-F6EECF244321}">
                <p14:modId xmlns:p14="http://schemas.microsoft.com/office/powerpoint/2010/main" val="4257241185"/>
              </p:ext>
            </p:extLst>
          </p:nvPr>
        </p:nvGraphicFramePr>
        <p:xfrm>
          <a:off x="340659" y="1953307"/>
          <a:ext cx="11519645" cy="3611880"/>
        </p:xfrm>
        <a:graphic>
          <a:graphicData uri="http://schemas.openxmlformats.org/drawingml/2006/table">
            <a:tbl>
              <a:tblPr firstRow="1" firstCol="1" bandRow="1">
                <a:tableStyleId>{5C22544A-7EE6-4342-B048-85BDC9FD1C3A}</a:tableStyleId>
              </a:tblPr>
              <a:tblGrid>
                <a:gridCol w="11519645">
                  <a:extLst>
                    <a:ext uri="{9D8B030D-6E8A-4147-A177-3AD203B41FA5}">
                      <a16:colId xmlns:a16="http://schemas.microsoft.com/office/drawing/2014/main" val="27222315"/>
                    </a:ext>
                  </a:extLst>
                </a:gridCol>
              </a:tblGrid>
              <a:tr h="0">
                <a:tc>
                  <a:txBody>
                    <a:bodyPr/>
                    <a:lstStyle/>
                    <a:p>
                      <a:pPr algn="just">
                        <a:lnSpc>
                          <a:spcPct val="100000"/>
                        </a:lnSpc>
                        <a:spcAft>
                          <a:spcPts val="0"/>
                        </a:spcAft>
                        <a:buNone/>
                      </a:pPr>
                      <a:r>
                        <a:rPr lang="pt-BR" sz="1800" b="0" kern="100" dirty="0">
                          <a:solidFill>
                            <a:schemeClr val="tx1"/>
                          </a:solidFill>
                          <a:effectLst/>
                          <a:latin typeface="Arial Narrow" panose="020B0606020202030204" pitchFamily="34" charset="0"/>
                        </a:rPr>
                        <a:t> </a:t>
                      </a:r>
                    </a:p>
                    <a:p>
                      <a:pPr marL="0" indent="538163" algn="just">
                        <a:lnSpc>
                          <a:spcPct val="100000"/>
                        </a:lnSpc>
                        <a:spcAft>
                          <a:spcPts val="0"/>
                        </a:spcAft>
                        <a:buNone/>
                      </a:pPr>
                      <a:r>
                        <a:rPr lang="pt-BR" sz="2300" b="0" kern="100" dirty="0">
                          <a:solidFill>
                            <a:schemeClr val="tx1"/>
                          </a:solidFill>
                          <a:effectLst/>
                          <a:latin typeface="Arial Narrow" panose="020B0606020202030204" pitchFamily="34" charset="0"/>
                        </a:rPr>
                        <a:t>O texto narrativo apresenta personagens que atuam em um tempo e em um espaço, organizados por uma narração feita por um narrador. Existem três tipos de foco narrativo, isto é, a voz de quem conta a história:</a:t>
                      </a:r>
                    </a:p>
                    <a:p>
                      <a:pPr algn="just">
                        <a:lnSpc>
                          <a:spcPct val="100000"/>
                        </a:lnSpc>
                        <a:spcAft>
                          <a:spcPts val="0"/>
                        </a:spcAft>
                        <a:buNone/>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Narrador-personagem:</a:t>
                      </a:r>
                      <a:r>
                        <a:rPr lang="pt-BR" sz="2300" b="0" kern="100" dirty="0">
                          <a:solidFill>
                            <a:schemeClr val="tx1"/>
                          </a:solidFill>
                          <a:effectLst/>
                          <a:latin typeface="Arial Narrow" panose="020B0606020202030204" pitchFamily="34" charset="0"/>
                        </a:rPr>
                        <a:t> é aquele que conta a história na qual é participante. Nesse caso, ele é narrador e personagem ao mesmo tempo. A história é contada em 1ª pessoa.</a:t>
                      </a:r>
                    </a:p>
                    <a:p>
                      <a:pPr algn="just">
                        <a:lnSpc>
                          <a:spcPct val="100000"/>
                        </a:lnSpc>
                        <a:spcAft>
                          <a:spcPts val="0"/>
                        </a:spcAft>
                        <a:buNone/>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Narrador-observador:</a:t>
                      </a:r>
                      <a:r>
                        <a:rPr lang="pt-BR" sz="2300" b="0" kern="100" dirty="0">
                          <a:solidFill>
                            <a:schemeClr val="tx1"/>
                          </a:solidFill>
                          <a:effectLst/>
                          <a:latin typeface="Arial Narrow" panose="020B0606020202030204" pitchFamily="34" charset="0"/>
                        </a:rPr>
                        <a:t> é aquele que conta a história como alguém que não participa, mas observa tudo que acontece e transmite ao leitor. A história é contada em 3ª pessoa.</a:t>
                      </a:r>
                    </a:p>
                    <a:p>
                      <a:pPr algn="just">
                        <a:lnSpc>
                          <a:spcPct val="100000"/>
                        </a:lnSpc>
                        <a:spcAft>
                          <a:spcPts val="0"/>
                        </a:spcAft>
                        <a:buNone/>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Narrador-onisciente: </a:t>
                      </a:r>
                      <a:r>
                        <a:rPr lang="pt-BR" sz="2300" b="0" kern="100" dirty="0">
                          <a:solidFill>
                            <a:schemeClr val="tx1"/>
                          </a:solidFill>
                          <a:effectLst/>
                          <a:latin typeface="Arial Narrow" panose="020B0606020202030204" pitchFamily="34" charset="0"/>
                        </a:rPr>
                        <a:t>é o que sabe tudo sobre a história e as personagens, revelando os pensamentos e sentimentos das personagens. A história também é contada em 3ª pessoa. </a:t>
                      </a:r>
                    </a:p>
                    <a:p>
                      <a:pPr indent="280035" algn="r">
                        <a:lnSpc>
                          <a:spcPct val="100000"/>
                        </a:lnSpc>
                        <a:spcAft>
                          <a:spcPts val="0"/>
                        </a:spcAft>
                        <a:buNone/>
                      </a:pPr>
                      <a:r>
                        <a:rPr lang="pt-BR" sz="1200" b="0" kern="100" dirty="0">
                          <a:solidFill>
                            <a:schemeClr val="tx1"/>
                          </a:solidFill>
                          <a:effectLst/>
                          <a:latin typeface="Arial Narrow" panose="020B0606020202030204" pitchFamily="34" charset="0"/>
                        </a:rPr>
                        <a:t>Disponível em: https://mundoeducacao.uol.com.br/</a:t>
                      </a:r>
                      <a:r>
                        <a:rPr lang="pt-BR" sz="1200" b="0" kern="100" dirty="0" err="1">
                          <a:solidFill>
                            <a:schemeClr val="tx1"/>
                          </a:solidFill>
                          <a:effectLst/>
                          <a:latin typeface="Arial Narrow" panose="020B0606020202030204" pitchFamily="34" charset="0"/>
                        </a:rPr>
                        <a:t>redacao</a:t>
                      </a:r>
                      <a:r>
                        <a:rPr lang="pt-BR" sz="1200" b="0" kern="100" dirty="0">
                          <a:solidFill>
                            <a:schemeClr val="tx1"/>
                          </a:solidFill>
                          <a:effectLst/>
                          <a:latin typeface="Arial Narrow" panose="020B0606020202030204" pitchFamily="34" charset="0"/>
                        </a:rPr>
                        <a:t>/narracao.htm. Acesso em: 28 jun. 2025 (adaptado).</a:t>
                      </a:r>
                      <a:endParaRPr lang="pt-BR" sz="12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985258421"/>
                  </a:ext>
                </a:extLst>
              </a:tr>
            </a:tbl>
          </a:graphicData>
        </a:graphic>
      </p:graphicFrame>
      <p:pic>
        <p:nvPicPr>
          <p:cNvPr id="5" name="Imagem 4">
            <a:extLst>
              <a:ext uri="{FF2B5EF4-FFF2-40B4-BE49-F238E27FC236}">
                <a16:creationId xmlns:a16="http://schemas.microsoft.com/office/drawing/2014/main" id="{55D6F767-7DA2-4E5D-0BB1-F09F492E68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1696" y="1600531"/>
            <a:ext cx="2456328" cy="563511"/>
          </a:xfrm>
          <a:prstGeom prst="rect">
            <a:avLst/>
          </a:prstGeom>
          <a:noFill/>
          <a:ln>
            <a:noFill/>
          </a:ln>
        </p:spPr>
      </p:pic>
    </p:spTree>
    <p:extLst>
      <p:ext uri="{BB962C8B-B14F-4D97-AF65-F5344CB8AC3E}">
        <p14:creationId xmlns:p14="http://schemas.microsoft.com/office/powerpoint/2010/main" val="39847213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839C2-1CD8-C346-9573-C709C8040CF8}"/>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F664243B-302D-04FC-500C-4A4C603722E8}"/>
              </a:ext>
            </a:extLst>
          </p:cNvPr>
          <p:cNvSpPr>
            <a:spLocks noChangeArrowheads="1"/>
          </p:cNvSpPr>
          <p:nvPr/>
        </p:nvSpPr>
        <p:spPr bwMode="auto">
          <a:xfrm>
            <a:off x="2765425" y="34020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31EE3B43-44F7-C9EE-BE53-C1E9AE19B469}"/>
              </a:ext>
            </a:extLst>
          </p:cNvPr>
          <p:cNvSpPr txBox="1"/>
          <p:nvPr/>
        </p:nvSpPr>
        <p:spPr>
          <a:xfrm>
            <a:off x="320040" y="777098"/>
            <a:ext cx="11558016" cy="5555367"/>
          </a:xfrm>
          <a:prstGeom prst="rect">
            <a:avLst/>
          </a:prstGeom>
          <a:noFill/>
        </p:spPr>
        <p:txBody>
          <a:bodyPr wrap="square">
            <a:spAutoFit/>
          </a:bodyPr>
          <a:lstStyle/>
          <a:p>
            <a:pPr algn="just" fontAlgn="base">
              <a:buNone/>
            </a:pPr>
            <a:r>
              <a:rPr lang="pt-BR" sz="2300" b="1" dirty="0">
                <a:solidFill>
                  <a:srgbClr val="000000"/>
                </a:solidFill>
                <a:effectLst/>
                <a:latin typeface="Arial Narrow" panose="020B0606020202030204" pitchFamily="34" charset="0"/>
                <a:ea typeface="Times New Roman" panose="02020603050405020304" pitchFamily="18" charset="0"/>
              </a:rPr>
              <a:t>7</a:t>
            </a:r>
            <a:r>
              <a:rPr lang="pt-BR" sz="2300" dirty="0">
                <a:solidFill>
                  <a:srgbClr val="000000"/>
                </a:solidFill>
                <a:effectLst/>
                <a:latin typeface="Arial Narrow" panose="020B0606020202030204" pitchFamily="34" charset="0"/>
                <a:ea typeface="Times New Roman" panose="02020603050405020304" pitchFamily="18" charset="0"/>
              </a:rPr>
              <a:t>. Na narrativa, há uma voz que conta a história </a:t>
            </a:r>
            <a:r>
              <a:rPr lang="pt-BR" sz="2300" b="1" dirty="0">
                <a:solidFill>
                  <a:srgbClr val="000000"/>
                </a:solidFill>
                <a:effectLst/>
                <a:latin typeface="Arial Narrow" panose="020B0606020202030204" pitchFamily="34" charset="0"/>
                <a:ea typeface="Times New Roman" panose="02020603050405020304" pitchFamily="18" charset="0"/>
              </a:rPr>
              <a:t>(foco narrativo</a:t>
            </a:r>
            <a:r>
              <a:rPr lang="pt-BR" sz="2300" dirty="0">
                <a:solidFill>
                  <a:srgbClr val="000000"/>
                </a:solidFill>
                <a:effectLst/>
                <a:latin typeface="Arial Narrow" panose="020B0606020202030204" pitchFamily="34" charset="0"/>
                <a:ea typeface="Times New Roman" panose="02020603050405020304" pitchFamily="18" charset="0"/>
              </a:rPr>
              <a:t>) de quem conta a história (narrador). Este pode ser uma personagem da história (narrador em 1ª pessoa), alguém de fora da história que apenas observa os acontecimentos (narrador em 3ª pessoa), ou alguém de fora da história que sabe tudo sobre a história e as personagens (também narrador em 3ª pessoa). O trecho do texto apresenta qual foco narrativo?</a:t>
            </a:r>
            <a:endParaRPr lang="pt-BR" sz="2300" dirty="0">
              <a:effectLst/>
              <a:latin typeface="Arial Narrow" panose="020B0606020202030204" pitchFamily="34" charset="0"/>
              <a:ea typeface="Times New Roman" panose="02020603050405020304" pitchFamily="18" charset="0"/>
            </a:endParaRPr>
          </a:p>
          <a:p>
            <a:pPr algn="just" fontAlgn="base">
              <a:buNone/>
            </a:pPr>
            <a:r>
              <a:rPr lang="pt-BR" sz="1000" dirty="0">
                <a:effectLst/>
                <a:highlight>
                  <a:srgbClr val="FFFF00"/>
                </a:highlight>
                <a:latin typeface="Arial Narrow" panose="020B0606020202030204" pitchFamily="34" charset="0"/>
                <a:ea typeface="Times New Roman" panose="02020603050405020304" pitchFamily="18" charset="0"/>
              </a:rPr>
              <a:t> </a:t>
            </a:r>
            <a:endParaRPr lang="pt-BR" sz="1000" dirty="0">
              <a:effectLst/>
              <a:latin typeface="Arial Narrow" panose="020B0606020202030204" pitchFamily="34" charset="0"/>
              <a:ea typeface="Times New Roman" panose="02020603050405020304" pitchFamily="18" charset="0"/>
            </a:endParaRPr>
          </a:p>
          <a:p>
            <a:pPr fontAlgn="base">
              <a:buNone/>
              <a:tabLst>
                <a:tab pos="3308985" algn="l"/>
              </a:tabLst>
            </a:pPr>
            <a:r>
              <a:rPr lang="pt-BR" sz="2300" dirty="0">
                <a:solidFill>
                  <a:srgbClr val="000000"/>
                </a:solidFill>
                <a:effectLst/>
                <a:latin typeface="Arial Narrow" panose="020B0606020202030204" pitchFamily="34" charset="0"/>
                <a:ea typeface="Times New Roman" panose="02020603050405020304" pitchFamily="18" charset="0"/>
              </a:rPr>
              <a:t>(   ) 1ª pessoa, ou seja, uma personagem da história.</a:t>
            </a:r>
            <a:endParaRPr lang="pt-BR" sz="2300" dirty="0">
              <a:effectLst/>
              <a:latin typeface="Arial Narrow" panose="020B0606020202030204" pitchFamily="34" charset="0"/>
              <a:ea typeface="Times New Roman" panose="02020603050405020304" pitchFamily="18" charset="0"/>
            </a:endParaRPr>
          </a:p>
          <a:p>
            <a:pPr fontAlgn="base">
              <a:buNone/>
              <a:tabLst>
                <a:tab pos="3308985" algn="l"/>
              </a:tabLst>
            </a:pPr>
            <a:r>
              <a:rPr lang="pt-BR" sz="2300" dirty="0">
                <a:solidFill>
                  <a:srgbClr val="000000"/>
                </a:solidFill>
                <a:effectLst/>
                <a:latin typeface="Arial Narrow" panose="020B0606020202030204" pitchFamily="34" charset="0"/>
                <a:ea typeface="Times New Roman" panose="02020603050405020304" pitchFamily="18" charset="0"/>
              </a:rPr>
              <a:t>(   ) 3ª pessoa, isto é, uma pessoa que não participa da história.</a:t>
            </a:r>
            <a:endParaRPr lang="pt-BR" sz="2300" dirty="0">
              <a:effectLst/>
              <a:latin typeface="Arial Narrow" panose="020B0606020202030204" pitchFamily="34" charset="0"/>
              <a:ea typeface="Times New Roman" panose="02020603050405020304" pitchFamily="18" charset="0"/>
            </a:endParaRPr>
          </a:p>
          <a:p>
            <a:pPr fontAlgn="base">
              <a:buNone/>
              <a:tabLst>
                <a:tab pos="3308985" algn="l"/>
              </a:tabLst>
            </a:pPr>
            <a:r>
              <a:rPr lang="pt-BR" sz="2300" dirty="0">
                <a:solidFill>
                  <a:srgbClr val="000000"/>
                </a:solidFill>
                <a:effectLst/>
                <a:latin typeface="Arial Narrow" panose="020B0606020202030204" pitchFamily="34" charset="0"/>
                <a:ea typeface="Times New Roman" panose="02020603050405020304" pitchFamily="18" charset="0"/>
              </a:rPr>
              <a:t>(   ) 3ª pessoa, ou seja, uma pessoa que sabe tudo sobre os pensamentos e sentimentos das personagens.</a:t>
            </a:r>
            <a:endParaRPr lang="pt-BR" sz="2300" dirty="0">
              <a:effectLst/>
              <a:latin typeface="Arial Narrow" panose="020B0606020202030204" pitchFamily="34" charset="0"/>
              <a:ea typeface="Times New Roman" panose="02020603050405020304" pitchFamily="18" charset="0"/>
            </a:endParaRPr>
          </a:p>
          <a:p>
            <a:pPr algn="just" fontAlgn="base">
              <a:buNone/>
            </a:pPr>
            <a:r>
              <a:rPr lang="pt-BR" sz="2300" dirty="0">
                <a:effectLst/>
                <a:latin typeface="Arial Narrow" panose="020B0606020202030204" pitchFamily="34" charset="0"/>
                <a:ea typeface="Times New Roman" panose="02020603050405020304" pitchFamily="18" charset="0"/>
              </a:rPr>
              <a:t> </a:t>
            </a:r>
          </a:p>
          <a:p>
            <a:pPr algn="just" fontAlgn="base">
              <a:buNone/>
            </a:pPr>
            <a:r>
              <a:rPr lang="pt-BR" sz="2300" b="1" dirty="0">
                <a:solidFill>
                  <a:srgbClr val="000000"/>
                </a:solidFill>
                <a:effectLst/>
                <a:latin typeface="Arial Narrow" panose="020B0606020202030204" pitchFamily="34" charset="0"/>
                <a:ea typeface="Times New Roman" panose="02020603050405020304" pitchFamily="18" charset="0"/>
              </a:rPr>
              <a:t>8</a:t>
            </a:r>
            <a:r>
              <a:rPr lang="pt-BR" sz="2300" dirty="0">
                <a:solidFill>
                  <a:srgbClr val="000000"/>
                </a:solidFill>
                <a:effectLst/>
                <a:latin typeface="Arial Narrow" panose="020B0606020202030204" pitchFamily="34" charset="0"/>
                <a:ea typeface="Times New Roman" panose="02020603050405020304" pitchFamily="18" charset="0"/>
              </a:rPr>
              <a:t>. O trecho do texto que comprova que o narrador (quem conta a história) é uma personagem é</a:t>
            </a:r>
            <a:endParaRPr lang="pt-BR" sz="2300" dirty="0">
              <a:effectLst/>
              <a:latin typeface="Arial Narrow" panose="020B0606020202030204" pitchFamily="34" charset="0"/>
              <a:ea typeface="Times New Roman" panose="02020603050405020304" pitchFamily="18" charset="0"/>
            </a:endParaRPr>
          </a:p>
          <a:p>
            <a:pPr algn="just" fontAlgn="base">
              <a:buNone/>
            </a:pPr>
            <a:r>
              <a:rPr lang="pt-BR" sz="1000" dirty="0">
                <a:effectLst/>
                <a:latin typeface="Arial Narrow" panose="020B0606020202030204" pitchFamily="34" charset="0"/>
                <a:ea typeface="Times New Roman" panose="02020603050405020304" pitchFamily="18" charset="0"/>
              </a:rPr>
              <a:t> </a:t>
            </a:r>
          </a:p>
          <a:p>
            <a:pPr algn="just" fontAlgn="base">
              <a:buNone/>
            </a:pPr>
            <a:r>
              <a:rPr lang="pt-BR" sz="2300" dirty="0">
                <a:solidFill>
                  <a:srgbClr val="000000"/>
                </a:solidFill>
                <a:effectLst/>
                <a:latin typeface="Arial Narrow" panose="020B0606020202030204" pitchFamily="34" charset="0"/>
                <a:ea typeface="Times New Roman" panose="02020603050405020304" pitchFamily="18" charset="0"/>
              </a:rPr>
              <a:t>a) “</a:t>
            </a:r>
            <a:r>
              <a:rPr lang="pt-BR" sz="2300" dirty="0">
                <a:effectLst/>
                <a:latin typeface="Arial Narrow" panose="020B0606020202030204" pitchFamily="34" charset="0"/>
                <a:ea typeface="Times New Roman" panose="02020603050405020304" pitchFamily="18" charset="0"/>
              </a:rPr>
              <a:t>Era a minha história preferida — o mito da salvadora de </a:t>
            </a:r>
            <a:r>
              <a:rPr lang="pt-BR" sz="2300" dirty="0" err="1">
                <a:effectLst/>
                <a:latin typeface="Arial Narrow" panose="020B0606020202030204" pitchFamily="34" charset="0"/>
                <a:ea typeface="Times New Roman" panose="02020603050405020304" pitchFamily="18" charset="0"/>
              </a:rPr>
              <a:t>Joya</a:t>
            </a:r>
            <a:r>
              <a:rPr lang="pt-BR" sz="2300" dirty="0">
                <a:effectLst/>
                <a:latin typeface="Arial Narrow" panose="020B0606020202030204" pitchFamily="34" charset="0"/>
                <a:ea typeface="Times New Roman" panose="02020603050405020304" pitchFamily="18" charset="0"/>
              </a:rPr>
              <a:t> ...”</a:t>
            </a: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Está bem. — Papai suspirou. — Vou deixar você dormir.”</a:t>
            </a: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Ele falou rápido, as palavras diluindo-se umas nas outras.”</a:t>
            </a:r>
          </a:p>
        </p:txBody>
      </p:sp>
    </p:spTree>
    <p:extLst>
      <p:ext uri="{BB962C8B-B14F-4D97-AF65-F5344CB8AC3E}">
        <p14:creationId xmlns:p14="http://schemas.microsoft.com/office/powerpoint/2010/main" val="4514038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6ADB5B0-BF10-D433-8F36-37A60917319C}"/>
              </a:ext>
            </a:extLst>
          </p:cNvPr>
          <p:cNvGraphicFramePr>
            <a:graphicFrameLocks noGrp="1"/>
          </p:cNvGraphicFramePr>
          <p:nvPr>
            <p:extLst>
              <p:ext uri="{D42A27DB-BD31-4B8C-83A1-F6EECF244321}">
                <p14:modId xmlns:p14="http://schemas.microsoft.com/office/powerpoint/2010/main" val="786346836"/>
              </p:ext>
            </p:extLst>
          </p:nvPr>
        </p:nvGraphicFramePr>
        <p:xfrm>
          <a:off x="331694" y="730679"/>
          <a:ext cx="11501717" cy="2453640"/>
        </p:xfrm>
        <a:graphic>
          <a:graphicData uri="http://schemas.openxmlformats.org/drawingml/2006/table">
            <a:tbl>
              <a:tblPr firstRow="1" firstCol="1" bandRow="1">
                <a:tableStyleId>{5C22544A-7EE6-4342-B048-85BDC9FD1C3A}</a:tableStyleId>
              </a:tblPr>
              <a:tblGrid>
                <a:gridCol w="11501717">
                  <a:extLst>
                    <a:ext uri="{9D8B030D-6E8A-4147-A177-3AD203B41FA5}">
                      <a16:colId xmlns:a16="http://schemas.microsoft.com/office/drawing/2014/main" val="2256565263"/>
                    </a:ext>
                  </a:extLst>
                </a:gridCol>
              </a:tblGrid>
              <a:tr h="0">
                <a:tc>
                  <a:txBody>
                    <a:bodyPr/>
                    <a:lstStyle/>
                    <a:p>
                      <a:pPr algn="ctr">
                        <a:lnSpc>
                          <a:spcPct val="100000"/>
                        </a:lnSpc>
                        <a:spcBef>
                          <a:spcPts val="0"/>
                        </a:spcBef>
                        <a:spcAft>
                          <a:spcPts val="0"/>
                        </a:spcAft>
                        <a:buNone/>
                      </a:pPr>
                      <a:r>
                        <a:rPr lang="pt-BR" sz="2300" b="1" kern="100" dirty="0">
                          <a:solidFill>
                            <a:schemeClr val="tx1"/>
                          </a:solidFill>
                          <a:effectLst/>
                          <a:latin typeface="Arial Narrow" panose="020B0606020202030204" pitchFamily="34" charset="0"/>
                        </a:rPr>
                        <a:t>Tipos de discursos: direto, indireto e indireto livre</a:t>
                      </a:r>
                    </a:p>
                    <a:p>
                      <a:pPr indent="13970" algn="just">
                        <a:lnSpc>
                          <a:spcPct val="100000"/>
                        </a:lnSpc>
                        <a:spcBef>
                          <a:spcPts val="0"/>
                        </a:spcBef>
                        <a:spcAft>
                          <a:spcPts val="0"/>
                        </a:spcAft>
                        <a:buNone/>
                      </a:pPr>
                      <a:r>
                        <a:rPr lang="pt-BR" sz="2300" b="0" kern="100" spc="15" dirty="0">
                          <a:solidFill>
                            <a:schemeClr val="tx1"/>
                          </a:solidFill>
                          <a:effectLst/>
                          <a:latin typeface="Arial Narrow" panose="020B0606020202030204" pitchFamily="34" charset="0"/>
                        </a:rPr>
                        <a:t>Os discursos direto, indireto e indireto livre são utilizados principalmente em textos narrativos com a finalidade de </a:t>
                      </a:r>
                      <a:r>
                        <a:rPr lang="pt-BR" sz="2300" b="0" kern="100" dirty="0">
                          <a:solidFill>
                            <a:schemeClr val="tx1"/>
                          </a:solidFill>
                          <a:effectLst/>
                          <a:latin typeface="Arial Narrow" panose="020B0606020202030204" pitchFamily="34" charset="0"/>
                        </a:rPr>
                        <a:t>introduzir as diversas vozes disponíveis (personagens e narrador).</a:t>
                      </a:r>
                    </a:p>
                    <a:p>
                      <a:pPr indent="13970" algn="just">
                        <a:lnSpc>
                          <a:spcPct val="100000"/>
                        </a:lnSpc>
                        <a:spcBef>
                          <a:spcPts val="0"/>
                        </a:spcBef>
                        <a:spcAft>
                          <a:spcPts val="0"/>
                        </a:spcAft>
                        <a:buNone/>
                      </a:pPr>
                      <a:r>
                        <a:rPr lang="pt-BR" sz="2300" b="0" kern="100" dirty="0">
                          <a:solidFill>
                            <a:schemeClr val="tx1"/>
                          </a:solidFill>
                          <a:effectLst/>
                          <a:latin typeface="Arial Narrow" panose="020B0606020202030204" pitchFamily="34" charset="0"/>
                        </a:rPr>
                        <a:t>O </a:t>
                      </a:r>
                      <a:r>
                        <a:rPr lang="pt-BR" sz="2300" b="1" kern="100" dirty="0">
                          <a:solidFill>
                            <a:schemeClr val="tx1"/>
                          </a:solidFill>
                          <a:effectLst/>
                          <a:latin typeface="Arial Narrow" panose="020B0606020202030204" pitchFamily="34" charset="0"/>
                        </a:rPr>
                        <a:t>discurso direto </a:t>
                      </a:r>
                      <a:r>
                        <a:rPr lang="pt-BR" sz="2300" b="0" kern="100" dirty="0">
                          <a:solidFill>
                            <a:schemeClr val="tx1"/>
                          </a:solidFill>
                          <a:effectLst/>
                          <a:latin typeface="Arial Narrow" panose="020B0606020202030204" pitchFamily="34" charset="0"/>
                        </a:rPr>
                        <a:t>pode ser entendido como a reprodução exata da fala de alguém. Já o </a:t>
                      </a:r>
                      <a:r>
                        <a:rPr lang="pt-BR" sz="2300" b="1" kern="100" dirty="0">
                          <a:solidFill>
                            <a:schemeClr val="tx1"/>
                          </a:solidFill>
                          <a:effectLst/>
                          <a:latin typeface="Arial Narrow" panose="020B0606020202030204" pitchFamily="34" charset="0"/>
                        </a:rPr>
                        <a:t>discurso indireto </a:t>
                      </a:r>
                      <a:r>
                        <a:rPr lang="pt-BR" sz="2300" b="0" kern="100" dirty="0">
                          <a:solidFill>
                            <a:schemeClr val="tx1"/>
                          </a:solidFill>
                          <a:effectLst/>
                          <a:latin typeface="Arial Narrow" panose="020B0606020202030204" pitchFamily="34" charset="0"/>
                        </a:rPr>
                        <a:t>ocorre quando o autor expressa com suas palavras a fala de outrem. Por fim, o </a:t>
                      </a:r>
                      <a:r>
                        <a:rPr lang="pt-BR" sz="2300" b="1" kern="100" dirty="0">
                          <a:solidFill>
                            <a:schemeClr val="tx1"/>
                          </a:solidFill>
                          <a:effectLst/>
                          <a:latin typeface="Arial Narrow" panose="020B0606020202030204" pitchFamily="34" charset="0"/>
                        </a:rPr>
                        <a:t>discurso indireto livre </a:t>
                      </a:r>
                      <a:r>
                        <a:rPr lang="pt-BR" sz="2300" b="0" kern="100" dirty="0">
                          <a:solidFill>
                            <a:schemeClr val="tx1"/>
                          </a:solidFill>
                          <a:effectLst/>
                          <a:latin typeface="Arial Narrow" panose="020B0606020202030204" pitchFamily="34" charset="0"/>
                        </a:rPr>
                        <a:t>é uma mescla entre o direto e o indireto</a:t>
                      </a:r>
                      <a:r>
                        <a:rPr lang="pt-BR" sz="2300" b="0" kern="100" spc="15" dirty="0">
                          <a:solidFill>
                            <a:schemeClr val="tx1"/>
                          </a:solidFill>
                          <a:effectLst/>
                          <a:latin typeface="Arial Narrow" panose="020B0606020202030204" pitchFamily="34" charset="0"/>
                        </a:rPr>
                        <a:t>.</a:t>
                      </a:r>
                      <a:endParaRPr lang="pt-BR" sz="2300" b="0" kern="100" dirty="0">
                        <a:solidFill>
                          <a:schemeClr val="tx1"/>
                        </a:solidFill>
                        <a:effectLst/>
                        <a:latin typeface="Arial Narrow" panose="020B0606020202030204" pitchFamily="34" charset="0"/>
                      </a:endParaRPr>
                    </a:p>
                    <a:p>
                      <a:pPr algn="r">
                        <a:lnSpc>
                          <a:spcPct val="100000"/>
                        </a:lnSpc>
                        <a:spcBef>
                          <a:spcPts val="0"/>
                        </a:spcBef>
                        <a:spcAft>
                          <a:spcPts val="0"/>
                        </a:spcAft>
                        <a:buNone/>
                      </a:pPr>
                      <a:r>
                        <a:rPr lang="pt-BR" sz="1200" b="0" kern="100" dirty="0">
                          <a:solidFill>
                            <a:schemeClr val="tx1"/>
                          </a:solidFill>
                          <a:effectLst/>
                          <a:latin typeface="Arial Narrow" panose="020B0606020202030204" pitchFamily="34" charset="0"/>
                        </a:rPr>
                        <a:t>Disponível em: https://mundoeducacao.uol.com.br/</a:t>
                      </a:r>
                      <a:r>
                        <a:rPr lang="pt-BR" sz="1200" b="0" kern="100" dirty="0" err="1">
                          <a:solidFill>
                            <a:schemeClr val="tx1"/>
                          </a:solidFill>
                          <a:effectLst/>
                          <a:latin typeface="Arial Narrow" panose="020B0606020202030204" pitchFamily="34" charset="0"/>
                        </a:rPr>
                        <a:t>redacao</a:t>
                      </a:r>
                      <a:r>
                        <a:rPr lang="pt-BR" sz="1200" b="0" kern="100" dirty="0">
                          <a:solidFill>
                            <a:schemeClr val="tx1"/>
                          </a:solidFill>
                          <a:effectLst/>
                          <a:latin typeface="Arial Narrow" panose="020B0606020202030204" pitchFamily="34" charset="0"/>
                        </a:rPr>
                        <a:t>/tipos-de-discurso-direto-indireto-e-indireto-livre. Acesso em: 18 jul. 2025. Adaptado.</a:t>
                      </a:r>
                      <a:r>
                        <a:rPr lang="pt-BR" sz="2300" b="0" kern="100" dirty="0">
                          <a:solidFill>
                            <a:schemeClr val="tx1"/>
                          </a:solidFill>
                          <a:effectLst/>
                          <a:latin typeface="Arial Narrow" panose="020B0606020202030204" pitchFamily="34" charset="0"/>
                        </a:rPr>
                        <a:t> </a:t>
                      </a:r>
                      <a:endParaRPr lang="pt-BR" sz="2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191484279"/>
                  </a:ext>
                </a:extLst>
              </a:tr>
            </a:tbl>
          </a:graphicData>
        </a:graphic>
      </p:graphicFrame>
      <p:sp>
        <p:nvSpPr>
          <p:cNvPr id="5" name="CaixaDeTexto 4">
            <a:extLst>
              <a:ext uri="{FF2B5EF4-FFF2-40B4-BE49-F238E27FC236}">
                <a16:creationId xmlns:a16="http://schemas.microsoft.com/office/drawing/2014/main" id="{02B82D79-CBF6-C499-C066-F80FBF26E50B}"/>
              </a:ext>
            </a:extLst>
          </p:cNvPr>
          <p:cNvSpPr txBox="1"/>
          <p:nvPr/>
        </p:nvSpPr>
        <p:spPr>
          <a:xfrm>
            <a:off x="331694" y="3297351"/>
            <a:ext cx="11501716" cy="3277820"/>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9</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Em um texto narrativo, as diferentes vozes são representadas pelo narrador e pelas personagens, e indicam o discurso utilizado, direto, indireto ou indireto livre.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No romance “</a:t>
            </a:r>
            <a:r>
              <a:rPr lang="pt-BR" sz="2300" i="1" kern="100" dirty="0">
                <a:effectLst/>
                <a:latin typeface="Arial Narrow" panose="020B0606020202030204" pitchFamily="34" charset="0"/>
                <a:ea typeface="Aptos" panose="020B0004020202020204" pitchFamily="34" charset="0"/>
                <a:cs typeface="Times New Roman" panose="02020603050405020304" pitchFamily="18" charset="0"/>
              </a:rPr>
              <a:t>A garota que lia as estrelas</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qual é o discurso predominante?</a:t>
            </a:r>
          </a:p>
          <a:p>
            <a:pPr algn="just">
              <a:buNone/>
            </a:pPr>
            <a:r>
              <a:rPr lang="pt-BR" sz="23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buNone/>
            </a:pPr>
            <a:r>
              <a:rPr lang="pt-BR" sz="2300" dirty="0">
                <a:solidFill>
                  <a:srgbClr val="000000"/>
                </a:solidFill>
                <a:effectLst/>
                <a:latin typeface="Arial Narrow" panose="020B0606020202030204" pitchFamily="34" charset="0"/>
                <a:ea typeface="Times New Roman" panose="02020603050405020304" pitchFamily="18" charset="0"/>
              </a:rPr>
              <a:t>b) No discurso direto, o narrador descreve as falas das personagens da maneira que elas acontecem. E para reproduzir esse diálogo, ele precisa recorrer a alguns sinais de pontuação, de modo a deixar bem claro para o leitor as reais intenções das pessoas envolvidas na conversa, isto é, quando exclamam, interrogam, interrompem um pensamento e depois o retoma entre outras. Cite um exemplo de discurso direto do texto:</a:t>
            </a:r>
            <a:endParaRPr lang="pt-BR" sz="23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3777501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253DC1C-1057-E99F-0DE3-C7A01D97C0B4}"/>
              </a:ext>
            </a:extLst>
          </p:cNvPr>
          <p:cNvSpPr txBox="1"/>
          <p:nvPr/>
        </p:nvSpPr>
        <p:spPr>
          <a:xfrm>
            <a:off x="331694" y="725772"/>
            <a:ext cx="11528612" cy="5755422"/>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10</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Em textos literários, palavras/expressões podem assumir múltiplos sentidos ou expressões (plurissignificação). No texto, no trecho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A manhã despontou</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como qualquer outra.”, a expressão destacada significa</a:t>
            </a: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raiou.				</a:t>
            </a:r>
            <a:r>
              <a:rPr lang="pt-BR" sz="2300" kern="100" dirty="0">
                <a:latin typeface="Arial Narrow" panose="020B0606020202030204" pitchFamily="34" charset="0"/>
                <a:ea typeface="Aptos" panose="020B0004020202020204" pitchFamily="34" charset="0"/>
                <a:cs typeface="Times New Roman" panose="02020603050405020304" pitchFamily="18" charset="0"/>
              </a:rPr>
              <a:t>	(C) aparou.</a:t>
            </a: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gastou.</a:t>
            </a:r>
            <a:r>
              <a:rPr lang="pt-BR" sz="2300" kern="100" dirty="0">
                <a:latin typeface="Arial Narrow" panose="020B0606020202030204" pitchFamily="34" charset="0"/>
                <a:ea typeface="Aptos" panose="020B0004020202020204" pitchFamily="34" charset="0"/>
                <a:cs typeface="Times New Roman" panose="02020603050405020304" pitchFamily="18" charset="0"/>
              </a:rPr>
              <a:t>					(D) lembrou.</a:t>
            </a:r>
          </a:p>
          <a:p>
            <a:pPr algn="just">
              <a:buNone/>
            </a:pPr>
            <a:r>
              <a:rPr lang="pt-BR" sz="2300" dirty="0">
                <a:solidFill>
                  <a:srgbClr val="0F4761"/>
                </a:solidFill>
                <a:effectLst/>
                <a:latin typeface="Arial Narrow" panose="020B0606020202030204" pitchFamily="34" charset="0"/>
                <a:ea typeface="Times New Roman" panose="02020603050405020304" pitchFamily="18" charset="0"/>
              </a:rPr>
              <a:t> </a:t>
            </a:r>
            <a:endParaRPr lang="pt-BR" sz="2300" dirty="0">
              <a:effectLst/>
              <a:latin typeface="Arial Narrow" panose="020B0606020202030204" pitchFamily="34" charset="0"/>
              <a:ea typeface="Times New Roman" panose="02020603050405020304" pitchFamily="18" charset="0"/>
            </a:endParaRPr>
          </a:p>
          <a:p>
            <a:pPr algn="just">
              <a:buNone/>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11</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Em um texto, algumas palavras são escolhidas pelo autor para enfatizar, reforçar, sugerir e ressaltar alguns significados diferentes (</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efeito de sentido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Na passagem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Ela tinha treze anos, assim como eu, mas embora fosse pouca idade para uma pessoa, uma galinha com igual número de anos era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muito, muito velha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qual é o efeito de sentido que se dá ao repetir a palavra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muito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buNone/>
            </a:pPr>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kern="100" dirty="0">
                <a:latin typeface="Arial Narrow" panose="020B0606020202030204" pitchFamily="34" charset="0"/>
                <a:ea typeface="Aptos" panose="020B0004020202020204" pitchFamily="34" charset="0"/>
                <a:cs typeface="Calibri" panose="020F0502020204030204" pitchFamily="34" charset="0"/>
              </a:rPr>
              <a:t>12</a:t>
            </a:r>
            <a:r>
              <a:rPr lang="pt-BR" sz="2300" kern="100" dirty="0">
                <a:latin typeface="Arial Narrow" panose="020B0606020202030204" pitchFamily="34" charset="0"/>
                <a:ea typeface="Aptos" panose="020B0004020202020204" pitchFamily="34" charset="0"/>
                <a:cs typeface="Calibri" panose="020F0502020204030204" pitchFamily="34" charset="0"/>
              </a:rPr>
              <a:t>. </a:t>
            </a:r>
            <a:r>
              <a:rPr lang="pt-BR" sz="2300" kern="100" dirty="0">
                <a:latin typeface="Arial Narrow" panose="020B0606020202030204" pitchFamily="34" charset="0"/>
                <a:ea typeface="Calibri" panose="020F0502020204030204" pitchFamily="34" charset="0"/>
                <a:cs typeface="Times New Roman" panose="02020603050405020304" pitchFamily="18" charset="0"/>
              </a:rPr>
              <a:t>A pontuação tem de ser vista muito mais do que simples sinais para separar ou marcar segmentos da superfície do texto. Além de estarem vinculados intimamente à coerência do texto, esses sinais podem acumular outras funções discursivas, isto é, podem produzir efeitos de sentido, como aqueles ligados à ênfase, à reformulação ou à justificação de certos segmentos. </a:t>
            </a:r>
            <a:r>
              <a:rPr lang="pt-BR" sz="2300" kern="100" dirty="0">
                <a:latin typeface="Arial Narrow" panose="020B0606020202030204" pitchFamily="34" charset="0"/>
                <a:ea typeface="Aptos" panose="020B0004020202020204" pitchFamily="34" charset="0"/>
                <a:cs typeface="Calibri" panose="020F0502020204030204" pitchFamily="34" charset="0"/>
              </a:rPr>
              <a:t>No trecho “</a:t>
            </a:r>
            <a:r>
              <a:rPr lang="pt-BR" sz="2300" kern="100" dirty="0">
                <a:latin typeface="Arial Narrow" panose="020B0606020202030204" pitchFamily="34" charset="0"/>
                <a:ea typeface="Aptos" panose="020B0004020202020204" pitchFamily="34" charset="0"/>
                <a:cs typeface="Times New Roman" panose="02020603050405020304" pitchFamily="18" charset="0"/>
              </a:rPr>
              <a:t>— Pensei... Posso talvez me desculpar com uma história? — ele sugeriu.</a:t>
            </a:r>
            <a:r>
              <a:rPr lang="pt-BR" sz="2300" kern="100" dirty="0">
                <a:latin typeface="Arial Narrow" panose="020B0606020202030204" pitchFamily="34" charset="0"/>
                <a:ea typeface="Aptos" panose="020B0004020202020204" pitchFamily="34" charset="0"/>
                <a:cs typeface="Calibri" panose="020F0502020204030204" pitchFamily="34" charset="0"/>
              </a:rPr>
              <a:t>”, o que o uso das reticências sugere?</a:t>
            </a:r>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130361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0AA1C8B-1F35-10C0-013C-CACCF1D4315E}"/>
              </a:ext>
            </a:extLst>
          </p:cNvPr>
          <p:cNvSpPr txBox="1"/>
          <p:nvPr/>
        </p:nvSpPr>
        <p:spPr>
          <a:xfrm>
            <a:off x="309282" y="746538"/>
            <a:ext cx="11573436" cy="481670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13</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Nos trechos a seguir, os termos destacados fazem referência a outros termos ditos anteriormente no texto. Leia o texto novamente e explique a quais referentes esses termos retomam.</a:t>
            </a:r>
          </a:p>
          <a:p>
            <a:pPr algn="just">
              <a:buNone/>
            </a:pPr>
            <a:r>
              <a:rPr lang="pt-BR" sz="8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Ela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tinha treze anos, assim como eu...”</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“Ele ronronou e fechou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seus</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olhos verdes.”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“Era a minha história preferida — o mito da salvadora de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Joya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 e, embora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Lupe</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tirasse sarro de mim por eu ser muito crescida para contos de ninar, eu adorava ouvi-</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la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Yote</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ficou com medo. Ele poderia derrotar rios, mas o mar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engoliria.”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 “Em vez disso, ele enviou seus cães de fogo atrás de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Arinta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eles</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perseguiram pelos túneis até que ela se perdeu”</a:t>
            </a:r>
          </a:p>
        </p:txBody>
      </p:sp>
    </p:spTree>
    <p:extLst>
      <p:ext uri="{BB962C8B-B14F-4D97-AF65-F5344CB8AC3E}">
        <p14:creationId xmlns:p14="http://schemas.microsoft.com/office/powerpoint/2010/main" val="19695836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6380E-9138-D2E9-C557-6501E052DB8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1243DB0-5023-6C38-964A-68580E0EAF35}"/>
              </a:ext>
            </a:extLst>
          </p:cNvPr>
          <p:cNvSpPr txBox="1"/>
          <p:nvPr/>
        </p:nvSpPr>
        <p:spPr>
          <a:xfrm>
            <a:off x="313765" y="751586"/>
            <a:ext cx="11555506" cy="5863144"/>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14</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Observe os elementos/expressões articuladores(as) destacados(as) em cada trecho do texto e explique qual relação lógico-discursiva eles(as) estabelecem.</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10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“Ele concordou em não tomar a ilha </a:t>
            </a:r>
            <a:r>
              <a:rPr lang="pt-BR" sz="2300" b="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ela parasse</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0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“Eles fizeram um juramento nesses termos e ela deixou a espada incrustada na rocha, </a:t>
            </a:r>
            <a:r>
              <a:rPr lang="pt-BR" sz="2300" b="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assim</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ele saberia que ela estava cumprindo sua promessa</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 argumentei,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apesar de</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tê-la ouvido tantas vezes que poderia contar a história junto com ele.”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15</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linguagem é o meio de comunicar ideias, sentimentos, pensamentos utilizando a língua. Essa linguagem pode sofrer variações/mudanças de acordo com a utilização da língua pelos falantes. Por exemplo, um cientista não falará em um laboratório tal como fala em casa num jantar de família. Cada comunicação vai exigir uma “linguagem”. Os principais níveis dessa linguagem são: linguagem formal e linguagem informal.</a:t>
            </a:r>
            <a:r>
              <a:rPr lang="pt-BR" sz="2300" kern="100" dirty="0">
                <a:solidFill>
                  <a:srgbClr val="202124"/>
                </a:solidFill>
                <a:effectLst/>
                <a:latin typeface="Arial Narrow" panose="020B0606020202030204" pitchFamily="34" charset="0"/>
                <a:ea typeface="Aptos" panose="020B0004020202020204" pitchFamily="34" charset="0"/>
                <a:cs typeface="Arial" panose="020B0604020202020204" pitchFamily="34" charset="0"/>
              </a:rPr>
              <a:t> No romance “a garota que lia as estrelas”,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qual é a linguagem que o autor usou, predominantemente, para contar a história de Isabella, protagonista da história? Justifique sua resposta com trechos do texto. </a:t>
            </a:r>
          </a:p>
        </p:txBody>
      </p:sp>
    </p:spTree>
    <p:extLst>
      <p:ext uri="{BB962C8B-B14F-4D97-AF65-F5344CB8AC3E}">
        <p14:creationId xmlns:p14="http://schemas.microsoft.com/office/powerpoint/2010/main" val="34330874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D586830-F4F6-0E24-397D-213601171FC6}"/>
              </a:ext>
            </a:extLst>
          </p:cNvPr>
          <p:cNvSpPr txBox="1"/>
          <p:nvPr/>
        </p:nvSpPr>
        <p:spPr>
          <a:xfrm>
            <a:off x="340660" y="1150148"/>
            <a:ext cx="11430921" cy="461665"/>
          </a:xfrm>
          <a:prstGeom prst="rect">
            <a:avLst/>
          </a:prstGeom>
          <a:noFill/>
        </p:spPr>
        <p:txBody>
          <a:bodyPr wrap="square">
            <a:spAutoFit/>
          </a:bodyPr>
          <a:lstStyle/>
          <a:p>
            <a:r>
              <a:rPr lang="pt-BR" sz="24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6FA716D5-0F82-FA7D-CBF9-56830E32E2F1}"/>
              </a:ext>
            </a:extLst>
          </p:cNvPr>
          <p:cNvGraphicFramePr>
            <a:graphicFrameLocks noGrp="1"/>
          </p:cNvGraphicFramePr>
          <p:nvPr>
            <p:extLst>
              <p:ext uri="{D42A27DB-BD31-4B8C-83A1-F6EECF244321}">
                <p14:modId xmlns:p14="http://schemas.microsoft.com/office/powerpoint/2010/main" val="1115678570"/>
              </p:ext>
            </p:extLst>
          </p:nvPr>
        </p:nvGraphicFramePr>
        <p:xfrm>
          <a:off x="340660" y="773402"/>
          <a:ext cx="11510680" cy="376746"/>
        </p:xfrm>
        <a:graphic>
          <a:graphicData uri="http://schemas.openxmlformats.org/drawingml/2006/table">
            <a:tbl>
              <a:tblPr firstRow="1" firstCol="1" bandRow="1"/>
              <a:tblGrid>
                <a:gridCol w="11510680">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graphicFrame>
        <p:nvGraphicFramePr>
          <p:cNvPr id="3" name="Tabela 2">
            <a:extLst>
              <a:ext uri="{FF2B5EF4-FFF2-40B4-BE49-F238E27FC236}">
                <a16:creationId xmlns:a16="http://schemas.microsoft.com/office/drawing/2014/main" id="{443764FB-D6EE-2E4C-B4C3-D3DE2E208F21}"/>
              </a:ext>
            </a:extLst>
          </p:cNvPr>
          <p:cNvGraphicFramePr>
            <a:graphicFrameLocks noGrp="1"/>
          </p:cNvGraphicFramePr>
          <p:nvPr>
            <p:extLst>
              <p:ext uri="{D42A27DB-BD31-4B8C-83A1-F6EECF244321}">
                <p14:modId xmlns:p14="http://schemas.microsoft.com/office/powerpoint/2010/main" val="1173536316"/>
              </p:ext>
            </p:extLst>
          </p:nvPr>
        </p:nvGraphicFramePr>
        <p:xfrm>
          <a:off x="340660" y="1790153"/>
          <a:ext cx="11501716" cy="4709160"/>
        </p:xfrm>
        <a:graphic>
          <a:graphicData uri="http://schemas.openxmlformats.org/drawingml/2006/table">
            <a:tbl>
              <a:tblPr firstRow="1" firstCol="1" bandRow="1">
                <a:tableStyleId>{5C22544A-7EE6-4342-B048-85BDC9FD1C3A}</a:tableStyleId>
              </a:tblPr>
              <a:tblGrid>
                <a:gridCol w="11501716">
                  <a:extLst>
                    <a:ext uri="{9D8B030D-6E8A-4147-A177-3AD203B41FA5}">
                      <a16:colId xmlns:a16="http://schemas.microsoft.com/office/drawing/2014/main" val="1194328671"/>
                    </a:ext>
                  </a:extLst>
                </a:gridCol>
              </a:tblGrid>
              <a:tr h="0">
                <a:tc>
                  <a:txBody>
                    <a:bodyPr/>
                    <a:lstStyle/>
                    <a:p>
                      <a:pPr algn="just">
                        <a:lnSpc>
                          <a:spcPct val="100000"/>
                        </a:lnSpc>
                        <a:spcAft>
                          <a:spcPts val="0"/>
                        </a:spcAft>
                        <a:buNone/>
                      </a:pPr>
                      <a:r>
                        <a:rPr lang="pt-BR" sz="2300" b="0" kern="100" dirty="0">
                          <a:solidFill>
                            <a:schemeClr val="tx1"/>
                          </a:solidFill>
                          <a:effectLst/>
                          <a:latin typeface="Arial Narrow" panose="020B0606020202030204" pitchFamily="34" charset="0"/>
                        </a:rPr>
                        <a:t> </a:t>
                      </a:r>
                      <a:endParaRPr lang="pt-BR" sz="1000" b="0" kern="100" dirty="0">
                        <a:solidFill>
                          <a:schemeClr val="tx1"/>
                        </a:solidFill>
                        <a:effectLst/>
                        <a:latin typeface="Arial Narrow" panose="020B0606020202030204" pitchFamily="34" charset="0"/>
                      </a:endParaRPr>
                    </a:p>
                    <a:p>
                      <a:pPr algn="just">
                        <a:lnSpc>
                          <a:spcPct val="100000"/>
                        </a:lnSpc>
                        <a:spcAft>
                          <a:spcPts val="0"/>
                        </a:spcAft>
                        <a:buNone/>
                      </a:pPr>
                      <a:endParaRPr lang="pt-BR" sz="1000" b="0" kern="100" dirty="0">
                        <a:solidFill>
                          <a:schemeClr val="tx1"/>
                        </a:solidFill>
                        <a:effectLst/>
                        <a:latin typeface="Arial Narrow" panose="020B0606020202030204" pitchFamily="34" charset="0"/>
                      </a:endParaRPr>
                    </a:p>
                    <a:p>
                      <a:pPr marL="0" indent="538163" algn="just">
                        <a:lnSpc>
                          <a:spcPct val="100000"/>
                        </a:lnSpc>
                        <a:spcAft>
                          <a:spcPts val="0"/>
                        </a:spcAft>
                        <a:buNone/>
                      </a:pPr>
                      <a:r>
                        <a:rPr lang="pt-BR" sz="2300" b="0" kern="100" dirty="0">
                          <a:solidFill>
                            <a:schemeClr val="tx1"/>
                          </a:solidFill>
                          <a:effectLst/>
                          <a:latin typeface="Arial Narrow" panose="020B0606020202030204" pitchFamily="34" charset="0"/>
                        </a:rPr>
                        <a:t>Estudante, as </a:t>
                      </a:r>
                      <a:r>
                        <a:rPr lang="pt-BR" sz="2300" b="1" kern="100" dirty="0">
                          <a:solidFill>
                            <a:schemeClr val="tx1"/>
                          </a:solidFill>
                          <a:effectLst/>
                          <a:latin typeface="Arial Narrow" panose="020B0606020202030204" pitchFamily="34" charset="0"/>
                        </a:rPr>
                        <a:t>figuras de linguagem </a:t>
                      </a:r>
                      <a:r>
                        <a:rPr lang="pt-BR" sz="2300" b="0" kern="100" dirty="0">
                          <a:solidFill>
                            <a:schemeClr val="tx1"/>
                          </a:solidFill>
                          <a:effectLst/>
                          <a:latin typeface="Arial Narrow" panose="020B0606020202030204" pitchFamily="34" charset="0"/>
                        </a:rPr>
                        <a:t>são recursos linguísticos que ajudam a tornar a comunicação mais expressiva, clara e enfática. Elas são usadas para ir além do significado literal (real) das palavras ou expressões, dando-lhes um sentido conotativo (figurado).</a:t>
                      </a:r>
                    </a:p>
                    <a:p>
                      <a:pPr algn="just">
                        <a:lnSpc>
                          <a:spcPct val="100000"/>
                        </a:lnSpc>
                        <a:spcAft>
                          <a:spcPts val="0"/>
                        </a:spcAft>
                        <a:buNone/>
                      </a:pPr>
                      <a:r>
                        <a:rPr lang="pt-BR" sz="2300" b="1" kern="100" dirty="0">
                          <a:solidFill>
                            <a:schemeClr val="tx1"/>
                          </a:solidFill>
                          <a:effectLst/>
                          <a:latin typeface="Arial Narrow" panose="020B0606020202030204" pitchFamily="34" charset="0"/>
                        </a:rPr>
                        <a:t>Alguns Exemplos</a:t>
                      </a:r>
                      <a:r>
                        <a:rPr lang="pt-BR" sz="2300" b="0" kern="100" dirty="0">
                          <a:solidFill>
                            <a:schemeClr val="tx1"/>
                          </a:solidFill>
                          <a:effectLst/>
                          <a:latin typeface="Arial Narrow" panose="020B0606020202030204" pitchFamily="34" charset="0"/>
                        </a:rPr>
                        <a:t>:</a:t>
                      </a:r>
                    </a:p>
                    <a:p>
                      <a:pPr algn="just">
                        <a:lnSpc>
                          <a:spcPct val="100000"/>
                        </a:lnSpc>
                        <a:spcAft>
                          <a:spcPts val="0"/>
                        </a:spcAft>
                        <a:buNone/>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Metáfora:</a:t>
                      </a:r>
                      <a:r>
                        <a:rPr lang="pt-BR" sz="2300" b="0" kern="100" dirty="0">
                          <a:solidFill>
                            <a:schemeClr val="tx1"/>
                          </a:solidFill>
                          <a:effectLst/>
                          <a:latin typeface="Arial Narrow" panose="020B0606020202030204" pitchFamily="34" charset="0"/>
                        </a:rPr>
                        <a:t> transmite uma ideia usando uma palavra ou expressão com um significado diferente do comum, sem utilizar "como" ou "qual". Exemplo: "O sol era um pincel de ouro".</a:t>
                      </a:r>
                    </a:p>
                    <a:p>
                      <a:pPr algn="just">
                        <a:lnSpc>
                          <a:spcPct val="100000"/>
                        </a:lnSpc>
                        <a:spcAft>
                          <a:spcPts val="0"/>
                        </a:spcAft>
                        <a:buNone/>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Metonímia:</a:t>
                      </a:r>
                      <a:r>
                        <a:rPr lang="pt-BR" sz="2300" b="0" kern="100" dirty="0">
                          <a:solidFill>
                            <a:schemeClr val="tx1"/>
                          </a:solidFill>
                          <a:effectLst/>
                          <a:latin typeface="Arial Narrow" panose="020B0606020202030204" pitchFamily="34" charset="0"/>
                        </a:rPr>
                        <a:t> ocorre quando se usa um termo para substituir outro, sendo que o termo usado representa uma parte do que seria o termo completo (uma parte do corpo para representar o corpo todo, o artista para representar sua produção artística etc.). Exemplo: “Escuto muito Adriana Calcanhotto.” (Ou seja, as músicas da Adriana Calcanhotto).</a:t>
                      </a:r>
                    </a:p>
                    <a:p>
                      <a:pPr algn="just">
                        <a:lnSpc>
                          <a:spcPct val="100000"/>
                        </a:lnSpc>
                        <a:spcAft>
                          <a:spcPts val="0"/>
                        </a:spcAft>
                        <a:buNone/>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Hipérbole:</a:t>
                      </a:r>
                      <a:r>
                        <a:rPr lang="pt-BR" sz="2300" b="0" kern="100" dirty="0">
                          <a:solidFill>
                            <a:schemeClr val="tx1"/>
                          </a:solidFill>
                          <a:effectLst/>
                          <a:latin typeface="Arial Narrow" panose="020B0606020202030204" pitchFamily="34" charset="0"/>
                        </a:rPr>
                        <a:t> é uma figura de linguagem que exagera para dar ênfase a uma situação. Exemplo: “Estou morrendo de frio".</a:t>
                      </a:r>
                    </a:p>
                  </a:txBody>
                  <a:tcPr marL="68580" marR="68580" marT="0" marB="0">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94289729"/>
                  </a:ext>
                </a:extLst>
              </a:tr>
            </a:tbl>
          </a:graphicData>
        </a:graphic>
      </p:graphicFrame>
      <p:pic>
        <p:nvPicPr>
          <p:cNvPr id="12289" name="Imagem 4">
            <a:extLst>
              <a:ext uri="{FF2B5EF4-FFF2-40B4-BE49-F238E27FC236}">
                <a16:creationId xmlns:a16="http://schemas.microsoft.com/office/drawing/2014/main" id="{6787D543-D888-A4BB-4B7C-5FE207E1CF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365" y="1611812"/>
            <a:ext cx="2796470" cy="640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6747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24118-DCA0-1E41-5BCF-FF60BAD04888}"/>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4C508451-822F-60CB-7BD5-83BFFA147310}"/>
              </a:ext>
            </a:extLst>
          </p:cNvPr>
          <p:cNvGraphicFramePr>
            <a:graphicFrameLocks noGrp="1"/>
          </p:cNvGraphicFramePr>
          <p:nvPr>
            <p:extLst>
              <p:ext uri="{D42A27DB-BD31-4B8C-83A1-F6EECF244321}">
                <p14:modId xmlns:p14="http://schemas.microsoft.com/office/powerpoint/2010/main" val="2146792591"/>
              </p:ext>
            </p:extLst>
          </p:nvPr>
        </p:nvGraphicFramePr>
        <p:xfrm>
          <a:off x="345142" y="956436"/>
          <a:ext cx="11501716" cy="1645920"/>
        </p:xfrm>
        <a:graphic>
          <a:graphicData uri="http://schemas.openxmlformats.org/drawingml/2006/table">
            <a:tbl>
              <a:tblPr firstRow="1" firstCol="1" bandRow="1">
                <a:tableStyleId>{5C22544A-7EE6-4342-B048-85BDC9FD1C3A}</a:tableStyleId>
              </a:tblPr>
              <a:tblGrid>
                <a:gridCol w="11501716">
                  <a:extLst>
                    <a:ext uri="{9D8B030D-6E8A-4147-A177-3AD203B41FA5}">
                      <a16:colId xmlns:a16="http://schemas.microsoft.com/office/drawing/2014/main" val="1194328671"/>
                    </a:ext>
                  </a:extLst>
                </a:gridCol>
              </a:tblGrid>
              <a:tr h="0">
                <a:tc>
                  <a:txBody>
                    <a:bodyPr/>
                    <a:lstStyle/>
                    <a:p>
                      <a:pPr algn="just">
                        <a:lnSpc>
                          <a:spcPct val="100000"/>
                        </a:lnSpc>
                        <a:spcAft>
                          <a:spcPts val="0"/>
                        </a:spcAft>
                        <a:buNone/>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Antítese:</a:t>
                      </a:r>
                      <a:r>
                        <a:rPr lang="pt-BR" sz="2300" b="0" kern="100" dirty="0">
                          <a:solidFill>
                            <a:schemeClr val="tx1"/>
                          </a:solidFill>
                          <a:effectLst/>
                          <a:latin typeface="Arial Narrow" panose="020B0606020202030204" pitchFamily="34" charset="0"/>
                        </a:rPr>
                        <a:t> é uma figura de linguagem que expressa oposição entre ideias, muitas vezes com o uso de antônimos. Exemplo: “A vida é um mar de alegrias e tristezas".</a:t>
                      </a:r>
                    </a:p>
                    <a:p>
                      <a:pPr algn="just">
                        <a:lnSpc>
                          <a:spcPct val="100000"/>
                        </a:lnSpc>
                        <a:spcAft>
                          <a:spcPts val="0"/>
                        </a:spcAft>
                        <a:buNone/>
                      </a:pPr>
                      <a:r>
                        <a:rPr lang="pt-BR" sz="2300" b="0" kern="100" dirty="0">
                          <a:solidFill>
                            <a:schemeClr val="tx1"/>
                          </a:solidFill>
                          <a:effectLst/>
                          <a:latin typeface="Arial Narrow" panose="020B0606020202030204" pitchFamily="34" charset="0"/>
                        </a:rPr>
                        <a:t>▪ </a:t>
                      </a:r>
                      <a:r>
                        <a:rPr lang="pt-BR" sz="2300" b="1" kern="100" dirty="0">
                          <a:solidFill>
                            <a:schemeClr val="tx1"/>
                          </a:solidFill>
                          <a:effectLst/>
                          <a:latin typeface="Arial Narrow" panose="020B0606020202030204" pitchFamily="34" charset="0"/>
                        </a:rPr>
                        <a:t>Personificação:</a:t>
                      </a:r>
                      <a:r>
                        <a:rPr lang="pt-BR" sz="2300" b="0" kern="100" dirty="0">
                          <a:solidFill>
                            <a:schemeClr val="tx1"/>
                          </a:solidFill>
                          <a:effectLst/>
                          <a:latin typeface="Arial Narrow" panose="020B0606020202030204" pitchFamily="34" charset="0"/>
                        </a:rPr>
                        <a:t> é uma figura de linguagem que dá qualidade humana a algo não humano, como um objeto ou um animal. Exemplo: “O vento sussurrava no gramado".</a:t>
                      </a:r>
                    </a:p>
                    <a:p>
                      <a:pPr algn="r">
                        <a:lnSpc>
                          <a:spcPct val="100000"/>
                        </a:lnSpc>
                        <a:spcAft>
                          <a:spcPts val="0"/>
                        </a:spcAft>
                        <a:buNone/>
                      </a:pPr>
                      <a:r>
                        <a:rPr lang="pt-BR" sz="1600" b="0" kern="100" dirty="0">
                          <a:solidFill>
                            <a:schemeClr val="tx1"/>
                          </a:solidFill>
                          <a:effectLst/>
                          <a:latin typeface="Arial Narrow" panose="020B0606020202030204" pitchFamily="34" charset="0"/>
                        </a:rPr>
                        <a:t>Elaborado para fins didáticos.</a:t>
                      </a:r>
                      <a:endParaRPr lang="pt-BR" sz="16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94289729"/>
                  </a:ext>
                </a:extLst>
              </a:tr>
            </a:tbl>
          </a:graphicData>
        </a:graphic>
      </p:graphicFrame>
      <p:sp>
        <p:nvSpPr>
          <p:cNvPr id="6" name="CaixaDeTexto 5">
            <a:extLst>
              <a:ext uri="{FF2B5EF4-FFF2-40B4-BE49-F238E27FC236}">
                <a16:creationId xmlns:a16="http://schemas.microsoft.com/office/drawing/2014/main" id="{10F9183E-A682-731D-1CE7-F8EDDB415D3E}"/>
              </a:ext>
            </a:extLst>
          </p:cNvPr>
          <p:cNvSpPr txBox="1"/>
          <p:nvPr/>
        </p:nvSpPr>
        <p:spPr>
          <a:xfrm>
            <a:off x="345142" y="2767188"/>
            <a:ext cx="11501716" cy="3277820"/>
          </a:xfrm>
          <a:prstGeom prst="rect">
            <a:avLst/>
          </a:prstGeom>
          <a:noFill/>
        </p:spPr>
        <p:txBody>
          <a:bodyPr wrap="square">
            <a:spAutoFit/>
          </a:bodyPr>
          <a:lstStyle/>
          <a:p>
            <a:pPr algn="just" fontAlgn="base">
              <a:buNone/>
            </a:pPr>
            <a:r>
              <a:rPr lang="pt-BR" sz="2300" b="1" dirty="0">
                <a:effectLst/>
                <a:latin typeface="Arial Narrow" panose="020B0606020202030204" pitchFamily="34" charset="0"/>
                <a:ea typeface="Times New Roman" panose="02020603050405020304" pitchFamily="18" charset="0"/>
              </a:rPr>
              <a:t>16</a:t>
            </a:r>
            <a:r>
              <a:rPr lang="pt-BR" sz="2300" dirty="0">
                <a:effectLst/>
                <a:latin typeface="Arial Narrow" panose="020B0606020202030204" pitchFamily="34" charset="0"/>
                <a:ea typeface="Times New Roman" panose="02020603050405020304" pitchFamily="18" charset="0"/>
              </a:rPr>
              <a:t>. Em textos como “A garota que lia as estrelas”, os autores utilizam uma linguagem rica em palavras figuradas e simbólicas, para transmitir ao leitor emoções e criatividade, como as figuras de linguagem, que são palavras ou expressões com sentido conotativo (figurado). Na frase “Minha </a:t>
            </a:r>
            <a:r>
              <a:rPr lang="pt-BR" sz="2300" b="1" u="sng" dirty="0">
                <a:effectLst/>
                <a:latin typeface="Arial Narrow" panose="020B0606020202030204" pitchFamily="34" charset="0"/>
                <a:ea typeface="Times New Roman" panose="02020603050405020304" pitchFamily="18" charset="0"/>
              </a:rPr>
              <a:t>barriga roncou</a:t>
            </a:r>
            <a:r>
              <a:rPr lang="pt-BR" sz="2300" dirty="0">
                <a:effectLst/>
                <a:latin typeface="Arial Narrow" panose="020B0606020202030204" pitchFamily="34" charset="0"/>
                <a:ea typeface="Times New Roman" panose="02020603050405020304" pitchFamily="18" charset="0"/>
              </a:rPr>
              <a:t> enquanto eu alongava meus braços, espreguiçando.”, qual é a figura de linguagem na expressão destacada?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Antítese.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Metáfora.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Hipérbole.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Personificação.</a:t>
            </a:r>
          </a:p>
        </p:txBody>
      </p:sp>
    </p:spTree>
    <p:extLst>
      <p:ext uri="{BB962C8B-B14F-4D97-AF65-F5344CB8AC3E}">
        <p14:creationId xmlns:p14="http://schemas.microsoft.com/office/powerpoint/2010/main" val="24038368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C72F6B26-06FA-D145-23A9-C7A8CB65BB46}"/>
              </a:ext>
            </a:extLst>
          </p:cNvPr>
          <p:cNvSpPr txBox="1"/>
          <p:nvPr/>
        </p:nvSpPr>
        <p:spPr>
          <a:xfrm>
            <a:off x="331694" y="760526"/>
            <a:ext cx="11528612" cy="469359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17</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Na oração “Ela atacou as paredes de rocha com sua espada para despejar o mar sobre ele.”, a palavra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ela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se refere à</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Joya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Arinta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Isabella.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Senhorita La.</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18</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Em “— Mas você sempre diz que tem que terminar as histórias,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mesmo que</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elas não tenham finais felizes...”, a expressão articuladora destacada estabelece ideia de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adição.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oposição.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finalidade.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concessão.</a:t>
            </a:r>
          </a:p>
        </p:txBody>
      </p:sp>
    </p:spTree>
    <p:extLst>
      <p:ext uri="{BB962C8B-B14F-4D97-AF65-F5344CB8AC3E}">
        <p14:creationId xmlns:p14="http://schemas.microsoft.com/office/powerpoint/2010/main" val="36308808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01574D68-162F-3630-8C53-82E60127F034}"/>
              </a:ext>
            </a:extLst>
          </p:cNvPr>
          <p:cNvSpPr txBox="1"/>
          <p:nvPr/>
        </p:nvSpPr>
        <p:spPr>
          <a:xfrm>
            <a:off x="331694" y="951078"/>
            <a:ext cx="11528612" cy="4565994"/>
          </a:xfrm>
          <a:prstGeom prst="rect">
            <a:avLst/>
          </a:prstGeom>
          <a:noFill/>
        </p:spPr>
        <p:txBody>
          <a:bodyPr wrap="square">
            <a:spAutoFit/>
          </a:bodyPr>
          <a:lstStyle/>
          <a:p>
            <a:pPr algn="just">
              <a:lnSpc>
                <a:spcPct val="115000"/>
              </a:lnSpc>
              <a:buNone/>
              <a:tabLst>
                <a:tab pos="180340" algn="l"/>
              </a:tabLst>
            </a:pPr>
            <a:r>
              <a:rPr lang="pt-BR" sz="25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19</a:t>
            </a:r>
            <a:r>
              <a:rPr lang="pt-BR" sz="25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Observe o trecho:</a:t>
            </a:r>
            <a:endParaRPr lang="pt-BR" sz="25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tabLst>
                <a:tab pos="180340" algn="l"/>
              </a:tabLst>
            </a:pP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buNone/>
            </a:pPr>
            <a:r>
              <a:rPr lang="pt-BR" sz="25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Era a minha história preferida — o mito da salvadora de </a:t>
            </a:r>
            <a:r>
              <a:rPr lang="pt-BR" sz="2500" kern="100" dirty="0" err="1">
                <a:effectLst/>
                <a:latin typeface="Arial Narrow" panose="020B0606020202030204" pitchFamily="34" charset="0"/>
                <a:ea typeface="Aptos" panose="020B0004020202020204" pitchFamily="34" charset="0"/>
                <a:cs typeface="Times New Roman" panose="02020603050405020304" pitchFamily="18" charset="0"/>
              </a:rPr>
              <a:t>Joya</a:t>
            </a: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 — e, embora </a:t>
            </a:r>
            <a:r>
              <a:rPr lang="pt-BR" sz="2500" kern="100" dirty="0" err="1">
                <a:effectLst/>
                <a:latin typeface="Arial Narrow" panose="020B0606020202030204" pitchFamily="34" charset="0"/>
                <a:ea typeface="Aptos" panose="020B0004020202020204" pitchFamily="34" charset="0"/>
                <a:cs typeface="Times New Roman" panose="02020603050405020304" pitchFamily="18" charset="0"/>
              </a:rPr>
              <a:t>Lupe</a:t>
            </a: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 tirasse sarro de mim por eu ser muito crescida para contos de ninar, eu adorava ouvi-la. Mas eu ainda estava irritada. Rolei de volta e Pep rosnou.</a:t>
            </a:r>
            <a:r>
              <a:rPr lang="pt-BR" sz="25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5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tabLst>
                <a:tab pos="180340" algn="l"/>
              </a:tabLst>
            </a:pP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buNone/>
              <a:tabLst>
                <a:tab pos="180340" algn="l"/>
              </a:tabLst>
            </a:pPr>
            <a:r>
              <a:rPr lang="pt-BR" sz="25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travessão foi empregado para</a:t>
            </a:r>
            <a:endParaRPr lang="pt-BR" sz="25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tabLst>
                <a:tab pos="180340" algn="l"/>
              </a:tabLst>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500" kern="100" dirty="0">
                <a:effectLst/>
                <a:latin typeface="Arial Narrow" panose="020B0606020202030204" pitchFamily="34" charset="0"/>
                <a:ea typeface="Aptos" panose="020B0004020202020204" pitchFamily="34" charset="0"/>
                <a:cs typeface="Calibri" panose="020F0502020204030204" pitchFamily="34" charset="0"/>
              </a:rPr>
              <a:t>inserir uma nova informação.</a:t>
            </a:r>
            <a:endParaRPr lang="pt-BR" sz="25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tabLst>
                <a:tab pos="180340" algn="l"/>
              </a:tabLst>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(B) indicar a fala de uma personagem.</a:t>
            </a:r>
          </a:p>
          <a:p>
            <a:pPr algn="just">
              <a:lnSpc>
                <a:spcPct val="115000"/>
              </a:lnSpc>
              <a:buNone/>
              <a:tabLst>
                <a:tab pos="180340" algn="l"/>
              </a:tabLst>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(C) expressar</a:t>
            </a:r>
            <a:r>
              <a:rPr lang="pt-BR" sz="2500" kern="100" dirty="0">
                <a:effectLst/>
                <a:latin typeface="Arial Narrow" panose="020B0606020202030204" pitchFamily="34" charset="0"/>
                <a:ea typeface="Aptos" panose="020B0004020202020204" pitchFamily="34" charset="0"/>
                <a:cs typeface="Calibri" panose="020F0502020204030204" pitchFamily="34" charset="0"/>
              </a:rPr>
              <a:t> a fala de um especialista.</a:t>
            </a:r>
            <a:endParaRPr lang="pt-BR" sz="25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tabLst>
                <a:tab pos="180340" algn="l"/>
              </a:tabLst>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(D) </a:t>
            </a:r>
            <a:r>
              <a:rPr lang="pt-BR" sz="2500" kern="100" dirty="0">
                <a:effectLst/>
                <a:latin typeface="Arial Narrow" panose="020B0606020202030204" pitchFamily="34" charset="0"/>
                <a:ea typeface="Aptos" panose="020B0004020202020204" pitchFamily="34" charset="0"/>
                <a:cs typeface="Calibri" panose="020F0502020204030204" pitchFamily="34" charset="0"/>
              </a:rPr>
              <a:t>apresentar uma opinião da personagem.</a:t>
            </a:r>
            <a:endParaRPr lang="pt-BR" sz="25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351424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999FDADE-50E6-5C65-2D18-61F2A2D88509}"/>
              </a:ext>
            </a:extLst>
          </p:cNvPr>
          <p:cNvGraphicFramePr>
            <a:graphicFrameLocks noGrp="1"/>
          </p:cNvGraphicFramePr>
          <p:nvPr>
            <p:extLst>
              <p:ext uri="{D42A27DB-BD31-4B8C-83A1-F6EECF244321}">
                <p14:modId xmlns:p14="http://schemas.microsoft.com/office/powerpoint/2010/main" val="465976192"/>
              </p:ext>
            </p:extLst>
          </p:nvPr>
        </p:nvGraphicFramePr>
        <p:xfrm>
          <a:off x="361651" y="997968"/>
          <a:ext cx="11468697" cy="1628690"/>
        </p:xfrm>
        <a:graphic>
          <a:graphicData uri="http://schemas.openxmlformats.org/drawingml/2006/table">
            <a:tbl>
              <a:tblPr firstRow="1" firstCol="1" bandRow="1"/>
              <a:tblGrid>
                <a:gridCol w="11468697">
                  <a:extLst>
                    <a:ext uri="{9D8B030D-6E8A-4147-A177-3AD203B41FA5}">
                      <a16:colId xmlns:a16="http://schemas.microsoft.com/office/drawing/2014/main" val="3396956738"/>
                    </a:ext>
                  </a:extLst>
                </a:gridCol>
              </a:tblGrid>
              <a:tr h="1628690">
                <a:tc>
                  <a:txBody>
                    <a:bodyPr/>
                    <a:lstStyle/>
                    <a:p>
                      <a:pPr algn="just" fontAlgn="base">
                        <a:lnSpc>
                          <a:spcPct val="100000"/>
                        </a:lnSpc>
                        <a:spcAft>
                          <a:spcPts val="0"/>
                        </a:spcAft>
                        <a:buNone/>
                      </a:pPr>
                      <a:endParaRPr lang="pt-BR" sz="1000" kern="1200" dirty="0">
                        <a:solidFill>
                          <a:schemeClr val="tx1"/>
                        </a:solidFill>
                        <a:effectLst/>
                        <a:latin typeface="Arial Narrow" panose="020B0606020202030204" pitchFamily="34" charset="0"/>
                        <a:ea typeface="+mn-ea"/>
                        <a:cs typeface="+mn-cs"/>
                      </a:endParaRPr>
                    </a:p>
                    <a:p>
                      <a:pPr algn="just" fontAlgn="base">
                        <a:lnSpc>
                          <a:spcPct val="100000"/>
                        </a:lnSpc>
                        <a:spcAft>
                          <a:spcPts val="0"/>
                        </a:spcAft>
                        <a:buNone/>
                      </a:pPr>
                      <a:r>
                        <a:rPr lang="pt-BR" sz="2300" kern="1200" dirty="0">
                          <a:solidFill>
                            <a:schemeClr val="tx1"/>
                          </a:solidFill>
                          <a:effectLst/>
                          <a:latin typeface="Arial Narrow" panose="020B0606020202030204" pitchFamily="34" charset="0"/>
                          <a:ea typeface="+mn-ea"/>
                          <a:cs typeface="+mn-cs"/>
                        </a:rPr>
                        <a:t>Estudante, há alguns elementos gramaticais (morfemas) que se juntam para formar novas palavras ou alterar o significado da palavra original. Eles são chamados de afixos e se dividem em </a:t>
                      </a:r>
                      <a:r>
                        <a:rPr lang="pt-BR" sz="2300" b="1" kern="1200" dirty="0">
                          <a:solidFill>
                            <a:schemeClr val="tx1"/>
                          </a:solidFill>
                          <a:effectLst/>
                          <a:latin typeface="Arial Narrow" panose="020B0606020202030204" pitchFamily="34" charset="0"/>
                          <a:ea typeface="+mn-ea"/>
                          <a:cs typeface="+mn-cs"/>
                        </a:rPr>
                        <a:t>prefixos</a:t>
                      </a:r>
                      <a:r>
                        <a:rPr lang="pt-BR" sz="2300" kern="1200" dirty="0">
                          <a:solidFill>
                            <a:schemeClr val="tx1"/>
                          </a:solidFill>
                          <a:effectLst/>
                          <a:latin typeface="Arial Narrow" panose="020B0606020202030204" pitchFamily="34" charset="0"/>
                          <a:ea typeface="+mn-ea"/>
                          <a:cs typeface="+mn-cs"/>
                        </a:rPr>
                        <a:t>, que vem antes do radical da palavra (Exemplos: "in" em "injusto", "</a:t>
                      </a:r>
                      <a:r>
                        <a:rPr lang="pt-BR" sz="2300" kern="1200" dirty="0" err="1">
                          <a:solidFill>
                            <a:schemeClr val="tx1"/>
                          </a:solidFill>
                          <a:effectLst/>
                          <a:latin typeface="Arial Narrow" panose="020B0606020202030204" pitchFamily="34" charset="0"/>
                          <a:ea typeface="+mn-ea"/>
                          <a:cs typeface="+mn-cs"/>
                        </a:rPr>
                        <a:t>re</a:t>
                      </a:r>
                      <a:r>
                        <a:rPr lang="pt-BR" sz="2300" kern="1200" dirty="0">
                          <a:solidFill>
                            <a:schemeClr val="tx1"/>
                          </a:solidFill>
                          <a:effectLst/>
                          <a:latin typeface="Arial Narrow" panose="020B0606020202030204" pitchFamily="34" charset="0"/>
                          <a:ea typeface="+mn-ea"/>
                          <a:cs typeface="+mn-cs"/>
                        </a:rPr>
                        <a:t>" em "rever".), e os </a:t>
                      </a:r>
                      <a:r>
                        <a:rPr lang="pt-BR" sz="2300" b="1" kern="1200" dirty="0">
                          <a:solidFill>
                            <a:schemeClr val="tx1"/>
                          </a:solidFill>
                          <a:effectLst/>
                          <a:latin typeface="Arial Narrow" panose="020B0606020202030204" pitchFamily="34" charset="0"/>
                          <a:ea typeface="+mn-ea"/>
                          <a:cs typeface="+mn-cs"/>
                        </a:rPr>
                        <a:t>sufixos</a:t>
                      </a:r>
                      <a:r>
                        <a:rPr lang="pt-BR" sz="2300" kern="1200" dirty="0">
                          <a:solidFill>
                            <a:schemeClr val="tx1"/>
                          </a:solidFill>
                          <a:effectLst/>
                          <a:latin typeface="Arial Narrow" panose="020B0606020202030204" pitchFamily="34" charset="0"/>
                          <a:ea typeface="+mn-ea"/>
                          <a:cs typeface="+mn-cs"/>
                        </a:rPr>
                        <a:t> que vêm depois (Exemplos: "-</a:t>
                      </a:r>
                      <a:r>
                        <a:rPr lang="pt-BR" sz="2300" kern="1200" dirty="0" err="1">
                          <a:solidFill>
                            <a:schemeClr val="tx1"/>
                          </a:solidFill>
                          <a:effectLst/>
                          <a:latin typeface="Arial Narrow" panose="020B0606020202030204" pitchFamily="34" charset="0"/>
                          <a:ea typeface="+mn-ea"/>
                          <a:cs typeface="+mn-cs"/>
                        </a:rPr>
                        <a:t>eiro</a:t>
                      </a:r>
                      <a:r>
                        <a:rPr lang="pt-BR" sz="2300" kern="1200" dirty="0">
                          <a:solidFill>
                            <a:schemeClr val="tx1"/>
                          </a:solidFill>
                          <a:effectLst/>
                          <a:latin typeface="Arial Narrow" panose="020B0606020202030204" pitchFamily="34" charset="0"/>
                          <a:ea typeface="+mn-ea"/>
                          <a:cs typeface="+mn-cs"/>
                        </a:rPr>
                        <a:t>" em "pedreiro", "-</a:t>
                      </a:r>
                      <a:r>
                        <a:rPr lang="pt-BR" sz="2300" kern="1200" dirty="0" err="1">
                          <a:solidFill>
                            <a:schemeClr val="tx1"/>
                          </a:solidFill>
                          <a:effectLst/>
                          <a:latin typeface="Arial Narrow" panose="020B0606020202030204" pitchFamily="34" charset="0"/>
                          <a:ea typeface="+mn-ea"/>
                          <a:cs typeface="+mn-cs"/>
                        </a:rPr>
                        <a:t>dade</a:t>
                      </a:r>
                      <a:r>
                        <a:rPr lang="pt-BR" sz="2300" kern="1200" dirty="0">
                          <a:solidFill>
                            <a:schemeClr val="tx1"/>
                          </a:solidFill>
                          <a:effectLst/>
                          <a:latin typeface="Arial Narrow" panose="020B0606020202030204" pitchFamily="34" charset="0"/>
                          <a:ea typeface="+mn-ea"/>
                          <a:cs typeface="+mn-cs"/>
                        </a:rPr>
                        <a:t>" em "felicidade", "-mente" em "felizmente".).</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2F5496"/>
                      </a:solidFill>
                      <a:prstDash val="solid"/>
                      <a:round/>
                      <a:headEnd type="none" w="med" len="med"/>
                      <a:tailEnd type="none" w="med" len="med"/>
                    </a:lnL>
                    <a:lnR w="28575" cap="flat" cmpd="sng" algn="ctr">
                      <a:solidFill>
                        <a:srgbClr val="2F5496"/>
                      </a:solidFill>
                      <a:prstDash val="solid"/>
                      <a:round/>
                      <a:headEnd type="none" w="med" len="med"/>
                      <a:tailEnd type="none" w="med" len="med"/>
                    </a:lnR>
                    <a:lnT w="28575" cap="flat" cmpd="sng" algn="ctr">
                      <a:solidFill>
                        <a:srgbClr val="2F5496"/>
                      </a:solidFill>
                      <a:prstDash val="solid"/>
                      <a:round/>
                      <a:headEnd type="none" w="med" len="med"/>
                      <a:tailEnd type="none" w="med" len="med"/>
                    </a:lnT>
                    <a:lnB w="28575" cap="flat" cmpd="sng" algn="ctr">
                      <a:solidFill>
                        <a:srgbClr val="2F5496"/>
                      </a:solidFill>
                      <a:prstDash val="solid"/>
                      <a:round/>
                      <a:headEnd type="none" w="med" len="med"/>
                      <a:tailEnd type="none" w="med" len="med"/>
                    </a:lnB>
                    <a:solidFill>
                      <a:srgbClr val="E5EBF7"/>
                    </a:solidFill>
                  </a:tcPr>
                </a:tc>
                <a:extLst>
                  <a:ext uri="{0D108BD9-81ED-4DB2-BD59-A6C34878D82A}">
                    <a16:rowId xmlns:a16="http://schemas.microsoft.com/office/drawing/2014/main" val="4041410138"/>
                  </a:ext>
                </a:extLst>
              </a:tr>
            </a:tbl>
          </a:graphicData>
        </a:graphic>
      </p:graphicFrame>
      <p:pic>
        <p:nvPicPr>
          <p:cNvPr id="8" name="Imagem 7">
            <a:extLst>
              <a:ext uri="{FF2B5EF4-FFF2-40B4-BE49-F238E27FC236}">
                <a16:creationId xmlns:a16="http://schemas.microsoft.com/office/drawing/2014/main" id="{2EDF4A86-F234-65ED-7F20-5A4752AC3E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1651" y="494493"/>
            <a:ext cx="3086699" cy="707032"/>
          </a:xfrm>
          <a:prstGeom prst="rect">
            <a:avLst/>
          </a:prstGeom>
          <a:noFill/>
          <a:ln>
            <a:noFill/>
          </a:ln>
        </p:spPr>
      </p:pic>
      <p:sp>
        <p:nvSpPr>
          <p:cNvPr id="3" name="CaixaDeTexto 2">
            <a:extLst>
              <a:ext uri="{FF2B5EF4-FFF2-40B4-BE49-F238E27FC236}">
                <a16:creationId xmlns:a16="http://schemas.microsoft.com/office/drawing/2014/main" id="{8B0C8E90-201B-AED2-9DE2-6B0D35624E96}"/>
              </a:ext>
            </a:extLst>
          </p:cNvPr>
          <p:cNvSpPr txBox="1"/>
          <p:nvPr/>
        </p:nvSpPr>
        <p:spPr>
          <a:xfrm>
            <a:off x="361651" y="2999709"/>
            <a:ext cx="11468697" cy="2091535"/>
          </a:xfrm>
          <a:prstGeom prst="rect">
            <a:avLst/>
          </a:prstGeom>
          <a:noFill/>
        </p:spPr>
        <p:txBody>
          <a:bodyPr wrap="square">
            <a:spAutoFit/>
          </a:bodyPr>
          <a:lstStyle/>
          <a:p>
            <a:pPr algn="just">
              <a:lnSpc>
                <a:spcPct val="115000"/>
              </a:lnSpc>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20</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No texto, em “Ela vivia no centro de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Joya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mil anos atrás, quando nossa terra era livre,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despregada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do continente, ...”, o prefixo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des</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na palavra destacada foi utilizado para</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 indicar negação.</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 apontar separação.</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 revelar oposição.</a:t>
            </a:r>
          </a:p>
        </p:txBody>
      </p:sp>
    </p:spTree>
    <p:extLst>
      <p:ext uri="{BB962C8B-B14F-4D97-AF65-F5344CB8AC3E}">
        <p14:creationId xmlns:p14="http://schemas.microsoft.com/office/powerpoint/2010/main" val="26671653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7E28B-C97E-C0B5-E133-010FCA405A27}"/>
            </a:ext>
          </a:extLst>
        </p:cNvPr>
        <p:cNvGrpSpPr/>
        <p:nvPr/>
      </p:nvGrpSpPr>
      <p:grpSpPr>
        <a:xfrm>
          <a:off x="0" y="0"/>
          <a:ext cx="0" cy="0"/>
          <a:chOff x="0" y="0"/>
          <a:chExt cx="0" cy="0"/>
        </a:xfrm>
      </p:grpSpPr>
      <p:pic>
        <p:nvPicPr>
          <p:cNvPr id="4" name="Imagem 3" descr="Uma imagem contendo Texto&#10;&#10;Descrição gerada automaticamente">
            <a:extLst>
              <a:ext uri="{FF2B5EF4-FFF2-40B4-BE49-F238E27FC236}">
                <a16:creationId xmlns:a16="http://schemas.microsoft.com/office/drawing/2014/main" id="{944C3996-F9B8-A1AA-759F-180629E5EF32}"/>
              </a:ext>
            </a:extLst>
          </p:cNvPr>
          <p:cNvPicPr>
            <a:picLocks noChangeAspect="1"/>
          </p:cNvPicPr>
          <p:nvPr/>
        </p:nvPicPr>
        <p:blipFill>
          <a:blip r:embed="rId2"/>
          <a:stretch>
            <a:fillRect/>
          </a:stretch>
        </p:blipFill>
        <p:spPr>
          <a:xfrm>
            <a:off x="348503" y="594245"/>
            <a:ext cx="3873873" cy="923770"/>
          </a:xfrm>
          <a:prstGeom prst="rect">
            <a:avLst/>
          </a:prstGeom>
        </p:spPr>
      </p:pic>
      <p:sp>
        <p:nvSpPr>
          <p:cNvPr id="5" name="CaixaDeTexto 4">
            <a:extLst>
              <a:ext uri="{FF2B5EF4-FFF2-40B4-BE49-F238E27FC236}">
                <a16:creationId xmlns:a16="http://schemas.microsoft.com/office/drawing/2014/main" id="{958663CD-5642-7D18-8313-39951E108D8A}"/>
              </a:ext>
            </a:extLst>
          </p:cNvPr>
          <p:cNvSpPr txBox="1"/>
          <p:nvPr/>
        </p:nvSpPr>
        <p:spPr>
          <a:xfrm>
            <a:off x="348503" y="1619178"/>
            <a:ext cx="11529732" cy="446276"/>
          </a:xfrm>
          <a:prstGeom prst="rect">
            <a:avLst/>
          </a:prstGeom>
          <a:noFill/>
        </p:spPr>
        <p:txBody>
          <a:bodyPr wrap="square">
            <a:spAutoFit/>
          </a:bodyPr>
          <a:lstStyle/>
          <a:p>
            <a:pP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21. (SAEGO – ETAPA DIAGNÓSTICA/2025)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Leia o texto abaixo.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54279096-7542-69E7-9ED5-E2E404AAF9A0}"/>
              </a:ext>
            </a:extLst>
          </p:cNvPr>
          <p:cNvSpPr txBox="1"/>
          <p:nvPr/>
        </p:nvSpPr>
        <p:spPr>
          <a:xfrm>
            <a:off x="348503" y="2130758"/>
            <a:ext cx="11529732" cy="4339650"/>
          </a:xfrm>
          <a:prstGeom prst="rect">
            <a:avLst/>
          </a:prstGeom>
          <a:noFill/>
          <a:ln>
            <a:solidFill>
              <a:schemeClr val="tx1"/>
            </a:solidFill>
          </a:ln>
        </p:spPr>
        <p:txBody>
          <a:bodyPr wrap="square">
            <a:spAutoFit/>
          </a:bodyPr>
          <a:lstStyle/>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Alice através do espelho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i="1" kern="100" dirty="0">
                <a:effectLst/>
                <a:latin typeface="Arial Narrow" panose="020B0606020202030204" pitchFamily="34" charset="0"/>
                <a:ea typeface="Aptos" panose="020B0004020202020204" pitchFamily="34" charset="0"/>
                <a:cs typeface="Times New Roman" panose="02020603050405020304" pitchFamily="18" charset="0"/>
              </a:rPr>
              <a:t>Capítulo I </a:t>
            </a:r>
            <a:r>
              <a:rPr lang="pt-BR" sz="2300" i="1" kern="100" dirty="0">
                <a:effectLst/>
                <a:latin typeface="Arial Narrow" panose="020B0606020202030204" pitchFamily="34" charset="0"/>
                <a:ea typeface="Aptos" panose="020B0004020202020204" pitchFamily="34" charset="0"/>
                <a:cs typeface="Cambria Math" panose="02040503050406030204" pitchFamily="18" charset="0"/>
              </a:rPr>
              <a:t>‑</a:t>
            </a:r>
            <a:r>
              <a:rPr lang="pt-BR" sz="2300" i="1" kern="100" dirty="0">
                <a:effectLst/>
                <a:latin typeface="Arial Narrow" panose="020B0606020202030204" pitchFamily="34" charset="0"/>
                <a:ea typeface="Aptos" panose="020B0004020202020204" pitchFamily="34" charset="0"/>
                <a:cs typeface="Times New Roman" panose="02020603050405020304" pitchFamily="18" charset="0"/>
              </a:rPr>
              <a:t> A casa do espelho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Uma coisa era certa: a gatinha branca não tinha nada a ver com aquilo... [...]. A gata mãe estava lavando a cara da branca há quinze minutos [...]. Portanto, você pode ver que ela não poderia estar envolvida na travessura. [...]</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 exatamente naquele momento, como eu disse, ela estava trabalhando na gatinha branca, que, por sua vez, estava deitada, imóvel, apenas tentando ronronar... Com certeza, sentindo que tudo aquilo era para seu bem.</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Mas a limpeza da gatinha preta tinha acabado mais cedo naquela tarde, e assim, enquanto Alice se encolhia num canto da enorme poltrona, em parte falando consigo mesma, em parte cochilando, a gatinha havia se divertido empurrando para cima e para baixo o novelo de lã que a menina tinha tentado enrolar; e fez isso até ele ficar totalmente desenrolado de novo. E agora lá estava a lã, espalhada sobre o tapete em</a:t>
            </a:r>
            <a:endParaRPr lang="pt-BR" sz="2300" dirty="0">
              <a:latin typeface="Arial Narrow" panose="020B0606020202030204" pitchFamily="34" charset="0"/>
            </a:endParaRPr>
          </a:p>
        </p:txBody>
      </p:sp>
    </p:spTree>
    <p:extLst>
      <p:ext uri="{BB962C8B-B14F-4D97-AF65-F5344CB8AC3E}">
        <p14:creationId xmlns:p14="http://schemas.microsoft.com/office/powerpoint/2010/main" val="273295426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8DD09-EAA6-E1EF-A425-D691C645F0A3}"/>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4C2AEC0D-050D-FDD8-6DB9-219A647FBD2C}"/>
              </a:ext>
            </a:extLst>
          </p:cNvPr>
          <p:cNvSpPr txBox="1"/>
          <p:nvPr/>
        </p:nvSpPr>
        <p:spPr>
          <a:xfrm>
            <a:off x="331134" y="705370"/>
            <a:ext cx="11529732" cy="4154984"/>
          </a:xfrm>
          <a:prstGeom prst="rect">
            <a:avLst/>
          </a:prstGeom>
          <a:noFill/>
          <a:ln>
            <a:solidFill>
              <a:schemeClr val="tx1"/>
            </a:solidFill>
          </a:ln>
        </p:spPr>
        <p:txBody>
          <a:bodyPr wrap="square">
            <a:spAutoFit/>
          </a:bodyPr>
          <a:lstStyle/>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frente à lareira: um emaranhado de nós, com a gatinha no centro, correndo atrás do próprio rabo.</a:t>
            </a:r>
          </a:p>
          <a:p>
            <a:pPr indent="538163"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Alice gritou, enquanto pegava a gatinha no colo e lhe dava um beijo rápido, para faze</a:t>
            </a:r>
            <a:r>
              <a:rPr lang="pt-BR" sz="2200" kern="100" dirty="0">
                <a:effectLst/>
                <a:latin typeface="Arial Narrow" panose="020B0606020202030204" pitchFamily="34" charset="0"/>
                <a:ea typeface="Aptos" panose="020B0004020202020204" pitchFamily="34" charset="0"/>
                <a:cs typeface="Cambria Math" panose="020405030504060302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la entender que estava em maus lençóis. – Francamente, a Dinah devia ter lhe ensinado a ter boas maneiras! Você devia, Dinah, sabe que devia! – acrescentou, [...]. Depois, voltou para a poltrona, levando a gatinha preta e o novelo, e começou a enrolar a lã novamente. Mas não trabalhou muito depressa, pois estava falando o tempo todo, ora com a gatinha, ora consigo mesma. Kitty sentou</a:t>
            </a:r>
            <a:r>
              <a:rPr lang="pt-BR" sz="2200" kern="100" dirty="0">
                <a:effectLst/>
                <a:latin typeface="Arial Narrow" panose="020B0606020202030204" pitchFamily="34" charset="0"/>
                <a:ea typeface="Aptos" panose="020B0004020202020204" pitchFamily="34" charset="0"/>
                <a:cs typeface="Cambria Math" panose="020405030504060302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 comportadamente sobre o joelho de Alice, fingindo observar o progresso do trabalho e, às vezes, estendendo uma pata e tocando levemente o novelo, como se quisesse ajudar, se isso fosse possível.</a:t>
            </a:r>
          </a:p>
          <a:p>
            <a:pPr indent="538163" algn="jus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Sabe que dia é amanhã, Kitty? – Alice perguntou. – Você saberia, se tivesse ficado na janela comigo... Mas Dinah estava te limpando, por isso não pôde ficar. Eu estava olhando os garotos juntarem lenha pra fogueira... E precisa de muita lenha, Kitty! Só que ficou frio demais e nevava tanto que eles tiveram de ir embora. Mas não se preocupe, Kitty, nós vamos sair pra ver a fogueira amanhã. [...]</a:t>
            </a:r>
            <a:endParaRPr lang="pt-BR" sz="2200" dirty="0">
              <a:latin typeface="Arial Narrow" panose="020B0606020202030204" pitchFamily="34" charset="0"/>
            </a:endParaRPr>
          </a:p>
        </p:txBody>
      </p:sp>
      <p:sp>
        <p:nvSpPr>
          <p:cNvPr id="3" name="CaixaDeTexto 2">
            <a:extLst>
              <a:ext uri="{FF2B5EF4-FFF2-40B4-BE49-F238E27FC236}">
                <a16:creationId xmlns:a16="http://schemas.microsoft.com/office/drawing/2014/main" id="{2D5E954B-B4FA-727F-0FB8-6D294F83DF38}"/>
              </a:ext>
            </a:extLst>
          </p:cNvPr>
          <p:cNvSpPr txBox="1"/>
          <p:nvPr/>
        </p:nvSpPr>
        <p:spPr>
          <a:xfrm>
            <a:off x="331134" y="4860354"/>
            <a:ext cx="11529732" cy="323165"/>
          </a:xfrm>
          <a:prstGeom prst="rect">
            <a:avLst/>
          </a:prstGeom>
          <a:noFill/>
        </p:spPr>
        <p:txBody>
          <a:bodyPr wrap="square">
            <a:spAutoFit/>
          </a:bodyPr>
          <a:lstStyle/>
          <a:p>
            <a:pPr algn="r">
              <a:buNone/>
            </a:pP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CARROLL, Lewis. </a:t>
            </a:r>
            <a:r>
              <a:rPr lang="pt-BR" sz="1500" i="1" kern="100" dirty="0">
                <a:effectLst/>
                <a:latin typeface="Arial Narrow" panose="020B0606020202030204" pitchFamily="34" charset="0"/>
                <a:ea typeface="Aptos" panose="020B0004020202020204" pitchFamily="34" charset="0"/>
                <a:cs typeface="Times New Roman" panose="02020603050405020304" pitchFamily="18" charset="0"/>
              </a:rPr>
              <a:t>Alice através do espelho</a:t>
            </a: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Belo Horizonte: Autêntica, 2017. Fragmento. (P00097538_SUP)</a:t>
            </a:r>
            <a:endParaRPr lang="pt-BR" sz="15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EDCFE177-A524-B8DA-854D-695A40645237}"/>
              </a:ext>
            </a:extLst>
          </p:cNvPr>
          <p:cNvSpPr txBox="1"/>
          <p:nvPr/>
        </p:nvSpPr>
        <p:spPr>
          <a:xfrm>
            <a:off x="331134" y="5308728"/>
            <a:ext cx="11529732" cy="1107996"/>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Nesse texto, o prefixo “i</a:t>
            </a:r>
            <a:r>
              <a:rPr lang="pt-BR" sz="2200" kern="100" dirty="0">
                <a:effectLst/>
                <a:latin typeface="Arial Narrow" panose="020B0606020202030204" pitchFamily="34" charset="0"/>
                <a:ea typeface="Aptos" panose="020B0004020202020204" pitchFamily="34" charset="0"/>
                <a:cs typeface="Cambria Math" panose="02040503050406030204" pitchFamily="18" charset="0"/>
              </a:rPr>
              <a:t>‑</a:t>
            </a:r>
            <a:r>
              <a:rPr lang="pt-BR" sz="2200" kern="100" dirty="0">
                <a:effectLst/>
                <a:latin typeface="Arial Narrow" panose="020B0606020202030204" pitchFamily="34" charset="0"/>
                <a:ea typeface="Aptos" panose="020B0004020202020204" pitchFamily="34" charset="0"/>
                <a:cs typeface="Aptos" panose="020B0004020202020204" pitchFamily="34"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na palavra </a:t>
            </a:r>
            <a:r>
              <a:rPr lang="pt-BR" sz="2200" kern="100" dirty="0">
                <a:effectLst/>
                <a:latin typeface="Arial Narrow" panose="020B0606020202030204" pitchFamily="34" charset="0"/>
                <a:ea typeface="Aptos" panose="020B0004020202020204" pitchFamily="34" charset="0"/>
                <a:cs typeface="Aptos" panose="020B0004020202020204" pitchFamily="34"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im</a:t>
            </a:r>
            <a:r>
              <a:rPr lang="pt-BR" sz="2200" kern="100" dirty="0">
                <a:effectLst/>
                <a:latin typeface="Arial Narrow" panose="020B0606020202030204" pitchFamily="34" charset="0"/>
                <a:ea typeface="Aptos" panose="020B0004020202020204" pitchFamily="34" charset="0"/>
                <a:cs typeface="Aptos" panose="020B0004020202020204" pitchFamily="34" charset="0"/>
              </a:rPr>
              <a:t>ó</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vel</a:t>
            </a:r>
            <a:r>
              <a:rPr lang="pt-BR" sz="2200" kern="100" dirty="0">
                <a:effectLst/>
                <a:latin typeface="Arial Narrow" panose="020B0606020202030204" pitchFamily="34" charset="0"/>
                <a:ea typeface="Aptos" panose="020B0004020202020204" pitchFamily="34" charset="0"/>
                <a:cs typeface="Aptos" panose="020B0004020202020204" pitchFamily="34"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(2</a:t>
            </a:r>
            <a:r>
              <a:rPr lang="pt-BR" sz="2200" kern="100" dirty="0">
                <a:effectLst/>
                <a:latin typeface="Arial Narrow" panose="020B0606020202030204" pitchFamily="34" charset="0"/>
                <a:ea typeface="Aptos" panose="020B0004020202020204" pitchFamily="34" charset="0"/>
                <a:cs typeface="Aptos" panose="020B0004020202020204" pitchFamily="34" charset="0"/>
              </a:rPr>
              <a:t>º</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par</a:t>
            </a:r>
            <a:r>
              <a:rPr lang="pt-BR" sz="2200" kern="100" dirty="0">
                <a:effectLst/>
                <a:latin typeface="Arial Narrow" panose="020B0606020202030204" pitchFamily="34" charset="0"/>
                <a:ea typeface="Aptos" panose="020B0004020202020204" pitchFamily="34" charset="0"/>
                <a:cs typeface="Aptos" panose="020B0004020202020204" pitchFamily="34" charset="0"/>
              </a:rPr>
              <a:t>á</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grafo), indica</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ausência de movimento.</a:t>
            </a:r>
            <a:r>
              <a:rPr lang="pt-BR" sz="2200" kern="100" dirty="0">
                <a:latin typeface="Arial Narrow" panose="020B0606020202030204" pitchFamily="34" charset="0"/>
                <a:ea typeface="Aptos" panose="020B0004020202020204" pitchFamily="34" charset="0"/>
                <a:cs typeface="Times New Roman" panose="02020603050405020304" pitchFamily="18" charset="0"/>
              </a:rPr>
              <a:t>				(C) excesso de movimento.</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duplicidade de movimento.</a:t>
            </a:r>
            <a:r>
              <a:rPr lang="pt-BR" sz="2200" kern="100" dirty="0">
                <a:latin typeface="Arial Narrow" panose="020B0606020202030204" pitchFamily="34" charset="0"/>
                <a:ea typeface="Aptos" panose="020B0004020202020204" pitchFamily="34" charset="0"/>
                <a:cs typeface="Times New Roman" panose="02020603050405020304" pitchFamily="18" charset="0"/>
              </a:rPr>
              <a:t>				(D) repetição de movimento.</a:t>
            </a:r>
          </a:p>
        </p:txBody>
      </p:sp>
    </p:spTree>
    <p:extLst>
      <p:ext uri="{BB962C8B-B14F-4D97-AF65-F5344CB8AC3E}">
        <p14:creationId xmlns:p14="http://schemas.microsoft.com/office/powerpoint/2010/main" val="5022689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E27E2A3-18EC-C57A-A79F-3E99100D7CEC}"/>
              </a:ext>
            </a:extLst>
          </p:cNvPr>
          <p:cNvSpPr txBox="1"/>
          <p:nvPr/>
        </p:nvSpPr>
        <p:spPr>
          <a:xfrm>
            <a:off x="318395" y="709576"/>
            <a:ext cx="11573141" cy="461665"/>
          </a:xfrm>
          <a:prstGeom prst="rect">
            <a:avLst/>
          </a:prstGeom>
          <a:noFill/>
        </p:spPr>
        <p:txBody>
          <a:bodyPr wrap="square">
            <a:spAutoFit/>
          </a:bodyPr>
          <a:lstStyle/>
          <a:p>
            <a:pPr algn="just"/>
            <a:r>
              <a:rPr lang="pt-BR" sz="2400" b="1" kern="100" dirty="0">
                <a:solidFill>
                  <a:schemeClr val="accent2"/>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400" b="1" kern="1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B5F606A3-FAF9-5984-C4E6-FBE34C4044F4}"/>
              </a:ext>
            </a:extLst>
          </p:cNvPr>
          <p:cNvSpPr txBox="1"/>
          <p:nvPr/>
        </p:nvSpPr>
        <p:spPr>
          <a:xfrm>
            <a:off x="278201" y="1236754"/>
            <a:ext cx="11492747" cy="517065"/>
          </a:xfrm>
          <a:prstGeom prst="rect">
            <a:avLst/>
          </a:prstGeom>
          <a:noFill/>
        </p:spPr>
        <p:txBody>
          <a:bodyPr wrap="square">
            <a:spAutoFit/>
          </a:bodyPr>
          <a:lstStyle/>
          <a:p>
            <a:pPr algn="just">
              <a:lnSpc>
                <a:spcPct val="107000"/>
              </a:lnSpc>
              <a:spcAft>
                <a:spcPts val="800"/>
              </a:spcAft>
              <a:buNone/>
            </a:pPr>
            <a:r>
              <a:rPr lang="pt-BR" sz="10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0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0FA25DD0-E94D-D8D4-4D71-4A21BD5C95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196" y="709578"/>
            <a:ext cx="3161405" cy="461663"/>
          </a:xfrm>
          <a:prstGeom prst="rect">
            <a:avLst/>
          </a:prstGeom>
        </p:spPr>
      </p:pic>
      <p:sp>
        <p:nvSpPr>
          <p:cNvPr id="4" name="CaixaDeTexto 3">
            <a:extLst>
              <a:ext uri="{FF2B5EF4-FFF2-40B4-BE49-F238E27FC236}">
                <a16:creationId xmlns:a16="http://schemas.microsoft.com/office/drawing/2014/main" id="{E52310D1-D436-4857-566E-8029119BEEFE}"/>
              </a:ext>
            </a:extLst>
          </p:cNvPr>
          <p:cNvSpPr txBox="1"/>
          <p:nvPr/>
        </p:nvSpPr>
        <p:spPr>
          <a:xfrm>
            <a:off x="318395" y="1363134"/>
            <a:ext cx="11492747" cy="469359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Caro(a) estudante, nesta etapa, você irá produzir uma sinopse sobre o romance juvenil. Para isso, leia e interprete a proposta de escrita, os textos motivadores, observe as características e a estrutura do gênero, bem como relembre as explicações sobre esse gênero realizadas durante as aulas pelo(a) seu(sua) professor(a). Siga o passo a passo das “orientações gerais para produzir o seu texto”.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fontAlgn="base">
              <a:buNone/>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HORA DE PRODUZIR!</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gênero textual </a:t>
            </a: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“Sinopse de um romance juvenil”</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um gênero literário que se foca em expor, de forma resumida, o conteúdo de um produto cultural (livro, filme, espetáculo musical ou teatral etc.), geralmente com a intenção de antecipar ao leitor as principais informações sobre a obra. Como o romance juvenil é uma narrativa destinada ao público adolescente, explorando temas relevantes para essa faixa etária, como identidade, relacionamentos, crescimento pessoal e desafios sociais, a sinopse apresentará temas relevantes voltados para o público adolescente.</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33627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C6A8CE2-5B20-4249-699A-2600C7922CFD}"/>
              </a:ext>
            </a:extLst>
          </p:cNvPr>
          <p:cNvSpPr txBox="1"/>
          <p:nvPr/>
        </p:nvSpPr>
        <p:spPr>
          <a:xfrm>
            <a:off x="331693" y="648185"/>
            <a:ext cx="11519647" cy="4816703"/>
          </a:xfrm>
          <a:prstGeom prst="rect">
            <a:avLst/>
          </a:prstGeom>
          <a:noFill/>
        </p:spPr>
        <p:txBody>
          <a:bodyPr wrap="square">
            <a:spAutoFit/>
          </a:bodyPr>
          <a:lstStyle/>
          <a:p>
            <a:pPr algn="just" fontAlgn="base">
              <a:buNone/>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 A PRODUÇÃO DE UMA SINOPSE DE UM ROMANCE JUVENIL</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buNone/>
            </a:pPr>
            <a:r>
              <a:rPr lang="pt-BR" sz="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8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Escreva uma sinopse de um romance juvenil... Inspire na leitura dos textos motivadores e crie o seu texto. Imagine que você tenha sido convidado por William Shakespeare para divulgar, agora em prosa, a obra Romeu e Julieta ambientado nos dias de hoje. Nessa sinopse você deverá expor, de forma resumida, o conteúdo de um produto cultural, no caso uma nova narrativa sobre a obra de Romeu e Julieta. Estruture a sua sinopse, inclua cenas que fiquem na memória do leitor, como um encontro romântico, um momento de conflito ou uma revelação importante. Crie cenários, descreva-os em detalhes. Use linguagem poética e metáforas para evocar as emoções intensas, com o objetivo de levar o leitor a ler a nova versão da obra..</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endParaRPr lang="pt-BR"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2.</a:t>
            </a: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Leia os textos motivadores a seguir.</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Texto I</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Romeu e Julieta</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CC1E2CA4-739C-11A1-06DF-4EDD58A7ABC8}"/>
              </a:ext>
            </a:extLst>
          </p:cNvPr>
          <p:cNvSpPr txBox="1"/>
          <p:nvPr/>
        </p:nvSpPr>
        <p:spPr>
          <a:xfrm>
            <a:off x="340660" y="5464888"/>
            <a:ext cx="11510680" cy="1154162"/>
          </a:xfrm>
          <a:prstGeom prst="rect">
            <a:avLst/>
          </a:prstGeom>
          <a:no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William Shakespeare, um famoso dramaturgo e poeta inglês do século XVI, é conhecido por obras como "Romeu e Julieta", uma tragédia que se passa em Verona, Itália, entre duas famílias rivais, os Montéquios e os Capuletos, cujas rixas são interrompidas pelo Príncipe de Verona.</a:t>
            </a:r>
            <a:endParaRPr lang="pt-BR" sz="2300" dirty="0"/>
          </a:p>
        </p:txBody>
      </p:sp>
    </p:spTree>
    <p:extLst>
      <p:ext uri="{BB962C8B-B14F-4D97-AF65-F5344CB8AC3E}">
        <p14:creationId xmlns:p14="http://schemas.microsoft.com/office/powerpoint/2010/main" val="23830013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Romeu e Julieta - Série Clássicos universais | Moderna ...">
            <a:extLst>
              <a:ext uri="{FF2B5EF4-FFF2-40B4-BE49-F238E27FC236}">
                <a16:creationId xmlns:a16="http://schemas.microsoft.com/office/drawing/2014/main" id="{A1C7BB53-797E-E53A-6DD3-F91D28B68A1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6174" y="881622"/>
            <a:ext cx="2695967" cy="3874770"/>
          </a:xfrm>
          <a:prstGeom prst="rect">
            <a:avLst/>
          </a:prstGeom>
          <a:noFill/>
          <a:ln>
            <a:noFill/>
          </a:ln>
        </p:spPr>
      </p:pic>
      <p:sp>
        <p:nvSpPr>
          <p:cNvPr id="5" name="CaixaDeTexto 4">
            <a:extLst>
              <a:ext uri="{FF2B5EF4-FFF2-40B4-BE49-F238E27FC236}">
                <a16:creationId xmlns:a16="http://schemas.microsoft.com/office/drawing/2014/main" id="{B16F4B47-F9C0-5E7E-B220-1564726A02E4}"/>
              </a:ext>
            </a:extLst>
          </p:cNvPr>
          <p:cNvSpPr txBox="1"/>
          <p:nvPr/>
        </p:nvSpPr>
        <p:spPr>
          <a:xfrm>
            <a:off x="3146612" y="875738"/>
            <a:ext cx="8729214" cy="3985706"/>
          </a:xfrm>
          <a:prstGeom prst="rect">
            <a:avLst/>
          </a:prstGeom>
          <a:noFill/>
        </p:spPr>
        <p:txBody>
          <a:bodyPr wrap="square">
            <a:spAutoFit/>
          </a:bodyPr>
          <a:lstStyle/>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 conflito tem início quando Romeu Montéquio, angustiado por um amor não correspondido por Rosalina, decide ir a um baile de máscaras na casa dos Capuletos, onde conhece Julieta.</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Julieta é pressionada a considerar o casamento com Páris, um moço da nobreza. No entanto, no baile, desconhecendo os sobrenomes – e, por consequência, a rivalidade entre as respectivas famílias, Romeu e Julieta apaixonam-se à primeira vista – nem Romeu lembra-se de Rosalina, nem Julieta lembra-se de Páris. </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Após a festa, Romeu arrisca-se, invadindo o jardim dos Capuletos para rever Julieta. Sob a luz do luar, eles trocam juras de amor, e decidem se casar, secretamente.</a:t>
            </a:r>
          </a:p>
        </p:txBody>
      </p:sp>
      <p:sp>
        <p:nvSpPr>
          <p:cNvPr id="7" name="CaixaDeTexto 6">
            <a:extLst>
              <a:ext uri="{FF2B5EF4-FFF2-40B4-BE49-F238E27FC236}">
                <a16:creationId xmlns:a16="http://schemas.microsoft.com/office/drawing/2014/main" id="{954A2FE9-BC3F-5C9F-F3FB-7894BEE7E1B6}"/>
              </a:ext>
            </a:extLst>
          </p:cNvPr>
          <p:cNvSpPr txBox="1"/>
          <p:nvPr/>
        </p:nvSpPr>
        <p:spPr>
          <a:xfrm>
            <a:off x="316174" y="4839648"/>
            <a:ext cx="11559652" cy="1508105"/>
          </a:xfrm>
          <a:prstGeom prst="rect">
            <a:avLst/>
          </a:prstGeom>
          <a:noFill/>
        </p:spPr>
        <p:txBody>
          <a:bodyPr wrap="square">
            <a:spAutoFit/>
          </a:bodyPr>
          <a:lstStyle/>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Com a cumplicidade do Frei Lourenço, que vê nesse casamento a esperança de reconciliar as famílias, e da ama de Julieta, o casal se une em matrimônio. Contudo, a violência entre as famílias logo ressurge, e Mercúcio, amigo de Romeu, é morto por Teobaldo, primo de Julieta. Romeu, em busca de vingança, mata Teobaldo, e é deportado para Mântua.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601358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D02380F-80EB-43B3-BAF1-7FA758969DED}"/>
              </a:ext>
            </a:extLst>
          </p:cNvPr>
          <p:cNvSpPr txBox="1"/>
          <p:nvPr/>
        </p:nvSpPr>
        <p:spPr>
          <a:xfrm>
            <a:off x="322729" y="754683"/>
            <a:ext cx="11519647" cy="3801041"/>
          </a:xfrm>
          <a:prstGeom prst="rect">
            <a:avLst/>
          </a:prstGeom>
          <a:noFill/>
        </p:spPr>
        <p:txBody>
          <a:bodyPr wrap="square">
            <a:spAutoFit/>
          </a:bodyPr>
          <a:lstStyle/>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Julieta, desesperada não só com a partida de Romeu, como também pela imposição de um novo casamento com Páris, recorre novamente a Frei Lourenço, que lhe dá uma poção para, apenas, simular a morte. O plano é este: após ser levada para a cripta dos Capuletos, Romeu a resgatará, e ambos fugirão. Entretanto, a comunicação falha, e Romeu não recebe a mensagem que elucida o plano – recebe apenas a notícia da morte de Julieta. Ambos morrem.</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A morte dos jovens amantes, finalmente, leva as famílias a selarem a paz.</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A peça "Romeu e Julieta" é uma das obras mais conhecidas de Shakespeare e continua a ser estudada e encenada em todo o mundo, explorando temas como amor, ódio, destino, família e a fragilidade da vida humana.</a:t>
            </a:r>
          </a:p>
          <a:p>
            <a:pPr algn="r">
              <a:buNone/>
            </a:pPr>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Elaborado para fins didáticos.</a:t>
            </a:r>
          </a:p>
        </p:txBody>
      </p:sp>
    </p:spTree>
    <p:extLst>
      <p:ext uri="{BB962C8B-B14F-4D97-AF65-F5344CB8AC3E}">
        <p14:creationId xmlns:p14="http://schemas.microsoft.com/office/powerpoint/2010/main" val="24556030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A5ACCE0E-8008-8E12-89F1-03A4D1494CA5}"/>
              </a:ext>
            </a:extLst>
          </p:cNvPr>
          <p:cNvSpPr txBox="1"/>
          <p:nvPr/>
        </p:nvSpPr>
        <p:spPr>
          <a:xfrm>
            <a:off x="322729" y="895581"/>
            <a:ext cx="11546542" cy="446276"/>
          </a:xfrm>
          <a:prstGeom prst="rect">
            <a:avLst/>
          </a:prstGeom>
          <a:noFill/>
        </p:spPr>
        <p:txBody>
          <a:bodyPr wrap="square">
            <a:spAutoFit/>
          </a:bodyPr>
          <a:lstStyle/>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II</a:t>
            </a:r>
            <a:endParaRPr lang="pt-BR" sz="2300" dirty="0"/>
          </a:p>
        </p:txBody>
      </p:sp>
      <p:pic>
        <p:nvPicPr>
          <p:cNvPr id="2" name="Imagem 1" descr="Uma imagem contendo Diagrama&#10;&#10;O conteúdo gerado por IA pode estar incorreto.">
            <a:extLst>
              <a:ext uri="{FF2B5EF4-FFF2-40B4-BE49-F238E27FC236}">
                <a16:creationId xmlns:a16="http://schemas.microsoft.com/office/drawing/2014/main" id="{07DAA4DD-BE0A-58AE-4C5C-8C9D5EC600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10" y="1610797"/>
            <a:ext cx="3023537" cy="3041885"/>
          </a:xfrm>
          <a:prstGeom prst="rect">
            <a:avLst/>
          </a:prstGeom>
        </p:spPr>
      </p:pic>
      <p:sp>
        <p:nvSpPr>
          <p:cNvPr id="8" name="CaixaDeTexto 7">
            <a:extLst>
              <a:ext uri="{FF2B5EF4-FFF2-40B4-BE49-F238E27FC236}">
                <a16:creationId xmlns:a16="http://schemas.microsoft.com/office/drawing/2014/main" id="{297F17E2-1A27-508B-4C8B-F839237A353D}"/>
              </a:ext>
            </a:extLst>
          </p:cNvPr>
          <p:cNvSpPr txBox="1"/>
          <p:nvPr/>
        </p:nvSpPr>
        <p:spPr>
          <a:xfrm>
            <a:off x="3379694" y="1341856"/>
            <a:ext cx="8489577" cy="4339650"/>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Os irmãos Mathew e Marilla Cuthbert moram em uma linda propriedade em Green Gables. Eles decidem adotar um garoto órfão para ajudar nos serviços gerais, em troca de moradia. Qual não foi a surpresa dos dois ao receberem, em vez de um garoto, a adorável Anne, uma menina ruiva, sensível e cheia de vida. Encante-se com essa história adaptada por Donaldo Buchweitz a partir do adorável clássico de Lucy Maud Montgomery, Anne de Green Gables.</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Editora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Ciranda na Escola</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Edição: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1, 2021</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Autor: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Lucy Maud Montgomery</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Ilustrador: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Junior Caramez</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Idioma</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Português</a:t>
            </a:r>
          </a:p>
        </p:txBody>
      </p:sp>
      <p:sp>
        <p:nvSpPr>
          <p:cNvPr id="10" name="CaixaDeTexto 9">
            <a:extLst>
              <a:ext uri="{FF2B5EF4-FFF2-40B4-BE49-F238E27FC236}">
                <a16:creationId xmlns:a16="http://schemas.microsoft.com/office/drawing/2014/main" id="{74E13DEF-42C7-CE2A-8402-C1FE25EE044A}"/>
              </a:ext>
            </a:extLst>
          </p:cNvPr>
          <p:cNvSpPr txBox="1"/>
          <p:nvPr/>
        </p:nvSpPr>
        <p:spPr>
          <a:xfrm>
            <a:off x="322729" y="5836114"/>
            <a:ext cx="11546542" cy="281359"/>
          </a:xfrm>
          <a:prstGeom prst="rect">
            <a:avLst/>
          </a:prstGeom>
          <a:noFill/>
        </p:spPr>
        <p:txBody>
          <a:bodyPr wrap="square">
            <a:spAutoFit/>
          </a:bodyPr>
          <a:lstStyle/>
          <a:p>
            <a:pPr algn="r">
              <a:lnSpc>
                <a:spcPct val="107000"/>
              </a:lnSpc>
              <a:spcAft>
                <a:spcPts val="800"/>
              </a:spcAft>
              <a:buNone/>
            </a:pP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https://www.cirandacultural.com.br/produto/livro-</a:t>
            </a:r>
            <a:r>
              <a:rPr lang="pt-BR" sz="1200" kern="100" dirty="0" err="1">
                <a:effectLst/>
                <a:latin typeface="Arial Narrow" panose="020B0606020202030204" pitchFamily="34" charset="0"/>
                <a:ea typeface="Aptos" panose="020B0004020202020204" pitchFamily="34" charset="0"/>
                <a:cs typeface="Times New Roman" panose="02020603050405020304" pitchFamily="18" charset="0"/>
              </a:rPr>
              <a:t>anne</a:t>
            </a: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-de-</a:t>
            </a:r>
            <a:r>
              <a:rPr lang="pt-BR" sz="1200" kern="100" dirty="0" err="1">
                <a:effectLst/>
                <a:latin typeface="Arial Narrow" panose="020B0606020202030204" pitchFamily="34" charset="0"/>
                <a:ea typeface="Aptos" panose="020B0004020202020204" pitchFamily="34" charset="0"/>
                <a:cs typeface="Times New Roman" panose="02020603050405020304" pitchFamily="18" charset="0"/>
              </a:rPr>
              <a:t>green</a:t>
            </a: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1200" kern="100" dirty="0" err="1">
                <a:effectLst/>
                <a:latin typeface="Arial Narrow" panose="020B0606020202030204" pitchFamily="34" charset="0"/>
                <a:ea typeface="Aptos" panose="020B0004020202020204" pitchFamily="34" charset="0"/>
                <a:cs typeface="Times New Roman" panose="02020603050405020304" pitchFamily="18" charset="0"/>
              </a:rPr>
              <a:t>gables</a:t>
            </a: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 Acesso em: 26 jun. 2025.</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501280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64E4BCB-1B06-81C0-E592-8F09EA0B6897}"/>
              </a:ext>
            </a:extLst>
          </p:cNvPr>
          <p:cNvSpPr txBox="1"/>
          <p:nvPr/>
        </p:nvSpPr>
        <p:spPr>
          <a:xfrm>
            <a:off x="313765" y="768580"/>
            <a:ext cx="11546541" cy="5755422"/>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ORIENTAÇÕES GERAIS PARA PRODUZIR A SINOPSE DE UM ROMANCE JUVENIL:</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1) Ao redigir o seu texto, assegure às características do gênero textual “Sinopse”.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2) Faça um projeto de texto antes de iniciar a escrita, leia os textos motivadores, marque palavras/expressões/trechos-chave. (Organizar é o primeiro passo para elaborar o seu texto).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3) Reflita sobre o que se pede na proposta de escrita e relacione aos textos motivadores que você leu.</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4) Sua escrita precisa ser fluida, criativa e despertar a atenção do leitor.</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5) Considere os elementos da sinopse (</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Introdução: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Apresentação da obra, mencionando título, autor/diretor e gênero; </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Resumo do Enredo: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Descrição sucinta dos eventos principais, conflito central e personagens chave; </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Conclusão: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Fechamento que reforce o interesse pela obra, sem revelar o final.).</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6) </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Seja conciso: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Use frases curtas e diretas, evitando detalhes desnecessários.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 Desperte o interesse:</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Utilize frases impactantes e perguntas intrigantes para atrair o leitor.</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 Concentre-se no conflito:</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Apresente o conflito central e os desafios enfrentados pelo protagonista.</a:t>
            </a:r>
          </a:p>
          <a:p>
            <a:r>
              <a:rPr lang="pt-BR" sz="2300" dirty="0">
                <a:latin typeface="Arial Narrow" panose="020B0606020202030204" pitchFamily="34" charset="0"/>
              </a:rPr>
              <a:t>9)</a:t>
            </a:r>
            <a:r>
              <a:rPr lang="pt-BR" sz="2300" b="1" dirty="0">
                <a:latin typeface="Arial Narrow" panose="020B0606020202030204" pitchFamily="34" charset="0"/>
              </a:rPr>
              <a:t> Não revele o final:</a:t>
            </a:r>
            <a:r>
              <a:rPr lang="pt-BR" sz="2300" dirty="0">
                <a:latin typeface="Arial Narrow" panose="020B0606020202030204" pitchFamily="34" charset="0"/>
              </a:rPr>
              <a:t> Evite spoilers e informações que estraguem a surpresa da obra.</a:t>
            </a:r>
          </a:p>
          <a:p>
            <a:r>
              <a:rPr lang="pt-BR" sz="2300" dirty="0">
                <a:latin typeface="Arial Narrow" panose="020B0606020202030204" pitchFamily="34" charset="0"/>
              </a:rPr>
              <a:t>10)</a:t>
            </a:r>
            <a:r>
              <a:rPr lang="pt-BR" sz="2300" b="1" dirty="0">
                <a:latin typeface="Arial Narrow" panose="020B0606020202030204" pitchFamily="34" charset="0"/>
              </a:rPr>
              <a:t> Seja objetivo:</a:t>
            </a:r>
            <a:r>
              <a:rPr lang="pt-BR" sz="2300" dirty="0">
                <a:latin typeface="Arial Narrow" panose="020B0606020202030204" pitchFamily="34" charset="0"/>
              </a:rPr>
              <a:t> Descreva os fatos da história sem adicionar opiniões pessoais.</a:t>
            </a:r>
          </a:p>
          <a:p>
            <a:r>
              <a:rPr lang="pt-BR" sz="2300" dirty="0">
                <a:latin typeface="Arial Narrow" panose="020B0606020202030204" pitchFamily="34" charset="0"/>
              </a:rPr>
              <a:t>11)</a:t>
            </a:r>
            <a:r>
              <a:rPr lang="pt-BR" sz="2300" b="1" dirty="0">
                <a:latin typeface="Arial Narrow" panose="020B0606020202030204" pitchFamily="34" charset="0"/>
              </a:rPr>
              <a:t> Mantenha a terceira pessoa:</a:t>
            </a:r>
            <a:r>
              <a:rPr lang="pt-BR" sz="2300" dirty="0">
                <a:latin typeface="Arial Narrow" panose="020B0606020202030204" pitchFamily="34" charset="0"/>
              </a:rPr>
              <a:t> Escreva a sinopse na terceira pessoa do singular.</a:t>
            </a:r>
          </a:p>
          <a:p>
            <a:r>
              <a:rPr lang="pt-BR" sz="2300" dirty="0">
                <a:latin typeface="Arial Narrow" panose="020B0606020202030204" pitchFamily="34" charset="0"/>
              </a:rPr>
              <a:t>12) Releia o texto e faça a reescrita.</a:t>
            </a:r>
          </a:p>
        </p:txBody>
      </p:sp>
    </p:spTree>
    <p:extLst>
      <p:ext uri="{BB962C8B-B14F-4D97-AF65-F5344CB8AC3E}">
        <p14:creationId xmlns:p14="http://schemas.microsoft.com/office/powerpoint/2010/main" val="14507213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F5ED3CB-FF2B-53AD-793E-B06455C9F88D}"/>
              </a:ext>
            </a:extLst>
          </p:cNvPr>
          <p:cNvPicPr>
            <a:picLocks noChangeAspect="1"/>
          </p:cNvPicPr>
          <p:nvPr/>
        </p:nvPicPr>
        <p:blipFill>
          <a:blip r:embed="rId2"/>
          <a:stretch>
            <a:fillRect/>
          </a:stretch>
        </p:blipFill>
        <p:spPr>
          <a:xfrm>
            <a:off x="313765" y="717176"/>
            <a:ext cx="5309931" cy="679955"/>
          </a:xfrm>
          <a:prstGeom prst="rect">
            <a:avLst/>
          </a:prstGeom>
        </p:spPr>
      </p:pic>
      <p:sp>
        <p:nvSpPr>
          <p:cNvPr id="4" name="CaixaDeTexto 3">
            <a:extLst>
              <a:ext uri="{FF2B5EF4-FFF2-40B4-BE49-F238E27FC236}">
                <a16:creationId xmlns:a16="http://schemas.microsoft.com/office/drawing/2014/main" id="{9DC55867-57CD-DE52-3914-B7EFCB38F24E}"/>
              </a:ext>
            </a:extLst>
          </p:cNvPr>
          <p:cNvSpPr txBox="1"/>
          <p:nvPr/>
        </p:nvSpPr>
        <p:spPr>
          <a:xfrm>
            <a:off x="313765" y="1448558"/>
            <a:ext cx="11528610" cy="923330"/>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Leia os textos.</a:t>
            </a:r>
          </a:p>
          <a:p>
            <a:pPr algn="just">
              <a:buNone/>
            </a:pPr>
            <a:r>
              <a:rPr lang="pt-BR" sz="8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Texto I</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descr="Desenho de personagem de desenho animado&#10;&#10;Descrição gerada automaticamente com confiança média">
            <a:extLst>
              <a:ext uri="{FF2B5EF4-FFF2-40B4-BE49-F238E27FC236}">
                <a16:creationId xmlns:a16="http://schemas.microsoft.com/office/drawing/2014/main" id="{CDB91367-D4A0-4FEB-374A-95A465A09516}"/>
              </a:ext>
            </a:extLst>
          </p:cNvPr>
          <p:cNvPicPr>
            <a:picLocks noChangeAspect="1"/>
          </p:cNvPicPr>
          <p:nvPr/>
        </p:nvPicPr>
        <p:blipFill rotWithShape="1">
          <a:blip r:embed="rId3"/>
          <a:srcRect b="9876"/>
          <a:stretch/>
        </p:blipFill>
        <p:spPr bwMode="auto">
          <a:xfrm>
            <a:off x="5695931" y="2115671"/>
            <a:ext cx="934220" cy="848263"/>
          </a:xfrm>
          <a:prstGeom prst="rect">
            <a:avLst/>
          </a:prstGeom>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9C4540C9-1747-69CB-6221-965288489AFA}"/>
              </a:ext>
            </a:extLst>
          </p:cNvPr>
          <p:cNvSpPr txBox="1"/>
          <p:nvPr/>
        </p:nvSpPr>
        <p:spPr>
          <a:xfrm>
            <a:off x="313765" y="2963934"/>
            <a:ext cx="11528610" cy="3631763"/>
          </a:xfrm>
          <a:prstGeom prst="rect">
            <a:avLst/>
          </a:prstGeom>
          <a:noFill/>
        </p:spPr>
        <p:txBody>
          <a:bodyPr wrap="square">
            <a:spAutoFit/>
          </a:bodyPr>
          <a:lstStyle/>
          <a:p>
            <a:pPr algn="ctr">
              <a:buNone/>
            </a:pPr>
            <a:r>
              <a:rPr lang="pt-BR" sz="2300" b="1" kern="100" spc="-65"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CONSTITUIÇÃO DA REPÚBLICA FEDERATIVA DO BRASIL</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pt-BR" sz="2300" b="1" kern="100" spc="-15"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(Publicada no Diário Oficial da União n. 191-A, de 5-10-1988)</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pt-BR" sz="2300" kern="100" spc="5"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TÍTULO II</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DOS DIREITOS E GARANTIAS FUNDAMENTAIS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CAPÍTULO I</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DOS DIREITOS E DEVERES INDIVIDUAIS E COLETIVOS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indent="270510"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Art. 5º Todos são iguais perante a lei, sem distinção de qualquer natureza, garantindo-se aos brasileiros e aos estrangeiros residentes no País a inviolabilidade do direito à vida, à liberdade, à igualdade, à segurança e à propriedade, nos termos seguintes: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375102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87B22-1152-932C-9F99-F839FCC016DE}"/>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id="{ECA4C97D-7F11-DF33-426E-804E9C8756B2}"/>
              </a:ext>
            </a:extLst>
          </p:cNvPr>
          <p:cNvSpPr txBox="1"/>
          <p:nvPr/>
        </p:nvSpPr>
        <p:spPr>
          <a:xfrm>
            <a:off x="331695" y="785511"/>
            <a:ext cx="11528610" cy="2046714"/>
          </a:xfrm>
          <a:prstGeom prst="rect">
            <a:avLst/>
          </a:prstGeom>
          <a:noFill/>
        </p:spPr>
        <p:txBody>
          <a:bodyPr wrap="square">
            <a:spAutoFit/>
          </a:bodyPr>
          <a:lstStyle/>
          <a:p>
            <a:pPr>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 - homens e mulheres são iguais em direitos e obrigações, nos termos desta Constituição;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II - ninguém será obrigado a fazer ou deixar de fazer alguma coisa senão em virtude de lei;</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III - ninguém será submetido a tortura nem a tratamento desumano ou degradante;</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IV - é livre a manifestação do pensamento, sendo vedado o anonimato;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r">
              <a:buNone/>
            </a:pP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Disponível em: http://forumeja.org.br/sites/forumeja.org.br/files/constituicaofederal1988.pdf. Acesso em: 29 jun. 2025.</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9B7DF3B6-44FA-2217-0968-A9D6ACD259EF}"/>
              </a:ext>
            </a:extLst>
          </p:cNvPr>
          <p:cNvSpPr txBox="1"/>
          <p:nvPr/>
        </p:nvSpPr>
        <p:spPr>
          <a:xfrm>
            <a:off x="331694" y="2910094"/>
            <a:ext cx="11528609" cy="446276"/>
          </a:xfrm>
          <a:prstGeom prst="rect">
            <a:avLst/>
          </a:prstGeom>
          <a:noFill/>
        </p:spPr>
        <p:txBody>
          <a:bodyPr wrap="square">
            <a:spAutoFit/>
          </a:bodyPr>
          <a:lstStyle/>
          <a:p>
            <a:pP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Texto II</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descr="Aucune description de photo disponible.">
            <a:extLst>
              <a:ext uri="{FF2B5EF4-FFF2-40B4-BE49-F238E27FC236}">
                <a16:creationId xmlns:a16="http://schemas.microsoft.com/office/drawing/2014/main" id="{D865D2A1-9106-415D-F8C5-35948E47244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52362" y="3356370"/>
            <a:ext cx="9087276" cy="2578265"/>
          </a:xfrm>
          <a:prstGeom prst="rect">
            <a:avLst/>
          </a:prstGeom>
          <a:noFill/>
          <a:ln>
            <a:noFill/>
          </a:ln>
        </p:spPr>
      </p:pic>
      <p:sp>
        <p:nvSpPr>
          <p:cNvPr id="10" name="CaixaDeTexto 9">
            <a:extLst>
              <a:ext uri="{FF2B5EF4-FFF2-40B4-BE49-F238E27FC236}">
                <a16:creationId xmlns:a16="http://schemas.microsoft.com/office/drawing/2014/main" id="{0D643C0E-C181-CE28-F7B5-76DDC7F37120}"/>
              </a:ext>
            </a:extLst>
          </p:cNvPr>
          <p:cNvSpPr txBox="1"/>
          <p:nvPr/>
        </p:nvSpPr>
        <p:spPr>
          <a:xfrm>
            <a:off x="1552362" y="6063524"/>
            <a:ext cx="9087276" cy="276999"/>
          </a:xfrm>
          <a:prstGeom prst="rect">
            <a:avLst/>
          </a:prstGeom>
          <a:noFill/>
        </p:spPr>
        <p:txBody>
          <a:bodyPr wrap="square">
            <a:spAutoFit/>
          </a:bodyPr>
          <a:lstStyle/>
          <a:p>
            <a:pPr algn="ctr">
              <a:buNone/>
            </a:pP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https://encrypted-tbn0.gstatic.com/images?q=tbn:ANd9GcSWWj1k4_ck94G-APILHiKryETXZ5p5z3cZ8Q&amp;s Acesso em: 7 out. 2024.</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115619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705EB96-64AB-46C8-E315-3A5E4F3C02B7}"/>
              </a:ext>
            </a:extLst>
          </p:cNvPr>
          <p:cNvSpPr txBox="1"/>
          <p:nvPr/>
        </p:nvSpPr>
        <p:spPr>
          <a:xfrm>
            <a:off x="340659" y="830842"/>
            <a:ext cx="11528612" cy="4708981"/>
          </a:xfrm>
          <a:prstGeom prst="rect">
            <a:avLst/>
          </a:prstGeom>
          <a:noFill/>
        </p:spPr>
        <p:txBody>
          <a:bodyPr wrap="square">
            <a:spAutoFit/>
          </a:bodyPr>
          <a:lstStyle/>
          <a:p>
            <a:pPr algn="just">
              <a:buNone/>
            </a:pPr>
            <a:r>
              <a:rPr lang="pt-BR" sz="25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 Qual o assunto principal tratado no fragmento do texto I?</a:t>
            </a:r>
          </a:p>
          <a:p>
            <a:pPr algn="just">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(A) O desrespeito às leis que regem o País.</a:t>
            </a:r>
          </a:p>
          <a:p>
            <a:pPr algn="just">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(B) A proibição da manifestação do pensamento.</a:t>
            </a:r>
          </a:p>
          <a:p>
            <a:pPr algn="just">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(C) A desigualdade entre brasileiros e estrangeiros perante a lei.</a:t>
            </a:r>
          </a:p>
          <a:p>
            <a:pPr algn="just">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(D) Os direitos e deveres dos brasileiros e estrangeiros residentes no País.</a:t>
            </a:r>
          </a:p>
          <a:p>
            <a:pPr algn="just">
              <a:buNone/>
            </a:pPr>
            <a:r>
              <a:rPr lang="pt-BR" sz="25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500" b="1" dirty="0">
                <a:solidFill>
                  <a:srgbClr val="000000"/>
                </a:solidFill>
                <a:effectLst/>
                <a:latin typeface="Arial Narrow" panose="020B0606020202030204" pitchFamily="34" charset="0"/>
                <a:ea typeface="Times New Roman" panose="02020603050405020304" pitchFamily="18" charset="0"/>
              </a:rPr>
              <a:t>2</a:t>
            </a:r>
            <a:r>
              <a:rPr lang="pt-BR" sz="2500" dirty="0">
                <a:solidFill>
                  <a:srgbClr val="000000"/>
                </a:solidFill>
                <a:effectLst/>
                <a:latin typeface="Arial Narrow" panose="020B0606020202030204" pitchFamily="34" charset="0"/>
                <a:ea typeface="Times New Roman" panose="02020603050405020304" pitchFamily="18" charset="0"/>
              </a:rPr>
              <a:t>. No texto I, no trecho “...garantindo-se aos brasileiros e aos estrangeiros residentes no País a </a:t>
            </a:r>
            <a:r>
              <a:rPr lang="pt-BR" sz="2500" b="1" u="sng" dirty="0">
                <a:solidFill>
                  <a:srgbClr val="000000"/>
                </a:solidFill>
                <a:effectLst/>
                <a:latin typeface="Arial Narrow" panose="020B0606020202030204" pitchFamily="34" charset="0"/>
                <a:ea typeface="Times New Roman" panose="02020603050405020304" pitchFamily="18" charset="0"/>
              </a:rPr>
              <a:t>inviolabilidade</a:t>
            </a:r>
            <a:r>
              <a:rPr lang="pt-BR" sz="2500" dirty="0">
                <a:solidFill>
                  <a:srgbClr val="000000"/>
                </a:solidFill>
                <a:effectLst/>
                <a:latin typeface="Arial Narrow" panose="020B0606020202030204" pitchFamily="34" charset="0"/>
                <a:ea typeface="Times New Roman" panose="02020603050405020304" pitchFamily="18" charset="0"/>
              </a:rPr>
              <a:t> do direito à vida...”, a palavra destacada significa</a:t>
            </a:r>
            <a:endParaRPr lang="pt-BR" sz="2500" dirty="0">
              <a:effectLst/>
              <a:latin typeface="Arial Narrow" panose="020B0606020202030204" pitchFamily="34" charset="0"/>
              <a:ea typeface="Times New Roman" panose="02020603050405020304" pitchFamily="18" charset="0"/>
            </a:endParaRPr>
          </a:p>
          <a:p>
            <a:pPr algn="just">
              <a:buNone/>
            </a:pPr>
            <a:r>
              <a:rPr lang="pt-BR" sz="2500" dirty="0">
                <a:solidFill>
                  <a:srgbClr val="000000"/>
                </a:solidFill>
                <a:effectLst/>
                <a:latin typeface="Arial Narrow" panose="020B0606020202030204" pitchFamily="34" charset="0"/>
                <a:ea typeface="Times New Roman" panose="02020603050405020304" pitchFamily="18" charset="0"/>
              </a:rPr>
              <a:t>(A) o que é popular.</a:t>
            </a:r>
            <a:endParaRPr lang="pt-BR" sz="2500" dirty="0">
              <a:effectLst/>
              <a:latin typeface="Arial Narrow" panose="020B0606020202030204" pitchFamily="34" charset="0"/>
              <a:ea typeface="Times New Roman" panose="02020603050405020304" pitchFamily="18" charset="0"/>
            </a:endParaRPr>
          </a:p>
          <a:p>
            <a:pPr>
              <a:buNone/>
              <a:tabLst>
                <a:tab pos="3308350" algn="l"/>
              </a:tabLst>
            </a:pPr>
            <a:r>
              <a:rPr lang="pt-BR" sz="2500" dirty="0">
                <a:solidFill>
                  <a:srgbClr val="000000"/>
                </a:solidFill>
                <a:effectLst/>
                <a:latin typeface="Arial Narrow" panose="020B0606020202030204" pitchFamily="34" charset="0"/>
                <a:ea typeface="Times New Roman" panose="02020603050405020304" pitchFamily="18" charset="0"/>
              </a:rPr>
              <a:t>(B) o que é desigual.</a:t>
            </a:r>
            <a:endParaRPr lang="pt-BR" sz="2500" dirty="0">
              <a:effectLst/>
              <a:latin typeface="Arial Narrow" panose="020B0606020202030204" pitchFamily="34" charset="0"/>
              <a:ea typeface="Times New Roman" panose="02020603050405020304" pitchFamily="18" charset="0"/>
            </a:endParaRPr>
          </a:p>
          <a:p>
            <a:pPr>
              <a:buNone/>
              <a:tabLst>
                <a:tab pos="3308350" algn="l"/>
              </a:tabLst>
            </a:pPr>
            <a:r>
              <a:rPr lang="pt-BR" sz="2500" dirty="0">
                <a:solidFill>
                  <a:srgbClr val="000000"/>
                </a:solidFill>
                <a:effectLst/>
                <a:latin typeface="Arial Narrow" panose="020B0606020202030204" pitchFamily="34" charset="0"/>
                <a:ea typeface="Times New Roman" panose="02020603050405020304" pitchFamily="18" charset="0"/>
              </a:rPr>
              <a:t>(C) o que se pode infringir.</a:t>
            </a:r>
            <a:endParaRPr lang="pt-BR" sz="2500" dirty="0">
              <a:effectLst/>
              <a:latin typeface="Arial Narrow" panose="020B0606020202030204" pitchFamily="34" charset="0"/>
              <a:ea typeface="Times New Roman" panose="02020603050405020304" pitchFamily="18" charset="0"/>
            </a:endParaRPr>
          </a:p>
          <a:p>
            <a:pPr>
              <a:buNone/>
              <a:tabLst>
                <a:tab pos="3308350" algn="l"/>
              </a:tabLst>
            </a:pPr>
            <a:r>
              <a:rPr lang="pt-BR" sz="2500" dirty="0">
                <a:solidFill>
                  <a:srgbClr val="000000"/>
                </a:solidFill>
                <a:effectLst/>
                <a:latin typeface="Arial Narrow" panose="020B0606020202030204" pitchFamily="34" charset="0"/>
                <a:ea typeface="Times New Roman" panose="02020603050405020304" pitchFamily="18" charset="0"/>
              </a:rPr>
              <a:t>(D) o que não se pode desobedecer.</a:t>
            </a:r>
            <a:endParaRPr lang="pt-BR" sz="25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0613446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EEDA9C4-1FD5-EC8F-0EE4-253B482D7B63}"/>
              </a:ext>
            </a:extLst>
          </p:cNvPr>
          <p:cNvSpPr txBox="1"/>
          <p:nvPr/>
        </p:nvSpPr>
        <p:spPr>
          <a:xfrm>
            <a:off x="331694" y="661817"/>
            <a:ext cx="11510682" cy="5401479"/>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No texto I, uma palavra que pode substituir, sem alteração de sentido a palavra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perante</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no trecho “Todos são iguais perante a lei, sem distinção de qualquer natureza...” é</a:t>
            </a: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contra.</a:t>
            </a:r>
            <a:r>
              <a:rPr lang="pt-BR" sz="2300" kern="100" dirty="0">
                <a:latin typeface="Arial Narrow" panose="020B0606020202030204" pitchFamily="34" charset="0"/>
                <a:ea typeface="Aptos" panose="020B0004020202020204" pitchFamily="34" charset="0"/>
                <a:cs typeface="Times New Roman" panose="02020603050405020304" pitchFamily="18" charset="0"/>
              </a:rPr>
              <a:t>					(C) ante.</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entre.</a:t>
            </a:r>
            <a:r>
              <a:rPr lang="pt-BR" sz="2300" kern="100" dirty="0">
                <a:latin typeface="Arial Narrow" panose="020B0606020202030204" pitchFamily="34" charset="0"/>
                <a:ea typeface="Aptos" panose="020B0004020202020204" pitchFamily="34" charset="0"/>
                <a:cs typeface="Times New Roman" panose="02020603050405020304" pitchFamily="18" charset="0"/>
              </a:rPr>
              <a:t>					(D) com.</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b="1" dirty="0">
                <a:solidFill>
                  <a:srgbClr val="212529"/>
                </a:solidFill>
                <a:effectLst/>
                <a:latin typeface="Arial Narrow" panose="020B0606020202030204" pitchFamily="34" charset="0"/>
                <a:ea typeface="Times New Roman" panose="02020603050405020304" pitchFamily="18" charset="0"/>
              </a:rPr>
              <a:t>4</a:t>
            </a:r>
            <a:r>
              <a:rPr lang="pt-BR" sz="2300" dirty="0">
                <a:solidFill>
                  <a:srgbClr val="212529"/>
                </a:solidFill>
                <a:effectLst/>
                <a:latin typeface="Arial Narrow" panose="020B0606020202030204" pitchFamily="34" charset="0"/>
                <a:ea typeface="Times New Roman" panose="02020603050405020304" pitchFamily="18" charset="0"/>
              </a:rPr>
              <a:t>. Uma das informações em comum entre o texto I (Constituição Federal Brasileira) e o texto II (Tirinha) é que os</a:t>
            </a:r>
            <a:endParaRPr lang="pt-BR" sz="2300" dirty="0">
              <a:effectLst/>
              <a:latin typeface="Arial Narrow" panose="020B0606020202030204" pitchFamily="34" charset="0"/>
              <a:ea typeface="Times New Roman" panose="02020603050405020304" pitchFamily="18" charset="0"/>
            </a:endParaRPr>
          </a:p>
          <a:p>
            <a:pPr algn="just">
              <a:buNone/>
            </a:pPr>
            <a:r>
              <a:rPr lang="pt-BR" sz="2300" dirty="0">
                <a:effectLst/>
                <a:latin typeface="Arial Narrow" panose="020B0606020202030204" pitchFamily="34" charset="0"/>
                <a:ea typeface="Times New Roman" panose="02020603050405020304" pitchFamily="18" charset="0"/>
              </a:rPr>
              <a:t>(A) direitos estão na Constituição.</a:t>
            </a:r>
          </a:p>
          <a:p>
            <a:pPr algn="just">
              <a:buNone/>
            </a:pPr>
            <a:r>
              <a:rPr lang="pt-BR" sz="2300" dirty="0">
                <a:solidFill>
                  <a:srgbClr val="212529"/>
                </a:solidFill>
                <a:effectLst/>
                <a:latin typeface="Arial Narrow" panose="020B0606020202030204" pitchFamily="34" charset="0"/>
                <a:ea typeface="Times New Roman" panose="02020603050405020304" pitchFamily="18" charset="0"/>
              </a:rPr>
              <a:t>(B) direitos estão só na teoria.</a:t>
            </a:r>
            <a:endParaRPr lang="pt-BR" sz="2300" dirty="0">
              <a:effectLst/>
              <a:latin typeface="Arial Narrow" panose="020B0606020202030204" pitchFamily="34" charset="0"/>
              <a:ea typeface="Times New Roman" panose="02020603050405020304" pitchFamily="18" charset="0"/>
            </a:endParaRPr>
          </a:p>
          <a:p>
            <a:pPr algn="just">
              <a:buNone/>
            </a:pPr>
            <a:r>
              <a:rPr lang="pt-BR" sz="2300" dirty="0">
                <a:solidFill>
                  <a:srgbClr val="212529"/>
                </a:solidFill>
                <a:effectLst/>
                <a:latin typeface="Arial Narrow" panose="020B0606020202030204" pitchFamily="34" charset="0"/>
                <a:ea typeface="Times New Roman" panose="02020603050405020304" pitchFamily="18" charset="0"/>
              </a:rPr>
              <a:t>(C) valores são conquistados. </a:t>
            </a:r>
            <a:endParaRPr lang="pt-BR" sz="2300" dirty="0">
              <a:effectLst/>
              <a:latin typeface="Arial Narrow" panose="020B0606020202030204" pitchFamily="34" charset="0"/>
              <a:ea typeface="Times New Roman" panose="02020603050405020304" pitchFamily="18" charset="0"/>
            </a:endParaRPr>
          </a:p>
          <a:p>
            <a:pPr algn="just">
              <a:buNone/>
            </a:pPr>
            <a:r>
              <a:rPr lang="pt-BR" sz="2300" dirty="0">
                <a:solidFill>
                  <a:srgbClr val="212529"/>
                </a:solidFill>
                <a:effectLst/>
                <a:latin typeface="Arial Narrow" panose="020B0606020202030204" pitchFamily="34" charset="0"/>
                <a:ea typeface="Times New Roman" panose="02020603050405020304" pitchFamily="18" charset="0"/>
              </a:rPr>
              <a:t>(D) deveres são de todos.</a:t>
            </a:r>
          </a:p>
          <a:p>
            <a:pPr algn="just">
              <a:buNone/>
            </a:pPr>
            <a:endParaRPr lang="pt-BR" sz="2300" dirty="0">
              <a:latin typeface="Arial Narrow" panose="020B0606020202030204" pitchFamily="34" charset="0"/>
              <a:ea typeface="Times New Roman" panose="02020603050405020304" pitchFamily="18" charset="0"/>
            </a:endParaRPr>
          </a:p>
          <a:p>
            <a:r>
              <a:rPr lang="pt-BR" sz="2300" b="1" dirty="0">
                <a:latin typeface="Arial Narrow" panose="020B0606020202030204" pitchFamily="34" charset="0"/>
              </a:rPr>
              <a:t>5</a:t>
            </a:r>
            <a:r>
              <a:rPr lang="pt-BR" sz="2300" dirty="0">
                <a:latin typeface="Arial Narrow" panose="020B0606020202030204" pitchFamily="34" charset="0"/>
              </a:rPr>
              <a:t>. Em relação ao tema abordado nos textos I e II, pode-se dizer que as ideias apresentadas são </a:t>
            </a:r>
          </a:p>
          <a:p>
            <a:r>
              <a:rPr lang="pt-BR" sz="2300" dirty="0">
                <a:latin typeface="Arial Narrow" panose="020B0606020202030204" pitchFamily="34" charset="0"/>
              </a:rPr>
              <a:t>(A) complementares.				(C) idênticas.</a:t>
            </a:r>
          </a:p>
          <a:p>
            <a:r>
              <a:rPr lang="pt-BR" sz="2300" dirty="0">
                <a:latin typeface="Arial Narrow" panose="020B0606020202030204" pitchFamily="34" charset="0"/>
              </a:rPr>
              <a:t>(B) contrárias.					(D) similares.</a:t>
            </a:r>
          </a:p>
        </p:txBody>
      </p:sp>
    </p:spTree>
    <p:extLst>
      <p:ext uri="{BB962C8B-B14F-4D97-AF65-F5344CB8AC3E}">
        <p14:creationId xmlns:p14="http://schemas.microsoft.com/office/powerpoint/2010/main" val="31252992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5E7B3A8-E17A-31DC-27D2-C2D6876E2832}"/>
              </a:ext>
            </a:extLst>
          </p:cNvPr>
          <p:cNvSpPr txBox="1"/>
          <p:nvPr/>
        </p:nvSpPr>
        <p:spPr>
          <a:xfrm>
            <a:off x="304799" y="635117"/>
            <a:ext cx="11546541" cy="1862048"/>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Leia o texto.</a:t>
            </a: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A Internet nos deixa inteligentes: entrevista com David </a:t>
            </a:r>
            <a:r>
              <a:rPr lang="pt-BR" sz="2300" b="1" kern="100" dirty="0" err="1">
                <a:effectLst/>
                <a:latin typeface="Arial Narrow" panose="020B0606020202030204" pitchFamily="34" charset="0"/>
                <a:ea typeface="Aptos" panose="020B0004020202020204" pitchFamily="34" charset="0"/>
                <a:cs typeface="Times New Roman" panose="02020603050405020304" pitchFamily="18" charset="0"/>
              </a:rPr>
              <a:t>Weinberger</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i="1" kern="100" dirty="0">
                <a:effectLst/>
                <a:latin typeface="Arial Narrow" panose="020B0606020202030204" pitchFamily="34" charset="0"/>
                <a:ea typeface="Aptos" panose="020B0004020202020204" pitchFamily="34" charset="0"/>
                <a:cs typeface="Times New Roman" panose="02020603050405020304" pitchFamily="18" charset="0"/>
              </a:rPr>
              <a:t>Quanto mais contato com a rede, melhor. Para o filósofo David </a:t>
            </a:r>
            <a:r>
              <a:rPr lang="pt-BR" sz="2300" i="1" kern="100" dirty="0" err="1">
                <a:effectLst/>
                <a:latin typeface="Arial Narrow" panose="020B0606020202030204" pitchFamily="34" charset="0"/>
                <a:ea typeface="Aptos" panose="020B0004020202020204" pitchFamily="34" charset="0"/>
                <a:cs typeface="Times New Roman" panose="02020603050405020304" pitchFamily="18" charset="0"/>
              </a:rPr>
              <a:t>Weinberger</a:t>
            </a:r>
            <a:r>
              <a:rPr lang="pt-BR" sz="2300" i="1" kern="100" dirty="0">
                <a:effectLst/>
                <a:latin typeface="Arial Narrow" panose="020B0606020202030204" pitchFamily="34" charset="0"/>
                <a:ea typeface="Aptos" panose="020B0004020202020204" pitchFamily="34" charset="0"/>
                <a:cs typeface="Times New Roman" panose="02020603050405020304" pitchFamily="18" charset="0"/>
              </a:rPr>
              <a:t>, jovens lucram (e muito) com comunidades virtuais e pesquisas na web</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r">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por Eduardo </a:t>
            </a:r>
            <a:r>
              <a:rPr lang="pt-BR" sz="2000" kern="100" dirty="0" err="1">
                <a:effectLst/>
                <a:latin typeface="Arial Narrow" panose="020B0606020202030204" pitchFamily="34" charset="0"/>
                <a:ea typeface="Aptos" panose="020B0004020202020204" pitchFamily="34" charset="0"/>
                <a:cs typeface="Times New Roman" panose="02020603050405020304" pitchFamily="18" charset="0"/>
              </a:rPr>
              <a:t>Szklarz</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50EC25F8-176F-DC37-6D1C-830093B3CBF6}"/>
              </a:ext>
            </a:extLst>
          </p:cNvPr>
          <p:cNvSpPr txBox="1"/>
          <p:nvPr/>
        </p:nvSpPr>
        <p:spPr>
          <a:xfrm>
            <a:off x="340660" y="2497165"/>
            <a:ext cx="11510680" cy="3939540"/>
          </a:xfrm>
          <a:prstGeom prst="rect">
            <a:avLst/>
          </a:prstGeom>
          <a:noFill/>
        </p:spPr>
        <p:txBody>
          <a:bodyPr wrap="square">
            <a:spAutoFit/>
          </a:bodyPr>
          <a:lstStyle/>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discussão sobre os efeitos da internet no nosso cérebro continua. [...] De acordo com um dos filósofos mais festejados da atualidade, os jovens na verdade nunca foram tão inteligentes – e o mérito é da rede. Para o americano David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Weinberger</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era digital está quebrando a noção do conhecimento monopolizado por especialistas. Através do diálogo global, os adolescentes estão conseguindo interpretar e discutir esse conhecimento, e realmente entender o que acontece ao seu redor.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Weinberger</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é professor do Centro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Berkman</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para Internet e Sociedade, da Universidade Harvard, onde mestres, alunos, empreendedores, advogados e arquitetos virtuais se dedicam a explorar a internet.</a:t>
            </a:r>
          </a:p>
          <a:p>
            <a:pPr algn="jus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Como a internet melhora a inteligência dos jovens?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grande mudança da era digital é fazer com que os meios, o conhecimento e a autoridade agora sejam de todos. Estamos produzindo conhecimento juntos, não de forma individual, e não precisamos mais</a:t>
            </a:r>
          </a:p>
        </p:txBody>
      </p:sp>
    </p:spTree>
    <p:extLst>
      <p:ext uri="{BB962C8B-B14F-4D97-AF65-F5344CB8AC3E}">
        <p14:creationId xmlns:p14="http://schemas.microsoft.com/office/powerpoint/2010/main" val="22262756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5DF3E-4FB2-8326-8C29-8453B3BDD2D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BA47C8BE-608A-E979-6C20-F3F97FDCA6F1}"/>
              </a:ext>
            </a:extLst>
          </p:cNvPr>
          <p:cNvSpPr txBox="1"/>
          <p:nvPr/>
        </p:nvSpPr>
        <p:spPr>
          <a:xfrm>
            <a:off x="340660" y="704224"/>
            <a:ext cx="11510680" cy="2046714"/>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carregar os fatos conosco. Em vez de memorizar o PIB da Índia, podemos consultá-lo na Wikipédia. A compreensão não é tão simples como o conhecimento; ela é sempre objeto de novas interpretações e discussões. E é justamente nesse ponto que a internet é melhor do que os outros meios. Ela permite que as pessoas discutam e, assim, compreendam melhor o mundo.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r">
              <a:buNone/>
            </a:pP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https://super.abril.com.br/tecnologia/a-internet-nos-deixa-inteligentes-entrevista-com-david-weinberger/. Acesso em: 18 jun. 2025. Adaptado.</a:t>
            </a:r>
          </a:p>
        </p:txBody>
      </p:sp>
      <p:sp>
        <p:nvSpPr>
          <p:cNvPr id="3" name="CaixaDeTexto 2">
            <a:extLst>
              <a:ext uri="{FF2B5EF4-FFF2-40B4-BE49-F238E27FC236}">
                <a16:creationId xmlns:a16="http://schemas.microsoft.com/office/drawing/2014/main" id="{B15A8A1C-64E6-9CB5-1534-71E130DE675B}"/>
              </a:ext>
            </a:extLst>
          </p:cNvPr>
          <p:cNvSpPr txBox="1"/>
          <p:nvPr/>
        </p:nvSpPr>
        <p:spPr>
          <a:xfrm>
            <a:off x="340660" y="2885765"/>
            <a:ext cx="11510680" cy="363176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resposta do entrevistado no trecho “Em vez de memorizar o PIB da Índia, podemos consultá-lo na Wikipédia.”, é</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a causa de um fato informado depois.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a causa de um fato informado antes.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um exemplo que confirma a opinião expressa antes.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um exemplo que confirma a opinião expressa depois.</a:t>
            </a:r>
          </a:p>
          <a:p>
            <a:pPr algn="jus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
            </a:r>
          </a:p>
          <a:p>
            <a:pP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linguagem utilizada pelo entrevistador e pelo entrevistado é</a:t>
            </a: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formal.</a:t>
            </a:r>
            <a:r>
              <a:rPr lang="pt-BR" sz="2300" kern="100" dirty="0">
                <a:latin typeface="Arial Narrow" panose="020B0606020202030204" pitchFamily="34" charset="0"/>
                <a:ea typeface="Aptos" panose="020B0004020202020204" pitchFamily="34" charset="0"/>
                <a:cs typeface="Times New Roman" panose="02020603050405020304" pitchFamily="18" charset="0"/>
              </a:rPr>
              <a:t>					(C) jurídica.</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técnica.</a:t>
            </a:r>
            <a:r>
              <a:rPr lang="pt-BR" sz="2300" kern="100" dirty="0">
                <a:latin typeface="Arial Narrow" panose="020B0606020202030204" pitchFamily="34" charset="0"/>
                <a:ea typeface="Aptos" panose="020B0004020202020204" pitchFamily="34" charset="0"/>
                <a:cs typeface="Times New Roman" panose="02020603050405020304" pitchFamily="18" charset="0"/>
              </a:rPr>
              <a:t>					(D) informal.</a:t>
            </a:r>
          </a:p>
        </p:txBody>
      </p:sp>
    </p:spTree>
    <p:extLst>
      <p:ext uri="{BB962C8B-B14F-4D97-AF65-F5344CB8AC3E}">
        <p14:creationId xmlns:p14="http://schemas.microsoft.com/office/powerpoint/2010/main" val="3308514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67DEC-13B2-CE4E-A5C5-A3AB85473D60}"/>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CE2E100-01C5-D95E-C860-87738E898134}"/>
              </a:ext>
            </a:extLst>
          </p:cNvPr>
          <p:cNvSpPr txBox="1"/>
          <p:nvPr/>
        </p:nvSpPr>
        <p:spPr>
          <a:xfrm>
            <a:off x="336176" y="986936"/>
            <a:ext cx="11519647" cy="4524315"/>
          </a:xfrm>
          <a:prstGeom prst="rect">
            <a:avLst/>
          </a:prstGeom>
          <a:noFill/>
        </p:spPr>
        <p:txBody>
          <a:bodyPr wrap="square">
            <a:spAutoFit/>
          </a:bodyPr>
          <a:lstStyle/>
          <a:p>
            <a:pPr algn="jus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No trecho “</a:t>
            </a:r>
            <a:r>
              <a:rPr lang="pt-BR" sz="2400" b="1" u="sng" kern="100" dirty="0">
                <a:effectLst/>
                <a:latin typeface="Arial Narrow" panose="020B0606020202030204" pitchFamily="34" charset="0"/>
                <a:ea typeface="Aptos" panose="020B0004020202020204" pitchFamily="34" charset="0"/>
                <a:cs typeface="Times New Roman" panose="02020603050405020304" pitchFamily="18" charset="0"/>
              </a:rPr>
              <a:t>Ela</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permite que as pessoas discutam e, assim, compreendam melhor o mundo.”, a palavra destacada se refere à</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inteligência.</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autoridade.</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discussão.</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internet.</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O gênero desse texto é</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Reportagem.</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Entrevista.</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Crônica.</a:t>
            </a:r>
          </a:p>
          <a:p>
            <a:pPr algn="jus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Notícia.</a:t>
            </a:r>
          </a:p>
        </p:txBody>
      </p:sp>
    </p:spTree>
    <p:extLst>
      <p:ext uri="{BB962C8B-B14F-4D97-AF65-F5344CB8AC3E}">
        <p14:creationId xmlns:p14="http://schemas.microsoft.com/office/powerpoint/2010/main" val="33367720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5A35992-1E4F-3742-9CD4-552C89DE20EB}"/>
              </a:ext>
            </a:extLst>
          </p:cNvPr>
          <p:cNvSpPr txBox="1"/>
          <p:nvPr/>
        </p:nvSpPr>
        <p:spPr>
          <a:xfrm>
            <a:off x="331694" y="704978"/>
            <a:ext cx="11528612" cy="1154162"/>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Leia o texto.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O Pequeno Príncipe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XXI</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CF11C01C-3CB0-E45A-2058-000FB1FFE0BF}"/>
              </a:ext>
            </a:extLst>
          </p:cNvPr>
          <p:cNvSpPr txBox="1"/>
          <p:nvPr/>
        </p:nvSpPr>
        <p:spPr>
          <a:xfrm>
            <a:off x="331694" y="1711687"/>
            <a:ext cx="11528612" cy="4693593"/>
          </a:xfrm>
          <a:prstGeom prst="rect">
            <a:avLst/>
          </a:prstGeom>
          <a:noFill/>
        </p:spPr>
        <p:txBody>
          <a:bodyPr wrap="square">
            <a:spAutoFit/>
          </a:bodyPr>
          <a:lstStyle/>
          <a:p>
            <a:pPr indent="538163">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 teu me chamará para fora da toca, como se fosse música. E depois, olha! Vês, lá longe, os campos de trigo?</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Eu não como pão. O trigo para mim é inútil. Os campos de trigo não me lembram coisa alguma. E isso é triste, mas tu tens cabelos cor de ouro. Então será maravilhoso quando me tiveres cativado. O trigo, que é dourado, fará lembrar-me de ti. E eu amarei o barulho do vento no trigo ...</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raposa calou-se e considerou por muito tempo o príncipe:</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Por favor... cativa-me disse ela.</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Bem quisera, disse o principezinho, mas eu não tenho muito tempo. Tenho amigos a descobrir e muitas coisas a conhecer.</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gente só conhece bem as coisas que cativou, disse a raposa. Os homens não têm mais tempo de conhecer coisa alguma. Compram tudo prontinho nas lojas. Mas como não existem lojas de amigos, os homens não têm mais amigos, se tu queres um amigo, cativa-me!</a:t>
            </a:r>
          </a:p>
        </p:txBody>
      </p:sp>
    </p:spTree>
    <p:extLst>
      <p:ext uri="{BB962C8B-B14F-4D97-AF65-F5344CB8AC3E}">
        <p14:creationId xmlns:p14="http://schemas.microsoft.com/office/powerpoint/2010/main" val="40621992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FA363-7910-1B99-ED8C-8330F6627A3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AF6722EC-D6B4-2496-A625-1A207E4D99C7}"/>
              </a:ext>
            </a:extLst>
          </p:cNvPr>
          <p:cNvSpPr txBox="1"/>
          <p:nvPr/>
        </p:nvSpPr>
        <p:spPr>
          <a:xfrm>
            <a:off x="331694" y="842110"/>
            <a:ext cx="11528612" cy="5755422"/>
          </a:xfrm>
          <a:prstGeom prst="rect">
            <a:avLst/>
          </a:prstGeom>
          <a:noFill/>
        </p:spPr>
        <p:txBody>
          <a:bodyPr wrap="square">
            <a:spAutoFit/>
          </a:bodyPr>
          <a:lstStyle/>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Que é preciso fazer? perguntou o principezinho.</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É preciso ser paciente, respondeu a raposa. Tu te sentarás primeiro um pouco longe de mim, assim, na relva. Eu te olharei com o canto do olho e tu não dirás nada. A linguagem é uma fonte de mal-entendidos. Mas, cada dia, te sentarás mais perto ...</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No dia seguinte o principezinho voltou.</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Teria sido melhor voltares à mesma hora, disse a raposa. Se tu vens, por exemplo, às quatro da tarde, desde as três eu começarei a ser feliz. Quanto mais a hora for chegando, mais eu me sentirei feliz. Às quatro horas, então, estarei inquieta e agitada: descobrirei o preço da felicidade! Mas se tu vens a qualquer momento, nunca saberei a hora de preparar o coração .... É preciso ritos.</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Que é um rito? perguntou o principezinho.</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É uma coisa muito esquecida também, disse a raposa, é o que faz com que um dia seja diferente dos outros dias; uma hora, das outras horas. Os meus caçadores, por exemplo, possuem um rito. Dançam na quinta-feira com as moças da aldeia. A quinta-feira então é o dia maravilhoso!</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Vou passear até a vinha. Se os caçadores dançassem qualquer dia, os dias seriam todos iguais, e eu não teria férias!</a:t>
            </a:r>
          </a:p>
          <a:p>
            <a:pPr indent="538163"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Assim o principezinho cativou a raposa. Mas, quando chegou a hora da partida, a raposa disse:</a:t>
            </a:r>
          </a:p>
        </p:txBody>
      </p:sp>
    </p:spTree>
    <p:extLst>
      <p:ext uri="{BB962C8B-B14F-4D97-AF65-F5344CB8AC3E}">
        <p14:creationId xmlns:p14="http://schemas.microsoft.com/office/powerpoint/2010/main" val="27903217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B7BF9-F137-F8C3-C2F8-E6590504AB91}"/>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8A8E44BC-4BE4-A103-A282-043684A2B9C7}"/>
              </a:ext>
            </a:extLst>
          </p:cNvPr>
          <p:cNvSpPr txBox="1"/>
          <p:nvPr/>
        </p:nvSpPr>
        <p:spPr>
          <a:xfrm>
            <a:off x="331694" y="680745"/>
            <a:ext cx="11528612" cy="5632311"/>
          </a:xfrm>
          <a:prstGeom prst="rect">
            <a:avLst/>
          </a:prstGeom>
          <a:noFill/>
        </p:spPr>
        <p:txBody>
          <a:bodyPr wrap="square">
            <a:spAutoFit/>
          </a:bodyPr>
          <a:lstStyle/>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Ah! Eu vou chorar.</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A culpa é tua, disse o principezinho, eu não te queria fazer mal; mas tu quiseste que eu te cativasse ...</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Quis, disse a raposa.</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Mas tu vais chorar! disse o principezinho.</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Vou, disse a raposa.</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Então, não sais lucrando nada!</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Eu lucro, disse a raposa, por causa da cor do trigo.</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Depois ela acrescentou:</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Vai rever as rosas. Tu compreenderás que a tua é a única no mundo. Tu voltarás para me dizer adeus, e eu te farei presente de um segredo.</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Foi o principezinho rever as rosas:</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Vós não sois absolutamente iguais à minha rosa, vós não sois nada ainda. Ninguém ainda vos cativou, nem cativastes a ninguém. Sois como era a minha raposa. Era uma raposa igual a cem mil outras. Mas eu fiz dela um amigo.</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Ela é agora única no mundo.</a:t>
            </a:r>
          </a:p>
          <a:p>
            <a:pPr indent="538163" algn="just"/>
            <a:r>
              <a:rPr lang="pt-BR" sz="2250" kern="100" dirty="0">
                <a:latin typeface="Arial Narrow" panose="020B0606020202030204" pitchFamily="34" charset="0"/>
                <a:ea typeface="Aptos" panose="020B0004020202020204" pitchFamily="34" charset="0"/>
                <a:cs typeface="Times New Roman" panose="02020603050405020304" pitchFamily="18" charset="0"/>
              </a:rPr>
              <a:t>E as rosas estavam desapontadas.</a:t>
            </a:r>
          </a:p>
        </p:txBody>
      </p:sp>
    </p:spTree>
    <p:extLst>
      <p:ext uri="{BB962C8B-B14F-4D97-AF65-F5344CB8AC3E}">
        <p14:creationId xmlns:p14="http://schemas.microsoft.com/office/powerpoint/2010/main" val="27658574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0D9D3-FCB9-E1D3-8554-753B92CCA29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5C6798C3-DDDC-4E7B-A4A0-226FE9BBDD9F}"/>
              </a:ext>
            </a:extLst>
          </p:cNvPr>
          <p:cNvSpPr txBox="1"/>
          <p:nvPr/>
        </p:nvSpPr>
        <p:spPr>
          <a:xfrm>
            <a:off x="331694" y="707639"/>
            <a:ext cx="11528612" cy="5816977"/>
          </a:xfrm>
          <a:prstGeom prst="rect">
            <a:avLst/>
          </a:prstGeom>
          <a:noFill/>
        </p:spPr>
        <p:txBody>
          <a:bodyPr wrap="square">
            <a:spAutoFit/>
          </a:bodyPr>
          <a:lstStyle/>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Sois belas, mas vazias, disse ele ainda. Não se pode morrer por vós. Minha rosa, sem dúvida um transeunte qualquer pensaria que se parece convosco. Ela sozinha é, porém, mais importante que vós todas, pois foi a ela que eu reguei. Foi a ela que pus sob a redoma. Foi a ela que abriguei com o </a:t>
            </a:r>
            <a:r>
              <a:rPr lang="pt-BR" sz="2250" kern="100" dirty="0" err="1">
                <a:effectLst/>
                <a:latin typeface="Arial Narrow" panose="020B0606020202030204" pitchFamily="34" charset="0"/>
                <a:ea typeface="Aptos" panose="020B0004020202020204" pitchFamily="34" charset="0"/>
                <a:cs typeface="Times New Roman" panose="02020603050405020304" pitchFamily="18" charset="0"/>
              </a:rPr>
              <a:t>pára-vento</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Foi dela que eu matei as larvas (exceto duas ou três por causa das borboletas). Foi a ela que eu escutei queixar-se ou gabar-se, ou mesmo calar-se algumas vezes. É a minha rosa.</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E voltou, então, à raposa:</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Adeus, disse ele...</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Adeus, disse a raposa. Eis o meu segredo. É muito simples: só se vê bem com o coração. O essencial é invisível para os olhos.</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O essencial é invisível para os olhos, repetiu o principezinho, a fim de se lembrar.</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Foi o tempo que perdeste com tua rosa que fez tua rosa tão importante.</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Foi o tempo que eu perdi com a minha rosa... repetiu o principezinho, a fim de se lembrar.</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Os homens esqueceram essa verdade, disse a raposa. Mas tu não a deves esquecer. Tu te tornas eternamente responsável por aquilo que cativas. Tu és responsável pela rosa...</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Eu sou responsável pela minha rosa... repetiu o principezinho, a fim de se lembrar. </a:t>
            </a:r>
          </a:p>
          <a:p>
            <a:pPr indent="538163" algn="just">
              <a:buNone/>
            </a:pP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r" fontAlgn="base">
              <a:buNone/>
            </a:pPr>
            <a:r>
              <a:rPr lang="pt-BR" sz="1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Disponível em: https://www.baixelivros.com.br/infantil/</a:t>
            </a:r>
            <a:r>
              <a:rPr lang="pt-BR" sz="1200" kern="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o-pequeno-principe-antoine-de-saint-exupery#google_vignette</a:t>
            </a:r>
            <a:r>
              <a:rPr lang="pt-BR" sz="1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Acesso em: 4 ago. 2025. </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427799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FCFB463-1B31-45BC-995D-529A59B77597}"/>
              </a:ext>
            </a:extLst>
          </p:cNvPr>
          <p:cNvSpPr txBox="1"/>
          <p:nvPr/>
        </p:nvSpPr>
        <p:spPr>
          <a:xfrm>
            <a:off x="322729" y="847881"/>
            <a:ext cx="11519647" cy="5047536"/>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10</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Ao se despedir do Pequeno Príncipe a raposa lhe conta um segredo: " — Eis meu segredo. É muito simples: só se vê bem com o coração. O essencial é invisível aos olhos.” O que essa frase significa no contexto da história?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Que devemos ter cuidado com o que vemos.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Que devemos julgar as pessoas pela aparência.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Que as coisas materiais são as mais importantes.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Que as coisas mais importantes da vida não podem ser vistas com os olhos físicos, mas sim com o coração.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No trecho “...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se</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tu queres um amigo, cativa-me!”, a palavra destacada foi utilizada para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mostrar adição.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indicar condição.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exprimir oposição.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marcar explicação.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153686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CDD5261A-C407-F7C4-A1C7-7470443CA12A}"/>
              </a:ext>
            </a:extLst>
          </p:cNvPr>
          <p:cNvSpPr txBox="1"/>
          <p:nvPr/>
        </p:nvSpPr>
        <p:spPr>
          <a:xfrm>
            <a:off x="331693" y="812224"/>
            <a:ext cx="11537577" cy="5047536"/>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Em “... se tu queres um amigo, cativa-me!”, o que a raposa quis dizer ao ensinar ao Pequeno Príncipe sobre o significado de "cativar"?</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Criar laços de afeto e amizade.</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Dominar ou controlar alguém.</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Ignorar as outras pessoas.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Ter muitos amigos.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13</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Em “- Os homens esqueceram essa verdade, disse a raposa. Mas tu não a deves esquecer. Tu te tornas eternamente responsável por aquilo que cativas. Tu és responsável pela rosa...”, a linguagem utilizada é</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formal.</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regional.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científica.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coloquial.</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275744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1CCA3D9-341A-C7A5-24D7-1397E1F43C55}"/>
              </a:ext>
            </a:extLst>
          </p:cNvPr>
          <p:cNvSpPr txBox="1"/>
          <p:nvPr/>
        </p:nvSpPr>
        <p:spPr>
          <a:xfrm>
            <a:off x="331693" y="863769"/>
            <a:ext cx="11492753" cy="5232202"/>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Leia o texto.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Art. 145</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União, os Estados, o Distrito Federal e os Municípios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poderão instituir</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os seguintes tributos:</a:t>
            </a:r>
          </a:p>
          <a:p>
            <a:pPr>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 - impostos;</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3º O Sistema Tributário Nacional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deve observar</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os princípios da simplicidade, da transparência, da justiça tributária, da cooperação e da defesa do meio ambiente.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r">
              <a:buNone/>
            </a:pP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https://www.planalto.gov.br/ccivil_03/</a:t>
            </a:r>
            <a:r>
              <a:rPr lang="pt-BR" sz="1200" kern="100" dirty="0" err="1">
                <a:effectLst/>
                <a:latin typeface="Arial Narrow" panose="020B0606020202030204" pitchFamily="34" charset="0"/>
                <a:ea typeface="Aptos" panose="020B0004020202020204" pitchFamily="34" charset="0"/>
                <a:cs typeface="Times New Roman" panose="02020603050405020304" pitchFamily="18" charset="0"/>
              </a:rPr>
              <a:t>constituicao</a:t>
            </a: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/constituicao.htm. Acesso em: 7 out. 2024 (adaptado).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14</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As expressões destacadas nos trechos expressam, respectivamente, ideia de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possibilidade e obrigatoriedade.    </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obrigatoriedade e proibição.</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proibição e possibilidade.</a:t>
            </a:r>
          </a:p>
          <a:p>
            <a:pPr algn="jus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precaução e proibição.</a:t>
            </a:r>
          </a:p>
        </p:txBody>
      </p:sp>
    </p:spTree>
    <p:extLst>
      <p:ext uri="{BB962C8B-B14F-4D97-AF65-F5344CB8AC3E}">
        <p14:creationId xmlns:p14="http://schemas.microsoft.com/office/powerpoint/2010/main" val="37970054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Texto&#10;&#10;O conteúdo gerado por IA pode estar incorreto.">
            <a:extLst>
              <a:ext uri="{FF2B5EF4-FFF2-40B4-BE49-F238E27FC236}">
                <a16:creationId xmlns:a16="http://schemas.microsoft.com/office/drawing/2014/main" id="{5595FFBB-6211-0E96-0B99-A32C28DB64B6}"/>
              </a:ext>
            </a:extLst>
          </p:cNvPr>
          <p:cNvPicPr>
            <a:picLocks noChangeAspect="1"/>
          </p:cNvPicPr>
          <p:nvPr/>
        </p:nvPicPr>
        <p:blipFill>
          <a:blip r:embed="rId2"/>
          <a:stretch>
            <a:fillRect/>
          </a:stretch>
        </p:blipFill>
        <p:spPr>
          <a:xfrm>
            <a:off x="324129" y="755164"/>
            <a:ext cx="5524955" cy="1073636"/>
          </a:xfrm>
          <a:prstGeom prst="rect">
            <a:avLst/>
          </a:prstGeom>
        </p:spPr>
      </p:pic>
      <p:sp>
        <p:nvSpPr>
          <p:cNvPr id="9" name="CaixaDeTexto 8">
            <a:extLst>
              <a:ext uri="{FF2B5EF4-FFF2-40B4-BE49-F238E27FC236}">
                <a16:creationId xmlns:a16="http://schemas.microsoft.com/office/drawing/2014/main" id="{88C0BB00-D0AD-C51E-DAE4-EE0F4104ACD1}"/>
              </a:ext>
            </a:extLst>
          </p:cNvPr>
          <p:cNvSpPr txBox="1"/>
          <p:nvPr/>
        </p:nvSpPr>
        <p:spPr>
          <a:xfrm>
            <a:off x="324129" y="1828800"/>
            <a:ext cx="11543742" cy="4093428"/>
          </a:xfrm>
          <a:prstGeom prst="rect">
            <a:avLst/>
          </a:prstGeom>
          <a:noFill/>
        </p:spPr>
        <p:txBody>
          <a:bodyPr wrap="square">
            <a:spAutoFit/>
          </a:bodyPr>
          <a:lstStyle/>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texto.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ctr">
              <a:buNone/>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Jenna Ortega diz que sucesso de "Wandinha" a deixou infeliz: "Assustador"</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buNone/>
            </a:pPr>
            <a:r>
              <a:rPr lang="pt-BR" sz="23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Estrela da série comentou que é uma pessoa introvertida e tanta atenção a fez se sentir pressionada</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atriz Jenna Ortega, 22, disse que o sucesso da série "Wandinha" foi tamanho e tão repentino que a deixou assustada e a fez se sentir sozinha. Seu plano era tirar férias após o lançamento da primeira temporada, mas o convite para novos projetos a fizeram emendar novos elencos.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b="1"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"Para ser bem franca, depois da série e de tentar entender tudo, eu me senti uma pessoa infeliz. Depois da pressão, da atenção — como alguém bastante introvertida, isso foi tão intenso e assustador", relatou.</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0200790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0592F-2C7B-86CD-503A-D4DBB755B289}"/>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id="{5952AC3C-A363-6908-A313-3A460A7038CC}"/>
              </a:ext>
            </a:extLst>
          </p:cNvPr>
          <p:cNvSpPr txBox="1"/>
          <p:nvPr/>
        </p:nvSpPr>
        <p:spPr>
          <a:xfrm>
            <a:off x="324129" y="896470"/>
            <a:ext cx="11543742" cy="3893374"/>
          </a:xfrm>
          <a:prstGeom prst="rect">
            <a:avLst/>
          </a:prstGeom>
          <a:noFill/>
        </p:spPr>
        <p:txBody>
          <a:bodyPr wrap="square">
            <a:spAutoFit/>
          </a:bodyPr>
          <a:lstStyle/>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 acordo com a atriz, seu plano depois do lançamento da primeira temporada da série da Netflix era fazer um intercâmbio de trabalho rural na Islândia — aprendendo a pescar, preparando o jantar, ajudando a cuidar dos cordeiros da primavera.</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Entretanto, o convite de Tim Burton para integrar o elenco de "Os Fantasmas Ainda se Divertem: </a:t>
            </a:r>
            <a:r>
              <a:rPr lang="pt-BR" sz="23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Beetlejuice</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Beetlejuice</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(2024) a tiraram a ideia de relaxar após o sucesso avassalador da série.</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Na segunda temporada de "Wandinha", Jenna Ortega entrou como produtora e tenta fazer com que o resto do elenco se sinta ouvido na produção.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b="1"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"Participo das reuniões, ouço e aprendo. Ainda estou me encontrando nessa área. A segunda temporada é maior, mais ousada, mais sangrenta e um pouco mais sombria. É mais boba da melhor maneira possível", contou.</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r">
              <a:buNone/>
            </a:pPr>
            <a:r>
              <a:rPr lang="pt-BR" sz="5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r">
              <a:buNone/>
            </a:pPr>
            <a:r>
              <a:rPr lang="pt-BR" sz="1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Disponível em: https://www.cnnbrasil.com.br/entretenimento/jenna-ortega-diz-que-sucesso-de-wandinha-a-deixou-infeliz-assustador. Acesso em: 14 ago. 2025. Adaptado.</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889269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0580A-CFF8-8776-1B93-6AF9E8592AB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75E8C0C-6205-C760-D5AA-10E80C08203F}"/>
              </a:ext>
            </a:extLst>
          </p:cNvPr>
          <p:cNvSpPr txBox="1"/>
          <p:nvPr/>
        </p:nvSpPr>
        <p:spPr>
          <a:xfrm>
            <a:off x="313765" y="933444"/>
            <a:ext cx="11537576" cy="2015936"/>
          </a:xfrm>
          <a:prstGeom prst="rect">
            <a:avLst/>
          </a:prstGeom>
          <a:noFill/>
        </p:spPr>
        <p:txBody>
          <a:bodyPr wrap="square">
            <a:spAutoFit/>
          </a:bodyPr>
          <a:lstStyle/>
          <a:p>
            <a:pPr algn="just">
              <a:buNone/>
            </a:pPr>
            <a:r>
              <a:rPr lang="pt-BR" sz="25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15. </a:t>
            </a:r>
            <a:r>
              <a:rPr lang="pt-BR" sz="25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Há uma opinião no trecho</a:t>
            </a:r>
            <a:endParaRPr lang="pt-BR" sz="25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5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t>
            </a:r>
            <a:r>
              <a:rPr lang="pt-BR" sz="25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Participo das reuniões, ouço e aprendo</a:t>
            </a:r>
            <a:r>
              <a:rPr lang="pt-BR" sz="25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5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5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 seu plano (...) era fazer intercâmbio de trabalho rural na Islândia.”</a:t>
            </a:r>
            <a:endParaRPr lang="pt-BR" sz="25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5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“A segunda temporada é mais boba da melhor maneira possível.”</a:t>
            </a:r>
            <a:endParaRPr lang="pt-BR" sz="25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5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“Na segunda temporada de "Wandinha", Jenna Ortega entrou como produtora.”</a:t>
            </a:r>
            <a:endParaRPr lang="pt-BR" sz="25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159873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1BDD6D3-8A9A-130C-0D75-EA05DFA71927}"/>
              </a:ext>
            </a:extLst>
          </p:cNvPr>
          <p:cNvPicPr>
            <a:picLocks noChangeAspect="1"/>
          </p:cNvPicPr>
          <p:nvPr/>
        </p:nvPicPr>
        <p:blipFill>
          <a:blip r:embed="rId2"/>
          <a:stretch>
            <a:fillRect/>
          </a:stretch>
        </p:blipFill>
        <p:spPr>
          <a:xfrm>
            <a:off x="-56716" y="0"/>
            <a:ext cx="12248715" cy="6858000"/>
          </a:xfrm>
          <a:prstGeom prst="rect">
            <a:avLst/>
          </a:prstGeom>
        </p:spPr>
      </p:pic>
    </p:spTree>
    <p:extLst>
      <p:ext uri="{BB962C8B-B14F-4D97-AF65-F5344CB8AC3E}">
        <p14:creationId xmlns:p14="http://schemas.microsoft.com/office/powerpoint/2010/main" val="133307871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62c39e8-2011-4304-8627-a07dfcced2d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DC9720BA6CF2B43ABD4DDD5CBBEDF94" ma:contentTypeVersion="9" ma:contentTypeDescription="Create a new document." ma:contentTypeScope="" ma:versionID="9bb02e632f348e16a4b0a6935ba70039">
  <xsd:schema xmlns:xsd="http://www.w3.org/2001/XMLSchema" xmlns:xs="http://www.w3.org/2001/XMLSchema" xmlns:p="http://schemas.microsoft.com/office/2006/metadata/properties" xmlns:ns3="b62c39e8-2011-4304-8627-a07dfcced2dc" xmlns:ns4="a1032e1d-881f-444c-9b65-a66966189492" targetNamespace="http://schemas.microsoft.com/office/2006/metadata/properties" ma:root="true" ma:fieldsID="f2488279a3a50114153feb4560485e4a" ns3:_="" ns4:_="">
    <xsd:import namespace="b62c39e8-2011-4304-8627-a07dfcced2dc"/>
    <xsd:import namespace="a1032e1d-881f-444c-9b65-a66966189492"/>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4:SharedWithUsers" minOccurs="0"/>
                <xsd:element ref="ns4:SharedWithDetails" minOccurs="0"/>
                <xsd:element ref="ns4:SharingHintHash" minOccurs="0"/>
                <xsd:element ref="ns3:_activity"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2c39e8-2011-4304-8627-a07dfcced2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5" nillable="true" ma:displayName="_activity" ma:hidden="true" ma:internalName="_activity">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032e1d-881f-444c-9b65-a6696618949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F5498D-679E-457C-BE42-75535CC0AD85}">
  <ds:schemaRefs>
    <ds:schemaRef ds:uri="http://purl.org/dc/elements/1.1/"/>
    <ds:schemaRef ds:uri="a1032e1d-881f-444c-9b65-a66966189492"/>
    <ds:schemaRef ds:uri="http://schemas.microsoft.com/office/2006/documentManagement/types"/>
    <ds:schemaRef ds:uri="b62c39e8-2011-4304-8627-a07dfcced2dc"/>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http://purl.org/dc/dcmitype/"/>
    <ds:schemaRef ds:uri="http://purl.org/dc/terms/"/>
  </ds:schemaRefs>
</ds:datastoreItem>
</file>

<file path=customXml/itemProps2.xml><?xml version="1.0" encoding="utf-8"?>
<ds:datastoreItem xmlns:ds="http://schemas.openxmlformats.org/officeDocument/2006/customXml" ds:itemID="{B2DD7922-8C86-4DAD-B542-4840AC8081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2c39e8-2011-4304-8627-a07dfcced2dc"/>
    <ds:schemaRef ds:uri="a1032e1d-881f-444c-9b65-a669661894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430F4BF-C46C-4EBB-ACE9-4D24D43058A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6347</TotalTime>
  <Words>17828</Words>
  <Application>Microsoft Office PowerPoint</Application>
  <PresentationFormat>Widescreen</PresentationFormat>
  <Paragraphs>896</Paragraphs>
  <Slides>103</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103</vt:i4>
      </vt:variant>
    </vt:vector>
  </HeadingPairs>
  <TitlesOfParts>
    <vt:vector size="109" baseType="lpstr">
      <vt:lpstr>Aptos</vt:lpstr>
      <vt:lpstr>Arial</vt:lpstr>
      <vt:lpstr>Arial Narrow</vt:lpstr>
      <vt:lpstr>Calibri</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KATIUSCIA NEVES ALMEIDA</cp:lastModifiedBy>
  <cp:revision>80</cp:revision>
  <dcterms:created xsi:type="dcterms:W3CDTF">2023-05-30T13:00:46Z</dcterms:created>
  <dcterms:modified xsi:type="dcterms:W3CDTF">2025-09-12T14:09:53Z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0x010100CDC9720BA6CF2B43ABD4DDD5CBBEDF94</vt:lpwstr>
  </property>
</Properties>
</file>